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tags/tag2.xml" ContentType="application/vnd.openxmlformats-officedocument.presentationml.tags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4" r:id="rId2"/>
  </p:sldMasterIdLst>
  <p:notesMasterIdLst>
    <p:notesMasterId r:id="rId91"/>
  </p:notesMasterIdLst>
  <p:handoutMasterIdLst>
    <p:handoutMasterId r:id="rId92"/>
  </p:handoutMasterIdLst>
  <p:sldIdLst>
    <p:sldId id="265" r:id="rId3"/>
    <p:sldId id="492" r:id="rId4"/>
    <p:sldId id="515" r:id="rId5"/>
    <p:sldId id="517" r:id="rId6"/>
    <p:sldId id="518" r:id="rId7"/>
    <p:sldId id="519" r:id="rId8"/>
    <p:sldId id="439" r:id="rId9"/>
    <p:sldId id="530" r:id="rId10"/>
    <p:sldId id="527" r:id="rId11"/>
    <p:sldId id="529" r:id="rId12"/>
    <p:sldId id="525" r:id="rId13"/>
    <p:sldId id="549" r:id="rId14"/>
    <p:sldId id="548" r:id="rId15"/>
    <p:sldId id="547" r:id="rId16"/>
    <p:sldId id="522" r:id="rId17"/>
    <p:sldId id="523" r:id="rId18"/>
    <p:sldId id="524" r:id="rId19"/>
    <p:sldId id="531" r:id="rId20"/>
    <p:sldId id="532" r:id="rId21"/>
    <p:sldId id="550" r:id="rId22"/>
    <p:sldId id="551" r:id="rId23"/>
    <p:sldId id="552" r:id="rId24"/>
    <p:sldId id="553" r:id="rId25"/>
    <p:sldId id="546" r:id="rId26"/>
    <p:sldId id="541" r:id="rId27"/>
    <p:sldId id="542" r:id="rId28"/>
    <p:sldId id="543" r:id="rId29"/>
    <p:sldId id="544" r:id="rId30"/>
    <p:sldId id="545" r:id="rId31"/>
    <p:sldId id="452" r:id="rId32"/>
    <p:sldId id="450" r:id="rId33"/>
    <p:sldId id="451" r:id="rId34"/>
    <p:sldId id="457" r:id="rId35"/>
    <p:sldId id="448" r:id="rId36"/>
    <p:sldId id="458" r:id="rId37"/>
    <p:sldId id="459" r:id="rId38"/>
    <p:sldId id="460" r:id="rId39"/>
    <p:sldId id="461" r:id="rId40"/>
    <p:sldId id="462" r:id="rId41"/>
    <p:sldId id="463" r:id="rId42"/>
    <p:sldId id="464" r:id="rId43"/>
    <p:sldId id="465" r:id="rId44"/>
    <p:sldId id="466" r:id="rId45"/>
    <p:sldId id="467" r:id="rId46"/>
    <p:sldId id="490" r:id="rId47"/>
    <p:sldId id="468" r:id="rId48"/>
    <p:sldId id="469" r:id="rId49"/>
    <p:sldId id="472" r:id="rId50"/>
    <p:sldId id="475" r:id="rId51"/>
    <p:sldId id="476" r:id="rId52"/>
    <p:sldId id="477" r:id="rId53"/>
    <p:sldId id="483" r:id="rId54"/>
    <p:sldId id="420" r:id="rId55"/>
    <p:sldId id="540" r:id="rId56"/>
    <p:sldId id="485" r:id="rId57"/>
    <p:sldId id="486" r:id="rId58"/>
    <p:sldId id="487" r:id="rId59"/>
    <p:sldId id="488" r:id="rId60"/>
    <p:sldId id="489" r:id="rId61"/>
    <p:sldId id="417" r:id="rId62"/>
    <p:sldId id="409" r:id="rId63"/>
    <p:sldId id="419" r:id="rId64"/>
    <p:sldId id="422" r:id="rId65"/>
    <p:sldId id="453" r:id="rId66"/>
    <p:sldId id="454" r:id="rId67"/>
    <p:sldId id="455" r:id="rId68"/>
    <p:sldId id="456" r:id="rId69"/>
    <p:sldId id="494" r:id="rId70"/>
    <p:sldId id="495" r:id="rId71"/>
    <p:sldId id="496" r:id="rId72"/>
    <p:sldId id="497" r:id="rId73"/>
    <p:sldId id="498" r:id="rId74"/>
    <p:sldId id="499" r:id="rId75"/>
    <p:sldId id="500" r:id="rId76"/>
    <p:sldId id="501" r:id="rId77"/>
    <p:sldId id="502" r:id="rId78"/>
    <p:sldId id="503" r:id="rId79"/>
    <p:sldId id="504" r:id="rId80"/>
    <p:sldId id="505" r:id="rId81"/>
    <p:sldId id="506" r:id="rId82"/>
    <p:sldId id="507" r:id="rId83"/>
    <p:sldId id="508" r:id="rId84"/>
    <p:sldId id="509" r:id="rId85"/>
    <p:sldId id="510" r:id="rId86"/>
    <p:sldId id="511" r:id="rId87"/>
    <p:sldId id="512" r:id="rId88"/>
    <p:sldId id="513" r:id="rId89"/>
    <p:sldId id="514" r:id="rId90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C80A14"/>
    <a:srgbClr val="996600"/>
    <a:srgbClr val="5050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11" autoAdjust="0"/>
    <p:restoredTop sz="98551" autoAdjust="0"/>
  </p:normalViewPr>
  <p:slideViewPr>
    <p:cSldViewPr>
      <p:cViewPr>
        <p:scale>
          <a:sx n="50" d="100"/>
          <a:sy n="50" d="100"/>
        </p:scale>
        <p:origin x="-1068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3354"/>
    </p:cViewPr>
  </p:sorterViewPr>
  <p:notesViewPr>
    <p:cSldViewPr>
      <p:cViewPr varScale="1">
        <p:scale>
          <a:sx n="98" d="100"/>
          <a:sy n="98" d="100"/>
        </p:scale>
        <p:origin x="-3648" y="-8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76" Type="http://schemas.openxmlformats.org/officeDocument/2006/relationships/slide" Target="slides/slide74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66" Type="http://schemas.openxmlformats.org/officeDocument/2006/relationships/slide" Target="slides/slide64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87" Type="http://schemas.openxmlformats.org/officeDocument/2006/relationships/slide" Target="slides/slide85.xml"/><Relationship Id="rId5" Type="http://schemas.openxmlformats.org/officeDocument/2006/relationships/slide" Target="slides/slide3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90" Type="http://schemas.openxmlformats.org/officeDocument/2006/relationships/slide" Target="slides/slide88.xml"/><Relationship Id="rId95" Type="http://schemas.openxmlformats.org/officeDocument/2006/relationships/theme" Target="theme/theme1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77" Type="http://schemas.openxmlformats.org/officeDocument/2006/relationships/slide" Target="slides/slide75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93" Type="http://schemas.openxmlformats.org/officeDocument/2006/relationships/presProps" Target="presProp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slide" Target="slides/slide57.xml"/><Relationship Id="rId67" Type="http://schemas.openxmlformats.org/officeDocument/2006/relationships/slide" Target="slides/slide65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slide" Target="slides/slide60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91" Type="http://schemas.openxmlformats.org/officeDocument/2006/relationships/notesMaster" Target="notesMasters/notesMaster1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18.emf"/><Relationship Id="rId1" Type="http://schemas.openxmlformats.org/officeDocument/2006/relationships/image" Target="../media/image17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2" Type="http://schemas.openxmlformats.org/officeDocument/2006/relationships/image" Target="../media/image18.emf"/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70ECB61F-A59C-49E2-A530-FA609DF9D087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71F4E4D9-F0AA-4DD1-AF4B-4E8E9B4AB4EA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35130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5" y="0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/>
          <a:lstStyle>
            <a:lvl1pPr algn="r">
              <a:defRPr sz="1200"/>
            </a:lvl1pPr>
          </a:lstStyle>
          <a:p>
            <a:fld id="{DAA2C4C4-A80C-43FF-B18C-8A5EC136CD2E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8" tIns="47384" rIns="94768" bIns="4738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2"/>
            <a:ext cx="5679440" cy="4605576"/>
          </a:xfrm>
          <a:prstGeom prst="rect">
            <a:avLst/>
          </a:prstGeom>
        </p:spPr>
        <p:txBody>
          <a:bodyPr vert="horz" lIns="94768" tIns="47384" rIns="94768" bIns="47384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4768" tIns="47384" rIns="94768" bIns="47384" rtlCol="0" anchor="b"/>
          <a:lstStyle>
            <a:lvl1pPr algn="r">
              <a:defRPr sz="1200"/>
            </a:lvl1pPr>
          </a:lstStyle>
          <a:p>
            <a:fld id="{0E227ECC-29BA-4FCC-88E2-C69DD3631946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81519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3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14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15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16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18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19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3338" cy="3836988"/>
          </a:xfrm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3338" cy="3836988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de-DE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30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31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32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4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33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34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35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59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62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C35E62-3E12-B64A-B5D6-4B9737AE19E4}" type="slidenum">
              <a:rPr lang="en-US" smtClean="0"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49149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67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19688" cy="3840163"/>
          </a:xfrm>
          <a:ln/>
        </p:spPr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499" y="4861781"/>
            <a:ext cx="5204304" cy="4606253"/>
          </a:xfrm>
          <a:noFill/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5175"/>
            <a:ext cx="5119688" cy="3840163"/>
          </a:xfrm>
          <a:ln/>
        </p:spPr>
      </p:sp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499" y="4861781"/>
            <a:ext cx="5204304" cy="4606253"/>
          </a:xfrm>
          <a:noFill/>
        </p:spPr>
        <p:txBody>
          <a:bodyPr/>
          <a:lstStyle/>
          <a:p>
            <a:endParaRPr lang="en-GB" altLang="de-DE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7E2C29C-13DB-4F62-98C9-162BC141572F}" type="slidenum">
              <a:rPr lang="en-US" altLang="de-DE" sz="1300"/>
              <a:pPr eaLnBrk="1" hangingPunct="1"/>
              <a:t>81</a:t>
            </a:fld>
            <a:endParaRPr lang="en-US" altLang="de-DE" sz="130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1263" y="1023938"/>
            <a:ext cx="4675187" cy="3508375"/>
          </a:xfrm>
          <a:solidFill>
            <a:srgbClr val="FFFFFF"/>
          </a:solidFill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2973" y="4872102"/>
            <a:ext cx="4938286" cy="38948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altLang="de-DE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5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7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8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10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11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804763" indent="-309524"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238098" indent="-247620"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733337" indent="-247620"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228576" indent="-247620" eaLnBrk="0" hangingPunct="0"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723815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3219054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714293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4209532" indent="-24762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fld id="{B7E2C29C-13DB-4F62-98C9-162BC141572F}" type="slidenum">
              <a:rPr lang="en-US" altLang="de-DE" sz="1300"/>
              <a:pPr eaLnBrk="1" hangingPunct="1"/>
              <a:t>12</a:t>
            </a:fld>
            <a:endParaRPr lang="en-US" altLang="de-DE" sz="1300"/>
          </a:p>
        </p:txBody>
      </p:sp>
      <p:sp>
        <p:nvSpPr>
          <p:cNvPr id="135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11263" y="1023938"/>
            <a:ext cx="4675187" cy="3508375"/>
          </a:xfrm>
          <a:solidFill>
            <a:srgbClr val="FFFFFF"/>
          </a:solidFill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82973" y="4872102"/>
            <a:ext cx="4938286" cy="38948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de-DE" altLang="de-DE" smtClean="0"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86D9CE-ABA0-2F47-8D4B-F5FFAD0ED9AC}" type="slidenum">
              <a:rPr lang="de-DE"/>
              <a:pPr/>
              <a:t>13</a:t>
            </a:fld>
            <a:endParaRPr lang="de-DE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855003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95736" y="3886200"/>
            <a:ext cx="5328592" cy="1752600"/>
          </a:xfrm>
          <a:noFill/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2533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 (blau-rot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9632" y="2204864"/>
            <a:ext cx="6552728" cy="1730624"/>
          </a:xfrm>
        </p:spPr>
        <p:txBody>
          <a:bodyPr>
            <a:normAutofit/>
          </a:bodyPr>
          <a:lstStyle>
            <a:lvl1pPr algn="l" rtl="0">
              <a:defRPr lang="de-DE" sz="2600" b="1" i="0" u="none" strike="noStrike" baseline="30000" smtClean="0"/>
            </a:lvl1pPr>
          </a:lstStyle>
          <a:p>
            <a:pPr rt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732240" y="6309320"/>
            <a:ext cx="213360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9B7205D8-1494-4AAD-8C24-51265D81BA93}" type="datetime1">
              <a:rPr lang="de-DE" smtClean="0"/>
              <a:t>13.02.2017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798637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de-DE"/>
              <a:t>08.09.2011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 alt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8B9A1-B6E6-4CBB-9722-0B8B294A7896}" type="slidenum">
              <a:rPr lang="de-DE" altLang="de-DE"/>
              <a:pPr/>
              <a:t>‹#›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7748432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E619C7-7ED2-4FC5-A3E8-5327DD4171E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11011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44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3993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98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67938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183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072253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5769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352749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505064"/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864917"/>
            <a:ext cx="7772400" cy="1500187"/>
          </a:xfrm>
        </p:spPr>
        <p:txBody>
          <a:bodyPr anchor="t" anchorCtr="0"/>
          <a:lstStyle>
            <a:lvl1pPr marL="0" indent="0">
              <a:buNone/>
              <a:defRPr sz="2000">
                <a:solidFill>
                  <a:srgbClr val="50506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10" name="Textplatzhalter 2"/>
          <p:cNvSpPr>
            <a:spLocks noGrp="1"/>
          </p:cNvSpPr>
          <p:nvPr>
            <p:ph type="body" idx="12" hasCustomPrompt="1"/>
          </p:nvPr>
        </p:nvSpPr>
        <p:spPr>
          <a:xfrm>
            <a:off x="4355976" y="5334387"/>
            <a:ext cx="4104456" cy="902925"/>
          </a:xfrm>
        </p:spPr>
        <p:txBody>
          <a:bodyPr anchor="t" anchorCtr="0"/>
          <a:lstStyle>
            <a:lvl1pPr marL="0" indent="0">
              <a:spcBef>
                <a:spcPts val="0"/>
              </a:spcBef>
              <a:buNone/>
              <a:defRPr sz="2000" b="1">
                <a:solidFill>
                  <a:srgbClr val="505064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z="2000" dirty="0" smtClean="0"/>
              <a:t>Autor eintragen …</a:t>
            </a:r>
          </a:p>
          <a:p>
            <a:r>
              <a:rPr lang="de-DE" sz="2000" dirty="0" smtClean="0"/>
              <a:t>Präsentationsort eintragen</a:t>
            </a:r>
            <a:endParaRPr lang="de-DE" sz="2000" dirty="0"/>
          </a:p>
        </p:txBody>
      </p:sp>
      <p:pic>
        <p:nvPicPr>
          <p:cNvPr id="6" name="Picture 2" descr="Hom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5394764"/>
            <a:ext cx="3168352" cy="1202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9612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38603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46140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15516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9558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 (Aufzählu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feld 9"/>
          <p:cNvSpPr txBox="1"/>
          <p:nvPr userDrawn="1"/>
        </p:nvSpPr>
        <p:spPr>
          <a:xfrm>
            <a:off x="-37930" y="6525344"/>
            <a:ext cx="9181930" cy="369332"/>
          </a:xfrm>
          <a:prstGeom prst="rect">
            <a:avLst/>
          </a:prstGeom>
          <a:solidFill>
            <a:srgbClr val="505064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3600" b="1">
                <a:solidFill>
                  <a:srgbClr val="C80A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buFontTx/>
              <a:buNone/>
              <a:defRPr sz="2800">
                <a:solidFill>
                  <a:srgbClr val="505064"/>
                </a:solidFill>
              </a:defRPr>
            </a:lvl1pPr>
            <a:lvl2pPr marL="742950" indent="-285750">
              <a:buClr>
                <a:srgbClr val="C80A14"/>
              </a:buClr>
              <a:buSzPct val="70000"/>
              <a:buFont typeface="Arial" pitchFamily="34" charset="0"/>
              <a:buChar char="►"/>
              <a:defRPr sz="2400">
                <a:solidFill>
                  <a:srgbClr val="505064"/>
                </a:solidFill>
              </a:defRPr>
            </a:lvl2pPr>
            <a:lvl3pPr marL="1143000" indent="-228600">
              <a:buClr>
                <a:srgbClr val="C80A14"/>
              </a:buClr>
              <a:buSzPct val="70000"/>
              <a:buFont typeface="Arial" pitchFamily="34" charset="0"/>
              <a:buChar char="►"/>
              <a:defRPr sz="2000">
                <a:solidFill>
                  <a:srgbClr val="505064"/>
                </a:solidFill>
              </a:defRPr>
            </a:lvl3pPr>
            <a:lvl4pPr>
              <a:buClr>
                <a:srgbClr val="505064"/>
              </a:buClr>
              <a:defRPr sz="1600">
                <a:solidFill>
                  <a:srgbClr val="505064"/>
                </a:solidFill>
              </a:defRPr>
            </a:lvl4pPr>
            <a:lvl5pPr>
              <a:buClr>
                <a:srgbClr val="505064"/>
              </a:buClr>
              <a:defRPr sz="1800">
                <a:solidFill>
                  <a:srgbClr val="505064"/>
                </a:solidFill>
              </a:defRPr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588224" y="6520259"/>
            <a:ext cx="10081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5C8910C-24E4-43A6-BEA9-C12E1ABEFDB4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00336" y="6520259"/>
            <a:ext cx="527186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de-DE" b="1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00392" y="6520259"/>
            <a:ext cx="58640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569BA5-88D4-471A-9C47-F7F05978978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578253"/>
            <a:ext cx="324036" cy="248428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575220"/>
            <a:ext cx="720080" cy="22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77724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4000" b="1">
                <a:solidFill>
                  <a:srgbClr val="C80A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Textfeld 5"/>
          <p:cNvSpPr txBox="1"/>
          <p:nvPr userDrawn="1"/>
        </p:nvSpPr>
        <p:spPr>
          <a:xfrm>
            <a:off x="-37930" y="6525344"/>
            <a:ext cx="9181930" cy="369332"/>
          </a:xfrm>
          <a:prstGeom prst="rect">
            <a:avLst/>
          </a:prstGeom>
          <a:solidFill>
            <a:srgbClr val="505064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6588224" y="6520259"/>
            <a:ext cx="10081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AE453DC-4716-4826-9B3E-DDE91B2B8EB7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00336" y="6520259"/>
            <a:ext cx="527186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de-DE" b="1" dirty="0" smtClean="0"/>
              <a:t>Symmetry breaking in nuclei –KITP </a:t>
            </a:r>
            <a:endParaRPr lang="de-DE" b="1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00392" y="6520259"/>
            <a:ext cx="58640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569BA5-88D4-471A-9C47-F7F05978978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578253"/>
            <a:ext cx="324036" cy="24842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575220"/>
            <a:ext cx="720080" cy="226815"/>
          </a:xfrm>
          <a:prstGeom prst="rect">
            <a:avLst/>
          </a:prstGeom>
        </p:spPr>
      </p:pic>
      <p:sp>
        <p:nvSpPr>
          <p:cNvPr id="12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FontTx/>
              <a:buNone/>
              <a:defRPr sz="2000" baseline="0">
                <a:solidFill>
                  <a:srgbClr val="505064"/>
                </a:solidFill>
              </a:defRPr>
            </a:lvl1pPr>
            <a:lvl2pPr marL="742950" indent="-285750">
              <a:buClr>
                <a:srgbClr val="C80A14"/>
              </a:buClr>
              <a:buSzPct val="70000"/>
              <a:buFont typeface="Arial" pitchFamily="34" charset="0"/>
              <a:buChar char="►"/>
              <a:defRPr sz="2400">
                <a:solidFill>
                  <a:srgbClr val="505064"/>
                </a:solidFill>
              </a:defRPr>
            </a:lvl2pPr>
            <a:lvl3pPr marL="1143000" indent="-228600">
              <a:buClr>
                <a:srgbClr val="C80A14"/>
              </a:buClr>
              <a:buSzPct val="70000"/>
              <a:buFont typeface="Arial" pitchFamily="34" charset="0"/>
              <a:buChar char="►"/>
              <a:defRPr sz="2000">
                <a:solidFill>
                  <a:srgbClr val="505064"/>
                </a:solidFill>
              </a:defRPr>
            </a:lvl3pPr>
            <a:lvl4pPr>
              <a:buClr>
                <a:srgbClr val="505064"/>
              </a:buClr>
              <a:defRPr sz="1600">
                <a:solidFill>
                  <a:srgbClr val="505064"/>
                </a:solidFill>
              </a:defRPr>
            </a:lvl4pPr>
            <a:lvl5pPr>
              <a:buClr>
                <a:srgbClr val="505064"/>
              </a:buClr>
              <a:defRPr sz="1800">
                <a:solidFill>
                  <a:srgbClr val="505064"/>
                </a:solidFill>
              </a:defRPr>
            </a:lvl5pPr>
          </a:lstStyle>
          <a:p>
            <a:pPr lvl="0"/>
            <a:r>
              <a:rPr lang="de-DE" dirty="0" smtClean="0"/>
              <a:t>Textmasterformat – Fließtext linksbündig</a:t>
            </a:r>
          </a:p>
        </p:txBody>
      </p:sp>
    </p:spTree>
    <p:extLst>
      <p:ext uri="{BB962C8B-B14F-4D97-AF65-F5344CB8AC3E}">
        <p14:creationId xmlns:p14="http://schemas.microsoft.com/office/powerpoint/2010/main" val="1734585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4000" b="1">
                <a:solidFill>
                  <a:srgbClr val="C80A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 marL="342900" indent="-342900">
              <a:buClr>
                <a:srgbClr val="C80A14"/>
              </a:buClr>
              <a:buSzPct val="70000"/>
              <a:buFont typeface="Arial" pitchFamily="34" charset="0"/>
              <a:buChar char="►"/>
              <a:defRPr sz="2800">
                <a:solidFill>
                  <a:srgbClr val="505064"/>
                </a:solidFill>
              </a:defRPr>
            </a:lvl1pPr>
            <a:lvl2pPr marL="742950" indent="-285750">
              <a:buClr>
                <a:srgbClr val="C80A14"/>
              </a:buClr>
              <a:buSzPct val="70000"/>
              <a:buFont typeface="Arial" pitchFamily="34" charset="0"/>
              <a:buChar char="►"/>
              <a:defRPr sz="2400">
                <a:solidFill>
                  <a:srgbClr val="505064"/>
                </a:solidFill>
              </a:defRPr>
            </a:lvl2pPr>
            <a:lvl3pPr marL="1143000" indent="-228600">
              <a:buClr>
                <a:srgbClr val="505064"/>
              </a:buClr>
              <a:buFont typeface="Calibri" pitchFamily="34" charset="0"/>
              <a:buChar char="‒"/>
              <a:defRPr sz="2000">
                <a:solidFill>
                  <a:srgbClr val="505064"/>
                </a:solidFill>
              </a:defRPr>
            </a:lvl3pPr>
            <a:lvl4pPr marL="1600200" indent="-228600">
              <a:buClr>
                <a:srgbClr val="505064"/>
              </a:buClr>
              <a:buFont typeface="Arial" pitchFamily="34" charset="0"/>
              <a:buChar char="»"/>
              <a:defRPr sz="1800">
                <a:solidFill>
                  <a:srgbClr val="505064"/>
                </a:solidFill>
              </a:defRPr>
            </a:lvl4pPr>
            <a:lvl5pPr>
              <a:defRPr sz="1800">
                <a:solidFill>
                  <a:srgbClr val="505064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 marL="342900" indent="-342900">
              <a:buClr>
                <a:srgbClr val="C80A14"/>
              </a:buClr>
              <a:buSzPct val="70000"/>
              <a:buFont typeface="Arial" pitchFamily="34" charset="0"/>
              <a:buChar char="►"/>
              <a:defRPr sz="2800"/>
            </a:lvl1pPr>
            <a:lvl2pPr marL="742950" indent="-285750">
              <a:buClr>
                <a:srgbClr val="C80A14"/>
              </a:buClr>
              <a:buSzPct val="70000"/>
              <a:buFont typeface="Arial" pitchFamily="34" charset="0"/>
              <a:buChar char="►"/>
              <a:defRPr sz="2400"/>
            </a:lvl2pPr>
            <a:lvl3pPr marL="1143000" indent="-228600">
              <a:buClr>
                <a:srgbClr val="505064"/>
              </a:buClr>
              <a:buFont typeface="Calibri" pitchFamily="34" charset="0"/>
              <a:buChar char="‒"/>
              <a:defRPr sz="2000"/>
            </a:lvl3pPr>
            <a:lvl4pPr marL="1600200" indent="-228600">
              <a:buClr>
                <a:srgbClr val="505064"/>
              </a:buClr>
              <a:buFont typeface="Arial" pitchFamily="34" charset="0"/>
              <a:buChar char="»"/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-37930" y="6525344"/>
            <a:ext cx="9181930" cy="369332"/>
          </a:xfrm>
          <a:prstGeom prst="rect">
            <a:avLst/>
          </a:prstGeom>
          <a:solidFill>
            <a:srgbClr val="505064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9" name="Datumsplatzhalter 3"/>
          <p:cNvSpPr>
            <a:spLocks noGrp="1"/>
          </p:cNvSpPr>
          <p:nvPr>
            <p:ph type="dt" sz="half" idx="10"/>
          </p:nvPr>
        </p:nvSpPr>
        <p:spPr>
          <a:xfrm>
            <a:off x="6588224" y="6520259"/>
            <a:ext cx="10081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703C00A-089E-4B5B-8E2D-208C55B0B54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10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00336" y="6520259"/>
            <a:ext cx="527186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de-DE" b="1" dirty="0"/>
          </a:p>
        </p:txBody>
      </p:sp>
      <p:sp>
        <p:nvSpPr>
          <p:cNvPr id="11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00392" y="6520259"/>
            <a:ext cx="58640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569BA5-88D4-471A-9C47-F7F05978978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578253"/>
            <a:ext cx="324036" cy="248428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575220"/>
            <a:ext cx="720080" cy="22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82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>
              <a:defRPr sz="4000" b="1">
                <a:solidFill>
                  <a:srgbClr val="C80A14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Textfeld 5"/>
          <p:cNvSpPr txBox="1"/>
          <p:nvPr userDrawn="1"/>
        </p:nvSpPr>
        <p:spPr>
          <a:xfrm>
            <a:off x="-37930" y="6525344"/>
            <a:ext cx="9181930" cy="369332"/>
          </a:xfrm>
          <a:prstGeom prst="rect">
            <a:avLst/>
          </a:prstGeom>
          <a:solidFill>
            <a:srgbClr val="505064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6588224" y="6520259"/>
            <a:ext cx="10081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00336" y="6520259"/>
            <a:ext cx="527186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de-DE" b="1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00392" y="6520259"/>
            <a:ext cx="58640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569BA5-88D4-471A-9C47-F7F05978978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578253"/>
            <a:ext cx="324036" cy="24842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575220"/>
            <a:ext cx="720080" cy="226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257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-37930" y="6525344"/>
            <a:ext cx="9181930" cy="369332"/>
          </a:xfrm>
          <a:prstGeom prst="rect">
            <a:avLst/>
          </a:prstGeom>
          <a:solidFill>
            <a:srgbClr val="505064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6588224" y="6520259"/>
            <a:ext cx="10081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C7B81A7-6660-47CD-A977-B1FFF69A638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00336" y="6520259"/>
            <a:ext cx="527186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de-DE" b="1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00392" y="6520259"/>
            <a:ext cx="58640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569BA5-88D4-471A-9C47-F7F05978978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344" y="6578253"/>
            <a:ext cx="324036" cy="248428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575220"/>
            <a:ext cx="720080" cy="226815"/>
          </a:xfrm>
          <a:prstGeom prst="rect">
            <a:avLst/>
          </a:prstGeom>
        </p:spPr>
      </p:pic>
      <p:sp>
        <p:nvSpPr>
          <p:cNvPr id="12" name="Titel 1"/>
          <p:cNvSpPr txBox="1">
            <a:spLocks/>
          </p:cNvSpPr>
          <p:nvPr userDrawn="1"/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rgbClr val="50506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solidFill>
                  <a:srgbClr val="505064"/>
                </a:solidFill>
              </a:rPr>
              <a:t>Titelmasterformat durch Klicken bearbeiten</a:t>
            </a:r>
            <a:endParaRPr lang="de-DE" dirty="0">
              <a:solidFill>
                <a:srgbClr val="505064"/>
              </a:solidFill>
            </a:endParaRPr>
          </a:p>
        </p:txBody>
      </p:sp>
      <p:sp>
        <p:nvSpPr>
          <p:cNvPr id="1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98503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 userDrawn="1"/>
        </p:nvSpPr>
        <p:spPr>
          <a:xfrm>
            <a:off x="-37930" y="6525344"/>
            <a:ext cx="9181930" cy="369332"/>
          </a:xfrm>
          <a:prstGeom prst="rect">
            <a:avLst/>
          </a:prstGeom>
          <a:solidFill>
            <a:srgbClr val="505064"/>
          </a:solidFill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>
          <a:xfrm>
            <a:off x="6588224" y="6520259"/>
            <a:ext cx="1008112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100336" y="6520259"/>
            <a:ext cx="527186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de-DE" b="1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8100392" y="6520259"/>
            <a:ext cx="58640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5569BA5-88D4-471A-9C47-F7F059789784}" type="slidenum">
              <a:rPr lang="de-DE" smtClean="0"/>
              <a:pPr/>
              <a:t>‹#›</a:t>
            </a:fld>
            <a:endParaRPr lang="de-DE" dirty="0"/>
          </a:p>
        </p:txBody>
      </p:sp>
      <p:pic>
        <p:nvPicPr>
          <p:cNvPr id="12" name="Picture 2" descr="Home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604" y="30832"/>
            <a:ext cx="2497632" cy="948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68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30311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knowledgements (blau)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1259632" y="2204864"/>
            <a:ext cx="6552728" cy="1730624"/>
          </a:xfrm>
        </p:spPr>
        <p:txBody>
          <a:bodyPr>
            <a:normAutofit/>
          </a:bodyPr>
          <a:lstStyle>
            <a:lvl1pPr algn="l" rtl="0">
              <a:defRPr lang="de-DE" sz="2600" b="1" i="0" u="none" strike="noStrike" baseline="30000" smtClean="0"/>
            </a:lvl1pPr>
          </a:lstStyle>
          <a:p>
            <a:pPr rtl="0"/>
            <a:r>
              <a:rPr lang="de-DE" sz="3700" b="1" i="0" u="none" strike="noStrike" baseline="30000" dirty="0" err="1" smtClean="0">
                <a:solidFill>
                  <a:srgbClr val="FFFFFF"/>
                </a:solidFill>
                <a:latin typeface="Arial"/>
              </a:rPr>
              <a:t>Acknowledgements</a:t>
            </a:r>
            <a:r>
              <a:rPr lang="de-DE" sz="4500" b="1" i="0" u="none" strike="noStrike" baseline="30000" dirty="0" smtClean="0">
                <a:solidFill>
                  <a:srgbClr val="FFFFFF"/>
                </a:solidFill>
                <a:latin typeface="Arial"/>
              </a:rPr>
              <a:t/>
            </a:r>
            <a:br>
              <a:rPr lang="de-DE" sz="4500" b="1" i="0" u="none" strike="noStrike" baseline="30000" dirty="0" smtClean="0">
                <a:solidFill>
                  <a:srgbClr val="FFFFFF"/>
                </a:solidFill>
                <a:latin typeface="Arial"/>
              </a:rPr>
            </a:br>
            <a:r>
              <a:rPr lang="de-DE" sz="1500" b="0" i="0" u="none" strike="noStrike" baseline="30000" dirty="0" smtClean="0">
                <a:solidFill>
                  <a:srgbClr val="FFFFFF"/>
                </a:solidFill>
                <a:latin typeface="Minion Pro"/>
              </a:rPr>
              <a:t/>
            </a:r>
            <a:br>
              <a:rPr lang="de-DE" sz="1500" b="0" i="0" u="none" strike="noStrike" baseline="30000" dirty="0" smtClean="0">
                <a:solidFill>
                  <a:srgbClr val="FFFFFF"/>
                </a:solidFill>
                <a:latin typeface="Minion Pro"/>
              </a:rPr>
            </a:br>
            <a:r>
              <a:rPr lang="en-US" sz="2100" b="0" i="0" u="none" strike="noStrike" baseline="30000" dirty="0" smtClean="0">
                <a:solidFill>
                  <a:srgbClr val="FFFFFF"/>
                </a:solidFill>
                <a:latin typeface="Arial"/>
              </a:rPr>
              <a:t>This talk is supported by the Cluster of Excellence “Precision Physics, </a:t>
            </a:r>
            <a:br>
              <a:rPr lang="en-US" sz="2100" b="0" i="0" u="none" strike="noStrike" baseline="30000" dirty="0" smtClean="0">
                <a:solidFill>
                  <a:srgbClr val="FFFFFF"/>
                </a:solidFill>
                <a:latin typeface="Arial"/>
              </a:rPr>
            </a:br>
            <a:r>
              <a:rPr lang="en-US" sz="2100" b="0" i="0" u="none" strike="noStrike" baseline="30000" dirty="0" smtClean="0">
                <a:solidFill>
                  <a:srgbClr val="FFFFFF"/>
                </a:solidFill>
                <a:latin typeface="Arial"/>
              </a:rPr>
              <a:t>Fundamental Interactions, and Structure of Matter” (PRISMA) funded by </a:t>
            </a:r>
            <a:br>
              <a:rPr lang="en-US" sz="2100" b="0" i="0" u="none" strike="noStrike" baseline="30000" dirty="0" smtClean="0">
                <a:solidFill>
                  <a:srgbClr val="FFFFFF"/>
                </a:solidFill>
                <a:latin typeface="Arial"/>
              </a:rPr>
            </a:br>
            <a:r>
              <a:rPr lang="en-US" sz="2100" b="0" i="0" u="none" strike="noStrike" baseline="30000" dirty="0" smtClean="0">
                <a:solidFill>
                  <a:srgbClr val="FFFFFF"/>
                </a:solidFill>
                <a:latin typeface="Arial"/>
              </a:rPr>
              <a:t>the German Research Foundation (DFG) within the German Excellence Initiative. </a:t>
            </a:r>
            <a:r>
              <a:rPr lang="en-US" sz="2600" b="0" i="0" u="none" strike="noStrike" baseline="30000" dirty="0" smtClean="0">
                <a:solidFill>
                  <a:srgbClr val="FFFFFF"/>
                </a:solidFill>
                <a:latin typeface="Arial"/>
              </a:rPr>
              <a:t/>
            </a:r>
            <a:br>
              <a:rPr lang="en-US" sz="2600" b="0" i="0" u="none" strike="noStrike" baseline="30000" dirty="0" smtClean="0">
                <a:solidFill>
                  <a:srgbClr val="FFFFFF"/>
                </a:solidFill>
                <a:latin typeface="Arial"/>
              </a:rPr>
            </a:br>
            <a:r>
              <a:rPr lang="en-US" sz="2600" b="0" i="0" u="none" strike="noStrike" baseline="30000" dirty="0" smtClean="0">
                <a:solidFill>
                  <a:srgbClr val="FFFFFF"/>
                </a:solidFill>
                <a:latin typeface="Arial"/>
              </a:rPr>
              <a:t/>
            </a:r>
            <a:br>
              <a:rPr lang="en-US" sz="2600" b="0" i="0" u="none" strike="noStrike" baseline="30000" dirty="0" smtClean="0">
                <a:solidFill>
                  <a:srgbClr val="FFFFFF"/>
                </a:solidFill>
                <a:latin typeface="Arial"/>
              </a:rPr>
            </a:br>
            <a:r>
              <a:rPr lang="de-DE" sz="2600" b="1" i="0" u="none" strike="noStrike" baseline="30000" dirty="0" err="1" smtClean="0">
                <a:solidFill>
                  <a:srgbClr val="FFFFFF"/>
                </a:solidFill>
                <a:latin typeface="Arial"/>
              </a:rPr>
              <a:t>Visit</a:t>
            </a:r>
            <a:r>
              <a:rPr lang="de-DE" sz="2600" b="1" i="0" u="none" strike="noStrike" baseline="30000" dirty="0" smtClean="0">
                <a:solidFill>
                  <a:srgbClr val="FFFFFF"/>
                </a:solidFill>
                <a:latin typeface="Arial"/>
              </a:rPr>
              <a:t> </a:t>
            </a:r>
            <a:r>
              <a:rPr lang="de-DE" sz="2600" b="1" i="0" u="none" strike="noStrike" baseline="30000" dirty="0" err="1" smtClean="0">
                <a:solidFill>
                  <a:srgbClr val="FFFFFF"/>
                </a:solidFill>
                <a:latin typeface="Arial"/>
              </a:rPr>
              <a:t>us</a:t>
            </a:r>
            <a:r>
              <a:rPr lang="de-DE" sz="2600" b="1" i="0" u="none" strike="noStrike" baseline="30000" dirty="0" smtClean="0">
                <a:solidFill>
                  <a:srgbClr val="FFFFFF"/>
                </a:solidFill>
                <a:latin typeface="Arial"/>
              </a:rPr>
              <a:t> @ www.prisma.uni-mainz.de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6732240" y="6309320"/>
            <a:ext cx="2133600" cy="365125"/>
          </a:xfrm>
        </p:spPr>
        <p:txBody>
          <a:bodyPr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fld id="{C8AE6D60-56E6-4D45-AE9A-D2B9319B6214}" type="datetime1">
              <a:rPr lang="de-DE" smtClean="0"/>
              <a:t>13.02.2017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33839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5977136" y="6520259"/>
            <a:ext cx="10431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A9D2A69D-2703-4334-8462-704FF35C9704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259632" y="6520259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812360" y="6520259"/>
            <a:ext cx="87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C5569BA5-88D4-471A-9C47-F7F059789784}" type="slidenum">
              <a:rPr lang="de-DE" smtClean="0"/>
              <a:pPr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4173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1" r:id="rId4"/>
    <p:sldLayoutId id="2147483652" r:id="rId5"/>
    <p:sldLayoutId id="2147483654" r:id="rId6"/>
    <p:sldLayoutId id="2147483663" r:id="rId7"/>
    <p:sldLayoutId id="2147483662" r:id="rId8"/>
    <p:sldLayoutId id="2147483660" r:id="rId9"/>
    <p:sldLayoutId id="2147483659" r:id="rId10"/>
    <p:sldLayoutId id="2147483676" r:id="rId11"/>
    <p:sldLayoutId id="2147483677" r:id="rId12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4000" b="1" kern="1200">
          <a:solidFill>
            <a:srgbClr val="C80A14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C80A14"/>
        </a:buClr>
        <a:buSzPct val="70000"/>
        <a:buFont typeface="Arial" pitchFamily="34" charset="0"/>
        <a:buChar char="►"/>
        <a:defRPr sz="3200" kern="1200">
          <a:solidFill>
            <a:srgbClr val="505064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C80A14"/>
        </a:buClr>
        <a:buSzPct val="70000"/>
        <a:buFont typeface="Arial" pitchFamily="34" charset="0"/>
        <a:buChar char="►"/>
        <a:defRPr sz="2800" kern="1200">
          <a:solidFill>
            <a:srgbClr val="505064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505064"/>
        </a:buClr>
        <a:buFont typeface="Symbol" pitchFamily="18" charset="2"/>
        <a:buChar char="-"/>
        <a:defRPr sz="2400" kern="1200">
          <a:solidFill>
            <a:srgbClr val="505064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505064"/>
        </a:buClr>
        <a:buFont typeface="Arial" pitchFamily="34" charset="0"/>
        <a:buChar char="»"/>
        <a:defRPr sz="2000" kern="1200">
          <a:solidFill>
            <a:srgbClr val="505064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064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DF8589-E377-49BF-ABAD-9291D1E28E99}" type="datetimeFigureOut">
              <a:rPr lang="de-DE" smtClean="0"/>
              <a:t>13.02.2017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B7188D-D748-495D-852A-F009470026EB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604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7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9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3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2.wmf"/><Relationship Id="rId4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24.wmf"/><Relationship Id="rId4" Type="http://schemas.openxmlformats.org/officeDocument/2006/relationships/oleObject" Target="../embeddings/oleObject7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mitp.uni-mainz.de/event/3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mitp.uni-mainz.de/event/62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indico.mitp.uni-mainz.de/event/18/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9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0.wmf"/><Relationship Id="rId4" Type="http://schemas.openxmlformats.org/officeDocument/2006/relationships/oleObject" Target="../embeddings/oleObject9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10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wmf"/><Relationship Id="rId7" Type="http://schemas.openxmlformats.org/officeDocument/2006/relationships/image" Target="../media/image59.png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58.wmf"/><Relationship Id="rId5" Type="http://schemas.openxmlformats.org/officeDocument/2006/relationships/image" Target="../media/image56.wmf"/><Relationship Id="rId4" Type="http://schemas.openxmlformats.org/officeDocument/2006/relationships/oleObject" Target="../embeddings/oleObject11.bin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6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2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3.png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jpeg"/><Relationship Id="rId3" Type="http://schemas.openxmlformats.org/officeDocument/2006/relationships/image" Target="../media/image74.png"/><Relationship Id="rId7" Type="http://schemas.openxmlformats.org/officeDocument/2006/relationships/image" Target="../media/image5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6.jpeg"/><Relationship Id="rId5" Type="http://schemas.openxmlformats.org/officeDocument/2006/relationships/image" Target="../media/image500.png"/><Relationship Id="rId4" Type="http://schemas.openxmlformats.org/officeDocument/2006/relationships/image" Target="../media/image75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4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4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image" Target="../media/image81.jpeg"/><Relationship Id="rId1" Type="http://schemas.openxmlformats.org/officeDocument/2006/relationships/slideLayout" Target="../slideLayouts/slideLayout4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3.xml"/><Relationship Id="rId1" Type="http://schemas.openxmlformats.org/officeDocument/2006/relationships/video" Target="file:///\\localhost\Users\adenig\Dropbox\DarkSector_SLAC_16\Exzellenzcluster%20PRISMA%20Auf%20der%20Suche%20nach%20neuer%20Physik.mp4" TargetMode="External"/><Relationship Id="rId5" Type="http://schemas.openxmlformats.org/officeDocument/2006/relationships/image" Target="../media/image83.png"/><Relationship Id="rId4" Type="http://schemas.openxmlformats.org/officeDocument/2006/relationships/image" Target="../media/image5.png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3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jpeg"/><Relationship Id="rId1" Type="http://schemas.openxmlformats.org/officeDocument/2006/relationships/slideLayout" Target="../slideLayouts/slideLayout3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1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1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slideLayout" Target="../slideLayouts/slideLayout1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11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1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1.xml"/></Relationships>
</file>

<file path=ppt/slides/_rels/slide8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1.emf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8.e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17.wmf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92.wmf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1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11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1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9073008" cy="2736304"/>
          </a:xfrm>
        </p:spPr>
        <p:txBody>
          <a:bodyPr/>
          <a:lstStyle/>
          <a:p>
            <a:r>
              <a:rPr lang="en-US" dirty="0"/>
              <a:t>Polarization and electric dipole moments – the grand picture</a:t>
            </a:r>
            <a:r>
              <a:rPr lang="de-DE" dirty="0" smtClean="0">
                <a:solidFill>
                  <a:srgbClr val="FF0000"/>
                </a:solidFill>
              </a:rPr>
              <a:t/>
            </a:r>
            <a:br>
              <a:rPr lang="de-DE" dirty="0" smtClean="0">
                <a:solidFill>
                  <a:srgbClr val="FF0000"/>
                </a:solidFill>
              </a:rPr>
            </a:br>
            <a:r>
              <a:rPr lang="de-DE" dirty="0">
                <a:solidFill>
                  <a:srgbClr val="FF0000"/>
                </a:solidFill>
              </a:rPr>
              <a:t/>
            </a:r>
            <a:br>
              <a:rPr lang="de-DE" dirty="0">
                <a:solidFill>
                  <a:srgbClr val="FF0000"/>
                </a:solidFill>
              </a:rPr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sz="2000" dirty="0" smtClean="0"/>
              <a:t/>
            </a:r>
            <a:br>
              <a:rPr lang="de-DE" sz="2000" dirty="0" smtClean="0"/>
            </a:br>
            <a:endParaRPr lang="de-DE" sz="2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7772400" cy="1500187"/>
          </a:xfrm>
        </p:spPr>
        <p:txBody>
          <a:bodyPr>
            <a:normAutofit fontScale="92500" lnSpcReduction="20000"/>
          </a:bodyPr>
          <a:lstStyle/>
          <a:p>
            <a:r>
              <a:rPr lang="de-DE" b="1" dirty="0" smtClean="0">
                <a:solidFill>
                  <a:srgbClr val="0000FF"/>
                </a:solidFill>
              </a:rPr>
              <a:t>Kurt </a:t>
            </a:r>
            <a:r>
              <a:rPr lang="de-DE" b="1" dirty="0" err="1" smtClean="0">
                <a:solidFill>
                  <a:srgbClr val="0000FF"/>
                </a:solidFill>
              </a:rPr>
              <a:t>Aulenbacher</a:t>
            </a:r>
            <a:r>
              <a:rPr lang="de-DE" b="1" dirty="0" smtClean="0">
                <a:solidFill>
                  <a:srgbClr val="0000FF"/>
                </a:solidFill>
              </a:rPr>
              <a:t>,</a:t>
            </a:r>
          </a:p>
          <a:p>
            <a:r>
              <a:rPr lang="de-DE" b="1" dirty="0" smtClean="0">
                <a:solidFill>
                  <a:srgbClr val="0000FF"/>
                </a:solidFill>
              </a:rPr>
              <a:t>Institut für Kernphysik, </a:t>
            </a:r>
          </a:p>
          <a:p>
            <a:r>
              <a:rPr lang="de-DE" b="1" dirty="0" smtClean="0">
                <a:solidFill>
                  <a:srgbClr val="0000FF"/>
                </a:solidFill>
              </a:rPr>
              <a:t>Johannes Gutenberg-Universität Mainz</a:t>
            </a:r>
          </a:p>
          <a:p>
            <a:endParaRPr lang="de-DE" dirty="0" smtClean="0"/>
          </a:p>
          <a:p>
            <a:r>
              <a:rPr lang="de-DE" dirty="0" smtClean="0"/>
              <a:t> </a:t>
            </a:r>
          </a:p>
        </p:txBody>
      </p:sp>
      <p:sp>
        <p:nvSpPr>
          <p:cNvPr id="4" name="Rechteck 3"/>
          <p:cNvSpPr/>
          <p:nvPr/>
        </p:nvSpPr>
        <p:spPr>
          <a:xfrm>
            <a:off x="329179" y="3632448"/>
            <a:ext cx="6984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From EuCARD-2 XBEAM to ARIES APEC, Valencia, </a:t>
            </a:r>
            <a:r>
              <a:rPr lang="en-US" dirty="0" smtClean="0"/>
              <a:t>Spain</a:t>
            </a:r>
          </a:p>
          <a:p>
            <a:endParaRPr lang="en-US" dirty="0" smtClean="0"/>
          </a:p>
          <a:p>
            <a:r>
              <a:rPr lang="en-US" dirty="0" smtClean="0"/>
              <a:t>February,14, 2017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700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6803" y="218955"/>
            <a:ext cx="8686800" cy="7920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de-DE" dirty="0" smtClean="0"/>
              <a:t> The P2 </a:t>
            </a:r>
            <a:r>
              <a:rPr lang="de-DE" dirty="0"/>
              <a:t>E</a:t>
            </a:r>
            <a:r>
              <a:rPr lang="de-DE" dirty="0" smtClean="0"/>
              <a:t>xperiment at MESA</a:t>
            </a:r>
            <a:br>
              <a:rPr lang="de-DE" dirty="0" smtClean="0"/>
            </a:br>
            <a:r>
              <a:rPr lang="de-DE" sz="2400" dirty="0" smtClean="0"/>
              <a:t>-basic </a:t>
            </a:r>
            <a:r>
              <a:rPr lang="de-DE" sz="2400" dirty="0" err="1" smtClean="0"/>
              <a:t>demands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61037" y="6212088"/>
            <a:ext cx="16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F. Maas PAVI2014 </a:t>
            </a:r>
            <a:r>
              <a:rPr lang="de-DE" sz="1200" dirty="0" err="1" smtClean="0"/>
              <a:t>conf</a:t>
            </a:r>
            <a:r>
              <a:rPr lang="de-DE" dirty="0" smtClean="0"/>
              <a:t>. </a:t>
            </a:r>
            <a:endParaRPr lang="de-DE" dirty="0"/>
          </a:p>
        </p:txBody>
      </p:sp>
      <p:pic>
        <p:nvPicPr>
          <p:cNvPr id="11" name="Picture 5" descr="sfblog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209" y="69769"/>
            <a:ext cx="1825821" cy="66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128032" y="3962896"/>
            <a:ext cx="5531043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800" dirty="0" smtClean="0"/>
              <a:t>150 </a:t>
            </a:r>
            <a:r>
              <a:rPr lang="en-US" sz="1800" dirty="0" smtClean="0">
                <a:latin typeface="Symbol" pitchFamily="18" charset="2"/>
              </a:rPr>
              <a:t>m</a:t>
            </a:r>
            <a:r>
              <a:rPr lang="en-US" sz="1800" dirty="0" smtClean="0"/>
              <a:t>A </a:t>
            </a:r>
            <a:r>
              <a:rPr lang="en-US" dirty="0"/>
              <a:t> </a:t>
            </a:r>
            <a:r>
              <a:rPr lang="en-US" dirty="0" err="1" smtClean="0"/>
              <a:t>Beamcurrent</a:t>
            </a:r>
            <a:r>
              <a:rPr lang="en-US" dirty="0" smtClean="0"/>
              <a:t>  </a:t>
            </a:r>
            <a:r>
              <a:rPr lang="en-US" sz="1800" dirty="0" smtClean="0"/>
              <a:t>, 60cm </a:t>
            </a:r>
            <a:r>
              <a:rPr lang="en-US" dirty="0" err="1" smtClean="0"/>
              <a:t>lq</a:t>
            </a:r>
            <a:r>
              <a:rPr lang="en-US" dirty="0" smtClean="0"/>
              <a:t>.</a:t>
            </a:r>
            <a:r>
              <a:rPr lang="en-US" sz="1800" dirty="0" smtClean="0"/>
              <a:t> H2, </a:t>
            </a:r>
            <a:r>
              <a:rPr lang="en-US" sz="1800" dirty="0" err="1" smtClean="0"/>
              <a:t>Beampol</a:t>
            </a:r>
            <a:r>
              <a:rPr lang="en-US" sz="1800" dirty="0" smtClean="0"/>
              <a:t>: 85%.</a:t>
            </a:r>
          </a:p>
          <a:p>
            <a:r>
              <a:rPr lang="en-US" sz="1800" dirty="0" smtClean="0"/>
              <a:t>10000 </a:t>
            </a:r>
            <a:r>
              <a:rPr lang="en-US" sz="1800" dirty="0"/>
              <a:t>h </a:t>
            </a:r>
            <a:r>
              <a:rPr lang="en-US" dirty="0" smtClean="0"/>
              <a:t>Data-taking  </a:t>
            </a:r>
            <a:r>
              <a:rPr lang="en-US" sz="1800" dirty="0" smtClean="0"/>
              <a:t>(</a:t>
            </a:r>
            <a:r>
              <a:rPr lang="en-US" dirty="0" smtClean="0"/>
              <a:t>~</a:t>
            </a:r>
            <a:r>
              <a:rPr lang="en-US" sz="1800" dirty="0" smtClean="0"/>
              <a:t>13-15000 </a:t>
            </a:r>
            <a:r>
              <a:rPr lang="en-US" sz="1800" dirty="0"/>
              <a:t>h </a:t>
            </a:r>
            <a:r>
              <a:rPr lang="en-US" dirty="0" smtClean="0"/>
              <a:t>Runtime)</a:t>
            </a:r>
            <a:endParaRPr lang="en-US" sz="1800" dirty="0" smtClean="0"/>
          </a:p>
          <a:p>
            <a:r>
              <a:rPr lang="en-US" dirty="0" smtClean="0"/>
              <a:t>High accuracy </a:t>
            </a:r>
            <a:r>
              <a:rPr lang="en-US" dirty="0"/>
              <a:t>p</a:t>
            </a:r>
            <a:r>
              <a:rPr lang="en-US" dirty="0" smtClean="0"/>
              <a:t>olarization measurement  (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P/P=0.5</a:t>
            </a:r>
            <a:r>
              <a:rPr lang="en-US" dirty="0"/>
              <a:t>% </a:t>
            </a:r>
            <a:r>
              <a:rPr lang="en-US" b="1" dirty="0">
                <a:solidFill>
                  <a:srgbClr val="FF0000"/>
                </a:solidFill>
              </a:rPr>
              <a:t>!!</a:t>
            </a:r>
            <a:r>
              <a:rPr lang="en-US" dirty="0"/>
              <a:t>) </a:t>
            </a:r>
            <a:endParaRPr lang="en-US" dirty="0" smtClean="0"/>
          </a:p>
          <a:p>
            <a:r>
              <a:rPr lang="en-US" dirty="0" smtClean="0"/>
              <a:t>Extremely high demands on control of HC-fluctuations! 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94" y="1484784"/>
            <a:ext cx="2874962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765733"/>
            <a:ext cx="5096165" cy="304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251520" y="5433662"/>
            <a:ext cx="89833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Good</a:t>
            </a:r>
            <a:r>
              <a:rPr lang="de-DE" dirty="0" smtClean="0"/>
              <a:t> </a:t>
            </a:r>
            <a:r>
              <a:rPr lang="de-DE" dirty="0" err="1" smtClean="0"/>
              <a:t>option</a:t>
            </a:r>
            <a:r>
              <a:rPr lang="de-DE" dirty="0" smtClean="0"/>
              <a:t> at </a:t>
            </a:r>
            <a:r>
              <a:rPr lang="de-DE" dirty="0" err="1" smtClean="0"/>
              <a:t>energies</a:t>
            </a:r>
            <a:r>
              <a:rPr lang="de-DE" dirty="0" smtClean="0"/>
              <a:t> &gt; a </a:t>
            </a:r>
            <a:r>
              <a:rPr lang="de-DE" dirty="0" err="1" smtClean="0"/>
              <a:t>few</a:t>
            </a:r>
            <a:r>
              <a:rPr lang="de-DE" dirty="0" smtClean="0"/>
              <a:t> </a:t>
            </a:r>
            <a:r>
              <a:rPr lang="de-DE" dirty="0" err="1" smtClean="0"/>
              <a:t>GeV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Laser-Compton </a:t>
            </a:r>
            <a:r>
              <a:rPr lang="de-DE" dirty="0" err="1" smtClean="0"/>
              <a:t>backscattering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</a:p>
          <a:p>
            <a:r>
              <a:rPr lang="de-DE" dirty="0" smtClean="0"/>
              <a:t>Potential </a:t>
            </a:r>
            <a:r>
              <a:rPr lang="de-DE" dirty="0" err="1" smtClean="0"/>
              <a:t>error</a:t>
            </a:r>
            <a:r>
              <a:rPr lang="de-DE" dirty="0" smtClean="0"/>
              <a:t>  ~10</a:t>
            </a:r>
            <a:r>
              <a:rPr lang="de-DE" baseline="30000" dirty="0" smtClean="0"/>
              <a:t>-3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independent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</a:t>
            </a:r>
            <a:r>
              <a:rPr lang="de-DE" dirty="0" err="1" smtClean="0"/>
              <a:t>seem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anyway</a:t>
            </a:r>
            <a:r>
              <a:rPr lang="de-DE" dirty="0" smtClean="0"/>
              <a:t>: </a:t>
            </a:r>
            <a:r>
              <a:rPr lang="de-DE" dirty="0" err="1" smtClean="0"/>
              <a:t>Hydro</a:t>
            </a:r>
            <a:r>
              <a:rPr lang="de-DE" dirty="0" smtClean="0"/>
              <a:t> Möller &amp; Double </a:t>
            </a:r>
            <a:r>
              <a:rPr lang="de-DE" dirty="0" err="1" smtClean="0"/>
              <a:t>scattering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3890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8" name="Textfeld 3"/>
          <p:cNvSpPr txBox="1"/>
          <p:nvPr/>
        </p:nvSpPr>
        <p:spPr>
          <a:xfrm>
            <a:off x="272389" y="818678"/>
            <a:ext cx="88569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/>
          </a:p>
          <a:p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 </a:t>
            </a:r>
            <a:r>
              <a:rPr lang="de-DE" sz="2400" dirty="0" smtClean="0">
                <a:solidFill>
                  <a:srgbClr val="FF0000"/>
                </a:solidFill>
              </a:rPr>
              <a:t>Storage ring example: </a:t>
            </a:r>
            <a:r>
              <a:rPr lang="de-DE" sz="2400" dirty="0"/>
              <a:t> </a:t>
            </a:r>
            <a:r>
              <a:rPr lang="de-DE" sz="2400" dirty="0" smtClean="0"/>
              <a:t>Jülich </a:t>
            </a:r>
            <a:r>
              <a:rPr lang="de-DE" sz="2400" dirty="0" err="1" smtClean="0"/>
              <a:t>Electric</a:t>
            </a:r>
            <a:r>
              <a:rPr lang="de-DE" sz="2400" dirty="0" smtClean="0"/>
              <a:t> Dipole Moment </a:t>
            </a:r>
            <a:r>
              <a:rPr lang="de-DE" sz="2400" dirty="0" err="1"/>
              <a:t>I</a:t>
            </a:r>
            <a:r>
              <a:rPr lang="de-DE" sz="2400" dirty="0" err="1" smtClean="0"/>
              <a:t>nvestigations</a:t>
            </a:r>
            <a:endParaRPr lang="de-DE" sz="2400" dirty="0" smtClean="0"/>
          </a:p>
          <a:p>
            <a:r>
              <a:rPr lang="de-DE" sz="2400" dirty="0" smtClean="0"/>
              <a:t>EDM (</a:t>
            </a:r>
            <a:r>
              <a:rPr lang="de-DE" sz="2400" strike="sngStrike" dirty="0" smtClean="0"/>
              <a:t>CP </a:t>
            </a:r>
            <a:r>
              <a:rPr lang="de-DE" sz="2400" dirty="0" smtClean="0"/>
              <a:t> „JEDI“ )                     - Aiming at discovery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effect</a:t>
            </a:r>
            <a:r>
              <a:rPr lang="de-DE" sz="2400" dirty="0" smtClean="0"/>
              <a:t> in „</a:t>
            </a:r>
            <a:r>
              <a:rPr lang="de-DE" sz="2400" dirty="0" err="1" smtClean="0"/>
              <a:t>electrostatic</a:t>
            </a:r>
            <a:r>
              <a:rPr lang="de-DE" sz="2400" dirty="0" smtClean="0"/>
              <a:t> </a:t>
            </a:r>
            <a:r>
              <a:rPr lang="de-DE" sz="2400" dirty="0" err="1" smtClean="0"/>
              <a:t>storage</a:t>
            </a:r>
            <a:r>
              <a:rPr lang="de-DE" sz="2400" dirty="0" smtClean="0"/>
              <a:t> ring“                                </a:t>
            </a:r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0" y="0"/>
            <a:ext cx="8381234" cy="13803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Observables in </a:t>
            </a:r>
            <a:r>
              <a:rPr lang="de-DE" sz="2800" dirty="0" smtClean="0">
                <a:solidFill>
                  <a:srgbClr val="FF0000"/>
                </a:solidFill>
              </a:rPr>
              <a:t>NEAR </a:t>
            </a:r>
            <a:r>
              <a:rPr lang="de-DE" sz="2800" dirty="0" err="1" smtClean="0">
                <a:solidFill>
                  <a:srgbClr val="FF0000"/>
                </a:solidFill>
              </a:rPr>
              <a:t>and</a:t>
            </a:r>
            <a:r>
              <a:rPr lang="de-DE" sz="2800" dirty="0" smtClean="0">
                <a:solidFill>
                  <a:srgbClr val="FF0000"/>
                </a:solidFill>
              </a:rPr>
              <a:t> MEDIUM FUTURE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</a:p>
          <a:p>
            <a:pPr algn="ctr"/>
            <a:r>
              <a:rPr lang="de-DE" sz="2800" dirty="0" err="1" smtClean="0">
                <a:solidFill>
                  <a:schemeClr val="tx1"/>
                </a:solidFill>
              </a:rPr>
              <a:t>future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accelerator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spin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physics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2987824" y="3429000"/>
            <a:ext cx="2304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Why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03133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21" name="Group 2"/>
          <p:cNvGrpSpPr>
            <a:grpSpLocks/>
          </p:cNvGrpSpPr>
          <p:nvPr/>
        </p:nvGrpSpPr>
        <p:grpSpPr bwMode="auto">
          <a:xfrm>
            <a:off x="1155700" y="355600"/>
            <a:ext cx="6477000" cy="4978400"/>
            <a:chOff x="528" y="512"/>
            <a:chExt cx="4560" cy="3664"/>
          </a:xfrm>
        </p:grpSpPr>
        <p:pic>
          <p:nvPicPr>
            <p:cNvPr id="107556" name="Picture 3" descr="scan11"/>
            <p:cNvPicPr preferRelativeResize="0"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786"/>
            <a:stretch>
              <a:fillRect/>
            </a:stretch>
          </p:blipFill>
          <p:spPr bwMode="auto">
            <a:xfrm>
              <a:off x="528" y="512"/>
              <a:ext cx="3881" cy="3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557" name="Freeform 4"/>
            <p:cNvSpPr>
              <a:spLocks noChangeAspect="1"/>
            </p:cNvSpPr>
            <p:nvPr/>
          </p:nvSpPr>
          <p:spPr bwMode="auto">
            <a:xfrm>
              <a:off x="4433" y="2160"/>
              <a:ext cx="127" cy="841"/>
            </a:xfrm>
            <a:custGeom>
              <a:avLst/>
              <a:gdLst>
                <a:gd name="T0" fmla="*/ 98 w 101"/>
                <a:gd name="T1" fmla="*/ 0 h 671"/>
                <a:gd name="T2" fmla="*/ 0 w 101"/>
                <a:gd name="T3" fmla="*/ 389 h 671"/>
                <a:gd name="T4" fmla="*/ 98 w 101"/>
                <a:gd name="T5" fmla="*/ 7879 h 671"/>
                <a:gd name="T6" fmla="*/ 195 w 101"/>
                <a:gd name="T7" fmla="*/ 7396 h 671"/>
                <a:gd name="T8" fmla="*/ 389 w 101"/>
                <a:gd name="T9" fmla="*/ 6420 h 671"/>
                <a:gd name="T10" fmla="*/ 1197 w 101"/>
                <a:gd name="T11" fmla="*/ 3216 h 671"/>
                <a:gd name="T12" fmla="*/ 795 w 101"/>
                <a:gd name="T13" fmla="*/ 1365 h 671"/>
                <a:gd name="T14" fmla="*/ 98 w 101"/>
                <a:gd name="T15" fmla="*/ 0 h 6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671"/>
                <a:gd name="T26" fmla="*/ 101 w 101"/>
                <a:gd name="T27" fmla="*/ 671 h 6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671">
                  <a:moveTo>
                    <a:pt x="8" y="0"/>
                  </a:moveTo>
                  <a:cubicBezTo>
                    <a:pt x="5" y="11"/>
                    <a:pt x="0" y="22"/>
                    <a:pt x="0" y="33"/>
                  </a:cubicBezTo>
                  <a:cubicBezTo>
                    <a:pt x="0" y="241"/>
                    <a:pt x="2" y="449"/>
                    <a:pt x="8" y="657"/>
                  </a:cubicBezTo>
                  <a:cubicBezTo>
                    <a:pt x="8" y="671"/>
                    <a:pt x="14" y="630"/>
                    <a:pt x="16" y="617"/>
                  </a:cubicBezTo>
                  <a:cubicBezTo>
                    <a:pt x="22" y="581"/>
                    <a:pt x="22" y="567"/>
                    <a:pt x="32" y="535"/>
                  </a:cubicBezTo>
                  <a:cubicBezTo>
                    <a:pt x="59" y="445"/>
                    <a:pt x="78" y="361"/>
                    <a:pt x="97" y="268"/>
                  </a:cubicBezTo>
                  <a:cubicBezTo>
                    <a:pt x="91" y="194"/>
                    <a:pt x="101" y="166"/>
                    <a:pt x="64" y="114"/>
                  </a:cubicBezTo>
                  <a:cubicBezTo>
                    <a:pt x="51" y="74"/>
                    <a:pt x="21" y="42"/>
                    <a:pt x="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7558" name="Freeform 5"/>
            <p:cNvSpPr>
              <a:spLocks noChangeAspect="1"/>
            </p:cNvSpPr>
            <p:nvPr/>
          </p:nvSpPr>
          <p:spPr bwMode="auto">
            <a:xfrm>
              <a:off x="4961" y="2160"/>
              <a:ext cx="127" cy="841"/>
            </a:xfrm>
            <a:custGeom>
              <a:avLst/>
              <a:gdLst>
                <a:gd name="T0" fmla="*/ 98 w 101"/>
                <a:gd name="T1" fmla="*/ 0 h 671"/>
                <a:gd name="T2" fmla="*/ 0 w 101"/>
                <a:gd name="T3" fmla="*/ 389 h 671"/>
                <a:gd name="T4" fmla="*/ 98 w 101"/>
                <a:gd name="T5" fmla="*/ 7879 h 671"/>
                <a:gd name="T6" fmla="*/ 195 w 101"/>
                <a:gd name="T7" fmla="*/ 7396 h 671"/>
                <a:gd name="T8" fmla="*/ 389 w 101"/>
                <a:gd name="T9" fmla="*/ 6420 h 671"/>
                <a:gd name="T10" fmla="*/ 1197 w 101"/>
                <a:gd name="T11" fmla="*/ 3216 h 671"/>
                <a:gd name="T12" fmla="*/ 795 w 101"/>
                <a:gd name="T13" fmla="*/ 1365 h 671"/>
                <a:gd name="T14" fmla="*/ 98 w 101"/>
                <a:gd name="T15" fmla="*/ 0 h 6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671"/>
                <a:gd name="T26" fmla="*/ 101 w 101"/>
                <a:gd name="T27" fmla="*/ 671 h 6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671">
                  <a:moveTo>
                    <a:pt x="8" y="0"/>
                  </a:moveTo>
                  <a:cubicBezTo>
                    <a:pt x="5" y="11"/>
                    <a:pt x="0" y="22"/>
                    <a:pt x="0" y="33"/>
                  </a:cubicBezTo>
                  <a:cubicBezTo>
                    <a:pt x="0" y="241"/>
                    <a:pt x="2" y="449"/>
                    <a:pt x="8" y="657"/>
                  </a:cubicBezTo>
                  <a:cubicBezTo>
                    <a:pt x="8" y="671"/>
                    <a:pt x="14" y="630"/>
                    <a:pt x="16" y="617"/>
                  </a:cubicBezTo>
                  <a:cubicBezTo>
                    <a:pt x="22" y="581"/>
                    <a:pt x="22" y="567"/>
                    <a:pt x="32" y="535"/>
                  </a:cubicBezTo>
                  <a:cubicBezTo>
                    <a:pt x="59" y="445"/>
                    <a:pt x="78" y="361"/>
                    <a:pt x="97" y="268"/>
                  </a:cubicBezTo>
                  <a:cubicBezTo>
                    <a:pt x="91" y="194"/>
                    <a:pt x="101" y="166"/>
                    <a:pt x="64" y="114"/>
                  </a:cubicBezTo>
                  <a:cubicBezTo>
                    <a:pt x="51" y="74"/>
                    <a:pt x="21" y="42"/>
                    <a:pt x="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7559" name="Text Box 6"/>
            <p:cNvSpPr txBox="1">
              <a:spLocks noChangeArrowheads="1"/>
            </p:cNvSpPr>
            <p:nvPr/>
          </p:nvSpPr>
          <p:spPr bwMode="auto">
            <a:xfrm rot="5471936">
              <a:off x="4428" y="2370"/>
              <a:ext cx="741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de-DE" sz="1200">
                  <a:latin typeface="Times New Roman" pitchFamily="18" charset="0"/>
                </a:rPr>
                <a:t>Electroweak</a:t>
              </a:r>
            </a:p>
            <a:p>
              <a:r>
                <a:rPr lang="en-US" altLang="de-DE" sz="1200">
                  <a:latin typeface="Times New Roman" pitchFamily="18" charset="0"/>
                </a:rPr>
                <a:t>Baryogenises</a:t>
              </a:r>
              <a:endParaRPr lang="en-US" altLang="de-DE">
                <a:latin typeface="Times New Roman" pitchFamily="18" charset="0"/>
              </a:endParaRPr>
            </a:p>
          </p:txBody>
        </p:sp>
        <p:sp>
          <p:nvSpPr>
            <p:cNvPr id="107560" name="Text Box 7"/>
            <p:cNvSpPr txBox="1">
              <a:spLocks noChangeArrowheads="1"/>
            </p:cNvSpPr>
            <p:nvPr/>
          </p:nvSpPr>
          <p:spPr bwMode="auto">
            <a:xfrm rot="5471879">
              <a:off x="3977" y="2451"/>
              <a:ext cx="679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de-DE" sz="1200">
                  <a:latin typeface="Times New Roman" pitchFamily="18" charset="0"/>
                </a:rPr>
                <a:t>GUT SUSY</a:t>
              </a:r>
              <a:endParaRPr lang="en-US" altLang="de-DE">
                <a:latin typeface="Times New Roman" pitchFamily="18" charset="0"/>
              </a:endParaRPr>
            </a:p>
          </p:txBody>
        </p:sp>
        <p:sp>
          <p:nvSpPr>
            <p:cNvPr id="107561" name="Oval 8"/>
            <p:cNvSpPr>
              <a:spLocks noChangeArrowheads="1"/>
            </p:cNvSpPr>
            <p:nvPr/>
          </p:nvSpPr>
          <p:spPr bwMode="auto">
            <a:xfrm>
              <a:off x="2352" y="180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</p:grpSp>
      <p:pic>
        <p:nvPicPr>
          <p:cNvPr id="107522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13"/>
          <a:stretch>
            <a:fillRect/>
          </a:stretch>
        </p:blipFill>
        <p:spPr bwMode="auto">
          <a:xfrm>
            <a:off x="1458913" y="330200"/>
            <a:ext cx="3043237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3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97"/>
          <a:stretch>
            <a:fillRect/>
          </a:stretch>
        </p:blipFill>
        <p:spPr bwMode="auto">
          <a:xfrm>
            <a:off x="4495800" y="330200"/>
            <a:ext cx="19050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AutoShape 11"/>
          <p:cNvSpPr>
            <a:spLocks noChangeArrowheads="1"/>
          </p:cNvSpPr>
          <p:nvPr/>
        </p:nvSpPr>
        <p:spPr bwMode="auto">
          <a:xfrm>
            <a:off x="4905375" y="6556375"/>
            <a:ext cx="4238625" cy="301625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2452" rIns="81639" bIns="42452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buClr>
                <a:srgbClr val="0B9E12"/>
              </a:buClr>
              <a:buSzPct val="100000"/>
              <a:buFont typeface="Times" charset="0"/>
              <a:buNone/>
            </a:pPr>
            <a:r>
              <a:rPr lang="en-GB" altLang="de-DE" sz="140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J.M.Pendlebury and E.A. Hinds, NIMA 440 (2000) 471</a:t>
            </a:r>
          </a:p>
        </p:txBody>
      </p:sp>
      <p:sp>
        <p:nvSpPr>
          <p:cNvPr id="107525" name="AutoShape 12"/>
          <p:cNvSpPr>
            <a:spLocks noChangeArrowheads="1"/>
          </p:cNvSpPr>
          <p:nvPr/>
        </p:nvSpPr>
        <p:spPr bwMode="auto">
          <a:xfrm>
            <a:off x="4311650" y="6316663"/>
            <a:ext cx="750888" cy="423862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2452" rIns="81639" bIns="42452">
            <a:spAutoFit/>
          </a:bodyPr>
          <a:lstStyle>
            <a:lvl1pPr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de-DE" sz="2200" i="1">
                <a:solidFill>
                  <a:srgbClr val="000000"/>
                </a:solidFill>
                <a:latin typeface="Times New Roman" pitchFamily="18" charset="0"/>
              </a:rPr>
              <a:t>e</a:t>
            </a:r>
            <a:r>
              <a:rPr lang="en-GB" altLang="de-DE" sz="2200">
                <a:solidFill>
                  <a:srgbClr val="000000"/>
                </a:solidFill>
                <a:latin typeface="Times New Roman" pitchFamily="18" charset="0"/>
              </a:rPr>
              <a:t>-cm</a:t>
            </a:r>
          </a:p>
        </p:txBody>
      </p:sp>
      <p:sp>
        <p:nvSpPr>
          <p:cNvPr id="107526" name="AutoShape 13"/>
          <p:cNvSpPr>
            <a:spLocks noChangeArrowheads="1"/>
          </p:cNvSpPr>
          <p:nvPr/>
        </p:nvSpPr>
        <p:spPr bwMode="auto">
          <a:xfrm>
            <a:off x="7450138" y="547688"/>
            <a:ext cx="1295400" cy="547687"/>
          </a:xfrm>
          <a:prstGeom prst="roundRect">
            <a:avLst>
              <a:gd name="adj" fmla="val 27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2452" rIns="81639" bIns="42452">
            <a:spAutoFit/>
          </a:bodyPr>
          <a:lstStyle>
            <a:lvl1pPr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de-DE" sz="1500" i="1">
                <a:solidFill>
                  <a:srgbClr val="000000"/>
                </a:solidFill>
                <a:latin typeface="Cambria" pitchFamily="18" charset="0"/>
              </a:rPr>
              <a:t>Gray: Neutron</a:t>
            </a:r>
          </a:p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de-DE" sz="1500" i="1">
                <a:solidFill>
                  <a:srgbClr val="C00000"/>
                </a:solidFill>
                <a:latin typeface="Cambria" pitchFamily="18" charset="0"/>
              </a:rPr>
              <a:t>Red: Electron</a:t>
            </a: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528638" y="2330450"/>
            <a:ext cx="995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dirty="0" err="1">
                <a:solidFill>
                  <a:schemeClr val="accent4">
                    <a:lumMod val="10000"/>
                  </a:schemeClr>
                </a:solidFill>
                <a:latin typeface="Cambria" pitchFamily="18" charset="0"/>
                <a:ea typeface="ＭＳ Ｐゴシック" charset="0"/>
                <a:cs typeface="ＭＳ Ｐゴシック" charset="0"/>
              </a:rPr>
              <a:t>n</a:t>
            </a:r>
            <a:r>
              <a:rPr lang="en-US" sz="1600" dirty="0">
                <a:solidFill>
                  <a:schemeClr val="accent4">
                    <a:lumMod val="10000"/>
                  </a:schemeClr>
                </a:solidFill>
                <a:latin typeface="Cambria" pitchFamily="18" charset="0"/>
                <a:ea typeface="ＭＳ Ｐゴシック" charset="0"/>
                <a:cs typeface="ＭＳ Ｐゴシック" charset="0"/>
              </a:rPr>
              <a:t> current</a:t>
            </a:r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363538" y="3022600"/>
            <a:ext cx="1109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2000" i="1">
                <a:solidFill>
                  <a:srgbClr val="161616"/>
                </a:solidFill>
                <a:latin typeface="Cambria" pitchFamily="18" charset="0"/>
              </a:rPr>
              <a:t>n target</a:t>
            </a:r>
          </a:p>
        </p:txBody>
      </p:sp>
      <p:sp>
        <p:nvSpPr>
          <p:cNvPr id="107529" name="Rectangle 18"/>
          <p:cNvSpPr>
            <a:spLocks noChangeArrowheads="1"/>
          </p:cNvSpPr>
          <p:nvPr/>
        </p:nvSpPr>
        <p:spPr bwMode="auto">
          <a:xfrm>
            <a:off x="1257300" y="4203700"/>
            <a:ext cx="43180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107530" name="Rectangle 19"/>
          <p:cNvSpPr>
            <a:spLocks noChangeArrowheads="1"/>
          </p:cNvSpPr>
          <p:nvPr/>
        </p:nvSpPr>
        <p:spPr bwMode="auto">
          <a:xfrm>
            <a:off x="6223000" y="1714500"/>
            <a:ext cx="43180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107531" name="Text Box 20"/>
          <p:cNvSpPr txBox="1">
            <a:spLocks noChangeArrowheads="1"/>
          </p:cNvSpPr>
          <p:nvPr/>
        </p:nvSpPr>
        <p:spPr bwMode="auto">
          <a:xfrm>
            <a:off x="1524000" y="0"/>
            <a:ext cx="701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2800">
                <a:solidFill>
                  <a:srgbClr val="0000FF"/>
                </a:solidFill>
              </a:rPr>
              <a:t>Sensitivity to Rule on Several New Models</a:t>
            </a:r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>
            <a:off x="1460500" y="3884613"/>
            <a:ext cx="5867400" cy="0"/>
          </a:xfrm>
          <a:prstGeom prst="line">
            <a:avLst/>
          </a:prstGeom>
          <a:noFill/>
          <a:ln w="25400">
            <a:solidFill>
              <a:srgbClr val="FF0728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528638" y="2667000"/>
            <a:ext cx="9810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mbria" pitchFamily="18" charset="0"/>
              </a:rPr>
              <a:t>e current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252413" y="3675063"/>
            <a:ext cx="1089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2000" i="1">
                <a:solidFill>
                  <a:srgbClr val="FF0728"/>
                </a:solidFill>
                <a:latin typeface="Cambria" pitchFamily="18" charset="0"/>
              </a:rPr>
              <a:t>e target</a:t>
            </a: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>
            <a:off x="1460500" y="3549650"/>
            <a:ext cx="5867400" cy="0"/>
          </a:xfrm>
          <a:prstGeom prst="line">
            <a:avLst/>
          </a:prstGeom>
          <a:noFill/>
          <a:ln w="25400">
            <a:solidFill>
              <a:srgbClr val="0099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192088" y="3325813"/>
            <a:ext cx="1349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2000" i="1">
                <a:solidFill>
                  <a:srgbClr val="009900"/>
                </a:solidFill>
                <a:latin typeface="Cambria" pitchFamily="18" charset="0"/>
              </a:rPr>
              <a:t>p, d target</a:t>
            </a: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4724400" y="2438400"/>
            <a:ext cx="2413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3" name="Oval 32"/>
          <p:cNvSpPr>
            <a:spLocks noChangeArrowheads="1"/>
          </p:cNvSpPr>
          <p:nvPr/>
        </p:nvSpPr>
        <p:spPr bwMode="auto">
          <a:xfrm>
            <a:off x="4529138" y="2814638"/>
            <a:ext cx="169862" cy="149225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5511800" y="3019425"/>
            <a:ext cx="241300" cy="215900"/>
          </a:xfrm>
          <a:prstGeom prst="ellipse">
            <a:avLst/>
          </a:prstGeom>
          <a:gradFill flip="none" rotWithShape="1">
            <a:gsLst>
              <a:gs pos="43000">
                <a:schemeClr val="accent4">
                  <a:lumMod val="10000"/>
                  <a:alpha val="7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rgbClr val="161616"/>
            </a:solidFill>
            <a:prstDash val="dash"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6" name="Rounded Rectangle 35"/>
          <p:cNvSpPr>
            <a:spLocks noChangeArrowheads="1"/>
          </p:cNvSpPr>
          <p:nvPr/>
        </p:nvSpPr>
        <p:spPr bwMode="auto">
          <a:xfrm>
            <a:off x="5397500" y="3530600"/>
            <a:ext cx="711200" cy="6350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FF0728">
                <a:alpha val="94901"/>
              </a:srgbClr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5695950" y="3479800"/>
            <a:ext cx="482600" cy="152400"/>
          </a:xfrm>
          <a:prstGeom prst="ellipse">
            <a:avLst/>
          </a:prstGeom>
          <a:gradFill flip="none" rotWithShape="1">
            <a:gsLst>
              <a:gs pos="38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>
            <a:off x="1536700" y="3155950"/>
            <a:ext cx="5867400" cy="0"/>
          </a:xfrm>
          <a:prstGeom prst="line">
            <a:avLst/>
          </a:prstGeom>
          <a:noFill/>
          <a:ln w="25400">
            <a:solidFill>
              <a:srgbClr val="16161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938713" y="1165225"/>
            <a:ext cx="4205287" cy="831850"/>
          </a:xfrm>
          <a:prstGeom prst="rect">
            <a:avLst/>
          </a:prstGeom>
          <a:gradFill rotWithShape="1">
            <a:gsLst>
              <a:gs pos="0">
                <a:srgbClr val="E8E8FA">
                  <a:alpha val="34000"/>
                </a:srgbClr>
              </a:gs>
              <a:gs pos="64999">
                <a:srgbClr val="C3C3EF">
                  <a:alpha val="34000"/>
                </a:srgbClr>
              </a:gs>
              <a:gs pos="100000">
                <a:srgbClr val="A8A8EA">
                  <a:alpha val="34000"/>
                </a:srgbClr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9900"/>
                </a:solidFill>
                <a:latin typeface="+mn-lt"/>
                <a:ea typeface="+mn-ea"/>
              </a:rPr>
              <a:t>If found it could explain</a:t>
            </a:r>
          </a:p>
          <a:p>
            <a:pPr>
              <a:defRPr/>
            </a:pPr>
            <a:r>
              <a:rPr lang="en-US" sz="2400" b="1" dirty="0" err="1">
                <a:solidFill>
                  <a:srgbClr val="009900"/>
                </a:solidFill>
                <a:latin typeface="+mn-lt"/>
                <a:ea typeface="+mn-ea"/>
              </a:rPr>
              <a:t>Baryogenesis</a:t>
            </a:r>
            <a:r>
              <a:rPr lang="en-US" sz="2400" b="1" dirty="0">
                <a:solidFill>
                  <a:srgbClr val="009900"/>
                </a:solidFill>
                <a:latin typeface="+mn-lt"/>
                <a:ea typeface="+mn-ea"/>
              </a:rPr>
              <a:t> (p, d, n, </a:t>
            </a:r>
            <a:r>
              <a:rPr lang="en-US" sz="2400" b="1" baseline="30000" dirty="0">
                <a:solidFill>
                  <a:srgbClr val="009900"/>
                </a:solidFill>
                <a:latin typeface="+mn-lt"/>
                <a:ea typeface="+mn-ea"/>
              </a:rPr>
              <a:t>3</a:t>
            </a:r>
            <a:r>
              <a:rPr lang="en-US" sz="2400" b="1" dirty="0">
                <a:solidFill>
                  <a:srgbClr val="009900"/>
                </a:solidFill>
                <a:latin typeface="+mn-lt"/>
                <a:ea typeface="+mn-ea"/>
              </a:rPr>
              <a:t>He)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697538" y="4622800"/>
            <a:ext cx="34464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de-DE" sz="3200" b="1"/>
              <a:t>Statistics limited</a:t>
            </a:r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6273800" y="3810000"/>
            <a:ext cx="482600" cy="152400"/>
          </a:xfrm>
          <a:prstGeom prst="ellipse">
            <a:avLst/>
          </a:prstGeom>
          <a:gradFill>
            <a:gsLst>
              <a:gs pos="38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627813" y="3987800"/>
            <a:ext cx="1838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de-DE" b="1">
                <a:solidFill>
                  <a:srgbClr val="009900"/>
                </a:solidFill>
              </a:rPr>
              <a:t>1</a:t>
            </a:r>
            <a:r>
              <a:rPr lang="en-US" altLang="de-DE" b="1" baseline="30000">
                <a:solidFill>
                  <a:srgbClr val="009900"/>
                </a:solidFill>
              </a:rPr>
              <a:t>st</a:t>
            </a:r>
            <a:r>
              <a:rPr lang="en-US" altLang="de-DE" b="1">
                <a:solidFill>
                  <a:srgbClr val="009900"/>
                </a:solidFill>
              </a:rPr>
              <a:t> upgrade</a:t>
            </a:r>
          </a:p>
        </p:txBody>
      </p:sp>
      <p:sp>
        <p:nvSpPr>
          <p:cNvPr id="43" name="Line 15"/>
          <p:cNvSpPr>
            <a:spLocks noChangeShapeType="1"/>
          </p:cNvSpPr>
          <p:nvPr/>
        </p:nvSpPr>
        <p:spPr bwMode="auto">
          <a:xfrm>
            <a:off x="1638300" y="3879850"/>
            <a:ext cx="5867400" cy="0"/>
          </a:xfrm>
          <a:prstGeom prst="line">
            <a:avLst/>
          </a:prstGeom>
          <a:noFill/>
          <a:ln w="25400">
            <a:solidFill>
              <a:srgbClr val="0099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559571" y="4706363"/>
            <a:ext cx="255050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600" dirty="0">
                <a:solidFill>
                  <a:srgbClr val="FF0000"/>
                </a:solidFill>
                <a:latin typeface="Cambria" pitchFamily="18" charset="0"/>
              </a:rPr>
              <a:t>Electron EDM </a:t>
            </a:r>
            <a:r>
              <a:rPr lang="en-US" altLang="de-DE" sz="1600" dirty="0" smtClean="0">
                <a:solidFill>
                  <a:srgbClr val="FF0000"/>
                </a:solidFill>
                <a:latin typeface="Cambria" pitchFamily="18" charset="0"/>
              </a:rPr>
              <a:t>(molecules)</a:t>
            </a:r>
          </a:p>
          <a:p>
            <a:r>
              <a:rPr lang="en-US" altLang="de-DE" sz="1600" dirty="0" smtClean="0">
                <a:solidFill>
                  <a:srgbClr val="FF0000"/>
                </a:solidFill>
                <a:latin typeface="Cambria" pitchFamily="18" charset="0"/>
              </a:rPr>
              <a:t>new </a:t>
            </a:r>
            <a:r>
              <a:rPr lang="en-US" altLang="de-DE" sz="1600" dirty="0">
                <a:solidFill>
                  <a:srgbClr val="FF0000"/>
                </a:solidFill>
                <a:latin typeface="Cambria" pitchFamily="18" charset="0"/>
              </a:rPr>
              <a:t>physics reach: 1-3 </a:t>
            </a:r>
            <a:r>
              <a:rPr lang="en-US" altLang="de-DE" sz="1600" dirty="0" err="1">
                <a:solidFill>
                  <a:srgbClr val="FF0000"/>
                </a:solidFill>
                <a:latin typeface="Cambria" pitchFamily="18" charset="0"/>
              </a:rPr>
              <a:t>TeV</a:t>
            </a:r>
            <a:endParaRPr lang="en-US" altLang="de-DE" sz="16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>
            <a:off x="5010150" y="2882900"/>
            <a:ext cx="169863" cy="147638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5200650" y="3200400"/>
            <a:ext cx="169863" cy="147638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00113" y="5626695"/>
            <a:ext cx="1869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From Y. Smerzidis </a:t>
            </a:r>
          </a:p>
          <a:p>
            <a:r>
              <a:rPr lang="de-DE" dirty="0" smtClean="0"/>
              <a:t>Talk at EUCARD</a:t>
            </a:r>
          </a:p>
          <a:p>
            <a:r>
              <a:rPr lang="de-DE" dirty="0" smtClean="0"/>
              <a:t>workshop</a:t>
            </a:r>
            <a:endParaRPr lang="de-DE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281409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8" grpId="0"/>
      <p:bldP spid="90129" grpId="0"/>
      <p:bldP spid="22" grpId="0" animBg="1"/>
      <p:bldP spid="23" grpId="0"/>
      <p:bldP spid="24" grpId="0"/>
      <p:bldP spid="26" grpId="0" animBg="1"/>
      <p:bldP spid="28" grpId="0"/>
      <p:bldP spid="30" grpId="0" animBg="1"/>
      <p:bldP spid="33" grpId="0" animBg="1"/>
      <p:bldP spid="35" grpId="0" animBg="1"/>
      <p:bldP spid="37" grpId="0" animBg="1"/>
      <p:bldP spid="31" grpId="0" animBg="1"/>
      <p:bldP spid="38" grpId="0"/>
      <p:bldP spid="41" grpId="0" animBg="1"/>
      <p:bldP spid="42" grpId="0"/>
      <p:bldP spid="43" grpId="0" animBg="1"/>
      <p:bldP spid="43" grpId="1" animBg="1"/>
      <p:bldP spid="40" grpId="0"/>
      <p:bldP spid="44" grpId="0" animBg="1"/>
      <p:bldP spid="4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0" y="0"/>
            <a:ext cx="8381234" cy="13803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Observables in </a:t>
            </a:r>
            <a:r>
              <a:rPr lang="de-DE" sz="2800" dirty="0" smtClean="0">
                <a:solidFill>
                  <a:srgbClr val="FF0000"/>
                </a:solidFill>
              </a:rPr>
              <a:t>NEAR </a:t>
            </a:r>
            <a:r>
              <a:rPr lang="de-DE" sz="2800" dirty="0" err="1" smtClean="0">
                <a:solidFill>
                  <a:srgbClr val="FF0000"/>
                </a:solidFill>
              </a:rPr>
              <a:t>and</a:t>
            </a:r>
            <a:r>
              <a:rPr lang="de-DE" sz="2800" dirty="0" smtClean="0">
                <a:solidFill>
                  <a:srgbClr val="FF0000"/>
                </a:solidFill>
              </a:rPr>
              <a:t> MEDIUM FUTURE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</a:p>
          <a:p>
            <a:pPr algn="ctr"/>
            <a:r>
              <a:rPr lang="de-DE" sz="2800" dirty="0" err="1" smtClean="0">
                <a:solidFill>
                  <a:schemeClr val="tx1"/>
                </a:solidFill>
              </a:rPr>
              <a:t>future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accelerator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spin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physics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  <a:endParaRPr lang="de-DE" sz="2800" dirty="0">
              <a:solidFill>
                <a:schemeClr val="tx1"/>
              </a:solidFill>
            </a:endParaRP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980728"/>
            <a:ext cx="7781925" cy="574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-31233" y="951363"/>
            <a:ext cx="4801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A. </a:t>
            </a:r>
            <a:r>
              <a:rPr lang="de-DE" dirty="0" err="1" smtClean="0"/>
              <a:t>Lehrachs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EUCARD-2 </a:t>
            </a:r>
            <a:r>
              <a:rPr lang="de-DE" dirty="0" err="1" smtClean="0"/>
              <a:t>workshop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443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0" y="0"/>
            <a:ext cx="8381234" cy="13803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Observables in </a:t>
            </a:r>
            <a:r>
              <a:rPr lang="de-DE" sz="2800" dirty="0" smtClean="0">
                <a:solidFill>
                  <a:srgbClr val="FF0000"/>
                </a:solidFill>
              </a:rPr>
              <a:t>NEAR </a:t>
            </a:r>
            <a:r>
              <a:rPr lang="de-DE" sz="2800" dirty="0" err="1" smtClean="0">
                <a:solidFill>
                  <a:srgbClr val="FF0000"/>
                </a:solidFill>
              </a:rPr>
              <a:t>and</a:t>
            </a:r>
            <a:r>
              <a:rPr lang="de-DE" sz="2800" dirty="0" smtClean="0">
                <a:solidFill>
                  <a:srgbClr val="FF0000"/>
                </a:solidFill>
              </a:rPr>
              <a:t> MEDIUM FUTURE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</a:p>
          <a:p>
            <a:pPr algn="ctr"/>
            <a:r>
              <a:rPr lang="de-DE" sz="2800" dirty="0" err="1" smtClean="0">
                <a:solidFill>
                  <a:schemeClr val="tx1"/>
                </a:solidFill>
              </a:rPr>
              <a:t>future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accelerator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spin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physics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  <a:endParaRPr lang="de-DE" sz="2800" dirty="0">
              <a:solidFill>
                <a:schemeClr val="tx1"/>
              </a:solidFill>
            </a:endParaRP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7118746" cy="5545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251520" y="980728"/>
            <a:ext cx="4801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From</a:t>
            </a:r>
            <a:r>
              <a:rPr lang="de-DE" dirty="0" smtClean="0"/>
              <a:t> A. </a:t>
            </a:r>
            <a:r>
              <a:rPr lang="de-DE" dirty="0" err="1" smtClean="0"/>
              <a:t>Lehrachs</a:t>
            </a:r>
            <a:r>
              <a:rPr lang="de-DE" dirty="0" smtClean="0"/>
              <a:t> </a:t>
            </a:r>
            <a:r>
              <a:rPr lang="de-DE" dirty="0" err="1" smtClean="0"/>
              <a:t>talk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EUCARD-2 </a:t>
            </a:r>
            <a:r>
              <a:rPr lang="de-DE" dirty="0" err="1" smtClean="0"/>
              <a:t>workshop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174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1547664" y="9525"/>
            <a:ext cx="6336704" cy="13803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1177280" y="6348586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Foliennummernplatzhalter 2"/>
          <p:cNvSpPr>
            <a:spLocks noGrp="1"/>
          </p:cNvSpPr>
          <p:nvPr>
            <p:ph type="sldNum" sz="quarter" idx="12"/>
          </p:nvPr>
        </p:nvSpPr>
        <p:spPr>
          <a:xfrm>
            <a:off x="7730008" y="6348586"/>
            <a:ext cx="87444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13" name="Slide Number Placeholder 5"/>
          <p:cNvSpPr txBox="1">
            <a:spLocks/>
          </p:cNvSpPr>
          <p:nvPr/>
        </p:nvSpPr>
        <p:spPr>
          <a:xfrm>
            <a:off x="6470848" y="6073552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/>
            <a:fld id="{6C736230-872F-4D0D-AA7B-76D16BFA3F22}" type="slidenum">
              <a:rPr lang="en-US" altLang="de-DE" sz="1400" smtClean="0"/>
              <a:pPr eaLnBrk="1" hangingPunct="1"/>
              <a:t>15</a:t>
            </a:fld>
            <a:endParaRPr lang="en-US" altLang="de-DE" sz="1400"/>
          </a:p>
        </p:txBody>
      </p:sp>
      <p:sp>
        <p:nvSpPr>
          <p:cNvPr id="14" name="Line 3"/>
          <p:cNvSpPr>
            <a:spLocks noChangeShapeType="1"/>
          </p:cNvSpPr>
          <p:nvPr/>
        </p:nvSpPr>
        <p:spPr bwMode="auto">
          <a:xfrm flipV="1">
            <a:off x="1003498" y="1619027"/>
            <a:ext cx="345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Oval 5"/>
          <p:cNvSpPr>
            <a:spLocks noChangeArrowheads="1"/>
          </p:cNvSpPr>
          <p:nvPr/>
        </p:nvSpPr>
        <p:spPr bwMode="auto">
          <a:xfrm>
            <a:off x="2051248" y="1633315"/>
            <a:ext cx="4876800" cy="46799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16" name="Line 6"/>
          <p:cNvSpPr>
            <a:spLocks noChangeShapeType="1"/>
          </p:cNvSpPr>
          <p:nvPr/>
        </p:nvSpPr>
        <p:spPr bwMode="auto">
          <a:xfrm>
            <a:off x="4286448" y="1633315"/>
            <a:ext cx="9144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Line 7"/>
          <p:cNvSpPr>
            <a:spLocks noChangeShapeType="1"/>
          </p:cNvSpPr>
          <p:nvPr/>
        </p:nvSpPr>
        <p:spPr bwMode="auto">
          <a:xfrm rot="19279132">
            <a:off x="2648148" y="2038127"/>
            <a:ext cx="914400" cy="317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 rot="3187806">
            <a:off x="6090642" y="2661221"/>
            <a:ext cx="860425" cy="15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 flipH="1" flipV="1">
            <a:off x="2165548" y="4941665"/>
            <a:ext cx="508000" cy="620712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Line 10"/>
          <p:cNvSpPr>
            <a:spLocks noChangeShapeType="1"/>
          </p:cNvSpPr>
          <p:nvPr/>
        </p:nvSpPr>
        <p:spPr bwMode="auto">
          <a:xfrm rot="21391762" flipH="1">
            <a:off x="5683448" y="5610002"/>
            <a:ext cx="584200" cy="50165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Line 11"/>
          <p:cNvSpPr>
            <a:spLocks noChangeShapeType="1"/>
          </p:cNvSpPr>
          <p:nvPr/>
        </p:nvSpPr>
        <p:spPr bwMode="auto">
          <a:xfrm rot="5383711">
            <a:off x="6523236" y="4333652"/>
            <a:ext cx="858838" cy="15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" name="Line 12"/>
          <p:cNvSpPr>
            <a:spLocks noChangeShapeType="1"/>
          </p:cNvSpPr>
          <p:nvPr/>
        </p:nvSpPr>
        <p:spPr bwMode="auto">
          <a:xfrm rot="16152466">
            <a:off x="1622623" y="3685952"/>
            <a:ext cx="858838" cy="1588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3" name="Line 13"/>
          <p:cNvSpPr>
            <a:spLocks noChangeShapeType="1"/>
          </p:cNvSpPr>
          <p:nvPr/>
        </p:nvSpPr>
        <p:spPr bwMode="auto">
          <a:xfrm rot="10672734">
            <a:off x="3778448" y="6313265"/>
            <a:ext cx="914400" cy="317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4" name="Line 14"/>
          <p:cNvSpPr>
            <a:spLocks noChangeShapeType="1"/>
          </p:cNvSpPr>
          <p:nvPr/>
        </p:nvSpPr>
        <p:spPr bwMode="auto">
          <a:xfrm>
            <a:off x="4299148" y="1622202"/>
            <a:ext cx="6604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5" name="Line 15"/>
          <p:cNvSpPr>
            <a:spLocks noChangeShapeType="1"/>
          </p:cNvSpPr>
          <p:nvPr/>
        </p:nvSpPr>
        <p:spPr bwMode="auto">
          <a:xfrm flipV="1">
            <a:off x="2800548" y="1906365"/>
            <a:ext cx="469900" cy="37147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6" name="Line 16"/>
          <p:cNvSpPr>
            <a:spLocks noChangeShapeType="1"/>
          </p:cNvSpPr>
          <p:nvPr/>
        </p:nvSpPr>
        <p:spPr bwMode="auto">
          <a:xfrm rot="18148271" flipH="1">
            <a:off x="1814711" y="3646265"/>
            <a:ext cx="473075" cy="28892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7" name="Line 17"/>
          <p:cNvSpPr>
            <a:spLocks noChangeShapeType="1"/>
          </p:cNvSpPr>
          <p:nvPr/>
        </p:nvSpPr>
        <p:spPr bwMode="auto">
          <a:xfrm rot="9561479" flipV="1">
            <a:off x="5761236" y="5698902"/>
            <a:ext cx="523875" cy="2032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" name="Line 18"/>
          <p:cNvSpPr>
            <a:spLocks noChangeShapeType="1"/>
          </p:cNvSpPr>
          <p:nvPr/>
        </p:nvSpPr>
        <p:spPr bwMode="auto">
          <a:xfrm rot="6443357" flipH="1">
            <a:off x="6664524" y="4155852"/>
            <a:ext cx="569912" cy="1920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" name="Line 19"/>
          <p:cNvSpPr>
            <a:spLocks noChangeShapeType="1"/>
          </p:cNvSpPr>
          <p:nvPr/>
        </p:nvSpPr>
        <p:spPr bwMode="auto">
          <a:xfrm rot="3816004" flipH="1">
            <a:off x="6140648" y="2482628"/>
            <a:ext cx="606425" cy="12065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0" name="Line 20"/>
          <p:cNvSpPr>
            <a:spLocks noChangeShapeType="1"/>
          </p:cNvSpPr>
          <p:nvPr/>
        </p:nvSpPr>
        <p:spPr bwMode="auto">
          <a:xfrm rot="15918648" flipH="1">
            <a:off x="2250479" y="5171059"/>
            <a:ext cx="433387" cy="27305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1" name="Line 21"/>
          <p:cNvSpPr>
            <a:spLocks noChangeShapeType="1"/>
          </p:cNvSpPr>
          <p:nvPr/>
        </p:nvSpPr>
        <p:spPr bwMode="auto">
          <a:xfrm rot="12226580" flipV="1">
            <a:off x="4070548" y="6186265"/>
            <a:ext cx="541338" cy="24447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3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70372108"/>
              </p:ext>
            </p:extLst>
          </p:nvPr>
        </p:nvGraphicFramePr>
        <p:xfrm>
          <a:off x="3725267" y="3227359"/>
          <a:ext cx="1465262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6" name="Equation" r:id="rId4" imgW="444247" imgH="228738" progId="Equation.3">
                  <p:embed/>
                </p:oleObj>
              </mc:Choice>
              <mc:Fallback>
                <p:oleObj name="Equation" r:id="rId4" imgW="444247" imgH="22873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5267" y="3227359"/>
                        <a:ext cx="1465262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3" name="Group 23"/>
          <p:cNvGrpSpPr>
            <a:grpSpLocks/>
          </p:cNvGrpSpPr>
          <p:nvPr/>
        </p:nvGrpSpPr>
        <p:grpSpPr bwMode="auto">
          <a:xfrm>
            <a:off x="76799" y="580702"/>
            <a:ext cx="2487612" cy="1371600"/>
            <a:chOff x="4044" y="1022"/>
            <a:chExt cx="1567" cy="864"/>
          </a:xfrm>
          <a:solidFill>
            <a:schemeClr val="bg1"/>
          </a:solidFill>
        </p:grpSpPr>
        <p:sp>
          <p:nvSpPr>
            <p:cNvPr id="34" name="Line 24"/>
            <p:cNvSpPr>
              <a:spLocks noChangeShapeType="1"/>
            </p:cNvSpPr>
            <p:nvPr/>
          </p:nvSpPr>
          <p:spPr bwMode="auto">
            <a:xfrm>
              <a:off x="4044" y="1272"/>
              <a:ext cx="432" cy="0"/>
            </a:xfrm>
            <a:prstGeom prst="line">
              <a:avLst/>
            </a:prstGeom>
            <a:grp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x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" name="Line 25"/>
            <p:cNvSpPr>
              <a:spLocks noChangeShapeType="1"/>
            </p:cNvSpPr>
            <p:nvPr/>
          </p:nvSpPr>
          <p:spPr bwMode="auto">
            <a:xfrm>
              <a:off x="4062" y="1734"/>
              <a:ext cx="312" cy="0"/>
            </a:xfrm>
            <a:prstGeom prst="line">
              <a:avLst/>
            </a:prstGeom>
            <a:grp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xtLst/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6" name="Text Box 26"/>
            <p:cNvSpPr txBox="1">
              <a:spLocks noChangeArrowheads="1"/>
            </p:cNvSpPr>
            <p:nvPr/>
          </p:nvSpPr>
          <p:spPr bwMode="auto">
            <a:xfrm>
              <a:off x="4526" y="1022"/>
              <a:ext cx="852" cy="4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dirty="0">
                  <a:solidFill>
                    <a:srgbClr val="0000FF"/>
                  </a:solidFill>
                </a:rPr>
                <a:t>Momentum</a:t>
              </a:r>
            </a:p>
            <a:p>
              <a:pPr eaLnBrk="1" hangingPunct="1"/>
              <a:r>
                <a:rPr lang="en-US" altLang="de-DE" sz="1800" dirty="0">
                  <a:solidFill>
                    <a:srgbClr val="0000FF"/>
                  </a:solidFill>
                </a:rPr>
                <a:t>vector</a:t>
              </a:r>
            </a:p>
          </p:txBody>
        </p:sp>
        <p:sp>
          <p:nvSpPr>
            <p:cNvPr id="37" name="Text Box 27"/>
            <p:cNvSpPr txBox="1">
              <a:spLocks noChangeArrowheads="1"/>
            </p:cNvSpPr>
            <p:nvPr/>
          </p:nvSpPr>
          <p:spPr bwMode="auto">
            <a:xfrm>
              <a:off x="4562" y="1598"/>
              <a:ext cx="1049" cy="2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>
                  <a:solidFill>
                    <a:srgbClr val="FF0066"/>
                  </a:solidFill>
                </a:rPr>
                <a:t>Spin vector</a:t>
              </a:r>
            </a:p>
          </p:txBody>
        </p:sp>
      </p:grpSp>
      <p:grpSp>
        <p:nvGrpSpPr>
          <p:cNvPr id="38" name="Group 36"/>
          <p:cNvGrpSpPr>
            <a:grpSpLocks/>
          </p:cNvGrpSpPr>
          <p:nvPr/>
        </p:nvGrpSpPr>
        <p:grpSpPr bwMode="auto">
          <a:xfrm>
            <a:off x="2138561" y="1698402"/>
            <a:ext cx="4722812" cy="4548188"/>
            <a:chOff x="2221591" y="1869535"/>
            <a:chExt cx="4722366" cy="4548478"/>
          </a:xfrm>
        </p:grpSpPr>
        <p:sp>
          <p:nvSpPr>
            <p:cNvPr id="39" name="Line 25"/>
            <p:cNvSpPr>
              <a:spLocks noChangeShapeType="1"/>
            </p:cNvSpPr>
            <p:nvPr/>
          </p:nvSpPr>
          <p:spPr bwMode="auto">
            <a:xfrm>
              <a:off x="2221591" y="4224768"/>
              <a:ext cx="546439" cy="88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0" name="Line 25"/>
            <p:cNvSpPr>
              <a:spLocks noChangeShapeType="1"/>
            </p:cNvSpPr>
            <p:nvPr/>
          </p:nvSpPr>
          <p:spPr bwMode="auto">
            <a:xfrm flipH="1">
              <a:off x="6350188" y="4246902"/>
              <a:ext cx="593769" cy="84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1" name="Line 25"/>
            <p:cNvSpPr>
              <a:spLocks noChangeShapeType="1"/>
            </p:cNvSpPr>
            <p:nvPr/>
          </p:nvSpPr>
          <p:spPr bwMode="auto">
            <a:xfrm>
              <a:off x="4664401" y="1869535"/>
              <a:ext cx="3259" cy="5078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2" name="Line 25"/>
            <p:cNvSpPr>
              <a:spLocks noChangeShapeType="1"/>
            </p:cNvSpPr>
            <p:nvPr/>
          </p:nvSpPr>
          <p:spPr bwMode="auto">
            <a:xfrm flipH="1" flipV="1">
              <a:off x="4602530" y="5894568"/>
              <a:ext cx="7597" cy="5234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43" name="TextBox 32"/>
            <p:cNvSpPr txBox="1">
              <a:spLocks noChangeArrowheads="1"/>
            </p:cNvSpPr>
            <p:nvPr/>
          </p:nvSpPr>
          <p:spPr bwMode="auto">
            <a:xfrm>
              <a:off x="4732790" y="2073412"/>
              <a:ext cx="3386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b="1"/>
                <a:t>E</a:t>
              </a:r>
            </a:p>
          </p:txBody>
        </p:sp>
        <p:sp>
          <p:nvSpPr>
            <p:cNvPr id="44" name="TextBox 33"/>
            <p:cNvSpPr txBox="1">
              <a:spLocks noChangeArrowheads="1"/>
            </p:cNvSpPr>
            <p:nvPr/>
          </p:nvSpPr>
          <p:spPr bwMode="auto">
            <a:xfrm>
              <a:off x="2442810" y="4255802"/>
              <a:ext cx="3386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b="1"/>
                <a:t>E</a:t>
              </a:r>
            </a:p>
          </p:txBody>
        </p:sp>
        <p:sp>
          <p:nvSpPr>
            <p:cNvPr id="45" name="TextBox 34"/>
            <p:cNvSpPr txBox="1">
              <a:spLocks noChangeArrowheads="1"/>
            </p:cNvSpPr>
            <p:nvPr/>
          </p:nvSpPr>
          <p:spPr bwMode="auto">
            <a:xfrm>
              <a:off x="6394468" y="4234512"/>
              <a:ext cx="3386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b="1"/>
                <a:t>E</a:t>
              </a:r>
            </a:p>
          </p:txBody>
        </p:sp>
        <p:sp>
          <p:nvSpPr>
            <p:cNvPr id="46" name="TextBox 35"/>
            <p:cNvSpPr txBox="1">
              <a:spLocks noChangeArrowheads="1"/>
            </p:cNvSpPr>
            <p:nvPr/>
          </p:nvSpPr>
          <p:spPr bwMode="auto">
            <a:xfrm>
              <a:off x="4668948" y="5852413"/>
              <a:ext cx="3386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b="1"/>
                <a:t>E</a:t>
              </a:r>
            </a:p>
          </p:txBody>
        </p:sp>
      </p:grpSp>
      <p:graphicFrame>
        <p:nvGraphicFramePr>
          <p:cNvPr id="4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31622598"/>
              </p:ext>
            </p:extLst>
          </p:nvPr>
        </p:nvGraphicFramePr>
        <p:xfrm>
          <a:off x="3641923" y="4257452"/>
          <a:ext cx="1943100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7" name="Equation" r:id="rId6" imgW="698500" imgH="406400" progId="Equation.3">
                  <p:embed/>
                </p:oleObj>
              </mc:Choice>
              <mc:Fallback>
                <p:oleObj name="Equation" r:id="rId6" imgW="698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1923" y="4257452"/>
                        <a:ext cx="1943100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794019"/>
              </p:ext>
            </p:extLst>
          </p:nvPr>
        </p:nvGraphicFramePr>
        <p:xfrm>
          <a:off x="6251697" y="41568"/>
          <a:ext cx="2892303" cy="20728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98" name="Formel" r:id="rId8" imgW="1523880" imgH="1091880" progId="Equation.3">
                  <p:embed/>
                </p:oleObj>
              </mc:Choice>
              <mc:Fallback>
                <p:oleObj name="Formel" r:id="rId8" imgW="1523880" imgH="1091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251697" y="41568"/>
                        <a:ext cx="2892303" cy="20728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5129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8" name="Textfeld 3"/>
          <p:cNvSpPr txBox="1"/>
          <p:nvPr/>
        </p:nvSpPr>
        <p:spPr>
          <a:xfrm>
            <a:off x="272389" y="818678"/>
            <a:ext cx="885698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/>
          </a:p>
          <a:p>
            <a:r>
              <a:rPr lang="de-DE" sz="2400" dirty="0" smtClean="0"/>
              <a:t>	     - stat. Sensitivity for EDM </a:t>
            </a:r>
            <a:r>
              <a:rPr lang="de-DE" sz="2400" dirty="0" err="1" smtClean="0"/>
              <a:t>detection</a:t>
            </a:r>
            <a:r>
              <a:rPr lang="de-DE" sz="2400" dirty="0" smtClean="0"/>
              <a:t>   </a:t>
            </a:r>
            <a:endParaRPr lang="de-DE" sz="2400" dirty="0"/>
          </a:p>
          <a:p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endParaRPr lang="de-DE" sz="2400" dirty="0" smtClean="0"/>
          </a:p>
          <a:p>
            <a:r>
              <a:rPr lang="de-DE" sz="2400" dirty="0" smtClean="0"/>
              <a:t>                            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9826135"/>
              </p:ext>
            </p:extLst>
          </p:nvPr>
        </p:nvGraphicFramePr>
        <p:xfrm>
          <a:off x="1547664" y="1988840"/>
          <a:ext cx="5562600" cy="275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07" name="Formel" r:id="rId5" imgW="3949560" imgH="1955520" progId="Equation.3">
                  <p:embed/>
                </p:oleObj>
              </mc:Choice>
              <mc:Fallback>
                <p:oleObj name="Formel" r:id="rId5" imgW="3949560" imgH="1955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47664" y="1988840"/>
                        <a:ext cx="5562600" cy="2754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itel 4"/>
          <p:cNvSpPr txBox="1">
            <a:spLocks/>
          </p:cNvSpPr>
          <p:nvPr/>
        </p:nvSpPr>
        <p:spPr>
          <a:xfrm>
            <a:off x="1547664" y="9525"/>
            <a:ext cx="6336704" cy="13803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Observables in </a:t>
            </a:r>
            <a:r>
              <a:rPr lang="de-DE" sz="2800" dirty="0" smtClean="0">
                <a:solidFill>
                  <a:srgbClr val="FF0000"/>
                </a:solidFill>
              </a:rPr>
              <a:t>NEAR </a:t>
            </a:r>
            <a:r>
              <a:rPr lang="de-DE" sz="2800" dirty="0" err="1" smtClean="0">
                <a:solidFill>
                  <a:srgbClr val="FF0000"/>
                </a:solidFill>
              </a:rPr>
              <a:t>and</a:t>
            </a:r>
            <a:r>
              <a:rPr lang="de-DE" sz="2800" dirty="0" smtClean="0">
                <a:solidFill>
                  <a:srgbClr val="FF0000"/>
                </a:solidFill>
              </a:rPr>
              <a:t> MEDIUM FUTURE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  <a:r>
              <a:rPr lang="de-DE" sz="2800" dirty="0" err="1" smtClean="0">
                <a:solidFill>
                  <a:schemeClr val="tx1"/>
                </a:solidFill>
              </a:rPr>
              <a:t>future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accelerator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2800" dirty="0" err="1" smtClean="0">
                <a:solidFill>
                  <a:schemeClr val="tx1"/>
                </a:solidFill>
              </a:rPr>
              <a:t>spin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physics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11" name="Textfeld 10"/>
          <p:cNvSpPr txBox="1"/>
          <p:nvPr/>
        </p:nvSpPr>
        <p:spPr>
          <a:xfrm flipH="1">
            <a:off x="884176" y="5157192"/>
            <a:ext cx="71143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(*) </a:t>
            </a:r>
            <a:r>
              <a:rPr lang="de-DE" dirty="0" smtClean="0"/>
              <a:t>many </a:t>
            </a:r>
            <a:r>
              <a:rPr lang="de-DE" dirty="0" smtClean="0"/>
              <a:t>challenges </a:t>
            </a:r>
            <a:r>
              <a:rPr lang="de-DE" dirty="0" smtClean="0"/>
              <a:t>of spin physics unitied in one formula!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5129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6431128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7347803" y="6118746"/>
            <a:ext cx="156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A. </a:t>
            </a:r>
            <a:r>
              <a:rPr lang="de-DE" dirty="0" err="1" smtClean="0"/>
              <a:t>Lehrach</a:t>
            </a:r>
            <a:r>
              <a:rPr lang="de-DE" dirty="0" smtClean="0"/>
              <a:t>, FZJ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2370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15171" y="-297715"/>
            <a:ext cx="8686800" cy="1380354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Signals and </a:t>
            </a:r>
            <a:r>
              <a:rPr lang="de-DE" dirty="0" smtClean="0">
                <a:solidFill>
                  <a:srgbClr val="FF0000"/>
                </a:solidFill>
              </a:rPr>
              <a:t>systematic errors  </a:t>
            </a:r>
            <a:r>
              <a:rPr lang="de-DE" dirty="0" smtClean="0">
                <a:solidFill>
                  <a:schemeClr val="tx1"/>
                </a:solidFill>
              </a:rPr>
              <a:t>in ....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Textfeld 3"/>
          <p:cNvSpPr txBox="1"/>
          <p:nvPr/>
        </p:nvSpPr>
        <p:spPr>
          <a:xfrm>
            <a:off x="272389" y="818678"/>
            <a:ext cx="88569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  EDM (</a:t>
            </a:r>
            <a:r>
              <a:rPr lang="de-DE" sz="2400" strike="sngStrike" dirty="0" smtClean="0"/>
              <a:t>CP </a:t>
            </a:r>
            <a:r>
              <a:rPr lang="de-DE" sz="2400" dirty="0" smtClean="0"/>
              <a:t> „JEDI“ )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            - spurious polarization occurs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r>
              <a:rPr lang="de-DE" sz="2400" dirty="0" smtClean="0"/>
              <a:t>                   - P</a:t>
            </a:r>
            <a:r>
              <a:rPr lang="de-DE" sz="2400" baseline="-25000" dirty="0" smtClean="0"/>
              <a:t>y,imperfect</a:t>
            </a:r>
            <a:r>
              <a:rPr lang="de-DE" sz="2400" dirty="0" smtClean="0"/>
              <a:t>  are caused by , e.g.,  horiz B-field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  </a:t>
            </a:r>
            <a:r>
              <a:rPr lang="de-DE" sz="2400" dirty="0" smtClean="0"/>
              <a:t>PV electron scattering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            - „false Asymmetries“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2624098"/>
              </p:ext>
            </p:extLst>
          </p:nvPr>
        </p:nvGraphicFramePr>
        <p:xfrm>
          <a:off x="855663" y="4221164"/>
          <a:ext cx="6452641" cy="1375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6" name="Equation" r:id="rId4" imgW="4647960" imgH="990360" progId="Equation.3">
                  <p:embed/>
                </p:oleObj>
              </mc:Choice>
              <mc:Fallback>
                <p:oleObj name="Equation" r:id="rId4" imgW="4647960" imgH="99036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55663" y="4221164"/>
                        <a:ext cx="6452641" cy="137576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1109787"/>
              </p:ext>
            </p:extLst>
          </p:nvPr>
        </p:nvGraphicFramePr>
        <p:xfrm>
          <a:off x="3276600" y="2141538"/>
          <a:ext cx="2584450" cy="400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637" name="Equation" r:id="rId6" imgW="1562040" imgH="241200" progId="Equation.3">
                  <p:embed/>
                </p:oleObj>
              </mc:Choice>
              <mc:Fallback>
                <p:oleObj name="Equation" r:id="rId6" imgW="156204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76600" y="2141538"/>
                        <a:ext cx="2584450" cy="400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6690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15171" y="-297715"/>
            <a:ext cx="8686800" cy="1380354"/>
          </a:xfrm>
        </p:spPr>
        <p:txBody>
          <a:bodyPr/>
          <a:lstStyle/>
          <a:p>
            <a:r>
              <a:rPr lang="de-DE" dirty="0" smtClean="0">
                <a:solidFill>
                  <a:schemeClr val="tx1"/>
                </a:solidFill>
              </a:rPr>
              <a:t>Signals and </a:t>
            </a:r>
            <a:r>
              <a:rPr lang="de-DE" dirty="0" smtClean="0">
                <a:solidFill>
                  <a:srgbClr val="FF0000"/>
                </a:solidFill>
              </a:rPr>
              <a:t>systematic errors  </a:t>
            </a:r>
            <a:r>
              <a:rPr lang="de-DE" dirty="0" smtClean="0">
                <a:solidFill>
                  <a:schemeClr val="tx1"/>
                </a:solidFill>
              </a:rPr>
              <a:t>in ....</a:t>
            </a:r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8" name="Textfeld 3"/>
          <p:cNvSpPr txBox="1"/>
          <p:nvPr/>
        </p:nvSpPr>
        <p:spPr>
          <a:xfrm>
            <a:off x="272389" y="818678"/>
            <a:ext cx="8856984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Spurious effects  are far too large  !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>
                <a:solidFill>
                  <a:srgbClr val="FF0000"/>
                </a:solidFill>
              </a:rPr>
              <a:t>Example: estimation for EDM precursor experiment at COSY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(non optimized, magnetic ring)</a:t>
            </a:r>
          </a:p>
          <a:p>
            <a:r>
              <a:rPr lang="en-US" sz="2400" i="1" dirty="0" smtClean="0"/>
              <a:t>“Rotations </a:t>
            </a:r>
            <a:r>
              <a:rPr lang="en-US" sz="2400" i="1" dirty="0"/>
              <a:t>of the RF </a:t>
            </a:r>
            <a:r>
              <a:rPr lang="en-US" sz="2400" i="1" dirty="0" smtClean="0"/>
              <a:t>Wien filter </a:t>
            </a:r>
            <a:r>
              <a:rPr lang="en-US" sz="2400" i="1" dirty="0"/>
              <a:t>by 0.1 </a:t>
            </a:r>
            <a:r>
              <a:rPr lang="en-US" sz="2400" i="1" dirty="0" err="1"/>
              <a:t>mrad</a:t>
            </a:r>
            <a:r>
              <a:rPr lang="en-US" sz="2400" i="1" dirty="0"/>
              <a:t> or normally distributed vertical shifts of the quadrupoles </a:t>
            </a:r>
            <a:r>
              <a:rPr lang="en-US" sz="2400" i="1" dirty="0" smtClean="0"/>
              <a:t>with y </a:t>
            </a:r>
            <a:r>
              <a:rPr lang="en-US" sz="2400" i="1" dirty="0"/>
              <a:t>= 0.1mm introduced signals mimicking a deuteron EDM of about 5 · 10−19 e </a:t>
            </a:r>
            <a:r>
              <a:rPr lang="en-US" sz="2400" i="1" dirty="0" smtClean="0"/>
              <a:t>cm”  (PhD thesis Rosenthal, Aachen, 2016)</a:t>
            </a:r>
            <a:endParaRPr lang="de-DE" sz="24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  </a:t>
            </a:r>
            <a:r>
              <a:rPr lang="de-DE" sz="2400" dirty="0" smtClean="0">
                <a:solidFill>
                  <a:srgbClr val="FF0000"/>
                </a:solidFill>
              </a:rPr>
              <a:t>Example:  PV </a:t>
            </a:r>
          </a:p>
          <a:p>
            <a:r>
              <a:rPr lang="de-DE" sz="2400" dirty="0" smtClean="0"/>
              <a:t>The Helicity correlated Intensity variation is given by: </a:t>
            </a:r>
          </a:p>
          <a:p>
            <a:endParaRPr lang="de-DE" sz="2400" dirty="0"/>
          </a:p>
          <a:p>
            <a:r>
              <a:rPr lang="de-DE" sz="2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r>
              <a:rPr lang="de-DE" sz="2400" dirty="0" smtClean="0"/>
              <a:t>          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381210"/>
              </p:ext>
            </p:extLst>
          </p:nvPr>
        </p:nvGraphicFramePr>
        <p:xfrm>
          <a:off x="146691" y="4416825"/>
          <a:ext cx="8615926" cy="1600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55" name="Equation" r:id="rId4" imgW="5943600" imgH="1104840" progId="Equation.3">
                  <p:embed/>
                </p:oleObj>
              </mc:Choice>
              <mc:Fallback>
                <p:oleObj name="Equation" r:id="rId4" imgW="5943600" imgH="1104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691" y="4416825"/>
                        <a:ext cx="8615926" cy="160079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06202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itel 4"/>
          <p:cNvSpPr txBox="1">
            <a:spLocks/>
          </p:cNvSpPr>
          <p:nvPr/>
        </p:nvSpPr>
        <p:spPr>
          <a:xfrm>
            <a:off x="1043608" y="1683175"/>
            <a:ext cx="7560840" cy="5016758"/>
          </a:xfrm>
          <a:prstGeom prst="rect">
            <a:avLst/>
          </a:prstGeom>
        </p:spPr>
        <p:txBody>
          <a:bodyPr wrap="square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solidFill>
                  <a:schemeClr val="tx1"/>
                </a:solidFill>
              </a:rPr>
              <a:t>- What did we learn from XBEAM WP-5.5  “Polarization” ?</a:t>
            </a:r>
          </a:p>
          <a:p>
            <a:pPr marL="571500" indent="-571500">
              <a:buFont typeface="Wingdings"/>
              <a:buChar char="à"/>
            </a:pPr>
            <a:r>
              <a:rPr lang="en-US" dirty="0" smtClean="0">
                <a:solidFill>
                  <a:schemeClr val="tx1"/>
                </a:solidFill>
              </a:rPr>
              <a:t>Polarization in upcoming  accelerator  projects</a:t>
            </a:r>
          </a:p>
          <a:p>
            <a:pPr marL="571500" indent="-571500">
              <a:buFont typeface="Wingdings"/>
              <a:buChar char="à"/>
            </a:pPr>
            <a:r>
              <a:rPr lang="en-US" dirty="0" smtClean="0">
                <a:solidFill>
                  <a:schemeClr val="tx1"/>
                </a:solidFill>
              </a:rPr>
              <a:t>The role of polarization measurement</a:t>
            </a:r>
          </a:p>
          <a:p>
            <a:pPr marL="571500" indent="-571500">
              <a:buFont typeface="Wingdings"/>
              <a:buChar char="à"/>
            </a:pPr>
            <a:r>
              <a:rPr lang="en-US" dirty="0" smtClean="0">
                <a:solidFill>
                  <a:schemeClr val="tx1"/>
                </a:solidFill>
              </a:rPr>
              <a:t>Electric Dipole Moments 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198884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6" name="Titel 4"/>
          <p:cNvSpPr txBox="1">
            <a:spLocks/>
          </p:cNvSpPr>
          <p:nvPr/>
        </p:nvSpPr>
        <p:spPr>
          <a:xfrm>
            <a:off x="2411760" y="2021"/>
            <a:ext cx="5220072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 dirty="0" smtClean="0"/>
              <a:t>OUTLINE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955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14.02.2017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20</a:t>
            </a:fld>
            <a:endParaRPr lang="de-D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067722" cy="5143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55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14.02.2017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21</a:t>
            </a:fld>
            <a:endParaRPr lang="de-DE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11614"/>
            <a:ext cx="7681610" cy="4865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0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14.02.2017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22</a:t>
            </a:fld>
            <a:endParaRPr lang="de-DE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54" y="404664"/>
            <a:ext cx="8508852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086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 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14.02.2017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23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166991" y="1916832"/>
            <a:ext cx="856221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BIG projects: requirements well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Mostly feasible, somewhat challenging (pol positron production,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energy calibration in fcc-ee</a:t>
            </a:r>
            <a:r>
              <a:rPr lang="de-DE" sz="2400" dirty="0" smtClean="0"/>
              <a:t>) </a:t>
            </a: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Small and feasible </a:t>
            </a:r>
            <a:r>
              <a:rPr lang="de-DE" sz="2400" smtClean="0"/>
              <a:t>projects in near </a:t>
            </a:r>
            <a:r>
              <a:rPr lang="de-DE" sz="2400" dirty="0" smtClean="0"/>
              <a:t>future: good playground for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„extreme beam control“ („identical orbits, helicity correlated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fluctuations) </a:t>
            </a:r>
            <a:endParaRPr lang="de-DE" sz="24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403648" y="4618002"/>
            <a:ext cx="5842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Progress is realized under demand! 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 Small projects needed while /if waiting for the larger ones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976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25" name="Titel 4"/>
          <p:cNvSpPr txBox="1">
            <a:spLocks/>
          </p:cNvSpPr>
          <p:nvPr/>
        </p:nvSpPr>
        <p:spPr>
          <a:xfrm>
            <a:off x="683568" y="2564904"/>
            <a:ext cx="8224265" cy="7920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 Thank you for your attention! 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6514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12.09.2013</a:t>
            </a:r>
            <a:endParaRPr lang="de-DE"/>
          </a:p>
        </p:txBody>
      </p:sp>
      <p:sp>
        <p:nvSpPr>
          <p:cNvPr id="676867" name="Text Box 3"/>
          <p:cNvSpPr txBox="1">
            <a:spLocks noChangeArrowheads="1"/>
          </p:cNvSpPr>
          <p:nvPr/>
        </p:nvSpPr>
        <p:spPr bwMode="auto">
          <a:xfrm>
            <a:off x="111125" y="765175"/>
            <a:ext cx="6609030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dirty="0"/>
              <a:t>Chudakov&amp;Luppov, Proceedings IEEE Trans. Nucl. Sc. </a:t>
            </a:r>
            <a:r>
              <a:rPr lang="de-DE" b="1" dirty="0"/>
              <a:t>51</a:t>
            </a:r>
            <a:r>
              <a:rPr lang="de-DE" dirty="0"/>
              <a:t>, 1533 (2004</a:t>
            </a:r>
            <a:r>
              <a:rPr lang="de-DE" dirty="0" smtClean="0"/>
              <a:t>)</a:t>
            </a:r>
            <a:endParaRPr lang="de-DE" dirty="0"/>
          </a:p>
        </p:txBody>
      </p:sp>
      <p:grpSp>
        <p:nvGrpSpPr>
          <p:cNvPr id="676868" name="Group 4"/>
          <p:cNvGrpSpPr>
            <a:grpSpLocks/>
          </p:cNvGrpSpPr>
          <p:nvPr/>
        </p:nvGrpSpPr>
        <p:grpSpPr bwMode="auto">
          <a:xfrm>
            <a:off x="2268538" y="1412875"/>
            <a:ext cx="3671887" cy="3513138"/>
            <a:chOff x="1429" y="890"/>
            <a:chExt cx="3265" cy="2951"/>
          </a:xfrm>
        </p:grpSpPr>
        <p:pic>
          <p:nvPicPr>
            <p:cNvPr id="676869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29" y="890"/>
              <a:ext cx="2998" cy="25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76870" name="Line 6"/>
            <p:cNvSpPr>
              <a:spLocks noChangeShapeType="1"/>
            </p:cNvSpPr>
            <p:nvPr/>
          </p:nvSpPr>
          <p:spPr bwMode="auto">
            <a:xfrm flipV="1">
              <a:off x="4105" y="2614"/>
              <a:ext cx="5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e-DE"/>
            </a:p>
          </p:txBody>
        </p:sp>
        <p:sp>
          <p:nvSpPr>
            <p:cNvPr id="676871" name="Line 7"/>
            <p:cNvSpPr>
              <a:spLocks noChangeShapeType="1"/>
            </p:cNvSpPr>
            <p:nvPr/>
          </p:nvSpPr>
          <p:spPr bwMode="auto">
            <a:xfrm>
              <a:off x="1927" y="3294"/>
              <a:ext cx="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e-DE"/>
            </a:p>
          </p:txBody>
        </p:sp>
        <p:sp>
          <p:nvSpPr>
            <p:cNvPr id="676872" name="Line 8"/>
            <p:cNvSpPr>
              <a:spLocks noChangeShapeType="1"/>
            </p:cNvSpPr>
            <p:nvPr/>
          </p:nvSpPr>
          <p:spPr bwMode="auto">
            <a:xfrm>
              <a:off x="4286" y="3294"/>
              <a:ext cx="0" cy="49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e-DE"/>
            </a:p>
          </p:txBody>
        </p:sp>
        <p:sp>
          <p:nvSpPr>
            <p:cNvPr id="676873" name="Line 9"/>
            <p:cNvSpPr>
              <a:spLocks noChangeShapeType="1"/>
            </p:cNvSpPr>
            <p:nvPr/>
          </p:nvSpPr>
          <p:spPr bwMode="auto">
            <a:xfrm>
              <a:off x="1927" y="3521"/>
              <a:ext cx="235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de-DE"/>
            </a:p>
          </p:txBody>
        </p:sp>
        <p:sp>
          <p:nvSpPr>
            <p:cNvPr id="676874" name="Text Box 10"/>
            <p:cNvSpPr txBox="1">
              <a:spLocks noChangeArrowheads="1"/>
            </p:cNvSpPr>
            <p:nvPr/>
          </p:nvSpPr>
          <p:spPr bwMode="auto">
            <a:xfrm>
              <a:off x="2824" y="3533"/>
              <a:ext cx="561" cy="3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/>
            <a:p>
              <a:r>
                <a:rPr lang="de-DE"/>
                <a:t>~1m</a:t>
              </a:r>
            </a:p>
          </p:txBody>
        </p:sp>
      </p:grpSp>
      <p:sp>
        <p:nvSpPr>
          <p:cNvPr id="676876" name="Text Box 12"/>
          <p:cNvSpPr txBox="1">
            <a:spLocks noChangeArrowheads="1"/>
          </p:cNvSpPr>
          <p:nvPr/>
        </p:nvSpPr>
        <p:spPr bwMode="auto">
          <a:xfrm>
            <a:off x="6426200" y="1647825"/>
            <a:ext cx="244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dirty="0"/>
              <a:t> </a:t>
            </a:r>
          </a:p>
        </p:txBody>
      </p:sp>
      <p:sp>
        <p:nvSpPr>
          <p:cNvPr id="676878" name="Text Box 14"/>
          <p:cNvSpPr txBox="1">
            <a:spLocks noChangeArrowheads="1"/>
          </p:cNvSpPr>
          <p:nvPr/>
        </p:nvSpPr>
        <p:spPr bwMode="auto">
          <a:xfrm>
            <a:off x="6189662" y="2014538"/>
            <a:ext cx="2604472" cy="203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dirty="0"/>
              <a:t>+ measurement is </a:t>
            </a:r>
          </a:p>
          <a:p>
            <a:r>
              <a:rPr lang="de-DE" dirty="0"/>
              <a:t>non-invasive and </a:t>
            </a:r>
          </a:p>
          <a:p>
            <a:r>
              <a:rPr lang="de-DE" dirty="0"/>
              <a:t>+ provides sufficient </a:t>
            </a:r>
          </a:p>
          <a:p>
            <a:r>
              <a:rPr lang="de-DE" dirty="0" err="1" smtClean="0"/>
              <a:t>statistical</a:t>
            </a:r>
            <a:r>
              <a:rPr lang="de-DE" dirty="0" smtClean="0"/>
              <a:t> </a:t>
            </a:r>
            <a:r>
              <a:rPr lang="de-DE" dirty="0"/>
              <a:t>accuracy</a:t>
            </a:r>
          </a:p>
          <a:p>
            <a:r>
              <a:rPr lang="de-DE" dirty="0"/>
              <a:t>at the beam current level </a:t>
            </a:r>
          </a:p>
          <a:p>
            <a:r>
              <a:rPr lang="de-DE" dirty="0"/>
              <a:t>of the PV experiment </a:t>
            </a:r>
          </a:p>
          <a:p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ERL workshop, Budker Institute, Novosibirsk</a:t>
            </a:r>
            <a:endParaRPr lang="en-GB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DF89D-8B8B-413F-BEF6-C2E7C58D8560}" type="slidenum">
              <a:rPr lang="de-DE" smtClean="0"/>
              <a:pPr/>
              <a:t>25</a:t>
            </a:fld>
            <a:endParaRPr lang="de-DE"/>
          </a:p>
        </p:txBody>
      </p:sp>
      <p:sp>
        <p:nvSpPr>
          <p:cNvPr id="6" name="TextBox 5"/>
          <p:cNvSpPr txBox="1"/>
          <p:nvPr/>
        </p:nvSpPr>
        <p:spPr>
          <a:xfrm>
            <a:off x="385829" y="4954637"/>
            <a:ext cx="58038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„Prototype“ of  atomic trap was donated by UVA/Don Crabb</a:t>
            </a:r>
          </a:p>
          <a:p>
            <a:pPr marL="285750" indent="-285750">
              <a:buFont typeface="Wingdings"/>
              <a:buChar char="à"/>
            </a:pPr>
            <a:r>
              <a:rPr lang="de-DE" dirty="0" smtClean="0">
                <a:sym typeface="Wingdings" pitchFamily="2" charset="2"/>
              </a:rPr>
              <a:t>Template for cryostate </a:t>
            </a:r>
            <a:r>
              <a:rPr lang="de-DE" dirty="0" err="1" smtClean="0">
                <a:sym typeface="Wingdings" pitchFamily="2" charset="2"/>
              </a:rPr>
              <a:t>development</a:t>
            </a:r>
            <a:r>
              <a:rPr lang="de-DE" dirty="0" smtClean="0">
                <a:sym typeface="Wingdings" pitchFamily="2" charset="2"/>
              </a:rPr>
              <a:t> </a:t>
            </a:r>
          </a:p>
        </p:txBody>
      </p:sp>
      <p:sp>
        <p:nvSpPr>
          <p:cNvPr id="17" name="Titel 4"/>
          <p:cNvSpPr txBox="1">
            <a:spLocks/>
          </p:cNvSpPr>
          <p:nvPr/>
        </p:nvSpPr>
        <p:spPr>
          <a:xfrm>
            <a:off x="2376755" y="0"/>
            <a:ext cx="8686800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The </a:t>
            </a:r>
            <a:r>
              <a:rPr lang="de-DE" dirty="0" err="1" smtClean="0"/>
              <a:t>Hydro</a:t>
            </a:r>
            <a:r>
              <a:rPr lang="de-DE" dirty="0" smtClean="0"/>
              <a:t> Möller </a:t>
            </a:r>
            <a:r>
              <a:rPr lang="de-DE" dirty="0" err="1" smtClean="0"/>
              <a:t>proposal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27964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143000"/>
            <a:ext cx="2847975" cy="80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295400"/>
            <a:ext cx="3311525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450" y="3962400"/>
            <a:ext cx="3562350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6" name="TextBox 7"/>
          <p:cNvSpPr txBox="1">
            <a:spLocks noChangeArrowheads="1"/>
          </p:cNvSpPr>
          <p:nvPr/>
        </p:nvSpPr>
        <p:spPr bwMode="auto">
          <a:xfrm>
            <a:off x="533400" y="1905000"/>
            <a:ext cx="42370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de-DE"/>
              <a:t>Magnetic field B splits H</a:t>
            </a:r>
            <a:r>
              <a:rPr lang="es-ES" altLang="de-DE" baseline="-25000"/>
              <a:t>1</a:t>
            </a:r>
            <a:r>
              <a:rPr lang="es-ES" altLang="de-DE"/>
              <a:t> ground state</a:t>
            </a:r>
          </a:p>
        </p:txBody>
      </p:sp>
      <p:pic>
        <p:nvPicPr>
          <p:cNvPr id="15367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47925"/>
            <a:ext cx="2324100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19350"/>
            <a:ext cx="2324100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9" name="TextBox 10"/>
          <p:cNvSpPr txBox="1">
            <a:spLocks noChangeArrowheads="1"/>
          </p:cNvSpPr>
          <p:nvPr/>
        </p:nvSpPr>
        <p:spPr bwMode="auto">
          <a:xfrm>
            <a:off x="381000" y="3733800"/>
            <a:ext cx="49942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de-DE"/>
              <a:t>H</a:t>
            </a:r>
            <a:r>
              <a:rPr lang="es-ES" altLang="de-DE" baseline="-25000"/>
              <a:t>1</a:t>
            </a:r>
            <a:r>
              <a:rPr lang="es-ES" altLang="de-DE"/>
              <a:t> in B = 8T at T = 300 mK at thermodynamical</a:t>
            </a:r>
          </a:p>
          <a:p>
            <a:pPr eaLnBrk="1" hangingPunct="1"/>
            <a:r>
              <a:rPr lang="es-ES" altLang="de-DE"/>
              <a:t>equilibrium:</a:t>
            </a:r>
          </a:p>
          <a:p>
            <a:pPr eaLnBrk="1" hangingPunct="1"/>
            <a:endParaRPr lang="es-ES" altLang="de-DE"/>
          </a:p>
          <a:p>
            <a:pPr eaLnBrk="1" hangingPunct="1"/>
            <a:endParaRPr lang="es-ES" altLang="de-DE"/>
          </a:p>
        </p:txBody>
      </p:sp>
      <p:pic>
        <p:nvPicPr>
          <p:cNvPr id="15370" name="Picture 1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495800"/>
            <a:ext cx="2819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1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4476750"/>
            <a:ext cx="352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4114800" y="4421743"/>
            <a:ext cx="662361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s-ES" dirty="0">
                <a:ln>
                  <a:solidFill>
                    <a:srgbClr val="2DCD3C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10</a:t>
            </a:r>
            <a:r>
              <a:rPr lang="es-ES" baseline="30000" dirty="0">
                <a:ln>
                  <a:solidFill>
                    <a:srgbClr val="2DCD3C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</a:rPr>
              <a:t>-16</a:t>
            </a:r>
          </a:p>
        </p:txBody>
      </p:sp>
      <p:sp>
        <p:nvSpPr>
          <p:cNvPr id="15373" name="TextBox 18"/>
          <p:cNvSpPr txBox="1">
            <a:spLocks noChangeArrowheads="1"/>
          </p:cNvSpPr>
          <p:nvPr/>
        </p:nvSpPr>
        <p:spPr bwMode="auto">
          <a:xfrm>
            <a:off x="304800" y="4876800"/>
            <a:ext cx="1544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de-DE"/>
              <a:t>Mixing angle </a:t>
            </a:r>
          </a:p>
        </p:txBody>
      </p:sp>
      <p:pic>
        <p:nvPicPr>
          <p:cNvPr id="15374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2125" y="4953000"/>
            <a:ext cx="197167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ight Arrow 20"/>
          <p:cNvSpPr/>
          <p:nvPr/>
        </p:nvSpPr>
        <p:spPr>
          <a:xfrm>
            <a:off x="457200" y="5334000"/>
            <a:ext cx="4572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dirty="0"/>
              <a:t>  </a:t>
            </a:r>
          </a:p>
        </p:txBody>
      </p:sp>
      <p:sp>
        <p:nvSpPr>
          <p:cNvPr id="15376" name="TextBox 22"/>
          <p:cNvSpPr txBox="1">
            <a:spLocks noChangeArrowheads="1"/>
          </p:cNvSpPr>
          <p:nvPr/>
        </p:nvSpPr>
        <p:spPr bwMode="auto">
          <a:xfrm>
            <a:off x="914400" y="5268913"/>
            <a:ext cx="2508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de-DE"/>
              <a:t>At B =8T              0.3%</a:t>
            </a:r>
          </a:p>
        </p:txBody>
      </p:sp>
      <p:pic>
        <p:nvPicPr>
          <p:cNvPr id="15377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9775" y="5343525"/>
            <a:ext cx="73342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78" name="Picture 16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695950"/>
            <a:ext cx="413385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itel 4"/>
          <p:cNvSpPr txBox="1">
            <a:spLocks/>
          </p:cNvSpPr>
          <p:nvPr/>
        </p:nvSpPr>
        <p:spPr>
          <a:xfrm>
            <a:off x="-6803" y="28950"/>
            <a:ext cx="8686800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 </a:t>
            </a:r>
            <a:r>
              <a:rPr lang="de-DE" dirty="0" err="1" smtClean="0"/>
              <a:t>completely</a:t>
            </a:r>
            <a:r>
              <a:rPr lang="de-DE" dirty="0" smtClean="0"/>
              <a:t> </a:t>
            </a:r>
            <a:r>
              <a:rPr lang="de-DE" dirty="0" err="1" smtClean="0"/>
              <a:t>polarised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60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Box 35"/>
          <p:cNvSpPr txBox="1">
            <a:spLocks noChangeArrowheads="1"/>
          </p:cNvSpPr>
          <p:nvPr/>
        </p:nvSpPr>
        <p:spPr bwMode="auto">
          <a:xfrm>
            <a:off x="3282950" y="1143000"/>
            <a:ext cx="2736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de-DE" b="1">
                <a:solidFill>
                  <a:srgbClr val="C00000"/>
                </a:solidFill>
              </a:rPr>
              <a:t>Gas Lifetime in the Cell</a:t>
            </a:r>
          </a:p>
        </p:txBody>
      </p:sp>
      <p:sp>
        <p:nvSpPr>
          <p:cNvPr id="17412" name="TextBox 20"/>
          <p:cNvSpPr txBox="1">
            <a:spLocks noChangeArrowheads="1"/>
          </p:cNvSpPr>
          <p:nvPr/>
        </p:nvSpPr>
        <p:spPr bwMode="auto">
          <a:xfrm>
            <a:off x="457200" y="1600200"/>
            <a:ext cx="84582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s-ES" altLang="de-DE" sz="1600"/>
              <a:t>Loss of hydrogen atoms from the cell due to:</a:t>
            </a:r>
          </a:p>
          <a:p>
            <a:pPr eaLnBrk="1" hangingPunct="1">
              <a:buFont typeface="Arial" charset="0"/>
              <a:buChar char="•"/>
            </a:pPr>
            <a:endParaRPr lang="es-ES" altLang="de-DE" sz="1600"/>
          </a:p>
          <a:p>
            <a:pPr eaLnBrk="1" hangingPunct="1">
              <a:buFont typeface="Arial" charset="0"/>
              <a:buChar char="•"/>
            </a:pPr>
            <a:r>
              <a:rPr lang="es-ES" altLang="de-DE" sz="1600"/>
              <a:t>  Thermal escape through the magnetic field gradient          dominates at T &gt; 0.55 K </a:t>
            </a:r>
          </a:p>
          <a:p>
            <a:pPr eaLnBrk="1" hangingPunct="1">
              <a:buFont typeface="Arial" charset="0"/>
              <a:buChar char="•"/>
            </a:pPr>
            <a:r>
              <a:rPr lang="es-ES" altLang="de-DE" sz="1600"/>
              <a:t>   Recombination in the gas volume            negligible up to densities of ~ 10</a:t>
            </a:r>
            <a:r>
              <a:rPr lang="es-ES" altLang="de-DE" sz="1600" baseline="30000"/>
              <a:t>17</a:t>
            </a:r>
            <a:r>
              <a:rPr lang="es-ES" altLang="de-DE" sz="1600"/>
              <a:t> cm</a:t>
            </a:r>
            <a:r>
              <a:rPr lang="es-ES" altLang="de-DE" sz="1600" baseline="30000"/>
              <a:t>-3</a:t>
            </a:r>
            <a:endParaRPr lang="es-ES" altLang="de-DE" sz="1600" b="1" baseline="30000"/>
          </a:p>
          <a:p>
            <a:pPr eaLnBrk="1" hangingPunct="1">
              <a:buFont typeface="Arial" charset="0"/>
              <a:buChar char="•"/>
            </a:pPr>
            <a:r>
              <a:rPr lang="es-ES" altLang="de-DE" sz="1600"/>
              <a:t>   Recombination in the cell surface            constant feeding the cell with atomic hydrogen  </a:t>
            </a: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550" y="3276600"/>
            <a:ext cx="8197850" cy="297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ight Arrow 8"/>
          <p:cNvSpPr/>
          <p:nvPr/>
        </p:nvSpPr>
        <p:spPr>
          <a:xfrm>
            <a:off x="3886200" y="2667000"/>
            <a:ext cx="4572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11" name="Right Arrow 10"/>
          <p:cNvSpPr/>
          <p:nvPr/>
        </p:nvSpPr>
        <p:spPr>
          <a:xfrm>
            <a:off x="3886200" y="2438400"/>
            <a:ext cx="4572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12" name="Right Arrow 11"/>
          <p:cNvSpPr/>
          <p:nvPr/>
        </p:nvSpPr>
        <p:spPr>
          <a:xfrm>
            <a:off x="5429250" y="2200275"/>
            <a:ext cx="457200" cy="152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dirty="0"/>
          </a:p>
        </p:txBody>
      </p:sp>
      <p:sp>
        <p:nvSpPr>
          <p:cNvPr id="13" name="Titel 4"/>
          <p:cNvSpPr txBox="1">
            <a:spLocks/>
          </p:cNvSpPr>
          <p:nvPr/>
        </p:nvSpPr>
        <p:spPr>
          <a:xfrm>
            <a:off x="228600" y="3484"/>
            <a:ext cx="8686800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/>
              <a:t>A </a:t>
            </a:r>
            <a:r>
              <a:rPr lang="de-DE" dirty="0" err="1" smtClean="0"/>
              <a:t>completely</a:t>
            </a:r>
            <a:r>
              <a:rPr lang="de-DE" dirty="0" smtClean="0"/>
              <a:t> </a:t>
            </a:r>
            <a:r>
              <a:rPr lang="de-DE" dirty="0" err="1" smtClean="0"/>
              <a:t>polarised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2" name="Textfeld 1"/>
          <p:cNvSpPr txBox="1"/>
          <p:nvPr/>
        </p:nvSpPr>
        <p:spPr>
          <a:xfrm>
            <a:off x="656885" y="6248400"/>
            <a:ext cx="4105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 smtClean="0">
                <a:solidFill>
                  <a:srgbClr val="FF0000"/>
                </a:solidFill>
              </a:rPr>
              <a:t>Requires</a:t>
            </a:r>
            <a:r>
              <a:rPr lang="de-DE" b="1" dirty="0" smtClean="0">
                <a:solidFill>
                  <a:srgbClr val="FF0000"/>
                </a:solidFill>
              </a:rPr>
              <a:t> powerful </a:t>
            </a:r>
            <a:r>
              <a:rPr lang="de-DE" b="1" dirty="0" err="1" smtClean="0">
                <a:solidFill>
                  <a:srgbClr val="FF0000"/>
                </a:solidFill>
              </a:rPr>
              <a:t>dilution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refrigerator</a:t>
            </a:r>
            <a:r>
              <a:rPr lang="de-DE" b="1" dirty="0" smtClean="0">
                <a:solidFill>
                  <a:srgbClr val="FF0000"/>
                </a:solidFill>
              </a:rPr>
              <a:t>….</a:t>
            </a:r>
            <a:endParaRPr lang="de-DE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6930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28</a:t>
            </a:fld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1157"/>
            <a:ext cx="7704856" cy="462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4"/>
          <p:cNvSpPr txBox="1">
            <a:spLocks/>
          </p:cNvSpPr>
          <p:nvPr/>
        </p:nvSpPr>
        <p:spPr>
          <a:xfrm>
            <a:off x="228600" y="3484"/>
            <a:ext cx="8686800" cy="79208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sz="3200" dirty="0" err="1" smtClean="0"/>
              <a:t>Draft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cryostat</a:t>
            </a:r>
            <a:r>
              <a:rPr lang="de-DE" sz="3200" dirty="0" smtClean="0"/>
              <a:t> design </a:t>
            </a:r>
            <a:r>
              <a:rPr lang="de-DE" sz="3200" dirty="0" err="1" smtClean="0"/>
              <a:t>for</a:t>
            </a:r>
            <a:r>
              <a:rPr lang="de-DE" sz="3200" dirty="0" smtClean="0"/>
              <a:t> P2-Hydro-Möller (V. </a:t>
            </a:r>
            <a:r>
              <a:rPr lang="de-DE" sz="3200" dirty="0" err="1" smtClean="0"/>
              <a:t>Tioukine</a:t>
            </a:r>
            <a:r>
              <a:rPr lang="de-DE" sz="3200" dirty="0" smtClean="0"/>
              <a:t> </a:t>
            </a:r>
            <a:r>
              <a:rPr lang="de-DE" sz="3200" dirty="0" err="1" smtClean="0"/>
              <a:t>with</a:t>
            </a:r>
            <a:r>
              <a:rPr lang="de-DE" sz="3200" dirty="0" smtClean="0"/>
              <a:t> lots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help</a:t>
            </a:r>
            <a:r>
              <a:rPr lang="de-DE" sz="3200" dirty="0" smtClean="0"/>
              <a:t> </a:t>
            </a:r>
            <a:r>
              <a:rPr lang="de-DE" sz="3200" dirty="0" err="1" smtClean="0"/>
              <a:t>from</a:t>
            </a:r>
            <a:r>
              <a:rPr lang="de-DE" sz="3200" dirty="0" smtClean="0"/>
              <a:t> </a:t>
            </a:r>
            <a:r>
              <a:rPr lang="de-DE" sz="3200" dirty="0" err="1" smtClean="0"/>
              <a:t>Dubna</a:t>
            </a:r>
            <a:r>
              <a:rPr lang="de-DE" sz="3200" dirty="0" smtClean="0"/>
              <a:t>, CERN, JLAB)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9858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Status Hydro Möller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166991" y="1916832"/>
            <a:ext cx="900906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Challenge: Functionality can only be tested when trap is working!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Detailled cryostat design accomplished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Will build 4K precooling stage from available funding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~200 k€ for remainig cryostat parts and magnet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Substantial amount of 3He needed : 50-100 cm^3 lq. (~200k€ ??)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Pumping stages for the precooling and the mixing circuit (~300k€ ??)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No detection system designed yet! </a:t>
            </a:r>
            <a:endParaRPr lang="de-DE" sz="2400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ym typeface="Wingdings" panose="05000000000000000000" pitchFamily="2" charset="2"/>
              </a:rPr>
              <a:t>Full design report needed for funding request </a:t>
            </a:r>
            <a:r>
              <a:rPr lang="de-DE" sz="2400" dirty="0" smtClean="0"/>
              <a:t>  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3119120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53639" y="1844824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smtClean="0">
                <a:solidFill>
                  <a:srgbClr val="0000FF"/>
                </a:solidFill>
              </a:rPr>
              <a:t>Discovery </a:t>
            </a:r>
            <a:r>
              <a:rPr lang="de-DE" sz="2400" dirty="0"/>
              <a:t> </a:t>
            </a:r>
            <a:r>
              <a:rPr lang="de-DE" sz="2400" dirty="0" smtClean="0"/>
              <a:t>(strong CP and T </a:t>
            </a:r>
            <a:r>
              <a:rPr lang="de-DE" sz="2400" dirty="0" err="1" smtClean="0"/>
              <a:t>violation</a:t>
            </a:r>
            <a:r>
              <a:rPr lang="de-DE" sz="2400" dirty="0" smtClean="0"/>
              <a:t> 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dirty="0" smtClean="0"/>
              <a:t> </a:t>
            </a:r>
            <a:r>
              <a:rPr lang="de-DE" sz="2400" b="1" dirty="0" smtClean="0">
                <a:solidFill>
                  <a:srgbClr val="0000FF"/>
                </a:solidFill>
              </a:rPr>
              <a:t>Precision</a:t>
            </a:r>
            <a:r>
              <a:rPr lang="de-DE" sz="2400" dirty="0" smtClean="0"/>
              <a:t> experiments  (weak P violation )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small</a:t>
            </a:r>
            <a:r>
              <a:rPr lang="de-DE" sz="2400" dirty="0" smtClean="0"/>
              <a:t> </a:t>
            </a:r>
            <a:r>
              <a:rPr lang="de-DE" sz="2400" dirty="0" err="1" smtClean="0"/>
              <a:t>scale</a:t>
            </a:r>
            <a:r>
              <a:rPr lang="de-DE" sz="2400" dirty="0" smtClean="0"/>
              <a:t> </a:t>
            </a:r>
            <a:r>
              <a:rPr lang="de-DE" sz="2400" dirty="0" err="1" smtClean="0"/>
              <a:t>accelerators</a:t>
            </a:r>
            <a:r>
              <a:rPr lang="de-DE" sz="2400" dirty="0" smtClean="0"/>
              <a:t> </a:t>
            </a:r>
          </a:p>
        </p:txBody>
      </p:sp>
      <p:sp>
        <p:nvSpPr>
          <p:cNvPr id="11" name="Rechteck 10"/>
          <p:cNvSpPr/>
          <p:nvPr/>
        </p:nvSpPr>
        <p:spPr>
          <a:xfrm>
            <a:off x="2051720" y="357301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hlinkClick r:id="rId3"/>
              </a:rPr>
              <a:t>EUCARD-2 </a:t>
            </a:r>
            <a:r>
              <a:rPr lang="en-US" b="1" dirty="0">
                <a:hlinkClick r:id="rId3"/>
              </a:rPr>
              <a:t>workshop "Search for the electron EDM in an electrostatic storage ring" </a:t>
            </a:r>
            <a:endParaRPr lang="en-US" b="1" dirty="0"/>
          </a:p>
          <a:p>
            <a:r>
              <a:rPr lang="en-US" dirty="0"/>
              <a:t>10-11 September 2015</a:t>
            </a:r>
          </a:p>
          <a:p>
            <a:r>
              <a:rPr lang="en-US" dirty="0" smtClean="0"/>
              <a:t>Mainz</a:t>
            </a:r>
          </a:p>
          <a:p>
            <a:r>
              <a:rPr lang="en-US" dirty="0"/>
              <a:t>https://indico.mitp.uni-mainz.de/event/38/</a:t>
            </a:r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>
                <a:solidFill>
                  <a:schemeClr val="tx1"/>
                </a:solidFill>
              </a:rPr>
              <a:t>Polarization</a:t>
            </a:r>
            <a:r>
              <a:rPr lang="de-DE" dirty="0">
                <a:solidFill>
                  <a:schemeClr val="tx1"/>
                </a:solidFill>
              </a:rPr>
              <a:t> at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  </a:t>
            </a:r>
            <a:r>
              <a:rPr lang="de-DE" dirty="0" err="1">
                <a:solidFill>
                  <a:schemeClr val="tx1"/>
                </a:solidFill>
              </a:rPr>
              <a:t>low</a:t>
            </a:r>
            <a:r>
              <a:rPr lang="de-DE" dirty="0">
                <a:solidFill>
                  <a:schemeClr val="tx1"/>
                </a:solidFill>
              </a:rPr>
              <a:t>  </a:t>
            </a:r>
            <a:r>
              <a:rPr lang="de-DE" dirty="0" err="1">
                <a:solidFill>
                  <a:schemeClr val="tx1"/>
                </a:solidFill>
              </a:rPr>
              <a:t>energy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scale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>
                <a:solidFill>
                  <a:srgbClr val="FF0000"/>
                </a:solidFill>
              </a:rPr>
              <a:t>(„</a:t>
            </a:r>
            <a:r>
              <a:rPr lang="de-DE" dirty="0" err="1">
                <a:solidFill>
                  <a:srgbClr val="FF0000"/>
                </a:solidFill>
              </a:rPr>
              <a:t>small</a:t>
            </a:r>
            <a:r>
              <a:rPr lang="de-DE" dirty="0">
                <a:solidFill>
                  <a:srgbClr val="FF0000"/>
                </a:solidFill>
              </a:rPr>
              <a:t>“ </a:t>
            </a:r>
            <a:r>
              <a:rPr lang="de-DE" dirty="0" err="1">
                <a:solidFill>
                  <a:srgbClr val="FF0000"/>
                </a:solidFill>
              </a:rPr>
              <a:t>accelerators</a:t>
            </a:r>
            <a:r>
              <a:rPr lang="de-DE" dirty="0">
                <a:solidFill>
                  <a:srgbClr val="FF0000"/>
                </a:solidFill>
              </a:rPr>
              <a:t>)</a:t>
            </a:r>
            <a:br>
              <a:rPr lang="de-DE" dirty="0">
                <a:solidFill>
                  <a:srgbClr val="FF0000"/>
                </a:solidFill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6110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6803" y="218955"/>
            <a:ext cx="8686800" cy="7920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de-DE" dirty="0" smtClean="0"/>
              <a:t> The P2 </a:t>
            </a:r>
            <a:r>
              <a:rPr lang="de-DE" dirty="0"/>
              <a:t>E</a:t>
            </a:r>
            <a:r>
              <a:rPr lang="de-DE" dirty="0" smtClean="0"/>
              <a:t>xperiment at MESA</a:t>
            </a:r>
            <a:br>
              <a:rPr lang="de-DE" dirty="0" smtClean="0"/>
            </a:br>
            <a:r>
              <a:rPr lang="de-DE" sz="2400" dirty="0" smtClean="0"/>
              <a:t>-basic </a:t>
            </a:r>
            <a:r>
              <a:rPr lang="de-DE" sz="2400" dirty="0" err="1" smtClean="0"/>
              <a:t>demands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7461037" y="6212088"/>
            <a:ext cx="16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F. Maas PAVI2014 </a:t>
            </a:r>
            <a:r>
              <a:rPr lang="de-DE" sz="1200" dirty="0" err="1" smtClean="0"/>
              <a:t>conf</a:t>
            </a:r>
            <a:r>
              <a:rPr lang="de-DE" dirty="0" smtClean="0"/>
              <a:t>. </a:t>
            </a:r>
            <a:endParaRPr lang="de-DE" dirty="0"/>
          </a:p>
        </p:txBody>
      </p:sp>
      <p:pic>
        <p:nvPicPr>
          <p:cNvPr id="11" name="Picture 5" descr="sfblog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209" y="69769"/>
            <a:ext cx="1825821" cy="66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28032" y="5084744"/>
            <a:ext cx="8417130" cy="92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r>
              <a:rPr lang="en-US" sz="1800" b="1" dirty="0" smtClean="0">
                <a:sym typeface="Wingdings" pitchFamily="2" charset="2"/>
              </a:rPr>
              <a:t></a:t>
            </a:r>
            <a:r>
              <a:rPr lang="en-US" sz="1800" b="1" dirty="0" smtClean="0"/>
              <a:t> </a:t>
            </a:r>
            <a:r>
              <a:rPr lang="en-US" sz="1800" b="1" dirty="0"/>
              <a:t>~</a:t>
            </a:r>
            <a:r>
              <a:rPr lang="en-US" sz="1800" b="1" dirty="0" smtClean="0"/>
              <a:t>4000h/Year Runtime </a:t>
            </a:r>
            <a:endParaRPr lang="en-US" sz="1800" b="1" dirty="0"/>
          </a:p>
          <a:p>
            <a:pPr marL="285750" indent="-285750">
              <a:buFont typeface="Wingdings"/>
              <a:buChar char="à"/>
            </a:pPr>
            <a:r>
              <a:rPr lang="en-US" b="1" dirty="0" smtClean="0">
                <a:sym typeface="Wingdings" pitchFamily="2" charset="2"/>
              </a:rPr>
              <a:t>Accelerator must be optimized for reliability&amp; stability</a:t>
            </a:r>
          </a:p>
          <a:p>
            <a:pPr marL="285750" indent="-285750">
              <a:buFont typeface="Wingdings"/>
              <a:buChar char="à"/>
            </a:pPr>
            <a:r>
              <a:rPr lang="en-US" sz="1800" b="1" dirty="0" smtClean="0">
                <a:sym typeface="Wingdings" pitchFamily="2" charset="2"/>
              </a:rPr>
              <a:t>Count rate several hundred Gigahertz Integrating detector + spectrometer  </a:t>
            </a:r>
            <a:endParaRPr lang="en-US" sz="1800" dirty="0"/>
          </a:p>
        </p:txBody>
      </p:sp>
      <p:sp>
        <p:nvSpPr>
          <p:cNvPr id="12" name="Text Box 17"/>
          <p:cNvSpPr txBox="1">
            <a:spLocks noChangeArrowheads="1"/>
          </p:cNvSpPr>
          <p:nvPr/>
        </p:nvSpPr>
        <p:spPr bwMode="auto">
          <a:xfrm>
            <a:off x="128032" y="3962896"/>
            <a:ext cx="5531043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sz="1800" dirty="0" smtClean="0"/>
              <a:t>150 </a:t>
            </a:r>
            <a:r>
              <a:rPr lang="en-US" sz="1800" dirty="0" smtClean="0">
                <a:latin typeface="Symbol" pitchFamily="18" charset="2"/>
              </a:rPr>
              <a:t>m</a:t>
            </a:r>
            <a:r>
              <a:rPr lang="en-US" sz="1800" dirty="0" smtClean="0"/>
              <a:t>A </a:t>
            </a:r>
            <a:r>
              <a:rPr lang="en-US" dirty="0"/>
              <a:t> </a:t>
            </a:r>
            <a:r>
              <a:rPr lang="en-US" dirty="0" err="1" smtClean="0"/>
              <a:t>Beamcurrent</a:t>
            </a:r>
            <a:r>
              <a:rPr lang="en-US" dirty="0" smtClean="0"/>
              <a:t>  </a:t>
            </a:r>
            <a:r>
              <a:rPr lang="en-US" sz="1800" dirty="0" smtClean="0"/>
              <a:t>, 60cm </a:t>
            </a:r>
            <a:r>
              <a:rPr lang="en-US" dirty="0" err="1" smtClean="0"/>
              <a:t>lq</a:t>
            </a:r>
            <a:r>
              <a:rPr lang="en-US" dirty="0" smtClean="0"/>
              <a:t>.</a:t>
            </a:r>
            <a:r>
              <a:rPr lang="en-US" sz="1800" dirty="0" smtClean="0"/>
              <a:t> H2, </a:t>
            </a:r>
            <a:r>
              <a:rPr lang="en-US" sz="1800" dirty="0" err="1" smtClean="0"/>
              <a:t>Beampol</a:t>
            </a:r>
            <a:r>
              <a:rPr lang="en-US" sz="1800" dirty="0" smtClean="0"/>
              <a:t>: 85%.</a:t>
            </a:r>
          </a:p>
          <a:p>
            <a:r>
              <a:rPr lang="en-US" sz="1800" dirty="0" smtClean="0"/>
              <a:t>10000 </a:t>
            </a:r>
            <a:r>
              <a:rPr lang="en-US" sz="1800" dirty="0"/>
              <a:t>h </a:t>
            </a:r>
            <a:r>
              <a:rPr lang="en-US" dirty="0" smtClean="0"/>
              <a:t>Data-taking  </a:t>
            </a:r>
            <a:r>
              <a:rPr lang="en-US" sz="1800" dirty="0" smtClean="0"/>
              <a:t>(</a:t>
            </a:r>
            <a:r>
              <a:rPr lang="en-US" dirty="0" smtClean="0"/>
              <a:t>~</a:t>
            </a:r>
            <a:r>
              <a:rPr lang="en-US" sz="1800" dirty="0" smtClean="0"/>
              <a:t>13-15000 </a:t>
            </a:r>
            <a:r>
              <a:rPr lang="en-US" sz="1800" dirty="0"/>
              <a:t>h </a:t>
            </a:r>
            <a:r>
              <a:rPr lang="en-US" dirty="0" smtClean="0"/>
              <a:t>Runtime)</a:t>
            </a:r>
            <a:endParaRPr lang="en-US" sz="1800" dirty="0" smtClean="0"/>
          </a:p>
          <a:p>
            <a:r>
              <a:rPr lang="en-US" dirty="0" smtClean="0"/>
              <a:t>High accuracy </a:t>
            </a:r>
            <a:r>
              <a:rPr lang="en-US" dirty="0"/>
              <a:t>p</a:t>
            </a:r>
            <a:r>
              <a:rPr lang="en-US" dirty="0" smtClean="0"/>
              <a:t>olarization measurement  (</a:t>
            </a:r>
            <a:r>
              <a:rPr lang="en-US" dirty="0" smtClean="0">
                <a:latin typeface="Symbol" pitchFamily="18" charset="2"/>
              </a:rPr>
              <a:t>D</a:t>
            </a:r>
            <a:r>
              <a:rPr lang="en-US" dirty="0" smtClean="0"/>
              <a:t>P/P=0.5</a:t>
            </a:r>
            <a:r>
              <a:rPr lang="en-US" dirty="0"/>
              <a:t>% </a:t>
            </a:r>
            <a:r>
              <a:rPr lang="en-US" b="1" dirty="0">
                <a:solidFill>
                  <a:srgbClr val="FF0000"/>
                </a:solidFill>
              </a:rPr>
              <a:t>!!</a:t>
            </a:r>
            <a:r>
              <a:rPr lang="en-US" dirty="0"/>
              <a:t>) </a:t>
            </a:r>
            <a:endParaRPr lang="en-US" dirty="0" smtClean="0"/>
          </a:p>
          <a:p>
            <a:r>
              <a:rPr lang="en-US" dirty="0" smtClean="0"/>
              <a:t>Extremely high demands on control of HC-fluctuations! 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194" y="1484784"/>
            <a:ext cx="2874962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765733"/>
            <a:ext cx="5096165" cy="304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567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4088" y="1101725"/>
            <a:ext cx="7011987" cy="4953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</p:pic>
      <p:sp>
        <p:nvSpPr>
          <p:cNvPr id="12" name="Rectangle 60"/>
          <p:cNvSpPr>
            <a:spLocks noChangeArrowheads="1"/>
          </p:cNvSpPr>
          <p:nvPr/>
        </p:nvSpPr>
        <p:spPr bwMode="auto">
          <a:xfrm>
            <a:off x="-12700" y="815229"/>
            <a:ext cx="3360564" cy="24098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1.6 GeV </a:t>
            </a:r>
            <a:r>
              <a:rPr lang="en-GB" dirty="0" err="1" smtClean="0"/>
              <a:t>c.w</a:t>
            </a:r>
            <a:r>
              <a:rPr lang="en-GB" dirty="0" smtClean="0"/>
              <a:t>. electron accelerator “MAMI-C”</a:t>
            </a:r>
          </a:p>
          <a:p>
            <a:r>
              <a:rPr lang="en-GB" dirty="0"/>
              <a:t> </a:t>
            </a:r>
            <a:r>
              <a:rPr lang="en-GB" dirty="0" smtClean="0"/>
              <a:t>     in operation since 2007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Insufficient space (and budget)  for </a:t>
            </a:r>
          </a:p>
          <a:p>
            <a:r>
              <a:rPr lang="en-GB" dirty="0"/>
              <a:t> </a:t>
            </a:r>
            <a:r>
              <a:rPr lang="en-GB" dirty="0" smtClean="0"/>
              <a:t>     further extension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 no MAMI D project, but </a:t>
            </a:r>
          </a:p>
          <a:p>
            <a:r>
              <a:rPr lang="en-GB" dirty="0"/>
              <a:t> </a:t>
            </a:r>
            <a:r>
              <a:rPr lang="en-GB" dirty="0" smtClean="0"/>
              <a:t>      use available space for 100 MeV scale,</a:t>
            </a:r>
          </a:p>
          <a:p>
            <a:r>
              <a:rPr lang="en-GB" dirty="0"/>
              <a:t> </a:t>
            </a:r>
            <a:r>
              <a:rPr lang="en-GB" dirty="0" smtClean="0"/>
              <a:t>      high intensity accelerator “MESA”</a:t>
            </a:r>
            <a:endParaRPr lang="en-GB" dirty="0"/>
          </a:p>
        </p:txBody>
      </p:sp>
      <p:pic>
        <p:nvPicPr>
          <p:cNvPr id="6" name="Picture 1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0" y="4066"/>
            <a:ext cx="8686800" cy="792088"/>
          </a:xfrm>
        </p:spPr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Expanding the  MAMI facility by “MESA”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82384" y="4869159"/>
            <a:ext cx="522316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The MAMI </a:t>
            </a:r>
            <a:r>
              <a:rPr lang="de-DE" dirty="0" err="1" smtClean="0"/>
              <a:t>facility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complemented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 </a:t>
            </a:r>
          </a:p>
          <a:p>
            <a:r>
              <a:rPr lang="de-DE" dirty="0" smtClean="0">
                <a:solidFill>
                  <a:srgbClr val="FF0000"/>
                </a:solidFill>
              </a:rPr>
              <a:t>MESA</a:t>
            </a:r>
            <a:r>
              <a:rPr lang="de-DE" dirty="0" smtClean="0"/>
              <a:t> ,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>
                <a:solidFill>
                  <a:srgbClr val="FF0000"/>
                </a:solidFill>
              </a:rPr>
              <a:t>M</a:t>
            </a:r>
            <a:r>
              <a:rPr lang="de-DE" dirty="0" smtClean="0"/>
              <a:t>ainz </a:t>
            </a:r>
            <a:r>
              <a:rPr lang="de-DE" dirty="0" err="1" smtClean="0">
                <a:solidFill>
                  <a:srgbClr val="FF0000"/>
                </a:solidFill>
              </a:rPr>
              <a:t>E</a:t>
            </a:r>
            <a:r>
              <a:rPr lang="de-DE" dirty="0" err="1" smtClean="0"/>
              <a:t>nergy-recovering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S</a:t>
            </a:r>
            <a:r>
              <a:rPr lang="de-DE" dirty="0" err="1" smtClean="0"/>
              <a:t>uperconducting</a:t>
            </a:r>
            <a:endParaRPr lang="de-DE" dirty="0" smtClean="0"/>
          </a:p>
          <a:p>
            <a:r>
              <a:rPr lang="de-DE" dirty="0" err="1" smtClean="0">
                <a:solidFill>
                  <a:srgbClr val="FF0000"/>
                </a:solidFill>
              </a:rPr>
              <a:t>A</a:t>
            </a:r>
            <a:r>
              <a:rPr lang="de-DE" dirty="0" err="1" smtClean="0"/>
              <a:t>ccelerator</a:t>
            </a:r>
            <a:r>
              <a:rPr lang="de-DE" dirty="0" smtClean="0"/>
              <a:t>,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dedicated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r>
              <a:rPr lang="de-DE" dirty="0" smtClean="0"/>
              <a:t> at </a:t>
            </a:r>
            <a:r>
              <a:rPr lang="de-DE" dirty="0" err="1" smtClean="0"/>
              <a:t>energies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below</a:t>
            </a:r>
            <a:r>
              <a:rPr lang="de-DE" dirty="0" smtClean="0"/>
              <a:t> </a:t>
            </a:r>
            <a:r>
              <a:rPr lang="de-DE" dirty="0" err="1" smtClean="0"/>
              <a:t>or</a:t>
            </a:r>
            <a:r>
              <a:rPr lang="de-DE" dirty="0" smtClean="0"/>
              <a:t> at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pion</a:t>
            </a:r>
            <a:r>
              <a:rPr lang="de-DE" dirty="0" smtClean="0"/>
              <a:t> </a:t>
            </a:r>
            <a:r>
              <a:rPr lang="de-DE" dirty="0" err="1" smtClean="0"/>
              <a:t>threshold</a:t>
            </a:r>
            <a:r>
              <a:rPr lang="de-DE" dirty="0" smtClean="0"/>
              <a:t> </a:t>
            </a:r>
          </a:p>
          <a:p>
            <a:r>
              <a:rPr lang="de-DE" dirty="0"/>
              <a:t> </a:t>
            </a:r>
            <a:r>
              <a:rPr lang="de-DE" dirty="0" smtClean="0"/>
              <a:t>     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9260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54088" y="1572344"/>
            <a:ext cx="7011987" cy="4953000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</p:pic>
      <p:pic>
        <p:nvPicPr>
          <p:cNvPr id="6" name="Picture 1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0" y="4066"/>
            <a:ext cx="8686800" cy="792088"/>
          </a:xfrm>
        </p:spPr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Expanding the  MAMI facility by “MESA”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661" y="869243"/>
            <a:ext cx="1409978" cy="3177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926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6803" y="218955"/>
            <a:ext cx="8686800" cy="7920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de-DE" dirty="0" smtClean="0"/>
              <a:t> The P2 </a:t>
            </a:r>
            <a:r>
              <a:rPr lang="de-DE" dirty="0"/>
              <a:t>E</a:t>
            </a:r>
            <a:r>
              <a:rPr lang="de-DE" dirty="0" smtClean="0"/>
              <a:t>xperiment at MESA</a:t>
            </a:r>
            <a:br>
              <a:rPr lang="de-DE" dirty="0" smtClean="0"/>
            </a:br>
            <a:r>
              <a:rPr lang="de-DE" sz="2400" dirty="0" smtClean="0"/>
              <a:t>- </a:t>
            </a:r>
            <a:r>
              <a:rPr lang="de-DE" sz="2400" dirty="0" err="1" smtClean="0"/>
              <a:t>detector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pic>
        <p:nvPicPr>
          <p:cNvPr id="11" name="Picture 5" descr="sfblog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209" y="69769"/>
            <a:ext cx="1825821" cy="66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820" y="1124744"/>
            <a:ext cx="7155571" cy="4943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446970" y="5157192"/>
            <a:ext cx="16984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F. Maas PAVI2014 </a:t>
            </a:r>
            <a:r>
              <a:rPr lang="de-DE" sz="1200" dirty="0" err="1" smtClean="0"/>
              <a:t>conf</a:t>
            </a:r>
            <a:r>
              <a:rPr lang="de-DE" dirty="0" smtClean="0"/>
              <a:t>.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53409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6803" y="218955"/>
            <a:ext cx="8686800" cy="7920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de-DE" dirty="0" smtClean="0"/>
              <a:t> The P2 </a:t>
            </a:r>
            <a:r>
              <a:rPr lang="de-DE" dirty="0"/>
              <a:t>E</a:t>
            </a:r>
            <a:r>
              <a:rPr lang="de-DE" dirty="0" smtClean="0"/>
              <a:t>xperiment at MESA</a:t>
            </a:r>
            <a:br>
              <a:rPr lang="de-DE" dirty="0" smtClean="0"/>
            </a:b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/>
            </a:r>
            <a:br>
              <a:rPr lang="de-DE" sz="1800" dirty="0"/>
            </a:br>
            <a:endParaRPr lang="de-DE" sz="1800" dirty="0"/>
          </a:p>
        </p:txBody>
      </p:sp>
      <p:pic>
        <p:nvPicPr>
          <p:cNvPr id="11" name="Picture 5" descr="sfblog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209" y="69769"/>
            <a:ext cx="1825821" cy="66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8"/>
          <p:cNvSpPr txBox="1"/>
          <p:nvPr/>
        </p:nvSpPr>
        <p:spPr>
          <a:xfrm>
            <a:off x="-154874" y="938857"/>
            <a:ext cx="9144000" cy="6976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4840"/>
              </a:lnSpc>
              <a:spcAft>
                <a:spcPts val="600"/>
              </a:spcAft>
            </a:pPr>
            <a:r>
              <a:rPr lang="en-GB" sz="3600" i="1" dirty="0" smtClean="0">
                <a:latin typeface="+mn-lt"/>
                <a:cs typeface="Arial"/>
              </a:rPr>
              <a:t>     Beam Dump Experiment (BDX) @ MESA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380173" y="1796524"/>
            <a:ext cx="86207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  <a:latin typeface="Calibri"/>
                <a:cs typeface="Calibri"/>
              </a:rPr>
              <a:t>Electron Scattering  on Beam Dump </a:t>
            </a:r>
            <a:r>
              <a:rPr lang="de-DE" b="1" dirty="0" smtClean="0">
                <a:solidFill>
                  <a:srgbClr val="0000FF"/>
                </a:solidFill>
                <a:latin typeface="Calibri"/>
                <a:cs typeface="Calibri"/>
                <a:sym typeface="Wingdings"/>
              </a:rPr>
              <a:t> </a:t>
            </a:r>
            <a:r>
              <a:rPr lang="de-DE" b="1" dirty="0" err="1" smtClean="0">
                <a:solidFill>
                  <a:srgbClr val="0000FF"/>
                </a:solidFill>
                <a:latin typeface="Calibri"/>
                <a:cs typeface="Calibri"/>
                <a:sym typeface="Wingdings"/>
              </a:rPr>
              <a:t>Collimated</a:t>
            </a:r>
            <a:r>
              <a:rPr lang="de-DE" b="1" dirty="0" smtClean="0">
                <a:solidFill>
                  <a:srgbClr val="0000FF"/>
                </a:solidFill>
                <a:latin typeface="Calibri"/>
                <a:cs typeface="Calibri"/>
                <a:sym typeface="Wingdings"/>
              </a:rPr>
              <a:t> pair of </a:t>
            </a:r>
            <a:r>
              <a:rPr lang="de-DE" b="1" dirty="0" err="1" smtClean="0">
                <a:solidFill>
                  <a:srgbClr val="0000FF"/>
                </a:solidFill>
                <a:latin typeface="Calibri"/>
                <a:cs typeface="Calibri"/>
                <a:sym typeface="Wingdings"/>
              </a:rPr>
              <a:t>Dark</a:t>
            </a:r>
            <a:r>
              <a:rPr lang="de-DE" b="1" dirty="0" smtClean="0">
                <a:solidFill>
                  <a:srgbClr val="0000FF"/>
                </a:solidFill>
                <a:latin typeface="Calibri"/>
                <a:cs typeface="Calibri"/>
                <a:sym typeface="Wingdings"/>
              </a:rPr>
              <a:t> Matter </a:t>
            </a:r>
            <a:r>
              <a:rPr lang="de-DE" b="1" dirty="0" err="1" smtClean="0">
                <a:solidFill>
                  <a:srgbClr val="0000FF"/>
                </a:solidFill>
                <a:latin typeface="Calibri"/>
                <a:cs typeface="Calibri"/>
                <a:sym typeface="Wingdings"/>
              </a:rPr>
              <a:t>particles</a:t>
            </a:r>
            <a:r>
              <a:rPr lang="de-DE" b="1" dirty="0" smtClean="0">
                <a:solidFill>
                  <a:srgbClr val="0000FF"/>
                </a:solidFill>
                <a:latin typeface="Calibri"/>
                <a:cs typeface="Calibri"/>
                <a:sym typeface="Wingdings"/>
              </a:rPr>
              <a:t> !</a:t>
            </a:r>
            <a:endParaRPr lang="en-GB" b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grpSp>
        <p:nvGrpSpPr>
          <p:cNvPr id="13" name="Gruppierung 23"/>
          <p:cNvGrpSpPr/>
          <p:nvPr/>
        </p:nvGrpSpPr>
        <p:grpSpPr>
          <a:xfrm>
            <a:off x="420398" y="2497944"/>
            <a:ext cx="8355006" cy="3811376"/>
            <a:chOff x="321620" y="2986216"/>
            <a:chExt cx="8355006" cy="3811376"/>
          </a:xfrm>
        </p:grpSpPr>
        <p:sp>
          <p:nvSpPr>
            <p:cNvPr id="14" name="Textfeld 13"/>
            <p:cNvSpPr txBox="1"/>
            <p:nvPr/>
          </p:nvSpPr>
          <p:spPr>
            <a:xfrm>
              <a:off x="5055122" y="5597263"/>
              <a:ext cx="3621504" cy="120032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b="1" dirty="0" smtClean="0">
                  <a:solidFill>
                    <a:srgbClr val="4C4C4C"/>
                  </a:solidFill>
                  <a:latin typeface="Calibri"/>
                  <a:cs typeface="Calibri"/>
                </a:rPr>
                <a:t>This existing beam dump is going to </a:t>
              </a:r>
            </a:p>
            <a:p>
              <a:r>
                <a:rPr lang="en-GB" sz="1600" b="1" dirty="0" smtClean="0">
                  <a:solidFill>
                    <a:srgbClr val="4C4C4C"/>
                  </a:solidFill>
                  <a:latin typeface="Calibri"/>
                  <a:cs typeface="Calibri"/>
                </a:rPr>
                <a:t>be the P2 beam dump</a:t>
              </a:r>
            </a:p>
            <a:p>
              <a:r>
                <a:rPr lang="en-GB" b="1" dirty="0" smtClean="0">
                  <a:solidFill>
                    <a:srgbClr val="B50000"/>
                  </a:solidFill>
                  <a:latin typeface="Calibri"/>
                  <a:cs typeface="Calibri"/>
                </a:rPr>
                <a:t>10,000 hours @ 150 µA</a:t>
              </a:r>
            </a:p>
            <a:p>
              <a:pPr>
                <a:buFont typeface="Wingdings" charset="2"/>
                <a:buChar char="à"/>
              </a:pPr>
              <a:r>
                <a:rPr lang="de-DE" b="1" dirty="0" smtClean="0">
                  <a:solidFill>
                    <a:srgbClr val="B50000"/>
                  </a:solidFill>
                  <a:latin typeface="Calibri"/>
                  <a:cs typeface="Calibri"/>
                  <a:sym typeface="Wingdings"/>
                </a:rPr>
                <a:t> 10</a:t>
              </a:r>
              <a:r>
                <a:rPr lang="de-DE" b="1" baseline="30000" dirty="0" smtClean="0">
                  <a:solidFill>
                    <a:srgbClr val="B50000"/>
                  </a:solidFill>
                  <a:latin typeface="Calibri"/>
                  <a:cs typeface="Calibri"/>
                  <a:sym typeface="Wingdings"/>
                </a:rPr>
                <a:t>23</a:t>
              </a:r>
              <a:r>
                <a:rPr lang="de-DE" b="1" dirty="0" smtClean="0">
                  <a:solidFill>
                    <a:srgbClr val="B50000"/>
                  </a:solidFill>
                  <a:latin typeface="Calibri"/>
                  <a:cs typeface="Calibri"/>
                  <a:sym typeface="Wingdings"/>
                </a:rPr>
                <a:t> </a:t>
              </a:r>
              <a:r>
                <a:rPr lang="de-DE" b="1" dirty="0" err="1" smtClean="0">
                  <a:solidFill>
                    <a:srgbClr val="B50000"/>
                  </a:solidFill>
                  <a:latin typeface="Calibri"/>
                  <a:cs typeface="Calibri"/>
                  <a:sym typeface="Wingdings"/>
                </a:rPr>
                <a:t>electrons</a:t>
              </a:r>
              <a:r>
                <a:rPr lang="de-DE" b="1" dirty="0" smtClean="0">
                  <a:solidFill>
                    <a:srgbClr val="B50000"/>
                  </a:solidFill>
                  <a:latin typeface="Calibri"/>
                  <a:cs typeface="Calibri"/>
                  <a:sym typeface="Wingdings"/>
                </a:rPr>
                <a:t> on </a:t>
              </a:r>
              <a:r>
                <a:rPr lang="de-DE" b="1" dirty="0" err="1" smtClean="0">
                  <a:solidFill>
                    <a:srgbClr val="B50000"/>
                  </a:solidFill>
                  <a:latin typeface="Calibri"/>
                  <a:cs typeface="Calibri"/>
                  <a:sym typeface="Wingdings"/>
                </a:rPr>
                <a:t>target</a:t>
              </a:r>
              <a:r>
                <a:rPr lang="de-DE" b="1" dirty="0" smtClean="0">
                  <a:solidFill>
                    <a:srgbClr val="B50000"/>
                  </a:solidFill>
                  <a:latin typeface="Calibri"/>
                  <a:cs typeface="Calibri"/>
                  <a:sym typeface="Wingdings"/>
                </a:rPr>
                <a:t> (EOT)</a:t>
              </a:r>
            </a:p>
          </p:txBody>
        </p:sp>
        <p:sp>
          <p:nvSpPr>
            <p:cNvPr id="15" name="Freihandform 14"/>
            <p:cNvSpPr/>
            <p:nvPr/>
          </p:nvSpPr>
          <p:spPr bwMode="auto">
            <a:xfrm>
              <a:off x="904491" y="4682104"/>
              <a:ext cx="756922" cy="359175"/>
            </a:xfrm>
            <a:custGeom>
              <a:avLst/>
              <a:gdLst>
                <a:gd name="connsiteX0" fmla="*/ 0 w 756922"/>
                <a:gd name="connsiteY0" fmla="*/ 0 h 359175"/>
                <a:gd name="connsiteX1" fmla="*/ 230925 w 756922"/>
                <a:gd name="connsiteY1" fmla="*/ 359175 h 359175"/>
                <a:gd name="connsiteX2" fmla="*/ 756922 w 756922"/>
                <a:gd name="connsiteY2" fmla="*/ 243726 h 359175"/>
                <a:gd name="connsiteX3" fmla="*/ 0 w 756922"/>
                <a:gd name="connsiteY3" fmla="*/ 0 h 359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56922" h="359175">
                  <a:moveTo>
                    <a:pt x="0" y="0"/>
                  </a:moveTo>
                  <a:lnTo>
                    <a:pt x="230925" y="359175"/>
                  </a:lnTo>
                  <a:lnTo>
                    <a:pt x="756922" y="2437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sp>
          <p:nvSpPr>
            <p:cNvPr id="16" name="Textfeld 15"/>
            <p:cNvSpPr txBox="1"/>
            <p:nvPr/>
          </p:nvSpPr>
          <p:spPr>
            <a:xfrm>
              <a:off x="1141922" y="4900175"/>
              <a:ext cx="8002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latin typeface="Calibri"/>
                  <a:cs typeface="Calibri"/>
                </a:rPr>
                <a:t>MESA</a:t>
              </a:r>
              <a:endParaRPr lang="en-GB" b="1" dirty="0">
                <a:latin typeface="Calibri"/>
                <a:cs typeface="Calibri"/>
              </a:endParaRPr>
            </a:p>
          </p:txBody>
        </p:sp>
        <p:pic>
          <p:nvPicPr>
            <p:cNvPr id="17" name="Bild 19" descr="Bildschirmfoto 2016-02-22 um 20.19.25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21620" y="2986216"/>
              <a:ext cx="7979606" cy="2656149"/>
            </a:xfrm>
            <a:prstGeom prst="rect">
              <a:avLst/>
            </a:prstGeom>
          </p:spPr>
        </p:pic>
        <p:sp>
          <p:nvSpPr>
            <p:cNvPr id="18" name="Oval 6"/>
            <p:cNvSpPr/>
            <p:nvPr/>
          </p:nvSpPr>
          <p:spPr>
            <a:xfrm>
              <a:off x="3345936" y="3663674"/>
              <a:ext cx="2046515" cy="1034143"/>
            </a:xfrm>
            <a:prstGeom prst="ellipse">
              <a:avLst/>
            </a:prstGeom>
            <a:solidFill>
              <a:srgbClr val="FFCC66">
                <a:alpha val="27059"/>
              </a:srgbClr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Gerade Verbindung mit Pfeil 18"/>
            <p:cNvCxnSpPr/>
            <p:nvPr/>
          </p:nvCxnSpPr>
          <p:spPr bwMode="auto">
            <a:xfrm rot="16200000" flipV="1">
              <a:off x="4076271" y="4504413"/>
              <a:ext cx="1410169" cy="873206"/>
            </a:xfrm>
            <a:prstGeom prst="straightConnector1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20" name="Rechteck 19"/>
            <p:cNvSpPr/>
            <p:nvPr/>
          </p:nvSpPr>
          <p:spPr bwMode="auto">
            <a:xfrm>
              <a:off x="7062240" y="3976889"/>
              <a:ext cx="619495" cy="485248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/>
                  <a:cs typeface="Arial"/>
                </a:rPr>
                <a:t>BDX</a:t>
              </a:r>
              <a:endParaRPr kumimoji="0" lang="en-GB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21" name="Pfeil nach rechts 20"/>
            <p:cNvSpPr/>
            <p:nvPr/>
          </p:nvSpPr>
          <p:spPr bwMode="auto">
            <a:xfrm rot="13108343">
              <a:off x="7630110" y="4625344"/>
              <a:ext cx="978408" cy="484632"/>
            </a:xfrm>
            <a:prstGeom prst="rightArrow">
              <a:avLst/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charset="0"/>
              </a:endParaRPr>
            </a:p>
          </p:txBody>
        </p:sp>
        <p:cxnSp>
          <p:nvCxnSpPr>
            <p:cNvPr id="22" name="Gerade Verbindung mit Pfeil 21"/>
            <p:cNvCxnSpPr/>
            <p:nvPr/>
          </p:nvCxnSpPr>
          <p:spPr bwMode="auto">
            <a:xfrm flipV="1">
              <a:off x="3345936" y="4234503"/>
              <a:ext cx="3676466" cy="34817"/>
            </a:xfrm>
            <a:prstGeom prst="straightConnector1">
              <a:avLst/>
            </a:prstGeom>
            <a:solidFill>
              <a:schemeClr val="tx1"/>
            </a:solidFill>
            <a:ln w="57150" cap="flat" cmpd="sng" algn="ctr">
              <a:solidFill>
                <a:srgbClr val="B5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1181093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6803" y="218955"/>
            <a:ext cx="8686800" cy="7920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de-DE" dirty="0" smtClean="0"/>
              <a:t> The P2 </a:t>
            </a:r>
            <a:r>
              <a:rPr lang="de-DE" dirty="0"/>
              <a:t>E</a:t>
            </a:r>
            <a:r>
              <a:rPr lang="de-DE" dirty="0" smtClean="0"/>
              <a:t>xperiment at MES</a:t>
            </a:r>
            <a:r>
              <a:rPr lang="de-DE" dirty="0"/>
              <a:t>A</a:t>
            </a:r>
            <a:r>
              <a:rPr lang="de-DE" sz="1800" dirty="0" smtClean="0"/>
              <a:t>:</a:t>
            </a:r>
            <a:br>
              <a:rPr lang="de-DE" sz="1800" dirty="0" smtClean="0"/>
            </a:br>
            <a:r>
              <a:rPr lang="de-DE" sz="1800" dirty="0" smtClean="0"/>
              <a:t>False asymmetry control</a:t>
            </a:r>
            <a:r>
              <a:rPr lang="de-DE" sz="1800" dirty="0"/>
              <a:t/>
            </a:r>
            <a:br>
              <a:rPr lang="de-DE" sz="1800" dirty="0"/>
            </a:br>
            <a:r>
              <a:rPr lang="de-DE" sz="1800" dirty="0"/>
              <a:t/>
            </a:r>
            <a:br>
              <a:rPr lang="de-DE" sz="1800" dirty="0"/>
            </a:br>
            <a:endParaRPr lang="de-DE" sz="1800" dirty="0"/>
          </a:p>
        </p:txBody>
      </p:sp>
      <p:pic>
        <p:nvPicPr>
          <p:cNvPr id="11" name="Picture 5" descr="sfblogo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6209" y="69769"/>
            <a:ext cx="1825821" cy="660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0490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36</a:t>
            </a:fld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79" y="908720"/>
            <a:ext cx="7294689" cy="461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9953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37</a:t>
            </a:fld>
            <a:endParaRPr lang="de-DE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5" y="836712"/>
            <a:ext cx="7735773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846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38</a:t>
            </a:fld>
            <a:endParaRPr lang="de-DE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34802"/>
            <a:ext cx="7914333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835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39</a:t>
            </a:fld>
            <a:endParaRPr lang="de-DE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64704"/>
            <a:ext cx="8067722" cy="5143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8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8" name="Rechteck 7"/>
          <p:cNvSpPr/>
          <p:nvPr/>
        </p:nvSpPr>
        <p:spPr>
          <a:xfrm>
            <a:off x="4853741" y="2533276"/>
            <a:ext cx="4276620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hlinkClick r:id="rId3"/>
              </a:rPr>
              <a:t>EuCARD-2 XPOL workshop on </a:t>
            </a:r>
            <a:endParaRPr lang="en-US" b="1" dirty="0" smtClean="0">
              <a:hlinkClick r:id="rId3"/>
            </a:endParaRPr>
          </a:p>
          <a:p>
            <a:r>
              <a:rPr lang="en-US" b="1" dirty="0" smtClean="0">
                <a:hlinkClick r:id="rId3"/>
              </a:rPr>
              <a:t>“</a:t>
            </a:r>
            <a:r>
              <a:rPr lang="en-US" b="1" dirty="0">
                <a:hlinkClick r:id="rId3"/>
              </a:rPr>
              <a:t>Polarization Issues in Future </a:t>
            </a:r>
            <a:endParaRPr lang="en-US" b="1" dirty="0" smtClean="0">
              <a:hlinkClick r:id="rId3"/>
            </a:endParaRPr>
          </a:p>
          <a:p>
            <a:r>
              <a:rPr lang="en-US" b="1" dirty="0" smtClean="0">
                <a:hlinkClick r:id="rId3"/>
              </a:rPr>
              <a:t>High </a:t>
            </a:r>
            <a:r>
              <a:rPr lang="en-US" b="1" dirty="0">
                <a:hlinkClick r:id="rId3"/>
              </a:rPr>
              <a:t>Energy Circular Colliders” </a:t>
            </a:r>
            <a:endParaRPr lang="en-US" b="1" dirty="0"/>
          </a:p>
          <a:p>
            <a:r>
              <a:rPr lang="en-US" dirty="0"/>
              <a:t>16 April 2016</a:t>
            </a:r>
          </a:p>
          <a:p>
            <a:r>
              <a:rPr lang="en-US" dirty="0" smtClean="0"/>
              <a:t>Rome</a:t>
            </a:r>
            <a:endParaRPr lang="de-DE" dirty="0" smtClean="0"/>
          </a:p>
          <a:p>
            <a:r>
              <a:rPr lang="de-DE" dirty="0" smtClean="0"/>
              <a:t>https</a:t>
            </a:r>
            <a:r>
              <a:rPr lang="de-DE" dirty="0"/>
              <a:t>://indico.mitp.uni-mainz.de/event/62/</a:t>
            </a:r>
          </a:p>
        </p:txBody>
      </p:sp>
      <p:sp>
        <p:nvSpPr>
          <p:cNvPr id="11" name="Rechteck 10"/>
          <p:cNvSpPr/>
          <p:nvPr/>
        </p:nvSpPr>
        <p:spPr>
          <a:xfrm>
            <a:off x="281741" y="24928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 smtClean="0">
                <a:hlinkClick r:id="rId4"/>
              </a:rPr>
              <a:t>EUCARD-2  </a:t>
            </a:r>
            <a:r>
              <a:rPr lang="en-US" b="1" dirty="0">
                <a:hlinkClick r:id="rId4"/>
              </a:rPr>
              <a:t>workshop "Spin optimization at Lepton accelerators" </a:t>
            </a:r>
            <a:endParaRPr lang="en-US" b="1" dirty="0"/>
          </a:p>
          <a:p>
            <a:r>
              <a:rPr lang="en-US" dirty="0"/>
              <a:t>12-13 February 2014</a:t>
            </a:r>
          </a:p>
          <a:p>
            <a:r>
              <a:rPr lang="en-US" dirty="0" smtClean="0"/>
              <a:t>Mainz</a:t>
            </a:r>
          </a:p>
          <a:p>
            <a:r>
              <a:rPr lang="en-US" dirty="0"/>
              <a:t>https://indico.mitp.uni-mainz.de/event/18</a:t>
            </a:r>
            <a:r>
              <a:rPr lang="en-US" dirty="0" smtClean="0"/>
              <a:t>/</a:t>
            </a:r>
            <a:endParaRPr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74091" y="263679"/>
            <a:ext cx="9659416" cy="1143000"/>
          </a:xfrm>
        </p:spPr>
        <p:txBody>
          <a:bodyPr/>
          <a:lstStyle/>
          <a:p>
            <a:r>
              <a:rPr lang="de-DE" dirty="0" err="1">
                <a:solidFill>
                  <a:schemeClr val="tx1"/>
                </a:solidFill>
              </a:rPr>
              <a:t>Polarization</a:t>
            </a:r>
            <a:r>
              <a:rPr lang="de-DE" dirty="0">
                <a:solidFill>
                  <a:schemeClr val="tx1"/>
                </a:solidFill>
              </a:rPr>
              <a:t> at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high  </a:t>
            </a:r>
            <a:r>
              <a:rPr lang="de-DE" dirty="0" err="1">
                <a:solidFill>
                  <a:schemeClr val="tx1"/>
                </a:solidFill>
              </a:rPr>
              <a:t>energy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scale</a:t>
            </a:r>
            <a:r>
              <a:rPr lang="de-DE" dirty="0" smtClean="0">
                <a:solidFill>
                  <a:schemeClr val="tx1"/>
                </a:solidFill>
              </a:rPr>
              <a:t>...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(</a:t>
            </a:r>
            <a:r>
              <a:rPr lang="de-DE" dirty="0" err="1">
                <a:solidFill>
                  <a:srgbClr val="FF0000"/>
                </a:solidFill>
              </a:rPr>
              <a:t>future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sz="4800" dirty="0">
                <a:solidFill>
                  <a:srgbClr val="FF0000"/>
                </a:solidFill>
              </a:rPr>
              <a:t>BIG </a:t>
            </a:r>
            <a:r>
              <a:rPr lang="de-DE" dirty="0" err="1">
                <a:solidFill>
                  <a:srgbClr val="FF0000"/>
                </a:solidFill>
              </a:rPr>
              <a:t>projects</a:t>
            </a:r>
            <a:r>
              <a:rPr lang="de-DE" dirty="0">
                <a:solidFill>
                  <a:srgbClr val="FF0000"/>
                </a:solidFill>
              </a:rPr>
              <a:t>).</a:t>
            </a:r>
            <a:br>
              <a:rPr lang="de-DE" dirty="0">
                <a:solidFill>
                  <a:srgbClr val="FF0000"/>
                </a:solidFill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9344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40</a:t>
            </a:fld>
            <a:endParaRPr lang="de-DE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11614"/>
            <a:ext cx="7681610" cy="4865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391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41</a:t>
            </a:fld>
            <a:endParaRPr lang="de-DE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54" y="404664"/>
            <a:ext cx="8508852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40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42</a:t>
            </a:fld>
            <a:endParaRPr lang="de-DE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004" y="764704"/>
            <a:ext cx="8004344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187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/>
          <a:lstStyle/>
          <a:p>
            <a:r>
              <a:rPr lang="de-DE" dirty="0" smtClean="0"/>
              <a:t>The role of Polarization measurement </a:t>
            </a:r>
            <a:br>
              <a:rPr lang="de-DE" dirty="0" smtClean="0"/>
            </a:br>
            <a:r>
              <a:rPr lang="de-DE" dirty="0" smtClean="0"/>
              <a:t>- accuracy and efficiency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43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323527" y="2420888"/>
            <a:ext cx="4462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Storage ring experiment :  efficiency matters! </a:t>
            </a:r>
            <a:endParaRPr lang="de-DE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9108545"/>
              </p:ext>
            </p:extLst>
          </p:nvPr>
        </p:nvGraphicFramePr>
        <p:xfrm>
          <a:off x="1593719" y="2996952"/>
          <a:ext cx="5705475" cy="125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name="Equation" r:id="rId3" imgW="4051080" imgH="888840" progId="Equation.3">
                  <p:embed/>
                </p:oleObj>
              </mc:Choice>
              <mc:Fallback>
                <p:oleObj name="Equation" r:id="rId3" imgW="4051080" imgH="8888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3719" y="2996952"/>
                        <a:ext cx="5705475" cy="1252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8888" y="4557027"/>
            <a:ext cx="744235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- Strong interaction polarization analysis  by single spin asymmetry </a:t>
            </a:r>
          </a:p>
          <a:p>
            <a:r>
              <a:rPr lang="de-DE" dirty="0" smtClean="0"/>
              <a:t>is  at least two orders of magnitude  more ffective than electromagnetic – </a:t>
            </a:r>
          </a:p>
          <a:p>
            <a:r>
              <a:rPr lang="de-DE" dirty="0"/>
              <a:t>d</a:t>
            </a:r>
            <a:r>
              <a:rPr lang="de-DE" dirty="0" smtClean="0"/>
              <a:t>isadvantage for lepton EDM rings!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Possibility to use Stern Gerlach forces  in superconicting cavity  (R. Talman) </a:t>
            </a:r>
          </a:p>
          <a:p>
            <a:r>
              <a:rPr lang="de-DE" dirty="0"/>
              <a:t> </a:t>
            </a:r>
            <a:r>
              <a:rPr lang="de-DE" dirty="0" smtClean="0"/>
              <a:t>      to detect spin precession  non invasively would reverse this argument...</a:t>
            </a:r>
          </a:p>
          <a:p>
            <a:r>
              <a:rPr lang="de-DE" dirty="0" smtClean="0"/>
              <a:t>(new idea, not tested in practice)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582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/>
          <a:lstStyle/>
          <a:p>
            <a:r>
              <a:rPr lang="de-DE" dirty="0" smtClean="0"/>
              <a:t>The role of Polarization measurement </a:t>
            </a:r>
            <a:br>
              <a:rPr lang="de-DE" dirty="0" smtClean="0"/>
            </a:br>
            <a:r>
              <a:rPr lang="de-DE" dirty="0" smtClean="0"/>
              <a:t>- accuracy and efficiency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44</a:t>
            </a:fld>
            <a:endParaRPr lang="de-DE" dirty="0"/>
          </a:p>
        </p:txBody>
      </p:sp>
      <p:grpSp>
        <p:nvGrpSpPr>
          <p:cNvPr id="8" name="Group 7"/>
          <p:cNvGrpSpPr/>
          <p:nvPr/>
        </p:nvGrpSpPr>
        <p:grpSpPr>
          <a:xfrm>
            <a:off x="586408" y="1224076"/>
            <a:ext cx="6959278" cy="5156594"/>
            <a:chOff x="365322" y="1196752"/>
            <a:chExt cx="6959278" cy="5156594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22" y="1196752"/>
              <a:ext cx="6227114" cy="515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6078746" y="5707015"/>
              <a:ext cx="12458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S. Baunack </a:t>
              </a:r>
            </a:p>
            <a:p>
              <a:r>
                <a:rPr lang="de-DE" dirty="0" smtClean="0"/>
                <a:t>PAVI 2016</a:t>
              </a:r>
              <a:endParaRPr lang="de-DE" dirty="0"/>
            </a:p>
          </p:txBody>
        </p:sp>
      </p:grp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0558666"/>
              </p:ext>
            </p:extLst>
          </p:nvPr>
        </p:nvGraphicFramePr>
        <p:xfrm>
          <a:off x="6519365" y="2276872"/>
          <a:ext cx="2514600" cy="1041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23" name="Equation" r:id="rId4" imgW="2514600" imgH="1041120" progId="Equation.3">
                  <p:embed/>
                </p:oleObj>
              </mc:Choice>
              <mc:Fallback>
                <p:oleObj name="Equation" r:id="rId4" imgW="2514600" imgH="10411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519365" y="2276872"/>
                        <a:ext cx="2514600" cy="1041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8023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45</a:t>
            </a:fld>
            <a:endParaRPr lang="de-DE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679" y="908720"/>
            <a:ext cx="7294689" cy="4616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825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229600" cy="1143000"/>
          </a:xfrm>
        </p:spPr>
        <p:txBody>
          <a:bodyPr/>
          <a:lstStyle/>
          <a:p>
            <a:r>
              <a:rPr lang="de-DE" dirty="0" smtClean="0"/>
              <a:t>The role of Polarization measurement </a:t>
            </a:r>
            <a:br>
              <a:rPr lang="de-DE" dirty="0" smtClean="0"/>
            </a:br>
            <a:r>
              <a:rPr lang="de-DE" dirty="0" smtClean="0"/>
              <a:t>- accuracy and efficiency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46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683568" y="2492896"/>
            <a:ext cx="806611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At lepton energies &gt;&gt; 1GeV :  Laser Compton Scattering is a useful tool, </a:t>
            </a:r>
          </a:p>
          <a:p>
            <a:r>
              <a:rPr lang="de-DE" dirty="0" smtClean="0"/>
              <a:t>  - can achieve  Accuacies well below 1%  (SLAC,JLAB)</a:t>
            </a:r>
          </a:p>
          <a:p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smtClean="0"/>
              <a:t>Experiments with enrgies below 1GeV require improvement of new techniques 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Standard Möller or Mott ca be improved to below 1%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New techniques for P2: „Hydro-Möller“ and Double scattering Mott may achieve </a:t>
            </a:r>
          </a:p>
          <a:p>
            <a:r>
              <a:rPr lang="de-DE" dirty="0"/>
              <a:t> </a:t>
            </a:r>
            <a:r>
              <a:rPr lang="de-DE" dirty="0" smtClean="0"/>
              <a:t>    &lt;0.5%.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2947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Present set-up of DSP at PKA2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47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00808"/>
            <a:ext cx="5472608" cy="4436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5075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Inside the scattering chamber...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48</a:t>
            </a:fld>
            <a:endParaRPr lang="de-DE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531733"/>
            <a:ext cx="3362874" cy="1634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5299" y="2204864"/>
            <a:ext cx="6520540" cy="4045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47664" y="5661248"/>
            <a:ext cx="969689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Primary </a:t>
            </a:r>
          </a:p>
          <a:p>
            <a:r>
              <a:rPr lang="de-DE" dirty="0" smtClean="0"/>
              <a:t>target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6386203" y="5666347"/>
            <a:ext cx="1269130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Secondary  </a:t>
            </a:r>
          </a:p>
          <a:p>
            <a:r>
              <a:rPr lang="de-DE" dirty="0" smtClean="0"/>
              <a:t>target</a:t>
            </a:r>
            <a:endParaRPr lang="de-DE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032508" y="5301208"/>
            <a:ext cx="667284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 flipV="1">
            <a:off x="6228184" y="4437112"/>
            <a:ext cx="504056" cy="11965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621578" y="1558533"/>
            <a:ext cx="1341714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Polarisation </a:t>
            </a:r>
          </a:p>
          <a:p>
            <a:r>
              <a:rPr lang="de-DE" dirty="0" smtClean="0"/>
              <a:t>counters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4139952" y="2348880"/>
            <a:ext cx="1296144" cy="12241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427984" y="2348880"/>
            <a:ext cx="1512168" cy="23042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49911" y="1539990"/>
            <a:ext cx="1007968" cy="646331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Monitor </a:t>
            </a:r>
          </a:p>
          <a:p>
            <a:r>
              <a:rPr lang="de-DE" dirty="0" smtClean="0"/>
              <a:t>counters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6588224" y="2348880"/>
            <a:ext cx="265671" cy="8171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873459" y="2204864"/>
            <a:ext cx="781874" cy="2448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3373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5977136" y="5459313"/>
            <a:ext cx="1043136" cy="365125"/>
          </a:xfrm>
        </p:spPr>
        <p:txBody>
          <a:bodyPr/>
          <a:lstStyle/>
          <a:p>
            <a:r>
              <a:rPr lang="de-DE" altLang="de-DE"/>
              <a:t>08.09.2011</a:t>
            </a:r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812360" y="5459313"/>
            <a:ext cx="874440" cy="365125"/>
          </a:xfrm>
        </p:spPr>
        <p:txBody>
          <a:bodyPr/>
          <a:lstStyle/>
          <a:p>
            <a:fld id="{A76DE95C-9E2E-4270-AD1C-2396B2543F45}" type="slidenum">
              <a:rPr lang="de-DE" altLang="de-DE"/>
              <a:pPr/>
              <a:t>49</a:t>
            </a:fld>
            <a:endParaRPr lang="de-DE" altLang="de-DE"/>
          </a:p>
        </p:txBody>
      </p:sp>
      <p:sp>
        <p:nvSpPr>
          <p:cNvPr id="683010" name="Rectangle 2"/>
          <p:cNvSpPr>
            <a:spLocks noChangeArrowheads="1"/>
          </p:cNvSpPr>
          <p:nvPr/>
        </p:nvSpPr>
        <p:spPr bwMode="auto">
          <a:xfrm>
            <a:off x="827088" y="-26988"/>
            <a:ext cx="7634287" cy="576263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>
                <a:solidFill>
                  <a:schemeClr val="tx2"/>
                </a:solidFill>
                <a:latin typeface="Arial" charset="0"/>
              </a:defRPr>
            </a:lvl1pPr>
            <a:lvl2pPr algn="ctr">
              <a:defRPr sz="3200">
                <a:solidFill>
                  <a:schemeClr val="tx2"/>
                </a:solidFill>
                <a:latin typeface="Arial" charset="0"/>
              </a:defRPr>
            </a:lvl2pPr>
            <a:lvl3pPr algn="ctr">
              <a:defRPr sz="3200">
                <a:solidFill>
                  <a:schemeClr val="tx2"/>
                </a:solidFill>
                <a:latin typeface="Arial" charset="0"/>
              </a:defRPr>
            </a:lvl3pPr>
            <a:lvl4pPr algn="ctr">
              <a:defRPr sz="3200">
                <a:solidFill>
                  <a:schemeClr val="tx2"/>
                </a:solidFill>
                <a:latin typeface="Arial" charset="0"/>
              </a:defRPr>
            </a:lvl4pPr>
            <a:lvl5pPr algn="ctr"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dirty="0" smtClean="0"/>
              <a:t>Double scattering (</a:t>
            </a:r>
            <a:r>
              <a:rPr lang="en-US" altLang="de-DE" dirty="0" err="1" smtClean="0"/>
              <a:t>Kesslers</a:t>
            </a:r>
            <a:r>
              <a:rPr lang="en-US" altLang="de-DE" dirty="0" smtClean="0"/>
              <a:t> Method)</a:t>
            </a:r>
            <a:endParaRPr lang="en-US" altLang="de-DE" dirty="0"/>
          </a:p>
        </p:txBody>
      </p:sp>
      <p:sp>
        <p:nvSpPr>
          <p:cNvPr id="683011" name="Text Box 3"/>
          <p:cNvSpPr txBox="1">
            <a:spLocks noChangeArrowheads="1"/>
          </p:cNvSpPr>
          <p:nvPr/>
        </p:nvSpPr>
        <p:spPr bwMode="auto">
          <a:xfrm>
            <a:off x="0" y="765175"/>
            <a:ext cx="244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de-DE"/>
              <a:t> </a:t>
            </a:r>
          </a:p>
        </p:txBody>
      </p:sp>
      <p:pic>
        <p:nvPicPr>
          <p:cNvPr id="68301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9263" y="2839542"/>
            <a:ext cx="3614737" cy="2335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83017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68975183"/>
              </p:ext>
            </p:extLst>
          </p:nvPr>
        </p:nvGraphicFramePr>
        <p:xfrm>
          <a:off x="76200" y="2564904"/>
          <a:ext cx="5922963" cy="296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9" name="Formel" r:id="rId4" imgW="3644640" imgH="1904760" progId="Equation.3">
                  <p:embed/>
                </p:oleObj>
              </mc:Choice>
              <mc:Fallback>
                <p:oleObj name="Formel" r:id="rId4" imgW="3644640" imgH="19047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2564904"/>
                        <a:ext cx="5922963" cy="2968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3018" name="Text Box 10"/>
          <p:cNvSpPr txBox="1">
            <a:spLocks noChangeArrowheads="1"/>
          </p:cNvSpPr>
          <p:nvPr/>
        </p:nvSpPr>
        <p:spPr bwMode="auto">
          <a:xfrm>
            <a:off x="6478588" y="5295404"/>
            <a:ext cx="20018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lphaUcPeriod"/>
            </a:pPr>
            <a:r>
              <a:rPr lang="de-DE" altLang="de-DE" sz="1200"/>
              <a:t>Gellrich and </a:t>
            </a:r>
            <a:r>
              <a:rPr lang="de-DE" altLang="de-DE" sz="1200">
                <a:solidFill>
                  <a:srgbClr val="FF3300"/>
                </a:solidFill>
              </a:rPr>
              <a:t>J.Kessle</a:t>
            </a:r>
            <a:r>
              <a:rPr lang="de-DE" altLang="de-DE" sz="1200"/>
              <a:t>r</a:t>
            </a:r>
          </a:p>
          <a:p>
            <a:r>
              <a:rPr lang="de-DE" altLang="de-DE" sz="1200"/>
              <a:t>PRA 43  204 (1991)</a:t>
            </a:r>
          </a:p>
        </p:txBody>
      </p:sp>
    </p:spTree>
    <p:extLst>
      <p:ext uri="{BB962C8B-B14F-4D97-AF65-F5344CB8AC3E}">
        <p14:creationId xmlns:p14="http://schemas.microsoft.com/office/powerpoint/2010/main" val="170129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-18103" y="1772816"/>
            <a:ext cx="8856984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>
                <a:solidFill>
                  <a:srgbClr val="0000FF"/>
                </a:solidFill>
              </a:rPr>
              <a:t>P</a:t>
            </a:r>
            <a:r>
              <a:rPr lang="de-DE" sz="2400" b="1" dirty="0" smtClean="0">
                <a:solidFill>
                  <a:srgbClr val="0000FF"/>
                </a:solidFill>
              </a:rPr>
              <a:t>recision </a:t>
            </a:r>
            <a:r>
              <a:rPr lang="de-DE" sz="2400" b="1" dirty="0" err="1" smtClean="0">
                <a:solidFill>
                  <a:srgbClr val="0000FF"/>
                </a:solidFill>
              </a:rPr>
              <a:t>measurements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smtClean="0"/>
              <a:t>at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ILC </a:t>
            </a:r>
          </a:p>
          <a:p>
            <a:pPr marL="1371600" lvl="2" indent="-457200">
              <a:buFont typeface="+mj-lt"/>
              <a:buAutoNum type="arabicPeriod"/>
            </a:pPr>
            <a:r>
              <a:rPr lang="de-DE" sz="2400" b="1" dirty="0"/>
              <a:t> </a:t>
            </a:r>
            <a:r>
              <a:rPr lang="de-DE" sz="2400" b="1" dirty="0" smtClean="0"/>
              <a:t>  </a:t>
            </a:r>
            <a:r>
              <a:rPr lang="de-DE" sz="2400" b="1" dirty="0" err="1" smtClean="0"/>
              <a:t>Polarized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positron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source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technologically</a:t>
            </a:r>
            <a:r>
              <a:rPr lang="de-DE" sz="2400" b="1" dirty="0" smtClean="0"/>
              <a:t>  </a:t>
            </a:r>
            <a:r>
              <a:rPr lang="de-DE" sz="2400" b="1" dirty="0" err="1" smtClean="0"/>
              <a:t>challenging</a:t>
            </a:r>
            <a:endParaRPr lang="de-DE" sz="2400" b="1" dirty="0" smtClean="0"/>
          </a:p>
          <a:p>
            <a:pPr marL="1371600" lvl="2" indent="-457200">
              <a:buFont typeface="+mj-lt"/>
              <a:buAutoNum type="arabicPeriod"/>
            </a:pPr>
            <a:r>
              <a:rPr lang="de-DE" sz="2400" b="1" dirty="0" smtClean="0"/>
              <a:t>   </a:t>
            </a:r>
            <a:r>
              <a:rPr lang="de-DE" sz="2400" b="1" dirty="0" err="1"/>
              <a:t>P</a:t>
            </a:r>
            <a:r>
              <a:rPr lang="de-DE" sz="2400" b="1" dirty="0" err="1" smtClean="0"/>
              <a:t>olarization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measurement</a:t>
            </a:r>
            <a:r>
              <a:rPr lang="de-DE" sz="2400" b="1" dirty="0" smtClean="0"/>
              <a:t> via Compton </a:t>
            </a:r>
            <a:r>
              <a:rPr lang="de-DE" sz="2400" b="1" dirty="0" err="1" smtClean="0"/>
              <a:t>backscattering</a:t>
            </a:r>
            <a:r>
              <a:rPr lang="de-DE" sz="2400" b="1" dirty="0" smtClean="0"/>
              <a:t>        promising  (</a:t>
            </a:r>
            <a:r>
              <a:rPr lang="de-DE" sz="2400" b="1" dirty="0" smtClean="0">
                <a:latin typeface="Symbol" panose="05050102010706020507" pitchFamily="18" charset="2"/>
              </a:rPr>
              <a:t>D</a:t>
            </a:r>
            <a:r>
              <a:rPr lang="de-DE" sz="2400" b="1" dirty="0" smtClean="0"/>
              <a:t>P/P ~0.1%)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smtClean="0">
                <a:solidFill>
                  <a:srgbClr val="0000FF"/>
                </a:solidFill>
              </a:rPr>
              <a:t>Precision beam </a:t>
            </a:r>
            <a:r>
              <a:rPr lang="de-DE" sz="2400" b="1" dirty="0" err="1" smtClean="0">
                <a:solidFill>
                  <a:srgbClr val="0000FF"/>
                </a:solidFill>
              </a:rPr>
              <a:t>parameters</a:t>
            </a:r>
            <a:r>
              <a:rPr lang="de-DE" sz="2400" b="1" dirty="0" smtClean="0">
                <a:solidFill>
                  <a:srgbClr val="0000FF"/>
                </a:solidFill>
              </a:rPr>
              <a:t> </a:t>
            </a:r>
            <a:r>
              <a:rPr lang="de-DE" sz="2400" b="1" dirty="0" smtClean="0"/>
              <a:t> at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FCC-(</a:t>
            </a:r>
            <a:r>
              <a:rPr lang="de-DE" sz="2400" b="1" dirty="0" err="1" smtClean="0"/>
              <a:t>ee</a:t>
            </a:r>
            <a:r>
              <a:rPr lang="de-DE" sz="2400" b="1" dirty="0" smtClean="0"/>
              <a:t>)</a:t>
            </a:r>
          </a:p>
          <a:p>
            <a:r>
              <a:rPr lang="de-DE" sz="2400" b="1" dirty="0"/>
              <a:t> </a:t>
            </a:r>
            <a:r>
              <a:rPr lang="de-DE" sz="2400" b="1" dirty="0" smtClean="0"/>
              <a:t>    -absolute </a:t>
            </a:r>
            <a:r>
              <a:rPr lang="de-DE" sz="2400" b="1" dirty="0" err="1" smtClean="0"/>
              <a:t>energy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calibration</a:t>
            </a:r>
            <a:r>
              <a:rPr lang="de-DE" sz="2400" b="1" dirty="0" smtClean="0"/>
              <a:t> (</a:t>
            </a:r>
            <a:r>
              <a:rPr lang="de-DE" sz="2400" b="1" dirty="0" err="1" smtClean="0"/>
              <a:t>by</a:t>
            </a:r>
            <a:r>
              <a:rPr lang="de-DE" sz="2400" b="1" dirty="0" smtClean="0"/>
              <a:t> resonant </a:t>
            </a:r>
            <a:r>
              <a:rPr lang="de-DE" sz="2400" b="1" dirty="0" err="1" smtClean="0"/>
              <a:t>depolarization</a:t>
            </a:r>
            <a:r>
              <a:rPr lang="de-DE" sz="2400" b="1" dirty="0" smtClean="0"/>
              <a:t>) </a:t>
            </a:r>
            <a:r>
              <a:rPr lang="de-DE" sz="2400" b="1" dirty="0" err="1" smtClean="0"/>
              <a:t>order</a:t>
            </a:r>
            <a:r>
              <a:rPr lang="de-DE" sz="2400" b="1" dirty="0" smtClean="0"/>
              <a:t> </a:t>
            </a:r>
          </a:p>
          <a:p>
            <a:r>
              <a:rPr lang="de-DE" sz="2400" b="1" dirty="0"/>
              <a:t> </a:t>
            </a:r>
            <a:r>
              <a:rPr lang="de-DE" sz="2400" b="1" dirty="0" smtClean="0"/>
              <a:t>     </a:t>
            </a:r>
            <a:r>
              <a:rPr lang="de-DE" sz="2400" b="1" dirty="0" smtClean="0">
                <a:latin typeface="Symbol" panose="05050102010706020507" pitchFamily="18" charset="2"/>
              </a:rPr>
              <a:t>D</a:t>
            </a:r>
            <a:r>
              <a:rPr lang="de-DE" sz="2400" b="1" dirty="0" smtClean="0"/>
              <a:t>E/E ~ 10-6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High </a:t>
            </a:r>
            <a:r>
              <a:rPr lang="de-DE" sz="2400" b="1" dirty="0" err="1" smtClean="0"/>
              <a:t>energy</a:t>
            </a:r>
            <a:r>
              <a:rPr lang="de-DE" sz="2400" b="1" dirty="0" smtClean="0"/>
              <a:t> pol. </a:t>
            </a:r>
            <a:r>
              <a:rPr lang="de-DE" sz="2400" b="1" dirty="0" err="1" smtClean="0"/>
              <a:t>proton</a:t>
            </a:r>
            <a:r>
              <a:rPr lang="de-DE" sz="2400" b="1" dirty="0" smtClean="0"/>
              <a:t> beam at </a:t>
            </a:r>
            <a:r>
              <a:rPr lang="de-DE" sz="2400" b="1" dirty="0" err="1" smtClean="0"/>
              <a:t>the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fcc-hh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is</a:t>
            </a:r>
            <a:r>
              <a:rPr lang="de-DE" sz="2400" b="1" dirty="0" smtClean="0"/>
              <a:t>  not </a:t>
            </a:r>
            <a:r>
              <a:rPr lang="de-DE" sz="2400" b="1" dirty="0" err="1" smtClean="0"/>
              <a:t>completely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impossible</a:t>
            </a:r>
            <a:r>
              <a:rPr lang="de-DE" sz="2400" b="1" dirty="0" smtClean="0"/>
              <a:t>  (</a:t>
            </a:r>
            <a:r>
              <a:rPr lang="de-DE" sz="2400" b="1" dirty="0" err="1"/>
              <a:t>w</a:t>
            </a:r>
            <a:r>
              <a:rPr lang="de-DE" sz="2400" b="1" dirty="0" err="1" smtClean="0"/>
              <a:t>ould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increase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circumference</a:t>
            </a:r>
            <a:r>
              <a:rPr lang="de-DE" sz="2400" b="1" dirty="0" smtClean="0"/>
              <a:t>  </a:t>
            </a:r>
            <a:r>
              <a:rPr lang="de-DE" sz="2400" b="1" dirty="0" err="1" smtClean="0"/>
              <a:t>by</a:t>
            </a:r>
            <a:r>
              <a:rPr lang="de-DE" sz="2400" b="1" dirty="0" smtClean="0"/>
              <a:t> „</a:t>
            </a:r>
            <a:r>
              <a:rPr lang="de-DE" sz="2400" b="1" dirty="0" err="1" smtClean="0"/>
              <a:t>only</a:t>
            </a:r>
            <a:r>
              <a:rPr lang="de-DE" sz="2400" b="1" dirty="0" smtClean="0"/>
              <a:t>“ a </a:t>
            </a:r>
            <a:r>
              <a:rPr lang="de-DE" sz="2400" b="1" dirty="0" err="1" smtClean="0"/>
              <a:t>few</a:t>
            </a:r>
            <a:r>
              <a:rPr lang="de-DE" sz="2400" b="1" dirty="0" smtClean="0"/>
              <a:t> %)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smtClean="0"/>
              <a:t> </a:t>
            </a:r>
            <a:r>
              <a:rPr lang="de-DE" sz="2400" b="1" dirty="0"/>
              <a:t>F</a:t>
            </a:r>
            <a:r>
              <a:rPr lang="de-DE" sz="2400" b="1" dirty="0" smtClean="0"/>
              <a:t>ixed </a:t>
            </a:r>
            <a:r>
              <a:rPr lang="de-DE" sz="2400" b="1" dirty="0"/>
              <a:t>T</a:t>
            </a:r>
            <a:r>
              <a:rPr lang="de-DE" sz="2400" b="1" dirty="0" smtClean="0"/>
              <a:t>arget pol. at LHC </a:t>
            </a:r>
            <a:r>
              <a:rPr lang="de-DE" sz="2400" b="1" dirty="0" err="1" smtClean="0"/>
              <a:t>or</a:t>
            </a:r>
            <a:r>
              <a:rPr lang="de-DE" sz="2400" b="1" dirty="0" smtClean="0"/>
              <a:t>   FCC-</a:t>
            </a:r>
            <a:r>
              <a:rPr lang="de-DE" sz="2400" b="1" dirty="0" err="1" smtClean="0"/>
              <a:t>hh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is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possible</a:t>
            </a:r>
            <a:r>
              <a:rPr lang="de-DE" sz="2400" b="1" dirty="0" smtClean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400" b="1" dirty="0" err="1" smtClean="0"/>
              <a:t>LHeC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collider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arrangement</a:t>
            </a:r>
            <a:r>
              <a:rPr lang="de-DE" sz="2400" b="1" dirty="0" smtClean="0"/>
              <a:t> (</a:t>
            </a:r>
            <a:r>
              <a:rPr lang="de-DE" sz="2400" b="1" dirty="0" err="1" smtClean="0"/>
              <a:t>linac</a:t>
            </a:r>
            <a:r>
              <a:rPr lang="de-DE" sz="2400" b="1" dirty="0" smtClean="0"/>
              <a:t>-ring) </a:t>
            </a:r>
            <a:r>
              <a:rPr lang="de-DE" sz="2400" b="1" dirty="0" err="1" smtClean="0"/>
              <a:t>is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feasible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with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polarized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electron</a:t>
            </a:r>
            <a:r>
              <a:rPr lang="de-DE" sz="2400" b="1" dirty="0" smtClean="0"/>
              <a:t> beam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sz="2400" b="1" dirty="0" smtClean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174091" y="263679"/>
            <a:ext cx="9659416" cy="1143000"/>
          </a:xfrm>
        </p:spPr>
        <p:txBody>
          <a:bodyPr/>
          <a:lstStyle/>
          <a:p>
            <a:r>
              <a:rPr lang="de-DE" dirty="0" err="1">
                <a:solidFill>
                  <a:schemeClr val="tx1"/>
                </a:solidFill>
              </a:rPr>
              <a:t>Polarization</a:t>
            </a:r>
            <a:r>
              <a:rPr lang="de-DE" dirty="0">
                <a:solidFill>
                  <a:schemeClr val="tx1"/>
                </a:solidFill>
              </a:rPr>
              <a:t> at </a:t>
            </a:r>
            <a:r>
              <a:rPr lang="de-DE" dirty="0" err="1">
                <a:solidFill>
                  <a:schemeClr val="tx1"/>
                </a:solidFill>
              </a:rPr>
              <a:t>the</a:t>
            </a:r>
            <a:r>
              <a:rPr lang="de-DE" dirty="0">
                <a:solidFill>
                  <a:schemeClr val="tx1"/>
                </a:solidFill>
              </a:rPr>
              <a:t> high  </a:t>
            </a:r>
            <a:r>
              <a:rPr lang="de-DE" dirty="0" err="1">
                <a:solidFill>
                  <a:schemeClr val="tx1"/>
                </a:solidFill>
              </a:rPr>
              <a:t>energy</a:t>
            </a:r>
            <a:r>
              <a:rPr lang="de-DE" dirty="0">
                <a:solidFill>
                  <a:schemeClr val="tx1"/>
                </a:solidFill>
              </a:rPr>
              <a:t> </a:t>
            </a:r>
            <a:r>
              <a:rPr lang="de-DE" dirty="0" err="1">
                <a:solidFill>
                  <a:schemeClr val="tx1"/>
                </a:solidFill>
              </a:rPr>
              <a:t>scale</a:t>
            </a:r>
            <a:r>
              <a:rPr lang="de-DE" dirty="0" smtClean="0">
                <a:solidFill>
                  <a:schemeClr val="tx1"/>
                </a:solidFill>
              </a:rPr>
              <a:t>...</a:t>
            </a:r>
            <a:br>
              <a:rPr lang="de-DE" dirty="0" smtClean="0">
                <a:solidFill>
                  <a:schemeClr val="tx1"/>
                </a:solidFill>
              </a:rPr>
            </a:br>
            <a:r>
              <a:rPr lang="de-DE" dirty="0" smtClean="0">
                <a:solidFill>
                  <a:srgbClr val="FF0000"/>
                </a:solidFill>
              </a:rPr>
              <a:t>(</a:t>
            </a:r>
            <a:r>
              <a:rPr lang="de-DE" dirty="0" err="1">
                <a:solidFill>
                  <a:srgbClr val="FF0000"/>
                </a:solidFill>
              </a:rPr>
              <a:t>future</a:t>
            </a:r>
            <a:r>
              <a:rPr lang="de-DE" dirty="0">
                <a:solidFill>
                  <a:srgbClr val="FF0000"/>
                </a:solidFill>
              </a:rPr>
              <a:t> </a:t>
            </a:r>
            <a:r>
              <a:rPr lang="de-DE" sz="4800" dirty="0">
                <a:solidFill>
                  <a:srgbClr val="FF0000"/>
                </a:solidFill>
              </a:rPr>
              <a:t>BIG </a:t>
            </a:r>
            <a:r>
              <a:rPr lang="de-DE" dirty="0" err="1">
                <a:solidFill>
                  <a:srgbClr val="FF0000"/>
                </a:solidFill>
              </a:rPr>
              <a:t>projects</a:t>
            </a:r>
            <a:r>
              <a:rPr lang="de-DE" dirty="0">
                <a:solidFill>
                  <a:srgbClr val="FF0000"/>
                </a:solidFill>
              </a:rPr>
              <a:t>).</a:t>
            </a:r>
            <a:br>
              <a:rPr lang="de-DE" dirty="0">
                <a:solidFill>
                  <a:srgbClr val="FF0000"/>
                </a:solidFill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5589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/>
              <a:t>08.09.2011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2A8C-393A-425A-AF39-28C9B7812EBE}" type="slidenum">
              <a:rPr lang="de-DE" altLang="de-DE"/>
              <a:pPr/>
              <a:t>50</a:t>
            </a:fld>
            <a:endParaRPr lang="de-DE" altLang="de-DE"/>
          </a:p>
        </p:txBody>
      </p:sp>
      <p:pic>
        <p:nvPicPr>
          <p:cNvPr id="6840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513" y="0"/>
            <a:ext cx="3138487" cy="210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4035" name="Rectangle 3"/>
          <p:cNvSpPr>
            <a:spLocks noChangeArrowheads="1"/>
          </p:cNvSpPr>
          <p:nvPr/>
        </p:nvSpPr>
        <p:spPr bwMode="auto">
          <a:xfrm>
            <a:off x="611188" y="0"/>
            <a:ext cx="7993062" cy="576263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>
                <a:solidFill>
                  <a:schemeClr val="tx2"/>
                </a:solidFill>
                <a:latin typeface="Arial" charset="0"/>
              </a:defRPr>
            </a:lvl1pPr>
            <a:lvl2pPr algn="ctr">
              <a:defRPr sz="3200">
                <a:solidFill>
                  <a:schemeClr val="tx2"/>
                </a:solidFill>
                <a:latin typeface="Arial" charset="0"/>
              </a:defRPr>
            </a:lvl2pPr>
            <a:lvl3pPr algn="ctr">
              <a:defRPr sz="3200">
                <a:solidFill>
                  <a:schemeClr val="tx2"/>
                </a:solidFill>
                <a:latin typeface="Arial" charset="0"/>
              </a:defRPr>
            </a:lvl3pPr>
            <a:lvl4pPr algn="ctr">
              <a:defRPr sz="3200">
                <a:solidFill>
                  <a:schemeClr val="tx2"/>
                </a:solidFill>
                <a:latin typeface="Arial" charset="0"/>
              </a:defRPr>
            </a:lvl4pPr>
            <a:lvl5pPr algn="ctr"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/>
              <a:t> Kessler/HopsterAbraham/Kessler Method</a:t>
            </a:r>
          </a:p>
        </p:txBody>
      </p:sp>
      <p:sp>
        <p:nvSpPr>
          <p:cNvPr id="684036" name="Text Box 4"/>
          <p:cNvSpPr txBox="1">
            <a:spLocks noChangeArrowheads="1"/>
          </p:cNvSpPr>
          <p:nvPr/>
        </p:nvSpPr>
        <p:spPr bwMode="auto">
          <a:xfrm>
            <a:off x="0" y="765175"/>
            <a:ext cx="244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de-DE"/>
              <a:t> </a:t>
            </a:r>
          </a:p>
        </p:txBody>
      </p:sp>
      <p:graphicFrame>
        <p:nvGraphicFramePr>
          <p:cNvPr id="684037" name="Object 5"/>
          <p:cNvGraphicFramePr>
            <a:graphicFrameLocks noChangeAspect="1"/>
          </p:cNvGraphicFramePr>
          <p:nvPr/>
        </p:nvGraphicFramePr>
        <p:xfrm>
          <a:off x="539750" y="785813"/>
          <a:ext cx="4692650" cy="4945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93" name="Formel" r:id="rId4" imgW="2831760" imgH="2984400" progId="Equation.3">
                  <p:embed/>
                </p:oleObj>
              </mc:Choice>
              <mc:Fallback>
                <p:oleObj name="Formel" r:id="rId4" imgW="2831760" imgH="2984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785813"/>
                        <a:ext cx="4692650" cy="49450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8403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133600"/>
            <a:ext cx="2544762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403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221163"/>
            <a:ext cx="2455862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4040" name="Text Box 8"/>
          <p:cNvSpPr txBox="1">
            <a:spLocks noChangeArrowheads="1"/>
          </p:cNvSpPr>
          <p:nvPr/>
        </p:nvSpPr>
        <p:spPr bwMode="auto">
          <a:xfrm>
            <a:off x="449263" y="5824538"/>
            <a:ext cx="5707062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de-DE"/>
              <a:t>5 equations with four unknowns</a:t>
            </a:r>
            <a:r>
              <a:rPr lang="de-DE" altLang="de-DE">
                <a:sym typeface="Wingdings" pitchFamily="2" charset="2"/>
              </a:rPr>
              <a:t> </a:t>
            </a:r>
          </a:p>
          <a:p>
            <a:r>
              <a:rPr lang="de-DE" altLang="de-DE">
                <a:sym typeface="Wingdings" pitchFamily="2" charset="2"/>
              </a:rPr>
              <a:t>consistency check for apparative asymmetries!</a:t>
            </a:r>
          </a:p>
          <a:p>
            <a:r>
              <a:rPr lang="de-DE" altLang="de-DE">
                <a:sym typeface="Wingdings" pitchFamily="2" charset="2"/>
              </a:rPr>
              <a:t> Results achieved by Kessler were consistent &lt;0.3%</a:t>
            </a:r>
            <a:endParaRPr lang="de-DE" altLang="de-DE"/>
          </a:p>
        </p:txBody>
      </p:sp>
      <p:sp>
        <p:nvSpPr>
          <p:cNvPr id="684041" name="Text Box 9"/>
          <p:cNvSpPr txBox="1">
            <a:spLocks noChangeArrowheads="1"/>
          </p:cNvSpPr>
          <p:nvPr/>
        </p:nvSpPr>
        <p:spPr bwMode="auto">
          <a:xfrm>
            <a:off x="6426200" y="6329363"/>
            <a:ext cx="2371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de-DE" sz="1200" dirty="0"/>
              <a:t>S. Mayer et al  </a:t>
            </a:r>
          </a:p>
          <a:p>
            <a:r>
              <a:rPr lang="de-DE" altLang="de-DE" sz="1200" dirty="0"/>
              <a:t>Rev. Sci. Instrum. 64 952 (1993)</a:t>
            </a:r>
          </a:p>
        </p:txBody>
      </p:sp>
    </p:spTree>
    <p:extLst>
      <p:ext uri="{BB962C8B-B14F-4D97-AF65-F5344CB8AC3E}">
        <p14:creationId xmlns:p14="http://schemas.microsoft.com/office/powerpoint/2010/main" val="327222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altLang="de-DE"/>
              <a:t>08.09.2011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E82A8C-393A-425A-AF39-28C9B7812EBE}" type="slidenum">
              <a:rPr lang="de-DE" altLang="de-DE"/>
              <a:pPr/>
              <a:t>51</a:t>
            </a:fld>
            <a:endParaRPr lang="de-DE" altLang="de-DE"/>
          </a:p>
        </p:txBody>
      </p:sp>
      <p:pic>
        <p:nvPicPr>
          <p:cNvPr id="6840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5513" y="0"/>
            <a:ext cx="3138487" cy="2103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4035" name="Rectangle 3"/>
          <p:cNvSpPr>
            <a:spLocks noChangeArrowheads="1"/>
          </p:cNvSpPr>
          <p:nvPr/>
        </p:nvSpPr>
        <p:spPr bwMode="auto">
          <a:xfrm>
            <a:off x="611188" y="0"/>
            <a:ext cx="7993062" cy="576263"/>
          </a:xfrm>
          <a:prstGeom prst="rect">
            <a:avLst/>
          </a:prstGeom>
          <a:solidFill>
            <a:srgbClr val="FF99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algn="ctr">
              <a:defRPr sz="3200">
                <a:solidFill>
                  <a:schemeClr val="tx2"/>
                </a:solidFill>
                <a:latin typeface="Arial" charset="0"/>
              </a:defRPr>
            </a:lvl1pPr>
            <a:lvl2pPr algn="ctr">
              <a:defRPr sz="3200">
                <a:solidFill>
                  <a:schemeClr val="tx2"/>
                </a:solidFill>
                <a:latin typeface="Arial" charset="0"/>
              </a:defRPr>
            </a:lvl2pPr>
            <a:lvl3pPr algn="ctr">
              <a:defRPr sz="3200">
                <a:solidFill>
                  <a:schemeClr val="tx2"/>
                </a:solidFill>
                <a:latin typeface="Arial" charset="0"/>
              </a:defRPr>
            </a:lvl3pPr>
            <a:lvl4pPr algn="ctr">
              <a:defRPr sz="3200">
                <a:solidFill>
                  <a:schemeClr val="tx2"/>
                </a:solidFill>
                <a:latin typeface="Arial" charset="0"/>
              </a:defRPr>
            </a:lvl4pPr>
            <a:lvl5pPr algn="ctr">
              <a:defRPr sz="3200">
                <a:solidFill>
                  <a:schemeClr val="tx2"/>
                </a:solidFill>
                <a:latin typeface="Arial" charset="0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/>
              <a:t> Kessler/HopsterAbraham/Kessler Method</a:t>
            </a:r>
          </a:p>
        </p:txBody>
      </p:sp>
      <p:sp>
        <p:nvSpPr>
          <p:cNvPr id="684036" name="Text Box 4"/>
          <p:cNvSpPr txBox="1">
            <a:spLocks noChangeArrowheads="1"/>
          </p:cNvSpPr>
          <p:nvPr/>
        </p:nvSpPr>
        <p:spPr bwMode="auto">
          <a:xfrm>
            <a:off x="0" y="765175"/>
            <a:ext cx="244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de-DE"/>
              <a:t> </a:t>
            </a:r>
          </a:p>
        </p:txBody>
      </p:sp>
      <p:pic>
        <p:nvPicPr>
          <p:cNvPr id="6840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2133600"/>
            <a:ext cx="2544762" cy="2195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840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221163"/>
            <a:ext cx="2455862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84040" name="Text Box 8"/>
          <p:cNvSpPr txBox="1">
            <a:spLocks noChangeArrowheads="1"/>
          </p:cNvSpPr>
          <p:nvPr/>
        </p:nvSpPr>
        <p:spPr bwMode="auto">
          <a:xfrm>
            <a:off x="449263" y="5824538"/>
            <a:ext cx="5165815" cy="92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de-DE" dirty="0"/>
              <a:t>5 equations with four unknowns</a:t>
            </a:r>
            <a:r>
              <a:rPr lang="de-DE" altLang="de-DE" dirty="0">
                <a:sym typeface="Wingdings" pitchFamily="2" charset="2"/>
              </a:rPr>
              <a:t> </a:t>
            </a:r>
          </a:p>
          <a:p>
            <a:r>
              <a:rPr lang="de-DE" altLang="de-DE" dirty="0">
                <a:sym typeface="Wingdings" pitchFamily="2" charset="2"/>
              </a:rPr>
              <a:t>consistency check for apparative asymmetries!</a:t>
            </a:r>
          </a:p>
          <a:p>
            <a:r>
              <a:rPr lang="de-DE" altLang="de-DE" dirty="0">
                <a:sym typeface="Wingdings" pitchFamily="2" charset="2"/>
              </a:rPr>
              <a:t> Results achieved by Kessler were consistent &lt;</a:t>
            </a:r>
            <a:r>
              <a:rPr lang="de-DE" altLang="de-DE" dirty="0" smtClean="0">
                <a:sym typeface="Wingdings" pitchFamily="2" charset="2"/>
              </a:rPr>
              <a:t>0.4%</a:t>
            </a:r>
            <a:endParaRPr lang="de-DE" altLang="de-DE" dirty="0"/>
          </a:p>
        </p:txBody>
      </p:sp>
      <p:sp>
        <p:nvSpPr>
          <p:cNvPr id="684041" name="Text Box 9"/>
          <p:cNvSpPr txBox="1">
            <a:spLocks noChangeArrowheads="1"/>
          </p:cNvSpPr>
          <p:nvPr/>
        </p:nvSpPr>
        <p:spPr bwMode="auto">
          <a:xfrm>
            <a:off x="6426200" y="6329363"/>
            <a:ext cx="23717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de-DE" sz="1200" dirty="0"/>
              <a:t>S. Mayer et al  </a:t>
            </a:r>
          </a:p>
          <a:p>
            <a:r>
              <a:rPr lang="de-DE" altLang="de-DE" sz="1200" dirty="0"/>
              <a:t>Rev. Sci. Instrum. 64 952 (1993)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122363"/>
            <a:ext cx="5289929" cy="383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15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52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8391331" cy="4711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83568" y="620688"/>
            <a:ext cx="2374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2 m long cryostat  </a:t>
            </a:r>
          </a:p>
          <a:p>
            <a:r>
              <a:rPr lang="de-DE" dirty="0" smtClean="0"/>
              <a:t>Engineering challenge!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124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25" name="Titel 4"/>
          <p:cNvSpPr txBox="1">
            <a:spLocks/>
          </p:cNvSpPr>
          <p:nvPr/>
        </p:nvSpPr>
        <p:spPr>
          <a:xfrm>
            <a:off x="683568" y="2564904"/>
            <a:ext cx="8224265" cy="7920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4400" dirty="0" smtClean="0"/>
              <a:t> Supplementary transparencies 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1750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24" name="Titel 4"/>
          <p:cNvSpPr txBox="1">
            <a:spLocks/>
          </p:cNvSpPr>
          <p:nvPr/>
        </p:nvSpPr>
        <p:spPr>
          <a:xfrm>
            <a:off x="107504" y="7479"/>
            <a:ext cx="8224265" cy="7920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 PLAN “B” (April-</a:t>
            </a:r>
            <a:r>
              <a:rPr lang="en-US" sz="3200" dirty="0" err="1" smtClean="0"/>
              <a:t>Oktober</a:t>
            </a:r>
            <a:r>
              <a:rPr lang="en-US" sz="3200" dirty="0" smtClean="0"/>
              <a:t>) 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5" y="192232"/>
            <a:ext cx="9144000" cy="6473536"/>
          </a:xfrm>
          <a:prstGeom prst="rect">
            <a:avLst/>
          </a:prstGeom>
        </p:spPr>
      </p:pic>
      <p:sp>
        <p:nvSpPr>
          <p:cNvPr id="11" name="Octagon 21"/>
          <p:cNvSpPr/>
          <p:nvPr/>
        </p:nvSpPr>
        <p:spPr>
          <a:xfrm>
            <a:off x="6366337" y="3082473"/>
            <a:ext cx="432048" cy="352684"/>
          </a:xfrm>
          <a:prstGeom prst="octagon">
            <a:avLst>
              <a:gd name="adj" fmla="val 814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1</a:t>
            </a:r>
            <a:endParaRPr lang="de-DE" sz="3600" dirty="0"/>
          </a:p>
        </p:txBody>
      </p:sp>
      <p:sp>
        <p:nvSpPr>
          <p:cNvPr id="12" name="Octagon 26"/>
          <p:cNvSpPr/>
          <p:nvPr/>
        </p:nvSpPr>
        <p:spPr>
          <a:xfrm>
            <a:off x="4596145" y="2132856"/>
            <a:ext cx="432048" cy="352684"/>
          </a:xfrm>
          <a:prstGeom prst="octagon">
            <a:avLst>
              <a:gd name="adj" fmla="val 814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/>
              <a:t>2</a:t>
            </a:r>
          </a:p>
        </p:txBody>
      </p:sp>
      <p:sp>
        <p:nvSpPr>
          <p:cNvPr id="13" name="Octagon 27"/>
          <p:cNvSpPr/>
          <p:nvPr/>
        </p:nvSpPr>
        <p:spPr>
          <a:xfrm>
            <a:off x="3290517" y="1484784"/>
            <a:ext cx="432048" cy="352684"/>
          </a:xfrm>
          <a:prstGeom prst="octagon">
            <a:avLst>
              <a:gd name="adj" fmla="val 814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 smtClean="0"/>
              <a:t>3</a:t>
            </a:r>
            <a:endParaRPr lang="de-DE" sz="3600" dirty="0"/>
          </a:p>
        </p:txBody>
      </p:sp>
      <p:sp>
        <p:nvSpPr>
          <p:cNvPr id="15" name="Octagon 28"/>
          <p:cNvSpPr/>
          <p:nvPr/>
        </p:nvSpPr>
        <p:spPr>
          <a:xfrm>
            <a:off x="611560" y="1132100"/>
            <a:ext cx="432048" cy="352684"/>
          </a:xfrm>
          <a:prstGeom prst="octagon">
            <a:avLst>
              <a:gd name="adj" fmla="val 8141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3600" dirty="0"/>
              <a:t>4</a:t>
            </a:r>
          </a:p>
        </p:txBody>
      </p:sp>
      <p:sp>
        <p:nvSpPr>
          <p:cNvPr id="16" name="Octagon 21"/>
          <p:cNvSpPr/>
          <p:nvPr/>
        </p:nvSpPr>
        <p:spPr>
          <a:xfrm>
            <a:off x="3131840" y="3082473"/>
            <a:ext cx="432048" cy="352684"/>
          </a:xfrm>
          <a:prstGeom prst="octagon">
            <a:avLst>
              <a:gd name="adj" fmla="val 8141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P2</a:t>
            </a:r>
            <a:endParaRPr lang="de-DE" sz="1600" dirty="0"/>
          </a:p>
        </p:txBody>
      </p:sp>
      <p:sp>
        <p:nvSpPr>
          <p:cNvPr id="17" name="Octagon 21"/>
          <p:cNvSpPr/>
          <p:nvPr/>
        </p:nvSpPr>
        <p:spPr>
          <a:xfrm>
            <a:off x="611560" y="2309198"/>
            <a:ext cx="936104" cy="352684"/>
          </a:xfrm>
          <a:prstGeom prst="octagon">
            <a:avLst>
              <a:gd name="adj" fmla="val 8141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MAGIX</a:t>
            </a:r>
            <a:endParaRPr lang="de-DE" sz="1600" dirty="0"/>
          </a:p>
        </p:txBody>
      </p:sp>
      <p:sp>
        <p:nvSpPr>
          <p:cNvPr id="18" name="Octagon 21"/>
          <p:cNvSpPr/>
          <p:nvPr/>
        </p:nvSpPr>
        <p:spPr>
          <a:xfrm rot="19764649">
            <a:off x="6377362" y="5088804"/>
            <a:ext cx="936104" cy="352684"/>
          </a:xfrm>
          <a:prstGeom prst="octagon">
            <a:avLst>
              <a:gd name="adj" fmla="val 8141"/>
            </a:avLst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BDX</a:t>
            </a:r>
            <a:endParaRPr lang="de-DE" sz="1600" dirty="0"/>
          </a:p>
        </p:txBody>
      </p:sp>
      <p:sp>
        <p:nvSpPr>
          <p:cNvPr id="20" name="Titel 4"/>
          <p:cNvSpPr txBox="1">
            <a:spLocks/>
          </p:cNvSpPr>
          <p:nvPr/>
        </p:nvSpPr>
        <p:spPr>
          <a:xfrm>
            <a:off x="2332075" y="158766"/>
            <a:ext cx="8224265" cy="613359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 MESA in old/new building structure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19" name="Textfeld 18"/>
          <p:cNvSpPr txBox="1"/>
          <p:nvPr/>
        </p:nvSpPr>
        <p:spPr>
          <a:xfrm>
            <a:off x="251519" y="4725144"/>
            <a:ext cx="460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/>
              <a:t> 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</a:t>
            </a:r>
          </a:p>
        </p:txBody>
      </p:sp>
      <p:grpSp>
        <p:nvGrpSpPr>
          <p:cNvPr id="50" name="Group 49"/>
          <p:cNvGrpSpPr/>
          <p:nvPr/>
        </p:nvGrpSpPr>
        <p:grpSpPr>
          <a:xfrm>
            <a:off x="6444208" y="1077609"/>
            <a:ext cx="2420387" cy="461665"/>
            <a:chOff x="6228184" y="1430293"/>
            <a:chExt cx="2420387" cy="461665"/>
          </a:xfrm>
        </p:grpSpPr>
        <p:sp>
          <p:nvSpPr>
            <p:cNvPr id="21" name="Octagon 21"/>
            <p:cNvSpPr/>
            <p:nvPr/>
          </p:nvSpPr>
          <p:spPr>
            <a:xfrm>
              <a:off x="6228184" y="1495432"/>
              <a:ext cx="432048" cy="352684"/>
            </a:xfrm>
            <a:prstGeom prst="octagon">
              <a:avLst>
                <a:gd name="adj" fmla="val 8141"/>
              </a:avLst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3600" dirty="0" smtClean="0"/>
                <a:t>#</a:t>
              </a:r>
              <a:endParaRPr lang="de-DE" sz="3600" dirty="0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6798385" y="1430293"/>
              <a:ext cx="185018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2400" dirty="0" smtClean="0"/>
                <a:t>=hall number</a:t>
              </a:r>
            </a:p>
          </p:txBody>
        </p:sp>
      </p:grpSp>
      <p:cxnSp>
        <p:nvCxnSpPr>
          <p:cNvPr id="7" name="Straight Connector 6"/>
          <p:cNvCxnSpPr/>
          <p:nvPr/>
        </p:nvCxnSpPr>
        <p:spPr>
          <a:xfrm flipV="1">
            <a:off x="5028193" y="2485540"/>
            <a:ext cx="1324567" cy="94346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4661619" y="3212976"/>
            <a:ext cx="366574" cy="21602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4517603" y="3203301"/>
            <a:ext cx="144016" cy="11784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572000" y="3319537"/>
            <a:ext cx="1222575" cy="7575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183287" y="4077072"/>
            <a:ext cx="611288" cy="28803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851920" y="3698304"/>
            <a:ext cx="1331367" cy="666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flipV="1">
            <a:off x="2843808" y="3698304"/>
            <a:ext cx="1080120" cy="66680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492579" y="2431049"/>
            <a:ext cx="17828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</a:rPr>
              <a:t>NEW (u-CFP)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345406" y="2200216"/>
            <a:ext cx="7072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</a:rPr>
              <a:t>OLD</a:t>
            </a:r>
          </a:p>
        </p:txBody>
      </p:sp>
      <p:sp>
        <p:nvSpPr>
          <p:cNvPr id="29" name="Rechteck 28"/>
          <p:cNvSpPr/>
          <p:nvPr/>
        </p:nvSpPr>
        <p:spPr>
          <a:xfrm>
            <a:off x="7921015" y="6237312"/>
            <a:ext cx="56457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b="1" dirty="0">
                <a:sym typeface="Wingdings" panose="05000000000000000000" pitchFamily="2" charset="2"/>
              </a:rPr>
              <a:t>D</a:t>
            </a:r>
            <a:r>
              <a:rPr lang="de-DE" sz="800" b="1" dirty="0" smtClean="0">
                <a:sym typeface="Wingdings" panose="05000000000000000000" pitchFamily="2" charset="2"/>
              </a:rPr>
              <a:t>. Simon</a:t>
            </a:r>
            <a:endParaRPr lang="de-DE" sz="800" b="1" dirty="0"/>
          </a:p>
        </p:txBody>
      </p:sp>
      <p:sp>
        <p:nvSpPr>
          <p:cNvPr id="2" name="Textfeld 1"/>
          <p:cNvSpPr txBox="1"/>
          <p:nvPr/>
        </p:nvSpPr>
        <p:spPr>
          <a:xfrm>
            <a:off x="481710" y="5013176"/>
            <a:ext cx="521251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P2 Experiment: </a:t>
            </a:r>
            <a:r>
              <a:rPr lang="de-DE" dirty="0" err="1" smtClean="0"/>
              <a:t>external</a:t>
            </a:r>
            <a:r>
              <a:rPr lang="de-DE" dirty="0" smtClean="0"/>
              <a:t> beam, 155 </a:t>
            </a:r>
            <a:r>
              <a:rPr lang="de-DE" dirty="0" err="1" smtClean="0"/>
              <a:t>MeV</a:t>
            </a:r>
            <a:r>
              <a:rPr lang="de-DE" dirty="0" smtClean="0"/>
              <a:t>, </a:t>
            </a:r>
          </a:p>
          <a:p>
            <a:r>
              <a:rPr lang="de-DE" dirty="0"/>
              <a:t> </a:t>
            </a:r>
            <a:r>
              <a:rPr lang="de-DE" dirty="0" smtClean="0"/>
              <a:t>     0,15mA, </a:t>
            </a:r>
            <a:r>
              <a:rPr lang="de-DE" dirty="0" err="1" smtClean="0"/>
              <a:t>spin-polarized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MAGIX </a:t>
            </a:r>
            <a:r>
              <a:rPr lang="de-DE" dirty="0" err="1" smtClean="0"/>
              <a:t>experiment</a:t>
            </a:r>
            <a:r>
              <a:rPr lang="de-DE" dirty="0" smtClean="0"/>
              <a:t>: ERL beam, internal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</a:p>
          <a:p>
            <a:r>
              <a:rPr lang="de-DE" dirty="0"/>
              <a:t> </a:t>
            </a:r>
            <a:r>
              <a:rPr lang="de-DE" dirty="0" smtClean="0"/>
              <a:t>     &gt;1mA beam </a:t>
            </a:r>
            <a:r>
              <a:rPr lang="de-DE" dirty="0" err="1" smtClean="0"/>
              <a:t>current</a:t>
            </a:r>
            <a:r>
              <a:rPr lang="de-DE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Additional </a:t>
            </a:r>
            <a:r>
              <a:rPr lang="de-DE" dirty="0" err="1" smtClean="0"/>
              <a:t>experiments</a:t>
            </a:r>
            <a:r>
              <a:rPr lang="de-DE" dirty="0" smtClean="0"/>
              <a:t> </a:t>
            </a:r>
            <a:r>
              <a:rPr lang="de-DE" dirty="0" err="1" smtClean="0"/>
              <a:t>possible</a:t>
            </a:r>
            <a:r>
              <a:rPr lang="de-DE" dirty="0" smtClean="0"/>
              <a:t>: </a:t>
            </a:r>
            <a:r>
              <a:rPr lang="de-DE" dirty="0" err="1" smtClean="0"/>
              <a:t>BdX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 „Hall-4“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7128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Present set-up of DSP at PKA2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55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020073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297" y="2107877"/>
            <a:ext cx="5930778" cy="384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/>
          <p:nvPr/>
        </p:nvCxnSpPr>
        <p:spPr>
          <a:xfrm flipV="1">
            <a:off x="2123728" y="3501008"/>
            <a:ext cx="648072" cy="52757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>
            <a:off x="5868144" y="4221088"/>
            <a:ext cx="2871936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45680" y="4435306"/>
            <a:ext cx="7168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beam</a:t>
            </a:r>
            <a:endParaRPr lang="de-DE" dirty="0"/>
          </a:p>
        </p:txBody>
      </p:sp>
      <p:sp>
        <p:nvSpPr>
          <p:cNvPr id="12" name="TextBox 11"/>
          <p:cNvSpPr txBox="1"/>
          <p:nvPr/>
        </p:nvSpPr>
        <p:spPr>
          <a:xfrm rot="19060299">
            <a:off x="2298651" y="3910250"/>
            <a:ext cx="7168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beam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476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Present set-up of DSP at PKA2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56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04864"/>
            <a:ext cx="1776514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40" y="2348880"/>
            <a:ext cx="6725748" cy="32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7425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de-DE" sz="3200" dirty="0" smtClean="0"/>
              <a:t>Elimination</a:t>
            </a:r>
            <a:r>
              <a:rPr lang="de-DE" sz="1400" dirty="0" smtClean="0"/>
              <a:t> </a:t>
            </a:r>
            <a:r>
              <a:rPr lang="de-DE" sz="3200" dirty="0" smtClean="0"/>
              <a:t>of apparative asymmetries (when spin cannot be flipped)</a:t>
            </a:r>
            <a:endParaRPr lang="de-DE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57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291952" y="2278612"/>
            <a:ext cx="7847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Rotating counters to eliminate efficienciy differences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Monitor counters to measure false asymmetries (solid angles, scattering angle)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260376" y="3284984"/>
            <a:ext cx="86272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Caveat: </a:t>
            </a:r>
            <a:r>
              <a:rPr lang="de-DE" dirty="0" smtClean="0"/>
              <a:t>a zero asymmetry of monitor countors may be  result  of  compensation  between </a:t>
            </a:r>
          </a:p>
          <a:p>
            <a:r>
              <a:rPr lang="de-DE" dirty="0"/>
              <a:t>c</a:t>
            </a:r>
            <a:r>
              <a:rPr lang="de-DE" dirty="0" smtClean="0"/>
              <a:t>hanges of solid angle and scattering angle due to misalignement! </a:t>
            </a:r>
            <a:endParaRPr lang="de-DE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76" y="3931315"/>
            <a:ext cx="276225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524" y="4281488"/>
            <a:ext cx="5010150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445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/>
          <a:lstStyle/>
          <a:p>
            <a:r>
              <a:rPr lang="de-DE" sz="3200" dirty="0" smtClean="0"/>
              <a:t>Elimination</a:t>
            </a:r>
            <a:r>
              <a:rPr lang="de-DE" sz="1400" dirty="0" smtClean="0"/>
              <a:t> </a:t>
            </a:r>
            <a:r>
              <a:rPr lang="de-DE" sz="3200" dirty="0" smtClean="0"/>
              <a:t>of apparative asymmetries </a:t>
            </a:r>
            <a:br>
              <a:rPr lang="de-DE" sz="3200" dirty="0" smtClean="0"/>
            </a:br>
            <a:r>
              <a:rPr lang="de-DE" sz="3200" dirty="0" smtClean="0"/>
              <a:t>(when spin cannot be flipped)</a:t>
            </a:r>
            <a:endParaRPr lang="de-DE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58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291952" y="2278612"/>
            <a:ext cx="83495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It can be shown that the false asymmetry of  the MONITOR counters is proportional </a:t>
            </a:r>
          </a:p>
          <a:p>
            <a:r>
              <a:rPr lang="de-DE" dirty="0"/>
              <a:t> </a:t>
            </a:r>
            <a:r>
              <a:rPr lang="de-DE" dirty="0" smtClean="0"/>
              <a:t>    to the false asymmetry measured in the  POLARISATION counters IF AND ONLY IF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76" y="3543656"/>
            <a:ext cx="3159496" cy="308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004" y="4365104"/>
            <a:ext cx="3792765" cy="1982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858" y="2924943"/>
            <a:ext cx="3848100" cy="146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4845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0" y="4066"/>
            <a:ext cx="8686800" cy="792088"/>
          </a:xfrm>
        </p:spPr>
        <p:txBody>
          <a:bodyPr/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Hydro </a:t>
            </a:r>
            <a:r>
              <a:rPr lang="en-US" dirty="0" err="1" smtClean="0"/>
              <a:t>Möller</a:t>
            </a:r>
            <a:r>
              <a:rPr lang="en-US" dirty="0" smtClean="0"/>
              <a:t>-general remarks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32792" y="1309100"/>
            <a:ext cx="88569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„internal target“ with complete (&gt;99.99% )electronic polarization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Thin target </a:t>
            </a:r>
            <a:r>
              <a:rPr lang="de-DE" sz="2400" dirty="0" smtClean="0">
                <a:sym typeface="Wingdings" panose="05000000000000000000" pitchFamily="2" charset="2"/>
              </a:rPr>
              <a:t> online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ym typeface="Wingdings" panose="05000000000000000000" pitchFamily="2" charset="2"/>
              </a:rPr>
              <a:t>But thick enough to prvide frequent polarization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ym typeface="Wingdings" panose="05000000000000000000" pitchFamily="2" charset="2"/>
              </a:rPr>
              <a:t>Expected accuracy </a:t>
            </a:r>
            <a:r>
              <a:rPr lang="de-DE" sz="2400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de-DE" sz="2400" dirty="0" smtClean="0">
                <a:sym typeface="Wingdings" panose="05000000000000000000" pitchFamily="2" charset="2"/>
              </a:rPr>
              <a:t>P/P &lt;0.5%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>
                <a:sym typeface="Wingdings" panose="05000000000000000000" pitchFamily="2" charset="2"/>
              </a:rPr>
              <a:t>Technologically demanding</a:t>
            </a:r>
            <a:r>
              <a:rPr lang="de-DE" sz="2400" dirty="0" smtClean="0"/>
              <a:t> </a:t>
            </a:r>
          </a:p>
          <a:p>
            <a:r>
              <a:rPr lang="de-DE" sz="2400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290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426958-506C-40E9-9CD9-E412FC0EB415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4911434" y="917244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5" name="Titel 4"/>
          <p:cNvSpPr txBox="1">
            <a:spLocks/>
          </p:cNvSpPr>
          <p:nvPr/>
        </p:nvSpPr>
        <p:spPr>
          <a:xfrm>
            <a:off x="2859206" y="0"/>
            <a:ext cx="4104456" cy="13803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Observables in </a:t>
            </a:r>
            <a:r>
              <a:rPr lang="de-DE" sz="2800" dirty="0" err="1" smtClean="0">
                <a:solidFill>
                  <a:schemeClr val="tx1"/>
                </a:solidFill>
              </a:rPr>
              <a:t>future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accelerator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2800" dirty="0" err="1" smtClean="0">
                <a:solidFill>
                  <a:schemeClr val="tx1"/>
                </a:solidFill>
              </a:rPr>
              <a:t>spin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physics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  <a:endParaRPr lang="de-DE" sz="2800" dirty="0">
              <a:solidFill>
                <a:schemeClr val="tx1"/>
              </a:solidFill>
            </a:endParaRPr>
          </a:p>
        </p:txBody>
      </p:sp>
      <p:sp>
        <p:nvSpPr>
          <p:cNvPr id="6" name="Textfeld 3"/>
          <p:cNvSpPr txBox="1"/>
          <p:nvPr/>
        </p:nvSpPr>
        <p:spPr>
          <a:xfrm>
            <a:off x="287016" y="1556792"/>
            <a:ext cx="88569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 </a:t>
            </a:r>
            <a:r>
              <a:rPr lang="de-DE" sz="2400" dirty="0" smtClean="0">
                <a:solidFill>
                  <a:srgbClr val="FF0000"/>
                </a:solidFill>
              </a:rPr>
              <a:t>Storage ring: </a:t>
            </a:r>
            <a:r>
              <a:rPr lang="de-DE" sz="2400" dirty="0" smtClean="0"/>
              <a:t> EDM (</a:t>
            </a:r>
            <a:r>
              <a:rPr lang="de-DE" sz="2400" strike="sngStrike" dirty="0" smtClean="0"/>
              <a:t>CP </a:t>
            </a:r>
            <a:r>
              <a:rPr lang="de-DE" sz="2400" dirty="0" smtClean="0"/>
              <a:t> „JEDI“ )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- Aiming at discovery </a:t>
            </a:r>
            <a:r>
              <a:rPr lang="de-DE" sz="2400" dirty="0" err="1" smtClean="0"/>
              <a:t>of</a:t>
            </a:r>
            <a:r>
              <a:rPr lang="de-DE" sz="2400" dirty="0" smtClean="0"/>
              <a:t> an </a:t>
            </a:r>
            <a:r>
              <a:rPr lang="de-DE" sz="2400" dirty="0" err="1" smtClean="0"/>
              <a:t>effect</a:t>
            </a:r>
            <a:endParaRPr lang="de-DE" sz="2400" dirty="0" smtClean="0"/>
          </a:p>
          <a:p>
            <a:r>
              <a:rPr lang="de-DE" sz="2400" dirty="0"/>
              <a:t> </a:t>
            </a:r>
            <a:r>
              <a:rPr lang="de-DE" sz="2400" dirty="0" smtClean="0"/>
              <a:t>     -   FCC-</a:t>
            </a:r>
            <a:r>
              <a:rPr lang="de-DE" sz="2400" dirty="0" err="1" smtClean="0"/>
              <a:t>ee</a:t>
            </a:r>
            <a:r>
              <a:rPr lang="de-DE" sz="2400" dirty="0" smtClean="0"/>
              <a:t>: Precision </a:t>
            </a:r>
            <a:r>
              <a:rPr lang="de-DE" sz="2400" dirty="0" err="1" smtClean="0"/>
              <a:t>energy</a:t>
            </a:r>
            <a:r>
              <a:rPr lang="de-DE" sz="2400" dirty="0" smtClean="0"/>
              <a:t> </a:t>
            </a:r>
            <a:r>
              <a:rPr lang="de-DE" sz="2400" dirty="0" err="1" smtClean="0"/>
              <a:t>calibration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resonance</a:t>
            </a:r>
            <a:r>
              <a:rPr lang="de-DE" sz="2400" dirty="0" smtClean="0"/>
              <a:t>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 </a:t>
            </a:r>
            <a:r>
              <a:rPr lang="de-DE" sz="2400" dirty="0" err="1" smtClean="0">
                <a:solidFill>
                  <a:srgbClr val="FF0000"/>
                </a:solidFill>
              </a:rPr>
              <a:t>Linac</a:t>
            </a:r>
            <a:r>
              <a:rPr lang="de-DE" sz="2400" dirty="0" smtClean="0">
                <a:solidFill>
                  <a:srgbClr val="FF0000"/>
                </a:solidFill>
              </a:rPr>
              <a:t> :  </a:t>
            </a:r>
            <a:r>
              <a:rPr lang="de-DE" sz="2400" dirty="0" smtClean="0"/>
              <a:t>Parity violating electron scattering , e.g. At JLAB, SLAC </a:t>
            </a:r>
            <a:r>
              <a:rPr lang="de-DE" sz="2400" dirty="0" err="1" smtClean="0"/>
              <a:t>or</a:t>
            </a:r>
            <a:r>
              <a:rPr lang="de-DE" sz="2400" dirty="0" smtClean="0"/>
              <a:t> MESA, ILC:  Precision </a:t>
            </a:r>
            <a:r>
              <a:rPr lang="de-DE" sz="2400" dirty="0" err="1" smtClean="0"/>
              <a:t>measurements</a:t>
            </a:r>
            <a:r>
              <a:rPr lang="de-DE" sz="2400" dirty="0" smtClean="0"/>
              <a:t> 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-neutron skins ( PREX, .... ) (program ongoing</a:t>
            </a:r>
            <a:r>
              <a:rPr lang="de-DE" sz="2400" dirty="0" smtClean="0">
                <a:sym typeface="Wingdings" panose="05000000000000000000" pitchFamily="2" charset="2"/>
              </a:rPr>
              <a:t> JLAB &amp; MESA</a:t>
            </a:r>
            <a:r>
              <a:rPr lang="de-DE" sz="2400" dirty="0" smtClean="0"/>
              <a:t>)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- weak charge (E166, QWEAK, program ongoing </a:t>
            </a:r>
            <a:r>
              <a:rPr lang="de-DE" sz="2400" dirty="0" smtClean="0">
                <a:sym typeface="Wingdings" panose="05000000000000000000" pitchFamily="2" charset="2"/>
              </a:rPr>
              <a:t> Moller, P2</a:t>
            </a:r>
            <a:r>
              <a:rPr lang="de-DE" sz="2400" dirty="0" smtClean="0"/>
              <a:t>)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- </a:t>
            </a:r>
            <a:r>
              <a:rPr lang="de-DE" sz="2400" dirty="0" err="1" smtClean="0"/>
              <a:t>elctroweak</a:t>
            </a:r>
            <a:r>
              <a:rPr lang="de-DE" sz="2400" dirty="0" smtClean="0"/>
              <a:t> </a:t>
            </a:r>
            <a:r>
              <a:rPr lang="de-DE" sz="2400" dirty="0" err="1" smtClean="0"/>
              <a:t>production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precision</a:t>
            </a:r>
            <a:r>
              <a:rPr lang="de-DE" sz="2400" dirty="0" smtClean="0"/>
              <a:t> </a:t>
            </a:r>
            <a:r>
              <a:rPr lang="de-DE" sz="2400" dirty="0" err="1" smtClean="0"/>
              <a:t>measurements</a:t>
            </a:r>
            <a:r>
              <a:rPr lang="de-DE" sz="2400" dirty="0" smtClean="0"/>
              <a:t>  </a:t>
            </a:r>
          </a:p>
          <a:p>
            <a:r>
              <a:rPr lang="de-DE" sz="2400" dirty="0"/>
              <a:t> </a:t>
            </a:r>
            <a:r>
              <a:rPr lang="de-DE" sz="2400" dirty="0" smtClean="0"/>
              <a:t>       at ILC e.g. 350 </a:t>
            </a:r>
            <a:r>
              <a:rPr lang="de-DE" sz="2400" dirty="0" err="1" smtClean="0"/>
              <a:t>GeV</a:t>
            </a:r>
            <a:r>
              <a:rPr lang="de-DE" sz="2400" dirty="0" smtClean="0"/>
              <a:t> (</a:t>
            </a:r>
            <a:r>
              <a:rPr lang="de-DE" sz="2400" dirty="0" err="1" smtClean="0"/>
              <a:t>tt-threshold</a:t>
            </a:r>
            <a:r>
              <a:rPr lang="de-DE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56710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25" name="Titel 4"/>
          <p:cNvSpPr txBox="1">
            <a:spLocks/>
          </p:cNvSpPr>
          <p:nvPr/>
        </p:nvSpPr>
        <p:spPr>
          <a:xfrm>
            <a:off x="1095" y="-99392"/>
            <a:ext cx="8224265" cy="7920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Full Assembly of </a:t>
            </a:r>
            <a:r>
              <a:rPr lang="en-US" sz="3200" dirty="0" smtClean="0">
                <a:solidFill>
                  <a:srgbClr val="00B050"/>
                </a:solidFill>
              </a:rPr>
              <a:t>MELBA</a:t>
            </a:r>
            <a:r>
              <a:rPr lang="en-US" sz="3200" dirty="0" smtClean="0"/>
              <a:t> planed until early 2017 </a:t>
            </a:r>
            <a:r>
              <a:rPr lang="en-US" sz="2000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8" name="Picture 2" descr="C:\Users\zorpox\Desktop\Report\MESA_lebt_obenrecht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458" y="2511480"/>
            <a:ext cx="5753054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pieren 5"/>
          <p:cNvGrpSpPr/>
          <p:nvPr/>
        </p:nvGrpSpPr>
        <p:grpSpPr>
          <a:xfrm>
            <a:off x="4424150" y="1911045"/>
            <a:ext cx="3987713" cy="3735448"/>
            <a:chOff x="4424150" y="1911045"/>
            <a:chExt cx="3987713" cy="3735448"/>
          </a:xfrm>
        </p:grpSpPr>
        <p:pic>
          <p:nvPicPr>
            <p:cNvPr id="10" name="Picture 13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2240" y="1930269"/>
              <a:ext cx="956440" cy="778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hteck 11"/>
            <p:cNvSpPr/>
            <p:nvPr/>
          </p:nvSpPr>
          <p:spPr>
            <a:xfrm rot="19815216">
              <a:off x="4424150" y="3601679"/>
              <a:ext cx="2723630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40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  <a:cs typeface="+mn-cs"/>
                </a:rPr>
                <a:t>Polarisation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5905549" y="4938607"/>
              <a:ext cx="2189767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4000" b="1" dirty="0" err="1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  <a:cs typeface="+mn-cs"/>
                </a:rPr>
                <a:t>Matching</a:t>
              </a:r>
              <a:endParaRPr lang="de-DE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6516216" y="3830033"/>
              <a:ext cx="1895647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4000" b="1" dirty="0" err="1">
                  <a:ln w="11430"/>
                  <a:solidFill>
                    <a:schemeClr val="bg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  <a:cs typeface="+mn-cs"/>
                </a:rPr>
                <a:t>Vacuum</a:t>
              </a:r>
              <a:endParaRPr lang="de-DE" sz="4000" b="1" dirty="0">
                <a:ln w="11430"/>
                <a:solidFill>
                  <a:schemeClr val="bg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5220072" y="1911045"/>
              <a:ext cx="1626536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4000" b="1" dirty="0" smtClean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Source</a:t>
              </a:r>
              <a:endParaRPr lang="de-DE" sz="4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190023"/>
            <a:ext cx="4035425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395536" y="908720"/>
            <a:ext cx="5060937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„Start </a:t>
            </a:r>
            <a:r>
              <a:rPr lang="de-DE" dirty="0" err="1" smtClean="0"/>
              <a:t>to</a:t>
            </a:r>
            <a:r>
              <a:rPr lang="de-DE" dirty="0" smtClean="0"/>
              <a:t> end“ Simulation </a:t>
            </a:r>
            <a:r>
              <a:rPr lang="de-DE" dirty="0" err="1" smtClean="0"/>
              <a:t>predicts</a:t>
            </a:r>
            <a:r>
              <a:rPr lang="de-DE" dirty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100keV beam:</a:t>
            </a:r>
          </a:p>
          <a:p>
            <a:endParaRPr lang="de-DE" dirty="0"/>
          </a:p>
          <a:p>
            <a:r>
              <a:rPr lang="de-DE" dirty="0" smtClean="0"/>
              <a:t>-</a:t>
            </a:r>
            <a:r>
              <a:rPr lang="de-DE" dirty="0" err="1"/>
              <a:t>C</a:t>
            </a:r>
            <a:r>
              <a:rPr lang="de-DE" dirty="0" err="1" smtClean="0"/>
              <a:t>ompatibility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spin</a:t>
            </a:r>
            <a:r>
              <a:rPr lang="de-DE" dirty="0" smtClean="0"/>
              <a:t> </a:t>
            </a:r>
            <a:r>
              <a:rPr lang="de-DE" dirty="0" err="1" smtClean="0"/>
              <a:t>rotation</a:t>
            </a:r>
            <a:r>
              <a:rPr lang="de-DE" dirty="0" smtClean="0"/>
              <a:t> </a:t>
            </a:r>
          </a:p>
          <a:p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err="1" smtClean="0"/>
              <a:t>Sufficient</a:t>
            </a:r>
            <a:r>
              <a:rPr lang="de-DE" dirty="0" smtClean="0"/>
              <a:t> beam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</a:p>
          <a:p>
            <a:r>
              <a:rPr lang="de-DE" dirty="0"/>
              <a:t> </a:t>
            </a:r>
            <a:r>
              <a:rPr lang="de-DE" dirty="0" smtClean="0"/>
              <a:t>    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injection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MAMBO </a:t>
            </a:r>
          </a:p>
          <a:p>
            <a:r>
              <a:rPr lang="de-DE" dirty="0"/>
              <a:t> </a:t>
            </a:r>
            <a:r>
              <a:rPr lang="de-DE" dirty="0" smtClean="0"/>
              <a:t>     </a:t>
            </a:r>
            <a:r>
              <a:rPr lang="de-DE" dirty="0" err="1" smtClean="0"/>
              <a:t>with</a:t>
            </a:r>
            <a:r>
              <a:rPr lang="de-DE" dirty="0" smtClean="0"/>
              <a:t> 1pC </a:t>
            </a:r>
            <a:r>
              <a:rPr lang="de-DE" dirty="0" err="1" smtClean="0"/>
              <a:t>bunches</a:t>
            </a:r>
            <a:r>
              <a:rPr lang="de-DE" dirty="0" smtClean="0"/>
              <a:t> (=1,3mA)</a:t>
            </a:r>
            <a:endParaRPr lang="de-DE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434" y="5842871"/>
            <a:ext cx="4373563" cy="62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hteck 18"/>
          <p:cNvSpPr/>
          <p:nvPr/>
        </p:nvSpPr>
        <p:spPr>
          <a:xfrm>
            <a:off x="8411863" y="5612426"/>
            <a:ext cx="72327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b="1" dirty="0" smtClean="0">
                <a:sym typeface="Wingdings" panose="05000000000000000000" pitchFamily="2" charset="2"/>
              </a:rPr>
              <a:t>C. </a:t>
            </a:r>
            <a:r>
              <a:rPr lang="de-DE" sz="800" b="1" dirty="0" err="1" smtClean="0">
                <a:sym typeface="Wingdings" panose="05000000000000000000" pitchFamily="2" charset="2"/>
              </a:rPr>
              <a:t>Matrejcek</a:t>
            </a:r>
            <a:endParaRPr lang="de-DE" sz="800" b="1" dirty="0"/>
          </a:p>
        </p:txBody>
      </p:sp>
    </p:spTree>
    <p:extLst>
      <p:ext uri="{BB962C8B-B14F-4D97-AF65-F5344CB8AC3E}">
        <p14:creationId xmlns:p14="http://schemas.microsoft.com/office/powerpoint/2010/main" val="19049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25" name="Titel 4"/>
          <p:cNvSpPr txBox="1">
            <a:spLocks/>
          </p:cNvSpPr>
          <p:nvPr/>
        </p:nvSpPr>
        <p:spPr>
          <a:xfrm>
            <a:off x="0" y="-226356"/>
            <a:ext cx="8224265" cy="7920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/>
              <a:t>Assembly of </a:t>
            </a:r>
            <a:r>
              <a:rPr lang="en-US" sz="2000" dirty="0" smtClean="0">
                <a:solidFill>
                  <a:srgbClr val="00B050"/>
                </a:solidFill>
              </a:rPr>
              <a:t>MELBA</a:t>
            </a:r>
            <a:r>
              <a:rPr lang="en-US" sz="2000" dirty="0" smtClean="0"/>
              <a:t> (</a:t>
            </a:r>
            <a:r>
              <a:rPr lang="en-US" sz="2000" dirty="0" err="1" smtClean="0"/>
              <a:t>MEsa</a:t>
            </a:r>
            <a:r>
              <a:rPr lang="en-US" sz="2000" dirty="0" smtClean="0"/>
              <a:t> Low Energy Beam Apparatus) in 2016 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8" name="Picture 2" descr="C:\Users\zorpox\Desktop\Report\MESA_lebt_obenrecht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7458" y="2511480"/>
            <a:ext cx="5753054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uppieren 5"/>
          <p:cNvGrpSpPr/>
          <p:nvPr/>
        </p:nvGrpSpPr>
        <p:grpSpPr>
          <a:xfrm>
            <a:off x="4424150" y="1340768"/>
            <a:ext cx="3987713" cy="4305725"/>
            <a:chOff x="4424150" y="1340768"/>
            <a:chExt cx="3987713" cy="4305725"/>
          </a:xfrm>
        </p:grpSpPr>
        <p:pic>
          <p:nvPicPr>
            <p:cNvPr id="10" name="Picture 138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88697" y="1340768"/>
              <a:ext cx="1711690" cy="13926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hteck 11"/>
            <p:cNvSpPr/>
            <p:nvPr/>
          </p:nvSpPr>
          <p:spPr>
            <a:xfrm rot="19815216">
              <a:off x="4424150" y="3601679"/>
              <a:ext cx="2723630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4000" b="1" dirty="0">
                  <a:ln w="11430"/>
                  <a:gradFill>
                    <a:gsLst>
                      <a:gs pos="0">
                        <a:schemeClr val="accent2">
                          <a:tint val="70000"/>
                          <a:satMod val="245000"/>
                        </a:schemeClr>
                      </a:gs>
                      <a:gs pos="75000">
                        <a:schemeClr val="accent2">
                          <a:tint val="90000"/>
                          <a:shade val="60000"/>
                          <a:satMod val="240000"/>
                        </a:schemeClr>
                      </a:gs>
                      <a:gs pos="100000">
                        <a:schemeClr val="accent2">
                          <a:tint val="100000"/>
                          <a:shade val="50000"/>
                          <a:satMod val="240000"/>
                        </a:schemeClr>
                      </a:gs>
                    </a:gsLst>
                    <a:lin ang="5400000"/>
                  </a:gra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  <a:cs typeface="+mn-cs"/>
                </a:rPr>
                <a:t>Polarisation</a:t>
              </a:r>
            </a:p>
          </p:txBody>
        </p:sp>
        <p:sp>
          <p:nvSpPr>
            <p:cNvPr id="13" name="Rechteck 12"/>
            <p:cNvSpPr/>
            <p:nvPr/>
          </p:nvSpPr>
          <p:spPr>
            <a:xfrm>
              <a:off x="5905549" y="4938607"/>
              <a:ext cx="2189767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4000" b="1" dirty="0" err="1">
                  <a:ln w="11430"/>
                  <a:solidFill>
                    <a:srgbClr val="0070C0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  <a:cs typeface="+mn-cs"/>
                </a:rPr>
                <a:t>Matching</a:t>
              </a:r>
              <a:endParaRPr lang="de-DE" sz="4000" b="1" dirty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4" name="Rechteck 13"/>
            <p:cNvSpPr/>
            <p:nvPr/>
          </p:nvSpPr>
          <p:spPr>
            <a:xfrm>
              <a:off x="6516216" y="3830033"/>
              <a:ext cx="1895647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4000" b="1" dirty="0" err="1">
                  <a:ln w="11430"/>
                  <a:solidFill>
                    <a:schemeClr val="bg1">
                      <a:lumMod val="75000"/>
                    </a:schemeClr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  <a:latin typeface="+mn-lt"/>
                  <a:cs typeface="+mn-cs"/>
                </a:rPr>
                <a:t>Vacuum</a:t>
              </a:r>
              <a:endParaRPr lang="de-DE" sz="4000" b="1" dirty="0">
                <a:ln w="11430"/>
                <a:solidFill>
                  <a:schemeClr val="bg1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5" name="Rechteck 14"/>
            <p:cNvSpPr/>
            <p:nvPr/>
          </p:nvSpPr>
          <p:spPr>
            <a:xfrm>
              <a:off x="4907524" y="1557102"/>
              <a:ext cx="1626536" cy="70788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flat" dir="tl">
                  <a:rot lat="0" lon="0" rev="6600000"/>
                </a:lightRig>
              </a:scene3d>
              <a:sp3d extrusionH="25400" contourW="8890">
                <a:bevelT w="38100" h="31750"/>
                <a:contourClr>
                  <a:schemeClr val="accent2">
                    <a:shade val="75000"/>
                  </a:schemeClr>
                </a:contourClr>
              </a:sp3d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4000" b="1" dirty="0" smtClean="0">
                  <a:ln w="11430"/>
                  <a:solidFill>
                    <a:srgbClr val="0000FF"/>
                  </a:solidFill>
                  <a:effectLst>
                    <a:outerShdw blurRad="50800" dist="39000" dir="5460000" algn="tl">
                      <a:srgbClr val="000000">
                        <a:alpha val="38000"/>
                      </a:srgbClr>
                    </a:outerShdw>
                  </a:effectLst>
                </a:rPr>
                <a:t>Source</a:t>
              </a:r>
              <a:endParaRPr lang="de-DE" sz="4000" b="1" dirty="0">
                <a:ln w="11430"/>
                <a:solidFill>
                  <a:srgbClr val="0000FF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endParaRPr>
            </a:p>
          </p:txBody>
        </p:sp>
      </p:grpSp>
      <p:sp>
        <p:nvSpPr>
          <p:cNvPr id="3" name="Textfeld 2"/>
          <p:cNvSpPr txBox="1"/>
          <p:nvPr/>
        </p:nvSpPr>
        <p:spPr>
          <a:xfrm>
            <a:off x="416557" y="630302"/>
            <a:ext cx="45813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rgbClr val="0000FF"/>
                </a:solidFill>
              </a:rPr>
              <a:t>Blue </a:t>
            </a:r>
            <a:r>
              <a:rPr lang="de-DE" dirty="0" err="1" smtClean="0">
                <a:solidFill>
                  <a:srgbClr val="0000FF"/>
                </a:solidFill>
              </a:rPr>
              <a:t>ray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disc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laser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and</a:t>
            </a:r>
            <a:r>
              <a:rPr lang="de-DE" dirty="0" smtClean="0">
                <a:solidFill>
                  <a:srgbClr val="0000FF"/>
                </a:solidFill>
              </a:rPr>
              <a:t> longitudinal </a:t>
            </a:r>
            <a:r>
              <a:rPr lang="de-DE" dirty="0" err="1" smtClean="0">
                <a:solidFill>
                  <a:srgbClr val="0000FF"/>
                </a:solidFill>
              </a:rPr>
              <a:t>diagnostics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</a:p>
          <a:p>
            <a:r>
              <a:rPr lang="de-DE" dirty="0" err="1">
                <a:solidFill>
                  <a:srgbClr val="0000FF"/>
                </a:solidFill>
              </a:rPr>
              <a:t>a</a:t>
            </a:r>
            <a:r>
              <a:rPr lang="de-DE" dirty="0" err="1" smtClean="0">
                <a:solidFill>
                  <a:srgbClr val="0000FF"/>
                </a:solidFill>
              </a:rPr>
              <a:t>lready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 smtClean="0">
                <a:solidFill>
                  <a:srgbClr val="0000FF"/>
                </a:solidFill>
              </a:rPr>
              <a:t>tested</a:t>
            </a:r>
            <a:r>
              <a:rPr lang="de-DE" dirty="0" smtClean="0">
                <a:solidFill>
                  <a:srgbClr val="0000FF"/>
                </a:solidFill>
              </a:rPr>
              <a:t>….</a:t>
            </a:r>
            <a:endParaRPr lang="de-DE" dirty="0">
              <a:solidFill>
                <a:srgbClr val="0000FF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79937"/>
            <a:ext cx="3055937" cy="160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feld 17"/>
          <p:cNvSpPr txBox="1"/>
          <p:nvPr/>
        </p:nvSpPr>
        <p:spPr>
          <a:xfrm>
            <a:off x="371521" y="3967415"/>
            <a:ext cx="32881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rgbClr val="FF0000"/>
                </a:solidFill>
              </a:rPr>
              <a:t>Longitudinal </a:t>
            </a:r>
            <a:r>
              <a:rPr lang="de-DE" b="1" dirty="0" err="1" smtClean="0">
                <a:solidFill>
                  <a:srgbClr val="FF0000"/>
                </a:solidFill>
              </a:rPr>
              <a:t>diagnostics</a:t>
            </a:r>
            <a:r>
              <a:rPr lang="de-DE" b="1" dirty="0" smtClean="0">
                <a:solidFill>
                  <a:srgbClr val="FF0000"/>
                </a:solidFill>
              </a:rPr>
              <a:t>  at </a:t>
            </a:r>
          </a:p>
          <a:p>
            <a:r>
              <a:rPr lang="de-DE" b="1" dirty="0" err="1" smtClean="0">
                <a:solidFill>
                  <a:srgbClr val="FF0000"/>
                </a:solidFill>
              </a:rPr>
              <a:t>Bunch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charges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corresponding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to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</a:p>
          <a:p>
            <a:r>
              <a:rPr lang="de-DE" b="1" dirty="0" smtClean="0">
                <a:solidFill>
                  <a:srgbClr val="FF0000"/>
                </a:solidFill>
              </a:rPr>
              <a:t>&gt; 1mA </a:t>
            </a:r>
            <a:r>
              <a:rPr lang="de-DE" b="1" dirty="0" err="1" smtClean="0">
                <a:solidFill>
                  <a:srgbClr val="FF0000"/>
                </a:solidFill>
              </a:rPr>
              <a:t>average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  <a:r>
              <a:rPr lang="de-DE" b="1" dirty="0" err="1" smtClean="0">
                <a:solidFill>
                  <a:srgbClr val="FF0000"/>
                </a:solidFill>
              </a:rPr>
              <a:t>current</a:t>
            </a:r>
            <a:r>
              <a:rPr lang="de-DE" b="1" dirty="0" smtClean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2" name="Rechteck 1"/>
          <p:cNvSpPr/>
          <p:nvPr/>
        </p:nvSpPr>
        <p:spPr>
          <a:xfrm>
            <a:off x="1779488" y="2048654"/>
            <a:ext cx="1008112" cy="21633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6" name="Rechteck 15"/>
          <p:cNvSpPr/>
          <p:nvPr/>
        </p:nvSpPr>
        <p:spPr>
          <a:xfrm>
            <a:off x="2742879" y="3614589"/>
            <a:ext cx="69602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b="1" dirty="0" smtClean="0">
                <a:sym typeface="Wingdings" panose="05000000000000000000" pitchFamily="2" charset="2"/>
              </a:rPr>
              <a:t>I. Alexander</a:t>
            </a:r>
            <a:endParaRPr lang="de-DE" sz="800" b="1" dirty="0"/>
          </a:p>
        </p:txBody>
      </p:sp>
    </p:spTree>
    <p:extLst>
      <p:ext uri="{BB962C8B-B14F-4D97-AF65-F5344CB8AC3E}">
        <p14:creationId xmlns:p14="http://schemas.microsoft.com/office/powerpoint/2010/main" val="384894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27587" y="116632"/>
            <a:ext cx="8686800" cy="7920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de-DE" dirty="0" smtClean="0"/>
              <a:t> The P2 </a:t>
            </a:r>
            <a:r>
              <a:rPr lang="de-DE" dirty="0" err="1" smtClean="0"/>
              <a:t>experiment</a:t>
            </a:r>
            <a:r>
              <a:rPr lang="de-DE" dirty="0" smtClean="0"/>
              <a:t> at MESA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7499066" cy="5167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6"/>
          <p:cNvSpPr txBox="1"/>
          <p:nvPr/>
        </p:nvSpPr>
        <p:spPr>
          <a:xfrm>
            <a:off x="7144467" y="5649302"/>
            <a:ext cx="7695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200" dirty="0" smtClean="0"/>
              <a:t>N. Berger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0953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Bildschirmfoto 2013-04-18 um 20.30.3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0" y="0"/>
            <a:ext cx="9144000" cy="1190625"/>
          </a:xfrm>
          <a:prstGeom prst="rect">
            <a:avLst/>
          </a:prstGeom>
        </p:spPr>
      </p:pic>
      <p:pic>
        <p:nvPicPr>
          <p:cNvPr id="10" name="Bild 16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361" y="45360"/>
            <a:ext cx="1054534" cy="1043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17258" y="148745"/>
            <a:ext cx="203621" cy="416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100794" tIns="50397" rIns="100794" bIns="50397">
            <a:spAutoFit/>
          </a:bodyPr>
          <a:lstStyle/>
          <a:p>
            <a:endParaRPr lang="en-GB" sz="2200" b="1">
              <a:solidFill>
                <a:schemeClr val="accent2"/>
              </a:solidFill>
              <a:latin typeface="Comic Sans MS" pitchFamily="66" charset="0"/>
              <a:sym typeface="Symbol" pitchFamily="18" charset="2"/>
            </a:endParaRPr>
          </a:p>
        </p:txBody>
      </p:sp>
      <p:grpSp>
        <p:nvGrpSpPr>
          <p:cNvPr id="5" name="Gruppieren 7"/>
          <p:cNvGrpSpPr/>
          <p:nvPr/>
        </p:nvGrpSpPr>
        <p:grpSpPr>
          <a:xfrm>
            <a:off x="287524" y="1088740"/>
            <a:ext cx="7588809" cy="3853419"/>
            <a:chOff x="383519" y="969680"/>
            <a:chExt cx="7588809" cy="385341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feld 10"/>
                <p:cNvSpPr txBox="1"/>
                <p:nvPr/>
              </p:nvSpPr>
              <p:spPr>
                <a:xfrm>
                  <a:off x="383519" y="969680"/>
                  <a:ext cx="75888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285750" indent="-285750">
                    <a:buFont typeface="Wingdings" pitchFamily="2" charset="2"/>
                    <a:buChar char="Ø"/>
                  </a:pPr>
                  <a:r>
                    <a:rPr lang="en-GB" sz="2000" kern="0" dirty="0" smtClean="0">
                      <a:solidFill>
                        <a:prstClr val="black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000" i="1" kern="0" smtClean="0">
                          <a:solidFill>
                            <a:srgbClr val="0033CC"/>
                          </a:solidFill>
                          <a:latin typeface="Cambria Math"/>
                        </a:rPr>
                        <m:t>𝛾</m:t>
                      </m:r>
                      <m:r>
                        <a:rPr lang="en-US" sz="2000" i="1" kern="0" smtClean="0">
                          <a:solidFill>
                            <a:srgbClr val="0033CC"/>
                          </a:solidFill>
                          <a:latin typeface="Cambria Math"/>
                        </a:rPr>
                        <m:t>𝑍</m:t>
                      </m:r>
                    </m:oMath>
                  </a14:m>
                  <a:r>
                    <a:rPr lang="en-US" sz="2000" kern="0" dirty="0">
                      <a:solidFill>
                        <a:prstClr val="black"/>
                      </a:solidFill>
                    </a:rPr>
                    <a:t> box </a:t>
                  </a:r>
                  <a:r>
                    <a:rPr lang="en-US" sz="2000" kern="0" dirty="0" smtClean="0">
                      <a:solidFill>
                        <a:prstClr val="black"/>
                      </a:solidFill>
                    </a:rPr>
                    <a:t>graph contributions obtained by </a:t>
                  </a:r>
                  <a:r>
                    <a:rPr lang="en-US" sz="2000" kern="0" dirty="0" err="1" smtClean="0">
                      <a:solidFill>
                        <a:prstClr val="black"/>
                      </a:solidFill>
                    </a:rPr>
                    <a:t>modelling</a:t>
                  </a:r>
                  <a:r>
                    <a:rPr lang="en-US" sz="2000" kern="0" dirty="0" smtClean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2000" kern="0" dirty="0" err="1" smtClean="0">
                      <a:solidFill>
                        <a:prstClr val="black"/>
                      </a:solidFill>
                    </a:rPr>
                    <a:t>hadronic</a:t>
                  </a:r>
                  <a:r>
                    <a:rPr lang="en-US" sz="2000" kern="0" dirty="0" smtClean="0">
                      <a:solidFill>
                        <a:prstClr val="black"/>
                      </a:solidFill>
                    </a:rPr>
                    <a:t> effects:</a:t>
                  </a:r>
                  <a:endParaRPr lang="en-GB" sz="2000" kern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11" name="Textfeld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3519" y="969680"/>
                  <a:ext cx="7588809" cy="400110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l="-723" t="-7576" b="-257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8" name="Gruppieren 6"/>
            <p:cNvGrpSpPr/>
            <p:nvPr/>
          </p:nvGrpSpPr>
          <p:grpSpPr>
            <a:xfrm>
              <a:off x="971600" y="1484784"/>
              <a:ext cx="4320000" cy="3338315"/>
              <a:chOff x="971600" y="1484784"/>
              <a:chExt cx="4320000" cy="3338315"/>
            </a:xfrm>
          </p:grpSpPr>
          <p:pic>
            <p:nvPicPr>
              <p:cNvPr id="11" name="Grafik 4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71600" y="1484784"/>
                <a:ext cx="4320000" cy="3049771"/>
              </a:xfrm>
              <a:prstGeom prst="rect">
                <a:avLst/>
              </a:prstGeom>
            </p:spPr>
          </p:pic>
          <p:sp>
            <p:nvSpPr>
              <p:cNvPr id="12" name="Textfeld 5"/>
              <p:cNvSpPr txBox="1"/>
              <p:nvPr/>
            </p:nvSpPr>
            <p:spPr>
              <a:xfrm>
                <a:off x="1444516" y="4515322"/>
                <a:ext cx="369075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 smtClean="0">
                    <a:solidFill>
                      <a:srgbClr val="C00000"/>
                    </a:solidFill>
                  </a:rPr>
                  <a:t>[</a:t>
                </a:r>
                <a:r>
                  <a:rPr lang="en-GB" sz="1400" i="1" dirty="0" err="1" smtClean="0">
                    <a:solidFill>
                      <a:srgbClr val="C00000"/>
                    </a:solidFill>
                  </a:rPr>
                  <a:t>Gorchstein</a:t>
                </a:r>
                <a:r>
                  <a:rPr lang="en-GB" sz="1400" i="1" dirty="0" smtClean="0">
                    <a:solidFill>
                      <a:srgbClr val="C00000"/>
                    </a:solidFill>
                  </a:rPr>
                  <a:t>, Horowitz &amp; Ramsey-</a:t>
                </a:r>
                <a:r>
                  <a:rPr lang="en-GB" sz="1400" i="1" dirty="0" err="1" smtClean="0">
                    <a:solidFill>
                      <a:srgbClr val="C00000"/>
                    </a:solidFill>
                  </a:rPr>
                  <a:t>Musolf</a:t>
                </a:r>
                <a:r>
                  <a:rPr lang="en-GB" sz="1400" i="1" dirty="0" smtClean="0">
                    <a:solidFill>
                      <a:srgbClr val="C00000"/>
                    </a:solidFill>
                  </a:rPr>
                  <a:t> 2011]</a:t>
                </a:r>
                <a:endParaRPr lang="en-GB" sz="1400" i="1" dirty="0">
                  <a:solidFill>
                    <a:srgbClr val="C00000"/>
                  </a:solidFill>
                </a:endParaRPr>
              </a:p>
            </p:txBody>
          </p:sp>
        </p:grpSp>
      </p:grpSp>
      <p:sp>
        <p:nvSpPr>
          <p:cNvPr id="13" name="Textfeld 22"/>
          <p:cNvSpPr txBox="1"/>
          <p:nvPr/>
        </p:nvSpPr>
        <p:spPr>
          <a:xfrm>
            <a:off x="5195605" y="2086948"/>
            <a:ext cx="37448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Wingdings" pitchFamily="2" charset="2"/>
              <a:buChar char="Ø"/>
            </a:pPr>
            <a:r>
              <a:rPr lang="en-GB" sz="2000" dirty="0" err="1" smtClean="0"/>
              <a:t>Hadronic</a:t>
            </a:r>
            <a:r>
              <a:rPr lang="en-GB" sz="2000" dirty="0" smtClean="0"/>
              <a:t> uncertainties suppressed at lower energies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sz="2000" dirty="0" smtClean="0"/>
              <a:t>Low beam energy experiment: </a:t>
            </a:r>
          </a:p>
          <a:p>
            <a:pPr lvl="1"/>
            <a:r>
              <a:rPr lang="en-GB" sz="2000" b="1" dirty="0" smtClean="0"/>
              <a:t>P2 @ MESA</a:t>
            </a:r>
          </a:p>
        </p:txBody>
      </p:sp>
      <p:grpSp>
        <p:nvGrpSpPr>
          <p:cNvPr id="14" name="Gruppieren 20"/>
          <p:cNvGrpSpPr/>
          <p:nvPr/>
        </p:nvGrpSpPr>
        <p:grpSpPr>
          <a:xfrm>
            <a:off x="726703" y="4908736"/>
            <a:ext cx="7805738" cy="1718183"/>
            <a:chOff x="726703" y="4714698"/>
            <a:chExt cx="7805738" cy="171818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feld 27"/>
                <p:cNvSpPr txBox="1"/>
                <p:nvPr/>
              </p:nvSpPr>
              <p:spPr>
                <a:xfrm>
                  <a:off x="4572001" y="4883616"/>
                  <a:ext cx="3960440" cy="144229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noAutofit/>
                </a:bodyPr>
                <a:lstStyle/>
                <a:p>
                  <a:pPr algn="ctr">
                    <a:spcAft>
                      <a:spcPts val="1200"/>
                    </a:spcAft>
                  </a:pPr>
                  <a:r>
                    <a:rPr lang="en-US" sz="2000" kern="0" dirty="0" smtClean="0">
                      <a:solidFill>
                        <a:prstClr val="black"/>
                      </a:solidFill>
                    </a:rPr>
                    <a:t>Dominant theoretical uncertainty: </a:t>
                  </a:r>
                </a:p>
                <a:p>
                  <a:pPr algn="ctr">
                    <a:spcAft>
                      <a:spcPts val="1200"/>
                    </a:spcAft>
                  </a:pPr>
                  <a:r>
                    <a:rPr lang="en-US" sz="2000" kern="0" dirty="0" smtClean="0">
                      <a:solidFill>
                        <a:prstClr val="black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US" sz="2000" b="0" i="1" kern="0" smtClean="0">
                          <a:solidFill>
                            <a:prstClr val="black"/>
                          </a:solidFill>
                          <a:latin typeface="Cambria Math"/>
                        </a:rPr>
                        <m:t>𝛾</m:t>
                      </m:r>
                      <m:r>
                        <a:rPr lang="en-US" sz="2000" b="0" i="1" kern="0" smtClean="0">
                          <a:solidFill>
                            <a:prstClr val="black"/>
                          </a:solidFill>
                          <a:latin typeface="Cambria Math"/>
                        </a:rPr>
                        <m:t>𝑍</m:t>
                      </m:r>
                    </m:oMath>
                  </a14:m>
                  <a:r>
                    <a:rPr lang="en-US" sz="2000" kern="0" dirty="0" smtClean="0">
                      <a:solidFill>
                        <a:prstClr val="black"/>
                      </a:solidFill>
                    </a:rPr>
                    <a:t> box graphs,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rgbClr val="0033CC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 smtClean="0">
                              <a:solidFill>
                                <a:srgbClr val="0033CC"/>
                              </a:solidFill>
                              <a:latin typeface="Cambria Math"/>
                              <a:ea typeface="Cambria Math"/>
                            </a:rPr>
                            <m:t>⊡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𝛾</m:t>
                          </m:r>
                          <m:r>
                            <a:rPr lang="en-US" sz="2000" b="0" i="1" smtClean="0">
                              <a:solidFill>
                                <a:srgbClr val="0033CC"/>
                              </a:solidFill>
                              <a:latin typeface="Cambria Math"/>
                            </a:rPr>
                            <m:t>𝑍</m:t>
                          </m:r>
                        </m:sub>
                      </m:sSub>
                    </m:oMath>
                  </a14:m>
                  <a:endParaRPr lang="en-GB" sz="2000" kern="0" dirty="0" smtClean="0">
                    <a:solidFill>
                      <a:prstClr val="black"/>
                    </a:solidFill>
                  </a:endParaRPr>
                </a:p>
                <a:p>
                  <a:pPr algn="ctr">
                    <a:spcAft>
                      <a:spcPts val="1200"/>
                    </a:spcAft>
                  </a:pPr>
                  <a:r>
                    <a:rPr lang="en-GB" sz="2000" kern="0" dirty="0">
                      <a:solidFill>
                        <a:prstClr val="black"/>
                      </a:solidFill>
                    </a:rPr>
                    <a:t>Sensitive to </a:t>
                  </a:r>
                  <a:r>
                    <a:rPr lang="en-GB" sz="2000" kern="0" dirty="0" err="1">
                      <a:solidFill>
                        <a:prstClr val="black"/>
                      </a:solidFill>
                    </a:rPr>
                    <a:t>hadronic</a:t>
                  </a:r>
                  <a:r>
                    <a:rPr lang="en-GB" sz="2000" kern="0" dirty="0">
                      <a:solidFill>
                        <a:prstClr val="black"/>
                      </a:solidFill>
                    </a:rPr>
                    <a:t> effects</a:t>
                  </a:r>
                </a:p>
                <a:p>
                  <a:pPr algn="ctr">
                    <a:spcAft>
                      <a:spcPts val="1200"/>
                    </a:spcAft>
                  </a:pPr>
                  <a:endParaRPr lang="en-GB" sz="2000" kern="0" dirty="0">
                    <a:solidFill>
                      <a:prstClr val="black"/>
                    </a:solidFill>
                  </a:endParaRPr>
                </a:p>
              </p:txBody>
            </p:sp>
          </mc:Choice>
          <mc:Fallback xmlns="">
            <p:sp>
              <p:nvSpPr>
                <p:cNvPr id="28" name="Textfeld 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2001" y="4883616"/>
                  <a:ext cx="3960440" cy="1442297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 t="-211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pic>
          <p:nvPicPr>
            <p:cNvPr id="16" name="Grafik 1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6703" y="4714698"/>
              <a:ext cx="3420000" cy="1718183"/>
            </a:xfrm>
            <a:prstGeom prst="rect">
              <a:avLst/>
            </a:prstGeom>
          </p:spPr>
        </p:pic>
      </p:grpSp>
      <p:cxnSp>
        <p:nvCxnSpPr>
          <p:cNvPr id="3" name="Straight Connector 2"/>
          <p:cNvCxnSpPr/>
          <p:nvPr/>
        </p:nvCxnSpPr>
        <p:spPr>
          <a:xfrm>
            <a:off x="1601463" y="3564276"/>
            <a:ext cx="0" cy="9144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412175" y="3194944"/>
            <a:ext cx="42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9703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25" name="Titel 4"/>
          <p:cNvSpPr txBox="1">
            <a:spLocks/>
          </p:cNvSpPr>
          <p:nvPr/>
        </p:nvSpPr>
        <p:spPr>
          <a:xfrm>
            <a:off x="-9178" y="30004"/>
            <a:ext cx="9395441" cy="79208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/>
              <a:t>B</a:t>
            </a:r>
            <a:r>
              <a:rPr lang="en-US" sz="3200" dirty="0" smtClean="0"/>
              <a:t>eam  test   of </a:t>
            </a:r>
            <a:r>
              <a:rPr lang="en-US" sz="3200" dirty="0" smtClean="0">
                <a:solidFill>
                  <a:srgbClr val="00B050"/>
                </a:solidFill>
              </a:rPr>
              <a:t>MELBA</a:t>
            </a:r>
            <a:r>
              <a:rPr lang="en-US" sz="3200" dirty="0" smtClean="0"/>
              <a:t> and </a:t>
            </a:r>
            <a:r>
              <a:rPr lang="en-US" sz="3200" dirty="0" smtClean="0">
                <a:solidFill>
                  <a:srgbClr val="00B050"/>
                </a:solidFill>
              </a:rPr>
              <a:t>“50%” MAMBO</a:t>
            </a:r>
            <a:r>
              <a:rPr lang="en-US" sz="3200" dirty="0" smtClean="0"/>
              <a:t> </a:t>
            </a:r>
          </a:p>
          <a:p>
            <a:r>
              <a:rPr lang="en-US" sz="3200" dirty="0" smtClean="0"/>
              <a:t>planed until end 2018 </a:t>
            </a:r>
            <a:r>
              <a:rPr lang="en-US" sz="2000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70431"/>
            <a:ext cx="6445208" cy="4430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556016" y="5301208"/>
            <a:ext cx="79775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First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sections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MAMBO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installed</a:t>
            </a:r>
            <a:r>
              <a:rPr lang="de-DE" dirty="0" smtClean="0"/>
              <a:t>. </a:t>
            </a:r>
            <a:r>
              <a:rPr lang="de-DE" dirty="0" smtClean="0">
                <a:sym typeface="Wingdings" panose="05000000000000000000" pitchFamily="2" charset="2"/>
              </a:rPr>
              <a:t>2.5 </a:t>
            </a:r>
            <a:r>
              <a:rPr lang="de-DE" dirty="0" err="1" smtClean="0">
                <a:sym typeface="Wingdings" panose="05000000000000000000" pitchFamily="2" charset="2"/>
              </a:rPr>
              <a:t>MeV</a:t>
            </a:r>
            <a:r>
              <a:rPr lang="de-DE" dirty="0" smtClean="0">
                <a:sym typeface="Wingdings" panose="05000000000000000000" pitchFamily="2" charset="2"/>
              </a:rPr>
              <a:t> „</a:t>
            </a:r>
            <a:r>
              <a:rPr lang="de-DE" dirty="0" err="1" smtClean="0">
                <a:sym typeface="Wingdings" panose="05000000000000000000" pitchFamily="2" charset="2"/>
              </a:rPr>
              <a:t>full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relativistic</a:t>
            </a:r>
            <a:r>
              <a:rPr lang="de-DE" dirty="0" smtClean="0">
                <a:sym typeface="Wingdings" panose="05000000000000000000" pitchFamily="2" charset="2"/>
              </a:rPr>
              <a:t>“ beam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1300 MHz </a:t>
            </a:r>
            <a:r>
              <a:rPr lang="de-DE" dirty="0" err="1" smtClean="0"/>
              <a:t>Rf</a:t>
            </a:r>
            <a:r>
              <a:rPr lang="de-DE" dirty="0" smtClean="0"/>
              <a:t> power </a:t>
            </a:r>
            <a:r>
              <a:rPr lang="de-DE" dirty="0" err="1" smtClean="0"/>
              <a:t>generated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b="1" dirty="0" smtClean="0"/>
              <a:t>solid </a:t>
            </a:r>
            <a:r>
              <a:rPr lang="de-DE" b="1" dirty="0" err="1" smtClean="0"/>
              <a:t>state</a:t>
            </a:r>
            <a:r>
              <a:rPr lang="de-DE" b="1" dirty="0" smtClean="0"/>
              <a:t> </a:t>
            </a:r>
            <a:r>
              <a:rPr lang="de-DE" b="1" dirty="0" err="1" smtClean="0"/>
              <a:t>amplifiers</a:t>
            </a:r>
            <a:r>
              <a:rPr lang="de-DE" b="1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up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80kW </a:t>
            </a:r>
            <a:r>
              <a:rPr lang="de-DE" dirty="0" err="1" smtClean="0"/>
              <a:t>c.w</a:t>
            </a:r>
            <a:r>
              <a:rPr lang="de-DE" dirty="0" smtClean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 Beam </a:t>
            </a:r>
            <a:r>
              <a:rPr lang="de-DE" dirty="0" err="1" smtClean="0"/>
              <a:t>current</a:t>
            </a:r>
            <a:r>
              <a:rPr lang="de-DE" dirty="0" smtClean="0"/>
              <a:t> &gt;1mA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tested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369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25" name="Titel 4"/>
          <p:cNvSpPr txBox="1">
            <a:spLocks/>
          </p:cNvSpPr>
          <p:nvPr/>
        </p:nvSpPr>
        <p:spPr>
          <a:xfrm>
            <a:off x="-8596" y="-110558"/>
            <a:ext cx="9468544" cy="12961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rgbClr val="00B050"/>
                </a:solidFill>
              </a:rPr>
              <a:t> MEEK </a:t>
            </a:r>
            <a:r>
              <a:rPr lang="en-US" dirty="0" smtClean="0"/>
              <a:t>(Mesa Elbe Enhanced </a:t>
            </a:r>
            <a:r>
              <a:rPr lang="en-US" dirty="0" err="1" smtClean="0"/>
              <a:t>Kryomodules</a:t>
            </a:r>
            <a:r>
              <a:rPr lang="en-US" dirty="0" smtClean="0"/>
              <a:t>)</a:t>
            </a:r>
            <a:r>
              <a:rPr lang="en-US" sz="3200" dirty="0" smtClean="0"/>
              <a:t> </a:t>
            </a:r>
            <a:r>
              <a:rPr lang="en-US" sz="2000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496371" y="4293096"/>
            <a:ext cx="81789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Design Gradient 13MV/m at Q</a:t>
            </a:r>
            <a:r>
              <a:rPr lang="de-DE" baseline="-25000" dirty="0" smtClean="0"/>
              <a:t>0 </a:t>
            </a:r>
            <a:r>
              <a:rPr lang="de-DE" dirty="0" smtClean="0"/>
              <a:t>=1.5*10</a:t>
            </a:r>
            <a:r>
              <a:rPr lang="de-DE" baseline="30000" dirty="0" smtClean="0"/>
              <a:t>10. 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2 </a:t>
            </a:r>
            <a:r>
              <a:rPr lang="de-DE" dirty="0" err="1" smtClean="0"/>
              <a:t>Cryomodules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four</a:t>
            </a:r>
            <a:r>
              <a:rPr lang="de-DE" dirty="0" smtClean="0"/>
              <a:t> </a:t>
            </a:r>
            <a:r>
              <a:rPr lang="de-DE" dirty="0" err="1" smtClean="0"/>
              <a:t>cavities</a:t>
            </a:r>
            <a:r>
              <a:rPr lang="de-DE" dirty="0" smtClean="0"/>
              <a:t> will </a:t>
            </a:r>
            <a:r>
              <a:rPr lang="de-DE" dirty="0" err="1" smtClean="0"/>
              <a:t>yield</a:t>
            </a:r>
            <a:r>
              <a:rPr lang="de-DE" dirty="0" smtClean="0"/>
              <a:t> 50MeV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gain</a:t>
            </a:r>
            <a:r>
              <a:rPr lang="de-DE" dirty="0" smtClean="0"/>
              <a:t>/turn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„</a:t>
            </a:r>
            <a:r>
              <a:rPr lang="de-DE" dirty="0" err="1" smtClean="0"/>
              <a:t>Enhancements</a:t>
            </a:r>
            <a:r>
              <a:rPr lang="de-DE" dirty="0" smtClean="0"/>
              <a:t>“: -</a:t>
            </a:r>
            <a:r>
              <a:rPr lang="de-DE" dirty="0" err="1" smtClean="0"/>
              <a:t>faster</a:t>
            </a:r>
            <a:r>
              <a:rPr lang="de-DE" dirty="0" smtClean="0"/>
              <a:t> </a:t>
            </a:r>
            <a:r>
              <a:rPr lang="de-DE" dirty="0" err="1" smtClean="0"/>
              <a:t>tuner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improved</a:t>
            </a:r>
            <a:r>
              <a:rPr lang="de-DE" dirty="0" smtClean="0"/>
              <a:t> HOM </a:t>
            </a:r>
            <a:r>
              <a:rPr lang="de-DE" dirty="0" err="1" smtClean="0"/>
              <a:t>capabilities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higher</a:t>
            </a:r>
            <a:r>
              <a:rPr lang="de-DE" dirty="0" smtClean="0"/>
              <a:t> </a:t>
            </a:r>
            <a:r>
              <a:rPr lang="de-DE" dirty="0" err="1" smtClean="0"/>
              <a:t>current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Under</a:t>
            </a:r>
            <a:r>
              <a:rPr lang="de-DE" dirty="0" smtClean="0"/>
              <a:t> </a:t>
            </a:r>
            <a:r>
              <a:rPr lang="de-DE" dirty="0" err="1" smtClean="0"/>
              <a:t>fabrication</a:t>
            </a:r>
            <a:r>
              <a:rPr lang="de-DE" dirty="0" smtClean="0"/>
              <a:t> at RI Instruments Bergisch Gladbach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Delivery</a:t>
            </a:r>
            <a:r>
              <a:rPr lang="de-DE" dirty="0" smtClean="0"/>
              <a:t> </a:t>
            </a:r>
            <a:r>
              <a:rPr lang="de-DE" dirty="0" err="1" smtClean="0"/>
              <a:t>date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modules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 April/June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Performance </a:t>
            </a:r>
            <a:r>
              <a:rPr lang="de-DE" dirty="0" err="1" smtClean="0"/>
              <a:t>tests</a:t>
            </a:r>
            <a:r>
              <a:rPr lang="de-DE" dirty="0" smtClean="0"/>
              <a:t>  at </a:t>
            </a:r>
            <a:r>
              <a:rPr lang="de-DE" dirty="0" err="1" smtClean="0"/>
              <a:t>new</a:t>
            </a:r>
            <a:r>
              <a:rPr lang="de-DE" dirty="0" smtClean="0"/>
              <a:t> „HIM experimental hall“</a:t>
            </a:r>
            <a:endParaRPr lang="de-DE" dirty="0"/>
          </a:p>
        </p:txBody>
      </p:sp>
      <p:pic>
        <p:nvPicPr>
          <p:cNvPr id="6" name="Picture 2" descr="H:\Eigene Dateien\KPH\Veröffentlichungen\Konferrenzen\ERL 2015\Felix\IMG_22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7680" y="1185586"/>
            <a:ext cx="3312368" cy="248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0" t="430" r="19130" b="-430"/>
          <a:stretch>
            <a:fillRect/>
          </a:stretch>
        </p:blipFill>
        <p:spPr bwMode="auto">
          <a:xfrm>
            <a:off x="842753" y="1042910"/>
            <a:ext cx="3221396" cy="32501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hteck 7"/>
          <p:cNvSpPr/>
          <p:nvPr/>
        </p:nvSpPr>
        <p:spPr>
          <a:xfrm>
            <a:off x="1691680" y="4154596"/>
            <a:ext cx="25316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GB" altLang="de-DE" sz="1200" dirty="0">
                <a:cs typeface="Aharoni" pitchFamily="2" charset="-79"/>
              </a:rPr>
              <a:t>J. </a:t>
            </a:r>
            <a:r>
              <a:rPr lang="en-GB" altLang="de-DE" sz="1200" dirty="0" err="1">
                <a:cs typeface="Aharoni" pitchFamily="2" charset="-79"/>
              </a:rPr>
              <a:t>Teichert</a:t>
            </a:r>
            <a:r>
              <a:rPr lang="en-GB" altLang="de-DE" sz="1200" dirty="0">
                <a:cs typeface="Aharoni" pitchFamily="2" charset="-79"/>
              </a:rPr>
              <a:t> et al. NIMA 557 (2006) 239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4347041" y="3668767"/>
            <a:ext cx="19623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Installation at ELBE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749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lvl="0"/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25" name="Titel 4"/>
          <p:cNvSpPr txBox="1">
            <a:spLocks/>
          </p:cNvSpPr>
          <p:nvPr/>
        </p:nvSpPr>
        <p:spPr>
          <a:xfrm>
            <a:off x="-1512" y="77870"/>
            <a:ext cx="8675361" cy="1296144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MEEK </a:t>
            </a:r>
            <a:r>
              <a:rPr lang="en-US" dirty="0" err="1" smtClean="0"/>
              <a:t>Cryomodules</a:t>
            </a:r>
            <a:endParaRPr lang="en-US" dirty="0" smtClean="0"/>
          </a:p>
          <a:p>
            <a:r>
              <a:rPr lang="en-US" dirty="0" smtClean="0"/>
              <a:t>-preparing for the test phase </a:t>
            </a:r>
          </a:p>
          <a:p>
            <a:r>
              <a:rPr lang="en-US" sz="3200" dirty="0" smtClean="0"/>
              <a:t> </a:t>
            </a:r>
            <a:r>
              <a:rPr lang="en-US" sz="2000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48" y="1916832"/>
            <a:ext cx="4032449" cy="3024336"/>
          </a:xfrm>
          <a:prstGeom prst="rect">
            <a:avLst/>
          </a:prstGeom>
        </p:spPr>
      </p:pic>
      <p:pic>
        <p:nvPicPr>
          <p:cNvPr id="4" name="Grafi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8033" y="1815637"/>
            <a:ext cx="4124264" cy="3093198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172152" y="1225881"/>
            <a:ext cx="7302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 „Helmholtz Institut Mainz“ (HIM) will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ready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operation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summer</a:t>
            </a:r>
            <a:r>
              <a:rPr lang="de-DE" dirty="0" smtClean="0"/>
              <a:t>….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168652" y="5373216"/>
            <a:ext cx="92147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/>
              <a:t>He:</a:t>
            </a:r>
            <a:r>
              <a:rPr lang="de-DE" dirty="0" smtClean="0"/>
              <a:t> </a:t>
            </a:r>
            <a:r>
              <a:rPr lang="de-DE" dirty="0" err="1" smtClean="0"/>
              <a:t>Lq</a:t>
            </a:r>
            <a:r>
              <a:rPr lang="de-DE" dirty="0" smtClean="0"/>
              <a:t>. Helium </a:t>
            </a:r>
            <a:r>
              <a:rPr lang="de-DE" dirty="0" err="1" smtClean="0"/>
              <a:t>supply</a:t>
            </a:r>
            <a:r>
              <a:rPr lang="de-DE" dirty="0" smtClean="0"/>
              <a:t> </a:t>
            </a:r>
            <a:r>
              <a:rPr lang="de-DE" dirty="0" err="1" smtClean="0"/>
              <a:t>line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liquifier</a:t>
            </a:r>
            <a:r>
              <a:rPr lang="de-DE" dirty="0" smtClean="0"/>
              <a:t> in </a:t>
            </a:r>
            <a:r>
              <a:rPr lang="de-DE" dirty="0" err="1" smtClean="0"/>
              <a:t>nuclear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 </a:t>
            </a:r>
            <a:r>
              <a:rPr lang="de-DE" dirty="0" err="1" smtClean="0"/>
              <a:t>institute</a:t>
            </a:r>
            <a:r>
              <a:rPr lang="de-DE" dirty="0" smtClean="0"/>
              <a:t>:  &gt;50l/</a:t>
            </a:r>
            <a:r>
              <a:rPr lang="de-DE" dirty="0" err="1" smtClean="0"/>
              <a:t>hour</a:t>
            </a:r>
            <a:r>
              <a:rPr lang="de-DE" dirty="0" smtClean="0"/>
              <a:t> </a:t>
            </a:r>
            <a:r>
              <a:rPr lang="de-DE" dirty="0" err="1" smtClean="0"/>
              <a:t>through</a:t>
            </a:r>
            <a:r>
              <a:rPr lang="de-DE" dirty="0" smtClean="0"/>
              <a:t> 220 m </a:t>
            </a:r>
          </a:p>
          <a:p>
            <a:r>
              <a:rPr lang="de-DE" dirty="0" err="1" smtClean="0"/>
              <a:t>long</a:t>
            </a:r>
            <a:r>
              <a:rPr lang="de-DE" dirty="0" smtClean="0"/>
              <a:t>  </a:t>
            </a:r>
            <a:r>
              <a:rPr lang="de-DE" dirty="0" err="1" smtClean="0"/>
              <a:t>pipe</a:t>
            </a:r>
            <a:r>
              <a:rPr lang="de-DE" dirty="0" smtClean="0"/>
              <a:t>  </a:t>
            </a:r>
            <a:r>
              <a:rPr lang="de-DE" dirty="0" err="1" smtClean="0">
                <a:solidFill>
                  <a:srgbClr val="FF0000"/>
                </a:solidFill>
              </a:rPr>
              <a:t>demonstrated</a:t>
            </a:r>
            <a:r>
              <a:rPr lang="de-DE" dirty="0" smtClean="0"/>
              <a:t>.  </a:t>
            </a:r>
            <a:r>
              <a:rPr lang="de-DE" b="1" dirty="0" smtClean="0"/>
              <a:t>P: </a:t>
            </a:r>
            <a:r>
              <a:rPr lang="de-DE" dirty="0" smtClean="0"/>
              <a:t>4g/s pump </a:t>
            </a:r>
            <a:r>
              <a:rPr lang="de-DE" dirty="0" err="1" smtClean="0"/>
              <a:t>stage</a:t>
            </a:r>
            <a:r>
              <a:rPr lang="de-DE" dirty="0" smtClean="0"/>
              <a:t> at 16mbar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presently</a:t>
            </a:r>
            <a:r>
              <a:rPr lang="de-DE" dirty="0" smtClean="0"/>
              <a:t>  </a:t>
            </a:r>
            <a:r>
              <a:rPr lang="de-DE" dirty="0" err="1" smtClean="0"/>
              <a:t>being</a:t>
            </a:r>
            <a:r>
              <a:rPr lang="de-DE" dirty="0" smtClean="0"/>
              <a:t> </a:t>
            </a:r>
            <a:r>
              <a:rPr lang="de-DE" dirty="0" err="1" smtClean="0"/>
              <a:t>ordered</a:t>
            </a:r>
            <a:r>
              <a:rPr lang="de-DE" dirty="0" smtClean="0"/>
              <a:t>.</a:t>
            </a:r>
            <a:r>
              <a:rPr lang="de-DE" b="1" dirty="0" smtClean="0"/>
              <a:t> </a:t>
            </a:r>
          </a:p>
          <a:p>
            <a:r>
              <a:rPr lang="de-DE" b="1" dirty="0" smtClean="0"/>
              <a:t>I</a:t>
            </a:r>
            <a:r>
              <a:rPr lang="de-DE" dirty="0" smtClean="0"/>
              <a:t>: </a:t>
            </a:r>
            <a:r>
              <a:rPr lang="de-DE" dirty="0" err="1" smtClean="0"/>
              <a:t>Instrumenttion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, </a:t>
            </a:r>
            <a:r>
              <a:rPr lang="de-DE" b="1" dirty="0" smtClean="0"/>
              <a:t>C</a:t>
            </a:r>
            <a:r>
              <a:rPr lang="de-DE" dirty="0" smtClean="0"/>
              <a:t>: Clean </a:t>
            </a:r>
            <a:r>
              <a:rPr lang="de-DE" dirty="0" err="1" smtClean="0"/>
              <a:t>room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cryomodule</a:t>
            </a:r>
            <a:r>
              <a:rPr lang="de-DE" dirty="0" smtClean="0"/>
              <a:t> </a:t>
            </a:r>
            <a:r>
              <a:rPr lang="de-DE" dirty="0" err="1" smtClean="0"/>
              <a:t>maintenance</a:t>
            </a:r>
            <a:endParaRPr lang="de-DE" dirty="0"/>
          </a:p>
        </p:txBody>
      </p:sp>
      <p:sp>
        <p:nvSpPr>
          <p:cNvPr id="12" name="Textfeld 11"/>
          <p:cNvSpPr txBox="1"/>
          <p:nvPr/>
        </p:nvSpPr>
        <p:spPr>
          <a:xfrm>
            <a:off x="284748" y="4570797"/>
            <a:ext cx="327256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Test </a:t>
            </a:r>
            <a:r>
              <a:rPr lang="de-DE" dirty="0" err="1" smtClean="0"/>
              <a:t>bunker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SRF </a:t>
            </a:r>
            <a:r>
              <a:rPr lang="de-DE" dirty="0" err="1" smtClean="0"/>
              <a:t>cryomodules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1774194" y="2658978"/>
            <a:ext cx="44595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 smtClean="0"/>
              <a:t>He</a:t>
            </a:r>
            <a:endParaRPr lang="de-DE" b="1" dirty="0"/>
          </a:p>
        </p:txBody>
      </p:sp>
      <p:sp>
        <p:nvSpPr>
          <p:cNvPr id="15" name="Textfeld 14"/>
          <p:cNvSpPr txBox="1"/>
          <p:nvPr/>
        </p:nvSpPr>
        <p:spPr>
          <a:xfrm>
            <a:off x="3557311" y="2289646"/>
            <a:ext cx="3080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P</a:t>
            </a:r>
            <a:endParaRPr lang="de-DE" b="1" dirty="0" smtClean="0"/>
          </a:p>
        </p:txBody>
      </p:sp>
      <p:sp>
        <p:nvSpPr>
          <p:cNvPr id="14" name="Textfeld 13"/>
          <p:cNvSpPr txBox="1"/>
          <p:nvPr/>
        </p:nvSpPr>
        <p:spPr>
          <a:xfrm>
            <a:off x="4688033" y="4539503"/>
            <a:ext cx="189013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Experimental Hall </a:t>
            </a:r>
            <a:endParaRPr lang="de-DE" dirty="0"/>
          </a:p>
        </p:txBody>
      </p:sp>
      <p:sp>
        <p:nvSpPr>
          <p:cNvPr id="17" name="Textfeld 16"/>
          <p:cNvSpPr txBox="1"/>
          <p:nvPr/>
        </p:nvSpPr>
        <p:spPr>
          <a:xfrm>
            <a:off x="8000897" y="3717032"/>
            <a:ext cx="30649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 smtClean="0"/>
              <a:t>C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5444174" y="2474312"/>
            <a:ext cx="24558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b="1" dirty="0"/>
              <a:t>I</a:t>
            </a:r>
            <a:endParaRPr lang="de-DE" b="1" dirty="0" smtClean="0"/>
          </a:p>
        </p:txBody>
      </p:sp>
      <p:sp>
        <p:nvSpPr>
          <p:cNvPr id="16" name="Textfeld 15"/>
          <p:cNvSpPr txBox="1"/>
          <p:nvPr/>
        </p:nvSpPr>
        <p:spPr>
          <a:xfrm>
            <a:off x="7860368" y="4908835"/>
            <a:ext cx="10134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01 June 2016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410349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1234" y="0"/>
            <a:ext cx="762766" cy="78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27587" y="116632"/>
            <a:ext cx="8686800" cy="7920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de-DE" dirty="0" smtClean="0"/>
              <a:t> Experiments  at MESA 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Rechteck 2"/>
          <p:cNvSpPr/>
          <p:nvPr/>
        </p:nvSpPr>
        <p:spPr>
          <a:xfrm>
            <a:off x="4307653" y="5789043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sz="1200" dirty="0"/>
              <a:t>http://www.prisma.uni-mainz.de/1795.php#imagefilm</a:t>
            </a:r>
          </a:p>
        </p:txBody>
      </p:sp>
      <p:pic>
        <p:nvPicPr>
          <p:cNvPr id="12" name="Exzellenzcluster PRISMA Auf der Suche nach neuer Physik.mp4">
            <a:hlinkClick r:id="" action="ppaction://ole?verb=0"/>
            <a:hlinkHover r:id="" action="ppaction://ole?verb=0"/>
          </p:cNvPr>
          <p:cNvPicPr/>
          <p:nvPr>
            <a:videoFile r:link="rId1"/>
            <p:extLst/>
          </p:nvPr>
        </p:nvPicPr>
        <p:blipFill>
          <a:blip r:embed="rId5"/>
          <a:stretch>
            <a:fillRect/>
          </a:stretch>
        </p:blipFill>
        <p:spPr>
          <a:xfrm>
            <a:off x="338667" y="1425219"/>
            <a:ext cx="8423950" cy="4308037"/>
          </a:xfrm>
          <a:prstGeom prst="rect">
            <a:avLst/>
          </a:prstGeom>
        </p:spPr>
      </p:pic>
      <p:grpSp>
        <p:nvGrpSpPr>
          <p:cNvPr id="13" name="Gruppierung 22"/>
          <p:cNvGrpSpPr/>
          <p:nvPr/>
        </p:nvGrpSpPr>
        <p:grpSpPr>
          <a:xfrm>
            <a:off x="730288" y="1520523"/>
            <a:ext cx="5704448" cy="1229208"/>
            <a:chOff x="1650893" y="1192454"/>
            <a:chExt cx="5704448" cy="1229208"/>
          </a:xfrm>
        </p:grpSpPr>
        <p:sp>
          <p:nvSpPr>
            <p:cNvPr id="14" name="Ovale Legende 13"/>
            <p:cNvSpPr/>
            <p:nvPr/>
          </p:nvSpPr>
          <p:spPr bwMode="auto">
            <a:xfrm>
              <a:off x="1650893" y="1266782"/>
              <a:ext cx="2454365" cy="1154880"/>
            </a:xfrm>
            <a:prstGeom prst="wedgeEllipseCallout">
              <a:avLst>
                <a:gd name="adj1" fmla="val -30082"/>
                <a:gd name="adj2" fmla="val 122794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1" dirty="0" smtClean="0">
                  <a:latin typeface="Arial"/>
                  <a:cs typeface="Arial"/>
                </a:rPr>
                <a:t>Mode 2: ERL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1" dirty="0" smtClean="0">
                  <a:latin typeface="Arial"/>
                  <a:cs typeface="Arial"/>
                </a:rPr>
                <a:t>Internal Target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/>
                  <a:cs typeface="Arial"/>
                </a:rPr>
                <a:t>MAGIX</a:t>
              </a:r>
              <a:r>
                <a:rPr kumimoji="0" lang="en-GB" sz="1600" b="0" i="0" u="none" strike="no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/>
                  <a:cs typeface="Arial"/>
                </a:rPr>
                <a:t> </a:t>
              </a: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/>
                  <a:cs typeface="Arial"/>
                </a:rPr>
                <a:t>Experiment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cs typeface="Arial"/>
              </a:endParaRPr>
            </a:p>
          </p:txBody>
        </p:sp>
        <p:sp>
          <p:nvSpPr>
            <p:cNvPr id="15" name="Ovale Legende 14"/>
            <p:cNvSpPr/>
            <p:nvPr/>
          </p:nvSpPr>
          <p:spPr bwMode="auto">
            <a:xfrm>
              <a:off x="5169363" y="1192454"/>
              <a:ext cx="2185978" cy="949249"/>
            </a:xfrm>
            <a:prstGeom prst="wedgeEllipseCallout">
              <a:avLst>
                <a:gd name="adj1" fmla="val -53383"/>
                <a:gd name="adj2" fmla="val 139430"/>
              </a:avLst>
            </a:prstGeom>
            <a:solidFill>
              <a:srgbClr val="FFFF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1" dirty="0" smtClean="0">
                  <a:latin typeface="Arial"/>
                  <a:cs typeface="Arial"/>
                </a:rPr>
                <a:t>Mode 1: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sz="1600" b="1" dirty="0" smtClean="0">
                  <a:latin typeface="Arial"/>
                  <a:cs typeface="Arial"/>
                </a:rPr>
                <a:t>Extracted Beam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/>
                  <a:cs typeface="Arial"/>
                </a:rPr>
                <a:t>P2</a:t>
              </a:r>
              <a:r>
                <a:rPr kumimoji="0" lang="en-GB" sz="1600" b="0" i="0" u="none" strike="noStrike" cap="none" normalizeH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/>
                  <a:cs typeface="Arial"/>
                </a:rPr>
                <a:t> </a:t>
              </a:r>
              <a:r>
                <a:rPr kumimoji="0" lang="en-GB" sz="16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/>
                  <a:cs typeface="Arial"/>
                </a:rPr>
                <a:t>Experiment</a:t>
              </a:r>
              <a:endParaRPr kumimoji="0" lang="en-GB" sz="1600" b="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3521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video>
          </p:childTnLst>
        </p:cTn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Highlights and roadmap </a:t>
            </a:r>
            <a:r>
              <a:rPr lang="en-US" dirty="0" smtClean="0"/>
              <a:t>from </a:t>
            </a:r>
            <a:r>
              <a:rPr lang="en-US" dirty="0"/>
              <a:t>EuCARD-2 XPOL</a:t>
            </a:r>
            <a:r>
              <a:rPr lang="en-GB" dirty="0" smtClean="0"/>
              <a:t>	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Kurt </a:t>
            </a:r>
            <a:r>
              <a:rPr lang="en-GB" dirty="0" err="1" smtClean="0"/>
              <a:t>Aulenbacher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066800" y="6370637"/>
            <a:ext cx="7543800" cy="182563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2934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 XPOL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Deliverables: One workshop per year </a:t>
            </a:r>
          </a:p>
          <a:p>
            <a:r>
              <a:rPr lang="en-GB" dirty="0" smtClean="0"/>
              <a:t>So far three workshops took place: </a:t>
            </a:r>
          </a:p>
          <a:p>
            <a:pPr>
              <a:buFontTx/>
              <a:buChar char="-"/>
            </a:pPr>
            <a:r>
              <a:rPr lang="en-GB" dirty="0" smtClean="0"/>
              <a:t>12-30 participants..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General remark: Spin at accelerators is a “fundamental” science issue.</a:t>
            </a:r>
          </a:p>
          <a:p>
            <a:pPr marL="0" indent="0">
              <a:buNone/>
            </a:pPr>
            <a:r>
              <a:rPr lang="en-GB" dirty="0" smtClean="0"/>
              <a:t>-   particle physics meets accelerator </a:t>
            </a:r>
            <a:r>
              <a:rPr lang="en-GB" dirty="0" err="1" smtClean="0"/>
              <a:t>people..perhaps</a:t>
            </a:r>
            <a:r>
              <a:rPr lang="en-GB" dirty="0" smtClean="0"/>
              <a:t> more directly than in other cases…</a:t>
            </a:r>
          </a:p>
          <a:p>
            <a:pPr>
              <a:buFontTx/>
              <a:buChar char="-"/>
            </a:pPr>
            <a:r>
              <a:rPr lang="en-GB" dirty="0" smtClean="0"/>
              <a:t>But:  Almost no applied Physics yet 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(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small community!) </a:t>
            </a:r>
          </a:p>
        </p:txBody>
      </p:sp>
    </p:spTree>
    <p:extLst>
      <p:ext uri="{BB962C8B-B14F-4D97-AF65-F5344CB8AC3E}">
        <p14:creationId xmlns:p14="http://schemas.microsoft.com/office/powerpoint/2010/main" val="4116019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8" name="Textfeld 3"/>
          <p:cNvSpPr txBox="1"/>
          <p:nvPr/>
        </p:nvSpPr>
        <p:spPr>
          <a:xfrm>
            <a:off x="272389" y="818678"/>
            <a:ext cx="88569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sz="2400" dirty="0" smtClean="0"/>
          </a:p>
          <a:p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400" dirty="0" smtClean="0"/>
              <a:t> </a:t>
            </a:r>
            <a:r>
              <a:rPr lang="de-DE" sz="2400" dirty="0" smtClean="0">
                <a:solidFill>
                  <a:srgbClr val="FF0000"/>
                </a:solidFill>
              </a:rPr>
              <a:t>LINAC </a:t>
            </a:r>
            <a:r>
              <a:rPr lang="de-DE" sz="2400" dirty="0" err="1" smtClean="0">
                <a:solidFill>
                  <a:srgbClr val="FF0000"/>
                </a:solidFill>
              </a:rPr>
              <a:t>example</a:t>
            </a:r>
            <a:r>
              <a:rPr lang="de-DE" sz="2400" dirty="0" smtClean="0">
                <a:solidFill>
                  <a:srgbClr val="FF0000"/>
                </a:solidFill>
              </a:rPr>
              <a:t> : </a:t>
            </a:r>
            <a:r>
              <a:rPr lang="de-DE" sz="2400" dirty="0" err="1"/>
              <a:t>Parity</a:t>
            </a:r>
            <a:r>
              <a:rPr lang="de-DE" sz="2400" dirty="0"/>
              <a:t> </a:t>
            </a:r>
            <a:r>
              <a:rPr lang="de-DE" sz="2400" dirty="0" err="1"/>
              <a:t>violating</a:t>
            </a:r>
            <a:r>
              <a:rPr lang="de-DE" sz="2400" dirty="0"/>
              <a:t> </a:t>
            </a:r>
            <a:r>
              <a:rPr lang="de-DE" sz="2400" dirty="0" err="1"/>
              <a:t>electron</a:t>
            </a:r>
            <a:r>
              <a:rPr lang="de-DE" sz="2400" dirty="0"/>
              <a:t> </a:t>
            </a:r>
            <a:r>
              <a:rPr lang="de-DE" sz="2400" dirty="0" err="1" smtClean="0"/>
              <a:t>scattering</a:t>
            </a:r>
            <a:endParaRPr lang="de-DE" sz="2400" dirty="0" smtClean="0"/>
          </a:p>
          <a:p>
            <a:r>
              <a:rPr lang="de-DE" sz="2400" dirty="0"/>
              <a:t> </a:t>
            </a:r>
            <a:r>
              <a:rPr lang="de-DE" sz="2400" dirty="0" smtClean="0"/>
              <a:t>     - </a:t>
            </a:r>
            <a:r>
              <a:rPr lang="de-DE" sz="2400" dirty="0" err="1" smtClean="0"/>
              <a:t>accurate</a:t>
            </a:r>
            <a:r>
              <a:rPr lang="de-DE" sz="2400" dirty="0" smtClean="0"/>
              <a:t> </a:t>
            </a:r>
            <a:r>
              <a:rPr lang="de-DE" sz="2400" dirty="0" err="1" smtClean="0"/>
              <a:t>measurement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electro</a:t>
            </a:r>
            <a:r>
              <a:rPr lang="de-DE" sz="2400" dirty="0" smtClean="0"/>
              <a:t> </a:t>
            </a:r>
            <a:r>
              <a:rPr lang="de-DE" sz="2400" dirty="0" err="1" smtClean="0"/>
              <a:t>weak</a:t>
            </a:r>
            <a:r>
              <a:rPr lang="de-DE" sz="2400" dirty="0" smtClean="0"/>
              <a:t> </a:t>
            </a:r>
            <a:r>
              <a:rPr lang="de-DE" sz="2400" dirty="0" err="1" smtClean="0"/>
              <a:t>mixing</a:t>
            </a:r>
            <a:r>
              <a:rPr lang="de-DE" sz="2400" dirty="0" smtClean="0"/>
              <a:t> angle „sin</a:t>
            </a:r>
            <a:r>
              <a:rPr lang="de-DE" sz="2400" baseline="30000" dirty="0" smtClean="0"/>
              <a:t>2</a:t>
            </a:r>
            <a:r>
              <a:rPr lang="de-DE" sz="2400" dirty="0" smtClean="0">
                <a:latin typeface="Symbol" panose="05050102010706020507" pitchFamily="18" charset="2"/>
              </a:rPr>
              <a:t>q</a:t>
            </a:r>
            <a:r>
              <a:rPr lang="de-DE" sz="2400" baseline="-25000" dirty="0" smtClean="0"/>
              <a:t>W</a:t>
            </a:r>
            <a:r>
              <a:rPr lang="de-DE" sz="2400" dirty="0" smtClean="0"/>
              <a:t>“ 	</a:t>
            </a:r>
            <a:endParaRPr lang="de-DE" sz="2400" dirty="0"/>
          </a:p>
          <a:p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2400" dirty="0"/>
          </a:p>
          <a:p>
            <a:endParaRPr lang="de-DE" sz="2400" dirty="0" smtClean="0"/>
          </a:p>
          <a:p>
            <a:r>
              <a:rPr lang="de-DE" sz="2400" dirty="0" smtClean="0"/>
              <a:t>                             </a:t>
            </a:r>
          </a:p>
        </p:txBody>
      </p:sp>
      <p:sp>
        <p:nvSpPr>
          <p:cNvPr id="9" name="Titel 4"/>
          <p:cNvSpPr txBox="1">
            <a:spLocks/>
          </p:cNvSpPr>
          <p:nvPr/>
        </p:nvSpPr>
        <p:spPr>
          <a:xfrm>
            <a:off x="0" y="0"/>
            <a:ext cx="8381234" cy="138035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C80A1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de-DE" sz="2800" dirty="0" smtClean="0">
                <a:solidFill>
                  <a:schemeClr val="tx1"/>
                </a:solidFill>
              </a:rPr>
              <a:t>Observables in </a:t>
            </a:r>
            <a:r>
              <a:rPr lang="de-DE" sz="2800" dirty="0" smtClean="0">
                <a:solidFill>
                  <a:srgbClr val="FF0000"/>
                </a:solidFill>
              </a:rPr>
              <a:t>NEAR </a:t>
            </a:r>
            <a:r>
              <a:rPr lang="de-DE" sz="2800" dirty="0" err="1" smtClean="0">
                <a:solidFill>
                  <a:srgbClr val="FF0000"/>
                </a:solidFill>
              </a:rPr>
              <a:t>and</a:t>
            </a:r>
            <a:r>
              <a:rPr lang="de-DE" sz="2800" dirty="0" smtClean="0">
                <a:solidFill>
                  <a:srgbClr val="FF0000"/>
                </a:solidFill>
              </a:rPr>
              <a:t> MEDIUM FUTURE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</a:p>
          <a:p>
            <a:pPr algn="ctr"/>
            <a:r>
              <a:rPr lang="de-DE" sz="2800" dirty="0" err="1" smtClean="0">
                <a:solidFill>
                  <a:schemeClr val="tx1"/>
                </a:solidFill>
              </a:rPr>
              <a:t>future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accelerator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spin</a:t>
            </a:r>
            <a:r>
              <a:rPr lang="de-DE" sz="2800" dirty="0" smtClean="0">
                <a:solidFill>
                  <a:schemeClr val="tx1"/>
                </a:solidFill>
              </a:rPr>
              <a:t> </a:t>
            </a:r>
            <a:r>
              <a:rPr lang="de-DE" sz="2800" dirty="0" err="1" smtClean="0">
                <a:solidFill>
                  <a:schemeClr val="tx1"/>
                </a:solidFill>
              </a:rPr>
              <a:t>physics</a:t>
            </a:r>
            <a:r>
              <a:rPr lang="de-DE" sz="2800" dirty="0" smtClean="0">
                <a:solidFill>
                  <a:schemeClr val="tx1"/>
                </a:solidFill>
              </a:rPr>
              <a:t>  </a:t>
            </a:r>
            <a:endParaRPr lang="de-DE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0298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03"/>
          <a:stretch/>
        </p:blipFill>
        <p:spPr>
          <a:xfrm>
            <a:off x="0" y="1526720"/>
            <a:ext cx="9168000" cy="534927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443" y="1520138"/>
            <a:ext cx="785948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dirty="0" smtClean="0"/>
              <a:t>23 Participants: -national research </a:t>
            </a:r>
            <a:r>
              <a:rPr lang="en-GB" dirty="0" err="1" smtClean="0"/>
              <a:t>centers</a:t>
            </a:r>
            <a:r>
              <a:rPr lang="en-GB" dirty="0" smtClean="0"/>
              <a:t> (DESY,BNL) </a:t>
            </a:r>
          </a:p>
          <a:p>
            <a:pPr marL="0" lvl="1"/>
            <a:r>
              <a:rPr lang="en-GB" dirty="0" smtClean="0"/>
              <a:t>&amp; -  Many </a:t>
            </a:r>
            <a:r>
              <a:rPr lang="en-GB" dirty="0" err="1" smtClean="0"/>
              <a:t>german</a:t>
            </a:r>
            <a:r>
              <a:rPr lang="en-GB" dirty="0" smtClean="0"/>
              <a:t> universities (Bonn, Heidelberg, Munich, Mainz, )</a:t>
            </a:r>
          </a:p>
          <a:p>
            <a:pPr marL="0" lvl="1"/>
            <a:r>
              <a:rPr lang="en-GB" dirty="0" smtClean="0"/>
              <a:t>Highlights: high energy circular proton machines, polarized positron source , “Spin at work” (in linear collider)</a:t>
            </a:r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1"/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XPOL workshop </a:t>
            </a:r>
            <a:r>
              <a:rPr lang="en-GB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/>
            </a:r>
            <a:br>
              <a:rPr lang="en-GB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</a:b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Spin optimization at Lepton accelerators 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GB" dirty="0" smtClean="0"/>
              <a:t>(Mainz, February, 12-13 2014)</a:t>
            </a:r>
            <a:r>
              <a:rPr lang="en-GB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/>
            </a:r>
            <a:br>
              <a:rPr lang="en-GB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230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03"/>
          <a:stretch/>
        </p:blipFill>
        <p:spPr>
          <a:xfrm>
            <a:off x="0" y="1526720"/>
            <a:ext cx="9168000" cy="5349279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5443" y="1520138"/>
            <a:ext cx="785948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dirty="0" smtClean="0"/>
              <a:t>23 Participants: -national research </a:t>
            </a:r>
            <a:r>
              <a:rPr lang="en-GB" dirty="0" err="1" smtClean="0"/>
              <a:t>centers</a:t>
            </a:r>
            <a:r>
              <a:rPr lang="en-GB" dirty="0" smtClean="0"/>
              <a:t> (DESY,BNL) </a:t>
            </a:r>
          </a:p>
          <a:p>
            <a:pPr marL="0" lvl="1"/>
            <a:r>
              <a:rPr lang="en-GB" dirty="0" smtClean="0"/>
              <a:t>&amp; -  Many </a:t>
            </a:r>
            <a:r>
              <a:rPr lang="en-GB" dirty="0" err="1" smtClean="0"/>
              <a:t>german</a:t>
            </a:r>
            <a:r>
              <a:rPr lang="en-GB" dirty="0" smtClean="0"/>
              <a:t> universities (Bonn, Heidelberg, Munich, Mainz, )</a:t>
            </a:r>
          </a:p>
          <a:p>
            <a:pPr marL="0" lvl="1"/>
            <a:r>
              <a:rPr lang="en-GB" dirty="0" smtClean="0"/>
              <a:t>Highlights: high energy circular proton machines, </a:t>
            </a:r>
            <a:r>
              <a:rPr lang="en-GB" dirty="0" smtClean="0">
                <a:solidFill>
                  <a:srgbClr val="FF0000"/>
                </a:solidFill>
              </a:rPr>
              <a:t>polarized positron source </a:t>
            </a:r>
            <a:r>
              <a:rPr lang="en-GB" dirty="0" smtClean="0"/>
              <a:t>, “Spin at work” (in linear collider)</a:t>
            </a:r>
            <a:endParaRPr lang="en-GB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lvl="1"/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XPOL workshop </a:t>
            </a:r>
            <a:r>
              <a:rPr lang="en-GB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/>
            </a:r>
            <a:br>
              <a:rPr lang="en-GB" b="1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</a:b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Spin optimization at Lepton accelerators </a:t>
            </a:r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/>
            </a:r>
            <a:b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</a:br>
            <a:r>
              <a:rPr lang="en-GB" dirty="0" smtClean="0"/>
              <a:t>(Mainz, February, 12-13 2014)</a:t>
            </a:r>
            <a:r>
              <a:rPr lang="en-GB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/>
            </a:r>
            <a:br>
              <a:rPr lang="en-GB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8883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1" y="1621809"/>
            <a:ext cx="669767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5302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653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G. </a:t>
            </a:r>
            <a:r>
              <a:rPr lang="en-US" dirty="0" err="1" smtClean="0"/>
              <a:t>Moortgat</a:t>
            </a:r>
            <a:r>
              <a:rPr lang="en-US" dirty="0" smtClean="0"/>
              <a:t> Pick</a:t>
            </a:r>
            <a:endParaRPr lang="en-US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76400"/>
            <a:ext cx="6408012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Gerade Verbindung mit Pfeil 4"/>
          <p:cNvCxnSpPr/>
          <p:nvPr/>
        </p:nvCxnSpPr>
        <p:spPr>
          <a:xfrm flipH="1">
            <a:off x="6408012" y="3348251"/>
            <a:ext cx="83098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feld 7"/>
          <p:cNvSpPr txBox="1"/>
          <p:nvPr/>
        </p:nvSpPr>
        <p:spPr>
          <a:xfrm>
            <a:off x="6601730" y="3538835"/>
            <a:ext cx="22744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(</a:t>
            </a:r>
            <a:r>
              <a:rPr lang="de-DE" dirty="0" err="1" smtClean="0"/>
              <a:t>Polarized</a:t>
            </a:r>
            <a:r>
              <a:rPr lang="de-DE" dirty="0" smtClean="0"/>
              <a:t>) Positron </a:t>
            </a:r>
          </a:p>
          <a:p>
            <a:r>
              <a:rPr lang="de-DE" dirty="0" err="1" smtClean="0"/>
              <a:t>Bunch</a:t>
            </a:r>
            <a:r>
              <a:rPr lang="de-DE" dirty="0" smtClean="0"/>
              <a:t> </a:t>
            </a:r>
            <a:r>
              <a:rPr lang="de-DE" dirty="0" err="1" smtClean="0"/>
              <a:t>population</a:t>
            </a:r>
            <a:r>
              <a:rPr lang="de-DE" dirty="0" smtClean="0"/>
              <a:t> not </a:t>
            </a:r>
          </a:p>
          <a:p>
            <a:r>
              <a:rPr lang="de-DE" dirty="0" err="1" smtClean="0"/>
              <a:t>Completely</a:t>
            </a:r>
            <a:r>
              <a:rPr lang="de-DE" dirty="0" smtClean="0"/>
              <a:t> </a:t>
            </a:r>
            <a:r>
              <a:rPr lang="de-DE" dirty="0" err="1" smtClean="0"/>
              <a:t>safe</a:t>
            </a:r>
            <a:r>
              <a:rPr lang="de-DE" dirty="0" smtClean="0"/>
              <a:t>…</a:t>
            </a:r>
            <a:endParaRPr lang="de-DE" dirty="0"/>
          </a:p>
        </p:txBody>
      </p:sp>
      <p:cxnSp>
        <p:nvCxnSpPr>
          <p:cNvPr id="10" name="Gerade Verbindung mit Pfeil 9"/>
          <p:cNvCxnSpPr/>
          <p:nvPr/>
        </p:nvCxnSpPr>
        <p:spPr>
          <a:xfrm flipH="1">
            <a:off x="6408012" y="5562600"/>
            <a:ext cx="830988" cy="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3049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75</a:t>
            </a:fld>
            <a:endParaRPr lang="en-US"/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485112" y="1600200"/>
            <a:ext cx="8534400" cy="6019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8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•"/>
              <a:defRPr sz="24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–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  <a:defRPr sz="2000" kern="1200">
                <a:solidFill>
                  <a:schemeClr val="tx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de-DE" sz="1600" dirty="0" smtClean="0"/>
              <a:t> </a:t>
            </a:r>
          </a:p>
          <a:p>
            <a:pPr>
              <a:lnSpc>
                <a:spcPct val="80000"/>
              </a:lnSpc>
            </a:pPr>
            <a:endParaRPr lang="en-US" altLang="de-DE" sz="1600" dirty="0" smtClean="0"/>
          </a:p>
          <a:p>
            <a:pPr>
              <a:lnSpc>
                <a:spcPct val="80000"/>
              </a:lnSpc>
            </a:pPr>
            <a:endParaRPr lang="en-US" altLang="de-DE" sz="1600" dirty="0" smtClean="0"/>
          </a:p>
          <a:p>
            <a:pPr>
              <a:lnSpc>
                <a:spcPct val="80000"/>
              </a:lnSpc>
            </a:pPr>
            <a:endParaRPr lang="en-US" altLang="de-DE" sz="1600" dirty="0" smtClean="0"/>
          </a:p>
          <a:p>
            <a:pPr>
              <a:lnSpc>
                <a:spcPct val="80000"/>
              </a:lnSpc>
            </a:pPr>
            <a:endParaRPr lang="en-US" altLang="de-DE" sz="1600" dirty="0" smtClean="0"/>
          </a:p>
          <a:p>
            <a:pPr>
              <a:lnSpc>
                <a:spcPct val="80000"/>
              </a:lnSpc>
            </a:pPr>
            <a:endParaRPr lang="en-US" altLang="de-DE" sz="1600" dirty="0" smtClean="0"/>
          </a:p>
          <a:p>
            <a:pPr marL="0" indent="0">
              <a:lnSpc>
                <a:spcPct val="80000"/>
              </a:lnSpc>
              <a:buNone/>
            </a:pPr>
            <a:endParaRPr lang="en-US" altLang="de-DE" sz="1800" dirty="0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de-DE" sz="2000" b="1" dirty="0" smtClean="0"/>
              <a:t>Positron source is located at the end of the electron </a:t>
            </a:r>
            <a:r>
              <a:rPr lang="en-US" altLang="de-DE" sz="2000" b="1" dirty="0" err="1" smtClean="0"/>
              <a:t>linac</a:t>
            </a:r>
            <a:endParaRPr lang="en-US" altLang="de-DE" sz="2000" b="1" dirty="0" smtClean="0"/>
          </a:p>
          <a:p>
            <a:pPr>
              <a:lnSpc>
                <a:spcPct val="80000"/>
              </a:lnSpc>
            </a:pPr>
            <a:r>
              <a:rPr lang="en-US" altLang="de-DE" sz="1800" b="1" dirty="0" smtClean="0"/>
              <a:t>required positron yield Y = 1.5 e+/e-</a:t>
            </a:r>
          </a:p>
          <a:p>
            <a:pPr>
              <a:lnSpc>
                <a:spcPct val="80000"/>
              </a:lnSpc>
            </a:pPr>
            <a:endParaRPr lang="en-US" altLang="de-DE" sz="1800" dirty="0" smtClean="0"/>
          </a:p>
          <a:p>
            <a:pPr>
              <a:lnSpc>
                <a:spcPct val="80000"/>
              </a:lnSpc>
            </a:pPr>
            <a:r>
              <a:rPr lang="en-US" altLang="de-DE" sz="2000" dirty="0" smtClean="0"/>
              <a:t>Superconducting </a:t>
            </a:r>
            <a:r>
              <a:rPr lang="en-US" altLang="de-DE" sz="2000" u="sng" dirty="0" smtClean="0"/>
              <a:t>helical</a:t>
            </a:r>
            <a:r>
              <a:rPr lang="en-US" altLang="de-DE" sz="2000" dirty="0" smtClean="0"/>
              <a:t> </a:t>
            </a:r>
            <a:r>
              <a:rPr lang="en-US" altLang="de-DE" sz="2000" dirty="0" err="1" smtClean="0"/>
              <a:t>undulator</a:t>
            </a:r>
            <a:r>
              <a:rPr lang="en-US" altLang="de-DE" sz="2000" dirty="0" smtClean="0"/>
              <a:t> – 231m maximum active length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n-US" altLang="de-DE" sz="1800" dirty="0" smtClean="0">
                <a:sym typeface="Wingdings" pitchFamily="2" charset="2"/>
              </a:rPr>
              <a:t>      </a:t>
            </a:r>
            <a:r>
              <a:rPr lang="en-US" altLang="de-DE" sz="1800" dirty="0" smtClean="0">
                <a:solidFill>
                  <a:srgbClr val="A50021"/>
                </a:solidFill>
                <a:sym typeface="Wingdings" pitchFamily="2" charset="2"/>
              </a:rPr>
              <a:t>positron beam is polarized</a:t>
            </a:r>
            <a:endParaRPr lang="en-US" altLang="de-DE" sz="1200" dirty="0" smtClean="0">
              <a:solidFill>
                <a:srgbClr val="A50021"/>
              </a:solidFill>
              <a:sym typeface="Wingdings" pitchFamily="2" charset="2"/>
            </a:endParaRPr>
          </a:p>
          <a:p>
            <a:pPr>
              <a:lnSpc>
                <a:spcPct val="80000"/>
              </a:lnSpc>
            </a:pPr>
            <a:r>
              <a:rPr lang="en-US" altLang="de-DE" sz="2000" dirty="0" smtClean="0"/>
              <a:t>Photon-Collimator to increase e+ pol</a:t>
            </a:r>
          </a:p>
          <a:p>
            <a:pPr lvl="1">
              <a:lnSpc>
                <a:spcPct val="80000"/>
              </a:lnSpc>
            </a:pPr>
            <a:r>
              <a:rPr lang="en-US" altLang="de-DE" sz="1800" dirty="0" smtClean="0">
                <a:sym typeface="Wingdings" pitchFamily="2" charset="2"/>
              </a:rPr>
              <a:t>Removes part of photon beam  with lower polarization</a:t>
            </a:r>
            <a:endParaRPr lang="en-US" altLang="de-DE" sz="1200" dirty="0" smtClean="0"/>
          </a:p>
          <a:p>
            <a:pPr>
              <a:lnSpc>
                <a:spcPct val="80000"/>
              </a:lnSpc>
            </a:pPr>
            <a:r>
              <a:rPr lang="en-US" altLang="de-DE" sz="2000" dirty="0" smtClean="0"/>
              <a:t>e+ Production Target, 400m downstream the </a:t>
            </a:r>
            <a:r>
              <a:rPr lang="en-US" altLang="de-DE" sz="2000" dirty="0" err="1" smtClean="0"/>
              <a:t>undulator</a:t>
            </a:r>
            <a:r>
              <a:rPr lang="en-US" altLang="de-DE" sz="2000" dirty="0" smtClean="0"/>
              <a:t> </a:t>
            </a:r>
            <a:endParaRPr lang="en-US" altLang="ja-JP" sz="1400" dirty="0" smtClean="0">
              <a:ea typeface="ＭＳ Ｐゴシック" pitchFamily="34" charset="-128"/>
            </a:endParaRPr>
          </a:p>
          <a:p>
            <a:pPr>
              <a:lnSpc>
                <a:spcPct val="80000"/>
              </a:lnSpc>
            </a:pPr>
            <a:r>
              <a:rPr lang="en-US" altLang="de-DE" sz="2000" dirty="0" smtClean="0"/>
              <a:t>Positron Capture: OMD (Optical Matching Device)</a:t>
            </a:r>
          </a:p>
          <a:p>
            <a:pPr lvl="1">
              <a:lnSpc>
                <a:spcPct val="80000"/>
              </a:lnSpc>
            </a:pPr>
            <a:r>
              <a:rPr lang="en-US" altLang="de-DE" sz="2000" dirty="0" smtClean="0"/>
              <a:t>Pulsed flux concentrator</a:t>
            </a: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838200"/>
            <a:ext cx="8632825" cy="2220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5265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altLang="de-DE"/>
              <a:t>EuCARD Workshop, Mainz 2014  </a:t>
            </a:r>
            <a:r>
              <a:rPr lang="en-US" altLang="de-DE" sz="1600"/>
              <a:t> </a:t>
            </a:r>
            <a:endParaRPr lang="en-US" altLang="de-DE" sz="1600" b="1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162800" y="6553200"/>
            <a:ext cx="1905000" cy="45720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E69C6AC6-F95F-4EB3-9F6A-44BA0B2DA7C2}" type="slidenum">
              <a:rPr lang="en-US"/>
              <a:pPr>
                <a:defRPr/>
              </a:pPr>
              <a:t>76</a:t>
            </a:fld>
            <a:endParaRPr lang="en-US"/>
          </a:p>
        </p:txBody>
      </p:sp>
      <p:pic>
        <p:nvPicPr>
          <p:cNvPr id="4710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708400"/>
            <a:ext cx="3886200" cy="208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0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b="1" smtClean="0"/>
              <a:t>Positron Target</a:t>
            </a:r>
          </a:p>
        </p:txBody>
      </p:sp>
      <p:sp>
        <p:nvSpPr>
          <p:cNvPr id="4710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7315200" cy="4419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n-US" altLang="de-DE" sz="2000" dirty="0" smtClean="0"/>
              <a:t>Material:     Titanium alloy  Ti-6%Al-4%V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de-DE" sz="2000" dirty="0" smtClean="0"/>
              <a:t>    Thickness:   0.4 X</a:t>
            </a:r>
            <a:r>
              <a:rPr lang="en-US" altLang="de-DE" sz="2000" baseline="-25000" dirty="0" smtClean="0"/>
              <a:t>0 </a:t>
            </a:r>
            <a:r>
              <a:rPr lang="en-US" altLang="de-DE" sz="2000" dirty="0" smtClean="0"/>
              <a:t>(1.4 cm)</a:t>
            </a:r>
          </a:p>
          <a:p>
            <a:pPr>
              <a:lnSpc>
                <a:spcPct val="80000"/>
              </a:lnSpc>
            </a:pPr>
            <a:r>
              <a:rPr lang="en-US" altLang="de-DE" sz="2000" dirty="0" smtClean="0"/>
              <a:t>Incident photon spot size on target:  </a:t>
            </a:r>
            <a:r>
              <a:rPr lang="en-US" altLang="de-DE" sz="2000" b="1" dirty="0" smtClean="0">
                <a:latin typeface="Symbol" pitchFamily="18" charset="2"/>
              </a:rPr>
              <a:t>s</a:t>
            </a:r>
            <a:r>
              <a:rPr lang="en-US" altLang="de-DE" sz="2000" dirty="0" smtClean="0">
                <a:latin typeface="Symbol" pitchFamily="18" charset="2"/>
              </a:rPr>
              <a:t> ~</a:t>
            </a:r>
            <a:r>
              <a:rPr lang="en-US" altLang="de-DE" sz="2000" dirty="0" smtClean="0"/>
              <a:t> 2 mm (</a:t>
            </a:r>
            <a:r>
              <a:rPr lang="en-US" altLang="de-DE" sz="2000" dirty="0" err="1" smtClean="0"/>
              <a:t>rms</a:t>
            </a:r>
            <a:r>
              <a:rPr lang="en-US" altLang="de-DE" sz="2000" dirty="0" smtClean="0"/>
              <a:t>)  (</a:t>
            </a:r>
            <a:r>
              <a:rPr lang="en-US" altLang="de-DE" sz="2000" dirty="0" err="1" smtClean="0"/>
              <a:t>Ee</a:t>
            </a:r>
            <a:r>
              <a:rPr lang="en-US" altLang="de-DE" sz="2000" dirty="0" smtClean="0"/>
              <a:t>- = 150GeV)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de-DE" sz="2000" dirty="0" smtClean="0"/>
              <a:t>                                                                   ~ 1.2 mm        (</a:t>
            </a:r>
            <a:r>
              <a:rPr lang="en-US" altLang="de-DE" sz="2000" dirty="0" err="1" smtClean="0"/>
              <a:t>Ee</a:t>
            </a:r>
            <a:r>
              <a:rPr lang="en-US" altLang="de-DE" sz="2000" dirty="0" smtClean="0"/>
              <a:t>- = 250GeV)    </a:t>
            </a:r>
          </a:p>
          <a:p>
            <a:pPr>
              <a:lnSpc>
                <a:spcPct val="80000"/>
              </a:lnSpc>
            </a:pPr>
            <a:r>
              <a:rPr lang="en-US" altLang="de-DE" sz="2000" dirty="0" smtClean="0"/>
              <a:t>Power deposition in target:   TDR   5-7% (~4kW)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de-DE" sz="2000" dirty="0" smtClean="0"/>
              <a:t>             small beam size </a:t>
            </a:r>
            <a:r>
              <a:rPr lang="en-US" altLang="de-DE" sz="2000" dirty="0" smtClean="0">
                <a:sym typeface="Wingdings" pitchFamily="2" charset="2"/>
              </a:rPr>
              <a:t> </a:t>
            </a:r>
            <a:r>
              <a:rPr lang="en-US" altLang="de-DE" sz="2000" dirty="0" smtClean="0"/>
              <a:t>high peak energy density </a:t>
            </a:r>
          </a:p>
          <a:p>
            <a:pPr>
              <a:lnSpc>
                <a:spcPct val="80000"/>
              </a:lnSpc>
              <a:buFont typeface="Wingdings" pitchFamily="2" charset="2"/>
              <a:buChar char="à"/>
            </a:pPr>
            <a:r>
              <a:rPr lang="en-US" altLang="de-DE" sz="2000" dirty="0" smtClean="0">
                <a:sym typeface="Wingdings" pitchFamily="2" charset="2"/>
              </a:rPr>
              <a:t>spinning wheel to avoid damage due to high  energy deposition density</a:t>
            </a:r>
          </a:p>
          <a:p>
            <a:pPr lvl="1">
              <a:lnSpc>
                <a:spcPct val="80000"/>
              </a:lnSpc>
            </a:pPr>
            <a:r>
              <a:rPr lang="en-US" altLang="de-DE" sz="1800" dirty="0" smtClean="0"/>
              <a:t>2000 </a:t>
            </a:r>
            <a:r>
              <a:rPr lang="en-US" altLang="de-DE" sz="1800" dirty="0" err="1" smtClean="0"/>
              <a:t>r.p.m</a:t>
            </a:r>
            <a:r>
              <a:rPr lang="en-US" altLang="de-DE" sz="1800" dirty="0" smtClean="0"/>
              <a:t>. (100m/s)</a:t>
            </a:r>
          </a:p>
          <a:p>
            <a:pPr lvl="1">
              <a:lnSpc>
                <a:spcPct val="80000"/>
              </a:lnSpc>
            </a:pPr>
            <a:r>
              <a:rPr lang="en-US" altLang="de-DE" sz="1800" dirty="0" smtClean="0"/>
              <a:t>Diameter: 1m  </a:t>
            </a:r>
          </a:p>
          <a:p>
            <a:pPr lvl="1">
              <a:lnSpc>
                <a:spcPct val="80000"/>
              </a:lnSpc>
            </a:pPr>
            <a:r>
              <a:rPr lang="en-US" altLang="de-DE" sz="1800" dirty="0" smtClean="0"/>
              <a:t>Wheel is in vacuum</a:t>
            </a:r>
          </a:p>
          <a:p>
            <a:pPr lvl="1">
              <a:lnSpc>
                <a:spcPct val="80000"/>
              </a:lnSpc>
            </a:pPr>
            <a:r>
              <a:rPr lang="en-US" altLang="de-DE" sz="1800" dirty="0" smtClean="0"/>
              <a:t>water-cooled </a:t>
            </a:r>
          </a:p>
          <a:p>
            <a:pPr lvl="1">
              <a:lnSpc>
                <a:spcPct val="80000"/>
              </a:lnSpc>
            </a:pPr>
            <a:endParaRPr lang="en-US" altLang="de-DE" sz="900" dirty="0" smtClean="0"/>
          </a:p>
          <a:p>
            <a:pPr>
              <a:lnSpc>
                <a:spcPct val="80000"/>
              </a:lnSpc>
            </a:pPr>
            <a:r>
              <a:rPr lang="en-US" altLang="de-DE" sz="2000" dirty="0" smtClean="0"/>
              <a:t>Potential problems</a:t>
            </a:r>
          </a:p>
          <a:p>
            <a:pPr lvl="1">
              <a:lnSpc>
                <a:spcPct val="80000"/>
              </a:lnSpc>
            </a:pPr>
            <a:r>
              <a:rPr lang="en-US" altLang="de-DE" sz="1800" dirty="0" smtClean="0"/>
              <a:t>Stress waves due to cyclic heat load                                                                     </a:t>
            </a:r>
            <a:r>
              <a:rPr lang="en-US" altLang="de-DE" sz="1800" dirty="0" smtClean="0">
                <a:sym typeface="Wingdings" pitchFamily="2" charset="2"/>
              </a:rPr>
              <a:t> </a:t>
            </a:r>
            <a:r>
              <a:rPr lang="en-US" altLang="de-DE" sz="1800" dirty="0" smtClean="0"/>
              <a:t>target lifetime</a:t>
            </a:r>
          </a:p>
          <a:p>
            <a:pPr lvl="1">
              <a:lnSpc>
                <a:spcPct val="80000"/>
              </a:lnSpc>
            </a:pPr>
            <a:r>
              <a:rPr lang="en-US" altLang="de-DE" sz="1800" dirty="0" smtClean="0"/>
              <a:t>High peak energy deposition </a:t>
            </a:r>
          </a:p>
          <a:p>
            <a:pPr lvl="1">
              <a:lnSpc>
                <a:spcPct val="80000"/>
              </a:lnSpc>
            </a:pPr>
            <a:r>
              <a:rPr lang="en-US" altLang="de-DE" sz="1800" dirty="0" smtClean="0"/>
              <a:t>Eddy currents</a:t>
            </a:r>
          </a:p>
          <a:p>
            <a:pPr lvl="1">
              <a:lnSpc>
                <a:spcPct val="80000"/>
              </a:lnSpc>
            </a:pPr>
            <a:r>
              <a:rPr lang="en-US" altLang="de-DE" sz="1800" dirty="0" smtClean="0"/>
              <a:t>rotating vacuum seals                                                                                          to be confirmed suitable (design and prototyping is ~ongoing)</a:t>
            </a:r>
            <a:r>
              <a:rPr lang="en-US" altLang="de-DE" sz="1600" dirty="0" smtClean="0"/>
              <a:t> </a:t>
            </a:r>
            <a:endParaRPr lang="en-GB" altLang="de-DE" sz="18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GB" altLang="de-DE" sz="2000" dirty="0" smtClean="0"/>
          </a:p>
          <a:p>
            <a:pPr>
              <a:lnSpc>
                <a:spcPct val="80000"/>
              </a:lnSpc>
              <a:buFontTx/>
              <a:buNone/>
            </a:pPr>
            <a:endParaRPr lang="en-GB" altLang="de-DE" sz="2000" dirty="0" smtClean="0"/>
          </a:p>
        </p:txBody>
      </p:sp>
      <p:sp>
        <p:nvSpPr>
          <p:cNvPr id="2562085" name="Line 37"/>
          <p:cNvSpPr>
            <a:spLocks noChangeShapeType="1"/>
          </p:cNvSpPr>
          <p:nvPr/>
        </p:nvSpPr>
        <p:spPr bwMode="auto">
          <a:xfrm>
            <a:off x="6315075" y="3632200"/>
            <a:ext cx="1157288" cy="2286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2086" name="Line 38"/>
          <p:cNvSpPr>
            <a:spLocks noChangeShapeType="1"/>
          </p:cNvSpPr>
          <p:nvPr/>
        </p:nvSpPr>
        <p:spPr bwMode="auto">
          <a:xfrm>
            <a:off x="7534275" y="3851275"/>
            <a:ext cx="7715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2087" name="Line 39"/>
          <p:cNvSpPr>
            <a:spLocks noChangeShapeType="1"/>
          </p:cNvSpPr>
          <p:nvPr/>
        </p:nvSpPr>
        <p:spPr bwMode="auto">
          <a:xfrm>
            <a:off x="7534275" y="3860800"/>
            <a:ext cx="674688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2088" name="Line 40"/>
          <p:cNvSpPr>
            <a:spLocks noChangeShapeType="1"/>
          </p:cNvSpPr>
          <p:nvPr/>
        </p:nvSpPr>
        <p:spPr bwMode="auto">
          <a:xfrm>
            <a:off x="7543800" y="3860800"/>
            <a:ext cx="771525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71051" name="Date Placeholder 1"/>
          <p:cNvSpPr txBox="1">
            <a:spLocks noGrp="1"/>
          </p:cNvSpPr>
          <p:nvPr/>
        </p:nvSpPr>
        <p:spPr bwMode="auto">
          <a:xfrm>
            <a:off x="762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base">
              <a:lnSpc>
                <a:spcPct val="100000"/>
              </a:lnSpc>
            </a:pPr>
            <a:r>
              <a:rPr lang="en-US" altLang="de-DE" sz="1000" u="none"/>
              <a:t> S. Riemann</a:t>
            </a:r>
          </a:p>
        </p:txBody>
      </p:sp>
    </p:spTree>
    <p:extLst>
      <p:ext uri="{BB962C8B-B14F-4D97-AF65-F5344CB8AC3E}">
        <p14:creationId xmlns:p14="http://schemas.microsoft.com/office/powerpoint/2010/main" val="16379454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/>
          <a:p>
            <a:r>
              <a:rPr lang="en-US" altLang="de-DE"/>
              <a:t>EuCARD Workshop, Mainz 2014  </a:t>
            </a:r>
            <a:r>
              <a:rPr lang="en-US" altLang="de-DE" sz="1600"/>
              <a:t> </a:t>
            </a:r>
            <a:endParaRPr lang="en-US" altLang="de-DE" sz="1600" b="1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294967295"/>
          </p:nvPr>
        </p:nvSpPr>
        <p:spPr>
          <a:xfrm>
            <a:off x="7162800" y="6553200"/>
            <a:ext cx="1905000" cy="45720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E69C6AC6-F95F-4EB3-9F6A-44BA0B2DA7C2}" type="slidenum">
              <a:rPr lang="en-US"/>
              <a:pPr>
                <a:defRPr/>
              </a:pPr>
              <a:t>77</a:t>
            </a:fld>
            <a:endParaRPr lang="en-US"/>
          </a:p>
        </p:txBody>
      </p:sp>
      <p:pic>
        <p:nvPicPr>
          <p:cNvPr id="4710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708400"/>
            <a:ext cx="3886200" cy="208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10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de-DE" b="1" smtClean="0"/>
              <a:t>Positron Target</a:t>
            </a:r>
          </a:p>
        </p:txBody>
      </p:sp>
      <p:sp>
        <p:nvSpPr>
          <p:cNvPr id="2562085" name="Line 37"/>
          <p:cNvSpPr>
            <a:spLocks noChangeShapeType="1"/>
          </p:cNvSpPr>
          <p:nvPr/>
        </p:nvSpPr>
        <p:spPr bwMode="auto">
          <a:xfrm>
            <a:off x="6315075" y="3632200"/>
            <a:ext cx="1157288" cy="228600"/>
          </a:xfrm>
          <a:prstGeom prst="line">
            <a:avLst/>
          </a:prstGeom>
          <a:noFill/>
          <a:ln w="28575">
            <a:solidFill>
              <a:srgbClr val="FF99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2086" name="Line 38"/>
          <p:cNvSpPr>
            <a:spLocks noChangeShapeType="1"/>
          </p:cNvSpPr>
          <p:nvPr/>
        </p:nvSpPr>
        <p:spPr bwMode="auto">
          <a:xfrm>
            <a:off x="7534275" y="3851275"/>
            <a:ext cx="7715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2087" name="Line 39"/>
          <p:cNvSpPr>
            <a:spLocks noChangeShapeType="1"/>
          </p:cNvSpPr>
          <p:nvPr/>
        </p:nvSpPr>
        <p:spPr bwMode="auto">
          <a:xfrm>
            <a:off x="7534275" y="3860800"/>
            <a:ext cx="674688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562088" name="Line 40"/>
          <p:cNvSpPr>
            <a:spLocks noChangeShapeType="1"/>
          </p:cNvSpPr>
          <p:nvPr/>
        </p:nvSpPr>
        <p:spPr bwMode="auto">
          <a:xfrm>
            <a:off x="7543800" y="3860800"/>
            <a:ext cx="771525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71051" name="Date Placeholder 1"/>
          <p:cNvSpPr txBox="1">
            <a:spLocks noGrp="1"/>
          </p:cNvSpPr>
          <p:nvPr/>
        </p:nvSpPr>
        <p:spPr bwMode="auto">
          <a:xfrm>
            <a:off x="76200" y="6629400"/>
            <a:ext cx="3124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fontAlgn="ctr">
              <a:spcBef>
                <a:spcPct val="0"/>
              </a:spcBef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fontAlgn="base">
              <a:lnSpc>
                <a:spcPct val="100000"/>
              </a:lnSpc>
            </a:pPr>
            <a:r>
              <a:rPr lang="en-US" altLang="de-DE" sz="1000" u="none"/>
              <a:t> S. Riemann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76200" y="1828800"/>
            <a:ext cx="88919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„EUCARD SPIN-OFF“: POSITAR Experiment</a:t>
            </a:r>
          </a:p>
          <a:p>
            <a:endParaRPr lang="de-DE" dirty="0"/>
          </a:p>
          <a:p>
            <a:r>
              <a:rPr lang="de-DE" dirty="0" smtClean="0"/>
              <a:t>„MIMIC“ </a:t>
            </a:r>
            <a:r>
              <a:rPr lang="de-DE" dirty="0" err="1" smtClean="0"/>
              <a:t>impact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photon</a:t>
            </a:r>
            <a:r>
              <a:rPr lang="de-DE" dirty="0" smtClean="0"/>
              <a:t> beam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ionization</a:t>
            </a:r>
            <a:r>
              <a:rPr lang="de-DE" dirty="0" smtClean="0"/>
              <a:t> </a:t>
            </a:r>
            <a:r>
              <a:rPr lang="de-DE" dirty="0" err="1" smtClean="0"/>
              <a:t>loss</a:t>
            </a:r>
            <a:r>
              <a:rPr lang="de-DE" dirty="0" smtClean="0"/>
              <a:t> due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focussed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beam at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MeV</a:t>
            </a:r>
            <a:r>
              <a:rPr lang="de-DE" dirty="0" smtClean="0"/>
              <a:t>. High </a:t>
            </a:r>
            <a:r>
              <a:rPr lang="de-DE" dirty="0" err="1" smtClean="0"/>
              <a:t>repetition</a:t>
            </a:r>
            <a:r>
              <a:rPr lang="de-DE" dirty="0" smtClean="0"/>
              <a:t> rate </a:t>
            </a:r>
            <a:r>
              <a:rPr lang="de-DE" dirty="0" err="1" smtClean="0"/>
              <a:t>possible</a:t>
            </a:r>
            <a:r>
              <a:rPr lang="de-DE" dirty="0" smtClean="0"/>
              <a:t> at </a:t>
            </a:r>
            <a:r>
              <a:rPr lang="de-DE" dirty="0" err="1" smtClean="0"/>
              <a:t>c.w</a:t>
            </a:r>
            <a:r>
              <a:rPr lang="de-DE" dirty="0" smtClean="0"/>
              <a:t>.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accelerators</a:t>
            </a:r>
            <a:r>
              <a:rPr lang="de-DE" dirty="0" smtClean="0"/>
              <a:t>.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1 </a:t>
            </a:r>
            <a:r>
              <a:rPr lang="de-DE" dirty="0" err="1" smtClean="0">
                <a:sym typeface="Wingdings" panose="05000000000000000000" pitchFamily="2" charset="2"/>
              </a:rPr>
              <a:t>day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of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operation</a:t>
            </a:r>
            <a:r>
              <a:rPr lang="de-DE" dirty="0" smtClean="0">
                <a:sym typeface="Wingdings" panose="05000000000000000000" pitchFamily="2" charset="2"/>
              </a:rPr>
              <a:t> at MAMI </a:t>
            </a:r>
            <a:r>
              <a:rPr lang="de-DE" dirty="0" err="1" smtClean="0">
                <a:sym typeface="Wingdings" panose="05000000000000000000" pitchFamily="2" charset="2"/>
              </a:rPr>
              <a:t>mimicks</a:t>
            </a:r>
            <a:r>
              <a:rPr lang="de-DE" dirty="0" smtClean="0">
                <a:sym typeface="Wingdings" panose="05000000000000000000" pitchFamily="2" charset="2"/>
              </a:rPr>
              <a:t>  1 </a:t>
            </a:r>
            <a:r>
              <a:rPr lang="de-DE" dirty="0" err="1" smtClean="0">
                <a:sym typeface="Wingdings" panose="05000000000000000000" pitchFamily="2" charset="2"/>
              </a:rPr>
              <a:t>year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operation</a:t>
            </a:r>
            <a:r>
              <a:rPr lang="de-DE" dirty="0" smtClean="0">
                <a:sym typeface="Wingdings" panose="05000000000000000000" pitchFamily="2" charset="2"/>
              </a:rPr>
              <a:t> at </a:t>
            </a:r>
            <a:r>
              <a:rPr lang="de-DE" dirty="0" err="1" smtClean="0">
                <a:sym typeface="Wingdings" panose="05000000000000000000" pitchFamily="2" charset="2"/>
              </a:rPr>
              <a:t>the</a:t>
            </a:r>
            <a:r>
              <a:rPr lang="de-DE" dirty="0" smtClean="0">
                <a:sym typeface="Wingdings" panose="05000000000000000000" pitchFamily="2" charset="2"/>
              </a:rPr>
              <a:t> ILC.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 (</a:t>
            </a:r>
            <a:r>
              <a:rPr lang="de-DE" dirty="0" err="1" smtClean="0">
                <a:sym typeface="Wingdings" panose="05000000000000000000" pitchFamily="2" charset="2"/>
              </a:rPr>
              <a:t>first</a:t>
            </a:r>
            <a:r>
              <a:rPr lang="de-DE" dirty="0" smtClean="0">
                <a:sym typeface="Wingdings" panose="05000000000000000000" pitchFamily="2" charset="2"/>
              </a:rPr>
              <a:t>  </a:t>
            </a:r>
            <a:r>
              <a:rPr lang="de-DE" dirty="0" err="1" smtClean="0">
                <a:sym typeface="Wingdings" panose="05000000000000000000" pitchFamily="2" charset="2"/>
              </a:rPr>
              <a:t>experiment</a:t>
            </a:r>
            <a:r>
              <a:rPr lang="de-DE" dirty="0" smtClean="0">
                <a:sym typeface="Wingdings" panose="05000000000000000000" pitchFamily="2" charset="2"/>
              </a:rPr>
              <a:t> on </a:t>
            </a:r>
            <a:r>
              <a:rPr lang="de-DE" dirty="0" err="1" smtClean="0">
                <a:sym typeface="Wingdings" panose="05000000000000000000" pitchFamily="2" charset="2"/>
              </a:rPr>
              <a:t>Titanium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alloy</a:t>
            </a:r>
            <a:r>
              <a:rPr lang="de-DE" dirty="0" smtClean="0">
                <a:sym typeface="Wingdings" panose="05000000000000000000" pitchFamily="2" charset="2"/>
              </a:rPr>
              <a:t> 2/2016)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79436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78</a:t>
            </a:fld>
            <a:endParaRPr lang="en-US"/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329" y="1447800"/>
            <a:ext cx="7247964" cy="48006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1066800" y="5334816"/>
            <a:ext cx="785948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lvl="1"/>
            <a:r>
              <a:rPr lang="en-GB" dirty="0" smtClean="0"/>
              <a:t>Participants: 27 Particle physics meets storage ring! (No collider!) </a:t>
            </a:r>
          </a:p>
          <a:p>
            <a:pPr marL="0" lvl="1"/>
            <a:r>
              <a:rPr lang="en-GB" dirty="0" smtClean="0"/>
              <a:t>US (BNL, CORNELL),  Korea  (CAPP), Germany (COSY-</a:t>
            </a:r>
            <a:r>
              <a:rPr lang="en-GB" dirty="0" err="1" smtClean="0"/>
              <a:t>Jülich</a:t>
            </a:r>
            <a:r>
              <a:rPr lang="en-GB" dirty="0" smtClean="0"/>
              <a:t>), Italy (Ferrara), </a:t>
            </a:r>
          </a:p>
          <a:p>
            <a:pPr marL="0" lvl="1"/>
            <a:r>
              <a:rPr lang="en-GB" dirty="0" smtClean="0"/>
              <a:t>Russia (</a:t>
            </a:r>
            <a:r>
              <a:rPr lang="en-GB" dirty="0" err="1" smtClean="0"/>
              <a:t>Dubna</a:t>
            </a:r>
            <a:r>
              <a:rPr lang="en-GB" dirty="0" smtClean="0"/>
              <a:t>), </a:t>
            </a:r>
          </a:p>
          <a:p>
            <a:pPr marL="0" lvl="1"/>
            <a:r>
              <a:rPr lang="en-GB" dirty="0" smtClean="0"/>
              <a:t>Highlights: Spin coherence, non-invasive effective polarimetry,  </a:t>
            </a:r>
            <a:r>
              <a:rPr lang="en-GB" dirty="0" smtClean="0">
                <a:solidFill>
                  <a:srgbClr val="FF0000"/>
                </a:solidFill>
              </a:rPr>
              <a:t>Particle physics without collisions</a:t>
            </a:r>
            <a:r>
              <a:rPr lang="en-GB" dirty="0" smtClean="0"/>
              <a:t>! </a:t>
            </a:r>
            <a:endParaRPr lang="en-GB" dirty="0"/>
          </a:p>
        </p:txBody>
      </p:sp>
      <p:sp>
        <p:nvSpPr>
          <p:cNvPr id="6" name="Titel 2"/>
          <p:cNvSpPr txBox="1">
            <a:spLocks/>
          </p:cNvSpPr>
          <p:nvPr/>
        </p:nvSpPr>
        <p:spPr>
          <a:xfrm>
            <a:off x="3042556" y="228600"/>
            <a:ext cx="6025243" cy="10207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XPOL workshop </a:t>
            </a:r>
          </a:p>
          <a:p>
            <a:pPr marL="0" lvl="1"/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Search for the electron EDM in an electrostatic storage ring. </a:t>
            </a:r>
          </a:p>
          <a:p>
            <a:pPr marL="0" lvl="1"/>
            <a:r>
              <a:rPr lang="en-GB" dirty="0"/>
              <a:t>Mainz, September 10-11 2015 </a:t>
            </a:r>
          </a:p>
          <a:p>
            <a:pPr marL="0" lvl="1"/>
            <a:r>
              <a:rPr lang="en-GB" kern="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/>
            </a:r>
            <a:br>
              <a:rPr lang="en-GB" kern="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</a:br>
            <a:endParaRPr lang="de-DE" kern="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46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762000" y="1828800"/>
            <a:ext cx="781848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Electric</a:t>
            </a:r>
            <a:r>
              <a:rPr lang="de-DE" dirty="0" smtClean="0"/>
              <a:t> Dipole Moment=EDM</a:t>
            </a:r>
          </a:p>
          <a:p>
            <a:endParaRPr lang="de-DE" dirty="0"/>
          </a:p>
          <a:p>
            <a:r>
              <a:rPr lang="de-DE" dirty="0" err="1" smtClean="0"/>
              <a:t>EDM‘s</a:t>
            </a:r>
            <a:r>
              <a:rPr lang="de-DE" dirty="0" smtClean="0"/>
              <a:t> </a:t>
            </a:r>
            <a:r>
              <a:rPr lang="de-DE" dirty="0" err="1" smtClean="0"/>
              <a:t>imply</a:t>
            </a:r>
            <a:r>
              <a:rPr lang="de-DE" dirty="0" smtClean="0"/>
              <a:t> CP-violation (</a:t>
            </a:r>
            <a:r>
              <a:rPr lang="de-DE" dirty="0" err="1" smtClean="0"/>
              <a:t>bigger</a:t>
            </a:r>
            <a:r>
              <a:rPr lang="de-DE" dirty="0" smtClean="0"/>
              <a:t>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present</a:t>
            </a:r>
            <a:r>
              <a:rPr lang="de-DE" dirty="0" smtClean="0"/>
              <a:t> </a:t>
            </a:r>
            <a:r>
              <a:rPr lang="de-DE" dirty="0" err="1" smtClean="0"/>
              <a:t>standard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)</a:t>
            </a:r>
          </a:p>
          <a:p>
            <a:endParaRPr lang="de-DE" dirty="0"/>
          </a:p>
          <a:p>
            <a:pPr marL="285750" indent="-285750">
              <a:buFont typeface="Wingdings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So </a:t>
            </a:r>
            <a:r>
              <a:rPr lang="de-DE" dirty="0" err="1" smtClean="0">
                <a:sym typeface="Wingdings" panose="05000000000000000000" pitchFamily="2" charset="2"/>
              </a:rPr>
              <a:t>far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only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effective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experiments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with</a:t>
            </a:r>
            <a:r>
              <a:rPr lang="de-DE" dirty="0" smtClean="0">
                <a:sym typeface="Wingdings" panose="05000000000000000000" pitchFamily="2" charset="2"/>
              </a:rPr>
              <a:t>  NEUTRAL (</a:t>
            </a:r>
            <a:r>
              <a:rPr lang="de-DE" dirty="0" err="1" smtClean="0">
                <a:sym typeface="Wingdings" panose="05000000000000000000" pitchFamily="2" charset="2"/>
              </a:rPr>
              <a:t>composite</a:t>
            </a:r>
            <a:r>
              <a:rPr lang="de-DE" dirty="0" smtClean="0">
                <a:sym typeface="Wingdings" panose="05000000000000000000" pitchFamily="2" charset="2"/>
              </a:rPr>
              <a:t>) </a:t>
            </a:r>
            <a:r>
              <a:rPr lang="de-DE" dirty="0" err="1" smtClean="0">
                <a:sym typeface="Wingdings" panose="05000000000000000000" pitchFamily="2" charset="2"/>
              </a:rPr>
              <a:t>systems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</a:p>
          <a:p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smtClean="0">
                <a:sym typeface="Wingdings" panose="05000000000000000000" pitchFamily="2" charset="2"/>
              </a:rPr>
              <a:t>      (</a:t>
            </a:r>
            <a:r>
              <a:rPr lang="de-DE" dirty="0" err="1" smtClean="0">
                <a:sym typeface="Wingdings" panose="05000000000000000000" pitchFamily="2" charset="2"/>
              </a:rPr>
              <a:t>exception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de-DE" dirty="0" err="1" smtClean="0">
                <a:sym typeface="Wingdings" panose="05000000000000000000" pitchFamily="2" charset="2"/>
              </a:rPr>
              <a:t>neutron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itchFamily="2" charset="2"/>
              <a:buChar char="à"/>
            </a:pPr>
            <a:endParaRPr lang="de-DE" dirty="0">
              <a:sym typeface="Wingdings" panose="05000000000000000000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de-DE" dirty="0" smtClean="0">
                <a:sym typeface="Wingdings" panose="05000000000000000000" pitchFamily="2" charset="2"/>
              </a:rPr>
              <a:t>Storage rings </a:t>
            </a:r>
            <a:r>
              <a:rPr lang="de-DE" dirty="0" err="1" smtClean="0">
                <a:sym typeface="Wingdings" panose="05000000000000000000" pitchFamily="2" charset="2"/>
              </a:rPr>
              <a:t>allow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for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measurement</a:t>
            </a:r>
            <a:r>
              <a:rPr lang="de-DE" dirty="0" smtClean="0">
                <a:sym typeface="Wingdings" panose="05000000000000000000" pitchFamily="2" charset="2"/>
              </a:rPr>
              <a:t> on </a:t>
            </a:r>
            <a:r>
              <a:rPr lang="de-DE" dirty="0" err="1" smtClean="0">
                <a:sym typeface="Wingdings" panose="05000000000000000000" pitchFamily="2" charset="2"/>
              </a:rPr>
              <a:t>truely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elementary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systems</a:t>
            </a:r>
            <a:r>
              <a:rPr lang="de-DE" dirty="0" smtClean="0">
                <a:sym typeface="Wingdings" panose="05000000000000000000" pitchFamily="2" charset="2"/>
              </a:rPr>
              <a:t> (p, e, </a:t>
            </a:r>
            <a:r>
              <a:rPr lang="de-DE" dirty="0" smtClean="0">
                <a:latin typeface="Symbol" panose="05050102010706020507" pitchFamily="18" charset="2"/>
                <a:sym typeface="Wingdings" panose="05000000000000000000" pitchFamily="2" charset="2"/>
              </a:rPr>
              <a:t>m,...</a:t>
            </a:r>
            <a:r>
              <a:rPr lang="de-DE" dirty="0" smtClean="0">
                <a:sym typeface="Wingdings" panose="05000000000000000000" pitchFamily="2" charset="2"/>
              </a:rPr>
              <a:t> )</a:t>
            </a:r>
          </a:p>
          <a:p>
            <a:pPr marL="285750" indent="-285750">
              <a:buFont typeface="Wingdings" pitchFamily="2" charset="2"/>
              <a:buChar char="à"/>
            </a:pPr>
            <a:endParaRPr lang="de-DE" dirty="0">
              <a:sym typeface="Wingdings" panose="05000000000000000000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r>
              <a:rPr lang="de-DE" dirty="0" err="1" smtClean="0">
                <a:sym typeface="Wingdings" panose="05000000000000000000" pitchFamily="2" charset="2"/>
              </a:rPr>
              <a:t>Electric</a:t>
            </a:r>
            <a:r>
              <a:rPr lang="de-DE" dirty="0" smtClean="0">
                <a:sym typeface="Wingdings" panose="05000000000000000000" pitchFamily="2" charset="2"/>
              </a:rPr>
              <a:t>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7366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4911434" y="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10" name="Titel 4"/>
          <p:cNvSpPr>
            <a:spLocks noGrp="1"/>
          </p:cNvSpPr>
          <p:nvPr>
            <p:ph type="title"/>
          </p:nvPr>
        </p:nvSpPr>
        <p:spPr>
          <a:xfrm>
            <a:off x="-27587" y="116632"/>
            <a:ext cx="8686800" cy="792088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de-DE" dirty="0" smtClean="0"/>
              <a:t> 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79512" y="4553203"/>
            <a:ext cx="8892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„</a:t>
            </a:r>
            <a:r>
              <a:rPr lang="de-DE" dirty="0" err="1" smtClean="0"/>
              <a:t>Elastic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 </a:t>
            </a:r>
            <a:r>
              <a:rPr lang="de-DE" dirty="0" err="1" smtClean="0"/>
              <a:t>scattering</a:t>
            </a:r>
            <a:r>
              <a:rPr lang="de-DE" dirty="0" smtClean="0"/>
              <a:t> on </a:t>
            </a:r>
            <a:r>
              <a:rPr lang="de-DE" dirty="0" err="1" smtClean="0"/>
              <a:t>proton</a:t>
            </a:r>
            <a:r>
              <a:rPr lang="de-DE" dirty="0" smtClean="0"/>
              <a:t> </a:t>
            </a:r>
            <a:r>
              <a:rPr lang="de-DE" dirty="0" err="1" smtClean="0"/>
              <a:t>measures</a:t>
            </a:r>
            <a:r>
              <a:rPr lang="de-DE" dirty="0" smtClean="0"/>
              <a:t> 1-4sin</a:t>
            </a:r>
            <a:r>
              <a:rPr lang="de-DE" baseline="30000" dirty="0" smtClean="0"/>
              <a:t>2</a:t>
            </a:r>
            <a:r>
              <a:rPr lang="de-DE" dirty="0" smtClean="0">
                <a:latin typeface="Symbol" panose="05050102010706020507" pitchFamily="18" charset="2"/>
              </a:rPr>
              <a:t>Q</a:t>
            </a:r>
            <a:r>
              <a:rPr lang="de-DE" baseline="-25000" dirty="0" smtClean="0"/>
              <a:t>W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small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asymmetry</a:t>
            </a:r>
            <a:r>
              <a:rPr lang="de-DE" dirty="0" smtClean="0">
                <a:sym typeface="Wingdings" panose="05000000000000000000" pitchFamily="2" charset="2"/>
              </a:rPr>
              <a:t> , high </a:t>
            </a:r>
            <a:r>
              <a:rPr lang="de-DE" dirty="0" err="1" smtClean="0">
                <a:sym typeface="Wingdings" panose="05000000000000000000" pitchFamily="2" charset="2"/>
              </a:rPr>
              <a:t>sensitivity</a:t>
            </a:r>
            <a:endParaRPr lang="de-DE" dirty="0" smtClean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Supressing</a:t>
            </a:r>
            <a:r>
              <a:rPr lang="de-DE" dirty="0" smtClean="0"/>
              <a:t>  </a:t>
            </a:r>
            <a:r>
              <a:rPr lang="de-DE" dirty="0" err="1" smtClean="0"/>
              <a:t>hadronic</a:t>
            </a:r>
            <a:r>
              <a:rPr lang="de-DE" dirty="0" smtClean="0"/>
              <a:t> </a:t>
            </a:r>
            <a:r>
              <a:rPr lang="de-DE" dirty="0" err="1" smtClean="0"/>
              <a:t>contributions</a:t>
            </a:r>
            <a:r>
              <a:rPr lang="de-DE" dirty="0" smtClean="0"/>
              <a:t> </a:t>
            </a:r>
            <a:r>
              <a:rPr lang="de-DE" dirty="0" err="1" smtClean="0"/>
              <a:t>favours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</a:t>
            </a:r>
            <a:r>
              <a:rPr lang="de-DE" dirty="0" err="1" smtClean="0"/>
              <a:t>momentum</a:t>
            </a:r>
            <a:r>
              <a:rPr lang="de-DE" dirty="0" smtClean="0"/>
              <a:t> </a:t>
            </a:r>
            <a:r>
              <a:rPr lang="de-DE" dirty="0" err="1" smtClean="0"/>
              <a:t>transfer</a:t>
            </a:r>
            <a:r>
              <a:rPr lang="de-DE" dirty="0" smtClean="0"/>
              <a:t> </a:t>
            </a:r>
            <a:r>
              <a:rPr lang="de-DE" dirty="0" err="1" smtClean="0">
                <a:solidFill>
                  <a:srgbClr val="FF0000"/>
                </a:solidFill>
              </a:rPr>
              <a:t>and</a:t>
            </a:r>
            <a:r>
              <a:rPr lang="de-DE" dirty="0" smtClean="0"/>
              <a:t> </a:t>
            </a:r>
            <a:r>
              <a:rPr lang="de-DE" dirty="0" err="1" smtClean="0"/>
              <a:t>low</a:t>
            </a:r>
            <a:r>
              <a:rPr lang="de-DE" dirty="0" smtClean="0"/>
              <a:t> beam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6804248" y="3501008"/>
            <a:ext cx="17369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 smtClean="0"/>
              <a:t>F. Maas, PAVI2014 </a:t>
            </a:r>
            <a:r>
              <a:rPr lang="de-DE" sz="1200" dirty="0" err="1" smtClean="0"/>
              <a:t>conf</a:t>
            </a:r>
            <a:r>
              <a:rPr lang="de-DE" dirty="0" smtClean="0"/>
              <a:t>. </a:t>
            </a:r>
            <a:endParaRPr lang="de-DE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710790"/>
            <a:ext cx="5823371" cy="3454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feld 5"/>
          <p:cNvSpPr txBox="1"/>
          <p:nvPr/>
        </p:nvSpPr>
        <p:spPr>
          <a:xfrm>
            <a:off x="6650955" y="1340768"/>
            <a:ext cx="229569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Influence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</a:p>
          <a:p>
            <a:r>
              <a:rPr lang="de-DE" dirty="0" smtClean="0"/>
              <a:t>„</a:t>
            </a:r>
            <a:r>
              <a:rPr lang="de-DE" dirty="0" err="1" smtClean="0"/>
              <a:t>dark</a:t>
            </a:r>
            <a:r>
              <a:rPr lang="de-DE" dirty="0" smtClean="0"/>
              <a:t> Z </a:t>
            </a:r>
            <a:r>
              <a:rPr lang="de-DE" dirty="0" err="1" smtClean="0"/>
              <a:t>boson</a:t>
            </a:r>
            <a:r>
              <a:rPr lang="de-DE" dirty="0" smtClean="0"/>
              <a:t>“ </a:t>
            </a:r>
          </a:p>
          <a:p>
            <a:r>
              <a:rPr lang="de-DE" dirty="0" err="1" smtClean="0"/>
              <a:t>which</a:t>
            </a:r>
            <a:r>
              <a:rPr lang="de-DE" dirty="0" smtClean="0"/>
              <a:t> also </a:t>
            </a:r>
            <a:r>
              <a:rPr lang="de-DE" dirty="0" err="1" smtClean="0"/>
              <a:t>contributes</a:t>
            </a:r>
            <a:endParaRPr lang="de-DE" dirty="0" smtClean="0"/>
          </a:p>
          <a:p>
            <a:r>
              <a:rPr lang="de-DE" dirty="0" err="1"/>
              <a:t>t</a:t>
            </a:r>
            <a:r>
              <a:rPr lang="de-DE" dirty="0" err="1" smtClean="0"/>
              <a:t>o</a:t>
            </a:r>
            <a:r>
              <a:rPr lang="de-DE" dirty="0" smtClean="0"/>
              <a:t> </a:t>
            </a:r>
            <a:r>
              <a:rPr lang="de-DE" dirty="0" err="1" smtClean="0"/>
              <a:t>muon</a:t>
            </a:r>
            <a:r>
              <a:rPr lang="de-DE" dirty="0" smtClean="0"/>
              <a:t> </a:t>
            </a:r>
            <a:r>
              <a:rPr lang="de-DE" dirty="0" err="1" smtClean="0"/>
              <a:t>anomalous</a:t>
            </a:r>
            <a:r>
              <a:rPr lang="de-DE" dirty="0" smtClean="0"/>
              <a:t> </a:t>
            </a:r>
          </a:p>
          <a:p>
            <a:r>
              <a:rPr lang="de-DE" dirty="0" err="1"/>
              <a:t>m</a:t>
            </a:r>
            <a:r>
              <a:rPr lang="de-DE" dirty="0" err="1" smtClean="0"/>
              <a:t>agnetic</a:t>
            </a:r>
            <a:r>
              <a:rPr lang="de-DE" dirty="0" smtClean="0"/>
              <a:t> </a:t>
            </a:r>
            <a:r>
              <a:rPr lang="de-DE" dirty="0" err="1" smtClean="0"/>
              <a:t>moment</a:t>
            </a:r>
            <a:r>
              <a:rPr lang="de-DE" dirty="0" smtClean="0"/>
              <a:t>..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5025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80</a:t>
            </a:fld>
            <a:endParaRPr 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24001"/>
            <a:ext cx="6186402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 flipH="1">
            <a:off x="6553200" y="4957465"/>
            <a:ext cx="4724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Assuming</a:t>
            </a:r>
            <a:r>
              <a:rPr lang="de-DE" dirty="0" smtClean="0"/>
              <a:t> CPT  </a:t>
            </a:r>
            <a:r>
              <a:rPr lang="de-DE" dirty="0" err="1" smtClean="0"/>
              <a:t>is</a:t>
            </a:r>
            <a:r>
              <a:rPr lang="de-DE" dirty="0" smtClean="0"/>
              <a:t> invariant, </a:t>
            </a:r>
          </a:p>
          <a:p>
            <a:r>
              <a:rPr lang="de-DE" dirty="0" err="1" smtClean="0"/>
              <a:t>this</a:t>
            </a:r>
            <a:r>
              <a:rPr lang="de-DE" dirty="0" smtClean="0"/>
              <a:t> </a:t>
            </a:r>
            <a:r>
              <a:rPr lang="de-DE" dirty="0" err="1" smtClean="0"/>
              <a:t>implies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</a:p>
          <a:p>
            <a:r>
              <a:rPr lang="de-DE" dirty="0" smtClean="0"/>
              <a:t>CP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violated</a:t>
            </a:r>
            <a:r>
              <a:rPr lang="de-DE" dirty="0" smtClean="0"/>
              <a:t> </a:t>
            </a:r>
            <a:r>
              <a:rPr lang="de-DE" dirty="0" err="1" smtClean="0"/>
              <a:t>too</a:t>
            </a:r>
            <a:r>
              <a:rPr lang="de-DE" dirty="0" smtClean="0"/>
              <a:t>…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508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521" name="Group 2"/>
          <p:cNvGrpSpPr>
            <a:grpSpLocks/>
          </p:cNvGrpSpPr>
          <p:nvPr/>
        </p:nvGrpSpPr>
        <p:grpSpPr bwMode="auto">
          <a:xfrm>
            <a:off x="1155700" y="355600"/>
            <a:ext cx="6477000" cy="4978400"/>
            <a:chOff x="528" y="512"/>
            <a:chExt cx="4560" cy="3664"/>
          </a:xfrm>
        </p:grpSpPr>
        <p:pic>
          <p:nvPicPr>
            <p:cNvPr id="107556" name="Picture 3" descr="scan11"/>
            <p:cNvPicPr preferRelativeResize="0"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0786"/>
            <a:stretch>
              <a:fillRect/>
            </a:stretch>
          </p:blipFill>
          <p:spPr bwMode="auto">
            <a:xfrm>
              <a:off x="528" y="512"/>
              <a:ext cx="3881" cy="3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7557" name="Freeform 4"/>
            <p:cNvSpPr>
              <a:spLocks noChangeAspect="1"/>
            </p:cNvSpPr>
            <p:nvPr/>
          </p:nvSpPr>
          <p:spPr bwMode="auto">
            <a:xfrm>
              <a:off x="4433" y="2160"/>
              <a:ext cx="127" cy="841"/>
            </a:xfrm>
            <a:custGeom>
              <a:avLst/>
              <a:gdLst>
                <a:gd name="T0" fmla="*/ 98 w 101"/>
                <a:gd name="T1" fmla="*/ 0 h 671"/>
                <a:gd name="T2" fmla="*/ 0 w 101"/>
                <a:gd name="T3" fmla="*/ 389 h 671"/>
                <a:gd name="T4" fmla="*/ 98 w 101"/>
                <a:gd name="T5" fmla="*/ 7879 h 671"/>
                <a:gd name="T6" fmla="*/ 195 w 101"/>
                <a:gd name="T7" fmla="*/ 7396 h 671"/>
                <a:gd name="T8" fmla="*/ 389 w 101"/>
                <a:gd name="T9" fmla="*/ 6420 h 671"/>
                <a:gd name="T10" fmla="*/ 1197 w 101"/>
                <a:gd name="T11" fmla="*/ 3216 h 671"/>
                <a:gd name="T12" fmla="*/ 795 w 101"/>
                <a:gd name="T13" fmla="*/ 1365 h 671"/>
                <a:gd name="T14" fmla="*/ 98 w 101"/>
                <a:gd name="T15" fmla="*/ 0 h 6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671"/>
                <a:gd name="T26" fmla="*/ 101 w 101"/>
                <a:gd name="T27" fmla="*/ 671 h 6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671">
                  <a:moveTo>
                    <a:pt x="8" y="0"/>
                  </a:moveTo>
                  <a:cubicBezTo>
                    <a:pt x="5" y="11"/>
                    <a:pt x="0" y="22"/>
                    <a:pt x="0" y="33"/>
                  </a:cubicBezTo>
                  <a:cubicBezTo>
                    <a:pt x="0" y="241"/>
                    <a:pt x="2" y="449"/>
                    <a:pt x="8" y="657"/>
                  </a:cubicBezTo>
                  <a:cubicBezTo>
                    <a:pt x="8" y="671"/>
                    <a:pt x="14" y="630"/>
                    <a:pt x="16" y="617"/>
                  </a:cubicBezTo>
                  <a:cubicBezTo>
                    <a:pt x="22" y="581"/>
                    <a:pt x="22" y="567"/>
                    <a:pt x="32" y="535"/>
                  </a:cubicBezTo>
                  <a:cubicBezTo>
                    <a:pt x="59" y="445"/>
                    <a:pt x="78" y="361"/>
                    <a:pt x="97" y="268"/>
                  </a:cubicBezTo>
                  <a:cubicBezTo>
                    <a:pt x="91" y="194"/>
                    <a:pt x="101" y="166"/>
                    <a:pt x="64" y="114"/>
                  </a:cubicBezTo>
                  <a:cubicBezTo>
                    <a:pt x="51" y="74"/>
                    <a:pt x="21" y="42"/>
                    <a:pt x="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7558" name="Freeform 5"/>
            <p:cNvSpPr>
              <a:spLocks noChangeAspect="1"/>
            </p:cNvSpPr>
            <p:nvPr/>
          </p:nvSpPr>
          <p:spPr bwMode="auto">
            <a:xfrm>
              <a:off x="4961" y="2160"/>
              <a:ext cx="127" cy="841"/>
            </a:xfrm>
            <a:custGeom>
              <a:avLst/>
              <a:gdLst>
                <a:gd name="T0" fmla="*/ 98 w 101"/>
                <a:gd name="T1" fmla="*/ 0 h 671"/>
                <a:gd name="T2" fmla="*/ 0 w 101"/>
                <a:gd name="T3" fmla="*/ 389 h 671"/>
                <a:gd name="T4" fmla="*/ 98 w 101"/>
                <a:gd name="T5" fmla="*/ 7879 h 671"/>
                <a:gd name="T6" fmla="*/ 195 w 101"/>
                <a:gd name="T7" fmla="*/ 7396 h 671"/>
                <a:gd name="T8" fmla="*/ 389 w 101"/>
                <a:gd name="T9" fmla="*/ 6420 h 671"/>
                <a:gd name="T10" fmla="*/ 1197 w 101"/>
                <a:gd name="T11" fmla="*/ 3216 h 671"/>
                <a:gd name="T12" fmla="*/ 795 w 101"/>
                <a:gd name="T13" fmla="*/ 1365 h 671"/>
                <a:gd name="T14" fmla="*/ 98 w 101"/>
                <a:gd name="T15" fmla="*/ 0 h 671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01"/>
                <a:gd name="T25" fmla="*/ 0 h 671"/>
                <a:gd name="T26" fmla="*/ 101 w 101"/>
                <a:gd name="T27" fmla="*/ 671 h 671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01" h="671">
                  <a:moveTo>
                    <a:pt x="8" y="0"/>
                  </a:moveTo>
                  <a:cubicBezTo>
                    <a:pt x="5" y="11"/>
                    <a:pt x="0" y="22"/>
                    <a:pt x="0" y="33"/>
                  </a:cubicBezTo>
                  <a:cubicBezTo>
                    <a:pt x="0" y="241"/>
                    <a:pt x="2" y="449"/>
                    <a:pt x="8" y="657"/>
                  </a:cubicBezTo>
                  <a:cubicBezTo>
                    <a:pt x="8" y="671"/>
                    <a:pt x="14" y="630"/>
                    <a:pt x="16" y="617"/>
                  </a:cubicBezTo>
                  <a:cubicBezTo>
                    <a:pt x="22" y="581"/>
                    <a:pt x="22" y="567"/>
                    <a:pt x="32" y="535"/>
                  </a:cubicBezTo>
                  <a:cubicBezTo>
                    <a:pt x="59" y="445"/>
                    <a:pt x="78" y="361"/>
                    <a:pt x="97" y="268"/>
                  </a:cubicBezTo>
                  <a:cubicBezTo>
                    <a:pt x="91" y="194"/>
                    <a:pt x="101" y="166"/>
                    <a:pt x="64" y="114"/>
                  </a:cubicBezTo>
                  <a:cubicBezTo>
                    <a:pt x="51" y="74"/>
                    <a:pt x="21" y="42"/>
                    <a:pt x="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7559" name="Text Box 6"/>
            <p:cNvSpPr txBox="1">
              <a:spLocks noChangeArrowheads="1"/>
            </p:cNvSpPr>
            <p:nvPr/>
          </p:nvSpPr>
          <p:spPr bwMode="auto">
            <a:xfrm rot="5471936">
              <a:off x="4428" y="2370"/>
              <a:ext cx="741" cy="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de-DE" sz="1200">
                  <a:latin typeface="Times New Roman" pitchFamily="18" charset="0"/>
                </a:rPr>
                <a:t>Electroweak</a:t>
              </a:r>
            </a:p>
            <a:p>
              <a:r>
                <a:rPr lang="en-US" altLang="de-DE" sz="1200">
                  <a:latin typeface="Times New Roman" pitchFamily="18" charset="0"/>
                </a:rPr>
                <a:t>Baryogenises</a:t>
              </a:r>
              <a:endParaRPr lang="en-US" altLang="de-DE">
                <a:latin typeface="Times New Roman" pitchFamily="18" charset="0"/>
              </a:endParaRPr>
            </a:p>
          </p:txBody>
        </p:sp>
        <p:sp>
          <p:nvSpPr>
            <p:cNvPr id="107560" name="Text Box 7"/>
            <p:cNvSpPr txBox="1">
              <a:spLocks noChangeArrowheads="1"/>
            </p:cNvSpPr>
            <p:nvPr/>
          </p:nvSpPr>
          <p:spPr bwMode="auto">
            <a:xfrm rot="5471879">
              <a:off x="3977" y="2451"/>
              <a:ext cx="679" cy="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r>
                <a:rPr lang="en-US" altLang="de-DE" sz="1200">
                  <a:latin typeface="Times New Roman" pitchFamily="18" charset="0"/>
                </a:rPr>
                <a:t>GUT SUSY</a:t>
              </a:r>
              <a:endParaRPr lang="en-US" altLang="de-DE">
                <a:latin typeface="Times New Roman" pitchFamily="18" charset="0"/>
              </a:endParaRPr>
            </a:p>
          </p:txBody>
        </p:sp>
        <p:sp>
          <p:nvSpPr>
            <p:cNvPr id="107561" name="Oval 8"/>
            <p:cNvSpPr>
              <a:spLocks noChangeArrowheads="1"/>
            </p:cNvSpPr>
            <p:nvPr/>
          </p:nvSpPr>
          <p:spPr bwMode="auto">
            <a:xfrm>
              <a:off x="2352" y="1808"/>
              <a:ext cx="48" cy="48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de-DE" altLang="de-DE" sz="1800"/>
            </a:p>
          </p:txBody>
        </p:sp>
      </p:grpSp>
      <p:pic>
        <p:nvPicPr>
          <p:cNvPr id="107522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513"/>
          <a:stretch>
            <a:fillRect/>
          </a:stretch>
        </p:blipFill>
        <p:spPr bwMode="auto">
          <a:xfrm>
            <a:off x="1458913" y="330200"/>
            <a:ext cx="3043237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3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97"/>
          <a:stretch>
            <a:fillRect/>
          </a:stretch>
        </p:blipFill>
        <p:spPr bwMode="auto">
          <a:xfrm>
            <a:off x="4495800" y="330200"/>
            <a:ext cx="1905000" cy="622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4" name="AutoShape 11"/>
          <p:cNvSpPr>
            <a:spLocks noChangeArrowheads="1"/>
          </p:cNvSpPr>
          <p:nvPr/>
        </p:nvSpPr>
        <p:spPr bwMode="auto">
          <a:xfrm>
            <a:off x="4905375" y="6556375"/>
            <a:ext cx="4238625" cy="301625"/>
          </a:xfrm>
          <a:prstGeom prst="roundRect">
            <a:avLst>
              <a:gd name="adj" fmla="val 519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2452" rIns="81639" bIns="42452">
            <a:spAutoFit/>
          </a:bodyPr>
          <a:lstStyle>
            <a:lvl1pPr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828675" eaLnBrk="0" hangingPunct="0"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  <a:tab pos="1312863" algn="l"/>
                <a:tab pos="1970088" algn="l"/>
                <a:tab pos="2627313" algn="l"/>
                <a:tab pos="3282950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buClr>
                <a:srgbClr val="0B9E12"/>
              </a:buClr>
              <a:buSzPct val="100000"/>
              <a:buFont typeface="Times" charset="0"/>
              <a:buNone/>
            </a:pPr>
            <a:r>
              <a:rPr lang="en-GB" altLang="de-DE" sz="1400">
                <a:solidFill>
                  <a:srgbClr val="C00000"/>
                </a:solidFill>
                <a:latin typeface="Cambria" pitchFamily="18" charset="0"/>
                <a:cs typeface="Arial" pitchFamily="34" charset="0"/>
              </a:rPr>
              <a:t>J.M.Pendlebury and E.A. Hinds, NIMA 440 (2000) 471</a:t>
            </a:r>
          </a:p>
        </p:txBody>
      </p:sp>
      <p:sp>
        <p:nvSpPr>
          <p:cNvPr id="107525" name="AutoShape 12"/>
          <p:cNvSpPr>
            <a:spLocks noChangeArrowheads="1"/>
          </p:cNvSpPr>
          <p:nvPr/>
        </p:nvSpPr>
        <p:spPr bwMode="auto">
          <a:xfrm>
            <a:off x="4311650" y="6316663"/>
            <a:ext cx="750888" cy="423862"/>
          </a:xfrm>
          <a:prstGeom prst="roundRect">
            <a:avLst>
              <a:gd name="adj" fmla="val 34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2452" rIns="81639" bIns="42452">
            <a:spAutoFit/>
          </a:bodyPr>
          <a:lstStyle>
            <a:lvl1pPr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de-DE" sz="2200" i="1">
                <a:solidFill>
                  <a:srgbClr val="000000"/>
                </a:solidFill>
                <a:latin typeface="Times New Roman" pitchFamily="18" charset="0"/>
              </a:rPr>
              <a:t>e</a:t>
            </a:r>
            <a:r>
              <a:rPr lang="en-GB" altLang="de-DE" sz="2200">
                <a:solidFill>
                  <a:srgbClr val="000000"/>
                </a:solidFill>
                <a:latin typeface="Times New Roman" pitchFamily="18" charset="0"/>
              </a:rPr>
              <a:t>-cm</a:t>
            </a:r>
          </a:p>
        </p:txBody>
      </p:sp>
      <p:sp>
        <p:nvSpPr>
          <p:cNvPr id="107526" name="AutoShape 13"/>
          <p:cNvSpPr>
            <a:spLocks noChangeArrowheads="1"/>
          </p:cNvSpPr>
          <p:nvPr/>
        </p:nvSpPr>
        <p:spPr bwMode="auto">
          <a:xfrm>
            <a:off x="7450138" y="547688"/>
            <a:ext cx="1295400" cy="547687"/>
          </a:xfrm>
          <a:prstGeom prst="roundRect">
            <a:avLst>
              <a:gd name="adj" fmla="val 27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2452" rIns="81639" bIns="42452">
            <a:spAutoFit/>
          </a:bodyPr>
          <a:lstStyle>
            <a:lvl1pPr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828675" eaLnBrk="0" hangingPunct="0"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657225" algn="l"/>
              </a:tabLs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de-DE" sz="1500" i="1">
                <a:solidFill>
                  <a:srgbClr val="000000"/>
                </a:solidFill>
                <a:latin typeface="Cambria" pitchFamily="18" charset="0"/>
              </a:rPr>
              <a:t>Gray: Neutron</a:t>
            </a:r>
          </a:p>
          <a:p>
            <a:pPr eaLnBrk="1">
              <a:buClr>
                <a:srgbClr val="000000"/>
              </a:buClr>
              <a:buSzPct val="45000"/>
              <a:buFont typeface="StarSymbol" charset="0"/>
              <a:buNone/>
            </a:pPr>
            <a:r>
              <a:rPr lang="en-GB" altLang="de-DE" sz="1500" i="1">
                <a:solidFill>
                  <a:srgbClr val="C00000"/>
                </a:solidFill>
                <a:latin typeface="Cambria" pitchFamily="18" charset="0"/>
              </a:rPr>
              <a:t>Red: Electron</a:t>
            </a:r>
          </a:p>
        </p:txBody>
      </p:sp>
      <p:sp>
        <p:nvSpPr>
          <p:cNvPr id="90128" name="Text Box 16"/>
          <p:cNvSpPr txBox="1">
            <a:spLocks noChangeArrowheads="1"/>
          </p:cNvSpPr>
          <p:nvPr/>
        </p:nvSpPr>
        <p:spPr bwMode="auto">
          <a:xfrm>
            <a:off x="528638" y="2330450"/>
            <a:ext cx="9953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1600" dirty="0" err="1">
                <a:solidFill>
                  <a:schemeClr val="accent4">
                    <a:lumMod val="10000"/>
                  </a:schemeClr>
                </a:solidFill>
                <a:latin typeface="Cambria" pitchFamily="18" charset="0"/>
                <a:ea typeface="ＭＳ Ｐゴシック" charset="0"/>
                <a:cs typeface="ＭＳ Ｐゴシック" charset="0"/>
              </a:rPr>
              <a:t>n</a:t>
            </a:r>
            <a:r>
              <a:rPr lang="en-US" sz="1600" dirty="0">
                <a:solidFill>
                  <a:schemeClr val="accent4">
                    <a:lumMod val="10000"/>
                  </a:schemeClr>
                </a:solidFill>
                <a:latin typeface="Cambria" pitchFamily="18" charset="0"/>
                <a:ea typeface="ＭＳ Ｐゴシック" charset="0"/>
                <a:cs typeface="ＭＳ Ｐゴシック" charset="0"/>
              </a:rPr>
              <a:t> current</a:t>
            </a:r>
          </a:p>
        </p:txBody>
      </p:sp>
      <p:sp>
        <p:nvSpPr>
          <p:cNvPr id="90129" name="Text Box 17"/>
          <p:cNvSpPr txBox="1">
            <a:spLocks noChangeArrowheads="1"/>
          </p:cNvSpPr>
          <p:nvPr/>
        </p:nvSpPr>
        <p:spPr bwMode="auto">
          <a:xfrm>
            <a:off x="363538" y="3022600"/>
            <a:ext cx="110966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2000" i="1">
                <a:solidFill>
                  <a:srgbClr val="161616"/>
                </a:solidFill>
                <a:latin typeface="Cambria" pitchFamily="18" charset="0"/>
              </a:rPr>
              <a:t>n target</a:t>
            </a:r>
          </a:p>
        </p:txBody>
      </p:sp>
      <p:sp>
        <p:nvSpPr>
          <p:cNvPr id="107529" name="Rectangle 18"/>
          <p:cNvSpPr>
            <a:spLocks noChangeArrowheads="1"/>
          </p:cNvSpPr>
          <p:nvPr/>
        </p:nvSpPr>
        <p:spPr bwMode="auto">
          <a:xfrm>
            <a:off x="1257300" y="4203700"/>
            <a:ext cx="43180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107530" name="Rectangle 19"/>
          <p:cNvSpPr>
            <a:spLocks noChangeArrowheads="1"/>
          </p:cNvSpPr>
          <p:nvPr/>
        </p:nvSpPr>
        <p:spPr bwMode="auto">
          <a:xfrm>
            <a:off x="6223000" y="1714500"/>
            <a:ext cx="431800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107531" name="Text Box 20"/>
          <p:cNvSpPr txBox="1">
            <a:spLocks noChangeArrowheads="1"/>
          </p:cNvSpPr>
          <p:nvPr/>
        </p:nvSpPr>
        <p:spPr bwMode="auto">
          <a:xfrm>
            <a:off x="1524000" y="0"/>
            <a:ext cx="7010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2800">
                <a:solidFill>
                  <a:srgbClr val="0000FF"/>
                </a:solidFill>
              </a:rPr>
              <a:t>Sensitivity to Rule on Several New Models</a:t>
            </a:r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>
            <a:off x="1460500" y="3884613"/>
            <a:ext cx="5867400" cy="0"/>
          </a:xfrm>
          <a:prstGeom prst="line">
            <a:avLst/>
          </a:prstGeom>
          <a:noFill/>
          <a:ln w="25400">
            <a:solidFill>
              <a:srgbClr val="FF0728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528638" y="2667000"/>
            <a:ext cx="9810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mbria" pitchFamily="18" charset="0"/>
              </a:rPr>
              <a:t>e current</a:t>
            </a:r>
          </a:p>
        </p:txBody>
      </p:sp>
      <p:sp>
        <p:nvSpPr>
          <p:cNvPr id="24" name="Text Box 17"/>
          <p:cNvSpPr txBox="1">
            <a:spLocks noChangeArrowheads="1"/>
          </p:cNvSpPr>
          <p:nvPr/>
        </p:nvSpPr>
        <p:spPr bwMode="auto">
          <a:xfrm>
            <a:off x="252413" y="3675063"/>
            <a:ext cx="10890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2000" i="1">
                <a:solidFill>
                  <a:srgbClr val="FF0728"/>
                </a:solidFill>
                <a:latin typeface="Cambria" pitchFamily="18" charset="0"/>
              </a:rPr>
              <a:t>e target</a:t>
            </a:r>
          </a:p>
        </p:txBody>
      </p:sp>
      <p:sp>
        <p:nvSpPr>
          <p:cNvPr id="26" name="Line 15"/>
          <p:cNvSpPr>
            <a:spLocks noChangeShapeType="1"/>
          </p:cNvSpPr>
          <p:nvPr/>
        </p:nvSpPr>
        <p:spPr bwMode="auto">
          <a:xfrm>
            <a:off x="1460500" y="3549650"/>
            <a:ext cx="5867400" cy="0"/>
          </a:xfrm>
          <a:prstGeom prst="line">
            <a:avLst/>
          </a:prstGeom>
          <a:noFill/>
          <a:ln w="25400">
            <a:solidFill>
              <a:srgbClr val="0099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192088" y="3325813"/>
            <a:ext cx="13493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2000" i="1">
                <a:solidFill>
                  <a:srgbClr val="009900"/>
                </a:solidFill>
                <a:latin typeface="Cambria" pitchFamily="18" charset="0"/>
              </a:rPr>
              <a:t>p, d target</a:t>
            </a:r>
          </a:p>
        </p:txBody>
      </p:sp>
      <p:sp>
        <p:nvSpPr>
          <p:cNvPr id="30" name="Oval 29"/>
          <p:cNvSpPr>
            <a:spLocks noChangeArrowheads="1"/>
          </p:cNvSpPr>
          <p:nvPr/>
        </p:nvSpPr>
        <p:spPr bwMode="auto">
          <a:xfrm>
            <a:off x="4724400" y="2438400"/>
            <a:ext cx="241300" cy="215900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3" name="Oval 32"/>
          <p:cNvSpPr>
            <a:spLocks noChangeArrowheads="1"/>
          </p:cNvSpPr>
          <p:nvPr/>
        </p:nvSpPr>
        <p:spPr bwMode="auto">
          <a:xfrm>
            <a:off x="4529138" y="2814638"/>
            <a:ext cx="169862" cy="149225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5511800" y="3019425"/>
            <a:ext cx="241300" cy="215900"/>
          </a:xfrm>
          <a:prstGeom prst="ellipse">
            <a:avLst/>
          </a:prstGeom>
          <a:gradFill flip="none" rotWithShape="1">
            <a:gsLst>
              <a:gs pos="43000">
                <a:schemeClr val="accent4">
                  <a:lumMod val="10000"/>
                  <a:alpha val="7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rgbClr val="161616"/>
            </a:solidFill>
            <a:prstDash val="dash"/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6" name="Rounded Rectangle 35"/>
          <p:cNvSpPr>
            <a:spLocks noChangeArrowheads="1"/>
          </p:cNvSpPr>
          <p:nvPr/>
        </p:nvSpPr>
        <p:spPr bwMode="auto">
          <a:xfrm>
            <a:off x="5397500" y="3530600"/>
            <a:ext cx="711200" cy="635000"/>
          </a:xfrm>
          <a:prstGeom prst="roundRect">
            <a:avLst>
              <a:gd name="adj" fmla="val 16667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50000" t="50000" r="50000" b="50000"/>
            </a:path>
            <a:tileRect/>
          </a:gradFill>
          <a:ln w="9525">
            <a:solidFill>
              <a:srgbClr val="FF0728">
                <a:alpha val="94901"/>
              </a:srgbClr>
            </a:solidFill>
            <a:round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5" name="Oval 34"/>
          <p:cNvSpPr>
            <a:spLocks noChangeArrowheads="1"/>
          </p:cNvSpPr>
          <p:nvPr/>
        </p:nvSpPr>
        <p:spPr bwMode="auto">
          <a:xfrm>
            <a:off x="5695950" y="3479800"/>
            <a:ext cx="482600" cy="152400"/>
          </a:xfrm>
          <a:prstGeom prst="ellipse">
            <a:avLst/>
          </a:prstGeom>
          <a:gradFill flip="none" rotWithShape="1">
            <a:gsLst>
              <a:gs pos="38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37" name="Line 15"/>
          <p:cNvSpPr>
            <a:spLocks noChangeShapeType="1"/>
          </p:cNvSpPr>
          <p:nvPr/>
        </p:nvSpPr>
        <p:spPr bwMode="auto">
          <a:xfrm>
            <a:off x="1536700" y="3155950"/>
            <a:ext cx="5867400" cy="0"/>
          </a:xfrm>
          <a:prstGeom prst="line">
            <a:avLst/>
          </a:prstGeom>
          <a:noFill/>
          <a:ln w="25400">
            <a:solidFill>
              <a:srgbClr val="161616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TextBox 30"/>
          <p:cNvSpPr txBox="1">
            <a:spLocks noChangeArrowheads="1"/>
          </p:cNvSpPr>
          <p:nvPr/>
        </p:nvSpPr>
        <p:spPr bwMode="auto">
          <a:xfrm>
            <a:off x="4938713" y="1165225"/>
            <a:ext cx="4205287" cy="831850"/>
          </a:xfrm>
          <a:prstGeom prst="rect">
            <a:avLst/>
          </a:prstGeom>
          <a:gradFill rotWithShape="1">
            <a:gsLst>
              <a:gs pos="0">
                <a:srgbClr val="E8E8FA">
                  <a:alpha val="34000"/>
                </a:srgbClr>
              </a:gs>
              <a:gs pos="64999">
                <a:srgbClr val="C3C3EF">
                  <a:alpha val="34000"/>
                </a:srgbClr>
              </a:gs>
              <a:gs pos="100000">
                <a:srgbClr val="A8A8EA">
                  <a:alpha val="34000"/>
                </a:srgbClr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9900"/>
                </a:solidFill>
                <a:latin typeface="+mn-lt"/>
                <a:ea typeface="+mn-ea"/>
              </a:rPr>
              <a:t>If found it could explain</a:t>
            </a:r>
          </a:p>
          <a:p>
            <a:pPr>
              <a:defRPr/>
            </a:pPr>
            <a:r>
              <a:rPr lang="en-US" sz="2400" b="1" dirty="0" err="1">
                <a:solidFill>
                  <a:srgbClr val="009900"/>
                </a:solidFill>
                <a:latin typeface="+mn-lt"/>
                <a:ea typeface="+mn-ea"/>
              </a:rPr>
              <a:t>Baryogenesis</a:t>
            </a:r>
            <a:r>
              <a:rPr lang="en-US" sz="2400" b="1" dirty="0">
                <a:solidFill>
                  <a:srgbClr val="009900"/>
                </a:solidFill>
                <a:latin typeface="+mn-lt"/>
                <a:ea typeface="+mn-ea"/>
              </a:rPr>
              <a:t> (p, d, n, </a:t>
            </a:r>
            <a:r>
              <a:rPr lang="en-US" sz="2400" b="1" baseline="30000" dirty="0">
                <a:solidFill>
                  <a:srgbClr val="009900"/>
                </a:solidFill>
                <a:latin typeface="+mn-lt"/>
                <a:ea typeface="+mn-ea"/>
              </a:rPr>
              <a:t>3</a:t>
            </a:r>
            <a:r>
              <a:rPr lang="en-US" sz="2400" b="1" dirty="0">
                <a:solidFill>
                  <a:srgbClr val="009900"/>
                </a:solidFill>
                <a:latin typeface="+mn-lt"/>
                <a:ea typeface="+mn-ea"/>
              </a:rPr>
              <a:t>He)</a:t>
            </a:r>
          </a:p>
        </p:txBody>
      </p:sp>
      <p:sp>
        <p:nvSpPr>
          <p:cNvPr id="32" name="TextBox 31"/>
          <p:cNvSpPr txBox="1">
            <a:spLocks noChangeArrowheads="1"/>
          </p:cNvSpPr>
          <p:nvPr/>
        </p:nvSpPr>
        <p:spPr bwMode="auto">
          <a:xfrm>
            <a:off x="0" y="5575300"/>
            <a:ext cx="4152900" cy="830263"/>
          </a:xfrm>
          <a:prstGeom prst="rect">
            <a:avLst/>
          </a:prstGeom>
          <a:gradFill rotWithShape="1">
            <a:gsLst>
              <a:gs pos="0">
                <a:srgbClr val="E8E8FA">
                  <a:alpha val="34000"/>
                </a:srgbClr>
              </a:gs>
              <a:gs pos="64999">
                <a:srgbClr val="C3C3EF">
                  <a:alpha val="34000"/>
                </a:srgbClr>
              </a:gs>
              <a:gs pos="100000">
                <a:srgbClr val="A8A8EA">
                  <a:alpha val="34000"/>
                </a:srgbClr>
              </a:gs>
            </a:gsLst>
            <a:lin ang="5400000" scaled="1"/>
          </a:gradFill>
          <a:ln w="9525">
            <a:solidFill>
              <a:srgbClr val="2F2F98"/>
            </a:solidFill>
            <a:miter lim="800000"/>
            <a:headEnd/>
            <a:tailEnd/>
          </a:ln>
          <a:effectLst>
            <a:outerShdw blurRad="40000" dist="20000" dir="5400000" rotWithShape="0">
              <a:srgbClr val="80808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9900"/>
                </a:solidFill>
                <a:latin typeface="+mn-lt"/>
                <a:ea typeface="+mn-ea"/>
              </a:rPr>
              <a:t>Much higher physics reach</a:t>
            </a:r>
          </a:p>
          <a:p>
            <a:pPr>
              <a:defRPr/>
            </a:pPr>
            <a:r>
              <a:rPr lang="en-US" sz="2400" b="1" dirty="0">
                <a:solidFill>
                  <a:srgbClr val="009900"/>
                </a:solidFill>
                <a:latin typeface="+mn-lt"/>
                <a:ea typeface="+mn-ea"/>
              </a:rPr>
              <a:t>than LHC; complementary </a:t>
            </a:r>
          </a:p>
        </p:txBody>
      </p:sp>
      <p:sp>
        <p:nvSpPr>
          <p:cNvPr id="38" name="TextBox 37"/>
          <p:cNvSpPr txBox="1">
            <a:spLocks noChangeArrowheads="1"/>
          </p:cNvSpPr>
          <p:nvPr/>
        </p:nvSpPr>
        <p:spPr bwMode="auto">
          <a:xfrm>
            <a:off x="5697538" y="4622800"/>
            <a:ext cx="34464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de-DE" sz="3200" b="1"/>
              <a:t>Statistics limited</a:t>
            </a:r>
          </a:p>
        </p:txBody>
      </p:sp>
      <p:sp>
        <p:nvSpPr>
          <p:cNvPr id="41" name="Oval 40"/>
          <p:cNvSpPr>
            <a:spLocks noChangeArrowheads="1"/>
          </p:cNvSpPr>
          <p:nvPr/>
        </p:nvSpPr>
        <p:spPr bwMode="auto">
          <a:xfrm>
            <a:off x="6273800" y="3810000"/>
            <a:ext cx="482600" cy="152400"/>
          </a:xfrm>
          <a:prstGeom prst="ellipse">
            <a:avLst/>
          </a:prstGeom>
          <a:gradFill>
            <a:gsLst>
              <a:gs pos="3800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shape">
              <a:fillToRect l="50000" t="50000" r="50000" b="50000"/>
            </a:path>
          </a:gradFill>
          <a:ln w="9525">
            <a:solidFill>
              <a:srgbClr val="009900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6627813" y="3987800"/>
            <a:ext cx="18383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de-DE" b="1">
                <a:solidFill>
                  <a:srgbClr val="009900"/>
                </a:solidFill>
              </a:rPr>
              <a:t>1</a:t>
            </a:r>
            <a:r>
              <a:rPr lang="en-US" altLang="de-DE" b="1" baseline="30000">
                <a:solidFill>
                  <a:srgbClr val="009900"/>
                </a:solidFill>
              </a:rPr>
              <a:t>st</a:t>
            </a:r>
            <a:r>
              <a:rPr lang="en-US" altLang="de-DE" b="1">
                <a:solidFill>
                  <a:srgbClr val="009900"/>
                </a:solidFill>
              </a:rPr>
              <a:t> upgrade</a:t>
            </a:r>
          </a:p>
        </p:txBody>
      </p:sp>
      <p:sp>
        <p:nvSpPr>
          <p:cNvPr id="43" name="Line 15"/>
          <p:cNvSpPr>
            <a:spLocks noChangeShapeType="1"/>
          </p:cNvSpPr>
          <p:nvPr/>
        </p:nvSpPr>
        <p:spPr bwMode="auto">
          <a:xfrm>
            <a:off x="1638300" y="3879850"/>
            <a:ext cx="5867400" cy="0"/>
          </a:xfrm>
          <a:prstGeom prst="line">
            <a:avLst/>
          </a:prstGeom>
          <a:noFill/>
          <a:ln w="25400">
            <a:solidFill>
              <a:srgbClr val="009900"/>
            </a:solidFill>
            <a:prstDash val="sys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40" name="Text Box 16"/>
          <p:cNvSpPr txBox="1">
            <a:spLocks noChangeArrowheads="1"/>
          </p:cNvSpPr>
          <p:nvPr/>
        </p:nvSpPr>
        <p:spPr bwMode="auto">
          <a:xfrm>
            <a:off x="130175" y="4967288"/>
            <a:ext cx="38147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de-DE" sz="1600">
                <a:solidFill>
                  <a:srgbClr val="FF0000"/>
                </a:solidFill>
                <a:latin typeface="Cambria" pitchFamily="18" charset="0"/>
              </a:rPr>
              <a:t>Electron EDM new physics reach: 1-3 TeV</a:t>
            </a:r>
          </a:p>
        </p:txBody>
      </p:sp>
      <p:sp>
        <p:nvSpPr>
          <p:cNvPr id="44" name="Oval 43"/>
          <p:cNvSpPr>
            <a:spLocks noChangeArrowheads="1"/>
          </p:cNvSpPr>
          <p:nvPr/>
        </p:nvSpPr>
        <p:spPr bwMode="auto">
          <a:xfrm>
            <a:off x="5010150" y="2882900"/>
            <a:ext cx="169863" cy="147638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  <p:sp>
        <p:nvSpPr>
          <p:cNvPr id="45" name="Oval 44"/>
          <p:cNvSpPr>
            <a:spLocks noChangeArrowheads="1"/>
          </p:cNvSpPr>
          <p:nvPr/>
        </p:nvSpPr>
        <p:spPr bwMode="auto">
          <a:xfrm>
            <a:off x="5200650" y="3200400"/>
            <a:ext cx="169863" cy="147638"/>
          </a:xfrm>
          <a:prstGeom prst="ellipse">
            <a:avLst/>
          </a:prstGeom>
          <a:solidFill>
            <a:srgbClr val="FF0728"/>
          </a:solidFill>
          <a:ln w="9525">
            <a:solidFill>
              <a:srgbClr val="FF0728"/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  <a:cs typeface="ＭＳ Ｐゴシック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451360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28" grpId="0"/>
      <p:bldP spid="90129" grpId="0"/>
      <p:bldP spid="22" grpId="0" animBg="1"/>
      <p:bldP spid="23" grpId="0"/>
      <p:bldP spid="24" grpId="0"/>
      <p:bldP spid="26" grpId="0" animBg="1"/>
      <p:bldP spid="28" grpId="0"/>
      <p:bldP spid="30" grpId="0" animBg="1"/>
      <p:bldP spid="33" grpId="0" animBg="1"/>
      <p:bldP spid="35" grpId="0" animBg="1"/>
      <p:bldP spid="37" grpId="0" animBg="1"/>
      <p:bldP spid="31" grpId="0" animBg="1"/>
      <p:bldP spid="32" grpId="0" animBg="1"/>
      <p:bldP spid="38" grpId="0"/>
      <p:bldP spid="41" grpId="0" animBg="1"/>
      <p:bldP spid="42" grpId="0"/>
      <p:bldP spid="43" grpId="0" animBg="1"/>
      <p:bldP spid="43" grpId="1" animBg="1"/>
      <p:bldP spid="40" grpId="0"/>
      <p:bldP spid="44" grpId="0" animBg="1"/>
      <p:bldP spid="45" grpId="0" animBg="1"/>
    </p:bld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82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6431128" cy="481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7347803" y="6118746"/>
            <a:ext cx="156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A. </a:t>
            </a:r>
            <a:r>
              <a:rPr lang="de-DE" dirty="0" err="1" smtClean="0"/>
              <a:t>Lehrach</a:t>
            </a:r>
            <a:r>
              <a:rPr lang="de-DE" dirty="0" smtClean="0"/>
              <a:t>, FZJ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425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83</a:t>
            </a:fld>
            <a:endParaRPr lang="en-US"/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1pPr>
            <a:lvl2pPr marL="742950" indent="-285750" algn="l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2pPr>
            <a:lvl3pPr marL="1143000" indent="-228600" algn="l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3pPr>
            <a:lvl4pPr marL="1600200" indent="-228600" algn="l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4pPr>
            <a:lvl5pPr marL="2057400" indent="-228600" algn="l" defTabSz="914400" rtl="0" eaLnBrk="0" latinLnBrk="0" hangingPunct="0"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+mn-cs"/>
              </a:defRPr>
            </a:lvl9pPr>
          </a:lstStyle>
          <a:p>
            <a:pPr eaLnBrk="1" hangingPunct="1"/>
            <a:fld id="{6C736230-872F-4D0D-AA7B-76D16BFA3F22}" type="slidenum">
              <a:rPr lang="en-US" altLang="de-DE" sz="1400" smtClean="0"/>
              <a:pPr eaLnBrk="1" hangingPunct="1"/>
              <a:t>83</a:t>
            </a:fld>
            <a:endParaRPr lang="en-US" altLang="de-DE" sz="140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 flipV="1">
            <a:off x="1085850" y="1790700"/>
            <a:ext cx="3454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2133600" y="1804988"/>
            <a:ext cx="4876800" cy="4679950"/>
          </a:xfrm>
          <a:prstGeom prst="ellips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de-DE" altLang="de-DE" sz="1800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368800" y="1804988"/>
            <a:ext cx="914400" cy="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 rot="19279132">
            <a:off x="2730500" y="2209800"/>
            <a:ext cx="914400" cy="317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rot="3187806">
            <a:off x="6172994" y="2832894"/>
            <a:ext cx="860425" cy="15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H="1" flipV="1">
            <a:off x="2247900" y="5113338"/>
            <a:ext cx="508000" cy="620712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rot="21391762" flipH="1">
            <a:off x="5765800" y="5781675"/>
            <a:ext cx="584200" cy="501650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 rot="5383711">
            <a:off x="6605588" y="4505325"/>
            <a:ext cx="858838" cy="1587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 rot="16152466">
            <a:off x="1704975" y="3857625"/>
            <a:ext cx="858838" cy="1588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 rot="10672734">
            <a:off x="3860800" y="6484938"/>
            <a:ext cx="914400" cy="3175"/>
          </a:xfrm>
          <a:prstGeom prst="line">
            <a:avLst/>
          </a:prstGeom>
          <a:noFill/>
          <a:ln w="762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4381500" y="1793875"/>
            <a:ext cx="660400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2882900" y="2078038"/>
            <a:ext cx="469900" cy="37147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 rot="18148271" flipH="1">
            <a:off x="1897063" y="3817938"/>
            <a:ext cx="473075" cy="28892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rot="9561479" flipV="1">
            <a:off x="5843588" y="5870575"/>
            <a:ext cx="523875" cy="2032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 rot="6443357" flipH="1">
            <a:off x="6746876" y="4327525"/>
            <a:ext cx="569912" cy="192087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 rot="3816004" flipH="1">
            <a:off x="6223000" y="2654301"/>
            <a:ext cx="606425" cy="12065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 rot="15918648" flipH="1">
            <a:off x="2332831" y="5342732"/>
            <a:ext cx="433387" cy="27305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 rot="12226580" flipV="1">
            <a:off x="4152900" y="6357938"/>
            <a:ext cx="541338" cy="244475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graphicFrame>
        <p:nvGraphicFramePr>
          <p:cNvPr id="2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4519277"/>
              </p:ext>
            </p:extLst>
          </p:nvPr>
        </p:nvGraphicFramePr>
        <p:xfrm>
          <a:off x="3807619" y="3399032"/>
          <a:ext cx="1465262" cy="754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4" name="Equation" r:id="rId3" imgW="444247" imgH="228738" progId="Equation.3">
                  <p:embed/>
                </p:oleObj>
              </mc:Choice>
              <mc:Fallback>
                <p:oleObj name="Equation" r:id="rId3" imgW="444247" imgH="228738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7619" y="3399032"/>
                        <a:ext cx="1465262" cy="754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23"/>
          <p:cNvGrpSpPr>
            <a:grpSpLocks/>
          </p:cNvGrpSpPr>
          <p:nvPr/>
        </p:nvGrpSpPr>
        <p:grpSpPr bwMode="auto">
          <a:xfrm>
            <a:off x="195263" y="1954213"/>
            <a:ext cx="2487612" cy="1371600"/>
            <a:chOff x="4044" y="1022"/>
            <a:chExt cx="1567" cy="864"/>
          </a:xfrm>
        </p:grpSpPr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4044" y="1272"/>
              <a:ext cx="432" cy="0"/>
            </a:xfrm>
            <a:prstGeom prst="line">
              <a:avLst/>
            </a:prstGeom>
            <a:noFill/>
            <a:ln w="762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7" name="Line 25"/>
            <p:cNvSpPr>
              <a:spLocks noChangeShapeType="1"/>
            </p:cNvSpPr>
            <p:nvPr/>
          </p:nvSpPr>
          <p:spPr bwMode="auto">
            <a:xfrm>
              <a:off x="4062" y="1734"/>
              <a:ext cx="312" cy="0"/>
            </a:xfrm>
            <a:prstGeom prst="line">
              <a:avLst/>
            </a:prstGeom>
            <a:noFill/>
            <a:ln w="28575">
              <a:solidFill>
                <a:srgbClr val="FF0066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28" name="Text Box 26"/>
            <p:cNvSpPr txBox="1">
              <a:spLocks noChangeArrowheads="1"/>
            </p:cNvSpPr>
            <p:nvPr/>
          </p:nvSpPr>
          <p:spPr bwMode="auto">
            <a:xfrm>
              <a:off x="4526" y="1022"/>
              <a:ext cx="852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>
                  <a:solidFill>
                    <a:srgbClr val="0000FF"/>
                  </a:solidFill>
                </a:rPr>
                <a:t>Momentum</a:t>
              </a:r>
            </a:p>
            <a:p>
              <a:pPr eaLnBrk="1" hangingPunct="1"/>
              <a:r>
                <a:rPr lang="en-US" altLang="de-DE" sz="1800">
                  <a:solidFill>
                    <a:srgbClr val="0000FF"/>
                  </a:solidFill>
                </a:rPr>
                <a:t>vector</a:t>
              </a:r>
            </a:p>
          </p:txBody>
        </p:sp>
        <p:sp>
          <p:nvSpPr>
            <p:cNvPr id="29" name="Text Box 27"/>
            <p:cNvSpPr txBox="1">
              <a:spLocks noChangeArrowheads="1"/>
            </p:cNvSpPr>
            <p:nvPr/>
          </p:nvSpPr>
          <p:spPr bwMode="auto">
            <a:xfrm>
              <a:off x="4562" y="1598"/>
              <a:ext cx="1049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>
                  <a:solidFill>
                    <a:srgbClr val="FF0066"/>
                  </a:solidFill>
                </a:rPr>
                <a:t>Spin vector</a:t>
              </a:r>
            </a:p>
          </p:txBody>
        </p:sp>
      </p:grpSp>
      <p:grpSp>
        <p:nvGrpSpPr>
          <p:cNvPr id="30" name="Group 36"/>
          <p:cNvGrpSpPr>
            <a:grpSpLocks/>
          </p:cNvGrpSpPr>
          <p:nvPr/>
        </p:nvGrpSpPr>
        <p:grpSpPr bwMode="auto">
          <a:xfrm>
            <a:off x="2220913" y="1870075"/>
            <a:ext cx="4722812" cy="4548188"/>
            <a:chOff x="2221591" y="1869535"/>
            <a:chExt cx="4722366" cy="4548478"/>
          </a:xfrm>
        </p:grpSpPr>
        <p:sp>
          <p:nvSpPr>
            <p:cNvPr id="31" name="Line 25"/>
            <p:cNvSpPr>
              <a:spLocks noChangeShapeType="1"/>
            </p:cNvSpPr>
            <p:nvPr/>
          </p:nvSpPr>
          <p:spPr bwMode="auto">
            <a:xfrm>
              <a:off x="2221591" y="4224768"/>
              <a:ext cx="546439" cy="889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2" name="Line 25"/>
            <p:cNvSpPr>
              <a:spLocks noChangeShapeType="1"/>
            </p:cNvSpPr>
            <p:nvPr/>
          </p:nvSpPr>
          <p:spPr bwMode="auto">
            <a:xfrm flipH="1">
              <a:off x="6350188" y="4246902"/>
              <a:ext cx="593769" cy="847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3" name="Line 25"/>
            <p:cNvSpPr>
              <a:spLocks noChangeShapeType="1"/>
            </p:cNvSpPr>
            <p:nvPr/>
          </p:nvSpPr>
          <p:spPr bwMode="auto">
            <a:xfrm>
              <a:off x="4664401" y="1869535"/>
              <a:ext cx="3259" cy="50783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4" name="Line 25"/>
            <p:cNvSpPr>
              <a:spLocks noChangeShapeType="1"/>
            </p:cNvSpPr>
            <p:nvPr/>
          </p:nvSpPr>
          <p:spPr bwMode="auto">
            <a:xfrm flipH="1" flipV="1">
              <a:off x="4602530" y="5894568"/>
              <a:ext cx="7597" cy="52344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35" name="TextBox 32"/>
            <p:cNvSpPr txBox="1">
              <a:spLocks noChangeArrowheads="1"/>
            </p:cNvSpPr>
            <p:nvPr/>
          </p:nvSpPr>
          <p:spPr bwMode="auto">
            <a:xfrm>
              <a:off x="4732790" y="2073412"/>
              <a:ext cx="3386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b="1"/>
                <a:t>E</a:t>
              </a:r>
            </a:p>
          </p:txBody>
        </p:sp>
        <p:sp>
          <p:nvSpPr>
            <p:cNvPr id="36" name="TextBox 33"/>
            <p:cNvSpPr txBox="1">
              <a:spLocks noChangeArrowheads="1"/>
            </p:cNvSpPr>
            <p:nvPr/>
          </p:nvSpPr>
          <p:spPr bwMode="auto">
            <a:xfrm>
              <a:off x="2442810" y="4255802"/>
              <a:ext cx="3386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b="1"/>
                <a:t>E</a:t>
              </a:r>
            </a:p>
          </p:txBody>
        </p:sp>
        <p:sp>
          <p:nvSpPr>
            <p:cNvPr id="37" name="TextBox 34"/>
            <p:cNvSpPr txBox="1">
              <a:spLocks noChangeArrowheads="1"/>
            </p:cNvSpPr>
            <p:nvPr/>
          </p:nvSpPr>
          <p:spPr bwMode="auto">
            <a:xfrm>
              <a:off x="6394468" y="4234512"/>
              <a:ext cx="3386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b="1"/>
                <a:t>E</a:t>
              </a:r>
            </a:p>
          </p:txBody>
        </p:sp>
        <p:sp>
          <p:nvSpPr>
            <p:cNvPr id="38" name="TextBox 35"/>
            <p:cNvSpPr txBox="1">
              <a:spLocks noChangeArrowheads="1"/>
            </p:cNvSpPr>
            <p:nvPr/>
          </p:nvSpPr>
          <p:spPr bwMode="auto">
            <a:xfrm>
              <a:off x="4668948" y="5852413"/>
              <a:ext cx="33862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b="1"/>
                <a:t>E</a:t>
              </a:r>
            </a:p>
          </p:txBody>
        </p:sp>
      </p:grpSp>
      <p:graphicFrame>
        <p:nvGraphicFramePr>
          <p:cNvPr id="39" name="Object 3"/>
          <p:cNvGraphicFramePr>
            <a:graphicFrameLocks noChangeAspect="1"/>
          </p:cNvGraphicFramePr>
          <p:nvPr/>
        </p:nvGraphicFramePr>
        <p:xfrm>
          <a:off x="3724275" y="4429125"/>
          <a:ext cx="1943100" cy="1135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25" name="Equation" r:id="rId5" imgW="698500" imgH="406400" progId="Equation.3">
                  <p:embed/>
                </p:oleObj>
              </mc:Choice>
              <mc:Fallback>
                <p:oleObj name="Equation" r:id="rId5" imgW="698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4275" y="4429125"/>
                        <a:ext cx="1943100" cy="1135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" name="Group 4"/>
          <p:cNvGrpSpPr>
            <a:grpSpLocks/>
          </p:cNvGrpSpPr>
          <p:nvPr/>
        </p:nvGrpSpPr>
        <p:grpSpPr bwMode="auto">
          <a:xfrm>
            <a:off x="6140450" y="1368425"/>
            <a:ext cx="3003550" cy="1282700"/>
            <a:chOff x="5883275" y="1562100"/>
            <a:chExt cx="3175000" cy="1498424"/>
          </a:xfrm>
        </p:grpSpPr>
        <p:sp>
          <p:nvSpPr>
            <p:cNvPr id="41" name="TextBox 37"/>
            <p:cNvSpPr txBox="1">
              <a:spLocks noChangeArrowheads="1"/>
            </p:cNvSpPr>
            <p:nvPr/>
          </p:nvSpPr>
          <p:spPr bwMode="auto">
            <a:xfrm>
              <a:off x="6048375" y="1562100"/>
              <a:ext cx="283969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de-DE" sz="1800" b="1">
                  <a:solidFill>
                    <a:srgbClr val="FF0000"/>
                  </a:solidFill>
                </a:rPr>
                <a:t>at the magic momentum</a:t>
              </a:r>
            </a:p>
          </p:txBody>
        </p:sp>
        <p:graphicFrame>
          <p:nvGraphicFramePr>
            <p:cNvPr id="42" name="Object 39"/>
            <p:cNvGraphicFramePr>
              <a:graphicFrameLocks noChangeAspect="1"/>
            </p:cNvGraphicFramePr>
            <p:nvPr/>
          </p:nvGraphicFramePr>
          <p:xfrm>
            <a:off x="5883275" y="1958799"/>
            <a:ext cx="3175000" cy="11017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526" name="Equation" r:id="rId7" imgW="1282700" imgH="444500" progId="Equation.3">
                    <p:embed/>
                  </p:oleObj>
                </mc:Choice>
                <mc:Fallback>
                  <p:oleObj name="Equation" r:id="rId7" imgW="1282700" imgH="4445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883275" y="1958799"/>
                          <a:ext cx="3175000" cy="11017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184426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84</a:t>
            </a:fld>
            <a:endParaRPr lang="en-US"/>
          </a:p>
        </p:txBody>
      </p:sp>
      <p:sp>
        <p:nvSpPr>
          <p:cNvPr id="4" name="Textfeld 3"/>
          <p:cNvSpPr txBox="1"/>
          <p:nvPr/>
        </p:nvSpPr>
        <p:spPr>
          <a:xfrm>
            <a:off x="990600" y="2286000"/>
            <a:ext cx="696985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Signal </a:t>
            </a:r>
            <a:r>
              <a:rPr lang="de-DE" dirty="0" err="1" smtClean="0"/>
              <a:t>can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mimicked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radial </a:t>
            </a:r>
            <a:r>
              <a:rPr lang="de-DE" dirty="0" err="1" smtClean="0"/>
              <a:t>magnetic</a:t>
            </a:r>
            <a:r>
              <a:rPr lang="de-DE" dirty="0" smtClean="0"/>
              <a:t> </a:t>
            </a:r>
            <a:r>
              <a:rPr lang="de-DE" dirty="0" err="1" smtClean="0"/>
              <a:t>fields</a:t>
            </a:r>
            <a:r>
              <a:rPr lang="de-DE" dirty="0" smtClean="0"/>
              <a:t> 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de-DE" dirty="0" err="1" smtClean="0">
                <a:sym typeface="Wingdings" panose="05000000000000000000" pitchFamily="2" charset="2"/>
              </a:rPr>
              <a:t>eliminate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those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by</a:t>
            </a:r>
            <a:r>
              <a:rPr lang="de-DE" dirty="0" smtClean="0">
                <a:sym typeface="Wingdings" panose="05000000000000000000" pitchFamily="2" charset="2"/>
              </a:rPr>
              <a:t> all </a:t>
            </a:r>
            <a:r>
              <a:rPr lang="de-DE" dirty="0" err="1" smtClean="0">
                <a:sym typeface="Wingdings" panose="05000000000000000000" pitchFamily="2" charset="2"/>
              </a:rPr>
              <a:t>electric</a:t>
            </a:r>
            <a:r>
              <a:rPr lang="de-DE" dirty="0" smtClean="0">
                <a:sym typeface="Wingdings" panose="05000000000000000000" pitchFamily="2" charset="2"/>
              </a:rPr>
              <a:t>  ring </a:t>
            </a:r>
            <a:r>
              <a:rPr lang="de-DE" dirty="0" err="1" smtClean="0">
                <a:sym typeface="Wingdings" panose="05000000000000000000" pitchFamily="2" charset="2"/>
              </a:rPr>
              <a:t>operaqting</a:t>
            </a:r>
            <a:r>
              <a:rPr lang="de-DE" dirty="0" smtClean="0">
                <a:sym typeface="Wingdings" panose="05000000000000000000" pitchFamily="2" charset="2"/>
              </a:rPr>
              <a:t> at „</a:t>
            </a:r>
            <a:r>
              <a:rPr lang="de-DE" dirty="0" err="1" smtClean="0">
                <a:sym typeface="Wingdings" panose="05000000000000000000" pitchFamily="2" charset="2"/>
              </a:rPr>
              <a:t>magic</a:t>
            </a:r>
            <a:r>
              <a:rPr lang="de-DE" dirty="0" smtClean="0">
                <a:sym typeface="Wingdings" panose="05000000000000000000" pitchFamily="2" charset="2"/>
              </a:rPr>
              <a:t>“ </a:t>
            </a:r>
            <a:r>
              <a:rPr lang="de-DE" dirty="0" err="1" smtClean="0">
                <a:sym typeface="Wingdings" panose="05000000000000000000" pitchFamily="2" charset="2"/>
              </a:rPr>
              <a:t>momentum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(„</a:t>
            </a:r>
            <a:r>
              <a:rPr lang="de-DE" dirty="0" err="1" smtClean="0">
                <a:sym typeface="Wingdings" panose="05000000000000000000" pitchFamily="2" charset="2"/>
              </a:rPr>
              <a:t>frozen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spin</a:t>
            </a:r>
            <a:r>
              <a:rPr lang="de-DE" dirty="0" smtClean="0">
                <a:sym typeface="Wingdings" panose="05000000000000000000" pitchFamily="2" charset="2"/>
              </a:rPr>
              <a:t>“ </a:t>
            </a:r>
            <a:r>
              <a:rPr lang="de-DE" dirty="0" err="1" smtClean="0">
                <a:sym typeface="Wingdings" panose="05000000000000000000" pitchFamily="2" charset="2"/>
              </a:rPr>
              <a:t>points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always</a:t>
            </a:r>
            <a:r>
              <a:rPr lang="de-DE" dirty="0" smtClean="0">
                <a:sym typeface="Wingdings" panose="05000000000000000000" pitchFamily="2" charset="2"/>
              </a:rPr>
              <a:t> in </a:t>
            </a:r>
            <a:r>
              <a:rPr lang="de-DE" dirty="0" err="1" smtClean="0">
                <a:sym typeface="Wingdings" panose="05000000000000000000" pitchFamily="2" charset="2"/>
              </a:rPr>
              <a:t>direction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of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motion</a:t>
            </a:r>
            <a:r>
              <a:rPr lang="de-DE" dirty="0" smtClean="0">
                <a:sym typeface="Wingdings" panose="05000000000000000000" pitchFamily="2" charset="2"/>
              </a:rPr>
              <a:t>) </a:t>
            </a:r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Hadrons</a:t>
            </a:r>
            <a:r>
              <a:rPr lang="de-DE" dirty="0" smtClean="0"/>
              <a:t> </a:t>
            </a:r>
            <a:r>
              <a:rPr lang="de-DE" dirty="0" err="1" smtClean="0"/>
              <a:t>promise</a:t>
            </a:r>
            <a:r>
              <a:rPr lang="de-DE" dirty="0" smtClean="0"/>
              <a:t> </a:t>
            </a:r>
            <a:r>
              <a:rPr lang="de-DE" dirty="0" err="1" smtClean="0"/>
              <a:t>easier</a:t>
            </a:r>
            <a:r>
              <a:rPr lang="de-DE" dirty="0" smtClean="0"/>
              <a:t> </a:t>
            </a:r>
            <a:r>
              <a:rPr lang="de-DE" dirty="0" err="1" smtClean="0"/>
              <a:t>success</a:t>
            </a:r>
            <a:r>
              <a:rPr lang="de-DE" dirty="0" smtClean="0"/>
              <a:t>, but </a:t>
            </a:r>
            <a:r>
              <a:rPr lang="de-DE" dirty="0" err="1" smtClean="0"/>
              <a:t>require</a:t>
            </a:r>
            <a:r>
              <a:rPr lang="de-DE" dirty="0" smtClean="0"/>
              <a:t> </a:t>
            </a:r>
            <a:r>
              <a:rPr lang="de-DE" dirty="0" err="1" smtClean="0"/>
              <a:t>much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expensive ring </a:t>
            </a:r>
          </a:p>
          <a:p>
            <a:endParaRPr lang="de-DE" dirty="0"/>
          </a:p>
          <a:p>
            <a:r>
              <a:rPr lang="de-DE" dirty="0" smtClean="0"/>
              <a:t>Problem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electron</a:t>
            </a:r>
            <a:r>
              <a:rPr lang="de-DE" dirty="0" smtClean="0"/>
              <a:t>: </a:t>
            </a:r>
            <a:r>
              <a:rPr lang="de-DE" dirty="0" err="1" smtClean="0"/>
              <a:t>efficiency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Polarimetry</a:t>
            </a:r>
            <a:r>
              <a:rPr lang="de-DE" dirty="0" smtClean="0"/>
              <a:t>.</a:t>
            </a:r>
          </a:p>
          <a:p>
            <a:endParaRPr lang="de-DE" dirty="0"/>
          </a:p>
          <a:p>
            <a:r>
              <a:rPr lang="de-DE" dirty="0" smtClean="0"/>
              <a:t>Way out:  </a:t>
            </a:r>
            <a:r>
              <a:rPr lang="de-DE" dirty="0" err="1" smtClean="0"/>
              <a:t>Transfre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intensity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(</a:t>
            </a:r>
            <a:r>
              <a:rPr lang="de-DE" dirty="0" err="1" smtClean="0"/>
              <a:t>Talman</a:t>
            </a:r>
            <a:r>
              <a:rPr lang="de-DE" dirty="0" smtClean="0"/>
              <a:t>)  </a:t>
            </a:r>
          </a:p>
          <a:p>
            <a:endParaRPr lang="de-DE" dirty="0"/>
          </a:p>
        </p:txBody>
      </p:sp>
      <p:graphicFrame>
        <p:nvGraphicFramePr>
          <p:cNvPr id="5" name="Objek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39324392"/>
              </p:ext>
            </p:extLst>
          </p:nvPr>
        </p:nvGraphicFramePr>
        <p:xfrm>
          <a:off x="3505200" y="3276600"/>
          <a:ext cx="2424776" cy="142633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6" name="Formel" r:id="rId3" imgW="1942920" imgH="1143000" progId="Equation.3">
                  <p:embed/>
                </p:oleObj>
              </mc:Choice>
              <mc:Fallback>
                <p:oleObj name="Formel" r:id="rId3" imgW="1942920" imgH="1143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05200" y="3276600"/>
                        <a:ext cx="2424776" cy="142633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1069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972925" cy="876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019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86</a:t>
            </a:fld>
            <a:endParaRPr lang="en-US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757" y="2133600"/>
            <a:ext cx="5181600" cy="3886200"/>
          </a:xfrm>
          <a:prstGeom prst="rect">
            <a:avLst/>
          </a:prstGeom>
        </p:spPr>
      </p:pic>
      <p:sp>
        <p:nvSpPr>
          <p:cNvPr id="7" name="Titel 2"/>
          <p:cNvSpPr txBox="1">
            <a:spLocks/>
          </p:cNvSpPr>
          <p:nvPr/>
        </p:nvSpPr>
        <p:spPr>
          <a:xfrm>
            <a:off x="3271157" y="152400"/>
            <a:ext cx="5638800" cy="10207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XPOL workshop </a:t>
            </a:r>
          </a:p>
          <a:p>
            <a:pPr marL="0" lvl="1"/>
            <a:r>
              <a:rPr lang="en-GB" dirty="0" smtClean="0"/>
              <a:t>Polarization issues in future high energy circular colliders </a:t>
            </a:r>
          </a:p>
          <a:p>
            <a:pPr marL="0" lvl="1"/>
            <a:r>
              <a:rPr lang="en-GB" dirty="0" smtClean="0"/>
              <a:t>Rome, April 16 </a:t>
            </a:r>
            <a:r>
              <a:rPr lang="en-GB" dirty="0"/>
              <a:t>2015 </a:t>
            </a:r>
          </a:p>
          <a:p>
            <a:pPr marL="0" lvl="1"/>
            <a:r>
              <a:rPr lang="en-GB" kern="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/>
            </a:r>
            <a:br>
              <a:rPr lang="en-GB" kern="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</a:br>
            <a:endParaRPr lang="de-DE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04800" y="2057400"/>
            <a:ext cx="3149580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14 </a:t>
            </a:r>
            <a:r>
              <a:rPr lang="de-DE" dirty="0" err="1" smtClean="0"/>
              <a:t>Particpants</a:t>
            </a:r>
            <a:r>
              <a:rPr lang="de-DE" dirty="0" smtClean="0"/>
              <a:t> </a:t>
            </a:r>
          </a:p>
          <a:p>
            <a:r>
              <a:rPr lang="de-DE" dirty="0" smtClean="0"/>
              <a:t>(China, Germany, Japan, </a:t>
            </a:r>
          </a:p>
          <a:p>
            <a:r>
              <a:rPr lang="de-DE" dirty="0" err="1" smtClean="0"/>
              <a:t>Switzerland</a:t>
            </a:r>
            <a:r>
              <a:rPr lang="de-DE" dirty="0" smtClean="0"/>
              <a:t>, </a:t>
            </a:r>
            <a:r>
              <a:rPr lang="de-DE" dirty="0" err="1" smtClean="0"/>
              <a:t>Russia</a:t>
            </a:r>
            <a:r>
              <a:rPr lang="de-DE" dirty="0" smtClean="0"/>
              <a:t>, US,)</a:t>
            </a:r>
          </a:p>
          <a:p>
            <a:endParaRPr lang="de-DE" dirty="0"/>
          </a:p>
          <a:p>
            <a:r>
              <a:rPr lang="de-DE" dirty="0" smtClean="0"/>
              <a:t>Small, but </a:t>
            </a:r>
            <a:r>
              <a:rPr lang="de-DE" dirty="0" err="1" smtClean="0"/>
              <a:t>extremely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intense</a:t>
            </a:r>
            <a:r>
              <a:rPr lang="de-DE" dirty="0" smtClean="0"/>
              <a:t> </a:t>
            </a:r>
            <a:r>
              <a:rPr lang="de-DE" dirty="0" err="1" smtClean="0"/>
              <a:t>meeting</a:t>
            </a:r>
            <a:r>
              <a:rPr lang="de-DE" dirty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vivid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Discussions</a:t>
            </a:r>
            <a:r>
              <a:rPr lang="de-DE" dirty="0" smtClean="0"/>
              <a:t>… </a:t>
            </a:r>
          </a:p>
          <a:p>
            <a:endParaRPr lang="de-DE" dirty="0"/>
          </a:p>
          <a:p>
            <a:r>
              <a:rPr lang="de-DE" dirty="0" smtClean="0"/>
              <a:t>Highlights: </a:t>
            </a:r>
            <a:r>
              <a:rPr lang="de-DE" dirty="0" err="1" smtClean="0"/>
              <a:t>Vertical</a:t>
            </a:r>
            <a:r>
              <a:rPr lang="de-DE" dirty="0" smtClean="0"/>
              <a:t> </a:t>
            </a:r>
            <a:r>
              <a:rPr lang="de-DE" dirty="0" err="1" smtClean="0"/>
              <a:t>polarization</a:t>
            </a:r>
            <a:r>
              <a:rPr lang="de-DE" dirty="0" smtClean="0"/>
              <a:t> </a:t>
            </a:r>
          </a:p>
          <a:p>
            <a:r>
              <a:rPr lang="de-DE" dirty="0" smtClean="0"/>
              <a:t>In </a:t>
            </a:r>
            <a:r>
              <a:rPr lang="de-DE" dirty="0" err="1" smtClean="0"/>
              <a:t>fcc-ee</a:t>
            </a:r>
            <a:r>
              <a:rPr lang="de-DE" dirty="0" smtClean="0"/>
              <a:t> </a:t>
            </a: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err="1" smtClean="0">
                <a:sym typeface="Wingdings" panose="05000000000000000000" pitchFamily="2" charset="2"/>
              </a:rPr>
              <a:t>energy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calibration</a:t>
            </a:r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smtClean="0">
                <a:sym typeface="Wingdings" panose="05000000000000000000" pitchFamily="2" charset="2"/>
              </a:rPr>
              <a:t>(</a:t>
            </a:r>
            <a:r>
              <a:rPr lang="de-DE" dirty="0" err="1" smtClean="0">
                <a:sym typeface="Wingdings" panose="05000000000000000000" pitchFamily="2" charset="2"/>
              </a:rPr>
              <a:t>Ginafelice</a:t>
            </a:r>
            <a:r>
              <a:rPr lang="de-DE" dirty="0" smtClean="0">
                <a:sym typeface="Wingdings" panose="05000000000000000000" pitchFamily="2" charset="2"/>
              </a:rPr>
              <a:t>, </a:t>
            </a:r>
            <a:r>
              <a:rPr lang="de-DE" dirty="0" err="1" smtClean="0">
                <a:sym typeface="Wingdings" panose="05000000000000000000" pitchFamily="2" charset="2"/>
              </a:rPr>
              <a:t>Hillert</a:t>
            </a:r>
            <a:r>
              <a:rPr lang="de-DE" dirty="0" smtClean="0">
                <a:sym typeface="Wingdings" panose="05000000000000000000" pitchFamily="2" charset="2"/>
              </a:rPr>
              <a:t>, Koop,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r>
              <a:rPr lang="de-DE" dirty="0" err="1" smtClean="0">
                <a:sym typeface="Wingdings" panose="05000000000000000000" pitchFamily="2" charset="2"/>
              </a:rPr>
              <a:t>Fcc-hh</a:t>
            </a:r>
            <a:r>
              <a:rPr lang="de-DE" dirty="0" smtClean="0">
                <a:sym typeface="Wingdings" panose="05000000000000000000" pitchFamily="2" charset="2"/>
              </a:rPr>
              <a:t>: </a:t>
            </a:r>
            <a:r>
              <a:rPr lang="de-DE" dirty="0" err="1" smtClean="0">
                <a:sym typeface="Wingdings" panose="05000000000000000000" pitchFamily="2" charset="2"/>
              </a:rPr>
              <a:t>polarization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not </a:t>
            </a:r>
            <a:r>
              <a:rPr lang="de-DE" dirty="0" err="1" smtClean="0">
                <a:sym typeface="Wingdings" panose="05000000000000000000" pitchFamily="2" charset="2"/>
              </a:rPr>
              <a:t>hopeless</a:t>
            </a:r>
            <a:r>
              <a:rPr lang="de-DE" dirty="0" smtClean="0">
                <a:sym typeface="Wingdings" panose="05000000000000000000" pitchFamily="2" charset="2"/>
              </a:rPr>
              <a:t> (</a:t>
            </a:r>
            <a:r>
              <a:rPr lang="de-DE" dirty="0" err="1" smtClean="0">
                <a:sym typeface="Wingdings" panose="05000000000000000000" pitchFamily="2" charset="2"/>
              </a:rPr>
              <a:t>Ptytsin</a:t>
            </a:r>
            <a:r>
              <a:rPr lang="de-DE" dirty="0" smtClean="0">
                <a:sym typeface="Wingdings" panose="05000000000000000000" pitchFamily="2" charset="2"/>
              </a:rPr>
              <a:t>) internal </a:t>
            </a:r>
          </a:p>
          <a:p>
            <a:r>
              <a:rPr lang="de-DE" dirty="0" smtClean="0">
                <a:sym typeface="Wingdings" panose="05000000000000000000" pitchFamily="2" charset="2"/>
              </a:rPr>
              <a:t>Target also (</a:t>
            </a:r>
            <a:r>
              <a:rPr lang="de-DE" dirty="0" err="1" smtClean="0">
                <a:sym typeface="Wingdings" panose="05000000000000000000" pitchFamily="2" charset="2"/>
              </a:rPr>
              <a:t>Lenisa</a:t>
            </a:r>
            <a:r>
              <a:rPr lang="de-DE" dirty="0" smtClean="0">
                <a:sym typeface="Wingdings" panose="05000000000000000000" pitchFamily="2" charset="2"/>
              </a:rPr>
              <a:t>)</a:t>
            </a:r>
          </a:p>
          <a:p>
            <a:endParaRPr lang="de-DE" dirty="0" smtClean="0">
              <a:sym typeface="Wingdings" panose="05000000000000000000" pitchFamily="2" charset="2"/>
            </a:endParaRPr>
          </a:p>
          <a:p>
            <a:r>
              <a:rPr lang="de-DE" dirty="0" err="1" smtClean="0">
                <a:sym typeface="Wingdings" panose="05000000000000000000" pitchFamily="2" charset="2"/>
              </a:rPr>
              <a:t>Again</a:t>
            </a:r>
            <a:r>
              <a:rPr lang="de-DE" dirty="0" smtClean="0">
                <a:sym typeface="Wingdings" panose="05000000000000000000" pitchFamily="2" charset="2"/>
              </a:rPr>
              <a:t> ,</a:t>
            </a:r>
            <a:r>
              <a:rPr lang="de-DE" dirty="0" err="1" smtClean="0">
                <a:sym typeface="Wingdings" panose="05000000000000000000" pitchFamily="2" charset="2"/>
              </a:rPr>
              <a:t>polarimetry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is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the</a:t>
            </a:r>
            <a:r>
              <a:rPr lang="de-DE" dirty="0" smtClean="0">
                <a:sym typeface="Wingdings" panose="05000000000000000000" pitchFamily="2" charset="2"/>
              </a:rPr>
              <a:t> </a:t>
            </a:r>
            <a:r>
              <a:rPr lang="de-DE" dirty="0" err="1" smtClean="0">
                <a:sym typeface="Wingdings" panose="05000000000000000000" pitchFamily="2" charset="2"/>
              </a:rPr>
              <a:t>key</a:t>
            </a:r>
            <a:r>
              <a:rPr lang="de-DE" dirty="0" smtClean="0">
                <a:sym typeface="Wingdings" panose="05000000000000000000" pitchFamily="2" charset="2"/>
              </a:rPr>
              <a:t>…</a:t>
            </a:r>
          </a:p>
          <a:p>
            <a:endParaRPr lang="de-DE" dirty="0">
              <a:sym typeface="Wingdings" panose="05000000000000000000" pitchFamily="2" charset="2"/>
            </a:endParaRPr>
          </a:p>
          <a:p>
            <a:endParaRPr lang="de-DE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55184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>
          <a:xfrm>
            <a:off x="228600" y="5257800"/>
            <a:ext cx="8305800" cy="365125"/>
          </a:xfrm>
        </p:spPr>
        <p:txBody>
          <a:bodyPr/>
          <a:lstStyle/>
          <a:p>
            <a:r>
              <a:rPr lang="en-US" sz="2400" dirty="0" smtClean="0"/>
              <a:t>E </a:t>
            </a:r>
            <a:r>
              <a:rPr lang="en-US" sz="2400" dirty="0" err="1" smtClean="0"/>
              <a:t>Gianfelice</a:t>
            </a:r>
            <a:r>
              <a:rPr lang="en-US" sz="2400" dirty="0" smtClean="0"/>
              <a:t> (</a:t>
            </a:r>
            <a:r>
              <a:rPr lang="en-US" sz="2400" dirty="0" err="1" smtClean="0"/>
              <a:t>Fermilab</a:t>
            </a:r>
            <a:r>
              <a:rPr lang="en-US" sz="2400" dirty="0" smtClean="0"/>
              <a:t>): Long self-</a:t>
            </a:r>
            <a:r>
              <a:rPr lang="en-US" sz="2400" dirty="0" err="1" smtClean="0"/>
              <a:t>polariation</a:t>
            </a:r>
            <a:r>
              <a:rPr lang="en-US" sz="2400" dirty="0" smtClean="0"/>
              <a:t> time requires damping wigglers if 10% polarization required (energy </a:t>
            </a:r>
            <a:r>
              <a:rPr lang="en-US" sz="2400" dirty="0" err="1" smtClean="0"/>
              <a:t>measure,ent</a:t>
            </a:r>
            <a:r>
              <a:rPr lang="en-US" sz="2400" dirty="0" smtClean="0"/>
              <a:t> due to resonant depolarization)</a:t>
            </a:r>
            <a:r>
              <a:rPr lang="en-US" sz="2400" dirty="0" smtClean="0">
                <a:sym typeface="Wingdings" panose="05000000000000000000" pitchFamily="2" charset="2"/>
              </a:rPr>
              <a:t> </a:t>
            </a:r>
            <a:r>
              <a:rPr lang="en-US" sz="2400" dirty="0" err="1" smtClean="0">
                <a:sym typeface="Wingdings" panose="05000000000000000000" pitchFamily="2" charset="2"/>
              </a:rPr>
              <a:t>senstivity</a:t>
            </a:r>
            <a:r>
              <a:rPr lang="en-US" sz="2400" dirty="0" smtClean="0">
                <a:sym typeface="Wingdings" panose="05000000000000000000" pitchFamily="2" charset="2"/>
              </a:rPr>
              <a:t> of </a:t>
            </a:r>
            <a:r>
              <a:rPr lang="en-US" sz="2400" dirty="0" err="1" smtClean="0">
                <a:sym typeface="Wingdings" panose="05000000000000000000" pitchFamily="2" charset="2"/>
              </a:rPr>
              <a:t>compton</a:t>
            </a:r>
            <a:r>
              <a:rPr lang="en-US" sz="2400" dirty="0" smtClean="0">
                <a:sym typeface="Wingdings" panose="05000000000000000000" pitchFamily="2" charset="2"/>
              </a:rPr>
              <a:t> scattering better 1% (</a:t>
            </a:r>
            <a:r>
              <a:rPr lang="en-US" sz="2400" dirty="0" err="1" smtClean="0">
                <a:sym typeface="Wingdings" panose="05000000000000000000" pitchFamily="2" charset="2"/>
              </a:rPr>
              <a:t>Hillert</a:t>
            </a:r>
            <a:r>
              <a:rPr lang="en-US" sz="2400" dirty="0" smtClean="0">
                <a:sym typeface="Wingdings" panose="05000000000000000000" pitchFamily="2" charset="2"/>
              </a:rPr>
              <a:t>?)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87</a:t>
            </a:fld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600200"/>
            <a:ext cx="5257800" cy="3433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827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88</a:t>
            </a:fld>
            <a:endParaRPr lang="en-US"/>
          </a:p>
        </p:txBody>
      </p:sp>
      <p:sp>
        <p:nvSpPr>
          <p:cNvPr id="4" name="Titel 2"/>
          <p:cNvSpPr txBox="1">
            <a:spLocks/>
          </p:cNvSpPr>
          <p:nvPr/>
        </p:nvSpPr>
        <p:spPr>
          <a:xfrm>
            <a:off x="3271157" y="152400"/>
            <a:ext cx="5638800" cy="1020762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>
                <a:solidFill>
                  <a:schemeClr val="tx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en-GB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Next XPOL </a:t>
            </a:r>
            <a:r>
              <a:rPr lang="en-GB" dirty="0">
                <a:solidFill>
                  <a:schemeClr val="tx1">
                    <a:lumMod val="40000"/>
                    <a:lumOff val="60000"/>
                  </a:schemeClr>
                </a:solidFill>
              </a:rPr>
              <a:t>workshop </a:t>
            </a:r>
            <a:r>
              <a:rPr lang="en-GB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 End of 2016</a:t>
            </a:r>
            <a:endParaRPr lang="en-GB" dirty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marL="0" lvl="1"/>
            <a:endParaRPr lang="en-GB" kern="0" dirty="0" smtClean="0">
              <a:solidFill>
                <a:schemeClr val="tx1">
                  <a:lumMod val="40000"/>
                  <a:lumOff val="60000"/>
                </a:schemeClr>
              </a:solidFill>
            </a:endParaRPr>
          </a:p>
          <a:p>
            <a:pPr marL="0" lvl="1"/>
            <a:r>
              <a:rPr lang="en-GB" kern="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  <a:t>New venues in polarimetry</a:t>
            </a:r>
            <a:br>
              <a:rPr lang="en-GB" kern="0" dirty="0" smtClean="0">
                <a:solidFill>
                  <a:schemeClr val="tx1">
                    <a:lumMod val="40000"/>
                    <a:lumOff val="60000"/>
                  </a:schemeClr>
                </a:solidFill>
              </a:rPr>
            </a:br>
            <a:endParaRPr lang="de-DE" kern="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81000" y="2057400"/>
            <a:ext cx="7756290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Beam </a:t>
            </a:r>
            <a:r>
              <a:rPr lang="de-DE" dirty="0" err="1" smtClean="0"/>
              <a:t>Polarimetry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key</a:t>
            </a:r>
            <a:r>
              <a:rPr lang="de-DE" dirty="0" smtClean="0"/>
              <a:t> </a:t>
            </a:r>
            <a:r>
              <a:rPr lang="de-DE" dirty="0" err="1" smtClean="0"/>
              <a:t>issue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several</a:t>
            </a:r>
            <a:r>
              <a:rPr lang="de-DE" dirty="0" smtClean="0"/>
              <a:t> </a:t>
            </a:r>
            <a:r>
              <a:rPr lang="de-DE" dirty="0" err="1" smtClean="0"/>
              <a:t>project</a:t>
            </a:r>
            <a:r>
              <a:rPr lang="de-DE" dirty="0" smtClean="0"/>
              <a:t> in </a:t>
            </a:r>
            <a:r>
              <a:rPr lang="de-DE" dirty="0" err="1" smtClean="0"/>
              <a:t>acclerator</a:t>
            </a:r>
            <a:r>
              <a:rPr lang="de-DE" dirty="0" smtClean="0"/>
              <a:t> </a:t>
            </a:r>
            <a:r>
              <a:rPr lang="de-DE" dirty="0" err="1" smtClean="0"/>
              <a:t>based</a:t>
            </a:r>
            <a:r>
              <a:rPr lang="de-DE" dirty="0" smtClean="0"/>
              <a:t> </a:t>
            </a:r>
            <a:r>
              <a:rPr lang="de-DE" dirty="0" err="1" smtClean="0"/>
              <a:t>research</a:t>
            </a:r>
            <a:endParaRPr lang="de-DE" dirty="0" smtClean="0"/>
          </a:p>
          <a:p>
            <a:endParaRPr lang="de-DE" dirty="0"/>
          </a:p>
          <a:p>
            <a:pPr marL="285750" indent="-285750">
              <a:buFontTx/>
              <a:buChar char="-"/>
            </a:pPr>
            <a:r>
              <a:rPr lang="de-DE" dirty="0" err="1" smtClean="0"/>
              <a:t>fcc-ee</a:t>
            </a:r>
            <a:r>
              <a:rPr lang="de-DE" dirty="0" smtClean="0"/>
              <a:t> </a:t>
            </a:r>
            <a:r>
              <a:rPr lang="de-DE" dirty="0" err="1" smtClean="0"/>
              <a:t>energy</a:t>
            </a:r>
            <a:r>
              <a:rPr lang="de-DE" dirty="0" smtClean="0"/>
              <a:t> </a:t>
            </a:r>
            <a:r>
              <a:rPr lang="de-DE" dirty="0" err="1" smtClean="0"/>
              <a:t>calibration</a:t>
            </a:r>
            <a:r>
              <a:rPr lang="de-DE" dirty="0" smtClean="0"/>
              <a:t> </a:t>
            </a:r>
          </a:p>
          <a:p>
            <a:pPr marL="285750" indent="-285750">
              <a:buFontTx/>
              <a:buChar char="-"/>
            </a:pPr>
            <a:endParaRPr lang="de-DE" dirty="0" smtClean="0"/>
          </a:p>
          <a:p>
            <a:pPr marL="285750" indent="-285750">
              <a:buFontTx/>
              <a:buChar char="-"/>
            </a:pPr>
            <a:r>
              <a:rPr lang="de-DE" dirty="0" err="1" smtClean="0"/>
              <a:t>eEDM</a:t>
            </a:r>
            <a:r>
              <a:rPr lang="de-DE" dirty="0" smtClean="0"/>
              <a:t> </a:t>
            </a:r>
            <a:r>
              <a:rPr lang="de-DE" dirty="0" err="1" smtClean="0"/>
              <a:t>determination</a:t>
            </a:r>
            <a:r>
              <a:rPr lang="de-DE" dirty="0" smtClean="0"/>
              <a:t> („Resonant </a:t>
            </a:r>
            <a:r>
              <a:rPr lang="de-DE" dirty="0" err="1" smtClean="0"/>
              <a:t>polarimter</a:t>
            </a:r>
            <a:r>
              <a:rPr lang="de-DE" dirty="0" smtClean="0"/>
              <a:t>“)</a:t>
            </a:r>
          </a:p>
          <a:p>
            <a:pPr marL="285750" indent="-285750">
              <a:buFontTx/>
              <a:buChar char="-"/>
            </a:pPr>
            <a:r>
              <a:rPr lang="de-DE" dirty="0" smtClean="0"/>
              <a:t> </a:t>
            </a:r>
          </a:p>
          <a:p>
            <a:pPr marL="285750" indent="-285750">
              <a:buFontTx/>
              <a:buChar char="-"/>
            </a:pPr>
            <a:r>
              <a:rPr lang="de-DE" dirty="0" err="1" smtClean="0"/>
              <a:t>Highly</a:t>
            </a:r>
            <a:r>
              <a:rPr lang="de-DE" dirty="0" smtClean="0"/>
              <a:t> </a:t>
            </a:r>
            <a:r>
              <a:rPr lang="de-DE" dirty="0" err="1" smtClean="0"/>
              <a:t>accurate</a:t>
            </a:r>
            <a:r>
              <a:rPr lang="de-DE" dirty="0" smtClean="0"/>
              <a:t> </a:t>
            </a:r>
            <a:r>
              <a:rPr lang="de-DE" dirty="0" err="1" smtClean="0"/>
              <a:t>polarimeters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precision</a:t>
            </a:r>
            <a:r>
              <a:rPr lang="de-DE" dirty="0" smtClean="0"/>
              <a:t> observables </a:t>
            </a:r>
          </a:p>
          <a:p>
            <a:r>
              <a:rPr lang="de-DE" dirty="0"/>
              <a:t> </a:t>
            </a:r>
            <a:r>
              <a:rPr lang="de-DE" dirty="0" smtClean="0"/>
              <a:t>    (</a:t>
            </a:r>
            <a:r>
              <a:rPr lang="de-DE" dirty="0" err="1" smtClean="0"/>
              <a:t>Hydro</a:t>
            </a:r>
            <a:r>
              <a:rPr lang="de-DE" dirty="0" smtClean="0"/>
              <a:t> Moller </a:t>
            </a:r>
            <a:r>
              <a:rPr lang="de-DE" dirty="0" err="1" smtClean="0"/>
              <a:t>completely</a:t>
            </a:r>
            <a:r>
              <a:rPr lang="de-DE" dirty="0" smtClean="0"/>
              <a:t> </a:t>
            </a:r>
            <a:r>
              <a:rPr lang="de-DE" dirty="0" err="1" smtClean="0"/>
              <a:t>polarized</a:t>
            </a:r>
            <a:r>
              <a:rPr lang="de-DE" dirty="0" smtClean="0"/>
              <a:t> internal </a:t>
            </a:r>
            <a:r>
              <a:rPr lang="de-DE" dirty="0" err="1" smtClean="0"/>
              <a:t>target</a:t>
            </a:r>
            <a:r>
              <a:rPr lang="de-DE" dirty="0" smtClean="0"/>
              <a:t>, double </a:t>
            </a:r>
            <a:r>
              <a:rPr lang="de-DE" dirty="0" err="1" smtClean="0"/>
              <a:t>scattering</a:t>
            </a:r>
            <a:r>
              <a:rPr lang="de-DE" dirty="0" smtClean="0"/>
              <a:t>, 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9929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de-DE" dirty="0" smtClean="0"/>
              <a:t>Challenge: low signal, high accuracy</a:t>
            </a:r>
            <a:endParaRPr lang="de-DE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A2942E-7CFD-4B29-A4D8-6DE9716636D0}" type="datetime1">
              <a:rPr lang="de-DE" smtClean="0"/>
              <a:t>13.02.2017</a:t>
            </a:fld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569BA5-88D4-471A-9C47-F7F059789784}" type="slidenum">
              <a:rPr lang="de-DE" smtClean="0"/>
              <a:pPr/>
              <a:t>9</a:t>
            </a:fld>
            <a:endParaRPr lang="de-DE" dirty="0"/>
          </a:p>
        </p:txBody>
      </p:sp>
      <p:grpSp>
        <p:nvGrpSpPr>
          <p:cNvPr id="6" name="Group 5"/>
          <p:cNvGrpSpPr/>
          <p:nvPr/>
        </p:nvGrpSpPr>
        <p:grpSpPr>
          <a:xfrm>
            <a:off x="365322" y="1196752"/>
            <a:ext cx="6959278" cy="5156594"/>
            <a:chOff x="365322" y="1196752"/>
            <a:chExt cx="6959278" cy="5156594"/>
          </a:xfrm>
        </p:grpSpPr>
        <p:pic>
          <p:nvPicPr>
            <p:cNvPr id="717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5322" y="1196752"/>
              <a:ext cx="6227114" cy="5156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TextBox 4"/>
            <p:cNvSpPr txBox="1"/>
            <p:nvPr/>
          </p:nvSpPr>
          <p:spPr>
            <a:xfrm>
              <a:off x="6078746" y="5707015"/>
              <a:ext cx="124585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 smtClean="0"/>
                <a:t>S. Baunack </a:t>
              </a:r>
            </a:p>
            <a:p>
              <a:r>
                <a:rPr lang="de-DE" dirty="0" smtClean="0"/>
                <a:t>PAVI 2016</a:t>
              </a:r>
              <a:endParaRPr lang="de-DE" dirty="0"/>
            </a:p>
          </p:txBody>
        </p:sp>
      </p:grpSp>
    </p:spTree>
    <p:extLst>
      <p:ext uri="{BB962C8B-B14F-4D97-AF65-F5344CB8AC3E}">
        <p14:creationId xmlns:p14="http://schemas.microsoft.com/office/powerpoint/2010/main" val="212466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|4.9|3.8|3.1|4.1|3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1.3|4.9|3.8|3.1|4.1|3.9"/>
</p:tagLst>
</file>

<file path=ppt/theme/theme1.xml><?xml version="1.0" encoding="utf-8"?>
<a:theme xmlns:a="http://schemas.openxmlformats.org/drawingml/2006/main" name="PRISM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PRISMA</Template>
  <TotalTime>0</TotalTime>
  <Words>3185</Words>
  <Application>Microsoft Office PowerPoint</Application>
  <PresentationFormat>On-screen Show (4:3)</PresentationFormat>
  <Paragraphs>684</Paragraphs>
  <Slides>88</Slides>
  <Notes>29</Notes>
  <HiddenSlides>0</HiddenSlides>
  <MMClips>1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88</vt:i4>
      </vt:variant>
    </vt:vector>
  </HeadingPairs>
  <TitlesOfParts>
    <vt:vector size="92" baseType="lpstr">
      <vt:lpstr>PRISMA</vt:lpstr>
      <vt:lpstr>Benutzerdefiniertes Design</vt:lpstr>
      <vt:lpstr>Equation</vt:lpstr>
      <vt:lpstr>Formel</vt:lpstr>
      <vt:lpstr>Polarization and electric dipole moments – the grand picture    </vt:lpstr>
      <vt:lpstr>PowerPoint Presentation</vt:lpstr>
      <vt:lpstr>Polarization at the   low  energy scale („small“ accelerators) </vt:lpstr>
      <vt:lpstr>Polarization at the high  energy scale... (future BIG projects). </vt:lpstr>
      <vt:lpstr>Polarization at the high  energy scale... (future BIG projects). </vt:lpstr>
      <vt:lpstr>PowerPoint Presentation</vt:lpstr>
      <vt:lpstr>PowerPoint Presentation</vt:lpstr>
      <vt:lpstr>    </vt:lpstr>
      <vt:lpstr>Challenge: low signal, high accuracy</vt:lpstr>
      <vt:lpstr>  The P2 Experiment at MESA -basic demands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Signals and systematic errors  in ....</vt:lpstr>
      <vt:lpstr>Signals and systematic errors  in ....</vt:lpstr>
      <vt:lpstr>PowerPoint Presentation</vt:lpstr>
      <vt:lpstr>PowerPoint Presentation</vt:lpstr>
      <vt:lpstr>PowerPoint Presentation</vt:lpstr>
      <vt:lpstr>Summary </vt:lpstr>
      <vt:lpstr> </vt:lpstr>
      <vt:lpstr>PowerPoint Presentation</vt:lpstr>
      <vt:lpstr>PowerPoint Presentation</vt:lpstr>
      <vt:lpstr>PowerPoint Presentation</vt:lpstr>
      <vt:lpstr>PowerPoint Presentation</vt:lpstr>
      <vt:lpstr>Status Hydro Möller</vt:lpstr>
      <vt:lpstr>  The P2 Experiment at MESA -basic demands  </vt:lpstr>
      <vt:lpstr> Expanding the  MAMI facility by “MESA” </vt:lpstr>
      <vt:lpstr> Expanding the  MAMI facility by “MESA” </vt:lpstr>
      <vt:lpstr>  The P2 Experiment at MESA - detector  </vt:lpstr>
      <vt:lpstr>  The P2 Experiment at MESA   </vt:lpstr>
      <vt:lpstr>  The P2 Experiment at MESA: False asymmetry control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role of Polarization measurement  - accuracy and efficiency</vt:lpstr>
      <vt:lpstr>The role of Polarization measurement  - accuracy and efficiency</vt:lpstr>
      <vt:lpstr>PowerPoint Presentation</vt:lpstr>
      <vt:lpstr>The role of Polarization measurement  - accuracy and efficiency</vt:lpstr>
      <vt:lpstr>Present set-up of DSP at PKA2</vt:lpstr>
      <vt:lpstr>Inside the scattering chamber...</vt:lpstr>
      <vt:lpstr>PowerPoint Presentation</vt:lpstr>
      <vt:lpstr>PowerPoint Presentation</vt:lpstr>
      <vt:lpstr>PowerPoint Presentation</vt:lpstr>
      <vt:lpstr>PowerPoint Presentation</vt:lpstr>
      <vt:lpstr> </vt:lpstr>
      <vt:lpstr> </vt:lpstr>
      <vt:lpstr>Present set-up of DSP at PKA2</vt:lpstr>
      <vt:lpstr>Present set-up of DSP at PKA2</vt:lpstr>
      <vt:lpstr>Elimination of apparative asymmetries (when spin cannot be flipped)</vt:lpstr>
      <vt:lpstr>Elimination of apparative asymmetries  (when spin cannot be flipped)</vt:lpstr>
      <vt:lpstr> The Hydro Möller-general remarks </vt:lpstr>
      <vt:lpstr> </vt:lpstr>
      <vt:lpstr> </vt:lpstr>
      <vt:lpstr>  The P2 experiment at MESA  </vt:lpstr>
      <vt:lpstr>PowerPoint Presentation</vt:lpstr>
      <vt:lpstr> </vt:lpstr>
      <vt:lpstr> </vt:lpstr>
      <vt:lpstr> </vt:lpstr>
      <vt:lpstr>  Experiments  at MESA   </vt:lpstr>
      <vt:lpstr>Highlights and roadmap from EuCARD-2 XPOL </vt:lpstr>
      <vt:lpstr>Content XPOL </vt:lpstr>
      <vt:lpstr>XPOL workshop  Spin optimization at Lepton accelerators  (Mainz, February, 12-13 2014) </vt:lpstr>
      <vt:lpstr>XPOL workshop  Spin optimization at Lepton accelerators  (Mainz, February, 12-13 2014) </vt:lpstr>
      <vt:lpstr>PowerPoint Presentation</vt:lpstr>
      <vt:lpstr>PowerPoint Presentation</vt:lpstr>
      <vt:lpstr>PowerPoint Presentation</vt:lpstr>
      <vt:lpstr>PowerPoint Presentation</vt:lpstr>
      <vt:lpstr>Positron Target</vt:lpstr>
      <vt:lpstr>Positron Target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labs</dc:creator>
  <cp:lastModifiedBy>Aule</cp:lastModifiedBy>
  <cp:revision>287</cp:revision>
  <cp:lastPrinted>2015-10-27T10:25:21Z</cp:lastPrinted>
  <dcterms:created xsi:type="dcterms:W3CDTF">2013-05-06T21:14:49Z</dcterms:created>
  <dcterms:modified xsi:type="dcterms:W3CDTF">2017-02-14T10:31:22Z</dcterms:modified>
</cp:coreProperties>
</file>