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393" r:id="rId4"/>
    <p:sldId id="327" r:id="rId5"/>
    <p:sldId id="396" r:id="rId6"/>
    <p:sldId id="395" r:id="rId7"/>
    <p:sldId id="398" r:id="rId8"/>
    <p:sldId id="397" r:id="rId9"/>
    <p:sldId id="319" r:id="rId10"/>
    <p:sldId id="400" r:id="rId11"/>
    <p:sldId id="401" r:id="rId12"/>
    <p:sldId id="402" r:id="rId13"/>
    <p:sldId id="403" r:id="rId14"/>
    <p:sldId id="404" r:id="rId15"/>
    <p:sldId id="405" r:id="rId16"/>
    <p:sldId id="406" r:id="rId17"/>
    <p:sldId id="408" r:id="rId18"/>
    <p:sldId id="407" r:id="rId19"/>
    <p:sldId id="409" r:id="rId20"/>
    <p:sldId id="410" r:id="rId21"/>
    <p:sldId id="411" r:id="rId22"/>
    <p:sldId id="412" r:id="rId23"/>
    <p:sldId id="413" r:id="rId24"/>
    <p:sldId id="414" r:id="rId25"/>
    <p:sldId id="415" r:id="rId26"/>
    <p:sldId id="416" r:id="rId27"/>
    <p:sldId id="394" r:id="rId28"/>
    <p:sldId id="399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360A"/>
    <a:srgbClr val="0840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6" autoAdjust="0"/>
    <p:restoredTop sz="95122" autoAdjust="0"/>
  </p:normalViewPr>
  <p:slideViewPr>
    <p:cSldViewPr snapToGrid="0" snapToObjects="1">
      <p:cViewPr>
        <p:scale>
          <a:sx n="94" d="100"/>
          <a:sy n="94" d="100"/>
        </p:scale>
        <p:origin x="-110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60617-4B00-974F-BDD6-3E54A8D5F4B3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2B816-C8BF-2946-8106-86D5A5E07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850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460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dirty="0" smtClean="0"/>
              <a:t>Injection speed, downtime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460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46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46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46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46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2B816-C8BF-2946-8106-86D5A5E0765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872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10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0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74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8217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4436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8765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1291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14.02.17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50093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fr-CH" dirty="0" smtClean="0">
                <a:solidFill>
                  <a:srgbClr val="0055A0"/>
                </a:solidFill>
                <a:latin typeface="Arial"/>
              </a:rPr>
              <a:t>Click to edit Master title style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14583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400" b="1" u="sng"/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>
            <a:lvl1pPr marL="313200" indent="-277200">
              <a:spcBef>
                <a:spcPts val="1900"/>
              </a:spcBef>
              <a:buFont typeface="Courier New"/>
              <a:buChar char="o"/>
              <a:defRPr sz="1800" b="0"/>
            </a:lvl1pPr>
            <a:lvl2pPr marL="633600" indent="-277200">
              <a:spcBef>
                <a:spcPts val="400"/>
              </a:spcBef>
              <a:spcAft>
                <a:spcPts val="400"/>
              </a:spcAft>
              <a:defRPr sz="1700"/>
            </a:lvl2pPr>
            <a:lvl3pPr marL="914400" indent="-252000">
              <a:spcBef>
                <a:spcPts val="0"/>
              </a:spcBef>
              <a:spcAft>
                <a:spcPts val="300"/>
              </a:spcAft>
              <a:buFont typeface="Lucida Grande"/>
              <a:buChar char="−"/>
              <a:defRPr sz="1600"/>
            </a:lvl3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Eucard</a:t>
            </a:r>
            <a:r>
              <a:rPr lang="en-US" dirty="0" smtClean="0"/>
              <a:t> </a:t>
            </a:r>
            <a:r>
              <a:rPr lang="en-US" dirty="0" err="1" smtClean="0"/>
              <a:t>XBeam</a:t>
            </a:r>
            <a:r>
              <a:rPr lang="en-US" smtClean="0"/>
              <a:t> Workshop, Valencia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248488" y="656777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841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14.02.17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708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40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14.02.17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9772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14.02.17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36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14.02.17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981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14.02.17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3831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4401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43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550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8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441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94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01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84A4D-1DC4-8D4F-AE69-10A81B0FFC52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66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84A4D-1DC4-8D4F-AE69-10A81B0FFC52}" type="datetimeFigureOut">
              <a:rPr lang="en-US" smtClean="0"/>
              <a:t>14.02.17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00B30-7B01-9244-86FC-65F739E59F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89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Eucard</a:t>
            </a:r>
            <a:r>
              <a:rPr lang="en-US" dirty="0" smtClean="0"/>
              <a:t> </a:t>
            </a:r>
            <a:r>
              <a:rPr lang="en-US" dirty="0" err="1" smtClean="0"/>
              <a:t>XBeam</a:t>
            </a:r>
            <a:r>
              <a:rPr lang="en-US" dirty="0" smtClean="0"/>
              <a:t> Workshop, Valencia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515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350306" cy="940443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A Brief Survey of Beam Instabilities at the LHC</a:t>
            </a:r>
            <a:endParaRPr lang="en-US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454624"/>
            <a:ext cx="8060404" cy="2142538"/>
          </a:xfrm>
        </p:spPr>
        <p:txBody>
          <a:bodyPr>
            <a:normAutofit fontScale="92500" lnSpcReduction="20000"/>
          </a:bodyPr>
          <a:lstStyle/>
          <a:p>
            <a:endParaRPr lang="en-US" dirty="0" smtClean="0">
              <a:latin typeface="Arial"/>
              <a:cs typeface="Arial"/>
            </a:endParaRPr>
          </a:p>
          <a:p>
            <a:r>
              <a:rPr lang="en-US" sz="1800" dirty="0" smtClean="0">
                <a:latin typeface="Arial"/>
                <a:cs typeface="Arial"/>
              </a:rPr>
              <a:t>G. Rumolo</a:t>
            </a:r>
          </a:p>
          <a:p>
            <a:r>
              <a:rPr lang="en-US" sz="1800" dirty="0" smtClean="0">
                <a:latin typeface="Arial"/>
                <a:cs typeface="Arial"/>
              </a:rPr>
              <a:t>Based almost 100% on the Chamonix material of </a:t>
            </a:r>
            <a:r>
              <a:rPr lang="en-US" sz="1800" b="1" dirty="0" smtClean="0">
                <a:latin typeface="Arial"/>
                <a:cs typeface="Arial"/>
              </a:rPr>
              <a:t>Kevin Li</a:t>
            </a:r>
            <a:r>
              <a:rPr lang="en-US" sz="1800" dirty="0" smtClean="0">
                <a:latin typeface="Arial"/>
                <a:cs typeface="Arial"/>
              </a:rPr>
              <a:t>!</a:t>
            </a:r>
          </a:p>
          <a:p>
            <a:r>
              <a:rPr lang="en-US" sz="1800" dirty="0" smtClean="0">
                <a:latin typeface="Arial"/>
                <a:cs typeface="Arial"/>
              </a:rPr>
              <a:t>With the input of </a:t>
            </a:r>
            <a:r>
              <a:rPr lang="en-US" sz="1800" dirty="0" smtClean="0">
                <a:cs typeface="Arial"/>
              </a:rPr>
              <a:t>G</a:t>
            </a:r>
            <a:r>
              <a:rPr lang="en-US" sz="1800" dirty="0">
                <a:cs typeface="Arial"/>
              </a:rPr>
              <a:t>. </a:t>
            </a:r>
            <a:r>
              <a:rPr lang="en-US" sz="1800" dirty="0" err="1">
                <a:cs typeface="Arial"/>
              </a:rPr>
              <a:t>Arduini</a:t>
            </a:r>
            <a:r>
              <a:rPr lang="en-US" sz="1800" dirty="0">
                <a:cs typeface="Arial"/>
              </a:rPr>
              <a:t>, H. </a:t>
            </a:r>
            <a:r>
              <a:rPr lang="en-US" sz="1800" dirty="0" err="1">
                <a:cs typeface="Arial"/>
              </a:rPr>
              <a:t>Bartosik</a:t>
            </a:r>
            <a:r>
              <a:rPr lang="en-US" sz="1800" dirty="0">
                <a:cs typeface="Arial"/>
              </a:rPr>
              <a:t>, X. </a:t>
            </a:r>
            <a:r>
              <a:rPr lang="en-US" sz="1800" dirty="0" err="1">
                <a:cs typeface="Arial"/>
              </a:rPr>
              <a:t>Buffat</a:t>
            </a:r>
            <a:r>
              <a:rPr lang="en-US" sz="1800" dirty="0">
                <a:cs typeface="Arial"/>
              </a:rPr>
              <a:t>, L. Carver, </a:t>
            </a:r>
            <a:r>
              <a:rPr lang="en-US" sz="1800" dirty="0" smtClean="0">
                <a:cs typeface="Arial"/>
              </a:rPr>
              <a:t>G. </a:t>
            </a:r>
            <a:r>
              <a:rPr lang="en-US" sz="1800" dirty="0" err="1" smtClean="0">
                <a:cs typeface="Arial"/>
              </a:rPr>
              <a:t>Iadarola</a:t>
            </a:r>
            <a:r>
              <a:rPr lang="en-US" sz="1800" dirty="0">
                <a:cs typeface="Arial"/>
              </a:rPr>
              <a:t>, </a:t>
            </a:r>
            <a:r>
              <a:rPr lang="en-US" sz="1800" dirty="0" smtClean="0">
                <a:cs typeface="Arial"/>
              </a:rPr>
              <a:t>L</a:t>
            </a:r>
            <a:r>
              <a:rPr lang="en-US" sz="1800" dirty="0">
                <a:cs typeface="Arial"/>
              </a:rPr>
              <a:t>. </a:t>
            </a:r>
            <a:r>
              <a:rPr lang="en-US" sz="1800" dirty="0" err="1">
                <a:cs typeface="Arial"/>
              </a:rPr>
              <a:t>Mether</a:t>
            </a:r>
            <a:r>
              <a:rPr lang="en-US" sz="1800" dirty="0">
                <a:cs typeface="Arial"/>
              </a:rPr>
              <a:t>, E. </a:t>
            </a:r>
            <a:r>
              <a:rPr lang="en-US" sz="1800" dirty="0" err="1" smtClean="0">
                <a:cs typeface="Arial"/>
              </a:rPr>
              <a:t>Métral</a:t>
            </a:r>
            <a:r>
              <a:rPr lang="en-US" sz="1800" dirty="0">
                <a:cs typeface="Arial"/>
              </a:rPr>
              <a:t>, </a:t>
            </a:r>
            <a:r>
              <a:rPr lang="en-US" sz="1800" dirty="0" smtClean="0">
                <a:cs typeface="Arial"/>
              </a:rPr>
              <a:t>N. </a:t>
            </a:r>
            <a:r>
              <a:rPr lang="en-US" sz="1800" dirty="0" err="1" smtClean="0">
                <a:cs typeface="Arial"/>
              </a:rPr>
              <a:t>Mounet</a:t>
            </a:r>
            <a:r>
              <a:rPr lang="en-US" sz="1800" dirty="0" smtClean="0">
                <a:cs typeface="Arial"/>
              </a:rPr>
              <a:t>, T. </a:t>
            </a:r>
            <a:r>
              <a:rPr lang="en-US" sz="1800" dirty="0" err="1" smtClean="0">
                <a:cs typeface="Arial"/>
              </a:rPr>
              <a:t>Pieloni</a:t>
            </a:r>
            <a:r>
              <a:rPr lang="en-US" sz="1800" dirty="0" smtClean="0">
                <a:cs typeface="Arial"/>
              </a:rPr>
              <a:t>, S. </a:t>
            </a:r>
            <a:r>
              <a:rPr lang="en-US" sz="1800" dirty="0" err="1" smtClean="0">
                <a:cs typeface="Arial"/>
              </a:rPr>
              <a:t>Redaelli</a:t>
            </a:r>
            <a:r>
              <a:rPr lang="en-US" sz="1800" dirty="0">
                <a:cs typeface="Arial"/>
              </a:rPr>
              <a:t>, </a:t>
            </a:r>
            <a:r>
              <a:rPr lang="en-US" sz="1800" dirty="0" smtClean="0">
                <a:cs typeface="Arial"/>
              </a:rPr>
              <a:t>A. Romano</a:t>
            </a:r>
            <a:r>
              <a:rPr lang="en-US" sz="1800" dirty="0">
                <a:cs typeface="Arial"/>
              </a:rPr>
              <a:t>, G. Rumolo, </a:t>
            </a:r>
            <a:r>
              <a:rPr lang="en-US" sz="1800" dirty="0" smtClean="0">
                <a:cs typeface="Arial"/>
              </a:rPr>
              <a:t>B. </a:t>
            </a:r>
            <a:r>
              <a:rPr lang="en-US" sz="1800" dirty="0" err="1" smtClean="0">
                <a:cs typeface="Arial"/>
              </a:rPr>
              <a:t>Salvant</a:t>
            </a:r>
            <a:r>
              <a:rPr lang="en-US" sz="1800" dirty="0" smtClean="0">
                <a:cs typeface="Arial"/>
              </a:rPr>
              <a:t>, </a:t>
            </a:r>
            <a:r>
              <a:rPr lang="en-US" sz="1800" smtClean="0">
                <a:cs typeface="Arial"/>
              </a:rPr>
              <a:t>M. Schenk</a:t>
            </a:r>
            <a:r>
              <a:rPr lang="en-US" sz="1800" dirty="0">
                <a:cs typeface="Arial"/>
              </a:rPr>
              <a:t>, </a:t>
            </a:r>
            <a:r>
              <a:rPr lang="en-US" sz="1800" dirty="0" smtClean="0">
                <a:cs typeface="Arial"/>
              </a:rPr>
              <a:t>R</a:t>
            </a:r>
            <a:r>
              <a:rPr lang="en-US" sz="1800" dirty="0">
                <a:cs typeface="Arial"/>
              </a:rPr>
              <a:t>. </a:t>
            </a:r>
            <a:r>
              <a:rPr lang="en-US" sz="1800" dirty="0" err="1" smtClean="0">
                <a:cs typeface="Arial"/>
              </a:rPr>
              <a:t>Tomás</a:t>
            </a:r>
            <a:endParaRPr lang="en-US" sz="1800" dirty="0"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endParaRPr lang="en-US" sz="1800" dirty="0" smtClean="0">
              <a:latin typeface="Arial"/>
              <a:cs typeface="Arial"/>
            </a:endParaRPr>
          </a:p>
          <a:p>
            <a:r>
              <a:rPr lang="en-US" sz="1600" b="1" dirty="0">
                <a:solidFill>
                  <a:schemeClr val="tx2"/>
                </a:solidFill>
                <a:cs typeface="Arial"/>
              </a:rPr>
              <a:t>EuCARD-2 </a:t>
            </a:r>
            <a:r>
              <a:rPr lang="en-US" sz="1600" b="1" dirty="0" smtClean="0">
                <a:solidFill>
                  <a:schemeClr val="tx2"/>
                </a:solidFill>
                <a:cs typeface="Arial"/>
              </a:rPr>
              <a:t>XBEAM Strategy </a:t>
            </a:r>
            <a:r>
              <a:rPr lang="en-US" sz="1600" b="1" dirty="0" smtClean="0">
                <a:solidFill>
                  <a:schemeClr val="tx2"/>
                </a:solidFill>
                <a:latin typeface="Arial"/>
                <a:cs typeface="Arial"/>
              </a:rPr>
              <a:t>Workshop, Valencia, Spain, 13/02/2017</a:t>
            </a:r>
          </a:p>
          <a:p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2886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477513" y="2235708"/>
            <a:ext cx="8460000" cy="14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Not enough, if tunes drift close to each other, coupling makes beam unstable (loss of Landau damping)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pic>
        <p:nvPicPr>
          <p:cNvPr id="26" name="Content Placeholder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68412"/>
            <a:ext cx="9144000" cy="1600199"/>
          </a:xfrm>
          <a:prstGeom prst="rect">
            <a:avLst/>
          </a:prstGeom>
        </p:spPr>
      </p:pic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4588938" y="2820593"/>
            <a:ext cx="4448976" cy="1691999"/>
            <a:chOff x="3240000" y="3600000"/>
            <a:chExt cx="5760000" cy="2190597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/>
            <a:srcRect t="50281" b="2911"/>
            <a:stretch/>
          </p:blipFill>
          <p:spPr>
            <a:xfrm>
              <a:off x="3240000" y="3600000"/>
              <a:ext cx="5760000" cy="2190597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3683065" y="4392000"/>
              <a:ext cx="3294000" cy="198000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144001" y="2820593"/>
            <a:ext cx="4316593" cy="1691999"/>
            <a:chOff x="4764000" y="1260001"/>
            <a:chExt cx="5760000" cy="225777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5"/>
            <a:srcRect l="26" t="49511" r="-26" b="2246"/>
            <a:stretch/>
          </p:blipFill>
          <p:spPr>
            <a:xfrm>
              <a:off x="4764000" y="1260001"/>
              <a:ext cx="5760000" cy="2257779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5207065" y="2140189"/>
              <a:ext cx="3294000" cy="108000"/>
            </a:xfrm>
            <a:prstGeom prst="rect">
              <a:avLst/>
            </a:prstGeom>
            <a:solidFill>
              <a:schemeClr val="accent2">
                <a:alpha val="4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Content Placeholder 7"/>
          <p:cNvSpPr txBox="1">
            <a:spLocks/>
          </p:cNvSpPr>
          <p:nvPr/>
        </p:nvSpPr>
        <p:spPr>
          <a:xfrm>
            <a:off x="541263" y="4713516"/>
            <a:ext cx="8350801" cy="1800000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1600" dirty="0" smtClean="0">
                <a:solidFill>
                  <a:srgbClr val="282828"/>
                </a:solidFill>
              </a:rPr>
              <a:t>Fill 4642 with </a:t>
            </a:r>
            <a:r>
              <a:rPr lang="en-US" sz="1600" b="1" dirty="0" smtClean="0">
                <a:solidFill>
                  <a:srgbClr val="FF0000"/>
                </a:solidFill>
              </a:rPr>
              <a:t>uncorrected</a:t>
            </a:r>
            <a:r>
              <a:rPr lang="en-US" sz="1600" dirty="0" smtClean="0">
                <a:solidFill>
                  <a:srgbClr val="282828"/>
                </a:solidFill>
              </a:rPr>
              <a:t> tune drift</a:t>
            </a:r>
            <a:br>
              <a:rPr lang="en-US" sz="1600" dirty="0" smtClean="0">
                <a:solidFill>
                  <a:srgbClr val="282828"/>
                </a:solidFill>
              </a:rPr>
            </a:br>
            <a:r>
              <a:rPr lang="en-US" sz="1600" dirty="0" smtClean="0">
                <a:solidFill>
                  <a:srgbClr val="282828"/>
                </a:solidFill>
                <a:sym typeface="Wingdings" panose="05000000000000000000" pitchFamily="2" charset="2"/>
              </a:rPr>
              <a:t> blow-up during injection</a:t>
            </a:r>
          </a:p>
          <a:p>
            <a:pPr marL="285750" indent="-285750"/>
            <a:r>
              <a:rPr lang="en-US" sz="1600" dirty="0">
                <a:solidFill>
                  <a:srgbClr val="282828"/>
                </a:solidFill>
              </a:rPr>
              <a:t>Coupling C- for these fills was below 0.004</a:t>
            </a:r>
          </a:p>
          <a:p>
            <a:pPr marL="0" indent="0">
              <a:buNone/>
            </a:pPr>
            <a:endParaRPr lang="en-US" sz="1600" dirty="0" smtClean="0">
              <a:solidFill>
                <a:srgbClr val="282828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282828"/>
              </a:solidFill>
            </a:endParaRPr>
          </a:p>
          <a:p>
            <a:pPr marL="285750" indent="-285750"/>
            <a:r>
              <a:rPr lang="en-US" sz="1600" dirty="0" smtClean="0">
                <a:solidFill>
                  <a:srgbClr val="282828"/>
                </a:solidFill>
              </a:rPr>
              <a:t>Fill 4643 with </a:t>
            </a:r>
            <a:r>
              <a:rPr lang="en-US" sz="1600" b="1" dirty="0" smtClean="0">
                <a:solidFill>
                  <a:srgbClr val="FF0000"/>
                </a:solidFill>
              </a:rPr>
              <a:t>tune correction</a:t>
            </a:r>
            <a:r>
              <a:rPr lang="en-US" sz="1600" dirty="0" smtClean="0">
                <a:solidFill>
                  <a:srgbClr val="282828"/>
                </a:solidFill>
              </a:rPr>
              <a:t/>
            </a:r>
            <a:br>
              <a:rPr lang="en-US" sz="1600" dirty="0" smtClean="0">
                <a:solidFill>
                  <a:srgbClr val="282828"/>
                </a:solidFill>
              </a:rPr>
            </a:br>
            <a:r>
              <a:rPr lang="en-US" sz="1600" dirty="0" smtClean="0">
                <a:solidFill>
                  <a:srgbClr val="282828"/>
                </a:solidFill>
                <a:sym typeface="Wingdings" panose="05000000000000000000" pitchFamily="2" charset="2"/>
              </a:rPr>
              <a:t> no blow-up</a:t>
            </a:r>
            <a:endParaRPr lang="en-US" sz="1600" dirty="0" smtClean="0">
              <a:solidFill>
                <a:srgbClr val="282828"/>
              </a:solidFill>
            </a:endParaRPr>
          </a:p>
          <a:p>
            <a:pPr marL="285750" indent="-285750"/>
            <a:r>
              <a:rPr lang="en-US" sz="1600" dirty="0" smtClean="0">
                <a:solidFill>
                  <a:srgbClr val="282828"/>
                </a:solidFill>
              </a:rPr>
              <a:t>Measurement, monitoring and </a:t>
            </a:r>
            <a:r>
              <a:rPr lang="en-US" sz="1600" b="1" dirty="0" smtClean="0">
                <a:solidFill>
                  <a:srgbClr val="FF0000"/>
                </a:solidFill>
              </a:rPr>
              <a:t>correction of tunes</a:t>
            </a:r>
            <a:r>
              <a:rPr lang="en-US" sz="1600" dirty="0" smtClean="0">
                <a:solidFill>
                  <a:srgbClr val="282828"/>
                </a:solidFill>
              </a:rPr>
              <a:t> and </a:t>
            </a:r>
            <a:r>
              <a:rPr lang="en-US" sz="1600" b="1" dirty="0" smtClean="0">
                <a:solidFill>
                  <a:srgbClr val="FF0000"/>
                </a:solidFill>
              </a:rPr>
              <a:t>coupling</a:t>
            </a:r>
            <a:r>
              <a:rPr lang="en-US" sz="1600" dirty="0" smtClean="0">
                <a:solidFill>
                  <a:srgbClr val="282828"/>
                </a:solidFill>
              </a:rPr>
              <a:t> are crucial especially during injection</a:t>
            </a:r>
            <a:endParaRPr lang="en-US" sz="1600" dirty="0">
              <a:solidFill>
                <a:srgbClr val="2828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8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477513" y="2235708"/>
            <a:ext cx="8460000" cy="14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Not enough, if tunes drift close to each other, coupling makes beam unstable (loss of Landau damping)</a:t>
            </a:r>
          </a:p>
          <a:p>
            <a:r>
              <a:rPr lang="en-US" sz="1800" dirty="0" smtClean="0"/>
              <a:t>Two </a:t>
            </a:r>
            <a:r>
              <a:rPr lang="en-US" sz="1800" b="1" dirty="0">
                <a:solidFill>
                  <a:srgbClr val="FF0000"/>
                </a:solidFill>
              </a:rPr>
              <a:t>vital applications</a:t>
            </a:r>
            <a:r>
              <a:rPr lang="en-US" sz="1800" dirty="0"/>
              <a:t> have been in </a:t>
            </a:r>
            <a:r>
              <a:rPr lang="en-US" sz="1800" dirty="0" smtClean="0"/>
              <a:t>put in place to </a:t>
            </a:r>
            <a:r>
              <a:rPr lang="en-US" sz="1800" b="1" dirty="0">
                <a:solidFill>
                  <a:srgbClr val="FF0000"/>
                </a:solidFill>
              </a:rPr>
              <a:t>prevent </a:t>
            </a:r>
            <a:r>
              <a:rPr lang="en-US" sz="1800" b="1" dirty="0" smtClean="0">
                <a:solidFill>
                  <a:srgbClr val="FF0000"/>
                </a:solidFill>
              </a:rPr>
              <a:t>the issues with linear coupling</a:t>
            </a:r>
            <a:r>
              <a:rPr lang="en-US" sz="1800" dirty="0" smtClean="0"/>
              <a:t> observed in 2015</a:t>
            </a:r>
            <a:endParaRPr lang="en-US" sz="1800" dirty="0"/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endParaRPr lang="en-GB" sz="1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278" y="3322370"/>
            <a:ext cx="2996144" cy="279855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2509" y="3527613"/>
            <a:ext cx="3585093" cy="23974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3512" y="5386298"/>
            <a:ext cx="2391203" cy="738664"/>
          </a:xfrm>
          <a:prstGeom prst="rect">
            <a:avLst/>
          </a:prstGeom>
          <a:solidFill>
            <a:srgbClr val="FFFFFF"/>
          </a:solidFill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/>
              <a:t>Application for correction for </a:t>
            </a:r>
            <a:r>
              <a:rPr lang="en-US" sz="1400" b="1" dirty="0" err="1" smtClean="0"/>
              <a:t>Laslett</a:t>
            </a:r>
            <a:r>
              <a:rPr lang="en-US" sz="1400" b="1" dirty="0" smtClean="0"/>
              <a:t> tune shift – M. </a:t>
            </a:r>
            <a:r>
              <a:rPr lang="en-US" sz="1400" b="1" dirty="0" err="1" smtClean="0"/>
              <a:t>Schaumann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324108" y="5538663"/>
            <a:ext cx="3529469" cy="523220"/>
          </a:xfrm>
          <a:prstGeom prst="rect">
            <a:avLst/>
          </a:prstGeom>
          <a:solidFill>
            <a:schemeClr val="bg1"/>
          </a:solidFill>
          <a:ln>
            <a:solidFill>
              <a:srgbClr val="4472C4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Application for coupling correction at injection – T. </a:t>
            </a:r>
            <a:r>
              <a:rPr lang="en-US" sz="1400" b="1" dirty="0" err="1" smtClean="0"/>
              <a:t>Persson</a:t>
            </a:r>
            <a:endParaRPr lang="en-US" sz="1400" b="1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1121228" y="3226739"/>
            <a:ext cx="6863613" cy="1653218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Measures: </a:t>
            </a:r>
            <a:r>
              <a:rPr lang="en-US" dirty="0" smtClean="0">
                <a:solidFill>
                  <a:schemeClr val="tx1"/>
                </a:solidFill>
              </a:rPr>
              <a:t>tune control with coupling correction + </a:t>
            </a:r>
            <a:r>
              <a:rPr lang="en-US" b="1" dirty="0" smtClean="0">
                <a:solidFill>
                  <a:srgbClr val="FF0000"/>
                </a:solidFill>
              </a:rPr>
              <a:t>e-cloud tunes</a:t>
            </a:r>
            <a:r>
              <a:rPr lang="en-US" dirty="0" smtClean="0">
                <a:solidFill>
                  <a:schemeClr val="tx1"/>
                </a:solidFill>
              </a:rPr>
              <a:t> (.27, .295) with improved separation.</a:t>
            </a:r>
            <a:endParaRPr lang="en-US" b="1" dirty="0" smtClean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Conclusion:</a:t>
            </a:r>
            <a:r>
              <a:rPr lang="en-US" b="1" dirty="0" smtClean="0">
                <a:solidFill>
                  <a:schemeClr val="accent4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There </a:t>
            </a:r>
            <a:r>
              <a:rPr lang="en-US" dirty="0">
                <a:solidFill>
                  <a:schemeClr val="tx1"/>
                </a:solidFill>
              </a:rPr>
              <a:t>have been </a:t>
            </a:r>
            <a:r>
              <a:rPr lang="en-US" b="1" dirty="0">
                <a:solidFill>
                  <a:srgbClr val="FF0000"/>
                </a:solidFill>
              </a:rPr>
              <a:t>no issues </a:t>
            </a:r>
            <a:r>
              <a:rPr lang="en-US" dirty="0">
                <a:solidFill>
                  <a:schemeClr val="tx1"/>
                </a:solidFill>
              </a:rPr>
              <a:t>with instabilities relating to </a:t>
            </a:r>
            <a:r>
              <a:rPr lang="en-US" b="1" dirty="0">
                <a:solidFill>
                  <a:srgbClr val="FF0000"/>
                </a:solidFill>
              </a:rPr>
              <a:t>coupling at injection </a:t>
            </a:r>
            <a:r>
              <a:rPr lang="en-US" dirty="0">
                <a:solidFill>
                  <a:schemeClr val="tx1"/>
                </a:solidFill>
              </a:rPr>
              <a:t>in 2016</a:t>
            </a:r>
          </a:p>
        </p:txBody>
      </p:sp>
      <p:pic>
        <p:nvPicPr>
          <p:cNvPr id="26" name="Content Placeholder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68412"/>
            <a:ext cx="9144000" cy="160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12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pic>
        <p:nvPicPr>
          <p:cNvPr id="26" name="Content Placeholder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68412"/>
            <a:ext cx="9144000" cy="16001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880000"/>
            <a:ext cx="8820004" cy="1260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756235" y="2986971"/>
            <a:ext cx="5000695" cy="78851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alpha val="40000"/>
                </a:schemeClr>
              </a:gs>
              <a:gs pos="50000">
                <a:schemeClr val="accent4">
                  <a:alpha val="40000"/>
                </a:schemeClr>
              </a:gs>
              <a:gs pos="25000">
                <a:srgbClr val="5E7703">
                  <a:alpha val="40000"/>
                </a:srgbClr>
              </a:gs>
              <a:gs pos="100000">
                <a:schemeClr val="accent4">
                  <a:alpha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747240" y="3005999"/>
            <a:ext cx="0" cy="1656000"/>
          </a:xfrm>
          <a:prstGeom prst="straightConnector1">
            <a:avLst/>
          </a:prstGeom>
          <a:ln w="254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56235" y="4134421"/>
            <a:ext cx="50875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4"/>
                </a:solidFill>
              </a:rPr>
              <a:t>BCMS beam (low </a:t>
            </a:r>
            <a:r>
              <a:rPr lang="en-US" sz="1600" b="1" dirty="0" err="1" smtClean="0">
                <a:solidFill>
                  <a:schemeClr val="accent4"/>
                </a:solidFill>
              </a:rPr>
              <a:t>emittance</a:t>
            </a:r>
            <a:r>
              <a:rPr lang="en-US" sz="1600" b="1" dirty="0" smtClean="0">
                <a:solidFill>
                  <a:schemeClr val="accent4"/>
                </a:solidFill>
              </a:rPr>
              <a:t> variant of 25 ns beam)</a:t>
            </a:r>
            <a:endParaRPr lang="en-GB" sz="1600" b="1" dirty="0">
              <a:solidFill>
                <a:schemeClr val="accent4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1263" y="4682179"/>
            <a:ext cx="8614737" cy="954720"/>
          </a:xfrm>
          <a:prstGeom prst="rect">
            <a:avLst/>
          </a:prstGeom>
          <a:ln w="19050"/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ym typeface="Wingdings" panose="05000000000000000000" pitchFamily="2" charset="2"/>
              </a:rPr>
              <a:t>Reduction of transverse </a:t>
            </a:r>
            <a:r>
              <a:rPr lang="en-US" sz="1500" dirty="0" err="1" smtClean="0">
                <a:sym typeface="Wingdings" panose="05000000000000000000" pitchFamily="2" charset="2"/>
              </a:rPr>
              <a:t>emittance</a:t>
            </a:r>
            <a:r>
              <a:rPr lang="en-US" sz="1500" dirty="0" smtClean="0">
                <a:sym typeface="Wingdings" panose="05000000000000000000" pitchFamily="2" charset="2"/>
              </a:rPr>
              <a:t> from injectors (BCMS beam) awakened beam instabilities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ym typeface="Wingdings" panose="05000000000000000000" pitchFamily="2" charset="2"/>
              </a:rPr>
              <a:t>Strong blow</a:t>
            </a:r>
            <a:r>
              <a:rPr lang="en-US" sz="1500" dirty="0">
                <a:sym typeface="Wingdings" panose="05000000000000000000" pitchFamily="2" charset="2"/>
              </a:rPr>
              <a:t>-</a:t>
            </a:r>
            <a:r>
              <a:rPr lang="en-US" sz="1500" dirty="0" smtClean="0">
                <a:sym typeface="Wingdings" panose="05000000000000000000" pitchFamily="2" charset="2"/>
              </a:rPr>
              <a:t>up required </a:t>
            </a:r>
            <a:r>
              <a:rPr lang="en-US" sz="1500" dirty="0">
                <a:sym typeface="Wingdings" panose="05000000000000000000" pitchFamily="2" charset="2"/>
              </a:rPr>
              <a:t>an increase in </a:t>
            </a:r>
            <a:r>
              <a:rPr lang="en-US" sz="1500" dirty="0" err="1">
                <a:sym typeface="Wingdings" panose="05000000000000000000" pitchFamily="2" charset="2"/>
              </a:rPr>
              <a:t>octupole</a:t>
            </a:r>
            <a:r>
              <a:rPr lang="en-US" sz="1500" dirty="0">
                <a:sym typeface="Wingdings" panose="05000000000000000000" pitchFamily="2" charset="2"/>
              </a:rPr>
              <a:t> current to </a:t>
            </a:r>
            <a:r>
              <a:rPr lang="en-US" sz="1500" dirty="0" smtClean="0">
                <a:sym typeface="Wingdings" panose="05000000000000000000" pitchFamily="2" charset="2"/>
              </a:rPr>
              <a:t>40 A (by a factor 2)</a:t>
            </a:r>
            <a:endParaRPr lang="en-US" sz="15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0668000" algn="l"/>
              </a:tabLst>
            </a:pPr>
            <a:r>
              <a:rPr lang="en-US" sz="1500" dirty="0" smtClean="0">
                <a:sym typeface="Wingdings" panose="05000000000000000000" pitchFamily="2" charset="2"/>
              </a:rPr>
              <a:t>The </a:t>
            </a:r>
            <a:r>
              <a:rPr lang="en-US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required machine settings </a:t>
            </a:r>
            <a:r>
              <a:rPr lang="en-US" sz="1500" dirty="0">
                <a:sym typeface="Wingdings" panose="05000000000000000000" pitchFamily="2" charset="2"/>
              </a:rPr>
              <a:t>to ensure beam stability were confirmed in a </a:t>
            </a:r>
            <a:r>
              <a:rPr lang="en-US" sz="1500" b="1" dirty="0">
                <a:solidFill>
                  <a:srgbClr val="FF0000"/>
                </a:solidFill>
                <a:sym typeface="Wingdings" panose="05000000000000000000" pitchFamily="2" charset="2"/>
              </a:rPr>
              <a:t>dedicated </a:t>
            </a:r>
            <a:r>
              <a:rPr lang="en-US" sz="15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study</a:t>
            </a:r>
            <a:endParaRPr lang="en-US" sz="1500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46339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424235" y="5773687"/>
            <a:ext cx="43200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Kevin Li - LHC Performance Workshop 2017</a:t>
            </a:r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24235" y="180812"/>
            <a:ext cx="8370000" cy="38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smtClean="0"/>
              <a:t>Fill 5217 – Thursday, 18. August afternoon – BCMS physics beam with operational settings</a:t>
            </a:r>
          </a:p>
          <a:p>
            <a:r>
              <a:rPr lang="en-US" sz="1500" smtClean="0"/>
              <a:t>Injected BCMS beams with different octupole and damper settings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630138"/>
              </p:ext>
            </p:extLst>
          </p:nvPr>
        </p:nvGraphicFramePr>
        <p:xfrm>
          <a:off x="84233" y="144812"/>
          <a:ext cx="9000004" cy="864000"/>
        </p:xfrm>
        <a:graphic>
          <a:graphicData uri="http://schemas.openxmlformats.org/drawingml/2006/table">
            <a:tbl>
              <a:tblPr firstCol="1">
                <a:tableStyleId>{2A488322-F2BA-4B5B-9748-0D474271808F}</a:tableStyleId>
              </a:tblPr>
              <a:tblGrid>
                <a:gridCol w="1664684"/>
                <a:gridCol w="916915"/>
                <a:gridCol w="916915"/>
                <a:gridCol w="916915"/>
                <a:gridCol w="916915"/>
                <a:gridCol w="916915"/>
                <a:gridCol w="916915"/>
                <a:gridCol w="916915"/>
                <a:gridCol w="916915"/>
              </a:tblGrid>
              <a:tr h="43200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Octupole</a:t>
                      </a:r>
                      <a:r>
                        <a:rPr lang="en-US" sz="1600" dirty="0" smtClean="0"/>
                        <a:t> knob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-4.0</a:t>
                      </a:r>
                      <a:endParaRPr lang="en-GB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Damper gain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normal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normal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normal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15/15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20/15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746235" y="144812"/>
            <a:ext cx="918000" cy="86400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2664315" y="144812"/>
            <a:ext cx="918000" cy="864000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582395" y="144812"/>
            <a:ext cx="918000" cy="864000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500475" y="144812"/>
            <a:ext cx="918000" cy="864000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5418556" y="144812"/>
            <a:ext cx="918000" cy="864000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6336645" y="144812"/>
            <a:ext cx="2754000" cy="864000"/>
          </a:xfrm>
          <a:prstGeom prst="rect">
            <a:avLst/>
          </a:prstGeom>
          <a:solidFill>
            <a:srgbClr val="FFFFFF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7750768" y="1566835"/>
            <a:ext cx="958604" cy="4068000"/>
          </a:xfrm>
          <a:prstGeom prst="rect">
            <a:avLst/>
          </a:prstGeom>
          <a:solidFill>
            <a:srgbClr val="7030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7" name="Rectangle 26"/>
          <p:cNvSpPr/>
          <p:nvPr/>
        </p:nvSpPr>
        <p:spPr>
          <a:xfrm>
            <a:off x="3670495" y="1566837"/>
            <a:ext cx="1159273" cy="4067998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829768" y="1566837"/>
            <a:ext cx="1193801" cy="4067998"/>
          </a:xfrm>
          <a:prstGeom prst="rect">
            <a:avLst/>
          </a:prstGeom>
          <a:solidFill>
            <a:srgbClr val="FFC000">
              <a:alpha val="10196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023569" y="1564813"/>
            <a:ext cx="855134" cy="4067998"/>
          </a:xfrm>
          <a:prstGeom prst="rect">
            <a:avLst/>
          </a:prstGeom>
          <a:solidFill>
            <a:srgbClr val="00B050">
              <a:alpha val="10196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878703" y="1564813"/>
            <a:ext cx="872065" cy="4067998"/>
          </a:xfrm>
          <a:prstGeom prst="rect">
            <a:avLst/>
          </a:prstGeom>
          <a:solidFill>
            <a:srgbClr val="0070C0">
              <a:alpha val="10196"/>
            </a:srgb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5" y="1138812"/>
            <a:ext cx="9000000" cy="5000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7727652" y="1637653"/>
            <a:ext cx="910800" cy="4006800"/>
          </a:xfrm>
          <a:prstGeom prst="rect">
            <a:avLst/>
          </a:prstGeom>
          <a:solidFill>
            <a:srgbClr val="7030A0">
              <a:alpha val="1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3691436" y="1637653"/>
            <a:ext cx="1127798" cy="4007899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816036" y="1637653"/>
            <a:ext cx="1182843" cy="4006800"/>
          </a:xfrm>
          <a:prstGeom prst="rect">
            <a:avLst/>
          </a:prstGeom>
          <a:solidFill>
            <a:srgbClr val="FFC000">
              <a:alpha val="10196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998879" y="1637653"/>
            <a:ext cx="855134" cy="4006800"/>
          </a:xfrm>
          <a:prstGeom prst="rect">
            <a:avLst/>
          </a:prstGeom>
          <a:solidFill>
            <a:srgbClr val="00B050">
              <a:alpha val="10196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855587" y="1637653"/>
            <a:ext cx="872065" cy="4006800"/>
          </a:xfrm>
          <a:prstGeom prst="rect">
            <a:avLst/>
          </a:prstGeom>
          <a:solidFill>
            <a:srgbClr val="0070C0">
              <a:alpha val="10196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64235" y="1440812"/>
            <a:ext cx="8640000" cy="2304000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Signature:</a:t>
            </a:r>
            <a:r>
              <a:rPr lang="en-US" dirty="0" smtClean="0"/>
              <a:t> strong </a:t>
            </a:r>
            <a:r>
              <a:rPr lang="en-US" b="1" dirty="0" smtClean="0">
                <a:solidFill>
                  <a:srgbClr val="FF0000"/>
                </a:solidFill>
              </a:rPr>
              <a:t>blow-up of BCMS beam</a:t>
            </a:r>
            <a:r>
              <a:rPr lang="en-US" dirty="0" smtClean="0"/>
              <a:t> at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Measures: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increase </a:t>
            </a:r>
            <a:r>
              <a:rPr lang="en-US" dirty="0" err="1" smtClean="0">
                <a:solidFill>
                  <a:schemeClr val="tx1"/>
                </a:solidFill>
              </a:rPr>
              <a:t>octupole</a:t>
            </a:r>
            <a:r>
              <a:rPr lang="en-US" dirty="0" smtClean="0">
                <a:solidFill>
                  <a:schemeClr val="tx1"/>
                </a:solidFill>
              </a:rPr>
              <a:t> current from</a:t>
            </a:r>
            <a:r>
              <a:rPr lang="en-US" b="1" dirty="0" smtClean="0">
                <a:solidFill>
                  <a:srgbClr val="FF0000"/>
                </a:solidFill>
              </a:rPr>
              <a:t> 19.5 A to 40 A </a:t>
            </a:r>
            <a:r>
              <a:rPr lang="en-US" dirty="0" smtClean="0">
                <a:solidFill>
                  <a:schemeClr val="tx1"/>
                </a:solidFill>
              </a:rPr>
              <a:t>(damper gain has little impact)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Conclusion: </a:t>
            </a:r>
            <a:r>
              <a:rPr lang="en-US" dirty="0" smtClean="0">
                <a:solidFill>
                  <a:schemeClr val="tx1"/>
                </a:solidFill>
              </a:rPr>
              <a:t>running at increased </a:t>
            </a:r>
            <a:r>
              <a:rPr lang="en-US" dirty="0" err="1" smtClean="0">
                <a:solidFill>
                  <a:schemeClr val="tx1"/>
                </a:solidFill>
              </a:rPr>
              <a:t>octupole</a:t>
            </a:r>
            <a:r>
              <a:rPr lang="en-US" dirty="0" smtClean="0">
                <a:solidFill>
                  <a:schemeClr val="tx1"/>
                </a:solidFill>
              </a:rPr>
              <a:t> currents renders the </a:t>
            </a:r>
            <a:r>
              <a:rPr lang="en-US" b="1" dirty="0" smtClean="0">
                <a:solidFill>
                  <a:srgbClr val="FF0000"/>
                </a:solidFill>
              </a:rPr>
              <a:t>BCMS beam stable</a:t>
            </a:r>
            <a:r>
              <a:rPr lang="en-US" dirty="0" smtClean="0">
                <a:solidFill>
                  <a:schemeClr val="tx1"/>
                </a:solidFill>
              </a:rPr>
              <a:t> with no critical impact on beam lifetime</a:t>
            </a:r>
            <a:endParaRPr lang="en-US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71722" y="4022446"/>
            <a:ext cx="179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BCMS 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907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84000" y="210992"/>
            <a:ext cx="8370000" cy="38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smtClean="0"/>
              <a:t>Fill 5217 – Thursday, 18. August afternoon – BCMS physics beam with operational settings</a:t>
            </a:r>
          </a:p>
          <a:p>
            <a:r>
              <a:rPr lang="en-US" sz="1500" smtClean="0"/>
              <a:t>Injected BCMS beams with different octupole and damper settings</a:t>
            </a:r>
            <a:endParaRPr lang="en-GB" dirty="0"/>
          </a:p>
        </p:txBody>
      </p: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252700"/>
              </p:ext>
            </p:extLst>
          </p:nvPr>
        </p:nvGraphicFramePr>
        <p:xfrm>
          <a:off x="89950" y="147972"/>
          <a:ext cx="9000004" cy="864000"/>
        </p:xfrm>
        <a:graphic>
          <a:graphicData uri="http://schemas.openxmlformats.org/drawingml/2006/table">
            <a:tbl>
              <a:tblPr firstCol="1">
                <a:tableStyleId>{2A488322-F2BA-4B5B-9748-0D474271808F}</a:tableStyleId>
              </a:tblPr>
              <a:tblGrid>
                <a:gridCol w="1664684"/>
                <a:gridCol w="916915"/>
                <a:gridCol w="916915"/>
                <a:gridCol w="916915"/>
                <a:gridCol w="916915"/>
                <a:gridCol w="916915"/>
                <a:gridCol w="916915"/>
                <a:gridCol w="916915"/>
                <a:gridCol w="916915"/>
              </a:tblGrid>
              <a:tr h="43200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Octupole</a:t>
                      </a:r>
                      <a:r>
                        <a:rPr lang="en-US" sz="1600" dirty="0" smtClean="0"/>
                        <a:t> knob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-0.5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-4.0</a:t>
                      </a:r>
                      <a:endParaRPr lang="en-GB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Chromaticity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5/5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5/5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10/10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15/15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15/15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15/15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20/15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9" name="Content Placehold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1168993"/>
            <a:ext cx="9000000" cy="4999999"/>
          </a:xfrm>
          <a:prstGeom prst="rect">
            <a:avLst/>
          </a:prstGeom>
          <a:ln>
            <a:noFill/>
          </a:ln>
          <a:effectLst/>
        </p:spPr>
      </p:pic>
      <p:sp>
        <p:nvSpPr>
          <p:cNvPr id="40" name="Rectangle 39"/>
          <p:cNvSpPr/>
          <p:nvPr/>
        </p:nvSpPr>
        <p:spPr>
          <a:xfrm>
            <a:off x="913347" y="1177415"/>
            <a:ext cx="7560000" cy="1260000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Injection of </a:t>
            </a:r>
            <a:r>
              <a:rPr lang="en-US" b="1" dirty="0" smtClean="0">
                <a:solidFill>
                  <a:srgbClr val="FF0000"/>
                </a:solidFill>
              </a:rPr>
              <a:t>8b+4e </a:t>
            </a:r>
            <a:r>
              <a:rPr lang="en-US" b="1" dirty="0">
                <a:solidFill>
                  <a:srgbClr val="FF0000"/>
                </a:solidFill>
              </a:rPr>
              <a:t>filling scheme </a:t>
            </a:r>
            <a:r>
              <a:rPr lang="en-US" dirty="0"/>
              <a:t>designed to </a:t>
            </a:r>
            <a:r>
              <a:rPr lang="en-US" b="1" dirty="0">
                <a:solidFill>
                  <a:srgbClr val="FF0000"/>
                </a:solidFill>
              </a:rPr>
              <a:t>suppress e-cloud</a:t>
            </a:r>
            <a:r>
              <a:rPr lang="en-US" dirty="0"/>
              <a:t>, confirmed experimentally in 2015</a:t>
            </a:r>
            <a:endParaRPr lang="en-US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Without e-cloud, beam can indeed be injected at </a:t>
            </a:r>
            <a:r>
              <a:rPr lang="en-US" b="1" dirty="0" smtClean="0">
                <a:solidFill>
                  <a:srgbClr val="FF0000"/>
                </a:solidFill>
              </a:rPr>
              <a:t>very low levels </a:t>
            </a:r>
            <a:r>
              <a:rPr lang="en-US" dirty="0" smtClean="0"/>
              <a:t>of chromaticity and </a:t>
            </a:r>
            <a:r>
              <a:rPr lang="en-US" dirty="0" err="1" smtClean="0"/>
              <a:t>octupoles</a:t>
            </a:r>
            <a:r>
              <a:rPr lang="en-US" dirty="0" smtClean="0"/>
              <a:t>!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71722" y="4022446"/>
            <a:ext cx="179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8b+4e beam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256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2" y="1114950"/>
            <a:ext cx="9000000" cy="500000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63192" y="156950"/>
            <a:ext cx="8370000" cy="38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smtClean="0"/>
              <a:t>Fill 5217 – Thursday, 18. August afternoon – BCMS physics beam with operational settings</a:t>
            </a:r>
          </a:p>
          <a:p>
            <a:r>
              <a:rPr lang="en-US" sz="1500" smtClean="0"/>
              <a:t>Injected BCMS beams with different octupole and damper settings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595755"/>
              </p:ext>
            </p:extLst>
          </p:nvPr>
        </p:nvGraphicFramePr>
        <p:xfrm>
          <a:off x="82654" y="147970"/>
          <a:ext cx="9000004" cy="864000"/>
        </p:xfrm>
        <a:graphic>
          <a:graphicData uri="http://schemas.openxmlformats.org/drawingml/2006/table">
            <a:tbl>
              <a:tblPr firstCol="1">
                <a:tableStyleId>{2A488322-F2BA-4B5B-9748-0D474271808F}</a:tableStyleId>
              </a:tblPr>
              <a:tblGrid>
                <a:gridCol w="1664684"/>
                <a:gridCol w="916915"/>
                <a:gridCol w="916915"/>
                <a:gridCol w="916915"/>
                <a:gridCol w="916915"/>
                <a:gridCol w="916915"/>
                <a:gridCol w="916915"/>
                <a:gridCol w="916915"/>
                <a:gridCol w="916915"/>
              </a:tblGrid>
              <a:tr h="43200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Octupole</a:t>
                      </a:r>
                      <a:r>
                        <a:rPr lang="en-US" sz="1600" dirty="0" smtClean="0"/>
                        <a:t> knob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-4.0</a:t>
                      </a:r>
                      <a:endParaRPr lang="en-GB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Chromaticity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5/5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5/5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10/10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15/15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15/15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15/15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10/15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20/15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1758168" y="147970"/>
            <a:ext cx="918000" cy="86400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2676248" y="147970"/>
            <a:ext cx="918000" cy="864000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594328" y="147970"/>
            <a:ext cx="918000" cy="864000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512408" y="147970"/>
            <a:ext cx="918000" cy="864000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430489" y="147970"/>
            <a:ext cx="918000" cy="864000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360632" y="1612775"/>
            <a:ext cx="446859" cy="4006800"/>
          </a:xfrm>
          <a:prstGeom prst="rect">
            <a:avLst/>
          </a:prstGeom>
          <a:solidFill>
            <a:srgbClr val="7030A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Rectangle 18"/>
          <p:cNvSpPr/>
          <p:nvPr/>
        </p:nvSpPr>
        <p:spPr>
          <a:xfrm>
            <a:off x="3730392" y="1612775"/>
            <a:ext cx="492605" cy="4006800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22998" y="1612775"/>
            <a:ext cx="376928" cy="4006800"/>
          </a:xfrm>
          <a:prstGeom prst="rect">
            <a:avLst/>
          </a:prstGeom>
          <a:solidFill>
            <a:srgbClr val="FFC000">
              <a:alpha val="10196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99926" y="1612775"/>
            <a:ext cx="383778" cy="4006800"/>
          </a:xfrm>
          <a:prstGeom prst="rect">
            <a:avLst/>
          </a:prstGeom>
          <a:solidFill>
            <a:srgbClr val="00B050">
              <a:alpha val="10196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983705" y="1612775"/>
            <a:ext cx="376928" cy="4006800"/>
          </a:xfrm>
          <a:prstGeom prst="rect">
            <a:avLst/>
          </a:prstGeom>
          <a:solidFill>
            <a:srgbClr val="0070C0">
              <a:alpha val="10196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b="1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870311" y="1616699"/>
            <a:ext cx="774799" cy="40068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6646979" y="1612775"/>
            <a:ext cx="807826" cy="4006800"/>
          </a:xfrm>
          <a:prstGeom prst="rect">
            <a:avLst/>
          </a:prstGeom>
          <a:solidFill>
            <a:srgbClr val="FFC000">
              <a:alpha val="1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7454805" y="1612775"/>
            <a:ext cx="774799" cy="4006800"/>
          </a:xfrm>
          <a:prstGeom prst="rect">
            <a:avLst/>
          </a:prstGeom>
          <a:solidFill>
            <a:srgbClr val="00B050">
              <a:alpha val="1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6349189" y="147971"/>
            <a:ext cx="918000" cy="86400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7267269" y="147971"/>
            <a:ext cx="918000" cy="864000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8185349" y="147971"/>
            <a:ext cx="918000" cy="864000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303192" y="1416950"/>
            <a:ext cx="8640000" cy="2808000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Signature: </a:t>
            </a: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8b+4e scheme </a:t>
            </a:r>
            <a:r>
              <a:rPr lang="en-US" dirty="0" smtClean="0">
                <a:solidFill>
                  <a:schemeClr val="tx1"/>
                </a:solidFill>
              </a:rPr>
              <a:t>allows for </a:t>
            </a:r>
            <a:r>
              <a:rPr lang="en-US" b="1" dirty="0" smtClean="0">
                <a:solidFill>
                  <a:srgbClr val="FF0000"/>
                </a:solidFill>
              </a:rPr>
              <a:t>stable operation</a:t>
            </a:r>
            <a:r>
              <a:rPr lang="en-US" dirty="0" smtClean="0">
                <a:solidFill>
                  <a:schemeClr val="tx1"/>
                </a:solidFill>
              </a:rPr>
              <a:t> at very low levels of chromaticity and </a:t>
            </a:r>
            <a:r>
              <a:rPr lang="en-US" dirty="0" err="1" smtClean="0">
                <a:solidFill>
                  <a:schemeClr val="tx1"/>
                </a:solidFill>
              </a:rPr>
              <a:t>octupoles</a:t>
            </a:r>
            <a:r>
              <a:rPr lang="en-US" dirty="0" smtClean="0">
                <a:solidFill>
                  <a:schemeClr val="tx1"/>
                </a:solidFill>
              </a:rPr>
              <a:t> – the BCMS continues to blow up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Measures: </a:t>
            </a:r>
            <a:r>
              <a:rPr lang="en-US" dirty="0" smtClean="0">
                <a:solidFill>
                  <a:schemeClr val="tx1"/>
                </a:solidFill>
              </a:rPr>
              <a:t>adjust machine parameters, in particular </a:t>
            </a:r>
            <a:r>
              <a:rPr lang="en-US" b="1" dirty="0" smtClean="0">
                <a:solidFill>
                  <a:srgbClr val="FF0000"/>
                </a:solidFill>
              </a:rPr>
              <a:t>chromaticity</a:t>
            </a:r>
            <a:r>
              <a:rPr lang="en-US" dirty="0" smtClean="0">
                <a:solidFill>
                  <a:schemeClr val="tx1"/>
                </a:solidFill>
              </a:rPr>
              <a:t>, to stabilizing regime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Conclusion: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e-cloud still present in 2016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FF0000"/>
                </a:solidFill>
              </a:rPr>
              <a:t>defining the machine settings</a:t>
            </a:r>
            <a:r>
              <a:rPr lang="en-US" dirty="0" smtClean="0"/>
              <a:t> at injection (and throughout the cycle) with practically </a:t>
            </a:r>
            <a:r>
              <a:rPr lang="en-US" b="1" dirty="0" smtClean="0">
                <a:solidFill>
                  <a:srgbClr val="FF0000"/>
                </a:solidFill>
              </a:rPr>
              <a:t>no margins</a:t>
            </a:r>
            <a:r>
              <a:rPr lang="en-US" dirty="0" smtClean="0">
                <a:solidFill>
                  <a:schemeClr val="tx1"/>
                </a:solidFill>
              </a:rPr>
              <a:t> – </a:t>
            </a:r>
            <a:r>
              <a:rPr lang="en-US" b="1" dirty="0" smtClean="0">
                <a:solidFill>
                  <a:srgbClr val="FF0000"/>
                </a:solidFill>
              </a:rPr>
              <a:t>chromaticity </a:t>
            </a:r>
            <a:r>
              <a:rPr lang="en-US" dirty="0" smtClean="0">
                <a:solidFill>
                  <a:schemeClr val="tx1"/>
                </a:solidFill>
              </a:rPr>
              <a:t>being the </a:t>
            </a:r>
            <a:r>
              <a:rPr lang="en-US" b="1" dirty="0" smtClean="0">
                <a:solidFill>
                  <a:srgbClr val="FF0000"/>
                </a:solidFill>
              </a:rPr>
              <a:t>main knob </a:t>
            </a:r>
            <a:r>
              <a:rPr lang="en-US" dirty="0" smtClean="0">
                <a:solidFill>
                  <a:schemeClr val="tx1"/>
                </a:solidFill>
              </a:rPr>
              <a:t>as was already </a:t>
            </a:r>
            <a:r>
              <a:rPr lang="en-US" b="1" dirty="0" smtClean="0">
                <a:solidFill>
                  <a:srgbClr val="FF0000"/>
                </a:solidFill>
              </a:rPr>
              <a:t>expected from simulations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253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40000" y="2354618"/>
            <a:ext cx="5256000" cy="3711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/>
            <a:r>
              <a:rPr lang="en-US" sz="1800" dirty="0" smtClean="0"/>
              <a:t>Only instabilities observed at </a:t>
            </a:r>
            <a:r>
              <a:rPr lang="en-US" sz="1800" b="1" dirty="0" smtClean="0">
                <a:solidFill>
                  <a:srgbClr val="FF0000"/>
                </a:solidFill>
              </a:rPr>
              <a:t>beginning of ramp </a:t>
            </a:r>
            <a:r>
              <a:rPr lang="en-US" sz="1800" dirty="0" smtClean="0"/>
              <a:t>were due to overcorrected snapback right after an MD block</a:t>
            </a:r>
          </a:p>
        </p:txBody>
      </p:sp>
      <p:pic>
        <p:nvPicPr>
          <p:cNvPr id="31" name="Content Placeholder 9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618"/>
            <a:ext cx="9143999" cy="162000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2181" t="65083" r="57631" b="7887"/>
          <a:stretch/>
        </p:blipFill>
        <p:spPr>
          <a:xfrm>
            <a:off x="5343181" y="2904644"/>
            <a:ext cx="3800819" cy="19143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t="6068" b="50043"/>
          <a:stretch/>
        </p:blipFill>
        <p:spPr>
          <a:xfrm>
            <a:off x="159234" y="3769283"/>
            <a:ext cx="5096790" cy="1729538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83204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40000" y="2354618"/>
            <a:ext cx="5256000" cy="3711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/>
            <a:r>
              <a:rPr lang="en-US" sz="1800" dirty="0" smtClean="0"/>
              <a:t>Only instabilities observed at </a:t>
            </a:r>
            <a:r>
              <a:rPr lang="en-US" sz="1800" b="1" dirty="0" smtClean="0">
                <a:solidFill>
                  <a:srgbClr val="FF0000"/>
                </a:solidFill>
              </a:rPr>
              <a:t>beginning of ramp </a:t>
            </a:r>
            <a:r>
              <a:rPr lang="en-US" sz="1800" dirty="0" smtClean="0"/>
              <a:t>were due to </a:t>
            </a:r>
            <a:r>
              <a:rPr lang="en-US" sz="1800" dirty="0"/>
              <a:t>overcorrected snapback </a:t>
            </a:r>
            <a:r>
              <a:rPr lang="en-US" sz="1800" dirty="0" smtClean="0"/>
              <a:t>right after </a:t>
            </a:r>
            <a:r>
              <a:rPr lang="en-US" sz="1800" dirty="0"/>
              <a:t>an MD block</a:t>
            </a:r>
            <a:endParaRPr lang="en-US" sz="1800" dirty="0" smtClean="0"/>
          </a:p>
          <a:p>
            <a:pPr marL="285750" indent="-285750" algn="just"/>
            <a:r>
              <a:rPr lang="en-US" sz="1800" dirty="0" smtClean="0"/>
              <a:t>Coupling </a:t>
            </a:r>
            <a:r>
              <a:rPr lang="en-US" sz="1800" b="1" dirty="0">
                <a:solidFill>
                  <a:srgbClr val="FF0000"/>
                </a:solidFill>
              </a:rPr>
              <a:t>during the squeeze is critical</a:t>
            </a:r>
            <a:r>
              <a:rPr lang="en-US" sz="1800" dirty="0"/>
              <a:t> due to reduced </a:t>
            </a:r>
            <a:r>
              <a:rPr lang="en-US" sz="1800" dirty="0" smtClean="0"/>
              <a:t>tune separation</a:t>
            </a:r>
          </a:p>
          <a:p>
            <a:pPr marL="742950" lvl="1" indent="-285750" algn="just"/>
            <a:r>
              <a:rPr lang="en-US" sz="1600" dirty="0" smtClean="0"/>
              <a:t>Losses </a:t>
            </a:r>
            <a:r>
              <a:rPr lang="en-US" sz="1600" dirty="0"/>
              <a:t>and </a:t>
            </a:r>
            <a:r>
              <a:rPr lang="en-US" sz="1600" b="1" dirty="0">
                <a:solidFill>
                  <a:srgbClr val="FF0000"/>
                </a:solidFill>
              </a:rPr>
              <a:t>emittance blow-up </a:t>
            </a:r>
            <a:r>
              <a:rPr lang="en-US" sz="1600" dirty="0"/>
              <a:t>in beam 1 right after </a:t>
            </a:r>
            <a:r>
              <a:rPr lang="en-US" sz="1600" dirty="0" smtClean="0"/>
              <a:t>squeeze</a:t>
            </a:r>
            <a:endParaRPr lang="en-US" sz="1600" dirty="0"/>
          </a:p>
          <a:p>
            <a:pPr marL="742950" lvl="1" indent="-285750" algn="just"/>
            <a:r>
              <a:rPr lang="en-US" sz="1600" dirty="0" smtClean="0"/>
              <a:t>Coupling not well corrected caused instabilities after a Technical Stop</a:t>
            </a:r>
          </a:p>
          <a:p>
            <a:pPr marL="742950" lvl="1" indent="-285750" algn="just"/>
            <a:r>
              <a:rPr lang="en-US" sz="1600" dirty="0"/>
              <a:t>|C</a:t>
            </a:r>
            <a:r>
              <a:rPr lang="en-US" sz="1600" baseline="30000" dirty="0"/>
              <a:t>-</a:t>
            </a:r>
            <a:r>
              <a:rPr lang="en-US" sz="1600" dirty="0" smtClean="0"/>
              <a:t>| re-measured by OMC team: </a:t>
            </a:r>
            <a:r>
              <a:rPr lang="en-US" sz="1600" b="1" dirty="0" smtClean="0">
                <a:solidFill>
                  <a:srgbClr val="FF0000"/>
                </a:solidFill>
              </a:rPr>
              <a:t>~5e-3 </a:t>
            </a:r>
            <a:r>
              <a:rPr lang="en-US" sz="1600" b="1" dirty="0">
                <a:solidFill>
                  <a:srgbClr val="FF0000"/>
                </a:solidFill>
              </a:rPr>
              <a:t>at end of squeeze</a:t>
            </a:r>
          </a:p>
        </p:txBody>
      </p:sp>
      <p:pic>
        <p:nvPicPr>
          <p:cNvPr id="31" name="Content Placeholder 9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0618"/>
            <a:ext cx="9143999" cy="1620000"/>
          </a:xfrm>
        </p:spPr>
      </p:pic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5752163" y="1937431"/>
            <a:ext cx="3269150" cy="3906000"/>
            <a:chOff x="6624000" y="2642727"/>
            <a:chExt cx="3528000" cy="4215273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71"/>
            <a:stretch/>
          </p:blipFill>
          <p:spPr>
            <a:xfrm>
              <a:off x="6624000" y="2642727"/>
              <a:ext cx="3528000" cy="4215273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8256000" y="5339817"/>
              <a:ext cx="347999" cy="1067963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256000" y="4052744"/>
              <a:ext cx="347999" cy="1067963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256000" y="2776509"/>
              <a:ext cx="347999" cy="1067963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18220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0" name="Content Placeholder 1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238"/>
            <a:ext cx="9130342" cy="1597809"/>
          </a:xfr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16000" y="2129391"/>
            <a:ext cx="8310478" cy="406019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</a:pPr>
            <a:r>
              <a:rPr lang="en-US" sz="2200" b="1" dirty="0">
                <a:solidFill>
                  <a:schemeClr val="bg1">
                    <a:lumMod val="65000"/>
                  </a:schemeClr>
                </a:solidFill>
              </a:rPr>
              <a:t>Injection</a:t>
            </a:r>
            <a:r>
              <a:rPr lang="en-US" sz="2400" b="1" dirty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2400" b="1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900" dirty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</a:rPr>
              <a:t>Up to 23 injections for 2220 bunches, </a:t>
            </a:r>
            <a:r>
              <a:rPr lang="en-US" sz="1900" b="1" dirty="0">
                <a:solidFill>
                  <a:schemeClr val="bg1">
                    <a:lumMod val="65000"/>
                  </a:schemeClr>
                </a:solidFill>
              </a:rPr>
              <a:t>crucial phase for instabilities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1900" b="1" dirty="0">
                <a:solidFill>
                  <a:schemeClr val="bg1">
                    <a:lumMod val="65000"/>
                  </a:schemeClr>
                </a:solidFill>
              </a:rPr>
              <a:t>incoherent blow-up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</a:rPr>
              <a:t> observed</a:t>
            </a:r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  <a:p>
            <a:pPr lvl="0">
              <a:lnSpc>
                <a:spcPct val="100000"/>
              </a:lnSpc>
            </a:pPr>
            <a:r>
              <a:rPr lang="en-US" sz="2200" b="1" dirty="0">
                <a:solidFill>
                  <a:schemeClr val="bg1">
                    <a:lumMod val="65000"/>
                  </a:schemeClr>
                </a:solidFill>
              </a:rPr>
              <a:t>Ramp </a:t>
            </a:r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900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</a:rPr>
              <a:t>Roughly 20 minutes of combined ramp and squeeze, beam typically </a:t>
            </a:r>
            <a:r>
              <a:rPr lang="en-US" sz="1900" dirty="0" smtClean="0">
                <a:solidFill>
                  <a:schemeClr val="bg1">
                    <a:lumMod val="65000"/>
                  </a:schemeClr>
                </a:solidFill>
              </a:rPr>
              <a:t>stable, mainly </a:t>
            </a:r>
            <a:r>
              <a:rPr lang="en-US" sz="1900" b="1" dirty="0" smtClean="0">
                <a:solidFill>
                  <a:schemeClr val="bg1">
                    <a:lumMod val="65000"/>
                  </a:schemeClr>
                </a:solidFill>
              </a:rPr>
              <a:t>incoherent blow-up</a:t>
            </a:r>
            <a:r>
              <a:rPr lang="en-US" sz="1900" dirty="0" smtClean="0">
                <a:solidFill>
                  <a:schemeClr val="bg1">
                    <a:lumMod val="65000"/>
                  </a:schemeClr>
                </a:solidFill>
              </a:rPr>
              <a:t> observed</a:t>
            </a:r>
            <a:endParaRPr lang="en-GB" sz="1900" dirty="0">
              <a:solidFill>
                <a:schemeClr val="bg1">
                  <a:lumMod val="65000"/>
                </a:schemeClr>
              </a:solidFill>
            </a:endParaRPr>
          </a:p>
          <a:p>
            <a:pPr lvl="0">
              <a:lnSpc>
                <a:spcPct val="100000"/>
              </a:lnSpc>
            </a:pPr>
            <a:r>
              <a:rPr lang="en-US" sz="2200" b="1" dirty="0">
                <a:solidFill>
                  <a:schemeClr val="bg1">
                    <a:lumMod val="65000"/>
                  </a:schemeClr>
                </a:solidFill>
              </a:rPr>
              <a:t>Flat-top </a:t>
            </a:r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900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</a:rPr>
              <a:t>Uncritical, </a:t>
            </a:r>
            <a:r>
              <a:rPr lang="en-US" sz="1900" dirty="0" smtClean="0">
                <a:solidFill>
                  <a:schemeClr val="bg1">
                    <a:lumMod val="65000"/>
                  </a:schemeClr>
                </a:solidFill>
              </a:rPr>
              <a:t>beta* at 3 m, beam stable</a:t>
            </a:r>
            <a:endParaRPr lang="en-GB" sz="1900" dirty="0">
              <a:solidFill>
                <a:schemeClr val="bg1">
                  <a:lumMod val="65000"/>
                </a:schemeClr>
              </a:solidFill>
            </a:endParaRPr>
          </a:p>
          <a:p>
            <a:pPr lvl="0">
              <a:lnSpc>
                <a:spcPct val="100000"/>
              </a:lnSpc>
            </a:pPr>
            <a:r>
              <a:rPr lang="en-US" sz="2200" b="1" dirty="0">
                <a:solidFill>
                  <a:schemeClr val="bg1">
                    <a:lumMod val="65000"/>
                  </a:schemeClr>
                </a:solidFill>
              </a:rPr>
              <a:t>Squeeze </a:t>
            </a:r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1900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 D</a:t>
            </a:r>
            <a:r>
              <a:rPr lang="en-US" sz="1900" dirty="0" smtClean="0">
                <a:solidFill>
                  <a:schemeClr val="bg1">
                    <a:lumMod val="65000"/>
                  </a:schemeClr>
                </a:solidFill>
              </a:rPr>
              <a:t>own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</a:rPr>
              <a:t>to 40 cm, very dynamic </a:t>
            </a:r>
            <a:r>
              <a:rPr lang="en-US" sz="1900" dirty="0" smtClean="0">
                <a:solidFill>
                  <a:schemeClr val="bg1">
                    <a:lumMod val="65000"/>
                  </a:schemeClr>
                </a:solidFill>
              </a:rPr>
              <a:t>phase, highly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</a:rPr>
              <a:t>relying on good control of machine parameters – some issues with instabilities when </a:t>
            </a:r>
            <a:r>
              <a:rPr lang="en-US" sz="1900" b="1" dirty="0">
                <a:solidFill>
                  <a:schemeClr val="bg1">
                    <a:lumMod val="65000"/>
                  </a:schemeClr>
                </a:solidFill>
              </a:rPr>
              <a:t>linear coupling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</a:rPr>
              <a:t>not well corrected, surge of strong </a:t>
            </a:r>
            <a:r>
              <a:rPr lang="en-US" sz="1900" b="1" dirty="0">
                <a:solidFill>
                  <a:schemeClr val="bg1">
                    <a:lumMod val="65000"/>
                  </a:schemeClr>
                </a:solidFill>
              </a:rPr>
              <a:t>non-</a:t>
            </a:r>
            <a:r>
              <a:rPr lang="en-US" sz="1900" b="1" dirty="0" err="1">
                <a:solidFill>
                  <a:schemeClr val="bg1">
                    <a:lumMod val="65000"/>
                  </a:schemeClr>
                </a:solidFill>
              </a:rPr>
              <a:t>linearities</a:t>
            </a:r>
            <a:r>
              <a:rPr lang="en-US" sz="19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900" dirty="0">
                <a:solidFill>
                  <a:schemeClr val="bg1">
                    <a:lumMod val="65000"/>
                  </a:schemeClr>
                </a:solidFill>
              </a:rPr>
              <a:t>now blurring the workspace</a:t>
            </a:r>
            <a:endParaRPr lang="en-GB" sz="1900" dirty="0">
              <a:solidFill>
                <a:schemeClr val="bg1">
                  <a:lumMod val="65000"/>
                </a:schemeClr>
              </a:solidFill>
            </a:endParaRPr>
          </a:p>
          <a:p>
            <a:pPr lvl="0">
              <a:lnSpc>
                <a:spcPct val="100000"/>
              </a:lnSpc>
            </a:pPr>
            <a:r>
              <a:rPr lang="en-US" sz="2200" b="1" dirty="0">
                <a:solidFill>
                  <a:srgbClr val="FF9933"/>
                </a:solidFill>
              </a:rPr>
              <a:t>Adjust </a:t>
            </a:r>
            <a:r>
              <a:rPr lang="en-US" sz="2400" b="1" dirty="0" smtClean="0">
                <a:solidFill>
                  <a:srgbClr val="FF9933"/>
                </a:solidFill>
              </a:rPr>
              <a:t/>
            </a:r>
            <a:br>
              <a:rPr lang="en-US" sz="2400" b="1" dirty="0" smtClean="0">
                <a:solidFill>
                  <a:srgbClr val="FF9933"/>
                </a:solidFill>
              </a:rPr>
            </a:br>
            <a:r>
              <a:rPr lang="en-US" sz="1900" dirty="0" smtClean="0">
                <a:sym typeface="Wingdings" panose="05000000000000000000" pitchFamily="2" charset="2"/>
              </a:rPr>
              <a:t> </a:t>
            </a:r>
            <a:r>
              <a:rPr lang="en-US" sz="1900" dirty="0"/>
              <a:t>Long-range beam-beam comes into play, instabilities sporadically observed</a:t>
            </a:r>
            <a:endParaRPr lang="en-GB" sz="1900" dirty="0"/>
          </a:p>
          <a:p>
            <a:pPr lvl="0">
              <a:lnSpc>
                <a:spcPct val="100000"/>
              </a:lnSpc>
            </a:pPr>
            <a:r>
              <a:rPr lang="en-US" sz="2200" b="1" dirty="0">
                <a:solidFill>
                  <a:srgbClr val="CC0000"/>
                </a:solidFill>
              </a:rPr>
              <a:t>Stable/colliding beams </a:t>
            </a:r>
            <a:r>
              <a:rPr lang="en-US" sz="2400" b="1" dirty="0" smtClean="0">
                <a:solidFill>
                  <a:srgbClr val="CC0000"/>
                </a:solidFill>
              </a:rPr>
              <a:t/>
            </a:r>
            <a:br>
              <a:rPr lang="en-US" sz="2400" b="1" dirty="0" smtClean="0">
                <a:solidFill>
                  <a:srgbClr val="CC0000"/>
                </a:solidFill>
              </a:rPr>
            </a:br>
            <a:r>
              <a:rPr lang="en-US" sz="1900" dirty="0" smtClean="0">
                <a:sym typeface="Wingdings" panose="05000000000000000000" pitchFamily="2" charset="2"/>
              </a:rPr>
              <a:t> </a:t>
            </a:r>
            <a:r>
              <a:rPr lang="en-US" sz="1900" dirty="0"/>
              <a:t>Luminosity production, </a:t>
            </a:r>
            <a:r>
              <a:rPr lang="en-US" sz="1900" b="1" dirty="0">
                <a:solidFill>
                  <a:srgbClr val="FF0000"/>
                </a:solidFill>
              </a:rPr>
              <a:t>instabilities observed </a:t>
            </a:r>
            <a:r>
              <a:rPr lang="en-US" sz="1900" dirty="0"/>
              <a:t>and vanished later during the year – possible mechanism related to electron cloud identified</a:t>
            </a:r>
            <a:endParaRPr lang="en-GB" sz="1800" dirty="0"/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884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269412"/>
            <a:ext cx="8226854" cy="2723615"/>
          </a:xfrm>
        </p:spPr>
        <p:txBody>
          <a:bodyPr/>
          <a:lstStyle/>
          <a:p>
            <a:r>
              <a:rPr lang="en-US" dirty="0" smtClean="0"/>
              <a:t>No coherent instabilities observed in most of the fills</a:t>
            </a:r>
          </a:p>
          <a:p>
            <a:pPr lvl="1"/>
            <a:r>
              <a:rPr lang="en-US" dirty="0" smtClean="0"/>
              <a:t>Some vertical instabilities in </a:t>
            </a:r>
            <a:r>
              <a:rPr lang="en-US" b="1" dirty="0" smtClean="0"/>
              <a:t>stable beams </a:t>
            </a:r>
            <a:r>
              <a:rPr lang="en-US" dirty="0" smtClean="0"/>
              <a:t>at beginning of 2016</a:t>
            </a:r>
          </a:p>
          <a:p>
            <a:pPr lvl="1"/>
            <a:r>
              <a:rPr lang="en-US" dirty="0" smtClean="0"/>
              <a:t>Sporadic instabilities in </a:t>
            </a:r>
            <a:r>
              <a:rPr lang="en-US" b="1" dirty="0" smtClean="0"/>
              <a:t>adjust</a:t>
            </a:r>
            <a:r>
              <a:rPr lang="en-US" dirty="0" smtClean="0"/>
              <a:t>, after switching to low transverse </a:t>
            </a:r>
            <a:r>
              <a:rPr lang="en-US" dirty="0" err="1" smtClean="0"/>
              <a:t>emittances</a:t>
            </a:r>
            <a:endParaRPr lang="en-US" dirty="0" smtClean="0"/>
          </a:p>
          <a:p>
            <a:r>
              <a:rPr lang="en-US" dirty="0" smtClean="0"/>
              <a:t>Usually only few bunches affected and no large impact on luminosity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207" y="438349"/>
            <a:ext cx="8809587" cy="259051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040257" y="878148"/>
            <a:ext cx="1607885" cy="445829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557334" y="1185912"/>
            <a:ext cx="5265765" cy="445829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676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/>
          <a:lstStyle/>
          <a:p>
            <a:r>
              <a:rPr lang="en-US" u="none" dirty="0" smtClean="0"/>
              <a:t>Outline</a:t>
            </a:r>
            <a:endParaRPr lang="en-US" u="none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45188"/>
            <a:ext cx="8432800" cy="2824094"/>
          </a:xfrm>
        </p:spPr>
        <p:txBody>
          <a:bodyPr>
            <a:normAutofit fontScale="55000" lnSpcReduction="20000"/>
          </a:bodyPr>
          <a:lstStyle/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Brief history of instability observation in LHC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endParaRPr lang="en-US" sz="3600" dirty="0" smtClean="0"/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2015-2016: </a:t>
            </a:r>
          </a:p>
          <a:p>
            <a:pPr marL="777600" lvl="1" indent="-457200" defTabSz="457200">
              <a:spcBef>
                <a:spcPct val="20000"/>
              </a:spcBef>
              <a:buClrTx/>
              <a:buSzTx/>
              <a:defRPr/>
            </a:pPr>
            <a:r>
              <a:rPr lang="en-US" sz="3500" dirty="0" smtClean="0"/>
              <a:t>25 ns beam and 6.5 </a:t>
            </a:r>
            <a:r>
              <a:rPr lang="en-US" sz="3500" dirty="0" err="1" smtClean="0"/>
              <a:t>TeV</a:t>
            </a:r>
            <a:endParaRPr lang="en-US" sz="3500" dirty="0"/>
          </a:p>
          <a:p>
            <a:pPr marL="777600" lvl="1" indent="-457200" defTabSz="457200">
              <a:spcBef>
                <a:spcPct val="20000"/>
              </a:spcBef>
              <a:buClrTx/>
              <a:buSzTx/>
              <a:defRPr/>
            </a:pPr>
            <a:r>
              <a:rPr lang="en-US" sz="3500" dirty="0" smtClean="0"/>
              <a:t>LHC </a:t>
            </a:r>
            <a:r>
              <a:rPr lang="en-US" sz="3500" dirty="0" err="1" smtClean="0"/>
              <a:t>hypercycle</a:t>
            </a:r>
            <a:r>
              <a:rPr lang="en-US" sz="3500" dirty="0" smtClean="0"/>
              <a:t> and types of instabilities observed</a:t>
            </a:r>
          </a:p>
          <a:p>
            <a:pPr marL="777600" lvl="1" indent="-457200" defTabSz="457200">
              <a:spcBef>
                <a:spcPct val="20000"/>
              </a:spcBef>
              <a:buClrTx/>
              <a:buSzTx/>
              <a:defRPr/>
            </a:pPr>
            <a:r>
              <a:rPr lang="en-US" sz="3500" dirty="0" smtClean="0"/>
              <a:t>Role of electron cloud</a:t>
            </a:r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endParaRPr lang="en-US" sz="3600" dirty="0" smtClean="0"/>
          </a:p>
          <a:p>
            <a:pPr marL="342900" lvl="0" indent="-342900" defTabSz="457200">
              <a:spcBef>
                <a:spcPct val="20000"/>
              </a:spcBef>
              <a:buClrTx/>
              <a:buSzTx/>
              <a:buFont typeface="Lucida Grande"/>
              <a:buChar char="⇒"/>
              <a:defRPr/>
            </a:pPr>
            <a:r>
              <a:rPr lang="en-US" sz="3600" dirty="0" smtClean="0"/>
              <a:t>Lesson learnt and open questions</a:t>
            </a:r>
            <a:endParaRPr lang="en-US" sz="3600" dirty="0"/>
          </a:p>
          <a:p>
            <a:pPr marL="800100" lvl="1" indent="-342900">
              <a:spcBef>
                <a:spcPct val="20000"/>
              </a:spcBef>
              <a:buFont typeface="Lucida Grande"/>
              <a:buChar char="−"/>
              <a:defRPr/>
            </a:pPr>
            <a:endParaRPr lang="en-US" sz="3200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658678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70199"/>
            <a:ext cx="8226854" cy="85112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Coherent instabilities in stable beams</a:t>
            </a:r>
          </a:p>
          <a:p>
            <a:pPr lvl="1"/>
            <a:r>
              <a:rPr lang="en-US" dirty="0" smtClean="0"/>
              <a:t>Always in the vertical plane and affecting the last bunches of long trains</a:t>
            </a:r>
          </a:p>
          <a:p>
            <a:pPr lvl="1"/>
            <a:r>
              <a:rPr lang="en-US" dirty="0" smtClean="0"/>
              <a:t>Resulting in </a:t>
            </a:r>
            <a:r>
              <a:rPr lang="en-US" dirty="0" err="1" smtClean="0"/>
              <a:t>emittance</a:t>
            </a:r>
            <a:r>
              <a:rPr lang="en-US" dirty="0" smtClean="0"/>
              <a:t> growth but no beam loss</a:t>
            </a: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 rotWithShape="1">
          <a:blip r:embed="rId3"/>
          <a:srcRect l="35199" t="8219" r="3362"/>
          <a:stretch/>
        </p:blipFill>
        <p:spPr>
          <a:xfrm>
            <a:off x="4998635" y="2993813"/>
            <a:ext cx="3688165" cy="2995738"/>
          </a:xfrm>
          <a:prstGeom prst="rect">
            <a:avLst/>
          </a:prstGeom>
          <a:noFill/>
          <a:ln w="88900" cap="sq">
            <a:noFill/>
            <a:miter lim="800000"/>
          </a:ln>
          <a:effectLst/>
        </p:spPr>
      </p:pic>
      <p:pic>
        <p:nvPicPr>
          <p:cNvPr id="10" name="Immagine 1" descr="lumiWaterfall_CMS_496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62" y="3153884"/>
            <a:ext cx="4232547" cy="283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629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70199"/>
            <a:ext cx="8226854" cy="14050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Coherent instabilities in stable beams</a:t>
            </a:r>
          </a:p>
          <a:p>
            <a:pPr lvl="1"/>
            <a:r>
              <a:rPr lang="en-US" dirty="0" smtClean="0"/>
              <a:t>Always in the vertical plane and affecting the last bunches of long trains</a:t>
            </a:r>
          </a:p>
          <a:p>
            <a:pPr lvl="1"/>
            <a:r>
              <a:rPr lang="en-US" dirty="0"/>
              <a:t>Resulting in </a:t>
            </a:r>
            <a:r>
              <a:rPr lang="en-US" dirty="0" err="1"/>
              <a:t>emittance</a:t>
            </a:r>
            <a:r>
              <a:rPr lang="en-US" dirty="0"/>
              <a:t> growth but no beam </a:t>
            </a:r>
            <a:r>
              <a:rPr lang="en-US" dirty="0" smtClean="0"/>
              <a:t>loss</a:t>
            </a:r>
          </a:p>
          <a:p>
            <a:pPr lvl="1"/>
            <a:r>
              <a:rPr lang="en-US" dirty="0" smtClean="0"/>
              <a:t>Data </a:t>
            </a:r>
            <a:r>
              <a:rPr lang="en-US" dirty="0"/>
              <a:t>analysis showed that most of instabilities occurred for bunch intensities between 0.7e11 and </a:t>
            </a:r>
            <a:r>
              <a:rPr lang="en-US" dirty="0" smtClean="0"/>
              <a:t>1.1e11</a:t>
            </a:r>
            <a:endParaRPr lang="en-US" dirty="0"/>
          </a:p>
        </p:txBody>
      </p:sp>
      <p:grpSp>
        <p:nvGrpSpPr>
          <p:cNvPr id="7" name="Gruppo 2"/>
          <p:cNvGrpSpPr/>
          <p:nvPr/>
        </p:nvGrpSpPr>
        <p:grpSpPr>
          <a:xfrm>
            <a:off x="1944940" y="2355832"/>
            <a:ext cx="5270274" cy="3493986"/>
            <a:chOff x="4377035" y="3032512"/>
            <a:chExt cx="4519335" cy="3171518"/>
          </a:xfrm>
        </p:grpSpPr>
        <p:pic>
          <p:nvPicPr>
            <p:cNvPr id="8" name="Immagine 1" descr="BeamIntensity_instabilities_4979-5030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31"/>
            <a:stretch/>
          </p:blipFill>
          <p:spPr>
            <a:xfrm>
              <a:off x="4377035" y="3032512"/>
              <a:ext cx="4519335" cy="3171518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rgbClr val="951111"/>
              </a:solidFill>
            </a:ln>
          </p:spPr>
        </p:pic>
        <p:sp>
          <p:nvSpPr>
            <p:cNvPr id="12" name="Rettangolo 21"/>
            <p:cNvSpPr/>
            <p:nvPr/>
          </p:nvSpPr>
          <p:spPr>
            <a:xfrm>
              <a:off x="5055169" y="3510706"/>
              <a:ext cx="3631631" cy="594848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48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318223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70198"/>
            <a:ext cx="8226854" cy="272361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Coherent instabilities in stable beams</a:t>
            </a:r>
          </a:p>
          <a:p>
            <a:pPr lvl="1"/>
            <a:r>
              <a:rPr lang="en-US" dirty="0" smtClean="0"/>
              <a:t>Always in the vertical plane and affecting the last bunches of long trains</a:t>
            </a:r>
          </a:p>
          <a:p>
            <a:pPr lvl="1"/>
            <a:r>
              <a:rPr lang="en-US" dirty="0"/>
              <a:t>Resulting in </a:t>
            </a:r>
            <a:r>
              <a:rPr lang="en-US" dirty="0" err="1"/>
              <a:t>emittance</a:t>
            </a:r>
            <a:r>
              <a:rPr lang="en-US" dirty="0"/>
              <a:t> growth but no beam </a:t>
            </a:r>
            <a:r>
              <a:rPr lang="en-US" dirty="0" smtClean="0"/>
              <a:t>loss</a:t>
            </a:r>
          </a:p>
          <a:p>
            <a:pPr lvl="1"/>
            <a:r>
              <a:rPr lang="en-US" dirty="0" smtClean="0"/>
              <a:t>Data </a:t>
            </a:r>
            <a:r>
              <a:rPr lang="en-US" dirty="0"/>
              <a:t>analysis showed that most of instabilities occurred for bunch intensities between 0.7e11 and 1.1e11</a:t>
            </a:r>
          </a:p>
          <a:p>
            <a:r>
              <a:rPr lang="en-US" dirty="0"/>
              <a:t>Vertical chromaticity increased from 15 to 22 units after going in collision </a:t>
            </a:r>
          </a:p>
          <a:p>
            <a:pPr lvl="1"/>
            <a:r>
              <a:rPr lang="en-US" dirty="0" smtClean="0"/>
              <a:t>Blow</a:t>
            </a:r>
            <a:r>
              <a:rPr lang="en-US" dirty="0"/>
              <a:t>-up mitigated, instability still sporadically detected on the bunch-by-bunch luminosity data</a:t>
            </a:r>
          </a:p>
          <a:p>
            <a:pPr lvl="1"/>
            <a:r>
              <a:rPr lang="en-US" dirty="0" smtClean="0"/>
              <a:t>Clear </a:t>
            </a:r>
            <a:r>
              <a:rPr lang="en-US" dirty="0"/>
              <a:t>improvement on the number of unstable bunches</a:t>
            </a:r>
          </a:p>
        </p:txBody>
      </p:sp>
      <p:pic>
        <p:nvPicPr>
          <p:cNvPr id="7" name="Immagine 26" descr="lumiWaterfall_CMS_496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761" y="3153059"/>
            <a:ext cx="4232547" cy="2835667"/>
          </a:xfrm>
          <a:prstGeom prst="rect">
            <a:avLst/>
          </a:prstGeom>
        </p:spPr>
      </p:pic>
      <p:pic>
        <p:nvPicPr>
          <p:cNvPr id="8" name="Immagine 1" descr="lumiWaterfall_CMS_498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171" y="3178088"/>
            <a:ext cx="4157829" cy="2785608"/>
          </a:xfrm>
          <a:prstGeom prst="rect">
            <a:avLst/>
          </a:prstGeom>
        </p:spPr>
      </p:pic>
      <p:sp>
        <p:nvSpPr>
          <p:cNvPr id="11" name="CasellaDiTesto 27"/>
          <p:cNvSpPr txBox="1"/>
          <p:nvPr/>
        </p:nvSpPr>
        <p:spPr>
          <a:xfrm>
            <a:off x="770371" y="3004963"/>
            <a:ext cx="2086912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Fill 4964,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Q’</a:t>
            </a:r>
            <a:r>
              <a:rPr kumimoji="0" lang="en-US" b="1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v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 = 15</a:t>
            </a:r>
          </a:p>
        </p:txBody>
      </p:sp>
      <p:sp>
        <p:nvSpPr>
          <p:cNvPr id="12" name="CasellaDiTesto 27"/>
          <p:cNvSpPr txBox="1"/>
          <p:nvPr/>
        </p:nvSpPr>
        <p:spPr>
          <a:xfrm>
            <a:off x="5945329" y="3004963"/>
            <a:ext cx="2086912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Fill 4988, </a:t>
            </a:r>
            <a:r>
              <a:rPr kumimoji="0" lang="en-US" b="1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 </a:t>
            </a:r>
            <a:r>
              <a:rPr kumimoji="0" lang="en-US" b="1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Q’</a:t>
            </a:r>
            <a:r>
              <a:rPr kumimoji="0" lang="en-US" b="1" u="none" strike="noStrike" kern="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v</a:t>
            </a:r>
            <a:r>
              <a:rPr kumimoji="0" lang="en-US" b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Wingdings"/>
              </a:rPr>
              <a:t> = 22</a:t>
            </a:r>
            <a:endParaRPr kumimoji="0" lang="en-US" b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208747" y="4161935"/>
            <a:ext cx="978408" cy="484632"/>
          </a:xfrm>
          <a:prstGeom prst="rightArrow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8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70199"/>
            <a:ext cx="8226854" cy="77006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Coherent instabilities in stable beams </a:t>
            </a:r>
            <a:r>
              <a:rPr lang="en-US" dirty="0" smtClean="0">
                <a:sym typeface="Wingdings"/>
              </a:rPr>
              <a:t> Simulations</a:t>
            </a:r>
            <a:endParaRPr lang="en-US" dirty="0" smtClean="0"/>
          </a:p>
          <a:p>
            <a:pPr lvl="1"/>
            <a:r>
              <a:rPr lang="en-US" dirty="0" smtClean="0"/>
              <a:t>Electron cloud in the dipoles tends to form a central stripe for lower bunch intensities</a:t>
            </a:r>
          </a:p>
        </p:txBody>
      </p:sp>
      <p:grpSp>
        <p:nvGrpSpPr>
          <p:cNvPr id="10" name="Gruppo 5"/>
          <p:cNvGrpSpPr/>
          <p:nvPr/>
        </p:nvGrpSpPr>
        <p:grpSpPr>
          <a:xfrm>
            <a:off x="1681946" y="2206057"/>
            <a:ext cx="5637813" cy="3947643"/>
            <a:chOff x="1995561" y="2211917"/>
            <a:chExt cx="5637813" cy="3947643"/>
          </a:xfrm>
        </p:grpSpPr>
        <p:pic>
          <p:nvPicPr>
            <p:cNvPr id="14" name="Immagine 12" descr="edens_for_presentati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5561" y="2211917"/>
              <a:ext cx="5637813" cy="3947643"/>
            </a:xfrm>
            <a:prstGeom prst="rect">
              <a:avLst/>
            </a:prstGeom>
          </p:spPr>
        </p:pic>
        <p:pic>
          <p:nvPicPr>
            <p:cNvPr id="15" name="Immagine 14" descr="edens_for_presentation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000" t="3393" b="70798"/>
            <a:stretch/>
          </p:blipFill>
          <p:spPr>
            <a:xfrm>
              <a:off x="6787742" y="2342948"/>
              <a:ext cx="845632" cy="1018843"/>
            </a:xfrm>
            <a:prstGeom prst="rect">
              <a:avLst/>
            </a:prstGeom>
            <a:ln w="12700" cmpd="sng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282311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70199"/>
            <a:ext cx="8226854" cy="225616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Coherent instabilities in stable beams </a:t>
            </a:r>
            <a:r>
              <a:rPr lang="en-US" dirty="0" smtClean="0">
                <a:sym typeface="Wingdings"/>
              </a:rPr>
              <a:t> Simulations</a:t>
            </a:r>
            <a:endParaRPr lang="en-US" dirty="0" smtClean="0"/>
          </a:p>
          <a:p>
            <a:pPr lvl="1"/>
            <a:r>
              <a:rPr lang="en-US" dirty="0" smtClean="0"/>
              <a:t>Electron cloud in the dipoles tends to form a central stripe for lower bunch intensities</a:t>
            </a:r>
          </a:p>
          <a:p>
            <a:pPr lvl="1"/>
            <a:r>
              <a:rPr lang="en-US" dirty="0" smtClean="0"/>
              <a:t>The central density threshold (5e11 m</a:t>
            </a:r>
            <a:r>
              <a:rPr lang="en-US" baseline="30000" dirty="0" smtClean="0"/>
              <a:t>-3</a:t>
            </a:r>
            <a:r>
              <a:rPr lang="en-US" dirty="0" smtClean="0"/>
              <a:t>) is crossed when the bunch intensity decreases with Q’=15</a:t>
            </a:r>
            <a:endParaRPr lang="en-US" dirty="0"/>
          </a:p>
          <a:p>
            <a:pPr lvl="1"/>
            <a:r>
              <a:rPr lang="en-US" dirty="0" smtClean="0"/>
              <a:t>The threshold becomes much higher for Q’&gt;20</a:t>
            </a:r>
          </a:p>
          <a:p>
            <a:r>
              <a:rPr lang="en-US" dirty="0" smtClean="0"/>
              <a:t>Explanation also consistent with the disappearance of this phenomenon (due to scrubbing)</a:t>
            </a:r>
          </a:p>
        </p:txBody>
      </p:sp>
      <p:pic>
        <p:nvPicPr>
          <p:cNvPr id="8" name="Immagine 24" descr="cedens_for_present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343" y="2553351"/>
            <a:ext cx="5068681" cy="3635332"/>
          </a:xfrm>
          <a:prstGeom prst="rect">
            <a:avLst/>
          </a:prstGeom>
        </p:spPr>
      </p:pic>
      <p:cxnSp>
        <p:nvCxnSpPr>
          <p:cNvPr id="9" name="Connettore 1 26"/>
          <p:cNvCxnSpPr/>
          <p:nvPr/>
        </p:nvCxnSpPr>
        <p:spPr>
          <a:xfrm>
            <a:off x="3824006" y="3716353"/>
            <a:ext cx="638817" cy="0"/>
          </a:xfrm>
          <a:prstGeom prst="line">
            <a:avLst/>
          </a:prstGeom>
          <a:ln>
            <a:solidFill>
              <a:srgbClr val="FF0000"/>
            </a:solidFill>
            <a:headEnd type="diamond" w="sm" len="sm"/>
            <a:tailEnd type="diamond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sellaDiTesto 30"/>
          <p:cNvSpPr txBox="1"/>
          <p:nvPr/>
        </p:nvSpPr>
        <p:spPr>
          <a:xfrm>
            <a:off x="4314189" y="3567889"/>
            <a:ext cx="308653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marR="0" lvl="0" indent="0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60000"/>
              <a:buFontTx/>
              <a:buNone/>
              <a:tabLst/>
              <a:defRPr/>
            </a:pPr>
            <a:r>
              <a:rPr lang="en-US" sz="1600" kern="0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Instability threshold estimated by </a:t>
            </a:r>
            <a:r>
              <a:rPr lang="en-US" sz="1600" kern="0" dirty="0" err="1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PyEC-PyHT</a:t>
            </a:r>
            <a:r>
              <a:rPr lang="en-US" sz="1600" kern="0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rPr>
              <a:t> simulations</a:t>
            </a:r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cs typeface="Calibri"/>
              <a:sym typeface="Wingdings"/>
            </a:endParaRPr>
          </a:p>
        </p:txBody>
      </p:sp>
      <p:sp>
        <p:nvSpPr>
          <p:cNvPr id="12" name="Ovale 28"/>
          <p:cNvSpPr/>
          <p:nvPr/>
        </p:nvSpPr>
        <p:spPr>
          <a:xfrm>
            <a:off x="3702401" y="3298345"/>
            <a:ext cx="229698" cy="2566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33"/>
          <p:cNvSpPr/>
          <p:nvPr/>
        </p:nvSpPr>
        <p:spPr>
          <a:xfrm>
            <a:off x="4381755" y="4977372"/>
            <a:ext cx="229698" cy="2566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34"/>
          <p:cNvSpPr/>
          <p:nvPr/>
        </p:nvSpPr>
        <p:spPr>
          <a:xfrm>
            <a:off x="3912450" y="3167719"/>
            <a:ext cx="830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rgbClr val="FF0000"/>
                </a:solidFill>
                <a:cs typeface="Calibri"/>
                <a:sym typeface="Wingdings"/>
              </a:rPr>
              <a:t>0.7e11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8" name="Rettangolo 37"/>
          <p:cNvSpPr/>
          <p:nvPr/>
        </p:nvSpPr>
        <p:spPr>
          <a:xfrm>
            <a:off x="4462823" y="5171340"/>
            <a:ext cx="825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 smtClean="0">
                <a:solidFill>
                  <a:srgbClr val="FF0000"/>
                </a:solidFill>
                <a:cs typeface="Calibri"/>
                <a:sym typeface="Wingdings"/>
              </a:rPr>
              <a:t>1.1e11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19" name="Connettore 2 40"/>
          <p:cNvCxnSpPr/>
          <p:nvPr/>
        </p:nvCxnSpPr>
        <p:spPr>
          <a:xfrm>
            <a:off x="6607459" y="4486421"/>
            <a:ext cx="0" cy="544991"/>
          </a:xfrm>
          <a:prstGeom prst="straightConnector1">
            <a:avLst/>
          </a:prstGeom>
          <a:ln w="6350" cmpd="sng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e 43"/>
          <p:cNvSpPr/>
          <p:nvPr/>
        </p:nvSpPr>
        <p:spPr>
          <a:xfrm>
            <a:off x="6492610" y="5040833"/>
            <a:ext cx="229698" cy="2566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44"/>
          <p:cNvSpPr/>
          <p:nvPr/>
        </p:nvSpPr>
        <p:spPr>
          <a:xfrm>
            <a:off x="5724882" y="4425786"/>
            <a:ext cx="864339" cy="5447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kern="0" dirty="0" smtClean="0">
                <a:solidFill>
                  <a:srgbClr val="FF0000"/>
                </a:solidFill>
                <a:cs typeface="Calibri"/>
                <a:sym typeface="Wingdings"/>
              </a:rPr>
              <a:t>2.3e11</a:t>
            </a:r>
          </a:p>
          <a:p>
            <a:pPr>
              <a:lnSpc>
                <a:spcPct val="80000"/>
              </a:lnSpc>
            </a:pPr>
            <a:r>
              <a:rPr lang="en-US" kern="0" dirty="0" smtClean="0">
                <a:solidFill>
                  <a:srgbClr val="FF0000"/>
                </a:solidFill>
                <a:cs typeface="Calibri"/>
                <a:sym typeface="Wingdings"/>
              </a:rPr>
              <a:t>HL-LHC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373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6" grpId="0" animBg="1"/>
      <p:bldP spid="17" grpId="0"/>
      <p:bldP spid="18" grpId="0"/>
      <p:bldP spid="20" grpId="0" animBg="1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70199"/>
            <a:ext cx="8226854" cy="2256166"/>
          </a:xfrm>
        </p:spPr>
        <p:txBody>
          <a:bodyPr>
            <a:normAutofit/>
          </a:bodyPr>
          <a:lstStyle/>
          <a:p>
            <a:r>
              <a:rPr lang="en-US" dirty="0" smtClean="0"/>
              <a:t>Coherent instabilities in Adjust mode</a:t>
            </a:r>
          </a:p>
          <a:p>
            <a:pPr lvl="1"/>
            <a:r>
              <a:rPr lang="en-US" dirty="0" smtClean="0"/>
              <a:t>Mainly affecting bunches at the head and tail of trains</a:t>
            </a:r>
          </a:p>
          <a:p>
            <a:pPr lvl="1"/>
            <a:r>
              <a:rPr lang="en-US" dirty="0" smtClean="0"/>
              <a:t>Coherent signal seems to appear in correlation with the TOTEM bump</a:t>
            </a:r>
            <a:endParaRPr lang="en-US" dirty="0"/>
          </a:p>
          <a:p>
            <a:pPr lvl="1"/>
            <a:r>
              <a:rPr lang="en-US" dirty="0" smtClean="0"/>
              <a:t>No observations in single beam</a:t>
            </a:r>
          </a:p>
          <a:p>
            <a:r>
              <a:rPr lang="en-US" dirty="0" smtClean="0"/>
              <a:t>Still under study!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91" y="3074241"/>
            <a:ext cx="8628000" cy="270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288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instabilities have been observed at the different LHC beam processes. Some lesson learnt:</a:t>
            </a:r>
          </a:p>
          <a:p>
            <a:pPr lvl="1"/>
            <a:r>
              <a:rPr lang="en-US" dirty="0" smtClean="0"/>
              <a:t>Narrow range of machine settings to keep beam stable along the cycle</a:t>
            </a:r>
          </a:p>
          <a:p>
            <a:pPr lvl="1"/>
            <a:r>
              <a:rPr lang="en-US" dirty="0" smtClean="0"/>
              <a:t>Instabilities occur if coupling exceeds a certain threshold (at different stages)</a:t>
            </a:r>
          </a:p>
          <a:p>
            <a:pPr lvl="1"/>
            <a:r>
              <a:rPr lang="en-US" dirty="0" smtClean="0"/>
              <a:t>Chromaticity settings are crucial along the cycle and can’t be relaxed</a:t>
            </a:r>
          </a:p>
          <a:p>
            <a:pPr lvl="1"/>
            <a:r>
              <a:rPr lang="en-US" dirty="0" err="1" smtClean="0"/>
              <a:t>Octupoles</a:t>
            </a:r>
            <a:r>
              <a:rPr lang="en-US" dirty="0" smtClean="0"/>
              <a:t> settings have to be adapted according to beam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1"/>
            <a:r>
              <a:rPr lang="en-US" dirty="0" smtClean="0"/>
              <a:t>Transverse damper indispensable to preserve beam stability all along the cycle</a:t>
            </a:r>
          </a:p>
          <a:p>
            <a:r>
              <a:rPr lang="en-US" dirty="0" smtClean="0"/>
              <a:t>Sources of instability</a:t>
            </a:r>
          </a:p>
          <a:p>
            <a:pPr lvl="1"/>
            <a:r>
              <a:rPr lang="en-US" dirty="0" smtClean="0"/>
              <a:t>Electron cloud (with 25 ns beams) </a:t>
            </a:r>
            <a:r>
              <a:rPr lang="en-US" dirty="0" smtClean="0">
                <a:sym typeface="Wingdings"/>
              </a:rPr>
              <a:t> tends to become better with scrubbing</a:t>
            </a:r>
            <a:endParaRPr lang="en-US" dirty="0" smtClean="0"/>
          </a:p>
          <a:p>
            <a:pPr lvl="1"/>
            <a:r>
              <a:rPr lang="en-US" dirty="0" smtClean="0"/>
              <a:t>Machine impedance</a:t>
            </a:r>
            <a:r>
              <a:rPr lang="en-US" dirty="0"/>
              <a:t> </a:t>
            </a:r>
            <a:r>
              <a:rPr lang="en-US" dirty="0" smtClean="0"/>
              <a:t>and loss of Landau damping</a:t>
            </a:r>
          </a:p>
          <a:p>
            <a:r>
              <a:rPr lang="en-US" dirty="0" smtClean="0"/>
              <a:t>Main question is to gain confidence in the scaling with bunch intensity (both of electron cloud and instability thresholds based on the models)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3085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0617" y="718349"/>
            <a:ext cx="2878387" cy="1439201"/>
          </a:xfrm>
        </p:spPr>
        <p:txBody>
          <a:bodyPr/>
          <a:lstStyle/>
          <a:p>
            <a:r>
              <a:rPr lang="en-US" b="1" dirty="0" smtClean="0"/>
              <a:t>See you in Benevento on 18-22 September!</a:t>
            </a:r>
            <a:endParaRPr lang="en-US" b="1" dirty="0"/>
          </a:p>
        </p:txBody>
      </p:sp>
      <p:pic>
        <p:nvPicPr>
          <p:cNvPr id="4" name="Picture 3" descr="poster_final-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680" y="178029"/>
            <a:ext cx="4620749" cy="646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671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LHC operation over the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6854" cy="199748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2010-2011</a:t>
            </a:r>
          </a:p>
          <a:p>
            <a:pPr lvl="1"/>
            <a:r>
              <a:rPr lang="en-US" dirty="0" smtClean="0"/>
              <a:t>Bunch spacing gradually decreased from 150 ns to 50 ns</a:t>
            </a:r>
          </a:p>
          <a:p>
            <a:pPr lvl="1"/>
            <a:r>
              <a:rPr lang="en-US" dirty="0" smtClean="0"/>
              <a:t>Nominal bunch intensity (1.2e11 p/b)</a:t>
            </a:r>
          </a:p>
          <a:p>
            <a:pPr lvl="1"/>
            <a:r>
              <a:rPr lang="en-US" dirty="0" smtClean="0"/>
              <a:t>Transverse </a:t>
            </a:r>
            <a:r>
              <a:rPr lang="en-US" dirty="0" err="1" smtClean="0"/>
              <a:t>emittance</a:t>
            </a:r>
            <a:r>
              <a:rPr lang="en-US" dirty="0" smtClean="0"/>
              <a:t> gradually decreased from 2.5 to 1.2 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at injection</a:t>
            </a:r>
          </a:p>
          <a:p>
            <a:pPr lvl="1"/>
            <a:r>
              <a:rPr lang="en-US" dirty="0" smtClean="0"/>
              <a:t>Single bunch instabilities observed during early commissioning phase over the ramp suppressed with </a:t>
            </a:r>
            <a:r>
              <a:rPr lang="en-US" dirty="0" err="1" smtClean="0"/>
              <a:t>octupoles</a:t>
            </a:r>
            <a:endParaRPr lang="en-US" dirty="0" smtClean="0"/>
          </a:p>
          <a:p>
            <a:pPr lvl="1"/>
            <a:r>
              <a:rPr lang="en-US" dirty="0" smtClean="0"/>
              <a:t>In general, beams stable except residual </a:t>
            </a:r>
            <a:r>
              <a:rPr lang="en-US" dirty="0" err="1" smtClean="0"/>
              <a:t>ecloud</a:t>
            </a:r>
            <a:r>
              <a:rPr lang="en-US" dirty="0" smtClean="0"/>
              <a:t> effects in 2011(?)!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118568"/>
            <a:ext cx="4449763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Picture3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3364" y="3140655"/>
            <a:ext cx="4262288" cy="26284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5784847"/>
            <a:ext cx="2014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Courtesy E. </a:t>
            </a:r>
            <a:r>
              <a:rPr lang="en-US" sz="1400" i="1" dirty="0" err="1" smtClean="0"/>
              <a:t>Métral</a:t>
            </a:r>
            <a:endParaRPr lang="en-US" sz="1400" i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7162800" y="3474168"/>
            <a:ext cx="381000" cy="1588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60365" y="3234525"/>
            <a:ext cx="1143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Beginning of instability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7179365" y="3931368"/>
            <a:ext cx="381000" cy="1588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60364" y="3696190"/>
            <a:ext cx="127883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Advanced phase of instability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98790" y="3464769"/>
            <a:ext cx="9108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FF0000"/>
                </a:solidFill>
              </a:rPr>
              <a:t>m = -1</a:t>
            </a:r>
            <a:endParaRPr lang="en-US" sz="1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29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LHC operation over the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6854" cy="199748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2010-2011</a:t>
            </a:r>
          </a:p>
          <a:p>
            <a:pPr lvl="1"/>
            <a:r>
              <a:rPr lang="en-US" dirty="0" smtClean="0"/>
              <a:t>Bunch spacing gradually decreased from 150 ns to 50 ns</a:t>
            </a:r>
          </a:p>
          <a:p>
            <a:pPr lvl="1"/>
            <a:r>
              <a:rPr lang="en-US" dirty="0" smtClean="0"/>
              <a:t>Nominal bunch intensity (1.2e11 p/b)</a:t>
            </a:r>
          </a:p>
          <a:p>
            <a:pPr lvl="1"/>
            <a:r>
              <a:rPr lang="en-US" dirty="0" smtClean="0"/>
              <a:t>Transverse </a:t>
            </a:r>
            <a:r>
              <a:rPr lang="en-US" dirty="0" err="1" smtClean="0"/>
              <a:t>emittance</a:t>
            </a:r>
            <a:r>
              <a:rPr lang="en-US" dirty="0" smtClean="0"/>
              <a:t> gradually decreased from 2.5 to 1.2 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at injection</a:t>
            </a:r>
          </a:p>
          <a:p>
            <a:pPr lvl="1"/>
            <a:r>
              <a:rPr lang="en-US" dirty="0" smtClean="0"/>
              <a:t>Single bunch instabilities observed during early commissioning phase over the ramp suppressed with </a:t>
            </a:r>
            <a:r>
              <a:rPr lang="en-US" dirty="0" err="1" smtClean="0"/>
              <a:t>octupoles</a:t>
            </a:r>
            <a:r>
              <a:rPr lang="en-US" dirty="0" smtClean="0"/>
              <a:t> </a:t>
            </a:r>
            <a:r>
              <a:rPr lang="en-US" b="1" dirty="0" smtClean="0">
                <a:sym typeface="Wingdings"/>
              </a:rPr>
              <a:t> expected with LHC impedance model</a:t>
            </a:r>
            <a:endParaRPr lang="en-US" b="1" dirty="0" smtClean="0"/>
          </a:p>
          <a:p>
            <a:pPr lvl="1"/>
            <a:r>
              <a:rPr lang="en-US" dirty="0" smtClean="0"/>
              <a:t>In general, beams stable except residual </a:t>
            </a:r>
            <a:r>
              <a:rPr lang="en-US" dirty="0" err="1" smtClean="0"/>
              <a:t>ecloud</a:t>
            </a:r>
            <a:r>
              <a:rPr lang="en-US" dirty="0" smtClean="0"/>
              <a:t> effects in 2011(?)!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4" name="Picture 3" descr="X:\LHC\2010\Coll_BS_Warmpipe_MBW_MQW_BB_newwakesbeta\HDTL\output\plotgrowthrateMoreTurnsNe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561" y="2912629"/>
            <a:ext cx="4238571" cy="2880000"/>
          </a:xfrm>
          <a:prstGeom prst="rect">
            <a:avLst/>
          </a:prstGeom>
          <a:noFill/>
        </p:spPr>
      </p:pic>
      <p:pic>
        <p:nvPicPr>
          <p:cNvPr id="15" name="Picture 2" descr="X:\LHC\2010\Coll_BS_Warmpipe_MBW_MQW_BB_newwakesbeta\HDTL\output\plothdtlScanMoreTurnsNew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0828" y="3191506"/>
            <a:ext cx="1466165" cy="109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rcRect l="1463" t="11247" r="52663" b="50417"/>
          <a:stretch>
            <a:fillRect/>
          </a:stretch>
        </p:blipFill>
        <p:spPr>
          <a:xfrm>
            <a:off x="4470971" y="2933612"/>
            <a:ext cx="4493298" cy="28326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71620" y="4730660"/>
            <a:ext cx="142746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000000"/>
                </a:solidFill>
              </a:rPr>
              <a:t>HEADTAIL simulation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06964" y="5831113"/>
            <a:ext cx="61292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Question still being addressed: why did it only appear at ~2 </a:t>
            </a:r>
            <a:r>
              <a:rPr lang="en-US" sz="1600" dirty="0" err="1" smtClean="0"/>
              <a:t>TeV</a:t>
            </a:r>
            <a:r>
              <a:rPr lang="en-US" sz="1600" dirty="0" smtClean="0"/>
              <a:t> ?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91819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LHC operation over the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1"/>
            <a:ext cx="8226854" cy="367790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2010-2011</a:t>
            </a:r>
          </a:p>
          <a:p>
            <a:pPr lvl="1"/>
            <a:r>
              <a:rPr lang="en-US" dirty="0" smtClean="0"/>
              <a:t>Bunch spacing gradually decreased from 150 ns to 50 ns</a:t>
            </a:r>
          </a:p>
          <a:p>
            <a:pPr lvl="1"/>
            <a:r>
              <a:rPr lang="en-US" dirty="0" smtClean="0"/>
              <a:t>Nominal bunch intensity (1.2e11 p/b)</a:t>
            </a:r>
          </a:p>
          <a:p>
            <a:pPr lvl="1"/>
            <a:r>
              <a:rPr lang="en-US" dirty="0" smtClean="0"/>
              <a:t>Transverse </a:t>
            </a:r>
            <a:r>
              <a:rPr lang="en-US" dirty="0" err="1" smtClean="0"/>
              <a:t>emittance</a:t>
            </a:r>
            <a:r>
              <a:rPr lang="en-US" dirty="0" smtClean="0"/>
              <a:t> gradually decreased from 2.5 to 1.2 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at injection</a:t>
            </a:r>
          </a:p>
          <a:p>
            <a:pPr lvl="1"/>
            <a:r>
              <a:rPr lang="en-US" dirty="0" smtClean="0"/>
              <a:t>Single bunch instabilities observed during early commissioning phase over the ramp suppressed with </a:t>
            </a:r>
            <a:r>
              <a:rPr lang="en-US" dirty="0" err="1" smtClean="0"/>
              <a:t>octupoles</a:t>
            </a:r>
            <a:endParaRPr lang="en-US" dirty="0" smtClean="0"/>
          </a:p>
          <a:p>
            <a:pPr lvl="1"/>
            <a:r>
              <a:rPr lang="en-US" dirty="0" smtClean="0"/>
              <a:t>In general, beams stable except residual </a:t>
            </a:r>
            <a:r>
              <a:rPr lang="en-US" dirty="0" err="1" smtClean="0"/>
              <a:t>ecloud</a:t>
            </a:r>
            <a:r>
              <a:rPr lang="en-US" dirty="0" smtClean="0"/>
              <a:t> effects in 2011(?)!</a:t>
            </a:r>
          </a:p>
          <a:p>
            <a:r>
              <a:rPr lang="en-US" dirty="0" smtClean="0"/>
              <a:t>2012</a:t>
            </a:r>
          </a:p>
          <a:p>
            <a:pPr lvl="1"/>
            <a:r>
              <a:rPr lang="en-US" dirty="0" smtClean="0"/>
              <a:t>50 ns operation in almost fully </a:t>
            </a:r>
            <a:r>
              <a:rPr lang="en-US" dirty="0" err="1" smtClean="0"/>
              <a:t>ecloud</a:t>
            </a:r>
            <a:r>
              <a:rPr lang="en-US" dirty="0" smtClean="0"/>
              <a:t>-free environment </a:t>
            </a:r>
          </a:p>
          <a:p>
            <a:pPr lvl="2"/>
            <a:r>
              <a:rPr lang="en-US" dirty="0" err="1" smtClean="0"/>
              <a:t>Ecloud</a:t>
            </a:r>
            <a:r>
              <a:rPr lang="en-US" dirty="0" smtClean="0"/>
              <a:t> only in uncoated interaction regions, notably the triplets</a:t>
            </a:r>
          </a:p>
          <a:p>
            <a:pPr lvl="1"/>
            <a:r>
              <a:rPr lang="en-US" dirty="0" smtClean="0"/>
              <a:t>Bunch intensity increased up to 1.7e11 p/b (1.7 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</a:t>
            </a:r>
            <a:r>
              <a:rPr lang="en-US" dirty="0" err="1" smtClean="0"/>
              <a:t>emittance</a:t>
            </a:r>
            <a:r>
              <a:rPr lang="en-US" dirty="0" smtClean="0"/>
              <a:t> at injection)</a:t>
            </a:r>
          </a:p>
          <a:p>
            <a:pPr lvl="1"/>
            <a:r>
              <a:rPr lang="en-US" dirty="0" smtClean="0"/>
              <a:t>Many instabilities mainly observed at top energy (4 </a:t>
            </a:r>
            <a:r>
              <a:rPr lang="en-US" dirty="0" err="1" smtClean="0"/>
              <a:t>TeV</a:t>
            </a:r>
            <a:r>
              <a:rPr lang="en-US" dirty="0" smtClean="0"/>
              <a:t>) before colliding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7423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LHC operation over the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762000"/>
            <a:ext cx="8356449" cy="2945323"/>
          </a:xfrm>
        </p:spPr>
        <p:txBody>
          <a:bodyPr>
            <a:normAutofit fontScale="92500" lnSpcReduction="10000"/>
          </a:bodyPr>
          <a:lstStyle/>
          <a:p>
            <a:pPr marL="36000" indent="0">
              <a:lnSpc>
                <a:spcPct val="80000"/>
              </a:lnSpc>
              <a:buNone/>
            </a:pPr>
            <a:r>
              <a:rPr lang="en-US" b="1" u="sng" dirty="0" smtClean="0"/>
              <a:t>2012 Instabilities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Mainly observed in the phases just before going into colliding beams (</a:t>
            </a:r>
            <a:r>
              <a:rPr lang="en-US" dirty="0" err="1" smtClean="0"/>
              <a:t>betatron</a:t>
            </a:r>
            <a:r>
              <a:rPr lang="en-US" dirty="0" smtClean="0"/>
              <a:t> squeeze and adjust)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First part of the year (before Fill #2950)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Low positive chromaticity (~2 units) and negative polarity </a:t>
            </a:r>
            <a:r>
              <a:rPr lang="en-US" dirty="0" smtClean="0"/>
              <a:t>of </a:t>
            </a:r>
            <a:r>
              <a:rPr lang="en-US" dirty="0" err="1"/>
              <a:t>octupoles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Many fills without </a:t>
            </a:r>
            <a:r>
              <a:rPr lang="en-US" dirty="0" smtClean="0"/>
              <a:t>instabilities, but impact of instabilities important, when present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Second part of the </a:t>
            </a:r>
            <a:r>
              <a:rPr lang="en-US" dirty="0"/>
              <a:t>year </a:t>
            </a:r>
            <a:r>
              <a:rPr lang="en-US" dirty="0" smtClean="0"/>
              <a:t>(after </a:t>
            </a:r>
            <a:r>
              <a:rPr lang="en-US" dirty="0"/>
              <a:t>Fill #2950)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High positive chromaticity (~15 units) and positive polarity of the </a:t>
            </a:r>
            <a:r>
              <a:rPr lang="en-US" dirty="0" err="1"/>
              <a:t>octupoles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Instabilities were observed </a:t>
            </a:r>
            <a:r>
              <a:rPr lang="en-US" dirty="0" smtClean="0"/>
              <a:t>at </a:t>
            </a:r>
            <a:r>
              <a:rPr lang="en-US" dirty="0"/>
              <a:t>the end of the squeeze, continuing through ADJUST, </a:t>
            </a:r>
            <a:r>
              <a:rPr lang="en-US" dirty="0" err="1"/>
              <a:t>stabilised</a:t>
            </a:r>
            <a:r>
              <a:rPr lang="en-US" dirty="0"/>
              <a:t> by head-on </a:t>
            </a:r>
            <a:r>
              <a:rPr lang="en-US" dirty="0" smtClean="0"/>
              <a:t>collision </a:t>
            </a:r>
            <a:r>
              <a:rPr lang="mr-IN" dirty="0" smtClean="0"/>
              <a:t>–</a:t>
            </a:r>
            <a:r>
              <a:rPr lang="en-US" dirty="0" smtClean="0"/>
              <a:t> no large impact of instabilities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4" name="Picture 3" descr="Screen Shot 2017-02-11 at 15.46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730" y="3805364"/>
            <a:ext cx="4825474" cy="301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90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LHC operation over the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2428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2010-2011</a:t>
            </a:r>
          </a:p>
          <a:p>
            <a:pPr lvl="1"/>
            <a:r>
              <a:rPr lang="en-US" dirty="0" smtClean="0"/>
              <a:t>Bunch spacing gradually decreased from 150 ns to 50 ns</a:t>
            </a:r>
          </a:p>
          <a:p>
            <a:pPr lvl="1"/>
            <a:r>
              <a:rPr lang="en-US" dirty="0" smtClean="0"/>
              <a:t>Nominal bunch intensity (1.2e11 p/b)</a:t>
            </a:r>
          </a:p>
          <a:p>
            <a:pPr lvl="1"/>
            <a:r>
              <a:rPr lang="en-US" dirty="0" smtClean="0"/>
              <a:t>Transverse </a:t>
            </a:r>
            <a:r>
              <a:rPr lang="en-US" dirty="0" err="1" smtClean="0"/>
              <a:t>emittance</a:t>
            </a:r>
            <a:r>
              <a:rPr lang="en-US" dirty="0" smtClean="0"/>
              <a:t> gradually decreased from 2.5 to 1.2 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at injection</a:t>
            </a:r>
          </a:p>
          <a:p>
            <a:pPr lvl="1"/>
            <a:r>
              <a:rPr lang="en-US" dirty="0" smtClean="0"/>
              <a:t>Single bunch instabilities observed during early commissioning phase over the ramp suppressed with </a:t>
            </a:r>
            <a:r>
              <a:rPr lang="en-US" dirty="0" err="1" smtClean="0"/>
              <a:t>octupoles</a:t>
            </a:r>
            <a:endParaRPr lang="en-US" dirty="0" smtClean="0"/>
          </a:p>
          <a:p>
            <a:pPr lvl="1"/>
            <a:r>
              <a:rPr lang="en-US" dirty="0" smtClean="0"/>
              <a:t>In general, beams stable except residual </a:t>
            </a:r>
            <a:r>
              <a:rPr lang="en-US" dirty="0" err="1" smtClean="0"/>
              <a:t>ecloud</a:t>
            </a:r>
            <a:r>
              <a:rPr lang="en-US" dirty="0" smtClean="0"/>
              <a:t> effects </a:t>
            </a:r>
            <a:r>
              <a:rPr lang="en-US" smtClean="0"/>
              <a:t>in 2011(?)!</a:t>
            </a:r>
            <a:endParaRPr lang="en-US" dirty="0" smtClean="0"/>
          </a:p>
          <a:p>
            <a:r>
              <a:rPr lang="en-US" dirty="0" smtClean="0"/>
              <a:t>2012</a:t>
            </a:r>
          </a:p>
          <a:p>
            <a:pPr lvl="1"/>
            <a:r>
              <a:rPr lang="en-US" dirty="0" smtClean="0"/>
              <a:t>50 ns operation in almost fully </a:t>
            </a:r>
            <a:r>
              <a:rPr lang="en-US" dirty="0" err="1" smtClean="0"/>
              <a:t>ecloud</a:t>
            </a:r>
            <a:r>
              <a:rPr lang="en-US" dirty="0" smtClean="0"/>
              <a:t>-free environment </a:t>
            </a:r>
          </a:p>
          <a:p>
            <a:pPr lvl="2"/>
            <a:r>
              <a:rPr lang="en-US" dirty="0" err="1" smtClean="0"/>
              <a:t>Ecloud</a:t>
            </a:r>
            <a:r>
              <a:rPr lang="en-US" dirty="0" smtClean="0"/>
              <a:t> only in uncoated interaction regions, notably the triplets</a:t>
            </a:r>
          </a:p>
          <a:p>
            <a:pPr lvl="1"/>
            <a:r>
              <a:rPr lang="en-US" dirty="0" smtClean="0"/>
              <a:t>Bunch intensity increased up to 1.7e11 p/b (1.7 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</a:t>
            </a:r>
            <a:r>
              <a:rPr lang="en-US" dirty="0" err="1" smtClean="0"/>
              <a:t>emittance</a:t>
            </a:r>
            <a:r>
              <a:rPr lang="en-US" dirty="0" smtClean="0"/>
              <a:t> at injection)</a:t>
            </a:r>
          </a:p>
          <a:p>
            <a:pPr lvl="1"/>
            <a:r>
              <a:rPr lang="en-US" dirty="0" smtClean="0"/>
              <a:t>Many instabilities mainly observed at top energy (4 </a:t>
            </a:r>
            <a:r>
              <a:rPr lang="en-US" dirty="0" err="1" smtClean="0"/>
              <a:t>TeV</a:t>
            </a:r>
            <a:r>
              <a:rPr lang="en-US" dirty="0" smtClean="0"/>
              <a:t>) before colliding</a:t>
            </a:r>
          </a:p>
          <a:p>
            <a:r>
              <a:rPr lang="en-US" dirty="0" smtClean="0"/>
              <a:t>2015-2016</a:t>
            </a:r>
          </a:p>
          <a:p>
            <a:pPr lvl="1"/>
            <a:r>
              <a:rPr lang="en-US" dirty="0" smtClean="0"/>
              <a:t>25 ns operation with strong electron cloud</a:t>
            </a:r>
          </a:p>
          <a:p>
            <a:pPr lvl="1"/>
            <a:r>
              <a:rPr lang="en-US" dirty="0"/>
              <a:t>Nominal bunch intensity (1.2e11 p/b)</a:t>
            </a:r>
          </a:p>
          <a:p>
            <a:pPr lvl="1"/>
            <a:r>
              <a:rPr lang="en-US" dirty="0"/>
              <a:t>Transverse </a:t>
            </a:r>
            <a:r>
              <a:rPr lang="en-US" dirty="0" err="1"/>
              <a:t>emittance</a:t>
            </a:r>
            <a:r>
              <a:rPr lang="en-US" dirty="0"/>
              <a:t> gradually decreased from </a:t>
            </a:r>
            <a:r>
              <a:rPr lang="en-US" dirty="0" smtClean="0"/>
              <a:t>2.7 </a:t>
            </a:r>
            <a:r>
              <a:rPr lang="en-US" dirty="0"/>
              <a:t>to </a:t>
            </a:r>
            <a:r>
              <a:rPr lang="en-US" dirty="0" smtClean="0"/>
              <a:t>1.6</a:t>
            </a:r>
            <a:r>
              <a:rPr lang="en-US" dirty="0"/>
              <a:t> 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at injection</a:t>
            </a:r>
          </a:p>
          <a:p>
            <a:pPr lvl="1"/>
            <a:r>
              <a:rPr lang="en-US" dirty="0" smtClean="0"/>
              <a:t>Focus of the next slides 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8574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0" name="Content Placeholder 1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238"/>
            <a:ext cx="9130342" cy="1597809"/>
          </a:xfr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16000" y="2129391"/>
            <a:ext cx="8310478" cy="406019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</a:pPr>
            <a:r>
              <a:rPr lang="en-US" sz="2200" b="1" dirty="0">
                <a:solidFill>
                  <a:srgbClr val="7030A0"/>
                </a:solidFill>
              </a:rPr>
              <a:t>Injection</a:t>
            </a:r>
            <a:r>
              <a:rPr lang="en-US" sz="2400" b="1" dirty="0">
                <a:solidFill>
                  <a:srgbClr val="7030A0"/>
                </a:solidFill>
              </a:rPr>
              <a:t/>
            </a:r>
            <a:br>
              <a:rPr lang="en-US" sz="2400" b="1" dirty="0">
                <a:solidFill>
                  <a:srgbClr val="7030A0"/>
                </a:solidFill>
              </a:rPr>
            </a:br>
            <a:r>
              <a:rPr lang="en-US" sz="1900" dirty="0">
                <a:sym typeface="Wingdings" panose="05000000000000000000" pitchFamily="2" charset="2"/>
              </a:rPr>
              <a:t> </a:t>
            </a:r>
            <a:r>
              <a:rPr lang="en-US" sz="1900" dirty="0"/>
              <a:t>Up to 23 injections for 2220 bunches, </a:t>
            </a:r>
            <a:r>
              <a:rPr lang="en-US" sz="1900" b="1" dirty="0">
                <a:solidFill>
                  <a:srgbClr val="FF0000"/>
                </a:solidFill>
              </a:rPr>
              <a:t>crucial phase for instabilities</a:t>
            </a:r>
            <a:r>
              <a:rPr lang="en-US" sz="1900" dirty="0"/>
              <a:t>, </a:t>
            </a:r>
            <a:r>
              <a:rPr lang="en-US" sz="1900" b="1" dirty="0">
                <a:solidFill>
                  <a:srgbClr val="FF0000"/>
                </a:solidFill>
              </a:rPr>
              <a:t>incoherent blow-up</a:t>
            </a:r>
            <a:r>
              <a:rPr lang="en-US" sz="1900" dirty="0"/>
              <a:t> observed</a:t>
            </a:r>
            <a:endParaRPr lang="en-GB" sz="1800" dirty="0"/>
          </a:p>
          <a:p>
            <a:pPr lvl="0">
              <a:lnSpc>
                <a:spcPct val="100000"/>
              </a:lnSpc>
            </a:pPr>
            <a:r>
              <a:rPr lang="en-US" sz="2200" b="1" dirty="0">
                <a:solidFill>
                  <a:srgbClr val="00B0F0"/>
                </a:solidFill>
              </a:rPr>
              <a:t>Ramp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1900" dirty="0" smtClean="0">
                <a:sym typeface="Wingdings" panose="05000000000000000000" pitchFamily="2" charset="2"/>
              </a:rPr>
              <a:t> </a:t>
            </a:r>
            <a:r>
              <a:rPr lang="en-US" sz="1900" dirty="0"/>
              <a:t>Roughly 20 minutes of combined ramp and squeeze, beam typically </a:t>
            </a:r>
            <a:r>
              <a:rPr lang="en-US" sz="1900" dirty="0" smtClean="0"/>
              <a:t>stable, mainly </a:t>
            </a:r>
            <a:r>
              <a:rPr lang="en-US" sz="1900" b="1" dirty="0" smtClean="0">
                <a:solidFill>
                  <a:srgbClr val="FF0000"/>
                </a:solidFill>
              </a:rPr>
              <a:t>incoherent blow-up</a:t>
            </a:r>
            <a:r>
              <a:rPr lang="en-US" sz="1900" dirty="0" smtClean="0"/>
              <a:t> observed</a:t>
            </a:r>
            <a:endParaRPr lang="en-GB" sz="1900" dirty="0"/>
          </a:p>
          <a:p>
            <a:pPr lvl="0">
              <a:lnSpc>
                <a:spcPct val="100000"/>
              </a:lnSpc>
            </a:pPr>
            <a:r>
              <a:rPr lang="en-US" sz="2200" b="1" dirty="0">
                <a:solidFill>
                  <a:srgbClr val="92D050"/>
                </a:solidFill>
              </a:rPr>
              <a:t>Flat-top </a:t>
            </a:r>
            <a:r>
              <a:rPr lang="en-US" sz="2400" b="1" dirty="0" smtClean="0">
                <a:solidFill>
                  <a:srgbClr val="92D050"/>
                </a:solidFill>
              </a:rPr>
              <a:t/>
            </a:r>
            <a:br>
              <a:rPr lang="en-US" sz="2400" b="1" dirty="0" smtClean="0">
                <a:solidFill>
                  <a:srgbClr val="92D050"/>
                </a:solidFill>
              </a:rPr>
            </a:br>
            <a:r>
              <a:rPr lang="en-US" sz="1900" dirty="0" smtClean="0">
                <a:sym typeface="Wingdings" panose="05000000000000000000" pitchFamily="2" charset="2"/>
              </a:rPr>
              <a:t> </a:t>
            </a:r>
            <a:r>
              <a:rPr lang="en-US" sz="1900" dirty="0"/>
              <a:t>Uncritical, </a:t>
            </a:r>
            <a:r>
              <a:rPr lang="en-US" sz="1900" dirty="0" smtClean="0"/>
              <a:t>beta* at 3 m, beam stable</a:t>
            </a:r>
            <a:endParaRPr lang="en-GB" sz="1900" dirty="0"/>
          </a:p>
          <a:p>
            <a:pPr lvl="0">
              <a:lnSpc>
                <a:spcPct val="100000"/>
              </a:lnSpc>
            </a:pPr>
            <a:r>
              <a:rPr lang="en-US" sz="2200" b="1" dirty="0">
                <a:solidFill>
                  <a:srgbClr val="FFC000"/>
                </a:solidFill>
              </a:rPr>
              <a:t>Squeeze </a:t>
            </a:r>
            <a:r>
              <a:rPr lang="en-US" sz="2400" b="1" dirty="0" smtClean="0">
                <a:solidFill>
                  <a:srgbClr val="FFC000"/>
                </a:solidFill>
              </a:rPr>
              <a:t/>
            </a:r>
            <a:br>
              <a:rPr lang="en-US" sz="2400" b="1" dirty="0" smtClean="0">
                <a:solidFill>
                  <a:srgbClr val="FFC000"/>
                </a:solidFill>
              </a:rPr>
            </a:br>
            <a:r>
              <a:rPr lang="en-US" sz="1900" dirty="0" smtClean="0">
                <a:sym typeface="Wingdings" panose="05000000000000000000" pitchFamily="2" charset="2"/>
              </a:rPr>
              <a:t> D</a:t>
            </a:r>
            <a:r>
              <a:rPr lang="en-US" sz="1900" dirty="0" smtClean="0"/>
              <a:t>own </a:t>
            </a:r>
            <a:r>
              <a:rPr lang="en-US" sz="1900" dirty="0"/>
              <a:t>to 40 cm, very dynamic </a:t>
            </a:r>
            <a:r>
              <a:rPr lang="en-US" sz="1900" dirty="0" smtClean="0"/>
              <a:t>phase, highly </a:t>
            </a:r>
            <a:r>
              <a:rPr lang="en-US" sz="1900" dirty="0"/>
              <a:t>relying on good control of machine parameters – some issues with instabilities when </a:t>
            </a:r>
            <a:r>
              <a:rPr lang="en-US" sz="1900" b="1" dirty="0">
                <a:solidFill>
                  <a:srgbClr val="FF0000"/>
                </a:solidFill>
              </a:rPr>
              <a:t>linear coupling </a:t>
            </a:r>
            <a:r>
              <a:rPr lang="en-US" sz="1900" dirty="0"/>
              <a:t>not well corrected, surge of strong </a:t>
            </a:r>
            <a:r>
              <a:rPr lang="en-US" sz="1900" b="1" dirty="0">
                <a:solidFill>
                  <a:srgbClr val="FF0000"/>
                </a:solidFill>
              </a:rPr>
              <a:t>non-</a:t>
            </a:r>
            <a:r>
              <a:rPr lang="en-US" sz="1900" b="1" dirty="0" err="1">
                <a:solidFill>
                  <a:srgbClr val="FF0000"/>
                </a:solidFill>
              </a:rPr>
              <a:t>linearities</a:t>
            </a:r>
            <a:r>
              <a:rPr lang="en-US" sz="1900" b="1" dirty="0">
                <a:solidFill>
                  <a:srgbClr val="FF0000"/>
                </a:solidFill>
              </a:rPr>
              <a:t> </a:t>
            </a:r>
            <a:r>
              <a:rPr lang="en-US" sz="1900" dirty="0"/>
              <a:t>now blurring the workspace</a:t>
            </a:r>
            <a:endParaRPr lang="en-GB" sz="1900" dirty="0"/>
          </a:p>
          <a:p>
            <a:pPr lvl="0">
              <a:lnSpc>
                <a:spcPct val="100000"/>
              </a:lnSpc>
            </a:pPr>
            <a:r>
              <a:rPr lang="en-US" sz="2200" b="1" dirty="0">
                <a:solidFill>
                  <a:srgbClr val="FF9933"/>
                </a:solidFill>
              </a:rPr>
              <a:t>Adjust </a:t>
            </a:r>
            <a:r>
              <a:rPr lang="en-US" sz="2400" b="1" dirty="0" smtClean="0">
                <a:solidFill>
                  <a:srgbClr val="FF9933"/>
                </a:solidFill>
              </a:rPr>
              <a:t/>
            </a:r>
            <a:br>
              <a:rPr lang="en-US" sz="2400" b="1" dirty="0" smtClean="0">
                <a:solidFill>
                  <a:srgbClr val="FF9933"/>
                </a:solidFill>
              </a:rPr>
            </a:br>
            <a:r>
              <a:rPr lang="en-US" sz="1900" dirty="0" smtClean="0">
                <a:sym typeface="Wingdings" panose="05000000000000000000" pitchFamily="2" charset="2"/>
              </a:rPr>
              <a:t> </a:t>
            </a:r>
            <a:r>
              <a:rPr lang="en-US" sz="1900" dirty="0"/>
              <a:t>Long-range beam-beam comes into play, instabilities sporadically observed</a:t>
            </a:r>
            <a:endParaRPr lang="en-GB" sz="1900" dirty="0"/>
          </a:p>
          <a:p>
            <a:pPr lvl="0">
              <a:lnSpc>
                <a:spcPct val="100000"/>
              </a:lnSpc>
            </a:pPr>
            <a:r>
              <a:rPr lang="en-US" sz="2200" b="1" dirty="0">
                <a:solidFill>
                  <a:srgbClr val="CC0000"/>
                </a:solidFill>
              </a:rPr>
              <a:t>Stable/colliding beams </a:t>
            </a:r>
            <a:r>
              <a:rPr lang="en-US" sz="2400" b="1" dirty="0" smtClean="0">
                <a:solidFill>
                  <a:srgbClr val="CC0000"/>
                </a:solidFill>
              </a:rPr>
              <a:t/>
            </a:r>
            <a:br>
              <a:rPr lang="en-US" sz="2400" b="1" dirty="0" smtClean="0">
                <a:solidFill>
                  <a:srgbClr val="CC0000"/>
                </a:solidFill>
              </a:rPr>
            </a:br>
            <a:r>
              <a:rPr lang="en-US" sz="1900" dirty="0" smtClean="0">
                <a:sym typeface="Wingdings" panose="05000000000000000000" pitchFamily="2" charset="2"/>
              </a:rPr>
              <a:t> </a:t>
            </a:r>
            <a:r>
              <a:rPr lang="en-US" sz="1900" dirty="0"/>
              <a:t>Luminosity production, </a:t>
            </a:r>
            <a:r>
              <a:rPr lang="en-US" sz="1900" b="1" dirty="0">
                <a:solidFill>
                  <a:srgbClr val="FF0000"/>
                </a:solidFill>
              </a:rPr>
              <a:t>instabilities observed </a:t>
            </a:r>
            <a:r>
              <a:rPr lang="en-US" sz="1900" dirty="0"/>
              <a:t>and vanished later during the year – possible mechanism related to electron cloud identified</a:t>
            </a:r>
            <a:endParaRPr lang="en-GB" sz="1800" dirty="0"/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276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Date Placeholder 6"/>
          <p:cNvSpPr txBox="1">
            <a:spLocks/>
          </p:cNvSpPr>
          <p:nvPr/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23/01/2017</a:t>
            </a:r>
            <a:endParaRPr lang="en-GB"/>
          </a:p>
        </p:txBody>
      </p:sp>
      <p:pic>
        <p:nvPicPr>
          <p:cNvPr id="26" name="Content Placeholder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68412"/>
            <a:ext cx="9144000" cy="1600199"/>
          </a:xfrm>
          <a:prstGeom prst="rect">
            <a:avLst/>
          </a:prstGeom>
        </p:spPr>
      </p:pic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516000" y="2167878"/>
            <a:ext cx="7669376" cy="1871604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 smtClean="0"/>
              <a:t>Electron cloud instability determines the machine settings at injection</a:t>
            </a:r>
            <a:endParaRPr lang="en-US" sz="2000" dirty="0"/>
          </a:p>
          <a:p>
            <a:r>
              <a:rPr lang="en-US" sz="2000" b="1" dirty="0" smtClean="0">
                <a:solidFill>
                  <a:schemeClr val="accent4"/>
                </a:solidFill>
              </a:rPr>
              <a:t>Key lesson:</a:t>
            </a:r>
            <a:r>
              <a:rPr lang="en-US" sz="2000" dirty="0" smtClean="0"/>
              <a:t> machine settings for stable operation </a:t>
            </a:r>
            <a:r>
              <a:rPr lang="en-US" sz="2000" dirty="0"/>
              <a:t>in </a:t>
            </a:r>
            <a:r>
              <a:rPr lang="en-US" sz="2000" b="1" dirty="0">
                <a:solidFill>
                  <a:srgbClr val="FF0000"/>
                </a:solidFill>
              </a:rPr>
              <a:t>e-cloud dominated </a:t>
            </a:r>
            <a:r>
              <a:rPr lang="en-US" sz="2000" b="1" dirty="0" smtClean="0">
                <a:solidFill>
                  <a:srgbClr val="FF0000"/>
                </a:solidFill>
              </a:rPr>
              <a:t>environment</a:t>
            </a:r>
            <a:endParaRPr lang="en-US" sz="2000" dirty="0"/>
          </a:p>
          <a:p>
            <a:pPr lvl="1"/>
            <a:r>
              <a:rPr lang="en-US" sz="1900" dirty="0" smtClean="0"/>
              <a:t>Tunes farther from third order resonance </a:t>
            </a:r>
            <a:r>
              <a:rPr lang="mr-IN" sz="1900" dirty="0" smtClean="0"/>
              <a:t>–</a:t>
            </a:r>
            <a:r>
              <a:rPr lang="en-US" sz="1900" dirty="0" smtClean="0"/>
              <a:t> (0.27, 0.295) instead of (0.28, 0.31) </a:t>
            </a:r>
            <a:r>
              <a:rPr lang="mr-IN" sz="1900" dirty="0" smtClean="0"/>
              <a:t>–</a:t>
            </a:r>
            <a:r>
              <a:rPr lang="en-US" sz="1900" dirty="0"/>
              <a:t> </a:t>
            </a:r>
            <a:r>
              <a:rPr lang="en-US" sz="1900" dirty="0" smtClean="0"/>
              <a:t> to better accommodate electron cloud tune spread</a:t>
            </a:r>
          </a:p>
          <a:p>
            <a:pPr lvl="1"/>
            <a:r>
              <a:rPr lang="en-US" sz="1900" dirty="0" err="1" smtClean="0"/>
              <a:t>Chromaticities</a:t>
            </a:r>
            <a:r>
              <a:rPr lang="en-US" sz="1900" dirty="0" smtClean="0"/>
              <a:t> of 20/20 and </a:t>
            </a:r>
            <a:r>
              <a:rPr lang="en-US" sz="1900" dirty="0" err="1" smtClean="0"/>
              <a:t>octupoles</a:t>
            </a:r>
            <a:r>
              <a:rPr lang="en-US" sz="1900" dirty="0" smtClean="0"/>
              <a:t> at 10 A for 2.5 </a:t>
            </a:r>
            <a:r>
              <a:rPr lang="en-US" sz="1900" dirty="0" smtClean="0">
                <a:latin typeface="Symbol" charset="2"/>
                <a:cs typeface="Symbol" charset="2"/>
              </a:rPr>
              <a:t>m</a:t>
            </a:r>
            <a:r>
              <a:rPr lang="en-US" sz="1900" dirty="0" smtClean="0"/>
              <a:t>m </a:t>
            </a:r>
            <a:r>
              <a:rPr lang="en-US" sz="1900" dirty="0" err="1" smtClean="0"/>
              <a:t>emittance</a:t>
            </a:r>
            <a:r>
              <a:rPr lang="en-US" sz="1900" dirty="0" smtClean="0"/>
              <a:t>, high gain for the transverse damper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/>
          <a:srcRect b="46826"/>
          <a:stretch/>
        </p:blipFill>
        <p:spPr>
          <a:xfrm>
            <a:off x="4119614" y="3878738"/>
            <a:ext cx="4567186" cy="2266434"/>
          </a:xfrm>
          <a:prstGeom prst="rect">
            <a:avLst/>
          </a:prstGeom>
          <a:ln w="28575" cmpd="sng">
            <a:noFill/>
          </a:ln>
        </p:spPr>
      </p:pic>
    </p:spTree>
    <p:extLst>
      <p:ext uri="{BB962C8B-B14F-4D97-AF65-F5344CB8AC3E}">
        <p14:creationId xmlns:p14="http://schemas.microsoft.com/office/powerpoint/2010/main" val="1134940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13353</TotalTime>
  <Words>1524</Words>
  <Application>Microsoft Macintosh PowerPoint</Application>
  <PresentationFormat>On-screen Show (4:3)</PresentationFormat>
  <Paragraphs>328</Paragraphs>
  <Slides>27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1_CERNCorporate4-3</vt:lpstr>
      <vt:lpstr>A Brief Survey of Beam Instabilities at the LHC</vt:lpstr>
      <vt:lpstr>Outline</vt:lpstr>
      <vt:lpstr>Recap of LHC operation over the years</vt:lpstr>
      <vt:lpstr>Recap of LHC operation over the years</vt:lpstr>
      <vt:lpstr>Recap of LHC operation over the years</vt:lpstr>
      <vt:lpstr>Recap of LHC operation over the years</vt:lpstr>
      <vt:lpstr>Recap of LHC operation over the years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Injector beam requirements and options</dc:title>
  <dc:creator>Giovanni Rumolo</dc:creator>
  <cp:lastModifiedBy>Giovanni Rumolo</cp:lastModifiedBy>
  <cp:revision>556</cp:revision>
  <dcterms:created xsi:type="dcterms:W3CDTF">2015-06-24T22:18:30Z</dcterms:created>
  <dcterms:modified xsi:type="dcterms:W3CDTF">2017-02-14T13:41:58Z</dcterms:modified>
</cp:coreProperties>
</file>