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52"/>
  </p:notesMasterIdLst>
  <p:sldIdLst>
    <p:sldId id="262" r:id="rId2"/>
    <p:sldId id="263" r:id="rId3"/>
    <p:sldId id="267" r:id="rId4"/>
    <p:sldId id="264" r:id="rId5"/>
    <p:sldId id="265" r:id="rId6"/>
    <p:sldId id="266" r:id="rId7"/>
    <p:sldId id="268" r:id="rId8"/>
    <p:sldId id="256" r:id="rId9"/>
    <p:sldId id="257" r:id="rId10"/>
    <p:sldId id="258" r:id="rId11"/>
    <p:sldId id="259" r:id="rId12"/>
    <p:sldId id="260" r:id="rId13"/>
    <p:sldId id="261"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314" r:id="rId33"/>
    <p:sldId id="311" r:id="rId34"/>
    <p:sldId id="287" r:id="rId35"/>
    <p:sldId id="291" r:id="rId36"/>
    <p:sldId id="293" r:id="rId37"/>
    <p:sldId id="294" r:id="rId38"/>
    <p:sldId id="295" r:id="rId39"/>
    <p:sldId id="296" r:id="rId40"/>
    <p:sldId id="297" r:id="rId41"/>
    <p:sldId id="298" r:id="rId42"/>
    <p:sldId id="300" r:id="rId43"/>
    <p:sldId id="301" r:id="rId44"/>
    <p:sldId id="302" r:id="rId45"/>
    <p:sldId id="303" r:id="rId46"/>
    <p:sldId id="304" r:id="rId47"/>
    <p:sldId id="307" r:id="rId48"/>
    <p:sldId id="308" r:id="rId49"/>
    <p:sldId id="310" r:id="rId50"/>
    <p:sldId id="312" r:id="rId51"/>
  </p:sldIdLst>
  <p:sldSz cx="9144000" cy="6858000" type="screen4x3"/>
  <p:notesSz cx="7104063" cy="10234613"/>
  <p:defaultTextStyle>
    <a:defPPr>
      <a:defRPr lang="it-IT"/>
    </a:defPPr>
    <a:lvl1pPr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5pPr>
    <a:lvl6pPr marL="2286000" algn="l" defTabSz="457200" rtl="0" eaLnBrk="1" latinLnBrk="0" hangingPunct="1">
      <a:defRPr sz="900" kern="1200">
        <a:solidFill>
          <a:schemeClr val="bg1"/>
        </a:solidFill>
        <a:latin typeface="Arial" charset="0"/>
        <a:ea typeface="ＭＳ Ｐゴシック" charset="-128"/>
        <a:cs typeface="ＭＳ Ｐゴシック" charset="-128"/>
      </a:defRPr>
    </a:lvl6pPr>
    <a:lvl7pPr marL="2743200" algn="l" defTabSz="457200" rtl="0" eaLnBrk="1" latinLnBrk="0" hangingPunct="1">
      <a:defRPr sz="900" kern="1200">
        <a:solidFill>
          <a:schemeClr val="bg1"/>
        </a:solidFill>
        <a:latin typeface="Arial" charset="0"/>
        <a:ea typeface="ＭＳ Ｐゴシック" charset="-128"/>
        <a:cs typeface="ＭＳ Ｐゴシック" charset="-128"/>
      </a:defRPr>
    </a:lvl7pPr>
    <a:lvl8pPr marL="3200400" algn="l" defTabSz="457200" rtl="0" eaLnBrk="1" latinLnBrk="0" hangingPunct="1">
      <a:defRPr sz="900" kern="1200">
        <a:solidFill>
          <a:schemeClr val="bg1"/>
        </a:solidFill>
        <a:latin typeface="Arial" charset="0"/>
        <a:ea typeface="ＭＳ Ｐゴシック" charset="-128"/>
        <a:cs typeface="ＭＳ Ｐゴシック" charset="-128"/>
      </a:defRPr>
    </a:lvl8pPr>
    <a:lvl9pPr marL="3657600" algn="l" defTabSz="457200" rtl="0" eaLnBrk="1" latinLnBrk="0" hangingPunct="1">
      <a:defRPr sz="900" kern="1200">
        <a:solidFill>
          <a:schemeClr val="bg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11" autoAdjust="0"/>
    <p:restoredTop sz="95280" autoAdjust="0"/>
  </p:normalViewPr>
  <p:slideViewPr>
    <p:cSldViewPr snapToGrid="0" snapToObjects="1">
      <p:cViewPr varScale="1">
        <p:scale>
          <a:sx n="87" d="100"/>
          <a:sy n="87" d="100"/>
        </p:scale>
        <p:origin x="1301" y="6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81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Segnaposto data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81CCA553-A703-B94A-8F2A-B7C99F2CDAF3}" type="datetimeFigureOut">
              <a:rPr lang="en-GB" smtClean="0"/>
              <a:t>14/02/2017</a:t>
            </a:fld>
            <a:endParaRPr lang="en-GB"/>
          </a:p>
        </p:txBody>
      </p:sp>
      <p:sp>
        <p:nvSpPr>
          <p:cNvPr id="4" name="Segnaposto immagine diapositiva 3"/>
          <p:cNvSpPr>
            <a:spLocks noGrp="1" noRot="1" noChangeAspect="1"/>
          </p:cNvSpPr>
          <p:nvPr>
            <p:ph type="sldImg" idx="2"/>
          </p:nvPr>
        </p:nvSpPr>
        <p:spPr>
          <a:xfrm>
            <a:off x="1249363" y="1279525"/>
            <a:ext cx="4605337"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Segnaposto note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egnaposto numero diapositiva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D49137C0-30EC-A841-AA8D-25DA9BBE8218}" type="slidenum">
              <a:rPr lang="en-GB" smtClean="0"/>
              <a:t>‹#›</a:t>
            </a:fld>
            <a:endParaRPr lang="en-GB"/>
          </a:p>
        </p:txBody>
      </p:sp>
    </p:spTree>
    <p:extLst>
      <p:ext uri="{BB962C8B-B14F-4D97-AF65-F5344CB8AC3E}">
        <p14:creationId xmlns:p14="http://schemas.microsoft.com/office/powerpoint/2010/main" val="1702100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D49137C0-30EC-A841-AA8D-25DA9BBE8218}" type="slidenum">
              <a:rPr lang="en-GB" smtClean="0"/>
              <a:t>8</a:t>
            </a:fld>
            <a:endParaRPr lang="en-GB" dirty="0"/>
          </a:p>
        </p:txBody>
      </p:sp>
    </p:spTree>
    <p:extLst>
      <p:ext uri="{BB962C8B-B14F-4D97-AF65-F5344CB8AC3E}">
        <p14:creationId xmlns:p14="http://schemas.microsoft.com/office/powerpoint/2010/main" val="2123842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C8A20C63-BAE5-4438-A214-C7E839B1770C}" type="slidenum">
              <a:rPr lang="en-US" altLang="en-US"/>
              <a:pPr/>
              <a:t>23</a:t>
            </a:fld>
            <a:endParaRPr lang="en-US" altLang="en-US"/>
          </a:p>
        </p:txBody>
      </p:sp>
      <p:sp>
        <p:nvSpPr>
          <p:cNvPr id="26625" name="Rectangle 1"/>
          <p:cNvSpPr txBox="1">
            <a:spLocks noGrp="1" noRot="1" noChangeAspect="1" noChangeArrowheads="1"/>
          </p:cNvSpPr>
          <p:nvPr>
            <p:ph type="sldImg"/>
          </p:nvPr>
        </p:nvSpPr>
        <p:spPr bwMode="auto">
          <a:xfrm>
            <a:off x="823913" y="868363"/>
            <a:ext cx="5676900" cy="42592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6" name="Rectangle 2"/>
          <p:cNvSpPr txBox="1">
            <a:spLocks noGrp="1" noChangeArrowheads="1"/>
          </p:cNvSpPr>
          <p:nvPr>
            <p:ph type="body" idx="1"/>
          </p:nvPr>
        </p:nvSpPr>
        <p:spPr bwMode="auto">
          <a:xfrm>
            <a:off x="736718" y="5440693"/>
            <a:ext cx="5850985" cy="511553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3129039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E06A1227-0FB3-466E-8793-ECD729A291C2}" type="slidenum">
              <a:rPr lang="en-US" altLang="en-US"/>
              <a:pPr/>
              <a:t>25</a:t>
            </a:fld>
            <a:endParaRPr lang="en-US" altLang="en-US"/>
          </a:p>
        </p:txBody>
      </p:sp>
      <p:sp>
        <p:nvSpPr>
          <p:cNvPr id="28673" name="Rectangle 1"/>
          <p:cNvSpPr txBox="1">
            <a:spLocks noGrp="1" noRot="1" noChangeAspect="1" noChangeArrowheads="1"/>
          </p:cNvSpPr>
          <p:nvPr>
            <p:ph type="sldImg"/>
          </p:nvPr>
        </p:nvSpPr>
        <p:spPr bwMode="auto">
          <a:xfrm>
            <a:off x="820738" y="868363"/>
            <a:ext cx="5686425" cy="426561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4" name="Rectangle 2"/>
          <p:cNvSpPr txBox="1">
            <a:spLocks noGrp="1" noChangeArrowheads="1"/>
          </p:cNvSpPr>
          <p:nvPr>
            <p:ph type="body" idx="1"/>
          </p:nvPr>
        </p:nvSpPr>
        <p:spPr bwMode="auto">
          <a:xfrm>
            <a:off x="736718" y="5440692"/>
            <a:ext cx="5855919" cy="51226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1821810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BC21A495-484E-43CF-8118-29016D74F0A3}" type="slidenum">
              <a:rPr lang="en-US" altLang="en-US"/>
              <a:pPr/>
              <a:t>26</a:t>
            </a:fld>
            <a:endParaRPr lang="en-US" altLang="en-US"/>
          </a:p>
        </p:txBody>
      </p:sp>
      <p:sp>
        <p:nvSpPr>
          <p:cNvPr id="29697" name="Rectangle 1"/>
          <p:cNvSpPr txBox="1">
            <a:spLocks noGrp="1" noRot="1" noChangeAspect="1" noChangeArrowheads="1"/>
          </p:cNvSpPr>
          <p:nvPr>
            <p:ph type="sldImg"/>
          </p:nvPr>
        </p:nvSpPr>
        <p:spPr bwMode="auto">
          <a:xfrm>
            <a:off x="822325" y="868363"/>
            <a:ext cx="5681663" cy="4262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698" name="Rectangle 2"/>
          <p:cNvSpPr txBox="1">
            <a:spLocks noGrp="1" noChangeArrowheads="1"/>
          </p:cNvSpPr>
          <p:nvPr>
            <p:ph type="body" idx="1"/>
          </p:nvPr>
        </p:nvSpPr>
        <p:spPr bwMode="auto">
          <a:xfrm>
            <a:off x="736718" y="5440692"/>
            <a:ext cx="5854274" cy="51190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2560237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7DEFC4DC-45FD-4E8E-930D-76D32DEC7065}" type="slidenum">
              <a:rPr lang="en-US" altLang="en-US"/>
              <a:pPr/>
              <a:t>27</a:t>
            </a:fld>
            <a:endParaRPr lang="en-US" altLang="en-US"/>
          </a:p>
        </p:txBody>
      </p:sp>
      <p:sp>
        <p:nvSpPr>
          <p:cNvPr id="30721" name="Rectangle 1"/>
          <p:cNvSpPr txBox="1">
            <a:spLocks noGrp="1" noRot="1" noChangeAspect="1" noChangeArrowheads="1"/>
          </p:cNvSpPr>
          <p:nvPr>
            <p:ph type="sldImg"/>
          </p:nvPr>
        </p:nvSpPr>
        <p:spPr bwMode="auto">
          <a:xfrm>
            <a:off x="822325" y="868363"/>
            <a:ext cx="5680075" cy="4260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722" name="Rectangle 2"/>
          <p:cNvSpPr txBox="1">
            <a:spLocks noGrp="1" noChangeArrowheads="1"/>
          </p:cNvSpPr>
          <p:nvPr>
            <p:ph type="body" idx="1"/>
          </p:nvPr>
        </p:nvSpPr>
        <p:spPr bwMode="auto">
          <a:xfrm>
            <a:off x="736718" y="5440692"/>
            <a:ext cx="5852630" cy="51173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33609254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FF17C3ED-AD44-4BAD-AFD7-F6480C4B932D}" type="slidenum">
              <a:rPr lang="en-US" altLang="en-US"/>
              <a:pPr/>
              <a:t>28</a:t>
            </a:fld>
            <a:endParaRPr lang="en-US" altLang="en-US"/>
          </a:p>
        </p:txBody>
      </p:sp>
      <p:sp>
        <p:nvSpPr>
          <p:cNvPr id="32769" name="Rectangle 1"/>
          <p:cNvSpPr txBox="1">
            <a:spLocks noGrp="1" noRot="1" noChangeAspect="1" noChangeArrowheads="1"/>
          </p:cNvSpPr>
          <p:nvPr>
            <p:ph type="sldImg"/>
          </p:nvPr>
        </p:nvSpPr>
        <p:spPr bwMode="auto">
          <a:xfrm>
            <a:off x="820738" y="868363"/>
            <a:ext cx="5686425" cy="426561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0" name="Rectangle 2"/>
          <p:cNvSpPr txBox="1">
            <a:spLocks noGrp="1" noChangeArrowheads="1"/>
          </p:cNvSpPr>
          <p:nvPr>
            <p:ph type="body" idx="1"/>
          </p:nvPr>
        </p:nvSpPr>
        <p:spPr bwMode="auto">
          <a:xfrm>
            <a:off x="736718" y="5440692"/>
            <a:ext cx="5855919" cy="51226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461606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4F78A0C5-F2F5-43D9-8270-FE9CBFF2A81E}" type="slidenum">
              <a:rPr lang="en-US" altLang="en-US"/>
              <a:pPr/>
              <a:t>31</a:t>
            </a:fld>
            <a:endParaRPr lang="en-US" altLang="en-US"/>
          </a:p>
        </p:txBody>
      </p:sp>
      <p:sp>
        <p:nvSpPr>
          <p:cNvPr id="34817" name="Rectangle 1"/>
          <p:cNvSpPr txBox="1">
            <a:spLocks noGrp="1" noRot="1" noChangeAspect="1" noChangeArrowheads="1"/>
          </p:cNvSpPr>
          <p:nvPr>
            <p:ph type="sldImg"/>
          </p:nvPr>
        </p:nvSpPr>
        <p:spPr bwMode="auto">
          <a:xfrm>
            <a:off x="820738" y="868363"/>
            <a:ext cx="5689600" cy="42672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18" name="Rectangle 2"/>
          <p:cNvSpPr txBox="1">
            <a:spLocks noGrp="1" noChangeArrowheads="1"/>
          </p:cNvSpPr>
          <p:nvPr>
            <p:ph type="body" idx="1"/>
          </p:nvPr>
        </p:nvSpPr>
        <p:spPr bwMode="auto">
          <a:xfrm>
            <a:off x="736718" y="5440692"/>
            <a:ext cx="5857563" cy="51226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33588889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4F78A0C5-F2F5-43D9-8270-FE9CBFF2A81E}" type="slidenum">
              <a:rPr lang="en-US" altLang="en-US"/>
              <a:pPr/>
              <a:t>32</a:t>
            </a:fld>
            <a:endParaRPr lang="en-US" altLang="en-US"/>
          </a:p>
        </p:txBody>
      </p:sp>
      <p:sp>
        <p:nvSpPr>
          <p:cNvPr id="34817" name="Rectangle 1"/>
          <p:cNvSpPr txBox="1">
            <a:spLocks noGrp="1" noRot="1" noChangeAspect="1" noChangeArrowheads="1"/>
          </p:cNvSpPr>
          <p:nvPr>
            <p:ph type="sldImg"/>
          </p:nvPr>
        </p:nvSpPr>
        <p:spPr bwMode="auto">
          <a:xfrm>
            <a:off x="820738" y="868363"/>
            <a:ext cx="5689600" cy="42672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18" name="Rectangle 2"/>
          <p:cNvSpPr txBox="1">
            <a:spLocks noGrp="1" noChangeArrowheads="1"/>
          </p:cNvSpPr>
          <p:nvPr>
            <p:ph type="body" idx="1"/>
          </p:nvPr>
        </p:nvSpPr>
        <p:spPr bwMode="auto">
          <a:xfrm>
            <a:off x="736718" y="5440692"/>
            <a:ext cx="5857563" cy="51226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15151050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A542B8F-6883-445C-B8F7-5EEA8C3A4942}" type="slidenum">
              <a:t>34</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83125" y="5684240"/>
            <a:ext cx="6264628" cy="284709"/>
          </a:xfrm>
        </p:spPr>
        <p:txBody>
          <a:bodyPr>
            <a:spAutoFit/>
          </a:bodyPr>
          <a:lstStyle/>
          <a:p>
            <a:endParaRPr lang="zxx-none"/>
          </a:p>
        </p:txBody>
      </p:sp>
    </p:spTree>
    <p:extLst>
      <p:ext uri="{BB962C8B-B14F-4D97-AF65-F5344CB8AC3E}">
        <p14:creationId xmlns:p14="http://schemas.microsoft.com/office/powerpoint/2010/main" val="675329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C737440E-F08E-431A-A8E4-2C5682C2F071}" type="slidenum">
              <a:t>35</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16716708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CB8E52F4-C70F-4C47-A3D7-2A841AEBE2C9}" type="slidenum">
              <a:t>36</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2797288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6D4E891B-73F3-400D-A48A-5108388BDFC8}" type="slidenum">
              <a:rPr lang="en-US" altLang="en-US"/>
              <a:pPr/>
              <a:t>15</a:t>
            </a:fld>
            <a:endParaRPr lang="en-US" altLang="en-US"/>
          </a:p>
        </p:txBody>
      </p:sp>
      <p:sp>
        <p:nvSpPr>
          <p:cNvPr id="19457" name="Rectangle 1"/>
          <p:cNvSpPr txBox="1">
            <a:spLocks noGrp="1" noRot="1" noChangeAspect="1" noChangeArrowheads="1"/>
          </p:cNvSpPr>
          <p:nvPr>
            <p:ph type="sldImg"/>
          </p:nvPr>
        </p:nvSpPr>
        <p:spPr bwMode="auto">
          <a:xfrm>
            <a:off x="812800" y="868363"/>
            <a:ext cx="5727700" cy="42973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p:cNvSpPr txBox="1">
            <a:spLocks noGrp="1" noChangeArrowheads="1"/>
          </p:cNvSpPr>
          <p:nvPr>
            <p:ph type="body" idx="1"/>
          </p:nvPr>
        </p:nvSpPr>
        <p:spPr bwMode="auto">
          <a:xfrm>
            <a:off x="736718" y="5440692"/>
            <a:ext cx="5882230" cy="515462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23277895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6EBDB6F8-C96F-407D-AE2F-5F703D7170AD}" type="slidenum">
              <a:t>37</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29157010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53158AC7-50FA-499B-89DE-83D7F591DF45}" type="slidenum">
              <a:t>38</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24565539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59C5C669-CD9E-46D4-AF19-F6412293701C}" type="slidenum">
              <a:t>39</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30640015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DE107333-F708-4762-8822-5FF8AB89DF21}" type="slidenum">
              <a:t>40</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493933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C3FA5134-0C2E-4B28-BD31-A1A5339B4DA9}" type="slidenum">
              <a:t>41</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19913504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DBD2DA17-E25F-421B-9B51-DA7B69B3A2D7}" type="slidenum">
              <a:t>42</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288057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63099AD0-16E1-437D-80C0-1E1DBB3F452D}" type="slidenum">
              <a:t>43</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12049795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14BFCDB-F3FF-4B80-AA55-3490C558FEB8}" type="slidenum">
              <a:t>44</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40444518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59D195E2-66F1-4C1C-BDB2-FE59955F6D3B}" type="slidenum">
              <a:t>45</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29661026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CF60D0B8-5ECD-4D5A-848C-99F15F63DCE2}" type="slidenum">
              <a:t>46</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119053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4D641111-3E4C-4B0D-A836-784274C9C11B}" type="slidenum">
              <a:rPr lang="en-US" altLang="en-US"/>
              <a:pPr/>
              <a:t>16</a:t>
            </a:fld>
            <a:endParaRPr lang="en-US" altLang="en-US"/>
          </a:p>
        </p:txBody>
      </p:sp>
      <p:sp>
        <p:nvSpPr>
          <p:cNvPr id="40962" name="Rectangle 2"/>
          <p:cNvSpPr>
            <a:spLocks noGrp="1" noRot="1" noChangeAspect="1" noChangeArrowheads="1" noTextEdit="1"/>
          </p:cNvSpPr>
          <p:nvPr>
            <p:ph type="sldImg"/>
          </p:nvPr>
        </p:nvSpPr>
        <p:spPr/>
      </p:sp>
      <p:sp>
        <p:nvSpPr>
          <p:cNvPr id="40963" name="Rectangle 3"/>
          <p:cNvSpPr>
            <a:spLocks noGrp="1" noChangeArrowheads="1"/>
          </p:cNvSpPr>
          <p:nvPr>
            <p:ph type="body" idx="1"/>
          </p:nvPr>
        </p:nvSpPr>
        <p:spPr/>
        <p:txBody>
          <a:bodyPr/>
          <a:lstStyle/>
          <a:p>
            <a:endParaRPr lang="it-IT" altLang="en-US"/>
          </a:p>
        </p:txBody>
      </p:sp>
    </p:spTree>
    <p:extLst>
      <p:ext uri="{BB962C8B-B14F-4D97-AF65-F5344CB8AC3E}">
        <p14:creationId xmlns:p14="http://schemas.microsoft.com/office/powerpoint/2010/main" val="1984331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54018592-DE35-4BC5-9324-CCAC7A670CA9}" type="slidenum">
              <a:t>47</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34912325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FE75F2ED-723A-4DAB-A499-089D14FB340A}" type="slidenum">
              <a:t>48</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2560939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42459FD5-419E-4889-B141-6C9AFF3CA9F2}" type="slidenum">
              <a:t>49</a:t>
            </a:fld>
            <a:endParaRPr lang="zxx-none"/>
          </a:p>
        </p:txBody>
      </p:sp>
      <p:sp>
        <p:nvSpPr>
          <p:cNvPr id="2" name="Slide Image Placeholder 1"/>
          <p:cNvSpPr>
            <a:spLocks noGrp="1" noRot="1" noChangeAspect="1" noResize="1"/>
          </p:cNvSpPr>
          <p:nvPr>
            <p:ph type="sldImg"/>
          </p:nvPr>
        </p:nvSpPr>
        <p:spPr>
          <a:xfrm>
            <a:off x="923925" y="909638"/>
            <a:ext cx="5981700" cy="4486275"/>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zxx-none"/>
          </a:p>
        </p:txBody>
      </p:sp>
    </p:spTree>
    <p:extLst>
      <p:ext uri="{BB962C8B-B14F-4D97-AF65-F5344CB8AC3E}">
        <p14:creationId xmlns:p14="http://schemas.microsoft.com/office/powerpoint/2010/main" val="639568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CB8CECB0-814E-4E8B-BC71-AEA6003B95B1}" type="slidenum">
              <a:rPr lang="en-US" altLang="en-US"/>
              <a:pPr/>
              <a:t>17</a:t>
            </a:fld>
            <a:endParaRPr lang="en-US" altLang="en-US"/>
          </a:p>
        </p:txBody>
      </p:sp>
      <p:sp>
        <p:nvSpPr>
          <p:cNvPr id="20481" name="Rectangle 1"/>
          <p:cNvSpPr txBox="1">
            <a:spLocks noGrp="1" noRot="1" noChangeAspect="1" noChangeArrowheads="1"/>
          </p:cNvSpPr>
          <p:nvPr>
            <p:ph type="sldImg"/>
          </p:nvPr>
        </p:nvSpPr>
        <p:spPr bwMode="auto">
          <a:xfrm>
            <a:off x="822325" y="868363"/>
            <a:ext cx="5681663" cy="4262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2" name="Rectangle 2"/>
          <p:cNvSpPr txBox="1">
            <a:spLocks noGrp="1" noChangeArrowheads="1"/>
          </p:cNvSpPr>
          <p:nvPr>
            <p:ph type="body" idx="1"/>
          </p:nvPr>
        </p:nvSpPr>
        <p:spPr bwMode="auto">
          <a:xfrm>
            <a:off x="736718" y="5440692"/>
            <a:ext cx="5854274" cy="51190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3687526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41393227-C980-4E53-879C-4A08B281708C}" type="slidenum">
              <a:rPr lang="en-US" altLang="en-US"/>
              <a:pPr/>
              <a:t>18</a:t>
            </a:fld>
            <a:endParaRPr lang="en-US" altLang="en-US"/>
          </a:p>
        </p:txBody>
      </p:sp>
      <p:sp>
        <p:nvSpPr>
          <p:cNvPr id="21505" name="Rectangle 1"/>
          <p:cNvSpPr txBox="1">
            <a:spLocks noGrp="1" noRot="1" noChangeAspect="1" noChangeArrowheads="1"/>
          </p:cNvSpPr>
          <p:nvPr>
            <p:ph type="sldImg"/>
          </p:nvPr>
        </p:nvSpPr>
        <p:spPr bwMode="auto">
          <a:xfrm>
            <a:off x="820738" y="868363"/>
            <a:ext cx="5689600" cy="42672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p:cNvSpPr txBox="1">
            <a:spLocks noGrp="1" noChangeArrowheads="1"/>
          </p:cNvSpPr>
          <p:nvPr>
            <p:ph type="body" idx="1"/>
          </p:nvPr>
        </p:nvSpPr>
        <p:spPr bwMode="auto">
          <a:xfrm>
            <a:off x="736718" y="5440692"/>
            <a:ext cx="5857563" cy="51226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152416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0FDAE8BE-C590-4E7B-8812-946363200052}" type="slidenum">
              <a:rPr lang="en-US" altLang="en-US"/>
              <a:pPr/>
              <a:t>19</a:t>
            </a:fld>
            <a:endParaRPr lang="en-US" altLang="en-US"/>
          </a:p>
        </p:txBody>
      </p:sp>
      <p:sp>
        <p:nvSpPr>
          <p:cNvPr id="22529" name="Rectangle 1"/>
          <p:cNvSpPr txBox="1">
            <a:spLocks noGrp="1" noRot="1" noChangeAspect="1" noChangeArrowheads="1"/>
          </p:cNvSpPr>
          <p:nvPr>
            <p:ph type="sldImg"/>
          </p:nvPr>
        </p:nvSpPr>
        <p:spPr bwMode="auto">
          <a:xfrm>
            <a:off x="822325" y="868363"/>
            <a:ext cx="5681663" cy="4262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0" name="Rectangle 2"/>
          <p:cNvSpPr txBox="1">
            <a:spLocks noGrp="1" noChangeArrowheads="1"/>
          </p:cNvSpPr>
          <p:nvPr>
            <p:ph type="body" idx="1"/>
          </p:nvPr>
        </p:nvSpPr>
        <p:spPr bwMode="auto">
          <a:xfrm>
            <a:off x="736718" y="5440692"/>
            <a:ext cx="5854274" cy="51190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4073219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EBA3DDC0-1F64-4B2D-BB88-6F03249FB182}" type="slidenum">
              <a:rPr lang="en-US" altLang="en-US"/>
              <a:pPr/>
              <a:t>20</a:t>
            </a:fld>
            <a:endParaRPr lang="en-US" altLang="en-US"/>
          </a:p>
        </p:txBody>
      </p:sp>
      <p:sp>
        <p:nvSpPr>
          <p:cNvPr id="23553" name="Rectangle 1"/>
          <p:cNvSpPr txBox="1">
            <a:spLocks noGrp="1" noRot="1" noChangeAspect="1" noChangeArrowheads="1"/>
          </p:cNvSpPr>
          <p:nvPr>
            <p:ph type="sldImg"/>
          </p:nvPr>
        </p:nvSpPr>
        <p:spPr bwMode="auto">
          <a:xfrm>
            <a:off x="822325" y="868363"/>
            <a:ext cx="5681663" cy="4262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3554" name="Rectangle 2"/>
          <p:cNvSpPr txBox="1">
            <a:spLocks noGrp="1" noChangeArrowheads="1"/>
          </p:cNvSpPr>
          <p:nvPr>
            <p:ph type="body" idx="1"/>
          </p:nvPr>
        </p:nvSpPr>
        <p:spPr bwMode="auto">
          <a:xfrm>
            <a:off x="736718" y="5440692"/>
            <a:ext cx="5854274" cy="51190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3312771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4DA9AD4A-D127-4819-9697-976C46A58E14}" type="slidenum">
              <a:rPr lang="en-US" altLang="en-US"/>
              <a:pPr/>
              <a:t>21</a:t>
            </a:fld>
            <a:endParaRPr lang="en-US" altLang="en-US"/>
          </a:p>
        </p:txBody>
      </p:sp>
      <p:sp>
        <p:nvSpPr>
          <p:cNvPr id="24577" name="Rectangle 1"/>
          <p:cNvSpPr txBox="1">
            <a:spLocks noGrp="1" noRot="1" noChangeAspect="1" noChangeArrowheads="1"/>
          </p:cNvSpPr>
          <p:nvPr>
            <p:ph type="sldImg"/>
          </p:nvPr>
        </p:nvSpPr>
        <p:spPr bwMode="auto">
          <a:xfrm>
            <a:off x="822325" y="868363"/>
            <a:ext cx="5681663" cy="4262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4578" name="Rectangle 2"/>
          <p:cNvSpPr txBox="1">
            <a:spLocks noGrp="1" noChangeArrowheads="1"/>
          </p:cNvSpPr>
          <p:nvPr>
            <p:ph type="body" idx="1"/>
          </p:nvPr>
        </p:nvSpPr>
        <p:spPr bwMode="auto">
          <a:xfrm>
            <a:off x="736718" y="5440692"/>
            <a:ext cx="5854274" cy="51190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4184567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9"/>
          <p:cNvSpPr>
            <a:spLocks noGrp="1" noChangeArrowheads="1"/>
          </p:cNvSpPr>
          <p:nvPr>
            <p:ph type="sldNum"/>
          </p:nvPr>
        </p:nvSpPr>
        <p:spPr>
          <a:ln/>
        </p:spPr>
        <p:txBody>
          <a:bodyPr/>
          <a:lstStyle/>
          <a:p>
            <a:fld id="{AFE32614-899D-439B-9B97-4E97DAFBE656}" type="slidenum">
              <a:rPr lang="en-US" altLang="en-US"/>
              <a:pPr/>
              <a:t>22</a:t>
            </a:fld>
            <a:endParaRPr lang="en-US" altLang="en-US"/>
          </a:p>
        </p:txBody>
      </p:sp>
      <p:sp>
        <p:nvSpPr>
          <p:cNvPr id="25601" name="Rectangle 1"/>
          <p:cNvSpPr txBox="1">
            <a:spLocks noGrp="1" noRot="1" noChangeAspect="1" noChangeArrowheads="1"/>
          </p:cNvSpPr>
          <p:nvPr>
            <p:ph type="sldImg"/>
          </p:nvPr>
        </p:nvSpPr>
        <p:spPr bwMode="auto">
          <a:xfrm>
            <a:off x="823913" y="868363"/>
            <a:ext cx="5676900" cy="42592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2" name="Rectangle 2"/>
          <p:cNvSpPr txBox="1">
            <a:spLocks noGrp="1" noChangeArrowheads="1"/>
          </p:cNvSpPr>
          <p:nvPr>
            <p:ph type="body" idx="1"/>
          </p:nvPr>
        </p:nvSpPr>
        <p:spPr bwMode="auto">
          <a:xfrm>
            <a:off x="736718" y="5440693"/>
            <a:ext cx="5850985" cy="511553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en-US"/>
          </a:p>
        </p:txBody>
      </p:sp>
    </p:spTree>
    <p:extLst>
      <p:ext uri="{BB962C8B-B14F-4D97-AF65-F5344CB8AC3E}">
        <p14:creationId xmlns:p14="http://schemas.microsoft.com/office/powerpoint/2010/main" val="2762922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stile</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p:cNvSpPr>
            <a:spLocks noGrp="1" noChangeArrowheads="1"/>
          </p:cNvSpPr>
          <p:nvPr>
            <p:ph type="dt" sz="half" idx="10"/>
          </p:nvPr>
        </p:nvSpPr>
        <p:spPr>
          <a:ln/>
        </p:spPr>
        <p:txBody>
          <a:bodyPr/>
          <a:lstStyle>
            <a:lvl1pPr>
              <a:defRPr/>
            </a:lvl1pPr>
          </a:lstStyle>
          <a:p>
            <a:r>
              <a:rPr lang="it-IT"/>
              <a:t>date</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a:t>
            </a:r>
          </a:p>
        </p:txBody>
      </p:sp>
      <p:sp>
        <p:nvSpPr>
          <p:cNvPr id="6" name="Rectangle 6"/>
          <p:cNvSpPr>
            <a:spLocks noGrp="1" noChangeArrowheads="1"/>
          </p:cNvSpPr>
          <p:nvPr>
            <p:ph type="sldNum" sz="quarter" idx="12"/>
          </p:nvPr>
        </p:nvSpPr>
        <p:spPr>
          <a:ln/>
        </p:spPr>
        <p:txBody>
          <a:bodyPr/>
          <a:lstStyle>
            <a:lvl1pPr>
              <a:defRPr/>
            </a:lvl1pPr>
          </a:lstStyle>
          <a:p>
            <a:r>
              <a:rPr lang="it-IT" dirty="0"/>
              <a:t>Pag. </a:t>
            </a:r>
            <a:fld id="{E7B50AD0-5114-114D-BFAF-D6F77DEE390F}" type="slidenum">
              <a:rPr lang="it-IT"/>
              <a:pPr/>
              <a:t>‹#›</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r>
              <a:rPr lang="it-IT"/>
              <a:t>date</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a:t>
            </a:r>
          </a:p>
        </p:txBody>
      </p:sp>
      <p:sp>
        <p:nvSpPr>
          <p:cNvPr id="6" name="Rectangle 6"/>
          <p:cNvSpPr>
            <a:spLocks noGrp="1" noChangeArrowheads="1"/>
          </p:cNvSpPr>
          <p:nvPr>
            <p:ph type="sldNum" sz="quarter" idx="12"/>
          </p:nvPr>
        </p:nvSpPr>
        <p:spPr>
          <a:ln/>
        </p:spPr>
        <p:txBody>
          <a:bodyPr/>
          <a:lstStyle>
            <a:lvl1pPr>
              <a:defRPr/>
            </a:lvl1pPr>
          </a:lstStyle>
          <a:p>
            <a:r>
              <a:rPr lang="it-IT" dirty="0"/>
              <a:t>Pag. </a:t>
            </a:r>
            <a:fld id="{623FAD43-BFD4-274B-A506-0F3CE5CCBBF3}" type="slidenum">
              <a:rPr lang="it-IT"/>
              <a:pPr/>
              <a:t>‹#›</a:t>
            </a:fld>
            <a:endParaRPr lang="it-IT"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6563" y="409575"/>
            <a:ext cx="1889125" cy="5457825"/>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1116013" y="409575"/>
            <a:ext cx="5518150" cy="54578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r>
              <a:rPr lang="it-IT"/>
              <a:t>date</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a:t>
            </a:r>
          </a:p>
        </p:txBody>
      </p:sp>
      <p:sp>
        <p:nvSpPr>
          <p:cNvPr id="6" name="Rectangle 6"/>
          <p:cNvSpPr>
            <a:spLocks noGrp="1" noChangeArrowheads="1"/>
          </p:cNvSpPr>
          <p:nvPr>
            <p:ph type="sldNum" sz="quarter" idx="12"/>
          </p:nvPr>
        </p:nvSpPr>
        <p:spPr>
          <a:ln/>
        </p:spPr>
        <p:txBody>
          <a:bodyPr/>
          <a:lstStyle>
            <a:lvl1pPr>
              <a:defRPr/>
            </a:lvl1pPr>
          </a:lstStyle>
          <a:p>
            <a:r>
              <a:rPr lang="it-IT" dirty="0"/>
              <a:t>Pag. </a:t>
            </a:r>
            <a:fld id="{6B2E7ABC-098F-984E-BE6F-DB9FF2D33E89}" type="slidenum">
              <a:rPr lang="it-IT"/>
              <a:pPr/>
              <a:t>‹#›</a:t>
            </a:fld>
            <a:endParaRPr lang="it-IT"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116013" y="409575"/>
            <a:ext cx="7559675" cy="581025"/>
          </a:xfrm>
        </p:spPr>
        <p:txBody>
          <a:bodyPr/>
          <a:lstStyle/>
          <a:p>
            <a:r>
              <a:rPr lang="it-IT"/>
              <a:t>Fare clic per modificare stile</a:t>
            </a:r>
          </a:p>
        </p:txBody>
      </p:sp>
      <p:sp>
        <p:nvSpPr>
          <p:cNvPr id="3" name="Segnaposto testo 2"/>
          <p:cNvSpPr>
            <a:spLocks noGrp="1"/>
          </p:cNvSpPr>
          <p:nvPr>
            <p:ph type="body" sz="half" idx="1"/>
          </p:nvPr>
        </p:nvSpPr>
        <p:spPr>
          <a:xfrm>
            <a:off x="1116013" y="1752600"/>
            <a:ext cx="3703637"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972050" y="1752600"/>
            <a:ext cx="3703638"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r>
              <a:rPr lang="it-IT"/>
              <a:t>date</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a:t>
            </a:r>
          </a:p>
        </p:txBody>
      </p:sp>
      <p:sp>
        <p:nvSpPr>
          <p:cNvPr id="7" name="Rectangle 6"/>
          <p:cNvSpPr>
            <a:spLocks noGrp="1" noChangeArrowheads="1"/>
          </p:cNvSpPr>
          <p:nvPr>
            <p:ph type="sldNum" sz="quarter" idx="12"/>
          </p:nvPr>
        </p:nvSpPr>
        <p:spPr>
          <a:ln/>
        </p:spPr>
        <p:txBody>
          <a:bodyPr/>
          <a:lstStyle>
            <a:lvl1pPr>
              <a:defRPr/>
            </a:lvl1pPr>
          </a:lstStyle>
          <a:p>
            <a:r>
              <a:rPr lang="it-IT" dirty="0"/>
              <a:t>Pag. </a:t>
            </a:r>
            <a:fld id="{D3C61D5C-66C6-C74F-975E-A9D6E855B281}" type="slidenum">
              <a:rPr lang="it-IT"/>
              <a:pPr/>
              <a:t>‹#›</a:t>
            </a:fld>
            <a:endParaRPr lang="it-IT"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1116013" y="409575"/>
            <a:ext cx="7559675" cy="581025"/>
          </a:xfrm>
        </p:spPr>
        <p:txBody>
          <a:bodyPr/>
          <a:lstStyle/>
          <a:p>
            <a:r>
              <a:rPr lang="it-IT"/>
              <a:t>Fare clic per modificare stile</a:t>
            </a:r>
          </a:p>
        </p:txBody>
      </p:sp>
      <p:sp>
        <p:nvSpPr>
          <p:cNvPr id="3" name="Segnaposto tabella 2"/>
          <p:cNvSpPr>
            <a:spLocks noGrp="1"/>
          </p:cNvSpPr>
          <p:nvPr>
            <p:ph type="tbl" idx="1"/>
          </p:nvPr>
        </p:nvSpPr>
        <p:spPr>
          <a:xfrm>
            <a:off x="1116013" y="1752600"/>
            <a:ext cx="7559675" cy="4114800"/>
          </a:xfrm>
        </p:spPr>
        <p:txBody>
          <a:bodyPr/>
          <a:lstStyle/>
          <a:p>
            <a:pPr lvl="0"/>
            <a:r>
              <a:rPr lang="it-IT" noProof="0"/>
              <a:t>Fare clic sull'icona per inserire una tabella</a:t>
            </a:r>
          </a:p>
        </p:txBody>
      </p:sp>
      <p:sp>
        <p:nvSpPr>
          <p:cNvPr id="4" name="Rectangle 4"/>
          <p:cNvSpPr>
            <a:spLocks noGrp="1" noChangeArrowheads="1"/>
          </p:cNvSpPr>
          <p:nvPr>
            <p:ph type="dt" sz="half" idx="10"/>
          </p:nvPr>
        </p:nvSpPr>
        <p:spPr>
          <a:ln/>
        </p:spPr>
        <p:txBody>
          <a:bodyPr/>
          <a:lstStyle>
            <a:lvl1pPr>
              <a:defRPr/>
            </a:lvl1pPr>
          </a:lstStyle>
          <a:p>
            <a:r>
              <a:rPr lang="it-IT"/>
              <a:t>date</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a:t>
            </a:r>
          </a:p>
        </p:txBody>
      </p:sp>
      <p:sp>
        <p:nvSpPr>
          <p:cNvPr id="6" name="Rectangle 6"/>
          <p:cNvSpPr>
            <a:spLocks noGrp="1" noChangeArrowheads="1"/>
          </p:cNvSpPr>
          <p:nvPr>
            <p:ph type="sldNum" sz="quarter" idx="12"/>
          </p:nvPr>
        </p:nvSpPr>
        <p:spPr>
          <a:ln/>
        </p:spPr>
        <p:txBody>
          <a:bodyPr/>
          <a:lstStyle>
            <a:lvl1pPr>
              <a:defRPr/>
            </a:lvl1pPr>
          </a:lstStyle>
          <a:p>
            <a:r>
              <a:rPr lang="it-IT" dirty="0"/>
              <a:t>Pag. </a:t>
            </a:r>
            <a:fld id="{CBDD7553-32B6-AF41-A7B5-8C68EC4C6086}" type="slidenum">
              <a:rPr lang="it-IT"/>
              <a:pPr/>
              <a:t>‹#›</a:t>
            </a:fld>
            <a:endParaRPr lang="it-IT"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Titolo e grafico">
    <p:spTree>
      <p:nvGrpSpPr>
        <p:cNvPr id="1" name=""/>
        <p:cNvGrpSpPr/>
        <p:nvPr/>
      </p:nvGrpSpPr>
      <p:grpSpPr>
        <a:xfrm>
          <a:off x="0" y="0"/>
          <a:ext cx="0" cy="0"/>
          <a:chOff x="0" y="0"/>
          <a:chExt cx="0" cy="0"/>
        </a:xfrm>
      </p:grpSpPr>
      <p:sp>
        <p:nvSpPr>
          <p:cNvPr id="2" name="Titolo 1"/>
          <p:cNvSpPr>
            <a:spLocks noGrp="1"/>
          </p:cNvSpPr>
          <p:nvPr>
            <p:ph type="title"/>
          </p:nvPr>
        </p:nvSpPr>
        <p:spPr>
          <a:xfrm>
            <a:off x="1116013" y="409575"/>
            <a:ext cx="7559675" cy="581025"/>
          </a:xfrm>
        </p:spPr>
        <p:txBody>
          <a:bodyPr/>
          <a:lstStyle/>
          <a:p>
            <a:r>
              <a:rPr lang="it-IT"/>
              <a:t>Fare clic per modificare stile</a:t>
            </a:r>
          </a:p>
        </p:txBody>
      </p:sp>
      <p:sp>
        <p:nvSpPr>
          <p:cNvPr id="3" name="Segnaposto grafico 2"/>
          <p:cNvSpPr>
            <a:spLocks noGrp="1"/>
          </p:cNvSpPr>
          <p:nvPr>
            <p:ph type="chart" idx="1"/>
          </p:nvPr>
        </p:nvSpPr>
        <p:spPr>
          <a:xfrm>
            <a:off x="1116013" y="1752600"/>
            <a:ext cx="7559675" cy="4114800"/>
          </a:xfrm>
        </p:spPr>
        <p:txBody>
          <a:bodyPr/>
          <a:lstStyle/>
          <a:p>
            <a:pPr lvl="0"/>
            <a:r>
              <a:rPr lang="it-IT" noProof="0"/>
              <a:t>Fare clic sull'icona per inserire un grafico</a:t>
            </a:r>
          </a:p>
        </p:txBody>
      </p:sp>
      <p:sp>
        <p:nvSpPr>
          <p:cNvPr id="4" name="Rectangle 4"/>
          <p:cNvSpPr>
            <a:spLocks noGrp="1" noChangeArrowheads="1"/>
          </p:cNvSpPr>
          <p:nvPr>
            <p:ph type="dt" sz="half" idx="10"/>
          </p:nvPr>
        </p:nvSpPr>
        <p:spPr>
          <a:ln/>
        </p:spPr>
        <p:txBody>
          <a:bodyPr/>
          <a:lstStyle>
            <a:lvl1pPr>
              <a:defRPr/>
            </a:lvl1pPr>
          </a:lstStyle>
          <a:p>
            <a:r>
              <a:rPr lang="it-IT"/>
              <a:t>date</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a:t>
            </a:r>
          </a:p>
        </p:txBody>
      </p:sp>
      <p:sp>
        <p:nvSpPr>
          <p:cNvPr id="6" name="Rectangle 6"/>
          <p:cNvSpPr>
            <a:spLocks noGrp="1" noChangeArrowheads="1"/>
          </p:cNvSpPr>
          <p:nvPr>
            <p:ph type="sldNum" sz="quarter" idx="12"/>
          </p:nvPr>
        </p:nvSpPr>
        <p:spPr>
          <a:ln/>
        </p:spPr>
        <p:txBody>
          <a:bodyPr/>
          <a:lstStyle>
            <a:lvl1pPr>
              <a:defRPr/>
            </a:lvl1pPr>
          </a:lstStyle>
          <a:p>
            <a:r>
              <a:rPr lang="it-IT" dirty="0"/>
              <a:t>Pag. </a:t>
            </a:r>
            <a:fld id="{117EB865-EA62-E740-84BE-EFA1EDB34EC3}" type="slidenum">
              <a:rPr lang="it-IT"/>
              <a:pPr/>
              <a:t>‹#›</a:t>
            </a:fld>
            <a:endParaRPr lang="it-IT"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193600" cy="1110357"/>
          </a:xfrm>
        </p:spPr>
        <p:txBody>
          <a:bodyPr/>
          <a:lstStyle/>
          <a:p>
            <a:r>
              <a:rPr lang="en-US"/>
              <a:t>Click to edit Master title style</a:t>
            </a:r>
          </a:p>
        </p:txBody>
      </p:sp>
      <p:sp>
        <p:nvSpPr>
          <p:cNvPr id="3" name="Date Placeholder 2"/>
          <p:cNvSpPr>
            <a:spLocks noGrp="1"/>
          </p:cNvSpPr>
          <p:nvPr>
            <p:ph type="dt" idx="10"/>
          </p:nvPr>
        </p:nvSpPr>
        <p:spPr>
          <a:xfrm>
            <a:off x="456480" y="6247376"/>
            <a:ext cx="2095200" cy="437806"/>
          </a:xfrm>
        </p:spPr>
        <p:txBody>
          <a:bodyPr/>
          <a:lstStyle>
            <a:lvl1pPr>
              <a:defRPr/>
            </a:lvl1pPr>
          </a:lstStyle>
          <a:p>
            <a:endParaRPr lang="en-US" altLang="en-US"/>
          </a:p>
        </p:txBody>
      </p:sp>
      <p:sp>
        <p:nvSpPr>
          <p:cNvPr id="4" name="Footer Placeholder 3"/>
          <p:cNvSpPr>
            <a:spLocks noGrp="1"/>
          </p:cNvSpPr>
          <p:nvPr>
            <p:ph type="ftr" idx="11"/>
          </p:nvPr>
        </p:nvSpPr>
        <p:spPr>
          <a:xfrm>
            <a:off x="3127680" y="6247376"/>
            <a:ext cx="2864160" cy="437806"/>
          </a:xfrm>
        </p:spPr>
        <p:txBody>
          <a:bodyPr/>
          <a:lstStyle>
            <a:lvl1pPr>
              <a:defRPr/>
            </a:lvl1pPr>
          </a:lstStyle>
          <a:p>
            <a:endParaRPr lang="en-US" altLang="en-US"/>
          </a:p>
        </p:txBody>
      </p:sp>
      <p:sp>
        <p:nvSpPr>
          <p:cNvPr id="5" name="Slide Number Placeholder 4"/>
          <p:cNvSpPr>
            <a:spLocks noGrp="1"/>
          </p:cNvSpPr>
          <p:nvPr>
            <p:ph type="sldNum" idx="12"/>
          </p:nvPr>
        </p:nvSpPr>
        <p:spPr>
          <a:xfrm>
            <a:off x="6554881" y="6247376"/>
            <a:ext cx="2095200" cy="437806"/>
          </a:xfrm>
        </p:spPr>
        <p:txBody>
          <a:bodyPr/>
          <a:lstStyle>
            <a:lvl1pPr>
              <a:defRPr/>
            </a:lvl1pPr>
          </a:lstStyle>
          <a:p>
            <a:fld id="{1F942FC0-162F-41C4-BD8C-BC089A78915D}" type="slidenum">
              <a:rPr lang="en-US" altLang="en-US"/>
              <a:pPr/>
              <a:t>‹#›</a:t>
            </a:fld>
            <a:endParaRPr lang="en-US" altLang="en-US"/>
          </a:p>
        </p:txBody>
      </p:sp>
    </p:spTree>
    <p:extLst>
      <p:ext uri="{BB962C8B-B14F-4D97-AF65-F5344CB8AC3E}">
        <p14:creationId xmlns:p14="http://schemas.microsoft.com/office/powerpoint/2010/main" val="697028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r>
              <a:rPr lang="it-IT"/>
              <a:t>date</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a:t>
            </a:r>
          </a:p>
        </p:txBody>
      </p:sp>
      <p:sp>
        <p:nvSpPr>
          <p:cNvPr id="6" name="Rectangle 6"/>
          <p:cNvSpPr>
            <a:spLocks noGrp="1" noChangeArrowheads="1"/>
          </p:cNvSpPr>
          <p:nvPr>
            <p:ph type="sldNum" sz="quarter" idx="12"/>
          </p:nvPr>
        </p:nvSpPr>
        <p:spPr>
          <a:ln/>
        </p:spPr>
        <p:txBody>
          <a:bodyPr/>
          <a:lstStyle>
            <a:lvl1pPr>
              <a:defRPr/>
            </a:lvl1pPr>
          </a:lstStyle>
          <a:p>
            <a:r>
              <a:rPr lang="it-IT" dirty="0"/>
              <a:t>Pag. </a:t>
            </a:r>
            <a:fld id="{A1292C01-2A3D-0A44-81FF-B77D718938CB}" type="slidenum">
              <a:rPr lang="it-IT"/>
              <a:pPr/>
              <a:t>‹#›</a:t>
            </a:fld>
            <a:endParaRPr lang="it-I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gli stili del testo dello schema</a:t>
            </a:r>
          </a:p>
        </p:txBody>
      </p:sp>
      <p:sp>
        <p:nvSpPr>
          <p:cNvPr id="4" name="Rectangle 4"/>
          <p:cNvSpPr>
            <a:spLocks noGrp="1" noChangeArrowheads="1"/>
          </p:cNvSpPr>
          <p:nvPr>
            <p:ph type="dt" sz="half" idx="10"/>
          </p:nvPr>
        </p:nvSpPr>
        <p:spPr>
          <a:ln/>
        </p:spPr>
        <p:txBody>
          <a:bodyPr/>
          <a:lstStyle>
            <a:lvl1pPr>
              <a:defRPr/>
            </a:lvl1pPr>
          </a:lstStyle>
          <a:p>
            <a:r>
              <a:rPr lang="it-IT"/>
              <a:t>date</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a:t>
            </a:r>
          </a:p>
        </p:txBody>
      </p:sp>
      <p:sp>
        <p:nvSpPr>
          <p:cNvPr id="6" name="Rectangle 6"/>
          <p:cNvSpPr>
            <a:spLocks noGrp="1" noChangeArrowheads="1"/>
          </p:cNvSpPr>
          <p:nvPr>
            <p:ph type="sldNum" sz="quarter" idx="12"/>
          </p:nvPr>
        </p:nvSpPr>
        <p:spPr>
          <a:ln/>
        </p:spPr>
        <p:txBody>
          <a:bodyPr/>
          <a:lstStyle>
            <a:lvl1pPr>
              <a:defRPr/>
            </a:lvl1pPr>
          </a:lstStyle>
          <a:p>
            <a:r>
              <a:rPr lang="it-IT" dirty="0"/>
              <a:t>Pag. </a:t>
            </a:r>
            <a:fld id="{1D6FDE76-05C6-1940-B5EA-225DE777EDCD}" type="slidenum">
              <a:rPr lang="it-IT"/>
              <a:pPr/>
              <a:t>‹#›</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1116013" y="1752600"/>
            <a:ext cx="37036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972050" y="1752600"/>
            <a:ext cx="37036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r>
              <a:rPr lang="it-IT"/>
              <a:t>date</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a:t>
            </a:r>
          </a:p>
        </p:txBody>
      </p:sp>
      <p:sp>
        <p:nvSpPr>
          <p:cNvPr id="7" name="Rectangle 6"/>
          <p:cNvSpPr>
            <a:spLocks noGrp="1" noChangeArrowheads="1"/>
          </p:cNvSpPr>
          <p:nvPr>
            <p:ph type="sldNum" sz="quarter" idx="12"/>
          </p:nvPr>
        </p:nvSpPr>
        <p:spPr>
          <a:ln/>
        </p:spPr>
        <p:txBody>
          <a:bodyPr/>
          <a:lstStyle>
            <a:lvl1pPr>
              <a:defRPr/>
            </a:lvl1pPr>
          </a:lstStyle>
          <a:p>
            <a:r>
              <a:rPr lang="it-IT" dirty="0"/>
              <a:t>Pag. </a:t>
            </a:r>
            <a:fld id="{E4AA1BCC-0549-AC44-BB05-AFF4571691F2}" type="slidenum">
              <a:rPr lang="it-IT"/>
              <a:pPr/>
              <a:t>‹#›</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r>
              <a:rPr lang="it-IT"/>
              <a:t>date</a:t>
            </a:r>
          </a:p>
        </p:txBody>
      </p:sp>
      <p:sp>
        <p:nvSpPr>
          <p:cNvPr id="8" name="Rectangle 5"/>
          <p:cNvSpPr>
            <a:spLocks noGrp="1" noChangeArrowheads="1"/>
          </p:cNvSpPr>
          <p:nvPr>
            <p:ph type="ftr" sz="quarter" idx="11"/>
          </p:nvPr>
        </p:nvSpPr>
        <p:spPr>
          <a:ln/>
        </p:spPr>
        <p:txBody>
          <a:bodyPr/>
          <a:lstStyle>
            <a:lvl1pPr>
              <a:defRPr/>
            </a:lvl1pPr>
          </a:lstStyle>
          <a:p>
            <a:pPr>
              <a:defRPr/>
            </a:pPr>
            <a:r>
              <a:rPr lang="it-IT"/>
              <a:t>...</a:t>
            </a:r>
          </a:p>
        </p:txBody>
      </p:sp>
      <p:sp>
        <p:nvSpPr>
          <p:cNvPr id="9" name="Rectangle 6"/>
          <p:cNvSpPr>
            <a:spLocks noGrp="1" noChangeArrowheads="1"/>
          </p:cNvSpPr>
          <p:nvPr>
            <p:ph type="sldNum" sz="quarter" idx="12"/>
          </p:nvPr>
        </p:nvSpPr>
        <p:spPr>
          <a:ln/>
        </p:spPr>
        <p:txBody>
          <a:bodyPr/>
          <a:lstStyle>
            <a:lvl1pPr>
              <a:defRPr/>
            </a:lvl1pPr>
          </a:lstStyle>
          <a:p>
            <a:r>
              <a:rPr lang="it-IT" dirty="0"/>
              <a:t>Pag. </a:t>
            </a:r>
            <a:fld id="{4A8D3F67-D53C-DB4B-89D3-0F9D7613C8CF}" type="slidenum">
              <a:rPr lang="it-IT"/>
              <a:pPr/>
              <a:t>‹#›</a:t>
            </a:fld>
            <a:endParaRPr lang="it-I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Rectangle 4"/>
          <p:cNvSpPr>
            <a:spLocks noGrp="1" noChangeArrowheads="1"/>
          </p:cNvSpPr>
          <p:nvPr>
            <p:ph type="dt" sz="half" idx="10"/>
          </p:nvPr>
        </p:nvSpPr>
        <p:spPr>
          <a:ln/>
        </p:spPr>
        <p:txBody>
          <a:bodyPr/>
          <a:lstStyle>
            <a:lvl1pPr>
              <a:defRPr/>
            </a:lvl1pPr>
          </a:lstStyle>
          <a:p>
            <a:r>
              <a:rPr lang="it-IT"/>
              <a:t>date</a:t>
            </a:r>
          </a:p>
        </p:txBody>
      </p:sp>
      <p:sp>
        <p:nvSpPr>
          <p:cNvPr id="4" name="Rectangle 5"/>
          <p:cNvSpPr>
            <a:spLocks noGrp="1" noChangeArrowheads="1"/>
          </p:cNvSpPr>
          <p:nvPr>
            <p:ph type="ftr" sz="quarter" idx="11"/>
          </p:nvPr>
        </p:nvSpPr>
        <p:spPr>
          <a:ln/>
        </p:spPr>
        <p:txBody>
          <a:bodyPr/>
          <a:lstStyle>
            <a:lvl1pPr>
              <a:defRPr/>
            </a:lvl1pPr>
          </a:lstStyle>
          <a:p>
            <a:pPr>
              <a:defRPr/>
            </a:pPr>
            <a:r>
              <a:rPr lang="it-IT"/>
              <a:t>...</a:t>
            </a:r>
          </a:p>
        </p:txBody>
      </p:sp>
      <p:sp>
        <p:nvSpPr>
          <p:cNvPr id="5" name="Rectangle 6"/>
          <p:cNvSpPr>
            <a:spLocks noGrp="1" noChangeArrowheads="1"/>
          </p:cNvSpPr>
          <p:nvPr>
            <p:ph type="sldNum" sz="quarter" idx="12"/>
          </p:nvPr>
        </p:nvSpPr>
        <p:spPr>
          <a:ln/>
        </p:spPr>
        <p:txBody>
          <a:bodyPr/>
          <a:lstStyle>
            <a:lvl1pPr>
              <a:defRPr/>
            </a:lvl1pPr>
          </a:lstStyle>
          <a:p>
            <a:r>
              <a:rPr lang="it-IT" dirty="0"/>
              <a:t>Pag. </a:t>
            </a:r>
            <a:fld id="{BFBF7122-E485-A34B-A033-193A3ADCCB38}" type="slidenum">
              <a:rPr lang="it-IT"/>
              <a:pPr/>
              <a:t>‹#›</a:t>
            </a:fld>
            <a:endParaRPr lang="it-I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it-IT"/>
              <a:t>date</a:t>
            </a:r>
          </a:p>
        </p:txBody>
      </p:sp>
      <p:sp>
        <p:nvSpPr>
          <p:cNvPr id="3" name="Rectangle 5"/>
          <p:cNvSpPr>
            <a:spLocks noGrp="1" noChangeArrowheads="1"/>
          </p:cNvSpPr>
          <p:nvPr>
            <p:ph type="ftr" sz="quarter" idx="11"/>
          </p:nvPr>
        </p:nvSpPr>
        <p:spPr>
          <a:ln/>
        </p:spPr>
        <p:txBody>
          <a:bodyPr/>
          <a:lstStyle>
            <a:lvl1pPr>
              <a:defRPr/>
            </a:lvl1pPr>
          </a:lstStyle>
          <a:p>
            <a:pPr>
              <a:defRPr/>
            </a:pPr>
            <a:r>
              <a:rPr lang="it-IT"/>
              <a:t>...</a:t>
            </a:r>
          </a:p>
        </p:txBody>
      </p:sp>
      <p:sp>
        <p:nvSpPr>
          <p:cNvPr id="4" name="Rectangle 6"/>
          <p:cNvSpPr>
            <a:spLocks noGrp="1" noChangeArrowheads="1"/>
          </p:cNvSpPr>
          <p:nvPr>
            <p:ph type="sldNum" sz="quarter" idx="12"/>
          </p:nvPr>
        </p:nvSpPr>
        <p:spPr>
          <a:ln/>
        </p:spPr>
        <p:txBody>
          <a:bodyPr/>
          <a:lstStyle>
            <a:lvl1pPr>
              <a:defRPr/>
            </a:lvl1pPr>
          </a:lstStyle>
          <a:p>
            <a:r>
              <a:rPr lang="it-IT" dirty="0"/>
              <a:t>Pag. </a:t>
            </a:r>
            <a:fld id="{AB86FDA9-73B4-8348-B058-6E024D28C42E}" type="slidenum">
              <a:rPr lang="it-IT"/>
              <a:pPr/>
              <a:t>‹#›</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r>
              <a:rPr lang="it-IT"/>
              <a:t>date</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a:t>
            </a:r>
          </a:p>
        </p:txBody>
      </p:sp>
      <p:sp>
        <p:nvSpPr>
          <p:cNvPr id="7" name="Rectangle 6"/>
          <p:cNvSpPr>
            <a:spLocks noGrp="1" noChangeArrowheads="1"/>
          </p:cNvSpPr>
          <p:nvPr>
            <p:ph type="sldNum" sz="quarter" idx="12"/>
          </p:nvPr>
        </p:nvSpPr>
        <p:spPr>
          <a:ln/>
        </p:spPr>
        <p:txBody>
          <a:bodyPr/>
          <a:lstStyle>
            <a:lvl1pPr>
              <a:defRPr/>
            </a:lvl1pPr>
          </a:lstStyle>
          <a:p>
            <a:r>
              <a:rPr lang="it-IT" dirty="0"/>
              <a:t>Pag. </a:t>
            </a:r>
            <a:fld id="{3F72E95A-28A0-DD47-A6FC-6A5A182892FF}" type="slidenum">
              <a:rPr lang="it-IT"/>
              <a:pPr/>
              <a:t>‹#›</a:t>
            </a:fld>
            <a:endParaRPr lang="it-IT"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Trascinare l'immagine su un segnaposto o fare clic sull'icona per aggiungerla</a:t>
            </a:r>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r>
              <a:rPr lang="it-IT"/>
              <a:t>date</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a:t>
            </a:r>
          </a:p>
        </p:txBody>
      </p:sp>
      <p:sp>
        <p:nvSpPr>
          <p:cNvPr id="7" name="Rectangle 6"/>
          <p:cNvSpPr>
            <a:spLocks noGrp="1" noChangeArrowheads="1"/>
          </p:cNvSpPr>
          <p:nvPr>
            <p:ph type="sldNum" sz="quarter" idx="12"/>
          </p:nvPr>
        </p:nvSpPr>
        <p:spPr>
          <a:ln/>
        </p:spPr>
        <p:txBody>
          <a:bodyPr/>
          <a:lstStyle>
            <a:lvl1pPr>
              <a:defRPr/>
            </a:lvl1pPr>
          </a:lstStyle>
          <a:p>
            <a:r>
              <a:rPr lang="it-IT" dirty="0"/>
              <a:t>Pag. </a:t>
            </a:r>
            <a:fld id="{4CFF2E79-C39B-0F4F-8D04-4978C9783A71}" type="slidenum">
              <a:rPr lang="it-IT"/>
              <a:pPr/>
              <a:t>‹#›</a:t>
            </a:fld>
            <a:endParaRPr lang="it-IT"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15"/>
          <p:cNvGrpSpPr>
            <a:grpSpLocks/>
          </p:cNvGrpSpPr>
          <p:nvPr/>
        </p:nvGrpSpPr>
        <p:grpSpPr bwMode="auto">
          <a:xfrm>
            <a:off x="0" y="6096000"/>
            <a:ext cx="9144000" cy="762000"/>
            <a:chOff x="0" y="3840"/>
            <a:chExt cx="5760" cy="480"/>
          </a:xfrm>
        </p:grpSpPr>
        <p:sp>
          <p:nvSpPr>
            <p:cNvPr id="1037" name="Rectangle 13"/>
            <p:cNvSpPr>
              <a:spLocks noChangeArrowheads="1"/>
            </p:cNvSpPr>
            <p:nvPr userDrawn="1"/>
          </p:nvSpPr>
          <p:spPr bwMode="auto">
            <a:xfrm>
              <a:off x="0" y="3984"/>
              <a:ext cx="5760" cy="336"/>
            </a:xfrm>
            <a:prstGeom prst="rect">
              <a:avLst/>
            </a:prstGeom>
            <a:solidFill>
              <a:srgbClr val="822433"/>
            </a:solidFill>
            <a:ln w="9525">
              <a:noFill/>
              <a:miter lim="800000"/>
              <a:headEnd/>
              <a:tailEnd/>
            </a:ln>
          </p:spPr>
          <p:txBody>
            <a:bodyPr wrap="none" anchor="ctr"/>
            <a:lstStyle/>
            <a:p>
              <a:pPr>
                <a:defRPr/>
              </a:pPr>
              <a:endParaRPr lang="it-IT">
                <a:ea typeface="ＭＳ Ｐゴシック" pitchFamily="1" charset="-128"/>
                <a:cs typeface="+mn-cs"/>
              </a:endParaRPr>
            </a:p>
          </p:txBody>
        </p:sp>
        <p:sp>
          <p:nvSpPr>
            <p:cNvPr id="1038" name="Rectangle 14"/>
            <p:cNvSpPr>
              <a:spLocks noChangeArrowheads="1"/>
            </p:cNvSpPr>
            <p:nvPr userDrawn="1"/>
          </p:nvSpPr>
          <p:spPr bwMode="auto">
            <a:xfrm>
              <a:off x="768" y="3840"/>
              <a:ext cx="4992" cy="480"/>
            </a:xfrm>
            <a:prstGeom prst="rect">
              <a:avLst/>
            </a:prstGeom>
            <a:solidFill>
              <a:srgbClr val="822433"/>
            </a:solidFill>
            <a:ln w="9525">
              <a:noFill/>
              <a:miter lim="800000"/>
              <a:headEnd/>
              <a:tailEnd/>
            </a:ln>
          </p:spPr>
          <p:txBody>
            <a:bodyPr wrap="none" anchor="ctr"/>
            <a:lstStyle/>
            <a:p>
              <a:pPr>
                <a:defRPr/>
              </a:pPr>
              <a:endParaRPr lang="it-IT">
                <a:ea typeface="ＭＳ Ｐゴシック" pitchFamily="1" charset="-128"/>
                <a:cs typeface="+mn-cs"/>
              </a:endParaRPr>
            </a:p>
          </p:txBody>
        </p:sp>
      </p:grpSp>
      <p:sp>
        <p:nvSpPr>
          <p:cNvPr id="3075" name="Rectangle 2"/>
          <p:cNvSpPr>
            <a:spLocks noGrp="1" noChangeArrowheads="1"/>
          </p:cNvSpPr>
          <p:nvPr>
            <p:ph type="title"/>
          </p:nvPr>
        </p:nvSpPr>
        <p:spPr bwMode="auto">
          <a:xfrm>
            <a:off x="1116013" y="409575"/>
            <a:ext cx="7559675" cy="581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t>Fare clic per modificare stile</a:t>
            </a:r>
          </a:p>
        </p:txBody>
      </p:sp>
      <p:sp>
        <p:nvSpPr>
          <p:cNvPr id="3076" name="Rectangle 3"/>
          <p:cNvSpPr>
            <a:spLocks noGrp="1" noChangeArrowheads="1"/>
          </p:cNvSpPr>
          <p:nvPr>
            <p:ph type="body" idx="1"/>
          </p:nvPr>
        </p:nvSpPr>
        <p:spPr bwMode="auto">
          <a:xfrm>
            <a:off x="1116013" y="1752600"/>
            <a:ext cx="7559675"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28" name="Rectangle 4"/>
          <p:cNvSpPr>
            <a:spLocks noGrp="1" noChangeArrowheads="1"/>
          </p:cNvSpPr>
          <p:nvPr>
            <p:ph type="dt" sz="half" idx="2"/>
          </p:nvPr>
        </p:nvSpPr>
        <p:spPr bwMode="auto">
          <a:xfrm>
            <a:off x="4343400" y="6148388"/>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100"/>
            </a:lvl1pPr>
          </a:lstStyle>
          <a:p>
            <a:r>
              <a:rPr lang="it-IT"/>
              <a:t>date</a:t>
            </a:r>
          </a:p>
        </p:txBody>
      </p:sp>
      <p:sp>
        <p:nvSpPr>
          <p:cNvPr id="1029" name="Rectangle 5"/>
          <p:cNvSpPr>
            <a:spLocks noGrp="1" noChangeArrowheads="1"/>
          </p:cNvSpPr>
          <p:nvPr>
            <p:ph type="ftr" sz="quarter" idx="3"/>
          </p:nvPr>
        </p:nvSpPr>
        <p:spPr bwMode="auto">
          <a:xfrm>
            <a:off x="1219200" y="6148388"/>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100" smtClean="0">
                <a:ea typeface="ＭＳ Ｐゴシック" pitchFamily="1" charset="-128"/>
                <a:cs typeface="+mn-cs"/>
              </a:defRPr>
            </a:lvl1pPr>
          </a:lstStyle>
          <a:p>
            <a:pPr>
              <a:defRPr/>
            </a:pPr>
            <a:r>
              <a:rPr lang="it-IT"/>
              <a:t>...</a:t>
            </a:r>
          </a:p>
        </p:txBody>
      </p:sp>
      <p:sp>
        <p:nvSpPr>
          <p:cNvPr id="1030" name="Rectangle 6"/>
          <p:cNvSpPr>
            <a:spLocks noGrp="1" noChangeArrowheads="1"/>
          </p:cNvSpPr>
          <p:nvPr>
            <p:ph type="sldNum" sz="quarter" idx="4"/>
          </p:nvPr>
        </p:nvSpPr>
        <p:spPr bwMode="auto">
          <a:xfrm>
            <a:off x="6553200" y="6148388"/>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100"/>
            </a:lvl1pPr>
          </a:lstStyle>
          <a:p>
            <a:r>
              <a:rPr lang="it-IT" dirty="0"/>
              <a:t>Pag. </a:t>
            </a:r>
            <a:fld id="{84F3E2DF-3CD5-B448-B909-71EF67D9F9AF}" type="slidenum">
              <a:rPr lang="it-IT"/>
              <a:pPr/>
              <a:t>‹#›</a:t>
            </a:fld>
            <a:endParaRPr lang="it-IT"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p:txStyles>
    <p:titleStyle>
      <a:lvl1pPr algn="l" rtl="0" eaLnBrk="1" fontAlgn="base" hangingPunct="1">
        <a:spcBef>
          <a:spcPct val="0"/>
        </a:spcBef>
        <a:spcAft>
          <a:spcPct val="0"/>
        </a:spcAft>
        <a:defRPr sz="2400" b="1">
          <a:solidFill>
            <a:srgbClr val="822433"/>
          </a:solidFill>
          <a:latin typeface="+mj-lt"/>
          <a:ea typeface="+mj-ea"/>
          <a:cs typeface="ＭＳ Ｐゴシック" charset="-128"/>
        </a:defRPr>
      </a:lvl1pPr>
      <a:lvl2pPr algn="l" rtl="0" eaLnBrk="1" fontAlgn="base" hangingPunct="1">
        <a:spcBef>
          <a:spcPct val="0"/>
        </a:spcBef>
        <a:spcAft>
          <a:spcPct val="0"/>
        </a:spcAft>
        <a:defRPr sz="2400" b="1">
          <a:solidFill>
            <a:srgbClr val="822433"/>
          </a:solidFill>
          <a:latin typeface="Arial" charset="0"/>
          <a:ea typeface="ＭＳ Ｐゴシック" pitchFamily="1" charset="-128"/>
          <a:cs typeface="ＭＳ Ｐゴシック" charset="-128"/>
        </a:defRPr>
      </a:lvl2pPr>
      <a:lvl3pPr algn="l" rtl="0" eaLnBrk="1" fontAlgn="base" hangingPunct="1">
        <a:spcBef>
          <a:spcPct val="0"/>
        </a:spcBef>
        <a:spcAft>
          <a:spcPct val="0"/>
        </a:spcAft>
        <a:defRPr sz="2400" b="1">
          <a:solidFill>
            <a:srgbClr val="822433"/>
          </a:solidFill>
          <a:latin typeface="Arial" charset="0"/>
          <a:ea typeface="ＭＳ Ｐゴシック" pitchFamily="1" charset="-128"/>
          <a:cs typeface="ＭＳ Ｐゴシック" charset="-128"/>
        </a:defRPr>
      </a:lvl3pPr>
      <a:lvl4pPr algn="l" rtl="0" eaLnBrk="1" fontAlgn="base" hangingPunct="1">
        <a:spcBef>
          <a:spcPct val="0"/>
        </a:spcBef>
        <a:spcAft>
          <a:spcPct val="0"/>
        </a:spcAft>
        <a:defRPr sz="2400" b="1">
          <a:solidFill>
            <a:srgbClr val="822433"/>
          </a:solidFill>
          <a:latin typeface="Arial" charset="0"/>
          <a:ea typeface="ＭＳ Ｐゴシック" pitchFamily="1" charset="-128"/>
          <a:cs typeface="ＭＳ Ｐゴシック" charset="-128"/>
        </a:defRPr>
      </a:lvl4pPr>
      <a:lvl5pPr algn="l" rtl="0" eaLnBrk="1" fontAlgn="base" hangingPunct="1">
        <a:spcBef>
          <a:spcPct val="0"/>
        </a:spcBef>
        <a:spcAft>
          <a:spcPct val="0"/>
        </a:spcAft>
        <a:defRPr sz="2400" b="1">
          <a:solidFill>
            <a:srgbClr val="822433"/>
          </a:solidFill>
          <a:latin typeface="Arial" charset="0"/>
          <a:ea typeface="ＭＳ Ｐゴシック" pitchFamily="1" charset="-128"/>
          <a:cs typeface="ＭＳ Ｐゴシック" charset="-128"/>
        </a:defRPr>
      </a:lvl5pPr>
      <a:lvl6pPr marL="457200" algn="l" rtl="0" eaLnBrk="1" fontAlgn="base" hangingPunct="1">
        <a:spcBef>
          <a:spcPct val="0"/>
        </a:spcBef>
        <a:spcAft>
          <a:spcPct val="0"/>
        </a:spcAft>
        <a:defRPr sz="2400" b="1">
          <a:solidFill>
            <a:srgbClr val="822433"/>
          </a:solidFill>
          <a:latin typeface="Arial" charset="0"/>
          <a:ea typeface="ＭＳ Ｐゴシック" pitchFamily="1" charset="-128"/>
        </a:defRPr>
      </a:lvl6pPr>
      <a:lvl7pPr marL="914400" algn="l" rtl="0" eaLnBrk="1" fontAlgn="base" hangingPunct="1">
        <a:spcBef>
          <a:spcPct val="0"/>
        </a:spcBef>
        <a:spcAft>
          <a:spcPct val="0"/>
        </a:spcAft>
        <a:defRPr sz="2400" b="1">
          <a:solidFill>
            <a:srgbClr val="822433"/>
          </a:solidFill>
          <a:latin typeface="Arial" charset="0"/>
          <a:ea typeface="ＭＳ Ｐゴシック" pitchFamily="1" charset="-128"/>
        </a:defRPr>
      </a:lvl7pPr>
      <a:lvl8pPr marL="1371600" algn="l" rtl="0" eaLnBrk="1" fontAlgn="base" hangingPunct="1">
        <a:spcBef>
          <a:spcPct val="0"/>
        </a:spcBef>
        <a:spcAft>
          <a:spcPct val="0"/>
        </a:spcAft>
        <a:defRPr sz="2400" b="1">
          <a:solidFill>
            <a:srgbClr val="822433"/>
          </a:solidFill>
          <a:latin typeface="Arial" charset="0"/>
          <a:ea typeface="ＭＳ Ｐゴシック" pitchFamily="1" charset="-128"/>
        </a:defRPr>
      </a:lvl8pPr>
      <a:lvl9pPr marL="1828800" algn="l" rtl="0" eaLnBrk="1" fontAlgn="base" hangingPunct="1">
        <a:spcBef>
          <a:spcPct val="0"/>
        </a:spcBef>
        <a:spcAft>
          <a:spcPct val="0"/>
        </a:spcAft>
        <a:defRPr sz="2400" b="1">
          <a:solidFill>
            <a:srgbClr val="822433"/>
          </a:solidFill>
          <a:latin typeface="Arial" charset="0"/>
          <a:ea typeface="ＭＳ Ｐゴシック" pitchFamily="1" charset="-128"/>
        </a:defRPr>
      </a:lvl9pPr>
    </p:titleStyle>
    <p:bodyStyle>
      <a:lvl1pPr marL="342900" indent="-342900" algn="l" rtl="0" eaLnBrk="1" fontAlgn="base" hangingPunct="1">
        <a:spcBef>
          <a:spcPct val="20000"/>
        </a:spcBef>
        <a:spcAft>
          <a:spcPct val="0"/>
        </a:spcAft>
        <a:buClr>
          <a:srgbClr val="822433"/>
        </a:buClr>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defRPr>
      </a:lvl2pPr>
      <a:lvl3pPr marL="1143000" indent="-228600" algn="l" rtl="0" eaLnBrk="1" fontAlgn="base" hangingPunct="1">
        <a:spcBef>
          <a:spcPct val="20000"/>
        </a:spcBef>
        <a:spcAft>
          <a:spcPct val="0"/>
        </a:spcAft>
        <a:buChar char="•"/>
        <a:defRPr sz="1600">
          <a:solidFill>
            <a:srgbClr val="000000"/>
          </a:solidFill>
          <a:latin typeface="+mn-lt"/>
          <a:ea typeface="+mn-ea"/>
        </a:defRPr>
      </a:lvl3pPr>
      <a:lvl4pPr marL="1562100" indent="-228600" algn="l" rtl="0" eaLnBrk="1" fontAlgn="base" hangingPunct="1">
        <a:spcBef>
          <a:spcPct val="20000"/>
        </a:spcBef>
        <a:spcAft>
          <a:spcPct val="0"/>
        </a:spcAft>
        <a:buChar char="–"/>
        <a:defRPr sz="1400">
          <a:solidFill>
            <a:srgbClr val="000000"/>
          </a:solidFill>
          <a:latin typeface="+mn-lt"/>
          <a:ea typeface="+mn-ea"/>
        </a:defRPr>
      </a:lvl4pPr>
      <a:lvl5pPr marL="1981200" indent="-228600" algn="l" rtl="0" eaLnBrk="1" fontAlgn="base" hangingPunct="1">
        <a:spcBef>
          <a:spcPct val="20000"/>
        </a:spcBef>
        <a:spcAft>
          <a:spcPct val="0"/>
        </a:spcAft>
        <a:buChar char="»"/>
        <a:defRPr sz="1200">
          <a:solidFill>
            <a:srgbClr val="000000"/>
          </a:solidFill>
          <a:latin typeface="+mn-lt"/>
          <a:ea typeface="+mn-ea"/>
        </a:defRPr>
      </a:lvl5pPr>
      <a:lvl6pPr marL="2438400" indent="-228600" algn="l" rtl="0" eaLnBrk="1" fontAlgn="base" hangingPunct="1">
        <a:spcBef>
          <a:spcPct val="20000"/>
        </a:spcBef>
        <a:spcAft>
          <a:spcPct val="0"/>
        </a:spcAft>
        <a:buChar char="»"/>
        <a:defRPr sz="1200">
          <a:solidFill>
            <a:srgbClr val="000000"/>
          </a:solidFill>
          <a:latin typeface="+mn-lt"/>
          <a:ea typeface="+mn-ea"/>
        </a:defRPr>
      </a:lvl6pPr>
      <a:lvl7pPr marL="2895600" indent="-228600" algn="l" rtl="0" eaLnBrk="1" fontAlgn="base" hangingPunct="1">
        <a:spcBef>
          <a:spcPct val="20000"/>
        </a:spcBef>
        <a:spcAft>
          <a:spcPct val="0"/>
        </a:spcAft>
        <a:buChar char="»"/>
        <a:defRPr sz="1200">
          <a:solidFill>
            <a:srgbClr val="000000"/>
          </a:solidFill>
          <a:latin typeface="+mn-lt"/>
          <a:ea typeface="+mn-ea"/>
        </a:defRPr>
      </a:lvl7pPr>
      <a:lvl8pPr marL="3352800" indent="-228600" algn="l" rtl="0" eaLnBrk="1" fontAlgn="base" hangingPunct="1">
        <a:spcBef>
          <a:spcPct val="20000"/>
        </a:spcBef>
        <a:spcAft>
          <a:spcPct val="0"/>
        </a:spcAft>
        <a:buChar char="»"/>
        <a:defRPr sz="1200">
          <a:solidFill>
            <a:srgbClr val="000000"/>
          </a:solidFill>
          <a:latin typeface="+mn-lt"/>
          <a:ea typeface="+mn-ea"/>
        </a:defRPr>
      </a:lvl8pPr>
      <a:lvl9pPr marL="3810000" indent="-228600" algn="l" rtl="0" eaLnBrk="1" fontAlgn="base" hangingPunct="1">
        <a:spcBef>
          <a:spcPct val="20000"/>
        </a:spcBef>
        <a:spcAft>
          <a:spcPct val="0"/>
        </a:spcAft>
        <a:buChar char="»"/>
        <a:defRPr sz="1200">
          <a:solidFill>
            <a:srgbClr val="000000"/>
          </a:solidFill>
          <a:latin typeface="+mn-lt"/>
          <a:ea typeface="+mn-ea"/>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6.jpg"/><Relationship Id="rId5" Type="http://schemas.openxmlformats.org/officeDocument/2006/relationships/image" Target="../media/image25.gif"/><Relationship Id="rId4" Type="http://schemas.openxmlformats.org/officeDocument/2006/relationships/image" Target="../media/image24.gif"/></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3870"/>
            <a:ext cx="7772400" cy="1470025"/>
          </a:xfrm>
        </p:spPr>
        <p:txBody>
          <a:bodyPr/>
          <a:lstStyle/>
          <a:p>
            <a:pPr algn="ctr"/>
            <a:r>
              <a:rPr lang="en-US" b="0" dirty="0"/>
              <a:t>Impedance Mitigation Schemes and Beam Feedbacks – State of the Art and Trends</a:t>
            </a:r>
            <a:endParaRPr lang="en-US" dirty="0"/>
          </a:p>
        </p:txBody>
      </p:sp>
      <p:sp>
        <p:nvSpPr>
          <p:cNvPr id="3" name="Subtitle 2"/>
          <p:cNvSpPr>
            <a:spLocks noGrp="1"/>
          </p:cNvSpPr>
          <p:nvPr>
            <p:ph type="subTitle" idx="1"/>
          </p:nvPr>
        </p:nvSpPr>
        <p:spPr>
          <a:xfrm>
            <a:off x="685800" y="1888723"/>
            <a:ext cx="7772400" cy="3899233"/>
          </a:xfrm>
        </p:spPr>
        <p:txBody>
          <a:bodyPr/>
          <a:lstStyle/>
          <a:p>
            <a:r>
              <a:rPr lang="en-US" u="sng" dirty="0"/>
              <a:t>Alessandro Drago</a:t>
            </a:r>
            <a:r>
              <a:rPr lang="en-US" dirty="0"/>
              <a:t> (INFN/LNF &amp; Tor </a:t>
            </a:r>
            <a:r>
              <a:rPr lang="en-US" dirty="0" err="1"/>
              <a:t>Vergata</a:t>
            </a:r>
            <a:r>
              <a:rPr lang="en-US" dirty="0"/>
              <a:t> Univ.), Mauro </a:t>
            </a:r>
            <a:r>
              <a:rPr lang="en-US" dirty="0" err="1"/>
              <a:t>Migliorati</a:t>
            </a:r>
            <a:r>
              <a:rPr lang="en-US" dirty="0"/>
              <a:t> (La Sapienza Univ.), </a:t>
            </a:r>
          </a:p>
          <a:p>
            <a:r>
              <a:rPr lang="en-US" dirty="0" err="1"/>
              <a:t>Catia</a:t>
            </a:r>
            <a:r>
              <a:rPr lang="en-US" dirty="0"/>
              <a:t> </a:t>
            </a:r>
            <a:r>
              <a:rPr lang="en-US" dirty="0" err="1"/>
              <a:t>Milardi</a:t>
            </a:r>
            <a:r>
              <a:rPr lang="en-US" dirty="0"/>
              <a:t>, Mikhail </a:t>
            </a:r>
            <a:r>
              <a:rPr lang="en-US" dirty="0" err="1"/>
              <a:t>Zobov</a:t>
            </a:r>
            <a:r>
              <a:rPr lang="en-US" dirty="0"/>
              <a:t> (INFN/LNF)</a:t>
            </a:r>
          </a:p>
          <a:p>
            <a:endParaRPr lang="en-US" dirty="0"/>
          </a:p>
          <a:p>
            <a:endParaRPr lang="en-US" dirty="0"/>
          </a:p>
          <a:p>
            <a:r>
              <a:rPr lang="en-US" dirty="0"/>
              <a:t>EuCARD-2 XBEAM Strategy Workshop</a:t>
            </a:r>
          </a:p>
          <a:p>
            <a:r>
              <a:rPr lang="es-ES" dirty="0" err="1"/>
              <a:t>Universitat</a:t>
            </a:r>
            <a:r>
              <a:rPr lang="es-ES" dirty="0"/>
              <a:t> de Valencia</a:t>
            </a:r>
          </a:p>
          <a:p>
            <a:r>
              <a:rPr lang="es-ES" dirty="0"/>
              <a:t>Colegio Mayor Rector </a:t>
            </a:r>
            <a:r>
              <a:rPr lang="es-ES" dirty="0" err="1"/>
              <a:t>Peset</a:t>
            </a:r>
            <a:endParaRPr lang="es-ES" dirty="0"/>
          </a:p>
          <a:p>
            <a:r>
              <a:rPr lang="en-US" dirty="0"/>
              <a:t>13-17 February 2017</a:t>
            </a:r>
          </a:p>
        </p:txBody>
      </p:sp>
    </p:spTree>
    <p:extLst>
      <p:ext uri="{BB962C8B-B14F-4D97-AF65-F5344CB8AC3E}">
        <p14:creationId xmlns:p14="http://schemas.microsoft.com/office/powerpoint/2010/main" val="1679879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6013" y="409575"/>
            <a:ext cx="7559675" cy="926856"/>
          </a:xfrm>
        </p:spPr>
        <p:txBody>
          <a:bodyPr/>
          <a:lstStyle/>
          <a:p>
            <a:pPr lvl="1"/>
            <a:r>
              <a:rPr lang="en-GB" dirty="0"/>
              <a:t>Propose and evaluate novel methods to reduce accelerator impedance  </a:t>
            </a:r>
            <a:br>
              <a:rPr lang="en-GB" dirty="0"/>
            </a:br>
            <a:endParaRPr lang="en-GB" dirty="0"/>
          </a:p>
        </p:txBody>
      </p:sp>
      <p:sp>
        <p:nvSpPr>
          <p:cNvPr id="3" name="Segnaposto contenuto 2"/>
          <p:cNvSpPr>
            <a:spLocks noGrp="1"/>
          </p:cNvSpPr>
          <p:nvPr>
            <p:ph idx="1"/>
          </p:nvPr>
        </p:nvSpPr>
        <p:spPr/>
        <p:txBody>
          <a:bodyPr/>
          <a:lstStyle/>
          <a:p>
            <a:pPr algn="just"/>
            <a:r>
              <a:rPr lang="en-GB" sz="2000" dirty="0"/>
              <a:t>Reduce the thickness of the coating</a:t>
            </a:r>
          </a:p>
          <a:p>
            <a:pPr algn="just"/>
            <a:r>
              <a:rPr lang="en-GB" sz="2000" dirty="0"/>
              <a:t>Use long tapers for any transition</a:t>
            </a:r>
          </a:p>
          <a:p>
            <a:pPr algn="just"/>
            <a:r>
              <a:rPr lang="en-GB" sz="2000" dirty="0"/>
              <a:t>Use smart design for vacuum chamber (e.g. similar to KEKB)</a:t>
            </a:r>
          </a:p>
        </p:txBody>
      </p:sp>
      <p:sp>
        <p:nvSpPr>
          <p:cNvPr id="5" name="Segnaposto piè di pagina 4"/>
          <p:cNvSpPr>
            <a:spLocks noGrp="1"/>
          </p:cNvSpPr>
          <p:nvPr>
            <p:ph type="ftr" sz="quarter" idx="11"/>
          </p:nvPr>
        </p:nvSpPr>
        <p:spPr/>
        <p:txBody>
          <a:bodyPr/>
          <a:lstStyle/>
          <a:p>
            <a:pPr>
              <a:defRPr/>
            </a:pPr>
            <a:r>
              <a:rPr lang="it-IT" dirty="0"/>
              <a:t>Alessandro Drago</a:t>
            </a:r>
          </a:p>
        </p:txBody>
      </p:sp>
      <p:sp>
        <p:nvSpPr>
          <p:cNvPr id="6" name="Segnaposto numero diapositiva 5"/>
          <p:cNvSpPr>
            <a:spLocks noGrp="1"/>
          </p:cNvSpPr>
          <p:nvPr>
            <p:ph type="sldNum" sz="quarter" idx="12"/>
          </p:nvPr>
        </p:nvSpPr>
        <p:spPr/>
        <p:txBody>
          <a:bodyPr/>
          <a:lstStyle/>
          <a:p>
            <a:r>
              <a:rPr lang="it-IT"/>
              <a:t>Pag. </a:t>
            </a:r>
            <a:fld id="{A1292C01-2A3D-0A44-81FF-B77D718938CB}" type="slidenum">
              <a:rPr lang="it-IT" smtClean="0"/>
              <a:pPr/>
              <a:t>10</a:t>
            </a:fld>
            <a:endParaRPr lang="it-IT" dirty="0"/>
          </a:p>
        </p:txBody>
      </p:sp>
      <p:pic>
        <p:nvPicPr>
          <p:cNvPr id="7" name="Immagine 6"/>
          <p:cNvPicPr>
            <a:picLocks noChangeAspect="1"/>
          </p:cNvPicPr>
          <p:nvPr/>
        </p:nvPicPr>
        <p:blipFill>
          <a:blip r:embed="rId2"/>
          <a:stretch>
            <a:fillRect/>
          </a:stretch>
        </p:blipFill>
        <p:spPr>
          <a:xfrm>
            <a:off x="2667000" y="3080056"/>
            <a:ext cx="3200400" cy="2108200"/>
          </a:xfrm>
          <a:prstGeom prst="rect">
            <a:avLst/>
          </a:prstGeom>
        </p:spPr>
      </p:pic>
      <p:sp>
        <p:nvSpPr>
          <p:cNvPr id="8"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1590873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lvl="1"/>
            <a:r>
              <a:rPr lang="en-GB" dirty="0"/>
              <a:t>Propose and evaluate novel methods to reduce accelerator impedance  </a:t>
            </a:r>
            <a:br>
              <a:rPr lang="en-GB" dirty="0"/>
            </a:br>
            <a:endParaRPr lang="en-GB" dirty="0"/>
          </a:p>
        </p:txBody>
      </p:sp>
      <p:sp>
        <p:nvSpPr>
          <p:cNvPr id="6" name="Segnaposto numero diapositiva 5"/>
          <p:cNvSpPr>
            <a:spLocks noGrp="1"/>
          </p:cNvSpPr>
          <p:nvPr>
            <p:ph type="sldNum" sz="quarter" idx="12"/>
          </p:nvPr>
        </p:nvSpPr>
        <p:spPr/>
        <p:txBody>
          <a:bodyPr/>
          <a:lstStyle/>
          <a:p>
            <a:r>
              <a:rPr lang="it-IT"/>
              <a:t>Pag. </a:t>
            </a:r>
            <a:fld id="{A1292C01-2A3D-0A44-81FF-B77D718938CB}" type="slidenum">
              <a:rPr lang="it-IT" smtClean="0"/>
              <a:pPr/>
              <a:t>11</a:t>
            </a:fld>
            <a:endParaRPr lang="it-IT" dirty="0"/>
          </a:p>
        </p:txBody>
      </p:sp>
      <p:pic>
        <p:nvPicPr>
          <p:cNvPr id="8" name="Immagine 7"/>
          <p:cNvPicPr>
            <a:picLocks noChangeAspect="1"/>
          </p:cNvPicPr>
          <p:nvPr/>
        </p:nvPicPr>
        <p:blipFill>
          <a:blip r:embed="rId2"/>
          <a:stretch>
            <a:fillRect/>
          </a:stretch>
        </p:blipFill>
        <p:spPr>
          <a:xfrm>
            <a:off x="4775200" y="2760939"/>
            <a:ext cx="2745154" cy="2939773"/>
          </a:xfrm>
          <a:prstGeom prst="rect">
            <a:avLst/>
          </a:prstGeom>
        </p:spPr>
      </p:pic>
      <p:pic>
        <p:nvPicPr>
          <p:cNvPr id="9" name="Immagine 8"/>
          <p:cNvPicPr>
            <a:picLocks noChangeAspect="1"/>
          </p:cNvPicPr>
          <p:nvPr/>
        </p:nvPicPr>
        <p:blipFill>
          <a:blip r:embed="rId3"/>
          <a:stretch>
            <a:fillRect/>
          </a:stretch>
        </p:blipFill>
        <p:spPr>
          <a:xfrm rot="5400000">
            <a:off x="276958" y="2170112"/>
            <a:ext cx="4229100" cy="2832100"/>
          </a:xfrm>
          <a:prstGeom prst="rect">
            <a:avLst/>
          </a:prstGeom>
        </p:spPr>
      </p:pic>
      <p:sp>
        <p:nvSpPr>
          <p:cNvPr id="12" name="Rettangolo 11"/>
          <p:cNvSpPr/>
          <p:nvPr/>
        </p:nvSpPr>
        <p:spPr>
          <a:xfrm>
            <a:off x="4220308" y="1471612"/>
            <a:ext cx="3686563" cy="707886"/>
          </a:xfrm>
          <a:prstGeom prst="rect">
            <a:avLst/>
          </a:prstGeom>
        </p:spPr>
        <p:txBody>
          <a:bodyPr wrap="square">
            <a:spAutoFit/>
          </a:bodyPr>
          <a:lstStyle/>
          <a:p>
            <a:pPr algn="just"/>
            <a:r>
              <a:rPr lang="en-GB" sz="2000" dirty="0">
                <a:solidFill>
                  <a:srgbClr val="000000"/>
                </a:solidFill>
              </a:rPr>
              <a:t>Try to use novel ideas:</a:t>
            </a:r>
          </a:p>
          <a:p>
            <a:pPr algn="just"/>
            <a:r>
              <a:rPr lang="en-GB" sz="2000" dirty="0">
                <a:solidFill>
                  <a:srgbClr val="000000"/>
                </a:solidFill>
              </a:rPr>
              <a:t>e.g. RF fingers</a:t>
            </a:r>
          </a:p>
        </p:txBody>
      </p:sp>
      <p:sp>
        <p:nvSpPr>
          <p:cNvPr id="10" name="Footer Placeholder 4"/>
          <p:cNvSpPr txBox="1">
            <a:spLocks/>
          </p:cNvSpPr>
          <p:nvPr/>
        </p:nvSpPr>
        <p:spPr bwMode="auto">
          <a:xfrm>
            <a:off x="1324708" y="6132266"/>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it-IT"/>
            </a:defPPr>
            <a:lvl1pPr algn="l" rtl="0" eaLnBrk="0" fontAlgn="base" hangingPunct="0">
              <a:spcBef>
                <a:spcPct val="0"/>
              </a:spcBef>
              <a:spcAft>
                <a:spcPct val="0"/>
              </a:spcAft>
              <a:defRPr sz="1100" kern="1200">
                <a:solidFill>
                  <a:schemeClr val="bg1"/>
                </a:solidFill>
                <a:latin typeface="Arial" charset="0"/>
                <a:ea typeface="ＭＳ Ｐゴシック" pitchFamily="1" charset="-128"/>
                <a:cs typeface="+mn-cs"/>
              </a:defRPr>
            </a:lvl1pPr>
            <a:lvl2pPr marL="4572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5pPr>
            <a:lvl6pPr marL="2286000" algn="l" defTabSz="457200" rtl="0" eaLnBrk="1" latinLnBrk="0" hangingPunct="1">
              <a:defRPr sz="900" kern="1200">
                <a:solidFill>
                  <a:schemeClr val="bg1"/>
                </a:solidFill>
                <a:latin typeface="Arial" charset="0"/>
                <a:ea typeface="ＭＳ Ｐゴシック" charset="-128"/>
                <a:cs typeface="ＭＳ Ｐゴシック" charset="-128"/>
              </a:defRPr>
            </a:lvl6pPr>
            <a:lvl7pPr marL="2743200" algn="l" defTabSz="457200" rtl="0" eaLnBrk="1" latinLnBrk="0" hangingPunct="1">
              <a:defRPr sz="900" kern="1200">
                <a:solidFill>
                  <a:schemeClr val="bg1"/>
                </a:solidFill>
                <a:latin typeface="Arial" charset="0"/>
                <a:ea typeface="ＭＳ Ｐゴシック" charset="-128"/>
                <a:cs typeface="ＭＳ Ｐゴシック" charset="-128"/>
              </a:defRPr>
            </a:lvl7pPr>
            <a:lvl8pPr marL="3200400" algn="l" defTabSz="457200" rtl="0" eaLnBrk="1" latinLnBrk="0" hangingPunct="1">
              <a:defRPr sz="900" kern="1200">
                <a:solidFill>
                  <a:schemeClr val="bg1"/>
                </a:solidFill>
                <a:latin typeface="Arial" charset="0"/>
                <a:ea typeface="ＭＳ Ｐゴシック" charset="-128"/>
                <a:cs typeface="ＭＳ Ｐゴシック" charset="-128"/>
              </a:defRPr>
            </a:lvl8pPr>
            <a:lvl9pPr marL="3657600" algn="l" defTabSz="457200" rtl="0" eaLnBrk="1" latinLnBrk="0" hangingPunct="1">
              <a:defRPr sz="900" kern="1200">
                <a:solidFill>
                  <a:schemeClr val="bg1"/>
                </a:solidFill>
                <a:latin typeface="Arial" charset="0"/>
                <a:ea typeface="ＭＳ Ｐゴシック" charset="-128"/>
                <a:cs typeface="ＭＳ Ｐゴシック" charset="-128"/>
              </a:defRPr>
            </a:lvl9pPr>
          </a:lstStyle>
          <a:p>
            <a:pPr>
              <a:defRPr/>
            </a:pPr>
            <a:r>
              <a:rPr lang="it-IT"/>
              <a:t>Alessandro Drago</a:t>
            </a:r>
            <a:endParaRPr lang="it-IT" dirty="0"/>
          </a:p>
        </p:txBody>
      </p:sp>
      <p:sp>
        <p:nvSpPr>
          <p:cNvPr id="11"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2090984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6013" y="409575"/>
            <a:ext cx="7559675" cy="926856"/>
          </a:xfrm>
        </p:spPr>
        <p:txBody>
          <a:bodyPr/>
          <a:lstStyle/>
          <a:p>
            <a:pPr lvl="1"/>
            <a:r>
              <a:rPr lang="en-GB" dirty="0"/>
              <a:t>Identify or develop strategies for electron-cloud mitigation at future accelerators </a:t>
            </a:r>
            <a:br>
              <a:rPr lang="en-GB" dirty="0"/>
            </a:br>
            <a:endParaRPr lang="en-GB" dirty="0"/>
          </a:p>
        </p:txBody>
      </p:sp>
      <p:sp>
        <p:nvSpPr>
          <p:cNvPr id="3" name="Segnaposto contenuto 2"/>
          <p:cNvSpPr>
            <a:spLocks noGrp="1"/>
          </p:cNvSpPr>
          <p:nvPr>
            <p:ph idx="1"/>
          </p:nvPr>
        </p:nvSpPr>
        <p:spPr/>
        <p:txBody>
          <a:bodyPr/>
          <a:lstStyle/>
          <a:p>
            <a:pPr algn="just"/>
            <a:r>
              <a:rPr lang="en-GB" sz="2000" dirty="0"/>
              <a:t>Coating?</a:t>
            </a:r>
          </a:p>
          <a:p>
            <a:pPr algn="just"/>
            <a:r>
              <a:rPr lang="en-GB" sz="2000" dirty="0"/>
              <a:t>Proper beam filling pattern</a:t>
            </a:r>
          </a:p>
          <a:p>
            <a:pPr algn="just"/>
            <a:r>
              <a:rPr lang="mr-IN" sz="2000" dirty="0"/>
              <a:t>…</a:t>
            </a:r>
            <a:r>
              <a:rPr lang="it-IT" sz="2000" dirty="0"/>
              <a:t>?</a:t>
            </a:r>
            <a:endParaRPr lang="en-GB" sz="2000" dirty="0"/>
          </a:p>
        </p:txBody>
      </p:sp>
      <p:sp>
        <p:nvSpPr>
          <p:cNvPr id="6" name="Segnaposto numero diapositiva 5"/>
          <p:cNvSpPr>
            <a:spLocks noGrp="1"/>
          </p:cNvSpPr>
          <p:nvPr>
            <p:ph type="sldNum" sz="quarter" idx="12"/>
          </p:nvPr>
        </p:nvSpPr>
        <p:spPr/>
        <p:txBody>
          <a:bodyPr/>
          <a:lstStyle/>
          <a:p>
            <a:r>
              <a:rPr lang="it-IT"/>
              <a:t>Pag. </a:t>
            </a:r>
            <a:fld id="{A1292C01-2A3D-0A44-81FF-B77D718938CB}" type="slidenum">
              <a:rPr lang="it-IT" smtClean="0"/>
              <a:pPr/>
              <a:t>12</a:t>
            </a:fld>
            <a:endParaRPr lang="it-IT" dirty="0"/>
          </a:p>
        </p:txBody>
      </p:sp>
      <p:sp>
        <p:nvSpPr>
          <p:cNvPr id="7" name="Footer Placeholder 4"/>
          <p:cNvSpPr txBox="1">
            <a:spLocks/>
          </p:cNvSpPr>
          <p:nvPr/>
        </p:nvSpPr>
        <p:spPr bwMode="auto">
          <a:xfrm>
            <a:off x="1312877" y="6054969"/>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it-IT"/>
            </a:defPPr>
            <a:lvl1pPr algn="l" rtl="0" eaLnBrk="0" fontAlgn="base" hangingPunct="0">
              <a:spcBef>
                <a:spcPct val="0"/>
              </a:spcBef>
              <a:spcAft>
                <a:spcPct val="0"/>
              </a:spcAft>
              <a:defRPr sz="1100" kern="1200">
                <a:solidFill>
                  <a:schemeClr val="bg1"/>
                </a:solidFill>
                <a:latin typeface="Arial" charset="0"/>
                <a:ea typeface="ＭＳ Ｐゴシック" pitchFamily="1" charset="-128"/>
                <a:cs typeface="+mn-cs"/>
              </a:defRPr>
            </a:lvl1pPr>
            <a:lvl2pPr marL="4572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900" kern="1200">
                <a:solidFill>
                  <a:schemeClr val="bg1"/>
                </a:solidFill>
                <a:latin typeface="Arial" charset="0"/>
                <a:ea typeface="ＭＳ Ｐゴシック" charset="-128"/>
                <a:cs typeface="ＭＳ Ｐゴシック" charset="-128"/>
              </a:defRPr>
            </a:lvl5pPr>
            <a:lvl6pPr marL="2286000" algn="l" defTabSz="457200" rtl="0" eaLnBrk="1" latinLnBrk="0" hangingPunct="1">
              <a:defRPr sz="900" kern="1200">
                <a:solidFill>
                  <a:schemeClr val="bg1"/>
                </a:solidFill>
                <a:latin typeface="Arial" charset="0"/>
                <a:ea typeface="ＭＳ Ｐゴシック" charset="-128"/>
                <a:cs typeface="ＭＳ Ｐゴシック" charset="-128"/>
              </a:defRPr>
            </a:lvl6pPr>
            <a:lvl7pPr marL="2743200" algn="l" defTabSz="457200" rtl="0" eaLnBrk="1" latinLnBrk="0" hangingPunct="1">
              <a:defRPr sz="900" kern="1200">
                <a:solidFill>
                  <a:schemeClr val="bg1"/>
                </a:solidFill>
                <a:latin typeface="Arial" charset="0"/>
                <a:ea typeface="ＭＳ Ｐゴシック" charset="-128"/>
                <a:cs typeface="ＭＳ Ｐゴシック" charset="-128"/>
              </a:defRPr>
            </a:lvl7pPr>
            <a:lvl8pPr marL="3200400" algn="l" defTabSz="457200" rtl="0" eaLnBrk="1" latinLnBrk="0" hangingPunct="1">
              <a:defRPr sz="900" kern="1200">
                <a:solidFill>
                  <a:schemeClr val="bg1"/>
                </a:solidFill>
                <a:latin typeface="Arial" charset="0"/>
                <a:ea typeface="ＭＳ Ｐゴシック" charset="-128"/>
                <a:cs typeface="ＭＳ Ｐゴシック" charset="-128"/>
              </a:defRPr>
            </a:lvl8pPr>
            <a:lvl9pPr marL="3657600" algn="l" defTabSz="457200" rtl="0" eaLnBrk="1" latinLnBrk="0" hangingPunct="1">
              <a:defRPr sz="900" kern="1200">
                <a:solidFill>
                  <a:schemeClr val="bg1"/>
                </a:solidFill>
                <a:latin typeface="Arial" charset="0"/>
                <a:ea typeface="ＭＳ Ｐゴシック" charset="-128"/>
                <a:cs typeface="ＭＳ Ｐゴシック" charset="-128"/>
              </a:defRPr>
            </a:lvl9pPr>
          </a:lstStyle>
          <a:p>
            <a:pPr>
              <a:defRPr/>
            </a:pPr>
            <a:r>
              <a:rPr lang="it-IT" dirty="0"/>
              <a:t>Alessandro Drago</a:t>
            </a:r>
          </a:p>
        </p:txBody>
      </p:sp>
      <p:sp>
        <p:nvSpPr>
          <p:cNvPr id="8"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371100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6013" y="409575"/>
            <a:ext cx="7559675" cy="926856"/>
          </a:xfrm>
        </p:spPr>
        <p:txBody>
          <a:bodyPr/>
          <a:lstStyle/>
          <a:p>
            <a:pPr lvl="1"/>
            <a:r>
              <a:rPr lang="en-GB" dirty="0"/>
              <a:t>Conceptual design of advanced beam feedback systems for future machines </a:t>
            </a:r>
            <a:br>
              <a:rPr lang="en-GB" dirty="0"/>
            </a:br>
            <a:endParaRPr lang="en-GB" dirty="0"/>
          </a:p>
        </p:txBody>
      </p:sp>
      <p:sp>
        <p:nvSpPr>
          <p:cNvPr id="3" name="Segnaposto contenuto 2"/>
          <p:cNvSpPr>
            <a:spLocks noGrp="1"/>
          </p:cNvSpPr>
          <p:nvPr>
            <p:ph idx="1"/>
          </p:nvPr>
        </p:nvSpPr>
        <p:spPr>
          <a:xfrm>
            <a:off x="780453" y="1752600"/>
            <a:ext cx="7559675" cy="4114800"/>
          </a:xfrm>
        </p:spPr>
        <p:txBody>
          <a:bodyPr/>
          <a:lstStyle/>
          <a:p>
            <a:pPr algn="just"/>
            <a:r>
              <a:rPr lang="en-GB" sz="2000" dirty="0"/>
              <a:t>Q: Longitudinal single bunch instability: microwave … any idea for a possible feedback or action to increase the instability threshold?</a:t>
            </a:r>
          </a:p>
          <a:p>
            <a:pPr algn="just"/>
            <a:r>
              <a:rPr lang="en-GB" sz="2000" dirty="0"/>
              <a:t>Q: Transverse single bunch instability: transverse mode coupling. It there a possibility to develop a feedback system for short bunches (electrons)? [note: working on bunch slice]</a:t>
            </a:r>
            <a:endParaRPr lang="en-GB" sz="2000" dirty="0"/>
          </a:p>
          <a:p>
            <a:pPr algn="just"/>
            <a:r>
              <a:rPr lang="en-GB" sz="2000" dirty="0"/>
              <a:t>Q: Why do we need new feedback design for coupled bunch instability?</a:t>
            </a:r>
          </a:p>
          <a:p>
            <a:pPr algn="just"/>
            <a:r>
              <a:rPr lang="en-GB" sz="2000" dirty="0"/>
              <a:t>A: For very large machines, even if the rise time of the instability is not critical, due to the large revolution time, the instability may occur in few turn, making necessary the use of novel concepts for distributed feedback </a:t>
            </a:r>
            <a:r>
              <a:rPr lang="mr-IN" sz="2000" dirty="0"/>
              <a:t>…</a:t>
            </a:r>
            <a:endParaRPr lang="it-IT" sz="2000" dirty="0"/>
          </a:p>
          <a:p>
            <a:pPr algn="just"/>
            <a:endParaRPr lang="en-GB" sz="2000" dirty="0"/>
          </a:p>
        </p:txBody>
      </p:sp>
      <p:sp>
        <p:nvSpPr>
          <p:cNvPr id="6" name="Segnaposto numero diapositiva 5"/>
          <p:cNvSpPr>
            <a:spLocks noGrp="1"/>
          </p:cNvSpPr>
          <p:nvPr>
            <p:ph type="sldNum" sz="quarter" idx="12"/>
          </p:nvPr>
        </p:nvSpPr>
        <p:spPr/>
        <p:txBody>
          <a:bodyPr/>
          <a:lstStyle/>
          <a:p>
            <a:r>
              <a:rPr lang="it-IT"/>
              <a:t>Pag. </a:t>
            </a:r>
            <a:fld id="{A1292C01-2A3D-0A44-81FF-B77D718938CB}" type="slidenum">
              <a:rPr lang="it-IT" smtClean="0"/>
              <a:pPr/>
              <a:t>13</a:t>
            </a:fld>
            <a:endParaRPr lang="it-IT" dirty="0"/>
          </a:p>
        </p:txBody>
      </p:sp>
      <p:sp>
        <p:nvSpPr>
          <p:cNvPr id="7"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8"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1018880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5461" y="2443162"/>
            <a:ext cx="6333688" cy="1083666"/>
          </a:xfrm>
        </p:spPr>
        <p:txBody>
          <a:bodyPr/>
          <a:lstStyle/>
          <a:p>
            <a:pPr algn="ctr"/>
            <a:r>
              <a:rPr lang="en-US" dirty="0"/>
              <a:t>Experimental results presented</a:t>
            </a:r>
            <a:br>
              <a:rPr lang="en-US" dirty="0"/>
            </a:br>
            <a:r>
              <a:rPr lang="en-US" dirty="0"/>
              <a:t>at Beam Instrumentation Workshop 2012</a:t>
            </a:r>
          </a:p>
        </p:txBody>
      </p:sp>
      <p:sp>
        <p:nvSpPr>
          <p:cNvPr id="5" name="Slide Number Placeholder 4"/>
          <p:cNvSpPr>
            <a:spLocks noGrp="1"/>
          </p:cNvSpPr>
          <p:nvPr>
            <p:ph type="sldNum" sz="quarter" idx="12"/>
          </p:nvPr>
        </p:nvSpPr>
        <p:spPr/>
        <p:txBody>
          <a:bodyPr/>
          <a:lstStyle/>
          <a:p>
            <a:r>
              <a:rPr lang="it-IT"/>
              <a:t>Pag. </a:t>
            </a:r>
            <a:fld id="{BFBF7122-E485-A34B-A033-193A3ADCCB38}" type="slidenum">
              <a:rPr lang="it-IT" smtClean="0"/>
              <a:pPr/>
              <a:t>14</a:t>
            </a:fld>
            <a:endParaRPr lang="it-IT" dirty="0"/>
          </a:p>
        </p:txBody>
      </p:sp>
      <p:sp>
        <p:nvSpPr>
          <p:cNvPr id="4"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6"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1615467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456481" y="1991881"/>
            <a:ext cx="8228160" cy="1166400"/>
          </a:xfrm>
          <a:solidFill>
            <a:srgbClr val="00CCFF"/>
          </a:solidFill>
          <a:ln/>
        </p:spPr>
        <p:txBody>
          <a:bodyPr vert="horz" wrap="square" lIns="91440" tIns="35268" rIns="91440" bIns="45720" numCol="1" anchor="t" anchorCtr="0" compatLnSpc="1">
            <a:prstTxWarp prst="textNoShape">
              <a:avLst/>
            </a:prstTxWarp>
          </a:bodyPr>
          <a:lstStyle/>
          <a:p>
            <a:pPr algn="ct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altLang="en-US" dirty="0"/>
              <a:t>Mitigation and Control of Instabilities in DAFNE Positron Ring</a:t>
            </a:r>
          </a:p>
        </p:txBody>
      </p:sp>
      <p:sp>
        <p:nvSpPr>
          <p:cNvPr id="3074" name="Rectangle 2"/>
          <p:cNvSpPr>
            <a:spLocks noGrp="1" noChangeArrowheads="1"/>
          </p:cNvSpPr>
          <p:nvPr>
            <p:ph type="subTitle" idx="4294967295"/>
          </p:nvPr>
        </p:nvSpPr>
        <p:spPr bwMode="auto">
          <a:xfrm>
            <a:off x="456481" y="3158281"/>
            <a:ext cx="8228160" cy="331488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5471" rIns="0" bIns="0" numCol="1" anchor="ctr" anchorCtr="0" compatLnSpc="1">
            <a:prstTxWarp prst="textNoShape">
              <a:avLst/>
            </a:prstTxWarp>
          </a:bodyPr>
          <a:lstStyle/>
          <a:p>
            <a:pPr marL="586089" indent="-552968" algn="ct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u="sng" dirty="0"/>
              <a:t>A. Drago</a:t>
            </a:r>
            <a:r>
              <a:rPr lang="en-US" altLang="en-US" dirty="0"/>
              <a:t>, D. </a:t>
            </a:r>
            <a:r>
              <a:rPr lang="en-US" altLang="en-US" dirty="0" err="1"/>
              <a:t>Alesini</a:t>
            </a:r>
            <a:r>
              <a:rPr lang="en-US" altLang="en-US" dirty="0"/>
              <a:t>, T. </a:t>
            </a:r>
            <a:r>
              <a:rPr lang="en-US" altLang="en-US" dirty="0" err="1"/>
              <a:t>Demma</a:t>
            </a:r>
            <a:r>
              <a:rPr lang="en-US" altLang="en-US" dirty="0"/>
              <a:t>, A. Gallo, </a:t>
            </a:r>
          </a:p>
          <a:p>
            <a:pPr marL="586089" indent="-552968" algn="ct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dirty="0"/>
              <a:t>S. </a:t>
            </a:r>
            <a:r>
              <a:rPr lang="en-US" altLang="en-US" dirty="0" err="1"/>
              <a:t>Guiducci</a:t>
            </a:r>
            <a:r>
              <a:rPr lang="en-US" altLang="en-US" dirty="0"/>
              <a:t>, C. </a:t>
            </a:r>
            <a:r>
              <a:rPr lang="en-US" altLang="en-US" dirty="0" err="1"/>
              <a:t>Milardi</a:t>
            </a:r>
            <a:r>
              <a:rPr lang="en-US" altLang="en-US" dirty="0"/>
              <a:t>, P. Raimondi, M. </a:t>
            </a:r>
            <a:r>
              <a:rPr lang="en-US" altLang="en-US" dirty="0" err="1"/>
              <a:t>Zobov</a:t>
            </a:r>
            <a:r>
              <a:rPr lang="en-US" altLang="en-US" dirty="0"/>
              <a:t> </a:t>
            </a:r>
          </a:p>
          <a:p>
            <a:pPr marL="586089" indent="-552968" algn="ctr">
              <a:buClrTx/>
              <a:buNone/>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dirty="0"/>
              <a:t> INFN-LNF, </a:t>
            </a:r>
            <a:r>
              <a:rPr lang="en-US" altLang="en-US" dirty="0" err="1"/>
              <a:t>Frascati</a:t>
            </a:r>
            <a:r>
              <a:rPr lang="en-US" altLang="en-US" dirty="0"/>
              <a:t> </a:t>
            </a:r>
          </a:p>
          <a:p>
            <a:pPr marL="586089" indent="-552968" algn="ctr">
              <a:buClrTx/>
              <a:buNone/>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endParaRPr lang="en-US" altLang="en-US" dirty="0"/>
          </a:p>
          <a:p>
            <a:pPr marL="586089" indent="-552968" algn="ctr">
              <a:buClrTx/>
              <a:buNone/>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it-IT" altLang="en-US" b="1" dirty="0"/>
              <a:t>2012 Beam Instrumentation Workshop (BIW12)</a:t>
            </a:r>
            <a:br>
              <a:rPr lang="it-IT" altLang="en-US" dirty="0"/>
            </a:br>
            <a:r>
              <a:rPr lang="it-IT" altLang="en-US" dirty="0"/>
              <a:t>April 15-19, 2012  -  Newport News, VA, USA</a:t>
            </a:r>
            <a:endParaRPr lang="en-US" altLang="en-US" dirty="0"/>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7681" y="112681"/>
            <a:ext cx="2272320" cy="16660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8" name="Picture 6" descr="LNF - INFN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041" y="360"/>
            <a:ext cx="2416320" cy="1739520"/>
          </a:xfrm>
          <a:prstGeom prst="rect">
            <a:avLst/>
          </a:prstGeom>
          <a:noFill/>
          <a:extLst>
            <a:ext uri="{909E8E84-426E-40DD-AFC4-6F175D3DCCD1}">
              <a14:hiddenFill xmlns:a14="http://schemas.microsoft.com/office/drawing/2010/main">
                <a:solidFill>
                  <a:srgbClr val="FFFFFF"/>
                </a:solidFill>
              </a14:hiddenFill>
            </a:ext>
          </a:extLst>
        </p:spPr>
      </p:pic>
      <p:sp>
        <p:nvSpPr>
          <p:cNvPr id="3082" name="Text Box 10"/>
          <p:cNvSpPr txBox="1">
            <a:spLocks noChangeArrowheads="1"/>
          </p:cNvSpPr>
          <p:nvPr/>
        </p:nvSpPr>
        <p:spPr bwMode="auto">
          <a:xfrm>
            <a:off x="4963681" y="163082"/>
            <a:ext cx="1633781" cy="483209"/>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en-US" sz="2540"/>
              <a:t>TUPG001</a:t>
            </a:r>
          </a:p>
        </p:txBody>
      </p:sp>
      <p:sp>
        <p:nvSpPr>
          <p:cNvPr id="7"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8"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240518995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6481" y="273961"/>
            <a:ext cx="8193600" cy="868320"/>
          </a:xfrm>
        </p:spPr>
        <p:txBody>
          <a:bodyPr/>
          <a:lstStyle/>
          <a:p>
            <a:r>
              <a:rPr lang="it-IT" altLang="en-US" dirty="0"/>
              <a:t>Abstract</a:t>
            </a:r>
          </a:p>
        </p:txBody>
      </p:sp>
      <p:sp>
        <p:nvSpPr>
          <p:cNvPr id="35843" name="Rectangle 3"/>
          <p:cNvSpPr>
            <a:spLocks noGrp="1" noChangeArrowheads="1"/>
          </p:cNvSpPr>
          <p:nvPr>
            <p:ph type="body" idx="4294967295"/>
          </p:nvPr>
        </p:nvSpPr>
        <p:spPr>
          <a:xfrm>
            <a:off x="456481" y="979706"/>
            <a:ext cx="8193600" cy="5225760"/>
          </a:xfrm>
        </p:spPr>
        <p:txBody>
          <a:bodyPr/>
          <a:lstStyle/>
          <a:p>
            <a:pPr>
              <a:lnSpc>
                <a:spcPct val="73000"/>
              </a:lnSpc>
              <a:buFontTx/>
              <a:buChar char="•"/>
            </a:pPr>
            <a:r>
              <a:rPr lang="en-US" altLang="en-US" sz="2177" dirty="0"/>
              <a:t>The positron beam in the DAFNE </a:t>
            </a:r>
            <a:r>
              <a:rPr lang="en-US" altLang="en-US" sz="2177" dirty="0" err="1"/>
              <a:t>e+e</a:t>
            </a:r>
            <a:r>
              <a:rPr lang="en-US" altLang="en-US" sz="2177" dirty="0"/>
              <a:t>- collider has always been suffering from strong e-cloud instabilities. </a:t>
            </a:r>
          </a:p>
          <a:p>
            <a:pPr>
              <a:lnSpc>
                <a:spcPct val="73000"/>
              </a:lnSpc>
              <a:buFontTx/>
              <a:buChar char="•"/>
            </a:pPr>
            <a:r>
              <a:rPr lang="en-US" altLang="en-US" sz="2177" dirty="0"/>
              <a:t>In order to cope with them, several approaches have been adopted along the years: flexible and powerful </a:t>
            </a:r>
            <a:r>
              <a:rPr lang="en-US" altLang="en-US" sz="2177" u="sng" dirty="0">
                <a:solidFill>
                  <a:srgbClr val="0070C0"/>
                </a:solidFill>
              </a:rPr>
              <a:t>bunch-by-bunch</a:t>
            </a:r>
            <a:r>
              <a:rPr lang="en-US" altLang="en-US" sz="2177" dirty="0">
                <a:solidFill>
                  <a:srgbClr val="0070C0"/>
                </a:solidFill>
              </a:rPr>
              <a:t> </a:t>
            </a:r>
            <a:r>
              <a:rPr lang="en-US" altLang="en-US" sz="2177" u="sng" dirty="0">
                <a:solidFill>
                  <a:srgbClr val="0070C0"/>
                </a:solidFill>
              </a:rPr>
              <a:t>feedback</a:t>
            </a:r>
            <a:r>
              <a:rPr lang="en-US" altLang="en-US" sz="2177" dirty="0">
                <a:solidFill>
                  <a:srgbClr val="0070C0"/>
                </a:solidFill>
              </a:rPr>
              <a:t> systems,</a:t>
            </a:r>
            <a:r>
              <a:rPr lang="en-US" altLang="en-US" sz="2177" dirty="0"/>
              <a:t> </a:t>
            </a:r>
            <a:r>
              <a:rPr lang="en-US" altLang="en-US" sz="2177" u="sng" dirty="0">
                <a:solidFill>
                  <a:srgbClr val="CC0000"/>
                </a:solidFill>
              </a:rPr>
              <a:t>solenoids</a:t>
            </a:r>
            <a:r>
              <a:rPr lang="en-US" altLang="en-US" sz="2177" dirty="0"/>
              <a:t> around the straight sections of the vacuum chamber and, in the last runs,  </a:t>
            </a:r>
            <a:r>
              <a:rPr lang="en-US" altLang="en-US" sz="2177" u="sng" dirty="0">
                <a:solidFill>
                  <a:srgbClr val="339966"/>
                </a:solidFill>
              </a:rPr>
              <a:t>e-cloud clearing</a:t>
            </a:r>
            <a:r>
              <a:rPr lang="en-US" altLang="en-US" sz="2177" dirty="0">
                <a:solidFill>
                  <a:srgbClr val="339966"/>
                </a:solidFill>
              </a:rPr>
              <a:t> </a:t>
            </a:r>
            <a:r>
              <a:rPr lang="en-US" altLang="en-US" sz="2177" u="sng" dirty="0">
                <a:solidFill>
                  <a:srgbClr val="339966"/>
                </a:solidFill>
              </a:rPr>
              <a:t>electrodes</a:t>
            </a:r>
            <a:r>
              <a:rPr lang="en-US" altLang="en-US" sz="2177" dirty="0"/>
              <a:t> inside the bending and wiggler magnets. </a:t>
            </a:r>
          </a:p>
          <a:p>
            <a:pPr>
              <a:lnSpc>
                <a:spcPct val="73000"/>
              </a:lnSpc>
            </a:pPr>
            <a:r>
              <a:rPr lang="en-US" altLang="en-US" sz="2177" dirty="0"/>
              <a:t>Classic diagnostics tools have been of course used to </a:t>
            </a:r>
            <a:r>
              <a:rPr lang="en-US" altLang="en-US" sz="2177" dirty="0">
                <a:highlight>
                  <a:srgbClr val="FFFF00"/>
                </a:highlight>
              </a:rPr>
              <a:t>evaluate of the effectiveness</a:t>
            </a:r>
            <a:r>
              <a:rPr lang="en-US" altLang="en-US" sz="2177" dirty="0"/>
              <a:t> of the adopted measures and the correct setup of the devices, in order to acquire the total beam current and the bunch-by-bunch currents, to plot in real time synchrotron and </a:t>
            </a:r>
            <a:r>
              <a:rPr lang="en-US" altLang="en-US" sz="2177" dirty="0" err="1"/>
              <a:t>betatron</a:t>
            </a:r>
            <a:r>
              <a:rPr lang="en-US" altLang="en-US" sz="2177" dirty="0"/>
              <a:t> instabilities, to verify the vertical beam size enlargement in collision and out of collision. </a:t>
            </a:r>
          </a:p>
          <a:p>
            <a:pPr>
              <a:lnSpc>
                <a:spcPct val="73000"/>
              </a:lnSpc>
              <a:buFontTx/>
              <a:buChar char="•"/>
            </a:pPr>
            <a:r>
              <a:rPr lang="en-US" altLang="en-US" sz="2177" dirty="0"/>
              <a:t>Besides, to evaluate the efficacy of the solenoids and of the clearing electrodes versus the instability speed, the more powerful tools have been the special diagnostics routines making use of the bunch-by-bunch feedback systems to quickly compute the growth rate instabilities in different beam conditions as well as bunch-by-bunch </a:t>
            </a:r>
            <a:r>
              <a:rPr lang="en-US" altLang="en-US" sz="2177" dirty="0" err="1"/>
              <a:t>betatron</a:t>
            </a:r>
            <a:r>
              <a:rPr lang="en-US" altLang="en-US" sz="2177" dirty="0"/>
              <a:t> tune spread.</a:t>
            </a:r>
            <a:endParaRPr lang="it-IT" altLang="en-US" sz="2177" dirty="0"/>
          </a:p>
        </p:txBody>
      </p:sp>
      <p:sp>
        <p:nvSpPr>
          <p:cNvPr id="4"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5"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2072540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407521" y="428041"/>
            <a:ext cx="8200800" cy="2776320"/>
          </a:xfrm>
          <a:ln/>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GB" altLang="en-US" sz="3266" i="1"/>
              <a:t>Metallic clearing electrodes have been designed to absorb the photo-electrons in the DAFNE positron ring. They have been inserted in the wiggler and bending magnet vacuum chambers and have been connected to external voltage generators. </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611881"/>
            <a:ext cx="9144000" cy="305424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82848323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587521" y="217801"/>
            <a:ext cx="8053920" cy="728640"/>
          </a:xfrm>
          <a:ln/>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it-IT" altLang="en-US" dirty="0"/>
              <a:t>A short description</a:t>
            </a:r>
          </a:p>
        </p:txBody>
      </p:sp>
      <p:sp>
        <p:nvSpPr>
          <p:cNvPr id="5122" name="Rectangle 2"/>
          <p:cNvSpPr>
            <a:spLocks noGrp="1" noChangeArrowheads="1"/>
          </p:cNvSpPr>
          <p:nvPr>
            <p:ph type="body" idx="1"/>
          </p:nvPr>
        </p:nvSpPr>
        <p:spPr>
          <a:xfrm>
            <a:off x="273601" y="955081"/>
            <a:ext cx="8258400" cy="5613120"/>
          </a:xfrm>
          <a:ln/>
        </p:spPr>
        <p:txBody>
          <a:bodyPr/>
          <a:lstStyle/>
          <a:p>
            <a:pPr indent="-303845">
              <a:buClrTx/>
              <a:buFont typeface="Wingdings" panose="05000000000000000000" pitchFamily="2" charset="2"/>
              <a:buChar char="ü"/>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GB" altLang="en-US" sz="2000" dirty="0">
                <a:cs typeface="Arial" panose="020B0604020202020204" pitchFamily="34" charset="0"/>
              </a:rPr>
              <a:t>The electrodes have been made in copper and have a distance of 0.5 mm from the vacuum pipe. This small distance has been chosen to reduce the beam coupling impedance of the devices. Special ceramic supports sustain the strips. </a:t>
            </a:r>
          </a:p>
          <a:p>
            <a:pPr indent="-303845">
              <a:buClrTx/>
              <a:buFont typeface="Wingdings" panose="05000000000000000000" pitchFamily="2" charset="2"/>
              <a:buChar char="ü"/>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GB" altLang="en-US" sz="2000" dirty="0">
                <a:cs typeface="Arial" panose="020B0604020202020204" pitchFamily="34" charset="0"/>
              </a:rPr>
              <a:t>Analytical calculations and electromagnetic simulations have been done to estimate the power released from the beam to the electrodes. We expect a maximum temperature increase of the order of 100</a:t>
            </a:r>
            <a:r>
              <a:rPr lang="en-GB" altLang="en-US" sz="2000" baseline="39000" dirty="0">
                <a:cs typeface="Arial" panose="020B0604020202020204" pitchFamily="34" charset="0"/>
              </a:rPr>
              <a:t>o</a:t>
            </a:r>
            <a:r>
              <a:rPr lang="en-GB" altLang="en-US" sz="2000" dirty="0">
                <a:cs typeface="Arial" panose="020B0604020202020204" pitchFamily="34" charset="0"/>
              </a:rPr>
              <a:t>C with a 2A beam for the wiggler electrodes. This temperature increase has been considered acceptable since the electrodes have been heated up to this level without damage and also because it is in the range of operation of all the components (SHAPAL and feed-throughs). </a:t>
            </a:r>
          </a:p>
          <a:p>
            <a:pPr indent="-303845">
              <a:buClrTx/>
              <a:buFont typeface="Wingdings" panose="05000000000000000000" pitchFamily="2" charset="2"/>
              <a:buChar char="ü"/>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GB" altLang="en-US" sz="2000" dirty="0">
                <a:cs typeface="Arial" panose="020B0604020202020204" pitchFamily="34" charset="0"/>
              </a:rPr>
              <a:t>The electrodes are connected to external generators and have been tested (with the beam) applying dc voltages of up to 250 V. </a:t>
            </a:r>
          </a:p>
          <a:p>
            <a:pPr indent="-303845">
              <a:buClrTx/>
              <a:buFont typeface="Wingdings" panose="05000000000000000000" pitchFamily="2" charset="2"/>
              <a:buChar char="ü"/>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GB" altLang="en-US" sz="2000" dirty="0">
                <a:cs typeface="Arial" panose="020B0604020202020204" pitchFamily="34" charset="0"/>
              </a:rPr>
              <a:t>RF measurements have been done to precisely measure the resonant frequencies of the electrodes modes.</a:t>
            </a:r>
          </a:p>
        </p:txBody>
      </p:sp>
      <p:sp>
        <p:nvSpPr>
          <p:cNvPr id="4"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5"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295210553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3199681" y="227881"/>
            <a:ext cx="5735520" cy="861120"/>
          </a:xfrm>
          <a:ln/>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altLang="en-US" sz="2903" dirty="0"/>
              <a:t>The electrodes before installation</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6081" y="1787401"/>
            <a:ext cx="5977440" cy="499824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7" name="Text Box 3"/>
          <p:cNvSpPr txBox="1">
            <a:spLocks noChangeArrowheads="1"/>
          </p:cNvSpPr>
          <p:nvPr/>
        </p:nvSpPr>
        <p:spPr bwMode="auto">
          <a:xfrm>
            <a:off x="3134881" y="1208521"/>
            <a:ext cx="2014560" cy="452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US" altLang="en-US" sz="2177" dirty="0">
                <a:solidFill>
                  <a:srgbClr val="0070C0"/>
                </a:solidFill>
              </a:rPr>
              <a:t>In the wigglers</a:t>
            </a:r>
          </a:p>
        </p:txBody>
      </p:sp>
      <p:sp>
        <p:nvSpPr>
          <p:cNvPr id="6148" name="Text Box 4"/>
          <p:cNvSpPr txBox="1">
            <a:spLocks noChangeArrowheads="1"/>
          </p:cNvSpPr>
          <p:nvPr/>
        </p:nvSpPr>
        <p:spPr bwMode="auto">
          <a:xfrm>
            <a:off x="5682241" y="1208521"/>
            <a:ext cx="3003840" cy="390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US" altLang="en-US" sz="2177">
                <a:solidFill>
                  <a:srgbClr val="CC0000"/>
                </a:solidFill>
              </a:rPr>
              <a:t>In the bending magnet</a:t>
            </a:r>
          </a:p>
        </p:txBody>
      </p:sp>
      <p:sp>
        <p:nvSpPr>
          <p:cNvPr id="6149" name="Text Box 5"/>
          <p:cNvSpPr txBox="1">
            <a:spLocks noChangeArrowheads="1"/>
          </p:cNvSpPr>
          <p:nvPr/>
        </p:nvSpPr>
        <p:spPr bwMode="auto">
          <a:xfrm>
            <a:off x="260641" y="227881"/>
            <a:ext cx="2484000" cy="5468244"/>
          </a:xfrm>
          <a:prstGeom prst="rect">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lgn="ctr">
              <a:buClrTx/>
              <a:buFontTx/>
              <a:buNone/>
            </a:pPr>
            <a:r>
              <a:rPr lang="en-GB" altLang="en-US" sz="3266" dirty="0"/>
              <a:t>The distance of the electrodes from the beam axis is 8 mm in the wigglers and 25 mm in the bending magnets.</a:t>
            </a:r>
          </a:p>
        </p:txBody>
      </p:sp>
    </p:spTree>
    <p:extLst>
      <p:ext uri="{BB962C8B-B14F-4D97-AF65-F5344CB8AC3E}">
        <p14:creationId xmlns:p14="http://schemas.microsoft.com/office/powerpoint/2010/main" val="293828576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a:xfrm>
            <a:off x="802142" y="1189608"/>
            <a:ext cx="8187416" cy="4485373"/>
          </a:xfrm>
        </p:spPr>
        <p:txBody>
          <a:bodyPr/>
          <a:lstStyle/>
          <a:p>
            <a:r>
              <a:rPr lang="en-US" dirty="0"/>
              <a:t>This talk presents some points of view under discussion by the authors. Due to the colloquial style in some slides repetitions are possible.</a:t>
            </a:r>
          </a:p>
          <a:p>
            <a:r>
              <a:rPr lang="en-US" dirty="0"/>
              <a:t>Large part of the comments are also based on the experience developed at DAFNE and, as consequence, the study is devoted mainly to lepton colliders.</a:t>
            </a:r>
          </a:p>
          <a:p>
            <a:r>
              <a:rPr lang="en-US" dirty="0"/>
              <a:t>The main topics are committed to lowering the vacuum chamber impedance and to evaluating mitigation techniques.</a:t>
            </a:r>
          </a:p>
          <a:p>
            <a:r>
              <a:rPr lang="en-US" dirty="0"/>
              <a:t>Feedback systems are presented both as active instability mitigation technique and as diagnostic tool.</a:t>
            </a:r>
          </a:p>
          <a:p>
            <a:endParaRPr lang="en-US" dirty="0"/>
          </a:p>
        </p:txBody>
      </p:sp>
      <p:sp>
        <p:nvSpPr>
          <p:cNvPr id="4" name="Date Placeholder 3"/>
          <p:cNvSpPr>
            <a:spLocks noGrp="1"/>
          </p:cNvSpPr>
          <p:nvPr>
            <p:ph type="dt" sz="half" idx="10"/>
          </p:nvPr>
        </p:nvSpPr>
        <p:spPr/>
        <p:txBody>
          <a:bodyPr/>
          <a:lstStyle/>
          <a:p>
            <a:r>
              <a:rPr lang="it-IT" dirty="0"/>
              <a:t>14/February/2017</a:t>
            </a:r>
          </a:p>
        </p:txBody>
      </p:sp>
      <p:sp>
        <p:nvSpPr>
          <p:cNvPr id="5" name="Footer Placeholder 4"/>
          <p:cNvSpPr>
            <a:spLocks noGrp="1"/>
          </p:cNvSpPr>
          <p:nvPr>
            <p:ph type="ftr" sz="quarter" idx="11"/>
          </p:nvPr>
        </p:nvSpPr>
        <p:spPr/>
        <p:txBody>
          <a:bodyPr/>
          <a:lstStyle/>
          <a:p>
            <a:pPr>
              <a:defRPr/>
            </a:pPr>
            <a:r>
              <a:rPr lang="it-IT" dirty="0"/>
              <a:t>Alessandro Drago</a:t>
            </a:r>
          </a:p>
        </p:txBody>
      </p:sp>
      <p:sp>
        <p:nvSpPr>
          <p:cNvPr id="6" name="Slide Number Placeholder 5"/>
          <p:cNvSpPr>
            <a:spLocks noGrp="1"/>
          </p:cNvSpPr>
          <p:nvPr>
            <p:ph type="sldNum" sz="quarter" idx="12"/>
          </p:nvPr>
        </p:nvSpPr>
        <p:spPr/>
        <p:txBody>
          <a:bodyPr/>
          <a:lstStyle/>
          <a:p>
            <a:r>
              <a:rPr lang="it-IT" dirty="0"/>
              <a:t>Pag. </a:t>
            </a:r>
            <a:fld id="{A1292C01-2A3D-0A44-81FF-B77D718938CB}" type="slidenum">
              <a:rPr lang="it-IT" smtClean="0"/>
              <a:pPr/>
              <a:t>2</a:t>
            </a:fld>
            <a:endParaRPr lang="it-IT" dirty="0"/>
          </a:p>
        </p:txBody>
      </p:sp>
    </p:spTree>
    <p:extLst>
      <p:ext uri="{BB962C8B-B14F-4D97-AF65-F5344CB8AC3E}">
        <p14:creationId xmlns:p14="http://schemas.microsoft.com/office/powerpoint/2010/main" val="273595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443521" y="183241"/>
            <a:ext cx="8200800" cy="1850400"/>
          </a:xfrm>
          <a:ln/>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GB" altLang="en-US" sz="2000" dirty="0"/>
              <a:t>RF measurements with a network </a:t>
            </a:r>
            <a:r>
              <a:rPr lang="en-GB" altLang="en-US" sz="2000" dirty="0" err="1"/>
              <a:t>analyzer</a:t>
            </a:r>
            <a:r>
              <a:rPr lang="en-GB" altLang="en-US" sz="2000" dirty="0"/>
              <a:t> have been performed before and after the electrode installation. We have done two types of measurements: reflection coefficient at the feedthrough port and transmission coefficient between one BPM near to the strip and the feedthrough. </a:t>
            </a:r>
            <a:r>
              <a:rPr lang="en-GB" altLang="en-US" sz="2000" i="1" dirty="0"/>
              <a:t>In both cases it was possible to measure the resonant frequencies of the strip modes.</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201" y="2216521"/>
            <a:ext cx="2836800" cy="41313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4321" y="2160361"/>
            <a:ext cx="4309920" cy="20865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6321" y="4570921"/>
            <a:ext cx="4144320" cy="208944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3" name="Text Box 5"/>
          <p:cNvSpPr txBox="1">
            <a:spLocks noChangeArrowheads="1"/>
          </p:cNvSpPr>
          <p:nvPr/>
        </p:nvSpPr>
        <p:spPr bwMode="auto">
          <a:xfrm>
            <a:off x="132481" y="6383881"/>
            <a:ext cx="3785760" cy="276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GB" altLang="en-US" sz="1633" dirty="0">
                <a:highlight>
                  <a:srgbClr val="FFFF00"/>
                </a:highlight>
              </a:rPr>
              <a:t>Detail of the electrode output connection</a:t>
            </a:r>
          </a:p>
        </p:txBody>
      </p:sp>
    </p:spTree>
    <p:extLst>
      <p:ext uri="{BB962C8B-B14F-4D97-AF65-F5344CB8AC3E}">
        <p14:creationId xmlns:p14="http://schemas.microsoft.com/office/powerpoint/2010/main" val="274939163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660961" y="281161"/>
            <a:ext cx="8200800" cy="2224800"/>
          </a:xfrm>
          <a:ln/>
        </p:spPr>
        <p:txBody>
          <a:bodyPr/>
          <a:lstStyle/>
          <a:p>
            <a:pPr algn="ct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GB" altLang="en-US" sz="2000" dirty="0"/>
              <a:t>The </a:t>
            </a:r>
            <a:r>
              <a:rPr lang="en-GB" altLang="en-US" sz="2000" i="1" dirty="0"/>
              <a:t>dipole electrodes</a:t>
            </a:r>
            <a:r>
              <a:rPr lang="en-GB" altLang="en-US" sz="2000" dirty="0"/>
              <a:t> have a length of 1.4 or 1.6 m depending on the considered arc, while the </a:t>
            </a:r>
            <a:r>
              <a:rPr lang="en-GB" altLang="en-US" sz="2000" i="1" dirty="0"/>
              <a:t>wiggler ones are 1.4 m long</a:t>
            </a:r>
            <a:r>
              <a:rPr lang="en-GB" altLang="en-US" sz="2000" dirty="0"/>
              <a:t>.  They have a width of 50 mm, thickness of 1.5 mm and their distance from the chamber is about </a:t>
            </a:r>
            <a:r>
              <a:rPr lang="en-GB" altLang="en-US" sz="2000" dirty="0">
                <a:highlight>
                  <a:srgbClr val="FFFF00"/>
                </a:highlight>
              </a:rPr>
              <a:t>0.5 mm</a:t>
            </a:r>
            <a:r>
              <a:rPr lang="en-GB" altLang="en-US" sz="2000" dirty="0"/>
              <a:t>. </a:t>
            </a:r>
            <a:br>
              <a:rPr lang="en-GB" altLang="en-US" sz="2000" dirty="0"/>
            </a:br>
            <a:r>
              <a:rPr lang="en-GB" altLang="en-US" sz="2000" dirty="0"/>
              <a:t>This distance is guaranteed by special </a:t>
            </a:r>
            <a:r>
              <a:rPr lang="en-GB" altLang="en-US" sz="2000" dirty="0">
                <a:highlight>
                  <a:srgbClr val="FFFF00"/>
                </a:highlight>
              </a:rPr>
              <a:t>ceramic supports made in SHAPAL</a:t>
            </a:r>
            <a:r>
              <a:rPr lang="en-GB" altLang="en-US" sz="2000" dirty="0"/>
              <a:t> and distributed along the electrodes. </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1681" y="4467241"/>
            <a:ext cx="3532320" cy="20548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195" name="Text Box 3"/>
          <p:cNvSpPr txBox="1">
            <a:spLocks noChangeArrowheads="1"/>
          </p:cNvSpPr>
          <p:nvPr/>
        </p:nvSpPr>
        <p:spPr bwMode="auto">
          <a:xfrm>
            <a:off x="3528000" y="5256361"/>
            <a:ext cx="1739520" cy="90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US" altLang="en-US" sz="2540"/>
              <a:t>Installed electrodes</a:t>
            </a:r>
          </a:p>
        </p:txBody>
      </p:sp>
      <p:sp>
        <p:nvSpPr>
          <p:cNvPr id="8196" name="Line 4"/>
          <p:cNvSpPr>
            <a:spLocks noChangeShapeType="1"/>
          </p:cNvSpPr>
          <p:nvPr/>
        </p:nvSpPr>
        <p:spPr bwMode="auto">
          <a:xfrm>
            <a:off x="3552481" y="6216841"/>
            <a:ext cx="1800000" cy="24480"/>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816"/>
          </a:p>
        </p:txBody>
      </p:sp>
      <p:pic>
        <p:nvPicPr>
          <p:cNvPr id="81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2505961"/>
            <a:ext cx="3222720" cy="43516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14195046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204481" y="360"/>
            <a:ext cx="4127040" cy="6681600"/>
          </a:xfrm>
          <a:ln/>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GB" altLang="en-US" sz="2800" dirty="0"/>
              <a:t>The electrode impedance consists of two contributions: a </a:t>
            </a:r>
            <a:r>
              <a:rPr lang="en-GB" altLang="en-US" sz="2800" dirty="0">
                <a:highlight>
                  <a:srgbClr val="FFFF00"/>
                </a:highlight>
              </a:rPr>
              <a:t>resistive wall impedance </a:t>
            </a:r>
            <a:r>
              <a:rPr lang="en-GB" altLang="en-US" sz="2800" dirty="0"/>
              <a:t>due to a finite conductivity of the electrode and a </a:t>
            </a:r>
            <a:r>
              <a:rPr lang="en-GB" altLang="en-US" sz="2800" dirty="0">
                <a:highlight>
                  <a:srgbClr val="FFFF00"/>
                </a:highlight>
              </a:rPr>
              <a:t>strip-line impedance </a:t>
            </a:r>
            <a:r>
              <a:rPr lang="en-GB" altLang="en-US" sz="2800" dirty="0"/>
              <a:t>created between the electrode and the vacuum chamber wall. </a:t>
            </a:r>
          </a:p>
        </p:txBody>
      </p:sp>
      <p:sp>
        <p:nvSpPr>
          <p:cNvPr id="9220" name="Rectangle 4"/>
          <p:cNvSpPr>
            <a:spLocks noChangeArrowheads="1"/>
          </p:cNvSpPr>
          <p:nvPr/>
        </p:nvSpPr>
        <p:spPr bwMode="auto">
          <a:xfrm>
            <a:off x="-131039" y="7996638"/>
            <a:ext cx="13517280" cy="9281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138131" rIns="81638" bIns="34614" anchor="ctr">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Lst>
              <a:defRPr>
                <a:solidFill>
                  <a:srgbClr val="000000"/>
                </a:solidFill>
                <a:latin typeface="Arial" panose="020B0604020202020204" pitchFamily="34" charset="0"/>
              </a:defRPr>
            </a:lvl9pPr>
          </a:lstStyle>
          <a:p>
            <a:pPr algn="ctr">
              <a:lnSpc>
                <a:spcPct val="100000"/>
              </a:lnSpc>
              <a:buClrTx/>
              <a:buFontTx/>
              <a:buNone/>
            </a:pPr>
            <a:endParaRPr lang="it-IT" altLang="en-US" sz="4898" b="1"/>
          </a:p>
        </p:txBody>
      </p:sp>
      <p:pic>
        <p:nvPicPr>
          <p:cNvPr id="922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1" y="750601"/>
            <a:ext cx="4449600" cy="527184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6"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337952420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841" y="423721"/>
            <a:ext cx="8748000" cy="6120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96601128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ltLang="en-US" dirty="0"/>
              <a:t>Performance</a:t>
            </a:r>
            <a:r>
              <a:rPr lang="it-IT" altLang="en-US" dirty="0"/>
              <a:t> analysis methods</a:t>
            </a:r>
          </a:p>
        </p:txBody>
      </p:sp>
      <p:sp>
        <p:nvSpPr>
          <p:cNvPr id="47107" name="Rectangle 3"/>
          <p:cNvSpPr>
            <a:spLocks noGrp="1" noChangeArrowheads="1"/>
          </p:cNvSpPr>
          <p:nvPr>
            <p:ph type="body" idx="1"/>
          </p:nvPr>
        </p:nvSpPr>
        <p:spPr>
          <a:xfrm>
            <a:off x="456481" y="1604521"/>
            <a:ext cx="8426880" cy="4491360"/>
          </a:xfrm>
        </p:spPr>
        <p:txBody>
          <a:bodyPr/>
          <a:lstStyle/>
          <a:p>
            <a:pPr marL="552968" indent="-552968">
              <a:buFontTx/>
              <a:buAutoNum type="arabicParenR"/>
            </a:pPr>
            <a:r>
              <a:rPr lang="it-IT" altLang="en-US"/>
              <a:t>Synchrotron light monitor (not bunch-by-bunch)</a:t>
            </a:r>
          </a:p>
          <a:p>
            <a:pPr marL="552968" indent="-552968">
              <a:buFontTx/>
              <a:buAutoNum type="arabicParenR"/>
            </a:pPr>
            <a:r>
              <a:rPr lang="it-IT" altLang="en-US"/>
              <a:t>Spectrum analyzer (by using FFT)</a:t>
            </a:r>
          </a:p>
          <a:p>
            <a:pPr marL="552968" indent="-552968">
              <a:buFontTx/>
              <a:buAutoNum type="arabicParenR"/>
            </a:pPr>
            <a:r>
              <a:rPr lang="it-IT" altLang="en-US"/>
              <a:t>Instability grow rates made by using bunch-bunch feedback (H/V) with its capability to stop damping actions</a:t>
            </a:r>
          </a:p>
          <a:p>
            <a:pPr marL="552968" indent="-552968">
              <a:buFontTx/>
              <a:buAutoNum type="arabicParenR"/>
            </a:pPr>
            <a:r>
              <a:rPr lang="it-IT" altLang="en-US"/>
              <a:t>H/V tune spreads measured by using bunch-by-bunch feedback system only as recording tool (i.e. parasitically)</a:t>
            </a:r>
          </a:p>
          <a:p>
            <a:pPr marL="552968" indent="-552968">
              <a:buNone/>
            </a:pPr>
            <a:endParaRPr lang="it-IT" altLang="en-US"/>
          </a:p>
        </p:txBody>
      </p:sp>
      <p:sp>
        <p:nvSpPr>
          <p:cNvPr id="4"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5"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2840381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456481" y="1991881"/>
            <a:ext cx="8202240" cy="996480"/>
          </a:xfrm>
          <a:ln/>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altLang="en-US" sz="2800" dirty="0"/>
              <a:t>Turning off the electrodes,</a:t>
            </a:r>
            <a:br>
              <a:rPr lang="en-US" altLang="en-US" sz="2800" dirty="0"/>
            </a:br>
            <a:r>
              <a:rPr lang="en-US" altLang="en-US" sz="2800" dirty="0"/>
              <a:t>a vertical enlargement is evident on the SLM</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089161"/>
            <a:ext cx="9144000" cy="37684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291" name="Line 3"/>
          <p:cNvSpPr>
            <a:spLocks noChangeShapeType="1"/>
          </p:cNvSpPr>
          <p:nvPr/>
        </p:nvSpPr>
        <p:spPr bwMode="auto">
          <a:xfrm>
            <a:off x="4440961" y="2971081"/>
            <a:ext cx="239040" cy="933120"/>
          </a:xfrm>
          <a:prstGeom prst="line">
            <a:avLst/>
          </a:prstGeom>
          <a:noFill/>
          <a:ln w="15748">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816"/>
          </a:p>
        </p:txBody>
      </p:sp>
      <p:sp>
        <p:nvSpPr>
          <p:cNvPr id="12292" name="Line 4"/>
          <p:cNvSpPr>
            <a:spLocks noChangeShapeType="1"/>
          </p:cNvSpPr>
          <p:nvPr/>
        </p:nvSpPr>
        <p:spPr bwMode="auto">
          <a:xfrm>
            <a:off x="4932001" y="4264201"/>
            <a:ext cx="1440" cy="780480"/>
          </a:xfrm>
          <a:prstGeom prst="line">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816"/>
          </a:p>
        </p:txBody>
      </p:sp>
      <p:sp>
        <p:nvSpPr>
          <p:cNvPr id="12293" name="Line 5"/>
          <p:cNvSpPr>
            <a:spLocks noChangeShapeType="1"/>
          </p:cNvSpPr>
          <p:nvPr/>
        </p:nvSpPr>
        <p:spPr bwMode="auto">
          <a:xfrm>
            <a:off x="4488481" y="3521161"/>
            <a:ext cx="1440" cy="1487520"/>
          </a:xfrm>
          <a:prstGeom prst="line">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816"/>
          </a:p>
        </p:txBody>
      </p:sp>
      <p:sp>
        <p:nvSpPr>
          <p:cNvPr id="12294" name="Line 6"/>
          <p:cNvSpPr>
            <a:spLocks noChangeShapeType="1"/>
          </p:cNvSpPr>
          <p:nvPr/>
        </p:nvSpPr>
        <p:spPr bwMode="auto">
          <a:xfrm flipH="1" flipV="1">
            <a:off x="3808801" y="3465001"/>
            <a:ext cx="25920" cy="1490400"/>
          </a:xfrm>
          <a:prstGeom prst="line">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816"/>
          </a:p>
        </p:txBody>
      </p:sp>
      <p:sp>
        <p:nvSpPr>
          <p:cNvPr id="12295" name="Line 7"/>
          <p:cNvSpPr>
            <a:spLocks noChangeShapeType="1"/>
          </p:cNvSpPr>
          <p:nvPr/>
        </p:nvSpPr>
        <p:spPr bwMode="auto">
          <a:xfrm flipH="1" flipV="1">
            <a:off x="3196801" y="3501001"/>
            <a:ext cx="25920" cy="1478880"/>
          </a:xfrm>
          <a:prstGeom prst="line">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816"/>
          </a:p>
        </p:txBody>
      </p:sp>
      <p:sp>
        <p:nvSpPr>
          <p:cNvPr id="12296" name="Text Box 8"/>
          <p:cNvSpPr txBox="1">
            <a:spLocks noChangeArrowheads="1"/>
          </p:cNvSpPr>
          <p:nvPr/>
        </p:nvSpPr>
        <p:spPr bwMode="auto">
          <a:xfrm>
            <a:off x="5040001" y="4228201"/>
            <a:ext cx="394560" cy="544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US" altLang="en-US" sz="1633"/>
              <a:t>All</a:t>
            </a:r>
          </a:p>
          <a:p>
            <a:pPr>
              <a:buClrTx/>
              <a:buFontTx/>
              <a:buNone/>
            </a:pPr>
            <a:r>
              <a:rPr lang="en-US" altLang="en-US" sz="1633"/>
              <a:t>off</a:t>
            </a:r>
          </a:p>
        </p:txBody>
      </p:sp>
      <p:sp>
        <p:nvSpPr>
          <p:cNvPr id="12297" name="Text Box 9"/>
          <p:cNvSpPr txBox="1">
            <a:spLocks noChangeArrowheads="1"/>
          </p:cNvSpPr>
          <p:nvPr/>
        </p:nvSpPr>
        <p:spPr bwMode="auto">
          <a:xfrm>
            <a:off x="4536001" y="4565161"/>
            <a:ext cx="396000" cy="544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US" altLang="en-US" sz="1633"/>
              <a:t>3 </a:t>
            </a:r>
          </a:p>
          <a:p>
            <a:pPr>
              <a:buClrTx/>
              <a:buFontTx/>
              <a:buNone/>
            </a:pPr>
            <a:r>
              <a:rPr lang="en-US" altLang="en-US" sz="1633"/>
              <a:t>on</a:t>
            </a:r>
          </a:p>
        </p:txBody>
      </p:sp>
      <p:sp>
        <p:nvSpPr>
          <p:cNvPr id="12298" name="Text Box 10"/>
          <p:cNvSpPr txBox="1">
            <a:spLocks noChangeArrowheads="1"/>
          </p:cNvSpPr>
          <p:nvPr/>
        </p:nvSpPr>
        <p:spPr bwMode="auto">
          <a:xfrm>
            <a:off x="3852001" y="4648681"/>
            <a:ext cx="565920" cy="312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US" altLang="en-US" sz="1633"/>
              <a:t>5 on</a:t>
            </a:r>
          </a:p>
        </p:txBody>
      </p:sp>
      <p:sp>
        <p:nvSpPr>
          <p:cNvPr id="12299" name="Text Box 11"/>
          <p:cNvSpPr txBox="1">
            <a:spLocks noChangeArrowheads="1"/>
          </p:cNvSpPr>
          <p:nvPr/>
        </p:nvSpPr>
        <p:spPr bwMode="auto">
          <a:xfrm>
            <a:off x="3204001" y="4336201"/>
            <a:ext cx="565920" cy="312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US" altLang="en-US" sz="1633"/>
              <a:t>8 on</a:t>
            </a:r>
          </a:p>
        </p:txBody>
      </p:sp>
      <p:sp>
        <p:nvSpPr>
          <p:cNvPr id="12300" name="Text Box 12"/>
          <p:cNvSpPr txBox="1">
            <a:spLocks noChangeArrowheads="1"/>
          </p:cNvSpPr>
          <p:nvPr/>
        </p:nvSpPr>
        <p:spPr bwMode="auto">
          <a:xfrm>
            <a:off x="2580481" y="4360681"/>
            <a:ext cx="681120" cy="312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US" altLang="en-US" sz="1633"/>
              <a:t>10 on</a:t>
            </a:r>
          </a:p>
        </p:txBody>
      </p:sp>
      <p:sp>
        <p:nvSpPr>
          <p:cNvPr id="12301" name="Text Box 13"/>
          <p:cNvSpPr txBox="1">
            <a:spLocks noChangeArrowheads="1"/>
          </p:cNvSpPr>
          <p:nvPr/>
        </p:nvSpPr>
        <p:spPr bwMode="auto">
          <a:xfrm>
            <a:off x="1620001" y="4347721"/>
            <a:ext cx="681120" cy="312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US" altLang="en-US" sz="1633"/>
              <a:t>12 on</a:t>
            </a:r>
          </a:p>
        </p:txBody>
      </p:sp>
      <p:sp>
        <p:nvSpPr>
          <p:cNvPr id="12302" name="Line 14"/>
          <p:cNvSpPr>
            <a:spLocks noChangeShapeType="1"/>
          </p:cNvSpPr>
          <p:nvPr/>
        </p:nvSpPr>
        <p:spPr bwMode="auto">
          <a:xfrm flipV="1">
            <a:off x="2592001" y="3537001"/>
            <a:ext cx="1440" cy="1274400"/>
          </a:xfrm>
          <a:prstGeom prst="line">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816"/>
          </a:p>
        </p:txBody>
      </p:sp>
      <p:sp>
        <p:nvSpPr>
          <p:cNvPr id="12304" name="Rectangle 16"/>
          <p:cNvSpPr>
            <a:spLocks noChangeArrowheads="1"/>
          </p:cNvSpPr>
          <p:nvPr/>
        </p:nvSpPr>
        <p:spPr bwMode="auto">
          <a:xfrm>
            <a:off x="326881" y="227880"/>
            <a:ext cx="8425440" cy="1503360"/>
          </a:xfrm>
          <a:prstGeom prst="rect">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400">
                <a:solidFill>
                  <a:srgbClr val="000000"/>
                </a:solidFill>
                <a:latin typeface="Arial" panose="020B0604020202020204" pitchFamily="34" charset="0"/>
              </a:defRPr>
            </a:lvl1pPr>
            <a:lvl2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400">
                <a:solidFill>
                  <a:srgbClr val="000000"/>
                </a:solidFill>
                <a:latin typeface="Arial" panose="020B0604020202020204" pitchFamily="34" charset="0"/>
              </a:defRPr>
            </a:lvl2pPr>
            <a:lvl3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400">
                <a:solidFill>
                  <a:srgbClr val="000000"/>
                </a:solidFill>
                <a:latin typeface="Arial" panose="020B0604020202020204" pitchFamily="34" charset="0"/>
              </a:defRPr>
            </a:lvl3pPr>
            <a:lvl4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400">
                <a:solidFill>
                  <a:srgbClr val="000000"/>
                </a:solidFill>
                <a:latin typeface="Arial" panose="020B0604020202020204" pitchFamily="34" charset="0"/>
              </a:defRPr>
            </a:lvl4pPr>
            <a:lvl5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400">
                <a:solidFill>
                  <a:srgbClr val="000000"/>
                </a:solidFill>
                <a:latin typeface="Arial" panose="020B0604020202020204" pitchFamily="34" charset="0"/>
              </a:defRPr>
            </a:lvl5pPr>
            <a:lvl6pPr marL="457200" algn="ctr"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400">
                <a:solidFill>
                  <a:srgbClr val="000000"/>
                </a:solidFill>
                <a:latin typeface="Arial" panose="020B0604020202020204" pitchFamily="34" charset="0"/>
              </a:defRPr>
            </a:lvl6pPr>
            <a:lvl7pPr marL="914400" algn="ctr"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400">
                <a:solidFill>
                  <a:srgbClr val="000000"/>
                </a:solidFill>
                <a:latin typeface="Arial" panose="020B0604020202020204" pitchFamily="34" charset="0"/>
              </a:defRPr>
            </a:lvl7pPr>
            <a:lvl8pPr marL="1371600" algn="ctr"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400">
                <a:solidFill>
                  <a:srgbClr val="000000"/>
                </a:solidFill>
                <a:latin typeface="Arial" panose="020B0604020202020204" pitchFamily="34" charset="0"/>
              </a:defRPr>
            </a:lvl8pPr>
            <a:lvl9pPr marL="1828800" algn="ctr"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400">
                <a:solidFill>
                  <a:srgbClr val="000000"/>
                </a:solidFill>
                <a:latin typeface="Arial" panose="020B0604020202020204" pitchFamily="34" charset="0"/>
              </a:defRPr>
            </a:lvl9pPr>
          </a:lstStyle>
          <a:p>
            <a:pPr>
              <a:buClrTx/>
              <a:buFontTx/>
              <a:buNone/>
            </a:pPr>
            <a:r>
              <a:rPr lang="en-US" altLang="en-US" sz="2400" dirty="0"/>
              <a:t>Looking at the effect on the real positron beam, tests have been carried on by using the synchrotron light monitor, the FFT spectrum analyzer, and the bunch-by-bunch horizontal and vertical feedback systems. </a:t>
            </a:r>
          </a:p>
        </p:txBody>
      </p:sp>
    </p:spTree>
    <p:extLst>
      <p:ext uri="{BB962C8B-B14F-4D97-AF65-F5344CB8AC3E}">
        <p14:creationId xmlns:p14="http://schemas.microsoft.com/office/powerpoint/2010/main" val="208175253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456481" y="266761"/>
            <a:ext cx="8200800" cy="1130400"/>
          </a:xfrm>
          <a:ln/>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altLang="en-US"/>
              <a:t>E+ horizontal tune shift goes up when (all) electrodes are turned off</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6320" y="1397161"/>
            <a:ext cx="6491520" cy="5256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15" name="Line 3"/>
          <p:cNvSpPr>
            <a:spLocks noChangeShapeType="1"/>
          </p:cNvSpPr>
          <p:nvPr/>
        </p:nvSpPr>
        <p:spPr bwMode="auto">
          <a:xfrm flipV="1">
            <a:off x="1697761" y="4930921"/>
            <a:ext cx="3060000" cy="122400"/>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816"/>
          </a:p>
        </p:txBody>
      </p:sp>
      <p:sp>
        <p:nvSpPr>
          <p:cNvPr id="13316" name="Line 4"/>
          <p:cNvSpPr>
            <a:spLocks noChangeShapeType="1"/>
          </p:cNvSpPr>
          <p:nvPr/>
        </p:nvSpPr>
        <p:spPr bwMode="auto">
          <a:xfrm>
            <a:off x="1697761" y="5126761"/>
            <a:ext cx="3116160" cy="185760"/>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816"/>
          </a:p>
        </p:txBody>
      </p:sp>
      <p:sp>
        <p:nvSpPr>
          <p:cNvPr id="13317" name="Text Box 5"/>
          <p:cNvSpPr txBox="1">
            <a:spLocks noChangeArrowheads="1"/>
          </p:cNvSpPr>
          <p:nvPr/>
        </p:nvSpPr>
        <p:spPr bwMode="auto">
          <a:xfrm>
            <a:off x="1" y="4930921"/>
            <a:ext cx="1764000" cy="312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US" altLang="en-US" sz="1633"/>
              <a:t>Freq.diff=~20kHz</a:t>
            </a:r>
          </a:p>
        </p:txBody>
      </p:sp>
      <p:sp>
        <p:nvSpPr>
          <p:cNvPr id="13318" name="Text Box 6"/>
          <p:cNvSpPr txBox="1">
            <a:spLocks noChangeArrowheads="1"/>
          </p:cNvSpPr>
          <p:nvPr/>
        </p:nvSpPr>
        <p:spPr bwMode="auto">
          <a:xfrm>
            <a:off x="326881" y="3371401"/>
            <a:ext cx="1632960" cy="103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buClrTx/>
              <a:buFontTx/>
              <a:buNone/>
            </a:pPr>
            <a:r>
              <a:rPr lang="en-US" altLang="en-US" sz="2177">
                <a:solidFill>
                  <a:srgbClr val="FF0000"/>
                </a:solidFill>
              </a:rPr>
              <a:t>550mA</a:t>
            </a:r>
          </a:p>
          <a:p>
            <a:pPr>
              <a:buClrTx/>
              <a:buFontTx/>
              <a:buNone/>
            </a:pPr>
            <a:r>
              <a:rPr lang="en-US" altLang="en-US" sz="2177">
                <a:solidFill>
                  <a:srgbClr val="FF0000"/>
                </a:solidFill>
              </a:rPr>
              <a:t>e+ beam</a:t>
            </a:r>
          </a:p>
          <a:p>
            <a:pPr>
              <a:buClrTx/>
              <a:buFontTx/>
              <a:buNone/>
            </a:pPr>
            <a:r>
              <a:rPr lang="en-US" altLang="en-US" sz="2177">
                <a:solidFill>
                  <a:srgbClr val="FF0000"/>
                </a:solidFill>
              </a:rPr>
              <a:t>current</a:t>
            </a:r>
          </a:p>
        </p:txBody>
      </p:sp>
      <p:sp>
        <p:nvSpPr>
          <p:cNvPr id="13320" name="Text Box 8"/>
          <p:cNvSpPr txBox="1">
            <a:spLocks noChangeArrowheads="1"/>
          </p:cNvSpPr>
          <p:nvPr/>
        </p:nvSpPr>
        <p:spPr bwMode="auto">
          <a:xfrm>
            <a:off x="131041" y="5519881"/>
            <a:ext cx="184731" cy="34362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it-IT" altLang="en-US" sz="1633"/>
          </a:p>
        </p:txBody>
      </p:sp>
      <p:sp>
        <p:nvSpPr>
          <p:cNvPr id="13321" name="Text Box 9"/>
          <p:cNvSpPr txBox="1">
            <a:spLocks noChangeArrowheads="1"/>
          </p:cNvSpPr>
          <p:nvPr/>
        </p:nvSpPr>
        <p:spPr bwMode="auto">
          <a:xfrm>
            <a:off x="0" y="5453641"/>
            <a:ext cx="2396490" cy="34362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en-US" sz="1633" dirty="0">
                <a:solidFill>
                  <a:srgbClr val="0070C0"/>
                </a:solidFill>
              </a:rPr>
              <a:t>Tune difference=0,0065</a:t>
            </a:r>
          </a:p>
        </p:txBody>
      </p:sp>
    </p:spTree>
    <p:extLst>
      <p:ext uri="{BB962C8B-B14F-4D97-AF65-F5344CB8AC3E}">
        <p14:creationId xmlns:p14="http://schemas.microsoft.com/office/powerpoint/2010/main" val="130242467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456481" y="-15480"/>
            <a:ext cx="8199360" cy="1696321"/>
          </a:xfrm>
          <a:ln/>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altLang="en-US" sz="3200" dirty="0"/>
              <a:t>Growth rate measurements can be quickly done by using bunch-by-bunch feedback</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665001"/>
            <a:ext cx="6942240" cy="50212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40" name="Text Box 4"/>
          <p:cNvSpPr txBox="1">
            <a:spLocks noChangeArrowheads="1"/>
          </p:cNvSpPr>
          <p:nvPr/>
        </p:nvSpPr>
        <p:spPr bwMode="auto">
          <a:xfrm>
            <a:off x="6972480" y="2449801"/>
            <a:ext cx="2171520" cy="400109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en-US" sz="2540" dirty="0">
                <a:solidFill>
                  <a:srgbClr val="002060"/>
                </a:solidFill>
              </a:rPr>
              <a:t>In this picture</a:t>
            </a:r>
          </a:p>
          <a:p>
            <a:r>
              <a:rPr lang="it-IT" altLang="en-US" sz="2540" dirty="0">
                <a:solidFill>
                  <a:srgbClr val="002060"/>
                </a:solidFill>
              </a:rPr>
              <a:t>the horizontal</a:t>
            </a:r>
          </a:p>
          <a:p>
            <a:r>
              <a:rPr lang="it-IT" altLang="en-US" sz="2540" dirty="0">
                <a:solidFill>
                  <a:srgbClr val="002060"/>
                </a:solidFill>
              </a:rPr>
              <a:t>growth rate</a:t>
            </a:r>
          </a:p>
          <a:p>
            <a:r>
              <a:rPr lang="it-IT" altLang="en-US" sz="2540" dirty="0">
                <a:solidFill>
                  <a:srgbClr val="002060"/>
                </a:solidFill>
              </a:rPr>
              <a:t>measure is plotted showing a strong resistive wall</a:t>
            </a:r>
          </a:p>
          <a:p>
            <a:r>
              <a:rPr lang="it-IT" altLang="en-US" sz="2540" dirty="0">
                <a:solidFill>
                  <a:srgbClr val="002060"/>
                </a:solidFill>
              </a:rPr>
              <a:t>instability  </a:t>
            </a:r>
          </a:p>
          <a:p>
            <a:r>
              <a:rPr lang="it-IT" altLang="en-US" sz="2540" dirty="0">
                <a:solidFill>
                  <a:srgbClr val="002060"/>
                </a:solidFill>
              </a:rPr>
              <a:t>(i.e. mode -1)</a:t>
            </a:r>
          </a:p>
        </p:txBody>
      </p:sp>
    </p:spTree>
    <p:extLst>
      <p:ext uri="{BB962C8B-B14F-4D97-AF65-F5344CB8AC3E}">
        <p14:creationId xmlns:p14="http://schemas.microsoft.com/office/powerpoint/2010/main" val="10922416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521" y="554761"/>
            <a:ext cx="8003520" cy="60652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86" name="Text Box 2"/>
          <p:cNvSpPr txBox="1">
            <a:spLocks noChangeArrowheads="1"/>
          </p:cNvSpPr>
          <p:nvPr/>
        </p:nvSpPr>
        <p:spPr bwMode="auto">
          <a:xfrm>
            <a:off x="1" y="360"/>
            <a:ext cx="9144000" cy="1468800"/>
          </a:xfrm>
          <a:prstGeom prst="rect">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defRPr>
            </a:lvl9pPr>
          </a:lstStyle>
          <a:p>
            <a:pPr algn="ctr">
              <a:buClrTx/>
              <a:buFontTx/>
              <a:buNone/>
            </a:pPr>
            <a:r>
              <a:rPr lang="en-US" altLang="en-US" sz="2903"/>
              <a:t>The e-cloud clearing electrodes are able to decrease the horizontal instability growth rates.</a:t>
            </a:r>
          </a:p>
          <a:p>
            <a:pPr algn="ctr">
              <a:buClrTx/>
              <a:buFontTx/>
              <a:buNone/>
            </a:pPr>
            <a:r>
              <a:rPr lang="en-US" altLang="en-US" sz="2903"/>
              <a:t>Voltages applied in this measure are 140V, 70V and 0V</a:t>
            </a:r>
          </a:p>
        </p:txBody>
      </p:sp>
    </p:spTree>
    <p:extLst>
      <p:ext uri="{BB962C8B-B14F-4D97-AF65-F5344CB8AC3E}">
        <p14:creationId xmlns:p14="http://schemas.microsoft.com/office/powerpoint/2010/main" val="328398507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31041" y="423721"/>
            <a:ext cx="3919680" cy="1764000"/>
          </a:xfrm>
        </p:spPr>
        <p:txBody>
          <a:bodyPr/>
          <a:lstStyle/>
          <a:p>
            <a:r>
              <a:rPr lang="en-US" altLang="en-US" sz="2540" dirty="0"/>
              <a:t>Horizontal bunch-by-bunch fractional</a:t>
            </a:r>
            <a:br>
              <a:rPr lang="en-US" altLang="en-US" sz="2540" dirty="0"/>
            </a:br>
            <a:r>
              <a:rPr lang="en-US" altLang="en-US" sz="2540" dirty="0"/>
              <a:t>tune measured</a:t>
            </a:r>
            <a:br>
              <a:rPr lang="en-US" altLang="en-US" sz="2540" dirty="0"/>
            </a:br>
            <a:r>
              <a:rPr lang="en-US" altLang="en-US" sz="2540" dirty="0"/>
              <a:t>by the feedback system </a:t>
            </a:r>
          </a:p>
        </p:txBody>
      </p:sp>
      <p:pic>
        <p:nvPicPr>
          <p:cNvPr id="44038" name="Picture 6" descr="_tune_spread_H_180806_1817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03080"/>
            <a:ext cx="4832640" cy="4354560"/>
          </a:xfrm>
          <a:prstGeom prst="rect">
            <a:avLst/>
          </a:prstGeom>
          <a:noFill/>
          <a:extLst>
            <a:ext uri="{909E8E84-426E-40DD-AFC4-6F175D3DCCD1}">
              <a14:hiddenFill xmlns:a14="http://schemas.microsoft.com/office/drawing/2010/main">
                <a:solidFill>
                  <a:srgbClr val="FFFFFF"/>
                </a:solidFill>
              </a14:hiddenFill>
            </a:ext>
          </a:extLst>
        </p:spPr>
      </p:pic>
      <p:pic>
        <p:nvPicPr>
          <p:cNvPr id="44039" name="Picture 7" descr="_tune_spread_H_182401_1820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6480" y="360"/>
            <a:ext cx="4907520" cy="4354560"/>
          </a:xfrm>
          <a:prstGeom prst="rect">
            <a:avLst/>
          </a:prstGeom>
          <a:noFill/>
          <a:extLst>
            <a:ext uri="{909E8E84-426E-40DD-AFC4-6F175D3DCCD1}">
              <a14:hiddenFill xmlns:a14="http://schemas.microsoft.com/office/drawing/2010/main">
                <a:solidFill>
                  <a:srgbClr val="FFFFFF"/>
                </a:solidFill>
              </a14:hiddenFill>
            </a:ext>
          </a:extLst>
        </p:spPr>
      </p:pic>
      <p:sp>
        <p:nvSpPr>
          <p:cNvPr id="44040" name="Rectangle 8"/>
          <p:cNvSpPr>
            <a:spLocks noChangeArrowheads="1"/>
          </p:cNvSpPr>
          <p:nvPr/>
        </p:nvSpPr>
        <p:spPr bwMode="auto">
          <a:xfrm>
            <a:off x="4963681" y="4474441"/>
            <a:ext cx="3984480" cy="2220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lgn="ctr">
              <a:defRPr sz="4400">
                <a:solidFill>
                  <a:srgbClr val="000000"/>
                </a:solidFill>
                <a:latin typeface="Arial" panose="020B0604020202020204" pitchFamily="34" charset="0"/>
              </a:defRPr>
            </a:lvl1pPr>
            <a:lvl2pPr algn="ctr">
              <a:defRPr sz="4400">
                <a:solidFill>
                  <a:srgbClr val="000000"/>
                </a:solidFill>
                <a:latin typeface="Arial" panose="020B0604020202020204" pitchFamily="34" charset="0"/>
              </a:defRPr>
            </a:lvl2pPr>
            <a:lvl3pPr algn="ctr">
              <a:defRPr sz="4400">
                <a:solidFill>
                  <a:srgbClr val="000000"/>
                </a:solidFill>
                <a:latin typeface="Arial" panose="020B0604020202020204" pitchFamily="34" charset="0"/>
              </a:defRPr>
            </a:lvl3pPr>
            <a:lvl4pPr algn="ctr">
              <a:defRPr sz="4400">
                <a:solidFill>
                  <a:srgbClr val="000000"/>
                </a:solidFill>
                <a:latin typeface="Arial" panose="020B0604020202020204" pitchFamily="34" charset="0"/>
              </a:defRPr>
            </a:lvl4pPr>
            <a:lvl5pPr algn="ctr">
              <a:defRPr sz="4400">
                <a:solidFill>
                  <a:srgbClr val="000000"/>
                </a:solidFill>
                <a:latin typeface="Arial" panose="020B0604020202020204" pitchFamily="34" charset="0"/>
              </a:defRPr>
            </a:lvl5pPr>
            <a:lvl6pPr marL="4572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6pPr>
            <a:lvl7pPr marL="9144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7pPr>
            <a:lvl8pPr marL="13716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8pPr>
            <a:lvl9pPr marL="18288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9pPr>
          </a:lstStyle>
          <a:p>
            <a:r>
              <a:rPr lang="en-US" altLang="en-US" sz="2177" dirty="0">
                <a:solidFill>
                  <a:srgbClr val="CC0000"/>
                </a:solidFill>
              </a:rPr>
              <a:t>DAFNE e+ beam,</a:t>
            </a:r>
            <a:br>
              <a:rPr lang="en-US" altLang="en-US" sz="2177" dirty="0">
                <a:solidFill>
                  <a:srgbClr val="CC0000"/>
                </a:solidFill>
              </a:rPr>
            </a:br>
            <a:r>
              <a:rPr lang="en-US" altLang="en-US" sz="2177" dirty="0">
                <a:solidFill>
                  <a:srgbClr val="CC0000"/>
                </a:solidFill>
              </a:rPr>
              <a:t>100 bunches, spaced by 2.7ns with 20 buckets gap</a:t>
            </a:r>
            <a:br>
              <a:rPr lang="en-US" altLang="en-US" sz="2177" dirty="0">
                <a:solidFill>
                  <a:srgbClr val="CC0000"/>
                </a:solidFill>
              </a:rPr>
            </a:br>
            <a:br>
              <a:rPr lang="en-US" altLang="en-US" sz="2540" dirty="0">
                <a:solidFill>
                  <a:srgbClr val="CC0000"/>
                </a:solidFill>
              </a:rPr>
            </a:br>
            <a:r>
              <a:rPr lang="en-US" altLang="en-US" sz="2540" dirty="0">
                <a:solidFill>
                  <a:srgbClr val="002060"/>
                </a:solidFill>
              </a:rPr>
              <a:t>Turning off the electrodes in 4 wigglers and 2 dipoles, the horizontal tune goes up</a:t>
            </a:r>
          </a:p>
        </p:txBody>
      </p:sp>
    </p:spTree>
    <p:extLst>
      <p:ext uri="{BB962C8B-B14F-4D97-AF65-F5344CB8AC3E}">
        <p14:creationId xmlns:p14="http://schemas.microsoft.com/office/powerpoint/2010/main" val="3260361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5366" y="2389377"/>
            <a:ext cx="5082988" cy="581025"/>
          </a:xfrm>
        </p:spPr>
        <p:txBody>
          <a:bodyPr/>
          <a:lstStyle/>
          <a:p>
            <a:r>
              <a:rPr lang="en-US" dirty="0"/>
              <a:t>A first point of view (MZ, CM)…</a:t>
            </a:r>
          </a:p>
        </p:txBody>
      </p:sp>
      <p:sp>
        <p:nvSpPr>
          <p:cNvPr id="6" name="Slide Number Placeholder 5"/>
          <p:cNvSpPr>
            <a:spLocks noGrp="1"/>
          </p:cNvSpPr>
          <p:nvPr>
            <p:ph type="sldNum" sz="quarter" idx="12"/>
          </p:nvPr>
        </p:nvSpPr>
        <p:spPr/>
        <p:txBody>
          <a:bodyPr/>
          <a:lstStyle/>
          <a:p>
            <a:r>
              <a:rPr lang="it-IT"/>
              <a:t>Pag. </a:t>
            </a:r>
            <a:fld id="{A1292C01-2A3D-0A44-81FF-B77D718938CB}" type="slidenum">
              <a:rPr lang="it-IT" smtClean="0"/>
              <a:pPr/>
              <a:t>3</a:t>
            </a:fld>
            <a:endParaRPr lang="it-IT" dirty="0"/>
          </a:p>
        </p:txBody>
      </p:sp>
      <p:sp>
        <p:nvSpPr>
          <p:cNvPr id="7"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8"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9973701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31041" y="98281"/>
            <a:ext cx="5029920" cy="1568160"/>
          </a:xfrm>
        </p:spPr>
        <p:txBody>
          <a:bodyPr/>
          <a:lstStyle/>
          <a:p>
            <a:r>
              <a:rPr lang="en-US" altLang="en-US" sz="2000" dirty="0"/>
              <a:t>Vertical fractional</a:t>
            </a:r>
            <a:br>
              <a:rPr lang="en-US" altLang="en-US" sz="2000" dirty="0"/>
            </a:br>
            <a:r>
              <a:rPr lang="en-US" altLang="en-US" sz="2000" dirty="0"/>
              <a:t>tune spread (down) and vertical growth rates (right) measured</a:t>
            </a:r>
            <a:br>
              <a:rPr lang="en-US" altLang="en-US" sz="2000" dirty="0"/>
            </a:br>
            <a:r>
              <a:rPr lang="en-US" altLang="en-US" sz="2000" dirty="0"/>
              <a:t>by bunch-by-bunch feedback system </a:t>
            </a:r>
          </a:p>
        </p:txBody>
      </p:sp>
      <p:pic>
        <p:nvPicPr>
          <p:cNvPr id="46086" name="Picture 6" descr="_tune_spread_V_182436_1822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908361"/>
            <a:ext cx="5355360" cy="4949280"/>
          </a:xfrm>
          <a:prstGeom prst="rect">
            <a:avLst/>
          </a:prstGeom>
          <a:noFill/>
          <a:extLst>
            <a:ext uri="{909E8E84-426E-40DD-AFC4-6F175D3DCCD1}">
              <a14:hiddenFill xmlns:a14="http://schemas.microsoft.com/office/drawing/2010/main">
                <a:solidFill>
                  <a:srgbClr val="FFFFFF"/>
                </a:solidFill>
              </a14:hiddenFill>
            </a:ext>
          </a:extLst>
        </p:spPr>
      </p:pic>
      <p:sp>
        <p:nvSpPr>
          <p:cNvPr id="46087" name="Rectangle 7"/>
          <p:cNvSpPr>
            <a:spLocks noChangeArrowheads="1"/>
          </p:cNvSpPr>
          <p:nvPr/>
        </p:nvSpPr>
        <p:spPr bwMode="auto">
          <a:xfrm>
            <a:off x="5355361" y="3624841"/>
            <a:ext cx="3526560" cy="1110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lgn="ctr">
              <a:defRPr sz="4400">
                <a:solidFill>
                  <a:srgbClr val="000000"/>
                </a:solidFill>
                <a:latin typeface="Arial" panose="020B0604020202020204" pitchFamily="34" charset="0"/>
              </a:defRPr>
            </a:lvl1pPr>
            <a:lvl2pPr algn="ctr">
              <a:defRPr sz="4400">
                <a:solidFill>
                  <a:srgbClr val="000000"/>
                </a:solidFill>
                <a:latin typeface="Arial" panose="020B0604020202020204" pitchFamily="34" charset="0"/>
              </a:defRPr>
            </a:lvl2pPr>
            <a:lvl3pPr algn="ctr">
              <a:defRPr sz="4400">
                <a:solidFill>
                  <a:srgbClr val="000000"/>
                </a:solidFill>
                <a:latin typeface="Arial" panose="020B0604020202020204" pitchFamily="34" charset="0"/>
              </a:defRPr>
            </a:lvl3pPr>
            <a:lvl4pPr algn="ctr">
              <a:defRPr sz="4400">
                <a:solidFill>
                  <a:srgbClr val="000000"/>
                </a:solidFill>
                <a:latin typeface="Arial" panose="020B0604020202020204" pitchFamily="34" charset="0"/>
              </a:defRPr>
            </a:lvl4pPr>
            <a:lvl5pPr algn="ctr">
              <a:defRPr sz="4400">
                <a:solidFill>
                  <a:srgbClr val="000000"/>
                </a:solidFill>
                <a:latin typeface="Arial" panose="020B0604020202020204" pitchFamily="34" charset="0"/>
              </a:defRPr>
            </a:lvl5pPr>
            <a:lvl6pPr marL="4572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6pPr>
            <a:lvl7pPr marL="9144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7pPr>
            <a:lvl8pPr marL="13716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8pPr>
            <a:lvl9pPr marL="18288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9pPr>
          </a:lstStyle>
          <a:p>
            <a:endParaRPr lang="en-US" altLang="en-US" sz="2540"/>
          </a:p>
        </p:txBody>
      </p:sp>
      <p:sp>
        <p:nvSpPr>
          <p:cNvPr id="46088" name="Rectangle 8"/>
          <p:cNvSpPr>
            <a:spLocks noChangeArrowheads="1"/>
          </p:cNvSpPr>
          <p:nvPr/>
        </p:nvSpPr>
        <p:spPr bwMode="auto">
          <a:xfrm>
            <a:off x="5355361" y="3560041"/>
            <a:ext cx="3788640" cy="3297600"/>
          </a:xfrm>
          <a:prstGeom prst="rect">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lgn="ctr">
              <a:defRPr sz="4400">
                <a:solidFill>
                  <a:srgbClr val="000000"/>
                </a:solidFill>
                <a:latin typeface="Arial" panose="020B0604020202020204" pitchFamily="34" charset="0"/>
              </a:defRPr>
            </a:lvl1pPr>
            <a:lvl2pPr algn="ctr">
              <a:defRPr sz="4400">
                <a:solidFill>
                  <a:srgbClr val="000000"/>
                </a:solidFill>
                <a:latin typeface="Arial" panose="020B0604020202020204" pitchFamily="34" charset="0"/>
              </a:defRPr>
            </a:lvl2pPr>
            <a:lvl3pPr algn="ctr">
              <a:defRPr sz="4400">
                <a:solidFill>
                  <a:srgbClr val="000000"/>
                </a:solidFill>
                <a:latin typeface="Arial" panose="020B0604020202020204" pitchFamily="34" charset="0"/>
              </a:defRPr>
            </a:lvl3pPr>
            <a:lvl4pPr algn="ctr">
              <a:defRPr sz="4400">
                <a:solidFill>
                  <a:srgbClr val="000000"/>
                </a:solidFill>
                <a:latin typeface="Arial" panose="020B0604020202020204" pitchFamily="34" charset="0"/>
              </a:defRPr>
            </a:lvl4pPr>
            <a:lvl5pPr algn="ctr">
              <a:defRPr sz="4400">
                <a:solidFill>
                  <a:srgbClr val="000000"/>
                </a:solidFill>
                <a:latin typeface="Arial" panose="020B0604020202020204" pitchFamily="34" charset="0"/>
              </a:defRPr>
            </a:lvl5pPr>
            <a:lvl6pPr marL="4572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6pPr>
            <a:lvl7pPr marL="9144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7pPr>
            <a:lvl8pPr marL="13716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8pPr>
            <a:lvl9pPr marL="1828800" algn="ctr" defTabSz="45720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9pPr>
          </a:lstStyle>
          <a:p>
            <a:r>
              <a:rPr lang="en-US" altLang="en-US" sz="2540"/>
              <a:t>In the vertical plane</a:t>
            </a:r>
            <a:br>
              <a:rPr lang="en-US" altLang="en-US" sz="2540"/>
            </a:br>
            <a:r>
              <a:rPr lang="en-US" altLang="en-US" sz="2540"/>
              <a:t>the spread has a different shape w.r.t.</a:t>
            </a:r>
            <a:br>
              <a:rPr lang="en-US" altLang="en-US" sz="2540"/>
            </a:br>
            <a:r>
              <a:rPr lang="en-US" altLang="en-US" sz="2540"/>
              <a:t>the horizontal behavior</a:t>
            </a:r>
            <a:br>
              <a:rPr lang="en-US" altLang="en-US" sz="2540"/>
            </a:br>
            <a:r>
              <a:rPr lang="en-US" altLang="en-US" sz="2540"/>
              <a:t>but, again, the electrodes are very effective ! </a:t>
            </a:r>
          </a:p>
        </p:txBody>
      </p:sp>
      <p:pic>
        <p:nvPicPr>
          <p:cNvPr id="4608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5361" y="360"/>
            <a:ext cx="3788640" cy="35481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486835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1608085" y="159078"/>
            <a:ext cx="6294345" cy="532800"/>
          </a:xfrm>
          <a:ln/>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altLang="en-US" sz="3628" dirty="0"/>
              <a:t>BIW2012 poster conclusion</a:t>
            </a:r>
          </a:p>
        </p:txBody>
      </p:sp>
      <p:sp>
        <p:nvSpPr>
          <p:cNvPr id="18434" name="Rectangle 2"/>
          <p:cNvSpPr>
            <a:spLocks noGrp="1" noChangeArrowheads="1"/>
          </p:cNvSpPr>
          <p:nvPr>
            <p:ph type="body" idx="1"/>
          </p:nvPr>
        </p:nvSpPr>
        <p:spPr>
          <a:xfrm>
            <a:off x="391680" y="1012681"/>
            <a:ext cx="8426880" cy="4114080"/>
          </a:xfrm>
          <a:solidFill>
            <a:srgbClr val="CC99FF">
              <a:alpha val="50000"/>
            </a:srgbClr>
          </a:solidFill>
          <a:ln w="28575">
            <a:solidFill>
              <a:srgbClr val="800000"/>
            </a:solidFill>
            <a:round/>
            <a:headEnd/>
            <a:tailEnd/>
          </a:ln>
        </p:spPr>
        <p:txBody>
          <a:bodyPr/>
          <a:lstStyle/>
          <a:p>
            <a:pPr indent="-303845">
              <a:lnSpc>
                <a:spcPct val="83000"/>
              </a:lnSpc>
              <a:buClrTx/>
              <a:buFontTx/>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sz="2177">
                <a:cs typeface="Arial" panose="020B0604020202020204" pitchFamily="34" charset="0"/>
              </a:rPr>
              <a:t>Metallic clearing electrodes have been inserted in the wiggler and bending magnet vacuum chambers of the DAFNE positron ring to fight the instability due to the e-cloud. </a:t>
            </a:r>
          </a:p>
          <a:p>
            <a:pPr indent="-303845">
              <a:lnSpc>
                <a:spcPct val="83000"/>
              </a:lnSpc>
              <a:buClrTx/>
              <a:buFontTx/>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sz="2177">
                <a:cs typeface="Arial" panose="020B0604020202020204" pitchFamily="34" charset="0"/>
              </a:rPr>
              <a:t>Electrode placement is complementary to solenoids that are allocated in the straight sections of the e+ ring.</a:t>
            </a:r>
          </a:p>
          <a:p>
            <a:pPr indent="-303845">
              <a:lnSpc>
                <a:spcPct val="83000"/>
              </a:lnSpc>
              <a:buClrTx/>
              <a:buNone/>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sz="2177">
                <a:cs typeface="Arial" panose="020B0604020202020204" pitchFamily="34" charset="0"/>
              </a:rPr>
              <a:t>-   Experience with clearing electrodes in the DAFNE positron beam is largely positive: smaller vertical dimensions, less transverse tune spread and slower growth rates clearly indicates a good behavior of these devices.</a:t>
            </a:r>
          </a:p>
          <a:p>
            <a:pPr indent="-303845">
              <a:lnSpc>
                <a:spcPct val="83000"/>
              </a:lnSpc>
              <a:buClrTx/>
              <a:buFontTx/>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sz="2177">
                <a:cs typeface="Arial" panose="020B0604020202020204" pitchFamily="34" charset="0"/>
              </a:rPr>
              <a:t>Transverse bunch-by-bunch feedback systems with many diagnostics analysis tools are unique instruments to evaluate solenoid and e-cloud clearing electrode performances.</a:t>
            </a:r>
          </a:p>
        </p:txBody>
      </p:sp>
      <p:sp>
        <p:nvSpPr>
          <p:cNvPr id="4"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5"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184589063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2667000" y="159078"/>
            <a:ext cx="3534366" cy="532800"/>
          </a:xfrm>
          <a:ln/>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altLang="en-US" sz="3628" dirty="0"/>
              <a:t>After 5 years</a:t>
            </a:r>
          </a:p>
        </p:txBody>
      </p:sp>
      <p:sp>
        <p:nvSpPr>
          <p:cNvPr id="18434" name="Rectangle 2"/>
          <p:cNvSpPr>
            <a:spLocks noGrp="1" noChangeArrowheads="1"/>
          </p:cNvSpPr>
          <p:nvPr>
            <p:ph type="body" idx="1"/>
          </p:nvPr>
        </p:nvSpPr>
        <p:spPr>
          <a:xfrm>
            <a:off x="391680" y="1012681"/>
            <a:ext cx="8426880" cy="4267531"/>
          </a:xfrm>
          <a:solidFill>
            <a:srgbClr val="CC99FF">
              <a:alpha val="50000"/>
            </a:srgbClr>
          </a:solidFill>
          <a:ln w="28575">
            <a:solidFill>
              <a:srgbClr val="800000"/>
            </a:solidFill>
            <a:round/>
            <a:headEnd/>
            <a:tailEnd/>
          </a:ln>
        </p:spPr>
        <p:txBody>
          <a:bodyPr/>
          <a:lstStyle/>
          <a:p>
            <a:pPr marL="39055" indent="0">
              <a:lnSpc>
                <a:spcPct val="83000"/>
              </a:lnSpc>
              <a:buClrTx/>
              <a:buNone/>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endParaRPr lang="en-US" altLang="en-US" sz="2177" dirty="0">
              <a:cs typeface="Arial" panose="020B0604020202020204" pitchFamily="34" charset="0"/>
            </a:endParaRPr>
          </a:p>
          <a:p>
            <a:pPr marL="39055" indent="0">
              <a:lnSpc>
                <a:spcPct val="83000"/>
              </a:lnSpc>
              <a:buClrTx/>
              <a:buNone/>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sz="2177" dirty="0">
                <a:cs typeface="Arial" panose="020B0604020202020204" pitchFamily="34" charset="0"/>
              </a:rPr>
              <a:t>-   We increased the applied voltage up to 500V</a:t>
            </a:r>
          </a:p>
          <a:p>
            <a:pPr indent="-303845">
              <a:lnSpc>
                <a:spcPct val="83000"/>
              </a:lnSpc>
              <a:buClrTx/>
              <a:buFontTx/>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sz="2177" dirty="0">
                <a:cs typeface="Arial" panose="020B0604020202020204" pitchFamily="34" charset="0"/>
              </a:rPr>
              <a:t>We tested both voltage polarity to evaluate the best performance </a:t>
            </a:r>
          </a:p>
          <a:p>
            <a:pPr indent="-303845">
              <a:lnSpc>
                <a:spcPct val="83000"/>
              </a:lnSpc>
              <a:buClrTx/>
              <a:buFontTx/>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sz="2177" dirty="0">
                <a:cs typeface="Arial" panose="020B0604020202020204" pitchFamily="34" charset="0"/>
              </a:rPr>
              <a:t>BAD NEWS: At the present we have only 2 clearing electrodes still working !!! (in the 2012 they were 12)</a:t>
            </a:r>
          </a:p>
          <a:p>
            <a:pPr indent="-303845">
              <a:lnSpc>
                <a:spcPct val="83000"/>
              </a:lnSpc>
              <a:buClrTx/>
              <a:buFontTx/>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sz="2177" dirty="0">
                <a:cs typeface="Arial" panose="020B0604020202020204" pitchFamily="34" charset="0"/>
              </a:rPr>
              <a:t>Failure reasons are not clear but we think that in the long term the heating of the beam have cooked the </a:t>
            </a:r>
            <a:r>
              <a:rPr lang="en-US" altLang="en-US" sz="2177" dirty="0" err="1">
                <a:cs typeface="Arial" panose="020B0604020202020204" pitchFamily="34" charset="0"/>
              </a:rPr>
              <a:t>shapal</a:t>
            </a:r>
            <a:r>
              <a:rPr lang="en-US" altLang="en-US" sz="2177" dirty="0">
                <a:cs typeface="Arial" panose="020B0604020202020204" pitchFamily="34" charset="0"/>
              </a:rPr>
              <a:t> insulators</a:t>
            </a:r>
          </a:p>
          <a:p>
            <a:pPr indent="-303845">
              <a:lnSpc>
                <a:spcPct val="83000"/>
              </a:lnSpc>
              <a:buClrTx/>
              <a:buFontTx/>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sz="2177" dirty="0">
                <a:cs typeface="Arial" panose="020B0604020202020204" pitchFamily="34" charset="0"/>
              </a:rPr>
              <a:t>Or the copper is damaged or bent</a:t>
            </a:r>
          </a:p>
          <a:p>
            <a:pPr indent="-303845">
              <a:lnSpc>
                <a:spcPct val="83000"/>
              </a:lnSpc>
              <a:buClrTx/>
              <a:buFontTx/>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sz="2177" dirty="0">
                <a:cs typeface="Arial" panose="020B0604020202020204" pitchFamily="34" charset="0"/>
              </a:rPr>
              <a:t>In conclusion loosing the initial dielectric features puts the </a:t>
            </a:r>
            <a:r>
              <a:rPr lang="en-US" altLang="en-US" sz="2177" dirty="0" err="1">
                <a:cs typeface="Arial" panose="020B0604020202020204" pitchFamily="34" charset="0"/>
              </a:rPr>
              <a:t>striplines</a:t>
            </a:r>
            <a:r>
              <a:rPr lang="en-US" altLang="en-US" sz="2177" dirty="0">
                <a:cs typeface="Arial" panose="020B0604020202020204" pitchFamily="34" charset="0"/>
              </a:rPr>
              <a:t> at ground</a:t>
            </a:r>
          </a:p>
          <a:p>
            <a:pPr indent="-303845">
              <a:lnSpc>
                <a:spcPct val="83000"/>
              </a:lnSpc>
              <a:buClrTx/>
              <a:buFontTx/>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altLang="en-US" sz="2177" dirty="0">
                <a:cs typeface="Arial" panose="020B0604020202020204" pitchFamily="34" charset="0"/>
              </a:rPr>
              <a:t>An evaluation should be carried on as soon as the vacuum chamber will be opened (for </a:t>
            </a:r>
            <a:r>
              <a:rPr lang="en-US" altLang="en-US" sz="2177" dirty="0" err="1">
                <a:cs typeface="Arial" panose="020B0604020202020204" pitchFamily="34" charset="0"/>
              </a:rPr>
              <a:t>Siddartha</a:t>
            </a:r>
            <a:r>
              <a:rPr lang="en-US" altLang="en-US" sz="2177" dirty="0">
                <a:cs typeface="Arial" panose="020B0604020202020204" pitchFamily="34" charset="0"/>
              </a:rPr>
              <a:t> run in 2018)</a:t>
            </a:r>
          </a:p>
          <a:p>
            <a:pPr marL="39055" indent="0">
              <a:lnSpc>
                <a:spcPct val="83000"/>
              </a:lnSpc>
              <a:buClrTx/>
              <a:buNone/>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endParaRPr lang="en-US" altLang="en-US" sz="2177" dirty="0">
              <a:cs typeface="Arial" panose="020B0604020202020204" pitchFamily="34" charset="0"/>
            </a:endParaRPr>
          </a:p>
          <a:p>
            <a:pPr indent="-303845">
              <a:lnSpc>
                <a:spcPct val="83000"/>
              </a:lnSpc>
              <a:buClrTx/>
              <a:buFontTx/>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endParaRPr lang="en-US" altLang="en-US" sz="2177" dirty="0">
              <a:cs typeface="Arial" panose="020B0604020202020204" pitchFamily="34" charset="0"/>
            </a:endParaRPr>
          </a:p>
        </p:txBody>
      </p:sp>
      <p:sp>
        <p:nvSpPr>
          <p:cNvPr id="4"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5"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12320289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2872" y="2674602"/>
            <a:ext cx="4110328" cy="581025"/>
          </a:xfrm>
        </p:spPr>
        <p:txBody>
          <a:bodyPr/>
          <a:lstStyle/>
          <a:p>
            <a:r>
              <a:rPr lang="en-US" dirty="0"/>
              <a:t>Future feedback schemes</a:t>
            </a:r>
          </a:p>
        </p:txBody>
      </p:sp>
      <p:sp>
        <p:nvSpPr>
          <p:cNvPr id="6" name="Slide Number Placeholder 5"/>
          <p:cNvSpPr>
            <a:spLocks noGrp="1"/>
          </p:cNvSpPr>
          <p:nvPr>
            <p:ph type="sldNum" sz="quarter" idx="12"/>
          </p:nvPr>
        </p:nvSpPr>
        <p:spPr/>
        <p:txBody>
          <a:bodyPr/>
          <a:lstStyle/>
          <a:p>
            <a:r>
              <a:rPr lang="it-IT"/>
              <a:t>Pag. </a:t>
            </a:r>
            <a:fld id="{A1292C01-2A3D-0A44-81FF-B77D718938CB}" type="slidenum">
              <a:rPr lang="it-IT" smtClean="0"/>
              <a:pPr/>
              <a:t>33</a:t>
            </a:fld>
            <a:endParaRPr lang="it-IT" dirty="0"/>
          </a:p>
        </p:txBody>
      </p:sp>
      <p:sp>
        <p:nvSpPr>
          <p:cNvPr id="7"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8"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7136554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1234853" y="490187"/>
            <a:ext cx="7216618" cy="843663"/>
          </a:xfrm>
        </p:spPr>
        <p:txBody>
          <a:bodyPr/>
          <a:lstStyle/>
          <a:p>
            <a:pPr lvl="0"/>
            <a:r>
              <a:rPr lang="zxx-none" sz="3628" i="1" dirty="0"/>
              <a:t>Feedback Systems for FCC-ee</a:t>
            </a:r>
          </a:p>
        </p:txBody>
      </p:sp>
      <p:sp>
        <p:nvSpPr>
          <p:cNvPr id="3" name="Subtitle 2"/>
          <p:cNvSpPr txBox="1">
            <a:spLocks noGrp="1"/>
          </p:cNvSpPr>
          <p:nvPr>
            <p:ph type="subTitle" idx="4294967295"/>
          </p:nvPr>
        </p:nvSpPr>
        <p:spPr>
          <a:xfrm>
            <a:off x="979654" y="1681761"/>
            <a:ext cx="7184126" cy="3204004"/>
          </a:xfrm>
        </p:spPr>
        <p:txBody>
          <a:bodyPr anchor="ctr"/>
          <a:lstStyle/>
          <a:p>
            <a:pPr marL="0" lvl="0" indent="0" algn="ctr">
              <a:buNone/>
            </a:pPr>
            <a:r>
              <a:rPr lang="zxx-none" sz="1814" b="1" dirty="0"/>
              <a:t>Alessandro Drago</a:t>
            </a:r>
          </a:p>
          <a:p>
            <a:pPr marL="0" lvl="0" indent="0" algn="ctr">
              <a:buNone/>
            </a:pPr>
            <a:r>
              <a:rPr lang="zxx-none" sz="1451" b="1" dirty="0"/>
              <a:t>INFN/LNF &amp; Tor Vergata Rome University</a:t>
            </a:r>
          </a:p>
          <a:p>
            <a:pPr marL="0" lvl="0" indent="0" algn="ctr">
              <a:buNone/>
            </a:pPr>
            <a:endParaRPr lang="zxx-none" sz="1451" b="1" dirty="0"/>
          </a:p>
          <a:p>
            <a:pPr marL="0" lvl="0" indent="0" algn="ctr">
              <a:buNone/>
            </a:pPr>
            <a:endParaRPr lang="zxx-none" sz="1451" b="1" dirty="0"/>
          </a:p>
          <a:p>
            <a:pPr marL="0" indent="0" algn="ctr">
              <a:spcAft>
                <a:spcPts val="0"/>
              </a:spcAft>
              <a:buNone/>
            </a:pPr>
            <a:r>
              <a:rPr lang="en-US" sz="2177" b="1" dirty="0"/>
              <a:t>eeFACT2016</a:t>
            </a:r>
          </a:p>
          <a:p>
            <a:pPr marL="0" indent="0" algn="ctr">
              <a:spcAft>
                <a:spcPts val="0"/>
              </a:spcAft>
              <a:buNone/>
            </a:pPr>
            <a:r>
              <a:rPr lang="en-US" sz="1451" b="1" dirty="0"/>
              <a:t>58</a:t>
            </a:r>
            <a:r>
              <a:rPr lang="en-US" sz="1451" b="1" baseline="33000" dirty="0"/>
              <a:t>th</a:t>
            </a:r>
            <a:r>
              <a:rPr lang="en-US" sz="1451" b="1" dirty="0"/>
              <a:t> ICFA Advanced Beam Dynamics workshop</a:t>
            </a:r>
          </a:p>
          <a:p>
            <a:pPr marL="0" indent="0" algn="ctr">
              <a:spcAft>
                <a:spcPts val="0"/>
              </a:spcAft>
              <a:buNone/>
            </a:pPr>
            <a:r>
              <a:rPr lang="en-US" sz="1451" b="1" dirty="0"/>
              <a:t>On High Luminosity Circular </a:t>
            </a:r>
            <a:r>
              <a:rPr lang="en-US" sz="1451" b="1" dirty="0" err="1"/>
              <a:t>e+e</a:t>
            </a:r>
            <a:r>
              <a:rPr lang="en-US" sz="1451" b="1" dirty="0"/>
              <a:t>- Colliders</a:t>
            </a:r>
          </a:p>
          <a:p>
            <a:pPr marL="0" indent="0" algn="ctr">
              <a:spcAft>
                <a:spcPts val="0"/>
              </a:spcAft>
              <a:buNone/>
            </a:pPr>
            <a:endParaRPr lang="en-US" sz="1451" b="1" dirty="0"/>
          </a:p>
          <a:p>
            <a:pPr marL="0" indent="0" algn="ctr">
              <a:spcAft>
                <a:spcPts val="0"/>
              </a:spcAft>
              <a:buNone/>
            </a:pPr>
            <a:r>
              <a:rPr lang="en-US" sz="1451" b="1" dirty="0"/>
              <a:t>24-27/10/2016   Cockcroft Institute at Daresbury Laboratory, UK</a:t>
            </a:r>
          </a:p>
          <a:p>
            <a:pPr marL="0" indent="0" algn="ctr">
              <a:spcAft>
                <a:spcPts val="0"/>
              </a:spcAft>
              <a:buNone/>
            </a:pPr>
            <a:r>
              <a:rPr lang="en-US" sz="1451" b="1" i="1" dirty="0"/>
              <a:t>[also FCC Week 2016, Rome]</a:t>
            </a:r>
          </a:p>
        </p:txBody>
      </p:sp>
      <p:pic>
        <p:nvPicPr>
          <p:cNvPr id="4" name="Picture 3"/>
          <p:cNvPicPr>
            <a:picLocks noChangeAspect="1"/>
          </p:cNvPicPr>
          <p:nvPr/>
        </p:nvPicPr>
        <p:blipFill>
          <a:blip r:embed="rId3">
            <a:lum/>
            <a:alphaModFix/>
          </a:blip>
          <a:srcRect/>
          <a:stretch>
            <a:fillRect/>
          </a:stretch>
        </p:blipFill>
        <p:spPr>
          <a:xfrm>
            <a:off x="2775685" y="6041557"/>
            <a:ext cx="4898268" cy="816378"/>
          </a:xfrm>
          <a:prstGeom prst="rect">
            <a:avLst/>
          </a:prstGeom>
          <a:noFill/>
          <a:ln>
            <a:noFill/>
          </a:ln>
        </p:spPr>
      </p:pic>
      <p:pic>
        <p:nvPicPr>
          <p:cNvPr id="5" name="Picture 4"/>
          <p:cNvPicPr>
            <a:picLocks noChangeAspect="1"/>
          </p:cNvPicPr>
          <p:nvPr/>
        </p:nvPicPr>
        <p:blipFill>
          <a:blip r:embed="rId4">
            <a:lum/>
            <a:alphaModFix/>
          </a:blip>
          <a:srcRect/>
          <a:stretch>
            <a:fillRect/>
          </a:stretch>
        </p:blipFill>
        <p:spPr>
          <a:xfrm>
            <a:off x="217484" y="6040578"/>
            <a:ext cx="1088395" cy="690981"/>
          </a:xfrm>
          <a:prstGeom prst="rect">
            <a:avLst/>
          </a:prstGeom>
          <a:noFill/>
          <a:ln>
            <a:noFill/>
          </a:ln>
        </p:spPr>
      </p:pic>
      <p:pic>
        <p:nvPicPr>
          <p:cNvPr id="6" name="Picture 5"/>
          <p:cNvPicPr>
            <a:picLocks noChangeAspect="1"/>
          </p:cNvPicPr>
          <p:nvPr/>
        </p:nvPicPr>
        <p:blipFill>
          <a:blip r:embed="rId5">
            <a:lum/>
            <a:alphaModFix/>
          </a:blip>
          <a:srcRect/>
          <a:stretch>
            <a:fillRect/>
          </a:stretch>
        </p:blipFill>
        <p:spPr>
          <a:xfrm>
            <a:off x="7837229" y="5715006"/>
            <a:ext cx="1306205" cy="1142929"/>
          </a:xfrm>
          <a:prstGeom prst="rect">
            <a:avLst/>
          </a:prstGeom>
          <a:noFill/>
          <a:ln>
            <a:noFill/>
          </a:ln>
        </p:spPr>
      </p:pic>
      <p:pic>
        <p:nvPicPr>
          <p:cNvPr id="7" name="Picture 6"/>
          <p:cNvPicPr>
            <a:picLocks noChangeAspect="1"/>
          </p:cNvPicPr>
          <p:nvPr/>
        </p:nvPicPr>
        <p:blipFill>
          <a:blip r:embed="rId6">
            <a:lum/>
            <a:alphaModFix/>
          </a:blip>
          <a:srcRect/>
          <a:stretch>
            <a:fillRect/>
          </a:stretch>
        </p:blipFill>
        <p:spPr>
          <a:xfrm>
            <a:off x="20573" y="4735352"/>
            <a:ext cx="2428561" cy="2122583"/>
          </a:xfrm>
          <a:prstGeom prst="rect">
            <a:avLst/>
          </a:prstGeom>
          <a:noFill/>
          <a:ln>
            <a:noFill/>
          </a:ln>
        </p:spPr>
      </p:pic>
    </p:spTree>
    <p:extLst>
      <p:ext uri="{BB962C8B-B14F-4D97-AF65-F5344CB8AC3E}">
        <p14:creationId xmlns:p14="http://schemas.microsoft.com/office/powerpoint/2010/main" val="15846888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1"/>
          <p:cNvSpPr>
            <a:spLocks noGrp="1"/>
          </p:cNvSpPr>
          <p:nvPr>
            <p:ph type="dt" sz="half" idx="10"/>
          </p:nvPr>
        </p:nvSpPr>
        <p:spPr/>
        <p:txBody>
          <a:bodyPr/>
          <a:lstStyle/>
          <a:p>
            <a:pPr lvl="0"/>
            <a:r>
              <a:rPr lang="zxx-none"/>
              <a:t>24-27 October 2016</a:t>
            </a:r>
          </a:p>
        </p:txBody>
      </p:sp>
      <p:sp>
        <p:nvSpPr>
          <p:cNvPr id="4" name="Footer Placeholder 2"/>
          <p:cNvSpPr>
            <a:spLocks noGrp="1"/>
          </p:cNvSpPr>
          <p:nvPr>
            <p:ph type="ftr" sz="quarter" idx="11"/>
          </p:nvPr>
        </p:nvSpPr>
        <p:spPr/>
        <p:txBody>
          <a:bodyPr/>
          <a:lstStyle/>
          <a:p>
            <a:pPr lvl="0"/>
            <a:r>
              <a:rPr lang="zxx-none"/>
              <a:t>Alessandro Drago eeFACT 2016</a:t>
            </a:r>
          </a:p>
        </p:txBody>
      </p:sp>
      <p:sp>
        <p:nvSpPr>
          <p:cNvPr id="5" name="Slide Number Placeholder 3"/>
          <p:cNvSpPr>
            <a:spLocks noGrp="1"/>
          </p:cNvSpPr>
          <p:nvPr>
            <p:ph type="sldNum" sz="quarter" idx="12"/>
          </p:nvPr>
        </p:nvSpPr>
        <p:spPr/>
        <p:txBody>
          <a:bodyPr/>
          <a:lstStyle/>
          <a:p>
            <a:pPr lvl="0"/>
            <a:fld id="{A0686CDE-7596-40C4-A2F5-4CF8E8972CEA}" type="slidenum">
              <a:t>35</a:t>
            </a:fld>
            <a:endParaRPr lang="zxx-none"/>
          </a:p>
        </p:txBody>
      </p:sp>
      <p:pic>
        <p:nvPicPr>
          <p:cNvPr id="2" name="Picture 1"/>
          <p:cNvPicPr>
            <a:picLocks noChangeAspect="1"/>
          </p:cNvPicPr>
          <p:nvPr/>
        </p:nvPicPr>
        <p:blipFill>
          <a:blip r:embed="rId3">
            <a:lum/>
            <a:alphaModFix/>
          </a:blip>
          <a:srcRect/>
          <a:stretch>
            <a:fillRect/>
          </a:stretch>
        </p:blipFill>
        <p:spPr>
          <a:xfrm>
            <a:off x="163276" y="163636"/>
            <a:ext cx="8816882" cy="5551370"/>
          </a:xfrm>
          <a:prstGeom prst="rect">
            <a:avLst/>
          </a:prstGeom>
          <a:noFill/>
          <a:ln>
            <a:noFill/>
          </a:ln>
        </p:spPr>
      </p:pic>
    </p:spTree>
    <p:extLst>
      <p:ext uri="{BB962C8B-B14F-4D97-AF65-F5344CB8AC3E}">
        <p14:creationId xmlns:p14="http://schemas.microsoft.com/office/powerpoint/2010/main" val="10857898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lvl="0"/>
            <a:r>
              <a:rPr lang="zxx-none"/>
              <a:t>24-27 October 2016</a:t>
            </a:r>
          </a:p>
        </p:txBody>
      </p:sp>
      <p:sp>
        <p:nvSpPr>
          <p:cNvPr id="5" name="Footer Placeholder 2"/>
          <p:cNvSpPr>
            <a:spLocks noGrp="1"/>
          </p:cNvSpPr>
          <p:nvPr>
            <p:ph type="ftr" sz="quarter" idx="11"/>
          </p:nvPr>
        </p:nvSpPr>
        <p:spPr/>
        <p:txBody>
          <a:bodyPr/>
          <a:lstStyle/>
          <a:p>
            <a:pPr lvl="0"/>
            <a:r>
              <a:rPr lang="zxx-none"/>
              <a:t>Alessandro Drago eeFACT 2016</a:t>
            </a:r>
          </a:p>
        </p:txBody>
      </p:sp>
      <p:sp>
        <p:nvSpPr>
          <p:cNvPr id="6" name="Slide Number Placeholder 3"/>
          <p:cNvSpPr>
            <a:spLocks noGrp="1"/>
          </p:cNvSpPr>
          <p:nvPr>
            <p:ph type="sldNum" sz="quarter" idx="12"/>
          </p:nvPr>
        </p:nvSpPr>
        <p:spPr/>
        <p:txBody>
          <a:bodyPr/>
          <a:lstStyle/>
          <a:p>
            <a:pPr lvl="0"/>
            <a:fld id="{33AAA222-CBD9-4462-88DF-79D749F34798}" type="slidenum">
              <a:t>36</a:t>
            </a:fld>
            <a:endParaRPr lang="zxx-none"/>
          </a:p>
        </p:txBody>
      </p:sp>
      <p:sp>
        <p:nvSpPr>
          <p:cNvPr id="2" name="Title 1"/>
          <p:cNvSpPr txBox="1">
            <a:spLocks noGrp="1"/>
          </p:cNvSpPr>
          <p:nvPr>
            <p:ph type="title" idx="4294967295"/>
          </p:nvPr>
        </p:nvSpPr>
        <p:spPr>
          <a:xfrm>
            <a:off x="588119" y="302747"/>
            <a:ext cx="8228763" cy="706330"/>
          </a:xfrm>
        </p:spPr>
        <p:txBody>
          <a:bodyPr/>
          <a:lstStyle/>
          <a:p>
            <a:pPr lvl="0"/>
            <a:r>
              <a:rPr lang="zxx-none" sz="2800" dirty="0"/>
              <a:t>Critical points/1</a:t>
            </a:r>
            <a:r>
              <a:rPr lang="it-IT" sz="2800" dirty="0"/>
              <a:t>:  high number of bunches</a:t>
            </a:r>
            <a:endParaRPr lang="zxx-none" sz="2800" dirty="0"/>
          </a:p>
        </p:txBody>
      </p:sp>
      <p:sp>
        <p:nvSpPr>
          <p:cNvPr id="3" name="Text Placeholder 2"/>
          <p:cNvSpPr txBox="1">
            <a:spLocks noGrp="1"/>
          </p:cNvSpPr>
          <p:nvPr>
            <p:ph type="body" idx="4294967295"/>
          </p:nvPr>
        </p:nvSpPr>
        <p:spPr>
          <a:xfrm>
            <a:off x="261568" y="1177223"/>
            <a:ext cx="8555314" cy="4449854"/>
          </a:xfrm>
        </p:spPr>
        <p:txBody>
          <a:bodyPr/>
          <a:lstStyle/>
          <a:p>
            <a:pPr lvl="0">
              <a:buSzPct val="45000"/>
              <a:buFont typeface="StarSymbol"/>
              <a:buChar char="●"/>
            </a:pPr>
            <a:r>
              <a:rPr lang="it-IT" sz="2177" dirty="0"/>
              <a:t>T</a:t>
            </a:r>
            <a:r>
              <a:rPr lang="zxx-none" sz="2177" dirty="0"/>
              <a:t>he number of </a:t>
            </a:r>
            <a:r>
              <a:rPr lang="it-IT" sz="2177" dirty="0"/>
              <a:t>colliding </a:t>
            </a:r>
            <a:r>
              <a:rPr lang="zxx-none" sz="2177" dirty="0"/>
              <a:t>bunches is very high, furthermore the bunch-by-bunch feedback systems currently implemented do not use a lookup table to select the filled and the empty buckets, so they have to process all the buckets (= harmonic number = 133600) even if empty.</a:t>
            </a:r>
          </a:p>
          <a:p>
            <a:pPr lvl="0">
              <a:buSzPct val="45000"/>
              <a:buFont typeface="StarSymbol"/>
              <a:buChar char="●"/>
            </a:pPr>
            <a:r>
              <a:rPr lang="zxx-none" sz="2177" dirty="0"/>
              <a:t>Summarizing for FCC-ee each feedback system has to be able to process 133600 / 5120 = 26 times the SuperKekB systems.</a:t>
            </a:r>
          </a:p>
          <a:p>
            <a:pPr lvl="0">
              <a:buSzPct val="45000"/>
              <a:buFont typeface="StarSymbol"/>
              <a:buChar char="●"/>
            </a:pPr>
            <a:r>
              <a:rPr lang="zxx-none" sz="2177" dirty="0"/>
              <a:t>In conclusion the DPU design is not trivial, requesting an extremely high computing power that has to be implemented by custom modules based mostly on FPGA technology.</a:t>
            </a:r>
          </a:p>
          <a:p>
            <a:pPr lvl="0">
              <a:buSzPct val="45000"/>
              <a:buFont typeface="StarSymbol"/>
              <a:buChar char="●"/>
            </a:pPr>
            <a:r>
              <a:rPr lang="zxx-none" sz="2177" dirty="0"/>
              <a:t>Luckily the FPGA technology is growing fast, so the goal is very high but feasible. Of course a new DPU design is necessary.</a:t>
            </a:r>
          </a:p>
        </p:txBody>
      </p:sp>
    </p:spTree>
    <p:extLst>
      <p:ext uri="{BB962C8B-B14F-4D97-AF65-F5344CB8AC3E}">
        <p14:creationId xmlns:p14="http://schemas.microsoft.com/office/powerpoint/2010/main" val="32888800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lvl="0"/>
            <a:r>
              <a:rPr lang="zxx-none"/>
              <a:t>24-27 October 2016</a:t>
            </a:r>
          </a:p>
        </p:txBody>
      </p:sp>
      <p:sp>
        <p:nvSpPr>
          <p:cNvPr id="5" name="Footer Placeholder 2"/>
          <p:cNvSpPr>
            <a:spLocks noGrp="1"/>
          </p:cNvSpPr>
          <p:nvPr>
            <p:ph type="ftr" sz="quarter" idx="11"/>
          </p:nvPr>
        </p:nvSpPr>
        <p:spPr/>
        <p:txBody>
          <a:bodyPr/>
          <a:lstStyle/>
          <a:p>
            <a:pPr lvl="0"/>
            <a:r>
              <a:rPr lang="zxx-none"/>
              <a:t>Alessandro Drago eeFACT 2016</a:t>
            </a:r>
          </a:p>
        </p:txBody>
      </p:sp>
      <p:sp>
        <p:nvSpPr>
          <p:cNvPr id="6" name="Slide Number Placeholder 3"/>
          <p:cNvSpPr>
            <a:spLocks noGrp="1"/>
          </p:cNvSpPr>
          <p:nvPr>
            <p:ph type="sldNum" sz="quarter" idx="12"/>
          </p:nvPr>
        </p:nvSpPr>
        <p:spPr/>
        <p:txBody>
          <a:bodyPr/>
          <a:lstStyle/>
          <a:p>
            <a:pPr lvl="0"/>
            <a:fld id="{D2FC1B9E-39EB-44D5-8472-2C6C5FAF7A94}" type="slidenum">
              <a:t>37</a:t>
            </a:fld>
            <a:endParaRPr lang="zxx-none"/>
          </a:p>
        </p:txBody>
      </p:sp>
      <p:sp>
        <p:nvSpPr>
          <p:cNvPr id="2" name="Title 1"/>
          <p:cNvSpPr txBox="1">
            <a:spLocks noGrp="1"/>
          </p:cNvSpPr>
          <p:nvPr>
            <p:ph type="title" idx="4294967295"/>
          </p:nvPr>
        </p:nvSpPr>
        <p:spPr>
          <a:xfrm>
            <a:off x="824370" y="409575"/>
            <a:ext cx="7559675" cy="581025"/>
          </a:xfrm>
        </p:spPr>
        <p:txBody>
          <a:bodyPr/>
          <a:lstStyle/>
          <a:p>
            <a:pPr lvl="0"/>
            <a:r>
              <a:rPr lang="zxx-none" sz="2800" dirty="0"/>
              <a:t>Critical points/2: feedback damping rate</a:t>
            </a:r>
          </a:p>
        </p:txBody>
      </p:sp>
      <p:sp>
        <p:nvSpPr>
          <p:cNvPr id="3" name="Text Placeholder 2"/>
          <p:cNvSpPr txBox="1">
            <a:spLocks noGrp="1"/>
          </p:cNvSpPr>
          <p:nvPr>
            <p:ph type="body" idx="4294967295"/>
          </p:nvPr>
        </p:nvSpPr>
        <p:spPr>
          <a:xfrm>
            <a:off x="489825" y="1004696"/>
            <a:ext cx="8228763" cy="4659559"/>
          </a:xfrm>
        </p:spPr>
        <p:txBody>
          <a:bodyPr/>
          <a:lstStyle/>
          <a:p>
            <a:pPr lvl="0">
              <a:buSzPct val="45000"/>
              <a:buFont typeface="StarSymbol"/>
              <a:buChar char="●"/>
            </a:pPr>
            <a:r>
              <a:rPr lang="zxx-none" sz="2177" dirty="0"/>
              <a:t>It is an experimental result (tune &gt;0.09) that a bunch-by-bunch feedback in e+/e- collider can damp the instabilities in about </a:t>
            </a:r>
            <a:r>
              <a:rPr lang="zxx-none" sz="2177" u="sng" dirty="0"/>
              <a:t>10 revolution turns</a:t>
            </a:r>
          </a:p>
          <a:p>
            <a:pPr lvl="0">
              <a:buSzPct val="45000"/>
              <a:buFont typeface="StarSymbol"/>
              <a:buChar char="●"/>
            </a:pPr>
            <a:r>
              <a:rPr lang="zxx-none" sz="2177" i="1" dirty="0">
                <a:solidFill>
                  <a:srgbClr val="FF0000"/>
                </a:solidFill>
              </a:rPr>
              <a:t>This result should be checked at very low fractional tune.</a:t>
            </a:r>
          </a:p>
          <a:p>
            <a:pPr lvl="0">
              <a:buSzPct val="45000"/>
              <a:buFont typeface="StarSymbol"/>
              <a:buChar char="●"/>
            </a:pPr>
            <a:r>
              <a:rPr lang="zxx-none" sz="2177" dirty="0"/>
              <a:t>This result is achieved by implementing a "standard" feedback system for relatively high beam currents (1-3A) by using a total of 1 or 2 kW power amplifiers.</a:t>
            </a:r>
          </a:p>
          <a:p>
            <a:pPr lvl="0">
              <a:buSzPct val="45000"/>
              <a:buFont typeface="StarSymbol"/>
              <a:buChar char="●"/>
            </a:pPr>
            <a:r>
              <a:rPr lang="zxx-none" sz="2177" dirty="0"/>
              <a:t>Nevertheless in the year 2008 at DAFNE we did an experiment by implementing two feedback systems cooperating in the same plane (horizontal e+).</a:t>
            </a:r>
          </a:p>
          <a:p>
            <a:pPr lvl="0">
              <a:buSzPct val="45000"/>
              <a:buFont typeface="StarSymbol"/>
              <a:buChar char="●"/>
            </a:pPr>
            <a:r>
              <a:rPr lang="zxx-none" sz="2177" dirty="0"/>
              <a:t>This was necessary for damping a very strong horizontal mode induced by e-clouds and because we were waiting for a stripline kicker with a better shunt impedance.</a:t>
            </a:r>
          </a:p>
        </p:txBody>
      </p:sp>
    </p:spTree>
    <p:extLst>
      <p:ext uri="{BB962C8B-B14F-4D97-AF65-F5344CB8AC3E}">
        <p14:creationId xmlns:p14="http://schemas.microsoft.com/office/powerpoint/2010/main" val="28853565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p:cNvSpPr>
            <a:spLocks noGrp="1"/>
          </p:cNvSpPr>
          <p:nvPr>
            <p:ph type="dt" sz="half" idx="10"/>
          </p:nvPr>
        </p:nvSpPr>
        <p:spPr/>
        <p:txBody>
          <a:bodyPr/>
          <a:lstStyle/>
          <a:p>
            <a:pPr lvl="0"/>
            <a:r>
              <a:rPr lang="zxx-none"/>
              <a:t>24-27 October 2016</a:t>
            </a:r>
          </a:p>
        </p:txBody>
      </p:sp>
      <p:sp>
        <p:nvSpPr>
          <p:cNvPr id="6" name="Footer Placeholder 2"/>
          <p:cNvSpPr>
            <a:spLocks noGrp="1"/>
          </p:cNvSpPr>
          <p:nvPr>
            <p:ph type="ftr" sz="quarter" idx="11"/>
          </p:nvPr>
        </p:nvSpPr>
        <p:spPr/>
        <p:txBody>
          <a:bodyPr/>
          <a:lstStyle/>
          <a:p>
            <a:pPr lvl="0"/>
            <a:r>
              <a:rPr lang="zxx-none"/>
              <a:t>Alessandro Drago eeFACT 2016</a:t>
            </a:r>
          </a:p>
        </p:txBody>
      </p:sp>
      <p:sp>
        <p:nvSpPr>
          <p:cNvPr id="7" name="Slide Number Placeholder 3"/>
          <p:cNvSpPr>
            <a:spLocks noGrp="1"/>
          </p:cNvSpPr>
          <p:nvPr>
            <p:ph type="sldNum" sz="quarter" idx="12"/>
          </p:nvPr>
        </p:nvSpPr>
        <p:spPr/>
        <p:txBody>
          <a:bodyPr/>
          <a:lstStyle/>
          <a:p>
            <a:pPr lvl="0"/>
            <a:fld id="{15E36241-EB99-4A3A-ACEE-08CD05A168B1}" type="slidenum">
              <a:t>38</a:t>
            </a:fld>
            <a:endParaRPr lang="zxx-none"/>
          </a:p>
        </p:txBody>
      </p:sp>
      <p:pic>
        <p:nvPicPr>
          <p:cNvPr id="2" name="Picture 1"/>
          <p:cNvPicPr>
            <a:picLocks noChangeAspect="1"/>
          </p:cNvPicPr>
          <p:nvPr/>
        </p:nvPicPr>
        <p:blipFill>
          <a:blip r:embed="rId3">
            <a:lum/>
            <a:alphaModFix/>
          </a:blip>
          <a:srcRect/>
          <a:stretch>
            <a:fillRect/>
          </a:stretch>
        </p:blipFill>
        <p:spPr>
          <a:xfrm>
            <a:off x="49963" y="2711388"/>
            <a:ext cx="8030873" cy="3438584"/>
          </a:xfrm>
          <a:prstGeom prst="rect">
            <a:avLst/>
          </a:prstGeom>
          <a:noFill/>
          <a:ln>
            <a:noFill/>
          </a:ln>
        </p:spPr>
      </p:pic>
      <p:pic>
        <p:nvPicPr>
          <p:cNvPr id="3" name="Picture 2"/>
          <p:cNvPicPr>
            <a:picLocks noChangeAspect="1"/>
          </p:cNvPicPr>
          <p:nvPr/>
        </p:nvPicPr>
        <p:blipFill>
          <a:blip r:embed="rId4">
            <a:lum/>
            <a:alphaModFix/>
          </a:blip>
          <a:srcRect/>
          <a:stretch>
            <a:fillRect/>
          </a:stretch>
        </p:blipFill>
        <p:spPr>
          <a:xfrm>
            <a:off x="6531024" y="360"/>
            <a:ext cx="2612409" cy="2775685"/>
          </a:xfrm>
          <a:prstGeom prst="rect">
            <a:avLst/>
          </a:prstGeom>
          <a:noFill/>
          <a:ln w="0">
            <a:solidFill>
              <a:srgbClr val="000000"/>
            </a:solidFill>
            <a:prstDash val="solid"/>
          </a:ln>
        </p:spPr>
      </p:pic>
      <p:sp>
        <p:nvSpPr>
          <p:cNvPr id="4" name="TextBox 3"/>
          <p:cNvSpPr txBox="1"/>
          <p:nvPr/>
        </p:nvSpPr>
        <p:spPr>
          <a:xfrm>
            <a:off x="1" y="65997"/>
            <a:ext cx="6204472" cy="2546773"/>
          </a:xfrm>
          <a:prstGeom prst="rect">
            <a:avLst/>
          </a:prstGeom>
          <a:noFill/>
          <a:ln>
            <a:noFill/>
          </a:ln>
        </p:spPr>
        <p:txBody>
          <a:bodyPr vert="horz" wrap="square" lIns="81638" tIns="42452" rIns="81638" bIns="42452" anchor="t" anchorCtr="0" compatLnSpc="0">
            <a:noAutofit/>
          </a:bodyPr>
          <a:lstStyle/>
          <a:p>
            <a:pPr hangingPunct="1">
              <a:spcBef>
                <a:spcPts val="725"/>
              </a:spcBef>
              <a:spcAft>
                <a:spcPts val="0"/>
              </a:spcAft>
              <a:buClr>
                <a:srgbClr val="000000"/>
              </a:buClr>
              <a:buSzPct val="100000"/>
              <a:buFont typeface="Arial" pitchFamily="34"/>
              <a:buChar char="•"/>
              <a:tabLst>
                <a:tab pos="518244" algn="l"/>
                <a:tab pos="1347696" algn="l"/>
                <a:tab pos="2177148" algn="l"/>
                <a:tab pos="3006600" algn="l"/>
                <a:tab pos="3836052" algn="l"/>
                <a:tab pos="4665506" algn="l"/>
                <a:tab pos="5494958" algn="l"/>
                <a:tab pos="6324410" algn="l"/>
                <a:tab pos="7153862" algn="l"/>
                <a:tab pos="7983315" algn="l"/>
                <a:tab pos="8812767" algn="l"/>
              </a:tabLst>
            </a:pPr>
            <a:r>
              <a:rPr lang="en-US" sz="2177" b="1" u="sng">
                <a:solidFill>
                  <a:srgbClr val="000000"/>
                </a:solidFill>
                <a:latin typeface="Times New Roman" pitchFamily="18"/>
                <a:ea typeface="Microsoft YaHei" pitchFamily="2"/>
                <a:cs typeface="Arial" pitchFamily="2"/>
              </a:rPr>
              <a:t>DAFNE, year 2008</a:t>
            </a:r>
          </a:p>
          <a:p>
            <a:pPr hangingPunct="1">
              <a:spcBef>
                <a:spcPts val="725"/>
              </a:spcBef>
              <a:spcAft>
                <a:spcPts val="0"/>
              </a:spcAft>
              <a:buClr>
                <a:srgbClr val="000000"/>
              </a:buClr>
              <a:buSzPct val="100000"/>
              <a:buFont typeface="Arial" pitchFamily="34"/>
              <a:buChar char="•"/>
              <a:tabLst>
                <a:tab pos="518244" algn="l"/>
                <a:tab pos="1347696" algn="l"/>
                <a:tab pos="2177148" algn="l"/>
                <a:tab pos="3006600" algn="l"/>
                <a:tab pos="3836052" algn="l"/>
                <a:tab pos="4665506" algn="l"/>
                <a:tab pos="5494958" algn="l"/>
                <a:tab pos="6324410" algn="l"/>
                <a:tab pos="7153862" algn="l"/>
                <a:tab pos="7983315" algn="l"/>
                <a:tab pos="8812767" algn="l"/>
              </a:tabLst>
            </a:pPr>
            <a:r>
              <a:rPr lang="en-US" sz="2177" b="1" u="sng">
                <a:solidFill>
                  <a:srgbClr val="000000"/>
                </a:solidFill>
                <a:latin typeface="Times New Roman" pitchFamily="18"/>
                <a:ea typeface="Microsoft YaHei" pitchFamily="2"/>
                <a:cs typeface="Arial" pitchFamily="2"/>
              </a:rPr>
              <a:t>New e+ Transverse Horizontal Feedback</a:t>
            </a:r>
          </a:p>
          <a:p>
            <a:pPr hangingPunct="1">
              <a:spcBef>
                <a:spcPts val="725"/>
              </a:spcBef>
              <a:spcAft>
                <a:spcPts val="0"/>
              </a:spcAft>
              <a:buClr>
                <a:srgbClr val="000000"/>
              </a:buClr>
              <a:buSzPct val="100000"/>
              <a:buFont typeface="Arial" pitchFamily="34"/>
              <a:buChar char="•"/>
              <a:tabLst>
                <a:tab pos="518244" algn="l"/>
                <a:tab pos="1347696" algn="l"/>
                <a:tab pos="2177148" algn="l"/>
                <a:tab pos="3006600" algn="l"/>
                <a:tab pos="3836052" algn="l"/>
                <a:tab pos="4665506" algn="l"/>
                <a:tab pos="5494958" algn="l"/>
                <a:tab pos="6324410" algn="l"/>
                <a:tab pos="7153862" algn="l"/>
                <a:tab pos="7983315" algn="l"/>
                <a:tab pos="8812767" algn="l"/>
              </a:tabLst>
            </a:pPr>
            <a:r>
              <a:rPr lang="en-US" sz="1633">
                <a:solidFill>
                  <a:srgbClr val="000000"/>
                </a:solidFill>
                <a:latin typeface="Times New Roman" pitchFamily="18"/>
                <a:ea typeface="Microsoft YaHei" pitchFamily="2"/>
                <a:cs typeface="Arial" pitchFamily="2"/>
              </a:rPr>
              <a:t>The damping times of the two feedback's add up linearly</a:t>
            </a:r>
          </a:p>
          <a:p>
            <a:pPr hangingPunct="1">
              <a:spcBef>
                <a:spcPts val="725"/>
              </a:spcBef>
              <a:spcAft>
                <a:spcPts val="0"/>
              </a:spcAft>
              <a:buClr>
                <a:srgbClr val="000000"/>
              </a:buClr>
              <a:buSzPct val="100000"/>
              <a:buFont typeface="Arial" pitchFamily="34"/>
              <a:buChar char="•"/>
              <a:tabLst>
                <a:tab pos="518244" algn="l"/>
                <a:tab pos="1347696" algn="l"/>
                <a:tab pos="2177148" algn="l"/>
                <a:tab pos="3006600" algn="l"/>
                <a:tab pos="3836052" algn="l"/>
                <a:tab pos="4665506" algn="l"/>
                <a:tab pos="5494958" algn="l"/>
                <a:tab pos="6324410" algn="l"/>
                <a:tab pos="7153862" algn="l"/>
                <a:tab pos="7983315" algn="l"/>
                <a:tab pos="8812767" algn="l"/>
              </a:tabLst>
            </a:pPr>
            <a:r>
              <a:rPr lang="en-US" sz="1633">
                <a:solidFill>
                  <a:srgbClr val="000000"/>
                </a:solidFill>
                <a:latin typeface="Times New Roman" pitchFamily="18"/>
                <a:ea typeface="Microsoft YaHei" pitchFamily="2"/>
                <a:cs typeface="Arial" pitchFamily="2"/>
              </a:rPr>
              <a:t>Damping time measured:</a:t>
            </a:r>
          </a:p>
          <a:p>
            <a:pPr hangingPunct="1">
              <a:spcBef>
                <a:spcPts val="725"/>
              </a:spcBef>
              <a:spcAft>
                <a:spcPts val="0"/>
              </a:spcAft>
              <a:buClr>
                <a:srgbClr val="000000"/>
              </a:buClr>
              <a:buSzPct val="100000"/>
              <a:buFont typeface="Arial" pitchFamily="34"/>
              <a:buChar char="•"/>
              <a:tabLst>
                <a:tab pos="518244" algn="l"/>
                <a:tab pos="1347696" algn="l"/>
                <a:tab pos="2177148" algn="l"/>
                <a:tab pos="3006600" algn="l"/>
                <a:tab pos="3836052" algn="l"/>
                <a:tab pos="4665506" algn="l"/>
                <a:tab pos="5494958" algn="l"/>
                <a:tab pos="6324410" algn="l"/>
                <a:tab pos="7153862" algn="l"/>
                <a:tab pos="7983315" algn="l"/>
                <a:tab pos="8812767" algn="l"/>
              </a:tabLst>
            </a:pPr>
            <a:r>
              <a:rPr lang="en-US" sz="1633">
                <a:solidFill>
                  <a:srgbClr val="000000"/>
                </a:solidFill>
                <a:latin typeface="Times New Roman" pitchFamily="18"/>
                <a:ea typeface="Microsoft YaHei" pitchFamily="2"/>
                <a:cs typeface="Arial" pitchFamily="2"/>
              </a:rPr>
              <a:t>~100 ms-1 (1 FBKs) </a:t>
            </a:r>
            <a:r>
              <a:rPr lang="en-US" sz="1633">
                <a:solidFill>
                  <a:srgbClr val="000000"/>
                </a:solidFill>
                <a:latin typeface="Wingdings" pitchFamily="18"/>
                <a:ea typeface="Wingdings" pitchFamily="2"/>
                <a:cs typeface="Wingdings" pitchFamily="2"/>
              </a:rPr>
              <a:t></a:t>
            </a:r>
            <a:r>
              <a:rPr lang="en-US" sz="1633">
                <a:solidFill>
                  <a:srgbClr val="000000"/>
                </a:solidFill>
                <a:latin typeface="Times New Roman" pitchFamily="18"/>
                <a:ea typeface="Microsoft YaHei" pitchFamily="2"/>
                <a:cs typeface="Arial" pitchFamily="2"/>
              </a:rPr>
              <a:t> fb damps in 30 revolution periods (~10 us)</a:t>
            </a:r>
          </a:p>
          <a:p>
            <a:pPr hangingPunct="1">
              <a:spcBef>
                <a:spcPts val="725"/>
              </a:spcBef>
              <a:spcAft>
                <a:spcPts val="0"/>
              </a:spcAft>
              <a:buClr>
                <a:srgbClr val="000000"/>
              </a:buClr>
              <a:buSzPct val="100000"/>
              <a:buFont typeface="Arial" pitchFamily="34"/>
              <a:buChar char="•"/>
              <a:tabLst>
                <a:tab pos="518244" algn="l"/>
                <a:tab pos="1347696" algn="l"/>
                <a:tab pos="2177148" algn="l"/>
                <a:tab pos="3006600" algn="l"/>
                <a:tab pos="3836052" algn="l"/>
                <a:tab pos="4665506" algn="l"/>
                <a:tab pos="5494958" algn="l"/>
                <a:tab pos="6324410" algn="l"/>
                <a:tab pos="7153862" algn="l"/>
                <a:tab pos="7983315" algn="l"/>
                <a:tab pos="8812767" algn="l"/>
              </a:tabLst>
            </a:pPr>
            <a:r>
              <a:rPr lang="en-US" sz="1633">
                <a:solidFill>
                  <a:srgbClr val="000000"/>
                </a:solidFill>
                <a:latin typeface="Times New Roman" pitchFamily="18"/>
                <a:ea typeface="Microsoft YaHei" pitchFamily="2"/>
                <a:cs typeface="Arial" pitchFamily="2"/>
              </a:rPr>
              <a:t>~200 ms-1 (2 FBKs) </a:t>
            </a:r>
            <a:r>
              <a:rPr lang="en-US" sz="1633">
                <a:solidFill>
                  <a:srgbClr val="000000"/>
                </a:solidFill>
                <a:latin typeface="Wingdings" pitchFamily="18"/>
                <a:ea typeface="Wingdings" pitchFamily="2"/>
                <a:cs typeface="Wingdings" pitchFamily="2"/>
              </a:rPr>
              <a:t></a:t>
            </a:r>
            <a:r>
              <a:rPr lang="en-US" sz="1633">
                <a:solidFill>
                  <a:srgbClr val="000000"/>
                </a:solidFill>
                <a:latin typeface="Times New Roman" pitchFamily="18"/>
                <a:ea typeface="Microsoft YaHei" pitchFamily="2"/>
                <a:cs typeface="Arial" pitchFamily="2"/>
              </a:rPr>
              <a:t> fb damps in 15 revolution periods (~ 5 us)</a:t>
            </a:r>
          </a:p>
          <a:p>
            <a:pPr hangingPunct="1">
              <a:spcBef>
                <a:spcPts val="725"/>
              </a:spcBef>
              <a:spcAft>
                <a:spcPts val="0"/>
              </a:spcAft>
              <a:buClr>
                <a:srgbClr val="000000"/>
              </a:buClr>
              <a:buSzPct val="100000"/>
              <a:buFont typeface="Arial" pitchFamily="34"/>
              <a:buChar char="•"/>
              <a:tabLst>
                <a:tab pos="518244" algn="l"/>
                <a:tab pos="1347696" algn="l"/>
                <a:tab pos="2177148" algn="l"/>
                <a:tab pos="3006600" algn="l"/>
                <a:tab pos="3836052" algn="l"/>
                <a:tab pos="4665506" algn="l"/>
                <a:tab pos="5494958" algn="l"/>
                <a:tab pos="6324410" algn="l"/>
                <a:tab pos="7153862" algn="l"/>
                <a:tab pos="7983315" algn="l"/>
                <a:tab pos="8812767" algn="l"/>
              </a:tabLst>
            </a:pPr>
            <a:r>
              <a:rPr lang="en-US" sz="1814">
                <a:solidFill>
                  <a:srgbClr val="000000"/>
                </a:solidFill>
                <a:latin typeface="Times New Roman" pitchFamily="18"/>
                <a:ea typeface="Microsoft YaHei" pitchFamily="2"/>
                <a:cs typeface="Arial" pitchFamily="2"/>
              </a:rPr>
              <a:t>The power of the H FBK has been doubled</a:t>
            </a:r>
          </a:p>
        </p:txBody>
      </p:sp>
    </p:spTree>
    <p:extLst>
      <p:ext uri="{BB962C8B-B14F-4D97-AF65-F5344CB8AC3E}">
        <p14:creationId xmlns:p14="http://schemas.microsoft.com/office/powerpoint/2010/main" val="8742146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lvl="0"/>
            <a:r>
              <a:rPr lang="zxx-none"/>
              <a:t>24-27 October 2016</a:t>
            </a:r>
          </a:p>
        </p:txBody>
      </p:sp>
      <p:sp>
        <p:nvSpPr>
          <p:cNvPr id="8" name="Footer Placeholder 2"/>
          <p:cNvSpPr>
            <a:spLocks noGrp="1"/>
          </p:cNvSpPr>
          <p:nvPr>
            <p:ph type="ftr" sz="quarter" idx="11"/>
          </p:nvPr>
        </p:nvSpPr>
        <p:spPr/>
        <p:txBody>
          <a:bodyPr/>
          <a:lstStyle/>
          <a:p>
            <a:pPr lvl="0"/>
            <a:r>
              <a:rPr lang="zxx-none"/>
              <a:t>Alessandro Drago eeFACT 2016</a:t>
            </a:r>
          </a:p>
        </p:txBody>
      </p:sp>
      <p:sp>
        <p:nvSpPr>
          <p:cNvPr id="9" name="Slide Number Placeholder 3"/>
          <p:cNvSpPr>
            <a:spLocks noGrp="1"/>
          </p:cNvSpPr>
          <p:nvPr>
            <p:ph type="sldNum" sz="quarter" idx="12"/>
          </p:nvPr>
        </p:nvSpPr>
        <p:spPr/>
        <p:txBody>
          <a:bodyPr/>
          <a:lstStyle/>
          <a:p>
            <a:pPr lvl="0"/>
            <a:fld id="{92D0F5C2-CB07-436B-BA9B-4FC778C7E0A4}" type="slidenum">
              <a:t>39</a:t>
            </a:fld>
            <a:endParaRPr lang="zxx-none"/>
          </a:p>
        </p:txBody>
      </p:sp>
      <p:pic>
        <p:nvPicPr>
          <p:cNvPr id="2" name="Picture 1"/>
          <p:cNvPicPr>
            <a:picLocks noChangeAspect="1"/>
          </p:cNvPicPr>
          <p:nvPr/>
        </p:nvPicPr>
        <p:blipFill>
          <a:blip r:embed="rId3">
            <a:lum/>
            <a:alphaModFix/>
          </a:blip>
          <a:srcRect/>
          <a:stretch>
            <a:fillRect/>
          </a:stretch>
        </p:blipFill>
        <p:spPr>
          <a:xfrm>
            <a:off x="816378" y="4572077"/>
            <a:ext cx="5519042" cy="1306205"/>
          </a:xfrm>
          <a:prstGeom prst="rect">
            <a:avLst/>
          </a:prstGeom>
          <a:noFill/>
          <a:ln>
            <a:noFill/>
          </a:ln>
        </p:spPr>
      </p:pic>
      <p:pic>
        <p:nvPicPr>
          <p:cNvPr id="3" name="Picture 2"/>
          <p:cNvPicPr>
            <a:picLocks noChangeAspect="1"/>
          </p:cNvPicPr>
          <p:nvPr/>
        </p:nvPicPr>
        <p:blipFill>
          <a:blip r:embed="rId4">
            <a:lum/>
            <a:alphaModFix/>
          </a:blip>
          <a:srcRect/>
          <a:stretch>
            <a:fillRect/>
          </a:stretch>
        </p:blipFill>
        <p:spPr>
          <a:xfrm>
            <a:off x="3838936" y="53588"/>
            <a:ext cx="5209471" cy="5201307"/>
          </a:xfrm>
          <a:prstGeom prst="rect">
            <a:avLst/>
          </a:prstGeom>
          <a:noFill/>
          <a:ln>
            <a:noFill/>
          </a:ln>
        </p:spPr>
      </p:pic>
      <p:sp>
        <p:nvSpPr>
          <p:cNvPr id="4" name="TextBox 3"/>
          <p:cNvSpPr txBox="1"/>
          <p:nvPr/>
        </p:nvSpPr>
        <p:spPr>
          <a:xfrm>
            <a:off x="6711193" y="5102612"/>
            <a:ext cx="2374139" cy="1026283"/>
          </a:xfrm>
          <a:prstGeom prst="rect">
            <a:avLst/>
          </a:prstGeom>
          <a:noFill/>
          <a:ln>
            <a:noFill/>
          </a:ln>
        </p:spPr>
        <p:txBody>
          <a:bodyPr vert="horz" wrap="square" lIns="81638" tIns="40819" rIns="81638" bIns="40819" anchorCtr="0" compatLnSpc="0">
            <a:spAutoFit/>
          </a:bodyPr>
          <a:lstStyle/>
          <a:p>
            <a:pPr>
              <a:spcBef>
                <a:spcPts val="0"/>
              </a:spcBef>
              <a:spcAft>
                <a:spcPts val="0"/>
              </a:spcAft>
            </a:pPr>
            <a:r>
              <a:rPr lang="de-DE" sz="1600" dirty="0">
                <a:solidFill>
                  <a:srgbClr val="FF0000"/>
                </a:solidFill>
                <a:latin typeface="Arial" pitchFamily="18"/>
                <a:ea typeface="Andale Sans UI" pitchFamily="2"/>
                <a:cs typeface="Tahoma" pitchFamily="2"/>
              </a:rPr>
              <a:t>Note: in DAFNE, the</a:t>
            </a:r>
          </a:p>
          <a:p>
            <a:pPr>
              <a:spcBef>
                <a:spcPts val="0"/>
              </a:spcBef>
              <a:spcAft>
                <a:spcPts val="0"/>
              </a:spcAft>
            </a:pPr>
            <a:r>
              <a:rPr lang="de-DE" sz="1600" dirty="0">
                <a:solidFill>
                  <a:srgbClr val="FF0000"/>
                </a:solidFill>
                <a:latin typeface="Arial" pitchFamily="18"/>
                <a:ea typeface="Andale Sans UI" pitchFamily="2"/>
                <a:cs typeface="Tahoma" pitchFamily="2"/>
              </a:rPr>
              <a:t>mode 119=-1 is the</a:t>
            </a:r>
          </a:p>
          <a:p>
            <a:pPr>
              <a:spcBef>
                <a:spcPts val="0"/>
              </a:spcBef>
              <a:spcAft>
                <a:spcPts val="0"/>
              </a:spcAft>
            </a:pPr>
            <a:r>
              <a:rPr lang="de-DE" sz="1600" dirty="0">
                <a:solidFill>
                  <a:srgbClr val="FF0000"/>
                </a:solidFill>
                <a:latin typeface="Arial" pitchFamily="18"/>
                <a:ea typeface="Andale Sans UI" pitchFamily="2"/>
                <a:cs typeface="Tahoma" pitchFamily="2"/>
              </a:rPr>
              <a:t>Mode of the resistive</a:t>
            </a:r>
          </a:p>
          <a:p>
            <a:pPr>
              <a:spcBef>
                <a:spcPts val="0"/>
              </a:spcBef>
              <a:spcAft>
                <a:spcPts val="0"/>
              </a:spcAft>
            </a:pPr>
            <a:r>
              <a:rPr lang="de-DE" sz="1600" dirty="0">
                <a:solidFill>
                  <a:srgbClr val="FF0000"/>
                </a:solidFill>
                <a:latin typeface="Arial" pitchFamily="18"/>
                <a:ea typeface="Andale Sans UI" pitchFamily="2"/>
                <a:cs typeface="Tahoma" pitchFamily="2"/>
              </a:rPr>
              <a:t>wall instability</a:t>
            </a:r>
          </a:p>
        </p:txBody>
      </p:sp>
      <p:pic>
        <p:nvPicPr>
          <p:cNvPr id="5" name="Picture 4"/>
          <p:cNvPicPr>
            <a:picLocks noChangeAspect="1"/>
          </p:cNvPicPr>
          <p:nvPr/>
        </p:nvPicPr>
        <p:blipFill>
          <a:blip r:embed="rId5">
            <a:lum/>
            <a:alphaModFix/>
          </a:blip>
          <a:srcRect/>
          <a:stretch>
            <a:fillRect/>
          </a:stretch>
        </p:blipFill>
        <p:spPr>
          <a:xfrm>
            <a:off x="163276" y="1633116"/>
            <a:ext cx="3755339" cy="3592063"/>
          </a:xfrm>
          <a:prstGeom prst="rect">
            <a:avLst/>
          </a:prstGeom>
          <a:noFill/>
          <a:ln>
            <a:noFill/>
          </a:ln>
        </p:spPr>
      </p:pic>
      <p:sp>
        <p:nvSpPr>
          <p:cNvPr id="6" name="TextBox 5"/>
          <p:cNvSpPr txBox="1"/>
          <p:nvPr/>
        </p:nvSpPr>
        <p:spPr>
          <a:xfrm>
            <a:off x="17584" y="378180"/>
            <a:ext cx="4070235" cy="1045584"/>
          </a:xfrm>
          <a:prstGeom prst="rect">
            <a:avLst/>
          </a:prstGeom>
          <a:noFill/>
          <a:ln>
            <a:noFill/>
          </a:ln>
        </p:spPr>
        <p:txBody>
          <a:bodyPr vert="horz" wrap="none" lIns="81638" tIns="40819" rIns="81638" bIns="40819" anchorCtr="0" compatLnSpc="0">
            <a:spAutoFit/>
          </a:bodyPr>
          <a:lstStyle/>
          <a:p>
            <a:pPr algn="ctr">
              <a:spcBef>
                <a:spcPts val="0"/>
              </a:spcBef>
              <a:spcAft>
                <a:spcPts val="0"/>
              </a:spcAft>
            </a:pPr>
            <a:r>
              <a:rPr lang="de-DE" sz="2177" dirty="0">
                <a:latin typeface="Times New Roman" pitchFamily="18"/>
                <a:ea typeface="Andale Sans UI" pitchFamily="2"/>
                <a:cs typeface="Tahoma" pitchFamily="2"/>
              </a:rPr>
              <a:t>Single horizontal feedback</a:t>
            </a:r>
          </a:p>
          <a:p>
            <a:pPr algn="ctr">
              <a:spcBef>
                <a:spcPts val="0"/>
              </a:spcBef>
              <a:spcAft>
                <a:spcPts val="0"/>
              </a:spcAft>
            </a:pPr>
            <a:r>
              <a:rPr lang="de-DE" sz="2177" dirty="0">
                <a:latin typeface="Times New Roman" pitchFamily="18"/>
                <a:ea typeface="Andale Sans UI" pitchFamily="2"/>
                <a:cs typeface="Tahoma" pitchFamily="2"/>
              </a:rPr>
              <a:t>I=560mA, mode -1 [=119],</a:t>
            </a:r>
          </a:p>
          <a:p>
            <a:pPr algn="ctr">
              <a:spcBef>
                <a:spcPts val="0"/>
              </a:spcBef>
              <a:spcAft>
                <a:spcPts val="0"/>
              </a:spcAft>
            </a:pPr>
            <a:r>
              <a:rPr lang="de-DE" sz="2177" dirty="0">
                <a:latin typeface="Times New Roman" pitchFamily="18"/>
                <a:ea typeface="Andale Sans UI" pitchFamily="2"/>
                <a:cs typeface="Tahoma" pitchFamily="2"/>
              </a:rPr>
              <a:t>grow=34.5 ms-1, damp=-127 ms-1</a:t>
            </a:r>
          </a:p>
        </p:txBody>
      </p:sp>
      <p:sp>
        <p:nvSpPr>
          <p:cNvPr id="10" name="TextBox 9"/>
          <p:cNvSpPr txBox="1"/>
          <p:nvPr/>
        </p:nvSpPr>
        <p:spPr>
          <a:xfrm>
            <a:off x="239410" y="126721"/>
            <a:ext cx="3562601" cy="1506395"/>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de-DE" sz="2400" b="0" i="0" u="none" strike="noStrike" kern="1200" dirty="0">
                <a:ln>
                  <a:noFill/>
                </a:ln>
                <a:solidFill>
                  <a:srgbClr val="002060"/>
                </a:solidFill>
                <a:latin typeface="Times New Roman" pitchFamily="18"/>
                <a:ea typeface="Andale Sans UI" pitchFamily="2"/>
                <a:cs typeface="Tahoma" pitchFamily="2"/>
              </a:rPr>
              <a:t>Single horizontal feedback</a:t>
            </a:r>
          </a:p>
          <a:p>
            <a:pPr marL="0" marR="0" lvl="0" indent="0" algn="ctr" rtl="0" hangingPunct="0">
              <a:lnSpc>
                <a:spcPct val="100000"/>
              </a:lnSpc>
              <a:spcBef>
                <a:spcPts val="0"/>
              </a:spcBef>
              <a:spcAft>
                <a:spcPts val="0"/>
              </a:spcAft>
              <a:buNone/>
              <a:tabLst/>
            </a:pPr>
            <a:r>
              <a:rPr lang="de-DE" sz="2400" b="0" i="0" u="none" strike="noStrike" kern="1200" dirty="0">
                <a:ln>
                  <a:noFill/>
                </a:ln>
                <a:solidFill>
                  <a:srgbClr val="002060"/>
                </a:solidFill>
                <a:latin typeface="Times New Roman" pitchFamily="18"/>
                <a:ea typeface="Andale Sans UI" pitchFamily="2"/>
                <a:cs typeface="Tahoma" pitchFamily="2"/>
              </a:rPr>
              <a:t>I=560mA, mode -1 [=119],</a:t>
            </a:r>
          </a:p>
          <a:p>
            <a:pPr marL="0" marR="0" lvl="0" indent="0" algn="ctr" rtl="0" hangingPunct="0">
              <a:lnSpc>
                <a:spcPct val="100000"/>
              </a:lnSpc>
              <a:spcBef>
                <a:spcPts val="0"/>
              </a:spcBef>
              <a:spcAft>
                <a:spcPts val="0"/>
              </a:spcAft>
              <a:buNone/>
              <a:tabLst/>
            </a:pPr>
            <a:r>
              <a:rPr lang="de-DE" sz="2400" b="0" i="0" u="none" strike="noStrike" kern="1200" dirty="0">
                <a:ln>
                  <a:noFill/>
                </a:ln>
                <a:solidFill>
                  <a:srgbClr val="002060"/>
                </a:solidFill>
                <a:latin typeface="Times New Roman" pitchFamily="18"/>
                <a:ea typeface="Andale Sans UI" pitchFamily="2"/>
                <a:cs typeface="Tahoma" pitchFamily="2"/>
              </a:rPr>
              <a:t>Grow = 34.5 ms-1, </a:t>
            </a:r>
          </a:p>
          <a:p>
            <a:pPr marL="0" marR="0" lvl="0" indent="0" algn="ctr" rtl="0" hangingPunct="0">
              <a:lnSpc>
                <a:spcPct val="100000"/>
              </a:lnSpc>
              <a:spcBef>
                <a:spcPts val="0"/>
              </a:spcBef>
              <a:spcAft>
                <a:spcPts val="0"/>
              </a:spcAft>
              <a:buNone/>
              <a:tabLst/>
            </a:pPr>
            <a:r>
              <a:rPr lang="de-DE" sz="2400" b="0" i="0" u="none" strike="noStrike" kern="1200" dirty="0">
                <a:ln>
                  <a:noFill/>
                </a:ln>
                <a:solidFill>
                  <a:srgbClr val="002060"/>
                </a:solidFill>
                <a:latin typeface="Times New Roman" pitchFamily="18"/>
                <a:ea typeface="Andale Sans UI" pitchFamily="2"/>
                <a:cs typeface="Tahoma" pitchFamily="2"/>
              </a:rPr>
              <a:t>Damp = -127 ms-1</a:t>
            </a:r>
          </a:p>
        </p:txBody>
      </p:sp>
    </p:spTree>
    <p:extLst>
      <p:ext uri="{BB962C8B-B14F-4D97-AF65-F5344CB8AC3E}">
        <p14:creationId xmlns:p14="http://schemas.microsoft.com/office/powerpoint/2010/main" val="818122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3"/>
          <p:cNvSpPr txBox="1">
            <a:spLocks noChangeArrowheads="1"/>
          </p:cNvSpPr>
          <p:nvPr/>
        </p:nvSpPr>
        <p:spPr bwMode="auto">
          <a:xfrm>
            <a:off x="322263" y="819273"/>
            <a:ext cx="8640762" cy="5283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spcBef>
                <a:spcPct val="20000"/>
              </a:spcBef>
              <a:buFont typeface="Arial" charset="0"/>
              <a:buChar char="•"/>
              <a:defRPr sz="3200">
                <a:solidFill>
                  <a:schemeClr val="tx1"/>
                </a:solidFill>
                <a:latin typeface="Calibri" pitchFamily="34" charset="0"/>
              </a:defRPr>
            </a:lvl1pPr>
            <a:lvl2pPr marL="800100" indent="-342900" eaLnBrk="0" hangingPunct="0">
              <a:spcBef>
                <a:spcPct val="20000"/>
              </a:spcBef>
              <a:buFont typeface="Arial" charset="0"/>
              <a:buChar char="–"/>
              <a:defRPr sz="2800">
                <a:solidFill>
                  <a:schemeClr val="tx1"/>
                </a:solidFill>
                <a:latin typeface="Calibri" pitchFamily="34" charset="0"/>
              </a:defRPr>
            </a:lvl2pPr>
            <a:lvl3pPr marL="1257300" indent="-342900" eaLnBrk="0" hangingPunct="0">
              <a:spcBef>
                <a:spcPct val="20000"/>
              </a:spcBef>
              <a:buFont typeface="Arial" charset="0"/>
              <a:buChar char="•"/>
              <a:defRPr sz="2400">
                <a:solidFill>
                  <a:schemeClr val="tx1"/>
                </a:solidFill>
                <a:latin typeface="Calibri" pitchFamily="34" charset="0"/>
              </a:defRPr>
            </a:lvl3pPr>
            <a:lvl4pPr marL="1714500" indent="-342900" eaLnBrk="0" hangingPunct="0">
              <a:spcBef>
                <a:spcPct val="20000"/>
              </a:spcBef>
              <a:buFont typeface="Arial" charset="0"/>
              <a:buChar char="–"/>
              <a:defRPr sz="2000">
                <a:solidFill>
                  <a:schemeClr val="tx1"/>
                </a:solidFill>
                <a:latin typeface="Calibri" pitchFamily="34" charset="0"/>
              </a:defRPr>
            </a:lvl4pPr>
            <a:lvl5pPr marL="2171700" indent="-342900" eaLnBrk="0" hangingPunct="0">
              <a:spcBef>
                <a:spcPct val="20000"/>
              </a:spcBef>
              <a:buFont typeface="Arial" charset="0"/>
              <a:buChar char="»"/>
              <a:defRPr sz="2000">
                <a:solidFill>
                  <a:schemeClr val="tx1"/>
                </a:solidFill>
                <a:latin typeface="Calibri" pitchFamily="34" charset="0"/>
              </a:defRPr>
            </a:lvl5pPr>
            <a:lvl6pPr marL="2628900" indent="-342900" eaLnBrk="0" fontAlgn="base" hangingPunct="0">
              <a:spcBef>
                <a:spcPct val="20000"/>
              </a:spcBef>
              <a:spcAft>
                <a:spcPct val="0"/>
              </a:spcAft>
              <a:buFont typeface="Arial" charset="0"/>
              <a:buChar char="»"/>
              <a:defRPr sz="2000">
                <a:solidFill>
                  <a:schemeClr val="tx1"/>
                </a:solidFill>
                <a:latin typeface="Calibri" pitchFamily="34" charset="0"/>
              </a:defRPr>
            </a:lvl6pPr>
            <a:lvl7pPr marL="3086100" indent="-342900" eaLnBrk="0" fontAlgn="base" hangingPunct="0">
              <a:spcBef>
                <a:spcPct val="20000"/>
              </a:spcBef>
              <a:spcAft>
                <a:spcPct val="0"/>
              </a:spcAft>
              <a:buFont typeface="Arial" charset="0"/>
              <a:buChar char="»"/>
              <a:defRPr sz="2000">
                <a:solidFill>
                  <a:schemeClr val="tx1"/>
                </a:solidFill>
                <a:latin typeface="Calibri" pitchFamily="34" charset="0"/>
              </a:defRPr>
            </a:lvl7pPr>
            <a:lvl8pPr marL="3543300" indent="-342900" eaLnBrk="0" fontAlgn="base" hangingPunct="0">
              <a:spcBef>
                <a:spcPct val="20000"/>
              </a:spcBef>
              <a:spcAft>
                <a:spcPct val="0"/>
              </a:spcAft>
              <a:buFont typeface="Arial" charset="0"/>
              <a:buChar char="»"/>
              <a:defRPr sz="2000">
                <a:solidFill>
                  <a:schemeClr val="tx1"/>
                </a:solidFill>
                <a:latin typeface="Calibri" pitchFamily="34" charset="0"/>
              </a:defRPr>
            </a:lvl8pPr>
            <a:lvl9pPr marL="4000500" indent="-3429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ts val="1050"/>
              </a:spcBef>
              <a:buFontTx/>
              <a:buAutoNum type="arabicPeriod"/>
            </a:pPr>
            <a:r>
              <a:rPr lang="it-IT" altLang="it-IT" sz="2400" dirty="0">
                <a:solidFill>
                  <a:srgbClr val="0000CC"/>
                </a:solidFill>
                <a:latin typeface="Arial" charset="0"/>
              </a:rPr>
              <a:t>Low impedance vacuum chamber components </a:t>
            </a:r>
            <a:r>
              <a:rPr lang="it-IT" altLang="it-IT" sz="2400" dirty="0">
                <a:solidFill>
                  <a:srgbClr val="006600"/>
                </a:solidFill>
                <a:latin typeface="Arial" charset="0"/>
              </a:rPr>
              <a:t>(using)</a:t>
            </a:r>
          </a:p>
          <a:p>
            <a:pPr eaLnBrk="1" hangingPunct="1">
              <a:spcBef>
                <a:spcPts val="1050"/>
              </a:spcBef>
              <a:buFontTx/>
              <a:buAutoNum type="arabicPeriod"/>
            </a:pPr>
            <a:r>
              <a:rPr lang="it-IT" altLang="it-IT" sz="2400" dirty="0">
                <a:solidFill>
                  <a:srgbClr val="0000CC"/>
                </a:solidFill>
                <a:latin typeface="Arial" charset="0"/>
              </a:rPr>
              <a:t>Sofisticated feedback systems </a:t>
            </a:r>
            <a:r>
              <a:rPr lang="it-IT" altLang="it-IT" sz="2400" dirty="0">
                <a:solidFill>
                  <a:srgbClr val="006600"/>
                </a:solidFill>
                <a:latin typeface="Arial" charset="0"/>
              </a:rPr>
              <a:t>(using, in constant evolution)</a:t>
            </a:r>
          </a:p>
          <a:p>
            <a:pPr eaLnBrk="1" hangingPunct="1">
              <a:spcBef>
                <a:spcPts val="1050"/>
              </a:spcBef>
              <a:buFontTx/>
              <a:buAutoNum type="arabicPeriod"/>
            </a:pPr>
            <a:r>
              <a:rPr lang="it-IT" altLang="it-IT" sz="2400" dirty="0">
                <a:solidFill>
                  <a:srgbClr val="0000CC"/>
                </a:solidFill>
                <a:latin typeface="Arial" charset="0"/>
              </a:rPr>
              <a:t>Wigglers with «wiggling» poles </a:t>
            </a:r>
            <a:r>
              <a:rPr lang="it-IT" altLang="it-IT" sz="2400" dirty="0">
                <a:solidFill>
                  <a:srgbClr val="006600"/>
                </a:solidFill>
                <a:latin typeface="Arial" charset="0"/>
              </a:rPr>
              <a:t>(using)</a:t>
            </a:r>
          </a:p>
          <a:p>
            <a:pPr eaLnBrk="1" hangingPunct="1">
              <a:spcBef>
                <a:spcPts val="1050"/>
              </a:spcBef>
              <a:buFontTx/>
              <a:buAutoNum type="arabicPeriod"/>
            </a:pPr>
            <a:r>
              <a:rPr lang="it-IT" altLang="it-IT" sz="2400" dirty="0">
                <a:solidFill>
                  <a:srgbClr val="0000CC"/>
                </a:solidFill>
                <a:latin typeface="Arial" charset="0"/>
              </a:rPr>
              <a:t>Parasitic crossings compensation with wires </a:t>
            </a:r>
            <a:r>
              <a:rPr lang="it-IT" altLang="it-IT" sz="2400" dirty="0">
                <a:solidFill>
                  <a:srgbClr val="006600"/>
                </a:solidFill>
                <a:latin typeface="Arial" charset="0"/>
              </a:rPr>
              <a:t>(used for FINUDA, KLOE)</a:t>
            </a:r>
          </a:p>
          <a:p>
            <a:pPr eaLnBrk="1" hangingPunct="1">
              <a:spcBef>
                <a:spcPts val="1050"/>
              </a:spcBef>
              <a:buFontTx/>
              <a:buAutoNum type="arabicPeriod"/>
            </a:pPr>
            <a:r>
              <a:rPr lang="it-IT" altLang="it-IT" sz="2400" dirty="0">
                <a:solidFill>
                  <a:srgbClr val="0000CC"/>
                </a:solidFill>
                <a:latin typeface="Arial" charset="0"/>
              </a:rPr>
              <a:t>Collisions with negative momentum compaction factor </a:t>
            </a:r>
            <a:r>
              <a:rPr lang="it-IT" altLang="it-IT" sz="2400" dirty="0">
                <a:solidFill>
                  <a:srgbClr val="006600"/>
                </a:solidFill>
                <a:latin typeface="Arial" charset="0"/>
              </a:rPr>
              <a:t>(tested experimentally)</a:t>
            </a:r>
          </a:p>
          <a:p>
            <a:pPr eaLnBrk="1" hangingPunct="1">
              <a:spcBef>
                <a:spcPts val="1050"/>
              </a:spcBef>
              <a:buFontTx/>
              <a:buAutoNum type="arabicPeriod"/>
            </a:pPr>
            <a:r>
              <a:rPr lang="it-IT" altLang="it-IT" sz="2400" dirty="0">
                <a:solidFill>
                  <a:srgbClr val="0000CC"/>
                </a:solidFill>
                <a:latin typeface="Arial" charset="0"/>
              </a:rPr>
              <a:t>e-Cloud clearing electrodes and solenoids </a:t>
            </a:r>
            <a:r>
              <a:rPr lang="it-IT" altLang="it-IT" sz="2400" dirty="0">
                <a:solidFill>
                  <a:srgbClr val="006600"/>
                </a:solidFill>
                <a:latin typeface="Arial" charset="0"/>
              </a:rPr>
              <a:t>(using)</a:t>
            </a:r>
          </a:p>
          <a:p>
            <a:pPr eaLnBrk="1" hangingPunct="1">
              <a:spcBef>
                <a:spcPts val="1050"/>
              </a:spcBef>
              <a:buFontTx/>
              <a:buAutoNum type="arabicPeriod"/>
            </a:pPr>
            <a:r>
              <a:rPr lang="it-IT" altLang="it-IT" sz="2400" dirty="0">
                <a:solidFill>
                  <a:srgbClr val="0000CC"/>
                </a:solidFill>
                <a:latin typeface="Arial" charset="0"/>
              </a:rPr>
              <a:t>Collisions with a very high crossing angle </a:t>
            </a:r>
            <a:r>
              <a:rPr lang="it-IT" altLang="it-IT" sz="2400" dirty="0">
                <a:solidFill>
                  <a:srgbClr val="006600"/>
                </a:solidFill>
                <a:latin typeface="Arial" charset="0"/>
              </a:rPr>
              <a:t>(proposal)</a:t>
            </a:r>
          </a:p>
          <a:p>
            <a:pPr eaLnBrk="1" hangingPunct="1">
              <a:spcBef>
                <a:spcPts val="1050"/>
              </a:spcBef>
              <a:buFontTx/>
              <a:buAutoNum type="arabicPeriod"/>
            </a:pPr>
            <a:r>
              <a:rPr lang="it-IT" altLang="it-IT" sz="2400" dirty="0">
                <a:solidFill>
                  <a:srgbClr val="0000CC"/>
                </a:solidFill>
                <a:latin typeface="Arial" charset="0"/>
              </a:rPr>
              <a:t>Strong RF focusing </a:t>
            </a:r>
            <a:r>
              <a:rPr lang="it-IT" altLang="it-IT" sz="2400" dirty="0">
                <a:solidFill>
                  <a:srgbClr val="006600"/>
                </a:solidFill>
                <a:latin typeface="Arial" charset="0"/>
              </a:rPr>
              <a:t>(proposal)</a:t>
            </a:r>
          </a:p>
          <a:p>
            <a:pPr eaLnBrk="1" hangingPunct="1">
              <a:spcBef>
                <a:spcPts val="1050"/>
              </a:spcBef>
              <a:buFontTx/>
              <a:buAutoNum type="arabicPeriod"/>
            </a:pPr>
            <a:r>
              <a:rPr lang="it-IT" altLang="it-IT" sz="2400" dirty="0">
                <a:solidFill>
                  <a:srgbClr val="0000CC"/>
                </a:solidFill>
                <a:latin typeface="Arial" charset="0"/>
              </a:rPr>
              <a:t>Crab Waist collision scheme </a:t>
            </a:r>
            <a:r>
              <a:rPr lang="it-IT" altLang="it-IT" sz="2400" dirty="0">
                <a:solidFill>
                  <a:srgbClr val="006600"/>
                </a:solidFill>
                <a:latin typeface="Arial" charset="0"/>
              </a:rPr>
              <a:t>(in operation)</a:t>
            </a:r>
          </a:p>
        </p:txBody>
      </p:sp>
      <p:sp>
        <p:nvSpPr>
          <p:cNvPr id="22531" name="Text Box 5"/>
          <p:cNvSpPr txBox="1">
            <a:spLocks noChangeArrowheads="1"/>
          </p:cNvSpPr>
          <p:nvPr/>
        </p:nvSpPr>
        <p:spPr bwMode="auto">
          <a:xfrm>
            <a:off x="322263" y="188913"/>
            <a:ext cx="821055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50000"/>
              </a:spcBef>
              <a:buFontTx/>
              <a:buNone/>
            </a:pPr>
            <a:r>
              <a:rPr lang="it-IT" altLang="it-IT" sz="2800" dirty="0">
                <a:solidFill>
                  <a:srgbClr val="CC0099"/>
                </a:solidFill>
                <a:latin typeface="Arial" charset="0"/>
                <a:cs typeface="Arial" charset="0"/>
              </a:rPr>
              <a:t>Advanced Accelerator Physics Studies @ DAFNE</a:t>
            </a:r>
            <a:endParaRPr lang="en-US" altLang="it-IT" sz="2800" dirty="0">
              <a:solidFill>
                <a:srgbClr val="CC0099"/>
              </a:solidFill>
              <a:latin typeface="Arial" charset="0"/>
              <a:cs typeface="Arial" charset="0"/>
            </a:endParaRPr>
          </a:p>
        </p:txBody>
      </p:sp>
      <p:sp>
        <p:nvSpPr>
          <p:cNvPr id="4"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5"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16119361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lvl="0"/>
            <a:r>
              <a:rPr lang="zxx-none"/>
              <a:t>24-27 October 2016</a:t>
            </a:r>
          </a:p>
        </p:txBody>
      </p:sp>
      <p:sp>
        <p:nvSpPr>
          <p:cNvPr id="5" name="Footer Placeholder 2"/>
          <p:cNvSpPr>
            <a:spLocks noGrp="1"/>
          </p:cNvSpPr>
          <p:nvPr>
            <p:ph type="ftr" sz="quarter" idx="11"/>
          </p:nvPr>
        </p:nvSpPr>
        <p:spPr/>
        <p:txBody>
          <a:bodyPr/>
          <a:lstStyle/>
          <a:p>
            <a:pPr lvl="0"/>
            <a:r>
              <a:rPr lang="zxx-none"/>
              <a:t>Alessandro Drago eeFACT 2016</a:t>
            </a:r>
          </a:p>
        </p:txBody>
      </p:sp>
      <p:sp>
        <p:nvSpPr>
          <p:cNvPr id="6" name="Slide Number Placeholder 3"/>
          <p:cNvSpPr>
            <a:spLocks noGrp="1"/>
          </p:cNvSpPr>
          <p:nvPr>
            <p:ph type="sldNum" sz="quarter" idx="12"/>
          </p:nvPr>
        </p:nvSpPr>
        <p:spPr/>
        <p:txBody>
          <a:bodyPr/>
          <a:lstStyle/>
          <a:p>
            <a:pPr lvl="0"/>
            <a:fld id="{454682BF-71B6-4942-9DF7-751418376AE8}" type="slidenum">
              <a:t>40</a:t>
            </a:fld>
            <a:endParaRPr lang="zxx-none"/>
          </a:p>
        </p:txBody>
      </p:sp>
      <p:sp>
        <p:nvSpPr>
          <p:cNvPr id="2" name="Title 1"/>
          <p:cNvSpPr txBox="1">
            <a:spLocks noGrp="1"/>
          </p:cNvSpPr>
          <p:nvPr>
            <p:ph type="title" idx="4294967295"/>
          </p:nvPr>
        </p:nvSpPr>
        <p:spPr/>
        <p:txBody>
          <a:bodyPr/>
          <a:lstStyle/>
          <a:p>
            <a:pPr lvl="0"/>
            <a:r>
              <a:rPr lang="zxx-none" sz="2800" dirty="0"/>
              <a:t>Comment to the 2008 Dafne experiment</a:t>
            </a:r>
          </a:p>
        </p:txBody>
      </p:sp>
      <p:sp>
        <p:nvSpPr>
          <p:cNvPr id="3" name="Text Placeholder 2"/>
          <p:cNvSpPr txBox="1">
            <a:spLocks noGrp="1"/>
          </p:cNvSpPr>
          <p:nvPr>
            <p:ph type="body" idx="4294967295"/>
          </p:nvPr>
        </p:nvSpPr>
        <p:spPr>
          <a:xfrm>
            <a:off x="489827" y="1252683"/>
            <a:ext cx="8228763" cy="4788873"/>
          </a:xfrm>
        </p:spPr>
        <p:txBody>
          <a:bodyPr/>
          <a:lstStyle/>
          <a:p>
            <a:pPr lvl="0">
              <a:buSzPct val="45000"/>
              <a:buFont typeface="StarSymbol"/>
              <a:buChar char="●"/>
            </a:pPr>
            <a:r>
              <a:rPr lang="zxx-none" sz="2177"/>
              <a:t>Two feedback systems in the same ring and damping plane </a:t>
            </a:r>
            <a:r>
              <a:rPr lang="zxx-none" sz="2177" u="sng"/>
              <a:t>cooperate perfectly without loss of power</a:t>
            </a:r>
            <a:r>
              <a:rPr lang="zxx-none" sz="2177"/>
              <a:t>.</a:t>
            </a:r>
          </a:p>
          <a:p>
            <a:pPr lvl="0">
              <a:buSzPct val="45000"/>
              <a:buFont typeface="StarSymbol"/>
              <a:buChar char="●"/>
            </a:pPr>
            <a:r>
              <a:rPr lang="zxx-none" sz="2177"/>
              <a:t>Having more kickers placed in different parts of the ring asks for a complete duplicate of the feedback system because both timing and phase response would be different.</a:t>
            </a:r>
          </a:p>
          <a:p>
            <a:pPr lvl="0">
              <a:buSzPct val="45000"/>
              <a:buFont typeface="StarSymbol"/>
              <a:buChar char="●"/>
            </a:pPr>
            <a:r>
              <a:rPr lang="zxx-none" sz="2177" i="1">
                <a:solidFill>
                  <a:srgbClr val="3333FF"/>
                </a:solidFill>
              </a:rPr>
              <a:t>The inverse damping time scales </a:t>
            </a:r>
            <a:r>
              <a:rPr lang="zxx-none" sz="2177" i="1" u="sng">
                <a:solidFill>
                  <a:srgbClr val="3333FF"/>
                </a:solidFill>
              </a:rPr>
              <a:t>about linearly</a:t>
            </a:r>
            <a:r>
              <a:rPr lang="zxx-none" sz="2177" i="1">
                <a:solidFill>
                  <a:srgbClr val="3333FF"/>
                </a:solidFill>
              </a:rPr>
              <a:t>  versus number of feedback systems having the same power.</a:t>
            </a:r>
          </a:p>
          <a:p>
            <a:pPr lvl="0">
              <a:buSzPct val="45000"/>
              <a:buFont typeface="StarSymbol"/>
              <a:buChar char="●"/>
            </a:pPr>
            <a:r>
              <a:rPr lang="zxx-none" sz="2177" i="1">
                <a:solidFill>
                  <a:srgbClr val="3333FF"/>
                </a:solidFill>
              </a:rPr>
              <a:t>Note that in the test the fractional tune is 0.10</a:t>
            </a:r>
          </a:p>
          <a:p>
            <a:pPr lvl="0">
              <a:buSzPct val="45000"/>
              <a:buFont typeface="StarSymbol"/>
              <a:buChar char="●"/>
            </a:pPr>
            <a:r>
              <a:rPr lang="zxx-none" sz="2177"/>
              <a:t>In the previous case we used 2x250W amplifiers for each feedback. After implementing the new kicker with a much better shunt impedance, there was no more need of the second system.</a:t>
            </a:r>
          </a:p>
        </p:txBody>
      </p:sp>
    </p:spTree>
    <p:extLst>
      <p:ext uri="{BB962C8B-B14F-4D97-AF65-F5344CB8AC3E}">
        <p14:creationId xmlns:p14="http://schemas.microsoft.com/office/powerpoint/2010/main" val="35253486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1"/>
          <p:cNvSpPr>
            <a:spLocks noGrp="1"/>
          </p:cNvSpPr>
          <p:nvPr>
            <p:ph type="dt" sz="half" idx="10"/>
          </p:nvPr>
        </p:nvSpPr>
        <p:spPr/>
        <p:txBody>
          <a:bodyPr/>
          <a:lstStyle/>
          <a:p>
            <a:pPr lvl="0"/>
            <a:r>
              <a:rPr lang="zxx-none"/>
              <a:t>24-27 October 2016</a:t>
            </a:r>
          </a:p>
        </p:txBody>
      </p:sp>
      <p:sp>
        <p:nvSpPr>
          <p:cNvPr id="7" name="Footer Placeholder 2"/>
          <p:cNvSpPr>
            <a:spLocks noGrp="1"/>
          </p:cNvSpPr>
          <p:nvPr>
            <p:ph type="ftr" sz="quarter" idx="11"/>
          </p:nvPr>
        </p:nvSpPr>
        <p:spPr/>
        <p:txBody>
          <a:bodyPr/>
          <a:lstStyle/>
          <a:p>
            <a:pPr lvl="0"/>
            <a:r>
              <a:rPr lang="zxx-none"/>
              <a:t>Alessandro Drago eeFACT 2016</a:t>
            </a:r>
          </a:p>
        </p:txBody>
      </p:sp>
      <p:sp>
        <p:nvSpPr>
          <p:cNvPr id="8" name="Slide Number Placeholder 3"/>
          <p:cNvSpPr>
            <a:spLocks noGrp="1"/>
          </p:cNvSpPr>
          <p:nvPr>
            <p:ph type="sldNum" sz="quarter" idx="12"/>
          </p:nvPr>
        </p:nvSpPr>
        <p:spPr/>
        <p:txBody>
          <a:bodyPr/>
          <a:lstStyle/>
          <a:p>
            <a:pPr lvl="0"/>
            <a:fld id="{3E94B3F7-091D-447A-951B-C569F0AE1705}" type="slidenum">
              <a:t>41</a:t>
            </a:fld>
            <a:endParaRPr lang="zxx-none"/>
          </a:p>
        </p:txBody>
      </p:sp>
      <p:pic>
        <p:nvPicPr>
          <p:cNvPr id="2" name="Picture 1"/>
          <p:cNvPicPr>
            <a:picLocks noChangeAspect="1"/>
          </p:cNvPicPr>
          <p:nvPr/>
        </p:nvPicPr>
        <p:blipFill>
          <a:blip r:embed="rId3">
            <a:lum/>
            <a:alphaModFix/>
          </a:blip>
          <a:srcRect/>
          <a:stretch>
            <a:fillRect/>
          </a:stretch>
        </p:blipFill>
        <p:spPr>
          <a:xfrm>
            <a:off x="326552" y="490187"/>
            <a:ext cx="8327055" cy="5388094"/>
          </a:xfrm>
          <a:prstGeom prst="rect">
            <a:avLst/>
          </a:prstGeom>
          <a:noFill/>
          <a:ln>
            <a:noFill/>
          </a:ln>
        </p:spPr>
      </p:pic>
      <p:sp>
        <p:nvSpPr>
          <p:cNvPr id="3" name="TextBox 2"/>
          <p:cNvSpPr txBox="1"/>
          <p:nvPr/>
        </p:nvSpPr>
        <p:spPr>
          <a:xfrm>
            <a:off x="6368076" y="687"/>
            <a:ext cx="2166188"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From M.Migliorati talk</a:t>
            </a:r>
          </a:p>
        </p:txBody>
      </p:sp>
      <p:sp>
        <p:nvSpPr>
          <p:cNvPr id="4" name="Straight Connector 3"/>
          <p:cNvSpPr/>
          <p:nvPr/>
        </p:nvSpPr>
        <p:spPr>
          <a:xfrm flipV="1">
            <a:off x="2285859" y="4082250"/>
            <a:ext cx="653102" cy="1632756"/>
          </a:xfrm>
          <a:prstGeom prst="line">
            <a:avLst/>
          </a:prstGeom>
          <a:noFill/>
          <a:ln w="0">
            <a:solidFill>
              <a:srgbClr val="000000"/>
            </a:solidFill>
            <a:prstDash val="solid"/>
            <a:tailEnd type="arrow"/>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5" name="Straight Connector 4"/>
          <p:cNvSpPr/>
          <p:nvPr/>
        </p:nvSpPr>
        <p:spPr>
          <a:xfrm>
            <a:off x="653103" y="2286219"/>
            <a:ext cx="2122583" cy="816378"/>
          </a:xfrm>
          <a:prstGeom prst="line">
            <a:avLst/>
          </a:prstGeom>
          <a:noFill/>
          <a:ln w="0">
            <a:solidFill>
              <a:srgbClr val="000000"/>
            </a:solidFill>
            <a:prstDash val="solid"/>
            <a:tailEnd type="arrow"/>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Tree>
    <p:extLst>
      <p:ext uri="{BB962C8B-B14F-4D97-AF65-F5344CB8AC3E}">
        <p14:creationId xmlns:p14="http://schemas.microsoft.com/office/powerpoint/2010/main" val="12406028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lvl="0"/>
            <a:r>
              <a:rPr lang="zxx-none"/>
              <a:t>24-27 October 2016</a:t>
            </a:r>
          </a:p>
        </p:txBody>
      </p:sp>
      <p:sp>
        <p:nvSpPr>
          <p:cNvPr id="5" name="Footer Placeholder 2"/>
          <p:cNvSpPr>
            <a:spLocks noGrp="1"/>
          </p:cNvSpPr>
          <p:nvPr>
            <p:ph type="ftr" sz="quarter" idx="11"/>
          </p:nvPr>
        </p:nvSpPr>
        <p:spPr/>
        <p:txBody>
          <a:bodyPr/>
          <a:lstStyle/>
          <a:p>
            <a:pPr lvl="0"/>
            <a:r>
              <a:rPr lang="zxx-none"/>
              <a:t>Alessandro Drago eeFACT 2016</a:t>
            </a:r>
          </a:p>
        </p:txBody>
      </p:sp>
      <p:sp>
        <p:nvSpPr>
          <p:cNvPr id="6" name="Slide Number Placeholder 3"/>
          <p:cNvSpPr>
            <a:spLocks noGrp="1"/>
          </p:cNvSpPr>
          <p:nvPr>
            <p:ph type="sldNum" sz="quarter" idx="12"/>
          </p:nvPr>
        </p:nvSpPr>
        <p:spPr/>
        <p:txBody>
          <a:bodyPr/>
          <a:lstStyle/>
          <a:p>
            <a:pPr lvl="0"/>
            <a:fld id="{AD3A8AC4-A778-498C-8055-63B538B4F165}" type="slidenum">
              <a:t>42</a:t>
            </a:fld>
            <a:endParaRPr lang="zxx-none"/>
          </a:p>
        </p:txBody>
      </p:sp>
      <p:sp>
        <p:nvSpPr>
          <p:cNvPr id="2" name="Title 1"/>
          <p:cNvSpPr txBox="1">
            <a:spLocks noGrp="1"/>
          </p:cNvSpPr>
          <p:nvPr>
            <p:ph type="title" idx="4294967295"/>
          </p:nvPr>
        </p:nvSpPr>
        <p:spPr/>
        <p:txBody>
          <a:bodyPr/>
          <a:lstStyle/>
          <a:p>
            <a:pPr lvl="0"/>
            <a:r>
              <a:rPr lang="zxx-none" sz="2800" dirty="0"/>
              <a:t>Solution: </a:t>
            </a:r>
            <a:br>
              <a:rPr lang="zxx-none" sz="2800" dirty="0"/>
            </a:br>
            <a:r>
              <a:rPr lang="zxx-none" sz="2800" dirty="0"/>
              <a:t>multiple and distributed feedback stations</a:t>
            </a:r>
          </a:p>
        </p:txBody>
      </p:sp>
      <p:sp>
        <p:nvSpPr>
          <p:cNvPr id="3" name="Text Placeholder 2"/>
          <p:cNvSpPr txBox="1">
            <a:spLocks noGrp="1"/>
          </p:cNvSpPr>
          <p:nvPr>
            <p:ph type="body" idx="4294967295"/>
          </p:nvPr>
        </p:nvSpPr>
        <p:spPr>
          <a:xfrm>
            <a:off x="489827" y="1380691"/>
            <a:ext cx="8490331" cy="4660865"/>
          </a:xfrm>
        </p:spPr>
        <p:txBody>
          <a:bodyPr/>
          <a:lstStyle/>
          <a:p>
            <a:pPr lvl="0">
              <a:buSzPct val="45000"/>
              <a:buFont typeface="StarSymbol"/>
              <a:buChar char="●"/>
            </a:pPr>
            <a:r>
              <a:rPr lang="zxx-none" sz="1996"/>
              <a:t>Considering a damping time of 10 turns for each feedback system (feasibility demonstrated in other colliders), it will be necessary to implement more feedback stations, most likely between 4 and 6.</a:t>
            </a:r>
          </a:p>
          <a:p>
            <a:pPr lvl="0">
              <a:buSzPct val="45000"/>
              <a:buFont typeface="StarSymbol"/>
              <a:buChar char="●"/>
            </a:pPr>
            <a:r>
              <a:rPr lang="zxx-none" sz="1996"/>
              <a:t>Drawback: more kickers and pickups increase the ring impedance.</a:t>
            </a:r>
          </a:p>
          <a:p>
            <a:pPr lvl="0">
              <a:buSzPct val="45000"/>
              <a:buFont typeface="StarSymbol"/>
              <a:buChar char="●"/>
            </a:pPr>
            <a:r>
              <a:rPr lang="zxx-none" sz="1996"/>
              <a:t>Other drawback: more complicated timing and setup operations.</a:t>
            </a:r>
          </a:p>
          <a:p>
            <a:pPr lvl="0">
              <a:buSzPct val="45000"/>
              <a:buFont typeface="StarSymbol"/>
              <a:buChar char="●"/>
            </a:pPr>
            <a:r>
              <a:rPr lang="zxx-none" sz="1996"/>
              <a:t>Advantage: correction kick distributed along the ring.</a:t>
            </a:r>
          </a:p>
          <a:p>
            <a:pPr lvl="0">
              <a:buSzPct val="45000"/>
              <a:buFont typeface="StarSymbol"/>
              <a:buChar char="●"/>
            </a:pPr>
            <a:r>
              <a:rPr lang="zxx-none" sz="1996"/>
              <a:t>Other advantage: by implementing this strategy it could be possible to achieve the theorical damping limit of 1 revolution turn installing more feedback stations.</a:t>
            </a:r>
          </a:p>
          <a:p>
            <a:pPr lvl="0">
              <a:buSzPct val="45000"/>
              <a:buFont typeface="StarSymbol"/>
              <a:buChar char="●"/>
            </a:pPr>
            <a:r>
              <a:rPr lang="zxx-none" sz="1996"/>
              <a:t>Looking at the feedback scheme, it is clear that a damping rate faster than 1 turn is not possible because the correction kick is applied after the acquiring of the pickup signal with 1 turn delay.</a:t>
            </a:r>
          </a:p>
        </p:txBody>
      </p:sp>
    </p:spTree>
    <p:extLst>
      <p:ext uri="{BB962C8B-B14F-4D97-AF65-F5344CB8AC3E}">
        <p14:creationId xmlns:p14="http://schemas.microsoft.com/office/powerpoint/2010/main" val="29753722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lvl="0"/>
            <a:r>
              <a:rPr lang="zxx-none"/>
              <a:t>24-27 October 2016</a:t>
            </a:r>
          </a:p>
        </p:txBody>
      </p:sp>
      <p:sp>
        <p:nvSpPr>
          <p:cNvPr id="5" name="Footer Placeholder 2"/>
          <p:cNvSpPr>
            <a:spLocks noGrp="1"/>
          </p:cNvSpPr>
          <p:nvPr>
            <p:ph type="ftr" sz="quarter" idx="11"/>
          </p:nvPr>
        </p:nvSpPr>
        <p:spPr/>
        <p:txBody>
          <a:bodyPr/>
          <a:lstStyle/>
          <a:p>
            <a:pPr lvl="0"/>
            <a:r>
              <a:rPr lang="zxx-none"/>
              <a:t>Alessandro Drago eeFACT 2016</a:t>
            </a:r>
          </a:p>
        </p:txBody>
      </p:sp>
      <p:sp>
        <p:nvSpPr>
          <p:cNvPr id="6" name="Slide Number Placeholder 3"/>
          <p:cNvSpPr>
            <a:spLocks noGrp="1"/>
          </p:cNvSpPr>
          <p:nvPr>
            <p:ph type="sldNum" sz="quarter" idx="12"/>
          </p:nvPr>
        </p:nvSpPr>
        <p:spPr/>
        <p:txBody>
          <a:bodyPr/>
          <a:lstStyle/>
          <a:p>
            <a:pPr lvl="0"/>
            <a:fld id="{C30370B7-0AA4-40FE-91C6-56187B4915E2}" type="slidenum">
              <a:t>43</a:t>
            </a:fld>
            <a:endParaRPr lang="zxx-none"/>
          </a:p>
        </p:txBody>
      </p:sp>
      <p:sp>
        <p:nvSpPr>
          <p:cNvPr id="2" name="Title 1"/>
          <p:cNvSpPr txBox="1">
            <a:spLocks noGrp="1"/>
          </p:cNvSpPr>
          <p:nvPr>
            <p:ph type="title" idx="4294967295"/>
          </p:nvPr>
        </p:nvSpPr>
        <p:spPr/>
        <p:txBody>
          <a:bodyPr/>
          <a:lstStyle/>
          <a:p>
            <a:pPr lvl="0"/>
            <a:r>
              <a:rPr lang="zxx-none"/>
              <a:t>Q&amp;A</a:t>
            </a:r>
          </a:p>
        </p:txBody>
      </p:sp>
      <p:sp>
        <p:nvSpPr>
          <p:cNvPr id="3" name="Text Placeholder 2"/>
          <p:cNvSpPr txBox="1">
            <a:spLocks noGrp="1"/>
          </p:cNvSpPr>
          <p:nvPr>
            <p:ph type="body" idx="4294967295"/>
          </p:nvPr>
        </p:nvSpPr>
        <p:spPr>
          <a:xfrm>
            <a:off x="457171" y="1605033"/>
            <a:ext cx="8228763" cy="4273249"/>
          </a:xfrm>
        </p:spPr>
        <p:txBody>
          <a:bodyPr/>
          <a:lstStyle/>
          <a:p>
            <a:pPr lvl="0">
              <a:buSzPct val="45000"/>
              <a:buFont typeface="StarSymbol"/>
              <a:buChar char="●"/>
            </a:pPr>
            <a:r>
              <a:rPr lang="zxx-none"/>
              <a:t>Question: why do not implement only one feedback with a very high gain and more power amplifiers to have a faster damping time ?</a:t>
            </a:r>
          </a:p>
          <a:p>
            <a:pPr lvl="0">
              <a:buSzPct val="45000"/>
              <a:buFont typeface="StarSymbol"/>
              <a:buChar char="●"/>
            </a:pPr>
            <a:r>
              <a:rPr lang="zxx-none"/>
              <a:t>Answer: because the noise entering from the pickup cannot be filtered completely. Increasing gain and power it makes an enlargement effect of the bunches (very evident in the vertical plane) and/or feedback performance saturation.</a:t>
            </a:r>
          </a:p>
        </p:txBody>
      </p:sp>
    </p:spTree>
    <p:extLst>
      <p:ext uri="{BB962C8B-B14F-4D97-AF65-F5344CB8AC3E}">
        <p14:creationId xmlns:p14="http://schemas.microsoft.com/office/powerpoint/2010/main" val="36855827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ate Placeholder 1"/>
          <p:cNvSpPr>
            <a:spLocks noGrp="1"/>
          </p:cNvSpPr>
          <p:nvPr>
            <p:ph type="dt" sz="half" idx="10"/>
          </p:nvPr>
        </p:nvSpPr>
        <p:spPr/>
        <p:txBody>
          <a:bodyPr/>
          <a:lstStyle/>
          <a:p>
            <a:pPr lvl="0"/>
            <a:r>
              <a:rPr lang="zxx-none"/>
              <a:t>24-27 October 2016</a:t>
            </a:r>
          </a:p>
        </p:txBody>
      </p:sp>
      <p:sp>
        <p:nvSpPr>
          <p:cNvPr id="11" name="Footer Placeholder 2"/>
          <p:cNvSpPr>
            <a:spLocks noGrp="1"/>
          </p:cNvSpPr>
          <p:nvPr>
            <p:ph type="ftr" sz="quarter" idx="11"/>
          </p:nvPr>
        </p:nvSpPr>
        <p:spPr/>
        <p:txBody>
          <a:bodyPr/>
          <a:lstStyle/>
          <a:p>
            <a:pPr lvl="0"/>
            <a:r>
              <a:rPr lang="zxx-none"/>
              <a:t>Alessandro Drago eeFACT 2016</a:t>
            </a:r>
          </a:p>
        </p:txBody>
      </p:sp>
      <p:sp>
        <p:nvSpPr>
          <p:cNvPr id="12" name="Slide Number Placeholder 3"/>
          <p:cNvSpPr>
            <a:spLocks noGrp="1"/>
          </p:cNvSpPr>
          <p:nvPr>
            <p:ph type="sldNum" sz="quarter" idx="12"/>
          </p:nvPr>
        </p:nvSpPr>
        <p:spPr/>
        <p:txBody>
          <a:bodyPr/>
          <a:lstStyle/>
          <a:p>
            <a:pPr lvl="0"/>
            <a:fld id="{1715DDBB-4C60-4962-A498-02F8554ADA76}" type="slidenum">
              <a:t>44</a:t>
            </a:fld>
            <a:endParaRPr lang="zxx-none"/>
          </a:p>
        </p:txBody>
      </p:sp>
      <p:sp>
        <p:nvSpPr>
          <p:cNvPr id="2" name="Freeform: Shape 1"/>
          <p:cNvSpPr/>
          <p:nvPr/>
        </p:nvSpPr>
        <p:spPr>
          <a:xfrm>
            <a:off x="1959308" y="1204028"/>
            <a:ext cx="4245165" cy="483752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FFFF">
              <a:alpha val="50000"/>
            </a:srgbClr>
          </a:solidFill>
          <a:ln w="0">
            <a:solidFill>
              <a:srgbClr val="FF3333"/>
            </a:solidFill>
            <a:prstDash val="solid"/>
          </a:ln>
        </p:spPr>
        <p:txBody>
          <a:bodyPr vert="horz" wrap="none" lIns="81638" tIns="40819" rIns="81638" bIns="40819" anchor="ctr" anchorCtr="0" compatLnSpc="0">
            <a:noAutofit/>
          </a:bodyPr>
          <a:lstStyle/>
          <a:p>
            <a:pPr>
              <a:spcBef>
                <a:spcPts val="0"/>
              </a:spcBef>
              <a:spcAft>
                <a:spcPts val="0"/>
              </a:spcAft>
            </a:pPr>
            <a:endParaRPr lang="de-DE" sz="1633">
              <a:latin typeface="Arial" pitchFamily="18"/>
              <a:ea typeface="Andale Sans UI" pitchFamily="2"/>
              <a:cs typeface="Tahoma" pitchFamily="2"/>
            </a:endParaRPr>
          </a:p>
        </p:txBody>
      </p:sp>
      <p:sp>
        <p:nvSpPr>
          <p:cNvPr id="3" name="Title 2"/>
          <p:cNvSpPr txBox="1">
            <a:spLocks noGrp="1"/>
          </p:cNvSpPr>
          <p:nvPr>
            <p:ph type="title" idx="4294967295"/>
          </p:nvPr>
        </p:nvSpPr>
        <p:spPr>
          <a:xfrm>
            <a:off x="457171" y="273684"/>
            <a:ext cx="8228763" cy="706330"/>
          </a:xfrm>
        </p:spPr>
        <p:txBody>
          <a:bodyPr/>
          <a:lstStyle/>
          <a:p>
            <a:pPr lvl="0"/>
            <a:r>
              <a:rPr lang="zxx-none"/>
              <a:t>1 Feedback systems (1 stations)</a:t>
            </a:r>
          </a:p>
        </p:txBody>
      </p:sp>
      <p:sp>
        <p:nvSpPr>
          <p:cNvPr id="4" name="TextBox 3"/>
          <p:cNvSpPr txBox="1"/>
          <p:nvPr/>
        </p:nvSpPr>
        <p:spPr>
          <a:xfrm>
            <a:off x="1142930" y="1971750"/>
            <a:ext cx="933158"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Station1</a:t>
            </a:r>
          </a:p>
        </p:txBody>
      </p:sp>
      <p:sp>
        <p:nvSpPr>
          <p:cNvPr id="5" name="TextBox 4"/>
          <p:cNvSpPr txBox="1"/>
          <p:nvPr/>
        </p:nvSpPr>
        <p:spPr>
          <a:xfrm>
            <a:off x="1306205" y="2286219"/>
            <a:ext cx="572226"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PU1</a:t>
            </a:r>
          </a:p>
        </p:txBody>
      </p:sp>
      <p:sp>
        <p:nvSpPr>
          <p:cNvPr id="6" name="TextBox 5"/>
          <p:cNvSpPr txBox="1"/>
          <p:nvPr/>
        </p:nvSpPr>
        <p:spPr>
          <a:xfrm>
            <a:off x="1432254" y="1633117"/>
            <a:ext cx="863139"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Kicker1</a:t>
            </a:r>
          </a:p>
        </p:txBody>
      </p:sp>
      <p:sp>
        <p:nvSpPr>
          <p:cNvPr id="7" name="TextBox 6"/>
          <p:cNvSpPr txBox="1"/>
          <p:nvPr/>
        </p:nvSpPr>
        <p:spPr>
          <a:xfrm>
            <a:off x="3264859" y="1481923"/>
            <a:ext cx="1817374"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FCC-ee main ring</a:t>
            </a:r>
          </a:p>
        </p:txBody>
      </p:sp>
      <p:sp>
        <p:nvSpPr>
          <p:cNvPr id="8" name="Rectangle 7"/>
          <p:cNvSpPr/>
          <p:nvPr/>
        </p:nvSpPr>
        <p:spPr>
          <a:xfrm>
            <a:off x="2219569" y="1951504"/>
            <a:ext cx="326551" cy="489827"/>
          </a:xfrm>
          <a:prstGeom prst="rect">
            <a:avLst/>
          </a:prstGeom>
          <a:solidFill>
            <a:srgbClr val="C5000B"/>
          </a:solidFill>
          <a:ln w="0">
            <a:solidFill>
              <a:srgbClr val="000000"/>
            </a:solidFill>
            <a:prstDash val="solid"/>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9" name="TextBox 8"/>
          <p:cNvSpPr txBox="1"/>
          <p:nvPr/>
        </p:nvSpPr>
        <p:spPr>
          <a:xfrm>
            <a:off x="5551698" y="980667"/>
            <a:ext cx="3540153" cy="349944"/>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814">
                <a:solidFill>
                  <a:srgbClr val="FF3333"/>
                </a:solidFill>
                <a:latin typeface="Arial" pitchFamily="18"/>
                <a:ea typeface="Andale Sans UI" pitchFamily="2"/>
                <a:cs typeface="Tahoma" pitchFamily="2"/>
              </a:rPr>
              <a:t>Foreseen damping rate: 10 turns</a:t>
            </a:r>
          </a:p>
        </p:txBody>
      </p:sp>
    </p:spTree>
    <p:extLst>
      <p:ext uri="{BB962C8B-B14F-4D97-AF65-F5344CB8AC3E}">
        <p14:creationId xmlns:p14="http://schemas.microsoft.com/office/powerpoint/2010/main" val="41172527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Date Placeholder 1"/>
          <p:cNvSpPr>
            <a:spLocks noGrp="1"/>
          </p:cNvSpPr>
          <p:nvPr>
            <p:ph type="dt" sz="half" idx="10"/>
          </p:nvPr>
        </p:nvSpPr>
        <p:spPr/>
        <p:txBody>
          <a:bodyPr/>
          <a:lstStyle/>
          <a:p>
            <a:pPr lvl="0"/>
            <a:r>
              <a:rPr lang="zxx-none"/>
              <a:t>24-27 October 2016</a:t>
            </a:r>
          </a:p>
        </p:txBody>
      </p:sp>
      <p:sp>
        <p:nvSpPr>
          <p:cNvPr id="23" name="Footer Placeholder 2"/>
          <p:cNvSpPr>
            <a:spLocks noGrp="1"/>
          </p:cNvSpPr>
          <p:nvPr>
            <p:ph type="ftr" sz="quarter" idx="11"/>
          </p:nvPr>
        </p:nvSpPr>
        <p:spPr/>
        <p:txBody>
          <a:bodyPr/>
          <a:lstStyle/>
          <a:p>
            <a:pPr lvl="0"/>
            <a:r>
              <a:rPr lang="zxx-none"/>
              <a:t>Alessandro Drago eeFACT 2016</a:t>
            </a:r>
          </a:p>
        </p:txBody>
      </p:sp>
      <p:sp>
        <p:nvSpPr>
          <p:cNvPr id="24" name="Slide Number Placeholder 3"/>
          <p:cNvSpPr>
            <a:spLocks noGrp="1"/>
          </p:cNvSpPr>
          <p:nvPr>
            <p:ph type="sldNum" sz="quarter" idx="12"/>
          </p:nvPr>
        </p:nvSpPr>
        <p:spPr/>
        <p:txBody>
          <a:bodyPr/>
          <a:lstStyle/>
          <a:p>
            <a:pPr lvl="0"/>
            <a:fld id="{03F642A3-599A-4CDE-BBAB-12D61D89A249}" type="slidenum">
              <a:t>45</a:t>
            </a:fld>
            <a:endParaRPr lang="zxx-none"/>
          </a:p>
        </p:txBody>
      </p:sp>
      <p:sp>
        <p:nvSpPr>
          <p:cNvPr id="2" name="Freeform: Shape 1"/>
          <p:cNvSpPr/>
          <p:nvPr/>
        </p:nvSpPr>
        <p:spPr>
          <a:xfrm>
            <a:off x="1959308" y="1204028"/>
            <a:ext cx="4245165" cy="483752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FFFF">
              <a:alpha val="50000"/>
            </a:srgbClr>
          </a:solidFill>
          <a:ln w="0">
            <a:solidFill>
              <a:srgbClr val="FF3333"/>
            </a:solidFill>
            <a:prstDash val="solid"/>
          </a:ln>
        </p:spPr>
        <p:txBody>
          <a:bodyPr vert="horz" wrap="none" lIns="81638" tIns="40819" rIns="81638" bIns="40819" anchor="ctr" anchorCtr="0" compatLnSpc="0">
            <a:noAutofit/>
          </a:bodyPr>
          <a:lstStyle/>
          <a:p>
            <a:pPr>
              <a:spcBef>
                <a:spcPts val="0"/>
              </a:spcBef>
              <a:spcAft>
                <a:spcPts val="0"/>
              </a:spcAft>
            </a:pPr>
            <a:endParaRPr lang="de-DE" sz="1633">
              <a:latin typeface="Arial" pitchFamily="18"/>
              <a:ea typeface="Andale Sans UI" pitchFamily="2"/>
              <a:cs typeface="Tahoma" pitchFamily="2"/>
            </a:endParaRPr>
          </a:p>
        </p:txBody>
      </p:sp>
      <p:sp>
        <p:nvSpPr>
          <p:cNvPr id="3" name="Title 2"/>
          <p:cNvSpPr txBox="1">
            <a:spLocks noGrp="1"/>
          </p:cNvSpPr>
          <p:nvPr>
            <p:ph type="title" idx="4294967295"/>
          </p:nvPr>
        </p:nvSpPr>
        <p:spPr>
          <a:xfrm>
            <a:off x="457171" y="273684"/>
            <a:ext cx="8228763" cy="706330"/>
          </a:xfrm>
        </p:spPr>
        <p:txBody>
          <a:bodyPr/>
          <a:lstStyle/>
          <a:p>
            <a:pPr lvl="0"/>
            <a:r>
              <a:rPr lang="zxx-none"/>
              <a:t>4 Feedback systems (4 stations)</a:t>
            </a:r>
          </a:p>
        </p:txBody>
      </p:sp>
      <p:sp>
        <p:nvSpPr>
          <p:cNvPr id="4" name="Rectangle 3"/>
          <p:cNvSpPr/>
          <p:nvPr/>
        </p:nvSpPr>
        <p:spPr>
          <a:xfrm>
            <a:off x="5551371" y="4898628"/>
            <a:ext cx="326551" cy="489827"/>
          </a:xfrm>
          <a:prstGeom prst="rect">
            <a:avLst/>
          </a:prstGeom>
          <a:solidFill>
            <a:srgbClr val="C5000B"/>
          </a:solidFill>
          <a:ln w="0">
            <a:solidFill>
              <a:srgbClr val="000000"/>
            </a:solidFill>
            <a:prstDash val="solid"/>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5" name="Rectangle 4"/>
          <p:cNvSpPr/>
          <p:nvPr/>
        </p:nvSpPr>
        <p:spPr>
          <a:xfrm>
            <a:off x="5480182" y="1911011"/>
            <a:ext cx="326551" cy="489827"/>
          </a:xfrm>
          <a:prstGeom prst="rect">
            <a:avLst/>
          </a:prstGeom>
          <a:solidFill>
            <a:srgbClr val="C5000B"/>
          </a:solidFill>
          <a:ln w="0">
            <a:solidFill>
              <a:srgbClr val="000000"/>
            </a:solidFill>
            <a:prstDash val="solid"/>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6" name="TextBox 5"/>
          <p:cNvSpPr txBox="1"/>
          <p:nvPr/>
        </p:nvSpPr>
        <p:spPr>
          <a:xfrm>
            <a:off x="1142930" y="1971750"/>
            <a:ext cx="933158"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Station1</a:t>
            </a:r>
          </a:p>
        </p:txBody>
      </p:sp>
      <p:sp>
        <p:nvSpPr>
          <p:cNvPr id="7" name="TextBox 6"/>
          <p:cNvSpPr txBox="1"/>
          <p:nvPr/>
        </p:nvSpPr>
        <p:spPr>
          <a:xfrm>
            <a:off x="1142930" y="5225180"/>
            <a:ext cx="933158"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Station2</a:t>
            </a:r>
          </a:p>
        </p:txBody>
      </p:sp>
      <p:sp>
        <p:nvSpPr>
          <p:cNvPr id="8" name="TextBox 7"/>
          <p:cNvSpPr txBox="1"/>
          <p:nvPr/>
        </p:nvSpPr>
        <p:spPr>
          <a:xfrm>
            <a:off x="1306205" y="2286219"/>
            <a:ext cx="572226"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PU1</a:t>
            </a:r>
          </a:p>
        </p:txBody>
      </p:sp>
      <p:sp>
        <p:nvSpPr>
          <p:cNvPr id="9" name="TextBox 8"/>
          <p:cNvSpPr txBox="1"/>
          <p:nvPr/>
        </p:nvSpPr>
        <p:spPr>
          <a:xfrm>
            <a:off x="1432254" y="1633117"/>
            <a:ext cx="863139"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Kicker1</a:t>
            </a:r>
          </a:p>
        </p:txBody>
      </p:sp>
      <p:sp>
        <p:nvSpPr>
          <p:cNvPr id="10" name="TextBox 9"/>
          <p:cNvSpPr txBox="1"/>
          <p:nvPr/>
        </p:nvSpPr>
        <p:spPr>
          <a:xfrm>
            <a:off x="1469481" y="5551731"/>
            <a:ext cx="572226" cy="323270"/>
          </a:xfrm>
          <a:prstGeom prst="rect">
            <a:avLst/>
          </a:prstGeom>
          <a:noFill/>
          <a:ln>
            <a:noFill/>
          </a:ln>
        </p:spPr>
        <p:txBody>
          <a:bodyPr vert="horz" wrap="none" lIns="81638" tIns="40819" rIns="81638" bIns="40819" compatLnSpc="0">
            <a:spAutoFit/>
          </a:bodyPr>
          <a:lstStyle/>
          <a:p>
            <a:pPr>
              <a:spcBef>
                <a:spcPts val="0"/>
              </a:spcBef>
              <a:spcAft>
                <a:spcPts val="0"/>
              </a:spcAft>
            </a:pPr>
            <a:r>
              <a:rPr lang="de-DE" sz="1633">
                <a:latin typeface="Arial" pitchFamily="18"/>
                <a:ea typeface="Andale Sans UI" pitchFamily="2"/>
                <a:cs typeface="Tahoma" pitchFamily="2"/>
              </a:rPr>
              <a:t>PU2</a:t>
            </a:r>
          </a:p>
        </p:txBody>
      </p:sp>
      <p:sp>
        <p:nvSpPr>
          <p:cNvPr id="11" name="TextBox 10"/>
          <p:cNvSpPr txBox="1"/>
          <p:nvPr/>
        </p:nvSpPr>
        <p:spPr>
          <a:xfrm>
            <a:off x="1306205" y="4898628"/>
            <a:ext cx="863139"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Kicker2</a:t>
            </a:r>
          </a:p>
        </p:txBody>
      </p:sp>
      <p:sp>
        <p:nvSpPr>
          <p:cNvPr id="12" name="TextBox 11"/>
          <p:cNvSpPr txBox="1"/>
          <p:nvPr/>
        </p:nvSpPr>
        <p:spPr>
          <a:xfrm>
            <a:off x="3264859" y="1481923"/>
            <a:ext cx="1817374"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FCC-ee main ring</a:t>
            </a:r>
          </a:p>
        </p:txBody>
      </p:sp>
      <p:sp>
        <p:nvSpPr>
          <p:cNvPr id="13" name="Rectangle 12"/>
          <p:cNvSpPr/>
          <p:nvPr/>
        </p:nvSpPr>
        <p:spPr>
          <a:xfrm>
            <a:off x="2285859" y="5061904"/>
            <a:ext cx="326551" cy="489827"/>
          </a:xfrm>
          <a:prstGeom prst="rect">
            <a:avLst/>
          </a:prstGeom>
          <a:solidFill>
            <a:srgbClr val="C5000B"/>
          </a:solidFill>
          <a:ln w="0">
            <a:solidFill>
              <a:srgbClr val="000000"/>
            </a:solidFill>
            <a:prstDash val="solid"/>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14" name="Rectangle 13"/>
          <p:cNvSpPr/>
          <p:nvPr/>
        </p:nvSpPr>
        <p:spPr>
          <a:xfrm>
            <a:off x="2219569" y="1951504"/>
            <a:ext cx="326551" cy="489827"/>
          </a:xfrm>
          <a:prstGeom prst="rect">
            <a:avLst/>
          </a:prstGeom>
          <a:solidFill>
            <a:srgbClr val="C5000B"/>
          </a:solidFill>
          <a:ln w="0">
            <a:solidFill>
              <a:srgbClr val="000000"/>
            </a:solidFill>
            <a:prstDash val="solid"/>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15" name="TextBox 14"/>
          <p:cNvSpPr txBox="1"/>
          <p:nvPr/>
        </p:nvSpPr>
        <p:spPr>
          <a:xfrm>
            <a:off x="6041198" y="5073986"/>
            <a:ext cx="991315"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Station 3</a:t>
            </a:r>
          </a:p>
        </p:txBody>
      </p:sp>
      <p:sp>
        <p:nvSpPr>
          <p:cNvPr id="16" name="TextBox 15"/>
          <p:cNvSpPr txBox="1"/>
          <p:nvPr/>
        </p:nvSpPr>
        <p:spPr>
          <a:xfrm>
            <a:off x="6204473" y="4735353"/>
            <a:ext cx="572226"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PU3</a:t>
            </a:r>
          </a:p>
        </p:txBody>
      </p:sp>
      <p:sp>
        <p:nvSpPr>
          <p:cNvPr id="17" name="TextBox 16"/>
          <p:cNvSpPr txBox="1"/>
          <p:nvPr/>
        </p:nvSpPr>
        <p:spPr>
          <a:xfrm>
            <a:off x="6041197" y="5388455"/>
            <a:ext cx="863139"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Kicker3</a:t>
            </a:r>
          </a:p>
        </p:txBody>
      </p:sp>
      <p:sp>
        <p:nvSpPr>
          <p:cNvPr id="18" name="TextBox 17"/>
          <p:cNvSpPr txBox="1"/>
          <p:nvPr/>
        </p:nvSpPr>
        <p:spPr>
          <a:xfrm>
            <a:off x="6041198" y="1959668"/>
            <a:ext cx="933158" cy="323270"/>
          </a:xfrm>
          <a:prstGeom prst="rect">
            <a:avLst/>
          </a:prstGeom>
          <a:noFill/>
          <a:ln>
            <a:noFill/>
          </a:ln>
        </p:spPr>
        <p:txBody>
          <a:bodyPr vert="horz" wrap="none" lIns="81638" tIns="40819" rIns="81638" bIns="40819" compatLnSpc="0">
            <a:spAutoFit/>
          </a:bodyPr>
          <a:lstStyle/>
          <a:p>
            <a:pPr>
              <a:spcBef>
                <a:spcPts val="0"/>
              </a:spcBef>
              <a:spcAft>
                <a:spcPts val="0"/>
              </a:spcAft>
            </a:pPr>
            <a:r>
              <a:rPr lang="de-DE" sz="1633">
                <a:latin typeface="Arial" pitchFamily="18"/>
                <a:ea typeface="Andale Sans UI" pitchFamily="2"/>
                <a:cs typeface="Tahoma" pitchFamily="2"/>
              </a:rPr>
              <a:t>Station4</a:t>
            </a:r>
          </a:p>
        </p:txBody>
      </p:sp>
      <p:sp>
        <p:nvSpPr>
          <p:cNvPr id="19" name="TextBox 18"/>
          <p:cNvSpPr txBox="1"/>
          <p:nvPr/>
        </p:nvSpPr>
        <p:spPr>
          <a:xfrm>
            <a:off x="6204473" y="1671322"/>
            <a:ext cx="572226"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PU4</a:t>
            </a:r>
          </a:p>
        </p:txBody>
      </p:sp>
      <p:sp>
        <p:nvSpPr>
          <p:cNvPr id="20" name="TextBox 19"/>
          <p:cNvSpPr txBox="1"/>
          <p:nvPr/>
        </p:nvSpPr>
        <p:spPr>
          <a:xfrm>
            <a:off x="6204473" y="2298301"/>
            <a:ext cx="863139"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Kicker4</a:t>
            </a:r>
          </a:p>
        </p:txBody>
      </p:sp>
      <p:sp>
        <p:nvSpPr>
          <p:cNvPr id="21" name="TextBox 20"/>
          <p:cNvSpPr txBox="1"/>
          <p:nvPr/>
        </p:nvSpPr>
        <p:spPr>
          <a:xfrm>
            <a:off x="5551697" y="980667"/>
            <a:ext cx="3604787" cy="349944"/>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814">
                <a:solidFill>
                  <a:srgbClr val="FF3333"/>
                </a:solidFill>
                <a:latin typeface="Arial" pitchFamily="18"/>
                <a:ea typeface="Andale Sans UI" pitchFamily="2"/>
                <a:cs typeface="Tahoma" pitchFamily="2"/>
              </a:rPr>
              <a:t>Foreseen damping rate: 2.5 turns</a:t>
            </a:r>
          </a:p>
        </p:txBody>
      </p:sp>
    </p:spTree>
    <p:extLst>
      <p:ext uri="{BB962C8B-B14F-4D97-AF65-F5344CB8AC3E}">
        <p14:creationId xmlns:p14="http://schemas.microsoft.com/office/powerpoint/2010/main" val="17329116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lvl="0"/>
            <a:r>
              <a:rPr lang="zxx-none"/>
              <a:t>24-27 October 2016</a:t>
            </a:r>
          </a:p>
        </p:txBody>
      </p:sp>
      <p:sp>
        <p:nvSpPr>
          <p:cNvPr id="5" name="Footer Placeholder 2"/>
          <p:cNvSpPr>
            <a:spLocks noGrp="1"/>
          </p:cNvSpPr>
          <p:nvPr>
            <p:ph type="ftr" sz="quarter" idx="11"/>
          </p:nvPr>
        </p:nvSpPr>
        <p:spPr/>
        <p:txBody>
          <a:bodyPr/>
          <a:lstStyle/>
          <a:p>
            <a:pPr lvl="0"/>
            <a:r>
              <a:rPr lang="zxx-none"/>
              <a:t>Alessandro Drago eeFACT 2016</a:t>
            </a:r>
          </a:p>
        </p:txBody>
      </p:sp>
      <p:sp>
        <p:nvSpPr>
          <p:cNvPr id="6" name="Slide Number Placeholder 3"/>
          <p:cNvSpPr>
            <a:spLocks noGrp="1"/>
          </p:cNvSpPr>
          <p:nvPr>
            <p:ph type="sldNum" sz="quarter" idx="12"/>
          </p:nvPr>
        </p:nvSpPr>
        <p:spPr/>
        <p:txBody>
          <a:bodyPr/>
          <a:lstStyle/>
          <a:p>
            <a:pPr lvl="0"/>
            <a:fld id="{DA456345-AE91-427B-B7C8-5A3A2BF899A2}" type="slidenum">
              <a:t>46</a:t>
            </a:fld>
            <a:endParaRPr lang="zxx-none"/>
          </a:p>
        </p:txBody>
      </p:sp>
      <p:sp>
        <p:nvSpPr>
          <p:cNvPr id="2" name="Title 1"/>
          <p:cNvSpPr txBox="1">
            <a:spLocks noGrp="1"/>
          </p:cNvSpPr>
          <p:nvPr>
            <p:ph type="title" idx="4294967295"/>
          </p:nvPr>
        </p:nvSpPr>
        <p:spPr/>
        <p:txBody>
          <a:bodyPr/>
          <a:lstStyle/>
          <a:p>
            <a:pPr lvl="0"/>
            <a:r>
              <a:rPr lang="zxx-none"/>
              <a:t>Critical (?) point/3: ring lenght</a:t>
            </a:r>
          </a:p>
        </p:txBody>
      </p:sp>
      <p:sp>
        <p:nvSpPr>
          <p:cNvPr id="3" name="Text Placeholder 2"/>
          <p:cNvSpPr txBox="1">
            <a:spLocks noGrp="1"/>
          </p:cNvSpPr>
          <p:nvPr>
            <p:ph type="body" idx="4294967295"/>
          </p:nvPr>
        </p:nvSpPr>
        <p:spPr>
          <a:xfrm>
            <a:off x="489827" y="1469841"/>
            <a:ext cx="8228763" cy="4081890"/>
          </a:xfrm>
        </p:spPr>
        <p:txBody>
          <a:bodyPr/>
          <a:lstStyle/>
          <a:p>
            <a:pPr lvl="0">
              <a:buSzPct val="45000"/>
              <a:buFont typeface="StarSymbol"/>
              <a:buChar char="●"/>
            </a:pPr>
            <a:r>
              <a:rPr lang="zxx-none" sz="1996"/>
              <a:t>Of course the ring lenght is a critical point to manage the feedback in terms of timing and controlling the correct performance of the system</a:t>
            </a:r>
          </a:p>
          <a:p>
            <a:pPr lvl="0">
              <a:buSzPct val="45000"/>
              <a:buFont typeface="StarSymbol"/>
              <a:buChar char="●"/>
            </a:pPr>
            <a:r>
              <a:rPr lang="zxx-none" sz="1996"/>
              <a:t>Nevertheless the ring lenght is also a very interesting opportunity to build "</a:t>
            </a:r>
            <a:r>
              <a:rPr lang="zxx-none" sz="1996" i="1" u="sng"/>
              <a:t>feeding forward"</a:t>
            </a:r>
            <a:r>
              <a:rPr lang="zxx-none" sz="1996"/>
              <a:t> systems, short, that could produce damping rate faster than 1 revolution turn.</a:t>
            </a:r>
          </a:p>
          <a:p>
            <a:pPr lvl="0">
              <a:buSzPct val="45000"/>
              <a:buFont typeface="StarSymbol"/>
              <a:buChar char="●"/>
            </a:pPr>
            <a:r>
              <a:rPr lang="zxx-none" sz="1996"/>
              <a:t>The "</a:t>
            </a:r>
            <a:r>
              <a:rPr lang="zxx-none" sz="1996" i="1"/>
              <a:t>feeding forward</a:t>
            </a:r>
            <a:r>
              <a:rPr lang="zxx-none" sz="1996"/>
              <a:t>" design will change a bit the usual scheme but not so much. The phase response will be controlled by individual bunch FIR filter inside the DPU in this case too.</a:t>
            </a:r>
          </a:p>
          <a:p>
            <a:pPr lvl="0">
              <a:buSzPct val="45000"/>
              <a:buFont typeface="StarSymbol"/>
              <a:buChar char="●"/>
            </a:pPr>
            <a:r>
              <a:rPr lang="zxx-none" sz="1996" b="1">
                <a:solidFill>
                  <a:srgbClr val="CC0000"/>
                </a:solidFill>
              </a:rPr>
              <a:t>The implementation would be a big challenge from a technological point of view: it will be necessary to send the correction signal in such a way to arrive to the kicker location before the arrival of the bunch to be corrected.</a:t>
            </a:r>
          </a:p>
        </p:txBody>
      </p:sp>
    </p:spTree>
    <p:extLst>
      <p:ext uri="{BB962C8B-B14F-4D97-AF65-F5344CB8AC3E}">
        <p14:creationId xmlns:p14="http://schemas.microsoft.com/office/powerpoint/2010/main" val="19807525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Date Placeholder 1"/>
          <p:cNvSpPr>
            <a:spLocks noGrp="1"/>
          </p:cNvSpPr>
          <p:nvPr>
            <p:ph type="dt" sz="half" idx="10"/>
          </p:nvPr>
        </p:nvSpPr>
        <p:spPr/>
        <p:txBody>
          <a:bodyPr/>
          <a:lstStyle/>
          <a:p>
            <a:pPr lvl="0"/>
            <a:r>
              <a:rPr lang="zxx-none"/>
              <a:t>24-27 October 2016</a:t>
            </a:r>
          </a:p>
        </p:txBody>
      </p:sp>
      <p:sp>
        <p:nvSpPr>
          <p:cNvPr id="19" name="Footer Placeholder 2"/>
          <p:cNvSpPr>
            <a:spLocks noGrp="1"/>
          </p:cNvSpPr>
          <p:nvPr>
            <p:ph type="ftr" sz="quarter" idx="11"/>
          </p:nvPr>
        </p:nvSpPr>
        <p:spPr/>
        <p:txBody>
          <a:bodyPr/>
          <a:lstStyle/>
          <a:p>
            <a:pPr lvl="0"/>
            <a:r>
              <a:rPr lang="zxx-none"/>
              <a:t>Alessandro Drago eeFACT 2016</a:t>
            </a:r>
          </a:p>
        </p:txBody>
      </p:sp>
      <p:sp>
        <p:nvSpPr>
          <p:cNvPr id="20" name="Slide Number Placeholder 3"/>
          <p:cNvSpPr>
            <a:spLocks noGrp="1"/>
          </p:cNvSpPr>
          <p:nvPr>
            <p:ph type="sldNum" sz="quarter" idx="12"/>
          </p:nvPr>
        </p:nvSpPr>
        <p:spPr/>
        <p:txBody>
          <a:bodyPr/>
          <a:lstStyle/>
          <a:p>
            <a:pPr lvl="0"/>
            <a:fld id="{7FBE0F13-071C-47BB-B702-A4C198111D7E}" type="slidenum">
              <a:t>47</a:t>
            </a:fld>
            <a:endParaRPr lang="zxx-none"/>
          </a:p>
        </p:txBody>
      </p:sp>
      <p:sp>
        <p:nvSpPr>
          <p:cNvPr id="2" name="Title 1"/>
          <p:cNvSpPr txBox="1">
            <a:spLocks noGrp="1"/>
          </p:cNvSpPr>
          <p:nvPr>
            <p:ph type="title" idx="4294967295"/>
          </p:nvPr>
        </p:nvSpPr>
        <p:spPr>
          <a:xfrm>
            <a:off x="457171" y="273684"/>
            <a:ext cx="8228763" cy="706330"/>
          </a:xfrm>
        </p:spPr>
        <p:txBody>
          <a:bodyPr/>
          <a:lstStyle/>
          <a:p>
            <a:pPr lvl="0"/>
            <a:r>
              <a:rPr lang="zxx-none" sz="3200" dirty="0"/>
              <a:t>1 "</a:t>
            </a:r>
            <a:r>
              <a:rPr lang="zxx-none" sz="3200" i="1" dirty="0"/>
              <a:t>Feeding forward</a:t>
            </a:r>
            <a:r>
              <a:rPr lang="zxx-none" sz="3200" dirty="0"/>
              <a:t>" system (2 stations)</a:t>
            </a:r>
          </a:p>
        </p:txBody>
      </p:sp>
      <p:sp>
        <p:nvSpPr>
          <p:cNvPr id="3" name="Freeform: Shape 2"/>
          <p:cNvSpPr/>
          <p:nvPr/>
        </p:nvSpPr>
        <p:spPr>
          <a:xfrm>
            <a:off x="1959308" y="1204028"/>
            <a:ext cx="4245165" cy="483752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FFFF"/>
          </a:solidFill>
          <a:ln w="0">
            <a:solidFill>
              <a:srgbClr val="FF3333"/>
            </a:solidFill>
            <a:prstDash val="solid"/>
          </a:ln>
        </p:spPr>
        <p:txBody>
          <a:bodyPr vert="horz" wrap="none" lIns="81638" tIns="40819" rIns="81638" bIns="40819" anchor="ctr" anchorCtr="0" compatLnSpc="0">
            <a:noAutofit/>
          </a:bodyPr>
          <a:lstStyle/>
          <a:p>
            <a:pPr>
              <a:spcBef>
                <a:spcPts val="0"/>
              </a:spcBef>
              <a:spcAft>
                <a:spcPts val="0"/>
              </a:spcAft>
            </a:pPr>
            <a:endParaRPr lang="de-DE" sz="1633">
              <a:latin typeface="Arial" pitchFamily="18"/>
              <a:ea typeface="Andale Sans UI" pitchFamily="2"/>
              <a:cs typeface="Tahoma" pitchFamily="2"/>
            </a:endParaRPr>
          </a:p>
        </p:txBody>
      </p:sp>
      <p:sp>
        <p:nvSpPr>
          <p:cNvPr id="4" name="TextBox 3"/>
          <p:cNvSpPr txBox="1"/>
          <p:nvPr/>
        </p:nvSpPr>
        <p:spPr>
          <a:xfrm>
            <a:off x="1142930" y="1971750"/>
            <a:ext cx="933158"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Station1</a:t>
            </a:r>
          </a:p>
        </p:txBody>
      </p:sp>
      <p:sp>
        <p:nvSpPr>
          <p:cNvPr id="5" name="TextBox 4"/>
          <p:cNvSpPr txBox="1"/>
          <p:nvPr/>
        </p:nvSpPr>
        <p:spPr>
          <a:xfrm>
            <a:off x="1151094" y="5364289"/>
            <a:ext cx="933158"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Station2</a:t>
            </a:r>
          </a:p>
        </p:txBody>
      </p:sp>
      <p:sp>
        <p:nvSpPr>
          <p:cNvPr id="6" name="TextBox 5"/>
          <p:cNvSpPr txBox="1"/>
          <p:nvPr/>
        </p:nvSpPr>
        <p:spPr>
          <a:xfrm>
            <a:off x="1306205" y="2286219"/>
            <a:ext cx="572226"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PU1</a:t>
            </a:r>
          </a:p>
        </p:txBody>
      </p:sp>
      <p:sp>
        <p:nvSpPr>
          <p:cNvPr id="7" name="TextBox 6"/>
          <p:cNvSpPr txBox="1"/>
          <p:nvPr/>
        </p:nvSpPr>
        <p:spPr>
          <a:xfrm>
            <a:off x="1331023" y="4983858"/>
            <a:ext cx="863139"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Kicker1</a:t>
            </a:r>
          </a:p>
        </p:txBody>
      </p:sp>
      <p:sp>
        <p:nvSpPr>
          <p:cNvPr id="8" name="Rectangle 7"/>
          <p:cNvSpPr/>
          <p:nvPr/>
        </p:nvSpPr>
        <p:spPr>
          <a:xfrm>
            <a:off x="2285859" y="5061904"/>
            <a:ext cx="326551" cy="489827"/>
          </a:xfrm>
          <a:prstGeom prst="rect">
            <a:avLst/>
          </a:prstGeom>
          <a:solidFill>
            <a:srgbClr val="C5000B"/>
          </a:solidFill>
          <a:ln w="0">
            <a:solidFill>
              <a:srgbClr val="000000"/>
            </a:solidFill>
            <a:prstDash val="solid"/>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9" name="Rectangle 8"/>
          <p:cNvSpPr/>
          <p:nvPr/>
        </p:nvSpPr>
        <p:spPr>
          <a:xfrm>
            <a:off x="2219569" y="1951504"/>
            <a:ext cx="326551" cy="489827"/>
          </a:xfrm>
          <a:prstGeom prst="rect">
            <a:avLst/>
          </a:prstGeom>
          <a:solidFill>
            <a:srgbClr val="C5000B"/>
          </a:solidFill>
          <a:ln w="0">
            <a:solidFill>
              <a:srgbClr val="000000"/>
            </a:solidFill>
            <a:prstDash val="solid"/>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10" name="Straight Connector 9"/>
          <p:cNvSpPr/>
          <p:nvPr/>
        </p:nvSpPr>
        <p:spPr>
          <a:xfrm>
            <a:off x="2449134" y="2449495"/>
            <a:ext cx="0" cy="2612409"/>
          </a:xfrm>
          <a:prstGeom prst="line">
            <a:avLst/>
          </a:prstGeom>
          <a:noFill/>
          <a:ln w="0">
            <a:solidFill>
              <a:srgbClr val="000000"/>
            </a:solidFill>
            <a:prstDash val="solid"/>
            <a:tailEnd type="arrow"/>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11" name="TextBox 10"/>
          <p:cNvSpPr txBox="1"/>
          <p:nvPr/>
        </p:nvSpPr>
        <p:spPr>
          <a:xfrm>
            <a:off x="816379" y="3592424"/>
            <a:ext cx="1125070"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arc=25Km</a:t>
            </a:r>
          </a:p>
        </p:txBody>
      </p:sp>
      <p:sp>
        <p:nvSpPr>
          <p:cNvPr id="12" name="TextBox 11"/>
          <p:cNvSpPr txBox="1"/>
          <p:nvPr/>
        </p:nvSpPr>
        <p:spPr>
          <a:xfrm>
            <a:off x="2612411" y="3592424"/>
            <a:ext cx="1637261"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Chord=22.5 Km</a:t>
            </a:r>
          </a:p>
        </p:txBody>
      </p:sp>
      <p:sp>
        <p:nvSpPr>
          <p:cNvPr id="13" name="TextBox 12"/>
          <p:cNvSpPr txBox="1"/>
          <p:nvPr/>
        </p:nvSpPr>
        <p:spPr>
          <a:xfrm>
            <a:off x="2637228" y="3918975"/>
            <a:ext cx="2795591" cy="564106"/>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Chord is 8.25 </a:t>
            </a:r>
            <a:r>
              <a:rPr lang="de-DE" sz="1633">
                <a:latin typeface="Arial" pitchFamily="34"/>
                <a:ea typeface="Arial" pitchFamily="34"/>
                <a:cs typeface="Arial" pitchFamily="34"/>
              </a:rPr>
              <a:t>μ</a:t>
            </a:r>
            <a:r>
              <a:rPr lang="de-DE" sz="1633">
                <a:latin typeface="Arial" pitchFamily="18"/>
                <a:ea typeface="Andale Sans UI" pitchFamily="2"/>
                <a:cs typeface="Tahoma" pitchFamily="2"/>
              </a:rPr>
              <a:t>s shorter</a:t>
            </a:r>
          </a:p>
          <a:p>
            <a:pPr>
              <a:spcBef>
                <a:spcPts val="0"/>
              </a:spcBef>
              <a:spcAft>
                <a:spcPts val="0"/>
              </a:spcAft>
            </a:pPr>
            <a:r>
              <a:rPr lang="de-DE" sz="1633">
                <a:latin typeface="Arial" pitchFamily="18"/>
                <a:ea typeface="Andale Sans UI" pitchFamily="2"/>
                <a:cs typeface="Tahoma" pitchFamily="2"/>
              </a:rPr>
              <a:t>than arc going at light speed</a:t>
            </a:r>
          </a:p>
        </p:txBody>
      </p:sp>
      <p:sp>
        <p:nvSpPr>
          <p:cNvPr id="14" name="TextBox 13"/>
          <p:cNvSpPr txBox="1"/>
          <p:nvPr/>
        </p:nvSpPr>
        <p:spPr>
          <a:xfrm>
            <a:off x="3264859" y="1482250"/>
            <a:ext cx="1817374"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FCC-ee main ring</a:t>
            </a:r>
          </a:p>
        </p:txBody>
      </p:sp>
      <p:sp>
        <p:nvSpPr>
          <p:cNvPr id="15" name="TextBox 14"/>
          <p:cNvSpPr txBox="1"/>
          <p:nvPr/>
        </p:nvSpPr>
        <p:spPr>
          <a:xfrm>
            <a:off x="6850390" y="3265872"/>
            <a:ext cx="1794676" cy="804941"/>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NOTE: the DPU</a:t>
            </a:r>
          </a:p>
          <a:p>
            <a:pPr>
              <a:spcBef>
                <a:spcPts val="0"/>
              </a:spcBef>
              <a:spcAft>
                <a:spcPts val="0"/>
              </a:spcAft>
            </a:pPr>
            <a:r>
              <a:rPr lang="de-DE" sz="1633">
                <a:latin typeface="Arial" pitchFamily="18"/>
                <a:ea typeface="Andale Sans UI" pitchFamily="2"/>
                <a:cs typeface="Tahoma" pitchFamily="2"/>
              </a:rPr>
              <a:t>insertion delay is</a:t>
            </a:r>
          </a:p>
          <a:p>
            <a:pPr>
              <a:spcBef>
                <a:spcPts val="0"/>
              </a:spcBef>
              <a:spcAft>
                <a:spcPts val="0"/>
              </a:spcAft>
            </a:pPr>
            <a:r>
              <a:rPr lang="de-DE" sz="1633">
                <a:latin typeface="Arial" pitchFamily="18"/>
                <a:ea typeface="Andale Sans UI" pitchFamily="2"/>
                <a:cs typeface="Tahoma" pitchFamily="2"/>
              </a:rPr>
              <a:t>about 400-600 ns</a:t>
            </a:r>
          </a:p>
        </p:txBody>
      </p:sp>
      <p:sp>
        <p:nvSpPr>
          <p:cNvPr id="16" name="TextBox 15"/>
          <p:cNvSpPr txBox="1"/>
          <p:nvPr/>
        </p:nvSpPr>
        <p:spPr>
          <a:xfrm>
            <a:off x="5551371" y="980014"/>
            <a:ext cx="3604787" cy="349944"/>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814">
                <a:solidFill>
                  <a:srgbClr val="FF3333"/>
                </a:solidFill>
                <a:latin typeface="Arial" pitchFamily="18"/>
                <a:ea typeface="Andale Sans UI" pitchFamily="2"/>
                <a:cs typeface="Tahoma" pitchFamily="2"/>
              </a:rPr>
              <a:t>Foreseen damping rate: 2.5 turns</a:t>
            </a:r>
          </a:p>
        </p:txBody>
      </p:sp>
      <p:sp>
        <p:nvSpPr>
          <p:cNvPr id="17" name="TextBox 16"/>
          <p:cNvSpPr txBox="1"/>
          <p:nvPr/>
        </p:nvSpPr>
        <p:spPr>
          <a:xfrm>
            <a:off x="6186839" y="5715006"/>
            <a:ext cx="2830024"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Beam runs counterclockwise</a:t>
            </a:r>
          </a:p>
        </p:txBody>
      </p:sp>
    </p:spTree>
    <p:extLst>
      <p:ext uri="{BB962C8B-B14F-4D97-AF65-F5344CB8AC3E}">
        <p14:creationId xmlns:p14="http://schemas.microsoft.com/office/powerpoint/2010/main" val="34495872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Date Placeholder 1"/>
          <p:cNvSpPr>
            <a:spLocks noGrp="1"/>
          </p:cNvSpPr>
          <p:nvPr>
            <p:ph type="dt" sz="half" idx="10"/>
          </p:nvPr>
        </p:nvSpPr>
        <p:spPr/>
        <p:txBody>
          <a:bodyPr/>
          <a:lstStyle/>
          <a:p>
            <a:pPr lvl="0"/>
            <a:r>
              <a:rPr lang="zxx-none"/>
              <a:t>24-27 October 2016</a:t>
            </a:r>
          </a:p>
        </p:txBody>
      </p:sp>
      <p:sp>
        <p:nvSpPr>
          <p:cNvPr id="32" name="Footer Placeholder 2"/>
          <p:cNvSpPr>
            <a:spLocks noGrp="1"/>
          </p:cNvSpPr>
          <p:nvPr>
            <p:ph type="ftr" sz="quarter" idx="11"/>
          </p:nvPr>
        </p:nvSpPr>
        <p:spPr/>
        <p:txBody>
          <a:bodyPr/>
          <a:lstStyle/>
          <a:p>
            <a:pPr lvl="0"/>
            <a:r>
              <a:rPr lang="zxx-none"/>
              <a:t>Alessandro Drago eeFACT 2016</a:t>
            </a:r>
          </a:p>
        </p:txBody>
      </p:sp>
      <p:sp>
        <p:nvSpPr>
          <p:cNvPr id="33" name="Slide Number Placeholder 3"/>
          <p:cNvSpPr>
            <a:spLocks noGrp="1"/>
          </p:cNvSpPr>
          <p:nvPr>
            <p:ph type="sldNum" sz="quarter" idx="12"/>
          </p:nvPr>
        </p:nvSpPr>
        <p:spPr/>
        <p:txBody>
          <a:bodyPr/>
          <a:lstStyle/>
          <a:p>
            <a:pPr lvl="0"/>
            <a:fld id="{086C0F16-A1FB-4907-9768-166B1212043D}" type="slidenum">
              <a:t>48</a:t>
            </a:fld>
            <a:endParaRPr lang="zxx-none"/>
          </a:p>
        </p:txBody>
      </p:sp>
      <p:sp>
        <p:nvSpPr>
          <p:cNvPr id="2" name="Title 1"/>
          <p:cNvSpPr txBox="1">
            <a:spLocks noGrp="1"/>
          </p:cNvSpPr>
          <p:nvPr>
            <p:ph type="title" idx="4294967295"/>
          </p:nvPr>
        </p:nvSpPr>
        <p:spPr>
          <a:xfrm>
            <a:off x="457171" y="112367"/>
            <a:ext cx="8359710" cy="1028963"/>
          </a:xfrm>
        </p:spPr>
        <p:txBody>
          <a:bodyPr/>
          <a:lstStyle/>
          <a:p>
            <a:pPr lvl="0"/>
            <a:r>
              <a:rPr lang="zxx-none" sz="3200" dirty="0"/>
              <a:t>4 "</a:t>
            </a:r>
            <a:r>
              <a:rPr lang="zxx-none" sz="3200" i="1" dirty="0"/>
              <a:t>Feeding forward"</a:t>
            </a:r>
            <a:r>
              <a:rPr lang="zxx-none" sz="3200" dirty="0"/>
              <a:t> systems (4 stations)</a:t>
            </a:r>
          </a:p>
        </p:txBody>
      </p:sp>
      <p:sp>
        <p:nvSpPr>
          <p:cNvPr id="3" name="Freeform: Shape 2"/>
          <p:cNvSpPr/>
          <p:nvPr/>
        </p:nvSpPr>
        <p:spPr>
          <a:xfrm>
            <a:off x="1959308" y="1204028"/>
            <a:ext cx="4245165" cy="483752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FFFF"/>
          </a:solidFill>
          <a:ln w="0">
            <a:solidFill>
              <a:srgbClr val="FF3333"/>
            </a:solidFill>
            <a:prstDash val="solid"/>
          </a:ln>
        </p:spPr>
        <p:txBody>
          <a:bodyPr vert="horz" wrap="none" lIns="81638" tIns="40819" rIns="81638" bIns="40819" anchor="ctr" anchorCtr="0" compatLnSpc="0">
            <a:noAutofit/>
          </a:bodyPr>
          <a:lstStyle/>
          <a:p>
            <a:pPr>
              <a:spcBef>
                <a:spcPts val="0"/>
              </a:spcBef>
              <a:spcAft>
                <a:spcPts val="0"/>
              </a:spcAft>
            </a:pPr>
            <a:endParaRPr lang="de-DE" sz="1633">
              <a:latin typeface="Arial" pitchFamily="18"/>
              <a:ea typeface="Andale Sans UI" pitchFamily="2"/>
              <a:cs typeface="Tahoma" pitchFamily="2"/>
            </a:endParaRPr>
          </a:p>
        </p:txBody>
      </p:sp>
      <p:sp>
        <p:nvSpPr>
          <p:cNvPr id="4" name="Rectangle 3"/>
          <p:cNvSpPr/>
          <p:nvPr/>
        </p:nvSpPr>
        <p:spPr>
          <a:xfrm>
            <a:off x="5551371" y="4898628"/>
            <a:ext cx="326551" cy="489827"/>
          </a:xfrm>
          <a:prstGeom prst="rect">
            <a:avLst/>
          </a:prstGeom>
          <a:solidFill>
            <a:srgbClr val="C5000B"/>
          </a:solidFill>
          <a:ln w="0">
            <a:solidFill>
              <a:srgbClr val="000000"/>
            </a:solidFill>
            <a:prstDash val="solid"/>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5" name="Rectangle 4"/>
          <p:cNvSpPr/>
          <p:nvPr/>
        </p:nvSpPr>
        <p:spPr>
          <a:xfrm>
            <a:off x="5480182" y="1911011"/>
            <a:ext cx="326551" cy="489827"/>
          </a:xfrm>
          <a:prstGeom prst="rect">
            <a:avLst/>
          </a:prstGeom>
          <a:solidFill>
            <a:srgbClr val="C5000B"/>
          </a:solidFill>
          <a:ln w="0">
            <a:solidFill>
              <a:srgbClr val="000000"/>
            </a:solidFill>
            <a:prstDash val="solid"/>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6" name="TextBox 5"/>
          <p:cNvSpPr txBox="1"/>
          <p:nvPr/>
        </p:nvSpPr>
        <p:spPr>
          <a:xfrm>
            <a:off x="1142930" y="1971750"/>
            <a:ext cx="933158"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Station1</a:t>
            </a:r>
          </a:p>
        </p:txBody>
      </p:sp>
      <p:sp>
        <p:nvSpPr>
          <p:cNvPr id="7" name="TextBox 6"/>
          <p:cNvSpPr txBox="1"/>
          <p:nvPr/>
        </p:nvSpPr>
        <p:spPr>
          <a:xfrm>
            <a:off x="1151094" y="5364289"/>
            <a:ext cx="933158"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Station2</a:t>
            </a:r>
          </a:p>
        </p:txBody>
      </p:sp>
      <p:sp>
        <p:nvSpPr>
          <p:cNvPr id="8" name="TextBox 7"/>
          <p:cNvSpPr txBox="1"/>
          <p:nvPr/>
        </p:nvSpPr>
        <p:spPr>
          <a:xfrm>
            <a:off x="1306205" y="2286219"/>
            <a:ext cx="572226"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PU1</a:t>
            </a:r>
          </a:p>
        </p:txBody>
      </p:sp>
      <p:sp>
        <p:nvSpPr>
          <p:cNvPr id="9" name="TextBox 8"/>
          <p:cNvSpPr txBox="1"/>
          <p:nvPr/>
        </p:nvSpPr>
        <p:spPr>
          <a:xfrm>
            <a:off x="1331023" y="4983858"/>
            <a:ext cx="863139"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Kicker1</a:t>
            </a:r>
          </a:p>
        </p:txBody>
      </p:sp>
      <p:sp>
        <p:nvSpPr>
          <p:cNvPr id="10" name="TextBox 9"/>
          <p:cNvSpPr txBox="1"/>
          <p:nvPr/>
        </p:nvSpPr>
        <p:spPr>
          <a:xfrm>
            <a:off x="1796032" y="5715006"/>
            <a:ext cx="572226" cy="323270"/>
          </a:xfrm>
          <a:prstGeom prst="rect">
            <a:avLst/>
          </a:prstGeom>
          <a:noFill/>
          <a:ln>
            <a:noFill/>
          </a:ln>
        </p:spPr>
        <p:txBody>
          <a:bodyPr vert="horz" wrap="none" lIns="81638" tIns="40819" rIns="81638" bIns="40819" compatLnSpc="0">
            <a:spAutoFit/>
          </a:bodyPr>
          <a:lstStyle/>
          <a:p>
            <a:pPr>
              <a:spcBef>
                <a:spcPts val="0"/>
              </a:spcBef>
              <a:spcAft>
                <a:spcPts val="0"/>
              </a:spcAft>
            </a:pPr>
            <a:r>
              <a:rPr lang="de-DE" sz="1633">
                <a:latin typeface="Arial" pitchFamily="18"/>
                <a:ea typeface="Andale Sans UI" pitchFamily="2"/>
                <a:cs typeface="Tahoma" pitchFamily="2"/>
              </a:rPr>
              <a:t>PU2</a:t>
            </a:r>
          </a:p>
        </p:txBody>
      </p:sp>
      <p:sp>
        <p:nvSpPr>
          <p:cNvPr id="11" name="TextBox 10"/>
          <p:cNvSpPr txBox="1"/>
          <p:nvPr/>
        </p:nvSpPr>
        <p:spPr>
          <a:xfrm>
            <a:off x="6041197" y="5400538"/>
            <a:ext cx="863139"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Kicker2</a:t>
            </a:r>
          </a:p>
        </p:txBody>
      </p:sp>
      <p:sp>
        <p:nvSpPr>
          <p:cNvPr id="12" name="Rectangle 11"/>
          <p:cNvSpPr/>
          <p:nvPr/>
        </p:nvSpPr>
        <p:spPr>
          <a:xfrm>
            <a:off x="2285859" y="5061904"/>
            <a:ext cx="326551" cy="489827"/>
          </a:xfrm>
          <a:prstGeom prst="rect">
            <a:avLst/>
          </a:prstGeom>
          <a:solidFill>
            <a:srgbClr val="C5000B"/>
          </a:solidFill>
          <a:ln w="0">
            <a:solidFill>
              <a:srgbClr val="000000"/>
            </a:solidFill>
            <a:prstDash val="solid"/>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13" name="Rectangle 12"/>
          <p:cNvSpPr/>
          <p:nvPr/>
        </p:nvSpPr>
        <p:spPr>
          <a:xfrm>
            <a:off x="2219569" y="1951504"/>
            <a:ext cx="326551" cy="489827"/>
          </a:xfrm>
          <a:prstGeom prst="rect">
            <a:avLst/>
          </a:prstGeom>
          <a:solidFill>
            <a:srgbClr val="C5000B"/>
          </a:solidFill>
          <a:ln w="0">
            <a:solidFill>
              <a:srgbClr val="000000"/>
            </a:solidFill>
            <a:prstDash val="solid"/>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14" name="Straight Connector 13"/>
          <p:cNvSpPr/>
          <p:nvPr/>
        </p:nvSpPr>
        <p:spPr>
          <a:xfrm>
            <a:off x="2449134" y="2449495"/>
            <a:ext cx="0" cy="2612409"/>
          </a:xfrm>
          <a:prstGeom prst="line">
            <a:avLst/>
          </a:prstGeom>
          <a:noFill/>
          <a:ln w="0">
            <a:solidFill>
              <a:srgbClr val="000000"/>
            </a:solidFill>
            <a:prstDash val="solid"/>
            <a:tailEnd type="arrow"/>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15" name="Straight Connector 14"/>
          <p:cNvSpPr/>
          <p:nvPr/>
        </p:nvSpPr>
        <p:spPr>
          <a:xfrm>
            <a:off x="2612410" y="5225179"/>
            <a:ext cx="2938961" cy="0"/>
          </a:xfrm>
          <a:prstGeom prst="line">
            <a:avLst/>
          </a:prstGeom>
          <a:noFill/>
          <a:ln w="0">
            <a:solidFill>
              <a:srgbClr val="000000"/>
            </a:solidFill>
            <a:prstDash val="solid"/>
            <a:tailEnd type="arrow"/>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16" name="TextBox 15"/>
          <p:cNvSpPr txBox="1"/>
          <p:nvPr/>
        </p:nvSpPr>
        <p:spPr>
          <a:xfrm>
            <a:off x="6041198" y="5073986"/>
            <a:ext cx="991315"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Station 3</a:t>
            </a:r>
          </a:p>
        </p:txBody>
      </p:sp>
      <p:sp>
        <p:nvSpPr>
          <p:cNvPr id="17" name="TextBox 16"/>
          <p:cNvSpPr txBox="1"/>
          <p:nvPr/>
        </p:nvSpPr>
        <p:spPr>
          <a:xfrm>
            <a:off x="6204473" y="4735353"/>
            <a:ext cx="572226"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PU3</a:t>
            </a:r>
          </a:p>
        </p:txBody>
      </p:sp>
      <p:sp>
        <p:nvSpPr>
          <p:cNvPr id="18" name="Straight Connector 17"/>
          <p:cNvSpPr/>
          <p:nvPr/>
        </p:nvSpPr>
        <p:spPr>
          <a:xfrm flipV="1">
            <a:off x="5714646" y="2449494"/>
            <a:ext cx="0" cy="2449134"/>
          </a:xfrm>
          <a:prstGeom prst="line">
            <a:avLst/>
          </a:prstGeom>
          <a:noFill/>
          <a:ln w="0">
            <a:solidFill>
              <a:srgbClr val="000000"/>
            </a:solidFill>
            <a:prstDash val="solid"/>
            <a:tailEnd type="arrow"/>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19" name="Straight Connector 18"/>
          <p:cNvSpPr/>
          <p:nvPr/>
        </p:nvSpPr>
        <p:spPr>
          <a:xfrm flipH="1">
            <a:off x="2612410" y="2122943"/>
            <a:ext cx="2775685" cy="0"/>
          </a:xfrm>
          <a:prstGeom prst="line">
            <a:avLst/>
          </a:prstGeom>
          <a:noFill/>
          <a:ln w="0">
            <a:solidFill>
              <a:srgbClr val="000000"/>
            </a:solidFill>
            <a:prstDash val="solid"/>
            <a:tailEnd type="arrow"/>
          </a:ln>
        </p:spPr>
        <p:txBody>
          <a:bodyPr vert="horz" wrap="none" lIns="81638" tIns="40819" rIns="81638" bIns="40819" anchor="ctr" anchorCtr="1" compatLnSpc="0"/>
          <a:lstStyle/>
          <a:p>
            <a:pPr>
              <a:spcBef>
                <a:spcPts val="0"/>
              </a:spcBef>
              <a:spcAft>
                <a:spcPts val="0"/>
              </a:spcAft>
            </a:pPr>
            <a:endParaRPr lang="de-DE" sz="1633">
              <a:latin typeface="Arial" pitchFamily="18"/>
              <a:ea typeface="Andale Sans UI" pitchFamily="2"/>
              <a:cs typeface="Tahoma" pitchFamily="2"/>
            </a:endParaRPr>
          </a:p>
        </p:txBody>
      </p:sp>
      <p:sp>
        <p:nvSpPr>
          <p:cNvPr id="20" name="TextBox 19"/>
          <p:cNvSpPr txBox="1"/>
          <p:nvPr/>
        </p:nvSpPr>
        <p:spPr>
          <a:xfrm>
            <a:off x="6041197" y="2286219"/>
            <a:ext cx="863139"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Kicker3</a:t>
            </a:r>
          </a:p>
        </p:txBody>
      </p:sp>
      <p:sp>
        <p:nvSpPr>
          <p:cNvPr id="21" name="TextBox 20"/>
          <p:cNvSpPr txBox="1"/>
          <p:nvPr/>
        </p:nvSpPr>
        <p:spPr>
          <a:xfrm>
            <a:off x="6041198" y="1959668"/>
            <a:ext cx="933158" cy="323270"/>
          </a:xfrm>
          <a:prstGeom prst="rect">
            <a:avLst/>
          </a:prstGeom>
          <a:noFill/>
          <a:ln>
            <a:noFill/>
          </a:ln>
        </p:spPr>
        <p:txBody>
          <a:bodyPr vert="horz" wrap="none" lIns="81638" tIns="40819" rIns="81638" bIns="40819" compatLnSpc="0">
            <a:spAutoFit/>
          </a:bodyPr>
          <a:lstStyle/>
          <a:p>
            <a:pPr>
              <a:spcBef>
                <a:spcPts val="0"/>
              </a:spcBef>
              <a:spcAft>
                <a:spcPts val="0"/>
              </a:spcAft>
            </a:pPr>
            <a:r>
              <a:rPr lang="de-DE" sz="1633">
                <a:latin typeface="Arial" pitchFamily="18"/>
                <a:ea typeface="Andale Sans UI" pitchFamily="2"/>
                <a:cs typeface="Tahoma" pitchFamily="2"/>
              </a:rPr>
              <a:t>Station4</a:t>
            </a:r>
          </a:p>
        </p:txBody>
      </p:sp>
      <p:sp>
        <p:nvSpPr>
          <p:cNvPr id="22" name="TextBox 21"/>
          <p:cNvSpPr txBox="1"/>
          <p:nvPr/>
        </p:nvSpPr>
        <p:spPr>
          <a:xfrm>
            <a:off x="6204473" y="1671322"/>
            <a:ext cx="572226"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PU4</a:t>
            </a:r>
          </a:p>
        </p:txBody>
      </p:sp>
      <p:sp>
        <p:nvSpPr>
          <p:cNvPr id="23" name="TextBox 22"/>
          <p:cNvSpPr txBox="1"/>
          <p:nvPr/>
        </p:nvSpPr>
        <p:spPr>
          <a:xfrm>
            <a:off x="816379" y="3592424"/>
            <a:ext cx="1125070"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arc=25Km</a:t>
            </a:r>
          </a:p>
        </p:txBody>
      </p:sp>
      <p:sp>
        <p:nvSpPr>
          <p:cNvPr id="24" name="TextBox 23"/>
          <p:cNvSpPr txBox="1"/>
          <p:nvPr/>
        </p:nvSpPr>
        <p:spPr>
          <a:xfrm>
            <a:off x="2612411" y="3592424"/>
            <a:ext cx="1637261"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Chord=22.5 Km</a:t>
            </a:r>
          </a:p>
        </p:txBody>
      </p:sp>
      <p:sp>
        <p:nvSpPr>
          <p:cNvPr id="25" name="TextBox 24"/>
          <p:cNvSpPr txBox="1"/>
          <p:nvPr/>
        </p:nvSpPr>
        <p:spPr>
          <a:xfrm>
            <a:off x="2637228" y="3918975"/>
            <a:ext cx="2795591" cy="564106"/>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Chord is 8.25 </a:t>
            </a:r>
            <a:r>
              <a:rPr lang="de-DE" sz="1633">
                <a:latin typeface="Arial" pitchFamily="34"/>
                <a:ea typeface="Arial" pitchFamily="34"/>
                <a:cs typeface="Arial" pitchFamily="34"/>
              </a:rPr>
              <a:t>μ</a:t>
            </a:r>
            <a:r>
              <a:rPr lang="de-DE" sz="1633">
                <a:latin typeface="Arial" pitchFamily="18"/>
                <a:ea typeface="Andale Sans UI" pitchFamily="2"/>
                <a:cs typeface="Tahoma" pitchFamily="2"/>
              </a:rPr>
              <a:t>s shorter</a:t>
            </a:r>
          </a:p>
          <a:p>
            <a:pPr>
              <a:spcBef>
                <a:spcPts val="0"/>
              </a:spcBef>
              <a:spcAft>
                <a:spcPts val="0"/>
              </a:spcAft>
            </a:pPr>
            <a:r>
              <a:rPr lang="de-DE" sz="1633">
                <a:latin typeface="Arial" pitchFamily="18"/>
                <a:ea typeface="Andale Sans UI" pitchFamily="2"/>
                <a:cs typeface="Tahoma" pitchFamily="2"/>
              </a:rPr>
              <a:t>than arc going at light speed</a:t>
            </a:r>
          </a:p>
        </p:txBody>
      </p:sp>
      <p:sp>
        <p:nvSpPr>
          <p:cNvPr id="26" name="TextBox 25"/>
          <p:cNvSpPr txBox="1"/>
          <p:nvPr/>
        </p:nvSpPr>
        <p:spPr>
          <a:xfrm>
            <a:off x="1466542" y="1633117"/>
            <a:ext cx="828194"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kicker4</a:t>
            </a:r>
          </a:p>
        </p:txBody>
      </p:sp>
      <p:sp>
        <p:nvSpPr>
          <p:cNvPr id="27" name="TextBox 26"/>
          <p:cNvSpPr txBox="1"/>
          <p:nvPr/>
        </p:nvSpPr>
        <p:spPr>
          <a:xfrm>
            <a:off x="3264859" y="1482250"/>
            <a:ext cx="1817374"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FCC-ee main ring</a:t>
            </a:r>
          </a:p>
        </p:txBody>
      </p:sp>
      <p:sp>
        <p:nvSpPr>
          <p:cNvPr id="28" name="TextBox 27"/>
          <p:cNvSpPr txBox="1"/>
          <p:nvPr/>
        </p:nvSpPr>
        <p:spPr>
          <a:xfrm>
            <a:off x="6850390" y="3265872"/>
            <a:ext cx="1794676" cy="804941"/>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NOTE: the DPU</a:t>
            </a:r>
          </a:p>
          <a:p>
            <a:pPr>
              <a:spcBef>
                <a:spcPts val="0"/>
              </a:spcBef>
              <a:spcAft>
                <a:spcPts val="0"/>
              </a:spcAft>
            </a:pPr>
            <a:r>
              <a:rPr lang="de-DE" sz="1633">
                <a:latin typeface="Arial" pitchFamily="18"/>
                <a:ea typeface="Andale Sans UI" pitchFamily="2"/>
                <a:cs typeface="Tahoma" pitchFamily="2"/>
              </a:rPr>
              <a:t>insertion delay is</a:t>
            </a:r>
          </a:p>
          <a:p>
            <a:pPr>
              <a:spcBef>
                <a:spcPts val="0"/>
              </a:spcBef>
              <a:spcAft>
                <a:spcPts val="0"/>
              </a:spcAft>
            </a:pPr>
            <a:r>
              <a:rPr lang="de-DE" sz="1633">
                <a:latin typeface="Arial" pitchFamily="18"/>
                <a:ea typeface="Andale Sans UI" pitchFamily="2"/>
                <a:cs typeface="Tahoma" pitchFamily="2"/>
              </a:rPr>
              <a:t>about 400-600 ns</a:t>
            </a:r>
          </a:p>
        </p:txBody>
      </p:sp>
      <p:sp>
        <p:nvSpPr>
          <p:cNvPr id="29" name="TextBox 28"/>
          <p:cNvSpPr txBox="1"/>
          <p:nvPr/>
        </p:nvSpPr>
        <p:spPr>
          <a:xfrm>
            <a:off x="5307764" y="980014"/>
            <a:ext cx="3863575" cy="349944"/>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814">
                <a:solidFill>
                  <a:srgbClr val="FF3333"/>
                </a:solidFill>
                <a:latin typeface="Arial" pitchFamily="18"/>
                <a:ea typeface="Andale Sans UI" pitchFamily="2"/>
                <a:cs typeface="Tahoma" pitchFamily="2"/>
              </a:rPr>
              <a:t>Foreseen damping rate: 0.625 turns</a:t>
            </a:r>
          </a:p>
        </p:txBody>
      </p:sp>
      <p:sp>
        <p:nvSpPr>
          <p:cNvPr id="30" name="TextBox 29"/>
          <p:cNvSpPr txBox="1"/>
          <p:nvPr/>
        </p:nvSpPr>
        <p:spPr>
          <a:xfrm>
            <a:off x="6186839" y="5715333"/>
            <a:ext cx="2830024" cy="323270"/>
          </a:xfrm>
          <a:prstGeom prst="rect">
            <a:avLst/>
          </a:prstGeom>
          <a:noFill/>
          <a:ln>
            <a:noFill/>
          </a:ln>
        </p:spPr>
        <p:txBody>
          <a:bodyPr vert="horz" wrap="none" lIns="81638" tIns="40819" rIns="81638" bIns="40819" anchorCtr="0" compatLnSpc="0">
            <a:spAutoFit/>
          </a:bodyPr>
          <a:lstStyle/>
          <a:p>
            <a:pPr>
              <a:spcBef>
                <a:spcPts val="0"/>
              </a:spcBef>
              <a:spcAft>
                <a:spcPts val="0"/>
              </a:spcAft>
            </a:pPr>
            <a:r>
              <a:rPr lang="de-DE" sz="1633">
                <a:latin typeface="Arial" pitchFamily="18"/>
                <a:ea typeface="Andale Sans UI" pitchFamily="2"/>
                <a:cs typeface="Tahoma" pitchFamily="2"/>
              </a:rPr>
              <a:t>Beam runs counterclockwise</a:t>
            </a:r>
          </a:p>
        </p:txBody>
      </p:sp>
    </p:spTree>
    <p:extLst>
      <p:ext uri="{BB962C8B-B14F-4D97-AF65-F5344CB8AC3E}">
        <p14:creationId xmlns:p14="http://schemas.microsoft.com/office/powerpoint/2010/main" val="4788171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pPr lvl="0"/>
            <a:r>
              <a:rPr lang="zxx-none"/>
              <a:t>24-27 October 2016</a:t>
            </a:r>
          </a:p>
        </p:txBody>
      </p:sp>
      <p:sp>
        <p:nvSpPr>
          <p:cNvPr id="5" name="Footer Placeholder 2"/>
          <p:cNvSpPr>
            <a:spLocks noGrp="1"/>
          </p:cNvSpPr>
          <p:nvPr>
            <p:ph type="ftr" sz="quarter" idx="11"/>
          </p:nvPr>
        </p:nvSpPr>
        <p:spPr/>
        <p:txBody>
          <a:bodyPr/>
          <a:lstStyle/>
          <a:p>
            <a:pPr lvl="0"/>
            <a:r>
              <a:rPr lang="zxx-none"/>
              <a:t>Alessandro Drago eeFACT 2016</a:t>
            </a:r>
          </a:p>
        </p:txBody>
      </p:sp>
      <p:sp>
        <p:nvSpPr>
          <p:cNvPr id="6" name="Slide Number Placeholder 3"/>
          <p:cNvSpPr>
            <a:spLocks noGrp="1"/>
          </p:cNvSpPr>
          <p:nvPr>
            <p:ph type="sldNum" sz="quarter" idx="12"/>
          </p:nvPr>
        </p:nvSpPr>
        <p:spPr/>
        <p:txBody>
          <a:bodyPr/>
          <a:lstStyle/>
          <a:p>
            <a:pPr lvl="0"/>
            <a:fld id="{2C7AE11B-8AF4-4B63-836F-8214D0C3E933}" type="slidenum">
              <a:t>49</a:t>
            </a:fld>
            <a:endParaRPr lang="zxx-none"/>
          </a:p>
        </p:txBody>
      </p:sp>
      <p:sp>
        <p:nvSpPr>
          <p:cNvPr id="2" name="Title 1"/>
          <p:cNvSpPr txBox="1">
            <a:spLocks noGrp="1"/>
          </p:cNvSpPr>
          <p:nvPr>
            <p:ph type="title" idx="4294967295"/>
          </p:nvPr>
        </p:nvSpPr>
        <p:spPr>
          <a:xfrm>
            <a:off x="1649353" y="147306"/>
            <a:ext cx="5388094" cy="595257"/>
          </a:xfrm>
        </p:spPr>
        <p:txBody>
          <a:bodyPr/>
          <a:lstStyle/>
          <a:p>
            <a:pPr lvl="0"/>
            <a:r>
              <a:rPr lang="en-US" dirty="0" err="1"/>
              <a:t>eeFACT</a:t>
            </a:r>
            <a:r>
              <a:rPr lang="en-US" dirty="0"/>
              <a:t> 2016 talk </a:t>
            </a:r>
            <a:r>
              <a:rPr lang="zxx-none" dirty="0"/>
              <a:t>Conclusion</a:t>
            </a:r>
          </a:p>
        </p:txBody>
      </p:sp>
      <p:sp>
        <p:nvSpPr>
          <p:cNvPr id="3" name="Text Placeholder 2"/>
          <p:cNvSpPr txBox="1">
            <a:spLocks noGrp="1"/>
          </p:cNvSpPr>
          <p:nvPr>
            <p:ph type="body" idx="4294967295"/>
          </p:nvPr>
        </p:nvSpPr>
        <p:spPr>
          <a:xfrm>
            <a:off x="326551" y="1012669"/>
            <a:ext cx="8490331" cy="4865613"/>
          </a:xfrm>
        </p:spPr>
        <p:txBody>
          <a:bodyPr/>
          <a:lstStyle/>
          <a:p>
            <a:pPr lvl="0">
              <a:buSzPct val="45000"/>
              <a:buFont typeface="StarSymbol"/>
              <a:buChar char="●"/>
            </a:pPr>
            <a:r>
              <a:rPr lang="zxx-none" sz="1633" dirty="0"/>
              <a:t>For FCC-ee the feedback systems can be based on the designs developed for other previous e+/e- colliders (PEP-II, KEK, DAFNE, SuperB, SuperKekB).</a:t>
            </a:r>
          </a:p>
          <a:p>
            <a:pPr lvl="0">
              <a:buSzPct val="45000"/>
              <a:buFont typeface="StarSymbol"/>
              <a:buChar char="●"/>
            </a:pPr>
            <a:r>
              <a:rPr lang="zxx-none" sz="1633" dirty="0"/>
              <a:t>Same DPU for longitudinal and transverse systems, different analog parts and kicker.</a:t>
            </a:r>
          </a:p>
          <a:p>
            <a:pPr lvl="0">
              <a:buSzPct val="45000"/>
              <a:buFont typeface="StarSymbol"/>
              <a:buChar char="●"/>
            </a:pPr>
            <a:r>
              <a:rPr lang="zxx-none" sz="1633" dirty="0"/>
              <a:t>A DPU managing more than 100k separate bunch signals is feasible but not trivial and it requests a big effort for (re)designing the system in a compact way.</a:t>
            </a:r>
          </a:p>
          <a:p>
            <a:pPr lvl="0">
              <a:buSzPct val="45000"/>
              <a:buFont typeface="StarSymbol"/>
              <a:buChar char="●"/>
            </a:pPr>
            <a:r>
              <a:rPr lang="zxx-none" sz="1633" dirty="0">
                <a:highlight>
                  <a:srgbClr val="FFFF00"/>
                </a:highlight>
              </a:rPr>
              <a:t>By implementing multiple cooperative feedback systems and maintaing the "traditional" design scheme it will be possible to damp up to 1 revolution turn, if necessary.</a:t>
            </a:r>
          </a:p>
          <a:p>
            <a:pPr lvl="0">
              <a:buSzPct val="45000"/>
              <a:buFont typeface="StarSymbol"/>
              <a:buChar char="●"/>
            </a:pPr>
            <a:r>
              <a:rPr lang="zxx-none" sz="1633" dirty="0"/>
              <a:t>Damping in less that 1 revolution turn is possible only changing the usual feedback strategy and implementing an innovative bunch-by-bunch "</a:t>
            </a:r>
            <a:r>
              <a:rPr lang="zxx-none" sz="1633" i="1" dirty="0"/>
              <a:t>feeding forward"</a:t>
            </a:r>
            <a:r>
              <a:rPr lang="zxx-none" sz="1633" dirty="0"/>
              <a:t> system.</a:t>
            </a:r>
          </a:p>
          <a:p>
            <a:pPr lvl="0">
              <a:buSzPct val="45000"/>
              <a:buFont typeface="StarSymbol"/>
              <a:buChar char="●"/>
            </a:pPr>
            <a:r>
              <a:rPr lang="zxx-none" sz="1633" dirty="0"/>
              <a:t>This new approach can be implemented because of course a chord is shorter than the arc and this makes possible to compensate the DPU insertion delay (400-600ns).</a:t>
            </a:r>
          </a:p>
          <a:p>
            <a:pPr lvl="0">
              <a:buSzPct val="45000"/>
              <a:buFont typeface="StarSymbol"/>
              <a:buChar char="●"/>
            </a:pPr>
            <a:r>
              <a:rPr lang="zxx-none" sz="1633" dirty="0">
                <a:highlight>
                  <a:srgbClr val="FFFF00"/>
                </a:highlight>
              </a:rPr>
              <a:t>A "</a:t>
            </a:r>
            <a:r>
              <a:rPr lang="zxx-none" sz="1633" i="1" dirty="0">
                <a:highlight>
                  <a:srgbClr val="FFFF00"/>
                </a:highlight>
              </a:rPr>
              <a:t>feeding forward"</a:t>
            </a:r>
            <a:r>
              <a:rPr lang="zxx-none" sz="1633" dirty="0">
                <a:highlight>
                  <a:srgbClr val="FFFF00"/>
                </a:highlight>
              </a:rPr>
              <a:t> system, very challenging to implement, asks for strong tecnological efforts to modify (partially) the DPU and to find an extremely fast data trasmission method for distances in the range of 22-32 Km.</a:t>
            </a:r>
          </a:p>
        </p:txBody>
      </p:sp>
    </p:spTree>
    <p:extLst>
      <p:ext uri="{BB962C8B-B14F-4D97-AF65-F5344CB8AC3E}">
        <p14:creationId xmlns:p14="http://schemas.microsoft.com/office/powerpoint/2010/main" val="2730283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4"/>
          <p:cNvSpPr txBox="1">
            <a:spLocks noChangeArrowheads="1"/>
          </p:cNvSpPr>
          <p:nvPr/>
        </p:nvSpPr>
        <p:spPr bwMode="auto">
          <a:xfrm>
            <a:off x="539750" y="2420938"/>
            <a:ext cx="3311525" cy="28448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AutoNum type="arabicPeriod"/>
            </a:pPr>
            <a:r>
              <a:rPr lang="it-IT" altLang="it-IT" sz="2000">
                <a:solidFill>
                  <a:srgbClr val="0000CC"/>
                </a:solidFill>
              </a:rPr>
              <a:t>Residual coupling</a:t>
            </a:r>
          </a:p>
          <a:p>
            <a:pPr eaLnBrk="1" hangingPunct="1">
              <a:spcBef>
                <a:spcPct val="50000"/>
              </a:spcBef>
              <a:buFontTx/>
              <a:buAutoNum type="arabicPeriod"/>
            </a:pPr>
            <a:r>
              <a:rPr lang="it-IT" altLang="it-IT" sz="2000">
                <a:solidFill>
                  <a:srgbClr val="0000CC"/>
                </a:solidFill>
              </a:rPr>
              <a:t>e-cloud effects</a:t>
            </a:r>
          </a:p>
          <a:p>
            <a:pPr eaLnBrk="1" hangingPunct="1">
              <a:spcBef>
                <a:spcPct val="50000"/>
              </a:spcBef>
              <a:buFontTx/>
              <a:buAutoNum type="arabicPeriod"/>
            </a:pPr>
            <a:r>
              <a:rPr lang="it-IT" altLang="it-IT" sz="2000">
                <a:solidFill>
                  <a:srgbClr val="0000CC"/>
                </a:solidFill>
              </a:rPr>
              <a:t>Microwave single bunch instability</a:t>
            </a:r>
          </a:p>
          <a:p>
            <a:pPr eaLnBrk="1" hangingPunct="1">
              <a:spcBef>
                <a:spcPct val="50000"/>
              </a:spcBef>
              <a:buFontTx/>
              <a:buAutoNum type="arabicPeriod"/>
            </a:pPr>
            <a:r>
              <a:rPr lang="it-IT" altLang="it-IT" sz="2000">
                <a:solidFill>
                  <a:srgbClr val="0000CC"/>
                </a:solidFill>
              </a:rPr>
              <a:t>TMCI single bunch instability</a:t>
            </a:r>
          </a:p>
          <a:p>
            <a:pPr eaLnBrk="1" hangingPunct="1">
              <a:spcBef>
                <a:spcPct val="50000"/>
              </a:spcBef>
              <a:buFontTx/>
              <a:buAutoNum type="arabicPeriod"/>
            </a:pPr>
            <a:r>
              <a:rPr lang="it-IT" altLang="it-IT" sz="2000">
                <a:solidFill>
                  <a:srgbClr val="0000CC"/>
                </a:solidFill>
              </a:rPr>
              <a:t>....</a:t>
            </a:r>
            <a:endParaRPr lang="en-US" altLang="it-IT" sz="2000" dirty="0">
              <a:solidFill>
                <a:srgbClr val="0000CC"/>
              </a:solidFill>
            </a:endParaRPr>
          </a:p>
        </p:txBody>
      </p:sp>
      <p:sp>
        <p:nvSpPr>
          <p:cNvPr id="21507" name="Text Box 5"/>
          <p:cNvSpPr txBox="1">
            <a:spLocks noChangeArrowheads="1"/>
          </p:cNvSpPr>
          <p:nvPr/>
        </p:nvSpPr>
        <p:spPr bwMode="auto">
          <a:xfrm>
            <a:off x="4427538" y="1916113"/>
            <a:ext cx="4248150" cy="46736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AutoNum type="arabicPeriod"/>
            </a:pPr>
            <a:r>
              <a:rPr lang="it-IT" altLang="it-IT" sz="2000">
                <a:solidFill>
                  <a:srgbClr val="0000CC"/>
                </a:solidFill>
              </a:rPr>
              <a:t>Rotation of IR quadrupoles</a:t>
            </a:r>
          </a:p>
          <a:p>
            <a:pPr eaLnBrk="1" hangingPunct="1">
              <a:spcBef>
                <a:spcPct val="50000"/>
              </a:spcBef>
              <a:buFontTx/>
              <a:buAutoNum type="arabicPeriod"/>
            </a:pPr>
            <a:r>
              <a:rPr lang="it-IT" altLang="it-IT" sz="2000">
                <a:solidFill>
                  <a:srgbClr val="0000CC"/>
                </a:solidFill>
              </a:rPr>
              <a:t>More bunches</a:t>
            </a:r>
          </a:p>
          <a:p>
            <a:pPr eaLnBrk="1" hangingPunct="1">
              <a:spcBef>
                <a:spcPct val="50000"/>
              </a:spcBef>
              <a:buFontTx/>
              <a:buAutoNum type="arabicPeriod"/>
            </a:pPr>
            <a:r>
              <a:rPr lang="it-IT" altLang="it-IT" sz="2000">
                <a:solidFill>
                  <a:srgbClr val="0000CC"/>
                </a:solidFill>
              </a:rPr>
              <a:t>Higher chromaticity</a:t>
            </a:r>
          </a:p>
          <a:p>
            <a:pPr eaLnBrk="1" hangingPunct="1">
              <a:spcBef>
                <a:spcPct val="50000"/>
              </a:spcBef>
              <a:buFontTx/>
              <a:buAutoNum type="arabicPeriod"/>
            </a:pPr>
            <a:r>
              <a:rPr lang="it-IT" altLang="it-IT" sz="2000">
                <a:solidFill>
                  <a:srgbClr val="0000CC"/>
                </a:solidFill>
              </a:rPr>
              <a:t>Higher lattice momentum compaction factor</a:t>
            </a:r>
          </a:p>
          <a:p>
            <a:pPr eaLnBrk="1" hangingPunct="1">
              <a:spcBef>
                <a:spcPct val="50000"/>
              </a:spcBef>
              <a:buFontTx/>
              <a:buAutoNum type="arabicPeriod"/>
            </a:pPr>
            <a:r>
              <a:rPr lang="it-IT" altLang="it-IT" sz="2000">
                <a:solidFill>
                  <a:srgbClr val="0000CC"/>
                </a:solidFill>
              </a:rPr>
              <a:t>Stronger CW sextupoles</a:t>
            </a:r>
          </a:p>
          <a:p>
            <a:pPr eaLnBrk="1" hangingPunct="1">
              <a:spcBef>
                <a:spcPct val="50000"/>
              </a:spcBef>
              <a:buFontTx/>
              <a:buAutoNum type="arabicPeriod"/>
            </a:pPr>
            <a:r>
              <a:rPr lang="it-IT" altLang="it-IT" sz="2000">
                <a:solidFill>
                  <a:srgbClr val="0000CC"/>
                </a:solidFill>
              </a:rPr>
              <a:t>Nonlinear dynamics optimization</a:t>
            </a:r>
          </a:p>
          <a:p>
            <a:pPr eaLnBrk="1" hangingPunct="1">
              <a:spcBef>
                <a:spcPct val="50000"/>
              </a:spcBef>
              <a:buFontTx/>
              <a:buAutoNum type="arabicPeriod"/>
            </a:pPr>
            <a:r>
              <a:rPr lang="it-IT" altLang="it-IT" sz="2000">
                <a:solidFill>
                  <a:srgbClr val="0000CC"/>
                </a:solidFill>
              </a:rPr>
              <a:t>Vacuum conditioning and beam scrabbing</a:t>
            </a:r>
          </a:p>
          <a:p>
            <a:pPr eaLnBrk="1" hangingPunct="1">
              <a:spcBef>
                <a:spcPct val="50000"/>
              </a:spcBef>
              <a:buFontTx/>
              <a:buAutoNum type="arabicPeriod"/>
            </a:pPr>
            <a:r>
              <a:rPr lang="it-IT" altLang="it-IT" sz="2000">
                <a:solidFill>
                  <a:srgbClr val="0000CC"/>
                </a:solidFill>
              </a:rPr>
              <a:t>Feedback noise improvement</a:t>
            </a:r>
          </a:p>
          <a:p>
            <a:pPr eaLnBrk="1" hangingPunct="1">
              <a:spcBef>
                <a:spcPct val="50000"/>
              </a:spcBef>
              <a:buFontTx/>
              <a:buAutoNum type="arabicPeriod"/>
            </a:pPr>
            <a:r>
              <a:rPr lang="it-IT" altLang="it-IT" sz="2000">
                <a:solidFill>
                  <a:srgbClr val="0000CC"/>
                </a:solidFill>
              </a:rPr>
              <a:t>....</a:t>
            </a:r>
            <a:endParaRPr lang="en-US" altLang="it-IT" sz="2000" dirty="0">
              <a:solidFill>
                <a:srgbClr val="0000CC"/>
              </a:solidFill>
            </a:endParaRPr>
          </a:p>
        </p:txBody>
      </p:sp>
      <p:sp>
        <p:nvSpPr>
          <p:cNvPr id="21508" name="Text Box 6"/>
          <p:cNvSpPr txBox="1">
            <a:spLocks noChangeArrowheads="1"/>
          </p:cNvSpPr>
          <p:nvPr/>
        </p:nvSpPr>
        <p:spPr bwMode="auto">
          <a:xfrm>
            <a:off x="1763713" y="692150"/>
            <a:ext cx="54006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it-IT" altLang="it-IT" sz="3600">
                <a:solidFill>
                  <a:srgbClr val="CC0000"/>
                </a:solidFill>
              </a:rPr>
              <a:t>Problems and Solutions</a:t>
            </a:r>
            <a:endParaRPr lang="en-US" altLang="it-IT" sz="3600" dirty="0">
              <a:solidFill>
                <a:srgbClr val="CC0000"/>
              </a:solidFill>
            </a:endParaRPr>
          </a:p>
        </p:txBody>
      </p:sp>
      <p:sp>
        <p:nvSpPr>
          <p:cNvPr id="21509" name="Line 7"/>
          <p:cNvSpPr>
            <a:spLocks noChangeShapeType="1"/>
          </p:cNvSpPr>
          <p:nvPr/>
        </p:nvSpPr>
        <p:spPr bwMode="auto">
          <a:xfrm flipH="1">
            <a:off x="2051050" y="1341438"/>
            <a:ext cx="720725" cy="1008062"/>
          </a:xfrm>
          <a:prstGeom prst="line">
            <a:avLst/>
          </a:prstGeom>
          <a:noFill/>
          <a:ln w="952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21510" name="Line 8"/>
          <p:cNvSpPr>
            <a:spLocks noChangeShapeType="1"/>
          </p:cNvSpPr>
          <p:nvPr/>
        </p:nvSpPr>
        <p:spPr bwMode="auto">
          <a:xfrm>
            <a:off x="5724525" y="1268413"/>
            <a:ext cx="0" cy="576262"/>
          </a:xfrm>
          <a:prstGeom prst="line">
            <a:avLst/>
          </a:prstGeom>
          <a:noFill/>
          <a:ln w="952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7"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Tree>
    <p:extLst>
      <p:ext uri="{BB962C8B-B14F-4D97-AF65-F5344CB8AC3E}">
        <p14:creationId xmlns:p14="http://schemas.microsoft.com/office/powerpoint/2010/main" val="11692508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117430" y="119062"/>
            <a:ext cx="2998787" cy="581025"/>
          </a:xfrm>
        </p:spPr>
        <p:txBody>
          <a:bodyPr/>
          <a:lstStyle/>
          <a:p>
            <a:r>
              <a:rPr lang="en-US" dirty="0"/>
              <a:t>Final comments</a:t>
            </a:r>
          </a:p>
        </p:txBody>
      </p:sp>
      <p:sp>
        <p:nvSpPr>
          <p:cNvPr id="6" name="Content Placeholder 5"/>
          <p:cNvSpPr>
            <a:spLocks noGrp="1"/>
          </p:cNvSpPr>
          <p:nvPr>
            <p:ph idx="1"/>
          </p:nvPr>
        </p:nvSpPr>
        <p:spPr>
          <a:xfrm>
            <a:off x="349623" y="489071"/>
            <a:ext cx="8534400" cy="5366605"/>
          </a:xfrm>
        </p:spPr>
        <p:txBody>
          <a:bodyPr/>
          <a:lstStyle/>
          <a:p>
            <a:r>
              <a:rPr lang="en-US" dirty="0"/>
              <a:t>What we could propose for future studies? </a:t>
            </a:r>
          </a:p>
          <a:p>
            <a:r>
              <a:rPr lang="en-US" dirty="0"/>
              <a:t>First of all: models for impedance, for e-clouds, for beam-beam and for feedback performance can be developed or improved</a:t>
            </a:r>
          </a:p>
          <a:p>
            <a:r>
              <a:rPr lang="en-US" dirty="0"/>
              <a:t>Can it be possible to plan new experiments?</a:t>
            </a:r>
          </a:p>
          <a:p>
            <a:r>
              <a:rPr lang="en-US" dirty="0"/>
              <a:t>Where? As lepton collider test, DAFNE and KEK are available?</a:t>
            </a:r>
            <a:r>
              <a:rPr lang="en-GB" dirty="0"/>
              <a:t> For example I’m going </a:t>
            </a:r>
            <a:r>
              <a:rPr lang="en-GB"/>
              <a:t>to implement </a:t>
            </a:r>
            <a:r>
              <a:rPr lang="en-GB" dirty="0"/>
              <a:t>again the double feedback scheme in 2019 </a:t>
            </a:r>
            <a:r>
              <a:rPr lang="en-GB" dirty="0" err="1"/>
              <a:t>Dafne</a:t>
            </a:r>
            <a:r>
              <a:rPr lang="en-GB" dirty="0"/>
              <a:t> runs</a:t>
            </a:r>
          </a:p>
          <a:p>
            <a:r>
              <a:rPr lang="en-US" dirty="0"/>
              <a:t>Most likely we could carry on experiments and measurements going in depth with the new models [see Roberto </a:t>
            </a:r>
            <a:r>
              <a:rPr lang="en-US" dirty="0" err="1"/>
              <a:t>Cimino</a:t>
            </a:r>
            <a:r>
              <a:rPr lang="en-US" dirty="0"/>
              <a:t> work at DAFNE beamlines]</a:t>
            </a:r>
          </a:p>
          <a:p>
            <a:r>
              <a:rPr lang="en-US" dirty="0"/>
              <a:t>But…note that DAFNE has a very tight schedule to collect integrated luminosity for KLOE within March 2018 and there is only very little time for MD</a:t>
            </a:r>
          </a:p>
        </p:txBody>
      </p:sp>
      <p:sp>
        <p:nvSpPr>
          <p:cNvPr id="4" name="Slide Number Placeholder 3"/>
          <p:cNvSpPr>
            <a:spLocks noGrp="1"/>
          </p:cNvSpPr>
          <p:nvPr>
            <p:ph type="sldNum" sz="quarter" idx="12"/>
          </p:nvPr>
        </p:nvSpPr>
        <p:spPr/>
        <p:txBody>
          <a:bodyPr/>
          <a:lstStyle/>
          <a:p>
            <a:r>
              <a:rPr lang="it-IT"/>
              <a:t>Pag. </a:t>
            </a:r>
            <a:fld id="{AB86FDA9-73B4-8348-B058-6E024D28C42E}" type="slidenum">
              <a:rPr lang="it-IT" smtClean="0"/>
              <a:pPr/>
              <a:t>50</a:t>
            </a:fld>
            <a:endParaRPr lang="it-IT" dirty="0"/>
          </a:p>
        </p:txBody>
      </p:sp>
      <p:sp>
        <p:nvSpPr>
          <p:cNvPr id="7"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Tree>
    <p:extLst>
      <p:ext uri="{BB962C8B-B14F-4D97-AF65-F5344CB8AC3E}">
        <p14:creationId xmlns:p14="http://schemas.microsoft.com/office/powerpoint/2010/main" val="324365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3"/>
          <p:cNvSpPr txBox="1">
            <a:spLocks noChangeArrowheads="1"/>
          </p:cNvSpPr>
          <p:nvPr/>
        </p:nvSpPr>
        <p:spPr bwMode="auto">
          <a:xfrm>
            <a:off x="251520" y="260648"/>
            <a:ext cx="84978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3000"/>
              </a:lnSpc>
              <a:spcAft>
                <a:spcPts val="1288"/>
              </a:spcAft>
              <a:buClr>
                <a:srgbClr val="000000"/>
              </a:buClr>
              <a:buSzPct val="100000"/>
              <a:buFont typeface="Times New Roman" pitchFamily="18" charset="0"/>
              <a:defRPr sz="2900">
                <a:solidFill>
                  <a:srgbClr val="000000"/>
                </a:solidFill>
                <a:latin typeface="Arial" charset="0"/>
              </a:defRPr>
            </a:lvl1pPr>
            <a:lvl2pPr marL="742950" indent="-285750" eaLnBrk="0" hangingPunct="0">
              <a:lnSpc>
                <a:spcPct val="93000"/>
              </a:lnSpc>
              <a:spcAft>
                <a:spcPts val="1038"/>
              </a:spcAft>
              <a:buClr>
                <a:srgbClr val="000000"/>
              </a:buClr>
              <a:buSzPct val="100000"/>
              <a:buFont typeface="Times New Roman" pitchFamily="18" charset="0"/>
              <a:defRPr sz="2500">
                <a:solidFill>
                  <a:srgbClr val="000000"/>
                </a:solidFill>
                <a:latin typeface="Arial" charset="0"/>
              </a:defRPr>
            </a:lvl2pPr>
            <a:lvl3pPr marL="1143000" indent="-228600" eaLnBrk="0" hangingPunct="0">
              <a:lnSpc>
                <a:spcPct val="93000"/>
              </a:lnSpc>
              <a:spcAft>
                <a:spcPts val="775"/>
              </a:spcAft>
              <a:buClr>
                <a:srgbClr val="000000"/>
              </a:buClr>
              <a:buSzPct val="100000"/>
              <a:buFont typeface="Times New Roman" pitchFamily="18" charset="0"/>
              <a:defRPr sz="2200">
                <a:solidFill>
                  <a:srgbClr val="000000"/>
                </a:solidFill>
                <a:latin typeface="Arial" charset="0"/>
              </a:defRPr>
            </a:lvl3pPr>
            <a:lvl4pPr marL="1600200" indent="-228600" eaLnBrk="0" hangingPunct="0">
              <a:lnSpc>
                <a:spcPct val="93000"/>
              </a:lnSpc>
              <a:spcAft>
                <a:spcPts val="525"/>
              </a:spcAft>
              <a:buClr>
                <a:srgbClr val="000000"/>
              </a:buClr>
              <a:buSzPct val="100000"/>
              <a:buFont typeface="Times New Roman" pitchFamily="18" charset="0"/>
              <a:defRPr>
                <a:solidFill>
                  <a:srgbClr val="000000"/>
                </a:solidFill>
                <a:latin typeface="Arial" charset="0"/>
              </a:defRPr>
            </a:lvl4pPr>
            <a:lvl5pPr marL="2057400" indent="-228600" eaLnBrk="0" hangingPunct="0">
              <a:lnSpc>
                <a:spcPct val="93000"/>
              </a:lnSpc>
              <a:spcAft>
                <a:spcPts val="263"/>
              </a:spcAft>
              <a:buClr>
                <a:srgbClr val="000000"/>
              </a:buClr>
              <a:buSzPct val="100000"/>
              <a:buFont typeface="Times New Roman" pitchFamily="18" charset="0"/>
              <a:defRPr>
                <a:solidFill>
                  <a:srgbClr val="000000"/>
                </a:solidFill>
                <a:latin typeface="Arial" charset="0"/>
              </a:defRPr>
            </a:lvl5pPr>
            <a:lvl6pPr marL="2514600" indent="-228600" eaLnBrk="0" fontAlgn="base" hangingPunct="0">
              <a:lnSpc>
                <a:spcPct val="93000"/>
              </a:lnSpc>
              <a:spcBef>
                <a:spcPct val="0"/>
              </a:spcBef>
              <a:spcAft>
                <a:spcPts val="263"/>
              </a:spcAft>
              <a:buClr>
                <a:srgbClr val="000000"/>
              </a:buClr>
              <a:buSzPct val="100000"/>
              <a:buFont typeface="Times New Roman" pitchFamily="18" charset="0"/>
              <a:defRPr>
                <a:solidFill>
                  <a:srgbClr val="000000"/>
                </a:solidFill>
                <a:latin typeface="Arial" charset="0"/>
              </a:defRPr>
            </a:lvl6pPr>
            <a:lvl7pPr marL="2971800" indent="-228600" eaLnBrk="0" fontAlgn="base" hangingPunct="0">
              <a:lnSpc>
                <a:spcPct val="93000"/>
              </a:lnSpc>
              <a:spcBef>
                <a:spcPct val="0"/>
              </a:spcBef>
              <a:spcAft>
                <a:spcPts val="263"/>
              </a:spcAft>
              <a:buClr>
                <a:srgbClr val="000000"/>
              </a:buClr>
              <a:buSzPct val="100000"/>
              <a:buFont typeface="Times New Roman" pitchFamily="18" charset="0"/>
              <a:defRPr>
                <a:solidFill>
                  <a:srgbClr val="000000"/>
                </a:solidFill>
                <a:latin typeface="Arial" charset="0"/>
              </a:defRPr>
            </a:lvl7pPr>
            <a:lvl8pPr marL="3429000" indent="-228600" eaLnBrk="0" fontAlgn="base" hangingPunct="0">
              <a:lnSpc>
                <a:spcPct val="93000"/>
              </a:lnSpc>
              <a:spcBef>
                <a:spcPct val="0"/>
              </a:spcBef>
              <a:spcAft>
                <a:spcPts val="263"/>
              </a:spcAft>
              <a:buClr>
                <a:srgbClr val="000000"/>
              </a:buClr>
              <a:buSzPct val="100000"/>
              <a:buFont typeface="Times New Roman" pitchFamily="18" charset="0"/>
              <a:defRPr>
                <a:solidFill>
                  <a:srgbClr val="000000"/>
                </a:solidFill>
                <a:latin typeface="Arial" charset="0"/>
              </a:defRPr>
            </a:lvl8pPr>
            <a:lvl9pPr marL="3886200" indent="-228600" eaLnBrk="0" fontAlgn="base" hangingPunct="0">
              <a:lnSpc>
                <a:spcPct val="93000"/>
              </a:lnSpc>
              <a:spcBef>
                <a:spcPct val="0"/>
              </a:spcBef>
              <a:spcAft>
                <a:spcPts val="263"/>
              </a:spcAft>
              <a:buClr>
                <a:srgbClr val="000000"/>
              </a:buClr>
              <a:buSzPct val="100000"/>
              <a:buFont typeface="Times New Roman" pitchFamily="18" charset="0"/>
              <a:defRPr>
                <a:solidFill>
                  <a:srgbClr val="000000"/>
                </a:solidFill>
                <a:latin typeface="Arial" charset="0"/>
              </a:defRPr>
            </a:lvl9pPr>
          </a:lstStyle>
          <a:p>
            <a:pPr algn="ctr" eaLnBrk="1" hangingPunct="1">
              <a:lnSpc>
                <a:spcPct val="100000"/>
              </a:lnSpc>
              <a:spcAft>
                <a:spcPct val="0"/>
              </a:spcAft>
              <a:buClrTx/>
              <a:buSzTx/>
              <a:buFontTx/>
              <a:buNone/>
            </a:pPr>
            <a:r>
              <a:rPr lang="it-IT" altLang="it-IT" sz="3200" dirty="0">
                <a:solidFill>
                  <a:srgbClr val="006600"/>
                </a:solidFill>
                <a:cs typeface="Arial" charset="0"/>
              </a:rPr>
              <a:t>DA</a:t>
            </a:r>
            <a:r>
              <a:rPr lang="it-IT" altLang="it-IT" sz="3200" dirty="0">
                <a:solidFill>
                  <a:srgbClr val="006600"/>
                </a:solidFill>
                <a:latin typeface="Symbol" pitchFamily="18" charset="2"/>
                <a:cs typeface="Arial" charset="0"/>
              </a:rPr>
              <a:t>F</a:t>
            </a:r>
            <a:r>
              <a:rPr lang="it-IT" altLang="it-IT" sz="3200" dirty="0">
                <a:solidFill>
                  <a:srgbClr val="006600"/>
                </a:solidFill>
                <a:cs typeface="Arial" charset="0"/>
              </a:rPr>
              <a:t>NE as a Test Bench for Future </a:t>
            </a:r>
            <a:r>
              <a:rPr lang="it-IT" altLang="it-IT" sz="3200">
                <a:solidFill>
                  <a:srgbClr val="006600"/>
                </a:solidFill>
                <a:cs typeface="Arial" charset="0"/>
              </a:rPr>
              <a:t>Colliders?</a:t>
            </a:r>
            <a:endParaRPr lang="it-IT" altLang="it-IT" sz="3200" dirty="0">
              <a:solidFill>
                <a:srgbClr val="006600"/>
              </a:solidFill>
              <a:cs typeface="Arial" charset="0"/>
            </a:endParaRPr>
          </a:p>
        </p:txBody>
      </p:sp>
      <p:sp>
        <p:nvSpPr>
          <p:cNvPr id="32771" name="TextBox 4"/>
          <p:cNvSpPr txBox="1">
            <a:spLocks noChangeArrowheads="1"/>
          </p:cNvSpPr>
          <p:nvPr/>
        </p:nvSpPr>
        <p:spPr bwMode="auto">
          <a:xfrm>
            <a:off x="611188" y="1339647"/>
            <a:ext cx="7993062"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3000"/>
              </a:lnSpc>
              <a:spcAft>
                <a:spcPts val="1288"/>
              </a:spcAft>
              <a:buClr>
                <a:srgbClr val="000000"/>
              </a:buClr>
              <a:buSzPct val="100000"/>
              <a:buFont typeface="Times New Roman" pitchFamily="18" charset="0"/>
              <a:defRPr sz="2900">
                <a:solidFill>
                  <a:srgbClr val="000000"/>
                </a:solidFill>
                <a:latin typeface="Arial" charset="0"/>
              </a:defRPr>
            </a:lvl1pPr>
            <a:lvl2pPr marL="742950" indent="-285750" eaLnBrk="0" hangingPunct="0">
              <a:lnSpc>
                <a:spcPct val="93000"/>
              </a:lnSpc>
              <a:spcAft>
                <a:spcPts val="1038"/>
              </a:spcAft>
              <a:buClr>
                <a:srgbClr val="000000"/>
              </a:buClr>
              <a:buSzPct val="100000"/>
              <a:buFont typeface="Times New Roman" pitchFamily="18" charset="0"/>
              <a:defRPr sz="2500">
                <a:solidFill>
                  <a:srgbClr val="000000"/>
                </a:solidFill>
                <a:latin typeface="Arial" charset="0"/>
              </a:defRPr>
            </a:lvl2pPr>
            <a:lvl3pPr marL="1143000" indent="-228600" eaLnBrk="0" hangingPunct="0">
              <a:lnSpc>
                <a:spcPct val="93000"/>
              </a:lnSpc>
              <a:spcAft>
                <a:spcPts val="775"/>
              </a:spcAft>
              <a:buClr>
                <a:srgbClr val="000000"/>
              </a:buClr>
              <a:buSzPct val="100000"/>
              <a:buFont typeface="Times New Roman" pitchFamily="18" charset="0"/>
              <a:defRPr sz="2200">
                <a:solidFill>
                  <a:srgbClr val="000000"/>
                </a:solidFill>
                <a:latin typeface="Arial" charset="0"/>
              </a:defRPr>
            </a:lvl3pPr>
            <a:lvl4pPr marL="1600200" indent="-228600" eaLnBrk="0" hangingPunct="0">
              <a:lnSpc>
                <a:spcPct val="93000"/>
              </a:lnSpc>
              <a:spcAft>
                <a:spcPts val="525"/>
              </a:spcAft>
              <a:buClr>
                <a:srgbClr val="000000"/>
              </a:buClr>
              <a:buSzPct val="100000"/>
              <a:buFont typeface="Times New Roman" pitchFamily="18" charset="0"/>
              <a:defRPr>
                <a:solidFill>
                  <a:srgbClr val="000000"/>
                </a:solidFill>
                <a:latin typeface="Arial" charset="0"/>
              </a:defRPr>
            </a:lvl4pPr>
            <a:lvl5pPr marL="2057400" indent="-228600" eaLnBrk="0" hangingPunct="0">
              <a:lnSpc>
                <a:spcPct val="93000"/>
              </a:lnSpc>
              <a:spcAft>
                <a:spcPts val="263"/>
              </a:spcAft>
              <a:buClr>
                <a:srgbClr val="000000"/>
              </a:buClr>
              <a:buSzPct val="100000"/>
              <a:buFont typeface="Times New Roman" pitchFamily="18" charset="0"/>
              <a:defRPr>
                <a:solidFill>
                  <a:srgbClr val="000000"/>
                </a:solidFill>
                <a:latin typeface="Arial" charset="0"/>
              </a:defRPr>
            </a:lvl5pPr>
            <a:lvl6pPr marL="2514600" indent="-228600" eaLnBrk="0" fontAlgn="base" hangingPunct="0">
              <a:lnSpc>
                <a:spcPct val="93000"/>
              </a:lnSpc>
              <a:spcBef>
                <a:spcPct val="0"/>
              </a:spcBef>
              <a:spcAft>
                <a:spcPts val="263"/>
              </a:spcAft>
              <a:buClr>
                <a:srgbClr val="000000"/>
              </a:buClr>
              <a:buSzPct val="100000"/>
              <a:buFont typeface="Times New Roman" pitchFamily="18" charset="0"/>
              <a:defRPr>
                <a:solidFill>
                  <a:srgbClr val="000000"/>
                </a:solidFill>
                <a:latin typeface="Arial" charset="0"/>
              </a:defRPr>
            </a:lvl6pPr>
            <a:lvl7pPr marL="2971800" indent="-228600" eaLnBrk="0" fontAlgn="base" hangingPunct="0">
              <a:lnSpc>
                <a:spcPct val="93000"/>
              </a:lnSpc>
              <a:spcBef>
                <a:spcPct val="0"/>
              </a:spcBef>
              <a:spcAft>
                <a:spcPts val="263"/>
              </a:spcAft>
              <a:buClr>
                <a:srgbClr val="000000"/>
              </a:buClr>
              <a:buSzPct val="100000"/>
              <a:buFont typeface="Times New Roman" pitchFamily="18" charset="0"/>
              <a:defRPr>
                <a:solidFill>
                  <a:srgbClr val="000000"/>
                </a:solidFill>
                <a:latin typeface="Arial" charset="0"/>
              </a:defRPr>
            </a:lvl7pPr>
            <a:lvl8pPr marL="3429000" indent="-228600" eaLnBrk="0" fontAlgn="base" hangingPunct="0">
              <a:lnSpc>
                <a:spcPct val="93000"/>
              </a:lnSpc>
              <a:spcBef>
                <a:spcPct val="0"/>
              </a:spcBef>
              <a:spcAft>
                <a:spcPts val="263"/>
              </a:spcAft>
              <a:buClr>
                <a:srgbClr val="000000"/>
              </a:buClr>
              <a:buSzPct val="100000"/>
              <a:buFont typeface="Times New Roman" pitchFamily="18" charset="0"/>
              <a:defRPr>
                <a:solidFill>
                  <a:srgbClr val="000000"/>
                </a:solidFill>
                <a:latin typeface="Arial" charset="0"/>
              </a:defRPr>
            </a:lvl8pPr>
            <a:lvl9pPr marL="3886200" indent="-228600" eaLnBrk="0" fontAlgn="base" hangingPunct="0">
              <a:lnSpc>
                <a:spcPct val="93000"/>
              </a:lnSpc>
              <a:spcBef>
                <a:spcPct val="0"/>
              </a:spcBef>
              <a:spcAft>
                <a:spcPts val="263"/>
              </a:spcAft>
              <a:buClr>
                <a:srgbClr val="000000"/>
              </a:buClr>
              <a:buSzPct val="100000"/>
              <a:buFont typeface="Times New Roman" pitchFamily="18" charset="0"/>
              <a:defRPr>
                <a:solidFill>
                  <a:srgbClr val="000000"/>
                </a:solidFill>
                <a:latin typeface="Arial" charset="0"/>
              </a:defRPr>
            </a:lvl9pPr>
          </a:lstStyle>
          <a:p>
            <a:pPr eaLnBrk="1" hangingPunct="1">
              <a:lnSpc>
                <a:spcPct val="100000"/>
              </a:lnSpc>
              <a:spcAft>
                <a:spcPct val="0"/>
              </a:spcAft>
              <a:buClrTx/>
              <a:buSzTx/>
              <a:buFontTx/>
              <a:buNone/>
            </a:pPr>
            <a:r>
              <a:rPr lang="it-IT" altLang="it-IT" sz="2000" dirty="0">
                <a:solidFill>
                  <a:srgbClr val="0000CC"/>
                </a:solidFill>
                <a:cs typeface="Arial" charset="0"/>
              </a:rPr>
              <a:t>1. Test of all kinds of vacuum chamber components </a:t>
            </a:r>
          </a:p>
          <a:p>
            <a:pPr eaLnBrk="1" hangingPunct="1">
              <a:lnSpc>
                <a:spcPct val="100000"/>
              </a:lnSpc>
              <a:spcAft>
                <a:spcPct val="0"/>
              </a:spcAft>
              <a:buClrTx/>
              <a:buSzTx/>
              <a:buFontTx/>
              <a:buNone/>
            </a:pPr>
            <a:r>
              <a:rPr lang="it-IT" altLang="it-IT" sz="2000" dirty="0">
                <a:solidFill>
                  <a:srgbClr val="0000CC"/>
                </a:solidFill>
                <a:cs typeface="Arial" charset="0"/>
              </a:rPr>
              <a:t>    under high current : impedance, power losses, functionality</a:t>
            </a:r>
          </a:p>
          <a:p>
            <a:pPr eaLnBrk="1" hangingPunct="1">
              <a:lnSpc>
                <a:spcPct val="100000"/>
              </a:lnSpc>
              <a:spcAft>
                <a:spcPct val="0"/>
              </a:spcAft>
              <a:buClrTx/>
              <a:buSzTx/>
              <a:buFontTx/>
              <a:buNone/>
            </a:pPr>
            <a:endParaRPr lang="it-IT" altLang="it-IT" sz="2000" dirty="0">
              <a:solidFill>
                <a:srgbClr val="0000CC"/>
              </a:solidFill>
              <a:cs typeface="Arial" charset="0"/>
            </a:endParaRPr>
          </a:p>
          <a:p>
            <a:pPr eaLnBrk="1" hangingPunct="1">
              <a:lnSpc>
                <a:spcPct val="100000"/>
              </a:lnSpc>
              <a:spcAft>
                <a:spcPct val="0"/>
              </a:spcAft>
              <a:buClrTx/>
              <a:buSzTx/>
              <a:buFontTx/>
              <a:buNone/>
            </a:pPr>
            <a:r>
              <a:rPr lang="it-IT" altLang="it-IT" sz="2000" dirty="0">
                <a:solidFill>
                  <a:srgbClr val="0000CC"/>
                </a:solidFill>
                <a:cs typeface="Arial" charset="0"/>
              </a:rPr>
              <a:t>2. Development of new feedback systems</a:t>
            </a:r>
          </a:p>
          <a:p>
            <a:pPr eaLnBrk="1" hangingPunct="1">
              <a:lnSpc>
                <a:spcPct val="100000"/>
              </a:lnSpc>
              <a:spcAft>
                <a:spcPct val="0"/>
              </a:spcAft>
              <a:buClrTx/>
              <a:buSzTx/>
              <a:buFontTx/>
              <a:buNone/>
            </a:pPr>
            <a:endParaRPr lang="it-IT" altLang="it-IT" sz="2000" dirty="0">
              <a:solidFill>
                <a:srgbClr val="0000CC"/>
              </a:solidFill>
              <a:cs typeface="Arial" charset="0"/>
            </a:endParaRPr>
          </a:p>
          <a:p>
            <a:pPr eaLnBrk="1" hangingPunct="1">
              <a:lnSpc>
                <a:spcPct val="100000"/>
              </a:lnSpc>
              <a:spcAft>
                <a:spcPct val="0"/>
              </a:spcAft>
              <a:buClrTx/>
              <a:buSzTx/>
              <a:buFontTx/>
              <a:buNone/>
            </a:pPr>
            <a:r>
              <a:rPr lang="it-IT" altLang="it-IT" sz="2000" dirty="0">
                <a:solidFill>
                  <a:srgbClr val="0000CC"/>
                </a:solidFill>
                <a:cs typeface="Arial" charset="0"/>
              </a:rPr>
              <a:t>3. e-Cloud studies: mitigations techniques, engineered surfaces etc.</a:t>
            </a:r>
          </a:p>
          <a:p>
            <a:pPr eaLnBrk="1" hangingPunct="1">
              <a:lnSpc>
                <a:spcPct val="100000"/>
              </a:lnSpc>
              <a:spcAft>
                <a:spcPct val="0"/>
              </a:spcAft>
              <a:buClrTx/>
              <a:buSzTx/>
              <a:buFontTx/>
              <a:buNone/>
            </a:pPr>
            <a:endParaRPr lang="it-IT" altLang="it-IT" sz="2000" dirty="0">
              <a:solidFill>
                <a:srgbClr val="0000CC"/>
              </a:solidFill>
              <a:cs typeface="Arial" charset="0"/>
            </a:endParaRPr>
          </a:p>
          <a:p>
            <a:pPr eaLnBrk="1" hangingPunct="1">
              <a:lnSpc>
                <a:spcPct val="100000"/>
              </a:lnSpc>
              <a:spcAft>
                <a:spcPct val="0"/>
              </a:spcAft>
              <a:buClrTx/>
              <a:buSzTx/>
              <a:buFontTx/>
              <a:buNone/>
            </a:pPr>
            <a:r>
              <a:rPr lang="it-IT" altLang="it-IT" sz="2000" dirty="0">
                <a:solidFill>
                  <a:srgbClr val="0000CC"/>
                </a:solidFill>
                <a:cs typeface="Arial" charset="0"/>
              </a:rPr>
              <a:t>4. Beam dynamics studies:  X-Z beam-beam instabilty,...</a:t>
            </a:r>
          </a:p>
          <a:p>
            <a:pPr eaLnBrk="1" hangingPunct="1">
              <a:lnSpc>
                <a:spcPct val="100000"/>
              </a:lnSpc>
              <a:spcAft>
                <a:spcPct val="0"/>
              </a:spcAft>
              <a:buClrTx/>
              <a:buSzTx/>
              <a:buFontTx/>
              <a:buNone/>
            </a:pPr>
            <a:endParaRPr lang="it-IT" altLang="it-IT" sz="2000" dirty="0">
              <a:solidFill>
                <a:srgbClr val="0000CC"/>
              </a:solidFill>
              <a:cs typeface="Arial" charset="0"/>
            </a:endParaRPr>
          </a:p>
          <a:p>
            <a:pPr eaLnBrk="1" hangingPunct="1">
              <a:lnSpc>
                <a:spcPct val="100000"/>
              </a:lnSpc>
              <a:spcAft>
                <a:spcPct val="0"/>
              </a:spcAft>
              <a:buClrTx/>
              <a:buSzTx/>
              <a:buFontTx/>
              <a:buNone/>
            </a:pPr>
            <a:r>
              <a:rPr lang="it-IT" altLang="it-IT" sz="2000" dirty="0">
                <a:solidFill>
                  <a:srgbClr val="0000CC"/>
                </a:solidFill>
                <a:cs typeface="Arial" charset="0"/>
              </a:rPr>
              <a:t>5. New diagnostic devices</a:t>
            </a:r>
          </a:p>
          <a:p>
            <a:pPr eaLnBrk="1" hangingPunct="1">
              <a:lnSpc>
                <a:spcPct val="100000"/>
              </a:lnSpc>
              <a:spcAft>
                <a:spcPct val="0"/>
              </a:spcAft>
              <a:buClrTx/>
              <a:buSzTx/>
              <a:buFontTx/>
              <a:buNone/>
            </a:pPr>
            <a:endParaRPr lang="it-IT" altLang="it-IT" sz="2000" dirty="0">
              <a:solidFill>
                <a:srgbClr val="0000CC"/>
              </a:solidFill>
              <a:cs typeface="Arial" charset="0"/>
            </a:endParaRPr>
          </a:p>
          <a:p>
            <a:pPr eaLnBrk="1" hangingPunct="1">
              <a:lnSpc>
                <a:spcPct val="100000"/>
              </a:lnSpc>
              <a:spcAft>
                <a:spcPct val="0"/>
              </a:spcAft>
              <a:buClrTx/>
              <a:buSzTx/>
              <a:buFontTx/>
              <a:buNone/>
            </a:pPr>
            <a:r>
              <a:rPr lang="it-IT" altLang="it-IT" sz="2000" dirty="0">
                <a:solidFill>
                  <a:srgbClr val="0000CC"/>
                </a:solidFill>
                <a:cs typeface="Arial" charset="0"/>
              </a:rPr>
              <a:t>6. Students and personnel training</a:t>
            </a:r>
          </a:p>
          <a:p>
            <a:pPr eaLnBrk="1" hangingPunct="1">
              <a:lnSpc>
                <a:spcPct val="100000"/>
              </a:lnSpc>
              <a:spcAft>
                <a:spcPct val="0"/>
              </a:spcAft>
              <a:buClrTx/>
              <a:buSzTx/>
              <a:buFontTx/>
              <a:buNone/>
            </a:pPr>
            <a:endParaRPr lang="it-IT" altLang="it-IT" sz="2000" dirty="0">
              <a:solidFill>
                <a:srgbClr val="0000CC"/>
              </a:solidFill>
              <a:cs typeface="Arial" charset="0"/>
            </a:endParaRPr>
          </a:p>
          <a:p>
            <a:pPr eaLnBrk="1" hangingPunct="1">
              <a:lnSpc>
                <a:spcPct val="100000"/>
              </a:lnSpc>
              <a:spcAft>
                <a:spcPct val="0"/>
              </a:spcAft>
              <a:buClrTx/>
              <a:buSzTx/>
              <a:buFontTx/>
              <a:buNone/>
            </a:pPr>
            <a:r>
              <a:rPr lang="it-IT" altLang="it-IT" sz="2000" dirty="0">
                <a:solidFill>
                  <a:srgbClr val="0000CC"/>
                </a:solidFill>
                <a:cs typeface="Arial" charset="0"/>
              </a:rPr>
              <a:t>7. Other eventual proposals</a:t>
            </a:r>
          </a:p>
        </p:txBody>
      </p:sp>
      <p:sp>
        <p:nvSpPr>
          <p:cNvPr id="4"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5"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3421175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4987" y="2389377"/>
            <a:ext cx="5011271" cy="581025"/>
          </a:xfrm>
        </p:spPr>
        <p:txBody>
          <a:bodyPr/>
          <a:lstStyle/>
          <a:p>
            <a:r>
              <a:rPr lang="en-US" dirty="0"/>
              <a:t>A second point of view (MM)…</a:t>
            </a:r>
          </a:p>
        </p:txBody>
      </p:sp>
      <p:sp>
        <p:nvSpPr>
          <p:cNvPr id="5" name="Footer Placeholder 4"/>
          <p:cNvSpPr>
            <a:spLocks noGrp="1"/>
          </p:cNvSpPr>
          <p:nvPr>
            <p:ph type="ftr" sz="quarter" idx="11"/>
          </p:nvPr>
        </p:nvSpPr>
        <p:spPr/>
        <p:txBody>
          <a:bodyPr/>
          <a:lstStyle/>
          <a:p>
            <a:pPr>
              <a:defRPr/>
            </a:pPr>
            <a:r>
              <a:rPr lang="it-IT" dirty="0"/>
              <a:t>Alessandro Drago</a:t>
            </a:r>
          </a:p>
        </p:txBody>
      </p:sp>
      <p:sp>
        <p:nvSpPr>
          <p:cNvPr id="6" name="Slide Number Placeholder 5"/>
          <p:cNvSpPr>
            <a:spLocks noGrp="1"/>
          </p:cNvSpPr>
          <p:nvPr>
            <p:ph type="sldNum" sz="quarter" idx="12"/>
          </p:nvPr>
        </p:nvSpPr>
        <p:spPr/>
        <p:txBody>
          <a:bodyPr/>
          <a:lstStyle/>
          <a:p>
            <a:r>
              <a:rPr lang="it-IT"/>
              <a:t>Pag. </a:t>
            </a:r>
            <a:fld id="{A1292C01-2A3D-0A44-81FF-B77D718938CB}" type="slidenum">
              <a:rPr lang="it-IT" smtClean="0"/>
              <a:pPr/>
              <a:t>7</a:t>
            </a:fld>
            <a:endParaRPr lang="it-IT" dirty="0"/>
          </a:p>
        </p:txBody>
      </p:sp>
      <p:sp>
        <p:nvSpPr>
          <p:cNvPr id="7"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749675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lstStyle/>
          <a:p>
            <a:r>
              <a:rPr lang="en-GB" dirty="0"/>
              <a:t>Improved Beam Stabilization (ARIES WP 6.4)</a:t>
            </a:r>
          </a:p>
        </p:txBody>
      </p:sp>
      <p:sp>
        <p:nvSpPr>
          <p:cNvPr id="6" name="Segnaposto contenuto 5"/>
          <p:cNvSpPr>
            <a:spLocks noGrp="1"/>
          </p:cNvSpPr>
          <p:nvPr>
            <p:ph idx="1"/>
          </p:nvPr>
        </p:nvSpPr>
        <p:spPr>
          <a:xfrm>
            <a:off x="1116013" y="1752600"/>
            <a:ext cx="7183925" cy="4114800"/>
          </a:xfrm>
        </p:spPr>
        <p:txBody>
          <a:bodyPr/>
          <a:lstStyle/>
          <a:p>
            <a:pPr lvl="1"/>
            <a:r>
              <a:rPr lang="en-GB" dirty="0"/>
              <a:t>Review existing strategies &amp; methods for beam-impedance assessments and impedance models </a:t>
            </a:r>
          </a:p>
          <a:p>
            <a:pPr lvl="1"/>
            <a:endParaRPr lang="en-GB" dirty="0"/>
          </a:p>
          <a:p>
            <a:pPr lvl="1"/>
            <a:r>
              <a:rPr lang="en-GB" dirty="0"/>
              <a:t>Propose and evaluate novel methods to reduce accelerator impedance </a:t>
            </a:r>
          </a:p>
          <a:p>
            <a:pPr lvl="1"/>
            <a:endParaRPr lang="en-GB" dirty="0"/>
          </a:p>
          <a:p>
            <a:pPr lvl="1"/>
            <a:r>
              <a:rPr lang="en-GB" dirty="0"/>
              <a:t>Identify or develop strategies for electron-cloud mitigation at future accelerators </a:t>
            </a:r>
          </a:p>
          <a:p>
            <a:pPr lvl="1"/>
            <a:endParaRPr lang="en-GB" dirty="0"/>
          </a:p>
          <a:p>
            <a:pPr lvl="1"/>
            <a:r>
              <a:rPr lang="en-GB" dirty="0"/>
              <a:t>Conceptual design of advanced beam feedback systems for future machines </a:t>
            </a:r>
          </a:p>
          <a:p>
            <a:endParaRPr lang="en-GB" dirty="0"/>
          </a:p>
        </p:txBody>
      </p:sp>
      <p:sp>
        <p:nvSpPr>
          <p:cNvPr id="4" name="Segnaposto numero diapositiva 3"/>
          <p:cNvSpPr>
            <a:spLocks noGrp="1"/>
          </p:cNvSpPr>
          <p:nvPr>
            <p:ph type="sldNum" sz="quarter" idx="12"/>
          </p:nvPr>
        </p:nvSpPr>
        <p:spPr/>
        <p:txBody>
          <a:bodyPr/>
          <a:lstStyle/>
          <a:p>
            <a:r>
              <a:rPr lang="it-IT"/>
              <a:t>Pag. </a:t>
            </a:r>
            <a:fld id="{AB86FDA9-73B4-8348-B058-6E024D28C42E}" type="slidenum">
              <a:rPr lang="it-IT" smtClean="0"/>
              <a:pPr/>
              <a:t>8</a:t>
            </a:fld>
            <a:endParaRPr lang="it-IT" dirty="0"/>
          </a:p>
        </p:txBody>
      </p:sp>
      <p:sp>
        <p:nvSpPr>
          <p:cNvPr id="7" name="Footer Placeholder 4"/>
          <p:cNvSpPr>
            <a:spLocks noGrp="1"/>
          </p:cNvSpPr>
          <p:nvPr>
            <p:ph type="ftr" sz="quarter" idx="11"/>
          </p:nvPr>
        </p:nvSpPr>
        <p:spPr>
          <a:xfrm>
            <a:off x="1219200" y="6148388"/>
            <a:ext cx="2895600" cy="457200"/>
          </a:xfrm>
        </p:spPr>
        <p:txBody>
          <a:bodyPr/>
          <a:lstStyle/>
          <a:p>
            <a:pPr>
              <a:defRPr/>
            </a:pPr>
            <a:r>
              <a:rPr lang="it-IT" dirty="0"/>
              <a:t>Alessandro Drago</a:t>
            </a:r>
          </a:p>
        </p:txBody>
      </p:sp>
      <p:sp>
        <p:nvSpPr>
          <p:cNvPr id="8"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413199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6013" y="409575"/>
            <a:ext cx="7559675" cy="926856"/>
          </a:xfrm>
        </p:spPr>
        <p:txBody>
          <a:bodyPr/>
          <a:lstStyle/>
          <a:p>
            <a:pPr lvl="1"/>
            <a:r>
              <a:rPr lang="en-GB" dirty="0"/>
              <a:t>Review existing strategies &amp; methods for beam-impedance assessments and impedance models </a:t>
            </a:r>
            <a:br>
              <a:rPr lang="en-GB" dirty="0"/>
            </a:br>
            <a:endParaRPr lang="en-GB" dirty="0"/>
          </a:p>
        </p:txBody>
      </p:sp>
      <p:sp>
        <p:nvSpPr>
          <p:cNvPr id="3" name="Segnaposto contenuto 2"/>
          <p:cNvSpPr>
            <a:spLocks noGrp="1"/>
          </p:cNvSpPr>
          <p:nvPr>
            <p:ph idx="1"/>
          </p:nvPr>
        </p:nvSpPr>
        <p:spPr>
          <a:xfrm>
            <a:off x="772065" y="1492624"/>
            <a:ext cx="7559675" cy="4325470"/>
          </a:xfrm>
        </p:spPr>
        <p:txBody>
          <a:bodyPr/>
          <a:lstStyle/>
          <a:p>
            <a:pPr algn="just"/>
            <a:r>
              <a:rPr lang="en-GB" sz="2000" dirty="0"/>
              <a:t>One issue is the beam pipe coating (NEG, </a:t>
            </a:r>
            <a:r>
              <a:rPr lang="en-GB" sz="2000" dirty="0" err="1"/>
              <a:t>TiN</a:t>
            </a:r>
            <a:r>
              <a:rPr lang="en-GB" sz="2000" dirty="0"/>
              <a:t>, other?)</a:t>
            </a:r>
          </a:p>
          <a:p>
            <a:pPr algn="just"/>
            <a:r>
              <a:rPr lang="en-GB" sz="2000" dirty="0"/>
              <a:t>For large accelerators the resistive wall impedance plays an important role in both longitudinal and transverse planes</a:t>
            </a:r>
          </a:p>
          <a:p>
            <a:pPr algn="just"/>
            <a:r>
              <a:rPr lang="en-GB" sz="2000" dirty="0"/>
              <a:t>What is the effect of the coating on the resistive wall impedance. Evaluation with codes. Importance of the thickness. Importance of the conductivity</a:t>
            </a:r>
          </a:p>
          <a:p>
            <a:pPr algn="just"/>
            <a:r>
              <a:rPr lang="en-GB" sz="2000" dirty="0"/>
              <a:t>Another issue related to a large machine is the following: nowadays great improvements have been reached in designing machine components with very low impedance, almost at the limit of numerical noise of electromagnetic codes. However for a large machine, generally a very high number of these devices are required, making critical the impedance evaluation</a:t>
            </a:r>
          </a:p>
        </p:txBody>
      </p:sp>
      <p:sp>
        <p:nvSpPr>
          <p:cNvPr id="5" name="Segnaposto piè di pagina 4"/>
          <p:cNvSpPr>
            <a:spLocks noGrp="1"/>
          </p:cNvSpPr>
          <p:nvPr>
            <p:ph type="ftr" sz="quarter" idx="11"/>
          </p:nvPr>
        </p:nvSpPr>
        <p:spPr/>
        <p:txBody>
          <a:bodyPr/>
          <a:lstStyle/>
          <a:p>
            <a:pPr>
              <a:defRPr/>
            </a:pPr>
            <a:r>
              <a:rPr lang="it-IT" dirty="0"/>
              <a:t>Alessandro Drago</a:t>
            </a:r>
          </a:p>
        </p:txBody>
      </p:sp>
      <p:sp>
        <p:nvSpPr>
          <p:cNvPr id="6" name="Segnaposto numero diapositiva 5"/>
          <p:cNvSpPr>
            <a:spLocks noGrp="1"/>
          </p:cNvSpPr>
          <p:nvPr>
            <p:ph type="sldNum" sz="quarter" idx="12"/>
          </p:nvPr>
        </p:nvSpPr>
        <p:spPr/>
        <p:txBody>
          <a:bodyPr/>
          <a:lstStyle/>
          <a:p>
            <a:r>
              <a:rPr lang="it-IT"/>
              <a:t>Pag. </a:t>
            </a:r>
            <a:fld id="{A1292C01-2A3D-0A44-81FF-B77D718938CB}" type="slidenum">
              <a:rPr lang="it-IT" smtClean="0"/>
              <a:pPr/>
              <a:t>9</a:t>
            </a:fld>
            <a:endParaRPr lang="it-IT" dirty="0"/>
          </a:p>
        </p:txBody>
      </p:sp>
      <p:sp>
        <p:nvSpPr>
          <p:cNvPr id="7" name="Date Placeholder 3"/>
          <p:cNvSpPr>
            <a:spLocks noGrp="1"/>
          </p:cNvSpPr>
          <p:nvPr>
            <p:ph type="dt" sz="half" idx="10"/>
          </p:nvPr>
        </p:nvSpPr>
        <p:spPr>
          <a:xfrm>
            <a:off x="4343400" y="6148388"/>
            <a:ext cx="1905000" cy="457200"/>
          </a:xfrm>
        </p:spPr>
        <p:txBody>
          <a:bodyPr/>
          <a:lstStyle/>
          <a:p>
            <a:r>
              <a:rPr lang="it-IT" dirty="0"/>
              <a:t>14/February/2017</a:t>
            </a:r>
          </a:p>
        </p:txBody>
      </p:sp>
    </p:spTree>
    <p:extLst>
      <p:ext uri="{BB962C8B-B14F-4D97-AF65-F5344CB8AC3E}">
        <p14:creationId xmlns:p14="http://schemas.microsoft.com/office/powerpoint/2010/main" val="1544051323"/>
      </p:ext>
    </p:extLst>
  </p:cSld>
  <p:clrMapOvr>
    <a:masterClrMapping/>
  </p:clrMapOvr>
</p:sld>
</file>

<file path=ppt/theme/theme1.xml><?xml version="1.0" encoding="utf-8"?>
<a:theme xmlns:a="http://schemas.openxmlformats.org/drawingml/2006/main" name="Default Theme">
  <a:themeElements>
    <a:clrScheme name="">
      <a:dk1>
        <a:srgbClr val="822433"/>
      </a:dk1>
      <a:lt1>
        <a:srgbClr val="FFFFFF"/>
      </a:lt1>
      <a:dk2>
        <a:srgbClr val="822433"/>
      </a:dk2>
      <a:lt2>
        <a:srgbClr val="808080"/>
      </a:lt2>
      <a:accent1>
        <a:srgbClr val="BBE0E3"/>
      </a:accent1>
      <a:accent2>
        <a:srgbClr val="FFFF00"/>
      </a:accent2>
      <a:accent3>
        <a:srgbClr val="FFFFFF"/>
      </a:accent3>
      <a:accent4>
        <a:srgbClr val="6E1D2A"/>
      </a:accent4>
      <a:accent5>
        <a:srgbClr val="DAEDEF"/>
      </a:accent5>
      <a:accent6>
        <a:srgbClr val="E7E700"/>
      </a:accent6>
      <a:hlink>
        <a:srgbClr val="0000FF"/>
      </a:hlink>
      <a:folHlink>
        <a:srgbClr val="FF0000"/>
      </a:folHlink>
    </a:clrScheme>
    <a:fontScheme name="la sapienza">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900" b="0" i="0" u="none" strike="noStrike" cap="none" normalizeH="0" baseline="0" smtClean="0">
            <a:ln>
              <a:noFill/>
            </a:ln>
            <a:solidFill>
              <a:schemeClr val="bg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900" b="0" i="0" u="none" strike="noStrike" cap="none" normalizeH="0" baseline="0" smtClean="0">
            <a:ln>
              <a:noFill/>
            </a:ln>
            <a:solidFill>
              <a:schemeClr val="bg1"/>
            </a:solidFill>
            <a:effectLst/>
            <a:latin typeface="Arial" charset="0"/>
            <a:ea typeface="ＭＳ Ｐゴシック" pitchFamily="1" charset="-128"/>
          </a:defRPr>
        </a:defPPr>
      </a:lstStyle>
    </a:lnDef>
  </a:objectDefaults>
  <a:extraClrSchemeLst>
    <a:extraClrScheme>
      <a:clrScheme name="la sapienza 1">
        <a:dk1>
          <a:srgbClr val="000000"/>
        </a:dk1>
        <a:lt1>
          <a:srgbClr val="FFFFFF"/>
        </a:lt1>
        <a:dk2>
          <a:srgbClr val="FFFFFF"/>
        </a:dk2>
        <a:lt2>
          <a:srgbClr val="2D2015"/>
        </a:lt2>
        <a:accent1>
          <a:srgbClr val="7C7C7C"/>
        </a:accent1>
        <a:accent2>
          <a:srgbClr val="FFFF7E"/>
        </a:accent2>
        <a:accent3>
          <a:srgbClr val="FFFFFF"/>
        </a:accent3>
        <a:accent4>
          <a:srgbClr val="000000"/>
        </a:accent4>
        <a:accent5>
          <a:srgbClr val="BFBFBF"/>
        </a:accent5>
        <a:accent6>
          <a:srgbClr val="E7E772"/>
        </a:accent6>
        <a:hlink>
          <a:srgbClr val="066778"/>
        </a:hlink>
        <a:folHlink>
          <a:srgbClr val="8300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921</TotalTime>
  <Words>3534</Words>
  <Application>Microsoft Office PowerPoint</Application>
  <PresentationFormat>On-screen Show (4:3)</PresentationFormat>
  <Paragraphs>429</Paragraphs>
  <Slides>50</Slides>
  <Notes>32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50</vt:i4>
      </vt:variant>
    </vt:vector>
  </HeadingPairs>
  <TitlesOfParts>
    <vt:vector size="61" baseType="lpstr">
      <vt:lpstr>Microsoft YaHei</vt:lpstr>
      <vt:lpstr>ＭＳ Ｐゴシック</vt:lpstr>
      <vt:lpstr>Andale Sans UI</vt:lpstr>
      <vt:lpstr>Arial</vt:lpstr>
      <vt:lpstr>Calibri</vt:lpstr>
      <vt:lpstr>StarSymbol</vt:lpstr>
      <vt:lpstr>Symbol</vt:lpstr>
      <vt:lpstr>Tahoma</vt:lpstr>
      <vt:lpstr>Times New Roman</vt:lpstr>
      <vt:lpstr>Wingdings</vt:lpstr>
      <vt:lpstr>Default Theme</vt:lpstr>
      <vt:lpstr>Impedance Mitigation Schemes and Beam Feedbacks – State of the Art and Trends</vt:lpstr>
      <vt:lpstr>Summary</vt:lpstr>
      <vt:lpstr>A first point of view (MZ, CM)…</vt:lpstr>
      <vt:lpstr>PowerPoint Presentation</vt:lpstr>
      <vt:lpstr>PowerPoint Presentation</vt:lpstr>
      <vt:lpstr>PowerPoint Presentation</vt:lpstr>
      <vt:lpstr>A second point of view (MM)…</vt:lpstr>
      <vt:lpstr>Improved Beam Stabilization (ARIES WP 6.4)</vt:lpstr>
      <vt:lpstr>Review existing strategies &amp; methods for beam-impedance assessments and impedance models  </vt:lpstr>
      <vt:lpstr>Propose and evaluate novel methods to reduce accelerator impedance   </vt:lpstr>
      <vt:lpstr>Propose and evaluate novel methods to reduce accelerator impedance   </vt:lpstr>
      <vt:lpstr>Identify or develop strategies for electron-cloud mitigation at future accelerators  </vt:lpstr>
      <vt:lpstr>Conceptual design of advanced beam feedback systems for future machines  </vt:lpstr>
      <vt:lpstr>Experimental results presented at Beam Instrumentation Workshop 2012</vt:lpstr>
      <vt:lpstr>Mitigation and Control of Instabilities in DAFNE Positron Ring</vt:lpstr>
      <vt:lpstr>Abstract</vt:lpstr>
      <vt:lpstr>Metallic clearing electrodes have been designed to absorb the photo-electrons in the DAFNE positron ring. They have been inserted in the wiggler and bending magnet vacuum chambers and have been connected to external voltage generators. </vt:lpstr>
      <vt:lpstr>A short description</vt:lpstr>
      <vt:lpstr>The electrodes before installation</vt:lpstr>
      <vt:lpstr>RF measurements with a network analyzer have been performed before and after the electrode installation. We have done two types of measurements: reflection coefficient at the feedthrough port and transmission coefficient between one BPM near to the strip and the feedthrough. In both cases it was possible to measure the resonant frequencies of the strip modes.</vt:lpstr>
      <vt:lpstr>The dipole electrodes have a length of 1.4 or 1.6 m depending on the considered arc, while the wiggler ones are 1.4 m long.  They have a width of 50 mm, thickness of 1.5 mm and their distance from the chamber is about 0.5 mm.  This distance is guaranteed by special ceramic supports made in SHAPAL and distributed along the electrodes. </vt:lpstr>
      <vt:lpstr>The electrode impedance consists of two contributions: a resistive wall impedance due to a finite conductivity of the electrode and a strip-line impedance created between the electrode and the vacuum chamber wall. </vt:lpstr>
      <vt:lpstr>PowerPoint Presentation</vt:lpstr>
      <vt:lpstr>Performance analysis methods</vt:lpstr>
      <vt:lpstr>Turning off the electrodes, a vertical enlargement is evident on the SLM</vt:lpstr>
      <vt:lpstr>E+ horizontal tune shift goes up when (all) electrodes are turned off</vt:lpstr>
      <vt:lpstr>Growth rate measurements can be quickly done by using bunch-by-bunch feedback</vt:lpstr>
      <vt:lpstr>PowerPoint Presentation</vt:lpstr>
      <vt:lpstr>Horizontal bunch-by-bunch fractional tune measured by the feedback system </vt:lpstr>
      <vt:lpstr>Vertical fractional tune spread (down) and vertical growth rates (right) measured by bunch-by-bunch feedback system </vt:lpstr>
      <vt:lpstr>BIW2012 poster conclusion</vt:lpstr>
      <vt:lpstr>After 5 years</vt:lpstr>
      <vt:lpstr>Future feedback schemes</vt:lpstr>
      <vt:lpstr>Feedback Systems for FCC-ee</vt:lpstr>
      <vt:lpstr>PowerPoint Presentation</vt:lpstr>
      <vt:lpstr>Critical points/1:  high number of bunches</vt:lpstr>
      <vt:lpstr>Critical points/2: feedback damping rate</vt:lpstr>
      <vt:lpstr>PowerPoint Presentation</vt:lpstr>
      <vt:lpstr>PowerPoint Presentation</vt:lpstr>
      <vt:lpstr>Comment to the 2008 Dafne experiment</vt:lpstr>
      <vt:lpstr>PowerPoint Presentation</vt:lpstr>
      <vt:lpstr>Solution:  multiple and distributed feedback stations</vt:lpstr>
      <vt:lpstr>Q&amp;A</vt:lpstr>
      <vt:lpstr>1 Feedback systems (1 stations)</vt:lpstr>
      <vt:lpstr>4 Feedback systems (4 stations)</vt:lpstr>
      <vt:lpstr>Critical (?) point/3: ring lenght</vt:lpstr>
      <vt:lpstr>1 "Feeding forward" system (2 stations)</vt:lpstr>
      <vt:lpstr>4 "Feeding forward" systems (4 stations)</vt:lpstr>
      <vt:lpstr>eeFACT 2016 talk Conclusion</vt:lpstr>
      <vt:lpstr>Final comments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RW with NEG</dc:title>
  <dc:creator>mauro migliorati</dc:creator>
  <cp:lastModifiedBy>Utente</cp:lastModifiedBy>
  <cp:revision>141</cp:revision>
  <cp:lastPrinted>2017-02-10T14:19:17Z</cp:lastPrinted>
  <dcterms:created xsi:type="dcterms:W3CDTF">2016-11-29T15:27:01Z</dcterms:created>
  <dcterms:modified xsi:type="dcterms:W3CDTF">2017-02-14T10:28:44Z</dcterms:modified>
</cp:coreProperties>
</file>