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39"/>
  </p:notesMasterIdLst>
  <p:handoutMasterIdLst>
    <p:handoutMasterId r:id="rId40"/>
  </p:handoutMasterIdLst>
  <p:sldIdLst>
    <p:sldId id="422" r:id="rId3"/>
    <p:sldId id="308" r:id="rId4"/>
    <p:sldId id="440" r:id="rId5"/>
    <p:sldId id="439" r:id="rId6"/>
    <p:sldId id="269" r:id="rId7"/>
    <p:sldId id="278" r:id="rId8"/>
    <p:sldId id="441" r:id="rId9"/>
    <p:sldId id="451" r:id="rId10"/>
    <p:sldId id="437" r:id="rId11"/>
    <p:sldId id="438" r:id="rId12"/>
    <p:sldId id="317" r:id="rId13"/>
    <p:sldId id="433" r:id="rId14"/>
    <p:sldId id="354" r:id="rId15"/>
    <p:sldId id="442" r:id="rId16"/>
    <p:sldId id="290" r:id="rId17"/>
    <p:sldId id="436" r:id="rId18"/>
    <p:sldId id="452" r:id="rId19"/>
    <p:sldId id="456" r:id="rId20"/>
    <p:sldId id="454" r:id="rId21"/>
    <p:sldId id="453" r:id="rId22"/>
    <p:sldId id="458" r:id="rId23"/>
    <p:sldId id="459" r:id="rId24"/>
    <p:sldId id="460" r:id="rId25"/>
    <p:sldId id="461" r:id="rId26"/>
    <p:sldId id="462" r:id="rId27"/>
    <p:sldId id="463" r:id="rId28"/>
    <p:sldId id="464" r:id="rId29"/>
    <p:sldId id="423" r:id="rId30"/>
    <p:sldId id="444" r:id="rId31"/>
    <p:sldId id="445" r:id="rId32"/>
    <p:sldId id="446" r:id="rId33"/>
    <p:sldId id="447" r:id="rId34"/>
    <p:sldId id="448" r:id="rId35"/>
    <p:sldId id="449" r:id="rId36"/>
    <p:sldId id="450" r:id="rId37"/>
    <p:sldId id="457" r:id="rId3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  <a:srgbClr val="113112"/>
    <a:srgbClr val="000000"/>
    <a:srgbClr val="070761"/>
    <a:srgbClr val="154D81"/>
    <a:srgbClr val="BD1F24"/>
    <a:srgbClr val="DA592A"/>
    <a:srgbClr val="808080"/>
    <a:srgbClr val="DF652C"/>
    <a:srgbClr val="E06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4" autoAdjust="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974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784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C22AA52F-D09E-3B4F-AA2A-DC22485EABD1}" type="datetimeFigureOut">
              <a:rPr lang="en-US"/>
              <a:pPr>
                <a:defRPr/>
              </a:pPr>
              <a:t>2/10/2017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F7CD1F48-1454-7748-B5E9-3200C51950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327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71F93A40-44A8-0049-80EB-CF0F0B949781}" type="datetimeFigureOut">
              <a:rPr lang="en-US"/>
              <a:pPr>
                <a:defRPr/>
              </a:pPr>
              <a:t>2/10/2017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9F40A11F-442D-A34F-88AD-9EC1605D74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184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577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690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32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22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457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870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3925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E96C136-B10F-43F1-B409-4A6F19D11CC2}" type="slidenum">
              <a:rPr lang="en-US" altLang="en-US" sz="1200" b="0" smtClean="0"/>
              <a:pPr eaLnBrk="1" hangingPunct="1"/>
              <a:t>15</a:t>
            </a:fld>
            <a:endParaRPr lang="en-US" altLang="en-US" sz="1200" b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7125" y="692150"/>
            <a:ext cx="4603750" cy="3452813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373285"/>
            <a:ext cx="5048250" cy="406625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</a:pPr>
            <a:endParaRPr lang="en-US" altLang="en-US" sz="180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4933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304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37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524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816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616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4479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2371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6535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6742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7643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4762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5306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8248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292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782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4517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6653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53777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8779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7821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189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3343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407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54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942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459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366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410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486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ue-Seal_c100m56y0k23-Mark_SC_Horizonta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1371600"/>
            <a:ext cx="3644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ermilabLogo_100c56m0y23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1447800"/>
            <a:ext cx="29019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154D81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154D81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4299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0"/>
            <a:ext cx="8339137" cy="7143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375" y="800100"/>
            <a:ext cx="7772400" cy="5448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FE0B4-9152-4ADD-B99D-44BE937B9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F6C88-2DBE-4B56-A9E5-781E26CC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02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60198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V.Shiltsev | XBEAMS 2017 - Cost of Colliders</a:t>
            </a:r>
            <a:endParaRPr lang="en-US" altLang="en-US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5545C1-F96A-49EC-B423-7B6B16CB14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332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rgbClr val="154D8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A8BAA062-F72A-D54C-921F-996C411C59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7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1884C-1922-AE4E-A817-747728FC7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84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66BA6-4CD8-4041-AA16-0358FBF12D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E7A31-7D4D-7D45-AA84-3A15FEB0F5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072D1-121A-4B48-B11C-FE6E3E37B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7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4E961-C2A6-F043-943A-9EA878C29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8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4DF87-EB5C-3040-9F61-5A9B389AD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2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B39AC-828A-804E-9908-16D53731C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2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fld id="{FA272024-CCB6-984B-BD43-05E4D6FF8F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3996" r:id="rId3"/>
    <p:sldLayoutId id="2147483997" r:id="rId4"/>
    <p:sldLayoutId id="2147483998" r:id="rId5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154D81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fld id="{1A52467A-9A41-2F46-939F-0D5FB9009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8" r:id="rId6"/>
    <p:sldLayoutId id="2147484012" r:id="rId7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x.doi.org/10.3367/UFNe.0182.201210d.1033" TargetMode="Externa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8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617104" y="2169935"/>
            <a:ext cx="7556500" cy="11576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sz="4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On Cost of Future Colliders </a:t>
            </a:r>
            <a:br>
              <a:rPr lang="en-US" sz="4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</a:br>
            <a:r>
              <a:rPr lang="en-US" sz="3600" b="0" i="1" dirty="0">
                <a:solidFill>
                  <a:srgbClr val="C00000"/>
                </a:solidFill>
                <a:latin typeface="Helvetica" charset="0"/>
              </a:rPr>
              <a:t>and Options/Preemptive Measures</a:t>
            </a:r>
            <a:endParaRPr lang="en-US" sz="4400" b="0" i="1" dirty="0">
              <a:solidFill>
                <a:srgbClr val="C00000"/>
              </a:solidFill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378360" y="4298092"/>
            <a:ext cx="3775941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Vladimir </a:t>
            </a:r>
            <a:r>
              <a:rPr lang="en-US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</a:rPr>
              <a:t>Shiltsev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</a:endParaRPr>
          </a:p>
          <a:p>
            <a:r>
              <a:rPr lang="en-US" dirty="0" err="1">
                <a:solidFill>
                  <a:schemeClr val="tx2"/>
                </a:solidFill>
                <a:latin typeface="Helvetica" charset="0"/>
              </a:rPr>
              <a:t>Fermilab</a:t>
            </a:r>
            <a:r>
              <a:rPr lang="en-US" dirty="0">
                <a:solidFill>
                  <a:schemeClr val="tx2"/>
                </a:solidFill>
                <a:latin typeface="Helvetica" charset="0"/>
              </a:rPr>
              <a:t> *, Batavia, IL , USA</a:t>
            </a:r>
          </a:p>
          <a:p>
            <a:r>
              <a:rPr lang="en-US" dirty="0">
                <a:solidFill>
                  <a:schemeClr val="tx2"/>
                </a:solidFill>
                <a:latin typeface="Helvetica" charset="0"/>
              </a:rPr>
              <a:t>Accelerator Physics Center</a:t>
            </a:r>
          </a:p>
          <a:p>
            <a:r>
              <a:rPr lang="en-US" dirty="0">
                <a:solidFill>
                  <a:schemeClr val="tx2"/>
                </a:solidFill>
                <a:latin typeface="Helvetica" charset="0"/>
              </a:rPr>
              <a:t>February 15, 2016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541959"/>
            <a:ext cx="52275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solidFill>
                  <a:schemeClr val="tx1">
                    <a:lumMod val="50000"/>
                  </a:schemeClr>
                </a:solidFill>
              </a:rPr>
              <a:t>*FRA, LLC operates </a:t>
            </a:r>
            <a:r>
              <a:rPr lang="en-US" sz="1100" dirty="0" err="1">
                <a:solidFill>
                  <a:schemeClr val="tx1">
                    <a:lumMod val="50000"/>
                  </a:schemeClr>
                </a:solidFill>
              </a:rPr>
              <a:t>Fermilab</a:t>
            </a:r>
            <a:r>
              <a:rPr lang="en-US" sz="1100" dirty="0">
                <a:solidFill>
                  <a:schemeClr val="tx1">
                    <a:lumMod val="50000"/>
                  </a:schemeClr>
                </a:solidFill>
              </a:rPr>
              <a:t> under contract No. DE-AC02-07CH11359 with the U.S. DOE</a:t>
            </a:r>
            <a:endParaRPr lang="en-GB" sz="11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098" name="Picture 2" descr="Image result for mon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189" y="3632567"/>
            <a:ext cx="5287858" cy="264746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190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7035"/>
            <a:ext cx="9191638" cy="704981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48047" y="4167963"/>
            <a:ext cx="6198781" cy="0"/>
          </a:xfrm>
          <a:prstGeom prst="line">
            <a:avLst/>
          </a:prstGeom>
          <a:ln w="57150" cmpd="sng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84907" y="4474650"/>
            <a:ext cx="2262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Option 1: re-use </a:t>
            </a:r>
          </a:p>
          <a:p>
            <a:r>
              <a:rPr lang="en-US" dirty="0">
                <a:solidFill>
                  <a:srgbClr val="C00000"/>
                </a:solidFill>
              </a:rPr>
              <a:t>LHC, </a:t>
            </a:r>
            <a:r>
              <a:rPr lang="en-US" dirty="0" err="1">
                <a:solidFill>
                  <a:srgbClr val="C00000"/>
                </a:solidFill>
              </a:rPr>
              <a:t>inj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err="1">
                <a:solidFill>
                  <a:srgbClr val="C00000"/>
                </a:solidFill>
              </a:rPr>
              <a:t>infrastr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358809" y="4890148"/>
            <a:ext cx="400526" cy="3402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681886" y="4953115"/>
            <a:ext cx="839972" cy="83172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770" y="688458"/>
            <a:ext cx="9018738" cy="714375"/>
          </a:xfrm>
        </p:spPr>
        <p:txBody>
          <a:bodyPr/>
          <a:lstStyle/>
          <a:p>
            <a:r>
              <a:rPr lang="en-US" sz="3200" b="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</a:t>
            </a:r>
            <a:r>
              <a:rPr lang="en-US" sz="3200" b="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3200" b="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</a:t>
            </a:r>
            <a:r>
              <a:rPr lang="en-US" sz="3200" b="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Qualitative Cost Dependencies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863" y="6526571"/>
            <a:ext cx="2347452" cy="241300"/>
          </a:xfrm>
        </p:spPr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25262" y="6515100"/>
            <a:ext cx="1649361" cy="241300"/>
          </a:xfrm>
          <a:prstGeom prst="rect">
            <a:avLst/>
          </a:prstGeom>
        </p:spPr>
        <p:txBody>
          <a:bodyPr/>
          <a:lstStyle/>
          <a:p>
            <a:fld id="{BBFB9D8C-2882-41F9-92E5-94261C5AF937}" type="slidenum">
              <a:rPr lang="en-US" altLang="en-US" sz="1400" smtClean="0"/>
              <a:pPr/>
              <a:t>11</a:t>
            </a:fld>
            <a:endParaRPr lang="en-US" alt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498" y="1258519"/>
            <a:ext cx="6942200" cy="548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6200000">
            <a:off x="7053943" y="4232560"/>
            <a:ext cx="2993571" cy="295897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* for illustration purposes only</a:t>
            </a:r>
          </a:p>
          <a:p>
            <a:pPr marL="0" indent="0">
              <a:buNone/>
            </a:pPr>
            <a:r>
              <a:rPr lang="en-US" sz="1400" dirty="0"/>
              <a:t>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233057" y="3222933"/>
            <a:ext cx="1001486" cy="511629"/>
          </a:xfrm>
          <a:prstGeom prst="straightConnector1">
            <a:avLst/>
          </a:prstGeom>
          <a:ln w="50800">
            <a:headEnd type="oval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34543" y="3222933"/>
            <a:ext cx="1945595" cy="1382485"/>
          </a:xfrm>
          <a:prstGeom prst="straightConnector1">
            <a:avLst/>
          </a:prstGeom>
          <a:ln w="50800">
            <a:headEnd type="oval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125262" y="31046"/>
            <a:ext cx="9018738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dirty="0">
                <a:solidFill>
                  <a:srgbClr val="C00000"/>
                </a:solidFill>
              </a:rPr>
              <a:t>Option 2 : Develop Technology to Lower Cost</a:t>
            </a:r>
          </a:p>
        </p:txBody>
      </p:sp>
    </p:spTree>
    <p:extLst>
      <p:ext uri="{BB962C8B-B14F-4D97-AF65-F5344CB8AC3E}">
        <p14:creationId xmlns:p14="http://schemas.microsoft.com/office/powerpoint/2010/main" val="335946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Option 3: </a:t>
            </a:r>
            <a:r>
              <a:rPr lang="en-US" i="1" dirty="0">
                <a:solidFill>
                  <a:srgbClr val="C00000"/>
                </a:solidFill>
              </a:rPr>
              <a:t>“Move to China !”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8" name="Picture 6" descr="http://www.bls.gov/ILC/chinachart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1" y="910656"/>
            <a:ext cx="8775927" cy="5729135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84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9" y="0"/>
            <a:ext cx="9050482" cy="714375"/>
          </a:xfrm>
        </p:spPr>
        <p:txBody>
          <a:bodyPr/>
          <a:lstStyle/>
          <a:p>
            <a:r>
              <a:rPr lang="en-US" sz="3800" dirty="0"/>
              <a:t>  SSRF 	  Spring-8    Diamond   NSLSII</a:t>
            </a:r>
          </a:p>
        </p:txBody>
      </p:sp>
      <p:pic>
        <p:nvPicPr>
          <p:cNvPr id="1026" name="Picture 2" descr="http://ssrf.sinap.ac.cn/english/images/200707_597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47667"/>
            <a:ext cx="1943099" cy="111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407444" y="2541509"/>
            <a:ext cx="2171699" cy="163217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1436 m</a:t>
            </a:r>
          </a:p>
          <a:p>
            <a:pPr>
              <a:lnSpc>
                <a:spcPct val="10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GeV</a:t>
            </a:r>
          </a:p>
          <a:p>
            <a:pPr>
              <a:lnSpc>
                <a:spcPct val="100000"/>
              </a:lnSpc>
            </a:pPr>
            <a:r>
              <a:rPr lang="en-US" b="1" dirty="0"/>
              <a:t>11 BY</a:t>
            </a:r>
          </a:p>
          <a:p>
            <a:pPr marL="0" indent="0">
              <a:buNone/>
            </a:pPr>
            <a:r>
              <a:rPr lang="en-US" dirty="0"/>
              <a:t>1997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0836" y="474521"/>
            <a:ext cx="9050482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4000" dirty="0"/>
              <a:t>  </a:t>
            </a:r>
            <a:r>
              <a:rPr lang="en-US" sz="4000" b="0" i="1" dirty="0"/>
              <a:t>China     Japan          UK          USA</a:t>
            </a:r>
          </a:p>
        </p:txBody>
      </p:sp>
      <p:pic>
        <p:nvPicPr>
          <p:cNvPr id="8" name="Picture 2" descr="http://upload.wikimedia.org/wikipedia/commons/0/0e/SPring-8_2007_12img_pan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597" y="1247667"/>
            <a:ext cx="1895139" cy="111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diamond.ac.uk/Home/About/base/0/text_files/file/document/06EC3822_Campus_aerial_vie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70" y="1247667"/>
            <a:ext cx="2001548" cy="111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bnl.gov/bnlweb/pubaf/pr/photos/2009%5C01%5Cn2-2008-1-3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52" y="1247667"/>
            <a:ext cx="2119793" cy="111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204355" y="2593465"/>
            <a:ext cx="2171699" cy="163217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432 m</a:t>
            </a:r>
          </a:p>
          <a:p>
            <a:pPr>
              <a:lnSpc>
                <a:spcPct val="10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3.5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</a:pPr>
            <a:r>
              <a:rPr lang="en-US" b="1" dirty="0"/>
              <a:t>1.2B RMB </a:t>
            </a:r>
            <a:r>
              <a:rPr lang="en-US" dirty="0"/>
              <a:t>2007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773107" y="2479164"/>
            <a:ext cx="2171699" cy="163217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562 m</a:t>
            </a:r>
          </a:p>
          <a:p>
            <a:pPr>
              <a:lnSpc>
                <a:spcPct val="10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GeV</a:t>
            </a:r>
          </a:p>
          <a:p>
            <a:pPr>
              <a:lnSpc>
                <a:spcPct val="100000"/>
              </a:lnSpc>
            </a:pPr>
            <a:r>
              <a:rPr lang="en-US" b="1" dirty="0"/>
              <a:t>383 M £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2007</a:t>
            </a:r>
            <a:r>
              <a:rPr lang="en-US" b="1" dirty="0"/>
              <a:t> 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107336" y="2541511"/>
            <a:ext cx="1870409" cy="230065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792 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/>
              <a:t>912 M$ </a:t>
            </a:r>
          </a:p>
          <a:p>
            <a:pPr marL="0" indent="0">
              <a:buNone/>
            </a:pPr>
            <a:r>
              <a:rPr lang="en-US" dirty="0"/>
              <a:t>2015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-72737" y="4719705"/>
            <a:ext cx="9050482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sz="2600" i="1" dirty="0">
                <a:solidFill>
                  <a:srgbClr val="C00000"/>
                </a:solidFill>
              </a:rPr>
              <a:t>Account </a:t>
            </a:r>
            <a:r>
              <a:rPr lang="en-US" sz="26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infl’n</a:t>
            </a:r>
            <a:r>
              <a:rPr lang="en-US" sz="2600" i="1" dirty="0">
                <a:solidFill>
                  <a:srgbClr val="C00000"/>
                </a:solidFill>
              </a:rPr>
              <a:t>, convert to </a:t>
            </a:r>
            <a:r>
              <a:rPr lang="en-US" sz="2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USD</a:t>
            </a:r>
            <a:r>
              <a:rPr lang="en-US" sz="2600" i="1" dirty="0">
                <a:solidFill>
                  <a:srgbClr val="C00000"/>
                </a:solidFill>
              </a:rPr>
              <a:t> and scale to </a:t>
            </a:r>
            <a:r>
              <a:rPr lang="en-US" sz="26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sqrt</a:t>
            </a:r>
            <a:r>
              <a:rPr lang="en-US" sz="2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 km):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-72737" y="5337783"/>
            <a:ext cx="9050482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700" dirty="0"/>
              <a:t>  </a:t>
            </a:r>
            <a:r>
              <a:rPr lang="en-US" sz="3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350 M$    772 M$    1040 M$    1024 M$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10836" y="51954"/>
            <a:ext cx="2134078" cy="6182591"/>
          </a:xfrm>
          <a:prstGeom prst="roundRect">
            <a:avLst/>
          </a:prstGeom>
          <a:noFill/>
          <a:ln>
            <a:solidFill>
              <a:srgbClr val="07076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76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“Move to China !” - </a:t>
            </a:r>
            <a:r>
              <a:rPr lang="en-US" dirty="0">
                <a:solidFill>
                  <a:srgbClr val="C00000"/>
                </a:solidFill>
              </a:rPr>
              <a:t>Caveats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146" name="Picture 2" descr="http://cdn.tradingeconomics.com/charts/china-wages-forecast.png?s=chinawag&amp;v=201606141716n&amp;forecast=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07" y="901266"/>
            <a:ext cx="8238236" cy="383698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30" y="2977852"/>
            <a:ext cx="8000389" cy="3778548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3305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1590675" y="71438"/>
            <a:ext cx="72390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 sz="2600" b="0">
              <a:latin typeface="Times" pitchFamily="18" charset="0"/>
            </a:endParaRPr>
          </a:p>
        </p:txBody>
      </p:sp>
      <p:pic>
        <p:nvPicPr>
          <p:cNvPr id="2055" name="Picture 7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5363"/>
            <a:ext cx="9212263" cy="3292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Oval 72"/>
          <p:cNvSpPr>
            <a:spLocks noChangeArrowheads="1"/>
          </p:cNvSpPr>
          <p:nvPr/>
        </p:nvSpPr>
        <p:spPr bwMode="auto">
          <a:xfrm rot="-1140000">
            <a:off x="7500938" y="1128713"/>
            <a:ext cx="449262" cy="3224212"/>
          </a:xfrm>
          <a:prstGeom prst="ellipse">
            <a:avLst/>
          </a:prstGeom>
          <a:solidFill>
            <a:srgbClr val="FF0000">
              <a:alpha val="41176"/>
            </a:srgbClr>
          </a:solidFill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57" name="Line 73"/>
          <p:cNvSpPr>
            <a:spLocks noChangeShapeType="1"/>
          </p:cNvSpPr>
          <p:nvPr/>
        </p:nvSpPr>
        <p:spPr bwMode="auto">
          <a:xfrm>
            <a:off x="7205663" y="1093788"/>
            <a:ext cx="98901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Text Box 105"/>
          <p:cNvSpPr txBox="1">
            <a:spLocks noChangeArrowheads="1"/>
          </p:cNvSpPr>
          <p:nvPr/>
        </p:nvSpPr>
        <p:spPr bwMode="auto">
          <a:xfrm>
            <a:off x="0" y="760413"/>
            <a:ext cx="40655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 i="1">
                <a:latin typeface="Arial" pitchFamily="34" charset="0"/>
              </a:rPr>
              <a:t>Idea- Tajima &amp; Dawson, Phys. Rev. Lett. (1979)</a:t>
            </a:r>
          </a:p>
        </p:txBody>
      </p:sp>
      <p:sp>
        <p:nvSpPr>
          <p:cNvPr id="4110" name="Text Box 109"/>
          <p:cNvSpPr txBox="1">
            <a:spLocks noChangeArrowheads="1"/>
          </p:cNvSpPr>
          <p:nvPr/>
        </p:nvSpPr>
        <p:spPr bwMode="auto">
          <a:xfrm>
            <a:off x="4049713" y="673100"/>
            <a:ext cx="2776537" cy="581025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0" dirty="0">
                <a:solidFill>
                  <a:srgbClr val="C00000"/>
                </a:solidFill>
                <a:latin typeface="Arial" pitchFamily="34" charset="0"/>
              </a:rPr>
              <a:t>Plasma wave: electron density perturbation</a:t>
            </a:r>
          </a:p>
        </p:txBody>
      </p:sp>
      <p:graphicFrame>
        <p:nvGraphicFramePr>
          <p:cNvPr id="2051" name="AutoShape 3"/>
          <p:cNvGraphicFramePr>
            <a:graphicFrameLocks noChangeAspect="1"/>
          </p:cNvGraphicFramePr>
          <p:nvPr/>
        </p:nvGraphicFramePr>
        <p:xfrm>
          <a:off x="2209800" y="6248400"/>
          <a:ext cx="496888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" name="Equation" r:id="rId5" imgW="0" imgH="0" progId="Equation.3">
                  <p:embed/>
                </p:oleObj>
              </mc:Choice>
              <mc:Fallback>
                <p:oleObj name="Equation" r:id="rId5" imgW="0" imgH="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6248400"/>
                        <a:ext cx="496888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Line 116"/>
          <p:cNvSpPr>
            <a:spLocks noChangeShapeType="1"/>
          </p:cNvSpPr>
          <p:nvPr/>
        </p:nvSpPr>
        <p:spPr bwMode="auto">
          <a:xfrm rot="-120000">
            <a:off x="4964113" y="1271588"/>
            <a:ext cx="1387475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Text Box 117"/>
          <p:cNvSpPr txBox="1">
            <a:spLocks noChangeArrowheads="1"/>
          </p:cNvSpPr>
          <p:nvPr/>
        </p:nvSpPr>
        <p:spPr bwMode="auto">
          <a:xfrm>
            <a:off x="6642100" y="717550"/>
            <a:ext cx="25019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0">
                <a:solidFill>
                  <a:srgbClr val="C00000"/>
                </a:solidFill>
                <a:latin typeface="Arial" pitchFamily="34" charset="0"/>
                <a:sym typeface="Symbol" pitchFamily="18" charset="2"/>
              </a:rPr>
              <a:t>Laser/beam pulse  ~ </a:t>
            </a:r>
            <a:r>
              <a:rPr lang="en-US" altLang="en-US" sz="1600" b="0" baseline="-25000">
                <a:solidFill>
                  <a:srgbClr val="C00000"/>
                </a:solidFill>
                <a:latin typeface="Arial" pitchFamily="34" charset="0"/>
                <a:sym typeface="Symbol" pitchFamily="18" charset="2"/>
              </a:rPr>
              <a:t>p</a:t>
            </a:r>
            <a:r>
              <a:rPr lang="en-US" altLang="en-US" sz="1600" b="0">
                <a:solidFill>
                  <a:srgbClr val="C00000"/>
                </a:solidFill>
                <a:latin typeface="Arial" pitchFamily="34" charset="0"/>
                <a:sym typeface="Symbol" pitchFamily="18" charset="2"/>
              </a:rPr>
              <a:t>/c </a:t>
            </a:r>
          </a:p>
        </p:txBody>
      </p:sp>
      <p:sp>
        <p:nvSpPr>
          <p:cNvPr id="2062" name="Line 24"/>
          <p:cNvSpPr>
            <a:spLocks noChangeShapeType="1"/>
          </p:cNvSpPr>
          <p:nvPr/>
        </p:nvSpPr>
        <p:spPr bwMode="auto">
          <a:xfrm>
            <a:off x="4222750" y="4425950"/>
            <a:ext cx="4556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2064" name="Slide Number Placeholder 1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7C33066-5281-4627-876A-099ADFFBFA26}" type="slidenum">
              <a:rPr lang="en-US" altLang="en-US" b="0" smtClean="0">
                <a:latin typeface="Comic Sans MS" pitchFamily="66" charset="0"/>
              </a:rPr>
              <a:pPr eaLnBrk="1" hangingPunct="1"/>
              <a:t>15</a:t>
            </a:fld>
            <a:endParaRPr lang="en-US" altLang="en-US" b="0">
              <a:latin typeface="Comic Sans MS" pitchFamily="66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4507201" y="4812793"/>
            <a:ext cx="4636799" cy="130651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sz="2800" b="1" u="sng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Option B:</a:t>
            </a:r>
          </a:p>
          <a:p>
            <a:pPr algn="ctr" eaLnBrk="0" hangingPunct="0">
              <a:defRPr/>
            </a:pPr>
            <a:r>
              <a:rPr lang="en-US" sz="2800" b="0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Short intense laser pulse</a:t>
            </a:r>
          </a:p>
          <a:p>
            <a:pPr algn="ctr" eaLnBrk="0" hangingPunct="0">
              <a:defRPr/>
            </a:pPr>
            <a:r>
              <a:rPr lang="en-US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~</a:t>
            </a:r>
            <a:r>
              <a:rPr lang="en-US" b="0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="0" kern="0" baseline="300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18</a:t>
            </a:r>
            <a:r>
              <a:rPr lang="en-US" b="0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cm</a:t>
            </a:r>
            <a:r>
              <a:rPr lang="en-US" b="0" kern="0" baseline="300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-3</a:t>
            </a:r>
            <a:r>
              <a:rPr lang="en-US" b="0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, </a:t>
            </a:r>
            <a:r>
              <a:rPr lang="en-US" b="1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50 GV/m</a:t>
            </a:r>
            <a:r>
              <a:rPr lang="en-US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over 0.1m</a:t>
            </a:r>
            <a:endParaRPr lang="en-US" b="0" kern="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en-US" sz="2800" b="0" kern="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57" y="3608460"/>
            <a:ext cx="8312727" cy="1304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95694" y="3037"/>
            <a:ext cx="8680006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>
                <a:solidFill>
                  <a:srgbClr val="C00000"/>
                </a:solidFill>
              </a:rPr>
              <a:t>Option 4: </a:t>
            </a:r>
            <a:r>
              <a:rPr lang="en-US" sz="4000" dirty="0"/>
              <a:t>New Technology- 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 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14868" y="4816257"/>
            <a:ext cx="4668838" cy="1381125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sz="2800" b="1" u="sng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Option A:</a:t>
            </a:r>
          </a:p>
          <a:p>
            <a:pPr algn="ctr" eaLnBrk="0" hangingPunct="0">
              <a:defRPr/>
            </a:pPr>
            <a:r>
              <a:rPr lang="en-US" sz="2800" b="0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Short intense e-/e+/p bunch</a:t>
            </a:r>
          </a:p>
          <a:p>
            <a:pPr algn="ctr" eaLnBrk="0" hangingPunct="0">
              <a:defRPr/>
            </a:pPr>
            <a:r>
              <a:rPr lang="en-US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Few </a:t>
            </a:r>
            <a:r>
              <a:rPr lang="en-US" b="0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10</a:t>
            </a:r>
            <a:r>
              <a:rPr lang="en-US" b="0" kern="0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16</a:t>
            </a:r>
            <a:r>
              <a:rPr lang="en-US" b="0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cm</a:t>
            </a:r>
            <a:r>
              <a:rPr lang="en-US" b="0" kern="0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-3</a:t>
            </a:r>
            <a:r>
              <a:rPr lang="en-US" b="0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, </a:t>
            </a:r>
            <a:r>
              <a:rPr lang="en-US" b="1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6 GV/m</a:t>
            </a:r>
            <a:r>
              <a:rPr lang="en-US" b="0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 over 0.3m</a:t>
            </a:r>
            <a:endParaRPr lang="en-US" b="0" kern="0" dirty="0">
              <a:solidFill>
                <a:srgbClr val="C00000"/>
              </a:solidFill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en-US" sz="2800" b="0" kern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-53329" y="6128758"/>
            <a:ext cx="9197329" cy="624921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eaLnBrk="0" hangingPunct="0">
              <a:defRPr/>
            </a:pPr>
            <a:r>
              <a:rPr lang="en-US" sz="28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First looks into “Plasma-Collider”: </a:t>
            </a:r>
            <a:r>
              <a:rPr lang="en-US" sz="28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staging kills ! &lt;</a:t>
            </a:r>
            <a:r>
              <a:rPr lang="en-US" sz="2800" b="1" i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E</a:t>
            </a:r>
            <a:r>
              <a:rPr lang="en-US" sz="28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&gt;~2 GV/m,</a:t>
            </a:r>
            <a:r>
              <a:rPr lang="el-GR" sz="2800" b="1" i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ε</a:t>
            </a:r>
            <a:endParaRPr lang="en-US" sz="2800" b="1" i="1" kern="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9247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5277"/>
            <a:ext cx="9144000" cy="701327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48047" y="4157572"/>
            <a:ext cx="6198781" cy="0"/>
          </a:xfrm>
          <a:prstGeom prst="line">
            <a:avLst/>
          </a:prstGeom>
          <a:ln w="57150" cmpd="sng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53866" y="3091405"/>
            <a:ext cx="13492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“Dream” </a:t>
            </a:r>
          </a:p>
          <a:p>
            <a:r>
              <a:rPr lang="en-US" dirty="0">
                <a:solidFill>
                  <a:srgbClr val="C00000"/>
                </a:solidFill>
              </a:rPr>
              <a:t>collider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598227" y="3900870"/>
            <a:ext cx="302407" cy="14021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6985453" y="3676841"/>
            <a:ext cx="839972" cy="83172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3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67752"/>
            <a:ext cx="8686800" cy="641739"/>
          </a:xfrm>
        </p:spPr>
        <p:txBody>
          <a:bodyPr/>
          <a:lstStyle/>
          <a:p>
            <a:r>
              <a:rPr lang="en-US" sz="4400" dirty="0">
                <a:solidFill>
                  <a:srgbClr val="C00000"/>
                </a:solidFill>
              </a:rPr>
              <a:t>Option 5: </a:t>
            </a:r>
            <a:r>
              <a:rPr lang="el-GR" sz="4400" i="1" dirty="0">
                <a:solidFill>
                  <a:srgbClr val="C00000"/>
                </a:solidFill>
              </a:rPr>
              <a:t>μ</a:t>
            </a:r>
            <a:r>
              <a:rPr lang="en-US" sz="4400" i="1" dirty="0">
                <a:solidFill>
                  <a:srgbClr val="C00000"/>
                </a:solidFill>
              </a:rPr>
              <a:t>+</a:t>
            </a:r>
            <a:r>
              <a:rPr lang="el-GR" sz="4400" i="1" dirty="0">
                <a:solidFill>
                  <a:srgbClr val="C00000"/>
                </a:solidFill>
              </a:rPr>
              <a:t>μ</a:t>
            </a:r>
            <a:r>
              <a:rPr lang="en-US" sz="4400" i="1" dirty="0">
                <a:solidFill>
                  <a:srgbClr val="C00000"/>
                </a:solidFill>
              </a:rPr>
              <a:t>- Collider </a:t>
            </a:r>
            <a:br>
              <a:rPr lang="en-US" sz="4400" i="1" dirty="0">
                <a:solidFill>
                  <a:srgbClr val="C00000"/>
                </a:solidFill>
              </a:rPr>
            </a:br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x5-10</a:t>
            </a:r>
            <a:r>
              <a:rPr lang="en-US" sz="4000" dirty="0">
                <a:solidFill>
                  <a:srgbClr val="000099"/>
                </a:solidFill>
              </a:rPr>
              <a:t> more </a:t>
            </a:r>
            <a:r>
              <a:rPr lang="en-US" sz="4000" i="1" dirty="0" err="1">
                <a:solidFill>
                  <a:srgbClr val="000099"/>
                </a:solidFill>
              </a:rPr>
              <a:t>E</a:t>
            </a:r>
            <a:r>
              <a:rPr lang="en-US" sz="4000" i="1" baseline="-25000" dirty="0" err="1">
                <a:solidFill>
                  <a:srgbClr val="000099"/>
                </a:solidFill>
              </a:rPr>
              <a:t>cm</a:t>
            </a:r>
            <a:r>
              <a:rPr lang="en-US" sz="4000" dirty="0">
                <a:solidFill>
                  <a:srgbClr val="000099"/>
                </a:solidFill>
              </a:rPr>
              <a:t> for same </a:t>
            </a:r>
            <a:r>
              <a:rPr lang="en-US" sz="4000" i="1" dirty="0" err="1">
                <a:solidFill>
                  <a:srgbClr val="000099"/>
                </a:solidFill>
              </a:rPr>
              <a:t>E</a:t>
            </a:r>
            <a:r>
              <a:rPr lang="en-US" sz="4000" i="1" baseline="-25000" dirty="0" err="1">
                <a:solidFill>
                  <a:srgbClr val="000099"/>
                </a:solidFill>
              </a:rPr>
              <a:t>beam</a:t>
            </a:r>
            <a:endParaRPr lang="en-US" sz="4400" i="1" dirty="0">
              <a:solidFill>
                <a:srgbClr val="0000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304" y="1602886"/>
            <a:ext cx="9068696" cy="514753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Muons are particles for the far-future anyway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only option for a 1000 </a:t>
            </a:r>
            <a:r>
              <a:rPr lang="en-US" sz="2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collider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convincingly shown Monday </a:t>
            </a:r>
            <a:endParaRPr lang="en-US" sz="2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are opportunities even now: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Even with fully traditional technology MC shows much more economical design options than any </a:t>
            </a:r>
            <a:r>
              <a:rPr lang="en-US" sz="2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e+e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-, approaching LHC in terms of Energy/$$ and facility power/Energy 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MICE shows that muon cooling works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Great savings for labs having either proton complex or big tunnels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Novel approaches, like shown Mon, can offer further gains… need R&amp;D</a:t>
            </a:r>
          </a:p>
          <a:p>
            <a:pPr>
              <a:defRPr/>
            </a:pP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past tells us that we were much more successful in improving performance than the energy</a:t>
            </a: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192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569" y="58948"/>
            <a:ext cx="8686800" cy="641739"/>
          </a:xfrm>
        </p:spPr>
        <p:txBody>
          <a:bodyPr/>
          <a:lstStyle/>
          <a:p>
            <a:r>
              <a:rPr lang="en-US" dirty="0"/>
              <a:t>MICE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 2017 - Ultimate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1586" y="17039"/>
            <a:ext cx="6112413" cy="9150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84" y="884215"/>
            <a:ext cx="3053861" cy="2654667"/>
          </a:xfrm>
        </p:spPr>
        <p:txBody>
          <a:bodyPr/>
          <a:lstStyle/>
          <a:p>
            <a:r>
              <a:rPr lang="en-US" dirty="0"/>
              <a:t>at RAL</a:t>
            </a:r>
          </a:p>
          <a:p>
            <a:r>
              <a:rPr lang="en-US" dirty="0"/>
              <a:t>10M muon tracks</a:t>
            </a:r>
          </a:p>
          <a:p>
            <a:r>
              <a:rPr lang="en-US" dirty="0"/>
              <a:t>cooling observed </a:t>
            </a:r>
          </a:p>
          <a:p>
            <a:pPr lvl="1"/>
            <a:r>
              <a:rPr lang="en-US" dirty="0"/>
              <a:t>w/o RF yet</a:t>
            </a:r>
          </a:p>
          <a:p>
            <a:r>
              <a:rPr lang="en-US" dirty="0"/>
              <a:t>Re-</a:t>
            </a:r>
            <a:r>
              <a:rPr lang="en-US" dirty="0" err="1"/>
              <a:t>accel’n</a:t>
            </a:r>
            <a:r>
              <a:rPr lang="en-US" dirty="0"/>
              <a:t> in 2018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54" y="3240487"/>
            <a:ext cx="3839308" cy="35745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176" y="3114296"/>
            <a:ext cx="4387217" cy="365601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>
            <a:off x="5909466" y="4875255"/>
            <a:ext cx="497892" cy="5745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014554" y="4444369"/>
            <a:ext cx="101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C00000"/>
                </a:solidFill>
                <a:latin typeface="Arial Unicode MS" charset="0"/>
              </a:rPr>
              <a:t>Ref. plane upstream</a:t>
            </a:r>
            <a:endParaRPr lang="en-US" sz="1100" dirty="0">
              <a:solidFill>
                <a:srgbClr val="C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08517" y="4444368"/>
            <a:ext cx="101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C00000"/>
                </a:solidFill>
                <a:latin typeface="Arial Unicode MS" charset="0"/>
              </a:rPr>
              <a:t>Ref. plane downstream</a:t>
            </a:r>
            <a:endParaRPr lang="en-US" sz="1100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311087" y="4855365"/>
            <a:ext cx="335435" cy="12469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64294" y="6602511"/>
            <a:ext cx="3780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MICE (very) preliminary </a:t>
            </a:r>
            <a:r>
              <a:rPr lang="en-US" sz="1400" dirty="0" err="1">
                <a:solidFill>
                  <a:srgbClr val="C00000"/>
                </a:solidFill>
              </a:rPr>
              <a:t>A.Bross</a:t>
            </a:r>
            <a:r>
              <a:rPr lang="en-US" sz="1400" dirty="0">
                <a:solidFill>
                  <a:srgbClr val="C00000"/>
                </a:solidFill>
              </a:rPr>
              <a:t>, </a:t>
            </a:r>
            <a:r>
              <a:rPr lang="en-US" sz="1400" dirty="0" err="1">
                <a:solidFill>
                  <a:srgbClr val="C00000"/>
                </a:solidFill>
              </a:rPr>
              <a:t>A.Liu</a:t>
            </a:r>
            <a:r>
              <a:rPr lang="en-US" sz="1400" dirty="0">
                <a:solidFill>
                  <a:srgbClr val="C00000"/>
                </a:solidFill>
              </a:rPr>
              <a:t>, </a:t>
            </a:r>
            <a:r>
              <a:rPr lang="en-US" sz="1400" dirty="0" err="1">
                <a:solidFill>
                  <a:srgbClr val="C00000"/>
                </a:solidFill>
              </a:rPr>
              <a:t>F.Drielsma</a:t>
            </a:r>
            <a:endParaRPr lang="en-US" sz="1400" dirty="0">
              <a:solidFill>
                <a:srgbClr val="C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1586" y="990742"/>
            <a:ext cx="6053798" cy="222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563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Race : Energy vs Luminosity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437" y="1101165"/>
            <a:ext cx="8829338" cy="55424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Over the 5 decades of developments of the particle colliders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44" y="1848787"/>
            <a:ext cx="4510344" cy="34268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7304" y="1807276"/>
            <a:ext cx="4498037" cy="34791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4991" y="1453823"/>
            <a:ext cx="3631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~4 orders of magnitude in </a:t>
            </a:r>
            <a:r>
              <a:rPr lang="en-US" b="1" i="1" dirty="0">
                <a:solidFill>
                  <a:srgbClr val="C00000"/>
                </a:solidFill>
              </a:rPr>
              <a:t>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84150" y="1442534"/>
            <a:ext cx="3610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~6 orders of magnitude in</a:t>
            </a:r>
            <a:r>
              <a:rPr lang="en-US" b="1" i="1" dirty="0">
                <a:solidFill>
                  <a:srgbClr val="C00000"/>
                </a:solidFill>
              </a:rPr>
              <a:t> L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15444" y="5373530"/>
            <a:ext cx="9028556" cy="1484470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>
                <a:solidFill>
                  <a:srgbClr val="C00000"/>
                </a:solidFill>
              </a:rPr>
              <a:t>The reason (of faster pace of </a:t>
            </a:r>
            <a:r>
              <a:rPr lang="en-US" b="1" i="1" dirty="0">
                <a:solidFill>
                  <a:srgbClr val="C00000"/>
                </a:solidFill>
              </a:rPr>
              <a:t>L</a:t>
            </a:r>
            <a:r>
              <a:rPr lang="en-US" dirty="0">
                <a:solidFill>
                  <a:srgbClr val="C00000"/>
                </a:solidFill>
              </a:rPr>
              <a:t>) is economical –</a:t>
            </a:r>
            <a:r>
              <a:rPr lang="en-US" dirty="0">
                <a:solidFill>
                  <a:srgbClr val="000099"/>
                </a:solidFill>
              </a:rPr>
              <a:t> the cost of new technological advances in acceleration is much higher than the cost of advances in performance (focusing, cooling, sources, </a:t>
            </a:r>
            <a:r>
              <a:rPr lang="en-US" dirty="0" err="1">
                <a:solidFill>
                  <a:srgbClr val="000099"/>
                </a:solidFill>
              </a:rPr>
              <a:t>etc</a:t>
            </a:r>
            <a:r>
              <a:rPr lang="en-US" dirty="0">
                <a:solidFill>
                  <a:srgbClr val="000099"/>
                </a:solidFill>
              </a:rPr>
              <a:t>)… and the latter are thus much more numerous  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255914" y="753105"/>
            <a:ext cx="52944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DOI: 10.3367/UFNe.0182.201210d.1033"/>
              </a:rPr>
              <a:t>V.Shiltsev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DOI: 10.3367/UFNe.0182.201210d.1033"/>
              </a:rPr>
              <a:t>, Physics–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DOI: 10.3367/UFNe.0182.201210d.1033"/>
              </a:rPr>
              <a:t>Uspekhi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DOI: 10.3367/UFNe.0182.201210d.1033"/>
              </a:rPr>
              <a:t>, 2012,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DOI: 10.3367/UFNe.0182.201210d.1033"/>
              </a:rPr>
              <a:t>55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DOI: 10.3367/UFNe.0182.201210d.1033"/>
              </a:rPr>
              <a:t>:10, 965–976  </a:t>
            </a:r>
            <a:r>
              <a:rPr kumimoji="0" lang="en-US" altLang="en-US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 </a:t>
            </a:r>
          </a:p>
        </p:txBody>
      </p:sp>
    </p:spTree>
    <p:extLst>
      <p:ext uri="{BB962C8B-B14F-4D97-AF65-F5344CB8AC3E}">
        <p14:creationId xmlns:p14="http://schemas.microsoft.com/office/powerpoint/2010/main" val="2525238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3664"/>
            <a:ext cx="9057016" cy="641739"/>
          </a:xfrm>
        </p:spPr>
        <p:txBody>
          <a:bodyPr/>
          <a:lstStyle/>
          <a:p>
            <a:pPr algn="ctr"/>
            <a:r>
              <a:rPr lang="en-US" sz="4400" dirty="0"/>
              <a:t>Four “Feasible” Technologies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098" name="Picture 2" descr="http://www.interactions.org/imagebank/images/FN0272H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355" y="3334484"/>
            <a:ext cx="4481746" cy="2905738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upload.wikimedia.org/wikipedia/commons/4/49/Aust.-Synchrotron,-Storage-Ring-Magnets,-14.06.20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59" y="887077"/>
            <a:ext cx="4310308" cy="2403542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lhcathomeclassic.cern.ch/sixtrack/contrib/sixtrack_description_files/operations_files/magnet-sect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58" y="3332108"/>
            <a:ext cx="4310309" cy="290811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3472" y="2802313"/>
            <a:ext cx="42418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Normal Conducting  Magnets</a:t>
            </a:r>
          </a:p>
        </p:txBody>
      </p:sp>
      <p:pic>
        <p:nvPicPr>
          <p:cNvPr id="4100" name="Picture 4" descr="http://www.radiabeam.com/upload/catalog/medium_1292845042deflector2_129284504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354" y="887077"/>
            <a:ext cx="4481747" cy="2403542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64355" y="2747333"/>
            <a:ext cx="4102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Normal Conducting RF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80332" y="5565232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SC RF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9208" y="5575842"/>
            <a:ext cx="2185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SC magnets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3472" y="6515100"/>
            <a:ext cx="8751537" cy="279947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… in addition to “traditional” technologies of tunneling, electric power and site infrastructures, </a:t>
            </a:r>
            <a:r>
              <a:rPr lang="en-US" sz="1400" b="1" dirty="0" err="1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etc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…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31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  <p:bldP spid="8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6515"/>
            <a:ext cx="1717431" cy="641739"/>
          </a:xfrm>
        </p:spPr>
        <p:txBody>
          <a:bodyPr/>
          <a:lstStyle/>
          <a:p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 2017 - Ultimate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30722" name="Picture 2" descr="Related imag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893" y="69384"/>
            <a:ext cx="6635260" cy="677067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10919" y="825034"/>
            <a:ext cx="2303586" cy="185423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ERN</a:t>
            </a:r>
          </a:p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uon </a:t>
            </a:r>
          </a:p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ollider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7587" y="3483388"/>
            <a:ext cx="2599963" cy="270838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en-US" sz="2600" b="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2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cme</a:t>
            </a:r>
            <a:endParaRPr lang="en-US" sz="2600" b="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600" b="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tunnel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SPS tunnel and </a:t>
            </a:r>
            <a:r>
              <a:rPr lang="en-US" sz="2600" b="0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mb</a:t>
            </a:r>
            <a:r>
              <a:rPr lang="en-US" sz="2600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~7GeV SRF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600" b="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~LHC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7339029" y="1178105"/>
            <a:ext cx="491986" cy="545187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640851" y="5396737"/>
            <a:ext cx="625252" cy="488247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1577283">
            <a:off x="7638856" y="1052054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SRF</a:t>
            </a:r>
          </a:p>
        </p:txBody>
      </p:sp>
      <p:sp>
        <p:nvSpPr>
          <p:cNvPr id="14" name="TextBox 13"/>
          <p:cNvSpPr txBox="1"/>
          <p:nvPr/>
        </p:nvSpPr>
        <p:spPr>
          <a:xfrm rot="21577283">
            <a:off x="3907801" y="5269810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SRF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637641" y="4837581"/>
            <a:ext cx="447200" cy="559156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1577283">
            <a:off x="7435607" y="4652915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SRF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188677" y="1536908"/>
            <a:ext cx="361495" cy="559156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1577283">
            <a:off x="2900938" y="1352242"/>
            <a:ext cx="521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SRF</a:t>
            </a:r>
          </a:p>
        </p:txBody>
      </p:sp>
    </p:spTree>
    <p:extLst>
      <p:ext uri="{BB962C8B-B14F-4D97-AF65-F5344CB8AC3E}">
        <p14:creationId xmlns:p14="http://schemas.microsoft.com/office/powerpoint/2010/main" val="2933967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Assume RCS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2439" y="2242649"/>
            <a:ext cx="1273017" cy="515791"/>
          </a:xfrm>
        </p:spPr>
        <p:txBody>
          <a:bodyPr/>
          <a:lstStyle/>
          <a:p>
            <a:pPr marL="0" indent="0">
              <a:buNone/>
            </a:pPr>
            <a:r>
              <a:rPr lang="en-US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B</a:t>
            </a:r>
            <a:r>
              <a:rPr lang="en-US" i="1" baseline="-25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max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: DC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94816" y="1182624"/>
            <a:ext cx="1402080" cy="926592"/>
          </a:xfrm>
          <a:prstGeom prst="rect">
            <a:avLst/>
          </a:prstGeom>
          <a:solidFill>
            <a:srgbClr val="0070C0"/>
          </a:solidFill>
          <a:ln w="66675"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92254" y="1322832"/>
            <a:ext cx="5711666" cy="64617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666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452437" y="1182624"/>
            <a:ext cx="0" cy="189585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788717" y="1182624"/>
            <a:ext cx="0" cy="189585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2437" y="2758440"/>
            <a:ext cx="8336280" cy="0"/>
          </a:xfrm>
          <a:prstGeom prst="straightConnector1">
            <a:avLst/>
          </a:prstGeom>
          <a:ln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3339273" y="2181012"/>
            <a:ext cx="4951287" cy="36542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B</a:t>
            </a:r>
            <a:r>
              <a:rPr lang="en-US" i="1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min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: pulsed from –</a:t>
            </a:r>
            <a:r>
              <a:rPr lang="en-US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B</a:t>
            </a:r>
            <a:r>
              <a:rPr lang="en-US" i="1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min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 to +</a:t>
            </a: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en-US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B</a:t>
            </a:r>
            <a:r>
              <a:rPr lang="en-US" i="1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min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82036" y="2714873"/>
            <a:ext cx="2779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Packing factor </a:t>
            </a:r>
            <a:r>
              <a:rPr lang="ru-RU" dirty="0">
                <a:latin typeface="Georgia" panose="02040502050405020303" pitchFamily="18" charset="0"/>
              </a:rPr>
              <a:t>П</a:t>
            </a:r>
            <a:r>
              <a:rPr lang="en-US" dirty="0">
                <a:latin typeface="Georgia" panose="02040502050405020303" pitchFamily="18" charset="0"/>
              </a:rPr>
              <a:t>&lt;1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676275" y="3634741"/>
            <a:ext cx="0" cy="2484705"/>
          </a:xfrm>
          <a:prstGeom prst="line">
            <a:avLst/>
          </a:prstGeom>
          <a:ln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97229" y="5074920"/>
            <a:ext cx="8042911" cy="0"/>
          </a:xfrm>
          <a:prstGeom prst="straightConnector1">
            <a:avLst/>
          </a:prstGeom>
          <a:ln>
            <a:headEnd type="none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flipV="1">
            <a:off x="806450" y="3763108"/>
            <a:ext cx="1699006" cy="1311812"/>
          </a:xfrm>
          <a:prstGeom prst="bentConnector3">
            <a:avLst>
              <a:gd name="adj1" fmla="val 28610"/>
            </a:avLst>
          </a:prstGeom>
          <a:ln w="3810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>
            <a:off x="2321169" y="3763108"/>
            <a:ext cx="6182751" cy="1099808"/>
          </a:xfrm>
          <a:prstGeom prst="bentConnector3">
            <a:avLst>
              <a:gd name="adj1" fmla="val 3166"/>
            </a:avLst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>
            <a:off x="2321169" y="3777285"/>
            <a:ext cx="6182751" cy="1509639"/>
          </a:xfrm>
          <a:prstGeom prst="bentConnector3">
            <a:avLst>
              <a:gd name="adj1" fmla="val 2787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2"/>
          <p:cNvSpPr txBox="1">
            <a:spLocks/>
          </p:cNvSpPr>
          <p:nvPr/>
        </p:nvSpPr>
        <p:spPr>
          <a:xfrm>
            <a:off x="346557" y="3519389"/>
            <a:ext cx="1273017" cy="515791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B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35630" y="3448039"/>
            <a:ext cx="6422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&lt;B&gt;C= 2</a:t>
            </a:r>
            <a:r>
              <a:rPr lang="el-GR" sz="3200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π</a:t>
            </a:r>
            <a:r>
              <a:rPr lang="en-US" sz="3200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en-US" sz="32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E</a:t>
            </a:r>
            <a:r>
              <a:rPr lang="en-US" sz="3200" i="1" baseline="-25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beam</a:t>
            </a:r>
            <a:r>
              <a:rPr lang="en-US" sz="3200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/0.3, </a:t>
            </a:r>
            <a:r>
              <a:rPr lang="en-U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e.g. </a:t>
            </a:r>
            <a:r>
              <a:rPr lang="en-US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146 Tm </a:t>
            </a:r>
          </a:p>
          <a:p>
            <a:r>
              <a:rPr lang="en-U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							for 7 </a:t>
            </a:r>
            <a:r>
              <a:rPr lang="en-US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TeV</a:t>
            </a:r>
            <a:r>
              <a:rPr lang="en-U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and 26.7 km</a:t>
            </a:r>
          </a:p>
          <a:p>
            <a:endParaRPr lang="en-US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6849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(Simple math)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42" y="1249890"/>
            <a:ext cx="3349600" cy="485123"/>
          </a:xfrm>
        </p:spPr>
        <p:txBody>
          <a:bodyPr/>
          <a:lstStyle/>
          <a:p>
            <a:r>
              <a:rPr lang="en-US" dirty="0"/>
              <a:t>Acceleration range: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769548" y="1800950"/>
                <a:ext cx="4796954" cy="8038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𝑝𝑢𝑙𝑠𝑒𝑑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𝑝𝑢𝑙𝑠𝑒𝑑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9548" y="1800950"/>
                <a:ext cx="4796954" cy="80387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92487" y="3048240"/>
                <a:ext cx="1460160" cy="6680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800" b="0" i="1" dirty="0">
                    <a:latin typeface="Georgia" panose="02040502050405020303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</m:oMath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487" y="3048240"/>
                <a:ext cx="1460160" cy="668003"/>
              </a:xfrm>
              <a:prstGeom prst="rect">
                <a:avLst/>
              </a:prstGeom>
              <a:blipFill>
                <a:blip r:embed="rId4"/>
                <a:stretch>
                  <a:fillRect l="-14583" t="-3636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242887" y="3139681"/>
            <a:ext cx="3156805" cy="4851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 the ratio of fields 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245442" y="3137913"/>
            <a:ext cx="3156805" cy="4851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then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422530" y="3014338"/>
                <a:ext cx="2363917" cy="7636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𝑝𝑢𝑙𝑠𝑒𝑑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2530" y="3014338"/>
                <a:ext cx="2363917" cy="76367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 txBox="1">
            <a:spLocks/>
          </p:cNvSpPr>
          <p:nvPr/>
        </p:nvSpPr>
        <p:spPr>
          <a:xfrm>
            <a:off x="457183" y="4175800"/>
            <a:ext cx="8256343" cy="4851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and equation for the required fields reads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31475" y="4799611"/>
                <a:ext cx="7507761" cy="884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0.3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П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475" y="4799611"/>
                <a:ext cx="7507761" cy="8849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8612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8" y="-15396"/>
            <a:ext cx="9161585" cy="641739"/>
          </a:xfrm>
        </p:spPr>
        <p:txBody>
          <a:bodyPr/>
          <a:lstStyle/>
          <a:p>
            <a:r>
              <a:rPr lang="en-US" sz="4000" dirty="0"/>
              <a:t>Example: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26.7 km tunnel, 16T max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63984" y="2375349"/>
            <a:ext cx="3156805" cy="4851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then :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78368" y="1890226"/>
            <a:ext cx="8256343" cy="4851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146 </a:t>
            </a:r>
            <a:r>
              <a:rPr lang="en-US" dirty="0" err="1">
                <a:solidFill>
                  <a:srgbClr val="C00000"/>
                </a:solidFill>
              </a:rPr>
              <a:t>T×km</a:t>
            </a:r>
            <a:r>
              <a:rPr lang="en-US" dirty="0">
                <a:solidFill>
                  <a:srgbClr val="C00000"/>
                </a:solidFill>
              </a:rPr>
              <a:t>		  26.7km   16T  0.85		    0.4=1/2.5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042490" y="907145"/>
                <a:ext cx="7507761" cy="884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0.3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П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490" y="907145"/>
                <a:ext cx="7507761" cy="8849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988494"/>
              </p:ext>
            </p:extLst>
          </p:nvPr>
        </p:nvGraphicFramePr>
        <p:xfrm>
          <a:off x="1563295" y="2278770"/>
          <a:ext cx="6986956" cy="4477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739">
                  <a:extLst>
                    <a:ext uri="{9D8B030D-6E8A-4147-A177-3AD203B41FA5}">
                      <a16:colId xmlns:a16="http://schemas.microsoft.com/office/drawing/2014/main" val="813017658"/>
                    </a:ext>
                  </a:extLst>
                </a:gridCol>
                <a:gridCol w="1746739">
                  <a:extLst>
                    <a:ext uri="{9D8B030D-6E8A-4147-A177-3AD203B41FA5}">
                      <a16:colId xmlns:a16="http://schemas.microsoft.com/office/drawing/2014/main" val="4006625515"/>
                    </a:ext>
                  </a:extLst>
                </a:gridCol>
                <a:gridCol w="1746739">
                  <a:extLst>
                    <a:ext uri="{9D8B030D-6E8A-4147-A177-3AD203B41FA5}">
                      <a16:colId xmlns:a16="http://schemas.microsoft.com/office/drawing/2014/main" val="3318746596"/>
                    </a:ext>
                  </a:extLst>
                </a:gridCol>
                <a:gridCol w="1746739">
                  <a:extLst>
                    <a:ext uri="{9D8B030D-6E8A-4147-A177-3AD203B41FA5}">
                      <a16:colId xmlns:a16="http://schemas.microsoft.com/office/drawing/2014/main" val="3159666199"/>
                    </a:ext>
                  </a:extLst>
                </a:gridCol>
              </a:tblGrid>
              <a:tr h="89557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143267"/>
                  </a:ext>
                </a:extLst>
              </a:tr>
              <a:tr h="8955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4.2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3.8T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0.45TeV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4822625"/>
                  </a:ext>
                </a:extLst>
              </a:tr>
              <a:tr h="8955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4.5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3.5T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1TeV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2567556"/>
                  </a:ext>
                </a:extLst>
              </a:tr>
              <a:tr h="8955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3.2T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4TeV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4130407"/>
                  </a:ext>
                </a:extLst>
              </a:tr>
              <a:tr h="8955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2.0T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9.1TeV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7862325"/>
                  </a:ext>
                </a:extLst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V="1">
            <a:off x="1840523" y="1630796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974123" y="1574969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796370" y="1611682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452862" y="1595627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258216" y="1713440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033134" y="2375349"/>
                <a:ext cx="1460160" cy="6680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800" b="0" i="1" dirty="0">
                    <a:latin typeface="Georgia" panose="02040502050405020303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</m:oMath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3134" y="2375349"/>
                <a:ext cx="1460160" cy="668003"/>
              </a:xfrm>
              <a:prstGeom prst="rect">
                <a:avLst/>
              </a:prstGeom>
              <a:blipFill>
                <a:blip r:embed="rId4"/>
                <a:stretch>
                  <a:fillRect l="-15063" t="-3670" b="-9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85276" y="2347539"/>
                <a:ext cx="1388650" cy="766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5276" y="2347539"/>
                <a:ext cx="1388650" cy="7668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243313" y="2492558"/>
                <a:ext cx="146016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313" y="2492558"/>
                <a:ext cx="1460160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855873" y="2492558"/>
                <a:ext cx="1460160" cy="4655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</m:oMath>
                  </m:oMathPara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873" y="2492558"/>
                <a:ext cx="1460160" cy="465577"/>
              </a:xfrm>
              <a:prstGeom prst="rect">
                <a:avLst/>
              </a:prstGeom>
              <a:blipFill>
                <a:blip r:embed="rId7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ounded Rectangle 22"/>
          <p:cNvSpPr/>
          <p:nvPr/>
        </p:nvSpPr>
        <p:spPr>
          <a:xfrm>
            <a:off x="806450" y="3962400"/>
            <a:ext cx="8196873" cy="103163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476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8" y="-15396"/>
            <a:ext cx="9161585" cy="641739"/>
          </a:xfrm>
        </p:spPr>
        <p:txBody>
          <a:bodyPr/>
          <a:lstStyle/>
          <a:p>
            <a:r>
              <a:rPr lang="en-US" sz="4000" dirty="0"/>
              <a:t>Example 2: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6.9km tunnel, 16T max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63984" y="3090452"/>
            <a:ext cx="3156805" cy="4851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then :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78368" y="1890226"/>
            <a:ext cx="8256343" cy="4851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20.9 </a:t>
            </a:r>
            <a:r>
              <a:rPr lang="en-US" dirty="0" err="1">
                <a:solidFill>
                  <a:srgbClr val="C00000"/>
                </a:solidFill>
              </a:rPr>
              <a:t>T×km</a:t>
            </a:r>
            <a:r>
              <a:rPr lang="en-US" dirty="0">
                <a:solidFill>
                  <a:srgbClr val="C00000"/>
                </a:solidFill>
              </a:rPr>
              <a:t>		   6.9km   16T  0.9		    0.21=1/5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042490" y="907145"/>
                <a:ext cx="7507761" cy="884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0.3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П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490" y="907145"/>
                <a:ext cx="7507761" cy="8849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734569"/>
              </p:ext>
            </p:extLst>
          </p:nvPr>
        </p:nvGraphicFramePr>
        <p:xfrm>
          <a:off x="1563295" y="2993873"/>
          <a:ext cx="6986956" cy="2686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739">
                  <a:extLst>
                    <a:ext uri="{9D8B030D-6E8A-4147-A177-3AD203B41FA5}">
                      <a16:colId xmlns:a16="http://schemas.microsoft.com/office/drawing/2014/main" val="813017658"/>
                    </a:ext>
                  </a:extLst>
                </a:gridCol>
                <a:gridCol w="1746739">
                  <a:extLst>
                    <a:ext uri="{9D8B030D-6E8A-4147-A177-3AD203B41FA5}">
                      <a16:colId xmlns:a16="http://schemas.microsoft.com/office/drawing/2014/main" val="4006625515"/>
                    </a:ext>
                  </a:extLst>
                </a:gridCol>
                <a:gridCol w="1746739">
                  <a:extLst>
                    <a:ext uri="{9D8B030D-6E8A-4147-A177-3AD203B41FA5}">
                      <a16:colId xmlns:a16="http://schemas.microsoft.com/office/drawing/2014/main" val="3318746596"/>
                    </a:ext>
                  </a:extLst>
                </a:gridCol>
                <a:gridCol w="1746739">
                  <a:extLst>
                    <a:ext uri="{9D8B030D-6E8A-4147-A177-3AD203B41FA5}">
                      <a16:colId xmlns:a16="http://schemas.microsoft.com/office/drawing/2014/main" val="3159666199"/>
                    </a:ext>
                  </a:extLst>
                </a:gridCol>
              </a:tblGrid>
              <a:tr h="89557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143267"/>
                  </a:ext>
                </a:extLst>
              </a:tr>
              <a:tr h="8955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1.6T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110 GeV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4822625"/>
                  </a:ext>
                </a:extLst>
              </a:tr>
              <a:tr h="8955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9.5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1.7T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60</a:t>
                      </a:r>
                      <a:r>
                        <a:rPr lang="en-US" sz="2800" baseline="0" dirty="0"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en-US" sz="2800" dirty="0">
                          <a:latin typeface="Georgia" panose="02040502050405020303" pitchFamily="18" charset="0"/>
                        </a:rPr>
                        <a:t>GeV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2567556"/>
                  </a:ext>
                </a:extLst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V="1">
            <a:off x="1840523" y="1630796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974123" y="1574969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796370" y="1611682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452862" y="1595627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258216" y="1713440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033134" y="3090452"/>
                <a:ext cx="1460160" cy="6680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800" b="0" i="1" dirty="0">
                    <a:latin typeface="Georgia" panose="02040502050405020303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</m:oMath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3134" y="3090452"/>
                <a:ext cx="1460160" cy="668003"/>
              </a:xfrm>
              <a:prstGeom prst="rect">
                <a:avLst/>
              </a:prstGeom>
              <a:blipFill>
                <a:blip r:embed="rId4"/>
                <a:stretch>
                  <a:fillRect l="-15063" t="-3636" b="-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85276" y="3062642"/>
                <a:ext cx="1388650" cy="766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−9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5276" y="3062642"/>
                <a:ext cx="1388650" cy="7668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243313" y="3207661"/>
                <a:ext cx="146016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313" y="3207661"/>
                <a:ext cx="1460160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855873" y="3207661"/>
                <a:ext cx="1460160" cy="4655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</m:oMath>
                  </m:oMathPara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873" y="3207661"/>
                <a:ext cx="1460160" cy="4655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ounded Rectangle 22"/>
          <p:cNvSpPr/>
          <p:nvPr/>
        </p:nvSpPr>
        <p:spPr>
          <a:xfrm>
            <a:off x="806450" y="4677503"/>
            <a:ext cx="8196873" cy="103163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2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8" y="-15396"/>
            <a:ext cx="9161585" cy="641739"/>
          </a:xfrm>
        </p:spPr>
        <p:txBody>
          <a:bodyPr/>
          <a:lstStyle/>
          <a:p>
            <a:r>
              <a:rPr lang="en-US" sz="4000" dirty="0"/>
              <a:t>Example 3: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60GeV,0.7km tunnel,16T max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63984" y="3090452"/>
            <a:ext cx="3156805" cy="4851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then :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78368" y="1890226"/>
            <a:ext cx="8256343" cy="4851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1.26 </a:t>
            </a:r>
            <a:r>
              <a:rPr lang="en-US" dirty="0" err="1">
                <a:solidFill>
                  <a:srgbClr val="C00000"/>
                </a:solidFill>
              </a:rPr>
              <a:t>T×km</a:t>
            </a:r>
            <a:r>
              <a:rPr lang="en-US" dirty="0">
                <a:solidFill>
                  <a:srgbClr val="C00000"/>
                </a:solidFill>
              </a:rPr>
              <a:t>		    0.7km   16T  0.9		    0.125=1/8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042490" y="907145"/>
                <a:ext cx="7507761" cy="884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0.3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П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490" y="907145"/>
                <a:ext cx="7507761" cy="8849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208533"/>
              </p:ext>
            </p:extLst>
          </p:nvPr>
        </p:nvGraphicFramePr>
        <p:xfrm>
          <a:off x="1563295" y="2993873"/>
          <a:ext cx="6986956" cy="1791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739">
                  <a:extLst>
                    <a:ext uri="{9D8B030D-6E8A-4147-A177-3AD203B41FA5}">
                      <a16:colId xmlns:a16="http://schemas.microsoft.com/office/drawing/2014/main" val="813017658"/>
                    </a:ext>
                  </a:extLst>
                </a:gridCol>
                <a:gridCol w="1746739">
                  <a:extLst>
                    <a:ext uri="{9D8B030D-6E8A-4147-A177-3AD203B41FA5}">
                      <a16:colId xmlns:a16="http://schemas.microsoft.com/office/drawing/2014/main" val="4006625515"/>
                    </a:ext>
                  </a:extLst>
                </a:gridCol>
                <a:gridCol w="1746739">
                  <a:extLst>
                    <a:ext uri="{9D8B030D-6E8A-4147-A177-3AD203B41FA5}">
                      <a16:colId xmlns:a16="http://schemas.microsoft.com/office/drawing/2014/main" val="3318746596"/>
                    </a:ext>
                  </a:extLst>
                </a:gridCol>
                <a:gridCol w="1746739">
                  <a:extLst>
                    <a:ext uri="{9D8B030D-6E8A-4147-A177-3AD203B41FA5}">
                      <a16:colId xmlns:a16="http://schemas.microsoft.com/office/drawing/2014/main" val="3159666199"/>
                    </a:ext>
                  </a:extLst>
                </a:gridCol>
              </a:tblGrid>
              <a:tr h="89557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143267"/>
                  </a:ext>
                </a:extLst>
              </a:tr>
              <a:tr h="8955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eorgia" panose="02040502050405020303" pitchFamily="18" charset="0"/>
                        </a:rPr>
                        <a:t>1.0T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>
                          <a:latin typeface="Georgia" panose="02040502050405020303" pitchFamily="18" charset="0"/>
                        </a:rPr>
                        <a:t>5 </a:t>
                      </a:r>
                      <a:r>
                        <a:rPr lang="en-US" sz="2800" dirty="0">
                          <a:latin typeface="Georgia" panose="02040502050405020303" pitchFamily="18" charset="0"/>
                        </a:rPr>
                        <a:t>GeV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2567556"/>
                  </a:ext>
                </a:extLst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V="1">
            <a:off x="1840523" y="1630796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974123" y="1574969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796370" y="1611682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452862" y="1595627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258216" y="1713440"/>
            <a:ext cx="11723" cy="208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033134" y="3090452"/>
                <a:ext cx="1460160" cy="6680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800" b="0" i="1" dirty="0">
                    <a:latin typeface="Georgia" panose="02040502050405020303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</m:oMath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3134" y="3090452"/>
                <a:ext cx="1460160" cy="668003"/>
              </a:xfrm>
              <a:prstGeom prst="rect">
                <a:avLst/>
              </a:prstGeom>
              <a:blipFill>
                <a:blip r:embed="rId4"/>
                <a:stretch>
                  <a:fillRect l="-15063" t="-3636" b="-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85276" y="3062642"/>
                <a:ext cx="1558568" cy="766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−15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5276" y="3062642"/>
                <a:ext cx="1558568" cy="7668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243313" y="3207661"/>
                <a:ext cx="146016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313" y="3207661"/>
                <a:ext cx="1460160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855873" y="3207661"/>
                <a:ext cx="1460160" cy="4655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</m:oMath>
                  </m:oMathPara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873" y="3207661"/>
                <a:ext cx="1460160" cy="4655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84998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48" y="64840"/>
            <a:ext cx="8686800" cy="641739"/>
          </a:xfrm>
        </p:spPr>
        <p:txBody>
          <a:bodyPr/>
          <a:lstStyle/>
          <a:p>
            <a:r>
              <a:rPr lang="en-US" sz="4400" dirty="0">
                <a:solidFill>
                  <a:srgbClr val="C00000"/>
                </a:solidFill>
                <a:latin typeface="Georgia" panose="02040502050405020303" pitchFamily="18" charset="0"/>
              </a:rPr>
              <a:t>To sum up: 14 </a:t>
            </a:r>
            <a:r>
              <a:rPr lang="en-US" sz="4400" dirty="0" err="1">
                <a:solidFill>
                  <a:srgbClr val="C00000"/>
                </a:solidFill>
                <a:latin typeface="Georgia" panose="02040502050405020303" pitchFamily="18" charset="0"/>
              </a:rPr>
              <a:t>TeV</a:t>
            </a:r>
            <a:r>
              <a:rPr lang="en-US" sz="4400" dirty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en-US" sz="4400" i="1" dirty="0">
                <a:solidFill>
                  <a:srgbClr val="C00000"/>
                </a:solidFill>
                <a:latin typeface="Georgia" panose="02040502050405020303" pitchFamily="18" charset="0"/>
              </a:rPr>
              <a:t>CMC</a:t>
            </a:r>
            <a:endParaRPr lang="en-US" sz="4400" i="1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1146" y="652108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Georgia" panose="02040502050405020303" pitchFamily="18" charset="0"/>
              </a:rPr>
              <a:t>V.Shiltsev | XBEAMS 2017 - Cost of Colliders</a:t>
            </a:r>
            <a:endParaRPr lang="en-US" b="1">
              <a:latin typeface="Georgia" panose="0204050205040502030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53296" y="6521080"/>
            <a:ext cx="447675" cy="241300"/>
          </a:xfrm>
        </p:spPr>
        <p:txBody>
          <a:bodyPr/>
          <a:lstStyle/>
          <a:p>
            <a:pPr>
              <a:defRPr/>
            </a:pPr>
            <a:fld id="{A8BAA062-F72A-D54C-921F-996C411C5980}" type="slidenum">
              <a:rPr lang="en-US" smtClean="0">
                <a:latin typeface="Georgia" panose="02040502050405020303" pitchFamily="18" charset="0"/>
              </a:rPr>
              <a:pPr>
                <a:defRPr/>
              </a:pPr>
              <a:t>26</a:t>
            </a:fld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304" y="1040062"/>
            <a:ext cx="9068696" cy="514753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One can build a 14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TeV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cme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r>
              <a:rPr lang="el-GR" sz="2400" i="1" dirty="0">
                <a:solidFill>
                  <a:srgbClr val="C00000"/>
                </a:solidFill>
                <a:latin typeface="Georgia" panose="02040502050405020303" pitchFamily="18" charset="0"/>
              </a:rPr>
              <a:t>μ</a:t>
            </a:r>
            <a:r>
              <a:rPr lang="en-US" sz="2400" i="1" dirty="0">
                <a:solidFill>
                  <a:srgbClr val="C00000"/>
                </a:solidFill>
                <a:latin typeface="Georgia" panose="02040502050405020303" pitchFamily="18" charset="0"/>
              </a:rPr>
              <a:t>+</a:t>
            </a:r>
            <a:r>
              <a:rPr lang="el-GR" sz="2400" i="1" dirty="0">
                <a:solidFill>
                  <a:srgbClr val="C00000"/>
                </a:solidFill>
                <a:latin typeface="Georgia" panose="02040502050405020303" pitchFamily="18" charset="0"/>
              </a:rPr>
              <a:t>μ</a:t>
            </a:r>
            <a:r>
              <a:rPr lang="en-US" sz="2400" i="1" dirty="0">
                <a:solidFill>
                  <a:srgbClr val="C00000"/>
                </a:solidFill>
                <a:latin typeface="Georgia" panose="02040502050405020303" pitchFamily="18" charset="0"/>
              </a:rPr>
              <a:t>-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collider at CERN if: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Re-use tunnels 26.7km LHC, 6.9km SPS, 0.7km PS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16 T SC magnets (DC), need ~5 km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Pulsed ±3.5 T magnets, with ramp ~100ms, need ~20km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Pulsed ±2 T magnets, with ramp ~10ms, need ~6km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Pulsed ±1 T magnet, with ramp ~1ms, need ~1km</a:t>
            </a:r>
          </a:p>
          <a:p>
            <a:pPr>
              <a:defRPr/>
            </a:pP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The </a:t>
            </a:r>
            <a:r>
              <a:rPr lang="el-GR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αβγ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-model predicts TPC 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~12B$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  ±4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5B$ SC magnets, 3B$ NC magnets, 2B$ SRF, 2B$ 100MW power </a:t>
            </a:r>
            <a:r>
              <a:rPr lang="en-US" sz="2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infrst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.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~ cost of LHC; ~6B$ in European accounting</a:t>
            </a: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“Free cookie” – if one has 24 T SC magnets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Either 4x luminosity can be achieved with collider in SPC tunnel – that requires 7 km of 24T magnets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Or 7 </a:t>
            </a:r>
            <a:r>
              <a:rPr lang="en-US" sz="2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TeV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cme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 in the LHC tunnel  with just 3T pulsed magnets</a:t>
            </a:r>
          </a:p>
          <a:p>
            <a:pPr marL="0" indent="0">
              <a:buNone/>
              <a:defRPr/>
            </a:pPr>
            <a:endParaRPr lang="en-US" sz="10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5555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48" y="64840"/>
            <a:ext cx="8686800" cy="641739"/>
          </a:xfrm>
        </p:spPr>
        <p:txBody>
          <a:bodyPr/>
          <a:lstStyle/>
          <a:p>
            <a:r>
              <a:rPr lang="en-US" sz="4400" dirty="0">
                <a:solidFill>
                  <a:srgbClr val="000099"/>
                </a:solidFill>
                <a:latin typeface="Georgia" panose="02040502050405020303" pitchFamily="18" charset="0"/>
              </a:rPr>
              <a:t>Summary</a:t>
            </a:r>
            <a:endParaRPr lang="en-US" sz="4400" i="1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1146" y="652108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Georgia" panose="02040502050405020303" pitchFamily="18" charset="0"/>
              </a:rPr>
              <a:t>V.Shiltsev | XBEAMS 2017 - Cost of Colliders</a:t>
            </a:r>
            <a:endParaRPr lang="en-US" b="1">
              <a:latin typeface="Georgia" panose="0204050205040502030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53296" y="6521080"/>
            <a:ext cx="447675" cy="241300"/>
          </a:xfrm>
        </p:spPr>
        <p:txBody>
          <a:bodyPr/>
          <a:lstStyle/>
          <a:p>
            <a:pPr>
              <a:defRPr/>
            </a:pPr>
            <a:fld id="{A8BAA062-F72A-D54C-921F-996C411C5980}" type="slidenum">
              <a:rPr lang="en-US" smtClean="0">
                <a:latin typeface="Georgia" panose="02040502050405020303" pitchFamily="18" charset="0"/>
              </a:rPr>
              <a:pPr>
                <a:defRPr/>
              </a:pPr>
              <a:t>27</a:t>
            </a:fld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958000"/>
            <a:ext cx="9068696" cy="514753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Future energy frontier colliders are expensive:</a:t>
            </a:r>
          </a:p>
          <a:p>
            <a:pPr lvl="1">
              <a:defRPr/>
            </a:pPr>
            <a:r>
              <a:rPr lang="el-GR" sz="20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αβγ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-model approx. well NC/SC Magnets and RF</a:t>
            </a:r>
          </a:p>
          <a:p>
            <a:pPr lvl="1"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Significant fraction is in civil and site power infrastructure</a:t>
            </a:r>
          </a:p>
          <a:p>
            <a:pPr>
              <a:defRPr/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Possible options/preemptive measures: 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Re-use existing (injectors, tunnels, </a:t>
            </a:r>
            <a:r>
              <a:rPr lang="en-US" sz="2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etc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)</a:t>
            </a:r>
          </a:p>
          <a:p>
            <a:pPr marL="1314450" lvl="2" indent="-457200"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Though saves a lot, works only at few places (big existing labs)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Develop traditional technology to lower cost by a factor (SC mag, SRF)</a:t>
            </a:r>
          </a:p>
          <a:p>
            <a:pPr marL="1314450" lvl="2" indent="-457200"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Decade(s) of R&amp;D, ongoing… need to be more aggressive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“</a:t>
            </a:r>
            <a:r>
              <a:rPr lang="en-US" sz="20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Move to China!” 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or some other place to save big factor</a:t>
            </a:r>
          </a:p>
          <a:p>
            <a:pPr marL="1314450" lvl="2" indent="-457200"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The advantage might disappear in 10-15 years from now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Wait till new acceleration technology matures (plasma) and lower cost</a:t>
            </a:r>
          </a:p>
          <a:p>
            <a:pPr marL="1314450" lvl="2" indent="-457200"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Progress over past 2 decades impressive but no sign of cost feasibility yet… R&amp;D</a:t>
            </a:r>
            <a:endParaRPr lang="en-US" sz="2000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sz="20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“Get more with same energy” 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= </a:t>
            </a:r>
            <a:r>
              <a:rPr lang="el-GR" sz="20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μ</a:t>
            </a:r>
            <a:r>
              <a:rPr lang="en-US" sz="20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+</a:t>
            </a:r>
            <a:r>
              <a:rPr lang="el-GR" sz="20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μ</a:t>
            </a:r>
            <a:r>
              <a:rPr lang="en-US" sz="20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- 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(e.g., 14 </a:t>
            </a:r>
            <a:r>
              <a:rPr lang="en-US" sz="2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TeV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CERN MC)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</a:p>
          <a:p>
            <a:pPr marL="1314450" lvl="2" indent="-457200"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Need to develop challenging pulsed magnets (NC? SC?), other smart ideas </a:t>
            </a:r>
          </a:p>
          <a:p>
            <a:pPr marL="1314450" lvl="2" indent="-457200"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Arial" panose="020B0604020202020204" pitchFamily="34" charset="0"/>
              </a:rPr>
              <a:t>But the switch to muons is inevitable in a long run…</a:t>
            </a:r>
          </a:p>
          <a:p>
            <a:pPr marL="0" indent="0">
              <a:buNone/>
              <a:defRPr/>
            </a:pPr>
            <a:endParaRPr lang="en-US" sz="10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8857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05450"/>
            <a:ext cx="8527696" cy="2777612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rgbClr val="C00000"/>
                </a:solidFill>
                <a:latin typeface="Monotype Corsiva" panose="03010101010201010101" pitchFamily="66" charset="0"/>
              </a:rPr>
              <a:t>Thank You for Your Attention!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V.Shiltsev | XBEAMS 2017 - Cost of Colliders</a:t>
            </a:r>
            <a:endParaRPr lang="en-US" altLang="en-US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545C1-F96A-49EC-B423-7B6B16CB1456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43407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V.Shiltsev | XBEAMS 2017 - Cost of Colliders</a:t>
            </a:r>
            <a:endParaRPr lang="en-US" altLang="en-US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545C1-F96A-49EC-B423-7B6B16CB1456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862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884" y="-44539"/>
            <a:ext cx="3475370" cy="554880"/>
          </a:xfrm>
        </p:spPr>
        <p:txBody>
          <a:bodyPr/>
          <a:lstStyle/>
          <a:p>
            <a:pPr algn="ctr">
              <a:defRPr/>
            </a:pPr>
            <a:r>
              <a:rPr lang="en-US" sz="3600" dirty="0"/>
              <a:t>Analysis:  </a:t>
            </a:r>
          </a:p>
        </p:txBody>
      </p:sp>
      <p:sp>
        <p:nvSpPr>
          <p:cNvPr id="1126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0600" y="6553200"/>
            <a:ext cx="5334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3B43342-38C4-4AA7-8A06-AC3318D013BE}" type="slidenum">
              <a:rPr lang="en-US" altLang="en-US" b="0" smtClean="0">
                <a:latin typeface="Comic Sans MS" pitchFamily="66" charset="0"/>
              </a:rPr>
              <a:pPr eaLnBrk="1" hangingPunct="1"/>
              <a:t>3</a:t>
            </a:fld>
            <a:endParaRPr lang="en-US" altLang="en-US" b="0" dirty="0">
              <a:latin typeface="Comic Sans MS" pitchFamily="66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401" y="1613376"/>
            <a:ext cx="3462670" cy="3276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Actually built:</a:t>
            </a:r>
          </a:p>
          <a:p>
            <a:pPr lvl="1">
              <a:defRPr/>
            </a:pPr>
            <a:r>
              <a:rPr lang="en-US" sz="2000" dirty="0">
                <a:solidFill>
                  <a:srgbClr val="006600"/>
                </a:solidFill>
              </a:rPr>
              <a:t>RHIC, MI, SNS, LHC</a:t>
            </a: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construction:</a:t>
            </a:r>
          </a:p>
          <a:p>
            <a:pPr lvl="1">
              <a:defRPr/>
            </a:pPr>
            <a:r>
              <a:rPr lang="en-US" sz="2000" dirty="0" err="1">
                <a:solidFill>
                  <a:srgbClr val="000099"/>
                </a:solidFill>
              </a:rPr>
              <a:t>XFEL</a:t>
            </a:r>
            <a:r>
              <a:rPr lang="en-US" sz="2000" dirty="0">
                <a:solidFill>
                  <a:srgbClr val="000099"/>
                </a:solidFill>
              </a:rPr>
              <a:t>, FAIR, </a:t>
            </a:r>
            <a:r>
              <a:rPr lang="en-US" sz="2000" dirty="0" err="1">
                <a:solidFill>
                  <a:srgbClr val="000099"/>
                </a:solidFill>
              </a:rPr>
              <a:t>ESS</a:t>
            </a:r>
            <a:endParaRPr lang="en-US" sz="2000" dirty="0">
              <a:solidFill>
                <a:srgbClr val="000099"/>
              </a:solidFill>
            </a:endParaRP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built but costed:</a:t>
            </a:r>
          </a:p>
          <a:p>
            <a:pPr lvl="1">
              <a:defRPr/>
            </a:pPr>
            <a:r>
              <a:rPr lang="en-US" sz="2000" dirty="0">
                <a:solidFill>
                  <a:srgbClr val="006600"/>
                </a:solidFill>
              </a:rPr>
              <a:t>SSC, VLHC, NLC</a:t>
            </a:r>
          </a:p>
          <a:p>
            <a:pPr lvl="1">
              <a:defRPr/>
            </a:pPr>
            <a:r>
              <a:rPr lang="en-US" sz="2000" dirty="0">
                <a:solidFill>
                  <a:srgbClr val="C00000"/>
                </a:solidFill>
              </a:rPr>
              <a:t>ILC, TESLA, CLIC, Project-X, Beta-Beam, SPL, </a:t>
            </a:r>
            <a:r>
              <a:rPr lang="el-GR" sz="2000" dirty="0">
                <a:solidFill>
                  <a:srgbClr val="C00000"/>
                </a:solidFill>
              </a:rPr>
              <a:t>ν</a:t>
            </a:r>
            <a:r>
              <a:rPr lang="en-US" sz="2000" dirty="0">
                <a:solidFill>
                  <a:srgbClr val="C00000"/>
                </a:solidFill>
              </a:rPr>
              <a:t>-Factory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1" y="866350"/>
            <a:ext cx="3525015" cy="793363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2200" i="1" dirty="0">
                <a:solidFill>
                  <a:srgbClr val="C00000"/>
                </a:solidFill>
              </a:rPr>
              <a:t>17 “Data Points” - </a:t>
            </a:r>
            <a:r>
              <a:rPr lang="en-US" sz="2200" dirty="0">
                <a:solidFill>
                  <a:srgbClr val="C00000"/>
                </a:solidFill>
              </a:rPr>
              <a:t>Costs of Big Accelerators:</a:t>
            </a: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43670" y="6515101"/>
            <a:ext cx="447675" cy="241300"/>
          </a:xfrm>
        </p:spPr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 rot="5400000">
            <a:off x="5731131" y="3262381"/>
            <a:ext cx="6588234" cy="29589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V.Shiltsev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phenomenological cost model for high energy particle accelerators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596384" y="472411"/>
            <a:ext cx="1947885" cy="279947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2014 JINST 9 T07002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-417590" y="5143941"/>
            <a:ext cx="4274783" cy="179185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6600"/>
                </a:solidFill>
              </a:rPr>
              <a:t>4 orders in </a:t>
            </a:r>
            <a:r>
              <a:rPr lang="en-US" sz="2000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000" dirty="0">
                <a:solidFill>
                  <a:srgbClr val="006600"/>
                </a:solidFill>
              </a:rPr>
              <a:t>nergy, &gt;1 order in </a:t>
            </a:r>
            <a:r>
              <a:rPr lang="en-US" sz="2000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000" dirty="0">
                <a:solidFill>
                  <a:srgbClr val="006600"/>
                </a:solidFill>
              </a:rPr>
              <a:t>ower, &gt;2 orders in </a:t>
            </a:r>
            <a:r>
              <a:rPr lang="en-US" sz="2000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2000" dirty="0">
                <a:solidFill>
                  <a:srgbClr val="006600"/>
                </a:solidFill>
              </a:rPr>
              <a:t>ength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C00000"/>
                </a:solidFill>
              </a:rPr>
              <a:t>Almost 2 orders in cost</a:t>
            </a:r>
          </a:p>
          <a:p>
            <a:pPr lvl="2">
              <a:defRPr/>
            </a:pPr>
            <a:r>
              <a:rPr lang="en-US" sz="1600" dirty="0">
                <a:solidFill>
                  <a:srgbClr val="000000"/>
                </a:solidFill>
              </a:rPr>
              <a:t>(normalized to US TPC)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90055" y="5112768"/>
            <a:ext cx="3525015" cy="793363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Wide range </a:t>
            </a:r>
            <a:r>
              <a:rPr lang="en-US" sz="2400" dirty="0">
                <a:solidFill>
                  <a:srgbClr val="C00000"/>
                </a:solidFill>
              </a:rPr>
              <a:t>:</a:t>
            </a:r>
          </a:p>
          <a:p>
            <a:pPr>
              <a:defRPr/>
            </a:pPr>
            <a:endParaRPr lang="en-US" sz="2200" dirty="0">
              <a:solidFill>
                <a:srgbClr val="C0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199" y="34927"/>
            <a:ext cx="5109444" cy="6840549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969759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an example: transformers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4237"/>
            <a:ext cx="8229600" cy="45259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r>
              <a:rPr lang="en-US" sz="3200" dirty="0">
                <a:solidFill>
                  <a:srgbClr val="FF0000"/>
                </a:solidFill>
              </a:rPr>
              <a:t> ~ </a:t>
            </a:r>
            <a:r>
              <a:rPr lang="en-US" sz="3200" dirty="0" err="1">
                <a:solidFill>
                  <a:srgbClr val="FF0000"/>
                </a:solidFill>
              </a:rPr>
              <a:t>Size^3</a:t>
            </a:r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</a:t>
            </a:r>
            <a:r>
              <a:rPr lang="en-US" sz="3200" dirty="0">
                <a:solidFill>
                  <a:srgbClr val="FF0000"/>
                </a:solidFill>
              </a:rPr>
              <a:t> (</a:t>
            </a:r>
            <a:r>
              <a:rPr lang="en-US" sz="3200" dirty="0" err="1">
                <a:solidFill>
                  <a:srgbClr val="FF0000"/>
                </a:solidFill>
              </a:rPr>
              <a:t>MVA</a:t>
            </a:r>
            <a:r>
              <a:rPr lang="en-US" sz="3200" dirty="0">
                <a:solidFill>
                  <a:srgbClr val="FF0000"/>
                </a:solidFill>
              </a:rPr>
              <a:t>) ~ </a:t>
            </a:r>
            <a:r>
              <a:rPr lang="en-US" sz="3200" dirty="0" err="1">
                <a:solidFill>
                  <a:srgbClr val="FF0000"/>
                </a:solidFill>
              </a:rPr>
              <a:t>Size^4</a:t>
            </a:r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>
                <a:solidFill>
                  <a:srgbClr val="FF0000"/>
                </a:solidFill>
              </a:rPr>
              <a:t>So ,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~ (Power )^(3/4)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V.Shiltsev | XBEAMS 2017 - Cost of Colliders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4A3B9-5AD0-4BC2-92EE-18B8E7BA203D}" type="slidenum">
              <a:rPr lang="en-US" smtClean="0"/>
              <a:t>30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3935999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152400" y="2602252"/>
            <a:ext cx="5095875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95600" y="3048000"/>
            <a:ext cx="20227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~Power ^(1/2)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429000" y="3429000"/>
            <a:ext cx="477999" cy="14594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69825" y="1219200"/>
            <a:ext cx="18732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From basic theory</a:t>
            </a:r>
          </a:p>
        </p:txBody>
      </p:sp>
    </p:spTree>
    <p:extLst>
      <p:ext uri="{BB962C8B-B14F-4D97-AF65-F5344CB8AC3E}">
        <p14:creationId xmlns:p14="http://schemas.microsoft.com/office/powerpoint/2010/main" val="37456703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“Infrastructure”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V.Shiltsev | XBEAMS 2017 - Cost of Colliders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4A3B9-5AD0-4BC2-92EE-18B8E7BA203D}" type="slidenum">
              <a:rPr lang="en-US" smtClean="0"/>
              <a:t>31</a:t>
            </a:fld>
            <a:endParaRPr lang="en-US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91512"/>
            <a:ext cx="7681761" cy="589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0243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49087"/>
            <a:ext cx="8915400" cy="827314"/>
          </a:xfrm>
        </p:spPr>
        <p:txBody>
          <a:bodyPr>
            <a:normAutofit/>
          </a:bodyPr>
          <a:lstStyle/>
          <a:p>
            <a:r>
              <a:rPr lang="en-US" dirty="0"/>
              <a:t>Recurring theme: “zero-cost” + some growing function can be reasonably well described by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sqrt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(Parameter)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V.Shiltsev | XBEAMS 2017 - Cost of Colliders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4A3B9-5AD0-4BC2-92EE-18B8E7BA203D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6705600" cy="514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9890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28600"/>
            <a:ext cx="4495800" cy="1143000"/>
          </a:xfrm>
        </p:spPr>
        <p:txBody>
          <a:bodyPr/>
          <a:lstStyle/>
          <a:p>
            <a:r>
              <a:rPr lang="en-US" dirty="0"/>
              <a:t>Cost of Tunnel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447800"/>
            <a:ext cx="3581400" cy="1371600"/>
          </a:xfrm>
        </p:spPr>
        <p:txBody>
          <a:bodyPr>
            <a:normAutofit/>
          </a:bodyPr>
          <a:lstStyle/>
          <a:p>
            <a:r>
              <a:rPr lang="en-US" dirty="0"/>
              <a:t>Some 100 tunnels world wide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V.Shiltsev | XBEAMS 2017 - Cost of Colliders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4A3B9-5AD0-4BC2-92EE-18B8E7BA203D}" type="slidenum">
              <a:rPr lang="en-US" smtClean="0"/>
              <a:t>33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414338"/>
            <a:ext cx="4229100" cy="6029325"/>
          </a:xfrm>
          <a:prstGeom prst="rect">
            <a:avLst/>
          </a:prstGeom>
          <a:noFill/>
          <a:ln>
            <a:noFill/>
          </a:ln>
          <a:effectLst>
            <a:glow rad="546100">
              <a:schemeClr val="accent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058496"/>
            <a:ext cx="5842000" cy="3666153"/>
          </a:xfrm>
          <a:prstGeom prst="rect">
            <a:avLst/>
          </a:prstGeom>
          <a:noFill/>
          <a:ln>
            <a:noFill/>
          </a:ln>
          <a:effectLst>
            <a:glow rad="1905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96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Tunnels: Worldwide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V.Shiltsev | XBEAMS 2017 - Cost of Colliders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4A3B9-5AD0-4BC2-92EE-18B8E7BA203D}" type="slidenum">
              <a:rPr lang="en-US" smtClean="0"/>
              <a:t>34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18" y="914400"/>
            <a:ext cx="7746182" cy="587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6672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463" y="35718"/>
            <a:ext cx="8339137" cy="714375"/>
          </a:xfrm>
        </p:spPr>
        <p:txBody>
          <a:bodyPr/>
          <a:lstStyle/>
          <a:p>
            <a:r>
              <a:rPr lang="en-US" sz="3600" dirty="0"/>
              <a:t>More on Tunneling cost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8382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Do not expect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</a:t>
            </a:r>
            <a:r>
              <a:rPr lang="en-US" sz="2800" dirty="0">
                <a:solidFill>
                  <a:srgbClr val="C00000"/>
                </a:solidFill>
              </a:rPr>
              <a:t>~ (</a:t>
            </a:r>
            <a:r>
              <a:rPr lang="en-US" sz="28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L×D</a:t>
            </a:r>
            <a:r>
              <a:rPr lang="en-US" sz="2800" baseline="30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) = </a:t>
            </a:r>
            <a:r>
              <a:rPr lang="en-US" sz="2800" dirty="0" err="1">
                <a:solidFill>
                  <a:srgbClr val="C00000"/>
                </a:solidFill>
              </a:rPr>
              <a:t>meter^3</a:t>
            </a:r>
            <a:r>
              <a:rPr lang="en-US" sz="2800" dirty="0">
                <a:solidFill>
                  <a:srgbClr val="C00000"/>
                </a:solidFill>
              </a:rPr>
              <a:t> 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6515099"/>
            <a:ext cx="2665207" cy="312421"/>
          </a:xfrm>
        </p:spPr>
        <p:txBody>
          <a:bodyPr/>
          <a:lstStyle/>
          <a:p>
            <a:r>
              <a:rPr lang="en-US" dirty="0" err="1"/>
              <a:t>V.Shiltsev</a:t>
            </a:r>
            <a:r>
              <a:rPr lang="en-US" dirty="0"/>
              <a:t> | XBEAMS 2017 - Cost of Colliders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59055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36" y="1981200"/>
            <a:ext cx="63246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38100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741" y="2438401"/>
            <a:ext cx="3300259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6" y="2843212"/>
            <a:ext cx="2690966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-30480" y="5838825"/>
            <a:ext cx="8610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</a:t>
            </a:r>
            <a:r>
              <a:rPr lang="en-US" dirty="0">
                <a:solidFill>
                  <a:srgbClr val="000099"/>
                </a:solidFill>
              </a:rPr>
              <a:t>~ </a:t>
            </a:r>
            <a:r>
              <a:rPr lang="en-US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L^(0.4-1) D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^(0.6-1.5</a:t>
            </a:r>
            <a:r>
              <a:rPr lang="en-US" dirty="0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609370" y="1595437"/>
            <a:ext cx="2438400" cy="771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i="1" dirty="0">
                <a:solidFill>
                  <a:srgbClr val="000099"/>
                </a:solidFill>
              </a:rPr>
              <a:t>Data on 270 tunnels world wide</a:t>
            </a:r>
          </a:p>
        </p:txBody>
      </p:sp>
    </p:spTree>
    <p:extLst>
      <p:ext uri="{BB962C8B-B14F-4D97-AF65-F5344CB8AC3E}">
        <p14:creationId xmlns:p14="http://schemas.microsoft.com/office/powerpoint/2010/main" val="34489478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Approaches (1)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021177"/>
            <a:ext cx="8672513" cy="2264901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6515100"/>
            <a:ext cx="1260964" cy="241300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V.Shiltsev</a:t>
            </a:r>
            <a:r>
              <a:rPr lang="en-US" dirty="0"/>
              <a:t> | XBEAM 2017 - Ultimate Colliders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7387" y="3321247"/>
            <a:ext cx="5229225" cy="1304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124" y="4718300"/>
            <a:ext cx="4857750" cy="4667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8362" y="5173558"/>
            <a:ext cx="5048250" cy="5524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9564" y="5929923"/>
            <a:ext cx="6669378" cy="75728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25741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42" name="Picture 2" descr="https://hateandanger.files.wordpress.com/2012/03/warning-use-of-this-product-money-may-cause-use-at-your-own-ris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581" y="1"/>
            <a:ext cx="91785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99416" y="1215737"/>
            <a:ext cx="8510588" cy="4790209"/>
          </a:xfrm>
          <a:prstGeom prst="rect">
            <a:avLst/>
          </a:prstGeom>
          <a:solidFill>
            <a:schemeClr val="bg2"/>
          </a:solidFill>
          <a:effectLst>
            <a:softEdge rad="127000"/>
          </a:effectLst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3000"/>
              </a:lnSpc>
              <a:buFont typeface="Wingdings" pitchFamily="2" charset="2"/>
              <a:buNone/>
              <a:defRPr/>
            </a:pPr>
            <a:r>
              <a:rPr lang="en-US" sz="5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l-GR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αβγ</a:t>
            </a:r>
            <a:r>
              <a:rPr lang="en-US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- Cost Estimate Model: </a:t>
            </a:r>
            <a:endParaRPr lang="en-US" sz="1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ts val="3000"/>
              </a:lnSpc>
              <a:buFont typeface="Wingdings" pitchFamily="2" charset="2"/>
              <a:buNone/>
              <a:defRPr/>
            </a:pPr>
            <a:endParaRPr lang="en-US" sz="5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ts val="3000"/>
              </a:lnSpc>
              <a:buFont typeface="Wingdings" pitchFamily="2" charset="2"/>
              <a:buNone/>
              <a:defRPr/>
            </a:pP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Cost(TPC) = </a:t>
            </a:r>
            <a:r>
              <a:rPr lang="el-GR" sz="4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4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l-GR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sz="4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l-GR" sz="40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en-US" sz="4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400" dirty="0"/>
          </a:p>
          <a:p>
            <a:pPr marL="457200" indent="-457200">
              <a:buAutoNum type="alphaLcParenR"/>
              <a:defRPr/>
            </a:pPr>
            <a:endParaRPr lang="en-US" sz="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  <a:defRPr/>
            </a:pPr>
            <a:endParaRPr lang="en-US" sz="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  <a:defRPr/>
            </a:pP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±33% estimate, for a “green field” accelerators  </a:t>
            </a:r>
          </a:p>
          <a:p>
            <a:pPr marL="457200" indent="-457200">
              <a:buAutoNum type="alphaLcParenR"/>
              <a:defRPr/>
            </a:pPr>
            <a:r>
              <a:rPr lang="en-US" sz="2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“US-Accounting” = TPC ! </a:t>
            </a:r>
            <a:r>
              <a:rPr lang="en-US" sz="22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~ 2 ×</a:t>
            </a:r>
            <a:r>
              <a:rPr lang="en-US" sz="2200" i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Accounting </a:t>
            </a:r>
            <a:r>
              <a:rPr lang="en-US" sz="22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  <a:defRPr/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Coefficients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 units: 10 km for </a:t>
            </a:r>
            <a:r>
              <a:rPr lang="en-US" sz="22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 </a:t>
            </a:r>
            <a:r>
              <a:rPr lang="en-US" sz="22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22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100 MW for </a:t>
            </a:r>
            <a:r>
              <a:rPr lang="en-US" sz="22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endParaRPr lang="en-US" sz="2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sz="2100" b="1" dirty="0">
                <a:solidFill>
                  <a:srgbClr val="000000"/>
                </a:solidFill>
              </a:rPr>
              <a:t> </a:t>
            </a:r>
            <a:r>
              <a:rPr lang="el-GR" sz="2100" b="1" i="1" dirty="0">
                <a:solidFill>
                  <a:srgbClr val="000000"/>
                </a:solidFill>
              </a:rPr>
              <a:t>α</a:t>
            </a:r>
            <a:r>
              <a:rPr lang="en-US" sz="2100" b="1" dirty="0">
                <a:solidFill>
                  <a:srgbClr val="000000"/>
                </a:solidFill>
              </a:rPr>
              <a:t>≈ 2B$/</a:t>
            </a:r>
            <a:r>
              <a:rPr lang="en-US" sz="2100" b="1" dirty="0" err="1">
                <a:solidFill>
                  <a:srgbClr val="000000"/>
                </a:solidFill>
              </a:rPr>
              <a:t>sqrt</a:t>
            </a:r>
            <a:r>
              <a:rPr lang="en-US" sz="2100" b="1" dirty="0">
                <a:solidFill>
                  <a:srgbClr val="000000"/>
                </a:solidFill>
              </a:rPr>
              <a:t>(</a:t>
            </a:r>
            <a:r>
              <a:rPr lang="en-US" sz="2100" b="1" i="1" dirty="0">
                <a:solidFill>
                  <a:srgbClr val="000000"/>
                </a:solidFill>
              </a:rPr>
              <a:t>L</a:t>
            </a:r>
            <a:r>
              <a:rPr lang="en-US" sz="2100" b="1" dirty="0">
                <a:solidFill>
                  <a:srgbClr val="000000"/>
                </a:solidFill>
              </a:rPr>
              <a:t>/10 km)</a:t>
            </a:r>
          </a:p>
          <a:p>
            <a:pPr lvl="1">
              <a:defRPr/>
            </a:pPr>
            <a:r>
              <a:rPr lang="en-US" sz="2100" b="1" dirty="0">
                <a:solidFill>
                  <a:srgbClr val="C00000"/>
                </a:solidFill>
              </a:rPr>
              <a:t>         </a:t>
            </a:r>
            <a:r>
              <a:rPr lang="el-GR" sz="2100" b="1" i="1" dirty="0">
                <a:solidFill>
                  <a:srgbClr val="C00000"/>
                </a:solidFill>
              </a:rPr>
              <a:t>β</a:t>
            </a:r>
            <a:r>
              <a:rPr lang="en-US" sz="2100" b="1" dirty="0">
                <a:solidFill>
                  <a:srgbClr val="C00000"/>
                </a:solidFill>
              </a:rPr>
              <a:t>≈ 10B$/</a:t>
            </a:r>
            <a:r>
              <a:rPr lang="en-US" sz="2100" b="1" dirty="0" err="1">
                <a:solidFill>
                  <a:srgbClr val="C00000"/>
                </a:solidFill>
              </a:rPr>
              <a:t>sqrt</a:t>
            </a:r>
            <a:r>
              <a:rPr lang="en-US" sz="2100" b="1" dirty="0">
                <a:solidFill>
                  <a:srgbClr val="C00000"/>
                </a:solidFill>
              </a:rPr>
              <a:t>(</a:t>
            </a:r>
            <a:r>
              <a:rPr lang="en-US" sz="2100" b="1" i="1" dirty="0">
                <a:solidFill>
                  <a:srgbClr val="C00000"/>
                </a:solidFill>
              </a:rPr>
              <a:t>E</a:t>
            </a:r>
            <a:r>
              <a:rPr lang="en-US" sz="2100" b="1" dirty="0">
                <a:solidFill>
                  <a:srgbClr val="C00000"/>
                </a:solidFill>
              </a:rPr>
              <a:t>/</a:t>
            </a:r>
            <a:r>
              <a:rPr lang="en-US" sz="2100" b="1" dirty="0" err="1">
                <a:solidFill>
                  <a:srgbClr val="C00000"/>
                </a:solidFill>
              </a:rPr>
              <a:t>TeV</a:t>
            </a:r>
            <a:r>
              <a:rPr lang="en-US" sz="2100" b="1" dirty="0">
                <a:solidFill>
                  <a:srgbClr val="C00000"/>
                </a:solidFill>
              </a:rPr>
              <a:t>) </a:t>
            </a:r>
            <a:r>
              <a:rPr lang="en-US" sz="2100" dirty="0">
                <a:solidFill>
                  <a:srgbClr val="000000"/>
                </a:solidFill>
              </a:rPr>
              <a:t>for SC/NC RF </a:t>
            </a:r>
          </a:p>
          <a:p>
            <a:pPr lvl="1">
              <a:defRPr/>
            </a:pPr>
            <a:r>
              <a:rPr lang="en-US" sz="2100" b="1" dirty="0">
                <a:solidFill>
                  <a:srgbClr val="C00000"/>
                </a:solidFill>
              </a:rPr>
              <a:t>         </a:t>
            </a:r>
            <a:r>
              <a:rPr lang="el-GR" sz="2100" b="1" i="1" dirty="0">
                <a:solidFill>
                  <a:srgbClr val="C00000"/>
                </a:solidFill>
              </a:rPr>
              <a:t>β</a:t>
            </a:r>
            <a:r>
              <a:rPr lang="en-US" sz="2100" b="1" dirty="0">
                <a:solidFill>
                  <a:srgbClr val="C00000"/>
                </a:solidFill>
              </a:rPr>
              <a:t>≈ 2B$ /</a:t>
            </a:r>
            <a:r>
              <a:rPr lang="en-US" sz="2100" b="1" dirty="0" err="1">
                <a:solidFill>
                  <a:srgbClr val="C00000"/>
                </a:solidFill>
              </a:rPr>
              <a:t>sqrt</a:t>
            </a:r>
            <a:r>
              <a:rPr lang="en-US" sz="2100" b="1" dirty="0">
                <a:solidFill>
                  <a:srgbClr val="C00000"/>
                </a:solidFill>
              </a:rPr>
              <a:t>(</a:t>
            </a:r>
            <a:r>
              <a:rPr lang="en-US" sz="2100" b="1" i="1" dirty="0">
                <a:solidFill>
                  <a:srgbClr val="C00000"/>
                </a:solidFill>
              </a:rPr>
              <a:t>E</a:t>
            </a:r>
            <a:r>
              <a:rPr lang="en-US" sz="2100" b="1" dirty="0">
                <a:solidFill>
                  <a:srgbClr val="C00000"/>
                </a:solidFill>
              </a:rPr>
              <a:t>/</a:t>
            </a:r>
            <a:r>
              <a:rPr lang="en-US" sz="2100" b="1" dirty="0" err="1">
                <a:solidFill>
                  <a:srgbClr val="C00000"/>
                </a:solidFill>
              </a:rPr>
              <a:t>TeV</a:t>
            </a:r>
            <a:r>
              <a:rPr lang="en-US" sz="2100" b="1" dirty="0">
                <a:solidFill>
                  <a:srgbClr val="C00000"/>
                </a:solidFill>
              </a:rPr>
              <a:t>) </a:t>
            </a:r>
            <a:r>
              <a:rPr lang="en-US" sz="2100" dirty="0">
                <a:solidFill>
                  <a:srgbClr val="000000"/>
                </a:solidFill>
              </a:rPr>
              <a:t>for SC magnets </a:t>
            </a:r>
          </a:p>
          <a:p>
            <a:pPr lvl="1">
              <a:defRPr/>
            </a:pPr>
            <a:r>
              <a:rPr lang="en-US" sz="2100" b="1" i="1" dirty="0">
                <a:solidFill>
                  <a:srgbClr val="FF0000"/>
                </a:solidFill>
              </a:rPr>
              <a:t>   </a:t>
            </a:r>
            <a:r>
              <a:rPr lang="en-US" sz="2100" b="1" i="1" dirty="0">
                <a:solidFill>
                  <a:srgbClr val="000000"/>
                </a:solidFill>
              </a:rPr>
              <a:t>      </a:t>
            </a:r>
            <a:r>
              <a:rPr lang="el-GR" sz="2100" b="1" i="1" dirty="0">
                <a:solidFill>
                  <a:srgbClr val="C00000"/>
                </a:solidFill>
              </a:rPr>
              <a:t>β</a:t>
            </a:r>
            <a:r>
              <a:rPr lang="en-US" sz="2100" b="1" dirty="0">
                <a:solidFill>
                  <a:srgbClr val="C00000"/>
                </a:solidFill>
              </a:rPr>
              <a:t>≈ 1B$ /</a:t>
            </a:r>
            <a:r>
              <a:rPr lang="en-US" sz="2100" b="1" dirty="0" err="1">
                <a:solidFill>
                  <a:srgbClr val="C00000"/>
                </a:solidFill>
              </a:rPr>
              <a:t>sqrt</a:t>
            </a:r>
            <a:r>
              <a:rPr lang="en-US" sz="2100" b="1" dirty="0">
                <a:solidFill>
                  <a:srgbClr val="C00000"/>
                </a:solidFill>
              </a:rPr>
              <a:t>(</a:t>
            </a:r>
            <a:r>
              <a:rPr lang="en-US" sz="2100" b="1" i="1" dirty="0">
                <a:solidFill>
                  <a:srgbClr val="C00000"/>
                </a:solidFill>
              </a:rPr>
              <a:t>E</a:t>
            </a:r>
            <a:r>
              <a:rPr lang="en-US" sz="2100" b="1" dirty="0">
                <a:solidFill>
                  <a:srgbClr val="C00000"/>
                </a:solidFill>
              </a:rPr>
              <a:t>/</a:t>
            </a:r>
            <a:r>
              <a:rPr lang="en-US" sz="2100" b="1" dirty="0" err="1">
                <a:solidFill>
                  <a:srgbClr val="C00000"/>
                </a:solidFill>
              </a:rPr>
              <a:t>TeV</a:t>
            </a:r>
            <a:r>
              <a:rPr lang="en-US" sz="2100" b="1" dirty="0">
                <a:solidFill>
                  <a:srgbClr val="C00000"/>
                </a:solidFill>
              </a:rPr>
              <a:t>) </a:t>
            </a:r>
            <a:r>
              <a:rPr lang="en-US" sz="2100" dirty="0">
                <a:solidFill>
                  <a:srgbClr val="000000"/>
                </a:solidFill>
              </a:rPr>
              <a:t>for NC magnets</a:t>
            </a:r>
          </a:p>
          <a:p>
            <a:pPr lvl="1">
              <a:defRPr/>
            </a:pPr>
            <a:r>
              <a:rPr lang="en-US" sz="2100" b="1" dirty="0">
                <a:solidFill>
                  <a:srgbClr val="006600"/>
                </a:solidFill>
              </a:rPr>
              <a:t>                </a:t>
            </a:r>
            <a:r>
              <a:rPr lang="el-GR" sz="2100" b="1" i="1" dirty="0">
                <a:solidFill>
                  <a:srgbClr val="006600"/>
                </a:solidFill>
              </a:rPr>
              <a:t>γ</a:t>
            </a:r>
            <a:r>
              <a:rPr lang="en-US" sz="2100" b="1" dirty="0">
                <a:solidFill>
                  <a:srgbClr val="006600"/>
                </a:solidFill>
              </a:rPr>
              <a:t>≈ 2B$/</a:t>
            </a:r>
            <a:r>
              <a:rPr lang="en-US" sz="2100" b="1" dirty="0" err="1">
                <a:solidFill>
                  <a:srgbClr val="006600"/>
                </a:solidFill>
              </a:rPr>
              <a:t>sqrt</a:t>
            </a:r>
            <a:r>
              <a:rPr lang="en-US" sz="2100" b="1" dirty="0">
                <a:solidFill>
                  <a:srgbClr val="006600"/>
                </a:solidFill>
              </a:rPr>
              <a:t>(</a:t>
            </a:r>
            <a:r>
              <a:rPr lang="en-US" sz="2100" b="1" i="1" dirty="0">
                <a:solidFill>
                  <a:srgbClr val="006600"/>
                </a:solidFill>
              </a:rPr>
              <a:t>P</a:t>
            </a:r>
            <a:r>
              <a:rPr lang="en-US" sz="2100" b="1" dirty="0">
                <a:solidFill>
                  <a:srgbClr val="006600"/>
                </a:solidFill>
              </a:rPr>
              <a:t>/100 MW)</a:t>
            </a:r>
          </a:p>
        </p:txBody>
      </p:sp>
    </p:spTree>
    <p:extLst>
      <p:ext uri="{BB962C8B-B14F-4D97-AF65-F5344CB8AC3E}">
        <p14:creationId xmlns:p14="http://schemas.microsoft.com/office/powerpoint/2010/main" val="3373018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0262"/>
            <a:ext cx="8305800" cy="633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588619" y="4267200"/>
            <a:ext cx="3276600" cy="1143000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b="0" i="1" dirty="0">
                <a:solidFill>
                  <a:srgbClr val="C00000"/>
                </a:solidFill>
              </a:rPr>
              <a:t>The </a:t>
            </a:r>
            <a:r>
              <a:rPr lang="el-GR" sz="40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αβγ</a:t>
            </a:r>
            <a:r>
              <a:rPr lang="en-US" sz="4000" b="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000" b="0" i="1" dirty="0">
                <a:solidFill>
                  <a:srgbClr val="C00000"/>
                </a:solidFill>
              </a:rPr>
              <a:t>model is good to +-30%</a:t>
            </a:r>
            <a:endParaRPr lang="en-US" i="1" u="sng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algn="ctr">
              <a:defRPr/>
            </a:pPr>
            <a:r>
              <a:rPr lang="en-US" sz="4400" b="1" i="1" dirty="0">
                <a:solidFill>
                  <a:srgbClr val="C00000"/>
                </a:solidFill>
              </a:rPr>
              <a:t>Total Cost </a:t>
            </a:r>
            <a:r>
              <a:rPr lang="en-US" sz="4400" b="1" dirty="0" err="1"/>
              <a:t>vs</a:t>
            </a:r>
            <a:r>
              <a:rPr lang="en-US" sz="4400" b="1" dirty="0"/>
              <a:t> </a:t>
            </a:r>
            <a:r>
              <a:rPr lang="en-US" sz="44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</a:t>
            </a:r>
            <a:r>
              <a:rPr lang="en-US" sz="4400" b="1" dirty="0"/>
              <a:t> (Log-Log)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 rot="16200000">
            <a:off x="-925368" y="4648200"/>
            <a:ext cx="3276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l-GR" sz="3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αβγ</a:t>
            </a:r>
            <a:r>
              <a:rPr lang="en-US" sz="3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3600" i="1" u="sng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09557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5" y="0"/>
            <a:ext cx="4506819" cy="3449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9907"/>
            <a:ext cx="4579857" cy="348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40457" y="3407541"/>
            <a:ext cx="387626" cy="2957966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1576940" y="6468964"/>
            <a:ext cx="1870528" cy="313283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51955" y="20781"/>
            <a:ext cx="387626" cy="3231121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512909" y="3042980"/>
            <a:ext cx="1986514" cy="313283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5137506" y="-53110"/>
            <a:ext cx="3705158" cy="749300"/>
          </a:xfrm>
        </p:spPr>
        <p:txBody>
          <a:bodyPr/>
          <a:lstStyle/>
          <a:p>
            <a:pPr>
              <a:defRPr/>
            </a:pPr>
            <a:r>
              <a:rPr lang="en-US" sz="48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Illustrations</a:t>
            </a:r>
            <a:endParaRPr lang="en-US" sz="4800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 rot="9918164">
            <a:off x="4722770" y="180907"/>
            <a:ext cx="353291" cy="5299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570272" y="1235074"/>
            <a:ext cx="4482676" cy="2057400"/>
          </a:xfrm>
        </p:spPr>
        <p:txBody>
          <a:bodyPr/>
          <a:lstStyle/>
          <a:p>
            <a:pPr marL="0" indent="0">
              <a:buNone/>
            </a:pPr>
            <a:r>
              <a:rPr lang="en-US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Sqrt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400" dirty="0">
                <a:solidFill>
                  <a:srgbClr val="C00000"/>
                </a:solidFill>
              </a:rPr>
              <a:t>functions are quite accurate over wide range because such dependence well approximates the </a:t>
            </a:r>
            <a:r>
              <a:rPr lang="en-US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“initial cost” – effect </a:t>
            </a:r>
            <a:r>
              <a:rPr lang="en-US" sz="2400" dirty="0">
                <a:solidFill>
                  <a:srgbClr val="C00000"/>
                </a:solidFill>
              </a:rPr>
              <a:t>: 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4558774" y="714661"/>
            <a:ext cx="3705158" cy="749300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3600" b="0" i="1" dirty="0">
                <a:solidFill>
                  <a:srgbClr val="3333CC"/>
                </a:solidFill>
              </a:rPr>
              <a:t>Comment: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74" y="3042979"/>
            <a:ext cx="4416944" cy="379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Freeform 22"/>
          <p:cNvSpPr/>
          <p:nvPr/>
        </p:nvSpPr>
        <p:spPr>
          <a:xfrm>
            <a:off x="5137506" y="3407540"/>
            <a:ext cx="3881968" cy="2328241"/>
          </a:xfrm>
          <a:custGeom>
            <a:avLst/>
            <a:gdLst>
              <a:gd name="connsiteX0" fmla="*/ 0 w 4331860"/>
              <a:gd name="connsiteY0" fmla="*/ 2522560 h 2522560"/>
              <a:gd name="connsiteX1" fmla="*/ 357352 w 4331860"/>
              <a:gd name="connsiteY1" fmla="*/ 2060105 h 2522560"/>
              <a:gd name="connsiteX2" fmla="*/ 819807 w 4331860"/>
              <a:gd name="connsiteY2" fmla="*/ 1576629 h 2522560"/>
              <a:gd name="connsiteX3" fmla="*/ 1439917 w 4331860"/>
              <a:gd name="connsiteY3" fmla="*/ 1009071 h 2522560"/>
              <a:gd name="connsiteX4" fmla="*/ 2112579 w 4331860"/>
              <a:gd name="connsiteY4" fmla="*/ 588657 h 2522560"/>
              <a:gd name="connsiteX5" fmla="*/ 2459420 w 4331860"/>
              <a:gd name="connsiteY5" fmla="*/ 409981 h 2522560"/>
              <a:gd name="connsiteX6" fmla="*/ 3163614 w 4331860"/>
              <a:gd name="connsiteY6" fmla="*/ 168243 h 2522560"/>
              <a:gd name="connsiteX7" fmla="*/ 3563007 w 4331860"/>
              <a:gd name="connsiteY7" fmla="*/ 84160 h 2522560"/>
              <a:gd name="connsiteX8" fmla="*/ 4056993 w 4331860"/>
              <a:gd name="connsiteY8" fmla="*/ 42119 h 2522560"/>
              <a:gd name="connsiteX9" fmla="*/ 4309241 w 4331860"/>
              <a:gd name="connsiteY9" fmla="*/ 78 h 2522560"/>
              <a:gd name="connsiteX10" fmla="*/ 4319752 w 4331860"/>
              <a:gd name="connsiteY10" fmla="*/ 31609 h 2522560"/>
              <a:gd name="connsiteX11" fmla="*/ 4309241 w 4331860"/>
              <a:gd name="connsiteY11" fmla="*/ 31609 h 252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31860" h="2522560">
                <a:moveTo>
                  <a:pt x="0" y="2522560"/>
                </a:moveTo>
                <a:cubicBezTo>
                  <a:pt x="110359" y="2370160"/>
                  <a:pt x="220718" y="2217760"/>
                  <a:pt x="357352" y="2060105"/>
                </a:cubicBezTo>
                <a:cubicBezTo>
                  <a:pt x="493987" y="1902450"/>
                  <a:pt x="639380" y="1751801"/>
                  <a:pt x="819807" y="1576629"/>
                </a:cubicBezTo>
                <a:cubicBezTo>
                  <a:pt x="1000235" y="1401457"/>
                  <a:pt x="1224455" y="1173733"/>
                  <a:pt x="1439917" y="1009071"/>
                </a:cubicBezTo>
                <a:cubicBezTo>
                  <a:pt x="1655379" y="844409"/>
                  <a:pt x="1942662" y="688505"/>
                  <a:pt x="2112579" y="588657"/>
                </a:cubicBezTo>
                <a:cubicBezTo>
                  <a:pt x="2282496" y="488809"/>
                  <a:pt x="2284248" y="480050"/>
                  <a:pt x="2459420" y="409981"/>
                </a:cubicBezTo>
                <a:cubicBezTo>
                  <a:pt x="2634592" y="339912"/>
                  <a:pt x="2979683" y="222547"/>
                  <a:pt x="3163614" y="168243"/>
                </a:cubicBezTo>
                <a:cubicBezTo>
                  <a:pt x="3347545" y="113939"/>
                  <a:pt x="3414111" y="105181"/>
                  <a:pt x="3563007" y="84160"/>
                </a:cubicBezTo>
                <a:cubicBezTo>
                  <a:pt x="3711903" y="63139"/>
                  <a:pt x="3932621" y="56133"/>
                  <a:pt x="4056993" y="42119"/>
                </a:cubicBezTo>
                <a:cubicBezTo>
                  <a:pt x="4181365" y="28105"/>
                  <a:pt x="4265448" y="1830"/>
                  <a:pt x="4309241" y="78"/>
                </a:cubicBezTo>
                <a:cubicBezTo>
                  <a:pt x="4353034" y="-1674"/>
                  <a:pt x="4319752" y="26354"/>
                  <a:pt x="4319752" y="31609"/>
                </a:cubicBezTo>
                <a:cubicBezTo>
                  <a:pt x="4319752" y="36864"/>
                  <a:pt x="4314496" y="34236"/>
                  <a:pt x="4309241" y="31609"/>
                </a:cubicBezTo>
              </a:path>
            </a:pathLst>
          </a:custGeom>
          <a:noFill/>
          <a:ln w="698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834" y="3780557"/>
            <a:ext cx="1101640" cy="143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65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5" grpId="0" animBg="1"/>
      <p:bldP spid="16" grpId="0" animBg="1"/>
      <p:bldP spid="20" grpId="0" build="p"/>
      <p:bldP spid="21" grpId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153" y="-23320"/>
            <a:ext cx="8339137" cy="714375"/>
          </a:xfrm>
        </p:spPr>
        <p:txBody>
          <a:bodyPr/>
          <a:lstStyle/>
          <a:p>
            <a:r>
              <a:rPr lang="en-US" sz="4000" dirty="0"/>
              <a:t>Take LHC as an Example: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54003" y="2636874"/>
            <a:ext cx="2892174" cy="411952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599" y="722234"/>
            <a:ext cx="5623484" cy="613576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l-GR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αβγ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Model: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defRPr/>
            </a:pPr>
            <a:r>
              <a:rPr lang="en-US" sz="2400" dirty="0">
                <a:solidFill>
                  <a:srgbClr val="006600"/>
                </a:solidFill>
              </a:rPr>
              <a:t>40 km of tunnels</a:t>
            </a:r>
          </a:p>
          <a:p>
            <a:pPr lvl="1">
              <a:defRPr/>
            </a:pPr>
            <a:r>
              <a:rPr lang="en-US" sz="2400" dirty="0">
                <a:solidFill>
                  <a:srgbClr val="006600"/>
                </a:solidFill>
              </a:rPr>
              <a:t>14 </a:t>
            </a:r>
            <a:r>
              <a:rPr lang="en-US" sz="2400" dirty="0" err="1">
                <a:solidFill>
                  <a:srgbClr val="006600"/>
                </a:solidFill>
              </a:rPr>
              <a:t>TeV</a:t>
            </a:r>
            <a:r>
              <a:rPr lang="en-US" sz="2400" dirty="0">
                <a:solidFill>
                  <a:srgbClr val="006600"/>
                </a:solidFill>
              </a:rPr>
              <a:t> </a:t>
            </a:r>
            <a:r>
              <a:rPr lang="en-US" sz="2400" dirty="0" err="1">
                <a:solidFill>
                  <a:srgbClr val="006600"/>
                </a:solidFill>
              </a:rPr>
              <a:t>c.o.m</a:t>
            </a:r>
            <a:r>
              <a:rPr lang="en-US" sz="2400" dirty="0">
                <a:solidFill>
                  <a:srgbClr val="006600"/>
                </a:solidFill>
              </a:rPr>
              <a:t> SC magnets</a:t>
            </a:r>
          </a:p>
          <a:p>
            <a:pPr lvl="1">
              <a:defRPr/>
            </a:pPr>
            <a:r>
              <a:rPr lang="en-US" sz="2400" dirty="0">
                <a:solidFill>
                  <a:srgbClr val="006600"/>
                </a:solidFill>
              </a:rPr>
              <a:t>~150 MW of site power</a:t>
            </a:r>
          </a:p>
          <a:p>
            <a:pPr marL="0" indent="0">
              <a:buNone/>
              <a:defRPr/>
            </a:pPr>
            <a:endParaRPr lang="en-US" sz="1100" dirty="0">
              <a:solidFill>
                <a:srgbClr val="000099"/>
              </a:solidFill>
            </a:endParaRPr>
          </a:p>
          <a:p>
            <a:pPr marL="0" indent="0">
              <a:buNone/>
              <a:defRPr/>
            </a:pPr>
            <a:r>
              <a:rPr lang="en-US" sz="2400" dirty="0">
                <a:solidFill>
                  <a:srgbClr val="000099"/>
                </a:solidFill>
              </a:rPr>
              <a:t>TOTAL PROJECT COST : </a:t>
            </a:r>
            <a:r>
              <a:rPr 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14B$ ± 4.5B$</a:t>
            </a:r>
          </a:p>
          <a:p>
            <a:pPr marL="0" indent="0">
              <a:buNone/>
              <a:defRPr/>
            </a:pPr>
            <a:endParaRPr lang="en-US" sz="1050" dirty="0">
              <a:solidFill>
                <a:srgbClr val="000099"/>
              </a:solidFill>
            </a:endParaRPr>
          </a:p>
          <a:p>
            <a:pPr>
              <a:defRPr/>
            </a:pP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LHC </a:t>
            </a:r>
            <a:r>
              <a:rPr lang="en-US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Factbook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(2009):</a:t>
            </a:r>
          </a:p>
          <a:p>
            <a:pPr lvl="1">
              <a:lnSpc>
                <a:spcPts val="2480"/>
              </a:lnSpc>
              <a:defRPr/>
            </a:pPr>
            <a:r>
              <a:rPr lang="en-US" sz="2400" dirty="0">
                <a:solidFill>
                  <a:srgbClr val="006600"/>
                </a:solidFill>
              </a:rPr>
              <a:t>6.5 BCHF, incl.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BCHF</a:t>
            </a:r>
            <a:r>
              <a:rPr lang="en-US" sz="2400" dirty="0">
                <a:solidFill>
                  <a:srgbClr val="006600"/>
                </a:solidFill>
              </a:rPr>
              <a:t> for accelerator</a:t>
            </a:r>
          </a:p>
          <a:p>
            <a:pPr marL="457200" lvl="1" indent="0">
              <a:lnSpc>
                <a:spcPts val="2480"/>
              </a:lnSpc>
              <a:buNone/>
              <a:defRPr/>
            </a:pPr>
            <a:r>
              <a:rPr lang="en-US" sz="2400" dirty="0">
                <a:solidFill>
                  <a:srgbClr val="006600"/>
                </a:solidFill>
              </a:rPr>
              <a:t>     (European Accounting) </a:t>
            </a:r>
          </a:p>
          <a:p>
            <a:pPr lvl="1">
              <a:lnSpc>
                <a:spcPts val="2480"/>
              </a:lnSpc>
              <a:defRPr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x 2 to US TPC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10 BCHF=10B$</a:t>
            </a:r>
          </a:p>
          <a:p>
            <a:pPr lvl="1">
              <a:lnSpc>
                <a:spcPts val="2480"/>
              </a:lnSpc>
              <a:defRPr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Cost of existing injector complex    ~30-40%                   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3-4 B$</a:t>
            </a:r>
          </a:p>
          <a:p>
            <a:pPr marL="457200" lvl="1" indent="0">
              <a:buNone/>
              <a:defRPr/>
            </a:pP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TPC : ~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13-14B$ </a:t>
            </a:r>
          </a:p>
          <a:p>
            <a:pPr marL="457200" lvl="1" indent="0">
              <a:buNone/>
              <a:defRPr/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(of which CERN paid 10 over ~8 </a:t>
            </a:r>
            <a:r>
              <a:rPr lang="en-US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yrs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016950" y="6385190"/>
            <a:ext cx="962681" cy="279947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2009-003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1849" y="882502"/>
            <a:ext cx="2656497" cy="8250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6548" y="1538065"/>
            <a:ext cx="2373718" cy="6743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149" y="2066870"/>
            <a:ext cx="3224216" cy="68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68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1" cy="714375"/>
          </a:xfrm>
        </p:spPr>
        <p:txBody>
          <a:bodyPr/>
          <a:lstStyle/>
          <a:p>
            <a:r>
              <a:rPr lang="en-US" sz="2300" dirty="0">
                <a:solidFill>
                  <a:srgbClr val="C00000"/>
                </a:solidFill>
              </a:rPr>
              <a:t>Important Note: </a:t>
            </a:r>
            <a:r>
              <a:rPr lang="en-US" sz="2300" dirty="0"/>
              <a:t>Two out of Three Factors in the Model are </a:t>
            </a:r>
            <a:r>
              <a:rPr lang="en-US" sz="2300" dirty="0" err="1"/>
              <a:t>Inde</a:t>
            </a:r>
            <a:r>
              <a:rPr lang="en-US" sz="2300" dirty="0"/>
              <a:t>- pendent from Our R&amp;D Efforts – Tunneling, Power Infrastructure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2437" y="949954"/>
            <a:ext cx="3560165" cy="838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Do not expect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</a:t>
            </a:r>
            <a:r>
              <a:rPr lang="en-US" sz="2800" dirty="0">
                <a:solidFill>
                  <a:srgbClr val="C00000"/>
                </a:solidFill>
              </a:rPr>
              <a:t>~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(</a:t>
            </a:r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L×D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) = meter^3 !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" y="1808019"/>
            <a:ext cx="3022682" cy="401996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-30480" y="5838825"/>
            <a:ext cx="427975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</a:t>
            </a:r>
            <a:r>
              <a:rPr lang="en-US" sz="2800" dirty="0">
                <a:solidFill>
                  <a:srgbClr val="000099"/>
                </a:solidFill>
              </a:rPr>
              <a:t>~ </a:t>
            </a:r>
            <a:r>
              <a:rPr lang="en-US" sz="28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L^(0.4-1) D</a:t>
            </a:r>
            <a:r>
              <a:rPr lang="en-US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^(0.6-1.5</a:t>
            </a:r>
            <a:r>
              <a:rPr lang="en-US" sz="2800" dirty="0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104200" y="1865575"/>
            <a:ext cx="2438400" cy="771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on 270 tunnels world wide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" y="5576557"/>
            <a:ext cx="2438400" cy="18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209" y="860962"/>
            <a:ext cx="4167006" cy="5774788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563876" y="5484314"/>
            <a:ext cx="321436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~Power ^(1/2)</a:t>
            </a:r>
          </a:p>
        </p:txBody>
      </p:sp>
    </p:spTree>
    <p:extLst>
      <p:ext uri="{BB962C8B-B14F-4D97-AF65-F5344CB8AC3E}">
        <p14:creationId xmlns:p14="http://schemas.microsoft.com/office/powerpoint/2010/main" val="2363314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926"/>
            <a:ext cx="9104122" cy="698269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48047" y="4167963"/>
            <a:ext cx="6198781" cy="0"/>
          </a:xfrm>
          <a:prstGeom prst="line">
            <a:avLst/>
          </a:prstGeom>
          <a:ln w="57150" cmpd="sng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29264" y="3716930"/>
            <a:ext cx="1937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LHC reference</a:t>
            </a:r>
          </a:p>
        </p:txBody>
      </p:sp>
    </p:spTree>
    <p:extLst>
      <p:ext uri="{BB962C8B-B14F-4D97-AF65-F5344CB8AC3E}">
        <p14:creationId xmlns:p14="http://schemas.microsoft.com/office/powerpoint/2010/main" val="2418490896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TemplateCurrent">
  <a:themeElements>
    <a:clrScheme name="Custom 2">
      <a:dk1>
        <a:srgbClr val="404040"/>
      </a:dk1>
      <a:lt1>
        <a:srgbClr val="FFFFFF"/>
      </a:lt1>
      <a:dk2>
        <a:srgbClr val="154D81"/>
      </a:dk2>
      <a:lt2>
        <a:srgbClr val="FFFFFF"/>
      </a:lt2>
      <a:accent1>
        <a:srgbClr val="82D2E6"/>
      </a:accent1>
      <a:accent2>
        <a:srgbClr val="1997B7"/>
      </a:accent2>
      <a:accent3>
        <a:srgbClr val="DA592A"/>
      </a:accent3>
      <a:accent4>
        <a:srgbClr val="BD1F24"/>
      </a:accent4>
      <a:accent5>
        <a:srgbClr val="519A24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">
      <a:dk1>
        <a:srgbClr val="074184"/>
      </a:dk1>
      <a:lt1>
        <a:srgbClr val="FFFFFF"/>
      </a:lt1>
      <a:dk2>
        <a:srgbClr val="074184"/>
      </a:dk2>
      <a:lt2>
        <a:srgbClr val="FFFCF3"/>
      </a:lt2>
      <a:accent1>
        <a:srgbClr val="70C3DC"/>
      </a:accent1>
      <a:accent2>
        <a:srgbClr val="E14825"/>
      </a:accent2>
      <a:accent3>
        <a:srgbClr val="399F3C"/>
      </a:accent3>
      <a:accent4>
        <a:srgbClr val="800F1B"/>
      </a:accent4>
      <a:accent5>
        <a:srgbClr val="1997B7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FermilabTemplateCurrent.potx</Template>
  <TotalTime>35983</TotalTime>
  <Words>1874</Words>
  <Application>Microsoft Office PowerPoint</Application>
  <PresentationFormat>On-screen Show (4:3)</PresentationFormat>
  <Paragraphs>372</Paragraphs>
  <Slides>36</Slides>
  <Notes>36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53" baseType="lpstr">
      <vt:lpstr>Arial Unicode MS</vt:lpstr>
      <vt:lpstr>ＭＳ Ｐゴシック</vt:lpstr>
      <vt:lpstr>Arial</vt:lpstr>
      <vt:lpstr>Berlin Sans FB</vt:lpstr>
      <vt:lpstr>Calibri</vt:lpstr>
      <vt:lpstr>Cambria Math</vt:lpstr>
      <vt:lpstr>Comic Sans MS</vt:lpstr>
      <vt:lpstr>Georgia</vt:lpstr>
      <vt:lpstr>Helvetica</vt:lpstr>
      <vt:lpstr>Monotype Corsiva</vt:lpstr>
      <vt:lpstr>Symbol</vt:lpstr>
      <vt:lpstr>Times</vt:lpstr>
      <vt:lpstr>Times New Roman</vt:lpstr>
      <vt:lpstr>Wingdings</vt:lpstr>
      <vt:lpstr>FermilabTemplateCurrent</vt:lpstr>
      <vt:lpstr>Fermilab: Footer Only</vt:lpstr>
      <vt:lpstr>Equation</vt:lpstr>
      <vt:lpstr>On Cost of Future Colliders  and Options/Preemptive Measures</vt:lpstr>
      <vt:lpstr>Four “Feasible” Technologies</vt:lpstr>
      <vt:lpstr>Analysis:  </vt:lpstr>
      <vt:lpstr>PowerPoint Presentation</vt:lpstr>
      <vt:lpstr>Total Cost vs Model (Log-Log)</vt:lpstr>
      <vt:lpstr>Illustrations</vt:lpstr>
      <vt:lpstr>Take LHC as an Example:</vt:lpstr>
      <vt:lpstr>Important Note: Two out of Three Factors in the Model are Inde- pendent from Our R&amp;D Efforts – Tunneling, Power Infrastructure</vt:lpstr>
      <vt:lpstr>PowerPoint Presentation</vt:lpstr>
      <vt:lpstr>PowerPoint Presentation</vt:lpstr>
      <vt:lpstr>100 TeV pp : Qualitative Cost Dependencies</vt:lpstr>
      <vt:lpstr>Option 3: “Move to China !”</vt:lpstr>
      <vt:lpstr>  SSRF    Spring-8    Diamond   NSLSII</vt:lpstr>
      <vt:lpstr>“Move to China !” - Caveats</vt:lpstr>
      <vt:lpstr>PowerPoint Presentation</vt:lpstr>
      <vt:lpstr>PowerPoint Presentation</vt:lpstr>
      <vt:lpstr>Option 5: μ+μ- Collider  x5-10 more Ecm for same Ebeam</vt:lpstr>
      <vt:lpstr>MICE</vt:lpstr>
      <vt:lpstr>Race : Energy vs Luminosity</vt:lpstr>
      <vt:lpstr>CMC</vt:lpstr>
      <vt:lpstr>Assume RCS Acceleration</vt:lpstr>
      <vt:lpstr>(Simple math)</vt:lpstr>
      <vt:lpstr>Example: 7 TeV, 26.7 km tunnel, 16T max</vt:lpstr>
      <vt:lpstr>Example 2: 1 TeV, 6.9km tunnel, 16T max</vt:lpstr>
      <vt:lpstr>Example 3: 60GeV,0.7km tunnel,16T max</vt:lpstr>
      <vt:lpstr>To sum up: 14 TeV CMC</vt:lpstr>
      <vt:lpstr>Summary</vt:lpstr>
      <vt:lpstr>Thank You for Your Attention!</vt:lpstr>
      <vt:lpstr>Back up slides</vt:lpstr>
      <vt:lpstr>As an example: transformers</vt:lpstr>
      <vt:lpstr>“Infrastructure”</vt:lpstr>
      <vt:lpstr>Functional dependence</vt:lpstr>
      <vt:lpstr>Cost of Tunnel</vt:lpstr>
      <vt:lpstr>Tunnels: Worldwide</vt:lpstr>
      <vt:lpstr>More on Tunneling cost</vt:lpstr>
      <vt:lpstr>New Approaches (1)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Vladimir Shiltsev</cp:lastModifiedBy>
  <cp:revision>499</cp:revision>
  <cp:lastPrinted>2014-01-20T19:40:21Z</cp:lastPrinted>
  <dcterms:created xsi:type="dcterms:W3CDTF">2014-01-03T20:18:13Z</dcterms:created>
  <dcterms:modified xsi:type="dcterms:W3CDTF">2017-02-10T16:13:42Z</dcterms:modified>
</cp:coreProperties>
</file>