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652" r:id="rId4"/>
    <p:sldMasterId id="2147483653" r:id="rId5"/>
    <p:sldMasterId id="2147483654" r:id="rId6"/>
    <p:sldMasterId id="2147483655" r:id="rId7"/>
    <p:sldMasterId id="2147483734" r:id="rId8"/>
  </p:sldMasterIdLst>
  <p:notesMasterIdLst>
    <p:notesMasterId r:id="rId64"/>
  </p:notesMasterIdLst>
  <p:sldIdLst>
    <p:sldId id="257" r:id="rId9"/>
    <p:sldId id="486" r:id="rId10"/>
    <p:sldId id="455" r:id="rId11"/>
    <p:sldId id="440" r:id="rId12"/>
    <p:sldId id="441" r:id="rId13"/>
    <p:sldId id="476" r:id="rId14"/>
    <p:sldId id="388" r:id="rId15"/>
    <p:sldId id="293" r:id="rId16"/>
    <p:sldId id="499" r:id="rId17"/>
    <p:sldId id="387" r:id="rId18"/>
    <p:sldId id="448" r:id="rId19"/>
    <p:sldId id="450" r:id="rId20"/>
    <p:sldId id="457" r:id="rId21"/>
    <p:sldId id="460" r:id="rId22"/>
    <p:sldId id="466" r:id="rId23"/>
    <p:sldId id="461" r:id="rId24"/>
    <p:sldId id="459" r:id="rId25"/>
    <p:sldId id="531" r:id="rId26"/>
    <p:sldId id="530" r:id="rId27"/>
    <p:sldId id="483" r:id="rId28"/>
    <p:sldId id="484" r:id="rId29"/>
    <p:sldId id="504" r:id="rId30"/>
    <p:sldId id="505" r:id="rId31"/>
    <p:sldId id="506" r:id="rId32"/>
    <p:sldId id="507" r:id="rId33"/>
    <p:sldId id="508" r:id="rId34"/>
    <p:sldId id="524" r:id="rId35"/>
    <p:sldId id="536" r:id="rId36"/>
    <p:sldId id="520" r:id="rId37"/>
    <p:sldId id="523" r:id="rId38"/>
    <p:sldId id="522" r:id="rId39"/>
    <p:sldId id="510" r:id="rId40"/>
    <p:sldId id="517" r:id="rId41"/>
    <p:sldId id="518" r:id="rId42"/>
    <p:sldId id="519" r:id="rId43"/>
    <p:sldId id="521" r:id="rId44"/>
    <p:sldId id="469" r:id="rId45"/>
    <p:sldId id="488" r:id="rId46"/>
    <p:sldId id="527" r:id="rId47"/>
    <p:sldId id="528" r:id="rId48"/>
    <p:sldId id="529" r:id="rId49"/>
    <p:sldId id="532" r:id="rId50"/>
    <p:sldId id="533" r:id="rId51"/>
    <p:sldId id="534" r:id="rId52"/>
    <p:sldId id="535" r:id="rId53"/>
    <p:sldId id="490" r:id="rId54"/>
    <p:sldId id="491" r:id="rId55"/>
    <p:sldId id="473" r:id="rId56"/>
    <p:sldId id="301" r:id="rId57"/>
    <p:sldId id="302" r:id="rId58"/>
    <p:sldId id="309" r:id="rId59"/>
    <p:sldId id="498" r:id="rId60"/>
    <p:sldId id="502" r:id="rId61"/>
    <p:sldId id="537" r:id="rId62"/>
    <p:sldId id="492" r:id="rId63"/>
  </p:sldIdLst>
  <p:sldSz cx="9144000" cy="6858000" type="screen4x3"/>
  <p:notesSz cx="7315200" cy="96012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FF"/>
    <a:srgbClr val="0226BE"/>
    <a:srgbClr val="1700C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1" autoAdjust="0"/>
    <p:restoredTop sz="94632" autoAdjust="0"/>
  </p:normalViewPr>
  <p:slideViewPr>
    <p:cSldViewPr showGuides="1">
      <p:cViewPr varScale="1">
        <p:scale>
          <a:sx n="162" d="100"/>
          <a:sy n="162" d="100"/>
        </p:scale>
        <p:origin x="126" y="150"/>
      </p:cViewPr>
      <p:guideLst>
        <p:guide orient="horz" pos="2160"/>
        <p:guide pos="2880"/>
      </p:guideLst>
    </p:cSldViewPr>
  </p:slideViewPr>
  <p:outlineViewPr>
    <p:cViewPr>
      <p:scale>
        <a:sx n="33" d="100"/>
        <a:sy n="33" d="100"/>
      </p:scale>
      <p:origin x="0" y="16814"/>
    </p:cViewPr>
  </p:outlineViewPr>
  <p:notesTextViewPr>
    <p:cViewPr>
      <p:scale>
        <a:sx n="100" d="100"/>
        <a:sy n="100" d="100"/>
      </p:scale>
      <p:origin x="0" y="0"/>
    </p:cViewPr>
  </p:notesTextViewPr>
  <p:sorterViewPr>
    <p:cViewPr>
      <p:scale>
        <a:sx n="100" d="100"/>
        <a:sy n="100" d="100"/>
      </p:scale>
      <p:origin x="0" y="77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theme" Target="theme/theme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GB"/>
          </a:p>
        </p:txBody>
      </p:sp>
      <p:sp>
        <p:nvSpPr>
          <p:cNvPr id="3075" name="Rectangle 3"/>
          <p:cNvSpPr>
            <a:spLocks noGrp="1" noChangeArrowheads="1"/>
          </p:cNvSpPr>
          <p:nvPr>
            <p:ph type="dt" idx="1"/>
          </p:nvPr>
        </p:nvSpPr>
        <p:spPr bwMode="auto">
          <a:xfrm>
            <a:off x="4143587" y="0"/>
            <a:ext cx="3169920" cy="4800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GB"/>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3077" name="Rectangle 5"/>
          <p:cNvSpPr>
            <a:spLocks noGrp="1" noChangeArrowheads="1"/>
          </p:cNvSpPr>
          <p:nvPr>
            <p:ph type="body" sz="quarter" idx="3"/>
          </p:nvPr>
        </p:nvSpPr>
        <p:spPr bwMode="auto">
          <a:xfrm>
            <a:off x="731520" y="4560570"/>
            <a:ext cx="5852160" cy="43205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078" name="Rectangle 6"/>
          <p:cNvSpPr>
            <a:spLocks noGrp="1" noChangeArrowheads="1"/>
          </p:cNvSpPr>
          <p:nvPr>
            <p:ph type="ftr" sz="quarter" idx="4"/>
          </p:nvPr>
        </p:nvSpPr>
        <p:spPr bwMode="auto">
          <a:xfrm>
            <a:off x="0" y="9119474"/>
            <a:ext cx="3169920" cy="4800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GB"/>
          </a:p>
        </p:txBody>
      </p:sp>
      <p:sp>
        <p:nvSpPr>
          <p:cNvPr id="3079" name="Rectangle 7"/>
          <p:cNvSpPr>
            <a:spLocks noGrp="1" noChangeArrowheads="1"/>
          </p:cNvSpPr>
          <p:nvPr>
            <p:ph type="sldNum" sz="quarter" idx="5"/>
          </p:nvPr>
        </p:nvSpPr>
        <p:spPr bwMode="auto">
          <a:xfrm>
            <a:off x="4143587" y="9119474"/>
            <a:ext cx="3169920" cy="4800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F599D62B-55E6-43F6-8EBF-7B7F7F2E14A2}" type="slidenum">
              <a:rPr lang="en-GB"/>
              <a:pPr/>
              <a:t>‹#›</a:t>
            </a:fld>
            <a:endParaRPr lang="en-GB"/>
          </a:p>
        </p:txBody>
      </p:sp>
    </p:spTree>
    <p:extLst>
      <p:ext uri="{BB962C8B-B14F-4D97-AF65-F5344CB8AC3E}">
        <p14:creationId xmlns:p14="http://schemas.microsoft.com/office/powerpoint/2010/main" val="11228495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8DEE0-0E1C-45B7-A91C-8DA8645B2B2A}" type="slidenum">
              <a:rPr lang="en-GB"/>
              <a:pPr/>
              <a:t>1</a:t>
            </a:fld>
            <a:endParaRPr lang="en-GB"/>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004509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11</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626057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12</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353957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13</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98547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14</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834889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15</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128269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16</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812943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17</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898024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18</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604941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19</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601164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20</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669983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32732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21</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205487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27</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033321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28</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8788062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29</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008196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30</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233343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31</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2174887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37</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794691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7"/>
          <p:cNvSpPr>
            <a:spLocks noGrp="1" noChangeArrowheads="1"/>
          </p:cNvSpPr>
          <p:nvPr>
            <p:ph type="sldNum" sz="quarter" idx="5"/>
          </p:nvPr>
        </p:nvSpPr>
        <p:spPr>
          <a:noFill/>
          <a:ln>
            <a:miter lim="800000"/>
            <a:headEnd/>
            <a:tailEnd/>
          </a:ln>
        </p:spPr>
        <p:txBody>
          <a:bodyPr/>
          <a:lstStyle/>
          <a:p>
            <a:fld id="{0EAA7DB9-9427-471D-BD2D-411D5F655B53}" type="slidenum">
              <a:rPr lang="en-US" smtClean="0"/>
              <a:pPr/>
              <a:t>38</a:t>
            </a:fld>
            <a:endParaRPr lang="en-US" dirty="0" smtClean="0"/>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GB" dirty="0" smtClean="0"/>
          </a:p>
        </p:txBody>
      </p:sp>
    </p:spTree>
    <p:extLst>
      <p:ext uri="{BB962C8B-B14F-4D97-AF65-F5344CB8AC3E}">
        <p14:creationId xmlns:p14="http://schemas.microsoft.com/office/powerpoint/2010/main" val="1936300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39</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81197" y="4720968"/>
            <a:ext cx="5449570" cy="4475856"/>
          </a:xfrm>
        </p:spPr>
        <p:txBody>
          <a:bodyPr/>
          <a:lstStyle/>
          <a:p>
            <a:endParaRPr lang="de-DE"/>
          </a:p>
        </p:txBody>
      </p:sp>
    </p:spTree>
    <p:extLst>
      <p:ext uri="{BB962C8B-B14F-4D97-AF65-F5344CB8AC3E}">
        <p14:creationId xmlns:p14="http://schemas.microsoft.com/office/powerpoint/2010/main" val="1378638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40</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81197" y="4720968"/>
            <a:ext cx="5449570" cy="4475856"/>
          </a:xfrm>
        </p:spPr>
        <p:txBody>
          <a:bodyPr/>
          <a:lstStyle/>
          <a:p>
            <a:endParaRPr lang="de-DE"/>
          </a:p>
        </p:txBody>
      </p:sp>
    </p:spTree>
    <p:extLst>
      <p:ext uri="{BB962C8B-B14F-4D97-AF65-F5344CB8AC3E}">
        <p14:creationId xmlns:p14="http://schemas.microsoft.com/office/powerpoint/2010/main" val="756720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3</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5263429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41</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81197" y="4720968"/>
            <a:ext cx="5449570" cy="4475856"/>
          </a:xfrm>
        </p:spPr>
        <p:txBody>
          <a:bodyPr/>
          <a:lstStyle/>
          <a:p>
            <a:endParaRPr lang="de-DE"/>
          </a:p>
        </p:txBody>
      </p:sp>
    </p:spTree>
    <p:extLst>
      <p:ext uri="{BB962C8B-B14F-4D97-AF65-F5344CB8AC3E}">
        <p14:creationId xmlns:p14="http://schemas.microsoft.com/office/powerpoint/2010/main" val="20268904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42</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1822718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7"/>
          <p:cNvSpPr>
            <a:spLocks noGrp="1" noChangeArrowheads="1"/>
          </p:cNvSpPr>
          <p:nvPr>
            <p:ph type="sldNum" sz="quarter" idx="5"/>
          </p:nvPr>
        </p:nvSpPr>
        <p:spPr>
          <a:noFill/>
          <a:ln>
            <a:miter lim="800000"/>
            <a:headEnd/>
            <a:tailEnd/>
          </a:ln>
        </p:spPr>
        <p:txBody>
          <a:bodyPr/>
          <a:lstStyle/>
          <a:p>
            <a:fld id="{0EAA7DB9-9427-471D-BD2D-411D5F655B53}" type="slidenum">
              <a:rPr lang="en-US" smtClean="0"/>
              <a:pPr/>
              <a:t>46</a:t>
            </a:fld>
            <a:endParaRPr lang="en-US" dirty="0" smtClean="0"/>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GB" dirty="0" smtClean="0"/>
          </a:p>
        </p:txBody>
      </p:sp>
    </p:spTree>
    <p:extLst>
      <p:ext uri="{BB962C8B-B14F-4D97-AF65-F5344CB8AC3E}">
        <p14:creationId xmlns:p14="http://schemas.microsoft.com/office/powerpoint/2010/main" val="22163937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7"/>
          <p:cNvSpPr>
            <a:spLocks noGrp="1" noChangeArrowheads="1"/>
          </p:cNvSpPr>
          <p:nvPr>
            <p:ph type="sldNum" sz="quarter" idx="5"/>
          </p:nvPr>
        </p:nvSpPr>
        <p:spPr>
          <a:noFill/>
          <a:ln>
            <a:miter lim="800000"/>
            <a:headEnd/>
            <a:tailEnd/>
          </a:ln>
        </p:spPr>
        <p:txBody>
          <a:bodyPr/>
          <a:lstStyle/>
          <a:p>
            <a:fld id="{0EAA7DB9-9427-471D-BD2D-411D5F655B53}" type="slidenum">
              <a:rPr lang="en-US" smtClean="0"/>
              <a:pPr/>
              <a:t>47</a:t>
            </a:fld>
            <a:endParaRPr lang="en-US" dirty="0" smtClean="0"/>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GB" dirty="0" smtClean="0"/>
          </a:p>
        </p:txBody>
      </p:sp>
    </p:spTree>
    <p:extLst>
      <p:ext uri="{BB962C8B-B14F-4D97-AF65-F5344CB8AC3E}">
        <p14:creationId xmlns:p14="http://schemas.microsoft.com/office/powerpoint/2010/main" val="25681964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48</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40270947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059765A-E8CB-4954-90ED-3BBC03C35753}" type="slidenum">
              <a:rPr lang="en-GB"/>
              <a:pPr/>
              <a:t>49</a:t>
            </a:fld>
            <a:endParaRPr lang="en-GB"/>
          </a:p>
        </p:txBody>
      </p:sp>
      <p:sp>
        <p:nvSpPr>
          <p:cNvPr id="226306" name="Slide Image Placeholder 1"/>
          <p:cNvSpPr>
            <a:spLocks noGrp="1" noRot="1" noChangeAspect="1" noTextEdit="1"/>
          </p:cNvSpPr>
          <p:nvPr>
            <p:ph type="sldImg"/>
          </p:nvPr>
        </p:nvSpPr>
        <p:spPr>
          <a:ln/>
        </p:spPr>
      </p:sp>
      <p:sp>
        <p:nvSpPr>
          <p:cNvPr id="226307" name="Notes Placeholder 2"/>
          <p:cNvSpPr>
            <a:spLocks noGrp="1"/>
          </p:cNvSpPr>
          <p:nvPr>
            <p:ph type="body" idx="1"/>
          </p:nvPr>
        </p:nvSpPr>
        <p:spPr/>
        <p:txBody>
          <a:bodyPr/>
          <a:lstStyle/>
          <a:p>
            <a:endParaRPr lang="de-DE"/>
          </a:p>
        </p:txBody>
      </p:sp>
      <p:sp>
        <p:nvSpPr>
          <p:cNvPr id="226308" name="Slide Number Placeholder 3"/>
          <p:cNvSpPr txBox="1">
            <a:spLocks noGrp="1"/>
          </p:cNvSpPr>
          <p:nvPr/>
        </p:nvSpPr>
        <p:spPr bwMode="auto">
          <a:xfrm>
            <a:off x="4143587" y="9119474"/>
            <a:ext cx="3169920" cy="4800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61" tIns="48331" rIns="96661" bIns="48331"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r"/>
            <a:fld id="{1B4054F9-9C29-4F90-92B2-FF83F63CCD63}" type="slidenum">
              <a:rPr lang="en-GB" sz="1300"/>
              <a:pPr algn="r"/>
              <a:t>49</a:t>
            </a:fld>
            <a:endParaRPr lang="en-GB" sz="1300"/>
          </a:p>
        </p:txBody>
      </p:sp>
    </p:spTree>
    <p:extLst>
      <p:ext uri="{BB962C8B-B14F-4D97-AF65-F5344CB8AC3E}">
        <p14:creationId xmlns:p14="http://schemas.microsoft.com/office/powerpoint/2010/main" val="24144125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C2DB1EE-8190-4933-91E9-D4A80B538AF0}" type="slidenum">
              <a:rPr lang="en-GB"/>
              <a:pPr/>
              <a:t>50</a:t>
            </a:fld>
            <a:endParaRPr lang="en-GB"/>
          </a:p>
        </p:txBody>
      </p:sp>
      <p:sp>
        <p:nvSpPr>
          <p:cNvPr id="228354" name="Slide Image Placeholder 1"/>
          <p:cNvSpPr>
            <a:spLocks noGrp="1" noRot="1" noChangeAspect="1" noTextEdit="1"/>
          </p:cNvSpPr>
          <p:nvPr>
            <p:ph type="sldImg"/>
          </p:nvPr>
        </p:nvSpPr>
        <p:spPr>
          <a:ln/>
        </p:spPr>
      </p:sp>
      <p:sp>
        <p:nvSpPr>
          <p:cNvPr id="228355" name="Notes Placeholder 2"/>
          <p:cNvSpPr>
            <a:spLocks noGrp="1"/>
          </p:cNvSpPr>
          <p:nvPr>
            <p:ph type="body" idx="1"/>
          </p:nvPr>
        </p:nvSpPr>
        <p:spPr/>
        <p:txBody>
          <a:bodyPr/>
          <a:lstStyle/>
          <a:p>
            <a:endParaRPr lang="de-DE"/>
          </a:p>
        </p:txBody>
      </p:sp>
      <p:sp>
        <p:nvSpPr>
          <p:cNvPr id="228356" name="Slide Number Placeholder 3"/>
          <p:cNvSpPr txBox="1">
            <a:spLocks noGrp="1"/>
          </p:cNvSpPr>
          <p:nvPr/>
        </p:nvSpPr>
        <p:spPr bwMode="auto">
          <a:xfrm>
            <a:off x="4143587" y="9119474"/>
            <a:ext cx="3169920" cy="4800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661" tIns="48331" rIns="96661" bIns="48331"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r"/>
            <a:fld id="{5F24431E-ECDD-4468-A36F-2CE346162E07}" type="slidenum">
              <a:rPr lang="en-GB" sz="1300"/>
              <a:pPr algn="r"/>
              <a:t>50</a:t>
            </a:fld>
            <a:endParaRPr lang="en-GB" sz="1300"/>
          </a:p>
        </p:txBody>
      </p:sp>
    </p:spTree>
    <p:extLst>
      <p:ext uri="{BB962C8B-B14F-4D97-AF65-F5344CB8AC3E}">
        <p14:creationId xmlns:p14="http://schemas.microsoft.com/office/powerpoint/2010/main" val="27509978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67E87-3B14-4795-9E97-A57FF9BE610D}" type="slidenum">
              <a:rPr lang="en-GB"/>
              <a:pPr/>
              <a:t>51</a:t>
            </a:fld>
            <a:endParaRPr lang="en-GB"/>
          </a:p>
        </p:txBody>
      </p:sp>
      <p:sp>
        <p:nvSpPr>
          <p:cNvPr id="242690" name="Rectangle 2"/>
          <p:cNvSpPr>
            <a:spLocks noGrp="1" noRot="1" noChangeAspect="1" noChangeArrowheads="1" noTextEdit="1"/>
          </p:cNvSpPr>
          <p:nvPr>
            <p:ph type="sldImg"/>
          </p:nvPr>
        </p:nvSpPr>
        <p:spPr>
          <a:xfrm>
            <a:off x="252413" y="723900"/>
            <a:ext cx="6811962" cy="5108575"/>
          </a:xfrm>
          <a:ln/>
        </p:spPr>
      </p:sp>
      <p:sp>
        <p:nvSpPr>
          <p:cNvPr id="242691" name="Rectangle 3"/>
          <p:cNvSpPr>
            <a:spLocks noGrp="1" noChangeArrowheads="1"/>
          </p:cNvSpPr>
          <p:nvPr>
            <p:ph type="body" idx="1"/>
          </p:nvPr>
        </p:nvSpPr>
        <p:spPr>
          <a:xfrm>
            <a:off x="475828" y="6065758"/>
            <a:ext cx="6343227" cy="2812018"/>
          </a:xfrm>
        </p:spPr>
        <p:txBody>
          <a:bodyPr/>
          <a:lstStyle/>
          <a:p>
            <a:endParaRPr lang="de-DE"/>
          </a:p>
        </p:txBody>
      </p:sp>
    </p:spTree>
    <p:extLst>
      <p:ext uri="{BB962C8B-B14F-4D97-AF65-F5344CB8AC3E}">
        <p14:creationId xmlns:p14="http://schemas.microsoft.com/office/powerpoint/2010/main" val="41352480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52</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6206887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53</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320341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4</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8247515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54</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5466957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55</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159894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5</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3150096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6</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2780558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96C7D4-3C8C-4EBE-B6C6-9F7967ADCC6C}" type="slidenum">
              <a:rPr lang="en-GB"/>
              <a:pPr/>
              <a:t>7</a:t>
            </a:fld>
            <a:endParaRPr lang="en-GB"/>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501092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0392E5-D0D3-4D8B-9C7A-C5AB9DAB316D}" type="slidenum">
              <a:rPr lang="en-GB"/>
              <a:pPr/>
              <a:t>8</a:t>
            </a:fld>
            <a:endParaRPr lang="en-GB"/>
          </a:p>
        </p:txBody>
      </p:sp>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007963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10</a:t>
            </a:fld>
            <a:endParaRPr lang="en-GB"/>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0" y="4558904"/>
            <a:ext cx="5852160" cy="4322206"/>
          </a:xfrm>
        </p:spPr>
        <p:txBody>
          <a:bodyPr/>
          <a:lstStyle/>
          <a:p>
            <a:endParaRPr lang="de-DE"/>
          </a:p>
        </p:txBody>
      </p:sp>
    </p:spTree>
    <p:extLst>
      <p:ext uri="{BB962C8B-B14F-4D97-AF65-F5344CB8AC3E}">
        <p14:creationId xmlns:p14="http://schemas.microsoft.com/office/powerpoint/2010/main" val="197977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8.xml"/><Relationship Id="rId1" Type="http://schemas.openxmlformats.org/officeDocument/2006/relationships/video" Target="file:///\\cern.ch\dfs\Departments\AB\Projects\beaminterlocks\Individual_Folders\BTodd\presentations\TEMPLATE\BTODD_MOVIE_END_LOGO.wmv"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1690104047"/>
      </p:ext>
    </p:extLst>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16421340"/>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079387635"/>
      </p:ext>
    </p:extLst>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517972409"/>
      </p:ext>
    </p:extLst>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094782823"/>
      </p:ext>
    </p:extLst>
  </p:cSld>
  <p:clrMapOvr>
    <a:masterClrMapping/>
  </p:clrMapOvr>
  <p:transition spd="med">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47126994"/>
      </p:ext>
    </p:extLst>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94714855"/>
      </p:ext>
    </p:extLst>
  </p:cSld>
  <p:clrMapOvr>
    <a:masterClrMapping/>
  </p:clrMapOvr>
  <p:transition spd="med">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648641629"/>
      </p:ext>
    </p:extLst>
  </p:cSld>
  <p:clrMapOvr>
    <a:masterClrMapping/>
  </p:clrMapOvr>
  <p:transition spd="med">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495016555"/>
      </p:ext>
    </p:extLst>
  </p:cSld>
  <p:clrMapOvr>
    <a:masterClrMapping/>
  </p:clrMapOvr>
  <p:transition spd="med">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3747516"/>
      </p:ext>
    </p:extLst>
  </p:cSld>
  <p:clrMapOvr>
    <a:masterClrMapping/>
  </p:clrMapOvr>
  <p:transition spd="med">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0022511"/>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11642006"/>
      </p:ext>
    </p:extLst>
  </p:cSld>
  <p:clrMapOvr>
    <a:masterClrMapping/>
  </p:clrMapOvr>
  <p:transition spd="med">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0261088"/>
      </p:ext>
    </p:extLst>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383440656"/>
      </p:ext>
    </p:extLst>
  </p:cSld>
  <p:clrMapOvr>
    <a:masterClrMapping/>
  </p:clrMapOvr>
  <p:transition spd="med">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765415237"/>
      </p:ext>
    </p:extLst>
  </p:cSld>
  <p:clrMapOvr>
    <a:masterClrMapping/>
  </p:clrMapOvr>
  <p:transition spd="med">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842497213"/>
      </p:ext>
    </p:extLst>
  </p:cSld>
  <p:clrMapOvr>
    <a:masterClrMapping/>
  </p:clrMapOvr>
  <p:transition spd="med">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924083024"/>
      </p:ext>
    </p:extLst>
  </p:cSld>
  <p:clrMapOvr>
    <a:masterClrMapping/>
  </p:clrMapOvr>
  <p:transition spd="med">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38866462"/>
      </p:ext>
    </p:extLst>
  </p:cSld>
  <p:clrMapOvr>
    <a:masterClrMapping/>
  </p:clrMapOvr>
  <p:transition spd="med">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278384336"/>
      </p:ext>
    </p:extLst>
  </p:cSld>
  <p:clrMapOvr>
    <a:masterClrMapping/>
  </p:clrMapOvr>
  <p:transition spd="med">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528457826"/>
      </p:ext>
    </p:extLst>
  </p:cSld>
  <p:clrMapOvr>
    <a:masterClrMapping/>
  </p:clrMapOvr>
  <p:transition spd="med">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59153324"/>
      </p:ext>
    </p:extLst>
  </p:cSld>
  <p:clrMapOvr>
    <a:masterClrMapping/>
  </p:clrMapOvr>
  <p:transition spd="med">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3056596"/>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2648084"/>
      </p:ext>
    </p:extLst>
  </p:cSld>
  <p:clrMapOvr>
    <a:masterClrMapping/>
  </p:clrMapOvr>
  <p:transition spd="med">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9034623"/>
      </p:ext>
    </p:extLst>
  </p:cSld>
  <p:clrMapOvr>
    <a:masterClrMapping/>
  </p:clrMapOvr>
  <p:transition spd="med">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6683548"/>
      </p:ext>
    </p:extLst>
  </p:cSld>
  <p:clrMapOvr>
    <a:masterClrMapping/>
  </p:clrMapOvr>
  <p:transition spd="med">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9343281"/>
      </p:ext>
    </p:extLst>
  </p:cSld>
  <p:clrMapOvr>
    <a:masterClrMapping/>
  </p:clrMapOvr>
  <p:transition spd="med">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288060209"/>
      </p:ext>
    </p:extLst>
  </p:cSld>
  <p:clrMapOvr>
    <a:masterClrMapping/>
  </p:clrMapOvr>
  <p:transition spd="med">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a:xfrm>
            <a:off x="8001000" y="6629400"/>
            <a:ext cx="1143000" cy="228600"/>
          </a:xfrm>
          <a:prstGeom prst="rect">
            <a:avLst/>
          </a:prstGeom>
        </p:spPr>
        <p:txBody>
          <a:bodyPr/>
          <a:lstStyle>
            <a:lvl1pPr>
              <a:defRPr sz="1100"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547441127"/>
      </p:ext>
    </p:extLst>
  </p:cSld>
  <p:clrMapOvr>
    <a:masterClrMapping/>
  </p:clrMapOvr>
  <p:transition spd="med">
    <p:fade thruBlk="1"/>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202E10D6-A28B-45D9-8670-0A0BB3941D7C}" type="slidenum">
              <a:rPr lang="en-US"/>
              <a:pPr>
                <a:defRPr/>
              </a:pPr>
              <a:t>‹#›</a:t>
            </a:fld>
            <a:endParaRPr lang="en-US" dirty="0"/>
          </a:p>
        </p:txBody>
      </p:sp>
    </p:spTree>
    <p:extLst>
      <p:ext uri="{BB962C8B-B14F-4D97-AF65-F5344CB8AC3E}">
        <p14:creationId xmlns:p14="http://schemas.microsoft.com/office/powerpoint/2010/main" val="392090821"/>
      </p:ext>
    </p:extLst>
  </p:cSld>
  <p:clrMapOvr>
    <a:masterClrMapping/>
  </p:clrMapOvr>
  <p:transition spd="med">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14F4D829-4600-4B15-961C-D4B8EEFB2FA1}" type="slidenum">
              <a:rPr lang="en-US"/>
              <a:pPr>
                <a:defRPr/>
              </a:pPr>
              <a:t>‹#›</a:t>
            </a:fld>
            <a:endParaRPr lang="en-US" dirty="0"/>
          </a:p>
        </p:txBody>
      </p:sp>
    </p:spTree>
    <p:extLst>
      <p:ext uri="{BB962C8B-B14F-4D97-AF65-F5344CB8AC3E}">
        <p14:creationId xmlns:p14="http://schemas.microsoft.com/office/powerpoint/2010/main" val="2478329173"/>
      </p:ext>
    </p:extLst>
  </p:cSld>
  <p:clrMapOvr>
    <a:masterClrMapping/>
  </p:clrMapOvr>
  <p:transition spd="med">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A5735297-2076-400D-B417-69045C4D7220}" type="slidenum">
              <a:rPr lang="en-US"/>
              <a:pPr>
                <a:defRPr/>
              </a:pPr>
              <a:t>‹#›</a:t>
            </a:fld>
            <a:endParaRPr lang="en-US" dirty="0"/>
          </a:p>
        </p:txBody>
      </p:sp>
    </p:spTree>
    <p:extLst>
      <p:ext uri="{BB962C8B-B14F-4D97-AF65-F5344CB8AC3E}">
        <p14:creationId xmlns:p14="http://schemas.microsoft.com/office/powerpoint/2010/main" val="1341786226"/>
      </p:ext>
    </p:extLst>
  </p:cSld>
  <p:clrMapOvr>
    <a:masterClrMapping/>
  </p:clrMapOvr>
  <p:transition spd="med">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smtClean="0"/>
            </a:lvl1pPr>
          </a:lstStyle>
          <a:p>
            <a:pPr>
              <a:defRPr/>
            </a:pPr>
            <a:fld id="{71B66F62-4A11-4252-A2A6-FF0786AD30B8}" type="slidenum">
              <a:rPr lang="en-US"/>
              <a:pPr>
                <a:defRPr/>
              </a:pPr>
              <a:t>‹#›</a:t>
            </a:fld>
            <a:endParaRPr lang="en-US" dirty="0"/>
          </a:p>
        </p:txBody>
      </p:sp>
    </p:spTree>
    <p:extLst>
      <p:ext uri="{BB962C8B-B14F-4D97-AF65-F5344CB8AC3E}">
        <p14:creationId xmlns:p14="http://schemas.microsoft.com/office/powerpoint/2010/main" val="2933942909"/>
      </p:ext>
    </p:extLst>
  </p:cSld>
  <p:clrMapOvr>
    <a:masterClrMapping/>
  </p:clrMapOvr>
  <p:transition spd="med">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Slide Number Placeholder 6"/>
          <p:cNvSpPr>
            <a:spLocks noGrp="1"/>
          </p:cNvSpPr>
          <p:nvPr>
            <p:ph type="sldNum" sz="quarter" idx="10"/>
          </p:nvPr>
        </p:nvSpPr>
        <p:spPr/>
        <p:txBody>
          <a:bodyPr/>
          <a:lstStyle>
            <a:lvl1pPr>
              <a:defRPr smtClean="0"/>
            </a:lvl1pPr>
          </a:lstStyle>
          <a:p>
            <a:pPr>
              <a:defRPr/>
            </a:pPr>
            <a:fld id="{6EDF4237-3DE3-429B-A489-56E63CF6A1D5}" type="slidenum">
              <a:rPr lang="en-US"/>
              <a:pPr>
                <a:defRPr/>
              </a:pPr>
              <a:t>‹#›</a:t>
            </a:fld>
            <a:endParaRPr lang="en-US" dirty="0"/>
          </a:p>
        </p:txBody>
      </p:sp>
    </p:spTree>
    <p:extLst>
      <p:ext uri="{BB962C8B-B14F-4D97-AF65-F5344CB8AC3E}">
        <p14:creationId xmlns:p14="http://schemas.microsoft.com/office/powerpoint/2010/main" val="1735702891"/>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827012018"/>
      </p:ext>
    </p:extLst>
  </p:cSld>
  <p:clrMapOvr>
    <a:masterClrMapping/>
  </p:clrMapOvr>
  <p:transition spd="med">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Slide Number Placeholder 2"/>
          <p:cNvSpPr>
            <a:spLocks noGrp="1"/>
          </p:cNvSpPr>
          <p:nvPr>
            <p:ph type="sldNum" sz="quarter" idx="10"/>
          </p:nvPr>
        </p:nvSpPr>
        <p:spPr/>
        <p:txBody>
          <a:bodyPr/>
          <a:lstStyle>
            <a:lvl1pPr>
              <a:defRPr smtClean="0"/>
            </a:lvl1pPr>
          </a:lstStyle>
          <a:p>
            <a:pPr>
              <a:defRPr/>
            </a:pPr>
            <a:fld id="{9C477991-E496-4970-BE58-5E09971198D1}" type="slidenum">
              <a:rPr lang="en-US"/>
              <a:pPr>
                <a:defRPr/>
              </a:pPr>
              <a:t>‹#›</a:t>
            </a:fld>
            <a:endParaRPr lang="en-US" dirty="0"/>
          </a:p>
        </p:txBody>
      </p:sp>
    </p:spTree>
    <p:extLst>
      <p:ext uri="{BB962C8B-B14F-4D97-AF65-F5344CB8AC3E}">
        <p14:creationId xmlns:p14="http://schemas.microsoft.com/office/powerpoint/2010/main" val="400138028"/>
      </p:ext>
    </p:extLst>
  </p:cSld>
  <p:clrMapOvr>
    <a:masterClrMapping/>
  </p:clrMapOvr>
  <p:transition spd="med">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B75223FD-39E8-4D93-A3D4-985A72E971F4}" type="slidenum">
              <a:rPr lang="en-US"/>
              <a:pPr>
                <a:defRPr/>
              </a:pPr>
              <a:t>‹#›</a:t>
            </a:fld>
            <a:endParaRPr lang="en-US" dirty="0"/>
          </a:p>
        </p:txBody>
      </p:sp>
    </p:spTree>
    <p:extLst>
      <p:ext uri="{BB962C8B-B14F-4D97-AF65-F5344CB8AC3E}">
        <p14:creationId xmlns:p14="http://schemas.microsoft.com/office/powerpoint/2010/main" val="3565055626"/>
      </p:ext>
    </p:extLst>
  </p:cSld>
  <p:clrMapOvr>
    <a:masterClrMapping/>
  </p:clrMapOvr>
  <p:transition spd="med">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A73EBA7F-AB46-48EA-AF4B-5E936A9B34B3}" type="slidenum">
              <a:rPr lang="en-US"/>
              <a:pPr>
                <a:defRPr/>
              </a:pPr>
              <a:t>‹#›</a:t>
            </a:fld>
            <a:endParaRPr lang="en-US" dirty="0"/>
          </a:p>
        </p:txBody>
      </p:sp>
    </p:spTree>
    <p:extLst>
      <p:ext uri="{BB962C8B-B14F-4D97-AF65-F5344CB8AC3E}">
        <p14:creationId xmlns:p14="http://schemas.microsoft.com/office/powerpoint/2010/main" val="3136870323"/>
      </p:ext>
    </p:extLst>
  </p:cSld>
  <p:clrMapOvr>
    <a:masterClrMapping/>
  </p:clrMapOvr>
  <p:transition spd="med">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19BEAFD3-878A-4564-879B-6C2F59D9DAB4}" type="slidenum">
              <a:rPr lang="en-US"/>
              <a:pPr>
                <a:defRPr/>
              </a:pPr>
              <a:t>‹#›</a:t>
            </a:fld>
            <a:endParaRPr lang="en-US" dirty="0"/>
          </a:p>
        </p:txBody>
      </p:sp>
    </p:spTree>
    <p:extLst>
      <p:ext uri="{BB962C8B-B14F-4D97-AF65-F5344CB8AC3E}">
        <p14:creationId xmlns:p14="http://schemas.microsoft.com/office/powerpoint/2010/main" val="1399240101"/>
      </p:ext>
    </p:extLst>
  </p:cSld>
  <p:clrMapOvr>
    <a:masterClrMapping/>
  </p:clrMapOvr>
  <p:transition spd="med">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637F2A01-EF02-4099-A7C7-56C772BE780E}" type="slidenum">
              <a:rPr lang="en-US"/>
              <a:pPr>
                <a:defRPr/>
              </a:pPr>
              <a:t>‹#›</a:t>
            </a:fld>
            <a:endParaRPr lang="en-US" dirty="0"/>
          </a:p>
        </p:txBody>
      </p:sp>
    </p:spTree>
    <p:extLst>
      <p:ext uri="{BB962C8B-B14F-4D97-AF65-F5344CB8AC3E}">
        <p14:creationId xmlns:p14="http://schemas.microsoft.com/office/powerpoint/2010/main" val="2705761413"/>
      </p:ext>
    </p:extLst>
  </p:cSld>
  <p:clrMapOvr>
    <a:masterClrMapping/>
  </p:clrMapOvr>
  <p:transition spd="med">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E623897F-B80A-433A-BF72-5B7947619EE9}" type="slidenum">
              <a:rPr lang="en-US"/>
              <a:pPr>
                <a:defRPr/>
              </a:pPr>
              <a:t>‹#›</a:t>
            </a:fld>
            <a:endParaRPr lang="en-US" dirty="0"/>
          </a:p>
        </p:txBody>
      </p:sp>
    </p:spTree>
    <p:extLst>
      <p:ext uri="{BB962C8B-B14F-4D97-AF65-F5344CB8AC3E}">
        <p14:creationId xmlns:p14="http://schemas.microsoft.com/office/powerpoint/2010/main" val="2586026695"/>
      </p:ext>
    </p:extLst>
  </p:cSld>
  <p:clrMapOvr>
    <a:masterClrMapping/>
  </p:clrMapOvr>
  <p:transition spd="med">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1E17FD22-A032-4CAA-9712-43BEDD6C3B7C}" type="slidenum">
              <a:rPr lang="en-US"/>
              <a:pPr>
                <a:defRPr/>
              </a:pPr>
              <a:t>‹#›</a:t>
            </a:fld>
            <a:endParaRPr lang="en-US" dirty="0"/>
          </a:p>
        </p:txBody>
      </p:sp>
    </p:spTree>
    <p:extLst>
      <p:ext uri="{BB962C8B-B14F-4D97-AF65-F5344CB8AC3E}">
        <p14:creationId xmlns:p14="http://schemas.microsoft.com/office/powerpoint/2010/main" val="344702941"/>
      </p:ext>
    </p:extLst>
  </p:cSld>
  <p:clrMapOvr>
    <a:masterClrMapping/>
  </p:clrMapOvr>
  <p:transition spd="med">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35A5486C-12F0-4D99-AA99-FE5A82CBF813}" type="slidenum">
              <a:rPr lang="en-US"/>
              <a:pPr>
                <a:defRPr/>
              </a:pPr>
              <a:t>‹#›</a:t>
            </a:fld>
            <a:endParaRPr lang="en-US" dirty="0"/>
          </a:p>
        </p:txBody>
      </p:sp>
    </p:spTree>
    <p:extLst>
      <p:ext uri="{BB962C8B-B14F-4D97-AF65-F5344CB8AC3E}">
        <p14:creationId xmlns:p14="http://schemas.microsoft.com/office/powerpoint/2010/main" val="3418647015"/>
      </p:ext>
    </p:extLst>
  </p:cSld>
  <p:clrMapOvr>
    <a:masterClrMapping/>
  </p:clrMapOvr>
  <p:transition spd="med">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9EFEFA3F-8E71-4AB1-91C0-8209F608B908}" type="slidenum">
              <a:rPr lang="en-US"/>
              <a:pPr>
                <a:defRPr/>
              </a:pPr>
              <a:t>‹#›</a:t>
            </a:fld>
            <a:endParaRPr lang="en-US" dirty="0"/>
          </a:p>
        </p:txBody>
      </p:sp>
    </p:spTree>
    <p:extLst>
      <p:ext uri="{BB962C8B-B14F-4D97-AF65-F5344CB8AC3E}">
        <p14:creationId xmlns:p14="http://schemas.microsoft.com/office/powerpoint/2010/main" val="3213330581"/>
      </p:ext>
    </p:extLst>
  </p:cSld>
  <p:clrMapOvr>
    <a:masterClrMapping/>
  </p:clrMapOvr>
  <p:transition spd="med">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smtClean="0"/>
            </a:lvl1pPr>
          </a:lstStyle>
          <a:p>
            <a:pPr>
              <a:defRPr/>
            </a:pPr>
            <a:fld id="{179C5107-F609-40D1-86D5-7E1F4F07361B}" type="slidenum">
              <a:rPr lang="en-US"/>
              <a:pPr>
                <a:defRPr/>
              </a:pPr>
              <a:t>‹#›</a:t>
            </a:fld>
            <a:endParaRPr lang="en-US" dirty="0"/>
          </a:p>
        </p:txBody>
      </p:sp>
    </p:spTree>
    <p:extLst>
      <p:ext uri="{BB962C8B-B14F-4D97-AF65-F5344CB8AC3E}">
        <p14:creationId xmlns:p14="http://schemas.microsoft.com/office/powerpoint/2010/main" val="2843123402"/>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69447628"/>
      </p:ext>
    </p:extLst>
  </p:cSld>
  <p:clrMapOvr>
    <a:masterClrMapping/>
  </p:clrMapOvr>
  <p:transition spd="med">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Slide Number Placeholder 6"/>
          <p:cNvSpPr>
            <a:spLocks noGrp="1"/>
          </p:cNvSpPr>
          <p:nvPr>
            <p:ph type="sldNum" sz="quarter" idx="10"/>
          </p:nvPr>
        </p:nvSpPr>
        <p:spPr/>
        <p:txBody>
          <a:bodyPr/>
          <a:lstStyle>
            <a:lvl1pPr>
              <a:defRPr smtClean="0"/>
            </a:lvl1pPr>
          </a:lstStyle>
          <a:p>
            <a:pPr>
              <a:defRPr/>
            </a:pPr>
            <a:fld id="{C11EE2F8-264D-4936-A54B-F5E0763DBCD4}" type="slidenum">
              <a:rPr lang="en-US"/>
              <a:pPr>
                <a:defRPr/>
              </a:pPr>
              <a:t>‹#›</a:t>
            </a:fld>
            <a:endParaRPr lang="en-US" dirty="0"/>
          </a:p>
        </p:txBody>
      </p:sp>
    </p:spTree>
    <p:extLst>
      <p:ext uri="{BB962C8B-B14F-4D97-AF65-F5344CB8AC3E}">
        <p14:creationId xmlns:p14="http://schemas.microsoft.com/office/powerpoint/2010/main" val="2115095493"/>
      </p:ext>
    </p:extLst>
  </p:cSld>
  <p:clrMapOvr>
    <a:masterClrMapping/>
  </p:clrMapOvr>
  <p:transition spd="med">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Slide Number Placeholder 2"/>
          <p:cNvSpPr>
            <a:spLocks noGrp="1"/>
          </p:cNvSpPr>
          <p:nvPr>
            <p:ph type="sldNum" sz="quarter" idx="10"/>
          </p:nvPr>
        </p:nvSpPr>
        <p:spPr/>
        <p:txBody>
          <a:bodyPr/>
          <a:lstStyle>
            <a:lvl1pPr>
              <a:defRPr smtClean="0"/>
            </a:lvl1pPr>
          </a:lstStyle>
          <a:p>
            <a:pPr>
              <a:defRPr/>
            </a:pPr>
            <a:fld id="{14130540-2887-4FC3-95BF-9ACC79FC677F}" type="slidenum">
              <a:rPr lang="en-US"/>
              <a:pPr>
                <a:defRPr/>
              </a:pPr>
              <a:t>‹#›</a:t>
            </a:fld>
            <a:endParaRPr lang="en-US" dirty="0"/>
          </a:p>
        </p:txBody>
      </p:sp>
    </p:spTree>
    <p:extLst>
      <p:ext uri="{BB962C8B-B14F-4D97-AF65-F5344CB8AC3E}">
        <p14:creationId xmlns:p14="http://schemas.microsoft.com/office/powerpoint/2010/main" val="2470558218"/>
      </p:ext>
    </p:extLst>
  </p:cSld>
  <p:clrMapOvr>
    <a:masterClrMapping/>
  </p:clrMapOvr>
  <p:transition spd="med">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8C8FD3D0-C004-4437-AF58-115542DCDCB8}" type="slidenum">
              <a:rPr lang="en-US"/>
              <a:pPr>
                <a:defRPr/>
              </a:pPr>
              <a:t>‹#›</a:t>
            </a:fld>
            <a:endParaRPr lang="en-US" dirty="0"/>
          </a:p>
        </p:txBody>
      </p:sp>
    </p:spTree>
    <p:extLst>
      <p:ext uri="{BB962C8B-B14F-4D97-AF65-F5344CB8AC3E}">
        <p14:creationId xmlns:p14="http://schemas.microsoft.com/office/powerpoint/2010/main" val="901086155"/>
      </p:ext>
    </p:extLst>
  </p:cSld>
  <p:clrMapOvr>
    <a:masterClrMapping/>
  </p:clrMapOvr>
  <p:transition spd="med">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B939B254-C7DF-43B0-9E7C-26FB0ED3FCDF}" type="slidenum">
              <a:rPr lang="en-US"/>
              <a:pPr>
                <a:defRPr/>
              </a:pPr>
              <a:t>‹#›</a:t>
            </a:fld>
            <a:endParaRPr lang="en-US" dirty="0"/>
          </a:p>
        </p:txBody>
      </p:sp>
    </p:spTree>
    <p:extLst>
      <p:ext uri="{BB962C8B-B14F-4D97-AF65-F5344CB8AC3E}">
        <p14:creationId xmlns:p14="http://schemas.microsoft.com/office/powerpoint/2010/main" val="3111664955"/>
      </p:ext>
    </p:extLst>
  </p:cSld>
  <p:clrMapOvr>
    <a:masterClrMapping/>
  </p:clrMapOvr>
  <p:transition spd="med">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4444CA8C-B558-4184-A5D3-A695E1D28FE2}" type="slidenum">
              <a:rPr lang="en-US"/>
              <a:pPr>
                <a:defRPr/>
              </a:pPr>
              <a:t>‹#›</a:t>
            </a:fld>
            <a:endParaRPr lang="en-US" dirty="0"/>
          </a:p>
        </p:txBody>
      </p:sp>
    </p:spTree>
    <p:extLst>
      <p:ext uri="{BB962C8B-B14F-4D97-AF65-F5344CB8AC3E}">
        <p14:creationId xmlns:p14="http://schemas.microsoft.com/office/powerpoint/2010/main" val="4196016905"/>
      </p:ext>
    </p:extLst>
  </p:cSld>
  <p:clrMapOvr>
    <a:masterClrMapping/>
  </p:clrMapOvr>
  <p:transition spd="med">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8BA57473-259D-47D2-BEA9-1153A24A88C1}" type="slidenum">
              <a:rPr lang="en-US"/>
              <a:pPr>
                <a:defRPr/>
              </a:pPr>
              <a:t>‹#›</a:t>
            </a:fld>
            <a:endParaRPr lang="en-US" dirty="0"/>
          </a:p>
        </p:txBody>
      </p:sp>
    </p:spTree>
    <p:extLst>
      <p:ext uri="{BB962C8B-B14F-4D97-AF65-F5344CB8AC3E}">
        <p14:creationId xmlns:p14="http://schemas.microsoft.com/office/powerpoint/2010/main" val="3507670866"/>
      </p:ext>
    </p:extLst>
  </p:cSld>
  <p:clrMapOvr>
    <a:masterClrMapping/>
  </p:clrMapOvr>
  <p:transition spd="med">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A9392D9B-075B-4B41-96DB-7C11760A14E3}" type="slidenum">
              <a:rPr lang="en-US"/>
              <a:pPr>
                <a:defRPr/>
              </a:pPr>
              <a:t>‹#›</a:t>
            </a:fld>
            <a:endParaRPr lang="en-US" dirty="0"/>
          </a:p>
        </p:txBody>
      </p:sp>
    </p:spTree>
    <p:extLst>
      <p:ext uri="{BB962C8B-B14F-4D97-AF65-F5344CB8AC3E}">
        <p14:creationId xmlns:p14="http://schemas.microsoft.com/office/powerpoint/2010/main" val="1696390123"/>
      </p:ext>
    </p:extLst>
  </p:cSld>
  <p:clrMapOvr>
    <a:masterClrMapping/>
  </p:clrMapOvr>
  <p:transition spd="med">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5A7BC73B-B0A3-4258-89A0-D71331054DDD}" type="slidenum">
              <a:rPr lang="en-US"/>
              <a:pPr>
                <a:defRPr/>
              </a:pPr>
              <a:t>‹#›</a:t>
            </a:fld>
            <a:endParaRPr lang="en-US" dirty="0"/>
          </a:p>
        </p:txBody>
      </p:sp>
    </p:spTree>
    <p:extLst>
      <p:ext uri="{BB962C8B-B14F-4D97-AF65-F5344CB8AC3E}">
        <p14:creationId xmlns:p14="http://schemas.microsoft.com/office/powerpoint/2010/main" val="2279324121"/>
      </p:ext>
    </p:extLst>
  </p:cSld>
  <p:clrMapOvr>
    <a:masterClrMapping/>
  </p:clrMapOvr>
  <p:transition spd="med">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F9DB9520-DE40-4569-BD99-D99A8F434259}" type="slidenum">
              <a:rPr lang="en-US"/>
              <a:pPr>
                <a:defRPr/>
              </a:pPr>
              <a:t>‹#›</a:t>
            </a:fld>
            <a:endParaRPr lang="en-US" dirty="0"/>
          </a:p>
        </p:txBody>
      </p:sp>
    </p:spTree>
    <p:extLst>
      <p:ext uri="{BB962C8B-B14F-4D97-AF65-F5344CB8AC3E}">
        <p14:creationId xmlns:p14="http://schemas.microsoft.com/office/powerpoint/2010/main" val="2977233583"/>
      </p:ext>
    </p:extLst>
  </p:cSld>
  <p:clrMapOvr>
    <a:masterClrMapping/>
  </p:clrMapOvr>
  <p:transition spd="med">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ADCAB4D4-0520-44EE-8345-5500473E0A11}" type="slidenum">
              <a:rPr lang="en-US"/>
              <a:pPr>
                <a:defRPr/>
              </a:pPr>
              <a:t>‹#›</a:t>
            </a:fld>
            <a:endParaRPr lang="en-US" dirty="0"/>
          </a:p>
        </p:txBody>
      </p:sp>
    </p:spTree>
    <p:extLst>
      <p:ext uri="{BB962C8B-B14F-4D97-AF65-F5344CB8AC3E}">
        <p14:creationId xmlns:p14="http://schemas.microsoft.com/office/powerpoint/2010/main" val="3516347562"/>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Tree>
    <p:extLst>
      <p:ext uri="{BB962C8B-B14F-4D97-AF65-F5344CB8AC3E}">
        <p14:creationId xmlns:p14="http://schemas.microsoft.com/office/powerpoint/2010/main" val="3826473781"/>
      </p:ext>
    </p:extLst>
  </p:cSld>
  <p:clrMapOvr>
    <a:masterClrMapping/>
  </p:clrMapOvr>
  <p:transition spd="med">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p:cNvSpPr>
          <p:nvPr>
            <p:ph type="sldNum" sz="quarter" idx="10"/>
          </p:nvPr>
        </p:nvSpPr>
        <p:spPr/>
        <p:txBody>
          <a:bodyPr/>
          <a:lstStyle>
            <a:lvl1pPr>
              <a:defRPr smtClean="0"/>
            </a:lvl1pPr>
          </a:lstStyle>
          <a:p>
            <a:pPr>
              <a:defRPr/>
            </a:pPr>
            <a:fld id="{E773362A-61F8-4067-B056-990AFC5942D6}" type="slidenum">
              <a:rPr lang="en-US"/>
              <a:pPr>
                <a:defRPr/>
              </a:pPr>
              <a:t>‹#›</a:t>
            </a:fld>
            <a:endParaRPr lang="en-US" dirty="0"/>
          </a:p>
        </p:txBody>
      </p:sp>
    </p:spTree>
    <p:extLst>
      <p:ext uri="{BB962C8B-B14F-4D97-AF65-F5344CB8AC3E}">
        <p14:creationId xmlns:p14="http://schemas.microsoft.com/office/powerpoint/2010/main" val="3815081600"/>
      </p:ext>
    </p:extLst>
  </p:cSld>
  <p:clrMapOvr>
    <a:masterClrMapping/>
  </p:clrMapOvr>
  <p:transition spd="med">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Slide Number Placeholder 6"/>
          <p:cNvSpPr>
            <a:spLocks noGrp="1"/>
          </p:cNvSpPr>
          <p:nvPr>
            <p:ph type="sldNum" sz="quarter" idx="10"/>
          </p:nvPr>
        </p:nvSpPr>
        <p:spPr/>
        <p:txBody>
          <a:bodyPr/>
          <a:lstStyle>
            <a:lvl1pPr>
              <a:defRPr smtClean="0"/>
            </a:lvl1pPr>
          </a:lstStyle>
          <a:p>
            <a:pPr>
              <a:defRPr/>
            </a:pPr>
            <a:fld id="{FBB79C84-2F42-4EF7-909E-7D72751A1C7F}" type="slidenum">
              <a:rPr lang="en-US"/>
              <a:pPr>
                <a:defRPr/>
              </a:pPr>
              <a:t>‹#›</a:t>
            </a:fld>
            <a:endParaRPr lang="en-US" dirty="0"/>
          </a:p>
        </p:txBody>
      </p:sp>
    </p:spTree>
    <p:extLst>
      <p:ext uri="{BB962C8B-B14F-4D97-AF65-F5344CB8AC3E}">
        <p14:creationId xmlns:p14="http://schemas.microsoft.com/office/powerpoint/2010/main" val="3209633887"/>
      </p:ext>
    </p:extLst>
  </p:cSld>
  <p:clrMapOvr>
    <a:masterClrMapping/>
  </p:clrMapOvr>
  <p:transition spd="med">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Slide Number Placeholder 2"/>
          <p:cNvSpPr>
            <a:spLocks noGrp="1"/>
          </p:cNvSpPr>
          <p:nvPr>
            <p:ph type="sldNum" sz="quarter" idx="10"/>
          </p:nvPr>
        </p:nvSpPr>
        <p:spPr/>
        <p:txBody>
          <a:bodyPr/>
          <a:lstStyle>
            <a:lvl1pPr>
              <a:defRPr smtClean="0"/>
            </a:lvl1pPr>
          </a:lstStyle>
          <a:p>
            <a:pPr>
              <a:defRPr/>
            </a:pPr>
            <a:fld id="{70675450-6F81-4F8A-B343-90242AF29272}" type="slidenum">
              <a:rPr lang="en-US"/>
              <a:pPr>
                <a:defRPr/>
              </a:pPr>
              <a:t>‹#›</a:t>
            </a:fld>
            <a:endParaRPr lang="en-US" dirty="0"/>
          </a:p>
        </p:txBody>
      </p:sp>
    </p:spTree>
    <p:extLst>
      <p:ext uri="{BB962C8B-B14F-4D97-AF65-F5344CB8AC3E}">
        <p14:creationId xmlns:p14="http://schemas.microsoft.com/office/powerpoint/2010/main" val="448058255"/>
      </p:ext>
    </p:extLst>
  </p:cSld>
  <p:clrMapOvr>
    <a:masterClrMapping/>
  </p:clrMapOvr>
  <p:transition spd="med">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86CB246C-8E57-4BB4-A045-72479ACCF676}" type="slidenum">
              <a:rPr lang="en-US"/>
              <a:pPr>
                <a:defRPr/>
              </a:pPr>
              <a:t>‹#›</a:t>
            </a:fld>
            <a:endParaRPr lang="en-US" dirty="0"/>
          </a:p>
        </p:txBody>
      </p:sp>
    </p:spTree>
    <p:extLst>
      <p:ext uri="{BB962C8B-B14F-4D97-AF65-F5344CB8AC3E}">
        <p14:creationId xmlns:p14="http://schemas.microsoft.com/office/powerpoint/2010/main" val="1699732116"/>
      </p:ext>
    </p:extLst>
  </p:cSld>
  <p:clrMapOvr>
    <a:masterClrMapping/>
  </p:clrMapOvr>
  <p:transition spd="med">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1B17837A-0272-411C-8129-8B602F193BAA}" type="slidenum">
              <a:rPr lang="en-US"/>
              <a:pPr>
                <a:defRPr/>
              </a:pPr>
              <a:t>‹#›</a:t>
            </a:fld>
            <a:endParaRPr lang="en-US" dirty="0"/>
          </a:p>
        </p:txBody>
      </p:sp>
    </p:spTree>
    <p:extLst>
      <p:ext uri="{BB962C8B-B14F-4D97-AF65-F5344CB8AC3E}">
        <p14:creationId xmlns:p14="http://schemas.microsoft.com/office/powerpoint/2010/main" val="608344074"/>
      </p:ext>
    </p:extLst>
  </p:cSld>
  <p:clrMapOvr>
    <a:masterClrMapping/>
  </p:clrMapOvr>
  <p:transition spd="med">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06596658-F987-4170-86B7-2B004B09EDF2}" type="slidenum">
              <a:rPr lang="en-US"/>
              <a:pPr>
                <a:defRPr/>
              </a:pPr>
              <a:t>‹#›</a:t>
            </a:fld>
            <a:endParaRPr lang="en-US" dirty="0"/>
          </a:p>
        </p:txBody>
      </p:sp>
    </p:spTree>
    <p:extLst>
      <p:ext uri="{BB962C8B-B14F-4D97-AF65-F5344CB8AC3E}">
        <p14:creationId xmlns:p14="http://schemas.microsoft.com/office/powerpoint/2010/main" val="2198772426"/>
      </p:ext>
    </p:extLst>
  </p:cSld>
  <p:clrMapOvr>
    <a:masterClrMapping/>
  </p:clrMapOvr>
  <p:transition spd="med">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EF20D9B2-9EBE-453D-8A55-2E52FB6BB1E6}" type="slidenum">
              <a:rPr lang="en-US"/>
              <a:pPr>
                <a:defRPr/>
              </a:pPr>
              <a:t>‹#›</a:t>
            </a:fld>
            <a:endParaRPr lang="en-US" dirty="0"/>
          </a:p>
        </p:txBody>
      </p:sp>
    </p:spTree>
    <p:extLst>
      <p:ext uri="{BB962C8B-B14F-4D97-AF65-F5344CB8AC3E}">
        <p14:creationId xmlns:p14="http://schemas.microsoft.com/office/powerpoint/2010/main" val="1355963942"/>
      </p:ext>
    </p:extLst>
  </p:cSld>
  <p:clrMapOvr>
    <a:masterClrMapping/>
  </p:clrMapOvr>
  <p:transition spd="med">
    <p:fade thruBlk="1"/>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Slide Number Placeholder 3"/>
          <p:cNvSpPr>
            <a:spLocks noGrp="1"/>
          </p:cNvSpPr>
          <p:nvPr>
            <p:ph type="sldNum" sz="quarter" idx="10"/>
          </p:nvPr>
        </p:nvSpPr>
        <p:spPr/>
        <p:txBody>
          <a:bodyPr/>
          <a:lstStyle>
            <a:lvl1pPr>
              <a:defRPr smtClean="0"/>
            </a:lvl1pPr>
          </a:lstStyle>
          <a:p>
            <a:pPr>
              <a:defRPr/>
            </a:pPr>
            <a:fld id="{30D9ED54-11E4-414C-A204-AF11DD67243B}" type="slidenum">
              <a:rPr lang="en-US"/>
              <a:pPr>
                <a:defRPr/>
              </a:pPr>
              <a:t>‹#›</a:t>
            </a:fld>
            <a:endParaRPr lang="en-US" dirty="0"/>
          </a:p>
        </p:txBody>
      </p:sp>
    </p:spTree>
    <p:extLst>
      <p:ext uri="{BB962C8B-B14F-4D97-AF65-F5344CB8AC3E}">
        <p14:creationId xmlns:p14="http://schemas.microsoft.com/office/powerpoint/2010/main" val="3871565030"/>
      </p:ext>
    </p:extLst>
  </p:cSld>
  <p:clrMapOvr>
    <a:masterClrMapping/>
  </p:clrMapOvr>
  <p:transition spd="med">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3171731997"/>
      </p:ext>
    </p:extLst>
  </p:cSld>
  <p:clrMapOvr>
    <a:masterClrMapping/>
  </p:clrMapOvr>
  <p:transition spd="med">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097017146"/>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47825176"/>
      </p:ext>
    </p:extLst>
  </p:cSld>
  <p:clrMapOvr>
    <a:masterClrMapping/>
  </p:clrMapOvr>
  <p:transition spd="med">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68826261"/>
      </p:ext>
    </p:extLst>
  </p:cSld>
  <p:clrMapOvr>
    <a:masterClrMapping/>
  </p:clrMapOvr>
  <p:transition spd="med">
    <p:fade thruBlk="1"/>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284824186"/>
      </p:ext>
    </p:extLst>
  </p:cSld>
  <p:clrMapOvr>
    <a:masterClrMapping/>
  </p:clrMapOvr>
  <p:transition spd="med">
    <p:fade thruBlk="1"/>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746537728"/>
      </p:ext>
    </p:extLst>
  </p:cSld>
  <p:clrMapOvr>
    <a:masterClrMapping/>
  </p:clrMapOvr>
  <p:transition spd="med">
    <p:fade thruBlk="1"/>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556477693"/>
      </p:ext>
    </p:extLst>
  </p:cSld>
  <p:clrMapOvr>
    <a:masterClrMapping/>
  </p:clrMapOvr>
  <p:transition spd="med">
    <p:fade thruBlk="1"/>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3583591"/>
      </p:ext>
    </p:extLst>
  </p:cSld>
  <p:clrMapOvr>
    <a:masterClrMapping/>
  </p:clrMapOvr>
  <p:transition spd="med">
    <p:fade thruBlk="1"/>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31352420"/>
      </p:ext>
    </p:extLst>
  </p:cSld>
  <p:clrMapOvr>
    <a:masterClrMapping/>
  </p:clrMapOvr>
  <p:transition spd="med">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2819374"/>
      </p:ext>
    </p:extLst>
  </p:cSld>
  <p:clrMapOvr>
    <a:masterClrMapping/>
  </p:clrMapOvr>
  <p:transition spd="med">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681603452"/>
      </p:ext>
    </p:extLst>
  </p:cSld>
  <p:clrMapOvr>
    <a:masterClrMapping/>
  </p:clrMapOvr>
  <p:transition spd="med">
    <p:fade thruBlk="1"/>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210467097"/>
      </p:ext>
    </p:extLst>
  </p:cSld>
  <p:clrMapOvr>
    <a:masterClrMapping/>
  </p:clrMapOvr>
  <p:transition spd="med">
    <p:fade thruBlk="1"/>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Prologue Linked Video">
    <p:bg>
      <p:bgPr>
        <a:solidFill>
          <a:schemeClr val="accent6"/>
        </a:solidFill>
        <a:effectLst/>
      </p:bgPr>
    </p:bg>
    <p:spTree>
      <p:nvGrpSpPr>
        <p:cNvPr id="1" name=""/>
        <p:cNvGrpSpPr/>
        <p:nvPr/>
      </p:nvGrpSpPr>
      <p:grpSpPr>
        <a:xfrm>
          <a:off x="0" y="0"/>
          <a:ext cx="0" cy="0"/>
          <a:chOff x="0" y="0"/>
          <a:chExt cx="0" cy="0"/>
        </a:xfrm>
      </p:grpSpPr>
      <p:pic>
        <p:nvPicPr>
          <p:cNvPr id="13" name="BTODD_MOVIE_END_LOGO.wmv">
            <a:hlinkClick r:id="" action="ppaction://media"/>
          </p:cNvPr>
          <p:cNvPicPr>
            <a:picLocks noRot="1" noChangeAspect="1"/>
          </p:cNvPicPr>
          <p:nvPr>
            <a:videoFile r:link="rId1"/>
          </p:nvPr>
        </p:nvPicPr>
        <p:blipFill>
          <a:blip r:embed="rId3"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609300528"/>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2" presetClass="mediacall" presetSubtype="0" fill="hold" nodeType="afterEffect">
                                  <p:stCondLst>
                                    <p:cond delay="0"/>
                                  </p:stCondLst>
                                  <p:childTnLst>
                                    <p:cmd type="call" cmd="togglePause">
                                      <p:cBhvr>
                                        <p:cTn id="9" dur="1" fill="hold"/>
                                        <p:tgtEl>
                                          <p:spTgt spid="13"/>
                                        </p:tgtEl>
                                      </p:cBhvr>
                                    </p:cmd>
                                  </p:childTnLst>
                                </p:cTn>
                              </p:par>
                            </p:childTnLst>
                          </p:cTn>
                        </p:par>
                        <p:par>
                          <p:cTn id="10" fill="hold">
                            <p:stCondLst>
                              <p:cond delay="0"/>
                            </p:stCondLst>
                            <p:childTnLst>
                              <p:par>
                                <p:cTn id="11" presetID="10" presetClass="exit" presetSubtype="0" fill="hold" nodeType="afterEffect">
                                  <p:stCondLst>
                                    <p:cond delay="600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md type="call" cmd="stop">
                                      <p:cBhvr>
                                        <p:cTn id="14" dur="1">
                                          <p:stCondLst>
                                            <p:cond delay="499"/>
                                          </p:stCondLst>
                                        </p:cTn>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5" fill="hold" display="0">
                  <p:stCondLst>
                    <p:cond delay="indefinite"/>
                  </p:stCondLst>
                  <p:endCondLst>
                    <p:cond evt="onNext" delay="0">
                      <p:tgtEl>
                        <p:sldTgt/>
                      </p:tgtEl>
                    </p:cond>
                    <p:cond evt="onPrev" delay="0">
                      <p:tgtEl>
                        <p:sldTgt/>
                      </p:tgtEl>
                    </p:cond>
                  </p:endCondLst>
                </p:cTn>
                <p:tgtEl>
                  <p:spTgt spid="13"/>
                </p:tgtEl>
              </p:cMediaNode>
            </p:video>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7064412"/>
      </p:ext>
    </p:extLst>
  </p:cSld>
  <p:clrMapOvr>
    <a:masterClrMapping/>
  </p:clrMapOvr>
  <p:transition spd="med">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Prologue Animated Gif">
    <p:bg>
      <p:bgPr>
        <a:solidFill>
          <a:schemeClr val="accent6"/>
        </a:solidFill>
        <a:effectLst/>
      </p:bgPr>
    </p:bg>
    <p:spTree>
      <p:nvGrpSpPr>
        <p:cNvPr id="1" name=""/>
        <p:cNvGrpSpPr/>
        <p:nvPr/>
      </p:nvGrpSpPr>
      <p:grpSpPr>
        <a:xfrm>
          <a:off x="0" y="0"/>
          <a:ext cx="0" cy="0"/>
          <a:chOff x="0" y="0"/>
          <a:chExt cx="0" cy="0"/>
        </a:xfrm>
      </p:grpSpPr>
      <p:pic>
        <p:nvPicPr>
          <p:cNvPr id="3" name="Picture 2" descr="btodd_animated_gif_delayed.gif"/>
          <p:cNvPicPr>
            <a:picLocks noChangeAspect="1"/>
          </p:cNvPicPr>
          <p:nvPr userDrawn="1"/>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249838469"/>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0" presetClass="exit" presetSubtype="0" fill="hold" nodeType="afterEffect">
                                  <p:stCondLst>
                                    <p:cond delay="600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6"/>
        </a:solidFill>
        <a:effectLst/>
      </p:bgPr>
    </p:bg>
    <p:spTree>
      <p:nvGrpSpPr>
        <p:cNvPr id="1" name=""/>
        <p:cNvGrpSpPr/>
        <p:nvPr/>
      </p:nvGrpSpPr>
      <p:grpSpPr>
        <a:xfrm>
          <a:off x="0" y="0"/>
          <a:ext cx="0" cy="0"/>
          <a:chOff x="0" y="0"/>
          <a:chExt cx="0" cy="0"/>
        </a:xfrm>
      </p:grpSpPr>
      <p:pic>
        <p:nvPicPr>
          <p:cNvPr id="8" name="Picture 3" descr="Aerial"/>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15" name="Rectangle 14"/>
          <p:cNvSpPr/>
          <p:nvPr userDrawn="1"/>
        </p:nvSpPr>
        <p:spPr bwMode="auto">
          <a:xfrm>
            <a:off x="0" y="0"/>
            <a:ext cx="9144000" cy="6858000"/>
          </a:xfrm>
          <a:prstGeom prst="rect">
            <a:avLst/>
          </a:prstGeom>
          <a:solidFill>
            <a:schemeClr val="accent6">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16" name="Rectangle 47"/>
          <p:cNvSpPr>
            <a:spLocks noChangeArrowheads="1"/>
          </p:cNvSpPr>
          <p:nvPr userDrawn="1"/>
        </p:nvSpPr>
        <p:spPr bwMode="auto">
          <a:xfrm>
            <a:off x="1181100" y="2667000"/>
            <a:ext cx="6781800" cy="1524000"/>
          </a:xfrm>
          <a:prstGeom prst="rect">
            <a:avLst/>
          </a:prstGeom>
          <a:solidFill>
            <a:srgbClr val="062F67">
              <a:alpha val="85000"/>
            </a:srgbClr>
          </a:solidFill>
          <a:ln w="19050">
            <a:solidFill>
              <a:schemeClr val="bg1"/>
            </a:solid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17" name="Rectangle 16"/>
          <p:cNvSpPr/>
          <p:nvPr userDrawn="1"/>
        </p:nvSpPr>
        <p:spPr>
          <a:xfrm>
            <a:off x="1257300" y="3048000"/>
            <a:ext cx="6705600"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bodyPr>
          <a:lstStyle/>
          <a:p>
            <a:pPr algn="ctr" eaLnBrk="0" hangingPunct="0"/>
            <a:r>
              <a:rPr lang="en-US" sz="3600" b="1" dirty="0" smtClean="0">
                <a:solidFill>
                  <a:srgbClr val="FFFFFF"/>
                </a:solidFill>
                <a:latin typeface="Calibri" pitchFamily="34" charset="0"/>
              </a:rPr>
              <a:t>SMP @ MPP</a:t>
            </a:r>
          </a:p>
        </p:txBody>
      </p:sp>
      <p:sp>
        <p:nvSpPr>
          <p:cNvPr id="19" name="Rectangle 18"/>
          <p:cNvSpPr/>
          <p:nvPr userDrawn="1"/>
        </p:nvSpPr>
        <p:spPr>
          <a:xfrm>
            <a:off x="1623105" y="3730079"/>
            <a:ext cx="1271502" cy="369332"/>
          </a:xfrm>
          <a:prstGeom prst="rect">
            <a:avLst/>
          </a:prstGeom>
        </p:spPr>
        <p:txBody>
          <a:bodyPr wrap="none">
            <a:spAutoFit/>
          </a:bodyPr>
          <a:lstStyle/>
          <a:p>
            <a:pPr algn="ctr" eaLnBrk="0" hangingPunct="0"/>
            <a:r>
              <a:rPr lang="en-US" dirty="0" smtClean="0">
                <a:solidFill>
                  <a:srgbClr val="FFFFFF"/>
                </a:solidFill>
                <a:latin typeface="Calibri" pitchFamily="34" charset="0"/>
              </a:rPr>
              <a:t>TE/MPE/MI</a:t>
            </a:r>
            <a:endParaRPr lang="en-GB" dirty="0">
              <a:solidFill>
                <a:srgbClr val="FFFFFF"/>
              </a:solidFill>
              <a:latin typeface="Arial" charset="0"/>
            </a:endParaRPr>
          </a:p>
        </p:txBody>
      </p:sp>
      <p:sp>
        <p:nvSpPr>
          <p:cNvPr id="20" name="Rectangle 19"/>
          <p:cNvSpPr/>
          <p:nvPr userDrawn="1"/>
        </p:nvSpPr>
        <p:spPr>
          <a:xfrm>
            <a:off x="6174765" y="3730079"/>
            <a:ext cx="1309782" cy="369332"/>
          </a:xfrm>
          <a:prstGeom prst="rect">
            <a:avLst/>
          </a:prstGeom>
        </p:spPr>
        <p:txBody>
          <a:bodyPr wrap="none">
            <a:spAutoFit/>
          </a:bodyPr>
          <a:lstStyle/>
          <a:p>
            <a:pPr algn="ctr" eaLnBrk="0" hangingPunct="0"/>
            <a:r>
              <a:rPr lang="en-US" dirty="0" smtClean="0">
                <a:solidFill>
                  <a:srgbClr val="FFFFFF"/>
                </a:solidFill>
                <a:latin typeface="Calibri" pitchFamily="34" charset="0"/>
              </a:rPr>
              <a:t>March 2011</a:t>
            </a:r>
            <a:endParaRPr lang="en-GB" dirty="0">
              <a:solidFill>
                <a:srgbClr val="FFFFFF"/>
              </a:solidFill>
              <a:latin typeface="Arial" charset="0"/>
            </a:endParaRPr>
          </a:p>
        </p:txBody>
      </p:sp>
      <p:sp>
        <p:nvSpPr>
          <p:cNvPr id="22" name="Rectangle 8"/>
          <p:cNvSpPr>
            <a:spLocks noChangeArrowheads="1"/>
          </p:cNvSpPr>
          <p:nvPr userDrawn="1"/>
        </p:nvSpPr>
        <p:spPr bwMode="auto">
          <a:xfrm>
            <a:off x="8458200" y="6581001"/>
            <a:ext cx="685800" cy="276999"/>
          </a:xfrm>
          <a:prstGeom prst="rect">
            <a:avLst/>
          </a:prstGeom>
          <a:noFill/>
          <a:ln w="9525">
            <a:noFill/>
            <a:miter lim="800000"/>
            <a:headEnd/>
            <a:tailEnd/>
          </a:ln>
          <a:effectLst/>
        </p:spPr>
        <p:txBody>
          <a:bodyPr wrap="square">
            <a:spAutoFit/>
          </a:bodyPr>
          <a:lstStyle/>
          <a:p>
            <a:pPr algn="ctr" eaLnBrk="0" hangingPunct="0"/>
            <a:r>
              <a:rPr lang="en-US" sz="1200" dirty="0" smtClean="0">
                <a:solidFill>
                  <a:srgbClr val="FFFFFF"/>
                </a:solidFill>
                <a:latin typeface="Calibri" pitchFamily="34" charset="0"/>
              </a:rPr>
              <a:t>0v1</a:t>
            </a:r>
            <a:endParaRPr lang="en-US" sz="1200" dirty="0">
              <a:solidFill>
                <a:srgbClr val="FFFFFF"/>
              </a:solidFill>
              <a:latin typeface="Calibri" pitchFamily="34" charset="0"/>
            </a:endParaRPr>
          </a:p>
        </p:txBody>
      </p:sp>
    </p:spTree>
    <p:extLst>
      <p:ext uri="{BB962C8B-B14F-4D97-AF65-F5344CB8AC3E}">
        <p14:creationId xmlns:p14="http://schemas.microsoft.com/office/powerpoint/2010/main" val="3432249151"/>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2" grpId="0"/>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 Blank Title Slide">
    <p:bg>
      <p:bgPr>
        <a:solidFill>
          <a:schemeClr val="accent6"/>
        </a:solidFill>
        <a:effectLst/>
      </p:bgPr>
    </p:bg>
    <p:spTree>
      <p:nvGrpSpPr>
        <p:cNvPr id="1" name=""/>
        <p:cNvGrpSpPr/>
        <p:nvPr/>
      </p:nvGrpSpPr>
      <p:grpSpPr>
        <a:xfrm>
          <a:off x="0" y="0"/>
          <a:ext cx="0" cy="0"/>
          <a:chOff x="0" y="0"/>
          <a:chExt cx="0" cy="0"/>
        </a:xfrm>
      </p:grpSpPr>
      <p:sp>
        <p:nvSpPr>
          <p:cNvPr id="22" name="Rectangle 8"/>
          <p:cNvSpPr>
            <a:spLocks noChangeArrowheads="1"/>
          </p:cNvSpPr>
          <p:nvPr userDrawn="1"/>
        </p:nvSpPr>
        <p:spPr bwMode="auto">
          <a:xfrm>
            <a:off x="7239000" y="6581001"/>
            <a:ext cx="1905000" cy="276999"/>
          </a:xfrm>
          <a:prstGeom prst="rect">
            <a:avLst/>
          </a:prstGeom>
          <a:noFill/>
          <a:ln w="9525">
            <a:noFill/>
            <a:miter lim="800000"/>
            <a:headEnd/>
            <a:tailEnd/>
          </a:ln>
          <a:effectLst/>
        </p:spPr>
        <p:txBody>
          <a:bodyPr wrap="square">
            <a:spAutoFit/>
          </a:bodyPr>
          <a:lstStyle/>
          <a:p>
            <a:pPr algn="ctr" eaLnBrk="0" hangingPunct="0"/>
            <a:r>
              <a:rPr lang="en-US" sz="1200" dirty="0" smtClean="0">
                <a:solidFill>
                  <a:srgbClr val="FFFFFF">
                    <a:lumMod val="50000"/>
                  </a:srgbClr>
                </a:solidFill>
                <a:latin typeface="Calibri" pitchFamily="34" charset="0"/>
              </a:rPr>
              <a:t> 0v4</a:t>
            </a:r>
          </a:p>
        </p:txBody>
      </p:sp>
      <p:sp>
        <p:nvSpPr>
          <p:cNvPr id="5" name="Rectangle 4"/>
          <p:cNvSpPr/>
          <p:nvPr userDrawn="1"/>
        </p:nvSpPr>
        <p:spPr>
          <a:xfrm>
            <a:off x="3316754" y="3105834"/>
            <a:ext cx="2510624" cy="646331"/>
          </a:xfrm>
          <a:prstGeom prst="rect">
            <a:avLst/>
          </a:prstGeom>
        </p:spPr>
        <p:txBody>
          <a:bodyPr wrap="none" anchor="ctr">
            <a:spAutoFit/>
          </a:bodyPr>
          <a:lstStyle/>
          <a:p>
            <a:pPr algn="ctr" eaLnBrk="0" hangingPunct="0"/>
            <a:r>
              <a:rPr lang="en-US" sz="3600" b="1" dirty="0" smtClean="0">
                <a:solidFill>
                  <a:srgbClr val="FFFFFF"/>
                </a:solidFill>
                <a:latin typeface="Calibri" pitchFamily="34" charset="0"/>
              </a:rPr>
              <a:t>SPS MUGEF </a:t>
            </a:r>
          </a:p>
        </p:txBody>
      </p:sp>
    </p:spTree>
    <p:extLst>
      <p:ext uri="{BB962C8B-B14F-4D97-AF65-F5344CB8AC3E}">
        <p14:creationId xmlns:p14="http://schemas.microsoft.com/office/powerpoint/2010/main" val="3866068727"/>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 grpId="0"/>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to Fade In Bumpers">
    <p:spTree>
      <p:nvGrpSpPr>
        <p:cNvPr id="1" name=""/>
        <p:cNvGrpSpPr/>
        <p:nvPr/>
      </p:nvGrpSpPr>
      <p:grpSpPr>
        <a:xfrm>
          <a:off x="0" y="0"/>
          <a:ext cx="0" cy="0"/>
          <a:chOff x="0" y="0"/>
          <a:chExt cx="0" cy="0"/>
        </a:xfrm>
      </p:grpSpPr>
      <p:sp>
        <p:nvSpPr>
          <p:cNvPr id="12" name="Rectangle 11"/>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5" name="Rectangle 47"/>
          <p:cNvSpPr>
            <a:spLocks noChangeArrowheads="1"/>
          </p:cNvSpPr>
          <p:nvPr userDrawn="1"/>
        </p:nvSpPr>
        <p:spPr bwMode="auto">
          <a:xfrm>
            <a:off x="0" y="6858000"/>
            <a:ext cx="9144000" cy="228600"/>
          </a:xfrm>
          <a:prstGeom prst="rect">
            <a:avLst/>
          </a:prstGeom>
          <a:solidFill>
            <a:srgbClr val="062F67">
              <a:alpha val="85000"/>
            </a:srgbClr>
          </a:solidFill>
          <a:ln w="19050">
            <a:noFill/>
            <a:miter lim="800000"/>
            <a:headEnd/>
            <a:tailEnd/>
          </a:ln>
          <a:effectLst/>
          <a:scene3d>
            <a:camera prst="orthographicFront"/>
            <a:lightRig rig="threePt" dir="t"/>
          </a:scene3d>
          <a:sp3d prstMaterial="matte">
            <a:bevelT w="0" h="0"/>
            <a:bevelB w="0" h="0"/>
            <a:extrusionClr>
              <a:srgbClr val="062F67"/>
            </a:extrusionClr>
            <a:contourClr>
              <a:srgbClr val="062F67"/>
            </a:contourClr>
          </a:sp3d>
        </p:spPr>
        <p:txBody>
          <a:bodyPr wrap="none" lIns="91435" tIns="45718" rIns="91435" bIns="45718" anchor="ctr"/>
          <a:lstStyle/>
          <a:p>
            <a:endParaRPr lang="en-US" sz="2400" dirty="0">
              <a:solidFill>
                <a:srgbClr val="FFFFFF"/>
              </a:solidFill>
              <a:latin typeface="Calibri" pitchFamily="34" charset="0"/>
            </a:endParaRPr>
          </a:p>
        </p:txBody>
      </p:sp>
      <p:sp>
        <p:nvSpPr>
          <p:cNvPr id="4" name="Rectangle 47"/>
          <p:cNvSpPr>
            <a:spLocks noChangeArrowheads="1"/>
          </p:cNvSpPr>
          <p:nvPr userDrawn="1"/>
        </p:nvSpPr>
        <p:spPr bwMode="auto">
          <a:xfrm>
            <a:off x="0" y="-838200"/>
            <a:ext cx="9144000" cy="8382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11" name="Rectangle 34"/>
          <p:cNvSpPr>
            <a:spLocks noChangeArrowheads="1"/>
          </p:cNvSpPr>
          <p:nvPr userDrawn="1"/>
        </p:nvSpPr>
        <p:spPr bwMode="auto">
          <a:xfrm>
            <a:off x="0" y="6629400"/>
            <a:ext cx="1828800" cy="2286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bis-smp-team@cern.ch</a:t>
            </a:r>
            <a:endParaRPr lang="en-US" sz="1200" dirty="0">
              <a:solidFill>
                <a:srgbClr val="FFFFFF"/>
              </a:solidFill>
              <a:latin typeface="Calibri" pitchFamily="34" charset="0"/>
            </a:endParaRPr>
          </a:p>
        </p:txBody>
      </p:sp>
      <p:pic>
        <p:nvPicPr>
          <p:cNvPr id="15" name="Picture 1"/>
          <p:cNvPicPr>
            <a:picLocks noChangeAspect="1" noChangeArrowheads="1"/>
          </p:cNvPicPr>
          <p:nvPr userDrawn="1"/>
        </p:nvPicPr>
        <p:blipFill>
          <a:blip r:embed="rId2" cstate="print"/>
          <a:srcRect/>
          <a:stretch>
            <a:fillRect/>
          </a:stretch>
        </p:blipFill>
        <p:spPr bwMode="auto">
          <a:xfrm>
            <a:off x="78658" y="91440"/>
            <a:ext cx="626988" cy="632460"/>
          </a:xfrm>
          <a:prstGeom prst="rect">
            <a:avLst/>
          </a:prstGeom>
          <a:noFill/>
          <a:ln w="9525">
            <a:noFill/>
            <a:miter lim="800000"/>
            <a:headEnd/>
            <a:tailEnd/>
          </a:ln>
          <a:effectLst/>
        </p:spPr>
      </p:pic>
      <p:pic>
        <p:nvPicPr>
          <p:cNvPr id="16" name="Picture 2"/>
          <p:cNvPicPr>
            <a:picLocks noChangeAspect="1" noChangeArrowheads="1"/>
          </p:cNvPicPr>
          <p:nvPr userDrawn="1"/>
        </p:nvPicPr>
        <p:blipFill>
          <a:blip r:embed="rId3" cstate="print"/>
          <a:srcRect/>
          <a:stretch>
            <a:fillRect/>
          </a:stretch>
        </p:blipFill>
        <p:spPr bwMode="auto">
          <a:xfrm>
            <a:off x="174773" y="159544"/>
            <a:ext cx="491354" cy="464344"/>
          </a:xfrm>
          <a:prstGeom prst="rect">
            <a:avLst/>
          </a:prstGeom>
          <a:noFill/>
          <a:ln w="9525">
            <a:noFill/>
            <a:miter lim="800000"/>
            <a:headEnd/>
            <a:tailEnd/>
          </a:ln>
          <a:effectLst/>
        </p:spPr>
      </p:pic>
      <p:sp>
        <p:nvSpPr>
          <p:cNvPr id="17" name="TextBox 16"/>
          <p:cNvSpPr txBox="1"/>
          <p:nvPr userDrawn="1"/>
        </p:nvSpPr>
        <p:spPr>
          <a:xfrm>
            <a:off x="-12393" y="187325"/>
            <a:ext cx="609600" cy="261610"/>
          </a:xfrm>
          <a:prstGeom prst="rect">
            <a:avLst/>
          </a:prstGeom>
          <a:noFill/>
        </p:spPr>
        <p:txBody>
          <a:bodyPr wrap="square" rtlCol="0">
            <a:spAutoFit/>
          </a:bodyPr>
          <a:lstStyle/>
          <a:p>
            <a:pPr algn="ctr" eaLnBrk="0" hangingPunct="0"/>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8" name="Rectangle 14"/>
          <p:cNvSpPr>
            <a:spLocks noGrp="1" noChangeArrowheads="1"/>
          </p:cNvSpPr>
          <p:nvPr>
            <p:ph type="title"/>
          </p:nvPr>
        </p:nvSpPr>
        <p:spPr bwMode="auto">
          <a:xfrm>
            <a:off x="904568" y="0"/>
            <a:ext cx="82169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9" name="Rectangle 34"/>
          <p:cNvSpPr>
            <a:spLocks noChangeArrowheads="1"/>
          </p:cNvSpPr>
          <p:nvPr userDrawn="1"/>
        </p:nvSpPr>
        <p:spPr bwMode="auto">
          <a:xfrm>
            <a:off x="1819275" y="6642100"/>
            <a:ext cx="5486400" cy="215900"/>
          </a:xfrm>
          <a:prstGeom prst="rect">
            <a:avLst/>
          </a:prstGeom>
          <a:noFill/>
          <a:ln w="9525">
            <a:noFill/>
            <a:miter lim="800000"/>
            <a:headEnd/>
            <a:tailEnd/>
          </a:ln>
          <a:effectLst/>
        </p:spPr>
        <p:txBody>
          <a:bodyPr anchor="b"/>
          <a:lstStyle/>
          <a:p>
            <a:pPr algn="ctr"/>
            <a:r>
              <a:rPr lang="en-US" sz="1200" dirty="0" smtClean="0">
                <a:solidFill>
                  <a:srgbClr val="FFFFFF"/>
                </a:solidFill>
                <a:latin typeface="Calibri" pitchFamily="34" charset="0"/>
              </a:rPr>
              <a:t>AWG – Kick-Off – 5</a:t>
            </a:r>
            <a:r>
              <a:rPr lang="en-US" sz="1200" baseline="30000" dirty="0" smtClean="0">
                <a:solidFill>
                  <a:srgbClr val="FFFFFF"/>
                </a:solidFill>
                <a:latin typeface="Calibri" pitchFamily="34" charset="0"/>
              </a:rPr>
              <a:t>th</a:t>
            </a:r>
            <a:r>
              <a:rPr lang="en-US" sz="1200" dirty="0" smtClean="0">
                <a:solidFill>
                  <a:srgbClr val="FFFFFF"/>
                </a:solidFill>
                <a:latin typeface="Calibri" pitchFamily="34" charset="0"/>
              </a:rPr>
              <a:t> July 2012</a:t>
            </a:r>
            <a:endParaRPr lang="en-US" sz="1200" dirty="0">
              <a:solidFill>
                <a:srgbClr val="FFFFFF"/>
              </a:solidFill>
              <a:latin typeface="Calibri" pitchFamily="34" charset="0"/>
            </a:endParaRPr>
          </a:p>
        </p:txBody>
      </p:sp>
      <p:sp>
        <p:nvSpPr>
          <p:cNvPr id="3" name="Slide Number Placeholder 2"/>
          <p:cNvSpPr>
            <a:spLocks noGrp="1"/>
          </p:cNvSpPr>
          <p:nvPr>
            <p:ph type="sldNum" sz="quarter" idx="10"/>
          </p:nvPr>
        </p:nvSpPr>
        <p:spPr>
          <a:xfrm>
            <a:off x="7991475" y="6629400"/>
            <a:ext cx="1143000" cy="228600"/>
          </a:xfrm>
        </p:spPr>
        <p:txBody>
          <a:body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473495446"/>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0 -4.44444E-6 L 0 0.11112 " pathEditMode="relative" rAng="0" ptsTypes="AA">
                                      <p:cBhvr>
                                        <p:cTn id="6" dur="500" fill="hold"/>
                                        <p:tgtEl>
                                          <p:spTgt spid="4"/>
                                        </p:tgtEl>
                                        <p:attrNameLst>
                                          <p:attrName>ppt_x</p:attrName>
                                          <p:attrName>ppt_y</p:attrName>
                                        </p:attrNameLst>
                                      </p:cBhvr>
                                      <p:rCtr x="0" y="56"/>
                                    </p:animMotion>
                                  </p:childTnLst>
                                </p:cTn>
                              </p:par>
                              <p:par>
                                <p:cTn id="7" presetID="64" presetClass="path" presetSubtype="0" accel="50000" decel="50000" fill="hold" grpId="0" nodeType="withEffect">
                                  <p:stCondLst>
                                    <p:cond delay="0"/>
                                  </p:stCondLst>
                                  <p:childTnLst>
                                    <p:animMotion origin="layout" path="M -1.66667E-6 3.33333E-6 L -1.66667E-6 -0.03264 " pathEditMode="relative" rAng="0" ptsTypes="AA">
                                      <p:cBhvr>
                                        <p:cTn id="8" dur="500" fill="hold"/>
                                        <p:tgtEl>
                                          <p:spTgt spid="5"/>
                                        </p:tgtEl>
                                        <p:attrNameLst>
                                          <p:attrName>ppt_x</p:attrName>
                                          <p:attrName>ppt_y</p:attrName>
                                        </p:attrNameLst>
                                      </p:cBhvr>
                                      <p:rCtr x="0" y="-16"/>
                                    </p:animMotion>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11" grpId="0"/>
      <p:bldP spid="17" grpId="0"/>
      <p:bldP spid="18" grpId="0"/>
      <p:bldP spid="29" grpId="0"/>
      <p:bldP spid="3" grpId="0"/>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a:xfrm>
            <a:off x="8001000" y="6629400"/>
            <a:ext cx="1143000" cy="228600"/>
          </a:xfrm>
        </p:spPr>
        <p:txBody>
          <a:bodyPr/>
          <a:lstStyle>
            <a:lvl1pPr>
              <a:defRPr sz="1100"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282144893"/>
      </p:ext>
    </p:extLst>
  </p:cSld>
  <p:clrMapOvr>
    <a:masterClrMapping/>
  </p:clrMapOvr>
  <p:transition spd="med">
    <p:fade thruBlk="1"/>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iagrammatical Overview">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a:t>
            </a:fld>
            <a:endParaRPr lang="en-US" dirty="0">
              <a:solidFill>
                <a:srgbClr val="FFFFFF"/>
              </a:solidFill>
            </a:endParaRPr>
          </a:p>
        </p:txBody>
      </p:sp>
      <p:sp>
        <p:nvSpPr>
          <p:cNvPr id="4" name="Line 5"/>
          <p:cNvSpPr>
            <a:spLocks noChangeShapeType="1"/>
          </p:cNvSpPr>
          <p:nvPr userDrawn="1"/>
        </p:nvSpPr>
        <p:spPr bwMode="auto">
          <a:xfrm>
            <a:off x="152400" y="3276600"/>
            <a:ext cx="8763000" cy="0"/>
          </a:xfrm>
          <a:prstGeom prst="line">
            <a:avLst/>
          </a:prstGeom>
          <a:noFill/>
          <a:ln w="57150">
            <a:solidFill>
              <a:srgbClr val="3366FF"/>
            </a:solidFill>
            <a:round/>
            <a:headEnd/>
            <a:tailEnd/>
          </a:ln>
          <a:effectLst/>
        </p:spPr>
        <p:txBody>
          <a:bodyPr/>
          <a:lstStyle/>
          <a:p>
            <a:pPr algn="ctr" eaLnBrk="0" hangingPunct="0"/>
            <a:endParaRPr lang="en-GB" sz="1600" dirty="0">
              <a:solidFill>
                <a:srgbClr val="FFFFFF"/>
              </a:solidFill>
              <a:latin typeface="Arial" charset="0"/>
            </a:endParaRPr>
          </a:p>
        </p:txBody>
      </p:sp>
      <p:sp>
        <p:nvSpPr>
          <p:cNvPr id="5" name="Rectangle 6"/>
          <p:cNvSpPr>
            <a:spLocks noChangeArrowheads="1"/>
          </p:cNvSpPr>
          <p:nvPr userDrawn="1"/>
        </p:nvSpPr>
        <p:spPr bwMode="auto">
          <a:xfrm>
            <a:off x="192333" y="838200"/>
            <a:ext cx="901209" cy="264688"/>
          </a:xfrm>
          <a:prstGeom prst="rect">
            <a:avLst/>
          </a:prstGeom>
          <a:noFill/>
          <a:ln w="9525">
            <a:noFill/>
            <a:miter lim="800000"/>
            <a:headEnd/>
            <a:tailEnd/>
          </a:ln>
          <a:effectLst/>
        </p:spPr>
        <p:txBody>
          <a:bodyPr wrap="none">
            <a:spAutoFit/>
          </a:bodyPr>
          <a:lstStyle/>
          <a:p>
            <a:pPr algn="ctr" eaLnBrk="0" hangingPunct="0">
              <a:lnSpc>
                <a:spcPct val="70000"/>
              </a:lnSpc>
              <a:spcBef>
                <a:spcPct val="50000"/>
              </a:spcBef>
            </a:pPr>
            <a:r>
              <a:rPr lang="en-US" sz="1600" dirty="0">
                <a:solidFill>
                  <a:srgbClr val="3366FF"/>
                </a:solidFill>
                <a:latin typeface="Calibri" pitchFamily="34" charset="0"/>
              </a:rPr>
              <a:t>SPS SMP</a:t>
            </a:r>
          </a:p>
        </p:txBody>
      </p:sp>
      <p:sp>
        <p:nvSpPr>
          <p:cNvPr id="6" name="Rectangle 7"/>
          <p:cNvSpPr>
            <a:spLocks noChangeArrowheads="1"/>
          </p:cNvSpPr>
          <p:nvPr userDrawn="1"/>
        </p:nvSpPr>
        <p:spPr bwMode="auto">
          <a:xfrm>
            <a:off x="177907" y="6019800"/>
            <a:ext cx="930062" cy="264688"/>
          </a:xfrm>
          <a:prstGeom prst="rect">
            <a:avLst/>
          </a:prstGeom>
          <a:noFill/>
          <a:ln w="9525">
            <a:noFill/>
            <a:miter lim="800000"/>
            <a:headEnd/>
            <a:tailEnd/>
          </a:ln>
          <a:effectLst/>
        </p:spPr>
        <p:txBody>
          <a:bodyPr wrap="none">
            <a:spAutoFit/>
          </a:bodyPr>
          <a:lstStyle/>
          <a:p>
            <a:pPr algn="ctr" eaLnBrk="0" hangingPunct="0">
              <a:lnSpc>
                <a:spcPct val="70000"/>
              </a:lnSpc>
              <a:spcBef>
                <a:spcPct val="50000"/>
              </a:spcBef>
            </a:pPr>
            <a:r>
              <a:rPr lang="en-US" sz="1600" dirty="0">
                <a:solidFill>
                  <a:srgbClr val="3366FF"/>
                </a:solidFill>
                <a:latin typeface="Calibri" pitchFamily="34" charset="0"/>
              </a:rPr>
              <a:t>LHC SMP</a:t>
            </a:r>
          </a:p>
        </p:txBody>
      </p:sp>
      <p:pic>
        <p:nvPicPr>
          <p:cNvPr id="7" name="Picture 8"/>
          <p:cNvPicPr>
            <a:picLocks noChangeAspect="1" noChangeArrowheads="1"/>
          </p:cNvPicPr>
          <p:nvPr userDrawn="1"/>
        </p:nvPicPr>
        <p:blipFill>
          <a:blip r:embed="rId2" cstate="print"/>
          <a:srcRect/>
          <a:stretch>
            <a:fillRect/>
          </a:stretch>
        </p:blipFill>
        <p:spPr bwMode="auto">
          <a:xfrm>
            <a:off x="200025" y="1006475"/>
            <a:ext cx="8743950" cy="5470525"/>
          </a:xfrm>
          <a:prstGeom prst="rect">
            <a:avLst/>
          </a:prstGeom>
          <a:noFill/>
          <a:ln w="9525">
            <a:noFill/>
            <a:miter lim="800000"/>
            <a:headEnd/>
            <a:tailEnd/>
          </a:ln>
          <a:effectLst/>
        </p:spPr>
      </p:pic>
      <p:sp>
        <p:nvSpPr>
          <p:cNvPr id="8" name="Rectangle 10"/>
          <p:cNvSpPr>
            <a:spLocks noChangeArrowheads="1"/>
          </p:cNvSpPr>
          <p:nvPr userDrawn="1"/>
        </p:nvSpPr>
        <p:spPr bwMode="auto">
          <a:xfrm>
            <a:off x="228600" y="1752600"/>
            <a:ext cx="952500" cy="1244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9" name="Rectangle 11"/>
          <p:cNvSpPr>
            <a:spLocks noChangeArrowheads="1"/>
          </p:cNvSpPr>
          <p:nvPr userDrawn="1"/>
        </p:nvSpPr>
        <p:spPr bwMode="auto">
          <a:xfrm>
            <a:off x="1219200" y="2341563"/>
            <a:ext cx="1905000" cy="1524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0" name="Rectangle 12"/>
          <p:cNvSpPr>
            <a:spLocks noChangeArrowheads="1"/>
          </p:cNvSpPr>
          <p:nvPr userDrawn="1"/>
        </p:nvSpPr>
        <p:spPr bwMode="auto">
          <a:xfrm>
            <a:off x="1219200" y="1219200"/>
            <a:ext cx="952500" cy="11303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1" name="Rectangle 13"/>
          <p:cNvSpPr>
            <a:spLocks noChangeArrowheads="1"/>
          </p:cNvSpPr>
          <p:nvPr userDrawn="1"/>
        </p:nvSpPr>
        <p:spPr bwMode="auto">
          <a:xfrm>
            <a:off x="2209800" y="1676400"/>
            <a:ext cx="914400" cy="160338"/>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2" name="Rectangle 14"/>
          <p:cNvSpPr>
            <a:spLocks noChangeArrowheads="1"/>
          </p:cNvSpPr>
          <p:nvPr userDrawn="1"/>
        </p:nvSpPr>
        <p:spPr bwMode="auto">
          <a:xfrm>
            <a:off x="4098925" y="884238"/>
            <a:ext cx="1516063" cy="11303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3" name="Rectangle 15"/>
          <p:cNvSpPr>
            <a:spLocks noChangeArrowheads="1"/>
          </p:cNvSpPr>
          <p:nvPr userDrawn="1"/>
        </p:nvSpPr>
        <p:spPr bwMode="auto">
          <a:xfrm>
            <a:off x="5646738" y="884238"/>
            <a:ext cx="2125662" cy="11303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4" name="Rectangle 16"/>
          <p:cNvSpPr>
            <a:spLocks noChangeArrowheads="1"/>
          </p:cNvSpPr>
          <p:nvPr userDrawn="1"/>
        </p:nvSpPr>
        <p:spPr bwMode="auto">
          <a:xfrm>
            <a:off x="4633913" y="2043113"/>
            <a:ext cx="1684337" cy="623887"/>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5" name="Rectangle 17"/>
          <p:cNvSpPr>
            <a:spLocks noChangeArrowheads="1"/>
          </p:cNvSpPr>
          <p:nvPr userDrawn="1"/>
        </p:nvSpPr>
        <p:spPr bwMode="auto">
          <a:xfrm>
            <a:off x="6354763" y="2043113"/>
            <a:ext cx="1943100" cy="917575"/>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6" name="Rectangle 18"/>
          <p:cNvSpPr>
            <a:spLocks noChangeArrowheads="1"/>
          </p:cNvSpPr>
          <p:nvPr userDrawn="1"/>
        </p:nvSpPr>
        <p:spPr bwMode="auto">
          <a:xfrm>
            <a:off x="4098925" y="2043113"/>
            <a:ext cx="503238" cy="917575"/>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7" name="Rectangle 19"/>
          <p:cNvSpPr>
            <a:spLocks noChangeArrowheads="1"/>
          </p:cNvSpPr>
          <p:nvPr userDrawn="1"/>
        </p:nvSpPr>
        <p:spPr bwMode="auto">
          <a:xfrm>
            <a:off x="152400" y="3889375"/>
            <a:ext cx="1028700" cy="1244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8" name="Rectangle 20"/>
          <p:cNvSpPr>
            <a:spLocks noChangeArrowheads="1"/>
          </p:cNvSpPr>
          <p:nvPr userDrawn="1"/>
        </p:nvSpPr>
        <p:spPr bwMode="auto">
          <a:xfrm>
            <a:off x="1219200" y="4478338"/>
            <a:ext cx="1905000" cy="1524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19" name="Rectangle 21"/>
          <p:cNvSpPr>
            <a:spLocks noChangeArrowheads="1"/>
          </p:cNvSpPr>
          <p:nvPr userDrawn="1"/>
        </p:nvSpPr>
        <p:spPr bwMode="auto">
          <a:xfrm>
            <a:off x="1219200" y="3355975"/>
            <a:ext cx="952500" cy="11303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0" name="Rectangle 22"/>
          <p:cNvSpPr>
            <a:spLocks noChangeArrowheads="1"/>
          </p:cNvSpPr>
          <p:nvPr userDrawn="1"/>
        </p:nvSpPr>
        <p:spPr bwMode="auto">
          <a:xfrm>
            <a:off x="2209800" y="3813175"/>
            <a:ext cx="914400" cy="160338"/>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1" name="Rectangle 23"/>
          <p:cNvSpPr>
            <a:spLocks noChangeArrowheads="1"/>
          </p:cNvSpPr>
          <p:nvPr userDrawn="1"/>
        </p:nvSpPr>
        <p:spPr bwMode="auto">
          <a:xfrm>
            <a:off x="1219200" y="5102225"/>
            <a:ext cx="952500" cy="2667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2" name="Rectangle 24"/>
          <p:cNvSpPr>
            <a:spLocks noChangeArrowheads="1"/>
          </p:cNvSpPr>
          <p:nvPr userDrawn="1"/>
        </p:nvSpPr>
        <p:spPr bwMode="auto">
          <a:xfrm>
            <a:off x="2235200" y="5102225"/>
            <a:ext cx="882650" cy="2667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3" name="Rectangle 25"/>
          <p:cNvSpPr>
            <a:spLocks noChangeArrowheads="1"/>
          </p:cNvSpPr>
          <p:nvPr userDrawn="1"/>
        </p:nvSpPr>
        <p:spPr bwMode="auto">
          <a:xfrm>
            <a:off x="4098925" y="3349625"/>
            <a:ext cx="1516063" cy="917575"/>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4" name="Rectangle 26"/>
          <p:cNvSpPr>
            <a:spLocks noChangeArrowheads="1"/>
          </p:cNvSpPr>
          <p:nvPr userDrawn="1"/>
        </p:nvSpPr>
        <p:spPr bwMode="auto">
          <a:xfrm>
            <a:off x="4622800" y="4438650"/>
            <a:ext cx="1701800" cy="917575"/>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5" name="Rectangle 27"/>
          <p:cNvSpPr>
            <a:spLocks noChangeArrowheads="1"/>
          </p:cNvSpPr>
          <p:nvPr userDrawn="1"/>
        </p:nvSpPr>
        <p:spPr bwMode="auto">
          <a:xfrm>
            <a:off x="4622800" y="5414963"/>
            <a:ext cx="1930400" cy="1062037"/>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6" name="Rectangle 28"/>
          <p:cNvSpPr>
            <a:spLocks noChangeArrowheads="1"/>
          </p:cNvSpPr>
          <p:nvPr userDrawn="1"/>
        </p:nvSpPr>
        <p:spPr bwMode="auto">
          <a:xfrm>
            <a:off x="4098925" y="4446588"/>
            <a:ext cx="503238" cy="917575"/>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7" name="Rectangle 29"/>
          <p:cNvSpPr>
            <a:spLocks noChangeArrowheads="1"/>
          </p:cNvSpPr>
          <p:nvPr userDrawn="1"/>
        </p:nvSpPr>
        <p:spPr bwMode="auto">
          <a:xfrm>
            <a:off x="5641975" y="3771900"/>
            <a:ext cx="944563" cy="201613"/>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8" name="Rectangle 30"/>
          <p:cNvSpPr>
            <a:spLocks noChangeArrowheads="1"/>
          </p:cNvSpPr>
          <p:nvPr userDrawn="1"/>
        </p:nvSpPr>
        <p:spPr bwMode="auto">
          <a:xfrm>
            <a:off x="6605588" y="5334000"/>
            <a:ext cx="2441575" cy="3810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29" name="Rectangle 31"/>
          <p:cNvSpPr>
            <a:spLocks noChangeArrowheads="1"/>
          </p:cNvSpPr>
          <p:nvPr userDrawn="1"/>
        </p:nvSpPr>
        <p:spPr bwMode="auto">
          <a:xfrm>
            <a:off x="3136900" y="3702050"/>
            <a:ext cx="952500" cy="16891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0" name="Rectangle 32"/>
          <p:cNvSpPr>
            <a:spLocks noChangeArrowheads="1"/>
          </p:cNvSpPr>
          <p:nvPr userDrawn="1"/>
        </p:nvSpPr>
        <p:spPr bwMode="auto">
          <a:xfrm>
            <a:off x="4633913" y="2667000"/>
            <a:ext cx="1684337" cy="3048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1" name="Rectangle 33"/>
          <p:cNvSpPr>
            <a:spLocks noChangeArrowheads="1"/>
          </p:cNvSpPr>
          <p:nvPr userDrawn="1"/>
        </p:nvSpPr>
        <p:spPr bwMode="auto">
          <a:xfrm>
            <a:off x="6605588" y="51054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2" name="Rectangle 34"/>
          <p:cNvSpPr>
            <a:spLocks noChangeArrowheads="1"/>
          </p:cNvSpPr>
          <p:nvPr userDrawn="1"/>
        </p:nvSpPr>
        <p:spPr bwMode="auto">
          <a:xfrm>
            <a:off x="6605588" y="48768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3" name="Rectangle 35"/>
          <p:cNvSpPr>
            <a:spLocks noChangeArrowheads="1"/>
          </p:cNvSpPr>
          <p:nvPr userDrawn="1"/>
        </p:nvSpPr>
        <p:spPr bwMode="auto">
          <a:xfrm>
            <a:off x="6605588" y="46482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4" name="Rectangle 36"/>
          <p:cNvSpPr>
            <a:spLocks noChangeArrowheads="1"/>
          </p:cNvSpPr>
          <p:nvPr userDrawn="1"/>
        </p:nvSpPr>
        <p:spPr bwMode="auto">
          <a:xfrm>
            <a:off x="6605588" y="44196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5" name="Rectangle 37"/>
          <p:cNvSpPr>
            <a:spLocks noChangeArrowheads="1"/>
          </p:cNvSpPr>
          <p:nvPr userDrawn="1"/>
        </p:nvSpPr>
        <p:spPr bwMode="auto">
          <a:xfrm>
            <a:off x="6605588" y="41910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6" name="Rectangle 38"/>
          <p:cNvSpPr>
            <a:spLocks noChangeArrowheads="1"/>
          </p:cNvSpPr>
          <p:nvPr userDrawn="1"/>
        </p:nvSpPr>
        <p:spPr bwMode="auto">
          <a:xfrm>
            <a:off x="6605588" y="39624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7" name="Rectangle 39"/>
          <p:cNvSpPr>
            <a:spLocks noChangeArrowheads="1"/>
          </p:cNvSpPr>
          <p:nvPr userDrawn="1"/>
        </p:nvSpPr>
        <p:spPr bwMode="auto">
          <a:xfrm>
            <a:off x="6605588" y="37338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
        <p:nvSpPr>
          <p:cNvPr id="38" name="Rectangle 40"/>
          <p:cNvSpPr>
            <a:spLocks noChangeArrowheads="1"/>
          </p:cNvSpPr>
          <p:nvPr userDrawn="1"/>
        </p:nvSpPr>
        <p:spPr bwMode="auto">
          <a:xfrm>
            <a:off x="6605588" y="3505200"/>
            <a:ext cx="2441575" cy="228600"/>
          </a:xfrm>
          <a:prstGeom prst="rect">
            <a:avLst/>
          </a:prstGeom>
          <a:solidFill>
            <a:schemeClr val="bg1"/>
          </a:solidFill>
          <a:ln w="9525">
            <a:noFill/>
            <a:miter lim="800000"/>
            <a:headEnd/>
            <a:tailEnd/>
          </a:ln>
          <a:effectLst/>
        </p:spPr>
        <p:txBody>
          <a:bodyPr wrap="none" anchor="ctr"/>
          <a:lstStyle/>
          <a:p>
            <a:pPr algn="ctr" eaLnBrk="0" hangingPunct="0"/>
            <a:endParaRPr lang="en-GB" sz="1600" dirty="0">
              <a:solidFill>
                <a:srgbClr val="FFFFFF"/>
              </a:solidFill>
              <a:latin typeface="Arial" charset="0"/>
            </a:endParaRPr>
          </a:p>
        </p:txBody>
      </p:sp>
    </p:spTree>
    <p:extLst>
      <p:ext uri="{BB962C8B-B14F-4D97-AF65-F5344CB8AC3E}">
        <p14:creationId xmlns:p14="http://schemas.microsoft.com/office/powerpoint/2010/main" val="3704440780"/>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0"/>
                                        </p:tgtEl>
                                      </p:cBhvr>
                                    </p:animEffect>
                                    <p:set>
                                      <p:cBhvr>
                                        <p:cTn id="31" dur="1" fill="hold">
                                          <p:stCondLst>
                                            <p:cond delay="499"/>
                                          </p:stCondLst>
                                        </p:cTn>
                                        <p:tgtEl>
                                          <p:spTgt spid="10"/>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11"/>
                                        </p:tgtEl>
                                      </p:cBhvr>
                                    </p:animEffect>
                                    <p:set>
                                      <p:cBhvr>
                                        <p:cTn id="34" dur="1" fill="hold">
                                          <p:stCondLst>
                                            <p:cond delay="499"/>
                                          </p:stCondLst>
                                        </p:cTn>
                                        <p:tgtEl>
                                          <p:spTgt spid="11"/>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childTnLst>
                                </p:cTn>
                              </p:par>
                              <p:par>
                                <p:cTn id="49" presetID="10" presetClass="exit" presetSubtype="0" fill="hold" grpId="0" nodeType="withEffect">
                                  <p:stCondLst>
                                    <p:cond delay="0"/>
                                  </p:stCondLst>
                                  <p:childTnLst>
                                    <p:animEffect transition="out" filter="fade">
                                      <p:cBhvr>
                                        <p:cTn id="50" dur="500"/>
                                        <p:tgtEl>
                                          <p:spTgt spid="29"/>
                                        </p:tgtEl>
                                      </p:cBhvr>
                                    </p:animEffect>
                                    <p:set>
                                      <p:cBhvr>
                                        <p:cTn id="51" dur="1" fill="hold">
                                          <p:stCondLst>
                                            <p:cond delay="499"/>
                                          </p:stCondLst>
                                        </p:cTn>
                                        <p:tgtEl>
                                          <p:spTgt spid="29"/>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0" nodeType="clickEffect">
                                  <p:stCondLst>
                                    <p:cond delay="0"/>
                                  </p:stCondLst>
                                  <p:childTnLst>
                                    <p:animEffect transition="out" filter="fade">
                                      <p:cBhvr>
                                        <p:cTn id="55" dur="500"/>
                                        <p:tgtEl>
                                          <p:spTgt spid="23"/>
                                        </p:tgtEl>
                                      </p:cBhvr>
                                    </p:animEffect>
                                    <p:set>
                                      <p:cBhvr>
                                        <p:cTn id="56" dur="1" fill="hold">
                                          <p:stCondLst>
                                            <p:cond delay="499"/>
                                          </p:stCondLst>
                                        </p:cTn>
                                        <p:tgtEl>
                                          <p:spTgt spid="23"/>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0" nodeType="clickEffect">
                                  <p:stCondLst>
                                    <p:cond delay="0"/>
                                  </p:stCondLst>
                                  <p:childTnLst>
                                    <p:animEffect transition="out" filter="fade">
                                      <p:cBhvr>
                                        <p:cTn id="60" dur="500"/>
                                        <p:tgtEl>
                                          <p:spTgt spid="26"/>
                                        </p:tgtEl>
                                      </p:cBhvr>
                                    </p:animEffect>
                                    <p:set>
                                      <p:cBhvr>
                                        <p:cTn id="61" dur="1" fill="hold">
                                          <p:stCondLst>
                                            <p:cond delay="499"/>
                                          </p:stCondLst>
                                        </p:cTn>
                                        <p:tgtEl>
                                          <p:spTgt spid="26"/>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25"/>
                                        </p:tgtEl>
                                      </p:cBhvr>
                                    </p:animEffect>
                                    <p:set>
                                      <p:cBhvr>
                                        <p:cTn id="64" dur="1" fill="hold">
                                          <p:stCondLst>
                                            <p:cond delay="499"/>
                                          </p:stCondLst>
                                        </p:cTn>
                                        <p:tgtEl>
                                          <p:spTgt spid="25"/>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500"/>
                                        <p:tgtEl>
                                          <p:spTgt spid="27"/>
                                        </p:tgtEl>
                                      </p:cBhvr>
                                    </p:animEffect>
                                    <p:set>
                                      <p:cBhvr>
                                        <p:cTn id="72" dur="1" fill="hold">
                                          <p:stCondLst>
                                            <p:cond delay="499"/>
                                          </p:stCondLst>
                                        </p:cTn>
                                        <p:tgtEl>
                                          <p:spTgt spid="27"/>
                                        </p:tgtEl>
                                        <p:attrNameLst>
                                          <p:attrName>style.visibility</p:attrName>
                                        </p:attrNameLst>
                                      </p:cBhvr>
                                      <p:to>
                                        <p:strVal val="hidden"/>
                                      </p:to>
                                    </p:set>
                                  </p:childTnLst>
                                </p:cTn>
                              </p:par>
                              <p:par>
                                <p:cTn id="73" presetID="10" presetClass="exit" presetSubtype="0" fill="hold" grpId="0" nodeType="withEffect">
                                  <p:stCondLst>
                                    <p:cond delay="0"/>
                                  </p:stCondLst>
                                  <p:childTnLst>
                                    <p:animEffect transition="out" filter="fade">
                                      <p:cBhvr>
                                        <p:cTn id="74" dur="500"/>
                                        <p:tgtEl>
                                          <p:spTgt spid="20"/>
                                        </p:tgtEl>
                                      </p:cBhvr>
                                    </p:animEffect>
                                    <p:set>
                                      <p:cBhvr>
                                        <p:cTn id="75" dur="1" fill="hold">
                                          <p:stCondLst>
                                            <p:cond delay="499"/>
                                          </p:stCondLst>
                                        </p:cTn>
                                        <p:tgtEl>
                                          <p:spTgt spid="20"/>
                                        </p:tgtEl>
                                        <p:attrNameLst>
                                          <p:attrName>style.visibility</p:attrName>
                                        </p:attrNameLst>
                                      </p:cBhvr>
                                      <p:to>
                                        <p:strVal val="hidden"/>
                                      </p:to>
                                    </p:set>
                                  </p:childTnLst>
                                </p:cTn>
                              </p:par>
                              <p:par>
                                <p:cTn id="76" presetID="10" presetClass="exit" presetSubtype="0" fill="hold" grpId="0" nodeType="withEffect">
                                  <p:stCondLst>
                                    <p:cond delay="0"/>
                                  </p:stCondLst>
                                  <p:childTnLst>
                                    <p:animEffect transition="out" filter="fade">
                                      <p:cBhvr>
                                        <p:cTn id="77" dur="500"/>
                                        <p:tgtEl>
                                          <p:spTgt spid="24"/>
                                        </p:tgtEl>
                                      </p:cBhvr>
                                    </p:animEffect>
                                    <p:set>
                                      <p:cBhvr>
                                        <p:cTn id="78" dur="1" fill="hold">
                                          <p:stCondLst>
                                            <p:cond delay="499"/>
                                          </p:stCondLst>
                                        </p:cTn>
                                        <p:tgtEl>
                                          <p:spTgt spid="24"/>
                                        </p:tgtEl>
                                        <p:attrNameLst>
                                          <p:attrName>style.visibility</p:attrName>
                                        </p:attrNameLst>
                                      </p:cBhvr>
                                      <p:to>
                                        <p:strVal val="hidden"/>
                                      </p:to>
                                    </p:set>
                                  </p:childTnLst>
                                </p:cTn>
                              </p:par>
                              <p:par>
                                <p:cTn id="79" presetID="10" presetClass="exit" presetSubtype="0" fill="hold" grpId="0" nodeType="withEffect">
                                  <p:stCondLst>
                                    <p:cond delay="0"/>
                                  </p:stCondLst>
                                  <p:childTnLst>
                                    <p:animEffect transition="out" filter="fade">
                                      <p:cBhvr>
                                        <p:cTn id="80" dur="500"/>
                                        <p:tgtEl>
                                          <p:spTgt spid="38"/>
                                        </p:tgtEl>
                                      </p:cBhvr>
                                    </p:animEffect>
                                    <p:set>
                                      <p:cBhvr>
                                        <p:cTn id="81" dur="1" fill="hold">
                                          <p:stCondLst>
                                            <p:cond delay="499"/>
                                          </p:stCondLst>
                                        </p:cTn>
                                        <p:tgtEl>
                                          <p:spTgt spid="38"/>
                                        </p:tgtEl>
                                        <p:attrNameLst>
                                          <p:attrName>style.visibility</p:attrName>
                                        </p:attrNameLst>
                                      </p:cBhvr>
                                      <p:to>
                                        <p:strVal val="hidden"/>
                                      </p:to>
                                    </p:set>
                                  </p:childTnLst>
                                </p:cTn>
                              </p:par>
                              <p:par>
                                <p:cTn id="82" presetID="10" presetClass="exit" presetSubtype="0" fill="hold" grpId="0" nodeType="withEffect">
                                  <p:stCondLst>
                                    <p:cond delay="0"/>
                                  </p:stCondLst>
                                  <p:childTnLst>
                                    <p:animEffect transition="out" filter="fade">
                                      <p:cBhvr>
                                        <p:cTn id="83" dur="500"/>
                                        <p:tgtEl>
                                          <p:spTgt spid="37"/>
                                        </p:tgtEl>
                                      </p:cBhvr>
                                    </p:animEffect>
                                    <p:set>
                                      <p:cBhvr>
                                        <p:cTn id="84" dur="1" fill="hold">
                                          <p:stCondLst>
                                            <p:cond delay="499"/>
                                          </p:stCondLst>
                                        </p:cTn>
                                        <p:tgtEl>
                                          <p:spTgt spid="37"/>
                                        </p:tgtEl>
                                        <p:attrNameLst>
                                          <p:attrName>style.visibility</p:attrName>
                                        </p:attrNameLst>
                                      </p:cBhvr>
                                      <p:to>
                                        <p:strVal val="hidden"/>
                                      </p:to>
                                    </p:set>
                                  </p:childTnLst>
                                </p:cTn>
                              </p:par>
                              <p:par>
                                <p:cTn id="85" presetID="10" presetClass="exit" presetSubtype="0" fill="hold" grpId="0" nodeType="withEffect">
                                  <p:stCondLst>
                                    <p:cond delay="0"/>
                                  </p:stCondLst>
                                  <p:childTnLst>
                                    <p:animEffect transition="out" filter="fade">
                                      <p:cBhvr>
                                        <p:cTn id="86" dur="500"/>
                                        <p:tgtEl>
                                          <p:spTgt spid="36"/>
                                        </p:tgtEl>
                                      </p:cBhvr>
                                    </p:animEffect>
                                    <p:set>
                                      <p:cBhvr>
                                        <p:cTn id="87" dur="1" fill="hold">
                                          <p:stCondLst>
                                            <p:cond delay="499"/>
                                          </p:stCondLst>
                                        </p:cTn>
                                        <p:tgtEl>
                                          <p:spTgt spid="36"/>
                                        </p:tgtEl>
                                        <p:attrNameLst>
                                          <p:attrName>style.visibility</p:attrName>
                                        </p:attrNameLst>
                                      </p:cBhvr>
                                      <p:to>
                                        <p:strVal val="hidden"/>
                                      </p:to>
                                    </p:set>
                                  </p:childTnLst>
                                </p:cTn>
                              </p:par>
                              <p:par>
                                <p:cTn id="88" presetID="10" presetClass="exit" presetSubtype="0" fill="hold" grpId="0" nodeType="withEffect">
                                  <p:stCondLst>
                                    <p:cond delay="0"/>
                                  </p:stCondLst>
                                  <p:childTnLst>
                                    <p:animEffect transition="out" filter="fade">
                                      <p:cBhvr>
                                        <p:cTn id="89" dur="500"/>
                                        <p:tgtEl>
                                          <p:spTgt spid="35"/>
                                        </p:tgtEl>
                                      </p:cBhvr>
                                    </p:animEffect>
                                    <p:set>
                                      <p:cBhvr>
                                        <p:cTn id="90" dur="1" fill="hold">
                                          <p:stCondLst>
                                            <p:cond delay="499"/>
                                          </p:stCondLst>
                                        </p:cTn>
                                        <p:tgtEl>
                                          <p:spTgt spid="35"/>
                                        </p:tgtEl>
                                        <p:attrNameLst>
                                          <p:attrName>style.visibility</p:attrName>
                                        </p:attrNameLst>
                                      </p:cBhvr>
                                      <p:to>
                                        <p:strVal val="hidden"/>
                                      </p:to>
                                    </p:set>
                                  </p:childTnLst>
                                </p:cTn>
                              </p:par>
                              <p:par>
                                <p:cTn id="91" presetID="10" presetClass="exit" presetSubtype="0" fill="hold" grpId="0" nodeType="withEffect">
                                  <p:stCondLst>
                                    <p:cond delay="0"/>
                                  </p:stCondLst>
                                  <p:childTnLst>
                                    <p:animEffect transition="out" filter="fade">
                                      <p:cBhvr>
                                        <p:cTn id="92" dur="500"/>
                                        <p:tgtEl>
                                          <p:spTgt spid="33"/>
                                        </p:tgtEl>
                                      </p:cBhvr>
                                    </p:animEffect>
                                    <p:set>
                                      <p:cBhvr>
                                        <p:cTn id="93" dur="1" fill="hold">
                                          <p:stCondLst>
                                            <p:cond delay="499"/>
                                          </p:stCondLst>
                                        </p:cTn>
                                        <p:tgtEl>
                                          <p:spTgt spid="33"/>
                                        </p:tgtEl>
                                        <p:attrNameLst>
                                          <p:attrName>style.visibility</p:attrName>
                                        </p:attrNameLst>
                                      </p:cBhvr>
                                      <p:to>
                                        <p:strVal val="hidden"/>
                                      </p:to>
                                    </p:set>
                                  </p:childTnLst>
                                </p:cTn>
                              </p:par>
                              <p:par>
                                <p:cTn id="94" presetID="10" presetClass="exit" presetSubtype="0" fill="hold" grpId="0" nodeType="withEffect">
                                  <p:stCondLst>
                                    <p:cond delay="0"/>
                                  </p:stCondLst>
                                  <p:childTnLst>
                                    <p:animEffect transition="out" filter="fade">
                                      <p:cBhvr>
                                        <p:cTn id="95" dur="500"/>
                                        <p:tgtEl>
                                          <p:spTgt spid="32"/>
                                        </p:tgtEl>
                                      </p:cBhvr>
                                    </p:animEffect>
                                    <p:set>
                                      <p:cBhvr>
                                        <p:cTn id="96" dur="1" fill="hold">
                                          <p:stCondLst>
                                            <p:cond delay="499"/>
                                          </p:stCondLst>
                                        </p:cTn>
                                        <p:tgtEl>
                                          <p:spTgt spid="32"/>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xit" presetSubtype="0" fill="hold" grpId="0" nodeType="clickEffect">
                                  <p:stCondLst>
                                    <p:cond delay="0"/>
                                  </p:stCondLst>
                                  <p:childTnLst>
                                    <p:animEffect transition="out" filter="fade">
                                      <p:cBhvr>
                                        <p:cTn id="100" dur="500"/>
                                        <p:tgtEl>
                                          <p:spTgt spid="17"/>
                                        </p:tgtEl>
                                      </p:cBhvr>
                                    </p:animEffect>
                                    <p:set>
                                      <p:cBhvr>
                                        <p:cTn id="101" dur="1" fill="hold">
                                          <p:stCondLst>
                                            <p:cond delay="499"/>
                                          </p:stCondLst>
                                        </p:cTn>
                                        <p:tgtEl>
                                          <p:spTgt spid="17"/>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500"/>
                                        <p:tgtEl>
                                          <p:spTgt spid="18"/>
                                        </p:tgtEl>
                                      </p:cBhvr>
                                    </p:animEffect>
                                    <p:set>
                                      <p:cBhvr>
                                        <p:cTn id="104" dur="1" fill="hold">
                                          <p:stCondLst>
                                            <p:cond delay="499"/>
                                          </p:stCondLst>
                                        </p:cTn>
                                        <p:tgtEl>
                                          <p:spTgt spid="18"/>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500"/>
                                        <p:tgtEl>
                                          <p:spTgt spid="34"/>
                                        </p:tgtEl>
                                      </p:cBhvr>
                                    </p:animEffect>
                                    <p:set>
                                      <p:cBhvr>
                                        <p:cTn id="107" dur="1" fill="hold">
                                          <p:stCondLst>
                                            <p:cond delay="499"/>
                                          </p:stCondLst>
                                        </p:cTn>
                                        <p:tgtEl>
                                          <p:spTgt spid="34"/>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grpId="0" nodeType="clickEffect">
                                  <p:stCondLst>
                                    <p:cond delay="0"/>
                                  </p:stCondLst>
                                  <p:childTnLst>
                                    <p:animEffect transition="out" filter="fade">
                                      <p:cBhvr>
                                        <p:cTn id="111" dur="500"/>
                                        <p:tgtEl>
                                          <p:spTgt spid="21"/>
                                        </p:tgtEl>
                                      </p:cBhvr>
                                    </p:animEffect>
                                    <p:set>
                                      <p:cBhvr>
                                        <p:cTn id="112" dur="1" fill="hold">
                                          <p:stCondLst>
                                            <p:cond delay="499"/>
                                          </p:stCondLst>
                                        </p:cTn>
                                        <p:tgtEl>
                                          <p:spTgt spid="21"/>
                                        </p:tgtEl>
                                        <p:attrNameLst>
                                          <p:attrName>style.visibility</p:attrName>
                                        </p:attrNameLst>
                                      </p:cBhvr>
                                      <p:to>
                                        <p:strVal val="hidden"/>
                                      </p:to>
                                    </p:set>
                                  </p:childTnLst>
                                </p:cTn>
                              </p:par>
                              <p:par>
                                <p:cTn id="113" presetID="10" presetClass="exit" presetSubtype="0" fill="hold" grpId="0" nodeType="withEffect">
                                  <p:stCondLst>
                                    <p:cond delay="0"/>
                                  </p:stCondLst>
                                  <p:childTnLst>
                                    <p:animEffect transition="out" filter="fade">
                                      <p:cBhvr>
                                        <p:cTn id="114" dur="500"/>
                                        <p:tgtEl>
                                          <p:spTgt spid="22"/>
                                        </p:tgtEl>
                                      </p:cBhvr>
                                    </p:animEffect>
                                    <p:set>
                                      <p:cBhvr>
                                        <p:cTn id="115" dur="1" fill="hold">
                                          <p:stCondLst>
                                            <p:cond delay="499"/>
                                          </p:stCondLst>
                                        </p:cTn>
                                        <p:tgtEl>
                                          <p:spTgt spid="22"/>
                                        </p:tgtEl>
                                        <p:attrNameLst>
                                          <p:attrName>style.visibility</p:attrName>
                                        </p:attrNameLst>
                                      </p:cBhvr>
                                      <p:to>
                                        <p:strVal val="hidden"/>
                                      </p:to>
                                    </p:set>
                                  </p:childTnLst>
                                </p:cTn>
                              </p:par>
                              <p:par>
                                <p:cTn id="116" presetID="10" presetClass="exit" presetSubtype="0" fill="hold" grpId="0" nodeType="withEffect">
                                  <p:stCondLst>
                                    <p:cond delay="0"/>
                                  </p:stCondLst>
                                  <p:childTnLst>
                                    <p:animEffect transition="out" filter="fade">
                                      <p:cBhvr>
                                        <p:cTn id="117" dur="500"/>
                                        <p:tgtEl>
                                          <p:spTgt spid="31"/>
                                        </p:tgtEl>
                                      </p:cBhvr>
                                    </p:animEffect>
                                    <p:set>
                                      <p:cBhvr>
                                        <p:cTn id="118" dur="1" fill="hold">
                                          <p:stCondLst>
                                            <p:cond delay="499"/>
                                          </p:stCondLst>
                                        </p:cTn>
                                        <p:tgtEl>
                                          <p:spTgt spid="31"/>
                                        </p:tgtEl>
                                        <p:attrNameLst>
                                          <p:attrName>style.visibility</p:attrName>
                                        </p:attrNameLst>
                                      </p:cBhvr>
                                      <p:to>
                                        <p:strVal val="hidden"/>
                                      </p:to>
                                    </p:set>
                                  </p:childTnLst>
                                </p:cTn>
                              </p:par>
                              <p:par>
                                <p:cTn id="119" presetID="10" presetClass="exit" presetSubtype="0" fill="hold" grpId="0" nodeType="withEffect">
                                  <p:stCondLst>
                                    <p:cond delay="0"/>
                                  </p:stCondLst>
                                  <p:childTnLst>
                                    <p:animEffect transition="out" filter="fade">
                                      <p:cBhvr>
                                        <p:cTn id="120" dur="500"/>
                                        <p:tgtEl>
                                          <p:spTgt spid="28"/>
                                        </p:tgtEl>
                                      </p:cBhvr>
                                    </p:animEffect>
                                    <p:set>
                                      <p:cBhvr>
                                        <p:cTn id="121"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hort Fade Out Bumpers">
    <p:spTree>
      <p:nvGrpSpPr>
        <p:cNvPr id="1" name=""/>
        <p:cNvGrpSpPr/>
        <p:nvPr/>
      </p:nvGrpSpPr>
      <p:grpSpPr>
        <a:xfrm>
          <a:off x="0" y="0"/>
          <a:ext cx="0" cy="0"/>
          <a:chOff x="0" y="0"/>
          <a:chExt cx="0" cy="0"/>
        </a:xfrm>
      </p:grpSpPr>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7" name="Rectangle 47"/>
          <p:cNvSpPr>
            <a:spLocks noChangeArrowheads="1"/>
          </p:cNvSpPr>
          <p:nvPr userDrawn="1"/>
        </p:nvSpPr>
        <p:spPr bwMode="auto">
          <a:xfrm>
            <a:off x="0" y="6639232"/>
            <a:ext cx="9144000" cy="225912"/>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pic>
        <p:nvPicPr>
          <p:cNvPr id="8" name="Picture 1"/>
          <p:cNvPicPr>
            <a:picLocks noChangeAspect="1" noChangeArrowheads="1"/>
          </p:cNvPicPr>
          <p:nvPr userDrawn="1"/>
        </p:nvPicPr>
        <p:blipFill>
          <a:blip r:embed="rId2" cstate="print"/>
          <a:srcRect/>
          <a:stretch>
            <a:fillRect/>
          </a:stretch>
        </p:blipFill>
        <p:spPr bwMode="auto">
          <a:xfrm>
            <a:off x="74316"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srcRect/>
          <a:stretch>
            <a:fillRect/>
          </a:stretch>
        </p:blipFill>
        <p:spPr bwMode="auto">
          <a:xfrm>
            <a:off x="177641" y="159544"/>
            <a:ext cx="491354" cy="464344"/>
          </a:xfrm>
          <a:prstGeom prst="rect">
            <a:avLst/>
          </a:prstGeom>
          <a:noFill/>
          <a:ln w="9525">
            <a:noFill/>
            <a:miter lim="800000"/>
            <a:headEnd/>
            <a:tailEnd/>
          </a:ln>
          <a:effectLst/>
        </p:spPr>
      </p:pic>
      <p:sp>
        <p:nvSpPr>
          <p:cNvPr id="10" name="TextBox 9"/>
          <p:cNvSpPr txBox="1"/>
          <p:nvPr userDrawn="1"/>
        </p:nvSpPr>
        <p:spPr>
          <a:xfrm>
            <a:off x="-9525" y="187325"/>
            <a:ext cx="609600" cy="261610"/>
          </a:xfrm>
          <a:prstGeom prst="rect">
            <a:avLst/>
          </a:prstGeom>
          <a:noFill/>
        </p:spPr>
        <p:txBody>
          <a:bodyPr wrap="square" rtlCol="0">
            <a:spAutoFit/>
          </a:bodyPr>
          <a:lstStyle/>
          <a:p>
            <a:pPr algn="ctr" eaLnBrk="0" hangingPunct="0"/>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1" name="Rectangle 34"/>
          <p:cNvSpPr>
            <a:spLocks noChangeArrowheads="1"/>
          </p:cNvSpPr>
          <p:nvPr userDrawn="1"/>
        </p:nvSpPr>
        <p:spPr bwMode="auto">
          <a:xfrm>
            <a:off x="0" y="6651932"/>
            <a:ext cx="1828800" cy="2286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benjamin.todd@cern.ch</a:t>
            </a:r>
            <a:endParaRPr lang="en-US" sz="1200" dirty="0">
              <a:solidFill>
                <a:srgbClr val="FFFFFF"/>
              </a:solidFill>
              <a:latin typeface="Calibri" pitchFamily="34" charset="0"/>
            </a:endParaRPr>
          </a:p>
        </p:txBody>
      </p:sp>
      <p:sp>
        <p:nvSpPr>
          <p:cNvPr id="12" name="Rectangle 14"/>
          <p:cNvSpPr>
            <a:spLocks noGrp="1" noChangeArrowheads="1"/>
          </p:cNvSpPr>
          <p:nvPr>
            <p:ph type="title"/>
          </p:nvPr>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3" name="Rectangle 3"/>
          <p:cNvSpPr>
            <a:spLocks noGrp="1" noChangeArrowheads="1"/>
          </p:cNvSpPr>
          <p:nvPr>
            <p:ph type="sldNum" sz="quarter" idx="4"/>
          </p:nvPr>
        </p:nvSpPr>
        <p:spPr bwMode="auto">
          <a:xfrm>
            <a:off x="8001000" y="6639232"/>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fld id="{2C1C7F64-630B-4998-9764-685EC88B06E4}" type="slidenum">
              <a:rPr lang="en-US" smtClean="0">
                <a:solidFill>
                  <a:srgbClr val="FFFFFF"/>
                </a:solidFill>
              </a:rPr>
              <a:pPr/>
              <a:t>‹#›</a:t>
            </a:fld>
            <a:endParaRPr lang="en-US" dirty="0">
              <a:solidFill>
                <a:srgbClr val="FFFFFF"/>
              </a:solidFill>
            </a:endParaRPr>
          </a:p>
        </p:txBody>
      </p:sp>
      <p:sp>
        <p:nvSpPr>
          <p:cNvPr id="14" name="Rectangle 34"/>
          <p:cNvSpPr>
            <a:spLocks noChangeArrowheads="1"/>
          </p:cNvSpPr>
          <p:nvPr userDrawn="1"/>
        </p:nvSpPr>
        <p:spPr bwMode="auto">
          <a:xfrm>
            <a:off x="1828800" y="6651932"/>
            <a:ext cx="5486400" cy="215900"/>
          </a:xfrm>
          <a:prstGeom prst="rect">
            <a:avLst/>
          </a:prstGeom>
          <a:noFill/>
          <a:ln w="9525">
            <a:noFill/>
            <a:miter lim="800000"/>
            <a:headEnd/>
            <a:tailEnd/>
          </a:ln>
          <a:effectLst/>
        </p:spPr>
        <p:txBody>
          <a:bodyPr anchor="b"/>
          <a:lstStyle/>
          <a:p>
            <a:pPr algn="ctr"/>
            <a:r>
              <a:rPr lang="en-US" sz="1200" dirty="0" smtClean="0">
                <a:solidFill>
                  <a:srgbClr val="FFFFFF"/>
                </a:solidFill>
                <a:latin typeface="Calibri" pitchFamily="34" charset="0"/>
              </a:rPr>
              <a:t>Availability Working Group &amp; Accelerator Fault Tracker</a:t>
            </a:r>
            <a:endParaRPr lang="en-US" sz="1200" dirty="0">
              <a:solidFill>
                <a:srgbClr val="FFFFFF"/>
              </a:solidFill>
              <a:latin typeface="Calibri" pitchFamily="34" charset="0"/>
            </a:endParaRPr>
          </a:p>
        </p:txBody>
      </p:sp>
    </p:spTree>
    <p:extLst>
      <p:ext uri="{BB962C8B-B14F-4D97-AF65-F5344CB8AC3E}">
        <p14:creationId xmlns:p14="http://schemas.microsoft.com/office/powerpoint/2010/main" val="3781902049"/>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0 0  L 0 -0.33333  E" pathEditMode="relative" ptsTypes="">
                                      <p:cBhvr>
                                        <p:cTn id="6" dur="1000" fill="hold"/>
                                        <p:tgtEl>
                                          <p:spTgt spid="6"/>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33  E" pathEditMode="relative" ptsTypes="">
                                      <p:cBhvr>
                                        <p:cTn id="8" dur="1000" fill="hold"/>
                                        <p:tgtEl>
                                          <p:spTgt spid="8"/>
                                        </p:tgtEl>
                                        <p:attrNameLst>
                                          <p:attrName>ppt_x</p:attrName>
                                          <p:attrName>ppt_y</p:attrName>
                                        </p:attrNameLst>
                                      </p:cBhvr>
                                    </p:animMotion>
                                  </p:childTnLst>
                                </p:cTn>
                              </p:par>
                              <p:par>
                                <p:cTn id="9" presetID="64" presetClass="path" presetSubtype="0" accel="50000" decel="50000" fill="hold" nodeType="withEffect">
                                  <p:stCondLst>
                                    <p:cond delay="0"/>
                                  </p:stCondLst>
                                  <p:childTnLst>
                                    <p:animMotion origin="layout" path="M 0 0  L 0 -0.33333  E" pathEditMode="relative" ptsTypes="">
                                      <p:cBhvr>
                                        <p:cTn id="10" dur="1000" fill="hold"/>
                                        <p:tgtEl>
                                          <p:spTgt spid="9"/>
                                        </p:tgtEl>
                                        <p:attrNameLst>
                                          <p:attrName>ppt_x</p:attrName>
                                          <p:attrName>ppt_y</p:attrName>
                                        </p:attrNameLst>
                                      </p:cBhvr>
                                    </p:animMotion>
                                  </p:childTnLst>
                                </p:cTn>
                              </p:par>
                              <p:par>
                                <p:cTn id="11" presetID="64" presetClass="path" presetSubtype="0" accel="50000" decel="50000" fill="hold" grpId="0" nodeType="withEffect">
                                  <p:stCondLst>
                                    <p:cond delay="0"/>
                                  </p:stCondLst>
                                  <p:childTnLst>
                                    <p:animMotion origin="layout" path="M 0 0  L 0 -0.33333  E" pathEditMode="relative" ptsTypes="">
                                      <p:cBhvr>
                                        <p:cTn id="12" dur="1000" fill="hold"/>
                                        <p:tgtEl>
                                          <p:spTgt spid="10"/>
                                        </p:tgtEl>
                                        <p:attrNameLst>
                                          <p:attrName>ppt_x</p:attrName>
                                          <p:attrName>ppt_y</p:attrName>
                                        </p:attrNameLst>
                                      </p:cBhvr>
                                    </p:animMotion>
                                  </p:childTnLst>
                                </p:cTn>
                              </p:par>
                              <p:par>
                                <p:cTn id="13" presetID="64" presetClass="path" presetSubtype="0" accel="50000" decel="50000" fill="hold" grpId="0" nodeType="withEffect">
                                  <p:stCondLst>
                                    <p:cond delay="0"/>
                                  </p:stCondLst>
                                  <p:childTnLst>
                                    <p:animMotion origin="layout" path="M 0 0  L 0 -0.33333  E" pathEditMode="relative" ptsTypes="">
                                      <p:cBhvr>
                                        <p:cTn id="14" dur="1000" fill="hold"/>
                                        <p:tgtEl>
                                          <p:spTgt spid="12"/>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 0  L 0 0.33333  E" pathEditMode="relative" ptsTypes="">
                                      <p:cBhvr>
                                        <p:cTn id="16" dur="1000" fill="hold"/>
                                        <p:tgtEl>
                                          <p:spTgt spid="7"/>
                                        </p:tgtEl>
                                        <p:attrNameLst>
                                          <p:attrName>ppt_x</p:attrName>
                                          <p:attrName>ppt_y</p:attrName>
                                        </p:attrNameLst>
                                      </p:cBhvr>
                                    </p:animMotion>
                                  </p:childTnLst>
                                </p:cTn>
                              </p:par>
                              <p:par>
                                <p:cTn id="17" presetID="42" presetClass="path" presetSubtype="0" accel="50000" decel="50000" fill="hold" grpId="0" nodeType="withEffect">
                                  <p:stCondLst>
                                    <p:cond delay="0"/>
                                  </p:stCondLst>
                                  <p:childTnLst>
                                    <p:animMotion origin="layout" path="M 0 0  L 0 0.33333  E" pathEditMode="relative" ptsTypes="">
                                      <p:cBhvr>
                                        <p:cTn id="18" dur="1000" fill="hold"/>
                                        <p:tgtEl>
                                          <p:spTgt spid="11"/>
                                        </p:tgtEl>
                                        <p:attrNameLst>
                                          <p:attrName>ppt_x</p:attrName>
                                          <p:attrName>ppt_y</p:attrName>
                                        </p:attrNameLst>
                                      </p:cBhvr>
                                    </p:animMotion>
                                  </p:childTnLst>
                                </p:cTn>
                              </p:par>
                              <p:par>
                                <p:cTn id="19" presetID="42" presetClass="path" presetSubtype="0" accel="50000" decel="50000" fill="hold" grpId="0" nodeType="withEffect">
                                  <p:stCondLst>
                                    <p:cond delay="0"/>
                                  </p:stCondLst>
                                  <p:childTnLst>
                                    <p:animMotion origin="layout" path="M 0 0  L 0 0.33333  E" pathEditMode="relative" ptsTypes="">
                                      <p:cBhvr>
                                        <p:cTn id="20" dur="1000" fill="hold"/>
                                        <p:tgtEl>
                                          <p:spTgt spid="13"/>
                                        </p:tgtEl>
                                        <p:attrNameLst>
                                          <p:attrName>ppt_x</p:attrName>
                                          <p:attrName>ppt_y</p:attrName>
                                        </p:attrNameLst>
                                      </p:cBhvr>
                                    </p:animMotion>
                                  </p:childTnLst>
                                </p:cTn>
                              </p:par>
                              <p:par>
                                <p:cTn id="21" presetID="42" presetClass="path" presetSubtype="0" accel="50000" decel="50000" fill="hold" grpId="0" nodeType="withEffect">
                                  <p:stCondLst>
                                    <p:cond delay="0"/>
                                  </p:stCondLst>
                                  <p:childTnLst>
                                    <p:animMotion origin="layout" path="M 0 0  L 0 0.33333  E" pathEditMode="relative" ptsTypes="">
                                      <p:cBhvr>
                                        <p:cTn id="22" dur="1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P spid="12" grpId="0"/>
      <p:bldP spid="13" grpId="0"/>
      <p:bldP spid="14" grpId="0"/>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irst Blank Page Transition">
    <p:spTree>
      <p:nvGrpSpPr>
        <p:cNvPr id="1" name=""/>
        <p:cNvGrpSpPr/>
        <p:nvPr/>
      </p:nvGrpSpPr>
      <p:grpSpPr>
        <a:xfrm>
          <a:off x="0" y="0"/>
          <a:ext cx="0" cy="0"/>
          <a:chOff x="0" y="0"/>
          <a:chExt cx="0" cy="0"/>
        </a:xfrm>
      </p:grpSpPr>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pic>
        <p:nvPicPr>
          <p:cNvPr id="1027" name="Picture 3"/>
          <p:cNvPicPr>
            <a:picLocks noChangeAspect="1" noChangeArrowheads="1"/>
          </p:cNvPicPr>
          <p:nvPr userDrawn="1"/>
        </p:nvPicPr>
        <p:blipFill>
          <a:blip r:embed="rId2" cstate="print"/>
          <a:srcRect/>
          <a:stretch>
            <a:fillRect/>
          </a:stretch>
        </p:blipFill>
        <p:spPr bwMode="auto">
          <a:xfrm>
            <a:off x="80962" y="95247"/>
            <a:ext cx="623888" cy="622178"/>
          </a:xfrm>
          <a:prstGeom prst="rect">
            <a:avLst/>
          </a:prstGeom>
          <a:noFill/>
          <a:ln w="9525">
            <a:noFill/>
            <a:miter lim="800000"/>
            <a:headEnd/>
            <a:tailEnd/>
          </a:ln>
          <a:effectLst/>
        </p:spPr>
      </p:pic>
      <p:pic>
        <p:nvPicPr>
          <p:cNvPr id="1026" name="Picture 2"/>
          <p:cNvPicPr>
            <a:picLocks noChangeAspect="1" noChangeArrowheads="1"/>
          </p:cNvPicPr>
          <p:nvPr userDrawn="1"/>
        </p:nvPicPr>
        <p:blipFill>
          <a:blip r:embed="rId3" cstate="print"/>
          <a:srcRect/>
          <a:stretch>
            <a:fillRect/>
          </a:stretch>
        </p:blipFill>
        <p:spPr bwMode="auto">
          <a:xfrm>
            <a:off x="185339" y="161924"/>
            <a:ext cx="483794" cy="4572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smtClean="0"/>
              <a:t>Click to edit Master title style</a:t>
            </a:r>
            <a:endParaRPr lang="en-GB"/>
          </a:p>
        </p:txBody>
      </p:sp>
      <p:sp>
        <p:nvSpPr>
          <p:cNvPr id="20" name="TextBox 19"/>
          <p:cNvSpPr txBox="1"/>
          <p:nvPr userDrawn="1"/>
        </p:nvSpPr>
        <p:spPr>
          <a:xfrm>
            <a:off x="-9525" y="188752"/>
            <a:ext cx="609600" cy="246221"/>
          </a:xfrm>
          <a:prstGeom prst="rect">
            <a:avLst/>
          </a:prstGeom>
          <a:noFill/>
        </p:spPr>
        <p:txBody>
          <a:bodyPr wrap="square" rtlCol="0">
            <a:spAutoFit/>
          </a:bodyPr>
          <a:lstStyle/>
          <a:p>
            <a:pPr algn="ctr" eaLnBrk="0" hangingPunct="0"/>
            <a:r>
              <a:rPr lang="en-US" sz="1000" b="1" dirty="0" smtClean="0">
                <a:solidFill>
                  <a:srgbClr val="062F67"/>
                </a:solidFill>
                <a:latin typeface="Times New Roman" pitchFamily="18" charset="0"/>
                <a:cs typeface="Times New Roman" pitchFamily="18" charset="0"/>
              </a:rPr>
              <a:t>CERN</a:t>
            </a:r>
            <a:endParaRPr lang="en-GB" sz="1000" b="1" dirty="0">
              <a:solidFill>
                <a:srgbClr val="062F67"/>
              </a:solidFill>
              <a:latin typeface="Times New Roman" pitchFamily="18" charset="0"/>
              <a:cs typeface="Times New Roman" pitchFamily="18" charset="0"/>
            </a:endParaRPr>
          </a:p>
        </p:txBody>
      </p:sp>
      <p:sp>
        <p:nvSpPr>
          <p:cNvPr id="3" name="Slide Number Placeholder 2"/>
          <p:cNvSpPr>
            <a:spLocks noGrp="1"/>
          </p:cNvSpPr>
          <p:nvPr>
            <p:ph type="sldNum" sz="quarter" idx="10"/>
          </p:nvPr>
        </p:nvSpPr>
        <p:spPr/>
        <p:txBody>
          <a:bodyPr/>
          <a:lstStyle>
            <a:lvl1pPr>
              <a:defRPr>
                <a:solidFill>
                  <a:srgbClr val="062F67"/>
                </a:solidFill>
              </a:defRPr>
            </a:lvl1pPr>
          </a:lstStyle>
          <a:p>
            <a:fld id="{2C1C7F64-630B-4998-9764-685EC88B06E4}" type="slidenum">
              <a:rPr lang="en-US" smtClean="0"/>
              <a:pPr/>
              <a:t>‹#›</a:t>
            </a:fld>
            <a:endParaRPr lang="en-US" dirty="0"/>
          </a:p>
        </p:txBody>
      </p:sp>
    </p:spTree>
    <p:extLst>
      <p:ext uri="{BB962C8B-B14F-4D97-AF65-F5344CB8AC3E}">
        <p14:creationId xmlns:p14="http://schemas.microsoft.com/office/powerpoint/2010/main" val="365546898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age without spinning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3" name="Slide Number Placeholder 2"/>
          <p:cNvSpPr>
            <a:spLocks noGrp="1"/>
          </p:cNvSpPr>
          <p:nvPr>
            <p:ph type="sldNum" sz="quarter" idx="10"/>
          </p:nvPr>
        </p:nvSpPr>
        <p:spPr/>
        <p:txBody>
          <a:bodyPr/>
          <a:lstStyle>
            <a:lvl1pPr>
              <a:defRPr>
                <a:solidFill>
                  <a:srgbClr val="062F67"/>
                </a:solidFill>
              </a:defRPr>
            </a:lvl1pPr>
          </a:lstStyle>
          <a:p>
            <a:fld id="{2C1C7F64-630B-4998-9764-685EC88B06E4}" type="slidenum">
              <a:rPr lang="en-US" smtClean="0"/>
              <a:pPr/>
              <a:t>‹#›</a:t>
            </a:fld>
            <a:endParaRPr lang="en-US" dirty="0"/>
          </a:p>
        </p:txBody>
      </p:sp>
      <p:pic>
        <p:nvPicPr>
          <p:cNvPr id="8" name="Picture 3"/>
          <p:cNvPicPr>
            <a:picLocks noChangeAspect="1" noChangeArrowheads="1"/>
          </p:cNvPicPr>
          <p:nvPr userDrawn="1"/>
        </p:nvPicPr>
        <p:blipFill>
          <a:blip r:embed="rId2" cstate="print"/>
          <a:srcRect/>
          <a:stretch>
            <a:fillRect/>
          </a:stretch>
        </p:blipFill>
        <p:spPr bwMode="auto">
          <a:xfrm>
            <a:off x="80962" y="95247"/>
            <a:ext cx="623888" cy="622178"/>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srcRect/>
          <a:stretch>
            <a:fillRect/>
          </a:stretch>
        </p:blipFill>
        <p:spPr bwMode="auto">
          <a:xfrm>
            <a:off x="185339" y="161924"/>
            <a:ext cx="483794" cy="457200"/>
          </a:xfrm>
          <a:prstGeom prst="rect">
            <a:avLst/>
          </a:prstGeom>
          <a:noFill/>
          <a:ln w="9525">
            <a:noFill/>
            <a:miter lim="800000"/>
            <a:headEnd/>
            <a:tailEnd/>
          </a:ln>
          <a:effectLst/>
        </p:spPr>
      </p:pic>
      <p:sp>
        <p:nvSpPr>
          <p:cNvPr id="12" name="TextBox 11"/>
          <p:cNvSpPr txBox="1"/>
          <p:nvPr userDrawn="1"/>
        </p:nvSpPr>
        <p:spPr>
          <a:xfrm>
            <a:off x="-9525" y="188752"/>
            <a:ext cx="609600" cy="246221"/>
          </a:xfrm>
          <a:prstGeom prst="rect">
            <a:avLst/>
          </a:prstGeom>
          <a:noFill/>
        </p:spPr>
        <p:txBody>
          <a:bodyPr wrap="square" rtlCol="0">
            <a:spAutoFit/>
          </a:bodyPr>
          <a:lstStyle/>
          <a:p>
            <a:pPr algn="ctr" eaLnBrk="0" hangingPunct="0"/>
            <a:r>
              <a:rPr lang="en-US" sz="1000" b="1" dirty="0" smtClean="0">
                <a:solidFill>
                  <a:srgbClr val="062F67"/>
                </a:solidFill>
                <a:latin typeface="Times New Roman" pitchFamily="18" charset="0"/>
                <a:cs typeface="Times New Roman" pitchFamily="18" charset="0"/>
              </a:rPr>
              <a:t>CERN</a:t>
            </a:r>
            <a:endParaRPr lang="en-GB" sz="1000" b="1" dirty="0">
              <a:solidFill>
                <a:srgbClr val="062F67"/>
              </a:solidFill>
              <a:latin typeface="Times New Roman" pitchFamily="18" charset="0"/>
              <a:cs typeface="Times New Roman" pitchFamily="18" charset="0"/>
            </a:endParaRPr>
          </a:p>
        </p:txBody>
      </p:sp>
    </p:spTree>
    <p:extLst>
      <p:ext uri="{BB962C8B-B14F-4D97-AF65-F5344CB8AC3E}">
        <p14:creationId xmlns:p14="http://schemas.microsoft.com/office/powerpoint/2010/main" val="2620715712"/>
      </p:ext>
    </p:extLst>
  </p:cSld>
  <p:clrMapOvr>
    <a:masterClrMapping/>
  </p:clrMapOvr>
  <p:transition spd="med">
    <p:fade thruBlk="1"/>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mpletely Blank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Tree>
    <p:extLst>
      <p:ext uri="{BB962C8B-B14F-4D97-AF65-F5344CB8AC3E}">
        <p14:creationId xmlns:p14="http://schemas.microsoft.com/office/powerpoint/2010/main" val="3011231989"/>
      </p:ext>
    </p:extLst>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425075"/>
      </p:ext>
    </p:extLst>
  </p:cSld>
  <p:clrMapOvr>
    <a:masterClrMapping/>
  </p:clrMapOvr>
  <p:transition spd="med">
    <p:fade thruBlk="1"/>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mpletely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rgbClr val="062F67"/>
          </a:solid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Tree>
    <p:extLst>
      <p:ext uri="{BB962C8B-B14F-4D97-AF65-F5344CB8AC3E}">
        <p14:creationId xmlns:p14="http://schemas.microsoft.com/office/powerpoint/2010/main" val="3295276642"/>
      </p:ext>
    </p:extLst>
  </p:cSld>
  <p:clrMapOvr>
    <a:masterClrMapping/>
  </p:clrMapOvr>
  <p:transition spd="med">
    <p:fade thruBlk="1"/>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hort Fade In Bumpers">
    <p:spTree>
      <p:nvGrpSpPr>
        <p:cNvPr id="1" name=""/>
        <p:cNvGrpSpPr/>
        <p:nvPr/>
      </p:nvGrpSpPr>
      <p:grpSpPr>
        <a:xfrm>
          <a:off x="0" y="0"/>
          <a:ext cx="0" cy="0"/>
          <a:chOff x="0" y="0"/>
          <a:chExt cx="0" cy="0"/>
        </a:xfrm>
      </p:grpSpPr>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7" name="Rectangle 47"/>
          <p:cNvSpPr>
            <a:spLocks noChangeArrowheads="1"/>
          </p:cNvSpPr>
          <p:nvPr userDrawn="1"/>
        </p:nvSpPr>
        <p:spPr bwMode="auto">
          <a:xfrm>
            <a:off x="0" y="6649064"/>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pic>
        <p:nvPicPr>
          <p:cNvPr id="8" name="Picture 1"/>
          <p:cNvPicPr>
            <a:picLocks noChangeAspect="1" noChangeArrowheads="1"/>
          </p:cNvPicPr>
          <p:nvPr userDrawn="1"/>
        </p:nvPicPr>
        <p:blipFill>
          <a:blip r:embed="rId2" cstate="print"/>
          <a:srcRect/>
          <a:stretch>
            <a:fillRect/>
          </a:stretch>
        </p:blipFill>
        <p:spPr bwMode="auto">
          <a:xfrm>
            <a:off x="64484"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srcRect/>
          <a:stretch>
            <a:fillRect/>
          </a:stretch>
        </p:blipFill>
        <p:spPr bwMode="auto">
          <a:xfrm>
            <a:off x="167809" y="159544"/>
            <a:ext cx="491354" cy="464344"/>
          </a:xfrm>
          <a:prstGeom prst="rect">
            <a:avLst/>
          </a:prstGeom>
          <a:noFill/>
          <a:ln w="9525">
            <a:noFill/>
            <a:miter lim="800000"/>
            <a:headEnd/>
            <a:tailEnd/>
          </a:ln>
          <a:effectLst/>
        </p:spPr>
      </p:pic>
      <p:sp>
        <p:nvSpPr>
          <p:cNvPr id="10" name="TextBox 9"/>
          <p:cNvSpPr txBox="1"/>
          <p:nvPr userDrawn="1"/>
        </p:nvSpPr>
        <p:spPr>
          <a:xfrm>
            <a:off x="-19357" y="187325"/>
            <a:ext cx="609600" cy="261610"/>
          </a:xfrm>
          <a:prstGeom prst="rect">
            <a:avLst/>
          </a:prstGeom>
          <a:noFill/>
        </p:spPr>
        <p:txBody>
          <a:bodyPr wrap="square" rtlCol="0">
            <a:spAutoFit/>
          </a:bodyPr>
          <a:lstStyle/>
          <a:p>
            <a:pPr algn="ctr" eaLnBrk="0" hangingPunct="0"/>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1" name="Rectangle 34"/>
          <p:cNvSpPr>
            <a:spLocks noChangeArrowheads="1"/>
          </p:cNvSpPr>
          <p:nvPr userDrawn="1"/>
        </p:nvSpPr>
        <p:spPr bwMode="auto">
          <a:xfrm>
            <a:off x="0" y="6661764"/>
            <a:ext cx="1828800" cy="2286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andrea.apollonio@cern.ch</a:t>
            </a:r>
            <a:endParaRPr lang="en-US" sz="1200" dirty="0">
              <a:solidFill>
                <a:srgbClr val="FFFFFF"/>
              </a:solidFill>
              <a:latin typeface="Calibri" pitchFamily="34" charset="0"/>
            </a:endParaRPr>
          </a:p>
        </p:txBody>
      </p:sp>
      <p:sp>
        <p:nvSpPr>
          <p:cNvPr id="12" name="Rectangle 14"/>
          <p:cNvSpPr>
            <a:spLocks noGrp="1" noChangeArrowheads="1"/>
          </p:cNvSpPr>
          <p:nvPr>
            <p:ph type="title"/>
          </p:nvPr>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3" name="Rectangle 3"/>
          <p:cNvSpPr>
            <a:spLocks noGrp="1" noChangeArrowheads="1"/>
          </p:cNvSpPr>
          <p:nvPr>
            <p:ph type="sldNum" sz="quarter" idx="4"/>
          </p:nvPr>
        </p:nvSpPr>
        <p:spPr bwMode="auto">
          <a:xfrm>
            <a:off x="8001000" y="6649064"/>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fld id="{2C1C7F64-630B-4998-9764-685EC88B06E4}" type="slidenum">
              <a:rPr lang="en-US" smtClean="0">
                <a:solidFill>
                  <a:srgbClr val="FFFFFF"/>
                </a:solidFill>
              </a:rPr>
              <a:pPr/>
              <a:t>‹#›</a:t>
            </a:fld>
            <a:endParaRPr lang="en-US" dirty="0">
              <a:solidFill>
                <a:srgbClr val="FFFFFF"/>
              </a:solidFill>
            </a:endParaRPr>
          </a:p>
        </p:txBody>
      </p:sp>
      <p:sp>
        <p:nvSpPr>
          <p:cNvPr id="14" name="Rectangle 34"/>
          <p:cNvSpPr>
            <a:spLocks noChangeArrowheads="1"/>
          </p:cNvSpPr>
          <p:nvPr userDrawn="1"/>
        </p:nvSpPr>
        <p:spPr bwMode="auto">
          <a:xfrm>
            <a:off x="1828800" y="6661764"/>
            <a:ext cx="5486400" cy="215900"/>
          </a:xfrm>
          <a:prstGeom prst="rect">
            <a:avLst/>
          </a:prstGeom>
          <a:noFill/>
          <a:ln w="9525">
            <a:noFill/>
            <a:miter lim="800000"/>
            <a:headEnd/>
            <a:tailEnd/>
          </a:ln>
          <a:effectLst/>
        </p:spPr>
        <p:txBody>
          <a:bodyPr anchor="b"/>
          <a:lstStyle/>
          <a:p>
            <a:pPr algn="ctr"/>
            <a:r>
              <a:rPr lang="en-US" sz="1200" dirty="0" smtClean="0">
                <a:solidFill>
                  <a:srgbClr val="FFFFFF"/>
                </a:solidFill>
                <a:latin typeface="Calibri" pitchFamily="34" charset="0"/>
              </a:rPr>
              <a:t>Availability Working Group &amp; Accelerator Fault Tracker</a:t>
            </a:r>
            <a:endParaRPr lang="en-US" sz="1200" dirty="0">
              <a:solidFill>
                <a:srgbClr val="FFFFFF"/>
              </a:solidFill>
              <a:latin typeface="Calibri" pitchFamily="34" charset="0"/>
            </a:endParaRPr>
          </a:p>
        </p:txBody>
      </p:sp>
    </p:spTree>
    <p:extLst>
      <p:ext uri="{BB962C8B-B14F-4D97-AF65-F5344CB8AC3E}">
        <p14:creationId xmlns:p14="http://schemas.microsoft.com/office/powerpoint/2010/main" val="1066057234"/>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0 0  L 0 -0.33333  E" pathEditMode="relative" ptsTypes="">
                                      <p:cBhvr>
                                        <p:cTn id="6" dur="1000" spd="-100000" fill="hold"/>
                                        <p:tgtEl>
                                          <p:spTgt spid="6"/>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33  E" pathEditMode="relative" ptsTypes="">
                                      <p:cBhvr>
                                        <p:cTn id="8" dur="1000" spd="-100000" fill="hold"/>
                                        <p:tgtEl>
                                          <p:spTgt spid="8"/>
                                        </p:tgtEl>
                                        <p:attrNameLst>
                                          <p:attrName>ppt_x</p:attrName>
                                          <p:attrName>ppt_y</p:attrName>
                                        </p:attrNameLst>
                                      </p:cBhvr>
                                    </p:animMotion>
                                  </p:childTnLst>
                                </p:cTn>
                              </p:par>
                              <p:par>
                                <p:cTn id="9" presetID="64" presetClass="path" presetSubtype="0" accel="50000" decel="50000" fill="hold" nodeType="withEffect">
                                  <p:stCondLst>
                                    <p:cond delay="0"/>
                                  </p:stCondLst>
                                  <p:childTnLst>
                                    <p:animMotion origin="layout" path="M 0 0  L 0 -0.33333  E" pathEditMode="relative" ptsTypes="">
                                      <p:cBhvr>
                                        <p:cTn id="10" dur="1000" spd="-100000" fill="hold"/>
                                        <p:tgtEl>
                                          <p:spTgt spid="9"/>
                                        </p:tgtEl>
                                        <p:attrNameLst>
                                          <p:attrName>ppt_x</p:attrName>
                                          <p:attrName>ppt_y</p:attrName>
                                        </p:attrNameLst>
                                      </p:cBhvr>
                                    </p:animMotion>
                                  </p:childTnLst>
                                </p:cTn>
                              </p:par>
                              <p:par>
                                <p:cTn id="11" presetID="64" presetClass="path" presetSubtype="0" accel="50000" decel="50000" fill="hold" grpId="0" nodeType="withEffect">
                                  <p:stCondLst>
                                    <p:cond delay="0"/>
                                  </p:stCondLst>
                                  <p:childTnLst>
                                    <p:animMotion origin="layout" path="M 0 0  L 0 -0.33333  E" pathEditMode="relative" ptsTypes="">
                                      <p:cBhvr>
                                        <p:cTn id="12" dur="1000" spd="-100000" fill="hold"/>
                                        <p:tgtEl>
                                          <p:spTgt spid="10"/>
                                        </p:tgtEl>
                                        <p:attrNameLst>
                                          <p:attrName>ppt_x</p:attrName>
                                          <p:attrName>ppt_y</p:attrName>
                                        </p:attrNameLst>
                                      </p:cBhvr>
                                    </p:animMotion>
                                  </p:childTnLst>
                                </p:cTn>
                              </p:par>
                              <p:par>
                                <p:cTn id="13" presetID="64" presetClass="path" presetSubtype="0" accel="50000" decel="50000" fill="hold" grpId="0" nodeType="withEffect">
                                  <p:stCondLst>
                                    <p:cond delay="0"/>
                                  </p:stCondLst>
                                  <p:childTnLst>
                                    <p:animMotion origin="layout" path="M 0 0  L 0 -0.33333  E" pathEditMode="relative" ptsTypes="">
                                      <p:cBhvr>
                                        <p:cTn id="14" dur="1000" spd="-100000" fill="hold"/>
                                        <p:tgtEl>
                                          <p:spTgt spid="12"/>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 0  L 0 0.33333  E" pathEditMode="relative" ptsTypes="">
                                      <p:cBhvr>
                                        <p:cTn id="16" dur="1000" spd="-100000" fill="hold"/>
                                        <p:tgtEl>
                                          <p:spTgt spid="7"/>
                                        </p:tgtEl>
                                        <p:attrNameLst>
                                          <p:attrName>ppt_x</p:attrName>
                                          <p:attrName>ppt_y</p:attrName>
                                        </p:attrNameLst>
                                      </p:cBhvr>
                                    </p:animMotion>
                                  </p:childTnLst>
                                </p:cTn>
                              </p:par>
                              <p:par>
                                <p:cTn id="17" presetID="42" presetClass="path" presetSubtype="0" accel="50000" decel="50000" fill="hold" grpId="0" nodeType="withEffect">
                                  <p:stCondLst>
                                    <p:cond delay="0"/>
                                  </p:stCondLst>
                                  <p:childTnLst>
                                    <p:animMotion origin="layout" path="M 0 0  L 0 0.33333  E" pathEditMode="relative" ptsTypes="">
                                      <p:cBhvr>
                                        <p:cTn id="18" dur="1000" spd="-100000" fill="hold"/>
                                        <p:tgtEl>
                                          <p:spTgt spid="11"/>
                                        </p:tgtEl>
                                        <p:attrNameLst>
                                          <p:attrName>ppt_x</p:attrName>
                                          <p:attrName>ppt_y</p:attrName>
                                        </p:attrNameLst>
                                      </p:cBhvr>
                                    </p:animMotion>
                                  </p:childTnLst>
                                </p:cTn>
                              </p:par>
                              <p:par>
                                <p:cTn id="19" presetID="42" presetClass="path" presetSubtype="0" accel="50000" decel="50000" fill="hold" grpId="0" nodeType="withEffect">
                                  <p:stCondLst>
                                    <p:cond delay="0"/>
                                  </p:stCondLst>
                                  <p:childTnLst>
                                    <p:animMotion origin="layout" path="M 0 0  L 0 0.33333  E" pathEditMode="relative" ptsTypes="">
                                      <p:cBhvr>
                                        <p:cTn id="20" dur="1000" spd="-100000" fill="hold"/>
                                        <p:tgtEl>
                                          <p:spTgt spid="13"/>
                                        </p:tgtEl>
                                        <p:attrNameLst>
                                          <p:attrName>ppt_x</p:attrName>
                                          <p:attrName>ppt_y</p:attrName>
                                        </p:attrNameLst>
                                      </p:cBhvr>
                                    </p:animMotion>
                                  </p:childTnLst>
                                </p:cTn>
                              </p:par>
                              <p:par>
                                <p:cTn id="21" presetID="42" presetClass="path" presetSubtype="0" accel="50000" decel="50000" fill="hold" grpId="0" nodeType="withEffect">
                                  <p:stCondLst>
                                    <p:cond delay="0"/>
                                  </p:stCondLst>
                                  <p:childTnLst>
                                    <p:animMotion origin="layout" path="M 0 0  L 0 0.33333  E" pathEditMode="relative" ptsTypes="">
                                      <p:cBhvr>
                                        <p:cTn id="22" dur="1000" spd="-100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P spid="12" grpId="0"/>
      <p:bldP spid="13" grpId="0"/>
      <p:bldP spid="14"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001000" y="6649064"/>
            <a:ext cx="1143000" cy="228600"/>
          </a:xfrm>
        </p:spPr>
        <p:txBody>
          <a:bodyPr/>
          <a:lstStyle/>
          <a:p>
            <a:fld id="{2C1C7F64-630B-4998-9764-685EC88B06E4}" type="slidenum">
              <a:rPr lang="en-US" smtClean="0">
                <a:solidFill>
                  <a:srgbClr val="FFFFFF"/>
                </a:solidFill>
              </a:rPr>
              <a:pPr/>
              <a:t>‹#›</a:t>
            </a:fld>
            <a:r>
              <a:rPr lang="en-US" dirty="0" smtClean="0">
                <a:solidFill>
                  <a:srgbClr val="FFFFFF"/>
                </a:solidFill>
              </a:rPr>
              <a:t> of 15</a:t>
            </a:r>
            <a:endParaRPr lang="en-US" dirty="0">
              <a:solidFill>
                <a:srgbClr val="FFFFFF"/>
              </a:solidFill>
            </a:endParaRPr>
          </a:p>
        </p:txBody>
      </p:sp>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7" name="Rectangle 47"/>
          <p:cNvSpPr>
            <a:spLocks noChangeArrowheads="1"/>
          </p:cNvSpPr>
          <p:nvPr userDrawn="1"/>
        </p:nvSpPr>
        <p:spPr bwMode="auto">
          <a:xfrm>
            <a:off x="0" y="6649064"/>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11" name="Rectangle 34"/>
          <p:cNvSpPr>
            <a:spLocks noChangeArrowheads="1"/>
          </p:cNvSpPr>
          <p:nvPr userDrawn="1"/>
        </p:nvSpPr>
        <p:spPr bwMode="auto">
          <a:xfrm>
            <a:off x="0" y="6661764"/>
            <a:ext cx="1828800" cy="2286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bis-smp-team@cern.ch</a:t>
            </a:r>
            <a:endParaRPr lang="en-US" sz="1200" dirty="0">
              <a:solidFill>
                <a:srgbClr val="FFFFFF"/>
              </a:solidFill>
              <a:latin typeface="Calibri" pitchFamily="34" charset="0"/>
            </a:endParaRPr>
          </a:p>
        </p:txBody>
      </p:sp>
      <p:sp>
        <p:nvSpPr>
          <p:cNvPr id="13" name="Rectangle 3"/>
          <p:cNvSpPr txBox="1">
            <a:spLocks noChangeArrowheads="1"/>
          </p:cNvSpPr>
          <p:nvPr userDrawn="1"/>
        </p:nvSpPr>
        <p:spPr bwMode="auto">
          <a:xfrm>
            <a:off x="8001000" y="6649064"/>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algn="ctr">
              <a:defRPr/>
            </a:pPr>
            <a:fld id="{2C1C7F64-630B-4998-9764-685EC88B06E4}" type="slidenum">
              <a:rPr lang="en-US" smtClean="0">
                <a:solidFill>
                  <a:srgbClr val="FFFFFF"/>
                </a:solidFill>
              </a:rPr>
              <a:pPr algn="ctr">
                <a:defRPr/>
              </a:pPr>
              <a:t>‹#›</a:t>
            </a:fld>
            <a:endParaRPr lang="en-US" dirty="0">
              <a:solidFill>
                <a:srgbClr val="FFFFFF"/>
              </a:solidFill>
            </a:endParaRPr>
          </a:p>
        </p:txBody>
      </p:sp>
      <p:sp>
        <p:nvSpPr>
          <p:cNvPr id="14" name="Rectangle 34"/>
          <p:cNvSpPr>
            <a:spLocks noChangeArrowheads="1"/>
          </p:cNvSpPr>
          <p:nvPr userDrawn="1"/>
        </p:nvSpPr>
        <p:spPr bwMode="auto">
          <a:xfrm>
            <a:off x="1828800" y="6661764"/>
            <a:ext cx="5486400" cy="215900"/>
          </a:xfrm>
          <a:prstGeom prst="rect">
            <a:avLst/>
          </a:prstGeom>
          <a:noFill/>
          <a:ln w="9525">
            <a:noFill/>
            <a:miter lim="800000"/>
            <a:headEnd/>
            <a:tailEnd/>
          </a:ln>
          <a:effectLst/>
        </p:spPr>
        <p:txBody>
          <a:bodyPr anchor="b"/>
          <a:lstStyle/>
          <a:p>
            <a:pPr algn="ctr"/>
            <a:r>
              <a:rPr lang="en-US" sz="1200" dirty="0" smtClean="0">
                <a:solidFill>
                  <a:srgbClr val="FFFFFF"/>
                </a:solidFill>
                <a:latin typeface="Calibri" pitchFamily="34" charset="0"/>
              </a:rPr>
              <a:t>SMP @ MPP</a:t>
            </a:r>
            <a:endParaRPr lang="en-US" sz="1200" dirty="0">
              <a:solidFill>
                <a:srgbClr val="FFFFFF"/>
              </a:solidFill>
              <a:latin typeface="Calibri" pitchFamily="34" charset="0"/>
            </a:endParaRPr>
          </a:p>
        </p:txBody>
      </p:sp>
      <p:sp>
        <p:nvSpPr>
          <p:cNvPr id="2" name="Title 1"/>
          <p:cNvSpPr>
            <a:spLocks noGrp="1"/>
          </p:cNvSpPr>
          <p:nvPr>
            <p:ph type="title"/>
          </p:nvPr>
        </p:nvSpPr>
        <p:spPr>
          <a:xfrm>
            <a:off x="752168" y="0"/>
            <a:ext cx="8382000" cy="762000"/>
          </a:xfrm>
        </p:spPr>
        <p:txBody>
          <a:bodyPr/>
          <a:lstStyle/>
          <a:p>
            <a:r>
              <a:rPr lang="en-US" smtClean="0"/>
              <a:t>Click to edit Master title style</a:t>
            </a:r>
            <a:endParaRPr lang="en-GB"/>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pic>
        <p:nvPicPr>
          <p:cNvPr id="8" name="Picture 1"/>
          <p:cNvPicPr>
            <a:picLocks noChangeAspect="1" noChangeArrowheads="1"/>
          </p:cNvPicPr>
          <p:nvPr userDrawn="1"/>
        </p:nvPicPr>
        <p:blipFill>
          <a:blip r:embed="rId2" cstate="print"/>
          <a:srcRect/>
          <a:stretch>
            <a:fillRect/>
          </a:stretch>
        </p:blipFill>
        <p:spPr bwMode="auto">
          <a:xfrm>
            <a:off x="64484"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srcRect/>
          <a:stretch>
            <a:fillRect/>
          </a:stretch>
        </p:blipFill>
        <p:spPr bwMode="auto">
          <a:xfrm>
            <a:off x="167809" y="159544"/>
            <a:ext cx="491354" cy="464344"/>
          </a:xfrm>
          <a:prstGeom prst="rect">
            <a:avLst/>
          </a:prstGeom>
          <a:noFill/>
          <a:ln w="9525">
            <a:noFill/>
            <a:miter lim="800000"/>
            <a:headEnd/>
            <a:tailEnd/>
          </a:ln>
          <a:effectLst/>
        </p:spPr>
      </p:pic>
      <p:sp>
        <p:nvSpPr>
          <p:cNvPr id="10" name="TextBox 9"/>
          <p:cNvSpPr txBox="1"/>
          <p:nvPr userDrawn="1"/>
        </p:nvSpPr>
        <p:spPr>
          <a:xfrm>
            <a:off x="-19357" y="187325"/>
            <a:ext cx="609600" cy="261610"/>
          </a:xfrm>
          <a:prstGeom prst="rect">
            <a:avLst/>
          </a:prstGeom>
          <a:noFill/>
        </p:spPr>
        <p:txBody>
          <a:bodyPr wrap="square" rtlCol="0">
            <a:spAutoFit/>
          </a:bodyPr>
          <a:lstStyle/>
          <a:p>
            <a:pPr algn="ctr" eaLnBrk="0" hangingPunct="0"/>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2" name="Rectangle 14"/>
          <p:cNvSpPr txBox="1">
            <a:spLocks noChangeArrowheads="1"/>
          </p:cNvSpPr>
          <p:nvPr userDrawn="1"/>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r">
              <a:defRPr/>
            </a:pPr>
            <a:endParaRPr lang="en-US" sz="3800" kern="0" dirty="0" smtClean="0">
              <a:solidFill>
                <a:srgbClr val="FFFFFF"/>
              </a:solidFill>
              <a:latin typeface="Calibri"/>
            </a:endParaRPr>
          </a:p>
        </p:txBody>
      </p:sp>
      <p:sp>
        <p:nvSpPr>
          <p:cNvPr id="16" name="Rectangle 15"/>
          <p:cNvSpPr/>
          <p:nvPr userDrawn="1"/>
        </p:nvSpPr>
        <p:spPr bwMode="auto">
          <a:xfrm>
            <a:off x="0" y="0"/>
            <a:ext cx="9144000" cy="6858000"/>
          </a:xfrm>
          <a:prstGeom prst="rect">
            <a:avLst/>
          </a:prstGeom>
          <a:solidFill>
            <a:schemeClr val="accent6"/>
          </a:solid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en-GB" sz="1600" dirty="0" smtClean="0">
              <a:solidFill>
                <a:srgbClr val="FFFFFF"/>
              </a:solidFill>
              <a:latin typeface="Arial" charset="0"/>
            </a:endParaRPr>
          </a:p>
        </p:txBody>
      </p:sp>
      <p:sp>
        <p:nvSpPr>
          <p:cNvPr id="18" name="Text Box 5"/>
          <p:cNvSpPr txBox="1">
            <a:spLocks noChangeArrowheads="1"/>
          </p:cNvSpPr>
          <p:nvPr userDrawn="1"/>
        </p:nvSpPr>
        <p:spPr bwMode="auto">
          <a:xfrm>
            <a:off x="3200400" y="2833469"/>
            <a:ext cx="2743200" cy="646331"/>
          </a:xfrm>
          <a:prstGeom prst="rect">
            <a:avLst/>
          </a:prstGeom>
          <a:noFill/>
          <a:ln w="9525">
            <a:noFill/>
            <a:miter lim="800000"/>
            <a:headEnd/>
            <a:tailEnd/>
          </a:ln>
          <a:effectLst/>
        </p:spPr>
        <p:txBody>
          <a:bodyPr wrap="square">
            <a:spAutoFit/>
          </a:bodyPr>
          <a:lstStyle/>
          <a:p>
            <a:pPr algn="ctr" eaLnBrk="0" hangingPunct="0"/>
            <a:r>
              <a:rPr lang="en-US" sz="3600" b="1" dirty="0" smtClean="0">
                <a:solidFill>
                  <a:srgbClr val="FFFFFF"/>
                </a:solidFill>
                <a:latin typeface="Calibri" pitchFamily="34" charset="0"/>
              </a:rPr>
              <a:t>fin</a:t>
            </a:r>
          </a:p>
        </p:txBody>
      </p:sp>
      <p:sp>
        <p:nvSpPr>
          <p:cNvPr id="19" name="Text Box 5"/>
          <p:cNvSpPr txBox="1">
            <a:spLocks noChangeArrowheads="1"/>
          </p:cNvSpPr>
          <p:nvPr userDrawn="1"/>
        </p:nvSpPr>
        <p:spPr bwMode="auto">
          <a:xfrm>
            <a:off x="1828800" y="3366869"/>
            <a:ext cx="5486400" cy="646331"/>
          </a:xfrm>
          <a:prstGeom prst="rect">
            <a:avLst/>
          </a:prstGeom>
          <a:noFill/>
          <a:ln w="9525">
            <a:noFill/>
            <a:miter lim="800000"/>
            <a:headEnd/>
            <a:tailEnd/>
          </a:ln>
          <a:effectLst/>
        </p:spPr>
        <p:txBody>
          <a:bodyPr wrap="square">
            <a:spAutoFit/>
          </a:bodyPr>
          <a:lstStyle/>
          <a:p>
            <a:pPr algn="ctr" eaLnBrk="0" hangingPunct="0"/>
            <a:r>
              <a:rPr lang="en-US" sz="3600" b="1" dirty="0" smtClean="0">
                <a:solidFill>
                  <a:srgbClr val="FFFFFF"/>
                </a:solidFill>
                <a:latin typeface="Calibri" pitchFamily="34" charset="0"/>
              </a:rPr>
              <a:t>thank you!</a:t>
            </a:r>
          </a:p>
        </p:txBody>
      </p:sp>
    </p:spTree>
    <p:extLst>
      <p:ext uri="{BB962C8B-B14F-4D97-AF65-F5344CB8AC3E}">
        <p14:creationId xmlns:p14="http://schemas.microsoft.com/office/powerpoint/2010/main" val="47792320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19" grpId="0"/>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062F67"/>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3750228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noProof="0" smtClean="0"/>
              <a:t>Click to edit Master title style</a:t>
            </a:r>
            <a:endParaRPr kumimoji="0" lang="en-GB" noProof="0" dirty="0"/>
          </a:p>
        </p:txBody>
      </p:sp>
      <p:sp>
        <p:nvSpPr>
          <p:cNvPr id="3" name="Espace réservé du contenu 2"/>
          <p:cNvSpPr>
            <a:spLocks noGrp="1"/>
          </p:cNvSpPr>
          <p:nvPr>
            <p:ph idx="1"/>
          </p:nvPr>
        </p:nvSpPr>
        <p:spPr/>
        <p:txBody>
          <a:bodyPr/>
          <a:lstStyle/>
          <a:p>
            <a:pPr lvl="0" eaLnBrk="1" latinLnBrk="0" hangingPunct="1"/>
            <a:r>
              <a:rPr lang="en-US" noProof="0" smtClean="0"/>
              <a:t>Click to edit Master text styles</a:t>
            </a:r>
          </a:p>
          <a:p>
            <a:pPr lvl="1" eaLnBrk="1" latinLnBrk="0" hangingPunct="1"/>
            <a:r>
              <a:rPr lang="en-US" noProof="0" smtClean="0"/>
              <a:t>Second level</a:t>
            </a:r>
          </a:p>
          <a:p>
            <a:pPr lvl="2" eaLnBrk="1" latinLnBrk="0" hangingPunct="1"/>
            <a:r>
              <a:rPr lang="en-US" noProof="0" smtClean="0"/>
              <a:t>Third level</a:t>
            </a:r>
          </a:p>
          <a:p>
            <a:pPr lvl="3" eaLnBrk="1" latinLnBrk="0" hangingPunct="1"/>
            <a:r>
              <a:rPr lang="en-US" noProof="0" smtClean="0"/>
              <a:t>Fourth level</a:t>
            </a:r>
          </a:p>
          <a:p>
            <a:pPr lvl="4" eaLnBrk="1" latinLnBrk="0" hangingPunct="1"/>
            <a:r>
              <a:rPr lang="en-US" noProof="0" smtClean="0"/>
              <a:t>Fifth level</a:t>
            </a:r>
            <a:endParaRPr kumimoji="0" lang="en-GB" noProof="0"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GB" smtClean="0">
                <a:solidFill>
                  <a:srgbClr val="0055A0">
                    <a:tint val="75000"/>
                  </a:srgbClr>
                </a:solidFill>
              </a:rPr>
              <a:pPr/>
              <a:t>06/02/2017</a:t>
            </a:fld>
            <a:endParaRPr lang="en-GB"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smtClean="0">
                <a:solidFill>
                  <a:srgbClr val="0055A0">
                    <a:tint val="75000"/>
                  </a:srgbClr>
                </a:solidFill>
              </a:rPr>
              <a:pPr/>
              <a:t>‹#›</a:t>
            </a:fld>
            <a:endParaRPr lang="en-GB" dirty="0">
              <a:solidFill>
                <a:srgbClr val="0055A0">
                  <a:tint val="75000"/>
                </a:srgbClr>
              </a:solidFill>
            </a:endParaRPr>
          </a:p>
        </p:txBody>
      </p:sp>
      <p:sp>
        <p:nvSpPr>
          <p:cNvPr id="4" name="Rectangle 3"/>
          <p:cNvSpPr/>
          <p:nvPr userDrawn="1"/>
        </p:nvSpPr>
        <p:spPr>
          <a:xfrm>
            <a:off x="943337" y="6144698"/>
            <a:ext cx="1307939" cy="653970"/>
          </a:xfrm>
          <a:prstGeom prst="rect">
            <a:avLst/>
          </a:prstGeom>
          <a:solidFill>
            <a:schemeClr val="bg1"/>
          </a:solidFill>
          <a:ln>
            <a:noFill/>
          </a:ln>
          <a:effectLst>
            <a:glow rad="70000">
              <a:schemeClr val="bg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779511106"/>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0287065"/>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wmf"/><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2.emf"/><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3.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2.emf"/><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3.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2.emf"/><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3.w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2.emf"/><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3.w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theme" Target="../theme/theme8.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slideLayout" Target="../slideLayouts/slideLayout95.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20" Type="http://schemas.openxmlformats.org/officeDocument/2006/relationships/image" Target="../media/image3.wmf"/><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19" Type="http://schemas.openxmlformats.org/officeDocument/2006/relationships/image" Target="../media/image2.emf"/><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pic>
        <p:nvPicPr>
          <p:cNvPr id="128002" name="Picture 3" descr="Aeria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Rectangle 12"/>
          <p:cNvSpPr/>
          <p:nvPr/>
        </p:nvSpPr>
        <p:spPr bwMode="auto">
          <a:xfrm>
            <a:off x="0" y="0"/>
            <a:ext cx="9144000" cy="6858000"/>
          </a:xfrm>
          <a:prstGeom prst="rect">
            <a:avLst/>
          </a:prstGeom>
          <a:solidFill>
            <a:srgbClr val="002060">
              <a:alpha val="50000"/>
            </a:srgbClr>
          </a:solidFill>
          <a:ln w="9525" cap="flat" cmpd="sng" algn="ctr">
            <a:noFill/>
            <a:prstDash val="solid"/>
            <a:round/>
            <a:headEnd type="none" w="med" len="med"/>
            <a:tailEnd type="none" w="med" len="med"/>
          </a:ln>
          <a:effectLst/>
        </p:spPr>
        <p:txBody>
          <a:bodyPr/>
          <a:lstStyle/>
          <a:p>
            <a:pPr algn="ctr" eaLnBrk="0" hangingPunct="0">
              <a:defRPr/>
            </a:pPr>
            <a:endParaRPr lang="en-GB" sz="1600">
              <a:latin typeface="Arial" charset="0"/>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33124"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25"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29400"/>
            <a:ext cx="8991600" cy="241300"/>
          </a:xfrm>
          <a:prstGeom prst="rect">
            <a:avLst/>
          </a:prstGeom>
          <a:noFill/>
          <a:ln w="9525">
            <a:noFill/>
            <a:miter lim="800000"/>
            <a:headEnd/>
            <a:tailEnd/>
          </a:ln>
          <a:effectLst/>
        </p:spPr>
        <p:txBody>
          <a:bodyPr anchor="b"/>
          <a:lstStyle/>
          <a:p>
            <a:pPr algn="l"/>
            <a:r>
              <a:rPr lang="en-US" sz="1200" dirty="0">
                <a:solidFill>
                  <a:schemeClr val="bg1"/>
                </a:solidFill>
                <a:latin typeface="Calibri" pitchFamily="34" charset="0"/>
              </a:rPr>
              <a:t>         </a:t>
            </a:r>
            <a:r>
              <a:rPr lang="en-US" sz="1200" dirty="0" smtClean="0">
                <a:solidFill>
                  <a:schemeClr val="bg1"/>
                </a:solidFill>
                <a:latin typeface="Calibri" pitchFamily="34" charset="0"/>
              </a:rPr>
              <a:t>Andrea </a:t>
            </a:r>
            <a:r>
              <a:rPr lang="en-US" sz="1200" dirty="0" err="1" smtClean="0">
                <a:solidFill>
                  <a:schemeClr val="bg1"/>
                </a:solidFill>
                <a:latin typeface="Calibri" pitchFamily="34" charset="0"/>
              </a:rPr>
              <a:t>Apollonio</a:t>
            </a:r>
            <a:r>
              <a:rPr lang="en-US" sz="1200" dirty="0" smtClean="0">
                <a:solidFill>
                  <a:schemeClr val="bg1"/>
                </a:solidFill>
                <a:latin typeface="Calibri" pitchFamily="34" charset="0"/>
              </a:rPr>
              <a:t>                                                                                                                                                                                                  page </a:t>
            </a:r>
            <a:fld id="{CA10588F-E863-4252-93DD-A449825AC83B}" type="slidenum">
              <a:rPr lang="en-US" sz="1200">
                <a:solidFill>
                  <a:schemeClr val="bg1"/>
                </a:solidFill>
                <a:latin typeface="Calibri" pitchFamily="34" charset="0"/>
              </a:rPr>
              <a:pPr algn="l"/>
              <a:t>‹#›</a:t>
            </a:fld>
            <a:endParaRPr lang="en-US" sz="1200" dirty="0">
              <a:solidFill>
                <a:schemeClr val="bg1"/>
              </a:solidFill>
              <a:latin typeface="Calibri" pitchFamily="34" charset="0"/>
            </a:endParaRPr>
          </a:p>
        </p:txBody>
      </p:sp>
      <p:sp>
        <p:nvSpPr>
          <p:cNvPr id="20" name="Rectangle 34"/>
          <p:cNvSpPr>
            <a:spLocks noChangeArrowheads="1"/>
          </p:cNvSpPr>
          <p:nvPr/>
        </p:nvSpPr>
        <p:spPr bwMode="auto">
          <a:xfrm>
            <a:off x="0" y="6642100"/>
            <a:ext cx="7315200" cy="215900"/>
          </a:xfrm>
          <a:prstGeom prst="rect">
            <a:avLst/>
          </a:prstGeom>
          <a:noFill/>
          <a:ln w="9525">
            <a:noFill/>
            <a:miter lim="800000"/>
            <a:headEnd/>
            <a:tailEnd/>
          </a:ln>
          <a:effectLst/>
        </p:spPr>
        <p:txBody>
          <a:bodyPr anchor="b"/>
          <a:lstStyle/>
          <a:p>
            <a:pPr algn="ctr"/>
            <a:endParaRPr lang="de-DE" sz="1200">
              <a:solidFill>
                <a:schemeClr val="bg1"/>
              </a:solidFill>
              <a:latin typeface="Calibri" pitchFamily="34" charset="0"/>
            </a:endParaRPr>
          </a:p>
        </p:txBody>
      </p:sp>
      <p:sp>
        <p:nvSpPr>
          <p:cNvPr id="133129"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13313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med">
    <p:fade thruBlk="1"/>
  </p:transition>
  <p:timing>
    <p:tnLst>
      <p:par>
        <p:cTn id="1" dur="indefinite" restart="never" nodeType="tmRoot"/>
      </p:par>
    </p:tn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fontAlgn="base">
        <a:spcBef>
          <a:spcPct val="20000"/>
        </a:spcBef>
        <a:spcAft>
          <a:spcPct val="0"/>
        </a:spcAft>
        <a:buClr>
          <a:srgbClr val="6699FF"/>
        </a:buClr>
        <a:buSzPct val="80000"/>
        <a:buFont typeface="+mj-lt"/>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38244" name="Picture 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8245"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29400"/>
            <a:ext cx="8991600" cy="241300"/>
          </a:xfrm>
          <a:prstGeom prst="rect">
            <a:avLst/>
          </a:prstGeom>
          <a:noFill/>
          <a:ln w="9525">
            <a:noFill/>
            <a:miter lim="800000"/>
            <a:headEnd/>
            <a:tailEnd/>
          </a:ln>
          <a:effectLst/>
        </p:spPr>
        <p:txBody>
          <a:bodyPr anchor="b"/>
          <a:lstStyle/>
          <a:p>
            <a:r>
              <a:rPr lang="en-US" sz="1200" dirty="0">
                <a:solidFill>
                  <a:schemeClr val="bg1"/>
                </a:solidFill>
                <a:latin typeface="Calibri" pitchFamily="34" charset="0"/>
              </a:rPr>
              <a:t>         </a:t>
            </a:r>
            <a:r>
              <a:rPr lang="en-US" sz="1200" dirty="0" smtClean="0">
                <a:solidFill>
                  <a:schemeClr val="bg1"/>
                </a:solidFill>
                <a:latin typeface="Calibri" pitchFamily="34" charset="0"/>
              </a:rPr>
              <a:t>Andrea </a:t>
            </a:r>
            <a:r>
              <a:rPr lang="en-US" sz="1200" dirty="0" err="1" smtClean="0">
                <a:solidFill>
                  <a:schemeClr val="bg1"/>
                </a:solidFill>
                <a:latin typeface="Calibri" pitchFamily="34" charset="0"/>
              </a:rPr>
              <a:t>Apollonio</a:t>
            </a:r>
            <a:r>
              <a:rPr lang="en-US" sz="1200" dirty="0" smtClean="0">
                <a:solidFill>
                  <a:schemeClr val="bg1"/>
                </a:solidFill>
                <a:latin typeface="Calibri" pitchFamily="34" charset="0"/>
              </a:rPr>
              <a:t>                    </a:t>
            </a:r>
            <a:r>
              <a:rPr lang="en-US" sz="1200" baseline="0" dirty="0" smtClean="0">
                <a:solidFill>
                  <a:schemeClr val="bg1"/>
                </a:solidFill>
                <a:latin typeface="Calibri" pitchFamily="34" charset="0"/>
              </a:rPr>
              <a:t>                                                                                                                                                                              </a:t>
            </a:r>
            <a:r>
              <a:rPr lang="en-US" sz="1200" dirty="0" smtClean="0">
                <a:solidFill>
                  <a:schemeClr val="bg1"/>
                </a:solidFill>
                <a:latin typeface="Calibri" pitchFamily="34" charset="0"/>
              </a:rPr>
              <a:t>page </a:t>
            </a:r>
            <a:fld id="{20038FFA-3A97-494A-BECD-4DC9B4D1BD4C}" type="slidenum">
              <a:rPr lang="en-US" sz="1200">
                <a:solidFill>
                  <a:schemeClr val="bg1"/>
                </a:solidFill>
                <a:latin typeface="Calibri" pitchFamily="34" charset="0"/>
              </a:rPr>
              <a:pPr/>
              <a:t>‹#›</a:t>
            </a:fld>
            <a:endParaRPr lang="en-US" sz="1200" dirty="0">
              <a:solidFill>
                <a:schemeClr val="bg1"/>
              </a:solidFill>
              <a:latin typeface="Calibri" pitchFamily="34" charset="0"/>
            </a:endParaRPr>
          </a:p>
        </p:txBody>
      </p:sp>
      <p:sp>
        <p:nvSpPr>
          <p:cNvPr id="20" name="Rectangle 34"/>
          <p:cNvSpPr>
            <a:spLocks noChangeArrowheads="1"/>
          </p:cNvSpPr>
          <p:nvPr/>
        </p:nvSpPr>
        <p:spPr bwMode="auto">
          <a:xfrm>
            <a:off x="0" y="6642100"/>
            <a:ext cx="7315200" cy="215900"/>
          </a:xfrm>
          <a:prstGeom prst="rect">
            <a:avLst/>
          </a:prstGeom>
          <a:noFill/>
          <a:ln w="9525">
            <a:noFill/>
            <a:miter lim="800000"/>
            <a:headEnd/>
            <a:tailEnd/>
          </a:ln>
          <a:effectLst/>
        </p:spPr>
        <p:txBody>
          <a:bodyPr anchor="b"/>
          <a:lstStyle/>
          <a:p>
            <a:pPr algn="ctr"/>
            <a:endParaRPr lang="de-DE" sz="1200">
              <a:solidFill>
                <a:schemeClr val="bg1"/>
              </a:solidFill>
              <a:latin typeface="Calibri" pitchFamily="34" charset="0"/>
            </a:endParaRPr>
          </a:p>
        </p:txBody>
      </p:sp>
      <p:sp>
        <p:nvSpPr>
          <p:cNvPr id="138249"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3825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752" r:id="rId12"/>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800">
          <a:solidFill>
            <a:schemeClr val="bg1"/>
          </a:solidFill>
          <a:latin typeface="+mj-lt"/>
          <a:ea typeface="+mj-ea"/>
          <a:cs typeface="+mj-cs"/>
        </a:defRPr>
      </a:lvl1pPr>
      <a:lvl2pPr algn="r" rtl="0" eaLnBrk="0" fontAlgn="base" hangingPunct="0">
        <a:spcBef>
          <a:spcPct val="0"/>
        </a:spcBef>
        <a:spcAft>
          <a:spcPct val="0"/>
        </a:spcAft>
        <a:defRPr sz="3800">
          <a:solidFill>
            <a:schemeClr val="bg1"/>
          </a:solidFill>
          <a:latin typeface="Calibri" pitchFamily="34" charset="0"/>
        </a:defRPr>
      </a:lvl2pPr>
      <a:lvl3pPr algn="r" rtl="0" eaLnBrk="0" fontAlgn="base" hangingPunct="0">
        <a:spcBef>
          <a:spcPct val="0"/>
        </a:spcBef>
        <a:spcAft>
          <a:spcPct val="0"/>
        </a:spcAft>
        <a:defRPr sz="3800">
          <a:solidFill>
            <a:schemeClr val="bg1"/>
          </a:solidFill>
          <a:latin typeface="Calibri" pitchFamily="34" charset="0"/>
        </a:defRPr>
      </a:lvl3pPr>
      <a:lvl4pPr algn="r" rtl="0" eaLnBrk="0" fontAlgn="base" hangingPunct="0">
        <a:spcBef>
          <a:spcPct val="0"/>
        </a:spcBef>
        <a:spcAft>
          <a:spcPct val="0"/>
        </a:spcAft>
        <a:defRPr sz="3800">
          <a:solidFill>
            <a:schemeClr val="bg1"/>
          </a:solidFill>
          <a:latin typeface="Calibri" pitchFamily="34" charset="0"/>
        </a:defRPr>
      </a:lvl4pPr>
      <a:lvl5pPr algn="r" rtl="0" eaLnBrk="0" fontAlgn="base" hangingPunct="0">
        <a:spcBef>
          <a:spcPct val="0"/>
        </a:spcBef>
        <a:spcAft>
          <a:spcPct val="0"/>
        </a:spcAft>
        <a:defRPr sz="3800">
          <a:solidFill>
            <a:schemeClr val="bg1"/>
          </a:solidFill>
          <a:latin typeface="Calibri" pitchFamily="34" charset="0"/>
        </a:defRPr>
      </a:lvl5pPr>
      <a:lvl6pPr marL="457200" algn="r" rtl="0" eaLnBrk="0" fontAlgn="base" hangingPunct="0">
        <a:spcBef>
          <a:spcPct val="0"/>
        </a:spcBef>
        <a:spcAft>
          <a:spcPct val="0"/>
        </a:spcAft>
        <a:defRPr sz="3800">
          <a:solidFill>
            <a:schemeClr val="bg1"/>
          </a:solidFill>
          <a:latin typeface="Calibri" pitchFamily="34" charset="0"/>
        </a:defRPr>
      </a:lvl6pPr>
      <a:lvl7pPr marL="914400" algn="r" rtl="0" eaLnBrk="0" fontAlgn="base" hangingPunct="0">
        <a:spcBef>
          <a:spcPct val="0"/>
        </a:spcBef>
        <a:spcAft>
          <a:spcPct val="0"/>
        </a:spcAft>
        <a:defRPr sz="3800">
          <a:solidFill>
            <a:schemeClr val="bg1"/>
          </a:solidFill>
          <a:latin typeface="Calibri" pitchFamily="34" charset="0"/>
        </a:defRPr>
      </a:lvl7pPr>
      <a:lvl8pPr marL="1371600" algn="r" rtl="0" eaLnBrk="0" fontAlgn="base" hangingPunct="0">
        <a:spcBef>
          <a:spcPct val="0"/>
        </a:spcBef>
        <a:spcAft>
          <a:spcPct val="0"/>
        </a:spcAft>
        <a:defRPr sz="3800">
          <a:solidFill>
            <a:schemeClr val="bg1"/>
          </a:solidFill>
          <a:latin typeface="Calibri" pitchFamily="34" charset="0"/>
        </a:defRPr>
      </a:lvl8pPr>
      <a:lvl9pPr marL="1828800" algn="r" rtl="0" eaLnBrk="0" fontAlgn="base" hangingPunct="0">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43364"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365"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42100"/>
            <a:ext cx="1828800" cy="228600"/>
          </a:xfrm>
          <a:prstGeom prst="rect">
            <a:avLst/>
          </a:prstGeom>
          <a:noFill/>
          <a:ln w="9525">
            <a:noFill/>
            <a:miter lim="800000"/>
            <a:headEnd/>
            <a:tailEnd/>
          </a:ln>
          <a:effectLst/>
        </p:spPr>
        <p:txBody>
          <a:bodyPr anchor="b"/>
          <a:lstStyle/>
          <a:p>
            <a:r>
              <a:rPr lang="en-US" sz="1200">
                <a:solidFill>
                  <a:schemeClr val="bg1"/>
                </a:solidFill>
                <a:latin typeface="Calibri" pitchFamily="34" charset="0"/>
              </a:rPr>
              <a:t>rudiger.schmidt@cern.ch</a:t>
            </a:r>
          </a:p>
        </p:txBody>
      </p:sp>
      <p:sp>
        <p:nvSpPr>
          <p:cNvPr id="20" name="Rectangle 34"/>
          <p:cNvSpPr>
            <a:spLocks noChangeArrowheads="1"/>
          </p:cNvSpPr>
          <p:nvPr/>
        </p:nvSpPr>
        <p:spPr bwMode="auto">
          <a:xfrm>
            <a:off x="1828800" y="6642100"/>
            <a:ext cx="5486400" cy="215900"/>
          </a:xfrm>
          <a:prstGeom prst="rect">
            <a:avLst/>
          </a:prstGeom>
          <a:noFill/>
          <a:ln w="9525">
            <a:noFill/>
            <a:miter lim="800000"/>
            <a:headEnd/>
            <a:tailEnd/>
          </a:ln>
          <a:effectLst/>
        </p:spPr>
        <p:txBody>
          <a:bodyPr anchor="b"/>
          <a:lstStyle/>
          <a:p>
            <a:pPr algn="ctr"/>
            <a:r>
              <a:rPr lang="en-US" sz="1200" dirty="0" smtClean="0">
                <a:solidFill>
                  <a:schemeClr val="bg1"/>
                </a:solidFill>
                <a:latin typeface="Calibri" pitchFamily="34" charset="0"/>
              </a:rPr>
              <a:t>CERN,</a:t>
            </a:r>
            <a:r>
              <a:rPr lang="en-US" sz="1200" baseline="0" dirty="0" smtClean="0">
                <a:solidFill>
                  <a:schemeClr val="bg1"/>
                </a:solidFill>
                <a:latin typeface="Calibri" pitchFamily="34" charset="0"/>
              </a:rPr>
              <a:t> the LHC collider and studies its d</a:t>
            </a:r>
            <a:r>
              <a:rPr lang="en-US" sz="1200" dirty="0" smtClean="0">
                <a:solidFill>
                  <a:schemeClr val="bg1"/>
                </a:solidFill>
                <a:latin typeface="Calibri" pitchFamily="34" charset="0"/>
              </a:rPr>
              <a:t>ependability</a:t>
            </a:r>
            <a:endParaRPr lang="en-US" sz="1200" dirty="0">
              <a:solidFill>
                <a:schemeClr val="bg1"/>
              </a:solidFill>
              <a:latin typeface="Calibri" pitchFamily="34" charset="0"/>
            </a:endParaRPr>
          </a:p>
        </p:txBody>
      </p:sp>
      <p:sp>
        <p:nvSpPr>
          <p:cNvPr id="143369"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4337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 name="Slide Number Placeholder 2"/>
          <p:cNvSpPr>
            <a:spLocks noGrp="1"/>
          </p:cNvSpPr>
          <p:nvPr>
            <p:ph type="sldNum" sz="quarter" idx="4"/>
          </p:nvPr>
        </p:nvSpPr>
        <p:spPr bwMode="auto">
          <a:xfrm>
            <a:off x="8001000" y="6629400"/>
            <a:ext cx="1143000" cy="2286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1100">
                <a:solidFill>
                  <a:schemeClr val="bg1"/>
                </a:solidFill>
                <a:latin typeface="+mn-lt"/>
              </a:defRPr>
            </a:lvl1pPr>
          </a:lstStyle>
          <a:p>
            <a:pPr>
              <a:defRPr/>
            </a:pPr>
            <a:fld id="{22EC3D2A-BCD9-468F-BF05-1ACB42DF364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spd="med">
    <p:fade thruBlk="1"/>
  </p:transition>
  <p:timing>
    <p:tnLst>
      <p:par>
        <p:cTn id="1" dur="indefinite" restart="never" nodeType="tmRoot"/>
      </p:par>
    </p:tn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fontAlgn="base">
        <a:spcBef>
          <a:spcPct val="20000"/>
        </a:spcBef>
        <a:spcAft>
          <a:spcPct val="0"/>
        </a:spcAft>
        <a:buClr>
          <a:srgbClr val="6699FF"/>
        </a:buClr>
        <a:buSzPct val="80000"/>
        <a:buFont typeface="+mj-lt"/>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46436"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6437"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42100"/>
            <a:ext cx="1828800" cy="228600"/>
          </a:xfrm>
          <a:prstGeom prst="rect">
            <a:avLst/>
          </a:prstGeom>
          <a:noFill/>
          <a:ln w="9525">
            <a:noFill/>
            <a:miter lim="800000"/>
            <a:headEnd/>
            <a:tailEnd/>
          </a:ln>
          <a:effectLst/>
        </p:spPr>
        <p:txBody>
          <a:bodyPr anchor="b"/>
          <a:lstStyle/>
          <a:p>
            <a:pPr>
              <a:defRPr/>
            </a:pPr>
            <a:r>
              <a:rPr lang="en-US" sz="1200" dirty="0">
                <a:solidFill>
                  <a:schemeClr val="bg1"/>
                </a:solidFill>
                <a:latin typeface="Calibri" pitchFamily="34" charset="0"/>
              </a:rPr>
              <a:t>benjamin.todd@cern.ch</a:t>
            </a:r>
          </a:p>
        </p:txBody>
      </p:sp>
      <p:sp>
        <p:nvSpPr>
          <p:cNvPr id="20" name="Rectangle 34"/>
          <p:cNvSpPr>
            <a:spLocks noChangeArrowheads="1"/>
          </p:cNvSpPr>
          <p:nvPr/>
        </p:nvSpPr>
        <p:spPr bwMode="auto">
          <a:xfrm>
            <a:off x="1828800" y="6642100"/>
            <a:ext cx="5486400" cy="215900"/>
          </a:xfrm>
          <a:prstGeom prst="rect">
            <a:avLst/>
          </a:prstGeom>
          <a:noFill/>
          <a:ln w="9525">
            <a:noFill/>
            <a:miter lim="800000"/>
            <a:headEnd/>
            <a:tailEnd/>
          </a:ln>
          <a:effectLst/>
        </p:spPr>
        <p:txBody>
          <a:bodyPr anchor="b"/>
          <a:lstStyle/>
          <a:p>
            <a:pPr algn="ctr">
              <a:defRPr/>
            </a:pPr>
            <a:r>
              <a:rPr lang="en-US" sz="1200" dirty="0">
                <a:solidFill>
                  <a:schemeClr val="bg1"/>
                </a:solidFill>
                <a:latin typeface="Calibri" pitchFamily="34" charset="0"/>
              </a:rPr>
              <a:t>Machine Protection – A Future Safety System?</a:t>
            </a:r>
          </a:p>
        </p:txBody>
      </p:sp>
      <p:sp>
        <p:nvSpPr>
          <p:cNvPr id="12" name="Rectangle 11"/>
          <p:cNvSpPr/>
          <p:nvPr/>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eaLnBrk="0" hangingPunct="0">
              <a:defRPr/>
            </a:pPr>
            <a:endParaRPr lang="en-GB" sz="1600">
              <a:latin typeface="Arial" charset="0"/>
            </a:endParaRPr>
          </a:p>
        </p:txBody>
      </p:sp>
      <p:sp>
        <p:nvSpPr>
          <p:cNvPr id="146442"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US" smtClean="0"/>
          </a:p>
          <a:p>
            <a:pPr lvl="0"/>
            <a:r>
              <a:rPr lang="en-US" smtClean="0"/>
              <a:t>Click to edit Master text styles</a:t>
            </a:r>
          </a:p>
          <a:p>
            <a:pPr lvl="1"/>
            <a:r>
              <a:rPr lang="en-US" smtClean="0"/>
              <a:t>Second level</a:t>
            </a:r>
          </a:p>
        </p:txBody>
      </p:sp>
      <p:sp>
        <p:nvSpPr>
          <p:cNvPr id="146443"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 name="Slide Number Placeholder 2"/>
          <p:cNvSpPr>
            <a:spLocks noGrp="1"/>
          </p:cNvSpPr>
          <p:nvPr>
            <p:ph type="sldNum" sz="quarter" idx="4"/>
          </p:nvPr>
        </p:nvSpPr>
        <p:spPr bwMode="auto">
          <a:xfrm>
            <a:off x="8001000" y="6629400"/>
            <a:ext cx="1143000" cy="2286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1100">
                <a:solidFill>
                  <a:srgbClr val="062F67"/>
                </a:solidFill>
                <a:latin typeface="+mn-lt"/>
              </a:defRPr>
            </a:lvl1pPr>
          </a:lstStyle>
          <a:p>
            <a:pPr>
              <a:defRPr/>
            </a:pPr>
            <a:fld id="{661C32F4-3ACB-405E-80F8-D41BE39265F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spd="med">
    <p:fade thruBlk="1"/>
  </p:transition>
  <p:timing>
    <p:tnLst>
      <p:par>
        <p:cTn id="1" dur="indefinite" restart="never" nodeType="tmRoot"/>
      </p:par>
    </p:tn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51556"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1557"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42100"/>
            <a:ext cx="1828800" cy="228600"/>
          </a:xfrm>
          <a:prstGeom prst="rect">
            <a:avLst/>
          </a:prstGeom>
          <a:noFill/>
          <a:ln w="9525">
            <a:noFill/>
            <a:miter lim="800000"/>
            <a:headEnd/>
            <a:tailEnd/>
          </a:ln>
          <a:effectLst/>
        </p:spPr>
        <p:txBody>
          <a:bodyPr anchor="b"/>
          <a:lstStyle/>
          <a:p>
            <a:pPr>
              <a:defRPr/>
            </a:pPr>
            <a:r>
              <a:rPr lang="en-US" sz="1200" dirty="0">
                <a:solidFill>
                  <a:schemeClr val="bg1"/>
                </a:solidFill>
                <a:latin typeface="Calibri" pitchFamily="34" charset="0"/>
              </a:rPr>
              <a:t>benjamin.todd@cern.ch</a:t>
            </a:r>
          </a:p>
        </p:txBody>
      </p:sp>
      <p:sp>
        <p:nvSpPr>
          <p:cNvPr id="20" name="Rectangle 34"/>
          <p:cNvSpPr>
            <a:spLocks noChangeArrowheads="1"/>
          </p:cNvSpPr>
          <p:nvPr/>
        </p:nvSpPr>
        <p:spPr bwMode="auto">
          <a:xfrm>
            <a:off x="1828800" y="6642100"/>
            <a:ext cx="5486400" cy="215900"/>
          </a:xfrm>
          <a:prstGeom prst="rect">
            <a:avLst/>
          </a:prstGeom>
          <a:noFill/>
          <a:ln w="9525">
            <a:noFill/>
            <a:miter lim="800000"/>
            <a:headEnd/>
            <a:tailEnd/>
          </a:ln>
          <a:effectLst/>
        </p:spPr>
        <p:txBody>
          <a:bodyPr anchor="b"/>
          <a:lstStyle/>
          <a:p>
            <a:pPr algn="ctr">
              <a:defRPr/>
            </a:pPr>
            <a:r>
              <a:rPr lang="en-US" sz="1200" dirty="0">
                <a:solidFill>
                  <a:schemeClr val="bg1"/>
                </a:solidFill>
                <a:latin typeface="Calibri" pitchFamily="34" charset="0"/>
              </a:rPr>
              <a:t>Machine Protection – A Future Safety System?</a:t>
            </a:r>
          </a:p>
        </p:txBody>
      </p:sp>
      <p:sp>
        <p:nvSpPr>
          <p:cNvPr id="12" name="Rectangle 11"/>
          <p:cNvSpPr/>
          <p:nvPr/>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eaLnBrk="0" hangingPunct="0">
              <a:defRPr/>
            </a:pPr>
            <a:endParaRPr lang="en-GB" sz="1600">
              <a:latin typeface="Arial" charset="0"/>
            </a:endParaRPr>
          </a:p>
        </p:txBody>
      </p:sp>
      <p:sp>
        <p:nvSpPr>
          <p:cNvPr id="151562"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US" smtClean="0"/>
          </a:p>
          <a:p>
            <a:pPr lvl="0"/>
            <a:r>
              <a:rPr lang="en-US" smtClean="0"/>
              <a:t>Click to edit Master text styles</a:t>
            </a:r>
          </a:p>
          <a:p>
            <a:pPr lvl="1"/>
            <a:r>
              <a:rPr lang="en-US" smtClean="0"/>
              <a:t>Second level</a:t>
            </a:r>
          </a:p>
        </p:txBody>
      </p:sp>
      <p:sp>
        <p:nvSpPr>
          <p:cNvPr id="151563"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 name="Slide Number Placeholder 2"/>
          <p:cNvSpPr>
            <a:spLocks noGrp="1"/>
          </p:cNvSpPr>
          <p:nvPr>
            <p:ph type="sldNum" sz="quarter" idx="4"/>
          </p:nvPr>
        </p:nvSpPr>
        <p:spPr bwMode="auto">
          <a:xfrm>
            <a:off x="8001000" y="6629400"/>
            <a:ext cx="1143000" cy="2286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1100">
                <a:solidFill>
                  <a:srgbClr val="062F67"/>
                </a:solidFill>
                <a:latin typeface="+mn-lt"/>
              </a:defRPr>
            </a:lvl1pPr>
          </a:lstStyle>
          <a:p>
            <a:pPr>
              <a:defRPr/>
            </a:pPr>
            <a:fld id="{0081EB5E-4A5F-4625-A0C8-27F7A5B5370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800">
          <a:solidFill>
            <a:schemeClr val="bg1"/>
          </a:solidFill>
          <a:latin typeface="+mj-lt"/>
          <a:ea typeface="+mj-ea"/>
          <a:cs typeface="+mj-cs"/>
        </a:defRPr>
      </a:lvl1pPr>
      <a:lvl2pPr algn="r" rtl="0" eaLnBrk="0" fontAlgn="base" hangingPunct="0">
        <a:spcBef>
          <a:spcPct val="0"/>
        </a:spcBef>
        <a:spcAft>
          <a:spcPct val="0"/>
        </a:spcAft>
        <a:defRPr sz="3800">
          <a:solidFill>
            <a:schemeClr val="bg1"/>
          </a:solidFill>
          <a:latin typeface="Calibri" pitchFamily="34" charset="0"/>
        </a:defRPr>
      </a:lvl2pPr>
      <a:lvl3pPr algn="r" rtl="0" eaLnBrk="0" fontAlgn="base" hangingPunct="0">
        <a:spcBef>
          <a:spcPct val="0"/>
        </a:spcBef>
        <a:spcAft>
          <a:spcPct val="0"/>
        </a:spcAft>
        <a:defRPr sz="3800">
          <a:solidFill>
            <a:schemeClr val="bg1"/>
          </a:solidFill>
          <a:latin typeface="Calibri" pitchFamily="34" charset="0"/>
        </a:defRPr>
      </a:lvl3pPr>
      <a:lvl4pPr algn="r" rtl="0" eaLnBrk="0" fontAlgn="base" hangingPunct="0">
        <a:spcBef>
          <a:spcPct val="0"/>
        </a:spcBef>
        <a:spcAft>
          <a:spcPct val="0"/>
        </a:spcAft>
        <a:defRPr sz="3800">
          <a:solidFill>
            <a:schemeClr val="bg1"/>
          </a:solidFill>
          <a:latin typeface="Calibri" pitchFamily="34" charset="0"/>
        </a:defRPr>
      </a:lvl4pPr>
      <a:lvl5pPr algn="r" rtl="0" eaLnBrk="0" fontAlgn="base" hangingPunct="0">
        <a:spcBef>
          <a:spcPct val="0"/>
        </a:spcBef>
        <a:spcAft>
          <a:spcPct val="0"/>
        </a:spcAft>
        <a:defRPr sz="3800">
          <a:solidFill>
            <a:schemeClr val="bg1"/>
          </a:solidFill>
          <a:latin typeface="Calibri" pitchFamily="34" charset="0"/>
        </a:defRPr>
      </a:lvl5pPr>
      <a:lvl6pPr marL="457200" algn="r" rtl="0" eaLnBrk="0" fontAlgn="base" hangingPunct="0">
        <a:spcBef>
          <a:spcPct val="0"/>
        </a:spcBef>
        <a:spcAft>
          <a:spcPct val="0"/>
        </a:spcAft>
        <a:defRPr sz="3800">
          <a:solidFill>
            <a:schemeClr val="bg1"/>
          </a:solidFill>
          <a:latin typeface="Calibri" pitchFamily="34" charset="0"/>
        </a:defRPr>
      </a:lvl6pPr>
      <a:lvl7pPr marL="914400" algn="r" rtl="0" eaLnBrk="0" fontAlgn="base" hangingPunct="0">
        <a:spcBef>
          <a:spcPct val="0"/>
        </a:spcBef>
        <a:spcAft>
          <a:spcPct val="0"/>
        </a:spcAft>
        <a:defRPr sz="3800">
          <a:solidFill>
            <a:schemeClr val="bg1"/>
          </a:solidFill>
          <a:latin typeface="Calibri" pitchFamily="34" charset="0"/>
        </a:defRPr>
      </a:lvl7pPr>
      <a:lvl8pPr marL="1371600" algn="r" rtl="0" eaLnBrk="0" fontAlgn="base" hangingPunct="0">
        <a:spcBef>
          <a:spcPct val="0"/>
        </a:spcBef>
        <a:spcAft>
          <a:spcPct val="0"/>
        </a:spcAft>
        <a:defRPr sz="3800">
          <a:solidFill>
            <a:schemeClr val="bg1"/>
          </a:solidFill>
          <a:latin typeface="Calibri" pitchFamily="34" charset="0"/>
        </a:defRPr>
      </a:lvl8pPr>
      <a:lvl9pPr marL="1828800" algn="r" rtl="0" eaLnBrk="0" fontAlgn="base" hangingPunct="0">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Font typeface="Arial Unicode MS" pitchFamily="34" charset="-128"/>
        <a:buChar char="●"/>
        <a:defRPr sz="20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sz="2400" dirty="0">
              <a:solidFill>
                <a:schemeClr val="bg1"/>
              </a:solidFill>
              <a:latin typeface="Calibri" pitchFamily="34" charset="0"/>
            </a:endParaRPr>
          </a:p>
        </p:txBody>
      </p:sp>
      <p:pic>
        <p:nvPicPr>
          <p:cNvPr id="189444"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9445"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16700"/>
            <a:ext cx="2057400" cy="241300"/>
          </a:xfrm>
          <a:prstGeom prst="rect">
            <a:avLst/>
          </a:prstGeom>
          <a:noFill/>
          <a:ln w="9525">
            <a:noFill/>
            <a:miter lim="800000"/>
            <a:headEnd/>
            <a:tailEnd/>
          </a:ln>
          <a:effectLst/>
        </p:spPr>
        <p:txBody>
          <a:bodyPr anchor="b"/>
          <a:lstStyle/>
          <a:p>
            <a:r>
              <a:rPr lang="en-US" sz="1200" dirty="0">
                <a:solidFill>
                  <a:schemeClr val="bg1"/>
                </a:solidFill>
                <a:latin typeface="Calibri" pitchFamily="34" charset="0"/>
              </a:rPr>
              <a:t> </a:t>
            </a:r>
            <a:r>
              <a:rPr lang="en-US" sz="1200" dirty="0" smtClean="0">
                <a:solidFill>
                  <a:schemeClr val="bg1"/>
                </a:solidFill>
                <a:latin typeface="Calibri" pitchFamily="34" charset="0"/>
              </a:rPr>
              <a:t>Andrea </a:t>
            </a:r>
            <a:r>
              <a:rPr lang="en-US" sz="1200" dirty="0" err="1" smtClean="0">
                <a:solidFill>
                  <a:schemeClr val="bg1"/>
                </a:solidFill>
                <a:latin typeface="Calibri" pitchFamily="34" charset="0"/>
              </a:rPr>
              <a:t>Apollonio</a:t>
            </a:r>
            <a:r>
              <a:rPr lang="en-US" sz="1200" dirty="0" smtClean="0">
                <a:solidFill>
                  <a:schemeClr val="bg1"/>
                </a:solidFill>
                <a:latin typeface="Calibri" pitchFamily="34" charset="0"/>
              </a:rPr>
              <a:t>   </a:t>
            </a:r>
            <a:endParaRPr lang="en-US" sz="1200" dirty="0">
              <a:solidFill>
                <a:schemeClr val="bg1"/>
              </a:solidFill>
              <a:latin typeface="Calibri" pitchFamily="34" charset="0"/>
            </a:endParaRPr>
          </a:p>
        </p:txBody>
      </p:sp>
      <p:sp>
        <p:nvSpPr>
          <p:cNvPr id="189449"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8945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 name="Rectangle 34"/>
          <p:cNvSpPr>
            <a:spLocks noChangeArrowheads="1"/>
          </p:cNvSpPr>
          <p:nvPr userDrawn="1"/>
        </p:nvSpPr>
        <p:spPr bwMode="auto">
          <a:xfrm>
            <a:off x="7086600" y="6616700"/>
            <a:ext cx="2057400" cy="241300"/>
          </a:xfrm>
          <a:prstGeom prst="rect">
            <a:avLst/>
          </a:prstGeom>
          <a:noFill/>
          <a:ln w="9525">
            <a:noFill/>
            <a:miter lim="800000"/>
            <a:headEnd/>
            <a:tailEnd/>
          </a:ln>
          <a:effectLst/>
        </p:spPr>
        <p:txBody>
          <a:bodyPr anchor="b"/>
          <a:lstStyle/>
          <a:p>
            <a:r>
              <a:rPr lang="en-US" sz="1200">
                <a:solidFill>
                  <a:schemeClr val="bg1"/>
                </a:solidFill>
                <a:latin typeface="Calibri" pitchFamily="34" charset="0"/>
              </a:rPr>
              <a:t>	page    </a:t>
            </a:r>
            <a:fld id="{B8392614-24A7-404E-891B-36E2199827B5}" type="slidenum">
              <a:rPr lang="en-US" sz="1200">
                <a:solidFill>
                  <a:schemeClr val="bg1"/>
                </a:solidFill>
                <a:latin typeface="Calibri" pitchFamily="34" charset="0"/>
              </a:rPr>
              <a:pPr/>
              <a:t>‹#›</a:t>
            </a:fld>
            <a:endParaRPr lang="en-US" sz="120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spd="med">
    <p:fade thruBlk="1"/>
  </p:transition>
  <p:timing>
    <p:tnLst>
      <p:par>
        <p:cTn id="1" dur="indefinite" restart="never" nodeType="tmRoot"/>
      </p:par>
    </p:tn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4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55" name="Rectangle 15"/>
          <p:cNvSpPr>
            <a:spLocks noGrp="1" noChangeArrowheads="1"/>
          </p:cNvSpPr>
          <p:nvPr>
            <p:ph type="body" idx="1"/>
          </p:nvPr>
        </p:nvSpPr>
        <p:spPr bwMode="auto">
          <a:xfrm>
            <a:off x="228600" y="1066800"/>
            <a:ext cx="86868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smtClean="0"/>
          </a:p>
          <a:p>
            <a:pPr lvl="0"/>
            <a:r>
              <a:rPr lang="en-US" dirty="0" smtClean="0"/>
              <a:t>Click to edit Master text styles</a:t>
            </a:r>
          </a:p>
          <a:p>
            <a:pPr lvl="1"/>
            <a:r>
              <a:rPr lang="en-US" dirty="0" smtClean="0"/>
              <a:t>Second level</a:t>
            </a:r>
          </a:p>
        </p:txBody>
      </p:sp>
      <p:sp>
        <p:nvSpPr>
          <p:cNvPr id="14" name="Rectangle 47"/>
          <p:cNvSpPr>
            <a:spLocks noChangeArrowheads="1"/>
          </p:cNvSpPr>
          <p:nvPr userDrawn="1"/>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sp>
        <p:nvSpPr>
          <p:cNvPr id="15" name="Rectangle 47"/>
          <p:cNvSpPr>
            <a:spLocks noChangeArrowheads="1"/>
          </p:cNvSpPr>
          <p:nvPr userDrawn="1"/>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endParaRPr lang="en-US" sz="2400" dirty="0">
              <a:solidFill>
                <a:srgbClr val="FFFFFF"/>
              </a:solidFill>
              <a:latin typeface="Calibri" pitchFamily="34" charset="0"/>
            </a:endParaRPr>
          </a:p>
        </p:txBody>
      </p:sp>
      <p:pic>
        <p:nvPicPr>
          <p:cNvPr id="16" name="Picture 1"/>
          <p:cNvPicPr>
            <a:picLocks noChangeAspect="1" noChangeArrowheads="1"/>
          </p:cNvPicPr>
          <p:nvPr userDrawn="1"/>
        </p:nvPicPr>
        <p:blipFill>
          <a:blip r:embed="rId19" cstate="print"/>
          <a:srcRect/>
          <a:stretch>
            <a:fillRect/>
          </a:stretch>
        </p:blipFill>
        <p:spPr bwMode="auto">
          <a:xfrm>
            <a:off x="74316" y="91440"/>
            <a:ext cx="634198" cy="632460"/>
          </a:xfrm>
          <a:prstGeom prst="rect">
            <a:avLst/>
          </a:prstGeom>
          <a:noFill/>
          <a:ln w="9525">
            <a:noFill/>
            <a:miter lim="800000"/>
            <a:headEnd/>
            <a:tailEnd/>
          </a:ln>
          <a:effectLst/>
        </p:spPr>
      </p:pic>
      <p:pic>
        <p:nvPicPr>
          <p:cNvPr id="17" name="Picture 2"/>
          <p:cNvPicPr>
            <a:picLocks noChangeAspect="1" noChangeArrowheads="1"/>
          </p:cNvPicPr>
          <p:nvPr userDrawn="1"/>
        </p:nvPicPr>
        <p:blipFill>
          <a:blip r:embed="rId20" cstate="print"/>
          <a:srcRect/>
          <a:stretch>
            <a:fillRect/>
          </a:stretch>
        </p:blipFill>
        <p:spPr bwMode="auto">
          <a:xfrm>
            <a:off x="177641" y="159544"/>
            <a:ext cx="491354" cy="464344"/>
          </a:xfrm>
          <a:prstGeom prst="rect">
            <a:avLst/>
          </a:prstGeom>
          <a:noFill/>
          <a:ln w="9525">
            <a:noFill/>
            <a:miter lim="800000"/>
            <a:headEnd/>
            <a:tailEnd/>
          </a:ln>
          <a:effectLst/>
        </p:spPr>
      </p:pic>
      <p:sp>
        <p:nvSpPr>
          <p:cNvPr id="18" name="TextBox 17"/>
          <p:cNvSpPr txBox="1"/>
          <p:nvPr userDrawn="1"/>
        </p:nvSpPr>
        <p:spPr>
          <a:xfrm>
            <a:off x="-9525" y="187325"/>
            <a:ext cx="609600" cy="261610"/>
          </a:xfrm>
          <a:prstGeom prst="rect">
            <a:avLst/>
          </a:prstGeom>
          <a:noFill/>
        </p:spPr>
        <p:txBody>
          <a:bodyPr wrap="square" rtlCol="0">
            <a:spAutoFit/>
          </a:bodyPr>
          <a:lstStyle/>
          <a:p>
            <a:pPr algn="ctr" eaLnBrk="0" hangingPunct="0"/>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userDrawn="1"/>
        </p:nvSpPr>
        <p:spPr bwMode="auto">
          <a:xfrm>
            <a:off x="0" y="6642100"/>
            <a:ext cx="1828800" cy="2286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andrea.apollonio@cern.ch</a:t>
            </a:r>
            <a:endParaRPr lang="en-US" sz="1200" dirty="0">
              <a:solidFill>
                <a:srgbClr val="FFFFFF"/>
              </a:solidFill>
              <a:latin typeface="Calibri" pitchFamily="34" charset="0"/>
            </a:endParaRPr>
          </a:p>
        </p:txBody>
      </p:sp>
      <p:sp>
        <p:nvSpPr>
          <p:cNvPr id="10254" name="Rectangle 14"/>
          <p:cNvSpPr>
            <a:spLocks noGrp="1" noChangeArrowheads="1"/>
          </p:cNvSpPr>
          <p:nvPr>
            <p:ph type="title"/>
          </p:nvPr>
        </p:nvSpPr>
        <p:spPr bwMode="auto">
          <a:xfrm>
            <a:off x="762000"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43" name="Rectangle 3"/>
          <p:cNvSpPr>
            <a:spLocks noGrp="1" noChangeArrowheads="1"/>
          </p:cNvSpPr>
          <p:nvPr>
            <p:ph type="sldNum" sz="quarter" idx="4"/>
          </p:nvPr>
        </p:nvSpPr>
        <p:spPr bwMode="auto">
          <a:xfrm>
            <a:off x="8001000" y="66294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algn="ctr"/>
            <a:fld id="{2C1C7F64-630B-4998-9764-685EC88B06E4}" type="slidenum">
              <a:rPr lang="en-US" smtClean="0">
                <a:solidFill>
                  <a:srgbClr val="FFFFFF"/>
                </a:solidFill>
              </a:rPr>
              <a:pPr algn="ctr"/>
              <a:t>‹#›</a:t>
            </a:fld>
            <a:r>
              <a:rPr lang="en-US" dirty="0" smtClean="0">
                <a:solidFill>
                  <a:srgbClr val="FFFFFF"/>
                </a:solidFill>
              </a:rPr>
              <a:t> </a:t>
            </a:r>
            <a:endParaRPr lang="en-US" dirty="0">
              <a:solidFill>
                <a:srgbClr val="FFFFFF"/>
              </a:solidFill>
            </a:endParaRPr>
          </a:p>
        </p:txBody>
      </p:sp>
      <p:sp>
        <p:nvSpPr>
          <p:cNvPr id="20" name="Rectangle 34"/>
          <p:cNvSpPr>
            <a:spLocks noChangeArrowheads="1"/>
          </p:cNvSpPr>
          <p:nvPr userDrawn="1"/>
        </p:nvSpPr>
        <p:spPr bwMode="auto">
          <a:xfrm>
            <a:off x="1828800" y="6642100"/>
            <a:ext cx="5486400" cy="215900"/>
          </a:xfrm>
          <a:prstGeom prst="rect">
            <a:avLst/>
          </a:prstGeom>
          <a:noFill/>
          <a:ln w="9525">
            <a:noFill/>
            <a:miter lim="800000"/>
            <a:headEnd/>
            <a:tailEnd/>
          </a:ln>
          <a:effectLst/>
        </p:spPr>
        <p:txBody>
          <a:bodyPr anchor="b"/>
          <a:lstStyle/>
          <a:p>
            <a:pPr algn="ctr"/>
            <a:r>
              <a:rPr lang="en-US" sz="1200" dirty="0" smtClean="0">
                <a:solidFill>
                  <a:srgbClr val="FFFFFF"/>
                </a:solidFill>
                <a:latin typeface="Calibri" pitchFamily="34" charset="0"/>
              </a:rPr>
              <a:t>Availability Working Group &amp; Accelerator Fault Tracker</a:t>
            </a:r>
            <a:endParaRPr lang="en-US" sz="1200" dirty="0">
              <a:solidFill>
                <a:srgbClr val="FFFFFF"/>
              </a:solidFill>
              <a:latin typeface="Calibri" pitchFamily="34" charset="0"/>
            </a:endParaRPr>
          </a:p>
        </p:txBody>
      </p:sp>
    </p:spTree>
    <p:extLst>
      <p:ext uri="{BB962C8B-B14F-4D97-AF65-F5344CB8AC3E}">
        <p14:creationId xmlns:p14="http://schemas.microsoft.com/office/powerpoint/2010/main" val="2548491751"/>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Lst>
  <p:transition spd="med">
    <p:fade thruBlk="1"/>
  </p:transition>
  <p:timing>
    <p:tnLst>
      <p:par>
        <p:cTn id="1" dur="indefinite" restart="never" nodeType="tmRoot"/>
      </p:par>
    </p:tnLst>
  </p:timing>
  <p:hf hd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7.emf"/><Relationship Id="rId7"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vmlDrawing" Target="../drawings/vmlDrawing1.vml"/><Relationship Id="rId6" Type="http://schemas.openxmlformats.org/officeDocument/2006/relationships/image" Target="../media/image24.wmf"/><Relationship Id="rId5" Type="http://schemas.openxmlformats.org/officeDocument/2006/relationships/oleObject" Target="../embeddings/oleObject1.bin"/><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9.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4.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4.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4.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4.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4.xml"/></Relationships>
</file>

<file path=ppt/slides/_rels/slide27.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21.xml"/><Relationship Id="rId1" Type="http://schemas.openxmlformats.org/officeDocument/2006/relationships/slideLayout" Target="../slideLayouts/slideLayout9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5.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95.xml"/><Relationship Id="rId5" Type="http://schemas.openxmlformats.org/officeDocument/2006/relationships/image" Target="../media/image46.tiff"/><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9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4.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94.xml"/></Relationships>
</file>

<file path=ppt/slides/_rels/slide35.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94.xml"/></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9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29.xml"/><Relationship Id="rId5" Type="http://schemas.openxmlformats.org/officeDocument/2006/relationships/hyperlink" Target="http://indico.cern.ch/event/402151/" TargetMode="External"/><Relationship Id="rId4" Type="http://schemas.openxmlformats.org/officeDocument/2006/relationships/image" Target="../media/image53.emf"/></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29.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6.xml"/><Relationship Id="rId1" Type="http://schemas.openxmlformats.org/officeDocument/2006/relationships/slideLayout" Target="../slideLayouts/slideLayout29.xml"/><Relationship Id="rId4" Type="http://schemas.openxmlformats.org/officeDocument/2006/relationships/image" Target="../media/image61.png"/></Relationships>
</file>

<file path=ppt/slides/_rels/slide51.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4.xml"/><Relationship Id="rId1" Type="http://schemas.openxmlformats.org/officeDocument/2006/relationships/tags" Target="../tags/tag1.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hyperlink" Target="http://militarytimes.com/blogs/scoopdeck/2010/07/07/the-airstrike-that-never-happened/" TargetMode="External"/><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15.jpeg"/><Relationship Id="rId5" Type="http://schemas.openxmlformats.org/officeDocument/2006/relationships/hyperlink" Target="http://creativecommons.org/licenses/by-sa/3.0/deed.en" TargetMode="External"/><Relationship Id="rId4" Type="http://schemas.openxmlformats.org/officeDocument/2006/relationships/hyperlink" Target="http://en.wikipedia.org/wiki/File:Alstom_AGV_Cerhenice_img_0365.jpg"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9026" name="Picture 3" descr="Aeri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Rectangle 12"/>
          <p:cNvSpPr/>
          <p:nvPr/>
        </p:nvSpPr>
        <p:spPr bwMode="auto">
          <a:xfrm>
            <a:off x="0" y="0"/>
            <a:ext cx="9144000" cy="6858000"/>
          </a:xfrm>
          <a:prstGeom prst="rect">
            <a:avLst/>
          </a:prstGeom>
          <a:solidFill>
            <a:srgbClr val="002060">
              <a:alpha val="50000"/>
            </a:srgbClr>
          </a:solidFill>
          <a:ln w="9525" cap="flat" cmpd="sng" algn="ctr">
            <a:noFill/>
            <a:prstDash val="solid"/>
            <a:round/>
            <a:headEnd type="none" w="med" len="med"/>
            <a:tailEnd type="none" w="med" len="med"/>
          </a:ln>
          <a:effectLst/>
        </p:spPr>
        <p:txBody>
          <a:bodyPr/>
          <a:lstStyle/>
          <a:p>
            <a:pPr algn="ctr" eaLnBrk="0" hangingPunct="0">
              <a:defRPr/>
            </a:pPr>
            <a:endParaRPr lang="en-GB" sz="1600">
              <a:latin typeface="Arial" charset="0"/>
            </a:endParaRPr>
          </a:p>
        </p:txBody>
      </p:sp>
      <p:sp>
        <p:nvSpPr>
          <p:cNvPr id="16" name="Rectangle 47"/>
          <p:cNvSpPr>
            <a:spLocks noChangeArrowheads="1"/>
          </p:cNvSpPr>
          <p:nvPr/>
        </p:nvSpPr>
        <p:spPr bwMode="auto">
          <a:xfrm>
            <a:off x="1181100" y="836712"/>
            <a:ext cx="6781800" cy="1989584"/>
          </a:xfrm>
          <a:prstGeom prst="rect">
            <a:avLst/>
          </a:prstGeom>
          <a:solidFill>
            <a:srgbClr val="062F67">
              <a:alpha val="85000"/>
            </a:srgbClr>
          </a:solidFill>
          <a:ln w="19050">
            <a:solidFill>
              <a:schemeClr val="bg1"/>
            </a:solidFill>
            <a:miter lim="800000"/>
            <a:headEnd/>
            <a:tailEnd/>
          </a:ln>
          <a:effectLst/>
        </p:spPr>
        <p:txBody>
          <a:bodyPr wrap="none" lIns="91435" tIns="45718" rIns="91435" bIns="45718" anchor="ctr"/>
          <a:lstStyle/>
          <a:p>
            <a:pPr>
              <a:defRPr/>
            </a:pPr>
            <a:endParaRPr lang="en-US" sz="2400" dirty="0">
              <a:solidFill>
                <a:srgbClr val="FFFF00"/>
              </a:solidFill>
              <a:latin typeface="Calibri" pitchFamily="34" charset="0"/>
            </a:endParaRPr>
          </a:p>
        </p:txBody>
      </p:sp>
      <p:sp>
        <p:nvSpPr>
          <p:cNvPr id="22" name="Rectangle 21"/>
          <p:cNvSpPr>
            <a:spLocks noChangeArrowheads="1"/>
          </p:cNvSpPr>
          <p:nvPr/>
        </p:nvSpPr>
        <p:spPr bwMode="auto">
          <a:xfrm>
            <a:off x="1475656" y="3330352"/>
            <a:ext cx="6408712"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eaLnBrk="0" hangingPunct="0"/>
            <a:r>
              <a:rPr lang="en-US" sz="2400" dirty="0" smtClean="0">
                <a:solidFill>
                  <a:srgbClr val="FFFF00"/>
                </a:solidFill>
                <a:latin typeface="+mn-lt"/>
              </a:rPr>
              <a:t>A. Apollonio</a:t>
            </a:r>
            <a:endParaRPr lang="en-US" sz="2400" dirty="0">
              <a:solidFill>
                <a:srgbClr val="FFFF00"/>
              </a:solidFill>
              <a:latin typeface="+mn-lt"/>
            </a:endParaRPr>
          </a:p>
          <a:p>
            <a:pPr algn="ctr" eaLnBrk="0" hangingPunct="0"/>
            <a:r>
              <a:rPr lang="en-US" sz="2400" dirty="0" smtClean="0">
                <a:solidFill>
                  <a:srgbClr val="FFFF00"/>
                </a:solidFill>
                <a:latin typeface="+mn-lt"/>
              </a:rPr>
              <a:t>CERN Machine Protection Group (TE-MPE)</a:t>
            </a:r>
          </a:p>
          <a:p>
            <a:pPr algn="ctr" eaLnBrk="0" hangingPunct="0"/>
            <a:r>
              <a:rPr lang="en-US" sz="2400" dirty="0" err="1" smtClean="0">
                <a:solidFill>
                  <a:srgbClr val="FFFF00"/>
                </a:solidFill>
                <a:latin typeface="+mn-lt"/>
              </a:rPr>
              <a:t>Xbeam</a:t>
            </a:r>
            <a:r>
              <a:rPr lang="en-US" sz="2400" dirty="0" smtClean="0">
                <a:solidFill>
                  <a:srgbClr val="FFFF00"/>
                </a:solidFill>
                <a:latin typeface="+mn-lt"/>
              </a:rPr>
              <a:t> Strategy Workshop– 15/02/2017</a:t>
            </a:r>
            <a:endParaRPr lang="en-US" sz="2400" dirty="0" smtClean="0">
              <a:solidFill>
                <a:srgbClr val="FFFF00"/>
              </a:solidFill>
              <a:latin typeface="+mn-lt"/>
            </a:endParaRPr>
          </a:p>
          <a:p>
            <a:pPr algn="ctr" eaLnBrk="0" hangingPunct="0"/>
            <a:r>
              <a:rPr lang="en-GB" sz="2400" dirty="0" smtClean="0">
                <a:latin typeface="+mn-lt"/>
              </a:rPr>
              <a:t>andrea.apollonio@cern.ch</a:t>
            </a:r>
            <a:endParaRPr lang="en-GB" sz="2400" dirty="0">
              <a:solidFill>
                <a:srgbClr val="FFCC66"/>
              </a:solidFill>
              <a:latin typeface="+mn-lt"/>
            </a:endParaRPr>
          </a:p>
        </p:txBody>
      </p:sp>
      <p:sp>
        <p:nvSpPr>
          <p:cNvPr id="129030" name="Text Box 6"/>
          <p:cNvSpPr txBox="1">
            <a:spLocks noChangeArrowheads="1"/>
          </p:cNvSpPr>
          <p:nvPr/>
        </p:nvSpPr>
        <p:spPr bwMode="auto">
          <a:xfrm>
            <a:off x="1176338" y="980728"/>
            <a:ext cx="6789737" cy="17543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sz="3600" b="1" dirty="0" smtClean="0">
                <a:solidFill>
                  <a:srgbClr val="FFFF00"/>
                </a:solidFill>
                <a:latin typeface="Calibri" pitchFamily="34" charset="0"/>
              </a:rPr>
              <a:t>Reliability and Availability </a:t>
            </a:r>
            <a:r>
              <a:rPr lang="en-US" sz="3600" b="1" dirty="0" smtClean="0">
                <a:solidFill>
                  <a:srgbClr val="FFFF00"/>
                </a:solidFill>
                <a:latin typeface="Calibri" pitchFamily="34" charset="0"/>
              </a:rPr>
              <a:t>of </a:t>
            </a:r>
            <a:r>
              <a:rPr lang="en-US" sz="3600" b="1" dirty="0" smtClean="0">
                <a:solidFill>
                  <a:srgbClr val="FFFF00"/>
                </a:solidFill>
                <a:latin typeface="Calibri" pitchFamily="34" charset="0"/>
              </a:rPr>
              <a:t>Particle Accelerators: Concepts, Lessons, Strategy</a:t>
            </a:r>
            <a:endParaRPr lang="en-US" sz="3600" b="1" dirty="0">
              <a:solidFill>
                <a:srgbClr val="FFFF00"/>
              </a:solidFill>
              <a:latin typeface="Calibri" pitchFamily="34" charset="0"/>
            </a:endParaRPr>
          </a:p>
        </p:txBody>
      </p:sp>
      <p:sp>
        <p:nvSpPr>
          <p:cNvPr id="7" name="Rectangle 6"/>
          <p:cNvSpPr>
            <a:spLocks noChangeArrowheads="1"/>
          </p:cNvSpPr>
          <p:nvPr/>
        </p:nvSpPr>
        <p:spPr bwMode="auto">
          <a:xfrm>
            <a:off x="891208" y="5262299"/>
            <a:ext cx="742520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eaLnBrk="0" hangingPunct="0"/>
            <a:r>
              <a:rPr lang="en-US" sz="2400" dirty="0" smtClean="0">
                <a:solidFill>
                  <a:srgbClr val="FFFF00"/>
                </a:solidFill>
                <a:latin typeface="+mj-lt"/>
              </a:rPr>
              <a:t>Acknowledgements: R. Schmidt, B. Todd, </a:t>
            </a:r>
            <a:r>
              <a:rPr lang="de-DE" sz="2400" dirty="0">
                <a:solidFill>
                  <a:srgbClr val="FFFF00"/>
                </a:solidFill>
                <a:latin typeface="+mj-lt"/>
              </a:rPr>
              <a:t>M. </a:t>
            </a:r>
            <a:r>
              <a:rPr lang="en-GB" sz="2400" dirty="0" smtClean="0">
                <a:solidFill>
                  <a:srgbClr val="FFFF00"/>
                </a:solidFill>
                <a:latin typeface="+mj-lt"/>
              </a:rPr>
              <a:t>Kwiatkowski,</a:t>
            </a:r>
            <a:r>
              <a:rPr lang="en-US" sz="2400" dirty="0" smtClean="0">
                <a:solidFill>
                  <a:srgbClr val="FFFF00"/>
                </a:solidFill>
                <a:latin typeface="+mj-lt"/>
              </a:rPr>
              <a:t> F. </a:t>
            </a:r>
            <a:r>
              <a:rPr lang="en-US" sz="2400" dirty="0" err="1" smtClean="0">
                <a:solidFill>
                  <a:srgbClr val="FFFF00"/>
                </a:solidFill>
                <a:latin typeface="+mj-lt"/>
              </a:rPr>
              <a:t>Bouly</a:t>
            </a:r>
            <a:r>
              <a:rPr lang="en-US" sz="2400" dirty="0" smtClean="0">
                <a:solidFill>
                  <a:srgbClr val="FFFF00"/>
                </a:solidFill>
                <a:latin typeface="+mj-lt"/>
              </a:rPr>
              <a:t>, </a:t>
            </a:r>
            <a:r>
              <a:rPr lang="en-US" sz="2400" dirty="0" smtClean="0">
                <a:solidFill>
                  <a:srgbClr val="FFFF00"/>
                </a:solidFill>
                <a:latin typeface="+mj-lt"/>
              </a:rPr>
              <a:t>A. Lechner, A. Niemi, J. Gutleber.</a:t>
            </a:r>
            <a:endParaRPr lang="en-US" sz="2400" dirty="0">
              <a:solidFill>
                <a:srgbClr val="FFFF00"/>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childTnLst>
                                </p:cTn>
                              </p:par>
                            </p:childTnLst>
                          </p:cTn>
                        </p:par>
                        <p:par>
                          <p:cTn id="12" fill="hold" nodeType="afterGroup">
                            <p:stCondLst>
                              <p:cond delay="1500"/>
                            </p:stCondLst>
                            <p:childTnLst>
                              <p:par>
                                <p:cTn id="13" presetID="1" presetClass="entr" presetSubtype="0" fill="hold" grpId="0" nodeType="afterEffect">
                                  <p:stCondLst>
                                    <p:cond delay="0"/>
                                  </p:stCondLst>
                                  <p:childTnLst>
                                    <p:set>
                                      <p:cBhvr>
                                        <p:cTn id="14" dur="1" fill="hold">
                                          <p:stCondLst>
                                            <p:cond delay="0"/>
                                          </p:stCondLst>
                                        </p:cTn>
                                        <p:tgtEl>
                                          <p:spTgt spid="129030"/>
                                        </p:tgtEl>
                                        <p:attrNameLst>
                                          <p:attrName>style.visibility</p:attrName>
                                        </p:attrNameLst>
                                      </p:cBhvr>
                                      <p:to>
                                        <p:strVal val="visible"/>
                                      </p:to>
                                    </p:set>
                                  </p:childTnLst>
                                </p:cTn>
                              </p:par>
                            </p:childTnLst>
                          </p:cTn>
                        </p:par>
                        <p:par>
                          <p:cTn id="15" fill="hold" nodeType="afterGroup">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22" grpId="0"/>
      <p:bldP spid="129030"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Risk Assessment (1/2)</a:t>
            </a:r>
            <a:endParaRPr lang="en-GB" dirty="0"/>
          </a:p>
        </p:txBody>
      </p:sp>
      <p:pic>
        <p:nvPicPr>
          <p:cNvPr id="13" name="Picture 12"/>
          <p:cNvPicPr>
            <a:picLocks noChangeAspect="1"/>
          </p:cNvPicPr>
          <p:nvPr/>
        </p:nvPicPr>
        <p:blipFill>
          <a:blip r:embed="rId3"/>
          <a:stretch>
            <a:fillRect/>
          </a:stretch>
        </p:blipFill>
        <p:spPr>
          <a:xfrm>
            <a:off x="2286000" y="1556792"/>
            <a:ext cx="5037931" cy="2785680"/>
          </a:xfrm>
          <a:prstGeom prst="rect">
            <a:avLst/>
          </a:prstGeom>
        </p:spPr>
      </p:pic>
      <p:pic>
        <p:nvPicPr>
          <p:cNvPr id="14" name="Picture 13"/>
          <p:cNvPicPr>
            <a:picLocks noChangeAspect="1"/>
          </p:cNvPicPr>
          <p:nvPr/>
        </p:nvPicPr>
        <p:blipFill>
          <a:blip r:embed="rId4"/>
          <a:stretch>
            <a:fillRect/>
          </a:stretch>
        </p:blipFill>
        <p:spPr>
          <a:xfrm>
            <a:off x="2286000" y="1556792"/>
            <a:ext cx="5037931" cy="2785680"/>
          </a:xfrm>
          <a:prstGeom prst="rect">
            <a:avLst/>
          </a:prstGeom>
        </p:spPr>
      </p:pic>
      <p:pic>
        <p:nvPicPr>
          <p:cNvPr id="15" name="Picture 14"/>
          <p:cNvPicPr>
            <a:picLocks noChangeAspect="1"/>
          </p:cNvPicPr>
          <p:nvPr/>
        </p:nvPicPr>
        <p:blipFill>
          <a:blip r:embed="rId5"/>
          <a:stretch>
            <a:fillRect/>
          </a:stretch>
        </p:blipFill>
        <p:spPr>
          <a:xfrm>
            <a:off x="2286000" y="1556792"/>
            <a:ext cx="5037931" cy="2785680"/>
          </a:xfrm>
          <a:prstGeom prst="rect">
            <a:avLst/>
          </a:prstGeom>
        </p:spPr>
      </p:pic>
      <p:pic>
        <p:nvPicPr>
          <p:cNvPr id="16" name="Picture 15"/>
          <p:cNvPicPr>
            <a:picLocks noChangeAspect="1"/>
          </p:cNvPicPr>
          <p:nvPr/>
        </p:nvPicPr>
        <p:blipFill>
          <a:blip r:embed="rId6"/>
          <a:stretch>
            <a:fillRect/>
          </a:stretch>
        </p:blipFill>
        <p:spPr>
          <a:xfrm>
            <a:off x="2286000" y="1556792"/>
            <a:ext cx="5037931" cy="2785680"/>
          </a:xfrm>
          <a:prstGeom prst="rect">
            <a:avLst/>
          </a:prstGeom>
        </p:spPr>
      </p:pic>
      <p:pic>
        <p:nvPicPr>
          <p:cNvPr id="17" name="Picture 16"/>
          <p:cNvPicPr>
            <a:picLocks noChangeAspect="1"/>
          </p:cNvPicPr>
          <p:nvPr/>
        </p:nvPicPr>
        <p:blipFill>
          <a:blip r:embed="rId7"/>
          <a:stretch>
            <a:fillRect/>
          </a:stretch>
        </p:blipFill>
        <p:spPr>
          <a:xfrm>
            <a:off x="2286000" y="1575872"/>
            <a:ext cx="5037931" cy="2747520"/>
          </a:xfrm>
          <a:prstGeom prst="rect">
            <a:avLst/>
          </a:prstGeom>
        </p:spPr>
      </p:pic>
      <p:pic>
        <p:nvPicPr>
          <p:cNvPr id="18" name="Picture 17"/>
          <p:cNvPicPr>
            <a:picLocks noChangeAspect="1"/>
          </p:cNvPicPr>
          <p:nvPr/>
        </p:nvPicPr>
        <p:blipFill>
          <a:blip r:embed="rId8"/>
          <a:stretch>
            <a:fillRect/>
          </a:stretch>
        </p:blipFill>
        <p:spPr>
          <a:xfrm>
            <a:off x="2286000" y="1564442"/>
            <a:ext cx="5037931" cy="2747520"/>
          </a:xfrm>
          <a:prstGeom prst="rect">
            <a:avLst/>
          </a:prstGeom>
        </p:spPr>
      </p:pic>
      <p:sp>
        <p:nvSpPr>
          <p:cNvPr id="19" name="Rectangle 3"/>
          <p:cNvSpPr txBox="1">
            <a:spLocks noChangeArrowheads="1"/>
          </p:cNvSpPr>
          <p:nvPr/>
        </p:nvSpPr>
        <p:spPr bwMode="auto">
          <a:xfrm>
            <a:off x="215516" y="5013176"/>
            <a:ext cx="8712968" cy="90559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Risk is the product of the probability of occurrence of an undesired event x its impact (financial, reputation, downtime,…)</a:t>
            </a:r>
          </a:p>
          <a:p>
            <a:pPr eaLnBrk="1" hangingPunct="1"/>
            <a:r>
              <a:rPr lang="en-GB" sz="2000" kern="0" dirty="0" smtClean="0"/>
              <a:t>‘Acceptable’ or ‘Unacceptable’ risk depends on the context!</a:t>
            </a:r>
          </a:p>
          <a:p>
            <a:pPr lvl="1" eaLnBrk="1" hangingPunct="1"/>
            <a:r>
              <a:rPr lang="en-GB" sz="1600" kern="0" dirty="0" smtClean="0"/>
              <a:t>Different for user-oriented facilities, medical accelerators, fundamental research,…</a:t>
            </a:r>
          </a:p>
        </p:txBody>
      </p:sp>
      <p:sp>
        <p:nvSpPr>
          <p:cNvPr id="10" name="Rectangle 9"/>
          <p:cNvSpPr/>
          <p:nvPr/>
        </p:nvSpPr>
        <p:spPr>
          <a:xfrm>
            <a:off x="1547665" y="771649"/>
            <a:ext cx="7488832" cy="307777"/>
          </a:xfrm>
          <a:prstGeom prst="rect">
            <a:avLst/>
          </a:prstGeom>
        </p:spPr>
        <p:txBody>
          <a:bodyPr wrap="square">
            <a:spAutoFit/>
          </a:bodyPr>
          <a:lstStyle/>
          <a:p>
            <a:pPr>
              <a:spcBef>
                <a:spcPts val="600"/>
              </a:spcBef>
            </a:pPr>
            <a:r>
              <a:rPr lang="de-DE" sz="1400" dirty="0" smtClean="0">
                <a:solidFill>
                  <a:srgbClr val="000066"/>
                </a:solidFill>
                <a:latin typeface="+mj-lt"/>
              </a:rPr>
              <a:t>B. Todd, M. </a:t>
            </a:r>
            <a:r>
              <a:rPr lang="en-GB" sz="1400" dirty="0" smtClean="0">
                <a:solidFill>
                  <a:srgbClr val="000066"/>
                </a:solidFill>
                <a:latin typeface="+mj-lt"/>
              </a:rPr>
              <a:t>Kwiatkowski, “Risk </a:t>
            </a:r>
            <a:r>
              <a:rPr lang="en-GB" sz="1400" dirty="0">
                <a:solidFill>
                  <a:srgbClr val="000066"/>
                </a:solidFill>
                <a:latin typeface="+mj-lt"/>
              </a:rPr>
              <a:t>and Machine Protection for Stored Magnetic and Beam </a:t>
            </a:r>
            <a:r>
              <a:rPr lang="en-GB" sz="1400" dirty="0" smtClean="0">
                <a:solidFill>
                  <a:srgbClr val="000066"/>
                </a:solidFill>
                <a:latin typeface="+mj-lt"/>
              </a:rPr>
              <a:t>Energies” </a:t>
            </a:r>
            <a:endParaRPr lang="en-US" sz="1400" dirty="0" smtClean="0">
              <a:solidFill>
                <a:srgbClr val="000066"/>
              </a:solidFill>
              <a:latin typeface="+mj-lt"/>
              <a:sym typeface="Wingdings 2" panose="05020102010507070707" pitchFamily="18" charset="2"/>
            </a:endParaRPr>
          </a:p>
        </p:txBody>
      </p:sp>
    </p:spTree>
    <p:extLst>
      <p:ext uri="{BB962C8B-B14F-4D97-AF65-F5344CB8AC3E}">
        <p14:creationId xmlns:p14="http://schemas.microsoft.com/office/powerpoint/2010/main" val="92004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Risk Assessment: </a:t>
            </a:r>
            <a:r>
              <a:rPr lang="en-GB" dirty="0" smtClean="0"/>
              <a:t>Example</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4266186976"/>
              </p:ext>
            </p:extLst>
          </p:nvPr>
        </p:nvGraphicFramePr>
        <p:xfrm>
          <a:off x="366101" y="1268760"/>
          <a:ext cx="8670395" cy="4230216"/>
        </p:xfrm>
        <a:graphic>
          <a:graphicData uri="http://schemas.openxmlformats.org/drawingml/2006/table">
            <a:tbl>
              <a:tblPr firstRow="1" bandRow="1">
                <a:tableStyleId>{5C22544A-7EE6-4342-B048-85BDC9FD1C3A}</a:tableStyleId>
              </a:tblPr>
              <a:tblGrid>
                <a:gridCol w="1309916"/>
                <a:gridCol w="998032"/>
                <a:gridCol w="1512905"/>
                <a:gridCol w="1169305"/>
                <a:gridCol w="1309916"/>
                <a:gridCol w="1194674"/>
                <a:gridCol w="1175647"/>
              </a:tblGrid>
              <a:tr h="470024">
                <a:tc>
                  <a:txBody>
                    <a:bodyPr/>
                    <a:lstStyle/>
                    <a:p>
                      <a:pPr algn="ctr"/>
                      <a:endParaRPr lang="en-GB" sz="1800" dirty="0">
                        <a:solidFill>
                          <a:srgbClr val="002060"/>
                        </a:solidFill>
                      </a:endParaRPr>
                    </a:p>
                  </a:txBody>
                  <a:tcPr marL="115896" marR="115896" marT="57948" marB="57948">
                    <a:solidFill>
                      <a:schemeClr val="bg1"/>
                    </a:solidFill>
                  </a:tcPr>
                </a:tc>
                <a:tc>
                  <a:txBody>
                    <a:bodyPr/>
                    <a:lstStyle/>
                    <a:p>
                      <a:pPr algn="ctr"/>
                      <a:r>
                        <a:rPr lang="en-GB" sz="1800" dirty="0" smtClean="0">
                          <a:solidFill>
                            <a:srgbClr val="002060"/>
                          </a:solidFill>
                        </a:rPr>
                        <a:t>1/year</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Catastrophic</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Major</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Moderate</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Low</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Very Low</a:t>
                      </a: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Very likely</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10</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Frequent</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1</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Probable</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0.1</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Occasional</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0.01</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Remote</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0.001</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a:txBody>
                    <a:bodyPr/>
                    <a:lstStyle/>
                    <a:p>
                      <a:pPr algn="ctr"/>
                      <a:r>
                        <a:rPr lang="en-GB" sz="1800" dirty="0" smtClean="0">
                          <a:solidFill>
                            <a:srgbClr val="002060"/>
                          </a:solidFill>
                        </a:rPr>
                        <a:t>Improbable</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0.0001</a:t>
                      </a: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c>
                  <a:txBody>
                    <a:bodyPr/>
                    <a:lstStyle/>
                    <a:p>
                      <a:pPr algn="ctr"/>
                      <a:endParaRPr lang="en-GB" sz="1800" dirty="0">
                        <a:solidFill>
                          <a:srgbClr val="002060"/>
                        </a:solidFill>
                      </a:endParaRPr>
                    </a:p>
                  </a:txBody>
                  <a:tcPr marL="115896" marR="115896" marT="57948" marB="57948"/>
                </a:tc>
              </a:tr>
              <a:tr h="470024">
                <a:tc gridSpan="2">
                  <a:txBody>
                    <a:bodyPr/>
                    <a:lstStyle/>
                    <a:p>
                      <a:pPr algn="ctr"/>
                      <a:r>
                        <a:rPr lang="en-GB" sz="1800" dirty="0" smtClean="0">
                          <a:solidFill>
                            <a:srgbClr val="002060"/>
                          </a:solidFill>
                        </a:rPr>
                        <a:t>Cost [MCHF]</a:t>
                      </a:r>
                      <a:endParaRPr lang="en-GB" sz="1800" dirty="0">
                        <a:solidFill>
                          <a:srgbClr val="002060"/>
                        </a:solidFill>
                      </a:endParaRPr>
                    </a:p>
                  </a:txBody>
                  <a:tcPr marL="115896" marR="115896" marT="57948" marB="57948">
                    <a:solidFill>
                      <a:schemeClr val="bg1"/>
                    </a:solidFill>
                  </a:tcPr>
                </a:tc>
                <a:tc hMerge="1">
                  <a:txBody>
                    <a:bodyPr/>
                    <a:lstStyle/>
                    <a:p>
                      <a:pPr algn="ctr"/>
                      <a:endParaRPr lang="en-GB" sz="1800" dirty="0">
                        <a:solidFill>
                          <a:srgbClr val="002060"/>
                        </a:solidFill>
                      </a:endParaRPr>
                    </a:p>
                  </a:txBody>
                  <a:tcPr marL="115896" marR="115896" marT="57948" marB="57948"/>
                </a:tc>
                <a:tc>
                  <a:txBody>
                    <a:bodyPr/>
                    <a:lstStyle/>
                    <a:p>
                      <a:pPr marL="0" indent="0" algn="ctr">
                        <a:buFont typeface="Wingdings" panose="05000000000000000000" pitchFamily="2" charset="2"/>
                        <a:buNone/>
                      </a:pPr>
                      <a:r>
                        <a:rPr lang="en-GB" sz="1800" dirty="0" smtClean="0">
                          <a:solidFill>
                            <a:srgbClr val="002060"/>
                          </a:solidFill>
                        </a:rPr>
                        <a:t>&gt; 50</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1-50</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0.1-1</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0.01-0.1</a:t>
                      </a:r>
                      <a:endParaRPr lang="en-GB" sz="1800" dirty="0">
                        <a:solidFill>
                          <a:srgbClr val="002060"/>
                        </a:solidFill>
                      </a:endParaRPr>
                    </a:p>
                  </a:txBody>
                  <a:tcPr marL="115896" marR="115896" marT="57948" marB="57948"/>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2060"/>
                          </a:solidFill>
                        </a:rPr>
                        <a:t>0-0.01</a:t>
                      </a:r>
                    </a:p>
                  </a:txBody>
                  <a:tcPr marL="115896" marR="115896" marT="57948" marB="57948"/>
                </a:tc>
              </a:tr>
              <a:tr h="470024">
                <a:tc gridSpan="2">
                  <a:txBody>
                    <a:bodyPr/>
                    <a:lstStyle/>
                    <a:p>
                      <a:pPr algn="ctr"/>
                      <a:r>
                        <a:rPr lang="en-GB" sz="1800" dirty="0" smtClean="0">
                          <a:solidFill>
                            <a:srgbClr val="002060"/>
                          </a:solidFill>
                        </a:rPr>
                        <a:t>Downtime [days]</a:t>
                      </a:r>
                      <a:endParaRPr lang="en-GB" sz="1800" dirty="0">
                        <a:solidFill>
                          <a:srgbClr val="002060"/>
                        </a:solidFill>
                      </a:endParaRPr>
                    </a:p>
                  </a:txBody>
                  <a:tcPr marL="115896" marR="115896" marT="57948" marB="57948">
                    <a:solidFill>
                      <a:schemeClr val="bg1"/>
                    </a:solidFill>
                  </a:tcPr>
                </a:tc>
                <a:tc hMerge="1">
                  <a:txBody>
                    <a:bodyPr/>
                    <a:lstStyle/>
                    <a:p>
                      <a:pPr algn="ct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&gt; 180</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20-180</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3-20</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1-3</a:t>
                      </a:r>
                      <a:endParaRPr lang="en-GB" sz="1800" dirty="0">
                        <a:solidFill>
                          <a:srgbClr val="002060"/>
                        </a:solidFill>
                      </a:endParaRPr>
                    </a:p>
                  </a:txBody>
                  <a:tcPr marL="115896" marR="115896" marT="57948" marB="57948"/>
                </a:tc>
                <a:tc>
                  <a:txBody>
                    <a:bodyPr/>
                    <a:lstStyle/>
                    <a:p>
                      <a:pPr algn="ctr"/>
                      <a:r>
                        <a:rPr lang="en-GB" sz="1800" dirty="0" smtClean="0">
                          <a:solidFill>
                            <a:srgbClr val="002060"/>
                          </a:solidFill>
                        </a:rPr>
                        <a:t>0-1</a:t>
                      </a:r>
                      <a:endParaRPr lang="en-GB" sz="1800" dirty="0">
                        <a:solidFill>
                          <a:srgbClr val="002060"/>
                        </a:solidFill>
                      </a:endParaRPr>
                    </a:p>
                  </a:txBody>
                  <a:tcPr marL="115896" marR="115896" marT="57948" marB="57948"/>
                </a:tc>
              </a:tr>
            </a:tbl>
          </a:graphicData>
        </a:graphic>
      </p:graphicFrame>
      <p:sp>
        <p:nvSpPr>
          <p:cNvPr id="3" name="TextBox 2"/>
          <p:cNvSpPr txBox="1"/>
          <p:nvPr/>
        </p:nvSpPr>
        <p:spPr>
          <a:xfrm>
            <a:off x="4499992" y="899428"/>
            <a:ext cx="3024336" cy="369332"/>
          </a:xfrm>
          <a:prstGeom prst="rect">
            <a:avLst/>
          </a:prstGeom>
          <a:noFill/>
        </p:spPr>
        <p:txBody>
          <a:bodyPr wrap="square" rtlCol="0">
            <a:spAutoFit/>
          </a:bodyPr>
          <a:lstStyle/>
          <a:p>
            <a:pPr algn="ctr"/>
            <a:r>
              <a:rPr lang="en-GB" b="1" dirty="0" smtClean="0">
                <a:solidFill>
                  <a:srgbClr val="002060"/>
                </a:solidFill>
              </a:rPr>
              <a:t>IMPACT</a:t>
            </a:r>
            <a:endParaRPr lang="en-GB" b="1" dirty="0">
              <a:solidFill>
                <a:srgbClr val="002060"/>
              </a:solidFill>
            </a:endParaRPr>
          </a:p>
        </p:txBody>
      </p:sp>
      <p:sp>
        <p:nvSpPr>
          <p:cNvPr id="12" name="TextBox 11"/>
          <p:cNvSpPr txBox="1"/>
          <p:nvPr/>
        </p:nvSpPr>
        <p:spPr>
          <a:xfrm rot="16200000">
            <a:off x="-1193264" y="3199202"/>
            <a:ext cx="2749396" cy="369332"/>
          </a:xfrm>
          <a:prstGeom prst="rect">
            <a:avLst/>
          </a:prstGeom>
          <a:noFill/>
        </p:spPr>
        <p:txBody>
          <a:bodyPr wrap="square" rtlCol="0">
            <a:spAutoFit/>
          </a:bodyPr>
          <a:lstStyle/>
          <a:p>
            <a:pPr algn="ctr"/>
            <a:r>
              <a:rPr lang="en-GB" b="1" dirty="0" smtClean="0">
                <a:solidFill>
                  <a:srgbClr val="002060"/>
                </a:solidFill>
              </a:rPr>
              <a:t>FREQUENCY</a:t>
            </a:r>
            <a:endParaRPr lang="en-GB" b="1" dirty="0">
              <a:solidFill>
                <a:srgbClr val="002060"/>
              </a:solidFill>
            </a:endParaRPr>
          </a:p>
        </p:txBody>
      </p:sp>
      <p:sp>
        <p:nvSpPr>
          <p:cNvPr id="8" name="Rectangle 3"/>
          <p:cNvSpPr txBox="1">
            <a:spLocks noChangeArrowheads="1"/>
          </p:cNvSpPr>
          <p:nvPr/>
        </p:nvSpPr>
        <p:spPr bwMode="auto">
          <a:xfrm>
            <a:off x="431539" y="5805264"/>
            <a:ext cx="8424936"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b="1" kern="0" dirty="0" smtClean="0"/>
              <a:t>IMPORTANT</a:t>
            </a:r>
            <a:r>
              <a:rPr lang="en-GB" sz="2000" kern="0" dirty="0" smtClean="0"/>
              <a:t>: this matrix depends on the application!</a:t>
            </a:r>
            <a:endParaRPr lang="en-GB" sz="1600" kern="0" dirty="0" smtClean="0"/>
          </a:p>
        </p:txBody>
      </p:sp>
      <p:sp>
        <p:nvSpPr>
          <p:cNvPr id="4" name="Rectangle 3"/>
          <p:cNvSpPr/>
          <p:nvPr/>
        </p:nvSpPr>
        <p:spPr>
          <a:xfrm>
            <a:off x="2699791" y="1775520"/>
            <a:ext cx="5112569" cy="2805608"/>
          </a:xfrm>
          <a:prstGeom prst="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835696" y="836712"/>
            <a:ext cx="4248472" cy="369332"/>
          </a:xfrm>
          <a:prstGeom prst="rect">
            <a:avLst/>
          </a:prstGeom>
          <a:noFill/>
        </p:spPr>
        <p:txBody>
          <a:bodyPr wrap="square" rtlCol="0">
            <a:spAutoFit/>
          </a:bodyPr>
          <a:lstStyle/>
          <a:p>
            <a:pPr algn="ctr"/>
            <a:r>
              <a:rPr lang="en-GB" dirty="0" smtClean="0">
                <a:solidFill>
                  <a:srgbClr val="FF0000"/>
                </a:solidFill>
              </a:rPr>
              <a:t>Machine Protection Concern</a:t>
            </a:r>
            <a:endParaRPr lang="en-GB" dirty="0">
              <a:solidFill>
                <a:srgbClr val="FF0000"/>
              </a:solidFill>
            </a:endParaRPr>
          </a:p>
        </p:txBody>
      </p:sp>
      <p:sp>
        <p:nvSpPr>
          <p:cNvPr id="9" name="Rectangle 8"/>
          <p:cNvSpPr/>
          <p:nvPr/>
        </p:nvSpPr>
        <p:spPr>
          <a:xfrm>
            <a:off x="7893599" y="1775520"/>
            <a:ext cx="1139683" cy="2805608"/>
          </a:xfrm>
          <a:prstGeom prst="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6156176" y="857672"/>
            <a:ext cx="3600400" cy="369332"/>
          </a:xfrm>
          <a:prstGeom prst="rect">
            <a:avLst/>
          </a:prstGeom>
          <a:noFill/>
        </p:spPr>
        <p:txBody>
          <a:bodyPr wrap="square" rtlCol="0">
            <a:spAutoFit/>
          </a:bodyPr>
          <a:lstStyle/>
          <a:p>
            <a:pPr algn="ctr"/>
            <a:r>
              <a:rPr lang="en-GB" dirty="0" smtClean="0">
                <a:solidFill>
                  <a:srgbClr val="FF0000"/>
                </a:solidFill>
              </a:rPr>
              <a:t>Availability Concern</a:t>
            </a:r>
            <a:endParaRPr lang="en-GB" dirty="0">
              <a:solidFill>
                <a:srgbClr val="FF0000"/>
              </a:solidFill>
            </a:endParaRPr>
          </a:p>
        </p:txBody>
      </p:sp>
    </p:spTree>
    <p:extLst>
      <p:ext uri="{BB962C8B-B14F-4D97-AF65-F5344CB8AC3E}">
        <p14:creationId xmlns:p14="http://schemas.microsoft.com/office/powerpoint/2010/main" val="224843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23528" y="2996952"/>
            <a:ext cx="8382000" cy="762000"/>
          </a:xfrm>
        </p:spPr>
        <p:txBody>
          <a:bodyPr/>
          <a:lstStyle/>
          <a:p>
            <a:pPr algn="ctr" eaLnBrk="1" hangingPunct="1"/>
            <a:r>
              <a:rPr lang="en-GB" b="1" dirty="0" smtClean="0">
                <a:solidFill>
                  <a:srgbClr val="002060"/>
                </a:solidFill>
              </a:rPr>
              <a:t>Failure Frequency</a:t>
            </a:r>
            <a:endParaRPr lang="en-GB" b="1" dirty="0">
              <a:solidFill>
                <a:srgbClr val="002060"/>
              </a:solidFill>
            </a:endParaRPr>
          </a:p>
        </p:txBody>
      </p:sp>
    </p:spTree>
    <p:extLst>
      <p:ext uri="{BB962C8B-B14F-4D97-AF65-F5344CB8AC3E}">
        <p14:creationId xmlns:p14="http://schemas.microsoft.com/office/powerpoint/2010/main" val="3734683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Failure Behaviour of Components</a:t>
            </a:r>
            <a:endParaRPr lang="en-GB" dirty="0"/>
          </a:p>
        </p:txBody>
      </p:sp>
      <p:pic>
        <p:nvPicPr>
          <p:cNvPr id="2" name="Picture 1"/>
          <p:cNvPicPr>
            <a:picLocks noChangeAspect="1"/>
          </p:cNvPicPr>
          <p:nvPr/>
        </p:nvPicPr>
        <p:blipFill>
          <a:blip r:embed="rId3"/>
          <a:stretch>
            <a:fillRect/>
          </a:stretch>
        </p:blipFill>
        <p:spPr>
          <a:xfrm>
            <a:off x="775136" y="1196752"/>
            <a:ext cx="7181240" cy="3902390"/>
          </a:xfrm>
          <a:prstGeom prst="rect">
            <a:avLst/>
          </a:prstGeom>
        </p:spPr>
      </p:pic>
      <p:sp>
        <p:nvSpPr>
          <p:cNvPr id="4" name="Rectangle 3"/>
          <p:cNvSpPr txBox="1">
            <a:spLocks noChangeArrowheads="1"/>
          </p:cNvSpPr>
          <p:nvPr/>
        </p:nvSpPr>
        <p:spPr bwMode="auto">
          <a:xfrm>
            <a:off x="6208491" y="1844824"/>
            <a:ext cx="2744181"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F: Failure Probability</a:t>
            </a:r>
          </a:p>
          <a:p>
            <a:pPr eaLnBrk="1" hangingPunct="1"/>
            <a:r>
              <a:rPr lang="en-GB" sz="2000" kern="0" dirty="0" smtClean="0"/>
              <a:t>R: Reliability</a:t>
            </a:r>
            <a:endParaRPr lang="en-GB" sz="1600" kern="0" dirty="0" smtClean="0"/>
          </a:p>
        </p:txBody>
      </p:sp>
      <p:sp>
        <p:nvSpPr>
          <p:cNvPr id="5" name="Rectangle 3"/>
          <p:cNvSpPr txBox="1">
            <a:spLocks noChangeArrowheads="1"/>
          </p:cNvSpPr>
          <p:nvPr/>
        </p:nvSpPr>
        <p:spPr bwMode="auto">
          <a:xfrm>
            <a:off x="107504" y="5229200"/>
            <a:ext cx="9001000" cy="90559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The failure behaviour of a component is described by a density function</a:t>
            </a:r>
          </a:p>
          <a:p>
            <a:pPr eaLnBrk="1" hangingPunct="1"/>
            <a:r>
              <a:rPr lang="en-GB" sz="2000" kern="0" dirty="0" smtClean="0"/>
              <a:t>Its integral over </a:t>
            </a:r>
            <a:r>
              <a:rPr lang="en-GB" sz="2000" kern="0" dirty="0"/>
              <a:t>a certain </a:t>
            </a:r>
            <a:r>
              <a:rPr lang="en-GB" sz="2000" kern="0" dirty="0" smtClean="0"/>
              <a:t>time t</a:t>
            </a:r>
            <a:r>
              <a:rPr lang="en-GB" sz="1400" kern="0" dirty="0" smtClean="0"/>
              <a:t>x</a:t>
            </a:r>
            <a:r>
              <a:rPr lang="en-GB" sz="2000" kern="0" dirty="0" smtClean="0"/>
              <a:t> </a:t>
            </a:r>
            <a:r>
              <a:rPr lang="en-GB" sz="2000" kern="0" dirty="0"/>
              <a:t>gives the </a:t>
            </a:r>
            <a:r>
              <a:rPr lang="en-GB" sz="2000" kern="0" dirty="0" smtClean="0"/>
              <a:t>failure probability</a:t>
            </a:r>
          </a:p>
          <a:p>
            <a:pPr eaLnBrk="1" hangingPunct="1"/>
            <a:r>
              <a:rPr lang="en-GB" sz="2000" kern="0" dirty="0" smtClean="0"/>
              <a:t>Reliability is the complement to 1 of the Failure Probability (‘Survival’ Probability)</a:t>
            </a:r>
          </a:p>
        </p:txBody>
      </p:sp>
      <p:sp>
        <p:nvSpPr>
          <p:cNvPr id="6" name="Rectangle 5"/>
          <p:cNvSpPr/>
          <p:nvPr/>
        </p:nvSpPr>
        <p:spPr>
          <a:xfrm>
            <a:off x="1547664" y="771649"/>
            <a:ext cx="8927923" cy="307777"/>
          </a:xfrm>
          <a:prstGeom prst="rect">
            <a:avLst/>
          </a:prstGeom>
        </p:spPr>
        <p:txBody>
          <a:bodyPr wrap="square">
            <a:spAutoFit/>
          </a:bodyPr>
          <a:lstStyle/>
          <a:p>
            <a:pPr>
              <a:spcBef>
                <a:spcPts val="600"/>
              </a:spcBef>
            </a:pPr>
            <a:r>
              <a:rPr lang="de-DE" sz="1400" dirty="0">
                <a:solidFill>
                  <a:srgbClr val="000066"/>
                </a:solidFill>
                <a:latin typeface="+mj-lt"/>
              </a:rPr>
              <a:t>Prof. Dr. B. Bertsche, Dr. P. Zeiler, T. Herzig, IMA, Universität Stuttgart, CERN Reliability Training, 2016</a:t>
            </a:r>
            <a:endParaRPr lang="en-US" sz="1400" dirty="0" smtClean="0">
              <a:solidFill>
                <a:srgbClr val="000066"/>
              </a:solidFill>
              <a:latin typeface="+mj-lt"/>
              <a:sym typeface="Wingdings 2" panose="05020102010507070707" pitchFamily="18" charset="2"/>
            </a:endParaRPr>
          </a:p>
        </p:txBody>
      </p:sp>
    </p:spTree>
    <p:extLst>
      <p:ext uri="{BB962C8B-B14F-4D97-AF65-F5344CB8AC3E}">
        <p14:creationId xmlns:p14="http://schemas.microsoft.com/office/powerpoint/2010/main" val="3658299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Failure Rate and Bathtub Curve</a:t>
            </a:r>
            <a:endParaRPr lang="en-GB" dirty="0"/>
          </a:p>
        </p:txBody>
      </p:sp>
      <p:pic>
        <p:nvPicPr>
          <p:cNvPr id="3" name="Picture 2"/>
          <p:cNvPicPr>
            <a:picLocks noChangeAspect="1"/>
          </p:cNvPicPr>
          <p:nvPr/>
        </p:nvPicPr>
        <p:blipFill>
          <a:blip r:embed="rId4"/>
          <a:stretch>
            <a:fillRect/>
          </a:stretch>
        </p:blipFill>
        <p:spPr>
          <a:xfrm>
            <a:off x="1331640" y="1556792"/>
            <a:ext cx="6275342" cy="3216938"/>
          </a:xfrm>
          <a:prstGeom prst="rect">
            <a:avLst/>
          </a:prstGeom>
        </p:spPr>
      </p:pic>
      <p:grpSp>
        <p:nvGrpSpPr>
          <p:cNvPr id="6" name="Group 22"/>
          <p:cNvGrpSpPr>
            <a:grpSpLocks/>
          </p:cNvGrpSpPr>
          <p:nvPr/>
        </p:nvGrpSpPr>
        <p:grpSpPr bwMode="auto">
          <a:xfrm>
            <a:off x="2483902" y="836712"/>
            <a:ext cx="3816155" cy="840501"/>
            <a:chOff x="23" y="1400"/>
            <a:chExt cx="3092" cy="678"/>
          </a:xfrm>
        </p:grpSpPr>
        <p:graphicFrame>
          <p:nvGraphicFramePr>
            <p:cNvPr id="7" name="Object 4"/>
            <p:cNvGraphicFramePr>
              <a:graphicFrameLocks noChangeAspect="1"/>
            </p:cNvGraphicFramePr>
            <p:nvPr>
              <p:extLst>
                <p:ext uri="{D42A27DB-BD31-4B8C-83A1-F6EECF244321}">
                  <p14:modId xmlns:p14="http://schemas.microsoft.com/office/powerpoint/2010/main" val="2886526013"/>
                </p:ext>
              </p:extLst>
            </p:nvPr>
          </p:nvGraphicFramePr>
          <p:xfrm>
            <a:off x="23" y="1400"/>
            <a:ext cx="3075" cy="453"/>
          </p:xfrm>
          <a:graphic>
            <a:graphicData uri="http://schemas.openxmlformats.org/presentationml/2006/ole">
              <mc:AlternateContent xmlns:mc="http://schemas.openxmlformats.org/markup-compatibility/2006">
                <mc:Choice xmlns:v="urn:schemas-microsoft-com:vml" Requires="v">
                  <p:oleObj spid="_x0000_s4277" name="Equation" r:id="rId5" imgW="2819160" imgH="419040" progId="Equation.3">
                    <p:embed/>
                  </p:oleObj>
                </mc:Choice>
                <mc:Fallback>
                  <p:oleObj name="Equation" r:id="rId5" imgW="2819160" imgH="419040" progId="Equation.3">
                    <p:embed/>
                    <p:pic>
                      <p:nvPicPr>
                        <p:cNvPr id="0" name=""/>
                        <p:cNvPicPr>
                          <a:picLocks noChangeAspect="1" noChangeArrowheads="1"/>
                        </p:cNvPicPr>
                        <p:nvPr/>
                      </p:nvPicPr>
                      <p:blipFill>
                        <a:blip r:embed="rId6"/>
                        <a:srcRect/>
                        <a:stretch>
                          <a:fillRect/>
                        </a:stretch>
                      </p:blipFill>
                      <p:spPr bwMode="auto">
                        <a:xfrm>
                          <a:off x="23" y="1400"/>
                          <a:ext cx="3075" cy="453"/>
                        </a:xfrm>
                        <a:prstGeom prst="rect">
                          <a:avLst/>
                        </a:prstGeom>
                        <a:noFill/>
                        <a:ln>
                          <a:noFill/>
                        </a:ln>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 Box 20"/>
            <p:cNvSpPr txBox="1">
              <a:spLocks noChangeArrowheads="1"/>
            </p:cNvSpPr>
            <p:nvPr/>
          </p:nvSpPr>
          <p:spPr bwMode="auto">
            <a:xfrm>
              <a:off x="2609" y="1855"/>
              <a:ext cx="50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type="none" w="med" len="lg"/>
                </a14:hiddenLine>
              </a:ext>
            </a:extLst>
          </p:spPr>
          <p:txBody>
            <a:bodyPr lIns="0" tIns="0" rIns="0" bIns="0">
              <a:spAutoFit/>
            </a:bodyPr>
            <a:lstStyle>
              <a:lvl1pPr eaLnBrk="0" hangingPunct="0">
                <a:defRPr>
                  <a:solidFill>
                    <a:schemeClr val="tx1"/>
                  </a:solidFill>
                  <a:latin typeface="Bosch Office Sans" pitchFamily="18" charset="0"/>
                </a:defRPr>
              </a:lvl1pPr>
              <a:lvl2pPr marL="742950" indent="-285750" eaLnBrk="0" hangingPunct="0">
                <a:defRPr>
                  <a:solidFill>
                    <a:schemeClr val="tx1"/>
                  </a:solidFill>
                  <a:latin typeface="Bosch Office Sans" pitchFamily="18" charset="0"/>
                </a:defRPr>
              </a:lvl2pPr>
              <a:lvl3pPr marL="1143000" indent="-228600" eaLnBrk="0" hangingPunct="0">
                <a:defRPr>
                  <a:solidFill>
                    <a:schemeClr val="tx1"/>
                  </a:solidFill>
                  <a:latin typeface="Bosch Office Sans" pitchFamily="18" charset="0"/>
                </a:defRPr>
              </a:lvl3pPr>
              <a:lvl4pPr marL="1600200" indent="-228600" eaLnBrk="0" hangingPunct="0">
                <a:defRPr>
                  <a:solidFill>
                    <a:schemeClr val="tx1"/>
                  </a:solidFill>
                  <a:latin typeface="Bosch Office Sans" pitchFamily="18" charset="0"/>
                </a:defRPr>
              </a:lvl4pPr>
              <a:lvl5pPr marL="2057400" indent="-228600" eaLnBrk="0" hangingPunct="0">
                <a:defRPr>
                  <a:solidFill>
                    <a:schemeClr val="tx1"/>
                  </a:solidFill>
                  <a:latin typeface="Bosch Office Sans" pitchFamily="18" charset="0"/>
                </a:defRPr>
              </a:lvl5pPr>
              <a:lvl6pPr marL="2514600" indent="-228600" eaLnBrk="0" fontAlgn="base" hangingPunct="0">
                <a:spcBef>
                  <a:spcPct val="0"/>
                </a:spcBef>
                <a:spcAft>
                  <a:spcPct val="0"/>
                </a:spcAft>
                <a:defRPr>
                  <a:solidFill>
                    <a:schemeClr val="tx1"/>
                  </a:solidFill>
                  <a:latin typeface="Bosch Office Sans" pitchFamily="18" charset="0"/>
                </a:defRPr>
              </a:lvl6pPr>
              <a:lvl7pPr marL="2971800" indent="-228600" eaLnBrk="0" fontAlgn="base" hangingPunct="0">
                <a:spcBef>
                  <a:spcPct val="0"/>
                </a:spcBef>
                <a:spcAft>
                  <a:spcPct val="0"/>
                </a:spcAft>
                <a:defRPr>
                  <a:solidFill>
                    <a:schemeClr val="tx1"/>
                  </a:solidFill>
                  <a:latin typeface="Bosch Office Sans" pitchFamily="18" charset="0"/>
                </a:defRPr>
              </a:lvl7pPr>
              <a:lvl8pPr marL="3429000" indent="-228600" eaLnBrk="0" fontAlgn="base" hangingPunct="0">
                <a:spcBef>
                  <a:spcPct val="0"/>
                </a:spcBef>
                <a:spcAft>
                  <a:spcPct val="0"/>
                </a:spcAft>
                <a:defRPr>
                  <a:solidFill>
                    <a:schemeClr val="tx1"/>
                  </a:solidFill>
                  <a:latin typeface="Bosch Office Sans" pitchFamily="18" charset="0"/>
                </a:defRPr>
              </a:lvl8pPr>
              <a:lvl9pPr marL="3886200" indent="-228600" eaLnBrk="0" fontAlgn="base" hangingPunct="0">
                <a:spcBef>
                  <a:spcPct val="0"/>
                </a:spcBef>
                <a:spcAft>
                  <a:spcPct val="0"/>
                </a:spcAft>
                <a:defRPr>
                  <a:solidFill>
                    <a:schemeClr val="tx1"/>
                  </a:solidFill>
                  <a:latin typeface="Bosch Office Sans" pitchFamily="18" charset="0"/>
                </a:defRPr>
              </a:lvl9pPr>
            </a:lstStyle>
            <a:p>
              <a:pPr>
                <a:spcBef>
                  <a:spcPct val="50000"/>
                </a:spcBef>
              </a:pPr>
              <a:endParaRPr lang="de-DE" altLang="de-DE">
                <a:latin typeface="+mj-lt"/>
              </a:endParaRPr>
            </a:p>
          </p:txBody>
        </p:sp>
      </p:grpSp>
      <p:sp>
        <p:nvSpPr>
          <p:cNvPr id="14" name="Rectangle 3"/>
          <p:cNvSpPr txBox="1">
            <a:spLocks noChangeArrowheads="1"/>
          </p:cNvSpPr>
          <p:nvPr/>
        </p:nvSpPr>
        <p:spPr bwMode="auto">
          <a:xfrm>
            <a:off x="467544" y="4797152"/>
            <a:ext cx="8424936"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In practice, it is often assumed that failures occur randomly, i.e. they are described by an exponential density function </a:t>
            </a:r>
            <a:r>
              <a:rPr lang="en-GB" sz="2000" kern="0" dirty="0" smtClean="0">
                <a:sym typeface="Wingdings" panose="05000000000000000000" pitchFamily="2" charset="2"/>
              </a:rPr>
              <a:t> </a:t>
            </a:r>
            <a:r>
              <a:rPr lang="en-GB" sz="2000" b="1" kern="0" dirty="0" smtClean="0">
                <a:sym typeface="Wingdings" panose="05000000000000000000" pitchFamily="2" charset="2"/>
              </a:rPr>
              <a:t>constant failure rate </a:t>
            </a:r>
            <a:r>
              <a:rPr lang="el-GR" sz="2000" b="1" kern="0" dirty="0" smtClean="0">
                <a:latin typeface="Calibri" panose="020F0502020204030204" pitchFamily="34" charset="0"/>
                <a:sym typeface="Wingdings" panose="05000000000000000000" pitchFamily="2" charset="2"/>
              </a:rPr>
              <a:t>λ</a:t>
            </a:r>
            <a:endParaRPr lang="en-GB" sz="2000" b="1" kern="0" dirty="0" smtClean="0">
              <a:latin typeface="Calibri" panose="020F0502020204030204" pitchFamily="34" charset="0"/>
              <a:sym typeface="Wingdings" panose="05000000000000000000" pitchFamily="2" charset="2"/>
            </a:endParaRPr>
          </a:p>
          <a:p>
            <a:pPr eaLnBrk="1" hangingPunct="1"/>
            <a:r>
              <a:rPr lang="en-GB" sz="2000" kern="0" dirty="0" smtClean="0">
                <a:latin typeface="Calibri" panose="020F0502020204030204" pitchFamily="34" charset="0"/>
                <a:sym typeface="Wingdings" panose="05000000000000000000" pitchFamily="2" charset="2"/>
              </a:rPr>
              <a:t>Only in the latter case Mean Time Between Failures (MTBF) = 1/</a:t>
            </a:r>
            <a:r>
              <a:rPr lang="el-GR" sz="2000" kern="0" dirty="0" smtClean="0">
                <a:latin typeface="Calibri" panose="020F0502020204030204" pitchFamily="34" charset="0"/>
                <a:sym typeface="Wingdings" panose="05000000000000000000" pitchFamily="2" charset="2"/>
              </a:rPr>
              <a:t>λ</a:t>
            </a:r>
            <a:endParaRPr lang="en-GB" sz="2000" kern="0" dirty="0" smtClean="0">
              <a:sym typeface="Wingdings" panose="05000000000000000000" pitchFamily="2" charset="2"/>
            </a:endParaRPr>
          </a:p>
          <a:p>
            <a:pPr eaLnBrk="1" hangingPunct="1"/>
            <a:r>
              <a:rPr lang="en-GB" sz="2000" kern="0" dirty="0" smtClean="0">
                <a:sym typeface="Wingdings" panose="05000000000000000000" pitchFamily="2" charset="2"/>
              </a:rPr>
              <a:t>Clearly a </a:t>
            </a:r>
            <a:r>
              <a:rPr lang="en-GB" sz="2000" b="1" kern="0" dirty="0" smtClean="0">
                <a:sym typeface="Wingdings" panose="05000000000000000000" pitchFamily="2" charset="2"/>
              </a:rPr>
              <a:t>simplification </a:t>
            </a:r>
            <a:r>
              <a:rPr lang="en-GB" sz="2000" kern="0" dirty="0" smtClean="0">
                <a:sym typeface="Wingdings" panose="05000000000000000000" pitchFamily="2" charset="2"/>
              </a:rPr>
              <a:t>in some cases…</a:t>
            </a:r>
            <a:endParaRPr lang="en-GB" sz="1600" kern="0" dirty="0" smtClean="0"/>
          </a:p>
        </p:txBody>
      </p:sp>
      <p:sp>
        <p:nvSpPr>
          <p:cNvPr id="9" name="Rectangle 8"/>
          <p:cNvSpPr/>
          <p:nvPr/>
        </p:nvSpPr>
        <p:spPr>
          <a:xfrm>
            <a:off x="1547664" y="6289575"/>
            <a:ext cx="8927923" cy="307777"/>
          </a:xfrm>
          <a:prstGeom prst="rect">
            <a:avLst/>
          </a:prstGeom>
        </p:spPr>
        <p:txBody>
          <a:bodyPr wrap="square">
            <a:spAutoFit/>
          </a:bodyPr>
          <a:lstStyle/>
          <a:p>
            <a:pPr>
              <a:spcBef>
                <a:spcPts val="600"/>
              </a:spcBef>
            </a:pPr>
            <a:r>
              <a:rPr lang="de-DE" sz="1400" dirty="0">
                <a:solidFill>
                  <a:srgbClr val="000066"/>
                </a:solidFill>
                <a:latin typeface="+mj-lt"/>
              </a:rPr>
              <a:t>Prof. Dr. B. Bertsche, Dr. P. Zeiler, T. Herzig, IMA, Universität Stuttgart, CERN Reliability Training, 2016</a:t>
            </a:r>
            <a:endParaRPr lang="en-US" sz="1400" dirty="0" smtClean="0">
              <a:solidFill>
                <a:srgbClr val="000066"/>
              </a:solidFill>
              <a:latin typeface="+mj-lt"/>
              <a:sym typeface="Wingdings 2" panose="05020102010507070707" pitchFamily="18" charset="2"/>
            </a:endParaRPr>
          </a:p>
        </p:txBody>
      </p:sp>
    </p:spTree>
    <p:extLst>
      <p:ext uri="{BB962C8B-B14F-4D97-AF65-F5344CB8AC3E}">
        <p14:creationId xmlns:p14="http://schemas.microsoft.com/office/powerpoint/2010/main" val="2939672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Description of System Failure Behaviour</a:t>
            </a:r>
            <a:endParaRPr lang="en-GB" dirty="0"/>
          </a:p>
        </p:txBody>
      </p:sp>
      <p:sp>
        <p:nvSpPr>
          <p:cNvPr id="39" name="Rectangle 3"/>
          <p:cNvSpPr txBox="1">
            <a:spLocks noChangeArrowheads="1"/>
          </p:cNvSpPr>
          <p:nvPr/>
        </p:nvSpPr>
        <p:spPr bwMode="auto">
          <a:xfrm>
            <a:off x="35496" y="836267"/>
            <a:ext cx="8424936"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Reliability Block Diagram:</a:t>
            </a:r>
          </a:p>
          <a:p>
            <a:pPr lvl="1" eaLnBrk="1" hangingPunct="1"/>
            <a:r>
              <a:rPr lang="en-GB" sz="1200" kern="0" dirty="0" smtClean="0"/>
              <a:t>Question: what is the minimum set of components that allows fulfilling the system functionality?</a:t>
            </a:r>
          </a:p>
        </p:txBody>
      </p:sp>
      <p:sp>
        <p:nvSpPr>
          <p:cNvPr id="14" name="Rectangle 3"/>
          <p:cNvSpPr txBox="1">
            <a:spLocks noChangeArrowheads="1"/>
          </p:cNvSpPr>
          <p:nvPr/>
        </p:nvSpPr>
        <p:spPr bwMode="auto">
          <a:xfrm>
            <a:off x="23922" y="3284984"/>
            <a:ext cx="8424936"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Fault Tree:</a:t>
            </a:r>
          </a:p>
          <a:p>
            <a:pPr lvl="1" eaLnBrk="1" hangingPunct="1"/>
            <a:r>
              <a:rPr lang="en-GB" sz="1200" kern="0" dirty="0" smtClean="0"/>
              <a:t>Question: what are the combinations of failures that lead to a system failure?</a:t>
            </a:r>
          </a:p>
        </p:txBody>
      </p:sp>
      <p:pic>
        <p:nvPicPr>
          <p:cNvPr id="7" name="Picture 6"/>
          <p:cNvPicPr>
            <a:picLocks noChangeAspect="1"/>
          </p:cNvPicPr>
          <p:nvPr/>
        </p:nvPicPr>
        <p:blipFill>
          <a:blip r:embed="rId3"/>
          <a:stretch>
            <a:fillRect/>
          </a:stretch>
        </p:blipFill>
        <p:spPr>
          <a:xfrm>
            <a:off x="1979712" y="4062646"/>
            <a:ext cx="3905072" cy="2458749"/>
          </a:xfrm>
          <a:prstGeom prst="rect">
            <a:avLst/>
          </a:prstGeom>
        </p:spPr>
      </p:pic>
      <p:sp>
        <p:nvSpPr>
          <p:cNvPr id="8" name="Rectangle 3"/>
          <p:cNvSpPr txBox="1">
            <a:spLocks noChangeArrowheads="1"/>
          </p:cNvSpPr>
          <p:nvPr/>
        </p:nvSpPr>
        <p:spPr bwMode="auto">
          <a:xfrm>
            <a:off x="6516216" y="4221088"/>
            <a:ext cx="2376264"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marL="0" indent="0" eaLnBrk="1" hangingPunct="1">
              <a:buNone/>
            </a:pPr>
            <a:r>
              <a:rPr lang="en-GB" sz="2000" kern="0" dirty="0" smtClean="0"/>
              <a:t>Boolean Algebra allows calculating system reliability from component reliability</a:t>
            </a:r>
            <a:endParaRPr lang="en-GB" sz="1600" kern="0" dirty="0" smtClean="0"/>
          </a:p>
        </p:txBody>
      </p:sp>
      <p:grpSp>
        <p:nvGrpSpPr>
          <p:cNvPr id="16" name="Group 15"/>
          <p:cNvGrpSpPr/>
          <p:nvPr/>
        </p:nvGrpSpPr>
        <p:grpSpPr>
          <a:xfrm>
            <a:off x="1043608" y="1772816"/>
            <a:ext cx="6912768" cy="1340197"/>
            <a:chOff x="1043608" y="1772816"/>
            <a:chExt cx="6912768" cy="1340197"/>
          </a:xfrm>
        </p:grpSpPr>
        <p:pic>
          <p:nvPicPr>
            <p:cNvPr id="6" name="Picture 5"/>
            <p:cNvPicPr>
              <a:picLocks noChangeAspect="1"/>
            </p:cNvPicPr>
            <p:nvPr/>
          </p:nvPicPr>
          <p:blipFill>
            <a:blip r:embed="rId4"/>
            <a:stretch>
              <a:fillRect/>
            </a:stretch>
          </p:blipFill>
          <p:spPr>
            <a:xfrm>
              <a:off x="1971079" y="1772816"/>
              <a:ext cx="5200120" cy="1340197"/>
            </a:xfrm>
            <a:prstGeom prst="rect">
              <a:avLst/>
            </a:prstGeom>
          </p:spPr>
        </p:pic>
        <p:sp>
          <p:nvSpPr>
            <p:cNvPr id="2" name="Rectangle 1"/>
            <p:cNvSpPr/>
            <p:nvPr/>
          </p:nvSpPr>
          <p:spPr>
            <a:xfrm>
              <a:off x="1259632" y="2370906"/>
              <a:ext cx="14401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7812360" y="2370906"/>
              <a:ext cx="14401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Connector 3"/>
            <p:cNvCxnSpPr>
              <a:stCxn id="2" idx="3"/>
            </p:cNvCxnSpPr>
            <p:nvPr/>
          </p:nvCxnSpPr>
          <p:spPr>
            <a:xfrm flipV="1">
              <a:off x="1403648" y="2060848"/>
              <a:ext cx="567431" cy="382066"/>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2" idx="3"/>
            </p:cNvCxnSpPr>
            <p:nvPr/>
          </p:nvCxnSpPr>
          <p:spPr>
            <a:xfrm>
              <a:off x="1403648" y="2442914"/>
              <a:ext cx="567431" cy="382067"/>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9" idx="1"/>
            </p:cNvCxnSpPr>
            <p:nvPr/>
          </p:nvCxnSpPr>
          <p:spPr>
            <a:xfrm>
              <a:off x="7171199" y="2441166"/>
              <a:ext cx="641161" cy="1748"/>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43608" y="1916832"/>
              <a:ext cx="288032" cy="369332"/>
            </a:xfrm>
            <a:prstGeom prst="rect">
              <a:avLst/>
            </a:prstGeom>
            <a:noFill/>
          </p:spPr>
          <p:txBody>
            <a:bodyPr wrap="square" rtlCol="0">
              <a:spAutoFit/>
            </a:bodyPr>
            <a:lstStyle/>
            <a:p>
              <a:r>
                <a:rPr lang="en-GB" dirty="0" smtClean="0">
                  <a:solidFill>
                    <a:srgbClr val="000066"/>
                  </a:solidFill>
                </a:rPr>
                <a:t>A</a:t>
              </a:r>
              <a:endParaRPr lang="en-GB" dirty="0">
                <a:solidFill>
                  <a:srgbClr val="000066"/>
                </a:solidFill>
              </a:endParaRPr>
            </a:p>
          </p:txBody>
        </p:sp>
        <p:sp>
          <p:nvSpPr>
            <p:cNvPr id="18" name="TextBox 17"/>
            <p:cNvSpPr txBox="1"/>
            <p:nvPr/>
          </p:nvSpPr>
          <p:spPr>
            <a:xfrm>
              <a:off x="7524328" y="1916832"/>
              <a:ext cx="288032" cy="369332"/>
            </a:xfrm>
            <a:prstGeom prst="rect">
              <a:avLst/>
            </a:prstGeom>
            <a:noFill/>
          </p:spPr>
          <p:txBody>
            <a:bodyPr wrap="square" rtlCol="0">
              <a:spAutoFit/>
            </a:bodyPr>
            <a:lstStyle/>
            <a:p>
              <a:r>
                <a:rPr lang="en-GB" dirty="0" smtClean="0">
                  <a:solidFill>
                    <a:srgbClr val="000066"/>
                  </a:solidFill>
                </a:rPr>
                <a:t>B</a:t>
              </a:r>
              <a:endParaRPr lang="en-GB" dirty="0">
                <a:solidFill>
                  <a:srgbClr val="000066"/>
                </a:solidFill>
              </a:endParaRPr>
            </a:p>
          </p:txBody>
        </p:sp>
      </p:grpSp>
    </p:spTree>
    <p:extLst>
      <p:ext uri="{BB962C8B-B14F-4D97-AF65-F5344CB8AC3E}">
        <p14:creationId xmlns:p14="http://schemas.microsoft.com/office/powerpoint/2010/main" val="1216211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4"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Component Failure Rate Estimates</a:t>
            </a:r>
            <a:endParaRPr lang="en-GB" dirty="0"/>
          </a:p>
        </p:txBody>
      </p:sp>
      <p:sp>
        <p:nvSpPr>
          <p:cNvPr id="3" name="Rectangle 3"/>
          <p:cNvSpPr txBox="1">
            <a:spLocks noChangeArrowheads="1"/>
          </p:cNvSpPr>
          <p:nvPr/>
        </p:nvSpPr>
        <p:spPr bwMode="auto">
          <a:xfrm>
            <a:off x="431539" y="908720"/>
            <a:ext cx="8424936" cy="4356781"/>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Tests:</a:t>
            </a:r>
          </a:p>
          <a:p>
            <a:pPr lvl="1" eaLnBrk="1" hangingPunct="1"/>
            <a:r>
              <a:rPr lang="en-GB" sz="1600" kern="0" dirty="0"/>
              <a:t>Large number of samples to be tested / long time for testing</a:t>
            </a:r>
          </a:p>
          <a:p>
            <a:pPr lvl="1" eaLnBrk="1" hangingPunct="1"/>
            <a:r>
              <a:rPr lang="en-GB" sz="1600" kern="0" dirty="0" smtClean="0"/>
              <a:t>May be </a:t>
            </a:r>
            <a:r>
              <a:rPr lang="en-GB" sz="1600" kern="0" dirty="0"/>
              <a:t>impractical in some cases</a:t>
            </a:r>
          </a:p>
          <a:p>
            <a:pPr lvl="1" eaLnBrk="1" hangingPunct="1"/>
            <a:r>
              <a:rPr lang="en-GB" sz="1600" kern="0" dirty="0"/>
              <a:t>Accelerated lifetime tests (if applicable)</a:t>
            </a:r>
          </a:p>
          <a:p>
            <a:pPr marL="0" indent="0" eaLnBrk="1" hangingPunct="1">
              <a:buNone/>
            </a:pPr>
            <a:endParaRPr lang="en-GB" sz="1200" kern="0" dirty="0"/>
          </a:p>
          <a:p>
            <a:pPr eaLnBrk="1" hangingPunct="1"/>
            <a:r>
              <a:rPr lang="en-GB" sz="2000" kern="0" dirty="0" smtClean="0"/>
              <a:t>Experts’ estimates</a:t>
            </a:r>
          </a:p>
          <a:p>
            <a:pPr lvl="1" eaLnBrk="1" hangingPunct="1"/>
            <a:r>
              <a:rPr lang="en-GB" sz="1600" kern="0" dirty="0" smtClean="0"/>
              <a:t>Big uncertainties on boundary conditions</a:t>
            </a:r>
          </a:p>
          <a:p>
            <a:pPr lvl="1" eaLnBrk="1" hangingPunct="1"/>
            <a:r>
              <a:rPr lang="en-GB" sz="1600" kern="0" dirty="0" smtClean="0"/>
              <a:t>Good approximation for known technologies</a:t>
            </a:r>
            <a:endParaRPr lang="en-GB" sz="1600" kern="0" dirty="0"/>
          </a:p>
          <a:p>
            <a:pPr lvl="1" eaLnBrk="1" hangingPunct="1"/>
            <a:r>
              <a:rPr lang="en-GB" sz="1600" kern="0" dirty="0" smtClean="0"/>
              <a:t>Good for preliminary estimates</a:t>
            </a:r>
            <a:endParaRPr lang="en-GB" sz="1600" kern="0" dirty="0"/>
          </a:p>
          <a:p>
            <a:pPr marL="0" indent="0" eaLnBrk="1" hangingPunct="1">
              <a:buNone/>
            </a:pPr>
            <a:endParaRPr lang="en-GB" sz="1200" kern="0" dirty="0"/>
          </a:p>
          <a:p>
            <a:pPr eaLnBrk="1" hangingPunct="1"/>
            <a:r>
              <a:rPr lang="en-GB" sz="2000" kern="0" dirty="0" smtClean="0"/>
              <a:t>Using Standards (Mil. </a:t>
            </a:r>
            <a:r>
              <a:rPr lang="en-GB" sz="2000" kern="0" dirty="0" smtClean="0"/>
              <a:t>Handbooks for electronic components)</a:t>
            </a:r>
            <a:endParaRPr lang="en-GB" sz="1200" kern="0" dirty="0"/>
          </a:p>
          <a:p>
            <a:pPr lvl="1" eaLnBrk="1" hangingPunct="1"/>
            <a:r>
              <a:rPr lang="en-GB" sz="1600" kern="0" dirty="0" smtClean="0"/>
              <a:t>Very systematic approach</a:t>
            </a:r>
          </a:p>
          <a:p>
            <a:pPr lvl="1" eaLnBrk="1" hangingPunct="1"/>
            <a:r>
              <a:rPr lang="en-GB" sz="1600" kern="0" dirty="0" smtClean="0"/>
              <a:t>Boundary conditions can be taken into account (quality of components, environment)</a:t>
            </a:r>
            <a:endParaRPr lang="en-GB" sz="1600" kern="0" dirty="0"/>
          </a:p>
          <a:p>
            <a:pPr lvl="1" eaLnBrk="1" hangingPunct="1"/>
            <a:r>
              <a:rPr lang="en-GB" sz="1600" kern="0" dirty="0" smtClean="0"/>
              <a:t>Difficult to follow technology advancements (e.g. electronics) </a:t>
            </a:r>
            <a:endParaRPr lang="en-GB" sz="1600" kern="0" dirty="0"/>
          </a:p>
          <a:p>
            <a:pPr lvl="1" eaLnBrk="1" hangingPunct="1"/>
            <a:endParaRPr lang="en-GB" sz="1200" kern="0" dirty="0" smtClean="0"/>
          </a:p>
          <a:p>
            <a:pPr lvl="1" eaLnBrk="1" hangingPunct="1"/>
            <a:endParaRPr lang="en-GB" sz="1200" kern="0" dirty="0" smtClean="0"/>
          </a:p>
        </p:txBody>
      </p:sp>
      <p:sp>
        <p:nvSpPr>
          <p:cNvPr id="4" name="Rectangle 3"/>
          <p:cNvSpPr txBox="1">
            <a:spLocks noChangeArrowheads="1"/>
          </p:cNvSpPr>
          <p:nvPr/>
        </p:nvSpPr>
        <p:spPr bwMode="auto">
          <a:xfrm>
            <a:off x="488188" y="5480931"/>
            <a:ext cx="7684212"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marL="0" indent="0" eaLnBrk="1" hangingPunct="1">
              <a:buNone/>
            </a:pPr>
            <a:r>
              <a:rPr lang="en-GB" sz="2000" kern="0" dirty="0" smtClean="0"/>
              <a:t>IMPORTANT: The power of these methods is not in the accuracy of failure rate estimates, but in the possibility to compare architectures and show the sensitivity of system performance on reliability figures</a:t>
            </a:r>
            <a:endParaRPr lang="en-GB" sz="1600" kern="0" dirty="0" smtClean="0"/>
          </a:p>
        </p:txBody>
      </p:sp>
    </p:spTree>
    <p:extLst>
      <p:ext uri="{BB962C8B-B14F-4D97-AF65-F5344CB8AC3E}">
        <p14:creationId xmlns:p14="http://schemas.microsoft.com/office/powerpoint/2010/main" val="3835038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Example of Failure Rate Calculations</a:t>
            </a:r>
            <a:endParaRPr lang="en-GB" dirty="0"/>
          </a:p>
        </p:txBody>
      </p:sp>
      <p:pic>
        <p:nvPicPr>
          <p:cNvPr id="2" name="Picture 1"/>
          <p:cNvPicPr>
            <a:picLocks noChangeAspect="1"/>
          </p:cNvPicPr>
          <p:nvPr/>
        </p:nvPicPr>
        <p:blipFill>
          <a:blip r:embed="rId3"/>
          <a:stretch>
            <a:fillRect/>
          </a:stretch>
        </p:blipFill>
        <p:spPr>
          <a:xfrm>
            <a:off x="520020" y="990387"/>
            <a:ext cx="7724388" cy="5454113"/>
          </a:xfrm>
          <a:prstGeom prst="rect">
            <a:avLst/>
          </a:prstGeom>
        </p:spPr>
      </p:pic>
    </p:spTree>
    <p:extLst>
      <p:ext uri="{BB962C8B-B14F-4D97-AF65-F5344CB8AC3E}">
        <p14:creationId xmlns:p14="http://schemas.microsoft.com/office/powerpoint/2010/main" val="79022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Example of Failure Rate Calculations</a:t>
            </a:r>
            <a:endParaRPr lang="en-GB" dirty="0"/>
          </a:p>
        </p:txBody>
      </p:sp>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51259"/>
            <a:ext cx="9144000" cy="2438792"/>
          </a:xfrm>
          <a:prstGeom prst="rect">
            <a:avLst/>
          </a:prstGeom>
        </p:spPr>
      </p:pic>
      <p:pic>
        <p:nvPicPr>
          <p:cNvPr id="20" name="Picture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2513" y="3172223"/>
            <a:ext cx="3272834" cy="2852944"/>
          </a:xfrm>
          <a:prstGeom prst="rect">
            <a:avLst/>
          </a:prstGeom>
        </p:spPr>
      </p:pic>
      <p:pic>
        <p:nvPicPr>
          <p:cNvPr id="21" name="Picture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09785" y="1342777"/>
            <a:ext cx="3378984" cy="4317340"/>
          </a:xfrm>
          <a:prstGeom prst="rect">
            <a:avLst/>
          </a:prstGeom>
        </p:spPr>
      </p:pic>
      <p:pic>
        <p:nvPicPr>
          <p:cNvPr id="22" name="Picture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78216" y="1675270"/>
            <a:ext cx="3347098" cy="4438855"/>
          </a:xfrm>
          <a:prstGeom prst="rect">
            <a:avLst/>
          </a:prstGeom>
        </p:spPr>
      </p:pic>
      <p:pic>
        <p:nvPicPr>
          <p:cNvPr id="23" name="Picture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57860" y="2044739"/>
            <a:ext cx="3348904" cy="4310378"/>
          </a:xfrm>
          <a:prstGeom prst="rect">
            <a:avLst/>
          </a:prstGeom>
        </p:spPr>
      </p:pic>
    </p:spTree>
    <p:extLst>
      <p:ext uri="{BB962C8B-B14F-4D97-AF65-F5344CB8AC3E}">
        <p14:creationId xmlns:p14="http://schemas.microsoft.com/office/powerpoint/2010/main" val="2034302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p:cNvCxnSpPr/>
          <p:nvPr/>
        </p:nvCxnSpPr>
        <p:spPr>
          <a:xfrm>
            <a:off x="539552" y="2492896"/>
            <a:ext cx="4248472" cy="0"/>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39552" y="1700808"/>
            <a:ext cx="7848872" cy="0"/>
          </a:xfrm>
          <a:prstGeom prst="straightConnector1">
            <a:avLst/>
          </a:prstGeom>
          <a:ln w="38100">
            <a:solidFill>
              <a:schemeClr val="accent4">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9266" name="Title 2"/>
          <p:cNvSpPr>
            <a:spLocks noGrp="1"/>
          </p:cNvSpPr>
          <p:nvPr>
            <p:ph type="title" idx="4294967295"/>
          </p:nvPr>
        </p:nvSpPr>
        <p:spPr/>
        <p:txBody>
          <a:bodyPr/>
          <a:lstStyle/>
          <a:p>
            <a:pPr algn="ctr" eaLnBrk="1" hangingPunct="1"/>
            <a:r>
              <a:rPr lang="en-GB" dirty="0" smtClean="0"/>
              <a:t>Redundancy: Example from MYRRHA</a:t>
            </a:r>
            <a:endParaRPr lang="en-GB" dirty="0"/>
          </a:p>
        </p:txBody>
      </p:sp>
      <p:sp>
        <p:nvSpPr>
          <p:cNvPr id="3" name="Rectangle 3"/>
          <p:cNvSpPr txBox="1">
            <a:spLocks noChangeArrowheads="1"/>
          </p:cNvSpPr>
          <p:nvPr/>
        </p:nvSpPr>
        <p:spPr bwMode="auto">
          <a:xfrm>
            <a:off x="251520" y="5589240"/>
            <a:ext cx="8280920"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marL="0" indent="0" eaLnBrk="1" hangingPunct="1">
              <a:buNone/>
            </a:pPr>
            <a:r>
              <a:rPr lang="en-GB" sz="2000" kern="0" dirty="0" smtClean="0"/>
              <a:t>When introducing redundancy, think about remaining single points of failure!</a:t>
            </a:r>
            <a:endParaRPr lang="en-GB" sz="1600" kern="0" dirty="0" smtClean="0"/>
          </a:p>
        </p:txBody>
      </p:sp>
      <p:sp>
        <p:nvSpPr>
          <p:cNvPr id="6" name="Rechteck 8"/>
          <p:cNvSpPr/>
          <p:nvPr/>
        </p:nvSpPr>
        <p:spPr>
          <a:xfrm>
            <a:off x="827584" y="2204864"/>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Source</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7" name="Rechteck 8"/>
          <p:cNvSpPr/>
          <p:nvPr/>
        </p:nvSpPr>
        <p:spPr>
          <a:xfrm>
            <a:off x="1835696" y="2204864"/>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LEBT</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8" name="Rechteck 8"/>
          <p:cNvSpPr/>
          <p:nvPr/>
        </p:nvSpPr>
        <p:spPr>
          <a:xfrm>
            <a:off x="2843808" y="2204864"/>
            <a:ext cx="720080"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RFQ</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9" name="Rechteck 8"/>
          <p:cNvSpPr/>
          <p:nvPr/>
        </p:nvSpPr>
        <p:spPr>
          <a:xfrm>
            <a:off x="3635896" y="2204864"/>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MEBT</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0" name="Rechteck 8"/>
          <p:cNvSpPr/>
          <p:nvPr/>
        </p:nvSpPr>
        <p:spPr>
          <a:xfrm>
            <a:off x="827584" y="1412776"/>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Source</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1" name="Rechteck 8"/>
          <p:cNvSpPr/>
          <p:nvPr/>
        </p:nvSpPr>
        <p:spPr>
          <a:xfrm>
            <a:off x="1835696" y="1412776"/>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LEBT</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2" name="Rechteck 8"/>
          <p:cNvSpPr/>
          <p:nvPr/>
        </p:nvSpPr>
        <p:spPr>
          <a:xfrm>
            <a:off x="2843808" y="1412776"/>
            <a:ext cx="720080"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RFQ</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3" name="Rechteck 8"/>
          <p:cNvSpPr/>
          <p:nvPr/>
        </p:nvSpPr>
        <p:spPr>
          <a:xfrm>
            <a:off x="3635896" y="1412776"/>
            <a:ext cx="936104"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MEBT</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4" name="Rechteck 8"/>
          <p:cNvSpPr/>
          <p:nvPr/>
        </p:nvSpPr>
        <p:spPr>
          <a:xfrm>
            <a:off x="4788024" y="1412776"/>
            <a:ext cx="1080120"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Switching Magnet</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sp>
        <p:nvSpPr>
          <p:cNvPr id="15" name="Rechteck 8"/>
          <p:cNvSpPr/>
          <p:nvPr/>
        </p:nvSpPr>
        <p:spPr>
          <a:xfrm>
            <a:off x="6012160" y="1412776"/>
            <a:ext cx="2160240" cy="576064"/>
          </a:xfrm>
          <a:prstGeom prst="rect">
            <a:avLst/>
          </a:prstGeom>
          <a:gradFill flip="none" rotWithShape="1">
            <a:gsLst>
              <a:gs pos="0">
                <a:schemeClr val="accent2"/>
              </a:gs>
              <a:gs pos="35000">
                <a:schemeClr val="accent6">
                  <a:lumMod val="40000"/>
                  <a:lumOff val="60000"/>
                </a:schemeClr>
              </a:gs>
              <a:gs pos="100000">
                <a:schemeClr val="accent2">
                  <a:lumMod val="20000"/>
                  <a:lumOff val="80000"/>
                </a:schemeClr>
              </a:gs>
            </a:gsLst>
            <a:lin ang="13500000" scaled="1"/>
            <a:tileRect/>
          </a:gradFill>
          <a:ln w="9525" cap="flat" cmpd="sng" algn="ctr">
            <a:solidFill>
              <a:srgbClr val="1C5CAB"/>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rgbClr val="000000"/>
                </a:solidFill>
                <a:latin typeface="Arial" panose="020B0604020202020204"/>
              </a:rPr>
              <a:t>SC Cavities</a:t>
            </a:r>
            <a:endParaRPr kumimoji="0" lang="en-US" sz="1400" b="1" i="0" u="none" strike="noStrike" kern="0" cap="none" spc="0" normalizeH="0" baseline="0" noProof="0" dirty="0" smtClean="0">
              <a:ln>
                <a:noFill/>
              </a:ln>
              <a:solidFill>
                <a:srgbClr val="000000"/>
              </a:solidFill>
              <a:effectLst/>
              <a:uLnTx/>
              <a:uFillTx/>
              <a:latin typeface="Arial" panose="020B0604020202020204"/>
              <a:ea typeface="+mn-ea"/>
              <a:cs typeface="+mn-cs"/>
            </a:endParaRPr>
          </a:p>
        </p:txBody>
      </p:sp>
      <p:cxnSp>
        <p:nvCxnSpPr>
          <p:cNvPr id="25" name="Straight Connector 24"/>
          <p:cNvCxnSpPr>
            <a:endCxn id="14" idx="2"/>
          </p:cNvCxnSpPr>
          <p:nvPr/>
        </p:nvCxnSpPr>
        <p:spPr>
          <a:xfrm flipV="1">
            <a:off x="4788024" y="1988840"/>
            <a:ext cx="540060" cy="504056"/>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28" name="Rectangle 3"/>
          <p:cNvSpPr txBox="1">
            <a:spLocks noChangeArrowheads="1"/>
          </p:cNvSpPr>
          <p:nvPr/>
        </p:nvSpPr>
        <p:spPr bwMode="auto">
          <a:xfrm>
            <a:off x="395536" y="3356992"/>
            <a:ext cx="8280920" cy="151216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marL="0" indent="0" eaLnBrk="1" hangingPunct="1">
              <a:buNone/>
            </a:pPr>
            <a:r>
              <a:rPr lang="en-GB" sz="2000" kern="0" dirty="0" smtClean="0"/>
              <a:t>The switching magnet becomes the reliability bottleneck in this architecture</a:t>
            </a:r>
            <a:endParaRPr lang="en-GB" sz="1600" kern="0" dirty="0"/>
          </a:p>
          <a:p>
            <a:pPr lvl="1" eaLnBrk="1" hangingPunct="1">
              <a:buFont typeface="Arial" panose="020B0604020202020204" pitchFamily="34" charset="0"/>
              <a:buChar char="•"/>
            </a:pPr>
            <a:r>
              <a:rPr lang="en-GB" sz="1600" kern="0" dirty="0" smtClean="0"/>
              <a:t>It should be designed for high reliability</a:t>
            </a:r>
            <a:endParaRPr lang="en-GB" sz="1600" kern="0" dirty="0"/>
          </a:p>
          <a:p>
            <a:pPr lvl="1" eaLnBrk="1" hangingPunct="1">
              <a:buFont typeface="Arial" panose="020B0604020202020204" pitchFamily="34" charset="0"/>
              <a:buChar char="•"/>
            </a:pPr>
            <a:r>
              <a:rPr lang="en-GB" sz="1600" kern="0" dirty="0" smtClean="0"/>
              <a:t>How should it be operated? (only when required, at predefined times,…)</a:t>
            </a:r>
            <a:endParaRPr lang="en-GB" sz="1600" kern="0" dirty="0"/>
          </a:p>
          <a:p>
            <a:pPr marL="0" indent="0" eaLnBrk="1" hangingPunct="1">
              <a:buNone/>
            </a:pPr>
            <a:r>
              <a:rPr lang="en-GB" sz="2000" kern="0" dirty="0" smtClean="0"/>
              <a:t>A strategy has to be defined on how to operate the ‘spare’ Linac:</a:t>
            </a:r>
            <a:endParaRPr lang="en-GB" sz="1600" kern="0" dirty="0"/>
          </a:p>
          <a:p>
            <a:pPr lvl="1" eaLnBrk="1" hangingPunct="1">
              <a:buFont typeface="Arial" panose="020B0604020202020204" pitchFamily="34" charset="0"/>
              <a:buChar char="•"/>
            </a:pPr>
            <a:r>
              <a:rPr lang="en-GB" sz="1600" kern="0" dirty="0" smtClean="0"/>
              <a:t>Continuously running – ‘hot spare’ (quantify operation costs)</a:t>
            </a:r>
            <a:endParaRPr lang="en-GB" sz="1600" kern="0" dirty="0"/>
          </a:p>
          <a:p>
            <a:pPr lvl="1" eaLnBrk="1" hangingPunct="1">
              <a:buFont typeface="Arial" panose="020B0604020202020204" pitchFamily="34" charset="0"/>
              <a:buChar char="•"/>
            </a:pPr>
            <a:r>
              <a:rPr lang="en-GB" sz="1600" kern="0" dirty="0" smtClean="0"/>
              <a:t>When required (consider additional time to recover nominal operation)</a:t>
            </a:r>
            <a:endParaRPr lang="en-GB" sz="2000" kern="0" dirty="0" smtClean="0"/>
          </a:p>
        </p:txBody>
      </p:sp>
    </p:spTree>
    <p:extLst>
      <p:ext uri="{BB962C8B-B14F-4D97-AF65-F5344CB8AC3E}">
        <p14:creationId xmlns:p14="http://schemas.microsoft.com/office/powerpoint/2010/main" val="2977267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4"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RAMS/Outline</a:t>
            </a:r>
            <a:endParaRPr lang="en-GB" dirty="0"/>
          </a:p>
        </p:txBody>
      </p:sp>
      <p:pic>
        <p:nvPicPr>
          <p:cNvPr id="2" name="Picture 1"/>
          <p:cNvPicPr>
            <a:picLocks noChangeAspect="1"/>
          </p:cNvPicPr>
          <p:nvPr/>
        </p:nvPicPr>
        <p:blipFill>
          <a:blip r:embed="rId3"/>
          <a:stretch>
            <a:fillRect/>
          </a:stretch>
        </p:blipFill>
        <p:spPr>
          <a:xfrm>
            <a:off x="88418" y="1556792"/>
            <a:ext cx="8967166" cy="3456384"/>
          </a:xfrm>
          <a:prstGeom prst="rect">
            <a:avLst/>
          </a:prstGeom>
        </p:spPr>
      </p:pic>
      <p:sp>
        <p:nvSpPr>
          <p:cNvPr id="4" name="TextBox 3"/>
          <p:cNvSpPr txBox="1"/>
          <p:nvPr/>
        </p:nvSpPr>
        <p:spPr>
          <a:xfrm>
            <a:off x="539552" y="5589240"/>
            <a:ext cx="8424936" cy="646331"/>
          </a:xfrm>
          <a:prstGeom prst="rect">
            <a:avLst/>
          </a:prstGeom>
          <a:noFill/>
        </p:spPr>
        <p:txBody>
          <a:bodyPr wrap="square" rtlCol="0">
            <a:spAutoFit/>
          </a:bodyPr>
          <a:lstStyle/>
          <a:p>
            <a:r>
              <a:rPr lang="en-GB" b="1" dirty="0" smtClean="0">
                <a:solidFill>
                  <a:srgbClr val="002060"/>
                </a:solidFill>
              </a:rPr>
              <a:t>NB: in the context of particle accelerators, we speak about ‘Protection’ rather than ‘Safety’, if no personnel is involved</a:t>
            </a:r>
            <a:endParaRPr lang="en-GB" dirty="0" smtClean="0">
              <a:solidFill>
                <a:srgbClr val="002060"/>
              </a:solidFill>
            </a:endParaRPr>
          </a:p>
        </p:txBody>
      </p:sp>
    </p:spTree>
    <p:extLst>
      <p:ext uri="{BB962C8B-B14F-4D97-AF65-F5344CB8AC3E}">
        <p14:creationId xmlns:p14="http://schemas.microsoft.com/office/powerpoint/2010/main" val="302092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Failure Impact: Downtime</a:t>
            </a:r>
            <a:endParaRPr lang="en-GB" b="1" dirty="0">
              <a:solidFill>
                <a:srgbClr val="002060"/>
              </a:solidFill>
            </a:endParaRPr>
          </a:p>
        </p:txBody>
      </p:sp>
    </p:spTree>
    <p:extLst>
      <p:ext uri="{BB962C8B-B14F-4D97-AF65-F5344CB8AC3E}">
        <p14:creationId xmlns:p14="http://schemas.microsoft.com/office/powerpoint/2010/main" val="373137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Accelerator Downtime</a:t>
            </a:r>
            <a:endParaRPr lang="en-GB" dirty="0"/>
          </a:p>
        </p:txBody>
      </p:sp>
      <p:pic>
        <p:nvPicPr>
          <p:cNvPr id="2" name="Picture 1"/>
          <p:cNvPicPr>
            <a:picLocks noChangeAspect="1"/>
          </p:cNvPicPr>
          <p:nvPr/>
        </p:nvPicPr>
        <p:blipFill>
          <a:blip r:embed="rId3"/>
          <a:stretch>
            <a:fillRect/>
          </a:stretch>
        </p:blipFill>
        <p:spPr>
          <a:xfrm>
            <a:off x="-397" y="980728"/>
            <a:ext cx="9144793" cy="4279763"/>
          </a:xfrm>
          <a:prstGeom prst="rect">
            <a:avLst/>
          </a:prstGeom>
        </p:spPr>
      </p:pic>
      <p:sp>
        <p:nvSpPr>
          <p:cNvPr id="4" name="Rectangle 3"/>
          <p:cNvSpPr/>
          <p:nvPr/>
        </p:nvSpPr>
        <p:spPr>
          <a:xfrm>
            <a:off x="467544" y="5313982"/>
            <a:ext cx="8280920" cy="923330"/>
          </a:xfrm>
          <a:prstGeom prst="rect">
            <a:avLst/>
          </a:prstGeom>
        </p:spPr>
        <p:txBody>
          <a:bodyPr wrap="square">
            <a:spAutoFit/>
          </a:bodyPr>
          <a:lstStyle/>
          <a:p>
            <a:r>
              <a:rPr lang="en-US" b="1" dirty="0">
                <a:solidFill>
                  <a:srgbClr val="000066"/>
                </a:solidFill>
              </a:rPr>
              <a:t>Systematic follow-up of failures </a:t>
            </a:r>
            <a:r>
              <a:rPr lang="en-US" dirty="0">
                <a:solidFill>
                  <a:srgbClr val="000066"/>
                </a:solidFill>
                <a:sym typeface="Wingdings" panose="05000000000000000000" pitchFamily="2" charset="2"/>
              </a:rPr>
              <a:t> </a:t>
            </a:r>
            <a:r>
              <a:rPr lang="en-US" dirty="0" smtClean="0">
                <a:solidFill>
                  <a:srgbClr val="000066"/>
                </a:solidFill>
                <a:sym typeface="Wingdings" panose="05000000000000000000" pitchFamily="2" charset="2"/>
              </a:rPr>
              <a:t>learn </a:t>
            </a:r>
            <a:r>
              <a:rPr lang="en-US" dirty="0">
                <a:solidFill>
                  <a:srgbClr val="000066"/>
                </a:solidFill>
                <a:sym typeface="Wingdings" panose="05000000000000000000" pitchFamily="2" charset="2"/>
              </a:rPr>
              <a:t>from experience  possible reduction of recovery times (faster diagnostics, faster repairs, management of spare parts,…)</a:t>
            </a:r>
            <a:endParaRPr lang="en-US" dirty="0">
              <a:solidFill>
                <a:srgbClr val="000066"/>
              </a:solidFill>
            </a:endParaRPr>
          </a:p>
        </p:txBody>
      </p:sp>
    </p:spTree>
    <p:extLst>
      <p:ext uri="{BB962C8B-B14F-4D97-AF65-F5344CB8AC3E}">
        <p14:creationId xmlns:p14="http://schemas.microsoft.com/office/powerpoint/2010/main" val="1239298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2771" y="924898"/>
            <a:ext cx="8378459" cy="5475902"/>
          </a:xfrm>
          <a:prstGeom prst="rect">
            <a:avLst/>
          </a:prstGeom>
        </p:spPr>
      </p:pic>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22</a:t>
            </a:fld>
            <a:endParaRPr lang="en-US" dirty="0">
              <a:solidFill>
                <a:srgbClr val="FFFFFF"/>
              </a:solidFill>
            </a:endParaRPr>
          </a:p>
        </p:txBody>
      </p:sp>
      <p:sp>
        <p:nvSpPr>
          <p:cNvPr id="49" name="Title 1"/>
          <p:cNvSpPr>
            <a:spLocks noGrp="1"/>
          </p:cNvSpPr>
          <p:nvPr>
            <p:ph type="title"/>
          </p:nvPr>
        </p:nvSpPr>
        <p:spPr>
          <a:xfrm>
            <a:off x="752168" y="0"/>
            <a:ext cx="8382000" cy="762000"/>
          </a:xfrm>
        </p:spPr>
        <p:txBody>
          <a:bodyPr/>
          <a:lstStyle/>
          <a:p>
            <a:pPr marL="342900" indent="-342900"/>
            <a:r>
              <a:rPr lang="en-US" dirty="0" smtClean="0">
                <a:latin typeface="Calibri" pitchFamily="34" charset="0"/>
              </a:rPr>
              <a:t>Faults</a:t>
            </a:r>
            <a:endParaRPr lang="en-US" dirty="0">
              <a:latin typeface="Calibri" pitchFamily="34" charset="0"/>
            </a:endParaRPr>
          </a:p>
        </p:txBody>
      </p:sp>
      <p:sp>
        <p:nvSpPr>
          <p:cNvPr id="11" name="Rectangle 10"/>
          <p:cNvSpPr/>
          <p:nvPr/>
        </p:nvSpPr>
        <p:spPr>
          <a:xfrm>
            <a:off x="5562600" y="1828800"/>
            <a:ext cx="3124200" cy="584775"/>
          </a:xfrm>
          <a:prstGeom prst="rect">
            <a:avLst/>
          </a:prstGeom>
          <a:ln w="25400">
            <a:solidFill>
              <a:srgbClr val="002060"/>
            </a:solidFill>
          </a:ln>
        </p:spPr>
        <p:txBody>
          <a:bodyPr wrap="square">
            <a:spAutoFit/>
          </a:bodyPr>
          <a:lstStyle/>
          <a:p>
            <a:pPr algn="ctr" eaLnBrk="0" hangingPunct="0"/>
            <a:r>
              <a:rPr lang="en-US" sz="1600" dirty="0" smtClean="0">
                <a:solidFill>
                  <a:srgbClr val="800080"/>
                </a:solidFill>
                <a:latin typeface="Calibri" pitchFamily="34" charset="0"/>
              </a:rPr>
              <a:t>Fault</a:t>
            </a:r>
            <a:r>
              <a:rPr lang="en-US" sz="1600" dirty="0" smtClean="0">
                <a:solidFill>
                  <a:srgbClr val="062F67"/>
                </a:solidFill>
                <a:latin typeface="Calibri" pitchFamily="34" charset="0"/>
              </a:rPr>
              <a:t> </a:t>
            </a:r>
            <a:r>
              <a:rPr lang="en-US" sz="1600" dirty="0" smtClean="0">
                <a:solidFill>
                  <a:srgbClr val="800080"/>
                </a:solidFill>
                <a:latin typeface="Calibri" pitchFamily="34" charset="0"/>
              </a:rPr>
              <a:t>Duration</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Integrated </a:t>
            </a:r>
            <a:r>
              <a:rPr lang="en-US" sz="1600" dirty="0">
                <a:solidFill>
                  <a:srgbClr val="3366FF"/>
                </a:solidFill>
                <a:latin typeface="Calibri" pitchFamily="34" charset="0"/>
              </a:rPr>
              <a:t>time logged for </a:t>
            </a:r>
            <a:r>
              <a:rPr lang="en-US" sz="1600" dirty="0" smtClean="0">
                <a:solidFill>
                  <a:srgbClr val="3366FF"/>
                </a:solidFill>
                <a:latin typeface="Calibri" pitchFamily="34" charset="0"/>
              </a:rPr>
              <a:t>fault </a:t>
            </a:r>
            <a:endParaRPr lang="en-US" sz="1600" dirty="0">
              <a:solidFill>
                <a:srgbClr val="3366FF"/>
              </a:solidFill>
              <a:latin typeface="Calibri" pitchFamily="34" charset="0"/>
            </a:endParaRPr>
          </a:p>
        </p:txBody>
      </p:sp>
      <p:sp>
        <p:nvSpPr>
          <p:cNvPr id="12" name="Rectangle 11"/>
          <p:cNvSpPr/>
          <p:nvPr/>
        </p:nvSpPr>
        <p:spPr>
          <a:xfrm>
            <a:off x="5562600" y="2683008"/>
            <a:ext cx="3124200" cy="584775"/>
          </a:xfrm>
          <a:prstGeom prst="rect">
            <a:avLst/>
          </a:prstGeom>
        </p:spPr>
        <p:txBody>
          <a:bodyPr wrap="square">
            <a:spAutoFit/>
          </a:bodyPr>
          <a:lstStyle/>
          <a:p>
            <a:pPr algn="ctr" eaLnBrk="0" hangingPunct="0"/>
            <a:r>
              <a:rPr lang="en-US" sz="1600" dirty="0" smtClean="0">
                <a:solidFill>
                  <a:srgbClr val="339966"/>
                </a:solidFill>
                <a:latin typeface="Calibri" pitchFamily="34" charset="0"/>
              </a:rPr>
              <a:t>Machine</a:t>
            </a:r>
            <a:r>
              <a:rPr lang="en-US" sz="1600" dirty="0" smtClean="0">
                <a:solidFill>
                  <a:srgbClr val="062F67"/>
                </a:solidFill>
                <a:latin typeface="Calibri" pitchFamily="34" charset="0"/>
              </a:rPr>
              <a:t> </a:t>
            </a:r>
            <a:r>
              <a:rPr lang="en-US" sz="1600" dirty="0" smtClean="0">
                <a:solidFill>
                  <a:srgbClr val="339966"/>
                </a:solidFill>
                <a:latin typeface="Calibri" pitchFamily="34" charset="0"/>
              </a:rPr>
              <a:t>Downtime</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Corrects for parallelism</a:t>
            </a:r>
          </a:p>
        </p:txBody>
      </p:sp>
      <p:sp>
        <p:nvSpPr>
          <p:cNvPr id="13" name="Rectangle 12"/>
          <p:cNvSpPr/>
          <p:nvPr/>
        </p:nvSpPr>
        <p:spPr>
          <a:xfrm>
            <a:off x="5562600" y="3741003"/>
            <a:ext cx="3124200" cy="830997"/>
          </a:xfrm>
          <a:prstGeom prst="rect">
            <a:avLst/>
          </a:prstGeom>
        </p:spPr>
        <p:txBody>
          <a:bodyPr wrap="square">
            <a:spAutoFit/>
          </a:bodyPr>
          <a:lstStyle/>
          <a:p>
            <a:pPr algn="ctr" eaLnBrk="0" hangingPunct="0"/>
            <a:r>
              <a:rPr lang="en-US" sz="1600" dirty="0" smtClean="0">
                <a:solidFill>
                  <a:srgbClr val="062F67"/>
                </a:solidFill>
                <a:latin typeface="Calibri" pitchFamily="34" charset="0"/>
              </a:rPr>
              <a:t>Root Cause Duration = </a:t>
            </a:r>
          </a:p>
          <a:p>
            <a:pPr algn="ctr" eaLnBrk="0" hangingPunct="0"/>
            <a:r>
              <a:rPr lang="en-GB" sz="1600" dirty="0">
                <a:solidFill>
                  <a:srgbClr val="3366FF"/>
                </a:solidFill>
                <a:latin typeface="Calibri" pitchFamily="34" charset="0"/>
              </a:rPr>
              <a:t>Corrects for dependencies</a:t>
            </a:r>
          </a:p>
          <a:p>
            <a:pPr algn="ctr" eaLnBrk="0" hangingPunct="0"/>
            <a:r>
              <a:rPr lang="en-GB" sz="1600" dirty="0">
                <a:solidFill>
                  <a:srgbClr val="3366FF"/>
                </a:solidFill>
                <a:latin typeface="Calibri" pitchFamily="34" charset="0"/>
              </a:rPr>
              <a:t>parent / child / shadow</a:t>
            </a:r>
          </a:p>
        </p:txBody>
      </p:sp>
    </p:spTree>
    <p:extLst>
      <p:ext uri="{BB962C8B-B14F-4D97-AF65-F5344CB8AC3E}">
        <p14:creationId xmlns:p14="http://schemas.microsoft.com/office/powerpoint/2010/main" val="327542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2771" y="924898"/>
            <a:ext cx="8378459" cy="5475902"/>
          </a:xfrm>
          <a:prstGeom prst="rect">
            <a:avLst/>
          </a:prstGeom>
        </p:spPr>
      </p:pic>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23</a:t>
            </a:fld>
            <a:endParaRPr lang="en-US" dirty="0">
              <a:solidFill>
                <a:srgbClr val="FFFFFF"/>
              </a:solidFill>
            </a:endParaRPr>
          </a:p>
        </p:txBody>
      </p:sp>
      <p:sp>
        <p:nvSpPr>
          <p:cNvPr id="49" name="Title 1"/>
          <p:cNvSpPr>
            <a:spLocks noGrp="1"/>
          </p:cNvSpPr>
          <p:nvPr>
            <p:ph type="title"/>
          </p:nvPr>
        </p:nvSpPr>
        <p:spPr>
          <a:xfrm>
            <a:off x="752168" y="0"/>
            <a:ext cx="8382000" cy="762000"/>
          </a:xfrm>
        </p:spPr>
        <p:txBody>
          <a:bodyPr/>
          <a:lstStyle/>
          <a:p>
            <a:pPr marL="342900" indent="-342900"/>
            <a:r>
              <a:rPr lang="en-US" dirty="0" smtClean="0">
                <a:latin typeface="Calibri" pitchFamily="34" charset="0"/>
              </a:rPr>
              <a:t>Faults</a:t>
            </a:r>
            <a:endParaRPr lang="en-US" dirty="0">
              <a:latin typeface="Calibri" pitchFamily="34" charset="0"/>
            </a:endParaRPr>
          </a:p>
        </p:txBody>
      </p:sp>
      <p:sp>
        <p:nvSpPr>
          <p:cNvPr id="11" name="Rectangle 10"/>
          <p:cNvSpPr/>
          <p:nvPr/>
        </p:nvSpPr>
        <p:spPr>
          <a:xfrm>
            <a:off x="5562600" y="1828800"/>
            <a:ext cx="3124200" cy="584775"/>
          </a:xfrm>
          <a:prstGeom prst="rect">
            <a:avLst/>
          </a:prstGeom>
        </p:spPr>
        <p:txBody>
          <a:bodyPr wrap="square">
            <a:spAutoFit/>
          </a:bodyPr>
          <a:lstStyle/>
          <a:p>
            <a:pPr algn="ctr" eaLnBrk="0" hangingPunct="0"/>
            <a:r>
              <a:rPr lang="en-US" sz="1600" dirty="0" smtClean="0">
                <a:solidFill>
                  <a:srgbClr val="800080"/>
                </a:solidFill>
                <a:latin typeface="Calibri" pitchFamily="34" charset="0"/>
              </a:rPr>
              <a:t>Fault</a:t>
            </a:r>
            <a:r>
              <a:rPr lang="en-US" sz="1600" dirty="0" smtClean="0">
                <a:solidFill>
                  <a:srgbClr val="062F67"/>
                </a:solidFill>
                <a:latin typeface="Calibri" pitchFamily="34" charset="0"/>
              </a:rPr>
              <a:t> </a:t>
            </a:r>
            <a:r>
              <a:rPr lang="en-US" sz="1600" dirty="0" smtClean="0">
                <a:solidFill>
                  <a:srgbClr val="800080"/>
                </a:solidFill>
                <a:latin typeface="Calibri" pitchFamily="34" charset="0"/>
              </a:rPr>
              <a:t>Duration</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Integrated </a:t>
            </a:r>
            <a:r>
              <a:rPr lang="en-US" sz="1600" dirty="0">
                <a:solidFill>
                  <a:srgbClr val="3366FF"/>
                </a:solidFill>
                <a:latin typeface="Calibri" pitchFamily="34" charset="0"/>
              </a:rPr>
              <a:t>time logged for </a:t>
            </a:r>
            <a:r>
              <a:rPr lang="en-US" sz="1600" dirty="0" smtClean="0">
                <a:solidFill>
                  <a:srgbClr val="3366FF"/>
                </a:solidFill>
                <a:latin typeface="Calibri" pitchFamily="34" charset="0"/>
              </a:rPr>
              <a:t>fault </a:t>
            </a:r>
            <a:endParaRPr lang="en-US" sz="1600" dirty="0">
              <a:solidFill>
                <a:srgbClr val="3366FF"/>
              </a:solidFill>
              <a:latin typeface="Calibri" pitchFamily="34" charset="0"/>
            </a:endParaRPr>
          </a:p>
        </p:txBody>
      </p:sp>
      <p:sp>
        <p:nvSpPr>
          <p:cNvPr id="12" name="Rectangle 11"/>
          <p:cNvSpPr/>
          <p:nvPr/>
        </p:nvSpPr>
        <p:spPr>
          <a:xfrm>
            <a:off x="5562600" y="2683008"/>
            <a:ext cx="3124200" cy="584775"/>
          </a:xfrm>
          <a:prstGeom prst="rect">
            <a:avLst/>
          </a:prstGeom>
          <a:ln w="25400">
            <a:solidFill>
              <a:srgbClr val="002060"/>
            </a:solidFill>
          </a:ln>
        </p:spPr>
        <p:txBody>
          <a:bodyPr wrap="square">
            <a:spAutoFit/>
          </a:bodyPr>
          <a:lstStyle/>
          <a:p>
            <a:pPr algn="ctr" eaLnBrk="0" hangingPunct="0"/>
            <a:r>
              <a:rPr lang="en-US" sz="1600" dirty="0" smtClean="0">
                <a:solidFill>
                  <a:srgbClr val="339966"/>
                </a:solidFill>
                <a:latin typeface="Calibri" pitchFamily="34" charset="0"/>
              </a:rPr>
              <a:t>Machine</a:t>
            </a:r>
            <a:r>
              <a:rPr lang="en-US" sz="1600" dirty="0" smtClean="0">
                <a:solidFill>
                  <a:srgbClr val="062F67"/>
                </a:solidFill>
                <a:latin typeface="Calibri" pitchFamily="34" charset="0"/>
              </a:rPr>
              <a:t> </a:t>
            </a:r>
            <a:r>
              <a:rPr lang="en-US" sz="1600" dirty="0" smtClean="0">
                <a:solidFill>
                  <a:srgbClr val="339966"/>
                </a:solidFill>
                <a:latin typeface="Calibri" pitchFamily="34" charset="0"/>
              </a:rPr>
              <a:t>Downtime</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Corrects for parallelism</a:t>
            </a:r>
          </a:p>
        </p:txBody>
      </p:sp>
      <p:sp>
        <p:nvSpPr>
          <p:cNvPr id="13" name="Rectangle 12"/>
          <p:cNvSpPr/>
          <p:nvPr/>
        </p:nvSpPr>
        <p:spPr>
          <a:xfrm>
            <a:off x="5562600" y="3741003"/>
            <a:ext cx="3124200" cy="830997"/>
          </a:xfrm>
          <a:prstGeom prst="rect">
            <a:avLst/>
          </a:prstGeom>
        </p:spPr>
        <p:txBody>
          <a:bodyPr wrap="square">
            <a:spAutoFit/>
          </a:bodyPr>
          <a:lstStyle/>
          <a:p>
            <a:pPr algn="ctr" eaLnBrk="0" hangingPunct="0"/>
            <a:r>
              <a:rPr lang="en-US" sz="1600" dirty="0" smtClean="0">
                <a:solidFill>
                  <a:srgbClr val="062F67"/>
                </a:solidFill>
                <a:latin typeface="Calibri" pitchFamily="34" charset="0"/>
              </a:rPr>
              <a:t>Root Cause Duration = </a:t>
            </a:r>
          </a:p>
          <a:p>
            <a:pPr algn="ctr" eaLnBrk="0" hangingPunct="0"/>
            <a:r>
              <a:rPr lang="en-GB" sz="1600" dirty="0">
                <a:solidFill>
                  <a:srgbClr val="3366FF"/>
                </a:solidFill>
                <a:latin typeface="Calibri" pitchFamily="34" charset="0"/>
              </a:rPr>
              <a:t>Corrects for dependencies</a:t>
            </a:r>
          </a:p>
          <a:p>
            <a:pPr algn="ctr" eaLnBrk="0" hangingPunct="0"/>
            <a:r>
              <a:rPr lang="en-GB" sz="1600" dirty="0">
                <a:solidFill>
                  <a:srgbClr val="3366FF"/>
                </a:solidFill>
                <a:latin typeface="Calibri" pitchFamily="34" charset="0"/>
              </a:rPr>
              <a:t>parent / child / shadow</a:t>
            </a:r>
          </a:p>
        </p:txBody>
      </p:sp>
    </p:spTree>
    <p:extLst>
      <p:ext uri="{BB962C8B-B14F-4D97-AF65-F5344CB8AC3E}">
        <p14:creationId xmlns:p14="http://schemas.microsoft.com/office/powerpoint/2010/main" val="209066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2771" y="924898"/>
            <a:ext cx="8378459" cy="5475902"/>
          </a:xfrm>
          <a:prstGeom prst="rect">
            <a:avLst/>
          </a:prstGeom>
        </p:spPr>
      </p:pic>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24</a:t>
            </a:fld>
            <a:endParaRPr lang="en-US" dirty="0">
              <a:solidFill>
                <a:srgbClr val="FFFFFF"/>
              </a:solidFill>
            </a:endParaRPr>
          </a:p>
        </p:txBody>
      </p:sp>
      <p:sp>
        <p:nvSpPr>
          <p:cNvPr id="49" name="Title 1"/>
          <p:cNvSpPr>
            <a:spLocks noGrp="1"/>
          </p:cNvSpPr>
          <p:nvPr>
            <p:ph type="title"/>
          </p:nvPr>
        </p:nvSpPr>
        <p:spPr>
          <a:xfrm>
            <a:off x="752168" y="0"/>
            <a:ext cx="8382000" cy="762000"/>
          </a:xfrm>
        </p:spPr>
        <p:txBody>
          <a:bodyPr/>
          <a:lstStyle/>
          <a:p>
            <a:pPr marL="342900" indent="-342900"/>
            <a:r>
              <a:rPr lang="en-US" dirty="0" smtClean="0">
                <a:latin typeface="Calibri" pitchFamily="34" charset="0"/>
              </a:rPr>
              <a:t>Faults</a:t>
            </a:r>
            <a:endParaRPr lang="en-US" dirty="0">
              <a:latin typeface="Calibri" pitchFamily="34" charset="0"/>
            </a:endParaRPr>
          </a:p>
        </p:txBody>
      </p:sp>
      <p:sp>
        <p:nvSpPr>
          <p:cNvPr id="11" name="Rectangle 10"/>
          <p:cNvSpPr/>
          <p:nvPr/>
        </p:nvSpPr>
        <p:spPr>
          <a:xfrm>
            <a:off x="5562600" y="1828800"/>
            <a:ext cx="3124200" cy="584775"/>
          </a:xfrm>
          <a:prstGeom prst="rect">
            <a:avLst/>
          </a:prstGeom>
        </p:spPr>
        <p:txBody>
          <a:bodyPr wrap="square">
            <a:spAutoFit/>
          </a:bodyPr>
          <a:lstStyle/>
          <a:p>
            <a:pPr algn="ctr" eaLnBrk="0" hangingPunct="0"/>
            <a:r>
              <a:rPr lang="en-US" sz="1600" dirty="0" smtClean="0">
                <a:solidFill>
                  <a:srgbClr val="800080"/>
                </a:solidFill>
                <a:latin typeface="Calibri" pitchFamily="34" charset="0"/>
              </a:rPr>
              <a:t>Fault</a:t>
            </a:r>
            <a:r>
              <a:rPr lang="en-US" sz="1600" dirty="0" smtClean="0">
                <a:solidFill>
                  <a:srgbClr val="062F67"/>
                </a:solidFill>
                <a:latin typeface="Calibri" pitchFamily="34" charset="0"/>
              </a:rPr>
              <a:t> </a:t>
            </a:r>
            <a:r>
              <a:rPr lang="en-US" sz="1600" dirty="0" smtClean="0">
                <a:solidFill>
                  <a:srgbClr val="800080"/>
                </a:solidFill>
                <a:latin typeface="Calibri" pitchFamily="34" charset="0"/>
              </a:rPr>
              <a:t>Duration</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Integrated </a:t>
            </a:r>
            <a:r>
              <a:rPr lang="en-US" sz="1600" dirty="0">
                <a:solidFill>
                  <a:srgbClr val="3366FF"/>
                </a:solidFill>
                <a:latin typeface="Calibri" pitchFamily="34" charset="0"/>
              </a:rPr>
              <a:t>time logged for </a:t>
            </a:r>
            <a:r>
              <a:rPr lang="en-US" sz="1600" dirty="0" smtClean="0">
                <a:solidFill>
                  <a:srgbClr val="3366FF"/>
                </a:solidFill>
                <a:latin typeface="Calibri" pitchFamily="34" charset="0"/>
              </a:rPr>
              <a:t>fault </a:t>
            </a:r>
            <a:endParaRPr lang="en-US" sz="1600" dirty="0">
              <a:solidFill>
                <a:srgbClr val="3366FF"/>
              </a:solidFill>
              <a:latin typeface="Calibri" pitchFamily="34" charset="0"/>
            </a:endParaRPr>
          </a:p>
        </p:txBody>
      </p:sp>
      <p:sp>
        <p:nvSpPr>
          <p:cNvPr id="12" name="Rectangle 11"/>
          <p:cNvSpPr/>
          <p:nvPr/>
        </p:nvSpPr>
        <p:spPr>
          <a:xfrm>
            <a:off x="5562600" y="2683008"/>
            <a:ext cx="3124200" cy="584775"/>
          </a:xfrm>
          <a:prstGeom prst="rect">
            <a:avLst/>
          </a:prstGeom>
        </p:spPr>
        <p:txBody>
          <a:bodyPr wrap="square">
            <a:spAutoFit/>
          </a:bodyPr>
          <a:lstStyle/>
          <a:p>
            <a:pPr algn="ctr" eaLnBrk="0" hangingPunct="0"/>
            <a:r>
              <a:rPr lang="en-US" sz="1600" dirty="0" smtClean="0">
                <a:solidFill>
                  <a:srgbClr val="339966"/>
                </a:solidFill>
                <a:latin typeface="Calibri" pitchFamily="34" charset="0"/>
              </a:rPr>
              <a:t>Machine</a:t>
            </a:r>
            <a:r>
              <a:rPr lang="en-US" sz="1600" dirty="0" smtClean="0">
                <a:solidFill>
                  <a:srgbClr val="062F67"/>
                </a:solidFill>
                <a:latin typeface="Calibri" pitchFamily="34" charset="0"/>
              </a:rPr>
              <a:t> </a:t>
            </a:r>
            <a:r>
              <a:rPr lang="en-US" sz="1600" dirty="0" smtClean="0">
                <a:solidFill>
                  <a:srgbClr val="339966"/>
                </a:solidFill>
                <a:latin typeface="Calibri" pitchFamily="34" charset="0"/>
              </a:rPr>
              <a:t>Downtime</a:t>
            </a:r>
            <a:r>
              <a:rPr lang="en-US" sz="1600" dirty="0" smtClean="0">
                <a:solidFill>
                  <a:srgbClr val="062F67"/>
                </a:solidFill>
                <a:latin typeface="Calibri" pitchFamily="34" charset="0"/>
              </a:rPr>
              <a:t> = </a:t>
            </a:r>
          </a:p>
          <a:p>
            <a:pPr algn="ctr" eaLnBrk="0" hangingPunct="0"/>
            <a:r>
              <a:rPr lang="en-US" sz="1600" dirty="0" smtClean="0">
                <a:solidFill>
                  <a:srgbClr val="3366FF"/>
                </a:solidFill>
                <a:latin typeface="Calibri" pitchFamily="34" charset="0"/>
              </a:rPr>
              <a:t>Corrects for parallelism</a:t>
            </a:r>
          </a:p>
        </p:txBody>
      </p:sp>
      <p:sp>
        <p:nvSpPr>
          <p:cNvPr id="13" name="Rectangle 12"/>
          <p:cNvSpPr/>
          <p:nvPr/>
        </p:nvSpPr>
        <p:spPr>
          <a:xfrm>
            <a:off x="5562600" y="3741003"/>
            <a:ext cx="3124200" cy="830997"/>
          </a:xfrm>
          <a:prstGeom prst="rect">
            <a:avLst/>
          </a:prstGeom>
          <a:ln w="25400">
            <a:solidFill>
              <a:srgbClr val="002060"/>
            </a:solidFill>
          </a:ln>
        </p:spPr>
        <p:txBody>
          <a:bodyPr wrap="square">
            <a:spAutoFit/>
          </a:bodyPr>
          <a:lstStyle/>
          <a:p>
            <a:pPr algn="ctr" eaLnBrk="0" hangingPunct="0"/>
            <a:r>
              <a:rPr lang="en-US" sz="1600" dirty="0" smtClean="0">
                <a:solidFill>
                  <a:srgbClr val="062F67"/>
                </a:solidFill>
                <a:latin typeface="Calibri" pitchFamily="34" charset="0"/>
              </a:rPr>
              <a:t>Root Cause Duration = </a:t>
            </a:r>
          </a:p>
          <a:p>
            <a:pPr algn="ctr" eaLnBrk="0" hangingPunct="0"/>
            <a:r>
              <a:rPr lang="en-GB" sz="1600" dirty="0">
                <a:solidFill>
                  <a:srgbClr val="3366FF"/>
                </a:solidFill>
                <a:latin typeface="Calibri" pitchFamily="34" charset="0"/>
              </a:rPr>
              <a:t>Corrects for dependencies</a:t>
            </a:r>
          </a:p>
          <a:p>
            <a:pPr algn="ctr" eaLnBrk="0" hangingPunct="0"/>
            <a:r>
              <a:rPr lang="en-GB" sz="1600" dirty="0">
                <a:solidFill>
                  <a:srgbClr val="3366FF"/>
                </a:solidFill>
                <a:latin typeface="Calibri" pitchFamily="34" charset="0"/>
              </a:rPr>
              <a:t>parent / child / shadow</a:t>
            </a:r>
          </a:p>
        </p:txBody>
      </p:sp>
    </p:spTree>
    <p:extLst>
      <p:ext uri="{BB962C8B-B14F-4D97-AF65-F5344CB8AC3E}">
        <p14:creationId xmlns:p14="http://schemas.microsoft.com/office/powerpoint/2010/main" val="2900198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C1C7F64-630B-4998-9764-685EC88B06E4}" type="slidenum">
              <a:rPr lang="en-US" smtClean="0"/>
              <a:pPr/>
              <a:t>25</a:t>
            </a:fld>
            <a:endParaRPr lang="en-US" dirty="0"/>
          </a:p>
        </p:txBody>
      </p:sp>
      <p:sp>
        <p:nvSpPr>
          <p:cNvPr id="49" name="Title 1"/>
          <p:cNvSpPr>
            <a:spLocks noGrp="1"/>
          </p:cNvSpPr>
          <p:nvPr>
            <p:ph type="title"/>
          </p:nvPr>
        </p:nvSpPr>
        <p:spPr>
          <a:xfrm>
            <a:off x="752168" y="0"/>
            <a:ext cx="8382000" cy="762000"/>
          </a:xfrm>
        </p:spPr>
        <p:txBody>
          <a:bodyPr/>
          <a:lstStyle/>
          <a:p>
            <a:pPr marL="342900" indent="-342900"/>
            <a:r>
              <a:rPr lang="en-US" dirty="0" smtClean="0">
                <a:latin typeface="Calibri" pitchFamily="34" charset="0"/>
              </a:rPr>
              <a:t>Mode Breakdown</a:t>
            </a:r>
            <a:endParaRPr lang="en-US" dirty="0">
              <a:latin typeface="Calibri" pitchFamily="34" charset="0"/>
            </a:endParaRPr>
          </a:p>
        </p:txBody>
      </p:sp>
      <p:graphicFrame>
        <p:nvGraphicFramePr>
          <p:cNvPr id="4" name="Table 3"/>
          <p:cNvGraphicFramePr>
            <a:graphicFrameLocks noGrp="1"/>
          </p:cNvGraphicFramePr>
          <p:nvPr>
            <p:extLst/>
          </p:nvPr>
        </p:nvGraphicFramePr>
        <p:xfrm>
          <a:off x="609600" y="2057400"/>
          <a:ext cx="2812733" cy="1219200"/>
        </p:xfrm>
        <a:graphic>
          <a:graphicData uri="http://schemas.openxmlformats.org/drawingml/2006/table">
            <a:tbl>
              <a:tblPr firstRow="1" firstCol="1" bandRow="1">
                <a:tableStyleId>{7DF18680-E054-41AD-8BC1-D1AEF772440D}</a:tableStyleId>
              </a:tblPr>
              <a:tblGrid>
                <a:gridCol w="1630744">
                  <a:extLst>
                    <a:ext uri="{9D8B030D-6E8A-4147-A177-3AD203B41FA5}">
                      <a16:colId xmlns="" xmlns:a16="http://schemas.microsoft.com/office/drawing/2014/main" val="20000"/>
                    </a:ext>
                  </a:extLst>
                </a:gridCol>
                <a:gridCol w="1181989">
                  <a:extLst>
                    <a:ext uri="{9D8B030D-6E8A-4147-A177-3AD203B41FA5}">
                      <a16:colId xmlns="" xmlns:a16="http://schemas.microsoft.com/office/drawing/2014/main" val="20001"/>
                    </a:ext>
                  </a:extLst>
                </a:gridCol>
              </a:tblGrid>
              <a:tr h="0">
                <a:tc>
                  <a:txBody>
                    <a:bodyPr/>
                    <a:lstStyle/>
                    <a:p>
                      <a:pPr algn="ctr">
                        <a:spcAft>
                          <a:spcPts val="0"/>
                        </a:spcAft>
                      </a:pPr>
                      <a:endParaRPr lang="en-GB" sz="1600" b="0" dirty="0">
                        <a:solidFill>
                          <a:srgbClr val="062F67"/>
                        </a:solidFill>
                        <a:effectLst/>
                        <a:latin typeface="Palatino"/>
                        <a:ea typeface="Times New Roman" panose="02020603050405020304" pitchFamily="18" charset="0"/>
                        <a:cs typeface="Times New Roman" panose="02020603050405020304" pitchFamily="18" charset="0"/>
                      </a:endParaRPr>
                    </a:p>
                  </a:txBody>
                  <a:tcPr marL="68580" marR="68580" marT="0" marB="0" anchor="ctr">
                    <a:lnR w="12700" cap="flat" cmpd="sng" algn="ctr">
                      <a:solidFill>
                        <a:srgbClr val="062F67"/>
                      </a:solidFill>
                      <a:prstDash val="solid"/>
                      <a:round/>
                      <a:headEnd type="none" w="med" len="med"/>
                      <a:tailEnd type="none" w="med" len="med"/>
                    </a:lnR>
                    <a:lnB w="12700" cap="flat" cmpd="sng" algn="ctr">
                      <a:solidFill>
                        <a:srgbClr val="062F67"/>
                      </a:solidFill>
                      <a:prstDash val="solid"/>
                      <a:round/>
                      <a:headEnd type="none" w="med" len="med"/>
                      <a:tailEnd type="none" w="med" len="med"/>
                    </a:lnB>
                    <a:noFill/>
                  </a:tcPr>
                </a:tc>
                <a:tc>
                  <a:txBody>
                    <a:bodyPr/>
                    <a:lstStyle/>
                    <a:p>
                      <a:pPr algn="ctr">
                        <a:spcAft>
                          <a:spcPts val="0"/>
                        </a:spcAft>
                      </a:pPr>
                      <a:r>
                        <a:rPr lang="en-GB" sz="1600" b="0" dirty="0" smtClean="0">
                          <a:solidFill>
                            <a:srgbClr val="062F67"/>
                          </a:solidFill>
                          <a:effectLst/>
                        </a:rPr>
                        <a:t>Duration [h]</a:t>
                      </a:r>
                      <a:endParaRPr lang="en-GB" sz="1600" b="0" dirty="0">
                        <a:solidFill>
                          <a:srgbClr val="062F67"/>
                        </a:solidFill>
                        <a:effectLst/>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rgbClr val="062F67"/>
                      </a:solidFill>
                      <a:prstDash val="solid"/>
                      <a:round/>
                      <a:headEnd type="none" w="med" len="med"/>
                      <a:tailEnd type="none" w="med" len="med"/>
                    </a:lnB>
                    <a:noFill/>
                  </a:tcPr>
                </a:tc>
                <a:extLst>
                  <a:ext uri="{0D108BD9-81ED-4DB2-BD59-A6C34878D82A}">
                    <a16:rowId xmlns="" xmlns:a16="http://schemas.microsoft.com/office/drawing/2014/main" val="10000"/>
                  </a:ext>
                </a:extLst>
              </a:tr>
              <a:tr h="0">
                <a:tc>
                  <a:txBody>
                    <a:bodyPr/>
                    <a:lstStyle/>
                    <a:p>
                      <a:pPr algn="ctr">
                        <a:spcAft>
                          <a:spcPts val="0"/>
                        </a:spcAft>
                      </a:pPr>
                      <a:r>
                        <a:rPr lang="en-GB" sz="1600" b="0" dirty="0" smtClean="0">
                          <a:solidFill>
                            <a:srgbClr val="3366FF"/>
                          </a:solidFill>
                          <a:effectLst/>
                        </a:rPr>
                        <a:t>Stable</a:t>
                      </a:r>
                      <a:r>
                        <a:rPr lang="en-GB" sz="1600" b="0" baseline="0" dirty="0" smtClean="0">
                          <a:solidFill>
                            <a:srgbClr val="3366FF"/>
                          </a:solidFill>
                          <a:effectLst/>
                        </a:rPr>
                        <a:t> Beams</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noFill/>
                  </a:tcPr>
                </a:tc>
                <a:tc>
                  <a:txBody>
                    <a:bodyPr/>
                    <a:lstStyle/>
                    <a:p>
                      <a:pPr algn="ctr">
                        <a:spcAft>
                          <a:spcPts val="0"/>
                        </a:spcAft>
                      </a:pPr>
                      <a:r>
                        <a:rPr lang="en-GB" sz="1600" b="0" dirty="0" smtClean="0">
                          <a:solidFill>
                            <a:srgbClr val="3366FF"/>
                          </a:solidFill>
                          <a:effectLst/>
                        </a:rPr>
                        <a:t>1839.5</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62F67"/>
                      </a:solidFill>
                      <a:prstDash val="solid"/>
                      <a:round/>
                      <a:headEnd type="none" w="med" len="med"/>
                      <a:tailEnd type="none" w="med" len="med"/>
                    </a:lnT>
                    <a:noFill/>
                  </a:tcPr>
                </a:tc>
                <a:extLst>
                  <a:ext uri="{0D108BD9-81ED-4DB2-BD59-A6C34878D82A}">
                    <a16:rowId xmlns=""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rgbClr val="3366FF"/>
                          </a:solidFill>
                          <a:effectLst/>
                        </a:rPr>
                        <a:t>Fault</a:t>
                      </a:r>
                      <a:r>
                        <a:rPr lang="en-GB" sz="1600" b="0" baseline="0" dirty="0" smtClean="0">
                          <a:solidFill>
                            <a:srgbClr val="3366FF"/>
                          </a:solidFill>
                          <a:effectLst/>
                        </a:rPr>
                        <a:t> / Downtime</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rPr>
                        <a:t>980.0</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extLst>
                  <a:ext uri="{0D108BD9-81ED-4DB2-BD59-A6C34878D82A}">
                    <a16:rowId xmlns=""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rgbClr val="3366FF"/>
                          </a:solidFill>
                          <a:effectLst/>
                        </a:rPr>
                        <a:t>Operations</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rPr>
                        <a:t>857.9</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extLst>
                  <a:ext uri="{0D108BD9-81ED-4DB2-BD59-A6C34878D82A}">
                    <a16:rowId xmlns="" xmlns:a16="http://schemas.microsoft.com/office/drawing/2014/main" val="10003"/>
                  </a:ext>
                </a:extLst>
              </a:tr>
              <a:tr h="0">
                <a:tc>
                  <a:txBody>
                    <a:bodyPr/>
                    <a:lstStyle/>
                    <a:p>
                      <a:pPr algn="ctr">
                        <a:spcAft>
                          <a:spcPts val="0"/>
                        </a:spcAft>
                      </a:pPr>
                      <a:r>
                        <a:rPr lang="en-GB" sz="1600" b="0" dirty="0" smtClean="0">
                          <a:solidFill>
                            <a:srgbClr val="3366FF"/>
                          </a:solidFill>
                          <a:effectLst/>
                        </a:rPr>
                        <a:t>Pre-Cycle</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rPr>
                        <a:t>61.3</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extLst>
                  <a:ext uri="{0D108BD9-81ED-4DB2-BD59-A6C34878D82A}">
                    <a16:rowId xmlns="" xmlns:a16="http://schemas.microsoft.com/office/drawing/2014/main" val="10004"/>
                  </a:ext>
                </a:extLst>
              </a:tr>
            </a:tbl>
          </a:graphicData>
        </a:graphic>
      </p:graphicFrame>
      <p:sp>
        <p:nvSpPr>
          <p:cNvPr id="5" name="Rectangle 4"/>
          <p:cNvSpPr/>
          <p:nvPr/>
        </p:nvSpPr>
        <p:spPr>
          <a:xfrm>
            <a:off x="315516" y="914400"/>
            <a:ext cx="8537734" cy="338554"/>
          </a:xfrm>
          <a:prstGeom prst="rect">
            <a:avLst/>
          </a:prstGeom>
        </p:spPr>
        <p:txBody>
          <a:bodyPr wrap="square">
            <a:spAutoFit/>
          </a:bodyPr>
          <a:lstStyle/>
          <a:p>
            <a:r>
              <a:rPr lang="en-US" dirty="0" smtClean="0">
                <a:solidFill>
                  <a:srgbClr val="3366FF"/>
                </a:solidFill>
                <a:latin typeface="Calibri" pitchFamily="34" charset="0"/>
              </a:rPr>
              <a:t>153 days physics ≈ </a:t>
            </a:r>
            <a:r>
              <a:rPr lang="en-US" dirty="0" smtClean="0">
                <a:solidFill>
                  <a:srgbClr val="062F67"/>
                </a:solidFill>
                <a:latin typeface="Calibri" pitchFamily="34" charset="0"/>
              </a:rPr>
              <a:t>3738.7 hours</a:t>
            </a:r>
            <a:endParaRPr lang="en-US" dirty="0">
              <a:solidFill>
                <a:srgbClr val="062F67"/>
              </a:solidFill>
              <a:latin typeface="Calibri" pitchFamily="34" charset="0"/>
            </a:endParaRPr>
          </a:p>
        </p:txBody>
      </p:sp>
      <p:sp>
        <p:nvSpPr>
          <p:cNvPr id="2" name="Rectangle 1"/>
          <p:cNvSpPr/>
          <p:nvPr/>
        </p:nvSpPr>
        <p:spPr>
          <a:xfrm>
            <a:off x="2213062" y="3276600"/>
            <a:ext cx="906017" cy="338554"/>
          </a:xfrm>
          <a:prstGeom prst="rect">
            <a:avLst/>
          </a:prstGeom>
        </p:spPr>
        <p:txBody>
          <a:bodyPr wrap="none">
            <a:spAutoFit/>
          </a:bodyPr>
          <a:lstStyle/>
          <a:p>
            <a:r>
              <a:rPr lang="en-US" dirty="0">
                <a:solidFill>
                  <a:srgbClr val="3366FF"/>
                </a:solidFill>
                <a:latin typeface="Calibri" pitchFamily="34" charset="0"/>
              </a:rPr>
              <a:t>= </a:t>
            </a:r>
            <a:r>
              <a:rPr lang="en-US" dirty="0" smtClean="0">
                <a:solidFill>
                  <a:srgbClr val="062F67"/>
                </a:solidFill>
                <a:latin typeface="Calibri" pitchFamily="34" charset="0"/>
              </a:rPr>
              <a:t>3738.7</a:t>
            </a:r>
            <a:endParaRPr lang="en-US" dirty="0">
              <a:solidFill>
                <a:srgbClr val="062F67"/>
              </a:solidFill>
              <a:latin typeface="Calibri" pitchFamily="34" charset="0"/>
            </a:endParaRPr>
          </a:p>
        </p:txBody>
      </p:sp>
      <p:pic>
        <p:nvPicPr>
          <p:cNvPr id="6" name="Picture 5"/>
          <p:cNvPicPr>
            <a:picLocks noChangeAspect="1"/>
          </p:cNvPicPr>
          <p:nvPr/>
        </p:nvPicPr>
        <p:blipFill>
          <a:blip r:embed="rId2"/>
          <a:stretch>
            <a:fillRect/>
          </a:stretch>
        </p:blipFill>
        <p:spPr>
          <a:xfrm>
            <a:off x="3972711" y="1580618"/>
            <a:ext cx="4882398" cy="2860970"/>
          </a:xfrm>
          <a:prstGeom prst="rect">
            <a:avLst/>
          </a:prstGeom>
        </p:spPr>
      </p:pic>
      <p:sp>
        <p:nvSpPr>
          <p:cNvPr id="8" name="Rectangle 7"/>
          <p:cNvSpPr/>
          <p:nvPr/>
        </p:nvSpPr>
        <p:spPr>
          <a:xfrm>
            <a:off x="457200" y="4572000"/>
            <a:ext cx="3277400" cy="1077218"/>
          </a:xfrm>
          <a:prstGeom prst="rect">
            <a:avLst/>
          </a:prstGeom>
        </p:spPr>
        <p:txBody>
          <a:bodyPr wrap="square">
            <a:spAutoFit/>
          </a:bodyPr>
          <a:lstStyle/>
          <a:p>
            <a:r>
              <a:rPr lang="en-US" dirty="0" smtClean="0">
                <a:solidFill>
                  <a:schemeClr val="accent6"/>
                </a:solidFill>
                <a:latin typeface="Calibri" pitchFamily="34" charset="0"/>
              </a:rPr>
              <a:t>Operations</a:t>
            </a:r>
            <a:r>
              <a:rPr lang="en-US" dirty="0" smtClean="0">
                <a:solidFill>
                  <a:srgbClr val="3366FF"/>
                </a:solidFill>
                <a:latin typeface="Calibri" pitchFamily="34" charset="0"/>
              </a:rPr>
              <a:t> contains nominal cycle + extra measurements (116h) + injection setting-up (23h) + some loss maps (35h) + planned accesses</a:t>
            </a:r>
            <a:endParaRPr lang="en-US" dirty="0">
              <a:solidFill>
                <a:srgbClr val="062F67"/>
              </a:solidFill>
              <a:latin typeface="Calibri" pitchFamily="34" charset="0"/>
            </a:endParaRPr>
          </a:p>
        </p:txBody>
      </p:sp>
      <p:sp>
        <p:nvSpPr>
          <p:cNvPr id="9" name="TextBox 8"/>
          <p:cNvSpPr txBox="1"/>
          <p:nvPr/>
        </p:nvSpPr>
        <p:spPr>
          <a:xfrm>
            <a:off x="4191000" y="2514600"/>
            <a:ext cx="990600" cy="369332"/>
          </a:xfrm>
          <a:prstGeom prst="rect">
            <a:avLst/>
          </a:prstGeom>
          <a:noFill/>
        </p:spPr>
        <p:txBody>
          <a:bodyPr wrap="square" rtlCol="0">
            <a:spAutoFit/>
          </a:bodyPr>
          <a:lstStyle/>
          <a:p>
            <a:r>
              <a:rPr lang="en-GB" sz="1800" dirty="0" smtClean="0">
                <a:solidFill>
                  <a:schemeClr val="accent4">
                    <a:lumMod val="75000"/>
                  </a:schemeClr>
                </a:solidFill>
                <a:latin typeface="+mj-lt"/>
              </a:rPr>
              <a:t>[31 %]</a:t>
            </a:r>
            <a:endParaRPr lang="en-GB" sz="1800" dirty="0">
              <a:solidFill>
                <a:schemeClr val="accent4">
                  <a:lumMod val="75000"/>
                </a:schemeClr>
              </a:solidFill>
              <a:latin typeface="+mj-lt"/>
            </a:endParaRPr>
          </a:p>
        </p:txBody>
      </p:sp>
      <p:sp>
        <p:nvSpPr>
          <p:cNvPr id="10" name="TextBox 9"/>
          <p:cNvSpPr txBox="1"/>
          <p:nvPr/>
        </p:nvSpPr>
        <p:spPr>
          <a:xfrm>
            <a:off x="6400303" y="1702240"/>
            <a:ext cx="990600" cy="369332"/>
          </a:xfrm>
          <a:prstGeom prst="rect">
            <a:avLst/>
          </a:prstGeom>
          <a:noFill/>
        </p:spPr>
        <p:txBody>
          <a:bodyPr wrap="square" rtlCol="0">
            <a:spAutoFit/>
          </a:bodyPr>
          <a:lstStyle/>
          <a:p>
            <a:r>
              <a:rPr lang="en-GB" sz="1800" dirty="0" smtClean="0">
                <a:solidFill>
                  <a:schemeClr val="accent4">
                    <a:lumMod val="75000"/>
                  </a:schemeClr>
                </a:solidFill>
                <a:latin typeface="+mj-lt"/>
              </a:rPr>
              <a:t>[4 %]</a:t>
            </a:r>
            <a:endParaRPr lang="en-GB" sz="1800" dirty="0">
              <a:solidFill>
                <a:schemeClr val="accent4">
                  <a:lumMod val="75000"/>
                </a:schemeClr>
              </a:solidFill>
              <a:latin typeface="+mj-lt"/>
            </a:endParaRPr>
          </a:p>
        </p:txBody>
      </p:sp>
      <p:sp>
        <p:nvSpPr>
          <p:cNvPr id="11" name="TextBox 10"/>
          <p:cNvSpPr txBox="1"/>
          <p:nvPr/>
        </p:nvSpPr>
        <p:spPr>
          <a:xfrm>
            <a:off x="4648200" y="4473463"/>
            <a:ext cx="990600" cy="369332"/>
          </a:xfrm>
          <a:prstGeom prst="rect">
            <a:avLst/>
          </a:prstGeom>
          <a:noFill/>
        </p:spPr>
        <p:txBody>
          <a:bodyPr wrap="square" rtlCol="0">
            <a:spAutoFit/>
          </a:bodyPr>
          <a:lstStyle/>
          <a:p>
            <a:r>
              <a:rPr lang="en-GB" sz="1800" dirty="0" smtClean="0">
                <a:solidFill>
                  <a:schemeClr val="accent4">
                    <a:lumMod val="75000"/>
                  </a:schemeClr>
                </a:solidFill>
                <a:latin typeface="+mj-lt"/>
              </a:rPr>
              <a:t>[32 %]</a:t>
            </a:r>
            <a:endParaRPr lang="en-GB" sz="1800" dirty="0">
              <a:solidFill>
                <a:schemeClr val="accent4">
                  <a:lumMod val="75000"/>
                </a:schemeClr>
              </a:solidFill>
              <a:latin typeface="+mj-lt"/>
            </a:endParaRPr>
          </a:p>
        </p:txBody>
      </p:sp>
      <p:sp>
        <p:nvSpPr>
          <p:cNvPr id="12" name="TextBox 11"/>
          <p:cNvSpPr txBox="1"/>
          <p:nvPr/>
        </p:nvSpPr>
        <p:spPr>
          <a:xfrm>
            <a:off x="7862650" y="2983468"/>
            <a:ext cx="990600" cy="369332"/>
          </a:xfrm>
          <a:prstGeom prst="rect">
            <a:avLst/>
          </a:prstGeom>
          <a:noFill/>
        </p:spPr>
        <p:txBody>
          <a:bodyPr wrap="square" rtlCol="0">
            <a:spAutoFit/>
          </a:bodyPr>
          <a:lstStyle/>
          <a:p>
            <a:r>
              <a:rPr lang="en-GB" sz="1800" dirty="0" smtClean="0">
                <a:solidFill>
                  <a:schemeClr val="accent4">
                    <a:lumMod val="75000"/>
                  </a:schemeClr>
                </a:solidFill>
                <a:latin typeface="+mj-lt"/>
              </a:rPr>
              <a:t>[33 %]</a:t>
            </a:r>
            <a:endParaRPr lang="en-GB" sz="1800" dirty="0">
              <a:solidFill>
                <a:schemeClr val="accent4">
                  <a:lumMod val="75000"/>
                </a:schemeClr>
              </a:solidFill>
              <a:latin typeface="+mj-lt"/>
            </a:endParaRPr>
          </a:p>
        </p:txBody>
      </p:sp>
      <p:sp>
        <p:nvSpPr>
          <p:cNvPr id="13" name="TextBox 12"/>
          <p:cNvSpPr txBox="1"/>
          <p:nvPr/>
        </p:nvSpPr>
        <p:spPr>
          <a:xfrm>
            <a:off x="6248400" y="5957744"/>
            <a:ext cx="2642950" cy="461665"/>
          </a:xfrm>
          <a:prstGeom prst="rect">
            <a:avLst/>
          </a:prstGeom>
          <a:noFill/>
        </p:spPr>
        <p:txBody>
          <a:bodyPr wrap="square" rtlCol="0">
            <a:spAutoFit/>
          </a:bodyPr>
          <a:lstStyle/>
          <a:p>
            <a:r>
              <a:rPr lang="en-GB" sz="2400" dirty="0" smtClean="0">
                <a:solidFill>
                  <a:schemeClr val="accent4">
                    <a:lumMod val="75000"/>
                  </a:schemeClr>
                </a:solidFill>
                <a:latin typeface="+mj-lt"/>
              </a:rPr>
              <a:t>[25 ns Run in 2015]</a:t>
            </a:r>
            <a:endParaRPr lang="en-GB" sz="2400" dirty="0">
              <a:solidFill>
                <a:schemeClr val="accent4">
                  <a:lumMod val="75000"/>
                </a:schemeClr>
              </a:solidFill>
              <a:latin typeface="+mj-lt"/>
            </a:endParaRPr>
          </a:p>
        </p:txBody>
      </p:sp>
    </p:spTree>
    <p:extLst>
      <p:ext uri="{BB962C8B-B14F-4D97-AF65-F5344CB8AC3E}">
        <p14:creationId xmlns:p14="http://schemas.microsoft.com/office/powerpoint/2010/main" val="483265887"/>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C1C7F64-630B-4998-9764-685EC88B06E4}" type="slidenum">
              <a:rPr lang="en-US" smtClean="0"/>
              <a:pPr/>
              <a:t>26</a:t>
            </a:fld>
            <a:endParaRPr lang="en-US" dirty="0"/>
          </a:p>
        </p:txBody>
      </p:sp>
      <p:sp>
        <p:nvSpPr>
          <p:cNvPr id="49" name="Title 1"/>
          <p:cNvSpPr>
            <a:spLocks noGrp="1"/>
          </p:cNvSpPr>
          <p:nvPr>
            <p:ph type="title"/>
          </p:nvPr>
        </p:nvSpPr>
        <p:spPr>
          <a:xfrm>
            <a:off x="752168" y="0"/>
            <a:ext cx="8382000" cy="762000"/>
          </a:xfrm>
        </p:spPr>
        <p:txBody>
          <a:bodyPr/>
          <a:lstStyle/>
          <a:p>
            <a:pPr marL="342900" indent="-342900"/>
            <a:r>
              <a:rPr lang="en-US" dirty="0" smtClean="0">
                <a:latin typeface="Calibri" pitchFamily="34" charset="0"/>
              </a:rPr>
              <a:t>Physics Beam Aborts</a:t>
            </a:r>
            <a:endParaRPr lang="en-US" dirty="0">
              <a:latin typeface="Calibri" pitchFamily="34" charset="0"/>
            </a:endParaRPr>
          </a:p>
        </p:txBody>
      </p:sp>
      <p:graphicFrame>
        <p:nvGraphicFramePr>
          <p:cNvPr id="4" name="Table 3"/>
          <p:cNvGraphicFramePr>
            <a:graphicFrameLocks noGrp="1"/>
          </p:cNvGraphicFramePr>
          <p:nvPr>
            <p:extLst/>
          </p:nvPr>
        </p:nvGraphicFramePr>
        <p:xfrm>
          <a:off x="152400" y="2166571"/>
          <a:ext cx="3983419" cy="1706880"/>
        </p:xfrm>
        <a:graphic>
          <a:graphicData uri="http://schemas.openxmlformats.org/drawingml/2006/table">
            <a:tbl>
              <a:tblPr firstRow="1" firstCol="1" bandRow="1">
                <a:tableStyleId>{7DF18680-E054-41AD-8BC1-D1AEF772440D}</a:tableStyleId>
              </a:tblPr>
              <a:tblGrid>
                <a:gridCol w="2801430"/>
                <a:gridCol w="1181989"/>
              </a:tblGrid>
              <a:tr h="0">
                <a:tc>
                  <a:txBody>
                    <a:bodyPr/>
                    <a:lstStyle/>
                    <a:p>
                      <a:pPr algn="ctr">
                        <a:spcAft>
                          <a:spcPts val="0"/>
                        </a:spcAft>
                      </a:pPr>
                      <a:endParaRPr lang="en-GB" sz="1600" b="0" dirty="0">
                        <a:solidFill>
                          <a:srgbClr val="062F67"/>
                        </a:solidFill>
                        <a:effectLst/>
                        <a:latin typeface="Palatino"/>
                        <a:ea typeface="Times New Roman" panose="02020603050405020304" pitchFamily="18" charset="0"/>
                        <a:cs typeface="Times New Roman" panose="02020603050405020304" pitchFamily="18" charset="0"/>
                      </a:endParaRPr>
                    </a:p>
                  </a:txBody>
                  <a:tcPr marL="68580" marR="68580" marT="0" marB="0" anchor="ctr">
                    <a:lnR w="12700" cap="flat" cmpd="sng" algn="ctr">
                      <a:solidFill>
                        <a:srgbClr val="062F67"/>
                      </a:solidFill>
                      <a:prstDash val="solid"/>
                      <a:round/>
                      <a:headEnd type="none" w="med" len="med"/>
                      <a:tailEnd type="none" w="med" len="med"/>
                    </a:lnR>
                    <a:lnB w="12700" cap="flat" cmpd="sng" algn="ctr">
                      <a:solidFill>
                        <a:srgbClr val="062F67"/>
                      </a:solidFill>
                      <a:prstDash val="solid"/>
                      <a:round/>
                      <a:headEnd type="none" w="med" len="med"/>
                      <a:tailEnd type="none" w="med" len="med"/>
                    </a:lnB>
                    <a:noFill/>
                  </a:tcPr>
                </a:tc>
                <a:tc>
                  <a:txBody>
                    <a:bodyPr/>
                    <a:lstStyle/>
                    <a:p>
                      <a:pPr algn="ctr">
                        <a:spcAft>
                          <a:spcPts val="0"/>
                        </a:spcAft>
                      </a:pPr>
                      <a:r>
                        <a:rPr lang="en-GB" sz="1600" b="0" dirty="0" smtClean="0">
                          <a:solidFill>
                            <a:srgbClr val="062F67"/>
                          </a:solidFill>
                          <a:effectLst/>
                        </a:rPr>
                        <a:t>[#]</a:t>
                      </a:r>
                      <a:endParaRPr lang="en-GB" sz="1600" b="0" dirty="0">
                        <a:solidFill>
                          <a:srgbClr val="062F67"/>
                        </a:solidFill>
                        <a:effectLst/>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rgbClr val="062F67"/>
                      </a:solidFill>
                      <a:prstDash val="solid"/>
                      <a:round/>
                      <a:headEnd type="none" w="med" len="med"/>
                      <a:tailEnd type="none" w="med" len="med"/>
                    </a:lnB>
                    <a:noFill/>
                  </a:tcPr>
                </a:tc>
              </a:tr>
              <a:tr h="0">
                <a:tc>
                  <a:txBody>
                    <a:bodyPr/>
                    <a:lstStyle/>
                    <a:p>
                      <a:pPr algn="ctr">
                        <a:spcAft>
                          <a:spcPts val="0"/>
                        </a:spcAft>
                      </a:pPr>
                      <a:r>
                        <a:rPr lang="en-GB" sz="1600" b="0" dirty="0" smtClean="0">
                          <a:solidFill>
                            <a:srgbClr val="3366FF"/>
                          </a:solidFill>
                          <a:effectLst/>
                        </a:rPr>
                        <a:t>Total Fills</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noFill/>
                  </a:tcPr>
                </a:tc>
                <a:tc>
                  <a:txBody>
                    <a:bodyPr/>
                    <a:lstStyle/>
                    <a:p>
                      <a:pPr algn="ctr">
                        <a:spcAft>
                          <a:spcPts val="0"/>
                        </a:spcAft>
                      </a:pPr>
                      <a:r>
                        <a:rPr lang="en-GB" sz="1600" b="0" dirty="0" smtClean="0">
                          <a:solidFill>
                            <a:srgbClr val="3366FF"/>
                          </a:solidFill>
                          <a:effectLst/>
                        </a:rPr>
                        <a:t>762</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62F67"/>
                      </a:solidFill>
                      <a:prstDash val="solid"/>
                      <a:round/>
                      <a:headEnd type="none" w="med" len="med"/>
                      <a:tailEnd type="none" w="med" len="med"/>
                    </a:lnT>
                    <a:noFill/>
                  </a:tcPr>
                </a:tc>
              </a:tr>
              <a:tr h="0">
                <a:tc>
                  <a:txBody>
                    <a:bodyPr/>
                    <a:lstStyle/>
                    <a:p>
                      <a:pPr algn="ctr">
                        <a:spcAft>
                          <a:spcPts val="0"/>
                        </a:spcAft>
                      </a:pPr>
                      <a:r>
                        <a:rPr lang="en-GB" sz="1600" b="0" dirty="0" smtClean="0">
                          <a:solidFill>
                            <a:srgbClr val="3366FF"/>
                          </a:solidFill>
                          <a:effectLst/>
                        </a:rPr>
                        <a:t>Fills with Stable Beams</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latin typeface="+mn-lt"/>
                        </a:rPr>
                        <a:t>175</a:t>
                      </a:r>
                      <a:endParaRPr lang="en-GB" sz="1600" b="0" dirty="0">
                        <a:solidFill>
                          <a:srgbClr val="3366FF"/>
                        </a:solidFill>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rgbClr val="3366FF"/>
                          </a:solidFill>
                          <a:effectLst/>
                        </a:rPr>
                        <a:t>Fills with</a:t>
                      </a:r>
                      <a:r>
                        <a:rPr lang="en-GB" sz="1600" b="0" baseline="0" dirty="0" smtClean="0">
                          <a:solidFill>
                            <a:srgbClr val="3366FF"/>
                          </a:solidFill>
                          <a:effectLst/>
                        </a:rPr>
                        <a:t> Physics in Adjust</a:t>
                      </a:r>
                      <a:endParaRPr lang="en-GB" sz="1600" b="0" dirty="0" smtClean="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latin typeface="+mn-lt"/>
                          <a:ea typeface="Times New Roman" panose="02020603050405020304" pitchFamily="18" charset="0"/>
                          <a:cs typeface="Times New Roman" panose="02020603050405020304" pitchFamily="18" charset="0"/>
                        </a:rPr>
                        <a:t>4</a:t>
                      </a:r>
                      <a:endParaRPr lang="en-GB" sz="1600" b="0" dirty="0">
                        <a:solidFill>
                          <a:srgbClr val="3366FF"/>
                        </a:solidFill>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tr>
              <a:tr h="0">
                <a:tc>
                  <a:txBody>
                    <a:bodyPr/>
                    <a:lstStyle/>
                    <a:p>
                      <a:pPr algn="l">
                        <a:spcAft>
                          <a:spcPts val="0"/>
                        </a:spcAft>
                      </a:pPr>
                      <a:r>
                        <a:rPr lang="en-GB" sz="1600" b="0" dirty="0" smtClean="0">
                          <a:solidFill>
                            <a:srgbClr val="3366FF"/>
                          </a:solidFill>
                          <a:effectLst/>
                          <a:sym typeface="Wingdings" panose="05000000000000000000" pitchFamily="2" charset="2"/>
                        </a:rPr>
                        <a:t>        </a:t>
                      </a:r>
                      <a:r>
                        <a:rPr lang="en-GB" sz="1600" b="0" dirty="0" smtClean="0">
                          <a:solidFill>
                            <a:schemeClr val="accent1"/>
                          </a:solidFill>
                          <a:effectLst/>
                          <a:sym typeface="Wingdings" panose="05000000000000000000" pitchFamily="2" charset="2"/>
                        </a:rPr>
                        <a:t>End of Fill</a:t>
                      </a:r>
                      <a:endParaRPr lang="en-GB" sz="1600" b="0" dirty="0">
                        <a:solidFill>
                          <a:schemeClr val="accent1"/>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rPr>
                        <a:t>84</a:t>
                      </a:r>
                      <a:endParaRPr lang="en-GB" sz="1600" b="0" dirty="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rgbClr val="3366FF"/>
                          </a:solidFill>
                          <a:effectLst/>
                          <a:sym typeface="Wingdings" panose="05000000000000000000" pitchFamily="2" charset="2"/>
                        </a:rPr>
                        <a:t>        </a:t>
                      </a:r>
                      <a:r>
                        <a:rPr lang="en-GB" sz="1600" b="0" dirty="0" smtClean="0">
                          <a:solidFill>
                            <a:schemeClr val="accent3"/>
                          </a:solidFill>
                          <a:effectLst/>
                          <a:sym typeface="Wingdings" panose="05000000000000000000" pitchFamily="2" charset="2"/>
                        </a:rPr>
                        <a:t>Aborted</a:t>
                      </a:r>
                      <a:endParaRPr lang="en-GB" sz="1600" b="0" dirty="0" smtClean="0">
                        <a:solidFill>
                          <a:schemeClr val="accent3"/>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latin typeface="+mn-lt"/>
                        </a:rPr>
                        <a:t>86</a:t>
                      </a:r>
                      <a:endParaRPr lang="en-GB" sz="1600" b="0" dirty="0">
                        <a:solidFill>
                          <a:srgbClr val="3366FF"/>
                        </a:solidFill>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rgbClr val="3366FF"/>
                          </a:solidFill>
                          <a:effectLst/>
                          <a:sym typeface="Wingdings" panose="05000000000000000000" pitchFamily="2" charset="2"/>
                        </a:rPr>
                        <a:t>        Aborted (suspected) R2E</a:t>
                      </a:r>
                      <a:endParaRPr lang="en-GB" sz="1600" b="0" dirty="0" smtClean="0">
                        <a:solidFill>
                          <a:srgbClr val="3366FF"/>
                        </a:solidFill>
                        <a:effectLst/>
                        <a:latin typeface="Palatino"/>
                        <a:ea typeface="Times New Roman" panose="02020603050405020304" pitchFamily="18" charset="0"/>
                        <a:cs typeface="Times New Roman" panose="02020603050405020304" pitchFamily="18" charset="0"/>
                      </a:endParaRPr>
                    </a:p>
                  </a:txBody>
                  <a:tcPr marL="68580" marR="68580" marT="0" marB="0">
                    <a:lnR w="12700" cap="flat" cmpd="sng" algn="ctr">
                      <a:solidFill>
                        <a:srgbClr val="062F67"/>
                      </a:solidFill>
                      <a:prstDash val="solid"/>
                      <a:round/>
                      <a:headEnd type="none" w="med" len="med"/>
                      <a:tailEnd type="none" w="med" len="med"/>
                    </a:lnR>
                    <a:noFill/>
                  </a:tcPr>
                </a:tc>
                <a:tc>
                  <a:txBody>
                    <a:bodyPr/>
                    <a:lstStyle/>
                    <a:p>
                      <a:pPr algn="ctr">
                        <a:spcAft>
                          <a:spcPts val="0"/>
                        </a:spcAft>
                      </a:pPr>
                      <a:r>
                        <a:rPr lang="en-GB" sz="1600" b="0" dirty="0" smtClean="0">
                          <a:solidFill>
                            <a:srgbClr val="3366FF"/>
                          </a:solidFill>
                          <a:effectLst/>
                          <a:latin typeface="+mn-lt"/>
                          <a:ea typeface="Times New Roman" panose="02020603050405020304" pitchFamily="18" charset="0"/>
                          <a:cs typeface="Times New Roman" panose="02020603050405020304" pitchFamily="18" charset="0"/>
                        </a:rPr>
                        <a:t>9</a:t>
                      </a:r>
                      <a:endParaRPr lang="en-GB" sz="1600" b="0" dirty="0">
                        <a:solidFill>
                          <a:srgbClr val="3366FF"/>
                        </a:solidFill>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62F67"/>
                      </a:solidFill>
                      <a:prstDash val="solid"/>
                      <a:round/>
                      <a:headEnd type="none" w="med" len="med"/>
                      <a:tailEnd type="none" w="med" len="med"/>
                    </a:lnL>
                    <a:lnR w="12700" cap="flat" cmpd="sng" algn="ctr">
                      <a:noFill/>
                      <a:prstDash val="solid"/>
                      <a:round/>
                      <a:headEnd type="none" w="med" len="med"/>
                      <a:tailEnd type="none" w="med" len="med"/>
                    </a:lnR>
                    <a:noFill/>
                  </a:tcPr>
                </a:tc>
              </a:tr>
            </a:tbl>
          </a:graphicData>
        </a:graphic>
      </p:graphicFrame>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600200"/>
            <a:ext cx="4076383" cy="2826366"/>
          </a:xfrm>
          <a:prstGeom prst="rect">
            <a:avLst/>
          </a:prstGeom>
          <a:noFill/>
          <a:ln>
            <a:noFill/>
          </a:ln>
        </p:spPr>
      </p:pic>
      <p:sp>
        <p:nvSpPr>
          <p:cNvPr id="9" name="TextBox 8"/>
          <p:cNvSpPr txBox="1"/>
          <p:nvPr/>
        </p:nvSpPr>
        <p:spPr>
          <a:xfrm>
            <a:off x="4943168" y="3534897"/>
            <a:ext cx="990600" cy="338554"/>
          </a:xfrm>
          <a:prstGeom prst="rect">
            <a:avLst/>
          </a:prstGeom>
          <a:noFill/>
        </p:spPr>
        <p:txBody>
          <a:bodyPr wrap="square" rtlCol="0">
            <a:spAutoFit/>
          </a:bodyPr>
          <a:lstStyle/>
          <a:p>
            <a:r>
              <a:rPr lang="en-GB" dirty="0" smtClean="0">
                <a:solidFill>
                  <a:schemeClr val="accent4">
                    <a:lumMod val="75000"/>
                  </a:schemeClr>
                </a:solidFill>
                <a:latin typeface="+mj-lt"/>
              </a:rPr>
              <a:t>[69 %]</a:t>
            </a:r>
            <a:endParaRPr lang="en-GB" dirty="0">
              <a:solidFill>
                <a:schemeClr val="accent4">
                  <a:lumMod val="75000"/>
                </a:schemeClr>
              </a:solidFill>
              <a:latin typeface="+mj-lt"/>
            </a:endParaRPr>
          </a:p>
        </p:txBody>
      </p:sp>
      <p:sp>
        <p:nvSpPr>
          <p:cNvPr id="11" name="TextBox 10"/>
          <p:cNvSpPr txBox="1"/>
          <p:nvPr/>
        </p:nvSpPr>
        <p:spPr>
          <a:xfrm>
            <a:off x="7807462" y="2833321"/>
            <a:ext cx="990600" cy="338554"/>
          </a:xfrm>
          <a:prstGeom prst="rect">
            <a:avLst/>
          </a:prstGeom>
          <a:noFill/>
        </p:spPr>
        <p:txBody>
          <a:bodyPr wrap="square" rtlCol="0">
            <a:spAutoFit/>
          </a:bodyPr>
          <a:lstStyle/>
          <a:p>
            <a:r>
              <a:rPr lang="en-GB" dirty="0" smtClean="0">
                <a:solidFill>
                  <a:schemeClr val="accent4">
                    <a:lumMod val="75000"/>
                  </a:schemeClr>
                </a:solidFill>
                <a:latin typeface="+mj-lt"/>
              </a:rPr>
              <a:t>[31 %]</a:t>
            </a:r>
            <a:endParaRPr lang="en-GB" dirty="0">
              <a:solidFill>
                <a:schemeClr val="accent4">
                  <a:lumMod val="75000"/>
                </a:schemeClr>
              </a:solidFill>
              <a:latin typeface="+mj-lt"/>
            </a:endParaRPr>
          </a:p>
        </p:txBody>
      </p:sp>
      <p:sp>
        <p:nvSpPr>
          <p:cNvPr id="12" name="TextBox 11"/>
          <p:cNvSpPr txBox="1"/>
          <p:nvPr/>
        </p:nvSpPr>
        <p:spPr>
          <a:xfrm>
            <a:off x="6019800" y="5957744"/>
            <a:ext cx="2871550" cy="461665"/>
          </a:xfrm>
          <a:prstGeom prst="rect">
            <a:avLst/>
          </a:prstGeom>
          <a:noFill/>
        </p:spPr>
        <p:txBody>
          <a:bodyPr wrap="square" rtlCol="0">
            <a:spAutoFit/>
          </a:bodyPr>
          <a:lstStyle/>
          <a:p>
            <a:r>
              <a:rPr lang="en-GB" sz="2400" dirty="0" smtClean="0">
                <a:solidFill>
                  <a:schemeClr val="accent4">
                    <a:lumMod val="75000"/>
                  </a:schemeClr>
                </a:solidFill>
                <a:latin typeface="+mj-lt"/>
              </a:rPr>
              <a:t>[25 ns Run in 2015]</a:t>
            </a:r>
            <a:endParaRPr lang="en-GB" sz="2400" dirty="0">
              <a:solidFill>
                <a:schemeClr val="accent4">
                  <a:lumMod val="75000"/>
                </a:schemeClr>
              </a:solidFill>
              <a:latin typeface="+mj-lt"/>
            </a:endParaRPr>
          </a:p>
        </p:txBody>
      </p:sp>
    </p:spTree>
    <p:extLst>
      <p:ext uri="{BB962C8B-B14F-4D97-AF65-F5344CB8AC3E}">
        <p14:creationId xmlns:p14="http://schemas.microsoft.com/office/powerpoint/2010/main" val="262681979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Failure Duration</a:t>
            </a:r>
            <a:endParaRPr lang="en-GB" dirty="0"/>
          </a:p>
        </p:txBody>
      </p:sp>
      <p:pic>
        <p:nvPicPr>
          <p:cNvPr id="4" name="Picture 2" descr="D:\erogova\Desktop\2CV120_1.tif"/>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84860" y="1879323"/>
            <a:ext cx="1897613" cy="144134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202557" y="1160949"/>
            <a:ext cx="8709949" cy="0"/>
          </a:xfrm>
          <a:prstGeom prst="straightConnector1">
            <a:avLst/>
          </a:prstGeom>
          <a:noFill/>
          <a:ln w="31750" cap="flat" cmpd="sng" algn="ctr">
            <a:solidFill>
              <a:srgbClr val="FF0000"/>
            </a:solidFill>
            <a:prstDash val="solid"/>
            <a:headEnd type="triangle"/>
            <a:tailEnd type="triangle"/>
          </a:ln>
          <a:effectLst>
            <a:glow rad="63500">
              <a:srgbClr val="4F81BD">
                <a:tint val="30000"/>
                <a:shade val="95000"/>
                <a:satMod val="300000"/>
                <a:alpha val="50000"/>
              </a:srgbClr>
            </a:glow>
          </a:effectLst>
        </p:spPr>
      </p:cxnSp>
      <p:sp>
        <p:nvSpPr>
          <p:cNvPr id="6" name="TextBox 5"/>
          <p:cNvSpPr txBox="1"/>
          <p:nvPr/>
        </p:nvSpPr>
        <p:spPr>
          <a:xfrm>
            <a:off x="3467102" y="764704"/>
            <a:ext cx="1966196" cy="369332"/>
          </a:xfrm>
          <a:prstGeom prst="rect">
            <a:avLst/>
          </a:prstGeom>
          <a:noFill/>
        </p:spPr>
        <p:txBody>
          <a:bodyPr wrap="square" rtlCol="0">
            <a:spAutoFit/>
          </a:bodyPr>
          <a:lstStyle/>
          <a:p>
            <a:pPr fontAlgn="auto">
              <a:spcBef>
                <a:spcPts val="0"/>
              </a:spcBef>
              <a:spcAft>
                <a:spcPts val="0"/>
              </a:spcAft>
            </a:pPr>
            <a:r>
              <a:rPr lang="en-GB" b="1" dirty="0" smtClean="0">
                <a:solidFill>
                  <a:srgbClr val="FF0000"/>
                </a:solidFill>
                <a:latin typeface="Arial"/>
              </a:rPr>
              <a:t>Failure Duration</a:t>
            </a:r>
            <a:endParaRPr lang="en-GB" b="1" dirty="0">
              <a:solidFill>
                <a:srgbClr val="FF0000"/>
              </a:solidFill>
              <a:latin typeface="Arial"/>
            </a:endParaRPr>
          </a:p>
        </p:txBody>
      </p:sp>
      <p:cxnSp>
        <p:nvCxnSpPr>
          <p:cNvPr id="7" name="Straight Arrow Connector 6"/>
          <p:cNvCxnSpPr/>
          <p:nvPr/>
        </p:nvCxnSpPr>
        <p:spPr>
          <a:xfrm>
            <a:off x="202557" y="1411732"/>
            <a:ext cx="1973484" cy="0"/>
          </a:xfrm>
          <a:prstGeom prst="straightConnector1">
            <a:avLst/>
          </a:prstGeom>
          <a:noFill/>
          <a:ln w="31750" cap="flat" cmpd="sng" algn="ctr">
            <a:solidFill>
              <a:srgbClr val="0055A0">
                <a:lumMod val="50000"/>
              </a:srgbClr>
            </a:solidFill>
            <a:prstDash val="solid"/>
            <a:headEnd type="triangle"/>
            <a:tailEnd type="triangle"/>
          </a:ln>
          <a:effectLst>
            <a:glow rad="63500">
              <a:srgbClr val="4F81BD">
                <a:tint val="30000"/>
                <a:shade val="95000"/>
                <a:satMod val="300000"/>
                <a:alpha val="50000"/>
              </a:srgbClr>
            </a:glow>
          </a:effectLst>
        </p:spPr>
      </p:cxnSp>
      <p:cxnSp>
        <p:nvCxnSpPr>
          <p:cNvPr id="8" name="Straight Arrow Connector 7"/>
          <p:cNvCxnSpPr/>
          <p:nvPr/>
        </p:nvCxnSpPr>
        <p:spPr>
          <a:xfrm flipV="1">
            <a:off x="2251704" y="1916832"/>
            <a:ext cx="1861595" cy="2"/>
          </a:xfrm>
          <a:prstGeom prst="straightConnector1">
            <a:avLst/>
          </a:prstGeom>
          <a:noFill/>
          <a:ln w="31750" cap="flat" cmpd="sng" algn="ctr">
            <a:solidFill>
              <a:srgbClr val="0055A0"/>
            </a:solidFill>
            <a:prstDash val="solid"/>
            <a:headEnd type="triangle"/>
            <a:tailEnd type="triangle"/>
          </a:ln>
          <a:effectLst>
            <a:glow rad="63500">
              <a:srgbClr val="4F81BD">
                <a:tint val="30000"/>
                <a:shade val="95000"/>
                <a:satMod val="300000"/>
                <a:alpha val="50000"/>
              </a:srgbClr>
            </a:glow>
          </a:effectLst>
        </p:spPr>
      </p:cxnSp>
      <p:cxnSp>
        <p:nvCxnSpPr>
          <p:cNvPr id="9" name="Straight Arrow Connector 8"/>
          <p:cNvCxnSpPr/>
          <p:nvPr/>
        </p:nvCxnSpPr>
        <p:spPr>
          <a:xfrm>
            <a:off x="4396451" y="2420888"/>
            <a:ext cx="2062222" cy="0"/>
          </a:xfrm>
          <a:prstGeom prst="straightConnector1">
            <a:avLst/>
          </a:prstGeom>
          <a:noFill/>
          <a:ln w="31750" cap="flat" cmpd="sng" algn="ctr">
            <a:solidFill>
              <a:srgbClr val="0055A0">
                <a:lumMod val="40000"/>
                <a:lumOff val="60000"/>
              </a:srgbClr>
            </a:solidFill>
            <a:prstDash val="solid"/>
            <a:headEnd type="triangle"/>
            <a:tailEnd type="triangle"/>
          </a:ln>
          <a:effectLst>
            <a:glow rad="63500">
              <a:srgbClr val="4F81BD">
                <a:tint val="30000"/>
                <a:shade val="95000"/>
                <a:satMod val="300000"/>
                <a:alpha val="50000"/>
              </a:srgbClr>
            </a:glow>
          </a:effectLst>
        </p:spPr>
      </p:cxnSp>
      <p:cxnSp>
        <p:nvCxnSpPr>
          <p:cNvPr id="10" name="Straight Arrow Connector 9"/>
          <p:cNvCxnSpPr/>
          <p:nvPr/>
        </p:nvCxnSpPr>
        <p:spPr>
          <a:xfrm>
            <a:off x="6734680" y="2996952"/>
            <a:ext cx="2116236" cy="0"/>
          </a:xfrm>
          <a:prstGeom prst="straightConnector1">
            <a:avLst/>
          </a:prstGeom>
          <a:noFill/>
          <a:ln w="31750" cap="flat" cmpd="sng" algn="ctr">
            <a:solidFill>
              <a:srgbClr val="0055A0">
                <a:lumMod val="20000"/>
                <a:lumOff val="80000"/>
              </a:srgbClr>
            </a:solidFill>
            <a:prstDash val="solid"/>
            <a:headEnd type="triangle"/>
            <a:tailEnd type="triangle"/>
          </a:ln>
          <a:effectLst>
            <a:glow rad="63500">
              <a:srgbClr val="4F81BD">
                <a:tint val="30000"/>
                <a:shade val="95000"/>
                <a:satMod val="300000"/>
                <a:alpha val="50000"/>
              </a:srgbClr>
            </a:glow>
          </a:effectLst>
        </p:spPr>
      </p:cxnSp>
      <p:sp>
        <p:nvSpPr>
          <p:cNvPr id="11" name="TextBox 10"/>
          <p:cNvSpPr txBox="1"/>
          <p:nvPr/>
        </p:nvSpPr>
        <p:spPr>
          <a:xfrm>
            <a:off x="387752" y="1491465"/>
            <a:ext cx="1655180" cy="369332"/>
          </a:xfrm>
          <a:prstGeom prst="rect">
            <a:avLst/>
          </a:prstGeom>
          <a:noFill/>
        </p:spPr>
        <p:txBody>
          <a:bodyPr wrap="square" rtlCol="0">
            <a:spAutoFit/>
          </a:bodyPr>
          <a:lstStyle/>
          <a:p>
            <a:pPr algn="ctr" fontAlgn="auto">
              <a:spcBef>
                <a:spcPts val="0"/>
              </a:spcBef>
              <a:spcAft>
                <a:spcPts val="0"/>
              </a:spcAft>
            </a:pPr>
            <a:r>
              <a:rPr lang="en-GB" b="1" dirty="0" smtClean="0">
                <a:solidFill>
                  <a:srgbClr val="0055A0">
                    <a:lumMod val="75000"/>
                  </a:srgbClr>
                </a:solidFill>
                <a:latin typeface="Arial"/>
              </a:rPr>
              <a:t>Identification</a:t>
            </a:r>
            <a:endParaRPr lang="en-GB" b="1" dirty="0">
              <a:solidFill>
                <a:srgbClr val="0055A0">
                  <a:lumMod val="75000"/>
                </a:srgbClr>
              </a:solidFill>
              <a:latin typeface="Arial"/>
            </a:endParaRPr>
          </a:p>
        </p:txBody>
      </p:sp>
      <p:sp>
        <p:nvSpPr>
          <p:cNvPr id="12" name="TextBox 11"/>
          <p:cNvSpPr txBox="1"/>
          <p:nvPr/>
        </p:nvSpPr>
        <p:spPr>
          <a:xfrm>
            <a:off x="2415678" y="2042130"/>
            <a:ext cx="1533645" cy="369332"/>
          </a:xfrm>
          <a:prstGeom prst="rect">
            <a:avLst/>
          </a:prstGeom>
          <a:noFill/>
        </p:spPr>
        <p:txBody>
          <a:bodyPr wrap="square" rtlCol="0">
            <a:spAutoFit/>
          </a:bodyPr>
          <a:lstStyle/>
          <a:p>
            <a:pPr algn="ctr" fontAlgn="auto">
              <a:spcBef>
                <a:spcPts val="0"/>
              </a:spcBef>
              <a:spcAft>
                <a:spcPts val="0"/>
              </a:spcAft>
            </a:pPr>
            <a:r>
              <a:rPr lang="en-GB" b="1" dirty="0" smtClean="0">
                <a:solidFill>
                  <a:srgbClr val="0055A0"/>
                </a:solidFill>
                <a:latin typeface="Arial"/>
              </a:rPr>
              <a:t>Diagnostics</a:t>
            </a:r>
            <a:endParaRPr lang="en-GB" b="1" dirty="0">
              <a:solidFill>
                <a:srgbClr val="0055A0"/>
              </a:solidFill>
              <a:latin typeface="Arial"/>
            </a:endParaRPr>
          </a:p>
        </p:txBody>
      </p:sp>
      <p:sp>
        <p:nvSpPr>
          <p:cNvPr id="13" name="TextBox 12"/>
          <p:cNvSpPr txBox="1"/>
          <p:nvPr/>
        </p:nvSpPr>
        <p:spPr>
          <a:xfrm>
            <a:off x="7060698" y="3096226"/>
            <a:ext cx="1533645" cy="369332"/>
          </a:xfrm>
          <a:prstGeom prst="rect">
            <a:avLst/>
          </a:prstGeom>
          <a:noFill/>
        </p:spPr>
        <p:txBody>
          <a:bodyPr wrap="square" rtlCol="0">
            <a:spAutoFit/>
          </a:bodyPr>
          <a:lstStyle/>
          <a:p>
            <a:pPr algn="ctr" fontAlgn="auto">
              <a:spcBef>
                <a:spcPts val="0"/>
              </a:spcBef>
              <a:spcAft>
                <a:spcPts val="0"/>
              </a:spcAft>
            </a:pPr>
            <a:r>
              <a:rPr lang="en-GB" b="1" dirty="0" smtClean="0">
                <a:solidFill>
                  <a:srgbClr val="0055A0">
                    <a:lumMod val="20000"/>
                    <a:lumOff val="80000"/>
                  </a:srgbClr>
                </a:solidFill>
                <a:latin typeface="Arial"/>
              </a:rPr>
              <a:t>Repair</a:t>
            </a:r>
            <a:endParaRPr lang="en-GB" b="1" dirty="0">
              <a:solidFill>
                <a:srgbClr val="0055A0">
                  <a:lumMod val="20000"/>
                  <a:lumOff val="80000"/>
                </a:srgbClr>
              </a:solidFill>
              <a:latin typeface="Arial"/>
            </a:endParaRPr>
          </a:p>
        </p:txBody>
      </p:sp>
      <p:sp>
        <p:nvSpPr>
          <p:cNvPr id="14" name="TextBox 13"/>
          <p:cNvSpPr txBox="1"/>
          <p:nvPr/>
        </p:nvSpPr>
        <p:spPr>
          <a:xfrm>
            <a:off x="4619336" y="2522371"/>
            <a:ext cx="1533645" cy="369332"/>
          </a:xfrm>
          <a:prstGeom prst="rect">
            <a:avLst/>
          </a:prstGeom>
          <a:noFill/>
        </p:spPr>
        <p:txBody>
          <a:bodyPr wrap="square" rtlCol="0">
            <a:spAutoFit/>
          </a:bodyPr>
          <a:lstStyle/>
          <a:p>
            <a:pPr algn="ctr" fontAlgn="auto">
              <a:spcBef>
                <a:spcPts val="0"/>
              </a:spcBef>
              <a:spcAft>
                <a:spcPts val="0"/>
              </a:spcAft>
            </a:pPr>
            <a:r>
              <a:rPr lang="en-GB" b="1" dirty="0" smtClean="0">
                <a:solidFill>
                  <a:srgbClr val="0055A0">
                    <a:lumMod val="40000"/>
                    <a:lumOff val="60000"/>
                  </a:srgbClr>
                </a:solidFill>
                <a:latin typeface="Arial"/>
              </a:rPr>
              <a:t>Logistics</a:t>
            </a:r>
            <a:endParaRPr lang="en-GB" b="1" dirty="0">
              <a:solidFill>
                <a:srgbClr val="0055A0">
                  <a:lumMod val="40000"/>
                  <a:lumOff val="60000"/>
                </a:srgbClr>
              </a:solidFill>
              <a:latin typeface="Arial"/>
            </a:endParaRPr>
          </a:p>
        </p:txBody>
      </p:sp>
      <p:pic>
        <p:nvPicPr>
          <p:cNvPr id="15" name="Picture 14"/>
          <p:cNvPicPr>
            <a:picLocks noChangeAspect="1"/>
          </p:cNvPicPr>
          <p:nvPr/>
        </p:nvPicPr>
        <p:blipFill>
          <a:blip r:embed="rId4"/>
          <a:stretch>
            <a:fillRect/>
          </a:stretch>
        </p:blipFill>
        <p:spPr>
          <a:xfrm>
            <a:off x="6942580" y="3461136"/>
            <a:ext cx="1815739" cy="1369748"/>
          </a:xfrm>
          <a:prstGeom prst="rect">
            <a:avLst/>
          </a:prstGeom>
        </p:spPr>
      </p:pic>
      <p:pic>
        <p:nvPicPr>
          <p:cNvPr id="16" name="Picture 15"/>
          <p:cNvPicPr>
            <a:picLocks noChangeAspect="1"/>
          </p:cNvPicPr>
          <p:nvPr/>
        </p:nvPicPr>
        <p:blipFill>
          <a:blip r:embed="rId5"/>
          <a:stretch>
            <a:fillRect/>
          </a:stretch>
        </p:blipFill>
        <p:spPr>
          <a:xfrm>
            <a:off x="2282065" y="2450110"/>
            <a:ext cx="1742596" cy="1119842"/>
          </a:xfrm>
          <a:prstGeom prst="rect">
            <a:avLst/>
          </a:prstGeom>
        </p:spPr>
      </p:pic>
      <p:sp>
        <p:nvSpPr>
          <p:cNvPr id="17" name="5-Point Star 16"/>
          <p:cNvSpPr/>
          <p:nvPr/>
        </p:nvSpPr>
        <p:spPr>
          <a:xfrm>
            <a:off x="607895" y="2451459"/>
            <a:ext cx="179408" cy="133920"/>
          </a:xfrm>
          <a:prstGeom prst="star5">
            <a:avLst/>
          </a:prstGeom>
          <a:solidFill>
            <a:srgbClr val="FF0000"/>
          </a:solidFill>
          <a:ln w="9525" cap="flat" cmpd="sng" algn="ctr">
            <a:solidFill>
              <a:srgbClr val="4F81BD">
                <a:shade val="60000"/>
                <a:satMod val="300000"/>
              </a:srgb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pic>
        <p:nvPicPr>
          <p:cNvPr id="18" name="Picture 17"/>
          <p:cNvPicPr>
            <a:picLocks noChangeAspect="1"/>
          </p:cNvPicPr>
          <p:nvPr/>
        </p:nvPicPr>
        <p:blipFill>
          <a:blip r:embed="rId6"/>
          <a:stretch>
            <a:fillRect/>
          </a:stretch>
        </p:blipFill>
        <p:spPr>
          <a:xfrm>
            <a:off x="4453789" y="2967761"/>
            <a:ext cx="1909308" cy="1431981"/>
          </a:xfrm>
          <a:prstGeom prst="rect">
            <a:avLst/>
          </a:prstGeom>
        </p:spPr>
      </p:pic>
      <p:sp>
        <p:nvSpPr>
          <p:cNvPr id="19" name="Rectangle 18"/>
          <p:cNvSpPr/>
          <p:nvPr/>
        </p:nvSpPr>
        <p:spPr>
          <a:xfrm>
            <a:off x="202557" y="5229200"/>
            <a:ext cx="8621720" cy="1200329"/>
          </a:xfrm>
          <a:prstGeom prst="rect">
            <a:avLst/>
          </a:prstGeom>
        </p:spPr>
        <p:txBody>
          <a:bodyPr wrap="square">
            <a:spAutoFit/>
          </a:bodyPr>
          <a:lstStyle/>
          <a:p>
            <a:pPr marL="285750" indent="-285750">
              <a:buFont typeface="Arial" panose="020B0604020202020204" pitchFamily="34" charset="0"/>
              <a:buChar char="•"/>
            </a:pPr>
            <a:r>
              <a:rPr lang="en-US" b="1" dirty="0">
                <a:solidFill>
                  <a:srgbClr val="002060"/>
                </a:solidFill>
              </a:rPr>
              <a:t>Mean Time to </a:t>
            </a:r>
            <a:r>
              <a:rPr lang="en-US" b="1" dirty="0" smtClean="0">
                <a:solidFill>
                  <a:srgbClr val="002060"/>
                </a:solidFill>
              </a:rPr>
              <a:t>Repair (MTTR)</a:t>
            </a:r>
            <a:r>
              <a:rPr lang="en-US" dirty="0" smtClean="0">
                <a:solidFill>
                  <a:srgbClr val="002060"/>
                </a:solidFill>
              </a:rPr>
              <a:t>: </a:t>
            </a:r>
            <a:r>
              <a:rPr lang="en-GB" dirty="0">
                <a:solidFill>
                  <a:srgbClr val="000066"/>
                </a:solidFill>
              </a:rPr>
              <a:t>the average time required to repair a failed component or device</a:t>
            </a:r>
            <a:r>
              <a:rPr lang="en-GB" dirty="0" smtClean="0">
                <a:solidFill>
                  <a:srgbClr val="000066"/>
                </a:solidFill>
              </a:rPr>
              <a:t>.</a:t>
            </a:r>
          </a:p>
          <a:p>
            <a:pPr marL="285750" indent="-285750">
              <a:buFont typeface="Arial" panose="020B0604020202020204" pitchFamily="34" charset="0"/>
              <a:buChar char="•"/>
            </a:pPr>
            <a:r>
              <a:rPr lang="en-GB" dirty="0" smtClean="0">
                <a:solidFill>
                  <a:srgbClr val="000066"/>
                </a:solidFill>
              </a:rPr>
              <a:t>In addition, some time might be required to recover nominal operating conditions (e.g. beam-recommissioning, source stabilization, magnetic pre-cycles,…)</a:t>
            </a:r>
            <a:endParaRPr lang="en-US" dirty="0" smtClean="0">
              <a:solidFill>
                <a:srgbClr val="000066"/>
              </a:solidFill>
            </a:endParaRPr>
          </a:p>
        </p:txBody>
      </p:sp>
    </p:spTree>
    <p:extLst>
      <p:ext uri="{BB962C8B-B14F-4D97-AF65-F5344CB8AC3E}">
        <p14:creationId xmlns:p14="http://schemas.microsoft.com/office/powerpoint/2010/main" val="3507925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7" grpId="0" animBg="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Maintenance and Operability</a:t>
            </a:r>
            <a:endParaRPr lang="en-GB" dirty="0"/>
          </a:p>
        </p:txBody>
      </p:sp>
      <p:sp>
        <p:nvSpPr>
          <p:cNvPr id="3" name="Rectangle 3"/>
          <p:cNvSpPr txBox="1">
            <a:spLocks noChangeArrowheads="1"/>
          </p:cNvSpPr>
          <p:nvPr/>
        </p:nvSpPr>
        <p:spPr bwMode="auto">
          <a:xfrm>
            <a:off x="179512" y="980728"/>
            <a:ext cx="8640960" cy="388843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r>
              <a:rPr lang="en-US" sz="2000" dirty="0" smtClean="0"/>
              <a:t>Maintenance and operability should be considered from </a:t>
            </a:r>
            <a:r>
              <a:rPr lang="en-US" sz="2000" b="1" dirty="0" smtClean="0"/>
              <a:t>early design </a:t>
            </a:r>
            <a:r>
              <a:rPr lang="en-US" sz="2000" dirty="0" smtClean="0"/>
              <a:t>phases of the accelerator</a:t>
            </a:r>
          </a:p>
          <a:p>
            <a:pPr marL="0" indent="0">
              <a:buNone/>
            </a:pPr>
            <a:endParaRPr lang="en-US" sz="2000" dirty="0"/>
          </a:p>
          <a:p>
            <a:r>
              <a:rPr lang="en-US" sz="2000" dirty="0" smtClean="0"/>
              <a:t>System</a:t>
            </a:r>
            <a:r>
              <a:rPr lang="en-US" sz="2000" b="1" dirty="0" smtClean="0"/>
              <a:t> architectures </a:t>
            </a:r>
            <a:r>
              <a:rPr lang="en-US" sz="2000" dirty="0" smtClean="0"/>
              <a:t>can strongly influence maintainability</a:t>
            </a:r>
          </a:p>
          <a:p>
            <a:pPr marL="0" indent="0">
              <a:buNone/>
            </a:pPr>
            <a:endParaRPr lang="en-US" sz="2000" dirty="0" smtClean="0"/>
          </a:p>
          <a:p>
            <a:r>
              <a:rPr lang="en-US" sz="2000" b="1" dirty="0" smtClean="0"/>
              <a:t>Modular designs </a:t>
            </a:r>
            <a:r>
              <a:rPr lang="en-US" sz="2000" dirty="0" smtClean="0"/>
              <a:t>help optimizing maintenance tasks and commissioning</a:t>
            </a:r>
          </a:p>
          <a:p>
            <a:pPr marL="0" indent="0">
              <a:buNone/>
            </a:pPr>
            <a:endParaRPr lang="en-US" sz="2000" dirty="0"/>
          </a:p>
          <a:p>
            <a:r>
              <a:rPr lang="en-US" sz="2000" b="1" dirty="0" smtClean="0"/>
              <a:t>Accessibility</a:t>
            </a:r>
            <a:r>
              <a:rPr lang="en-US" sz="2000" dirty="0" smtClean="0"/>
              <a:t> of equipment (when possible) ensures faster recoveries after failures</a:t>
            </a:r>
          </a:p>
          <a:p>
            <a:pPr marL="0" indent="0">
              <a:buNone/>
            </a:pPr>
            <a:endParaRPr lang="en-US" sz="2000" dirty="0"/>
          </a:p>
          <a:p>
            <a:r>
              <a:rPr lang="en-US" sz="2000" dirty="0" smtClean="0"/>
              <a:t>Advanced </a:t>
            </a:r>
            <a:r>
              <a:rPr lang="en-US" sz="2000" b="1" dirty="0" smtClean="0"/>
              <a:t>diagnostics</a:t>
            </a:r>
            <a:r>
              <a:rPr lang="en-US" sz="2000" dirty="0" smtClean="0"/>
              <a:t> capabilities help identifying failure root causes</a:t>
            </a:r>
          </a:p>
          <a:p>
            <a:endParaRPr lang="en-US" sz="2000" dirty="0"/>
          </a:p>
          <a:p>
            <a:r>
              <a:rPr lang="en-US" sz="2000" dirty="0" smtClean="0"/>
              <a:t>Important: reliability analyses provide the means for </a:t>
            </a:r>
            <a:r>
              <a:rPr lang="en-US" sz="2000" b="1" dirty="0" smtClean="0"/>
              <a:t>spare part management</a:t>
            </a:r>
          </a:p>
          <a:p>
            <a:pPr marL="0" indent="0">
              <a:buNone/>
            </a:pP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13832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From Reliability Data to Availability Modelling</a:t>
            </a:r>
            <a:endParaRPr lang="en-GB" b="1" dirty="0">
              <a:solidFill>
                <a:srgbClr val="002060"/>
              </a:solidFill>
            </a:endParaRPr>
          </a:p>
        </p:txBody>
      </p:sp>
    </p:spTree>
    <p:extLst>
      <p:ext uri="{BB962C8B-B14F-4D97-AF65-F5344CB8AC3E}">
        <p14:creationId xmlns:p14="http://schemas.microsoft.com/office/powerpoint/2010/main" val="83155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Basic Definitions</a:t>
            </a:r>
            <a:endParaRPr lang="en-GB" dirty="0"/>
          </a:p>
        </p:txBody>
      </p:sp>
      <p:sp>
        <p:nvSpPr>
          <p:cNvPr id="3" name="TextBox 2"/>
          <p:cNvSpPr txBox="1"/>
          <p:nvPr/>
        </p:nvSpPr>
        <p:spPr>
          <a:xfrm>
            <a:off x="251520" y="1352957"/>
            <a:ext cx="8568952" cy="4524315"/>
          </a:xfrm>
          <a:prstGeom prst="rect">
            <a:avLst/>
          </a:prstGeom>
          <a:noFill/>
        </p:spPr>
        <p:txBody>
          <a:bodyPr wrap="square" rtlCol="0">
            <a:spAutoFit/>
          </a:bodyPr>
          <a:lstStyle/>
          <a:p>
            <a:pPr marL="285750" indent="-285750">
              <a:buFont typeface="Arial" panose="020B0604020202020204" pitchFamily="34" charset="0"/>
              <a:buChar char="•"/>
            </a:pPr>
            <a:r>
              <a:rPr lang="en-GB" sz="2400" b="1" dirty="0" smtClean="0">
                <a:solidFill>
                  <a:srgbClr val="002060"/>
                </a:solidFill>
                <a:latin typeface="+mj-lt"/>
              </a:rPr>
              <a:t>Reliability (0-1)</a:t>
            </a:r>
            <a:r>
              <a:rPr lang="en-GB" sz="2400" dirty="0" smtClean="0">
                <a:solidFill>
                  <a:srgbClr val="002060"/>
                </a:solidFill>
                <a:latin typeface="+mj-lt"/>
              </a:rPr>
              <a:t> is the probability that a system does not fail during a defined period of time under given functional and environmental conditions</a:t>
            </a:r>
          </a:p>
          <a:p>
            <a:pPr marL="742950" lvl="1" indent="-285750">
              <a:buClr>
                <a:srgbClr val="00B0F0"/>
              </a:buClr>
              <a:buFont typeface="Arial" panose="020B0604020202020204" pitchFamily="34" charset="0"/>
              <a:buChar char="•"/>
            </a:pPr>
            <a:r>
              <a:rPr lang="en-GB" dirty="0" smtClean="0">
                <a:solidFill>
                  <a:schemeClr val="accent1">
                    <a:lumMod val="75000"/>
                  </a:schemeClr>
                </a:solidFill>
                <a:latin typeface="+mj-lt"/>
              </a:rPr>
              <a:t>Example of reliability specification: “An accelerator must have a reliability of 60 % after 100 h in operation, at an operating current of 40 mA”</a:t>
            </a:r>
          </a:p>
          <a:p>
            <a:endParaRPr lang="en-GB" sz="2400" dirty="0" smtClean="0">
              <a:solidFill>
                <a:srgbClr val="002060"/>
              </a:solidFill>
              <a:latin typeface="+mj-lt"/>
            </a:endParaRPr>
          </a:p>
          <a:p>
            <a:endParaRPr lang="en-GB" sz="2400" dirty="0">
              <a:solidFill>
                <a:srgbClr val="002060"/>
              </a:solidFill>
              <a:latin typeface="+mj-lt"/>
            </a:endParaRPr>
          </a:p>
          <a:p>
            <a:endParaRPr lang="en-GB" sz="2400" dirty="0">
              <a:solidFill>
                <a:srgbClr val="002060"/>
              </a:solidFill>
              <a:latin typeface="+mj-lt"/>
            </a:endParaRPr>
          </a:p>
          <a:p>
            <a:pPr marL="285750" indent="-285750">
              <a:buFont typeface="Arial" panose="020B0604020202020204" pitchFamily="34" charset="0"/>
              <a:buChar char="•"/>
            </a:pPr>
            <a:r>
              <a:rPr lang="en-GB" sz="2400" b="1" dirty="0" smtClean="0">
                <a:solidFill>
                  <a:srgbClr val="002060"/>
                </a:solidFill>
                <a:latin typeface="+mj-lt"/>
              </a:rPr>
              <a:t>Availability (0-1)</a:t>
            </a:r>
            <a:r>
              <a:rPr lang="en-GB" sz="2400" dirty="0" smtClean="0">
                <a:solidFill>
                  <a:srgbClr val="002060"/>
                </a:solidFill>
                <a:latin typeface="+mj-lt"/>
              </a:rPr>
              <a:t> is the probability that a system in a functional state at given point in time</a:t>
            </a:r>
          </a:p>
          <a:p>
            <a:pPr marL="742950" lvl="1" indent="-285750">
              <a:buClr>
                <a:srgbClr val="00B0F0"/>
              </a:buClr>
              <a:buFont typeface="Arial" panose="020B0604020202020204" pitchFamily="34" charset="0"/>
              <a:buChar char="•"/>
            </a:pPr>
            <a:r>
              <a:rPr lang="en-GB" dirty="0" smtClean="0">
                <a:solidFill>
                  <a:schemeClr val="accent1">
                    <a:lumMod val="75000"/>
                  </a:schemeClr>
                </a:solidFill>
                <a:latin typeface="+mj-lt"/>
              </a:rPr>
              <a:t>Example of availability specification: “An accelerator must ensure beam delivery to a target for 90 % of the scheduled time for operation”</a:t>
            </a:r>
          </a:p>
          <a:p>
            <a:pPr marL="742950" lvl="1" indent="-285750">
              <a:buFont typeface="Arial" panose="020B0604020202020204" pitchFamily="34" charset="0"/>
              <a:buChar char="•"/>
            </a:pPr>
            <a:endParaRPr lang="en-GB" sz="2400" dirty="0" smtClean="0">
              <a:solidFill>
                <a:srgbClr val="002060"/>
              </a:solidFill>
              <a:latin typeface="+mj-lt"/>
            </a:endParaRPr>
          </a:p>
        </p:txBody>
      </p:sp>
    </p:spTree>
    <p:extLst>
      <p:ext uri="{BB962C8B-B14F-4D97-AF65-F5344CB8AC3E}">
        <p14:creationId xmlns:p14="http://schemas.microsoft.com/office/powerpoint/2010/main" val="3303200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79512" y="1698928"/>
            <a:ext cx="4923423" cy="0"/>
          </a:xfrm>
          <a:prstGeom prst="line">
            <a:avLst/>
          </a:prstGeom>
          <a:noFill/>
          <a:ln w="50800" cap="flat" cmpd="sng" algn="ctr">
            <a:solidFill>
              <a:srgbClr val="DADADA">
                <a:lumMod val="10000"/>
              </a:srgbClr>
            </a:solidFill>
            <a:prstDash val="solid"/>
            <a:tailEnd type="triangle"/>
          </a:ln>
          <a:effectLst/>
        </p:spPr>
      </p:cxnSp>
      <p:sp>
        <p:nvSpPr>
          <p:cNvPr id="4" name="Rounded Rectangle 3"/>
          <p:cNvSpPr/>
          <p:nvPr/>
        </p:nvSpPr>
        <p:spPr>
          <a:xfrm>
            <a:off x="251522" y="1446900"/>
            <a:ext cx="864094" cy="504056"/>
          </a:xfrm>
          <a:prstGeom prst="roundRect">
            <a:avLst/>
          </a:prstGeom>
          <a:solidFill>
            <a:srgbClr val="AD0F80"/>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Shutdown</a:t>
            </a:r>
          </a:p>
        </p:txBody>
      </p:sp>
      <p:sp>
        <p:nvSpPr>
          <p:cNvPr id="5" name="Rounded Rectangle 4"/>
          <p:cNvSpPr/>
          <p:nvPr/>
        </p:nvSpPr>
        <p:spPr>
          <a:xfrm>
            <a:off x="1187624" y="1446900"/>
            <a:ext cx="1289358" cy="504056"/>
          </a:xfrm>
          <a:prstGeom prst="roundRect">
            <a:avLst/>
          </a:prstGeom>
          <a:solidFill>
            <a:srgbClr val="339966">
              <a:lumMod val="50000"/>
            </a:srgb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Operation</a:t>
            </a:r>
          </a:p>
        </p:txBody>
      </p:sp>
      <p:cxnSp>
        <p:nvCxnSpPr>
          <p:cNvPr id="6" name="Straight Connector 5"/>
          <p:cNvCxnSpPr/>
          <p:nvPr/>
        </p:nvCxnSpPr>
        <p:spPr>
          <a:xfrm>
            <a:off x="976721" y="3571136"/>
            <a:ext cx="6460013" cy="0"/>
          </a:xfrm>
          <a:prstGeom prst="line">
            <a:avLst/>
          </a:prstGeom>
          <a:noFill/>
          <a:ln w="50800" cap="flat" cmpd="sng" algn="ctr">
            <a:solidFill>
              <a:srgbClr val="DADADA">
                <a:lumMod val="10000"/>
              </a:srgbClr>
            </a:solidFill>
            <a:prstDash val="solid"/>
            <a:tailEnd type="triangle"/>
          </a:ln>
          <a:effectLst/>
        </p:spPr>
      </p:cxnSp>
      <p:sp>
        <p:nvSpPr>
          <p:cNvPr id="7" name="Rounded Rectangle 6"/>
          <p:cNvSpPr/>
          <p:nvPr/>
        </p:nvSpPr>
        <p:spPr>
          <a:xfrm>
            <a:off x="1099428" y="3337497"/>
            <a:ext cx="1187959" cy="504056"/>
          </a:xfrm>
          <a:prstGeom prst="roundRect">
            <a:avLst/>
          </a:prstGeom>
          <a:solidFill>
            <a:srgbClr val="E70000">
              <a:lumMod val="50000"/>
            </a:srgb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HW Commissioning</a:t>
            </a:r>
          </a:p>
        </p:txBody>
      </p:sp>
      <p:sp>
        <p:nvSpPr>
          <p:cNvPr id="8" name="Rounded Rectangle 7"/>
          <p:cNvSpPr/>
          <p:nvPr/>
        </p:nvSpPr>
        <p:spPr>
          <a:xfrm>
            <a:off x="2338087" y="3337497"/>
            <a:ext cx="1203767" cy="504056"/>
          </a:xfrm>
          <a:prstGeom prst="roundRect">
            <a:avLst/>
          </a:prstGeom>
          <a:solidFill>
            <a:srgbClr val="0000FF"/>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Beam Commissioning</a:t>
            </a:r>
          </a:p>
        </p:txBody>
      </p:sp>
      <p:sp>
        <p:nvSpPr>
          <p:cNvPr id="9" name="Rounded Rectangle 8"/>
          <p:cNvSpPr/>
          <p:nvPr/>
        </p:nvSpPr>
        <p:spPr>
          <a:xfrm>
            <a:off x="3592554" y="3337497"/>
            <a:ext cx="1656184" cy="504056"/>
          </a:xfrm>
          <a:prstGeom prst="roundRect">
            <a:avLst/>
          </a:prstGeom>
          <a:solidFill>
            <a:srgbClr val="339966"/>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Luminosity Production</a:t>
            </a:r>
          </a:p>
        </p:txBody>
      </p:sp>
      <p:cxnSp>
        <p:nvCxnSpPr>
          <p:cNvPr id="10" name="Straight Connector 9"/>
          <p:cNvCxnSpPr/>
          <p:nvPr/>
        </p:nvCxnSpPr>
        <p:spPr>
          <a:xfrm>
            <a:off x="2008208" y="5461735"/>
            <a:ext cx="4786132" cy="0"/>
          </a:xfrm>
          <a:prstGeom prst="line">
            <a:avLst/>
          </a:prstGeom>
          <a:noFill/>
          <a:ln w="50800" cap="flat" cmpd="sng" algn="ctr">
            <a:solidFill>
              <a:srgbClr val="DADADA">
                <a:lumMod val="10000"/>
              </a:srgbClr>
            </a:solidFill>
            <a:prstDash val="solid"/>
            <a:tailEnd type="triangle"/>
          </a:ln>
          <a:effectLst/>
        </p:spPr>
      </p:cxnSp>
      <p:sp>
        <p:nvSpPr>
          <p:cNvPr id="11" name="Rounded Rectangle 10"/>
          <p:cNvSpPr/>
          <p:nvPr/>
        </p:nvSpPr>
        <p:spPr>
          <a:xfrm>
            <a:off x="2291788" y="5209705"/>
            <a:ext cx="905711" cy="504056"/>
          </a:xfrm>
          <a:prstGeom prst="roundRect">
            <a:avLst/>
          </a:prstGeom>
          <a:solidFill>
            <a:srgbClr val="FFFFFF">
              <a:lumMod val="75000"/>
            </a:srgb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Machine Cycle</a:t>
            </a:r>
          </a:p>
        </p:txBody>
      </p:sp>
      <p:sp>
        <p:nvSpPr>
          <p:cNvPr id="12" name="Rounded Rectangle 11"/>
          <p:cNvSpPr/>
          <p:nvPr/>
        </p:nvSpPr>
        <p:spPr>
          <a:xfrm>
            <a:off x="3261381" y="5209707"/>
            <a:ext cx="1368152" cy="504056"/>
          </a:xfrm>
          <a:prstGeom prst="roundRect">
            <a:avLst/>
          </a:prstGeom>
          <a:solidFill>
            <a:srgbClr val="339966">
              <a:lumMod val="60000"/>
              <a:lumOff val="40000"/>
            </a:srgb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Stable Beams</a:t>
            </a:r>
          </a:p>
        </p:txBody>
      </p:sp>
      <p:sp>
        <p:nvSpPr>
          <p:cNvPr id="13" name="Rounded Rectangle 12"/>
          <p:cNvSpPr/>
          <p:nvPr/>
        </p:nvSpPr>
        <p:spPr>
          <a:xfrm>
            <a:off x="4679924" y="5209707"/>
            <a:ext cx="864096" cy="504056"/>
          </a:xfrm>
          <a:prstGeom prst="roundRect">
            <a:avLst/>
          </a:prstGeom>
          <a:solidFill>
            <a:srgbClr val="FF0000"/>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Failure</a:t>
            </a:r>
          </a:p>
        </p:txBody>
      </p:sp>
      <p:sp>
        <p:nvSpPr>
          <p:cNvPr id="14" name="TextBox 13"/>
          <p:cNvSpPr txBox="1"/>
          <p:nvPr/>
        </p:nvSpPr>
        <p:spPr>
          <a:xfrm>
            <a:off x="4967288" y="1829008"/>
            <a:ext cx="900100" cy="369332"/>
          </a:xfrm>
          <a:prstGeom prst="rect">
            <a:avLst/>
          </a:prstGeom>
          <a:noFill/>
        </p:spPr>
        <p:txBody>
          <a:bodyPr wrap="square" rtlCol="0">
            <a:spAutoFit/>
          </a:bodyPr>
          <a:lstStyle/>
          <a:p>
            <a:pPr fontAlgn="base">
              <a:spcBef>
                <a:spcPct val="0"/>
              </a:spcBef>
              <a:spcAft>
                <a:spcPct val="0"/>
              </a:spcAft>
              <a:defRPr/>
            </a:pPr>
            <a:r>
              <a:rPr lang="en-GB" b="1" kern="0" dirty="0">
                <a:solidFill>
                  <a:srgbClr val="EEECE1">
                    <a:lumMod val="10000"/>
                  </a:srgbClr>
                </a:solidFill>
              </a:rPr>
              <a:t>Years</a:t>
            </a:r>
          </a:p>
        </p:txBody>
      </p:sp>
      <p:sp>
        <p:nvSpPr>
          <p:cNvPr id="15" name="TextBox 14"/>
          <p:cNvSpPr txBox="1"/>
          <p:nvPr/>
        </p:nvSpPr>
        <p:spPr>
          <a:xfrm>
            <a:off x="7283960" y="3759417"/>
            <a:ext cx="1152128" cy="369332"/>
          </a:xfrm>
          <a:prstGeom prst="rect">
            <a:avLst/>
          </a:prstGeom>
          <a:noFill/>
        </p:spPr>
        <p:txBody>
          <a:bodyPr wrap="square" rtlCol="0">
            <a:spAutoFit/>
          </a:bodyPr>
          <a:lstStyle/>
          <a:p>
            <a:pPr fontAlgn="base">
              <a:spcBef>
                <a:spcPct val="0"/>
              </a:spcBef>
              <a:spcAft>
                <a:spcPct val="0"/>
              </a:spcAft>
              <a:defRPr/>
            </a:pPr>
            <a:r>
              <a:rPr lang="en-GB" b="1" kern="0" dirty="0">
                <a:solidFill>
                  <a:srgbClr val="EEECE1">
                    <a:lumMod val="10000"/>
                  </a:srgbClr>
                </a:solidFill>
              </a:rPr>
              <a:t>Weeks</a:t>
            </a:r>
          </a:p>
        </p:txBody>
      </p:sp>
      <p:sp>
        <p:nvSpPr>
          <p:cNvPr id="16" name="TextBox 15"/>
          <p:cNvSpPr txBox="1"/>
          <p:nvPr/>
        </p:nvSpPr>
        <p:spPr>
          <a:xfrm>
            <a:off x="6706040" y="5564265"/>
            <a:ext cx="1152128" cy="369332"/>
          </a:xfrm>
          <a:prstGeom prst="rect">
            <a:avLst/>
          </a:prstGeom>
          <a:noFill/>
        </p:spPr>
        <p:txBody>
          <a:bodyPr wrap="square" rtlCol="0">
            <a:spAutoFit/>
          </a:bodyPr>
          <a:lstStyle/>
          <a:p>
            <a:pPr fontAlgn="base">
              <a:spcBef>
                <a:spcPct val="0"/>
              </a:spcBef>
              <a:spcAft>
                <a:spcPct val="0"/>
              </a:spcAft>
              <a:defRPr/>
            </a:pPr>
            <a:r>
              <a:rPr lang="en-GB" b="1" kern="0" dirty="0">
                <a:solidFill>
                  <a:srgbClr val="EEECE1">
                    <a:lumMod val="10000"/>
                  </a:srgbClr>
                </a:solidFill>
              </a:rPr>
              <a:t>Hours</a:t>
            </a:r>
          </a:p>
        </p:txBody>
      </p:sp>
      <p:sp>
        <p:nvSpPr>
          <p:cNvPr id="17" name="Flowchart: Merge 16"/>
          <p:cNvSpPr/>
          <p:nvPr/>
        </p:nvSpPr>
        <p:spPr>
          <a:xfrm rot="10800000">
            <a:off x="1138537" y="1982510"/>
            <a:ext cx="5864147" cy="1318210"/>
          </a:xfrm>
          <a:prstGeom prst="flowChartMerge">
            <a:avLst/>
          </a:prstGeom>
          <a:solidFill>
            <a:srgbClr val="ABE9FF">
              <a:alpha val="30000"/>
            </a:srgbClr>
          </a:solidFill>
          <a:ln w="25400" cap="flat" cmpd="sng" algn="ctr">
            <a:noFill/>
            <a:prstDash val="solid"/>
          </a:ln>
          <a:effectLst/>
        </p:spPr>
        <p:txBody>
          <a:bodyPr rtlCol="0" anchor="ctr"/>
          <a:lstStyle/>
          <a:p>
            <a:pPr algn="ctr" fontAlgn="base">
              <a:spcBef>
                <a:spcPct val="0"/>
              </a:spcBef>
              <a:spcAft>
                <a:spcPct val="0"/>
              </a:spcAft>
              <a:defRPr/>
            </a:pPr>
            <a:endParaRPr lang="en-GB" kern="0">
              <a:solidFill>
                <a:srgbClr val="FFFFFF"/>
              </a:solidFill>
              <a:latin typeface="Calibri"/>
            </a:endParaRPr>
          </a:p>
        </p:txBody>
      </p:sp>
      <p:sp>
        <p:nvSpPr>
          <p:cNvPr id="18" name="Flowchart: Merge 17"/>
          <p:cNvSpPr/>
          <p:nvPr/>
        </p:nvSpPr>
        <p:spPr>
          <a:xfrm rot="10800000">
            <a:off x="2291787" y="3866003"/>
            <a:ext cx="4166720" cy="1368153"/>
          </a:xfrm>
          <a:prstGeom prst="flowChartMerge">
            <a:avLst/>
          </a:prstGeom>
          <a:solidFill>
            <a:srgbClr val="ABE9FF">
              <a:alpha val="30000"/>
            </a:srgbClr>
          </a:solidFill>
          <a:ln w="25400" cap="flat" cmpd="sng" algn="ctr">
            <a:noFill/>
            <a:prstDash val="solid"/>
          </a:ln>
          <a:effectLst/>
        </p:spPr>
        <p:txBody>
          <a:bodyPr rtlCol="0" anchor="ctr"/>
          <a:lstStyle/>
          <a:p>
            <a:pPr algn="ctr" fontAlgn="base">
              <a:spcBef>
                <a:spcPct val="0"/>
              </a:spcBef>
              <a:spcAft>
                <a:spcPct val="0"/>
              </a:spcAft>
              <a:defRPr/>
            </a:pPr>
            <a:endParaRPr lang="en-GB" kern="0">
              <a:solidFill>
                <a:srgbClr val="FFFFFF"/>
              </a:solidFill>
              <a:latin typeface="Calibri"/>
            </a:endParaRPr>
          </a:p>
        </p:txBody>
      </p:sp>
      <p:sp>
        <p:nvSpPr>
          <p:cNvPr id="19" name="Rounded Rectangle 18"/>
          <p:cNvSpPr/>
          <p:nvPr/>
        </p:nvSpPr>
        <p:spPr>
          <a:xfrm>
            <a:off x="2537288" y="1457297"/>
            <a:ext cx="864094" cy="504056"/>
          </a:xfrm>
          <a:prstGeom prst="roundRect">
            <a:avLst/>
          </a:prstGeom>
          <a:solidFill>
            <a:srgbClr val="AD0F80"/>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Shutdown</a:t>
            </a:r>
          </a:p>
        </p:txBody>
      </p:sp>
      <p:sp>
        <p:nvSpPr>
          <p:cNvPr id="20" name="Rounded Rectangle 19"/>
          <p:cNvSpPr/>
          <p:nvPr/>
        </p:nvSpPr>
        <p:spPr>
          <a:xfrm>
            <a:off x="3473390" y="1457297"/>
            <a:ext cx="1289358" cy="504056"/>
          </a:xfrm>
          <a:prstGeom prst="roundRect">
            <a:avLst/>
          </a:prstGeom>
          <a:solidFill>
            <a:srgbClr val="339966">
              <a:lumMod val="50000"/>
            </a:srgb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Operation</a:t>
            </a:r>
          </a:p>
        </p:txBody>
      </p:sp>
      <p:sp>
        <p:nvSpPr>
          <p:cNvPr id="21" name="Rounded Rectangle 20"/>
          <p:cNvSpPr/>
          <p:nvPr/>
        </p:nvSpPr>
        <p:spPr>
          <a:xfrm>
            <a:off x="5308974" y="3337497"/>
            <a:ext cx="864094" cy="504056"/>
          </a:xfrm>
          <a:prstGeom prst="roundRect">
            <a:avLst/>
          </a:prstGeom>
          <a:solidFill>
            <a:srgbClr val="AD0F80"/>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Technical Stop</a:t>
            </a:r>
          </a:p>
        </p:txBody>
      </p:sp>
      <p:sp>
        <p:nvSpPr>
          <p:cNvPr id="22" name="Rounded Rectangle 21"/>
          <p:cNvSpPr/>
          <p:nvPr/>
        </p:nvSpPr>
        <p:spPr>
          <a:xfrm>
            <a:off x="6233304" y="3337497"/>
            <a:ext cx="864094" cy="504056"/>
          </a:xfrm>
          <a:prstGeom prst="roundRect">
            <a:avLst/>
          </a:prstGeom>
          <a:solidFill>
            <a:schemeClr val="accent1">
              <a:lumMod val="60000"/>
              <a:lumOff val="40000"/>
            </a:schemeClr>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a:solidFill>
                  <a:srgbClr val="FFFFFF"/>
                </a:solidFill>
                <a:latin typeface="Calibri"/>
              </a:rPr>
              <a:t>Machine Studies</a:t>
            </a:r>
          </a:p>
        </p:txBody>
      </p:sp>
      <p:sp>
        <p:nvSpPr>
          <p:cNvPr id="23" name="Rounded Rectangle 22"/>
          <p:cNvSpPr/>
          <p:nvPr/>
        </p:nvSpPr>
        <p:spPr>
          <a:xfrm>
            <a:off x="5594411" y="5209707"/>
            <a:ext cx="864096" cy="504056"/>
          </a:xfrm>
          <a:prstGeom prst="roundRect">
            <a:avLst/>
          </a:prstGeom>
          <a:solidFill>
            <a:srgbClr val="FFC000"/>
          </a:solidFill>
          <a:ln w="25400" cap="flat" cmpd="sng" algn="ctr">
            <a:solidFill>
              <a:srgbClr val="339966">
                <a:shade val="50000"/>
              </a:srgbClr>
            </a:solidFill>
            <a:prstDash val="solid"/>
          </a:ln>
          <a:effectLst/>
        </p:spPr>
        <p:txBody>
          <a:bodyPr rtlCol="0" anchor="ctr"/>
          <a:lstStyle/>
          <a:p>
            <a:pPr algn="ctr" fontAlgn="base">
              <a:spcBef>
                <a:spcPct val="0"/>
              </a:spcBef>
              <a:spcAft>
                <a:spcPct val="0"/>
              </a:spcAft>
              <a:defRPr/>
            </a:pPr>
            <a:r>
              <a:rPr lang="en-GB" sz="1200" kern="0" dirty="0" err="1">
                <a:solidFill>
                  <a:srgbClr val="FFFFFF"/>
                </a:solidFill>
                <a:latin typeface="Calibri"/>
              </a:rPr>
              <a:t>Precycle</a:t>
            </a:r>
            <a:endParaRPr lang="en-GB" sz="1200" kern="0" dirty="0">
              <a:solidFill>
                <a:srgbClr val="FFFFFF"/>
              </a:solidFill>
              <a:latin typeface="Calibri"/>
            </a:endParaRPr>
          </a:p>
        </p:txBody>
      </p:sp>
      <p:sp>
        <p:nvSpPr>
          <p:cNvPr id="28" name="Title 1"/>
          <p:cNvSpPr txBox="1">
            <a:spLocks/>
          </p:cNvSpPr>
          <p:nvPr/>
        </p:nvSpPr>
        <p:spPr>
          <a:xfrm>
            <a:off x="752168" y="0"/>
            <a:ext cx="8382000" cy="762000"/>
          </a:xfrm>
          <a:prstGeom prst="rect">
            <a:avLst/>
          </a:prstGeom>
        </p:spPr>
        <p:txBody>
          <a:bodyPr/>
          <a:lst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marL="342900" indent="-342900"/>
            <a:r>
              <a:rPr lang="en-US" kern="0" dirty="0" smtClean="0">
                <a:latin typeface="Calibri" pitchFamily="34" charset="0"/>
              </a:rPr>
              <a:t>Accelerator Schedule</a:t>
            </a:r>
            <a:endParaRPr lang="en-US" kern="0" dirty="0">
              <a:latin typeface="Calibri" pitchFamily="34" charset="0"/>
            </a:endParaRPr>
          </a:p>
        </p:txBody>
      </p:sp>
    </p:spTree>
    <p:extLst>
      <p:ext uri="{BB962C8B-B14F-4D97-AF65-F5344CB8AC3E}">
        <p14:creationId xmlns:p14="http://schemas.microsoft.com/office/powerpoint/2010/main" val="3794771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5" grpId="0"/>
      <p:bldP spid="16" grpId="0"/>
      <p:bldP spid="17" grpId="0" animBg="1"/>
      <p:bldP spid="18" grpId="0" animBg="1"/>
      <p:bldP spid="21" grpId="0" animBg="1"/>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9289" y="1398420"/>
            <a:ext cx="5040379" cy="1054528"/>
          </a:xfrm>
          <a:prstGeom prst="rect">
            <a:avLst/>
          </a:prstGeom>
          <a:solidFill>
            <a:sysClr val="window" lastClr="FFFFFF">
              <a:lumMod val="95000"/>
            </a:sysClr>
          </a:solidFill>
          <a:ln w="9525" cap="flat" cmpd="sng" algn="ctr">
            <a:solidFill>
              <a:sysClr val="window" lastClr="FFFFFF">
                <a:lumMod val="50000"/>
              </a:sysClr>
            </a:solidFill>
            <a:prstDash val="solid"/>
          </a:ln>
          <a:effectLst>
            <a:outerShdw blurRad="50800" dist="38100" dir="2700000" algn="tl" rotWithShape="0">
              <a:prstClr val="black">
                <a:alpha val="40000"/>
              </a:prstClr>
            </a:outerShdw>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Year schedule</a:t>
            </a:r>
          </a:p>
        </p:txBody>
      </p:sp>
      <p:sp>
        <p:nvSpPr>
          <p:cNvPr id="4" name="Rectangle 3"/>
          <p:cNvSpPr/>
          <p:nvPr/>
        </p:nvSpPr>
        <p:spPr>
          <a:xfrm>
            <a:off x="2109467" y="1691857"/>
            <a:ext cx="1800980" cy="666839"/>
          </a:xfrm>
          <a:prstGeom prst="rect">
            <a:avLst/>
          </a:prstGeom>
          <a:solidFill>
            <a:srgbClr val="F79646">
              <a:lumMod val="40000"/>
              <a:lumOff val="60000"/>
            </a:srgbClr>
          </a:solidFill>
          <a:ln w="9525" cap="flat" cmpd="sng" algn="ctr">
            <a:solidFill>
              <a:sysClr val="window" lastClr="FFFFFF">
                <a:lumMod val="50000"/>
              </a:sysClr>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Physics production</a:t>
            </a:r>
          </a:p>
        </p:txBody>
      </p:sp>
      <p:cxnSp>
        <p:nvCxnSpPr>
          <p:cNvPr id="5" name="Straight Connector 4"/>
          <p:cNvCxnSpPr/>
          <p:nvPr/>
        </p:nvCxnSpPr>
        <p:spPr>
          <a:xfrm flipH="1" flipV="1">
            <a:off x="2725835" y="2308269"/>
            <a:ext cx="4556837" cy="3811521"/>
          </a:xfrm>
          <a:prstGeom prst="line">
            <a:avLst/>
          </a:prstGeom>
          <a:noFill/>
          <a:ln w="9525" cap="flat" cmpd="sng" algn="ctr">
            <a:solidFill>
              <a:srgbClr val="0055A0"/>
            </a:solidFill>
            <a:prstDash val="dash"/>
          </a:ln>
          <a:effectLst/>
        </p:spPr>
      </p:cxnSp>
      <p:cxnSp>
        <p:nvCxnSpPr>
          <p:cNvPr id="6" name="Straight Connector 5"/>
          <p:cNvCxnSpPr/>
          <p:nvPr/>
        </p:nvCxnSpPr>
        <p:spPr>
          <a:xfrm flipV="1">
            <a:off x="1130749" y="2295501"/>
            <a:ext cx="1018190" cy="3807601"/>
          </a:xfrm>
          <a:prstGeom prst="line">
            <a:avLst/>
          </a:prstGeom>
          <a:noFill/>
          <a:ln w="9525" cap="flat" cmpd="sng" algn="ctr">
            <a:solidFill>
              <a:srgbClr val="0055A0"/>
            </a:solidFill>
            <a:prstDash val="dash"/>
          </a:ln>
          <a:effectLst/>
        </p:spPr>
      </p:cxnSp>
      <p:sp>
        <p:nvSpPr>
          <p:cNvPr id="7" name="Rectangle 6"/>
          <p:cNvSpPr/>
          <p:nvPr/>
        </p:nvSpPr>
        <p:spPr>
          <a:xfrm>
            <a:off x="1119289" y="2676779"/>
            <a:ext cx="6163384" cy="3426324"/>
          </a:xfrm>
          <a:prstGeom prst="rect">
            <a:avLst/>
          </a:prstGeom>
          <a:solidFill>
            <a:sysClr val="window" lastClr="FFFFFF"/>
          </a:solidFill>
          <a:ln w="9525" cap="flat" cmpd="sng" algn="ctr">
            <a:solidFill>
              <a:sysClr val="window" lastClr="FFFFFF">
                <a:lumMod val="50000"/>
              </a:sysClr>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C00000"/>
              </a:solidFill>
              <a:effectLst/>
              <a:uLnTx/>
              <a:uFillTx/>
              <a:latin typeface="Arial"/>
              <a:ea typeface="+mn-ea"/>
              <a:cs typeface="+mn-cs"/>
            </a:endParaRPr>
          </a:p>
        </p:txBody>
      </p:sp>
      <p:cxnSp>
        <p:nvCxnSpPr>
          <p:cNvPr id="8" name="Elbow Connector 7"/>
          <p:cNvCxnSpPr>
            <a:stCxn id="35" idx="2"/>
            <a:endCxn id="13" idx="1"/>
          </p:cNvCxnSpPr>
          <p:nvPr/>
        </p:nvCxnSpPr>
        <p:spPr>
          <a:xfrm rot="16200000" flipH="1">
            <a:off x="950898" y="4860364"/>
            <a:ext cx="1543860" cy="107814"/>
          </a:xfrm>
          <a:prstGeom prst="bentConnector2">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9" name="Elbow Connector 8"/>
          <p:cNvCxnSpPr>
            <a:stCxn id="35" idx="2"/>
            <a:endCxn id="12" idx="1"/>
          </p:cNvCxnSpPr>
          <p:nvPr/>
        </p:nvCxnSpPr>
        <p:spPr>
          <a:xfrm rot="16200000" flipH="1">
            <a:off x="1249453" y="4561809"/>
            <a:ext cx="946751" cy="107814"/>
          </a:xfrm>
          <a:prstGeom prst="bentConnector2">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10" name="Elbow Connector 9"/>
          <p:cNvCxnSpPr>
            <a:stCxn id="35" idx="2"/>
            <a:endCxn id="11" idx="1"/>
          </p:cNvCxnSpPr>
          <p:nvPr/>
        </p:nvCxnSpPr>
        <p:spPr>
          <a:xfrm rot="16200000" flipH="1">
            <a:off x="1548008" y="4263254"/>
            <a:ext cx="349641" cy="107814"/>
          </a:xfrm>
          <a:prstGeom prst="bentConnector2">
            <a:avLst/>
          </a:prstGeom>
          <a:noFill/>
          <a:ln w="19050" cap="flat" cmpd="sng" algn="ctr">
            <a:solidFill>
              <a:srgbClr val="0055A0"/>
            </a:solidFill>
            <a:prstDash val="solid"/>
          </a:ln>
          <a:effectLst>
            <a:glow rad="63500">
              <a:srgbClr val="4F81BD">
                <a:tint val="30000"/>
                <a:shade val="95000"/>
                <a:satMod val="300000"/>
                <a:alpha val="50000"/>
              </a:srgbClr>
            </a:glow>
          </a:effectLst>
        </p:spPr>
      </p:cxnSp>
      <p:sp>
        <p:nvSpPr>
          <p:cNvPr id="11" name="Rectangle 10"/>
          <p:cNvSpPr/>
          <p:nvPr/>
        </p:nvSpPr>
        <p:spPr>
          <a:xfrm>
            <a:off x="1776735" y="4282225"/>
            <a:ext cx="401028" cy="419515"/>
          </a:xfrm>
          <a:prstGeom prst="rect">
            <a:avLst/>
          </a:prstGeom>
          <a:solidFill>
            <a:srgbClr val="C00000"/>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C00000"/>
              </a:solidFill>
              <a:effectLst/>
              <a:uLnTx/>
              <a:uFillTx/>
              <a:latin typeface="Arial"/>
              <a:ea typeface="+mn-ea"/>
              <a:cs typeface="+mn-cs"/>
            </a:endParaRPr>
          </a:p>
        </p:txBody>
      </p:sp>
      <p:sp>
        <p:nvSpPr>
          <p:cNvPr id="12" name="Rectangle 11"/>
          <p:cNvSpPr/>
          <p:nvPr/>
        </p:nvSpPr>
        <p:spPr>
          <a:xfrm>
            <a:off x="1776735" y="4879334"/>
            <a:ext cx="401028" cy="419515"/>
          </a:xfrm>
          <a:prstGeom prst="rect">
            <a:avLst/>
          </a:prstGeom>
          <a:solidFill>
            <a:sysClr val="window" lastClr="FFFFFF">
              <a:lumMod val="85000"/>
            </a:sysClr>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3" name="Rectangle 12"/>
          <p:cNvSpPr/>
          <p:nvPr/>
        </p:nvSpPr>
        <p:spPr>
          <a:xfrm>
            <a:off x="1776735" y="5476444"/>
            <a:ext cx="401028" cy="419515"/>
          </a:xfrm>
          <a:prstGeom prst="rect">
            <a:avLst/>
          </a:prstGeom>
          <a:solidFill>
            <a:srgbClr val="4F81BD"/>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C00000"/>
              </a:solidFill>
              <a:effectLst/>
              <a:uLnTx/>
              <a:uFillTx/>
              <a:latin typeface="Arial"/>
              <a:ea typeface="+mn-ea"/>
              <a:cs typeface="+mn-cs"/>
            </a:endParaRPr>
          </a:p>
        </p:txBody>
      </p:sp>
      <p:cxnSp>
        <p:nvCxnSpPr>
          <p:cNvPr id="14" name="Elbow Connector 13"/>
          <p:cNvCxnSpPr>
            <a:stCxn id="36" idx="2"/>
            <a:endCxn id="17" idx="1"/>
          </p:cNvCxnSpPr>
          <p:nvPr/>
        </p:nvCxnSpPr>
        <p:spPr>
          <a:xfrm rot="16200000" flipH="1">
            <a:off x="2785557" y="4561837"/>
            <a:ext cx="949592" cy="104915"/>
          </a:xfrm>
          <a:prstGeom prst="bentConnector2">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15" name="Elbow Connector 14"/>
          <p:cNvCxnSpPr>
            <a:stCxn id="36" idx="2"/>
            <a:endCxn id="16" idx="1"/>
          </p:cNvCxnSpPr>
          <p:nvPr/>
        </p:nvCxnSpPr>
        <p:spPr>
          <a:xfrm rot="16200000" flipH="1">
            <a:off x="3084112" y="4263283"/>
            <a:ext cx="352482" cy="104915"/>
          </a:xfrm>
          <a:prstGeom prst="bentConnector2">
            <a:avLst/>
          </a:prstGeom>
          <a:noFill/>
          <a:ln w="19050" cap="flat" cmpd="sng" algn="ctr">
            <a:solidFill>
              <a:srgbClr val="0055A0"/>
            </a:solidFill>
            <a:prstDash val="solid"/>
          </a:ln>
          <a:effectLst>
            <a:glow rad="63500">
              <a:srgbClr val="4F81BD">
                <a:tint val="30000"/>
                <a:shade val="95000"/>
                <a:satMod val="300000"/>
                <a:alpha val="50000"/>
              </a:srgbClr>
            </a:glow>
          </a:effectLst>
        </p:spPr>
      </p:cxnSp>
      <p:sp>
        <p:nvSpPr>
          <p:cNvPr id="16" name="Rectangle 15"/>
          <p:cNvSpPr/>
          <p:nvPr/>
        </p:nvSpPr>
        <p:spPr>
          <a:xfrm>
            <a:off x="3312811" y="4282225"/>
            <a:ext cx="401028" cy="419515"/>
          </a:xfrm>
          <a:prstGeom prst="rect">
            <a:avLst/>
          </a:prstGeom>
          <a:solidFill>
            <a:sysClr val="window" lastClr="FFFFFF">
              <a:lumMod val="85000"/>
            </a:sysClr>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7" name="Rectangle 16"/>
          <p:cNvSpPr/>
          <p:nvPr/>
        </p:nvSpPr>
        <p:spPr>
          <a:xfrm>
            <a:off x="3312811" y="4879334"/>
            <a:ext cx="401028" cy="419515"/>
          </a:xfrm>
          <a:prstGeom prst="rect">
            <a:avLst/>
          </a:prstGeom>
          <a:solidFill>
            <a:srgbClr val="4F81BD"/>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4F81BD"/>
              </a:solidFill>
              <a:effectLst/>
              <a:uLnTx/>
              <a:uFillTx/>
              <a:latin typeface="Arial"/>
              <a:ea typeface="+mn-ea"/>
              <a:cs typeface="+mn-cs"/>
            </a:endParaRPr>
          </a:p>
        </p:txBody>
      </p:sp>
      <p:cxnSp>
        <p:nvCxnSpPr>
          <p:cNvPr id="18" name="Elbow Connector 17"/>
          <p:cNvCxnSpPr/>
          <p:nvPr/>
        </p:nvCxnSpPr>
        <p:spPr>
          <a:xfrm rot="5400000">
            <a:off x="2039696" y="2824017"/>
            <a:ext cx="423214" cy="1158965"/>
          </a:xfrm>
          <a:prstGeom prst="bentConnector3">
            <a:avLst>
              <a:gd name="adj1" fmla="val 50000"/>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19" name="Elbow Connector 18"/>
          <p:cNvCxnSpPr/>
          <p:nvPr/>
        </p:nvCxnSpPr>
        <p:spPr>
          <a:xfrm rot="5400000">
            <a:off x="2418665" y="3202985"/>
            <a:ext cx="423214" cy="401028"/>
          </a:xfrm>
          <a:prstGeom prst="bentConnector3">
            <a:avLst>
              <a:gd name="adj1" fmla="val 50000"/>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20" name="Elbow Connector 19"/>
          <p:cNvCxnSpPr/>
          <p:nvPr/>
        </p:nvCxnSpPr>
        <p:spPr>
          <a:xfrm rot="16200000" flipH="1">
            <a:off x="2797633" y="3225045"/>
            <a:ext cx="423214" cy="356909"/>
          </a:xfrm>
          <a:prstGeom prst="bentConnector3">
            <a:avLst>
              <a:gd name="adj1" fmla="val 50000"/>
            </a:avLst>
          </a:prstGeom>
          <a:noFill/>
          <a:ln w="19050" cap="flat" cmpd="sng" algn="ctr">
            <a:solidFill>
              <a:srgbClr val="0055A0"/>
            </a:solidFill>
            <a:prstDash val="solid"/>
          </a:ln>
          <a:effectLst>
            <a:glow rad="63500">
              <a:srgbClr val="4F81BD">
                <a:tint val="30000"/>
                <a:shade val="95000"/>
                <a:satMod val="300000"/>
                <a:alpha val="50000"/>
              </a:srgbClr>
            </a:glow>
          </a:effectLst>
        </p:spPr>
      </p:cxnSp>
      <p:cxnSp>
        <p:nvCxnSpPr>
          <p:cNvPr id="21" name="Elbow Connector 20"/>
          <p:cNvCxnSpPr/>
          <p:nvPr/>
        </p:nvCxnSpPr>
        <p:spPr>
          <a:xfrm rot="16200000" flipH="1">
            <a:off x="3175720" y="2846957"/>
            <a:ext cx="423214" cy="1113084"/>
          </a:xfrm>
          <a:prstGeom prst="bentConnector3">
            <a:avLst>
              <a:gd name="adj1" fmla="val 50000"/>
            </a:avLst>
          </a:prstGeom>
          <a:noFill/>
          <a:ln w="19050" cap="flat" cmpd="sng" algn="ctr">
            <a:solidFill>
              <a:srgbClr val="0055A0"/>
            </a:solidFill>
            <a:prstDash val="solid"/>
          </a:ln>
          <a:effectLst>
            <a:glow rad="63500">
              <a:srgbClr val="4F81BD">
                <a:tint val="30000"/>
                <a:shade val="95000"/>
                <a:satMod val="300000"/>
                <a:alpha val="50000"/>
              </a:srgbClr>
            </a:glow>
          </a:effectLst>
        </p:spPr>
      </p:cxnSp>
      <p:sp>
        <p:nvSpPr>
          <p:cNvPr id="22" name="Rectangle 21"/>
          <p:cNvSpPr/>
          <p:nvPr/>
        </p:nvSpPr>
        <p:spPr>
          <a:xfrm>
            <a:off x="2630272" y="2772378"/>
            <a:ext cx="401028" cy="419515"/>
          </a:xfrm>
          <a:prstGeom prst="rect">
            <a:avLst/>
          </a:prstGeom>
          <a:solidFill>
            <a:srgbClr val="C00000"/>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C00000"/>
              </a:solidFill>
              <a:effectLst/>
              <a:uLnTx/>
              <a:uFillTx/>
              <a:latin typeface="Arial"/>
              <a:ea typeface="+mn-ea"/>
              <a:cs typeface="+mn-cs"/>
            </a:endParaRPr>
          </a:p>
        </p:txBody>
      </p:sp>
      <p:sp>
        <p:nvSpPr>
          <p:cNvPr id="23" name="Rectangle 22"/>
          <p:cNvSpPr/>
          <p:nvPr/>
        </p:nvSpPr>
        <p:spPr>
          <a:xfrm>
            <a:off x="3743356" y="3615106"/>
            <a:ext cx="401028" cy="419515"/>
          </a:xfrm>
          <a:prstGeom prst="rect">
            <a:avLst/>
          </a:prstGeom>
          <a:solidFill>
            <a:sysClr val="window" lastClr="FFFFFF">
              <a:lumMod val="85000"/>
            </a:sysClr>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24" name="Rectangle 23"/>
          <p:cNvSpPr/>
          <p:nvPr/>
        </p:nvSpPr>
        <p:spPr>
          <a:xfrm>
            <a:off x="2987180" y="3615106"/>
            <a:ext cx="401028" cy="419515"/>
          </a:xfrm>
          <a:prstGeom prst="rect">
            <a:avLst/>
          </a:prstGeom>
          <a:solidFill>
            <a:sysClr val="window" lastClr="FFFFFF">
              <a:lumMod val="85000"/>
            </a:sysClr>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25" name="Rectangle 24"/>
          <p:cNvSpPr/>
          <p:nvPr/>
        </p:nvSpPr>
        <p:spPr>
          <a:xfrm>
            <a:off x="2229243" y="3615106"/>
            <a:ext cx="401028" cy="419515"/>
          </a:xfrm>
          <a:prstGeom prst="rect">
            <a:avLst/>
          </a:prstGeom>
          <a:solidFill>
            <a:sysClr val="window" lastClr="FFFFFF">
              <a:lumMod val="85000"/>
            </a:sysClr>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smtClean="0">
              <a:ln>
                <a:noFill/>
              </a:ln>
              <a:solidFill>
                <a:srgbClr val="0055A0"/>
              </a:solidFill>
              <a:effectLst/>
              <a:uLnTx/>
              <a:uFillTx/>
              <a:latin typeface="Arial"/>
              <a:ea typeface="+mn-ea"/>
              <a:cs typeface="+mn-cs"/>
            </a:endParaRPr>
          </a:p>
        </p:txBody>
      </p:sp>
      <p:sp>
        <p:nvSpPr>
          <p:cNvPr id="26" name="Rectangle 25"/>
          <p:cNvSpPr/>
          <p:nvPr/>
        </p:nvSpPr>
        <p:spPr>
          <a:xfrm>
            <a:off x="1471306" y="3615106"/>
            <a:ext cx="401028" cy="419515"/>
          </a:xfrm>
          <a:prstGeom prst="rect">
            <a:avLst/>
          </a:prstGeom>
          <a:solidFill>
            <a:srgbClr val="C00000"/>
          </a:solidFill>
          <a:ln w="9525" cap="flat" cmpd="sng" algn="ctr">
            <a:solidFill>
              <a:sysClr val="window" lastClr="FFFFFF">
                <a:lumMod val="50000"/>
              </a:sysClr>
            </a:solidFill>
            <a:prstDash val="solid"/>
          </a:ln>
          <a:effectLst>
            <a:glow rad="70000">
              <a:srgbClr val="4F81B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C00000"/>
              </a:solidFill>
              <a:effectLst/>
              <a:uLnTx/>
              <a:uFillTx/>
              <a:latin typeface="Arial"/>
              <a:ea typeface="+mn-ea"/>
              <a:cs typeface="+mn-cs"/>
            </a:endParaRPr>
          </a:p>
        </p:txBody>
      </p:sp>
      <p:pic>
        <p:nvPicPr>
          <p:cNvPr id="27" name="Picture 2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329500" y="3908006"/>
            <a:ext cx="200514" cy="209757"/>
          </a:xfrm>
          <a:prstGeom prst="rect">
            <a:avLst/>
          </a:prstGeom>
        </p:spPr>
      </p:pic>
      <p:pic>
        <p:nvPicPr>
          <p:cNvPr id="28" name="Picture 2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43613" y="3918870"/>
            <a:ext cx="200514" cy="209757"/>
          </a:xfrm>
          <a:prstGeom prst="rect">
            <a:avLst/>
          </a:prstGeom>
        </p:spPr>
      </p:pic>
      <p:pic>
        <p:nvPicPr>
          <p:cNvPr id="29" name="Picture 2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72335" y="4580780"/>
            <a:ext cx="200514" cy="209757"/>
          </a:xfrm>
          <a:prstGeom prst="rect">
            <a:avLst/>
          </a:prstGeom>
        </p:spPr>
      </p:pic>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72335" y="5177889"/>
            <a:ext cx="200514" cy="209757"/>
          </a:xfrm>
          <a:prstGeom prst="rect">
            <a:avLst/>
          </a:prstGeom>
        </p:spPr>
      </p:pic>
      <p:pic>
        <p:nvPicPr>
          <p:cNvPr id="31" name="Picture 3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72335" y="5774999"/>
            <a:ext cx="200514" cy="209757"/>
          </a:xfrm>
          <a:prstGeom prst="rect">
            <a:avLst/>
          </a:prstGeom>
        </p:spPr>
      </p:pic>
      <p:pic>
        <p:nvPicPr>
          <p:cNvPr id="32" name="Picture 3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20722" y="4580780"/>
            <a:ext cx="200514" cy="209757"/>
          </a:xfrm>
          <a:prstGeom prst="rect">
            <a:avLst/>
          </a:prstGeom>
        </p:spPr>
      </p:pic>
      <p:pic>
        <p:nvPicPr>
          <p:cNvPr id="33" name="Picture 3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08760" y="5177889"/>
            <a:ext cx="200514" cy="209757"/>
          </a:xfrm>
          <a:prstGeom prst="rect">
            <a:avLst/>
          </a:prstGeom>
        </p:spPr>
      </p:pic>
      <p:pic>
        <p:nvPicPr>
          <p:cNvPr id="34" name="Picture 3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30526" y="3079998"/>
            <a:ext cx="200514" cy="209757"/>
          </a:xfrm>
          <a:prstGeom prst="rect">
            <a:avLst/>
          </a:prstGeom>
        </p:spPr>
      </p:pic>
      <p:pic>
        <p:nvPicPr>
          <p:cNvPr id="35" name="Picture 3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568664" y="3932584"/>
            <a:ext cx="200514" cy="209757"/>
          </a:xfrm>
          <a:prstGeom prst="rect">
            <a:avLst/>
          </a:prstGeom>
        </p:spPr>
      </p:pic>
      <p:pic>
        <p:nvPicPr>
          <p:cNvPr id="36" name="Picture 3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107639" y="3929743"/>
            <a:ext cx="200514" cy="209757"/>
          </a:xfrm>
          <a:prstGeom prst="rect">
            <a:avLst/>
          </a:prstGeom>
        </p:spPr>
      </p:pic>
      <p:cxnSp>
        <p:nvCxnSpPr>
          <p:cNvPr id="37" name="Straight Connector 36"/>
          <p:cNvCxnSpPr/>
          <p:nvPr/>
        </p:nvCxnSpPr>
        <p:spPr>
          <a:xfrm flipV="1">
            <a:off x="2177763" y="3298831"/>
            <a:ext cx="4971144" cy="996896"/>
          </a:xfrm>
          <a:prstGeom prst="line">
            <a:avLst/>
          </a:prstGeom>
          <a:noFill/>
          <a:ln w="9525" cap="flat" cmpd="sng" algn="ctr">
            <a:solidFill>
              <a:srgbClr val="0055A0"/>
            </a:solidFill>
            <a:prstDash val="dash"/>
          </a:ln>
          <a:effectLst/>
        </p:spPr>
      </p:cxnSp>
      <p:cxnSp>
        <p:nvCxnSpPr>
          <p:cNvPr id="38" name="Straight Connector 37"/>
          <p:cNvCxnSpPr/>
          <p:nvPr/>
        </p:nvCxnSpPr>
        <p:spPr>
          <a:xfrm>
            <a:off x="1776735" y="4699654"/>
            <a:ext cx="2795265" cy="363456"/>
          </a:xfrm>
          <a:prstGeom prst="line">
            <a:avLst/>
          </a:prstGeom>
          <a:noFill/>
          <a:ln w="9525" cap="flat" cmpd="sng" algn="ctr">
            <a:solidFill>
              <a:srgbClr val="0055A0"/>
            </a:solidFill>
            <a:prstDash val="dash"/>
          </a:ln>
          <a:effectLst/>
        </p:spPr>
      </p:cxnSp>
      <p:cxnSp>
        <p:nvCxnSpPr>
          <p:cNvPr id="39" name="Straight Connector 38"/>
          <p:cNvCxnSpPr/>
          <p:nvPr/>
        </p:nvCxnSpPr>
        <p:spPr>
          <a:xfrm flipV="1">
            <a:off x="1776734" y="3310233"/>
            <a:ext cx="2803102" cy="980847"/>
          </a:xfrm>
          <a:prstGeom prst="line">
            <a:avLst/>
          </a:prstGeom>
          <a:noFill/>
          <a:ln w="9525" cap="flat" cmpd="sng" algn="ctr">
            <a:solidFill>
              <a:srgbClr val="0055A0"/>
            </a:solidFill>
            <a:prstDash val="dash"/>
          </a:ln>
          <a:effectLst/>
        </p:spPr>
      </p:cxnSp>
      <p:cxnSp>
        <p:nvCxnSpPr>
          <p:cNvPr id="40" name="Straight Connector 39"/>
          <p:cNvCxnSpPr/>
          <p:nvPr/>
        </p:nvCxnSpPr>
        <p:spPr>
          <a:xfrm>
            <a:off x="2177763" y="4704302"/>
            <a:ext cx="4971144" cy="358808"/>
          </a:xfrm>
          <a:prstGeom prst="line">
            <a:avLst/>
          </a:prstGeom>
          <a:noFill/>
          <a:ln w="9525" cap="flat" cmpd="sng" algn="ctr">
            <a:solidFill>
              <a:srgbClr val="0055A0"/>
            </a:solidFill>
            <a:prstDash val="dash"/>
          </a:ln>
          <a:effectLst/>
        </p:spPr>
      </p:cxnSp>
      <p:sp>
        <p:nvSpPr>
          <p:cNvPr id="41" name="Rectangle 40"/>
          <p:cNvSpPr/>
          <p:nvPr/>
        </p:nvSpPr>
        <p:spPr>
          <a:xfrm>
            <a:off x="4579836" y="3301157"/>
            <a:ext cx="2569071" cy="1785211"/>
          </a:xfrm>
          <a:prstGeom prst="rect">
            <a:avLst/>
          </a:prstGeom>
          <a:solidFill>
            <a:sysClr val="window" lastClr="FFFFFF"/>
          </a:solidFill>
          <a:ln w="9525" cap="flat" cmpd="sng" algn="ctr">
            <a:solidFill>
              <a:sysClr val="window" lastClr="FFFFFF">
                <a:lumMod val="50000"/>
              </a:sysClr>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C00000"/>
              </a:solidFill>
              <a:effectLst/>
              <a:uLnTx/>
              <a:uFillTx/>
              <a:latin typeface="Arial"/>
              <a:ea typeface="+mn-ea"/>
              <a:cs typeface="+mn-cs"/>
            </a:endParaRPr>
          </a:p>
        </p:txBody>
      </p:sp>
      <p:pic>
        <p:nvPicPr>
          <p:cNvPr id="42" name="Picture 41"/>
          <p:cNvPicPr>
            <a:picLocks noChangeAspect="1"/>
          </p:cNvPicPr>
          <p:nvPr/>
        </p:nvPicPr>
        <p:blipFill>
          <a:blip r:embed="rId5"/>
          <a:stretch>
            <a:fillRect/>
          </a:stretch>
        </p:blipFill>
        <p:spPr>
          <a:xfrm>
            <a:off x="4684751" y="3417669"/>
            <a:ext cx="2396259" cy="1629369"/>
          </a:xfrm>
          <a:prstGeom prst="rect">
            <a:avLst/>
          </a:prstGeom>
        </p:spPr>
      </p:pic>
      <p:sp>
        <p:nvSpPr>
          <p:cNvPr id="43" name="Rectangle 42"/>
          <p:cNvSpPr/>
          <p:nvPr/>
        </p:nvSpPr>
        <p:spPr>
          <a:xfrm>
            <a:off x="2146876" y="2046174"/>
            <a:ext cx="591804" cy="262095"/>
          </a:xfrm>
          <a:prstGeom prst="rect">
            <a:avLst/>
          </a:prstGeom>
          <a:solidFill>
            <a:srgbClr val="F79646">
              <a:lumMod val="20000"/>
              <a:lumOff val="80000"/>
            </a:srgbClr>
          </a:solidFill>
          <a:ln w="9525"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Cycle</a:t>
            </a:r>
          </a:p>
        </p:txBody>
      </p:sp>
      <p:sp>
        <p:nvSpPr>
          <p:cNvPr id="44" name="Rectangle 43"/>
          <p:cNvSpPr/>
          <p:nvPr/>
        </p:nvSpPr>
        <p:spPr>
          <a:xfrm>
            <a:off x="2754880" y="2046173"/>
            <a:ext cx="591804" cy="262095"/>
          </a:xfrm>
          <a:prstGeom prst="rect">
            <a:avLst/>
          </a:prstGeom>
          <a:solidFill>
            <a:srgbClr val="F79646">
              <a:lumMod val="20000"/>
              <a:lumOff val="80000"/>
            </a:srgbClr>
          </a:solidFill>
          <a:ln w="9525"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Cycle</a:t>
            </a:r>
          </a:p>
        </p:txBody>
      </p:sp>
      <p:sp>
        <p:nvSpPr>
          <p:cNvPr id="45" name="Rectangle 44"/>
          <p:cNvSpPr/>
          <p:nvPr/>
        </p:nvSpPr>
        <p:spPr>
          <a:xfrm>
            <a:off x="3967233" y="1691857"/>
            <a:ext cx="1800980" cy="666839"/>
          </a:xfrm>
          <a:prstGeom prst="rect">
            <a:avLst/>
          </a:prstGeom>
          <a:solidFill>
            <a:srgbClr val="9BBB59"/>
          </a:solidFill>
          <a:ln w="9525" cap="flat" cmpd="sng" algn="ctr">
            <a:solidFill>
              <a:sysClr val="window" lastClr="FFFFFF">
                <a:lumMod val="50000"/>
              </a:sysClr>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Technical stop</a:t>
            </a:r>
          </a:p>
        </p:txBody>
      </p:sp>
      <p:sp>
        <p:nvSpPr>
          <p:cNvPr id="46" name="Rectangle 45"/>
          <p:cNvSpPr/>
          <p:nvPr/>
        </p:nvSpPr>
        <p:spPr>
          <a:xfrm>
            <a:off x="1211396" y="1691857"/>
            <a:ext cx="851822" cy="666839"/>
          </a:xfrm>
          <a:prstGeom prst="rect">
            <a:avLst/>
          </a:prstGeom>
          <a:solidFill>
            <a:srgbClr val="0055A0">
              <a:lumMod val="20000"/>
              <a:lumOff val="80000"/>
            </a:srgbClr>
          </a:solidFill>
          <a:ln w="9525" cap="flat" cmpd="sng" algn="ctr">
            <a:solidFill>
              <a:sysClr val="window" lastClr="FFFFFF">
                <a:lumMod val="50000"/>
              </a:sysClr>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Machine studies</a:t>
            </a:r>
          </a:p>
        </p:txBody>
      </p:sp>
      <p:sp>
        <p:nvSpPr>
          <p:cNvPr id="47" name="Oval 46"/>
          <p:cNvSpPr/>
          <p:nvPr/>
        </p:nvSpPr>
        <p:spPr>
          <a:xfrm>
            <a:off x="3392934" y="2181105"/>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48" name="Oval 47"/>
          <p:cNvSpPr/>
          <p:nvPr/>
        </p:nvSpPr>
        <p:spPr>
          <a:xfrm>
            <a:off x="3472484" y="2181105"/>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49" name="Oval 48"/>
          <p:cNvSpPr/>
          <p:nvPr/>
        </p:nvSpPr>
        <p:spPr>
          <a:xfrm>
            <a:off x="3552699" y="2181105"/>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50" name="Oval 49"/>
          <p:cNvSpPr/>
          <p:nvPr/>
        </p:nvSpPr>
        <p:spPr>
          <a:xfrm>
            <a:off x="5879586" y="2017167"/>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51" name="Oval 50"/>
          <p:cNvSpPr/>
          <p:nvPr/>
        </p:nvSpPr>
        <p:spPr>
          <a:xfrm>
            <a:off x="5959136" y="2017167"/>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52" name="Oval 51"/>
          <p:cNvSpPr/>
          <p:nvPr/>
        </p:nvSpPr>
        <p:spPr>
          <a:xfrm>
            <a:off x="6039351" y="2017167"/>
            <a:ext cx="40103" cy="41951"/>
          </a:xfrm>
          <a:prstGeom prst="ellipse">
            <a:avLst/>
          </a:prstGeom>
          <a:solidFill>
            <a:srgbClr val="0055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53" name="Rectangle 52"/>
          <p:cNvSpPr/>
          <p:nvPr/>
        </p:nvSpPr>
        <p:spPr>
          <a:xfrm>
            <a:off x="6291848" y="1398420"/>
            <a:ext cx="1792971" cy="1054528"/>
          </a:xfrm>
          <a:prstGeom prst="rect">
            <a:avLst/>
          </a:prstGeom>
          <a:solidFill>
            <a:sysClr val="window" lastClr="FFFFFF">
              <a:lumMod val="95000"/>
            </a:sysClr>
          </a:solidFill>
          <a:ln w="9525" cap="flat" cmpd="sng" algn="ctr">
            <a:solidFill>
              <a:sysClr val="window" lastClr="FFFFFF">
                <a:lumMod val="50000"/>
              </a:sysClr>
            </a:solidFill>
            <a:prstDash val="solid"/>
          </a:ln>
          <a:effectLst>
            <a:outerShdw blurRad="50800" dist="38100" dir="2700000" algn="tl" rotWithShape="0">
              <a:prstClr val="black">
                <a:alpha val="40000"/>
              </a:prstClr>
            </a:outerShdw>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0055A0"/>
                </a:solidFill>
                <a:effectLst/>
                <a:uLnTx/>
                <a:uFillTx/>
                <a:latin typeface="Arial Narrow" charset="0"/>
                <a:ea typeface="Arial Narrow" charset="0"/>
                <a:cs typeface="Arial Narrow" charset="0"/>
              </a:rPr>
              <a:t>Year schedule</a:t>
            </a:r>
          </a:p>
        </p:txBody>
      </p:sp>
      <p:cxnSp>
        <p:nvCxnSpPr>
          <p:cNvPr id="54" name="Straight Connector 53"/>
          <p:cNvCxnSpPr/>
          <p:nvPr/>
        </p:nvCxnSpPr>
        <p:spPr>
          <a:xfrm flipV="1">
            <a:off x="1152725" y="2045239"/>
            <a:ext cx="996214" cy="630934"/>
          </a:xfrm>
          <a:prstGeom prst="line">
            <a:avLst/>
          </a:prstGeom>
          <a:noFill/>
          <a:ln w="9525" cap="flat" cmpd="sng" algn="ctr">
            <a:solidFill>
              <a:srgbClr val="0055A0"/>
            </a:solidFill>
            <a:prstDash val="dash"/>
          </a:ln>
          <a:effectLst/>
        </p:spPr>
      </p:cxnSp>
      <p:cxnSp>
        <p:nvCxnSpPr>
          <p:cNvPr id="55" name="Straight Connector 54"/>
          <p:cNvCxnSpPr/>
          <p:nvPr/>
        </p:nvCxnSpPr>
        <p:spPr>
          <a:xfrm flipH="1" flipV="1">
            <a:off x="2736290" y="2042677"/>
            <a:ext cx="4546382" cy="640903"/>
          </a:xfrm>
          <a:prstGeom prst="line">
            <a:avLst/>
          </a:prstGeom>
          <a:noFill/>
          <a:ln w="9525" cap="flat" cmpd="sng" algn="ctr">
            <a:solidFill>
              <a:srgbClr val="0055A0"/>
            </a:solidFill>
            <a:prstDash val="dash"/>
          </a:ln>
          <a:effectLst/>
        </p:spPr>
      </p:cxnSp>
      <p:cxnSp>
        <p:nvCxnSpPr>
          <p:cNvPr id="56" name="Elbow Connector 55"/>
          <p:cNvCxnSpPr>
            <a:stCxn id="13" idx="3"/>
            <a:endCxn id="33" idx="2"/>
          </p:cNvCxnSpPr>
          <p:nvPr/>
        </p:nvCxnSpPr>
        <p:spPr>
          <a:xfrm flipV="1">
            <a:off x="2177763" y="5387647"/>
            <a:ext cx="1331254" cy="298555"/>
          </a:xfrm>
          <a:prstGeom prst="bentConnector2">
            <a:avLst/>
          </a:prstGeom>
          <a:noFill/>
          <a:ln w="12700" cap="flat" cmpd="sng" algn="ctr">
            <a:solidFill>
              <a:srgbClr val="0055A0"/>
            </a:solidFill>
            <a:prstDash val="sysDot"/>
            <a:headEnd type="diamond"/>
            <a:tailEnd type="diamond"/>
          </a:ln>
          <a:effectLst/>
        </p:spPr>
      </p:cxnSp>
      <p:sp>
        <p:nvSpPr>
          <p:cNvPr id="57" name="TextBox 56"/>
          <p:cNvSpPr txBox="1"/>
          <p:nvPr/>
        </p:nvSpPr>
        <p:spPr>
          <a:xfrm>
            <a:off x="3175798" y="2735187"/>
            <a:ext cx="2326278" cy="369332"/>
          </a:xfrm>
          <a:prstGeom prst="rect">
            <a:avLst/>
          </a:prstGeom>
          <a:noFill/>
        </p:spPr>
        <p:txBody>
          <a:bodyPr wrap="none" rtlCol="0">
            <a:spAutoFit/>
          </a:bodyPr>
          <a:lstStyle/>
          <a:p>
            <a:pPr fontAlgn="auto">
              <a:spcBef>
                <a:spcPts val="0"/>
              </a:spcBef>
              <a:spcAft>
                <a:spcPts val="0"/>
              </a:spcAft>
            </a:pPr>
            <a:r>
              <a:rPr lang="en-GB" dirty="0" smtClean="0">
                <a:solidFill>
                  <a:srgbClr val="0055A0"/>
                </a:solidFill>
                <a:latin typeface="Arial"/>
              </a:rPr>
              <a:t>Accelerator Complex</a:t>
            </a:r>
            <a:endParaRPr lang="en-GB" dirty="0">
              <a:solidFill>
                <a:srgbClr val="0055A0"/>
              </a:solidFill>
              <a:latin typeface="Arial"/>
            </a:endParaRPr>
          </a:p>
        </p:txBody>
      </p:sp>
      <p:sp>
        <p:nvSpPr>
          <p:cNvPr id="58" name="TextBox 57"/>
          <p:cNvSpPr txBox="1"/>
          <p:nvPr/>
        </p:nvSpPr>
        <p:spPr>
          <a:xfrm>
            <a:off x="4558752" y="5194025"/>
            <a:ext cx="2800767" cy="646331"/>
          </a:xfrm>
          <a:prstGeom prst="rect">
            <a:avLst/>
          </a:prstGeom>
          <a:noFill/>
        </p:spPr>
        <p:txBody>
          <a:bodyPr wrap="none" rtlCol="0">
            <a:spAutoFit/>
          </a:bodyPr>
          <a:lstStyle/>
          <a:p>
            <a:pPr fontAlgn="auto">
              <a:spcBef>
                <a:spcPts val="0"/>
              </a:spcBef>
              <a:spcAft>
                <a:spcPts val="0"/>
              </a:spcAft>
            </a:pPr>
            <a:r>
              <a:rPr lang="en-GB" dirty="0" smtClean="0">
                <a:solidFill>
                  <a:srgbClr val="0055A0"/>
                </a:solidFill>
                <a:latin typeface="Arial"/>
              </a:rPr>
              <a:t>Phase dependent failures</a:t>
            </a:r>
          </a:p>
          <a:p>
            <a:pPr fontAlgn="auto">
              <a:spcBef>
                <a:spcPts val="0"/>
              </a:spcBef>
              <a:spcAft>
                <a:spcPts val="0"/>
              </a:spcAft>
            </a:pPr>
            <a:r>
              <a:rPr lang="en-GB" dirty="0" smtClean="0">
                <a:solidFill>
                  <a:srgbClr val="0055A0"/>
                </a:solidFill>
                <a:latin typeface="Arial"/>
              </a:rPr>
              <a:t>rates and repairs</a:t>
            </a:r>
            <a:endParaRPr lang="en-GB" dirty="0">
              <a:solidFill>
                <a:srgbClr val="0055A0"/>
              </a:solidFill>
              <a:latin typeface="Arial"/>
            </a:endParaRPr>
          </a:p>
        </p:txBody>
      </p:sp>
      <p:sp>
        <p:nvSpPr>
          <p:cNvPr id="59" name="Title 1"/>
          <p:cNvSpPr txBox="1">
            <a:spLocks/>
          </p:cNvSpPr>
          <p:nvPr/>
        </p:nvSpPr>
        <p:spPr>
          <a:xfrm>
            <a:off x="752168" y="0"/>
            <a:ext cx="8382000" cy="762000"/>
          </a:xfrm>
          <a:prstGeom prst="rect">
            <a:avLst/>
          </a:prstGeom>
        </p:spPr>
        <p:txBody>
          <a:bodyPr/>
          <a:lst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a:lstStyle>
          <a:p>
            <a:pPr marL="342900" indent="-342900"/>
            <a:r>
              <a:rPr lang="en-US" kern="0" dirty="0" smtClean="0">
                <a:latin typeface="Calibri" pitchFamily="34" charset="0"/>
              </a:rPr>
              <a:t>Modelling Concept</a:t>
            </a:r>
            <a:endParaRPr lang="en-US" kern="0" dirty="0">
              <a:latin typeface="Calibri" pitchFamily="34" charset="0"/>
            </a:endParaRPr>
          </a:p>
        </p:txBody>
      </p:sp>
    </p:spTree>
    <p:extLst>
      <p:ext uri="{BB962C8B-B14F-4D97-AF65-F5344CB8AC3E}">
        <p14:creationId xmlns:p14="http://schemas.microsoft.com/office/powerpoint/2010/main" val="204134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4788083" y="2294016"/>
            <a:ext cx="3682631" cy="2864022"/>
          </a:xfrm>
          <a:prstGeom prst="rect">
            <a:avLst/>
          </a:prstGeom>
        </p:spPr>
      </p:pic>
      <p:sp>
        <p:nvSpPr>
          <p:cNvPr id="2" name="Title 1"/>
          <p:cNvSpPr>
            <a:spLocks noGrp="1"/>
          </p:cNvSpPr>
          <p:nvPr>
            <p:ph type="title"/>
          </p:nvPr>
        </p:nvSpPr>
        <p:spPr/>
        <p:txBody>
          <a:bodyPr/>
          <a:lstStyle/>
          <a:p>
            <a:r>
              <a:rPr lang="en-GB" dirty="0" smtClean="0"/>
              <a:t>Cryogenics Example</a:t>
            </a:r>
            <a:endParaRPr lang="en-GB" dirty="0"/>
          </a:p>
        </p:txBody>
      </p:sp>
      <p:sp>
        <p:nvSpPr>
          <p:cNvPr id="3" name="Content Placeholder 2"/>
          <p:cNvSpPr>
            <a:spLocks noGrp="1"/>
          </p:cNvSpPr>
          <p:nvPr>
            <p:ph idx="1"/>
          </p:nvPr>
        </p:nvSpPr>
        <p:spPr>
          <a:xfrm>
            <a:off x="457200" y="1173935"/>
            <a:ext cx="8226854" cy="913945"/>
          </a:xfrm>
        </p:spPr>
        <p:txBody>
          <a:bodyPr>
            <a:noAutofit/>
          </a:bodyPr>
          <a:lstStyle/>
          <a:p>
            <a:r>
              <a:rPr lang="en-GB" dirty="0" smtClean="0"/>
              <a:t>Goal: Define faults that lead to loss of cryogenic conditions</a:t>
            </a:r>
          </a:p>
          <a:p>
            <a:r>
              <a:rPr lang="en-GB" dirty="0" smtClean="0"/>
              <a:t>Built in collaboration with </a:t>
            </a:r>
            <a:r>
              <a:rPr lang="en-GB" dirty="0" err="1" smtClean="0"/>
              <a:t>Cryo</a:t>
            </a:r>
            <a:r>
              <a:rPr lang="en-GB" dirty="0" smtClean="0"/>
              <a:t> experts + E. Rogova from TU Delft</a:t>
            </a:r>
          </a:p>
          <a:p>
            <a:r>
              <a:rPr lang="en-GB" dirty="0" smtClean="0"/>
              <a:t>Basis for current </a:t>
            </a:r>
            <a:r>
              <a:rPr lang="en-GB" dirty="0" err="1" smtClean="0"/>
              <a:t>Cryo</a:t>
            </a:r>
            <a:r>
              <a:rPr lang="en-GB" dirty="0" smtClean="0"/>
              <a:t> fault categories in logbooks </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32</a:t>
            </a:fld>
            <a:endParaRPr lang="en-GB" dirty="0">
              <a:solidFill>
                <a:srgbClr val="0055A0">
                  <a:tint val="75000"/>
                </a:srgbClr>
              </a:solidFill>
            </a:endParaRPr>
          </a:p>
        </p:txBody>
      </p:sp>
      <p:sp>
        <p:nvSpPr>
          <p:cNvPr id="6" name="TextBox 5"/>
          <p:cNvSpPr txBox="1"/>
          <p:nvPr/>
        </p:nvSpPr>
        <p:spPr>
          <a:xfrm>
            <a:off x="696443" y="2758338"/>
            <a:ext cx="8100060" cy="2062103"/>
          </a:xfrm>
          <a:prstGeom prst="rect">
            <a:avLst/>
          </a:prstGeom>
          <a:noFill/>
        </p:spPr>
        <p:txBody>
          <a:bodyPr wrap="square" rtlCol="0">
            <a:spAutoFit/>
          </a:bodyPr>
          <a:lstStyle/>
          <a:p>
            <a:r>
              <a:rPr lang="en-GB" sz="2000" b="1" dirty="0" smtClean="0">
                <a:solidFill>
                  <a:srgbClr val="000066"/>
                </a:solidFill>
              </a:rPr>
              <a:t>Cryogenics system</a:t>
            </a:r>
          </a:p>
          <a:p>
            <a:endParaRPr lang="en-GB" dirty="0" smtClean="0">
              <a:solidFill>
                <a:srgbClr val="000066"/>
              </a:solidFill>
            </a:endParaRPr>
          </a:p>
          <a:p>
            <a:r>
              <a:rPr lang="en-GB" dirty="0" smtClean="0">
                <a:solidFill>
                  <a:srgbClr val="000066"/>
                </a:solidFill>
              </a:rPr>
              <a:t>Primary faults</a:t>
            </a:r>
          </a:p>
          <a:p>
            <a:r>
              <a:rPr lang="en-GB" dirty="0">
                <a:solidFill>
                  <a:srgbClr val="000066"/>
                </a:solidFill>
              </a:rPr>
              <a:t>Secondary faults</a:t>
            </a:r>
          </a:p>
          <a:p>
            <a:pPr marL="1200150" lvl="2" indent="-285750">
              <a:buFont typeface="Arial" panose="020B0604020202020204" pitchFamily="34" charset="0"/>
              <a:buChar char="•"/>
            </a:pPr>
            <a:r>
              <a:rPr lang="en-GB" dirty="0">
                <a:solidFill>
                  <a:srgbClr val="000066"/>
                </a:solidFill>
              </a:rPr>
              <a:t>Users related failures</a:t>
            </a:r>
          </a:p>
          <a:p>
            <a:pPr marL="1200150" lvl="2" indent="-285750">
              <a:buFont typeface="Arial" panose="020B0604020202020204" pitchFamily="34" charset="0"/>
              <a:buChar char="•"/>
            </a:pPr>
            <a:r>
              <a:rPr lang="en-GB" dirty="0" smtClean="0">
                <a:solidFill>
                  <a:srgbClr val="000066"/>
                </a:solidFill>
              </a:rPr>
              <a:t>Utility </a:t>
            </a:r>
            <a:r>
              <a:rPr lang="en-GB" dirty="0">
                <a:solidFill>
                  <a:srgbClr val="000066"/>
                </a:solidFill>
              </a:rPr>
              <a:t>related </a:t>
            </a:r>
            <a:r>
              <a:rPr lang="en-GB" dirty="0" smtClean="0">
                <a:solidFill>
                  <a:srgbClr val="000066"/>
                </a:solidFill>
              </a:rPr>
              <a:t>failures</a:t>
            </a:r>
            <a:r>
              <a:rPr lang="en-GB" dirty="0">
                <a:solidFill>
                  <a:srgbClr val="000066"/>
                </a:solidFill>
              </a:rPr>
              <a:t>	</a:t>
            </a:r>
            <a:r>
              <a:rPr lang="en-GB" dirty="0" smtClean="0">
                <a:solidFill>
                  <a:srgbClr val="000066"/>
                </a:solidFill>
              </a:rPr>
              <a:t>	</a:t>
            </a:r>
          </a:p>
          <a:p>
            <a:r>
              <a:rPr lang="en-GB" dirty="0">
                <a:solidFill>
                  <a:srgbClr val="000066"/>
                </a:solidFill>
              </a:rPr>
              <a:t>	</a:t>
            </a:r>
            <a:r>
              <a:rPr lang="en-GB" dirty="0" smtClean="0">
                <a:solidFill>
                  <a:srgbClr val="000066"/>
                </a:solidFill>
              </a:rPr>
              <a:t>	</a:t>
            </a:r>
            <a:endParaRPr lang="en-GB" dirty="0">
              <a:solidFill>
                <a:srgbClr val="000066"/>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1672" y="4820441"/>
            <a:ext cx="8291945" cy="1243928"/>
          </a:xfrm>
          <a:prstGeom prst="rect">
            <a:avLst/>
          </a:prstGeom>
          <a:ln w="19050">
            <a:solidFill>
              <a:schemeClr val="tx1"/>
            </a:solidFill>
          </a:ln>
        </p:spPr>
      </p:pic>
    </p:spTree>
    <p:extLst>
      <p:ext uri="{BB962C8B-B14F-4D97-AF65-F5344CB8AC3E}">
        <p14:creationId xmlns:p14="http://schemas.microsoft.com/office/powerpoint/2010/main" val="410489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Monte Carlo </a:t>
            </a:r>
            <a:r>
              <a:rPr lang="en-GB" dirty="0" smtClean="0"/>
              <a:t>Simulation Concept</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33</a:t>
            </a:fld>
            <a:endParaRPr lang="en-GB" dirty="0">
              <a:solidFill>
                <a:srgbClr val="0055A0">
                  <a:tint val="75000"/>
                </a:srgbClr>
              </a:solidFill>
            </a:endParaRPr>
          </a:p>
        </p:txBody>
      </p:sp>
      <p:cxnSp>
        <p:nvCxnSpPr>
          <p:cNvPr id="65" name="Straight Connector 64"/>
          <p:cNvCxnSpPr>
            <a:stCxn id="66" idx="6"/>
          </p:cNvCxnSpPr>
          <p:nvPr/>
        </p:nvCxnSpPr>
        <p:spPr>
          <a:xfrm flipV="1">
            <a:off x="320372" y="3382727"/>
            <a:ext cx="2530745" cy="7867"/>
          </a:xfrm>
          <a:prstGeom prst="line">
            <a:avLst/>
          </a:prstGeom>
          <a:ln w="31750"/>
        </p:spPr>
        <p:style>
          <a:lnRef idx="2">
            <a:schemeClr val="accent1"/>
          </a:lnRef>
          <a:fillRef idx="0">
            <a:schemeClr val="accent1"/>
          </a:fillRef>
          <a:effectRef idx="1">
            <a:schemeClr val="accent1"/>
          </a:effectRef>
          <a:fontRef idx="minor">
            <a:schemeClr val="tx1"/>
          </a:fontRef>
        </p:style>
      </p:cxnSp>
      <p:sp>
        <p:nvSpPr>
          <p:cNvPr id="66" name="Oval 65"/>
          <p:cNvSpPr/>
          <p:nvPr/>
        </p:nvSpPr>
        <p:spPr>
          <a:xfrm>
            <a:off x="119794" y="3296204"/>
            <a:ext cx="200578" cy="188779"/>
          </a:xfrm>
          <a:prstGeom prst="ellipse">
            <a:avLst/>
          </a:prstGeom>
          <a:gradFill>
            <a:gsLst>
              <a:gs pos="100000">
                <a:schemeClr val="bg1">
                  <a:lumMod val="50000"/>
                </a:schemeClr>
              </a:gs>
              <a:gs pos="100000">
                <a:schemeClr val="accent1">
                  <a:tint val="96000"/>
                  <a:shade val="80000"/>
                  <a:satMod val="105000"/>
                </a:schemeClr>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100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p:cNvSpPr/>
          <p:nvPr/>
        </p:nvSpPr>
        <p:spPr>
          <a:xfrm>
            <a:off x="400219" y="3234918"/>
            <a:ext cx="661624"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Idle</a:t>
            </a:r>
            <a:endParaRPr lang="en-GB" sz="1200" dirty="0"/>
          </a:p>
        </p:txBody>
      </p:sp>
      <p:cxnSp>
        <p:nvCxnSpPr>
          <p:cNvPr id="70" name="Straight Connector 69"/>
          <p:cNvCxnSpPr/>
          <p:nvPr/>
        </p:nvCxnSpPr>
        <p:spPr>
          <a:xfrm>
            <a:off x="3371252" y="1909786"/>
            <a:ext cx="3428869" cy="1385"/>
          </a:xfrm>
          <a:prstGeom prst="line">
            <a:avLst/>
          </a:prstGeom>
          <a:ln w="31750"/>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2865322" y="3380568"/>
            <a:ext cx="5655223" cy="10026"/>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3029698" y="3217659"/>
            <a:ext cx="2119839" cy="325816"/>
          </a:xfrm>
          <a:prstGeom prst="rect">
            <a:avLst/>
          </a:prstGeom>
          <a:gradFill>
            <a:gsLst>
              <a:gs pos="0">
                <a:schemeClr val="accent3">
                  <a:lumMod val="20000"/>
                  <a:lumOff val="80000"/>
                </a:schemeClr>
              </a:gs>
              <a:gs pos="0">
                <a:schemeClr val="accent3">
                  <a:lumMod val="20000"/>
                  <a:lumOff val="80000"/>
                </a:schemeClr>
              </a:gs>
              <a:gs pos="0">
                <a:schemeClr val="accent3">
                  <a:lumMod val="40000"/>
                  <a:lumOff val="60000"/>
                </a:schemeClr>
              </a:gs>
              <a:gs pos="0">
                <a:schemeClr val="accent3">
                  <a:lumMod val="60000"/>
                  <a:lumOff val="40000"/>
                </a:schemeClr>
              </a:gs>
              <a:gs pos="0">
                <a:srgbClr val="92D050"/>
              </a:gs>
              <a:gs pos="100000">
                <a:srgbClr val="00B050"/>
              </a:gs>
            </a:gsLs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Stable Beams</a:t>
            </a:r>
            <a:endParaRPr lang="en-GB" sz="1200" dirty="0"/>
          </a:p>
        </p:txBody>
      </p:sp>
      <p:cxnSp>
        <p:nvCxnSpPr>
          <p:cNvPr id="74" name="Straight Connector 73"/>
          <p:cNvCxnSpPr/>
          <p:nvPr/>
        </p:nvCxnSpPr>
        <p:spPr>
          <a:xfrm flipV="1">
            <a:off x="2851117" y="1904697"/>
            <a:ext cx="520135" cy="1478031"/>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94" name="Rectangle 93"/>
          <p:cNvSpPr/>
          <p:nvPr/>
        </p:nvSpPr>
        <p:spPr>
          <a:xfrm>
            <a:off x="1144258" y="3235494"/>
            <a:ext cx="83958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Injection</a:t>
            </a:r>
            <a:endParaRPr lang="en-GB" sz="1200" dirty="0"/>
          </a:p>
        </p:txBody>
      </p:sp>
      <p:sp>
        <p:nvSpPr>
          <p:cNvPr id="98" name="Rectangle 97"/>
          <p:cNvSpPr/>
          <p:nvPr/>
        </p:nvSpPr>
        <p:spPr>
          <a:xfrm>
            <a:off x="2085007" y="3227684"/>
            <a:ext cx="66494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Ramp</a:t>
            </a:r>
            <a:endParaRPr lang="en-GB" sz="1200" dirty="0"/>
          </a:p>
        </p:txBody>
      </p:sp>
      <p:sp>
        <p:nvSpPr>
          <p:cNvPr id="99" name="Rectangle 98"/>
          <p:cNvSpPr/>
          <p:nvPr/>
        </p:nvSpPr>
        <p:spPr>
          <a:xfrm>
            <a:off x="3488836" y="1745516"/>
            <a:ext cx="66494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Ramp Down</a:t>
            </a:r>
            <a:endParaRPr lang="en-GB" sz="1200" dirty="0"/>
          </a:p>
        </p:txBody>
      </p:sp>
      <p:sp>
        <p:nvSpPr>
          <p:cNvPr id="100" name="Rectangle 99"/>
          <p:cNvSpPr/>
          <p:nvPr/>
        </p:nvSpPr>
        <p:spPr>
          <a:xfrm>
            <a:off x="4271368" y="1741788"/>
            <a:ext cx="147477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Idle</a:t>
            </a:r>
            <a:endParaRPr lang="en-GB" sz="1200" dirty="0"/>
          </a:p>
        </p:txBody>
      </p:sp>
      <p:sp>
        <p:nvSpPr>
          <p:cNvPr id="101" name="Rectangle 100"/>
          <p:cNvSpPr/>
          <p:nvPr/>
        </p:nvSpPr>
        <p:spPr>
          <a:xfrm>
            <a:off x="5853772" y="1741788"/>
            <a:ext cx="83958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Injection</a:t>
            </a:r>
            <a:endParaRPr lang="en-GB" sz="1200" dirty="0"/>
          </a:p>
        </p:txBody>
      </p:sp>
      <p:sp>
        <p:nvSpPr>
          <p:cNvPr id="114" name="Rectangle 113"/>
          <p:cNvSpPr/>
          <p:nvPr/>
        </p:nvSpPr>
        <p:spPr>
          <a:xfrm>
            <a:off x="2749379" y="2166332"/>
            <a:ext cx="946349" cy="443635"/>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Premature </a:t>
            </a:r>
          </a:p>
          <a:p>
            <a:pPr algn="ctr"/>
            <a:r>
              <a:rPr lang="en-GB" sz="1200" dirty="0"/>
              <a:t>Dump</a:t>
            </a:r>
          </a:p>
        </p:txBody>
      </p:sp>
      <p:sp>
        <p:nvSpPr>
          <p:cNvPr id="116" name="Rectangle 115"/>
          <p:cNvSpPr/>
          <p:nvPr/>
        </p:nvSpPr>
        <p:spPr>
          <a:xfrm>
            <a:off x="3504675" y="1286393"/>
            <a:ext cx="1876132" cy="260679"/>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Recovery</a:t>
            </a:r>
            <a:endParaRPr lang="en-GB" sz="1200" dirty="0"/>
          </a:p>
        </p:txBody>
      </p:sp>
      <p:cxnSp>
        <p:nvCxnSpPr>
          <p:cNvPr id="10" name="Straight Connector 9"/>
          <p:cNvCxnSpPr/>
          <p:nvPr/>
        </p:nvCxnSpPr>
        <p:spPr>
          <a:xfrm>
            <a:off x="2667000" y="2012725"/>
            <a:ext cx="1028728" cy="76056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flipV="1">
            <a:off x="4345873" y="3560736"/>
            <a:ext cx="1126672" cy="1169337"/>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4607919" y="4075220"/>
            <a:ext cx="946349" cy="443635"/>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Premature </a:t>
            </a:r>
          </a:p>
          <a:p>
            <a:pPr algn="ctr"/>
            <a:r>
              <a:rPr lang="en-GB" sz="1200" dirty="0"/>
              <a:t>Dump</a:t>
            </a:r>
          </a:p>
        </p:txBody>
      </p:sp>
      <p:cxnSp>
        <p:nvCxnSpPr>
          <p:cNvPr id="29" name="Straight Connector 28"/>
          <p:cNvCxnSpPr/>
          <p:nvPr/>
        </p:nvCxnSpPr>
        <p:spPr>
          <a:xfrm>
            <a:off x="5459678" y="4714940"/>
            <a:ext cx="3428869" cy="1385"/>
          </a:xfrm>
          <a:prstGeom prst="line">
            <a:avLst/>
          </a:prstGeom>
          <a:ln w="31750"/>
          <a:effectLst/>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5577262" y="4550670"/>
            <a:ext cx="66494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Ramp Down</a:t>
            </a:r>
            <a:endParaRPr lang="en-GB" sz="1200" dirty="0"/>
          </a:p>
        </p:txBody>
      </p:sp>
      <p:sp>
        <p:nvSpPr>
          <p:cNvPr id="31" name="Rectangle 30"/>
          <p:cNvSpPr/>
          <p:nvPr/>
        </p:nvSpPr>
        <p:spPr>
          <a:xfrm>
            <a:off x="6359794" y="4546942"/>
            <a:ext cx="147477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Idle</a:t>
            </a:r>
            <a:endParaRPr lang="en-GB" sz="1200" dirty="0"/>
          </a:p>
        </p:txBody>
      </p:sp>
      <p:sp>
        <p:nvSpPr>
          <p:cNvPr id="32" name="Rectangle 31"/>
          <p:cNvSpPr/>
          <p:nvPr/>
        </p:nvSpPr>
        <p:spPr>
          <a:xfrm>
            <a:off x="7942198" y="4546942"/>
            <a:ext cx="83958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Injection</a:t>
            </a:r>
            <a:endParaRPr lang="en-GB" sz="1200" dirty="0"/>
          </a:p>
        </p:txBody>
      </p:sp>
      <p:sp>
        <p:nvSpPr>
          <p:cNvPr id="33" name="Rectangle 32"/>
          <p:cNvSpPr/>
          <p:nvPr/>
        </p:nvSpPr>
        <p:spPr>
          <a:xfrm>
            <a:off x="5577262" y="5011628"/>
            <a:ext cx="1876132" cy="260679"/>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Recovery</a:t>
            </a:r>
            <a:endParaRPr lang="en-GB" sz="1200" dirty="0"/>
          </a:p>
        </p:txBody>
      </p:sp>
      <p:sp>
        <p:nvSpPr>
          <p:cNvPr id="34" name="Rectangle 33"/>
          <p:cNvSpPr/>
          <p:nvPr/>
        </p:nvSpPr>
        <p:spPr>
          <a:xfrm>
            <a:off x="5313913" y="3217657"/>
            <a:ext cx="66494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Ramp Down</a:t>
            </a:r>
            <a:endParaRPr lang="en-GB" sz="1200" dirty="0"/>
          </a:p>
        </p:txBody>
      </p:sp>
      <p:sp>
        <p:nvSpPr>
          <p:cNvPr id="35" name="Rectangle 34"/>
          <p:cNvSpPr/>
          <p:nvPr/>
        </p:nvSpPr>
        <p:spPr>
          <a:xfrm>
            <a:off x="6083831" y="3234919"/>
            <a:ext cx="661624"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Idle</a:t>
            </a:r>
            <a:endParaRPr lang="en-GB" sz="1200" dirty="0"/>
          </a:p>
        </p:txBody>
      </p:sp>
      <p:sp>
        <p:nvSpPr>
          <p:cNvPr id="36" name="Rectangle 35"/>
          <p:cNvSpPr/>
          <p:nvPr/>
        </p:nvSpPr>
        <p:spPr>
          <a:xfrm>
            <a:off x="6827870" y="3235495"/>
            <a:ext cx="83958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Injection</a:t>
            </a:r>
            <a:endParaRPr lang="en-GB" sz="1200" dirty="0"/>
          </a:p>
        </p:txBody>
      </p:sp>
      <p:sp>
        <p:nvSpPr>
          <p:cNvPr id="37" name="Rectangle 36"/>
          <p:cNvSpPr/>
          <p:nvPr/>
        </p:nvSpPr>
        <p:spPr>
          <a:xfrm>
            <a:off x="7768619" y="3227685"/>
            <a:ext cx="664948" cy="325818"/>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Ramp</a:t>
            </a:r>
            <a:endParaRPr lang="en-GB" sz="1200" dirty="0"/>
          </a:p>
        </p:txBody>
      </p:sp>
      <p:cxnSp>
        <p:nvCxnSpPr>
          <p:cNvPr id="38" name="Straight Connector 37"/>
          <p:cNvCxnSpPr/>
          <p:nvPr/>
        </p:nvCxnSpPr>
        <p:spPr>
          <a:xfrm>
            <a:off x="4464433" y="3856336"/>
            <a:ext cx="1028728" cy="76056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6083831" y="2442486"/>
            <a:ext cx="2804716" cy="646331"/>
          </a:xfrm>
          <a:prstGeom prst="rect">
            <a:avLst/>
          </a:prstGeom>
          <a:noFill/>
        </p:spPr>
        <p:txBody>
          <a:bodyPr wrap="square" rtlCol="0">
            <a:spAutoFit/>
          </a:bodyPr>
          <a:lstStyle/>
          <a:p>
            <a:r>
              <a:rPr lang="en-GB" dirty="0" smtClean="0">
                <a:solidFill>
                  <a:srgbClr val="000066"/>
                </a:solidFill>
              </a:rPr>
              <a:t>Otherwise operation continues </a:t>
            </a:r>
            <a:r>
              <a:rPr lang="en-GB" dirty="0" smtClean="0">
                <a:solidFill>
                  <a:srgbClr val="000066"/>
                </a:solidFill>
              </a:rPr>
              <a:t>as planned…</a:t>
            </a:r>
            <a:endParaRPr lang="en-GB" dirty="0">
              <a:solidFill>
                <a:srgbClr val="000066"/>
              </a:solidFill>
            </a:endParaRPr>
          </a:p>
        </p:txBody>
      </p:sp>
      <p:sp>
        <p:nvSpPr>
          <p:cNvPr id="39" name="Down Arrow Callout 38"/>
          <p:cNvSpPr/>
          <p:nvPr/>
        </p:nvSpPr>
        <p:spPr>
          <a:xfrm>
            <a:off x="4790885" y="2596232"/>
            <a:ext cx="857117" cy="580535"/>
          </a:xfrm>
          <a:prstGeom prst="downArrowCallou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t>Operator</a:t>
            </a:r>
          </a:p>
          <a:p>
            <a:pPr algn="ctr"/>
            <a:r>
              <a:rPr lang="en-GB" sz="1200" dirty="0"/>
              <a:t>Dump</a:t>
            </a:r>
          </a:p>
        </p:txBody>
      </p:sp>
      <p:sp>
        <p:nvSpPr>
          <p:cNvPr id="7" name="TextBox 6"/>
          <p:cNvSpPr txBox="1"/>
          <p:nvPr/>
        </p:nvSpPr>
        <p:spPr>
          <a:xfrm>
            <a:off x="473077" y="4616897"/>
            <a:ext cx="3482396" cy="923330"/>
          </a:xfrm>
          <a:prstGeom prst="rect">
            <a:avLst/>
          </a:prstGeom>
          <a:noFill/>
        </p:spPr>
        <p:txBody>
          <a:bodyPr wrap="square" rtlCol="0">
            <a:spAutoFit/>
          </a:bodyPr>
          <a:lstStyle/>
          <a:p>
            <a:r>
              <a:rPr lang="en-GB" dirty="0" smtClean="0">
                <a:solidFill>
                  <a:srgbClr val="000066"/>
                </a:solidFill>
              </a:rPr>
              <a:t>Randomness creates infinite number of paths on how the simulation run can be completed </a:t>
            </a:r>
            <a:endParaRPr lang="en-GB" dirty="0">
              <a:solidFill>
                <a:srgbClr val="000066"/>
              </a:solidFill>
            </a:endParaRPr>
          </a:p>
        </p:txBody>
      </p:sp>
    </p:spTree>
    <p:extLst>
      <p:ext uri="{BB962C8B-B14F-4D97-AF65-F5344CB8AC3E}">
        <p14:creationId xmlns:p14="http://schemas.microsoft.com/office/powerpoint/2010/main" val="31423259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765401" y="1141241"/>
            <a:ext cx="7458075" cy="3634903"/>
          </a:xfrm>
          <a:prstGeom prst="rect">
            <a:avLst/>
          </a:prstGeom>
        </p:spPr>
      </p:pic>
      <p:sp>
        <p:nvSpPr>
          <p:cNvPr id="2" name="Title 1"/>
          <p:cNvSpPr>
            <a:spLocks noGrp="1"/>
          </p:cNvSpPr>
          <p:nvPr>
            <p:ph type="title"/>
          </p:nvPr>
        </p:nvSpPr>
        <p:spPr/>
        <p:txBody>
          <a:bodyPr/>
          <a:lstStyle/>
          <a:p>
            <a:r>
              <a:rPr lang="en-GB" dirty="0" smtClean="0"/>
              <a:t>Results</a:t>
            </a:r>
            <a:r>
              <a:rPr lang="en-GB" dirty="0" smtClean="0"/>
              <a:t>: </a:t>
            </a:r>
            <a:r>
              <a:rPr lang="en-GB" dirty="0"/>
              <a:t>Model Validation</a:t>
            </a:r>
            <a:endParaRPr lang="en-GB" dirty="0"/>
          </a:p>
        </p:txBody>
      </p:sp>
      <p:sp>
        <p:nvSpPr>
          <p:cNvPr id="3" name="Content Placeholder 2"/>
          <p:cNvSpPr>
            <a:spLocks noGrp="1"/>
          </p:cNvSpPr>
          <p:nvPr>
            <p:ph idx="1"/>
          </p:nvPr>
        </p:nvSpPr>
        <p:spPr>
          <a:xfrm>
            <a:off x="457200" y="4743450"/>
            <a:ext cx="8226854" cy="1249576"/>
          </a:xfrm>
        </p:spPr>
        <p:txBody>
          <a:bodyPr>
            <a:normAutofit fontScale="85000" lnSpcReduction="20000"/>
          </a:bodyPr>
          <a:lstStyle/>
          <a:p>
            <a:r>
              <a:rPr lang="en-GB" sz="2400" dirty="0" smtClean="0"/>
              <a:t>Actual production vs. one model round</a:t>
            </a:r>
          </a:p>
          <a:p>
            <a:r>
              <a:rPr lang="en-GB" sz="2400" dirty="0" smtClean="0"/>
              <a:t>Note the intensity ramp up at start of the year </a:t>
            </a:r>
          </a:p>
          <a:p>
            <a:r>
              <a:rPr lang="en-GB" sz="2400" dirty="0" smtClean="0"/>
              <a:t>Assumptions</a:t>
            </a:r>
            <a:r>
              <a:rPr lang="en-GB" sz="2400" dirty="0"/>
              <a:t>: e.g. </a:t>
            </a:r>
            <a:r>
              <a:rPr lang="en-GB" sz="2400" dirty="0" smtClean="0"/>
              <a:t>constant </a:t>
            </a:r>
            <a:r>
              <a:rPr lang="en-GB" sz="2400" dirty="0"/>
              <a:t>t</a:t>
            </a:r>
            <a:r>
              <a:rPr lang="en-GB" sz="2400" dirty="0" smtClean="0"/>
              <a:t>ime </a:t>
            </a:r>
            <a:r>
              <a:rPr lang="en-GB" sz="2400" dirty="0"/>
              <a:t>b</a:t>
            </a:r>
            <a:r>
              <a:rPr lang="en-GB" sz="2400" dirty="0" smtClean="0"/>
              <a:t>etween TS </a:t>
            </a:r>
            <a:r>
              <a:rPr lang="en-GB" sz="2400" dirty="0" smtClean="0">
                <a:sym typeface="Wingdings" panose="05000000000000000000" pitchFamily="2" charset="2"/>
              </a:rPr>
              <a:t></a:t>
            </a:r>
            <a:r>
              <a:rPr lang="en-GB" sz="2400" dirty="0" smtClean="0"/>
              <a:t> </a:t>
            </a:r>
            <a:r>
              <a:rPr lang="en-GB" sz="2400" dirty="0"/>
              <a:t>Visual </a:t>
            </a:r>
            <a:r>
              <a:rPr lang="en-GB" sz="2400" dirty="0" smtClean="0"/>
              <a:t>differences in actual and modelled </a:t>
            </a:r>
            <a:r>
              <a:rPr lang="en-GB" sz="2400" dirty="0"/>
              <a:t>p</a:t>
            </a:r>
            <a:r>
              <a:rPr lang="en-GB" sz="2400" dirty="0" smtClean="0"/>
              <a:t>roductions</a:t>
            </a: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34</a:t>
            </a:fld>
            <a:endParaRPr lang="en-GB" dirty="0">
              <a:solidFill>
                <a:srgbClr val="0055A0">
                  <a:tint val="75000"/>
                </a:srgbClr>
              </a:solidFill>
            </a:endParaRPr>
          </a:p>
        </p:txBody>
      </p:sp>
    </p:spTree>
    <p:extLst>
      <p:ext uri="{BB962C8B-B14F-4D97-AF65-F5344CB8AC3E}">
        <p14:creationId xmlns:p14="http://schemas.microsoft.com/office/powerpoint/2010/main" val="42518152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Model Validation</a:t>
            </a:r>
            <a:endParaRPr lang="en-GB" dirty="0"/>
          </a:p>
        </p:txBody>
      </p:sp>
      <p:sp>
        <p:nvSpPr>
          <p:cNvPr id="3" name="Content Placeholder 2"/>
          <p:cNvSpPr>
            <a:spLocks noGrp="1"/>
          </p:cNvSpPr>
          <p:nvPr>
            <p:ph idx="1"/>
          </p:nvPr>
        </p:nvSpPr>
        <p:spPr>
          <a:xfrm>
            <a:off x="457200" y="4905375"/>
            <a:ext cx="8226854" cy="1276350"/>
          </a:xfrm>
        </p:spPr>
        <p:txBody>
          <a:bodyPr>
            <a:normAutofit fontScale="92500"/>
          </a:bodyPr>
          <a:lstStyle/>
          <a:p>
            <a:r>
              <a:rPr lang="en-GB" sz="2200" dirty="0" smtClean="0"/>
              <a:t>Luminosity production distribution based on 1000 simulation rounds</a:t>
            </a:r>
          </a:p>
          <a:p>
            <a:r>
              <a:rPr lang="en-GB" sz="2200" dirty="0" smtClean="0"/>
              <a:t>Simulation </a:t>
            </a:r>
            <a:r>
              <a:rPr lang="en-GB" sz="2200" dirty="0"/>
              <a:t>result: 23.38 fb</a:t>
            </a:r>
            <a:r>
              <a:rPr lang="en-GB" sz="2200" baseline="30000" dirty="0"/>
              <a:t>-1</a:t>
            </a:r>
            <a:r>
              <a:rPr lang="en-GB" sz="2200" dirty="0"/>
              <a:t> sufficiently close to actual production 23.27 fb</a:t>
            </a:r>
            <a:r>
              <a:rPr lang="en-GB" sz="2200" baseline="30000" dirty="0"/>
              <a:t>-1</a:t>
            </a:r>
          </a:p>
          <a:p>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35</a:t>
            </a:fld>
            <a:endParaRPr lang="en-GB" dirty="0">
              <a:solidFill>
                <a:srgbClr val="0055A0">
                  <a:tint val="75000"/>
                </a:srgbClr>
              </a:solidFill>
            </a:endParaRPr>
          </a:p>
        </p:txBody>
      </p:sp>
      <p:pic>
        <p:nvPicPr>
          <p:cNvPr id="6" name="Picture 5"/>
          <p:cNvPicPr>
            <a:picLocks noChangeAspect="1"/>
          </p:cNvPicPr>
          <p:nvPr/>
        </p:nvPicPr>
        <p:blipFill>
          <a:blip r:embed="rId2"/>
          <a:stretch>
            <a:fillRect/>
          </a:stretch>
        </p:blipFill>
        <p:spPr>
          <a:xfrm>
            <a:off x="1186255" y="1318735"/>
            <a:ext cx="5699760" cy="3441840"/>
          </a:xfrm>
          <a:prstGeom prst="rect">
            <a:avLst/>
          </a:prstGeom>
        </p:spPr>
      </p:pic>
      <p:cxnSp>
        <p:nvCxnSpPr>
          <p:cNvPr id="8" name="Straight Connector 7"/>
          <p:cNvCxnSpPr/>
          <p:nvPr/>
        </p:nvCxnSpPr>
        <p:spPr>
          <a:xfrm>
            <a:off x="4572000" y="1438275"/>
            <a:ext cx="0" cy="2422773"/>
          </a:xfrm>
          <a:prstGeom prst="line">
            <a:avLst/>
          </a:prstGeom>
          <a:ln w="5715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03304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Sensitivity Analysis: HL-LHC</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36</a:t>
            </a:fld>
            <a:endParaRPr lang="en-GB" dirty="0">
              <a:solidFill>
                <a:srgbClr val="0055A0">
                  <a:tint val="75000"/>
                </a:srgbClr>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455" y="976941"/>
            <a:ext cx="7304145" cy="5468344"/>
          </a:xfrm>
          <a:prstGeom prst="rect">
            <a:avLst/>
          </a:prstGeom>
        </p:spPr>
      </p:pic>
      <p:sp>
        <p:nvSpPr>
          <p:cNvPr id="10" name="5-Point Star 9"/>
          <p:cNvSpPr/>
          <p:nvPr/>
        </p:nvSpPr>
        <p:spPr>
          <a:xfrm>
            <a:off x="4045333" y="4804947"/>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4683718" y="4664910"/>
            <a:ext cx="1457011" cy="738664"/>
          </a:xfrm>
          <a:prstGeom prst="rect">
            <a:avLst/>
          </a:prstGeom>
          <a:noFill/>
          <a:ln w="31750">
            <a:solidFill>
              <a:srgbClr val="002060"/>
            </a:solidFill>
          </a:ln>
        </p:spPr>
        <p:txBody>
          <a:bodyPr wrap="square" rtlCol="0">
            <a:spAutoFit/>
          </a:bodyPr>
          <a:lstStyle/>
          <a:p>
            <a:pPr algn="ctr"/>
            <a:r>
              <a:rPr lang="en-GB" sz="1400" b="1" dirty="0" smtClean="0">
                <a:solidFill>
                  <a:srgbClr val="002060"/>
                </a:solidFill>
              </a:rPr>
              <a:t>2016 Availability Figures</a:t>
            </a:r>
            <a:endParaRPr lang="en-GB" sz="1400" b="1" dirty="0">
              <a:solidFill>
                <a:srgbClr val="002060"/>
              </a:solidFill>
            </a:endParaRPr>
          </a:p>
        </p:txBody>
      </p:sp>
      <p:sp>
        <p:nvSpPr>
          <p:cNvPr id="12" name="5-Point Star 11"/>
          <p:cNvSpPr/>
          <p:nvPr/>
        </p:nvSpPr>
        <p:spPr>
          <a:xfrm>
            <a:off x="1939810" y="5403574"/>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1999917" y="4786407"/>
            <a:ext cx="1482253" cy="523220"/>
          </a:xfrm>
          <a:prstGeom prst="rect">
            <a:avLst/>
          </a:prstGeom>
          <a:noFill/>
          <a:ln w="31750">
            <a:solidFill>
              <a:srgbClr val="002060"/>
            </a:solidFill>
          </a:ln>
        </p:spPr>
        <p:txBody>
          <a:bodyPr wrap="square" rtlCol="0">
            <a:spAutoFit/>
          </a:bodyPr>
          <a:lstStyle/>
          <a:p>
            <a:pPr algn="ctr"/>
            <a:r>
              <a:rPr lang="en-GB" sz="1400" b="1" dirty="0" smtClean="0">
                <a:solidFill>
                  <a:srgbClr val="002060"/>
                </a:solidFill>
              </a:rPr>
              <a:t>Ultimate HL Target</a:t>
            </a:r>
            <a:endParaRPr lang="en-GB" sz="1400" b="1" dirty="0">
              <a:solidFill>
                <a:srgbClr val="002060"/>
              </a:solidFill>
            </a:endParaRPr>
          </a:p>
        </p:txBody>
      </p:sp>
      <p:sp>
        <p:nvSpPr>
          <p:cNvPr id="14" name="5-Point Star 13"/>
          <p:cNvSpPr/>
          <p:nvPr/>
        </p:nvSpPr>
        <p:spPr>
          <a:xfrm>
            <a:off x="4045332" y="3550514"/>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2609452" y="2941108"/>
            <a:ext cx="1305134" cy="738664"/>
          </a:xfrm>
          <a:prstGeom prst="rect">
            <a:avLst/>
          </a:prstGeom>
          <a:noFill/>
          <a:ln w="31750">
            <a:solidFill>
              <a:srgbClr val="002060"/>
            </a:solidFill>
          </a:ln>
        </p:spPr>
        <p:txBody>
          <a:bodyPr wrap="square" rtlCol="0">
            <a:spAutoFit/>
          </a:bodyPr>
          <a:lstStyle/>
          <a:p>
            <a:pPr algn="ctr"/>
            <a:r>
              <a:rPr lang="en-GB" sz="1400" b="1" dirty="0" smtClean="0">
                <a:solidFill>
                  <a:srgbClr val="002060"/>
                </a:solidFill>
              </a:rPr>
              <a:t>7 </a:t>
            </a:r>
            <a:r>
              <a:rPr lang="en-GB" sz="1400" b="1" dirty="0" err="1" smtClean="0">
                <a:solidFill>
                  <a:srgbClr val="002060"/>
                </a:solidFill>
              </a:rPr>
              <a:t>TeV</a:t>
            </a:r>
            <a:r>
              <a:rPr lang="en-GB" sz="1400" b="1" dirty="0" smtClean="0">
                <a:solidFill>
                  <a:srgbClr val="002060"/>
                </a:solidFill>
              </a:rPr>
              <a:t> + </a:t>
            </a:r>
          </a:p>
          <a:p>
            <a:pPr algn="ctr"/>
            <a:r>
              <a:rPr lang="en-GB" sz="1400" b="1" dirty="0" smtClean="0">
                <a:solidFill>
                  <a:srgbClr val="002060"/>
                </a:solidFill>
              </a:rPr>
              <a:t>HL-LHC Beams</a:t>
            </a:r>
            <a:endParaRPr lang="en-GB" sz="1400" b="1" dirty="0">
              <a:solidFill>
                <a:srgbClr val="002060"/>
              </a:solidFill>
            </a:endParaRPr>
          </a:p>
        </p:txBody>
      </p:sp>
      <p:sp>
        <p:nvSpPr>
          <p:cNvPr id="16" name="5-Point Star 15"/>
          <p:cNvSpPr/>
          <p:nvPr/>
        </p:nvSpPr>
        <p:spPr>
          <a:xfrm>
            <a:off x="4045333" y="2197483"/>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3422173" y="1532682"/>
            <a:ext cx="1227923" cy="523220"/>
          </a:xfrm>
          <a:prstGeom prst="rect">
            <a:avLst/>
          </a:prstGeom>
          <a:noFill/>
          <a:ln w="31750">
            <a:solidFill>
              <a:srgbClr val="002060"/>
            </a:solidFill>
          </a:ln>
        </p:spPr>
        <p:txBody>
          <a:bodyPr wrap="square" rtlCol="0">
            <a:spAutoFit/>
          </a:bodyPr>
          <a:lstStyle/>
          <a:p>
            <a:pPr algn="ctr"/>
            <a:r>
              <a:rPr lang="en-GB" sz="1400" b="1" dirty="0" smtClean="0">
                <a:solidFill>
                  <a:srgbClr val="002060"/>
                </a:solidFill>
              </a:rPr>
              <a:t>New systems</a:t>
            </a:r>
            <a:endParaRPr lang="en-GB" sz="1400" b="1" dirty="0">
              <a:solidFill>
                <a:srgbClr val="002060"/>
              </a:solidFill>
            </a:endParaRPr>
          </a:p>
        </p:txBody>
      </p:sp>
      <p:cxnSp>
        <p:nvCxnSpPr>
          <p:cNvPr id="18" name="Straight Arrow Connector 17"/>
          <p:cNvCxnSpPr/>
          <p:nvPr/>
        </p:nvCxnSpPr>
        <p:spPr>
          <a:xfrm flipV="1">
            <a:off x="4270376" y="3982876"/>
            <a:ext cx="0" cy="617977"/>
          </a:xfrm>
          <a:prstGeom prst="straightConnector1">
            <a:avLst/>
          </a:prstGeom>
          <a:ln w="28575">
            <a:solidFill>
              <a:srgbClr val="0B387C"/>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4270376" y="2612885"/>
            <a:ext cx="0" cy="801278"/>
          </a:xfrm>
          <a:prstGeom prst="straightConnector1">
            <a:avLst/>
          </a:prstGeom>
          <a:ln w="28575">
            <a:solidFill>
              <a:srgbClr val="0B387C"/>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384680" y="3319169"/>
            <a:ext cx="688196" cy="1434085"/>
          </a:xfrm>
          <a:prstGeom prst="straightConnector1">
            <a:avLst/>
          </a:prstGeom>
          <a:ln w="28575">
            <a:solidFill>
              <a:srgbClr val="0B387C"/>
            </a:solidFill>
            <a:tailEnd type="triangle"/>
          </a:ln>
        </p:spPr>
        <p:style>
          <a:lnRef idx="2">
            <a:schemeClr val="accent1"/>
          </a:lnRef>
          <a:fillRef idx="0">
            <a:schemeClr val="accent1"/>
          </a:fillRef>
          <a:effectRef idx="1">
            <a:schemeClr val="accent1"/>
          </a:effectRef>
          <a:fontRef idx="minor">
            <a:schemeClr val="tx1"/>
          </a:fontRef>
        </p:style>
      </p:cxnSp>
      <p:sp>
        <p:nvSpPr>
          <p:cNvPr id="21" name="5-Point Star 20"/>
          <p:cNvSpPr/>
          <p:nvPr/>
        </p:nvSpPr>
        <p:spPr>
          <a:xfrm>
            <a:off x="4857465" y="2888721"/>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5314665" y="2680746"/>
            <a:ext cx="1166241" cy="954107"/>
          </a:xfrm>
          <a:prstGeom prst="rect">
            <a:avLst/>
          </a:prstGeom>
          <a:noFill/>
          <a:ln w="31750">
            <a:solidFill>
              <a:srgbClr val="002060"/>
            </a:solidFill>
          </a:ln>
        </p:spPr>
        <p:txBody>
          <a:bodyPr wrap="square" rtlCol="0">
            <a:spAutoFit/>
          </a:bodyPr>
          <a:lstStyle/>
          <a:p>
            <a:pPr algn="ctr"/>
            <a:r>
              <a:rPr lang="en-GB" sz="1400" b="1" dirty="0" smtClean="0">
                <a:solidFill>
                  <a:srgbClr val="002060"/>
                </a:solidFill>
              </a:rPr>
              <a:t>7 </a:t>
            </a:r>
            <a:r>
              <a:rPr lang="en-GB" sz="1400" b="1" dirty="0" err="1" smtClean="0">
                <a:solidFill>
                  <a:srgbClr val="002060"/>
                </a:solidFill>
              </a:rPr>
              <a:t>TeV</a:t>
            </a:r>
            <a:r>
              <a:rPr lang="en-GB" sz="1400" b="1" dirty="0" smtClean="0">
                <a:solidFill>
                  <a:srgbClr val="002060"/>
                </a:solidFill>
              </a:rPr>
              <a:t> + </a:t>
            </a:r>
          </a:p>
          <a:p>
            <a:pPr algn="ctr"/>
            <a:r>
              <a:rPr lang="en-GB" sz="1400" b="1" dirty="0" smtClean="0">
                <a:solidFill>
                  <a:srgbClr val="002060"/>
                </a:solidFill>
              </a:rPr>
              <a:t>HL-LHC Beams + ageing</a:t>
            </a:r>
            <a:endParaRPr lang="en-GB" sz="1400" b="1" dirty="0">
              <a:solidFill>
                <a:srgbClr val="002060"/>
              </a:solidFill>
            </a:endParaRPr>
          </a:p>
        </p:txBody>
      </p:sp>
      <p:sp>
        <p:nvSpPr>
          <p:cNvPr id="23" name="TextBox 22"/>
          <p:cNvSpPr txBox="1"/>
          <p:nvPr/>
        </p:nvSpPr>
        <p:spPr>
          <a:xfrm>
            <a:off x="4376312" y="2845769"/>
            <a:ext cx="192847" cy="523220"/>
          </a:xfrm>
          <a:prstGeom prst="rect">
            <a:avLst/>
          </a:prstGeom>
          <a:noFill/>
        </p:spPr>
        <p:txBody>
          <a:bodyPr wrap="square" rtlCol="0">
            <a:spAutoFit/>
          </a:bodyPr>
          <a:lstStyle/>
          <a:p>
            <a:pPr algn="ctr"/>
            <a:r>
              <a:rPr lang="en-GB" sz="2800" b="1" dirty="0" smtClean="0">
                <a:solidFill>
                  <a:srgbClr val="002060"/>
                </a:solidFill>
              </a:rPr>
              <a:t>?</a:t>
            </a:r>
            <a:endParaRPr lang="en-GB" sz="2800" b="1" dirty="0">
              <a:solidFill>
                <a:srgbClr val="002060"/>
              </a:solidFill>
            </a:endParaRPr>
          </a:p>
        </p:txBody>
      </p:sp>
      <p:sp>
        <p:nvSpPr>
          <p:cNvPr id="24" name="TextBox 23"/>
          <p:cNvSpPr txBox="1"/>
          <p:nvPr/>
        </p:nvSpPr>
        <p:spPr>
          <a:xfrm>
            <a:off x="4933048" y="3748524"/>
            <a:ext cx="192847" cy="523220"/>
          </a:xfrm>
          <a:prstGeom prst="rect">
            <a:avLst/>
          </a:prstGeom>
          <a:noFill/>
        </p:spPr>
        <p:txBody>
          <a:bodyPr wrap="square" rtlCol="0">
            <a:spAutoFit/>
          </a:bodyPr>
          <a:lstStyle/>
          <a:p>
            <a:pPr algn="ctr"/>
            <a:r>
              <a:rPr lang="en-GB" sz="2800" b="1" dirty="0" smtClean="0">
                <a:solidFill>
                  <a:srgbClr val="002060"/>
                </a:solidFill>
              </a:rPr>
              <a:t>?</a:t>
            </a:r>
            <a:endParaRPr lang="en-GB" sz="2800" b="1" dirty="0">
              <a:solidFill>
                <a:srgbClr val="002060"/>
              </a:solidFill>
            </a:endParaRPr>
          </a:p>
        </p:txBody>
      </p:sp>
      <p:sp>
        <p:nvSpPr>
          <p:cNvPr id="25" name="5-Point Star 24"/>
          <p:cNvSpPr/>
          <p:nvPr/>
        </p:nvSpPr>
        <p:spPr>
          <a:xfrm>
            <a:off x="4844276" y="1592502"/>
            <a:ext cx="430823" cy="355921"/>
          </a:xfrm>
          <a:prstGeom prst="star5">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6" name="Straight Arrow Connector 25"/>
          <p:cNvCxnSpPr/>
          <p:nvPr/>
        </p:nvCxnSpPr>
        <p:spPr>
          <a:xfrm flipV="1">
            <a:off x="5069319" y="2007904"/>
            <a:ext cx="0" cy="801278"/>
          </a:xfrm>
          <a:prstGeom prst="straightConnector1">
            <a:avLst/>
          </a:prstGeom>
          <a:ln w="28575">
            <a:solidFill>
              <a:srgbClr val="0B387C"/>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662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1" grpId="0" animBg="1"/>
      <p:bldP spid="22" grpId="0" animBg="1"/>
      <p:bldP spid="23" grpId="0"/>
      <p:bldP spid="24" grpId="0"/>
      <p:bldP spid="2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Machine Protection</a:t>
            </a:r>
            <a:endParaRPr lang="en-GB" b="1" dirty="0">
              <a:solidFill>
                <a:srgbClr val="002060"/>
              </a:solidFill>
            </a:endParaRPr>
          </a:p>
        </p:txBody>
      </p:sp>
    </p:spTree>
    <p:extLst>
      <p:ext uri="{BB962C8B-B14F-4D97-AF65-F5344CB8AC3E}">
        <p14:creationId xmlns:p14="http://schemas.microsoft.com/office/powerpoint/2010/main" val="2986875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lgn="ctr" eaLnBrk="1" hangingPunct="1"/>
            <a:r>
              <a:rPr lang="en-GB" sz="3600" dirty="0" smtClean="0"/>
              <a:t>Hazard Analysis: Top-Down </a:t>
            </a:r>
            <a:r>
              <a:rPr lang="en-GB" sz="3600" dirty="0" smtClean="0"/>
              <a:t>or Bottom-Up?</a:t>
            </a:r>
            <a:endParaRPr lang="en-GB" sz="3600" dirty="0" smtClean="0"/>
          </a:p>
        </p:txBody>
      </p:sp>
      <p:sp>
        <p:nvSpPr>
          <p:cNvPr id="3" name="TextBox 2"/>
          <p:cNvSpPr txBox="1"/>
          <p:nvPr/>
        </p:nvSpPr>
        <p:spPr>
          <a:xfrm>
            <a:off x="1265165" y="4653136"/>
            <a:ext cx="2154707" cy="369332"/>
          </a:xfrm>
          <a:prstGeom prst="rect">
            <a:avLst/>
          </a:prstGeom>
          <a:noFill/>
        </p:spPr>
        <p:txBody>
          <a:bodyPr wrap="square" rtlCol="0">
            <a:spAutoFit/>
          </a:bodyPr>
          <a:lstStyle/>
          <a:p>
            <a:pPr algn="ctr"/>
            <a:r>
              <a:rPr lang="en-GB" b="1" dirty="0" smtClean="0">
                <a:solidFill>
                  <a:srgbClr val="000066"/>
                </a:solidFill>
              </a:rPr>
              <a:t>Component Level</a:t>
            </a:r>
            <a:endParaRPr lang="en-GB" b="1" dirty="0">
              <a:solidFill>
                <a:srgbClr val="000066"/>
              </a:solidFill>
            </a:endParaRPr>
          </a:p>
        </p:txBody>
      </p:sp>
      <p:sp>
        <p:nvSpPr>
          <p:cNvPr id="4" name="TextBox 3"/>
          <p:cNvSpPr txBox="1"/>
          <p:nvPr/>
        </p:nvSpPr>
        <p:spPr>
          <a:xfrm>
            <a:off x="1259632" y="908720"/>
            <a:ext cx="2154707" cy="1200329"/>
          </a:xfrm>
          <a:prstGeom prst="rect">
            <a:avLst/>
          </a:prstGeom>
          <a:noFill/>
        </p:spPr>
        <p:txBody>
          <a:bodyPr wrap="square" rtlCol="0">
            <a:spAutoFit/>
          </a:bodyPr>
          <a:lstStyle/>
          <a:p>
            <a:pPr algn="ctr"/>
            <a:r>
              <a:rPr lang="en-GB" b="1" dirty="0" smtClean="0">
                <a:solidFill>
                  <a:srgbClr val="000066"/>
                </a:solidFill>
              </a:rPr>
              <a:t>Consequences of component failure on system behaviour</a:t>
            </a:r>
            <a:endParaRPr lang="en-GB" b="1" dirty="0">
              <a:solidFill>
                <a:srgbClr val="000066"/>
              </a:solidFill>
            </a:endParaRPr>
          </a:p>
        </p:txBody>
      </p:sp>
      <p:sp>
        <p:nvSpPr>
          <p:cNvPr id="2" name="Down Arrow 1"/>
          <p:cNvSpPr/>
          <p:nvPr/>
        </p:nvSpPr>
        <p:spPr>
          <a:xfrm rot="10800000">
            <a:off x="1619672" y="2348880"/>
            <a:ext cx="1318300" cy="2016224"/>
          </a:xfrm>
          <a:prstGeom prst="downArrow">
            <a:avLst/>
          </a:prstGeom>
          <a:gradFill>
            <a:gsLst>
              <a:gs pos="0">
                <a:schemeClr val="accent2">
                  <a:lumMod val="20000"/>
                  <a:lumOff val="80000"/>
                </a:schemeClr>
              </a:gs>
              <a:gs pos="37000">
                <a:schemeClr val="accent2">
                  <a:lumMod val="40000"/>
                  <a:lumOff val="60000"/>
                </a:schemeClr>
              </a:gs>
              <a:gs pos="66000">
                <a:schemeClr val="accent2">
                  <a:lumMod val="60000"/>
                  <a:lumOff val="40000"/>
                </a:schemeClr>
              </a:gs>
              <a:gs pos="100000">
                <a:schemeClr val="accent2">
                  <a:lumMod val="75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07504" y="5733256"/>
            <a:ext cx="4421526" cy="646331"/>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rPr>
              <a:t>Maybe impractical for large projects</a:t>
            </a:r>
          </a:p>
          <a:p>
            <a:pPr marL="285750" indent="-285750">
              <a:buFont typeface="Arial" panose="020B0604020202020204" pitchFamily="34" charset="0"/>
              <a:buChar char="•"/>
            </a:pPr>
            <a:r>
              <a:rPr lang="en-GB" b="1" dirty="0" smtClean="0">
                <a:solidFill>
                  <a:srgbClr val="000066"/>
                </a:solidFill>
              </a:rPr>
              <a:t>Limited to ‘component failures’</a:t>
            </a:r>
            <a:endParaRPr lang="en-GB" b="1" dirty="0">
              <a:solidFill>
                <a:srgbClr val="000066"/>
              </a:solidFill>
            </a:endParaRPr>
          </a:p>
        </p:txBody>
      </p:sp>
      <p:sp>
        <p:nvSpPr>
          <p:cNvPr id="7" name="TextBox 6"/>
          <p:cNvSpPr txBox="1"/>
          <p:nvPr/>
        </p:nvSpPr>
        <p:spPr>
          <a:xfrm>
            <a:off x="5580112" y="4449886"/>
            <a:ext cx="2448272" cy="923330"/>
          </a:xfrm>
          <a:prstGeom prst="rect">
            <a:avLst/>
          </a:prstGeom>
          <a:noFill/>
        </p:spPr>
        <p:txBody>
          <a:bodyPr wrap="square" rtlCol="0">
            <a:spAutoFit/>
          </a:bodyPr>
          <a:lstStyle/>
          <a:p>
            <a:pPr algn="ctr"/>
            <a:r>
              <a:rPr lang="en-GB" b="1" dirty="0" smtClean="0">
                <a:solidFill>
                  <a:srgbClr val="000066"/>
                </a:solidFill>
              </a:rPr>
              <a:t>Identification of causal factors leading to accidents</a:t>
            </a:r>
            <a:endParaRPr lang="en-GB" b="1" dirty="0">
              <a:solidFill>
                <a:srgbClr val="000066"/>
              </a:solidFill>
            </a:endParaRPr>
          </a:p>
        </p:txBody>
      </p:sp>
      <p:sp>
        <p:nvSpPr>
          <p:cNvPr id="8" name="TextBox 7"/>
          <p:cNvSpPr txBox="1"/>
          <p:nvPr/>
        </p:nvSpPr>
        <p:spPr>
          <a:xfrm>
            <a:off x="5796135" y="908720"/>
            <a:ext cx="2154707" cy="923330"/>
          </a:xfrm>
          <a:prstGeom prst="rect">
            <a:avLst/>
          </a:prstGeom>
          <a:noFill/>
        </p:spPr>
        <p:txBody>
          <a:bodyPr wrap="square" rtlCol="0">
            <a:spAutoFit/>
          </a:bodyPr>
          <a:lstStyle/>
          <a:p>
            <a:pPr algn="ctr"/>
            <a:r>
              <a:rPr lang="en-GB" b="1" dirty="0" smtClean="0">
                <a:solidFill>
                  <a:srgbClr val="000066"/>
                </a:solidFill>
              </a:rPr>
              <a:t>Definition of high level accidents / failure scenarios</a:t>
            </a:r>
            <a:endParaRPr lang="en-GB" b="1" dirty="0">
              <a:solidFill>
                <a:srgbClr val="000066"/>
              </a:solidFill>
            </a:endParaRPr>
          </a:p>
        </p:txBody>
      </p:sp>
      <p:sp>
        <p:nvSpPr>
          <p:cNvPr id="9" name="Down Arrow 8"/>
          <p:cNvSpPr/>
          <p:nvPr/>
        </p:nvSpPr>
        <p:spPr>
          <a:xfrm>
            <a:off x="6156175" y="2132856"/>
            <a:ext cx="1318300" cy="2016224"/>
          </a:xfrm>
          <a:prstGeom prst="downArrow">
            <a:avLst/>
          </a:prstGeom>
          <a:gradFill>
            <a:gsLst>
              <a:gs pos="0">
                <a:schemeClr val="accent2">
                  <a:lumMod val="20000"/>
                  <a:lumOff val="80000"/>
                </a:schemeClr>
              </a:gs>
              <a:gs pos="37000">
                <a:schemeClr val="accent2">
                  <a:lumMod val="40000"/>
                  <a:lumOff val="60000"/>
                </a:schemeClr>
              </a:gs>
              <a:gs pos="66000">
                <a:schemeClr val="accent2">
                  <a:lumMod val="60000"/>
                  <a:lumOff val="40000"/>
                </a:schemeClr>
              </a:gs>
              <a:gs pos="100000">
                <a:schemeClr val="accent2">
                  <a:lumMod val="75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4644008" y="5733256"/>
            <a:ext cx="4421526" cy="923330"/>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rPr>
              <a:t>Suitable for</a:t>
            </a:r>
            <a:r>
              <a:rPr lang="en-GB" b="1" dirty="0" smtClean="0">
                <a:solidFill>
                  <a:srgbClr val="000066"/>
                </a:solidFill>
              </a:rPr>
              <a:t> increasing complexity</a:t>
            </a:r>
          </a:p>
          <a:p>
            <a:pPr marL="285750" indent="-285750">
              <a:buFont typeface="Arial" panose="020B0604020202020204" pitchFamily="34" charset="0"/>
              <a:buChar char="•"/>
            </a:pPr>
            <a:r>
              <a:rPr lang="en-GB" b="1" dirty="0" smtClean="0">
                <a:solidFill>
                  <a:srgbClr val="000066"/>
                </a:solidFill>
              </a:rPr>
              <a:t>Extends further than ‘component failures’</a:t>
            </a:r>
            <a:endParaRPr lang="en-GB" b="1" dirty="0">
              <a:solidFill>
                <a:srgbClr val="000066"/>
              </a:solidFill>
            </a:endParaRPr>
          </a:p>
        </p:txBody>
      </p:sp>
    </p:spTree>
    <p:extLst>
      <p:ext uri="{BB962C8B-B14F-4D97-AF65-F5344CB8AC3E}">
        <p14:creationId xmlns:p14="http://schemas.microsoft.com/office/powerpoint/2010/main" val="29261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6" grpId="0"/>
      <p:bldP spid="7" grpId="0"/>
      <p:bldP spid="8" grpId="0"/>
      <p:bldP spid="9" grpId="0" animBg="1"/>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System-Theoretic Process Analysis</a:t>
            </a:r>
            <a:endParaRPr lang="en-GB" dirty="0"/>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17316" y="41265398"/>
            <a:ext cx="2423075" cy="1543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txBox="1">
            <a:spLocks noChangeArrowheads="1"/>
          </p:cNvSpPr>
          <p:nvPr/>
        </p:nvSpPr>
        <p:spPr>
          <a:xfrm>
            <a:off x="251520" y="908720"/>
            <a:ext cx="8640960" cy="5688632"/>
          </a:xfrm>
          <a:prstGeom prst="rect">
            <a:avLst/>
          </a:prstGeom>
        </p:spPr>
        <p:txBody>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buFont typeface="Wingdings" panose="05000000000000000000" pitchFamily="2" charset="2"/>
              <a:buChar char="q"/>
            </a:pPr>
            <a:r>
              <a:rPr lang="en-GB" kern="0" dirty="0" smtClean="0">
                <a:solidFill>
                  <a:srgbClr val="002060"/>
                </a:solidFill>
              </a:rPr>
              <a:t>Increasing </a:t>
            </a:r>
            <a:r>
              <a:rPr lang="en-GB" b="1" kern="0" dirty="0" smtClean="0">
                <a:solidFill>
                  <a:srgbClr val="002060"/>
                </a:solidFill>
              </a:rPr>
              <a:t>accelerator complexity </a:t>
            </a:r>
            <a:r>
              <a:rPr lang="en-GB" kern="0" dirty="0" smtClean="0">
                <a:solidFill>
                  <a:srgbClr val="002060"/>
                </a:solidFill>
              </a:rPr>
              <a:t>requires a systematic approach for identification of machine protection requirements</a:t>
            </a:r>
            <a:endParaRPr lang="en-GB" kern="0" dirty="0">
              <a:solidFill>
                <a:srgbClr val="002060"/>
              </a:solidFill>
            </a:endParaRPr>
          </a:p>
          <a:p>
            <a:pPr lvl="1" eaLnBrk="1" hangingPunct="1">
              <a:buFont typeface="Arial" panose="020B0604020202020204" pitchFamily="34" charset="0"/>
              <a:buChar char="•"/>
            </a:pPr>
            <a:r>
              <a:rPr lang="en-GB" dirty="0" smtClean="0">
                <a:solidFill>
                  <a:schemeClr val="accent1">
                    <a:lumMod val="75000"/>
                  </a:schemeClr>
                </a:solidFill>
              </a:rPr>
              <a:t>Address and optimize </a:t>
            </a:r>
            <a:r>
              <a:rPr lang="en-GB" b="1" dirty="0" smtClean="0">
                <a:solidFill>
                  <a:schemeClr val="accent1">
                    <a:lumMod val="75000"/>
                  </a:schemeClr>
                </a:solidFill>
              </a:rPr>
              <a:t>contradictory requirements </a:t>
            </a:r>
            <a:r>
              <a:rPr lang="en-GB" dirty="0" smtClean="0">
                <a:solidFill>
                  <a:schemeClr val="accent1">
                    <a:lumMod val="75000"/>
                  </a:schemeClr>
                </a:solidFill>
              </a:rPr>
              <a:t>(safety vs availability)</a:t>
            </a:r>
          </a:p>
          <a:p>
            <a:pPr lvl="1" eaLnBrk="1" hangingPunct="1">
              <a:buFont typeface="Arial" panose="020B0604020202020204" pitchFamily="34" charset="0"/>
              <a:buChar char="•"/>
            </a:pPr>
            <a:r>
              <a:rPr lang="en-GB" dirty="0" smtClean="0">
                <a:solidFill>
                  <a:schemeClr val="accent1">
                    <a:lumMod val="75000"/>
                  </a:schemeClr>
                </a:solidFill>
              </a:rPr>
              <a:t>Applicable from </a:t>
            </a:r>
            <a:r>
              <a:rPr lang="en-GB" b="1" dirty="0" smtClean="0">
                <a:solidFill>
                  <a:schemeClr val="accent1">
                    <a:lumMod val="75000"/>
                  </a:schemeClr>
                </a:solidFill>
              </a:rPr>
              <a:t>early design </a:t>
            </a:r>
            <a:r>
              <a:rPr lang="en-GB" dirty="0" smtClean="0">
                <a:solidFill>
                  <a:schemeClr val="accent1">
                    <a:lumMod val="75000"/>
                  </a:schemeClr>
                </a:solidFill>
              </a:rPr>
              <a:t>stages (not applied to a given design)</a:t>
            </a:r>
          </a:p>
          <a:p>
            <a:pPr lvl="1" eaLnBrk="1" hangingPunct="1">
              <a:buFont typeface="Arial" panose="020B0604020202020204" pitchFamily="34" charset="0"/>
              <a:buChar char="•"/>
            </a:pPr>
            <a:r>
              <a:rPr lang="en-GB" dirty="0" smtClean="0">
                <a:solidFill>
                  <a:schemeClr val="accent1">
                    <a:lumMod val="75000"/>
                  </a:schemeClr>
                </a:solidFill>
              </a:rPr>
              <a:t>Results should not regard only the </a:t>
            </a:r>
            <a:r>
              <a:rPr lang="en-GB" b="1" dirty="0" smtClean="0">
                <a:solidFill>
                  <a:schemeClr val="accent1">
                    <a:lumMod val="75000"/>
                  </a:schemeClr>
                </a:solidFill>
              </a:rPr>
              <a:t>system architecture</a:t>
            </a:r>
            <a:r>
              <a:rPr lang="en-GB" dirty="0" smtClean="0">
                <a:solidFill>
                  <a:schemeClr val="accent1">
                    <a:lumMod val="75000"/>
                  </a:schemeClr>
                </a:solidFill>
              </a:rPr>
              <a:t>, but also provide recommendations for correct </a:t>
            </a:r>
            <a:r>
              <a:rPr lang="en-GB" b="1" dirty="0" smtClean="0">
                <a:solidFill>
                  <a:schemeClr val="accent1">
                    <a:lumMod val="75000"/>
                  </a:schemeClr>
                </a:solidFill>
              </a:rPr>
              <a:t>operation and management </a:t>
            </a:r>
            <a:r>
              <a:rPr lang="en-GB" dirty="0" smtClean="0">
                <a:solidFill>
                  <a:schemeClr val="accent1">
                    <a:lumMod val="75000"/>
                  </a:schemeClr>
                </a:solidFill>
              </a:rPr>
              <a:t>of the accelerator</a:t>
            </a:r>
          </a:p>
          <a:p>
            <a:pPr lvl="1" eaLnBrk="1" hangingPunct="1">
              <a:buFont typeface="Arial" panose="020B0604020202020204" pitchFamily="34" charset="0"/>
              <a:buChar char="•"/>
            </a:pPr>
            <a:endParaRPr lang="en-GB" sz="1200" kern="0" dirty="0">
              <a:solidFill>
                <a:srgbClr val="002060"/>
              </a:solidFill>
            </a:endParaRPr>
          </a:p>
          <a:p>
            <a:pPr eaLnBrk="1" hangingPunct="1">
              <a:buFont typeface="Wingdings" panose="05000000000000000000" pitchFamily="2" charset="2"/>
              <a:buChar char="q"/>
            </a:pPr>
            <a:r>
              <a:rPr lang="en-GB" kern="0" dirty="0" smtClean="0">
                <a:solidFill>
                  <a:srgbClr val="002060"/>
                </a:solidFill>
              </a:rPr>
              <a:t>Long-term goal:</a:t>
            </a:r>
          </a:p>
          <a:p>
            <a:pPr lvl="1" eaLnBrk="1" hangingPunct="1">
              <a:buFont typeface="Arial" panose="020B0604020202020204" pitchFamily="34" charset="0"/>
              <a:buChar char="•"/>
            </a:pPr>
            <a:r>
              <a:rPr lang="en-GB" kern="0" dirty="0" smtClean="0">
                <a:solidFill>
                  <a:schemeClr val="accent1">
                    <a:lumMod val="75000"/>
                  </a:schemeClr>
                </a:solidFill>
              </a:rPr>
              <a:t>Identify suitable method for the design of machine protection systems for the </a:t>
            </a:r>
            <a:r>
              <a:rPr lang="en-GB" b="1" kern="0" dirty="0" smtClean="0">
                <a:solidFill>
                  <a:schemeClr val="accent1">
                    <a:lumMod val="75000"/>
                  </a:schemeClr>
                </a:solidFill>
              </a:rPr>
              <a:t>next generation</a:t>
            </a:r>
            <a:r>
              <a:rPr lang="en-GB" kern="0" dirty="0" smtClean="0">
                <a:solidFill>
                  <a:schemeClr val="accent1">
                    <a:lumMod val="75000"/>
                  </a:schemeClr>
                </a:solidFill>
              </a:rPr>
              <a:t> of particle accelerators</a:t>
            </a:r>
          </a:p>
          <a:p>
            <a:pPr lvl="1" eaLnBrk="1" hangingPunct="1">
              <a:buFont typeface="Arial" panose="020B0604020202020204" pitchFamily="34" charset="0"/>
              <a:buChar char="•"/>
            </a:pPr>
            <a:endParaRPr lang="en-GB" kern="0" dirty="0">
              <a:solidFill>
                <a:schemeClr val="accent1">
                  <a:lumMod val="75000"/>
                </a:schemeClr>
              </a:solidFill>
            </a:endParaRPr>
          </a:p>
          <a:p>
            <a:pPr eaLnBrk="1" hangingPunct="1">
              <a:buFont typeface="Wingdings" panose="05000000000000000000" pitchFamily="2" charset="2"/>
              <a:buChar char="q"/>
            </a:pPr>
            <a:r>
              <a:rPr lang="en-GB" kern="0" dirty="0" smtClean="0">
                <a:solidFill>
                  <a:srgbClr val="002060"/>
                </a:solidFill>
              </a:rPr>
              <a:t>As a start…</a:t>
            </a:r>
            <a:endParaRPr lang="en-GB" kern="0" dirty="0">
              <a:solidFill>
                <a:srgbClr val="002060"/>
              </a:solidFill>
            </a:endParaRPr>
          </a:p>
          <a:p>
            <a:pPr lvl="1" eaLnBrk="1" hangingPunct="1">
              <a:buFont typeface="Arial" panose="020B0604020202020204" pitchFamily="34" charset="0"/>
              <a:buChar char="•"/>
            </a:pPr>
            <a:r>
              <a:rPr lang="en-GB" kern="0" dirty="0" smtClean="0">
                <a:solidFill>
                  <a:schemeClr val="accent1">
                    <a:lumMod val="75000"/>
                  </a:schemeClr>
                </a:solidFill>
              </a:rPr>
              <a:t>Apply method for the </a:t>
            </a:r>
            <a:r>
              <a:rPr lang="en-GB" b="1" kern="0" dirty="0" smtClean="0">
                <a:solidFill>
                  <a:schemeClr val="accent1">
                    <a:lumMod val="75000"/>
                  </a:schemeClr>
                </a:solidFill>
              </a:rPr>
              <a:t>first time to a small accelerator </a:t>
            </a:r>
            <a:r>
              <a:rPr lang="en-GB" kern="0" dirty="0" smtClean="0">
                <a:solidFill>
                  <a:schemeClr val="accent1">
                    <a:lumMod val="75000"/>
                  </a:schemeClr>
                </a:solidFill>
              </a:rPr>
              <a:t>to verify its suitability </a:t>
            </a:r>
            <a:r>
              <a:rPr lang="en-GB" kern="0" dirty="0" smtClean="0">
                <a:solidFill>
                  <a:schemeClr val="accent1">
                    <a:lumMod val="75000"/>
                  </a:schemeClr>
                </a:solidFill>
                <a:sym typeface="Wingdings" panose="05000000000000000000" pitchFamily="2" charset="2"/>
              </a:rPr>
              <a:t> Linac4</a:t>
            </a:r>
            <a:endParaRPr lang="en-GB" kern="0" dirty="0">
              <a:solidFill>
                <a:schemeClr val="accent1">
                  <a:lumMod val="75000"/>
                </a:schemeClr>
              </a:solidFill>
            </a:endParaRPr>
          </a:p>
          <a:p>
            <a:pPr lvl="1" eaLnBrk="1" hangingPunct="1">
              <a:buFont typeface="Arial" panose="020B0604020202020204" pitchFamily="34" charset="0"/>
              <a:buChar char="•"/>
            </a:pPr>
            <a:endParaRPr lang="en-GB" kern="0" dirty="0" smtClean="0">
              <a:solidFill>
                <a:schemeClr val="accent1">
                  <a:lumMod val="75000"/>
                </a:schemeClr>
              </a:solidFill>
            </a:endParaRPr>
          </a:p>
        </p:txBody>
      </p:sp>
    </p:spTree>
    <p:extLst>
      <p:ext uri="{BB962C8B-B14F-4D97-AF65-F5344CB8AC3E}">
        <p14:creationId xmlns:p14="http://schemas.microsoft.com/office/powerpoint/2010/main" val="240231315"/>
      </p:ext>
    </p:extLst>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Importance of Reliability Analyses</a:t>
            </a:r>
            <a:endParaRPr lang="en-GB" dirty="0"/>
          </a:p>
        </p:txBody>
      </p:sp>
      <p:pic>
        <p:nvPicPr>
          <p:cNvPr id="2" name="Picture 1"/>
          <p:cNvPicPr>
            <a:picLocks noChangeAspect="1"/>
          </p:cNvPicPr>
          <p:nvPr/>
        </p:nvPicPr>
        <p:blipFill>
          <a:blip r:embed="rId3"/>
          <a:stretch>
            <a:fillRect/>
          </a:stretch>
        </p:blipFill>
        <p:spPr>
          <a:xfrm>
            <a:off x="132095" y="1628800"/>
            <a:ext cx="8976409" cy="4176464"/>
          </a:xfrm>
          <a:prstGeom prst="rect">
            <a:avLst/>
          </a:prstGeom>
        </p:spPr>
      </p:pic>
      <p:sp>
        <p:nvSpPr>
          <p:cNvPr id="4" name="Rectangle 3"/>
          <p:cNvSpPr txBox="1">
            <a:spLocks noChangeArrowheads="1"/>
          </p:cNvSpPr>
          <p:nvPr/>
        </p:nvSpPr>
        <p:spPr bwMode="auto">
          <a:xfrm>
            <a:off x="323528" y="5877272"/>
            <a:ext cx="8712968" cy="76157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The earlier reliability constraints are included in the design, the more effective the resulting measures will be</a:t>
            </a:r>
            <a:endParaRPr lang="en-GB" sz="1600" kern="0" dirty="0" smtClean="0"/>
          </a:p>
        </p:txBody>
      </p:sp>
      <p:sp>
        <p:nvSpPr>
          <p:cNvPr id="6" name="Rectangle 5"/>
          <p:cNvSpPr/>
          <p:nvPr/>
        </p:nvSpPr>
        <p:spPr>
          <a:xfrm>
            <a:off x="1547664" y="771649"/>
            <a:ext cx="8927923" cy="307777"/>
          </a:xfrm>
          <a:prstGeom prst="rect">
            <a:avLst/>
          </a:prstGeom>
        </p:spPr>
        <p:txBody>
          <a:bodyPr wrap="square">
            <a:spAutoFit/>
          </a:bodyPr>
          <a:lstStyle/>
          <a:p>
            <a:pPr>
              <a:spcBef>
                <a:spcPts val="600"/>
              </a:spcBef>
            </a:pPr>
            <a:r>
              <a:rPr lang="de-DE" sz="1400" dirty="0">
                <a:solidFill>
                  <a:srgbClr val="000066"/>
                </a:solidFill>
                <a:latin typeface="+mj-lt"/>
              </a:rPr>
              <a:t>Prof. Dr. B. Bertsche, Dr. P. Zeiler, T. Herzig, IMA, Universität Stuttgart, CERN Reliability Training, 2016</a:t>
            </a:r>
            <a:endParaRPr lang="en-US" sz="1400" dirty="0" smtClean="0">
              <a:solidFill>
                <a:srgbClr val="000066"/>
              </a:solidFill>
              <a:latin typeface="+mj-lt"/>
              <a:sym typeface="Wingdings 2" panose="05020102010507070707" pitchFamily="18" charset="2"/>
            </a:endParaRPr>
          </a:p>
        </p:txBody>
      </p:sp>
      <p:sp>
        <p:nvSpPr>
          <p:cNvPr id="8" name="Rectangle 3"/>
          <p:cNvSpPr txBox="1">
            <a:spLocks noChangeArrowheads="1"/>
          </p:cNvSpPr>
          <p:nvPr/>
        </p:nvSpPr>
        <p:spPr bwMode="auto">
          <a:xfrm>
            <a:off x="323528" y="1196752"/>
            <a:ext cx="8712968" cy="43204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Product/Accelerator Lifecycle</a:t>
            </a:r>
            <a:endParaRPr lang="en-GB" sz="1600" kern="0" dirty="0" smtClean="0"/>
          </a:p>
        </p:txBody>
      </p:sp>
    </p:spTree>
    <p:extLst>
      <p:ext uri="{BB962C8B-B14F-4D97-AF65-F5344CB8AC3E}">
        <p14:creationId xmlns:p14="http://schemas.microsoft.com/office/powerpoint/2010/main" val="786785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Identify Causal Factors</a:t>
            </a:r>
            <a:endParaRPr lang="en-GB" dirty="0"/>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17316" y="41265398"/>
            <a:ext cx="2423075" cy="1543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stretch>
            <a:fillRect/>
          </a:stretch>
        </p:blipFill>
        <p:spPr>
          <a:xfrm>
            <a:off x="323528" y="908720"/>
            <a:ext cx="8208912" cy="5578162"/>
          </a:xfrm>
          <a:prstGeom prst="rect">
            <a:avLst/>
          </a:prstGeom>
        </p:spPr>
      </p:pic>
      <p:sp>
        <p:nvSpPr>
          <p:cNvPr id="7" name="TextBox 6"/>
          <p:cNvSpPr txBox="1"/>
          <p:nvPr/>
        </p:nvSpPr>
        <p:spPr>
          <a:xfrm>
            <a:off x="6516216" y="6228020"/>
            <a:ext cx="2627784" cy="369332"/>
          </a:xfrm>
          <a:prstGeom prst="rect">
            <a:avLst/>
          </a:prstGeom>
          <a:noFill/>
        </p:spPr>
        <p:txBody>
          <a:bodyPr wrap="square" rtlCol="0">
            <a:spAutoFit/>
          </a:bodyPr>
          <a:lstStyle/>
          <a:p>
            <a:r>
              <a:rPr lang="en-GB" dirty="0" smtClean="0">
                <a:solidFill>
                  <a:srgbClr val="000066"/>
                </a:solidFill>
              </a:rPr>
              <a:t>J. Thomas, </a:t>
            </a:r>
            <a:r>
              <a:rPr lang="en-GB" dirty="0" smtClean="0">
                <a:solidFill>
                  <a:srgbClr val="000066"/>
                </a:solidFill>
                <a:hlinkClick r:id="rId5"/>
              </a:rPr>
              <a:t>RSRA2015</a:t>
            </a:r>
            <a:endParaRPr lang="en-GB" dirty="0">
              <a:solidFill>
                <a:srgbClr val="000066"/>
              </a:solidFill>
            </a:endParaRPr>
          </a:p>
        </p:txBody>
      </p:sp>
    </p:spTree>
    <p:extLst>
      <p:ext uri="{BB962C8B-B14F-4D97-AF65-F5344CB8AC3E}">
        <p14:creationId xmlns:p14="http://schemas.microsoft.com/office/powerpoint/2010/main" val="2135546769"/>
      </p:ext>
    </p:extLst>
  </p:cSld>
  <p:clrMapOvr>
    <a:masterClrMapping/>
  </p:clrMapOvr>
  <p:transition spd="med">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Step 4: Causal Factors</a:t>
            </a:r>
            <a:endParaRPr lang="en-GB" dirty="0"/>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17316" y="41265398"/>
            <a:ext cx="2423075" cy="1543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916657"/>
            <a:ext cx="6513528" cy="5608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948264" y="1268760"/>
            <a:ext cx="2195736" cy="646331"/>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latin typeface="+mn-lt"/>
              </a:rPr>
              <a:t>‘Practical’ measures</a:t>
            </a:r>
            <a:endParaRPr lang="en-GB" b="1" dirty="0">
              <a:solidFill>
                <a:srgbClr val="000066"/>
              </a:solidFill>
              <a:latin typeface="+mn-lt"/>
            </a:endParaRPr>
          </a:p>
        </p:txBody>
      </p:sp>
      <p:sp>
        <p:nvSpPr>
          <p:cNvPr id="7" name="TextBox 6"/>
          <p:cNvSpPr txBox="1"/>
          <p:nvPr/>
        </p:nvSpPr>
        <p:spPr>
          <a:xfrm>
            <a:off x="6948264" y="2276872"/>
            <a:ext cx="2195736" cy="923330"/>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latin typeface="+mn-lt"/>
              </a:rPr>
              <a:t>Managerial and organizational measures</a:t>
            </a:r>
            <a:endParaRPr lang="en-GB" b="1" dirty="0">
              <a:solidFill>
                <a:srgbClr val="000066"/>
              </a:solidFill>
              <a:latin typeface="+mn-lt"/>
            </a:endParaRPr>
          </a:p>
        </p:txBody>
      </p:sp>
      <p:sp>
        <p:nvSpPr>
          <p:cNvPr id="8" name="TextBox 7"/>
          <p:cNvSpPr txBox="1"/>
          <p:nvPr/>
        </p:nvSpPr>
        <p:spPr>
          <a:xfrm>
            <a:off x="6948264" y="3573016"/>
            <a:ext cx="2195736" cy="646331"/>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latin typeface="+mn-lt"/>
              </a:rPr>
              <a:t>Procedural measures</a:t>
            </a:r>
            <a:endParaRPr lang="en-GB" b="1" dirty="0">
              <a:solidFill>
                <a:srgbClr val="000066"/>
              </a:solidFill>
              <a:latin typeface="+mn-lt"/>
            </a:endParaRPr>
          </a:p>
        </p:txBody>
      </p:sp>
      <p:sp>
        <p:nvSpPr>
          <p:cNvPr id="9" name="TextBox 8"/>
          <p:cNvSpPr txBox="1"/>
          <p:nvPr/>
        </p:nvSpPr>
        <p:spPr>
          <a:xfrm>
            <a:off x="6948264" y="4653136"/>
            <a:ext cx="2195736" cy="1754326"/>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rgbClr val="000066"/>
                </a:solidFill>
                <a:latin typeface="+mn-lt"/>
              </a:rPr>
              <a:t>Technical requirements: trigger further analyses with traditional methods</a:t>
            </a:r>
            <a:endParaRPr lang="en-GB" b="1" dirty="0">
              <a:solidFill>
                <a:srgbClr val="000066"/>
              </a:solidFill>
              <a:latin typeface="+mn-lt"/>
            </a:endParaRPr>
          </a:p>
        </p:txBody>
      </p:sp>
    </p:spTree>
    <p:extLst>
      <p:ext uri="{BB962C8B-B14F-4D97-AF65-F5344CB8AC3E}">
        <p14:creationId xmlns:p14="http://schemas.microsoft.com/office/powerpoint/2010/main" val="3727140858"/>
      </p:ext>
    </p:extLst>
  </p:cSld>
  <p:clrMapOvr>
    <a:masterClrMapping/>
  </p:clrMapOvr>
  <p:transition spd="med">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Protection vs Availability</a:t>
            </a:r>
            <a:endParaRPr lang="en-GB" b="1" dirty="0">
              <a:solidFill>
                <a:srgbClr val="002060"/>
              </a:solidFill>
            </a:endParaRPr>
          </a:p>
        </p:txBody>
      </p:sp>
    </p:spTree>
    <p:extLst>
      <p:ext uri="{BB962C8B-B14F-4D97-AF65-F5344CB8AC3E}">
        <p14:creationId xmlns:p14="http://schemas.microsoft.com/office/powerpoint/2010/main" val="402237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UFO-induced Dumps &amp; Quenches in 2015/16</a:t>
            </a:r>
            <a:endParaRPr lang="en-GB" sz="3200" dirty="0"/>
          </a:p>
        </p:txBody>
      </p:sp>
      <p:sp>
        <p:nvSpPr>
          <p:cNvPr id="10" name="TextBox 9"/>
          <p:cNvSpPr txBox="1"/>
          <p:nvPr/>
        </p:nvSpPr>
        <p:spPr>
          <a:xfrm>
            <a:off x="6963580" y="762000"/>
            <a:ext cx="1828800" cy="338554"/>
          </a:xfrm>
          <a:prstGeom prst="rect">
            <a:avLst/>
          </a:prstGeom>
          <a:solidFill>
            <a:schemeClr val="bg1"/>
          </a:solidFill>
        </p:spPr>
        <p:txBody>
          <a:bodyPr wrap="square" rtlCol="0">
            <a:spAutoFit/>
          </a:bodyPr>
          <a:lstStyle/>
          <a:p>
            <a:pPr algn="ctr"/>
            <a:r>
              <a:rPr lang="en-US" dirty="0" smtClean="0">
                <a:solidFill>
                  <a:srgbClr val="3366FF"/>
                </a:solidFill>
                <a:latin typeface="Calibri" panose="020F0502020204030204" pitchFamily="34" charset="0"/>
              </a:rPr>
              <a:t>A. Lechner</a:t>
            </a:r>
          </a:p>
        </p:txBody>
      </p:sp>
      <p:sp>
        <p:nvSpPr>
          <p:cNvPr id="15" name="Content Placeholder 2"/>
          <p:cNvSpPr txBox="1">
            <a:spLocks/>
          </p:cNvSpPr>
          <p:nvPr/>
        </p:nvSpPr>
        <p:spPr>
          <a:xfrm>
            <a:off x="1371600" y="5257800"/>
            <a:ext cx="6172199" cy="844062"/>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smtClean="0">
                <a:ln>
                  <a:noFill/>
                </a:ln>
                <a:solidFill>
                  <a:srgbClr val="062F67"/>
                </a:solidFill>
                <a:effectLst/>
                <a:uLnTx/>
                <a:uFillTx/>
                <a:latin typeface="Calibri" panose="020F0502020204030204"/>
                <a:ea typeface="+mn-ea"/>
                <a:cs typeface="+mn-cs"/>
              </a:rPr>
              <a:t>Number of dumps &amp; quenches depends on: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smtClean="0">
                <a:ln>
                  <a:noFill/>
                </a:ln>
                <a:solidFill>
                  <a:srgbClr val="3366FF"/>
                </a:solidFill>
                <a:effectLst/>
                <a:uLnTx/>
                <a:uFillTx/>
                <a:latin typeface="Calibri" panose="020F0502020204030204"/>
                <a:ea typeface="+mn-ea"/>
                <a:cs typeface="+mn-cs"/>
              </a:rPr>
              <a:t>BLM threshold settings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900" b="0" i="0" u="none" strike="noStrike" kern="1200" cap="none" spc="0" normalizeH="0" baseline="0" noProof="0" dirty="0" smtClean="0">
                <a:ln>
                  <a:noFill/>
                </a:ln>
                <a:solidFill>
                  <a:srgbClr val="3366FF"/>
                </a:solidFill>
                <a:effectLst/>
                <a:uLnTx/>
                <a:uFillTx/>
                <a:latin typeface="Calibri" panose="020F0502020204030204"/>
                <a:ea typeface="+mn-ea"/>
                <a:cs typeface="+mn-cs"/>
              </a:rPr>
              <a:t>UFO rates -&gt; strong conditioning observed since Oct 2015, rates much lower in 2016 than in 2015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a:blip r:embed="rId2"/>
          <a:stretch>
            <a:fillRect/>
          </a:stretch>
        </p:blipFill>
        <p:spPr>
          <a:xfrm>
            <a:off x="1066800" y="1371600"/>
            <a:ext cx="7924800" cy="3342178"/>
          </a:xfrm>
          <a:prstGeom prst="rect">
            <a:avLst/>
          </a:prstGeom>
        </p:spPr>
      </p:pic>
    </p:spTree>
    <p:extLst>
      <p:ext uri="{BB962C8B-B14F-4D97-AF65-F5344CB8AC3E}">
        <p14:creationId xmlns:p14="http://schemas.microsoft.com/office/powerpoint/2010/main" val="1836584934"/>
      </p:ext>
    </p:extLst>
  </p:cSld>
  <p:clrMapOvr>
    <a:masterClrMapping/>
  </p:clrMapOvr>
  <p:transition spd="med">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BLM threshold strategy for UFOs</a:t>
            </a:r>
            <a:endParaRPr lang="en-GB" dirty="0"/>
          </a:p>
        </p:txBody>
      </p:sp>
      <p:sp>
        <p:nvSpPr>
          <p:cNvPr id="3" name="Content Placeholder 2"/>
          <p:cNvSpPr>
            <a:spLocks noGrp="1"/>
          </p:cNvSpPr>
          <p:nvPr>
            <p:ph idx="1"/>
          </p:nvPr>
        </p:nvSpPr>
        <p:spPr>
          <a:xfrm>
            <a:off x="484909" y="1371600"/>
            <a:ext cx="8201891" cy="4800600"/>
          </a:xfrm>
        </p:spPr>
        <p:txBody>
          <a:bodyPr>
            <a:normAutofit/>
          </a:bodyPr>
          <a:lstStyle/>
          <a:p>
            <a:r>
              <a:rPr lang="en-US" sz="1600" dirty="0" smtClean="0">
                <a:solidFill>
                  <a:srgbClr val="3366FF"/>
                </a:solidFill>
              </a:rPr>
              <a:t>Arcs and dispersion suppressors:</a:t>
            </a:r>
          </a:p>
          <a:p>
            <a:pPr lvl="1"/>
            <a:r>
              <a:rPr lang="en-US" sz="1600" dirty="0" smtClean="0">
                <a:solidFill>
                  <a:srgbClr val="062F67"/>
                </a:solidFill>
              </a:rPr>
              <a:t>If we try to prevent quenches, unnecessary dumps are unavoidable</a:t>
            </a:r>
          </a:p>
          <a:p>
            <a:pPr lvl="1"/>
            <a:r>
              <a:rPr lang="en-US" sz="1600" dirty="0" smtClean="0">
                <a:solidFill>
                  <a:srgbClr val="062F67"/>
                </a:solidFill>
              </a:rPr>
              <a:t>For availability it is </a:t>
            </a:r>
            <a:r>
              <a:rPr lang="en-US" sz="1600" dirty="0" smtClean="0">
                <a:solidFill>
                  <a:srgbClr val="3366FF"/>
                </a:solidFill>
              </a:rPr>
              <a:t>better to avoid unnecessary dumps</a:t>
            </a:r>
            <a:r>
              <a:rPr lang="en-US" sz="1600" dirty="0" smtClean="0">
                <a:solidFill>
                  <a:srgbClr val="062F67"/>
                </a:solidFill>
              </a:rPr>
              <a:t>, tolerate some quenches, as confirmed by 2016 experience:</a:t>
            </a:r>
          </a:p>
          <a:p>
            <a:pPr lvl="1"/>
            <a:endParaRPr lang="en-US" dirty="0" smtClean="0"/>
          </a:p>
          <a:p>
            <a:pPr lvl="1"/>
            <a:endParaRPr lang="en-US" dirty="0"/>
          </a:p>
          <a:p>
            <a:pPr lvl="1"/>
            <a:endParaRPr lang="en-US" dirty="0" smtClean="0"/>
          </a:p>
          <a:p>
            <a:pPr lvl="1"/>
            <a:endParaRPr lang="en-US" dirty="0"/>
          </a:p>
          <a:p>
            <a:pPr lvl="1"/>
            <a:endParaRPr lang="en-US" sz="1600" dirty="0" smtClean="0">
              <a:solidFill>
                <a:srgbClr val="062F67"/>
              </a:solidFill>
            </a:endParaRPr>
          </a:p>
          <a:p>
            <a:pPr lvl="1"/>
            <a:r>
              <a:rPr lang="en-US" sz="1600" dirty="0" smtClean="0">
                <a:solidFill>
                  <a:srgbClr val="062F67"/>
                </a:solidFill>
              </a:rPr>
              <a:t>Would adopt same strategy at 7 </a:t>
            </a:r>
            <a:r>
              <a:rPr lang="en-US" sz="1600" dirty="0" err="1" smtClean="0">
                <a:solidFill>
                  <a:srgbClr val="062F67"/>
                </a:solidFill>
              </a:rPr>
              <a:t>TeV</a:t>
            </a:r>
            <a:r>
              <a:rPr lang="en-US" sz="1600" dirty="0" smtClean="0">
                <a:solidFill>
                  <a:srgbClr val="062F67"/>
                </a:solidFill>
              </a:rPr>
              <a:t> -&gt; “only” consequence is increased risk of quenches</a:t>
            </a:r>
          </a:p>
          <a:p>
            <a:pPr lvl="1"/>
            <a:endParaRPr lang="en-US" sz="1600" dirty="0" smtClean="0">
              <a:solidFill>
                <a:srgbClr val="062F67"/>
              </a:solidFill>
            </a:endParaRPr>
          </a:p>
          <a:p>
            <a:r>
              <a:rPr lang="en-US" sz="1600" dirty="0" smtClean="0">
                <a:solidFill>
                  <a:srgbClr val="3366FF"/>
                </a:solidFill>
              </a:rPr>
              <a:t>Long straight sections:</a:t>
            </a:r>
          </a:p>
          <a:p>
            <a:pPr lvl="1"/>
            <a:r>
              <a:rPr lang="en-US" sz="1600" dirty="0" smtClean="0">
                <a:solidFill>
                  <a:srgbClr val="062F67"/>
                </a:solidFill>
              </a:rPr>
              <a:t>Expect that local UFO hot spots can be mitigated with threshold increase (as done in 2015 and 2016)</a:t>
            </a:r>
          </a:p>
          <a:p>
            <a:pPr lvl="1"/>
            <a:endParaRPr lang="en-US" dirty="0" smtClean="0"/>
          </a:p>
          <a:p>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308" y="2971318"/>
            <a:ext cx="4788002" cy="1143482"/>
          </a:xfrm>
          <a:prstGeom prst="rect">
            <a:avLst/>
          </a:prstGeom>
        </p:spPr>
      </p:pic>
      <p:sp>
        <p:nvSpPr>
          <p:cNvPr id="12" name="TextBox 11"/>
          <p:cNvSpPr txBox="1"/>
          <p:nvPr/>
        </p:nvSpPr>
        <p:spPr>
          <a:xfrm>
            <a:off x="5468549" y="2971318"/>
            <a:ext cx="3218251" cy="1169551"/>
          </a:xfrm>
          <a:prstGeom prst="rect">
            <a:avLst/>
          </a:prstGeom>
          <a:noFill/>
        </p:spPr>
        <p:txBody>
          <a:bodyPr wrap="square" rtlCol="0">
            <a:spAutoFit/>
          </a:bodyPr>
          <a:lstStyle/>
          <a:p>
            <a:r>
              <a:rPr lang="en-US" sz="1000" dirty="0">
                <a:solidFill>
                  <a:srgbClr val="062F67"/>
                </a:solidFill>
                <a:latin typeface="+mj-lt"/>
              </a:rPr>
              <a:t>*3 out of 4 dumps were in S12 (temporary reduction of thresholds due to suspected inter-turn short)</a:t>
            </a:r>
          </a:p>
          <a:p>
            <a:endParaRPr lang="en-US" sz="1000" dirty="0">
              <a:solidFill>
                <a:srgbClr val="062F67"/>
              </a:solidFill>
              <a:latin typeface="+mj-lt"/>
            </a:endParaRPr>
          </a:p>
          <a:p>
            <a:r>
              <a:rPr lang="en-US" sz="1000" dirty="0">
                <a:solidFill>
                  <a:srgbClr val="062F67"/>
                </a:solidFill>
                <a:latin typeface="+mj-lt"/>
              </a:rPr>
              <a:t>** Simple count of 2016 fills which would have been prematurely dumped if tenfold lower thresholds would have been applied in all sectors throughout the whole year. Multiple occurrences per fill are only counted once. </a:t>
            </a:r>
            <a:endParaRPr lang="en-GB" sz="1000" dirty="0">
              <a:solidFill>
                <a:srgbClr val="062F67"/>
              </a:solidFill>
              <a:latin typeface="+mj-lt"/>
            </a:endParaRPr>
          </a:p>
        </p:txBody>
      </p:sp>
      <p:sp>
        <p:nvSpPr>
          <p:cNvPr id="6" name="TextBox 5"/>
          <p:cNvSpPr txBox="1"/>
          <p:nvPr/>
        </p:nvSpPr>
        <p:spPr>
          <a:xfrm>
            <a:off x="7315200" y="773953"/>
            <a:ext cx="1828800" cy="338554"/>
          </a:xfrm>
          <a:prstGeom prst="rect">
            <a:avLst/>
          </a:prstGeom>
          <a:solidFill>
            <a:schemeClr val="bg1"/>
          </a:solidFill>
        </p:spPr>
        <p:txBody>
          <a:bodyPr wrap="square" rtlCol="0">
            <a:spAutoFit/>
          </a:bodyPr>
          <a:lstStyle/>
          <a:p>
            <a:pPr algn="ctr"/>
            <a:r>
              <a:rPr lang="en-US" dirty="0" smtClean="0">
                <a:solidFill>
                  <a:srgbClr val="3366FF"/>
                </a:solidFill>
                <a:latin typeface="Calibri" panose="020F0502020204030204" pitchFamily="34" charset="0"/>
              </a:rPr>
              <a:t>A. Lechner</a:t>
            </a:r>
          </a:p>
        </p:txBody>
      </p:sp>
    </p:spTree>
    <p:extLst>
      <p:ext uri="{BB962C8B-B14F-4D97-AF65-F5344CB8AC3E}">
        <p14:creationId xmlns:p14="http://schemas.microsoft.com/office/powerpoint/2010/main" val="4248923000"/>
      </p:ext>
    </p:extLst>
  </p:cSld>
  <p:clrMapOvr>
    <a:masterClrMapping/>
  </p:clrMapOvr>
  <p:transition spd="med">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BLM Thresholds and UFOs</a:t>
            </a:r>
            <a:endParaRPr lang="en-GB" dirty="0"/>
          </a:p>
        </p:txBody>
      </p:sp>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45</a:t>
            </a:fld>
            <a:endParaRPr lang="en-US" dirty="0">
              <a:solidFill>
                <a:srgbClr val="FFFFFF"/>
              </a:solidFill>
            </a:endParaRPr>
          </a:p>
        </p:txBody>
      </p:sp>
      <p:grpSp>
        <p:nvGrpSpPr>
          <p:cNvPr id="8" name="Group 7"/>
          <p:cNvGrpSpPr/>
          <p:nvPr/>
        </p:nvGrpSpPr>
        <p:grpSpPr>
          <a:xfrm>
            <a:off x="1138686" y="1012270"/>
            <a:ext cx="7018238" cy="5232908"/>
            <a:chOff x="1138686" y="1012270"/>
            <a:chExt cx="7018238" cy="5232908"/>
          </a:xfrm>
        </p:grpSpPr>
        <p:pic>
          <p:nvPicPr>
            <p:cNvPr id="9" name="Picture 8"/>
            <p:cNvPicPr>
              <a:picLocks noChangeAspect="1"/>
            </p:cNvPicPr>
            <p:nvPr/>
          </p:nvPicPr>
          <p:blipFill>
            <a:blip r:embed="rId2"/>
            <a:stretch>
              <a:fillRect/>
            </a:stretch>
          </p:blipFill>
          <p:spPr>
            <a:xfrm>
              <a:off x="1138686" y="1285106"/>
              <a:ext cx="6694822" cy="4960072"/>
            </a:xfrm>
            <a:prstGeom prst="rect">
              <a:avLst/>
            </a:prstGeom>
          </p:spPr>
        </p:pic>
        <p:sp>
          <p:nvSpPr>
            <p:cNvPr id="10" name="Rectangle 9"/>
            <p:cNvSpPr/>
            <p:nvPr/>
          </p:nvSpPr>
          <p:spPr>
            <a:xfrm>
              <a:off x="7588740" y="1012270"/>
              <a:ext cx="565376" cy="482138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7543800" y="1335117"/>
              <a:ext cx="604653" cy="338554"/>
            </a:xfrm>
            <a:prstGeom prst="rect">
              <a:avLst/>
            </a:prstGeom>
            <a:noFill/>
          </p:spPr>
          <p:txBody>
            <a:bodyPr wrap="none" rtlCol="0">
              <a:spAutoFit/>
            </a:bodyPr>
            <a:lstStyle/>
            <a:p>
              <a:r>
                <a:rPr lang="en-GB" dirty="0" smtClean="0">
                  <a:solidFill>
                    <a:srgbClr val="3366FF"/>
                  </a:solidFill>
                </a:rPr>
                <a:t>High</a:t>
              </a:r>
              <a:endParaRPr lang="en-GB" dirty="0">
                <a:solidFill>
                  <a:srgbClr val="3366FF"/>
                </a:solidFill>
              </a:endParaRPr>
            </a:p>
          </p:txBody>
        </p:sp>
        <p:sp>
          <p:nvSpPr>
            <p:cNvPr id="12" name="TextBox 11"/>
            <p:cNvSpPr txBox="1"/>
            <p:nvPr/>
          </p:nvSpPr>
          <p:spPr>
            <a:xfrm>
              <a:off x="7597155" y="5262880"/>
              <a:ext cx="559769" cy="338554"/>
            </a:xfrm>
            <a:prstGeom prst="rect">
              <a:avLst/>
            </a:prstGeom>
            <a:noFill/>
          </p:spPr>
          <p:txBody>
            <a:bodyPr wrap="none" rtlCol="0">
              <a:spAutoFit/>
            </a:bodyPr>
            <a:lstStyle/>
            <a:p>
              <a:r>
                <a:rPr lang="en-GB" dirty="0" smtClean="0">
                  <a:solidFill>
                    <a:srgbClr val="3366FF"/>
                  </a:solidFill>
                </a:rPr>
                <a:t>Low</a:t>
              </a:r>
              <a:endParaRPr lang="en-GB" dirty="0">
                <a:solidFill>
                  <a:srgbClr val="3366FF"/>
                </a:solidFill>
              </a:endParaRPr>
            </a:p>
          </p:txBody>
        </p:sp>
      </p:grpSp>
    </p:spTree>
    <p:extLst>
      <p:ext uri="{BB962C8B-B14F-4D97-AF65-F5344CB8AC3E}">
        <p14:creationId xmlns:p14="http://schemas.microsoft.com/office/powerpoint/2010/main" val="2745730973"/>
      </p:ext>
    </p:extLst>
  </p:cSld>
  <p:clrMapOvr>
    <a:masterClrMapping/>
  </p:clrMapOvr>
  <p:transition spd="med">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lgn="ctr" eaLnBrk="1" hangingPunct="1"/>
            <a:r>
              <a:rPr lang="en-GB" sz="3600" dirty="0" smtClean="0"/>
              <a:t>ADS: An </a:t>
            </a:r>
            <a:r>
              <a:rPr lang="en-GB" sz="3600" dirty="0"/>
              <a:t>E</a:t>
            </a:r>
            <a:r>
              <a:rPr lang="en-GB" sz="3600" dirty="0" smtClean="0"/>
              <a:t>xceptional Case</a:t>
            </a:r>
          </a:p>
        </p:txBody>
      </p:sp>
      <p:sp>
        <p:nvSpPr>
          <p:cNvPr id="141315" name="Rectangle 3"/>
          <p:cNvSpPr>
            <a:spLocks noGrp="1" noChangeArrowheads="1"/>
          </p:cNvSpPr>
          <p:nvPr>
            <p:ph type="body" idx="1"/>
          </p:nvPr>
        </p:nvSpPr>
        <p:spPr>
          <a:xfrm>
            <a:off x="395536" y="836712"/>
            <a:ext cx="8303840" cy="5334000"/>
          </a:xfrm>
        </p:spPr>
        <p:txBody>
          <a:bodyPr/>
          <a:lstStyle/>
          <a:p>
            <a:pPr eaLnBrk="1" hangingPunct="1"/>
            <a:r>
              <a:rPr lang="en-GB" dirty="0" smtClean="0"/>
              <a:t>In most of the accelerators it is frequent to experience </a:t>
            </a:r>
            <a:r>
              <a:rPr lang="en-GB" b="1" dirty="0" smtClean="0"/>
              <a:t>preventive shutdowns</a:t>
            </a:r>
            <a:r>
              <a:rPr lang="en-GB" dirty="0" smtClean="0"/>
              <a:t> of accelerator operation in case of equipment failures</a:t>
            </a:r>
          </a:p>
          <a:p>
            <a:pPr eaLnBrk="1" hangingPunct="1"/>
            <a:endParaRPr lang="en-GB" sz="1200" dirty="0" smtClean="0"/>
          </a:p>
          <a:p>
            <a:pPr eaLnBrk="1" hangingPunct="1"/>
            <a:r>
              <a:rPr lang="en-GB" dirty="0" smtClean="0"/>
              <a:t>A preventive shutdown for ADS is considered to be a </a:t>
            </a:r>
            <a:r>
              <a:rPr lang="en-GB" b="1" dirty="0" smtClean="0"/>
              <a:t>SCRAM</a:t>
            </a:r>
          </a:p>
          <a:p>
            <a:pPr eaLnBrk="1" hangingPunct="1"/>
            <a:endParaRPr lang="en-GB" sz="1200" dirty="0"/>
          </a:p>
          <a:p>
            <a:pPr eaLnBrk="1" hangingPunct="1"/>
            <a:r>
              <a:rPr lang="en-GB" dirty="0" smtClean="0"/>
              <a:t>Huge </a:t>
            </a:r>
            <a:r>
              <a:rPr lang="en-GB" b="1" dirty="0" smtClean="0"/>
              <a:t>thermal stresses </a:t>
            </a:r>
            <a:r>
              <a:rPr lang="en-GB" dirty="0" smtClean="0"/>
              <a:t>induced in the reactor following a SCRAM</a:t>
            </a:r>
          </a:p>
          <a:p>
            <a:pPr eaLnBrk="1" hangingPunct="1"/>
            <a:endParaRPr lang="en-GB" sz="1200" dirty="0"/>
          </a:p>
          <a:p>
            <a:pPr eaLnBrk="1" hangingPunct="1"/>
            <a:r>
              <a:rPr lang="en-GB" dirty="0" smtClean="0"/>
              <a:t>In addition, ~24 h needed for recovery of operating conditions due to legal procedures</a:t>
            </a:r>
          </a:p>
          <a:p>
            <a:pPr eaLnBrk="1" hangingPunct="1"/>
            <a:endParaRPr lang="en-GB" sz="1200" dirty="0"/>
          </a:p>
          <a:p>
            <a:pPr eaLnBrk="1" hangingPunct="1"/>
            <a:r>
              <a:rPr lang="en-GB" dirty="0" smtClean="0"/>
              <a:t>Limited number of SCRAMs tolerated </a:t>
            </a:r>
            <a:r>
              <a:rPr lang="en-GB" dirty="0" smtClean="0">
                <a:sym typeface="Wingdings" panose="05000000000000000000" pitchFamily="2" charset="2"/>
              </a:rPr>
              <a:t> avoid ‘false failures’</a:t>
            </a:r>
            <a:endParaRPr lang="en-GB" dirty="0" smtClean="0"/>
          </a:p>
          <a:p>
            <a:pPr eaLnBrk="1" hangingPunct="1"/>
            <a:endParaRPr lang="en-GB" sz="1200" dirty="0"/>
          </a:p>
          <a:p>
            <a:pPr eaLnBrk="1" hangingPunct="1"/>
            <a:r>
              <a:rPr lang="en-GB" dirty="0" smtClean="0"/>
              <a:t>For example: for MYRRHA all failures in the accelerator lasting more than 3 s potentially lead to a SCRAM</a:t>
            </a:r>
          </a:p>
        </p:txBody>
      </p:sp>
    </p:spTree>
    <p:extLst>
      <p:ext uri="{BB962C8B-B14F-4D97-AF65-F5344CB8AC3E}">
        <p14:creationId xmlns:p14="http://schemas.microsoft.com/office/powerpoint/2010/main" val="150941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lgn="ctr" eaLnBrk="1" hangingPunct="1"/>
            <a:r>
              <a:rPr lang="en-GB" sz="3600" dirty="0" smtClean="0"/>
              <a:t>Solution: Dynamic Failure Compensation</a:t>
            </a:r>
          </a:p>
        </p:txBody>
      </p:sp>
      <p:pic>
        <p:nvPicPr>
          <p:cNvPr id="3" name="Picture 2"/>
          <p:cNvPicPr>
            <a:picLocks noChangeAspect="1"/>
          </p:cNvPicPr>
          <p:nvPr/>
        </p:nvPicPr>
        <p:blipFill>
          <a:blip r:embed="rId3"/>
          <a:stretch>
            <a:fillRect/>
          </a:stretch>
        </p:blipFill>
        <p:spPr>
          <a:xfrm>
            <a:off x="179512" y="786900"/>
            <a:ext cx="8783907" cy="1489972"/>
          </a:xfrm>
          <a:prstGeom prst="rect">
            <a:avLst/>
          </a:prstGeom>
        </p:spPr>
      </p:pic>
      <p:sp>
        <p:nvSpPr>
          <p:cNvPr id="18" name="Rectangle 17"/>
          <p:cNvSpPr/>
          <p:nvPr/>
        </p:nvSpPr>
        <p:spPr>
          <a:xfrm>
            <a:off x="755575" y="3212976"/>
            <a:ext cx="7565993" cy="707886"/>
          </a:xfrm>
          <a:prstGeom prst="rect">
            <a:avLst/>
          </a:prstGeom>
        </p:spPr>
        <p:txBody>
          <a:bodyPr wrap="square">
            <a:spAutoFit/>
          </a:bodyPr>
          <a:lstStyle/>
          <a:p>
            <a:pPr>
              <a:spcBef>
                <a:spcPts val="600"/>
              </a:spcBef>
            </a:pPr>
            <a:r>
              <a:rPr lang="en-US" sz="2000" dirty="0" smtClean="0">
                <a:solidFill>
                  <a:srgbClr val="000066"/>
                </a:solidFill>
                <a:latin typeface="+mj-lt"/>
                <a:sym typeface="Wingdings 2" panose="05020102010507070707" pitchFamily="18" charset="2"/>
              </a:rPr>
              <a:t> </a:t>
            </a:r>
            <a:r>
              <a:rPr lang="en-US" sz="2000" b="1" u="sng" dirty="0" smtClean="0">
                <a:solidFill>
                  <a:srgbClr val="000066"/>
                </a:solidFill>
                <a:latin typeface="+mj-lt"/>
                <a:sym typeface="Wingdings 2" panose="05020102010507070707" pitchFamily="18" charset="2"/>
              </a:rPr>
              <a:t>1</a:t>
            </a:r>
            <a:r>
              <a:rPr lang="en-US" sz="2000" b="1" u="sng" baseline="30000" dirty="0" smtClean="0">
                <a:solidFill>
                  <a:srgbClr val="000066"/>
                </a:solidFill>
                <a:latin typeface="+mj-lt"/>
                <a:sym typeface="Wingdings 2" panose="05020102010507070707" pitchFamily="18" charset="2"/>
              </a:rPr>
              <a:t>st</a:t>
            </a:r>
            <a:r>
              <a:rPr lang="en-US" sz="2000" b="1" u="sng" dirty="0" smtClean="0">
                <a:solidFill>
                  <a:srgbClr val="000066"/>
                </a:solidFill>
                <a:latin typeface="+mj-lt"/>
                <a:sym typeface="Wingdings 2" panose="05020102010507070707" pitchFamily="18" charset="2"/>
              </a:rPr>
              <a:t> criterion</a:t>
            </a:r>
            <a:r>
              <a:rPr lang="en-US" sz="2000" dirty="0" smtClean="0">
                <a:solidFill>
                  <a:srgbClr val="000066"/>
                </a:solidFill>
                <a:latin typeface="+mj-lt"/>
                <a:sym typeface="Wingdings 2" panose="05020102010507070707" pitchFamily="18" charset="2"/>
              </a:rPr>
              <a:t>: recover the same transfer matrix of the retuned area than in nominal condition</a:t>
            </a:r>
            <a:r>
              <a:rPr lang="en-US" i="1" dirty="0" smtClean="0">
                <a:solidFill>
                  <a:srgbClr val="000066"/>
                </a:solidFill>
                <a:latin typeface="+mj-lt"/>
              </a:rPr>
              <a:t> </a:t>
            </a:r>
            <a:r>
              <a:rPr lang="en-US" i="1" dirty="0" smtClean="0">
                <a:latin typeface="+mj-lt"/>
              </a:rPr>
              <a:t>nonlinear least-squares problems</a:t>
            </a:r>
            <a:r>
              <a:rPr lang="en-US" i="1" kern="0" dirty="0">
                <a:latin typeface="+mj-lt"/>
                <a:sym typeface="Wingdings" panose="05000000000000000000" pitchFamily="2" charset="2"/>
              </a:rPr>
              <a:t>.</a:t>
            </a:r>
            <a:endParaRPr lang="en-US" i="1" kern="0" dirty="0" smtClean="0">
              <a:latin typeface="+mj-lt"/>
              <a:sym typeface="Wingdings" panose="05000000000000000000" pitchFamily="2" charset="2"/>
            </a:endParaRPr>
          </a:p>
        </p:txBody>
      </p:sp>
      <p:sp>
        <p:nvSpPr>
          <p:cNvPr id="19" name="Rectangle 18"/>
          <p:cNvSpPr/>
          <p:nvPr/>
        </p:nvSpPr>
        <p:spPr>
          <a:xfrm>
            <a:off x="755576" y="4036781"/>
            <a:ext cx="8136904" cy="707886"/>
          </a:xfrm>
          <a:prstGeom prst="rect">
            <a:avLst/>
          </a:prstGeom>
        </p:spPr>
        <p:txBody>
          <a:bodyPr wrap="square">
            <a:spAutoFit/>
          </a:bodyPr>
          <a:lstStyle/>
          <a:p>
            <a:pPr>
              <a:spcBef>
                <a:spcPts val="600"/>
              </a:spcBef>
            </a:pPr>
            <a:r>
              <a:rPr lang="en-US" sz="2000" dirty="0">
                <a:solidFill>
                  <a:srgbClr val="000066"/>
                </a:solidFill>
                <a:latin typeface="+mj-lt"/>
                <a:sym typeface="Wingdings 2" panose="05020102010507070707" pitchFamily="18" charset="2"/>
              </a:rPr>
              <a:t> </a:t>
            </a:r>
            <a:r>
              <a:rPr lang="en-US" sz="2000" b="1" u="sng" dirty="0" smtClean="0">
                <a:solidFill>
                  <a:srgbClr val="000066"/>
                </a:solidFill>
                <a:latin typeface="+mj-lt"/>
                <a:sym typeface="Wingdings 2" panose="05020102010507070707" pitchFamily="18" charset="2"/>
              </a:rPr>
              <a:t>2</a:t>
            </a:r>
            <a:r>
              <a:rPr lang="en-US" sz="2000" b="1" u="sng" baseline="30000" dirty="0" smtClean="0">
                <a:solidFill>
                  <a:srgbClr val="000066"/>
                </a:solidFill>
                <a:latin typeface="+mj-lt"/>
                <a:sym typeface="Wingdings 2" panose="05020102010507070707" pitchFamily="18" charset="2"/>
              </a:rPr>
              <a:t>nd</a:t>
            </a:r>
            <a:r>
              <a:rPr lang="en-US" sz="2000" b="1" u="sng" dirty="0" smtClean="0">
                <a:solidFill>
                  <a:srgbClr val="000066"/>
                </a:solidFill>
                <a:latin typeface="+mj-lt"/>
                <a:sym typeface="Wingdings 2" panose="05020102010507070707" pitchFamily="18" charset="2"/>
              </a:rPr>
              <a:t> criterion</a:t>
            </a:r>
            <a:r>
              <a:rPr lang="en-US" sz="2000" dirty="0" smtClean="0">
                <a:solidFill>
                  <a:srgbClr val="000066"/>
                </a:solidFill>
                <a:latin typeface="+mj-lt"/>
                <a:sym typeface="Wingdings 2" panose="05020102010507070707" pitchFamily="18" charset="2"/>
              </a:rPr>
              <a:t>: the total Energy gain should remain the same than in the nominal case</a:t>
            </a:r>
          </a:p>
        </p:txBody>
      </p:sp>
      <p:sp>
        <p:nvSpPr>
          <p:cNvPr id="20" name="Rectangle 19"/>
          <p:cNvSpPr/>
          <p:nvPr/>
        </p:nvSpPr>
        <p:spPr>
          <a:xfrm>
            <a:off x="755575" y="4859868"/>
            <a:ext cx="7704856" cy="707886"/>
          </a:xfrm>
          <a:prstGeom prst="rect">
            <a:avLst/>
          </a:prstGeom>
        </p:spPr>
        <p:txBody>
          <a:bodyPr wrap="square">
            <a:spAutoFit/>
          </a:bodyPr>
          <a:lstStyle/>
          <a:p>
            <a:pPr>
              <a:spcBef>
                <a:spcPts val="600"/>
              </a:spcBef>
            </a:pPr>
            <a:r>
              <a:rPr lang="en-US" sz="2000" dirty="0">
                <a:solidFill>
                  <a:srgbClr val="000066"/>
                </a:solidFill>
                <a:latin typeface="+mj-lt"/>
                <a:sym typeface="Wingdings 2" panose="05020102010507070707" pitchFamily="18" charset="2"/>
              </a:rPr>
              <a:t> </a:t>
            </a:r>
            <a:r>
              <a:rPr lang="en-US" sz="2000" b="1" u="sng" dirty="0" smtClean="0">
                <a:solidFill>
                  <a:srgbClr val="000066"/>
                </a:solidFill>
                <a:latin typeface="+mj-lt"/>
                <a:sym typeface="Wingdings 2" panose="05020102010507070707" pitchFamily="18" charset="2"/>
              </a:rPr>
              <a:t>3</a:t>
            </a:r>
            <a:r>
              <a:rPr lang="en-US" sz="2000" b="1" u="sng" baseline="30000" dirty="0" smtClean="0">
                <a:solidFill>
                  <a:srgbClr val="000066"/>
                </a:solidFill>
                <a:latin typeface="+mj-lt"/>
                <a:sym typeface="Wingdings 2" panose="05020102010507070707" pitchFamily="18" charset="2"/>
              </a:rPr>
              <a:t>rd</a:t>
            </a:r>
            <a:r>
              <a:rPr lang="en-US" sz="2000" b="1" u="sng" dirty="0" smtClean="0">
                <a:solidFill>
                  <a:srgbClr val="000066"/>
                </a:solidFill>
                <a:latin typeface="+mj-lt"/>
                <a:sym typeface="Wingdings 2" panose="05020102010507070707" pitchFamily="18" charset="2"/>
              </a:rPr>
              <a:t> criterion</a:t>
            </a:r>
            <a:r>
              <a:rPr lang="en-US" sz="2000" dirty="0" smtClean="0">
                <a:solidFill>
                  <a:srgbClr val="000066"/>
                </a:solidFill>
                <a:latin typeface="+mj-lt"/>
                <a:sym typeface="Wingdings 2" panose="05020102010507070707" pitchFamily="18" charset="2"/>
              </a:rPr>
              <a:t>: the time of flight should remain the same than in the nominal case</a:t>
            </a:r>
          </a:p>
        </p:txBody>
      </p:sp>
      <p:sp>
        <p:nvSpPr>
          <p:cNvPr id="21" name="Rectangle 20"/>
          <p:cNvSpPr/>
          <p:nvPr/>
        </p:nvSpPr>
        <p:spPr>
          <a:xfrm>
            <a:off x="827583" y="5733256"/>
            <a:ext cx="7704856" cy="400110"/>
          </a:xfrm>
          <a:prstGeom prst="rect">
            <a:avLst/>
          </a:prstGeom>
        </p:spPr>
        <p:txBody>
          <a:bodyPr wrap="square">
            <a:spAutoFit/>
          </a:bodyPr>
          <a:lstStyle/>
          <a:p>
            <a:pPr>
              <a:spcBef>
                <a:spcPts val="600"/>
              </a:spcBef>
            </a:pPr>
            <a:r>
              <a:rPr lang="en-US" sz="2000" dirty="0" smtClean="0">
                <a:solidFill>
                  <a:srgbClr val="000066"/>
                </a:solidFill>
                <a:latin typeface="+mj-lt"/>
                <a:sym typeface="Wingdings 2" panose="05020102010507070707" pitchFamily="18" charset="2"/>
              </a:rPr>
              <a:t>To be done in less than 3 seconds for MYRRHA…</a:t>
            </a:r>
          </a:p>
        </p:txBody>
      </p:sp>
      <p:cxnSp>
        <p:nvCxnSpPr>
          <p:cNvPr id="22" name="Connecteur droit avec flèche 90"/>
          <p:cNvCxnSpPr/>
          <p:nvPr/>
        </p:nvCxnSpPr>
        <p:spPr>
          <a:xfrm flipV="1">
            <a:off x="7175268" y="1628800"/>
            <a:ext cx="0" cy="780122"/>
          </a:xfrm>
          <a:prstGeom prst="straightConnector1">
            <a:avLst/>
          </a:prstGeom>
          <a:ln w="317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91"/>
          <p:cNvCxnSpPr/>
          <p:nvPr/>
        </p:nvCxnSpPr>
        <p:spPr>
          <a:xfrm flipV="1">
            <a:off x="1187780" y="1674813"/>
            <a:ext cx="0" cy="780122"/>
          </a:xfrm>
          <a:prstGeom prst="straightConnector1">
            <a:avLst/>
          </a:prstGeom>
          <a:ln w="317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4" name="ZoneTexte 92"/>
          <p:cNvSpPr txBox="1"/>
          <p:nvPr/>
        </p:nvSpPr>
        <p:spPr>
          <a:xfrm>
            <a:off x="219048" y="2441050"/>
            <a:ext cx="2214694" cy="646331"/>
          </a:xfrm>
          <a:prstGeom prst="rect">
            <a:avLst/>
          </a:prstGeom>
          <a:noFill/>
        </p:spPr>
        <p:txBody>
          <a:bodyPr wrap="square" rtlCol="0">
            <a:spAutoFit/>
          </a:bodyPr>
          <a:lstStyle/>
          <a:p>
            <a:pPr algn="ctr"/>
            <a:r>
              <a:rPr lang="en-US" dirty="0" smtClean="0">
                <a:solidFill>
                  <a:srgbClr val="7030A0"/>
                </a:solidFill>
              </a:rPr>
              <a:t>Beginning of the retuning area</a:t>
            </a:r>
            <a:endParaRPr lang="en-US" dirty="0">
              <a:solidFill>
                <a:srgbClr val="7030A0"/>
              </a:solidFill>
            </a:endParaRPr>
          </a:p>
        </p:txBody>
      </p:sp>
      <p:sp>
        <p:nvSpPr>
          <p:cNvPr id="25" name="ZoneTexte 93"/>
          <p:cNvSpPr txBox="1"/>
          <p:nvPr/>
        </p:nvSpPr>
        <p:spPr>
          <a:xfrm>
            <a:off x="6367047" y="2390717"/>
            <a:ext cx="1661337" cy="646331"/>
          </a:xfrm>
          <a:prstGeom prst="rect">
            <a:avLst/>
          </a:prstGeom>
          <a:noFill/>
        </p:spPr>
        <p:txBody>
          <a:bodyPr wrap="square" rtlCol="0">
            <a:spAutoFit/>
          </a:bodyPr>
          <a:lstStyle/>
          <a:p>
            <a:pPr algn="ctr"/>
            <a:r>
              <a:rPr lang="en-US" dirty="0" smtClean="0">
                <a:solidFill>
                  <a:srgbClr val="7030A0"/>
                </a:solidFill>
              </a:rPr>
              <a:t>End of the retuning area</a:t>
            </a:r>
            <a:endParaRPr lang="en-US" dirty="0">
              <a:solidFill>
                <a:srgbClr val="7030A0"/>
              </a:solidFill>
            </a:endParaRPr>
          </a:p>
        </p:txBody>
      </p:sp>
      <p:sp>
        <p:nvSpPr>
          <p:cNvPr id="27" name="Rectangle 26"/>
          <p:cNvSpPr/>
          <p:nvPr/>
        </p:nvSpPr>
        <p:spPr>
          <a:xfrm>
            <a:off x="4355976" y="6312222"/>
            <a:ext cx="6047603" cy="338554"/>
          </a:xfrm>
          <a:prstGeom prst="rect">
            <a:avLst/>
          </a:prstGeom>
        </p:spPr>
        <p:txBody>
          <a:bodyPr wrap="square">
            <a:spAutoFit/>
          </a:bodyPr>
          <a:lstStyle/>
          <a:p>
            <a:pPr>
              <a:spcBef>
                <a:spcPts val="600"/>
              </a:spcBef>
            </a:pPr>
            <a:r>
              <a:rPr lang="en-US" sz="1600" dirty="0" smtClean="0">
                <a:solidFill>
                  <a:srgbClr val="000066"/>
                </a:solidFill>
                <a:latin typeface="+mj-lt"/>
                <a:sym typeface="Wingdings 2" panose="05020102010507070707" pitchFamily="18" charset="2"/>
              </a:rPr>
              <a:t>Courtesy F. </a:t>
            </a:r>
            <a:r>
              <a:rPr lang="en-US" sz="1600" dirty="0" err="1" smtClean="0">
                <a:solidFill>
                  <a:srgbClr val="000066"/>
                </a:solidFill>
                <a:latin typeface="+mj-lt"/>
                <a:sym typeface="Wingdings 2" panose="05020102010507070707" pitchFamily="18" charset="2"/>
              </a:rPr>
              <a:t>Bouly</a:t>
            </a:r>
            <a:r>
              <a:rPr lang="en-US" sz="1600" dirty="0" smtClean="0">
                <a:solidFill>
                  <a:srgbClr val="000066"/>
                </a:solidFill>
                <a:latin typeface="+mj-lt"/>
                <a:sym typeface="Wingdings 2" panose="05020102010507070707" pitchFamily="18" charset="2"/>
              </a:rPr>
              <a:t>, MYRTE WP2 Meeting, October 2016</a:t>
            </a:r>
          </a:p>
        </p:txBody>
      </p:sp>
    </p:spTree>
    <p:extLst>
      <p:ext uri="{BB962C8B-B14F-4D97-AF65-F5344CB8AC3E}">
        <p14:creationId xmlns:p14="http://schemas.microsoft.com/office/powerpoint/2010/main" val="4112440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4" grpId="0"/>
      <p:bldP spid="2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Additional Factors Influencing the Achieved Protection Level</a:t>
            </a:r>
            <a:endParaRPr lang="en-GB" b="1" dirty="0">
              <a:solidFill>
                <a:srgbClr val="002060"/>
              </a:solidFill>
            </a:endParaRPr>
          </a:p>
        </p:txBody>
      </p:sp>
    </p:spTree>
    <p:extLst>
      <p:ext uri="{BB962C8B-B14F-4D97-AF65-F5344CB8AC3E}">
        <p14:creationId xmlns:p14="http://schemas.microsoft.com/office/powerpoint/2010/main" val="204635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itle 1"/>
          <p:cNvSpPr>
            <a:spLocks noGrp="1"/>
          </p:cNvSpPr>
          <p:nvPr>
            <p:ph type="title" idx="4294967295"/>
          </p:nvPr>
        </p:nvSpPr>
        <p:spPr/>
        <p:txBody>
          <a:bodyPr/>
          <a:lstStyle/>
          <a:p>
            <a:pPr algn="ctr" eaLnBrk="1" hangingPunct="1"/>
            <a:r>
              <a:rPr lang="en-GB" dirty="0"/>
              <a:t>The incident of 19 September 2008</a:t>
            </a:r>
          </a:p>
        </p:txBody>
      </p:sp>
      <p:sp>
        <p:nvSpPr>
          <p:cNvPr id="225283" name="Content Placeholder 2"/>
          <p:cNvSpPr>
            <a:spLocks noGrp="1"/>
          </p:cNvSpPr>
          <p:nvPr>
            <p:ph idx="4294967295"/>
          </p:nvPr>
        </p:nvSpPr>
        <p:spPr>
          <a:xfrm>
            <a:off x="0" y="910779"/>
            <a:ext cx="9144000" cy="5614565"/>
          </a:xfrm>
          <a:solidFill>
            <a:schemeClr val="bg1"/>
          </a:solidFill>
        </p:spPr>
        <p:txBody>
          <a:bodyPr/>
          <a:lstStyle/>
          <a:p>
            <a:pPr eaLnBrk="1" hangingPunct="1"/>
            <a:r>
              <a:rPr lang="en-GB" sz="2000" b="1" dirty="0">
                <a:solidFill>
                  <a:schemeClr val="hlink"/>
                </a:solidFill>
              </a:rPr>
              <a:t>10000</a:t>
            </a:r>
            <a:r>
              <a:rPr lang="en-GB" sz="2000" dirty="0"/>
              <a:t> high current superconducting </a:t>
            </a:r>
            <a:r>
              <a:rPr lang="en-GB" sz="2000" b="1" dirty="0">
                <a:solidFill>
                  <a:schemeClr val="hlink"/>
                </a:solidFill>
              </a:rPr>
              <a:t>cable joints</a:t>
            </a:r>
            <a:r>
              <a:rPr lang="en-GB" sz="2000" dirty="0"/>
              <a:t> – all soldered in situ in the tunnel and </a:t>
            </a:r>
            <a:r>
              <a:rPr lang="en-GB" sz="2000" b="1" dirty="0">
                <a:solidFill>
                  <a:schemeClr val="hlink"/>
                </a:solidFill>
              </a:rPr>
              <a:t>one</a:t>
            </a:r>
            <a:r>
              <a:rPr lang="en-GB" sz="2000" dirty="0"/>
              <a:t> of these connections was </a:t>
            </a:r>
            <a:r>
              <a:rPr lang="en-GB" sz="2000" b="1" dirty="0">
                <a:solidFill>
                  <a:schemeClr val="hlink"/>
                </a:solidFill>
              </a:rPr>
              <a:t>defective</a:t>
            </a:r>
          </a:p>
          <a:p>
            <a:pPr eaLnBrk="1" hangingPunct="1"/>
            <a:endParaRPr lang="en-GB" sz="2000" b="1" dirty="0">
              <a:solidFill>
                <a:schemeClr val="hlink"/>
              </a:solidFill>
            </a:endParaRPr>
          </a:p>
          <a:p>
            <a:pPr eaLnBrk="1" hangingPunct="1"/>
            <a:endParaRPr lang="en-GB" sz="2000" b="1" dirty="0">
              <a:solidFill>
                <a:schemeClr val="hlink"/>
              </a:solidFill>
            </a:endParaRPr>
          </a:p>
          <a:p>
            <a:pPr eaLnBrk="1" hangingPunct="1">
              <a:lnSpc>
                <a:spcPct val="200000"/>
              </a:lnSpc>
            </a:pPr>
            <a:endParaRPr lang="en-GB" sz="2000" b="1" dirty="0">
              <a:solidFill>
                <a:schemeClr val="hlink"/>
              </a:solidFill>
            </a:endParaRPr>
          </a:p>
          <a:p>
            <a:pPr eaLnBrk="1" hangingPunct="1"/>
            <a:endParaRPr lang="en-GB" sz="2000" b="1" dirty="0">
              <a:solidFill>
                <a:schemeClr val="hlink"/>
              </a:solidFill>
            </a:endParaRPr>
          </a:p>
          <a:p>
            <a:pPr eaLnBrk="1" hangingPunct="1"/>
            <a:endParaRPr lang="en-GB" sz="2000" b="1" dirty="0">
              <a:solidFill>
                <a:schemeClr val="hlink"/>
              </a:solidFill>
            </a:endParaRPr>
          </a:p>
          <a:p>
            <a:pPr eaLnBrk="1" hangingPunct="1"/>
            <a:endParaRPr lang="en-GB" sz="2000" b="1" dirty="0">
              <a:solidFill>
                <a:schemeClr val="hlink"/>
              </a:solidFill>
            </a:endParaRPr>
          </a:p>
          <a:p>
            <a:pPr eaLnBrk="1" hangingPunct="1"/>
            <a:endParaRPr lang="en-GB" sz="2000" b="1" dirty="0" smtClean="0">
              <a:solidFill>
                <a:schemeClr val="hlink"/>
              </a:solidFill>
            </a:endParaRPr>
          </a:p>
          <a:p>
            <a:pPr eaLnBrk="1" hangingPunct="1"/>
            <a:endParaRPr lang="en-GB" sz="2000" b="1" dirty="0" smtClean="0">
              <a:solidFill>
                <a:schemeClr val="hlink"/>
              </a:solidFill>
            </a:endParaRPr>
          </a:p>
          <a:p>
            <a:pPr eaLnBrk="1" hangingPunct="1"/>
            <a:endParaRPr lang="en-GB" sz="2000" b="1" dirty="0">
              <a:solidFill>
                <a:schemeClr val="hlink"/>
              </a:solidFill>
            </a:endParaRPr>
          </a:p>
          <a:p>
            <a:pPr eaLnBrk="1" hangingPunct="1"/>
            <a:endParaRPr lang="en-GB" sz="2000" dirty="0" smtClean="0"/>
          </a:p>
          <a:p>
            <a:pPr eaLnBrk="1" hangingPunct="1"/>
            <a:r>
              <a:rPr lang="en-GB" sz="2000" b="1" dirty="0">
                <a:solidFill>
                  <a:srgbClr val="800000"/>
                </a:solidFill>
              </a:rPr>
              <a:t>One joint ruptured, with 600 MJ stored in the magnets – 70% of this energy was dissipated in the tunnel, electric arcs, vaporizing material, and moving magnets around</a:t>
            </a:r>
            <a:endParaRPr lang="en-GB" sz="2000" dirty="0"/>
          </a:p>
          <a:p>
            <a:pPr marL="0" indent="0" eaLnBrk="1" hangingPunct="1">
              <a:buNone/>
            </a:pPr>
            <a:endParaRPr lang="en-GB" dirty="0"/>
          </a:p>
        </p:txBody>
      </p:sp>
      <p:pic>
        <p:nvPicPr>
          <p:cNvPr id="22528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6838" y="1733649"/>
            <a:ext cx="6019800" cy="3711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Importance of Reliability Analyses</a:t>
            </a:r>
            <a:endParaRPr lang="en-GB" dirty="0"/>
          </a:p>
        </p:txBody>
      </p:sp>
      <p:pic>
        <p:nvPicPr>
          <p:cNvPr id="3" name="Picture 2"/>
          <p:cNvPicPr>
            <a:picLocks noChangeAspect="1"/>
          </p:cNvPicPr>
          <p:nvPr/>
        </p:nvPicPr>
        <p:blipFill>
          <a:blip r:embed="rId3"/>
          <a:stretch>
            <a:fillRect/>
          </a:stretch>
        </p:blipFill>
        <p:spPr>
          <a:xfrm>
            <a:off x="312506" y="908720"/>
            <a:ext cx="7859894" cy="4709072"/>
          </a:xfrm>
          <a:prstGeom prst="rect">
            <a:avLst/>
          </a:prstGeom>
        </p:spPr>
      </p:pic>
      <p:sp>
        <p:nvSpPr>
          <p:cNvPr id="4" name="Rectangle 3"/>
          <p:cNvSpPr txBox="1">
            <a:spLocks noChangeArrowheads="1"/>
          </p:cNvSpPr>
          <p:nvPr/>
        </p:nvSpPr>
        <p:spPr bwMode="auto">
          <a:xfrm>
            <a:off x="323528" y="5589240"/>
            <a:ext cx="8712968" cy="90559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eaLnBrk="1" hangingPunct="1"/>
            <a:r>
              <a:rPr lang="en-GB" sz="2000" kern="0" dirty="0" smtClean="0"/>
              <a:t>Given a target performance reach (neutron </a:t>
            </a:r>
            <a:r>
              <a:rPr lang="en-GB" sz="2000" kern="0" dirty="0" err="1" smtClean="0"/>
              <a:t>fluence</a:t>
            </a:r>
            <a:r>
              <a:rPr lang="en-GB" sz="2000" kern="0" dirty="0" smtClean="0"/>
              <a:t>, number of patients treated, luminosity production, …), an optimal balance between capital costs and operational costs must be found</a:t>
            </a:r>
            <a:endParaRPr lang="en-GB" sz="1600" kern="0" dirty="0" smtClean="0"/>
          </a:p>
        </p:txBody>
      </p:sp>
    </p:spTree>
    <p:extLst>
      <p:ext uri="{BB962C8B-B14F-4D97-AF65-F5344CB8AC3E}">
        <p14:creationId xmlns:p14="http://schemas.microsoft.com/office/powerpoint/2010/main" val="280902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Title 1"/>
          <p:cNvSpPr>
            <a:spLocks noGrp="1"/>
          </p:cNvSpPr>
          <p:nvPr>
            <p:ph type="title" idx="4294967295"/>
          </p:nvPr>
        </p:nvSpPr>
        <p:spPr/>
        <p:txBody>
          <a:bodyPr/>
          <a:lstStyle/>
          <a:p>
            <a:pPr algn="ctr" eaLnBrk="1" hangingPunct="1"/>
            <a:r>
              <a:rPr lang="en-GB" dirty="0"/>
              <a:t>The incident of 19 September 2008</a:t>
            </a:r>
          </a:p>
        </p:txBody>
      </p:sp>
      <p:sp>
        <p:nvSpPr>
          <p:cNvPr id="227331" name="Content Placeholder 2"/>
          <p:cNvSpPr>
            <a:spLocks noGrp="1"/>
          </p:cNvSpPr>
          <p:nvPr>
            <p:ph idx="4294967295"/>
          </p:nvPr>
        </p:nvSpPr>
        <p:spPr>
          <a:xfrm>
            <a:off x="228600" y="5811692"/>
            <a:ext cx="8686800" cy="569636"/>
          </a:xfrm>
        </p:spPr>
        <p:txBody>
          <a:bodyPr/>
          <a:lstStyle/>
          <a:p>
            <a:pPr marL="0" indent="0" eaLnBrk="1" hangingPunct="1">
              <a:buNone/>
            </a:pPr>
            <a:r>
              <a:rPr lang="en-GB" dirty="0" smtClean="0"/>
              <a:t>Other factors play a role: quality assurance, time constraints,…</a:t>
            </a:r>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807" y="914400"/>
            <a:ext cx="3620145" cy="47643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914400"/>
            <a:ext cx="3563623" cy="47643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7331">
                                            <p:bg/>
                                          </p:spTgt>
                                        </p:tgtEl>
                                        <p:attrNameLst>
                                          <p:attrName>style.visibility</p:attrName>
                                        </p:attrNameLst>
                                      </p:cBhvr>
                                      <p:to>
                                        <p:strVal val="visible"/>
                                      </p:to>
                                    </p:set>
                                    <p:animEffect transition="in" filter="fade">
                                      <p:cBhvr>
                                        <p:cTn id="7" dur="500"/>
                                        <p:tgtEl>
                                          <p:spTgt spid="227331">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7331">
                                            <p:txEl>
                                              <p:pRg st="0" end="0"/>
                                            </p:txEl>
                                          </p:spTgt>
                                        </p:tgtEl>
                                        <p:attrNameLst>
                                          <p:attrName>style.visibility</p:attrName>
                                        </p:attrNameLst>
                                      </p:cBhvr>
                                      <p:to>
                                        <p:strVal val="visible"/>
                                      </p:to>
                                    </p:set>
                                    <p:animEffect transition="in" filter="fade">
                                      <p:cBhvr>
                                        <p:cTn id="12" dur="500"/>
                                        <p:tgtEl>
                                          <p:spTgt spid="2273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idx="4294967295"/>
          </p:nvPr>
        </p:nvSpPr>
        <p:spPr/>
        <p:txBody>
          <a:bodyPr/>
          <a:lstStyle/>
          <a:p>
            <a:pPr algn="ctr"/>
            <a:r>
              <a:rPr lang="en-GB" dirty="0" smtClean="0"/>
              <a:t>Damage to Linac4 Vacuum Bellow</a:t>
            </a:r>
            <a:endParaRPr lang="en-GB" dirty="0"/>
          </a:p>
        </p:txBody>
      </p:sp>
      <p:pic>
        <p:nvPicPr>
          <p:cNvPr id="3" name="Picture 2"/>
          <p:cNvPicPr>
            <a:picLocks noChangeAspect="1"/>
          </p:cNvPicPr>
          <p:nvPr/>
        </p:nvPicPr>
        <p:blipFill>
          <a:blip r:embed="rId3"/>
          <a:stretch>
            <a:fillRect/>
          </a:stretch>
        </p:blipFill>
        <p:spPr>
          <a:xfrm>
            <a:off x="136159" y="1196752"/>
            <a:ext cx="5564995" cy="4133983"/>
          </a:xfrm>
          <a:prstGeom prst="rect">
            <a:avLst/>
          </a:prstGeom>
        </p:spPr>
      </p:pic>
      <p:sp>
        <p:nvSpPr>
          <p:cNvPr id="2" name="TextBox 1"/>
          <p:cNvSpPr txBox="1"/>
          <p:nvPr/>
        </p:nvSpPr>
        <p:spPr>
          <a:xfrm>
            <a:off x="5701154" y="1556792"/>
            <a:ext cx="3240360" cy="2862322"/>
          </a:xfrm>
          <a:prstGeom prst="rect">
            <a:avLst/>
          </a:prstGeom>
          <a:noFill/>
        </p:spPr>
        <p:txBody>
          <a:bodyPr wrap="square" rtlCol="0">
            <a:spAutoFit/>
          </a:bodyPr>
          <a:lstStyle/>
          <a:p>
            <a:pPr marL="342900" indent="-342900">
              <a:buAutoNum type="arabicParenR"/>
            </a:pPr>
            <a:r>
              <a:rPr lang="en-GB" dirty="0" smtClean="0">
                <a:solidFill>
                  <a:srgbClr val="002060"/>
                </a:solidFill>
                <a:latin typeface="+mj-lt"/>
              </a:rPr>
              <a:t>Severe </a:t>
            </a:r>
            <a:r>
              <a:rPr lang="en-GB" dirty="0">
                <a:solidFill>
                  <a:srgbClr val="002060"/>
                </a:solidFill>
                <a:latin typeface="+mj-lt"/>
              </a:rPr>
              <a:t>misalignment between the RFQ and the MEBT </a:t>
            </a:r>
            <a:endParaRPr lang="en-GB" dirty="0" smtClean="0">
              <a:solidFill>
                <a:srgbClr val="002060"/>
              </a:solidFill>
              <a:latin typeface="+mj-lt"/>
            </a:endParaRPr>
          </a:p>
          <a:p>
            <a:pPr marL="342900" indent="-342900">
              <a:buAutoNum type="arabicParenR"/>
            </a:pPr>
            <a:r>
              <a:rPr lang="en-GB" dirty="0" smtClean="0">
                <a:solidFill>
                  <a:srgbClr val="002060"/>
                </a:solidFill>
                <a:latin typeface="+mj-lt"/>
              </a:rPr>
              <a:t>Optic </a:t>
            </a:r>
            <a:r>
              <a:rPr lang="en-GB" dirty="0">
                <a:solidFill>
                  <a:srgbClr val="002060"/>
                </a:solidFill>
                <a:latin typeface="+mj-lt"/>
              </a:rPr>
              <a:t>that favoured amplification of this </a:t>
            </a:r>
            <a:r>
              <a:rPr lang="en-GB" dirty="0" smtClean="0">
                <a:solidFill>
                  <a:srgbClr val="002060"/>
                </a:solidFill>
                <a:latin typeface="+mj-lt"/>
              </a:rPr>
              <a:t>misalignment (test)</a:t>
            </a:r>
            <a:endParaRPr lang="en-GB" dirty="0">
              <a:solidFill>
                <a:srgbClr val="002060"/>
              </a:solidFill>
              <a:latin typeface="+mj-lt"/>
            </a:endParaRPr>
          </a:p>
          <a:p>
            <a:pPr marL="342900" indent="-342900">
              <a:buAutoNum type="arabicParenR"/>
            </a:pPr>
            <a:r>
              <a:rPr lang="en-GB" dirty="0" smtClean="0">
                <a:solidFill>
                  <a:srgbClr val="002060"/>
                </a:solidFill>
                <a:latin typeface="+mj-lt"/>
              </a:rPr>
              <a:t>Phase </a:t>
            </a:r>
            <a:r>
              <a:rPr lang="en-GB" dirty="0">
                <a:solidFill>
                  <a:srgbClr val="002060"/>
                </a:solidFill>
                <a:latin typeface="+mj-lt"/>
              </a:rPr>
              <a:t>advance such that the loss occurred on the “wave” </a:t>
            </a:r>
            <a:r>
              <a:rPr lang="en-GB" dirty="0" smtClean="0">
                <a:solidFill>
                  <a:srgbClr val="002060"/>
                </a:solidFill>
                <a:latin typeface="+mj-lt"/>
              </a:rPr>
              <a:t>of </a:t>
            </a:r>
            <a:r>
              <a:rPr lang="en-GB" dirty="0">
                <a:solidFill>
                  <a:srgbClr val="002060"/>
                </a:solidFill>
                <a:latin typeface="+mj-lt"/>
              </a:rPr>
              <a:t>the bellow </a:t>
            </a:r>
            <a:r>
              <a:rPr lang="en-GB" dirty="0" smtClean="0">
                <a:solidFill>
                  <a:srgbClr val="002060"/>
                </a:solidFill>
                <a:latin typeface="+mj-lt"/>
              </a:rPr>
              <a:t>(200 µm) </a:t>
            </a:r>
            <a:r>
              <a:rPr lang="en-GB" dirty="0">
                <a:solidFill>
                  <a:srgbClr val="002060"/>
                </a:solidFill>
                <a:latin typeface="+mj-lt"/>
              </a:rPr>
              <a:t>and it is an aperture </a:t>
            </a:r>
            <a:r>
              <a:rPr lang="en-GB" dirty="0" smtClean="0">
                <a:solidFill>
                  <a:srgbClr val="002060"/>
                </a:solidFill>
                <a:latin typeface="+mj-lt"/>
              </a:rPr>
              <a:t>limitation </a:t>
            </a:r>
            <a:endParaRPr lang="en-GB" dirty="0">
              <a:solidFill>
                <a:srgbClr val="002060"/>
              </a:solidFill>
              <a:latin typeface="+mj-lt"/>
            </a:endParaRPr>
          </a:p>
        </p:txBody>
      </p:sp>
      <p:sp>
        <p:nvSpPr>
          <p:cNvPr id="6" name="Rectangle 3"/>
          <p:cNvSpPr txBox="1">
            <a:spLocks noChangeArrowheads="1"/>
          </p:cNvSpPr>
          <p:nvPr/>
        </p:nvSpPr>
        <p:spPr bwMode="auto">
          <a:xfrm>
            <a:off x="488188" y="5552939"/>
            <a:ext cx="7684212" cy="54035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pPr marL="0" indent="0" eaLnBrk="1" hangingPunct="1">
              <a:buNone/>
            </a:pPr>
            <a:r>
              <a:rPr lang="en-GB" sz="2000" kern="0" dirty="0" smtClean="0"/>
              <a:t>Accidents might occur due to a combination of different factors (change of boundary conditions, non-standard operation, design flaws, human intervention,…)</a:t>
            </a:r>
            <a:endParaRPr lang="en-GB" sz="1600" kern="0"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Conclusion</a:t>
            </a:r>
            <a:endParaRPr lang="en-GB" b="1" dirty="0">
              <a:solidFill>
                <a:srgbClr val="002060"/>
              </a:solidFill>
            </a:endParaRPr>
          </a:p>
        </p:txBody>
      </p:sp>
    </p:spTree>
    <p:extLst>
      <p:ext uri="{BB962C8B-B14F-4D97-AF65-F5344CB8AC3E}">
        <p14:creationId xmlns:p14="http://schemas.microsoft.com/office/powerpoint/2010/main" val="328128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3 Pillars</a:t>
            </a:r>
            <a:endParaRPr lang="en-GB" dirty="0"/>
          </a:p>
        </p:txBody>
      </p:sp>
      <p:sp>
        <p:nvSpPr>
          <p:cNvPr id="15" name="TextBox 14"/>
          <p:cNvSpPr txBox="1"/>
          <p:nvPr/>
        </p:nvSpPr>
        <p:spPr>
          <a:xfrm>
            <a:off x="2554917" y="4150821"/>
            <a:ext cx="1695571" cy="646331"/>
          </a:xfrm>
          <a:prstGeom prst="rect">
            <a:avLst/>
          </a:prstGeom>
          <a:noFill/>
        </p:spPr>
        <p:txBody>
          <a:bodyPr wrap="square" rtlCol="0">
            <a:spAutoFit/>
          </a:bodyPr>
          <a:lstStyle/>
          <a:p>
            <a:pPr algn="r" fontAlgn="auto">
              <a:spcBef>
                <a:spcPts val="0"/>
              </a:spcBef>
              <a:spcAft>
                <a:spcPts val="0"/>
              </a:spcAft>
            </a:pPr>
            <a:r>
              <a:rPr lang="en-US" b="1" dirty="0" smtClean="0">
                <a:solidFill>
                  <a:srgbClr val="70AD47">
                    <a:lumMod val="50000"/>
                  </a:srgbClr>
                </a:solidFill>
                <a:latin typeface="Calibri" panose="020F0502020204030204"/>
              </a:rPr>
              <a:t>Improve failure </a:t>
            </a:r>
            <a:r>
              <a:rPr lang="en-US" b="1" dirty="0" smtClean="0">
                <a:solidFill>
                  <a:srgbClr val="70AD47">
                    <a:lumMod val="50000"/>
                  </a:srgbClr>
                </a:solidFill>
                <a:latin typeface="Calibri" panose="020F0502020204030204"/>
              </a:rPr>
              <a:t>data recording</a:t>
            </a:r>
            <a:endParaRPr lang="en-US" b="1" dirty="0">
              <a:solidFill>
                <a:srgbClr val="70AD47">
                  <a:lumMod val="50000"/>
                </a:srgbClr>
              </a:solidFill>
              <a:latin typeface="Calibri" panose="020F0502020204030204"/>
            </a:endParaRPr>
          </a:p>
        </p:txBody>
      </p:sp>
      <p:sp>
        <p:nvSpPr>
          <p:cNvPr id="16" name="TextBox 15"/>
          <p:cNvSpPr txBox="1"/>
          <p:nvPr/>
        </p:nvSpPr>
        <p:spPr>
          <a:xfrm>
            <a:off x="5220381" y="3884855"/>
            <a:ext cx="1492361" cy="1200329"/>
          </a:xfrm>
          <a:prstGeom prst="rect">
            <a:avLst/>
          </a:prstGeom>
          <a:noFill/>
        </p:spPr>
        <p:txBody>
          <a:bodyPr wrap="square" rtlCol="0">
            <a:spAutoFit/>
          </a:bodyPr>
          <a:lstStyle/>
          <a:p>
            <a:pPr algn="r" fontAlgn="auto">
              <a:spcBef>
                <a:spcPts val="0"/>
              </a:spcBef>
              <a:spcAft>
                <a:spcPts val="0"/>
              </a:spcAft>
            </a:pPr>
            <a:r>
              <a:rPr lang="en-US" b="1" dirty="0" smtClean="0">
                <a:solidFill>
                  <a:srgbClr val="FFC000">
                    <a:lumMod val="50000"/>
                  </a:srgbClr>
                </a:solidFill>
                <a:latin typeface="Calibri" panose="020F0502020204030204"/>
              </a:rPr>
              <a:t>Develop system and accelerator models</a:t>
            </a:r>
            <a:endParaRPr lang="en-US" b="1" dirty="0">
              <a:solidFill>
                <a:srgbClr val="FFC000">
                  <a:lumMod val="50000"/>
                </a:srgbClr>
              </a:solidFill>
              <a:latin typeface="Calibri" panose="020F0502020204030204"/>
            </a:endParaRPr>
          </a:p>
        </p:txBody>
      </p:sp>
      <p:sp>
        <p:nvSpPr>
          <p:cNvPr id="17" name="Rectangle 16"/>
          <p:cNvSpPr/>
          <p:nvPr/>
        </p:nvSpPr>
        <p:spPr>
          <a:xfrm>
            <a:off x="1335795" y="5701317"/>
            <a:ext cx="1655999" cy="720000"/>
          </a:xfrm>
          <a:prstGeom prst="rect">
            <a:avLst/>
          </a:prstGeom>
          <a:solidFill>
            <a:srgbClr val="5B9BD5">
              <a:lumMod val="40000"/>
              <a:lumOff val="60000"/>
            </a:srgbClr>
          </a:solidFill>
          <a:ln w="12700" cap="flat" cmpd="sng" algn="ctr">
            <a:solidFill>
              <a:srgbClr val="5B9BD5">
                <a:lumMod val="75000"/>
              </a:srgbClr>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prstClr val="black"/>
                </a:solidFill>
                <a:latin typeface="Calibri" panose="020F0502020204030204"/>
              </a:rPr>
              <a:t>Trainings, Workshops</a:t>
            </a:r>
            <a:endParaRPr lang="en-US" sz="1200" kern="0" dirty="0" smtClean="0">
              <a:solidFill>
                <a:prstClr val="black"/>
              </a:solidFill>
              <a:latin typeface="Calibri" panose="020F0502020204030204"/>
            </a:endParaRPr>
          </a:p>
        </p:txBody>
      </p:sp>
      <p:sp>
        <p:nvSpPr>
          <p:cNvPr id="18" name="Rectangle 17"/>
          <p:cNvSpPr/>
          <p:nvPr/>
        </p:nvSpPr>
        <p:spPr>
          <a:xfrm>
            <a:off x="3782488" y="5701317"/>
            <a:ext cx="1655999" cy="720000"/>
          </a:xfrm>
          <a:prstGeom prst="rect">
            <a:avLst/>
          </a:prstGeom>
          <a:solidFill>
            <a:srgbClr val="70AD47">
              <a:lumMod val="40000"/>
              <a:lumOff val="60000"/>
            </a:srgbClr>
          </a:solidFill>
          <a:ln w="12700" cap="flat" cmpd="sng" algn="ctr">
            <a:solidFill>
              <a:srgbClr val="70AD47">
                <a:lumMod val="75000"/>
              </a:srgbClr>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prstClr val="black"/>
                </a:solidFill>
                <a:latin typeface="Calibri" panose="020F0502020204030204"/>
              </a:rPr>
              <a:t>Accelerator Fault Tracker</a:t>
            </a:r>
            <a:endParaRPr lang="en-US" sz="1200" kern="0" dirty="0" smtClean="0">
              <a:solidFill>
                <a:prstClr val="black"/>
              </a:solidFill>
              <a:latin typeface="Calibri" panose="020F0502020204030204"/>
            </a:endParaRPr>
          </a:p>
        </p:txBody>
      </p:sp>
      <p:sp>
        <p:nvSpPr>
          <p:cNvPr id="19" name="Rectangle 18"/>
          <p:cNvSpPr/>
          <p:nvPr/>
        </p:nvSpPr>
        <p:spPr>
          <a:xfrm>
            <a:off x="6229181" y="5701317"/>
            <a:ext cx="1655999" cy="720000"/>
          </a:xfrm>
          <a:prstGeom prst="rect">
            <a:avLst/>
          </a:prstGeom>
          <a:solidFill>
            <a:srgbClr val="FFC000">
              <a:lumMod val="40000"/>
              <a:lumOff val="60000"/>
            </a:srgbClr>
          </a:solidFill>
          <a:ln w="12700" cap="flat" cmpd="sng" algn="ctr">
            <a:solidFill>
              <a:srgbClr val="FFC000">
                <a:lumMod val="75000"/>
              </a:srgbClr>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prstClr val="black"/>
                </a:solidFill>
                <a:latin typeface="Calibri" panose="020F0502020204030204"/>
              </a:rPr>
              <a:t>Predict Performance</a:t>
            </a:r>
            <a:endParaRPr lang="en-US" sz="1200" kern="0" dirty="0" smtClean="0">
              <a:solidFill>
                <a:prstClr val="black"/>
              </a:solidFill>
              <a:latin typeface="Calibri" panose="020F0502020204030204"/>
            </a:endParaRPr>
          </a:p>
        </p:txBody>
      </p:sp>
      <p:sp>
        <p:nvSpPr>
          <p:cNvPr id="20" name="Rectangle 19"/>
          <p:cNvSpPr/>
          <p:nvPr/>
        </p:nvSpPr>
        <p:spPr>
          <a:xfrm>
            <a:off x="1730487" y="2935885"/>
            <a:ext cx="5760000" cy="540000"/>
          </a:xfrm>
          <a:prstGeom prst="rect">
            <a:avLst/>
          </a:prstGeom>
          <a:solidFill>
            <a:srgbClr val="ED7D31">
              <a:lumMod val="40000"/>
              <a:lumOff val="60000"/>
            </a:srgbClr>
          </a:solidFill>
          <a:ln w="12700" cap="flat" cmpd="sng" algn="ctr">
            <a:solidFill>
              <a:srgbClr val="ED7D31">
                <a:lumMod val="75000"/>
              </a:srgbClr>
            </a:solidFill>
            <a:prstDash val="solid"/>
            <a:miter lim="800000"/>
          </a:ln>
          <a:effectLst/>
        </p:spPr>
        <p:txBody>
          <a:bodyPr tIns="0" bIns="0" rtlCol="0" anchor="ctr"/>
          <a:lstStyle/>
          <a:p>
            <a:pPr algn="ctr" fontAlgn="auto">
              <a:spcBef>
                <a:spcPts val="0"/>
              </a:spcBef>
              <a:spcAft>
                <a:spcPts val="0"/>
              </a:spcAft>
              <a:defRPr/>
            </a:pPr>
            <a:r>
              <a:rPr lang="en-US" sz="1600" kern="0" dirty="0" smtClean="0">
                <a:solidFill>
                  <a:srgbClr val="ED7D31">
                    <a:lumMod val="50000"/>
                  </a:srgbClr>
                </a:solidFill>
                <a:latin typeface="Calibri" panose="020F0502020204030204"/>
              </a:rPr>
              <a:t>Continuous Reliability and Availability Analysis &amp; Assessment</a:t>
            </a:r>
          </a:p>
        </p:txBody>
      </p:sp>
      <p:sp>
        <p:nvSpPr>
          <p:cNvPr id="21" name="Rectangle 20"/>
          <p:cNvSpPr/>
          <p:nvPr/>
        </p:nvSpPr>
        <p:spPr>
          <a:xfrm>
            <a:off x="1803795" y="2310551"/>
            <a:ext cx="1800000" cy="540000"/>
          </a:xfrm>
          <a:prstGeom prst="rect">
            <a:avLst/>
          </a:prstGeom>
          <a:solidFill>
            <a:sysClr val="window" lastClr="FFFFFF"/>
          </a:solidFill>
          <a:ln w="12700" cap="flat" cmpd="sng" algn="ctr">
            <a:solidFill>
              <a:srgbClr val="005493"/>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srgbClr val="005493"/>
                </a:solidFill>
                <a:latin typeface="Calibri" panose="020F0502020204030204"/>
              </a:rPr>
              <a:t>Infrastructure</a:t>
            </a:r>
          </a:p>
          <a:p>
            <a:pPr algn="ctr" fontAlgn="auto">
              <a:spcBef>
                <a:spcPts val="0"/>
              </a:spcBef>
              <a:spcAft>
                <a:spcPts val="0"/>
              </a:spcAft>
              <a:defRPr/>
            </a:pPr>
            <a:r>
              <a:rPr lang="en-US" sz="1200" kern="0" dirty="0" smtClean="0">
                <a:solidFill>
                  <a:srgbClr val="005493"/>
                </a:solidFill>
                <a:latin typeface="Calibri" panose="020F0502020204030204"/>
              </a:rPr>
              <a:t>Consolidation</a:t>
            </a:r>
          </a:p>
        </p:txBody>
      </p:sp>
      <p:sp>
        <p:nvSpPr>
          <p:cNvPr id="22" name="Rectangle 21"/>
          <p:cNvSpPr/>
          <p:nvPr/>
        </p:nvSpPr>
        <p:spPr>
          <a:xfrm>
            <a:off x="3710488" y="2316532"/>
            <a:ext cx="1800000" cy="540000"/>
          </a:xfrm>
          <a:prstGeom prst="rect">
            <a:avLst/>
          </a:prstGeom>
          <a:solidFill>
            <a:sysClr val="window" lastClr="FFFFFF"/>
          </a:solidFill>
          <a:ln w="12700" cap="flat" cmpd="sng" algn="ctr">
            <a:solidFill>
              <a:srgbClr val="005493"/>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srgbClr val="005493"/>
                </a:solidFill>
                <a:latin typeface="Calibri" panose="020F0502020204030204"/>
              </a:rPr>
              <a:t>Construction</a:t>
            </a:r>
          </a:p>
          <a:p>
            <a:pPr algn="ctr" fontAlgn="auto">
              <a:spcBef>
                <a:spcPts val="0"/>
              </a:spcBef>
              <a:spcAft>
                <a:spcPts val="0"/>
              </a:spcAft>
              <a:defRPr/>
            </a:pPr>
            <a:r>
              <a:rPr lang="en-US" sz="1200" kern="0" dirty="0" smtClean="0">
                <a:solidFill>
                  <a:srgbClr val="005493"/>
                </a:solidFill>
                <a:latin typeface="Calibri" panose="020F0502020204030204"/>
              </a:rPr>
              <a:t>Projects</a:t>
            </a:r>
          </a:p>
        </p:txBody>
      </p:sp>
      <p:sp>
        <p:nvSpPr>
          <p:cNvPr id="23" name="Rectangle 22"/>
          <p:cNvSpPr/>
          <p:nvPr/>
        </p:nvSpPr>
        <p:spPr>
          <a:xfrm>
            <a:off x="5617181" y="2322513"/>
            <a:ext cx="1800000" cy="540000"/>
          </a:xfrm>
          <a:prstGeom prst="rect">
            <a:avLst/>
          </a:prstGeom>
          <a:solidFill>
            <a:sysClr val="window" lastClr="FFFFFF"/>
          </a:solidFill>
          <a:ln w="12700" cap="flat" cmpd="sng" algn="ctr">
            <a:solidFill>
              <a:srgbClr val="005493"/>
            </a:solidFill>
            <a:prstDash val="solid"/>
            <a:miter lim="800000"/>
          </a:ln>
          <a:effectLst/>
        </p:spPr>
        <p:txBody>
          <a:bodyPr tIns="0" bIns="0" rtlCol="0" anchor="ctr"/>
          <a:lstStyle/>
          <a:p>
            <a:pPr algn="ctr" fontAlgn="auto">
              <a:spcBef>
                <a:spcPts val="0"/>
              </a:spcBef>
              <a:spcAft>
                <a:spcPts val="0"/>
              </a:spcAft>
              <a:defRPr/>
            </a:pPr>
            <a:r>
              <a:rPr lang="en-US" sz="1200" kern="0" dirty="0" smtClean="0">
                <a:solidFill>
                  <a:srgbClr val="005493"/>
                </a:solidFill>
                <a:latin typeface="Calibri" panose="020F0502020204030204"/>
              </a:rPr>
              <a:t>Design</a:t>
            </a:r>
          </a:p>
          <a:p>
            <a:pPr algn="ctr" fontAlgn="auto">
              <a:spcBef>
                <a:spcPts val="0"/>
              </a:spcBef>
              <a:spcAft>
                <a:spcPts val="0"/>
              </a:spcAft>
              <a:defRPr/>
            </a:pPr>
            <a:r>
              <a:rPr lang="en-US" sz="1200" kern="0" dirty="0" smtClean="0">
                <a:solidFill>
                  <a:srgbClr val="005493"/>
                </a:solidFill>
                <a:latin typeface="Calibri" panose="020F0502020204030204"/>
              </a:rPr>
              <a:t>Studies</a:t>
            </a:r>
          </a:p>
        </p:txBody>
      </p:sp>
      <p:sp>
        <p:nvSpPr>
          <p:cNvPr id="24" name="Freeform 23"/>
          <p:cNvSpPr/>
          <p:nvPr/>
        </p:nvSpPr>
        <p:spPr>
          <a:xfrm>
            <a:off x="3207144" y="945411"/>
            <a:ext cx="2806691" cy="637878"/>
          </a:xfrm>
          <a:custGeom>
            <a:avLst/>
            <a:gdLst>
              <a:gd name="connsiteX0" fmla="*/ 1403345 w 2806691"/>
              <a:gd name="connsiteY0" fmla="*/ 0 h 637878"/>
              <a:gd name="connsiteX1" fmla="*/ 2806691 w 2806691"/>
              <a:gd name="connsiteY1" fmla="*/ 637878 h 637878"/>
              <a:gd name="connsiteX2" fmla="*/ 0 w 2806691"/>
              <a:gd name="connsiteY2" fmla="*/ 637878 h 637878"/>
              <a:gd name="connsiteX3" fmla="*/ 1403345 w 2806691"/>
              <a:gd name="connsiteY3" fmla="*/ 0 h 637878"/>
            </a:gdLst>
            <a:ahLst/>
            <a:cxnLst>
              <a:cxn ang="0">
                <a:pos x="connsiteX0" y="connsiteY0"/>
              </a:cxn>
              <a:cxn ang="0">
                <a:pos x="connsiteX1" y="connsiteY1"/>
              </a:cxn>
              <a:cxn ang="0">
                <a:pos x="connsiteX2" y="connsiteY2"/>
              </a:cxn>
              <a:cxn ang="0">
                <a:pos x="connsiteX3" y="connsiteY3"/>
              </a:cxn>
            </a:cxnLst>
            <a:rect l="l" t="t" r="r" b="b"/>
            <a:pathLst>
              <a:path w="2806691" h="637878">
                <a:moveTo>
                  <a:pt x="1403345" y="0"/>
                </a:moveTo>
                <a:lnTo>
                  <a:pt x="2806691" y="637878"/>
                </a:lnTo>
                <a:lnTo>
                  <a:pt x="0" y="637878"/>
                </a:lnTo>
                <a:lnTo>
                  <a:pt x="1403345" y="0"/>
                </a:lnTo>
                <a:close/>
              </a:path>
            </a:pathLst>
          </a:custGeom>
          <a:solidFill>
            <a:srgbClr val="005493"/>
          </a:solidFill>
          <a:ln w="12700" cap="flat" cmpd="sng" algn="ctr">
            <a:solidFill>
              <a:srgbClr val="005493"/>
            </a:solidFill>
            <a:prstDash val="solid"/>
            <a:miter lim="800000"/>
          </a:ln>
          <a:effectLst/>
        </p:spPr>
        <p:txBody>
          <a:bodyPr tIns="396000" bIns="0" rtlCol="0" anchor="ctr" anchorCtr="0"/>
          <a:lstStyle/>
          <a:p>
            <a:pPr algn="ctr" fontAlgn="auto">
              <a:spcBef>
                <a:spcPts val="0"/>
              </a:spcBef>
              <a:spcAft>
                <a:spcPts val="0"/>
              </a:spcAft>
              <a:defRPr/>
            </a:pPr>
            <a:r>
              <a:rPr lang="en-US" sz="1400" kern="0" smtClean="0">
                <a:solidFill>
                  <a:prstClr val="white"/>
                </a:solidFill>
                <a:latin typeface="Calibri" panose="020F0502020204030204"/>
              </a:rPr>
              <a:t>Actions</a:t>
            </a:r>
            <a:endParaRPr lang="en-US" sz="1400" kern="0" dirty="0" smtClean="0">
              <a:solidFill>
                <a:prstClr val="white"/>
              </a:solidFill>
              <a:latin typeface="Calibri" panose="020F0502020204030204"/>
            </a:endParaRPr>
          </a:p>
        </p:txBody>
      </p:sp>
      <p:sp>
        <p:nvSpPr>
          <p:cNvPr id="25" name="Freeform 24"/>
          <p:cNvSpPr/>
          <p:nvPr/>
        </p:nvSpPr>
        <p:spPr>
          <a:xfrm>
            <a:off x="1803794" y="1629008"/>
            <a:ext cx="2784392" cy="592160"/>
          </a:xfrm>
          <a:custGeom>
            <a:avLst/>
            <a:gdLst>
              <a:gd name="connsiteX0" fmla="*/ 1302765 w 2784392"/>
              <a:gd name="connsiteY0" fmla="*/ 0 h 592160"/>
              <a:gd name="connsiteX1" fmla="*/ 2784392 w 2784392"/>
              <a:gd name="connsiteY1" fmla="*/ 0 h 592160"/>
              <a:gd name="connsiteX2" fmla="*/ 2784392 w 2784392"/>
              <a:gd name="connsiteY2" fmla="*/ 592160 h 592160"/>
              <a:gd name="connsiteX3" fmla="*/ 0 w 2784392"/>
              <a:gd name="connsiteY3" fmla="*/ 592160 h 592160"/>
              <a:gd name="connsiteX4" fmla="*/ 1302765 w 2784392"/>
              <a:gd name="connsiteY4" fmla="*/ 0 h 59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4392" h="592160">
                <a:moveTo>
                  <a:pt x="1302765" y="0"/>
                </a:moveTo>
                <a:lnTo>
                  <a:pt x="2784392" y="0"/>
                </a:lnTo>
                <a:lnTo>
                  <a:pt x="2784392" y="592160"/>
                </a:lnTo>
                <a:lnTo>
                  <a:pt x="0" y="592160"/>
                </a:lnTo>
                <a:lnTo>
                  <a:pt x="1302765" y="0"/>
                </a:lnTo>
                <a:close/>
              </a:path>
            </a:pathLst>
          </a:custGeom>
          <a:solidFill>
            <a:srgbClr val="005493"/>
          </a:solidFill>
          <a:ln w="12700" cap="flat" cmpd="sng" algn="ctr">
            <a:solidFill>
              <a:srgbClr val="005493"/>
            </a:solidFill>
            <a:prstDash val="solid"/>
            <a:miter lim="800000"/>
          </a:ln>
          <a:effectLst/>
        </p:spPr>
        <p:txBody>
          <a:bodyPr rtlCol="0" anchor="ctr"/>
          <a:lstStyle/>
          <a:p>
            <a:pPr algn="r" fontAlgn="auto">
              <a:spcBef>
                <a:spcPts val="0"/>
              </a:spcBef>
              <a:spcAft>
                <a:spcPts val="0"/>
              </a:spcAft>
              <a:defRPr/>
            </a:pPr>
            <a:r>
              <a:rPr lang="en-US" sz="1400" kern="0" dirty="0" smtClean="0">
                <a:solidFill>
                  <a:prstClr val="white"/>
                </a:solidFill>
                <a:latin typeface="Calibri" panose="020F0502020204030204"/>
              </a:rPr>
              <a:t>Performance</a:t>
            </a:r>
            <a:br>
              <a:rPr lang="en-US" sz="1400" kern="0" dirty="0" smtClean="0">
                <a:solidFill>
                  <a:prstClr val="white"/>
                </a:solidFill>
                <a:latin typeface="Calibri" panose="020F0502020204030204"/>
              </a:rPr>
            </a:br>
            <a:r>
              <a:rPr lang="en-US" sz="1400" kern="0" dirty="0" smtClean="0">
                <a:solidFill>
                  <a:prstClr val="white"/>
                </a:solidFill>
                <a:latin typeface="Calibri" panose="020F0502020204030204"/>
              </a:rPr>
              <a:t>reporting</a:t>
            </a:r>
            <a:endParaRPr lang="en-US" kern="0" dirty="0" smtClean="0">
              <a:solidFill>
                <a:prstClr val="white"/>
              </a:solidFill>
              <a:latin typeface="Calibri" panose="020F0502020204030204"/>
            </a:endParaRPr>
          </a:p>
        </p:txBody>
      </p:sp>
      <p:sp>
        <p:nvSpPr>
          <p:cNvPr id="30" name="Freeform 29"/>
          <p:cNvSpPr/>
          <p:nvPr/>
        </p:nvSpPr>
        <p:spPr>
          <a:xfrm>
            <a:off x="4633906" y="1629008"/>
            <a:ext cx="2783275" cy="592160"/>
          </a:xfrm>
          <a:custGeom>
            <a:avLst/>
            <a:gdLst>
              <a:gd name="connsiteX0" fmla="*/ 0 w 2783275"/>
              <a:gd name="connsiteY0" fmla="*/ 0 h 592160"/>
              <a:gd name="connsiteX1" fmla="*/ 1480510 w 2783275"/>
              <a:gd name="connsiteY1" fmla="*/ 0 h 592160"/>
              <a:gd name="connsiteX2" fmla="*/ 2783275 w 2783275"/>
              <a:gd name="connsiteY2" fmla="*/ 592160 h 592160"/>
              <a:gd name="connsiteX3" fmla="*/ 0 w 2783275"/>
              <a:gd name="connsiteY3" fmla="*/ 592160 h 592160"/>
              <a:gd name="connsiteX4" fmla="*/ 0 w 2783275"/>
              <a:gd name="connsiteY4" fmla="*/ 0 h 59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3275" h="592160">
                <a:moveTo>
                  <a:pt x="0" y="0"/>
                </a:moveTo>
                <a:lnTo>
                  <a:pt x="1480510" y="0"/>
                </a:lnTo>
                <a:lnTo>
                  <a:pt x="2783275" y="592160"/>
                </a:lnTo>
                <a:lnTo>
                  <a:pt x="0" y="592160"/>
                </a:lnTo>
                <a:lnTo>
                  <a:pt x="0" y="0"/>
                </a:lnTo>
                <a:close/>
              </a:path>
            </a:pathLst>
          </a:custGeom>
          <a:solidFill>
            <a:srgbClr val="005493"/>
          </a:solidFill>
          <a:ln w="12700" cap="flat" cmpd="sng" algn="ctr">
            <a:solidFill>
              <a:srgbClr val="005493"/>
            </a:solidFill>
            <a:prstDash val="solid"/>
            <a:miter lim="800000"/>
          </a:ln>
          <a:effectLst/>
        </p:spPr>
        <p:txBody>
          <a:bodyPr rtlCol="0" anchor="ctr"/>
          <a:lstStyle/>
          <a:p>
            <a:pPr fontAlgn="auto">
              <a:spcBef>
                <a:spcPts val="0"/>
              </a:spcBef>
              <a:spcAft>
                <a:spcPts val="0"/>
              </a:spcAft>
              <a:defRPr/>
            </a:pPr>
            <a:r>
              <a:rPr lang="en-US" sz="1400" kern="0" dirty="0" smtClean="0">
                <a:solidFill>
                  <a:prstClr val="white"/>
                </a:solidFill>
                <a:latin typeface="Calibri" panose="020F0502020204030204"/>
              </a:rPr>
              <a:t>Implementation</a:t>
            </a:r>
            <a:br>
              <a:rPr lang="en-US" sz="1400" kern="0" dirty="0" smtClean="0">
                <a:solidFill>
                  <a:prstClr val="white"/>
                </a:solidFill>
                <a:latin typeface="Calibri" panose="020F0502020204030204"/>
              </a:rPr>
            </a:br>
            <a:r>
              <a:rPr lang="en-US" sz="1400" kern="0" dirty="0" smtClean="0">
                <a:solidFill>
                  <a:prstClr val="white"/>
                </a:solidFill>
                <a:latin typeface="Calibri" panose="020F0502020204030204"/>
              </a:rPr>
              <a:t>proposals</a:t>
            </a:r>
          </a:p>
        </p:txBody>
      </p:sp>
      <p:grpSp>
        <p:nvGrpSpPr>
          <p:cNvPr id="31" name="Group 30"/>
          <p:cNvGrpSpPr/>
          <p:nvPr/>
        </p:nvGrpSpPr>
        <p:grpSpPr>
          <a:xfrm>
            <a:off x="1803795" y="3528757"/>
            <a:ext cx="720000" cy="2098825"/>
            <a:chOff x="2178929" y="2697632"/>
            <a:chExt cx="720000" cy="2098825"/>
          </a:xfrm>
          <a:solidFill>
            <a:srgbClr val="5B9BD5">
              <a:lumMod val="40000"/>
              <a:lumOff val="60000"/>
            </a:srgbClr>
          </a:solidFill>
        </p:grpSpPr>
        <p:sp>
          <p:nvSpPr>
            <p:cNvPr id="32" name="Rectangle 31"/>
            <p:cNvSpPr/>
            <p:nvPr/>
          </p:nvSpPr>
          <p:spPr>
            <a:xfrm>
              <a:off x="2178929" y="2697632"/>
              <a:ext cx="720000" cy="2098825"/>
            </a:xfrm>
            <a:prstGeom prst="rect">
              <a:avLst/>
            </a:prstGeom>
            <a:grpFill/>
            <a:ln w="12700" cap="flat" cmpd="sng" algn="ctr">
              <a:solidFill>
                <a:srgbClr val="5B9BD5">
                  <a:lumMod val="75000"/>
                </a:srgbClr>
              </a:solidFill>
              <a:prstDash val="solid"/>
              <a:miter lim="800000"/>
            </a:ln>
            <a:effectLst/>
          </p:spPr>
          <p:txBody>
            <a:bodyPr rtlCol="0" anchor="ctr"/>
            <a:lstStyle/>
            <a:p>
              <a:pPr algn="ctr" fontAlgn="auto">
                <a:spcBef>
                  <a:spcPts val="0"/>
                </a:spcBef>
                <a:spcAft>
                  <a:spcPts val="0"/>
                </a:spcAft>
                <a:defRPr/>
              </a:pPr>
              <a:endParaRPr lang="en-US" kern="0" smtClean="0">
                <a:solidFill>
                  <a:prstClr val="white"/>
                </a:solidFill>
                <a:latin typeface="Calibri" panose="020F0502020204030204"/>
              </a:endParaRPr>
            </a:p>
          </p:txBody>
        </p:sp>
        <p:cxnSp>
          <p:nvCxnSpPr>
            <p:cNvPr id="34" name="Straight Connector 33"/>
            <p:cNvCxnSpPr/>
            <p:nvPr/>
          </p:nvCxnSpPr>
          <p:spPr>
            <a:xfrm>
              <a:off x="2210051" y="2744000"/>
              <a:ext cx="23886" cy="1980000"/>
            </a:xfrm>
            <a:prstGeom prst="line">
              <a:avLst/>
            </a:prstGeom>
            <a:grpFill/>
            <a:ln w="25400" cap="rnd" cmpd="sng" algn="ctr">
              <a:solidFill>
                <a:srgbClr val="5B9BD5">
                  <a:lumMod val="75000"/>
                </a:srgbClr>
              </a:solidFill>
              <a:prstDash val="solid"/>
              <a:bevel/>
            </a:ln>
            <a:effectLst/>
          </p:spPr>
        </p:cxnSp>
        <p:cxnSp>
          <p:nvCxnSpPr>
            <p:cNvPr id="35" name="Straight Connector 34"/>
            <p:cNvCxnSpPr/>
            <p:nvPr/>
          </p:nvCxnSpPr>
          <p:spPr>
            <a:xfrm>
              <a:off x="2295721" y="2744000"/>
              <a:ext cx="23886" cy="1980000"/>
            </a:xfrm>
            <a:prstGeom prst="line">
              <a:avLst/>
            </a:prstGeom>
            <a:grpFill/>
            <a:ln w="25400" cap="rnd" cmpd="sng" algn="ctr">
              <a:solidFill>
                <a:srgbClr val="5B9BD5">
                  <a:lumMod val="75000"/>
                </a:srgbClr>
              </a:solidFill>
              <a:prstDash val="solid"/>
              <a:bevel/>
            </a:ln>
            <a:effectLst/>
          </p:spPr>
        </p:cxnSp>
        <p:cxnSp>
          <p:nvCxnSpPr>
            <p:cNvPr id="36" name="Straight Connector 35"/>
            <p:cNvCxnSpPr/>
            <p:nvPr/>
          </p:nvCxnSpPr>
          <p:spPr>
            <a:xfrm>
              <a:off x="2381391" y="2744000"/>
              <a:ext cx="23886" cy="1980000"/>
            </a:xfrm>
            <a:prstGeom prst="line">
              <a:avLst/>
            </a:prstGeom>
            <a:grpFill/>
            <a:ln w="25400" cap="rnd" cmpd="sng" algn="ctr">
              <a:solidFill>
                <a:srgbClr val="5B9BD5">
                  <a:lumMod val="75000"/>
                </a:srgbClr>
              </a:solidFill>
              <a:prstDash val="solid"/>
              <a:bevel/>
            </a:ln>
            <a:effectLst/>
          </p:spPr>
        </p:cxnSp>
        <p:cxnSp>
          <p:nvCxnSpPr>
            <p:cNvPr id="37" name="Straight Connector 36"/>
            <p:cNvCxnSpPr/>
            <p:nvPr/>
          </p:nvCxnSpPr>
          <p:spPr>
            <a:xfrm>
              <a:off x="2467061" y="2744000"/>
              <a:ext cx="23886" cy="1980000"/>
            </a:xfrm>
            <a:prstGeom prst="line">
              <a:avLst/>
            </a:prstGeom>
            <a:grpFill/>
            <a:ln w="25400" cap="rnd" cmpd="sng" algn="ctr">
              <a:solidFill>
                <a:srgbClr val="5B9BD5">
                  <a:lumMod val="75000"/>
                </a:srgbClr>
              </a:solidFill>
              <a:prstDash val="solid"/>
              <a:bevel/>
            </a:ln>
            <a:effectLst/>
          </p:spPr>
        </p:cxnSp>
        <p:cxnSp>
          <p:nvCxnSpPr>
            <p:cNvPr id="38" name="Straight Connector 37"/>
            <p:cNvCxnSpPr/>
            <p:nvPr/>
          </p:nvCxnSpPr>
          <p:spPr>
            <a:xfrm>
              <a:off x="2552731" y="2744000"/>
              <a:ext cx="23886" cy="1980000"/>
            </a:xfrm>
            <a:prstGeom prst="line">
              <a:avLst/>
            </a:prstGeom>
            <a:grpFill/>
            <a:ln w="25400" cap="rnd" cmpd="sng" algn="ctr">
              <a:solidFill>
                <a:srgbClr val="5B9BD5">
                  <a:lumMod val="75000"/>
                </a:srgbClr>
              </a:solidFill>
              <a:prstDash val="solid"/>
              <a:bevel/>
            </a:ln>
            <a:effectLst/>
          </p:spPr>
        </p:cxnSp>
        <p:cxnSp>
          <p:nvCxnSpPr>
            <p:cNvPr id="41" name="Straight Connector 40"/>
            <p:cNvCxnSpPr/>
            <p:nvPr/>
          </p:nvCxnSpPr>
          <p:spPr>
            <a:xfrm>
              <a:off x="2638401" y="2744000"/>
              <a:ext cx="23886" cy="1980000"/>
            </a:xfrm>
            <a:prstGeom prst="line">
              <a:avLst/>
            </a:prstGeom>
            <a:grpFill/>
            <a:ln w="25400" cap="rnd" cmpd="sng" algn="ctr">
              <a:solidFill>
                <a:srgbClr val="5B9BD5">
                  <a:lumMod val="75000"/>
                </a:srgbClr>
              </a:solidFill>
              <a:prstDash val="solid"/>
              <a:bevel/>
            </a:ln>
            <a:effectLst/>
          </p:spPr>
        </p:cxnSp>
        <p:cxnSp>
          <p:nvCxnSpPr>
            <p:cNvPr id="42" name="Straight Connector 41"/>
            <p:cNvCxnSpPr/>
            <p:nvPr/>
          </p:nvCxnSpPr>
          <p:spPr>
            <a:xfrm>
              <a:off x="2724071" y="2744000"/>
              <a:ext cx="23886" cy="1980000"/>
            </a:xfrm>
            <a:prstGeom prst="line">
              <a:avLst/>
            </a:prstGeom>
            <a:grpFill/>
            <a:ln w="25400" cap="rnd" cmpd="sng" algn="ctr">
              <a:solidFill>
                <a:srgbClr val="5B9BD5">
                  <a:lumMod val="75000"/>
                </a:srgbClr>
              </a:solidFill>
              <a:prstDash val="solid"/>
              <a:bevel/>
            </a:ln>
            <a:effectLst/>
          </p:spPr>
        </p:cxnSp>
        <p:cxnSp>
          <p:nvCxnSpPr>
            <p:cNvPr id="43" name="Straight Connector 42"/>
            <p:cNvCxnSpPr/>
            <p:nvPr/>
          </p:nvCxnSpPr>
          <p:spPr>
            <a:xfrm>
              <a:off x="2809741" y="2744000"/>
              <a:ext cx="23886" cy="1980000"/>
            </a:xfrm>
            <a:prstGeom prst="line">
              <a:avLst/>
            </a:prstGeom>
            <a:grpFill/>
            <a:ln w="25400" cap="rnd" cmpd="sng" algn="ctr">
              <a:solidFill>
                <a:srgbClr val="5B9BD5">
                  <a:lumMod val="75000"/>
                </a:srgbClr>
              </a:solidFill>
              <a:prstDash val="solid"/>
              <a:bevel/>
            </a:ln>
            <a:effectLst/>
          </p:spPr>
        </p:cxnSp>
      </p:grpSp>
      <p:grpSp>
        <p:nvGrpSpPr>
          <p:cNvPr id="44" name="Group 43"/>
          <p:cNvGrpSpPr/>
          <p:nvPr/>
        </p:nvGrpSpPr>
        <p:grpSpPr>
          <a:xfrm>
            <a:off x="4250488" y="3534247"/>
            <a:ext cx="720000" cy="2098825"/>
            <a:chOff x="2178929" y="2697632"/>
            <a:chExt cx="720000" cy="2098825"/>
          </a:xfrm>
        </p:grpSpPr>
        <p:sp>
          <p:nvSpPr>
            <p:cNvPr id="45" name="Rectangle 44"/>
            <p:cNvSpPr/>
            <p:nvPr/>
          </p:nvSpPr>
          <p:spPr>
            <a:xfrm>
              <a:off x="2178929" y="2697632"/>
              <a:ext cx="720000" cy="2098825"/>
            </a:xfrm>
            <a:prstGeom prst="rect">
              <a:avLst/>
            </a:prstGeom>
            <a:solidFill>
              <a:srgbClr val="70AD47">
                <a:lumMod val="40000"/>
                <a:lumOff val="60000"/>
              </a:srgbClr>
            </a:solidFill>
            <a:ln w="12700" cap="flat" cmpd="sng" algn="ctr">
              <a:solidFill>
                <a:srgbClr val="70AD47">
                  <a:lumMod val="75000"/>
                </a:srgbClr>
              </a:solidFill>
              <a:prstDash val="solid"/>
              <a:miter lim="800000"/>
            </a:ln>
            <a:effectLst/>
          </p:spPr>
          <p:txBody>
            <a:bodyPr rtlCol="0" anchor="ctr"/>
            <a:lstStyle/>
            <a:p>
              <a:pPr algn="ctr" fontAlgn="auto">
                <a:spcBef>
                  <a:spcPts val="0"/>
                </a:spcBef>
                <a:spcAft>
                  <a:spcPts val="0"/>
                </a:spcAft>
                <a:defRPr/>
              </a:pPr>
              <a:endParaRPr lang="en-US" kern="0" smtClean="0">
                <a:solidFill>
                  <a:prstClr val="white"/>
                </a:solidFill>
                <a:latin typeface="Calibri" panose="020F0502020204030204"/>
              </a:endParaRPr>
            </a:p>
          </p:txBody>
        </p:sp>
        <p:cxnSp>
          <p:nvCxnSpPr>
            <p:cNvPr id="46" name="Straight Connector 45"/>
            <p:cNvCxnSpPr/>
            <p:nvPr/>
          </p:nvCxnSpPr>
          <p:spPr>
            <a:xfrm>
              <a:off x="2210051" y="2744000"/>
              <a:ext cx="23886" cy="1980000"/>
            </a:xfrm>
            <a:prstGeom prst="line">
              <a:avLst/>
            </a:prstGeom>
            <a:noFill/>
            <a:ln w="25400" cap="rnd" cmpd="sng" algn="ctr">
              <a:solidFill>
                <a:srgbClr val="70AD47">
                  <a:lumMod val="75000"/>
                </a:srgbClr>
              </a:solidFill>
              <a:prstDash val="solid"/>
              <a:bevel/>
            </a:ln>
            <a:effectLst/>
          </p:spPr>
        </p:cxnSp>
        <p:cxnSp>
          <p:nvCxnSpPr>
            <p:cNvPr id="47" name="Straight Connector 46"/>
            <p:cNvCxnSpPr/>
            <p:nvPr/>
          </p:nvCxnSpPr>
          <p:spPr>
            <a:xfrm>
              <a:off x="2295721" y="2744000"/>
              <a:ext cx="23886" cy="1980000"/>
            </a:xfrm>
            <a:prstGeom prst="line">
              <a:avLst/>
            </a:prstGeom>
            <a:noFill/>
            <a:ln w="25400" cap="rnd" cmpd="sng" algn="ctr">
              <a:solidFill>
                <a:srgbClr val="70AD47">
                  <a:lumMod val="75000"/>
                </a:srgbClr>
              </a:solidFill>
              <a:prstDash val="solid"/>
              <a:bevel/>
            </a:ln>
            <a:effectLst/>
          </p:spPr>
        </p:cxnSp>
        <p:cxnSp>
          <p:nvCxnSpPr>
            <p:cNvPr id="48" name="Straight Connector 47"/>
            <p:cNvCxnSpPr/>
            <p:nvPr/>
          </p:nvCxnSpPr>
          <p:spPr>
            <a:xfrm>
              <a:off x="2381391" y="2744000"/>
              <a:ext cx="23886" cy="1980000"/>
            </a:xfrm>
            <a:prstGeom prst="line">
              <a:avLst/>
            </a:prstGeom>
            <a:noFill/>
            <a:ln w="25400" cap="rnd" cmpd="sng" algn="ctr">
              <a:solidFill>
                <a:srgbClr val="70AD47">
                  <a:lumMod val="75000"/>
                </a:srgbClr>
              </a:solidFill>
              <a:prstDash val="solid"/>
              <a:bevel/>
            </a:ln>
            <a:effectLst/>
          </p:spPr>
        </p:cxnSp>
        <p:cxnSp>
          <p:nvCxnSpPr>
            <p:cNvPr id="49" name="Straight Connector 48"/>
            <p:cNvCxnSpPr/>
            <p:nvPr/>
          </p:nvCxnSpPr>
          <p:spPr>
            <a:xfrm>
              <a:off x="2467061" y="2744000"/>
              <a:ext cx="23886" cy="1980000"/>
            </a:xfrm>
            <a:prstGeom prst="line">
              <a:avLst/>
            </a:prstGeom>
            <a:noFill/>
            <a:ln w="25400" cap="rnd" cmpd="sng" algn="ctr">
              <a:solidFill>
                <a:srgbClr val="70AD47">
                  <a:lumMod val="75000"/>
                </a:srgbClr>
              </a:solidFill>
              <a:prstDash val="solid"/>
              <a:bevel/>
            </a:ln>
            <a:effectLst/>
          </p:spPr>
        </p:cxnSp>
        <p:cxnSp>
          <p:nvCxnSpPr>
            <p:cNvPr id="50" name="Straight Connector 49"/>
            <p:cNvCxnSpPr/>
            <p:nvPr/>
          </p:nvCxnSpPr>
          <p:spPr>
            <a:xfrm>
              <a:off x="2552731" y="2744000"/>
              <a:ext cx="23886" cy="1980000"/>
            </a:xfrm>
            <a:prstGeom prst="line">
              <a:avLst/>
            </a:prstGeom>
            <a:noFill/>
            <a:ln w="25400" cap="rnd" cmpd="sng" algn="ctr">
              <a:solidFill>
                <a:srgbClr val="70AD47">
                  <a:lumMod val="75000"/>
                </a:srgbClr>
              </a:solidFill>
              <a:prstDash val="solid"/>
              <a:bevel/>
            </a:ln>
            <a:effectLst/>
          </p:spPr>
        </p:cxnSp>
        <p:cxnSp>
          <p:nvCxnSpPr>
            <p:cNvPr id="52" name="Straight Connector 51"/>
            <p:cNvCxnSpPr/>
            <p:nvPr/>
          </p:nvCxnSpPr>
          <p:spPr>
            <a:xfrm>
              <a:off x="2638401" y="2744000"/>
              <a:ext cx="23886" cy="1980000"/>
            </a:xfrm>
            <a:prstGeom prst="line">
              <a:avLst/>
            </a:prstGeom>
            <a:noFill/>
            <a:ln w="25400" cap="rnd" cmpd="sng" algn="ctr">
              <a:solidFill>
                <a:srgbClr val="70AD47">
                  <a:lumMod val="75000"/>
                </a:srgbClr>
              </a:solidFill>
              <a:prstDash val="solid"/>
              <a:bevel/>
            </a:ln>
            <a:effectLst/>
          </p:spPr>
        </p:cxnSp>
        <p:cxnSp>
          <p:nvCxnSpPr>
            <p:cNvPr id="53" name="Straight Connector 52"/>
            <p:cNvCxnSpPr/>
            <p:nvPr/>
          </p:nvCxnSpPr>
          <p:spPr>
            <a:xfrm>
              <a:off x="2724071" y="2744000"/>
              <a:ext cx="23886" cy="1980000"/>
            </a:xfrm>
            <a:prstGeom prst="line">
              <a:avLst/>
            </a:prstGeom>
            <a:noFill/>
            <a:ln w="25400" cap="rnd" cmpd="sng" algn="ctr">
              <a:solidFill>
                <a:srgbClr val="70AD47">
                  <a:lumMod val="75000"/>
                </a:srgbClr>
              </a:solidFill>
              <a:prstDash val="solid"/>
              <a:bevel/>
            </a:ln>
            <a:effectLst/>
          </p:spPr>
        </p:cxnSp>
        <p:cxnSp>
          <p:nvCxnSpPr>
            <p:cNvPr id="54" name="Straight Connector 53"/>
            <p:cNvCxnSpPr/>
            <p:nvPr/>
          </p:nvCxnSpPr>
          <p:spPr>
            <a:xfrm>
              <a:off x="2809741" y="2744000"/>
              <a:ext cx="23886" cy="1980000"/>
            </a:xfrm>
            <a:prstGeom prst="line">
              <a:avLst/>
            </a:prstGeom>
            <a:noFill/>
            <a:ln w="25400" cap="rnd" cmpd="sng" algn="ctr">
              <a:solidFill>
                <a:srgbClr val="70AD47">
                  <a:lumMod val="75000"/>
                </a:srgbClr>
              </a:solidFill>
              <a:prstDash val="solid"/>
              <a:bevel/>
            </a:ln>
            <a:effectLst/>
          </p:spPr>
        </p:cxnSp>
      </p:grpSp>
      <p:grpSp>
        <p:nvGrpSpPr>
          <p:cNvPr id="55" name="Group 54"/>
          <p:cNvGrpSpPr/>
          <p:nvPr/>
        </p:nvGrpSpPr>
        <p:grpSpPr>
          <a:xfrm>
            <a:off x="6697181" y="3539737"/>
            <a:ext cx="720000" cy="2098825"/>
            <a:chOff x="2178929" y="2697632"/>
            <a:chExt cx="720000" cy="2098825"/>
          </a:xfrm>
          <a:solidFill>
            <a:srgbClr val="FFC000">
              <a:lumMod val="40000"/>
              <a:lumOff val="60000"/>
            </a:srgbClr>
          </a:solidFill>
        </p:grpSpPr>
        <p:sp>
          <p:nvSpPr>
            <p:cNvPr id="56" name="Rectangle 55"/>
            <p:cNvSpPr/>
            <p:nvPr/>
          </p:nvSpPr>
          <p:spPr>
            <a:xfrm>
              <a:off x="2178929" y="2697632"/>
              <a:ext cx="720000" cy="2098825"/>
            </a:xfrm>
            <a:prstGeom prst="rect">
              <a:avLst/>
            </a:prstGeom>
            <a:grpFill/>
            <a:ln w="12700" cap="flat" cmpd="sng" algn="ctr">
              <a:solidFill>
                <a:srgbClr val="FFC000">
                  <a:lumMod val="75000"/>
                </a:srgbClr>
              </a:solidFill>
              <a:prstDash val="solid"/>
              <a:miter lim="800000"/>
            </a:ln>
            <a:effectLst/>
          </p:spPr>
          <p:txBody>
            <a:bodyPr rtlCol="0" anchor="ctr"/>
            <a:lstStyle/>
            <a:p>
              <a:pPr algn="ctr" fontAlgn="auto">
                <a:spcBef>
                  <a:spcPts val="0"/>
                </a:spcBef>
                <a:spcAft>
                  <a:spcPts val="0"/>
                </a:spcAft>
                <a:defRPr/>
              </a:pPr>
              <a:endParaRPr lang="en-US" kern="0" smtClean="0">
                <a:solidFill>
                  <a:prstClr val="white"/>
                </a:solidFill>
                <a:latin typeface="Calibri" panose="020F0502020204030204"/>
              </a:endParaRPr>
            </a:p>
          </p:txBody>
        </p:sp>
        <p:cxnSp>
          <p:nvCxnSpPr>
            <p:cNvPr id="58" name="Straight Connector 57"/>
            <p:cNvCxnSpPr/>
            <p:nvPr/>
          </p:nvCxnSpPr>
          <p:spPr>
            <a:xfrm>
              <a:off x="2210051" y="2744000"/>
              <a:ext cx="23886" cy="1980000"/>
            </a:xfrm>
            <a:prstGeom prst="line">
              <a:avLst/>
            </a:prstGeom>
            <a:grpFill/>
            <a:ln w="25400" cap="rnd" cmpd="sng" algn="ctr">
              <a:solidFill>
                <a:srgbClr val="FFC000">
                  <a:lumMod val="75000"/>
                </a:srgbClr>
              </a:solidFill>
              <a:prstDash val="solid"/>
              <a:bevel/>
            </a:ln>
            <a:effectLst/>
          </p:spPr>
        </p:cxnSp>
        <p:cxnSp>
          <p:nvCxnSpPr>
            <p:cNvPr id="59" name="Straight Connector 58"/>
            <p:cNvCxnSpPr/>
            <p:nvPr/>
          </p:nvCxnSpPr>
          <p:spPr>
            <a:xfrm>
              <a:off x="2295721" y="2744000"/>
              <a:ext cx="23886" cy="1980000"/>
            </a:xfrm>
            <a:prstGeom prst="line">
              <a:avLst/>
            </a:prstGeom>
            <a:grpFill/>
            <a:ln w="25400" cap="rnd" cmpd="sng" algn="ctr">
              <a:solidFill>
                <a:srgbClr val="FFC000">
                  <a:lumMod val="75000"/>
                </a:srgbClr>
              </a:solidFill>
              <a:prstDash val="solid"/>
              <a:bevel/>
            </a:ln>
            <a:effectLst/>
          </p:spPr>
        </p:cxnSp>
        <p:cxnSp>
          <p:nvCxnSpPr>
            <p:cNvPr id="61" name="Straight Connector 60"/>
            <p:cNvCxnSpPr/>
            <p:nvPr/>
          </p:nvCxnSpPr>
          <p:spPr>
            <a:xfrm>
              <a:off x="2381391" y="2744000"/>
              <a:ext cx="23886" cy="1980000"/>
            </a:xfrm>
            <a:prstGeom prst="line">
              <a:avLst/>
            </a:prstGeom>
            <a:grpFill/>
            <a:ln w="25400" cap="rnd" cmpd="sng" algn="ctr">
              <a:solidFill>
                <a:srgbClr val="FFC000">
                  <a:lumMod val="75000"/>
                </a:srgbClr>
              </a:solidFill>
              <a:prstDash val="solid"/>
              <a:bevel/>
            </a:ln>
            <a:effectLst/>
          </p:spPr>
        </p:cxnSp>
        <p:cxnSp>
          <p:nvCxnSpPr>
            <p:cNvPr id="63" name="Straight Connector 62"/>
            <p:cNvCxnSpPr/>
            <p:nvPr/>
          </p:nvCxnSpPr>
          <p:spPr>
            <a:xfrm>
              <a:off x="2467061" y="2744000"/>
              <a:ext cx="23886" cy="1980000"/>
            </a:xfrm>
            <a:prstGeom prst="line">
              <a:avLst/>
            </a:prstGeom>
            <a:grpFill/>
            <a:ln w="25400" cap="rnd" cmpd="sng" algn="ctr">
              <a:solidFill>
                <a:srgbClr val="FFC000">
                  <a:lumMod val="75000"/>
                </a:srgbClr>
              </a:solidFill>
              <a:prstDash val="solid"/>
              <a:bevel/>
            </a:ln>
            <a:effectLst/>
          </p:spPr>
        </p:cxnSp>
        <p:cxnSp>
          <p:nvCxnSpPr>
            <p:cNvPr id="64" name="Straight Connector 63"/>
            <p:cNvCxnSpPr/>
            <p:nvPr/>
          </p:nvCxnSpPr>
          <p:spPr>
            <a:xfrm>
              <a:off x="2552731" y="2744000"/>
              <a:ext cx="23886" cy="1980000"/>
            </a:xfrm>
            <a:prstGeom prst="line">
              <a:avLst/>
            </a:prstGeom>
            <a:grpFill/>
            <a:ln w="25400" cap="rnd" cmpd="sng" algn="ctr">
              <a:solidFill>
                <a:srgbClr val="FFC000">
                  <a:lumMod val="75000"/>
                </a:srgbClr>
              </a:solidFill>
              <a:prstDash val="solid"/>
              <a:bevel/>
            </a:ln>
            <a:effectLst/>
          </p:spPr>
        </p:cxnSp>
        <p:cxnSp>
          <p:nvCxnSpPr>
            <p:cNvPr id="65" name="Straight Connector 64"/>
            <p:cNvCxnSpPr/>
            <p:nvPr/>
          </p:nvCxnSpPr>
          <p:spPr>
            <a:xfrm>
              <a:off x="2638401" y="2744000"/>
              <a:ext cx="23886" cy="1980000"/>
            </a:xfrm>
            <a:prstGeom prst="line">
              <a:avLst/>
            </a:prstGeom>
            <a:grpFill/>
            <a:ln w="25400" cap="rnd" cmpd="sng" algn="ctr">
              <a:solidFill>
                <a:srgbClr val="FFC000">
                  <a:lumMod val="75000"/>
                </a:srgbClr>
              </a:solidFill>
              <a:prstDash val="solid"/>
              <a:bevel/>
            </a:ln>
            <a:effectLst/>
          </p:spPr>
        </p:cxnSp>
        <p:cxnSp>
          <p:nvCxnSpPr>
            <p:cNvPr id="66" name="Straight Connector 65"/>
            <p:cNvCxnSpPr/>
            <p:nvPr/>
          </p:nvCxnSpPr>
          <p:spPr>
            <a:xfrm>
              <a:off x="2724071" y="2744000"/>
              <a:ext cx="23886" cy="1980000"/>
            </a:xfrm>
            <a:prstGeom prst="line">
              <a:avLst/>
            </a:prstGeom>
            <a:grpFill/>
            <a:ln w="25400" cap="rnd" cmpd="sng" algn="ctr">
              <a:solidFill>
                <a:srgbClr val="FFC000">
                  <a:lumMod val="75000"/>
                </a:srgbClr>
              </a:solidFill>
              <a:prstDash val="solid"/>
              <a:bevel/>
            </a:ln>
            <a:effectLst/>
          </p:spPr>
        </p:cxnSp>
        <p:cxnSp>
          <p:nvCxnSpPr>
            <p:cNvPr id="67" name="Straight Connector 66"/>
            <p:cNvCxnSpPr/>
            <p:nvPr/>
          </p:nvCxnSpPr>
          <p:spPr>
            <a:xfrm>
              <a:off x="2809741" y="2744000"/>
              <a:ext cx="23886" cy="1980000"/>
            </a:xfrm>
            <a:prstGeom prst="line">
              <a:avLst/>
            </a:prstGeom>
            <a:grpFill/>
            <a:ln w="25400" cap="rnd" cmpd="sng" algn="ctr">
              <a:solidFill>
                <a:srgbClr val="FFC000">
                  <a:lumMod val="75000"/>
                </a:srgbClr>
              </a:solidFill>
              <a:prstDash val="solid"/>
              <a:bevel/>
            </a:ln>
            <a:effectLst/>
          </p:spPr>
        </p:cxnSp>
      </p:grpSp>
      <p:sp>
        <p:nvSpPr>
          <p:cNvPr id="68" name="Rounded Rectangle 67"/>
          <p:cNvSpPr/>
          <p:nvPr/>
        </p:nvSpPr>
        <p:spPr>
          <a:xfrm>
            <a:off x="484554" y="2893774"/>
            <a:ext cx="7796352" cy="3631570"/>
          </a:xfrm>
          <a:prstGeom prst="roundRect">
            <a:avLst>
              <a:gd name="adj" fmla="val 1635"/>
            </a:avLst>
          </a:prstGeom>
          <a:noFill/>
          <a:ln w="12700" cap="flat" cmpd="sng" algn="ctr">
            <a:solidFill>
              <a:srgbClr val="5B9BD5">
                <a:shade val="50000"/>
              </a:srgbClr>
            </a:solidFill>
            <a:prstDash val="dash"/>
            <a:miter lim="800000"/>
          </a:ln>
          <a:effectLst/>
        </p:spPr>
        <p:txBody>
          <a:bodyPr rtlCol="0" anchor="ctr"/>
          <a:lstStyle/>
          <a:p>
            <a:pPr algn="ctr" fontAlgn="auto">
              <a:spcBef>
                <a:spcPts val="0"/>
              </a:spcBef>
              <a:spcAft>
                <a:spcPts val="0"/>
              </a:spcAft>
              <a:defRPr/>
            </a:pPr>
            <a:endParaRPr lang="en-US" kern="0" smtClean="0">
              <a:solidFill>
                <a:prstClr val="white"/>
              </a:solidFill>
              <a:latin typeface="Calibri" panose="020F0502020204030204"/>
            </a:endParaRPr>
          </a:p>
        </p:txBody>
      </p:sp>
      <p:sp>
        <p:nvSpPr>
          <p:cNvPr id="69" name="TextBox 68"/>
          <p:cNvSpPr txBox="1"/>
          <p:nvPr/>
        </p:nvSpPr>
        <p:spPr>
          <a:xfrm>
            <a:off x="36501" y="4007902"/>
            <a:ext cx="1770278" cy="923330"/>
          </a:xfrm>
          <a:prstGeom prst="rect">
            <a:avLst/>
          </a:prstGeom>
          <a:noFill/>
        </p:spPr>
        <p:txBody>
          <a:bodyPr wrap="square" rtlCol="0">
            <a:spAutoFit/>
          </a:bodyPr>
          <a:lstStyle/>
          <a:p>
            <a:pPr algn="r" fontAlgn="auto">
              <a:spcBef>
                <a:spcPts val="0"/>
              </a:spcBef>
              <a:spcAft>
                <a:spcPts val="0"/>
              </a:spcAft>
            </a:pPr>
            <a:r>
              <a:rPr lang="en-US" b="1" dirty="0" smtClean="0">
                <a:solidFill>
                  <a:srgbClr val="5B9BD5">
                    <a:lumMod val="50000"/>
                  </a:srgbClr>
                </a:solidFill>
                <a:latin typeface="Calibri" panose="020F0502020204030204"/>
              </a:rPr>
              <a:t>Invest in ‘reliability culture’</a:t>
            </a:r>
            <a:endParaRPr lang="en-US" b="1" dirty="0">
              <a:solidFill>
                <a:srgbClr val="5B9BD5">
                  <a:lumMod val="50000"/>
                </a:srgbClr>
              </a:solidFill>
              <a:latin typeface="Calibri" panose="020F0502020204030204"/>
            </a:endParaRPr>
          </a:p>
        </p:txBody>
      </p:sp>
    </p:spTree>
    <p:extLst>
      <p:ext uri="{BB962C8B-B14F-4D97-AF65-F5344CB8AC3E}">
        <p14:creationId xmlns:p14="http://schemas.microsoft.com/office/powerpoint/2010/main" val="1007656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Ideas for the Future</a:t>
            </a:r>
            <a:endParaRPr lang="en-GB" dirty="0"/>
          </a:p>
        </p:txBody>
      </p:sp>
      <p:sp>
        <p:nvSpPr>
          <p:cNvPr id="3" name="Rectangle 3"/>
          <p:cNvSpPr txBox="1">
            <a:spLocks noChangeArrowheads="1"/>
          </p:cNvSpPr>
          <p:nvPr/>
        </p:nvSpPr>
        <p:spPr bwMode="auto">
          <a:xfrm>
            <a:off x="179512" y="1196752"/>
            <a:ext cx="8640960" cy="388843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a:lstStyle>
          <a:p>
            <a:r>
              <a:rPr lang="en-US" sz="2000" dirty="0" smtClean="0"/>
              <a:t>Protection for future High-Power / High-Energy accelerators will be fundamental to prevent long stops due to equipment damage</a:t>
            </a:r>
          </a:p>
          <a:p>
            <a:pPr lvl="1">
              <a:buFont typeface="Arial" panose="020B0604020202020204" pitchFamily="34" charset="0"/>
              <a:buChar char="•"/>
            </a:pPr>
            <a:r>
              <a:rPr lang="en-US" sz="1600" dirty="0" smtClean="0"/>
              <a:t>Evaluate methods for the design of the future generation of Machine Protection Systems</a:t>
            </a:r>
          </a:p>
          <a:p>
            <a:pPr marL="0" indent="0">
              <a:buNone/>
            </a:pPr>
            <a:endParaRPr lang="en-US" sz="2000" dirty="0"/>
          </a:p>
          <a:p>
            <a:r>
              <a:rPr lang="en-US" sz="2000" dirty="0" smtClean="0"/>
              <a:t>Limiting maintenance actions on accelerator equipment will be a key factor for the success of the next generation of large-scale accelerators</a:t>
            </a:r>
          </a:p>
          <a:p>
            <a:pPr lvl="1">
              <a:buFont typeface="Arial" panose="020B0604020202020204" pitchFamily="34" charset="0"/>
              <a:buChar char="•"/>
            </a:pPr>
            <a:r>
              <a:rPr lang="en-US" sz="1600" dirty="0" smtClean="0"/>
              <a:t>Conceive from the design phase systems with a high degree of redundancy and flexibility</a:t>
            </a:r>
          </a:p>
          <a:p>
            <a:pPr lvl="1">
              <a:buFont typeface="Arial" panose="020B0604020202020204" pitchFamily="34" charset="0"/>
              <a:buChar char="•"/>
            </a:pPr>
            <a:r>
              <a:rPr lang="en-US" sz="1600" dirty="0" smtClean="0"/>
              <a:t>Reduce only to ‘essential’ equipment located in the tunnel</a:t>
            </a:r>
          </a:p>
          <a:p>
            <a:pPr lvl="1">
              <a:buFont typeface="Arial" panose="020B0604020202020204" pitchFamily="34" charset="0"/>
              <a:buChar char="•"/>
            </a:pPr>
            <a:r>
              <a:rPr lang="en-US" sz="1600" dirty="0" smtClean="0"/>
              <a:t>Invest in advanced diagnostic techniques (e.g. failure prediction via pattern recognition,…)</a:t>
            </a:r>
          </a:p>
          <a:p>
            <a:pPr lvl="1">
              <a:buFont typeface="Arial" panose="020B0604020202020204" pitchFamily="34" charset="0"/>
              <a:buChar char="•"/>
            </a:pPr>
            <a:r>
              <a:rPr lang="en-US" sz="1600" dirty="0" smtClean="0"/>
              <a:t>Explore the potential of developments in robotics for remote maintenance</a:t>
            </a:r>
            <a:endParaRPr lang="en-US" sz="1600" dirty="0" smtClean="0"/>
          </a:p>
          <a:p>
            <a:pPr marL="0" indent="0">
              <a:buNone/>
            </a:pPr>
            <a:endParaRPr lang="en-US" sz="2000" dirty="0"/>
          </a:p>
          <a:p>
            <a:r>
              <a:rPr lang="en-US" sz="2000" dirty="0" smtClean="0"/>
              <a:t>Optimize accelerator schedules</a:t>
            </a:r>
          </a:p>
          <a:p>
            <a:pPr lvl="1">
              <a:buFont typeface="Arial" panose="020B0604020202020204" pitchFamily="34" charset="0"/>
              <a:buChar char="•"/>
            </a:pPr>
            <a:r>
              <a:rPr lang="en-US" sz="1600" dirty="0" smtClean="0"/>
              <a:t>Today for the LHC only ~150 days per year are allocated for luminosity production</a:t>
            </a:r>
          </a:p>
          <a:p>
            <a:pPr lvl="1">
              <a:buFont typeface="Arial" panose="020B0604020202020204" pitchFamily="34" charset="0"/>
              <a:buChar char="•"/>
            </a:pPr>
            <a:r>
              <a:rPr lang="en-US" sz="1600" dirty="0" smtClean="0"/>
              <a:t>Design systems thinking about faster commissioning (with and without beam)</a:t>
            </a:r>
          </a:p>
          <a:p>
            <a:pPr lvl="1">
              <a:buFont typeface="Arial" panose="020B0604020202020204" pitchFamily="34" charset="0"/>
              <a:buChar char="•"/>
            </a:pPr>
            <a:r>
              <a:rPr lang="en-US" sz="1600" dirty="0" smtClean="0"/>
              <a:t>Limit the number of technical stops (synchronize with injectors)</a:t>
            </a:r>
            <a:endParaRPr lang="en-US" sz="2000" dirty="0"/>
          </a:p>
          <a:p>
            <a:pPr marL="0" indent="0">
              <a:buNone/>
            </a:pPr>
            <a:endParaRPr lang="en-US" sz="2000" dirty="0"/>
          </a:p>
        </p:txBody>
      </p:sp>
    </p:spTree>
    <p:extLst>
      <p:ext uri="{BB962C8B-B14F-4D97-AF65-F5344CB8AC3E}">
        <p14:creationId xmlns:p14="http://schemas.microsoft.com/office/powerpoint/2010/main" val="133270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95536" y="3068960"/>
            <a:ext cx="8382000" cy="762000"/>
          </a:xfrm>
        </p:spPr>
        <p:txBody>
          <a:bodyPr/>
          <a:lstStyle/>
          <a:p>
            <a:pPr algn="ctr" eaLnBrk="1" hangingPunct="1"/>
            <a:r>
              <a:rPr lang="en-GB" b="1" dirty="0" smtClean="0">
                <a:solidFill>
                  <a:srgbClr val="002060"/>
                </a:solidFill>
              </a:rPr>
              <a:t>Thanks a lot for your attention!!</a:t>
            </a:r>
            <a:endParaRPr lang="en-GB" b="1" dirty="0">
              <a:solidFill>
                <a:srgbClr val="002060"/>
              </a:solidFill>
            </a:endParaRPr>
          </a:p>
        </p:txBody>
      </p:sp>
    </p:spTree>
    <p:extLst>
      <p:ext uri="{BB962C8B-B14F-4D97-AF65-F5344CB8AC3E}">
        <p14:creationId xmlns:p14="http://schemas.microsoft.com/office/powerpoint/2010/main" val="290203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a:xfrm>
            <a:off x="323528" y="2996952"/>
            <a:ext cx="8382000" cy="762000"/>
          </a:xfrm>
        </p:spPr>
        <p:txBody>
          <a:bodyPr/>
          <a:lstStyle/>
          <a:p>
            <a:pPr algn="ctr" eaLnBrk="1" hangingPunct="1"/>
            <a:r>
              <a:rPr lang="en-GB" b="1" dirty="0" smtClean="0">
                <a:solidFill>
                  <a:srgbClr val="002060"/>
                </a:solidFill>
              </a:rPr>
              <a:t>Risk</a:t>
            </a:r>
            <a:endParaRPr lang="en-GB" b="1" dirty="0">
              <a:solidFill>
                <a:srgbClr val="002060"/>
              </a:solidFill>
            </a:endParaRPr>
          </a:p>
        </p:txBody>
      </p:sp>
    </p:spTree>
    <p:extLst>
      <p:ext uri="{BB962C8B-B14F-4D97-AF65-F5344CB8AC3E}">
        <p14:creationId xmlns:p14="http://schemas.microsoft.com/office/powerpoint/2010/main" val="1734544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algn="ctr"/>
            <a:r>
              <a:rPr lang="en-GB" dirty="0"/>
              <a:t>Risks for </a:t>
            </a:r>
            <a:r>
              <a:rPr lang="en-GB" dirty="0" smtClean="0"/>
              <a:t>Particle Accelerators</a:t>
            </a:r>
            <a:endParaRPr lang="en-GB" dirty="0"/>
          </a:p>
        </p:txBody>
      </p:sp>
      <p:sp>
        <p:nvSpPr>
          <p:cNvPr id="173059" name="Rectangle 3"/>
          <p:cNvSpPr>
            <a:spLocks noGrp="1" noChangeArrowheads="1"/>
          </p:cNvSpPr>
          <p:nvPr>
            <p:ph type="body" idx="1"/>
          </p:nvPr>
        </p:nvSpPr>
        <p:spPr>
          <a:xfrm>
            <a:off x="0" y="1268760"/>
            <a:ext cx="5867400" cy="4572000"/>
          </a:xfrm>
          <a:solidFill>
            <a:schemeClr val="bg1"/>
          </a:solidFill>
        </p:spPr>
        <p:txBody>
          <a:bodyPr/>
          <a:lstStyle/>
          <a:p>
            <a:r>
              <a:rPr lang="en-GB" b="1" dirty="0">
                <a:solidFill>
                  <a:schemeClr val="hlink"/>
                </a:solidFill>
              </a:rPr>
              <a:t>Not to complete</a:t>
            </a:r>
            <a:r>
              <a:rPr lang="en-GB" dirty="0"/>
              <a:t> the construction of the accelerator</a:t>
            </a:r>
          </a:p>
          <a:p>
            <a:pPr marL="781050" lvl="1" indent="-323850">
              <a:buClr>
                <a:schemeClr val="hlink"/>
              </a:buClr>
              <a:buFontTx/>
              <a:buChar char="•"/>
            </a:pPr>
            <a:r>
              <a:rPr lang="en-GB" dirty="0">
                <a:solidFill>
                  <a:srgbClr val="A50021"/>
                </a:solidFill>
              </a:rPr>
              <a:t>Happened to other projects, the most expensive was the Superconducting Super Collider in Texas / USA with a length of </a:t>
            </a:r>
            <a:r>
              <a:rPr lang="en-GB" dirty="0">
                <a:solidFill>
                  <a:srgbClr val="A50021"/>
                </a:solidFill>
                <a:latin typeface="Times New Roman" pitchFamily="18" charset="0"/>
              </a:rPr>
              <a:t>~</a:t>
            </a:r>
            <a:r>
              <a:rPr lang="en-GB" dirty="0">
                <a:solidFill>
                  <a:srgbClr val="A50021"/>
                </a:solidFill>
              </a:rPr>
              <a:t>80 km</a:t>
            </a:r>
          </a:p>
          <a:p>
            <a:pPr marL="781050" lvl="1" indent="-323850">
              <a:buClr>
                <a:schemeClr val="hlink"/>
              </a:buClr>
              <a:buFontTx/>
              <a:buChar char="•"/>
            </a:pPr>
            <a:r>
              <a:rPr lang="en-GB" dirty="0">
                <a:solidFill>
                  <a:srgbClr val="A50021"/>
                </a:solidFill>
              </a:rPr>
              <a:t>Cost increase from 4.4 Billion US</a:t>
            </a:r>
            <a:r>
              <a:rPr lang="en-GB" dirty="0">
                <a:solidFill>
                  <a:srgbClr val="A50021"/>
                </a:solidFill>
                <a:latin typeface="Times New Roman" pitchFamily="18" charset="0"/>
              </a:rPr>
              <a:t>$</a:t>
            </a:r>
            <a:r>
              <a:rPr lang="en-GB" dirty="0">
                <a:solidFill>
                  <a:srgbClr val="A50021"/>
                </a:solidFill>
              </a:rPr>
              <a:t> to 12 Billion US</a:t>
            </a:r>
            <a:r>
              <a:rPr lang="en-GB" dirty="0">
                <a:solidFill>
                  <a:srgbClr val="A50021"/>
                </a:solidFill>
                <a:latin typeface="Times New Roman" pitchFamily="18" charset="0"/>
              </a:rPr>
              <a:t>$</a:t>
            </a:r>
            <a:r>
              <a:rPr lang="en-GB" dirty="0">
                <a:solidFill>
                  <a:srgbClr val="A50021"/>
                </a:solidFill>
              </a:rPr>
              <a:t>, US congress stopped the project in 1993 after having invested more the 2 Billion US</a:t>
            </a:r>
            <a:r>
              <a:rPr lang="en-GB" dirty="0" smtClean="0">
                <a:solidFill>
                  <a:srgbClr val="A50021"/>
                </a:solidFill>
                <a:latin typeface="Times New Roman" pitchFamily="18" charset="0"/>
              </a:rPr>
              <a:t>$</a:t>
            </a:r>
          </a:p>
          <a:p>
            <a:pPr marL="781050" lvl="1" indent="-323850">
              <a:buClr>
                <a:schemeClr val="hlink"/>
              </a:buClr>
              <a:buFontTx/>
              <a:buChar char="•"/>
            </a:pPr>
            <a:endParaRPr lang="en-GB" dirty="0">
              <a:solidFill>
                <a:srgbClr val="A50021"/>
              </a:solidFill>
            </a:endParaRPr>
          </a:p>
          <a:p>
            <a:r>
              <a:rPr lang="en-GB" b="1" dirty="0">
                <a:solidFill>
                  <a:schemeClr val="hlink"/>
                </a:solidFill>
              </a:rPr>
              <a:t>Not</a:t>
            </a:r>
            <a:r>
              <a:rPr lang="en-GB" dirty="0"/>
              <a:t> to be able </a:t>
            </a:r>
            <a:r>
              <a:rPr lang="en-GB" b="1" dirty="0">
                <a:solidFill>
                  <a:schemeClr val="hlink"/>
                </a:solidFill>
              </a:rPr>
              <a:t>to operate</a:t>
            </a:r>
            <a:r>
              <a:rPr lang="en-GB" dirty="0"/>
              <a:t> the </a:t>
            </a:r>
            <a:r>
              <a:rPr lang="en-GB" dirty="0" smtClean="0"/>
              <a:t>accelerator</a:t>
            </a:r>
          </a:p>
          <a:p>
            <a:endParaRPr lang="en-GB" dirty="0"/>
          </a:p>
          <a:p>
            <a:r>
              <a:rPr lang="en-GB" b="1" dirty="0">
                <a:solidFill>
                  <a:schemeClr val="hlink"/>
                </a:solidFill>
              </a:rPr>
              <a:t>Damage</a:t>
            </a:r>
            <a:r>
              <a:rPr lang="en-GB" dirty="0"/>
              <a:t> to the accelerator </a:t>
            </a:r>
            <a:r>
              <a:rPr lang="en-GB" b="1" dirty="0">
                <a:solidFill>
                  <a:schemeClr val="hlink"/>
                </a:solidFill>
              </a:rPr>
              <a:t>beyond repair</a:t>
            </a:r>
            <a:r>
              <a:rPr lang="en-GB" dirty="0"/>
              <a:t> </a:t>
            </a:r>
            <a:r>
              <a:rPr lang="en-GB" dirty="0" smtClean="0"/>
              <a:t>due </a:t>
            </a:r>
            <a:r>
              <a:rPr lang="en-GB" dirty="0"/>
              <a:t>to an accident </a:t>
            </a:r>
            <a:endParaRPr lang="en-GB" dirty="0" smtClean="0"/>
          </a:p>
        </p:txBody>
      </p:sp>
      <p:pic>
        <p:nvPicPr>
          <p:cNvPr id="17306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5650" y="1340768"/>
            <a:ext cx="3308350" cy="46370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73061" name="Text Box 5"/>
          <p:cNvSpPr txBox="1">
            <a:spLocks noChangeArrowheads="1"/>
          </p:cNvSpPr>
          <p:nvPr/>
        </p:nvSpPr>
        <p:spPr bwMode="auto">
          <a:xfrm>
            <a:off x="7162800" y="5410200"/>
            <a:ext cx="600075" cy="336550"/>
          </a:xfrm>
          <a:prstGeom prst="rect">
            <a:avLst/>
          </a:prstGeom>
          <a:noFill/>
          <a:ln>
            <a:noFill/>
          </a:ln>
          <a:effectLst/>
          <a:extLst>
            <a:ext uri="{909E8E84-426E-40dd-AFC4-6F175D3DCCD1}">
              <a14:hiddenFill xmlns="" xmlns:a14="http://schemas.microsoft.com/office/drawing/2010/main">
                <a:solidFill>
                  <a:srgbClr val="E5FFE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sz="1600">
                <a:solidFill>
                  <a:srgbClr val="990099"/>
                </a:solidFill>
              </a:rPr>
              <a:t>SSC</a:t>
            </a:r>
          </a:p>
        </p:txBody>
      </p:sp>
    </p:spTree>
    <p:custDataLst>
      <p:tags r:id="rId1"/>
    </p:custDataLst>
    <p:extLst>
      <p:ext uri="{BB962C8B-B14F-4D97-AF65-F5344CB8AC3E}">
        <p14:creationId xmlns:p14="http://schemas.microsoft.com/office/powerpoint/2010/main" val="4156842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800px-Alstom_AGV_Cerhenice_img_0365.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624" y="893329"/>
            <a:ext cx="4097344" cy="2935526"/>
          </a:xfrm>
          <a:prstGeom prst="rect">
            <a:avLst/>
          </a:prstGeom>
          <a:noFill/>
          <a:ln w="9525">
            <a:solidFill>
              <a:schemeClr val="folHlink"/>
            </a:solidFill>
            <a:miter lim="800000"/>
            <a:headEnd/>
            <a:tailEnd/>
          </a:ln>
          <a:extLst>
            <a:ext uri="{909E8E84-426E-40dd-AFC4-6F175D3DCCD1}">
              <a14:hiddenFill xmlns="" xmlns:a14="http://schemas.microsoft.com/office/drawing/2010/main">
                <a:solidFill>
                  <a:srgbClr val="FFFFFF"/>
                </a:solidFill>
              </a14:hiddenFill>
            </a:ext>
          </a:extLst>
        </p:spPr>
      </p:pic>
      <p:sp>
        <p:nvSpPr>
          <p:cNvPr id="208899" name="Title 4"/>
          <p:cNvSpPr>
            <a:spLocks noGrp="1"/>
          </p:cNvSpPr>
          <p:nvPr>
            <p:ph type="title" idx="4294967295"/>
          </p:nvPr>
        </p:nvSpPr>
        <p:spPr/>
        <p:txBody>
          <a:bodyPr/>
          <a:lstStyle/>
          <a:p>
            <a:pPr algn="ctr" eaLnBrk="1" hangingPunct="1"/>
            <a:r>
              <a:rPr lang="en-US" dirty="0"/>
              <a:t>Energy stored in </a:t>
            </a:r>
            <a:r>
              <a:rPr lang="en-US" dirty="0" smtClean="0"/>
              <a:t>the LHC</a:t>
            </a:r>
            <a:endParaRPr lang="en-GB" dirty="0"/>
          </a:p>
        </p:txBody>
      </p:sp>
      <p:sp>
        <p:nvSpPr>
          <p:cNvPr id="208901" name="Text Box 11"/>
          <p:cNvSpPr txBox="1">
            <a:spLocks noChangeArrowheads="1"/>
          </p:cNvSpPr>
          <p:nvPr/>
        </p:nvSpPr>
        <p:spPr bwMode="auto">
          <a:xfrm>
            <a:off x="8686800" y="6324600"/>
            <a:ext cx="4572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200">
                <a:latin typeface="Calibri" pitchFamily="34" charset="0"/>
              </a:rPr>
              <a:t>[11]</a:t>
            </a:r>
          </a:p>
        </p:txBody>
      </p:sp>
      <p:sp>
        <p:nvSpPr>
          <p:cNvPr id="208902" name="Rectangle 3"/>
          <p:cNvSpPr>
            <a:spLocks noChangeArrowheads="1"/>
          </p:cNvSpPr>
          <p:nvPr/>
        </p:nvSpPr>
        <p:spPr bwMode="auto">
          <a:xfrm>
            <a:off x="4737026" y="1601505"/>
            <a:ext cx="3949774"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lgn="ctr" eaLnBrk="0" hangingPunct="0"/>
            <a:r>
              <a:rPr lang="en-US" sz="2000" dirty="0" smtClean="0">
                <a:solidFill>
                  <a:srgbClr val="062F67"/>
                </a:solidFill>
                <a:latin typeface="Calibri" pitchFamily="34" charset="0"/>
              </a:rPr>
              <a:t>3</a:t>
            </a:r>
            <a:r>
              <a:rPr lang="en-US" sz="2000" dirty="0">
                <a:solidFill>
                  <a:srgbClr val="062F67"/>
                </a:solidFill>
                <a:latin typeface="Calibri" pitchFamily="34" charset="0"/>
                <a:sym typeface="Symbol" pitchFamily="18" charset="2"/>
              </a:rPr>
              <a:t></a:t>
            </a:r>
            <a:r>
              <a:rPr lang="en-US" sz="2000" dirty="0" smtClean="0">
                <a:solidFill>
                  <a:srgbClr val="062F67"/>
                </a:solidFill>
                <a:latin typeface="Calibri" pitchFamily="34" charset="0"/>
              </a:rPr>
              <a:t>10</a:t>
            </a:r>
            <a:r>
              <a:rPr lang="en-US" sz="2000" baseline="30000" dirty="0" smtClean="0">
                <a:solidFill>
                  <a:srgbClr val="062F67"/>
                </a:solidFill>
                <a:latin typeface="Calibri" pitchFamily="34" charset="0"/>
              </a:rPr>
              <a:t>14</a:t>
            </a:r>
            <a:r>
              <a:rPr lang="en-US" sz="2000" dirty="0" smtClean="0">
                <a:solidFill>
                  <a:srgbClr val="062F67"/>
                </a:solidFill>
                <a:latin typeface="Calibri" pitchFamily="34" charset="0"/>
              </a:rPr>
              <a:t> </a:t>
            </a:r>
            <a:r>
              <a:rPr lang="en-US" sz="2000" dirty="0">
                <a:solidFill>
                  <a:srgbClr val="062F67"/>
                </a:solidFill>
                <a:latin typeface="Calibri" pitchFamily="34" charset="0"/>
              </a:rPr>
              <a:t>protons in each beam</a:t>
            </a:r>
          </a:p>
          <a:p>
            <a:pPr marL="342900" indent="-342900" algn="ctr" eaLnBrk="0" hangingPunct="0"/>
            <a:r>
              <a:rPr lang="en-US" sz="2000" dirty="0">
                <a:solidFill>
                  <a:srgbClr val="990033"/>
                </a:solidFill>
                <a:latin typeface="Calibri" pitchFamily="34" charset="0"/>
              </a:rPr>
              <a:t>Kinetic Energy</a:t>
            </a:r>
            <a:r>
              <a:rPr lang="en-US" sz="2000" dirty="0">
                <a:solidFill>
                  <a:schemeClr val="hlink"/>
                </a:solidFill>
                <a:latin typeface="Calibri" pitchFamily="34" charset="0"/>
              </a:rPr>
              <a:t> </a:t>
            </a:r>
            <a:r>
              <a:rPr lang="en-US" sz="2000" dirty="0">
                <a:solidFill>
                  <a:srgbClr val="062F67"/>
                </a:solidFill>
                <a:latin typeface="Calibri" pitchFamily="34" charset="0"/>
              </a:rPr>
              <a:t>of 200 m</a:t>
            </a:r>
            <a:r>
              <a:rPr lang="en-US" sz="2000" dirty="0">
                <a:solidFill>
                  <a:schemeClr val="hlink"/>
                </a:solidFill>
                <a:latin typeface="Calibri" pitchFamily="34" charset="0"/>
              </a:rPr>
              <a:t> </a:t>
            </a:r>
            <a:r>
              <a:rPr lang="en-US" sz="2000" dirty="0">
                <a:solidFill>
                  <a:srgbClr val="990033"/>
                </a:solidFill>
                <a:latin typeface="Calibri" pitchFamily="34" charset="0"/>
              </a:rPr>
              <a:t>Train at 155 km/h</a:t>
            </a:r>
            <a:r>
              <a:rPr lang="en-US" sz="2000" dirty="0">
                <a:solidFill>
                  <a:schemeClr val="hlink"/>
                </a:solidFill>
                <a:latin typeface="Calibri" pitchFamily="34" charset="0"/>
              </a:rPr>
              <a:t> ≈ </a:t>
            </a:r>
            <a:r>
              <a:rPr lang="en-US" sz="2000" dirty="0">
                <a:solidFill>
                  <a:srgbClr val="990033"/>
                </a:solidFill>
                <a:latin typeface="Calibri" pitchFamily="34" charset="0"/>
                <a:cs typeface="Arial" pitchFamily="34" charset="0"/>
              </a:rPr>
              <a:t>360 </a:t>
            </a:r>
            <a:r>
              <a:rPr lang="en-US" sz="2000" dirty="0" smtClean="0">
                <a:solidFill>
                  <a:srgbClr val="990033"/>
                </a:solidFill>
                <a:latin typeface="Calibri" pitchFamily="34" charset="0"/>
                <a:cs typeface="Arial" pitchFamily="34" charset="0"/>
              </a:rPr>
              <a:t>MJoule</a:t>
            </a:r>
            <a:endParaRPr lang="en-US" sz="2000" dirty="0">
              <a:solidFill>
                <a:srgbClr val="990033"/>
              </a:solidFill>
              <a:latin typeface="Calibri" pitchFamily="34" charset="0"/>
              <a:cs typeface="Arial" pitchFamily="34" charset="0"/>
            </a:endParaRPr>
          </a:p>
          <a:p>
            <a:pPr marL="342900" indent="-342900" algn="ctr" eaLnBrk="0" hangingPunct="0"/>
            <a:r>
              <a:rPr lang="en-US" sz="2000" dirty="0">
                <a:solidFill>
                  <a:srgbClr val="990033"/>
                </a:solidFill>
                <a:latin typeface="Calibri" pitchFamily="34" charset="0"/>
              </a:rPr>
              <a:t>Stored energy</a:t>
            </a:r>
            <a:r>
              <a:rPr lang="en-US" sz="2000" dirty="0">
                <a:solidFill>
                  <a:schemeClr val="hlink"/>
                </a:solidFill>
                <a:latin typeface="Calibri" pitchFamily="34" charset="0"/>
              </a:rPr>
              <a:t> </a:t>
            </a:r>
            <a:r>
              <a:rPr lang="en-US" sz="2000" dirty="0">
                <a:solidFill>
                  <a:srgbClr val="062F67"/>
                </a:solidFill>
                <a:latin typeface="Calibri" pitchFamily="34" charset="0"/>
              </a:rPr>
              <a:t>per beam is</a:t>
            </a:r>
            <a:r>
              <a:rPr lang="en-US" sz="2000" dirty="0">
                <a:solidFill>
                  <a:schemeClr val="hlink"/>
                </a:solidFill>
                <a:latin typeface="Calibri" pitchFamily="34" charset="0"/>
              </a:rPr>
              <a:t> </a:t>
            </a:r>
            <a:r>
              <a:rPr lang="en-US" sz="2000" dirty="0">
                <a:solidFill>
                  <a:srgbClr val="990033"/>
                </a:solidFill>
                <a:latin typeface="Calibri" pitchFamily="34" charset="0"/>
                <a:cs typeface="Arial" pitchFamily="34" charset="0"/>
              </a:rPr>
              <a:t>360 </a:t>
            </a:r>
            <a:r>
              <a:rPr lang="en-US" sz="2000" dirty="0" smtClean="0">
                <a:solidFill>
                  <a:srgbClr val="990033"/>
                </a:solidFill>
                <a:latin typeface="Calibri" pitchFamily="34" charset="0"/>
                <a:cs typeface="Arial" pitchFamily="34" charset="0"/>
              </a:rPr>
              <a:t>MJ</a:t>
            </a:r>
            <a:endParaRPr lang="en-US" sz="2000" dirty="0">
              <a:solidFill>
                <a:srgbClr val="990033"/>
              </a:solidFill>
              <a:latin typeface="Calibri" pitchFamily="34" charset="0"/>
              <a:cs typeface="Arial" pitchFamily="34" charset="0"/>
            </a:endParaRPr>
          </a:p>
        </p:txBody>
      </p:sp>
      <p:sp>
        <p:nvSpPr>
          <p:cNvPr id="208903" name="Rectangle 16"/>
          <p:cNvSpPr>
            <a:spLocks noChangeArrowheads="1"/>
          </p:cNvSpPr>
          <p:nvPr/>
        </p:nvSpPr>
        <p:spPr bwMode="auto">
          <a:xfrm>
            <a:off x="436169" y="772644"/>
            <a:ext cx="86868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eaLnBrk="0" hangingPunct="0"/>
            <a:r>
              <a:rPr lang="en-US" sz="800" dirty="0">
                <a:solidFill>
                  <a:srgbClr val="062F67"/>
                </a:solidFill>
                <a:latin typeface="Calibri" pitchFamily="34" charset="0"/>
                <a:cs typeface="Arial" pitchFamily="34" charset="0"/>
              </a:rPr>
              <a:t>Picture source:  </a:t>
            </a:r>
            <a:r>
              <a:rPr lang="en-GB" sz="800" dirty="0">
                <a:hlinkClick r:id="rId4"/>
              </a:rPr>
              <a:t>http://en.wikipedia.org/wiki/File:Alstom_AGV_Cerhenice_img_0365.jpg</a:t>
            </a:r>
            <a:endParaRPr lang="en-US" sz="800" dirty="0">
              <a:solidFill>
                <a:srgbClr val="062F67"/>
              </a:solidFill>
              <a:latin typeface="Calibri" pitchFamily="34" charset="0"/>
              <a:cs typeface="Arial" pitchFamily="34" charset="0"/>
            </a:endParaRPr>
          </a:p>
          <a:p>
            <a:pPr algn="r" eaLnBrk="0" hangingPunct="0"/>
            <a:r>
              <a:rPr lang="en-US" sz="800" dirty="0">
                <a:solidFill>
                  <a:srgbClr val="062F67"/>
                </a:solidFill>
                <a:latin typeface="Calibri" pitchFamily="34" charset="0"/>
                <a:cs typeface="Arial" pitchFamily="34" charset="0"/>
              </a:rPr>
              <a:t>Shared as: </a:t>
            </a:r>
            <a:r>
              <a:rPr lang="en-GB" sz="800" dirty="0">
                <a:hlinkClick r:id="rId5"/>
              </a:rPr>
              <a:t>http://creativecommons.org/licenses/by-sa/3.0/deed.en</a:t>
            </a:r>
            <a:endParaRPr lang="en-US" sz="800" dirty="0">
              <a:solidFill>
                <a:srgbClr val="008000"/>
              </a:solidFill>
              <a:latin typeface="Calibri" pitchFamily="34" charset="0"/>
              <a:cs typeface="Arial" pitchFamily="34" charset="0"/>
            </a:endParaRPr>
          </a:p>
        </p:txBody>
      </p:sp>
      <p:pic>
        <p:nvPicPr>
          <p:cNvPr id="7" name="Picture 4" descr="USSKittyHaw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3321856"/>
            <a:ext cx="4176464" cy="3169850"/>
          </a:xfrm>
          <a:prstGeom prst="rect">
            <a:avLst/>
          </a:prstGeom>
          <a:noFill/>
          <a:ln w="9525">
            <a:solidFill>
              <a:schemeClr val="folHlink"/>
            </a:solidFill>
            <a:miter lim="800000"/>
            <a:headEnd/>
            <a:tailEnd/>
          </a:ln>
          <a:extLst>
            <a:ext uri="{909E8E84-426E-40dd-AFC4-6F175D3DCCD1}">
              <a14:hiddenFill xmlns="" xmlns:a14="http://schemas.microsoft.com/office/drawing/2010/main">
                <a:solidFill>
                  <a:srgbClr val="FFFFFF"/>
                </a:solidFill>
              </a14:hiddenFill>
            </a:ext>
          </a:extLst>
        </p:spPr>
      </p:pic>
      <p:sp>
        <p:nvSpPr>
          <p:cNvPr id="8" name="Rectangle 16"/>
          <p:cNvSpPr>
            <a:spLocks noChangeArrowheads="1"/>
          </p:cNvSpPr>
          <p:nvPr/>
        </p:nvSpPr>
        <p:spPr bwMode="auto">
          <a:xfrm>
            <a:off x="107504" y="4221088"/>
            <a:ext cx="3995936"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eaLnBrk="0" hangingPunct="0"/>
            <a:r>
              <a:rPr lang="en-US" sz="2000" dirty="0">
                <a:solidFill>
                  <a:srgbClr val="990033"/>
                </a:solidFill>
                <a:latin typeface="Calibri" pitchFamily="34" charset="0"/>
                <a:cs typeface="Arial" pitchFamily="34" charset="0"/>
              </a:rPr>
              <a:t>Stored energy</a:t>
            </a:r>
            <a:r>
              <a:rPr lang="en-US" sz="2000" dirty="0">
                <a:solidFill>
                  <a:schemeClr val="hlink"/>
                </a:solidFill>
                <a:latin typeface="Calibri" pitchFamily="34" charset="0"/>
                <a:cs typeface="Arial" pitchFamily="34" charset="0"/>
              </a:rPr>
              <a:t> in the </a:t>
            </a:r>
            <a:r>
              <a:rPr lang="en-US" sz="2000" dirty="0">
                <a:solidFill>
                  <a:srgbClr val="990033"/>
                </a:solidFill>
                <a:latin typeface="Calibri" pitchFamily="34" charset="0"/>
                <a:cs typeface="Arial" pitchFamily="34" charset="0"/>
              </a:rPr>
              <a:t>magnet circuits</a:t>
            </a:r>
            <a:r>
              <a:rPr lang="en-US" sz="2000" dirty="0">
                <a:solidFill>
                  <a:schemeClr val="hlink"/>
                </a:solidFill>
                <a:latin typeface="Calibri" pitchFamily="34" charset="0"/>
                <a:cs typeface="Arial" pitchFamily="34" charset="0"/>
              </a:rPr>
              <a:t> is </a:t>
            </a:r>
            <a:r>
              <a:rPr lang="en-US" sz="2000" dirty="0" smtClean="0">
                <a:solidFill>
                  <a:srgbClr val="990033"/>
                </a:solidFill>
                <a:latin typeface="Calibri" pitchFamily="34" charset="0"/>
                <a:cs typeface="Arial" pitchFamily="34" charset="0"/>
              </a:rPr>
              <a:t>9 </a:t>
            </a:r>
            <a:r>
              <a:rPr lang="en-US" sz="2000" dirty="0" err="1" smtClean="0">
                <a:solidFill>
                  <a:srgbClr val="990033"/>
                </a:solidFill>
                <a:latin typeface="Calibri" pitchFamily="34" charset="0"/>
                <a:cs typeface="Arial" pitchFamily="34" charset="0"/>
              </a:rPr>
              <a:t>GJoule</a:t>
            </a:r>
            <a:r>
              <a:rPr lang="en-US" sz="2000" dirty="0" smtClean="0">
                <a:solidFill>
                  <a:schemeClr val="hlink"/>
                </a:solidFill>
                <a:latin typeface="Calibri" pitchFamily="34" charset="0"/>
                <a:cs typeface="Arial" pitchFamily="34" charset="0"/>
              </a:rPr>
              <a:t> </a:t>
            </a:r>
            <a:endParaRPr lang="en-US" sz="2000" dirty="0">
              <a:solidFill>
                <a:schemeClr val="hlink"/>
              </a:solidFill>
              <a:latin typeface="Calibri" pitchFamily="34" charset="0"/>
              <a:cs typeface="Arial" pitchFamily="34" charset="0"/>
            </a:endParaRPr>
          </a:p>
          <a:p>
            <a:pPr algn="ctr" eaLnBrk="0" hangingPunct="0"/>
            <a:r>
              <a:rPr lang="en-US" sz="2000" dirty="0">
                <a:solidFill>
                  <a:schemeClr val="hlink"/>
                </a:solidFill>
                <a:latin typeface="Calibri" pitchFamily="34" charset="0"/>
              </a:rPr>
              <a:t>Kinetic </a:t>
            </a:r>
            <a:r>
              <a:rPr lang="en-US" sz="2000" dirty="0">
                <a:solidFill>
                  <a:srgbClr val="990033"/>
                </a:solidFill>
                <a:latin typeface="Calibri" pitchFamily="34" charset="0"/>
              </a:rPr>
              <a:t>Energy of Aircraft</a:t>
            </a:r>
            <a:r>
              <a:rPr lang="en-US" sz="2000" dirty="0">
                <a:solidFill>
                  <a:schemeClr val="hlink"/>
                </a:solidFill>
                <a:latin typeface="Calibri" pitchFamily="34" charset="0"/>
              </a:rPr>
              <a:t> Carrier at 50 km/h ≈ </a:t>
            </a:r>
            <a:r>
              <a:rPr lang="en-US" sz="2000" dirty="0">
                <a:solidFill>
                  <a:srgbClr val="990033"/>
                </a:solidFill>
                <a:latin typeface="Calibri" pitchFamily="34" charset="0"/>
              </a:rPr>
              <a:t>9 </a:t>
            </a:r>
            <a:r>
              <a:rPr lang="en-US" sz="2000" dirty="0" err="1">
                <a:solidFill>
                  <a:srgbClr val="990033"/>
                </a:solidFill>
                <a:latin typeface="Calibri" pitchFamily="34" charset="0"/>
              </a:rPr>
              <a:t>G</a:t>
            </a:r>
            <a:r>
              <a:rPr lang="en-US" sz="2000" dirty="0" err="1" smtClean="0">
                <a:solidFill>
                  <a:srgbClr val="990033"/>
                </a:solidFill>
                <a:latin typeface="Calibri" pitchFamily="34" charset="0"/>
              </a:rPr>
              <a:t>Joule</a:t>
            </a:r>
            <a:r>
              <a:rPr lang="en-US" sz="2000" dirty="0" smtClean="0">
                <a:solidFill>
                  <a:srgbClr val="990033"/>
                </a:solidFill>
                <a:latin typeface="Calibri" pitchFamily="34" charset="0"/>
              </a:rPr>
              <a:t> </a:t>
            </a:r>
            <a:endParaRPr lang="en-US" sz="2000" dirty="0">
              <a:solidFill>
                <a:srgbClr val="990033"/>
              </a:solidFill>
              <a:latin typeface="Calibri" pitchFamily="34" charset="0"/>
            </a:endParaRPr>
          </a:p>
          <a:p>
            <a:pPr algn="r" eaLnBrk="0" hangingPunct="0"/>
            <a:r>
              <a:rPr lang="en-US" sz="2000" dirty="0">
                <a:solidFill>
                  <a:srgbClr val="062F67"/>
                </a:solidFill>
                <a:latin typeface="Calibri" pitchFamily="34" charset="0"/>
              </a:rPr>
              <a:t>….can melt 14 tons of copper</a:t>
            </a:r>
            <a:r>
              <a:rPr lang="en-US" sz="2000" dirty="0">
                <a:solidFill>
                  <a:srgbClr val="990033"/>
                </a:solidFill>
                <a:latin typeface="Calibri" pitchFamily="34" charset="0"/>
              </a:rPr>
              <a:t> </a:t>
            </a:r>
          </a:p>
        </p:txBody>
      </p:sp>
      <p:sp>
        <p:nvSpPr>
          <p:cNvPr id="10" name="Rectangle 16"/>
          <p:cNvSpPr>
            <a:spLocks noChangeArrowheads="1"/>
          </p:cNvSpPr>
          <p:nvPr/>
        </p:nvSpPr>
        <p:spPr bwMode="auto">
          <a:xfrm>
            <a:off x="5004048" y="1136551"/>
            <a:ext cx="410445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r" eaLnBrk="0" hangingPunct="0"/>
            <a:r>
              <a:rPr lang="en-US" sz="800" dirty="0">
                <a:solidFill>
                  <a:srgbClr val="062F67"/>
                </a:solidFill>
                <a:latin typeface="Calibri" pitchFamily="34" charset="0"/>
                <a:cs typeface="Arial" pitchFamily="34" charset="0"/>
              </a:rPr>
              <a:t>Picture source:  </a:t>
            </a:r>
            <a:r>
              <a:rPr lang="en-GB" sz="800" dirty="0">
                <a:hlinkClick r:id="rId7"/>
              </a:rPr>
              <a:t>http://militarytimes.com/blogs/scoopdeck/2010/07/07/the-airstrike-that-never-happened/</a:t>
            </a:r>
            <a:endParaRPr lang="en-US" sz="800" dirty="0">
              <a:solidFill>
                <a:srgbClr val="062F67"/>
              </a:solidFill>
              <a:latin typeface="Calibri" pitchFamily="34" charset="0"/>
              <a:cs typeface="Arial" pitchFamily="34" charset="0"/>
            </a:endParaRPr>
          </a:p>
          <a:p>
            <a:pPr algn="r" eaLnBrk="0" hangingPunct="0"/>
            <a:r>
              <a:rPr lang="en-US" sz="800" dirty="0">
                <a:solidFill>
                  <a:srgbClr val="062F67"/>
                </a:solidFill>
                <a:latin typeface="Calibri" pitchFamily="34" charset="0"/>
                <a:cs typeface="Arial" pitchFamily="34" charset="0"/>
              </a:rPr>
              <a:t>Shared as: </a:t>
            </a:r>
            <a:r>
              <a:rPr lang="en-GB" sz="800" dirty="0">
                <a:solidFill>
                  <a:srgbClr val="062F67"/>
                </a:solidFill>
              </a:rPr>
              <a:t>public domain</a:t>
            </a:r>
            <a:endParaRPr lang="en-US" sz="800" dirty="0">
              <a:solidFill>
                <a:srgbClr val="062F67"/>
              </a:solidFill>
              <a:latin typeface="Calibri"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noProof="0" dirty="0" smtClean="0"/>
              <a:t>Spallation</a:t>
            </a:r>
            <a:r>
              <a:rPr lang="en-GB" sz="3400" noProof="0" dirty="0" smtClean="0"/>
              <a:t> Sources + High </a:t>
            </a:r>
            <a:r>
              <a:rPr lang="en-GB" sz="3400" dirty="0"/>
              <a:t>I</a:t>
            </a:r>
            <a:r>
              <a:rPr lang="en-GB" sz="3400" noProof="0" dirty="0" err="1" smtClean="0"/>
              <a:t>ntensity</a:t>
            </a:r>
            <a:r>
              <a:rPr lang="en-GB" sz="3400" noProof="0" dirty="0" smtClean="0"/>
              <a:t> </a:t>
            </a:r>
            <a:r>
              <a:rPr lang="en-GB" sz="3400" dirty="0"/>
              <a:t>A</a:t>
            </a:r>
            <a:r>
              <a:rPr lang="en-GB" sz="3400" noProof="0" dirty="0" err="1" smtClean="0"/>
              <a:t>ccelerators</a:t>
            </a:r>
            <a:endParaRPr lang="en-GB" sz="3400" noProof="0" dirty="0"/>
          </a:p>
        </p:txBody>
      </p:sp>
      <p:pic>
        <p:nvPicPr>
          <p:cNvPr id="102" name="Picture 101" descr="HI-frontier-psi.jpg"/>
          <p:cNvPicPr>
            <a:picLocks noChangeAspect="1"/>
          </p:cNvPicPr>
          <p:nvPr/>
        </p:nvPicPr>
        <p:blipFill rotWithShape="1">
          <a:blip r:embed="rId2">
            <a:extLst>
              <a:ext uri="{28A0092B-C50C-407E-A947-70E740481C1C}">
                <a14:useLocalDpi xmlns:a14="http://schemas.microsoft.com/office/drawing/2010/main" val="0"/>
              </a:ext>
            </a:extLst>
          </a:blip>
          <a:srcRect b="3374"/>
          <a:stretch/>
        </p:blipFill>
        <p:spPr>
          <a:xfrm>
            <a:off x="744766" y="1051435"/>
            <a:ext cx="7571650" cy="5121354"/>
          </a:xfrm>
          <a:prstGeom prst="rect">
            <a:avLst/>
          </a:prstGeom>
        </p:spPr>
      </p:pic>
    </p:spTree>
    <p:extLst>
      <p:ext uri="{BB962C8B-B14F-4D97-AF65-F5344CB8AC3E}">
        <p14:creationId xmlns:p14="http://schemas.microsoft.com/office/powerpoint/2010/main" val="306020649"/>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9"/>
</p:tagLst>
</file>

<file path=ppt/theme/theme1.xml><?xml version="1.0" encoding="utf-8"?>
<a:theme xmlns:a="http://schemas.openxmlformats.org/drawingml/2006/main" name="3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3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3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3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3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3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3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3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3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3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3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3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3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3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6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6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6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6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6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6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6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6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6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6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6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6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6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4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4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4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4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4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4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4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4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4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4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4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4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4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5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5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5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5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5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5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5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5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5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5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5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5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5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4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14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4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4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4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4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4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4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4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4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4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4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4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14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3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13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3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3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3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3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3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3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3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3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3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3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3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3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13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8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8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8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8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8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8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8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8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8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8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8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8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8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BTODD primary master">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9595</TotalTime>
  <Words>2569</Words>
  <Application>Microsoft Office PowerPoint</Application>
  <PresentationFormat>On-screen Show (4:3)</PresentationFormat>
  <Paragraphs>501</Paragraphs>
  <Slides>55</Slides>
  <Notes>41</Notes>
  <HiddenSlides>0</HiddenSlides>
  <MMClips>0</MMClips>
  <ScaleCrop>false</ScaleCrop>
  <HeadingPairs>
    <vt:vector size="8" baseType="variant">
      <vt:variant>
        <vt:lpstr>Fonts Used</vt:lpstr>
      </vt:variant>
      <vt:variant>
        <vt:i4>10</vt:i4>
      </vt:variant>
      <vt:variant>
        <vt:lpstr>Theme</vt:lpstr>
      </vt:variant>
      <vt:variant>
        <vt:i4>8</vt:i4>
      </vt:variant>
      <vt:variant>
        <vt:lpstr>Embedded OLE Servers</vt:lpstr>
      </vt:variant>
      <vt:variant>
        <vt:i4>1</vt:i4>
      </vt:variant>
      <vt:variant>
        <vt:lpstr>Slide Titles</vt:lpstr>
      </vt:variant>
      <vt:variant>
        <vt:i4>55</vt:i4>
      </vt:variant>
    </vt:vector>
  </HeadingPairs>
  <TitlesOfParts>
    <vt:vector size="74" baseType="lpstr">
      <vt:lpstr>Arial Unicode MS</vt:lpstr>
      <vt:lpstr>Arial</vt:lpstr>
      <vt:lpstr>Arial Narrow</vt:lpstr>
      <vt:lpstr>Calibri</vt:lpstr>
      <vt:lpstr>Franklin Gothic Medium</vt:lpstr>
      <vt:lpstr>Palatino</vt:lpstr>
      <vt:lpstr>Symbol</vt:lpstr>
      <vt:lpstr>Times New Roman</vt:lpstr>
      <vt:lpstr>Wingdings</vt:lpstr>
      <vt:lpstr>Wingdings 2</vt:lpstr>
      <vt:lpstr>3_BTODD primary master</vt:lpstr>
      <vt:lpstr>6_BTODD primary master</vt:lpstr>
      <vt:lpstr>4_BTODD primary master</vt:lpstr>
      <vt:lpstr>5_BTODD primary master</vt:lpstr>
      <vt:lpstr>14_BTODD primary master</vt:lpstr>
      <vt:lpstr>13_BTODD primary master</vt:lpstr>
      <vt:lpstr>8_BTODD primary master</vt:lpstr>
      <vt:lpstr>1_BTODD primary master</vt:lpstr>
      <vt:lpstr>Equation</vt:lpstr>
      <vt:lpstr>PowerPoint Presentation</vt:lpstr>
      <vt:lpstr>RAMS/Outline</vt:lpstr>
      <vt:lpstr>Basic Definitions</vt:lpstr>
      <vt:lpstr>Importance of Reliability Analyses</vt:lpstr>
      <vt:lpstr>Importance of Reliability Analyses</vt:lpstr>
      <vt:lpstr>Risk</vt:lpstr>
      <vt:lpstr>Risks for Particle Accelerators</vt:lpstr>
      <vt:lpstr>Energy stored in the LHC</vt:lpstr>
      <vt:lpstr>Spallation Sources + High Intensity Accelerators</vt:lpstr>
      <vt:lpstr>Risk Assessment (1/2)</vt:lpstr>
      <vt:lpstr>Risk Assessment: Example</vt:lpstr>
      <vt:lpstr>Failure Frequency</vt:lpstr>
      <vt:lpstr>Failure Behaviour of Components</vt:lpstr>
      <vt:lpstr>Failure Rate and Bathtub Curve</vt:lpstr>
      <vt:lpstr>Description of System Failure Behaviour</vt:lpstr>
      <vt:lpstr>Component Failure Rate Estimates</vt:lpstr>
      <vt:lpstr>Example of Failure Rate Calculations</vt:lpstr>
      <vt:lpstr>Example of Failure Rate Calculations</vt:lpstr>
      <vt:lpstr>Redundancy: Example from MYRRHA</vt:lpstr>
      <vt:lpstr>Failure Impact: Downtime</vt:lpstr>
      <vt:lpstr>Accelerator Downtime</vt:lpstr>
      <vt:lpstr>Faults</vt:lpstr>
      <vt:lpstr>Faults</vt:lpstr>
      <vt:lpstr>Faults</vt:lpstr>
      <vt:lpstr>Mode Breakdown</vt:lpstr>
      <vt:lpstr>Physics Beam Aborts</vt:lpstr>
      <vt:lpstr>Failure Duration</vt:lpstr>
      <vt:lpstr>Maintenance and Operability</vt:lpstr>
      <vt:lpstr>From Reliability Data to Availability Modelling</vt:lpstr>
      <vt:lpstr>PowerPoint Presentation</vt:lpstr>
      <vt:lpstr>PowerPoint Presentation</vt:lpstr>
      <vt:lpstr>Cryogenics Example</vt:lpstr>
      <vt:lpstr>Monte Carlo Simulation Concept</vt:lpstr>
      <vt:lpstr>Results: Model Validation</vt:lpstr>
      <vt:lpstr>Results: Model Validation</vt:lpstr>
      <vt:lpstr>Sensitivity Analysis: HL-LHC</vt:lpstr>
      <vt:lpstr>Machine Protection</vt:lpstr>
      <vt:lpstr>Hazard Analysis: Top-Down or Bottom-Up?</vt:lpstr>
      <vt:lpstr>System-Theoretic Process Analysis</vt:lpstr>
      <vt:lpstr>Identify Causal Factors</vt:lpstr>
      <vt:lpstr>Step 4: Causal Factors</vt:lpstr>
      <vt:lpstr>Protection vs Availability</vt:lpstr>
      <vt:lpstr>UFO-induced Dumps &amp; Quenches in 2015/16</vt:lpstr>
      <vt:lpstr>BLM threshold strategy for UFOs</vt:lpstr>
      <vt:lpstr>BLM Thresholds and UFOs</vt:lpstr>
      <vt:lpstr>ADS: An Exceptional Case</vt:lpstr>
      <vt:lpstr>Solution: Dynamic Failure Compensation</vt:lpstr>
      <vt:lpstr>Additional Factors Influencing the Achieved Protection Level</vt:lpstr>
      <vt:lpstr>The incident of 19 September 2008</vt:lpstr>
      <vt:lpstr>The incident of 19 September 2008</vt:lpstr>
      <vt:lpstr>Damage to Linac4 Vacuum Bellow</vt:lpstr>
      <vt:lpstr>Conclusion</vt:lpstr>
      <vt:lpstr>3 Pillars</vt:lpstr>
      <vt:lpstr>Ideas for the Future</vt:lpstr>
      <vt:lpstr>Thanks a lot for your attention!!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rudi</dc:creator>
  <cp:lastModifiedBy>Andrea Apollonio</cp:lastModifiedBy>
  <cp:revision>367</cp:revision>
  <cp:lastPrinted>2012-10-14T09:04:03Z</cp:lastPrinted>
  <dcterms:created xsi:type="dcterms:W3CDTF">2010-10-07T08:40:58Z</dcterms:created>
  <dcterms:modified xsi:type="dcterms:W3CDTF">2017-02-08T15:57:52Z</dcterms:modified>
</cp:coreProperties>
</file>