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71"/>
  </p:notesMasterIdLst>
  <p:sldIdLst>
    <p:sldId id="256" r:id="rId4"/>
    <p:sldId id="259" r:id="rId5"/>
    <p:sldId id="260" r:id="rId6"/>
    <p:sldId id="262" r:id="rId7"/>
    <p:sldId id="263" r:id="rId8"/>
    <p:sldId id="258" r:id="rId9"/>
    <p:sldId id="265" r:id="rId10"/>
    <p:sldId id="290" r:id="rId11"/>
    <p:sldId id="273" r:id="rId12"/>
    <p:sldId id="266" r:id="rId13"/>
    <p:sldId id="327" r:id="rId14"/>
    <p:sldId id="267" r:id="rId15"/>
    <p:sldId id="289" r:id="rId16"/>
    <p:sldId id="288" r:id="rId17"/>
    <p:sldId id="326" r:id="rId18"/>
    <p:sldId id="322" r:id="rId19"/>
    <p:sldId id="274" r:id="rId20"/>
    <p:sldId id="276" r:id="rId21"/>
    <p:sldId id="275" r:id="rId22"/>
    <p:sldId id="323" r:id="rId23"/>
    <p:sldId id="318" r:id="rId24"/>
    <p:sldId id="269" r:id="rId25"/>
    <p:sldId id="268" r:id="rId26"/>
    <p:sldId id="291" r:id="rId27"/>
    <p:sldId id="320" r:id="rId28"/>
    <p:sldId id="319" r:id="rId29"/>
    <p:sldId id="271" r:id="rId30"/>
    <p:sldId id="270" r:id="rId31"/>
    <p:sldId id="277" r:id="rId32"/>
    <p:sldId id="295" r:id="rId33"/>
    <p:sldId id="321" r:id="rId34"/>
    <p:sldId id="278" r:id="rId35"/>
    <p:sldId id="280" r:id="rId36"/>
    <p:sldId id="279" r:id="rId37"/>
    <p:sldId id="264" r:id="rId38"/>
    <p:sldId id="287" r:id="rId39"/>
    <p:sldId id="283" r:id="rId40"/>
    <p:sldId id="284" r:id="rId41"/>
    <p:sldId id="285" r:id="rId42"/>
    <p:sldId id="286" r:id="rId43"/>
    <p:sldId id="310" r:id="rId44"/>
    <p:sldId id="312" r:id="rId45"/>
    <p:sldId id="313" r:id="rId46"/>
    <p:sldId id="314" r:id="rId47"/>
    <p:sldId id="316" r:id="rId48"/>
    <p:sldId id="315" r:id="rId49"/>
    <p:sldId id="281" r:id="rId50"/>
    <p:sldId id="299" r:id="rId51"/>
    <p:sldId id="302" r:id="rId52"/>
    <p:sldId id="301" r:id="rId53"/>
    <p:sldId id="303" r:id="rId54"/>
    <p:sldId id="304" r:id="rId55"/>
    <p:sldId id="293" r:id="rId56"/>
    <p:sldId id="294" r:id="rId57"/>
    <p:sldId id="296" r:id="rId58"/>
    <p:sldId id="297" r:id="rId59"/>
    <p:sldId id="298" r:id="rId60"/>
    <p:sldId id="300" r:id="rId61"/>
    <p:sldId id="282" r:id="rId62"/>
    <p:sldId id="305" r:id="rId63"/>
    <p:sldId id="292" r:id="rId64"/>
    <p:sldId id="306" r:id="rId65"/>
    <p:sldId id="307" r:id="rId66"/>
    <p:sldId id="308" r:id="rId67"/>
    <p:sldId id="325" r:id="rId68"/>
    <p:sldId id="324" r:id="rId69"/>
    <p:sldId id="257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" Type="http://schemas.openxmlformats.org/officeDocument/2006/relationships/slide" Target="slides/slide4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25639-EB3E-48FB-93E5-76C1E13F40F0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88200-96A8-4994-AAC5-9CCA69CFCE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967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568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898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7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930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357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121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86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622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331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1000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70C0">
                    <a:lumMod val="75000"/>
                  </a:srgbClr>
                </a:solidFill>
              </a:rPr>
              <a:t>EuCARD-2 is co-funded by the partners and the European Commission under Capacities 7th Framework Programme, Grant Agreement 312453</a:t>
            </a:r>
            <a:endParaRPr lang="en-US" dirty="0">
              <a:solidFill>
                <a:srgbClr val="0070C0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575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635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677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168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92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536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628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930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210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656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813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749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072D1-121A-4B48-B11C-FE6E3E37B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113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4E961-C2A6-F043-943A-9EA878C29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787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4DF87-EB5C-3040-9F61-5A9B389AD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0821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B39AC-828A-804E-9908-16D53731C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905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0"/>
            <a:ext cx="8339137" cy="7143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375" y="800100"/>
            <a:ext cx="7772400" cy="54483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FE0B4-9152-4ADD-B99D-44BE937B9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59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V.Shiltsev | XBEAMS 2017 - Cost of Colliders</a:t>
            </a:r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F6C88-2DBE-4B56-A9E5-781E26CC0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80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52400"/>
            <a:ext cx="6019800" cy="533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V.Shiltsev | XBEAMS 2017 - Cost of Colliders</a:t>
            </a:r>
            <a:endParaRPr lang="en-US" altLang="en-US"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05545C1-F96A-49EC-B423-7B6B16CB14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2903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95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073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802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349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079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096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348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D9CC5-A307-46F7-841D-152CFC14163F}" type="datetimeFigureOut">
              <a:rPr lang="en-GB" smtClean="0"/>
              <a:t>17/02/2017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90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91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154D81"/>
                </a:solidFill>
                <a:latin typeface="Helvetica" charset="0"/>
                <a:cs typeface="Helvetic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ea typeface="ＭＳ Ｐゴシック" charset="0"/>
              </a:rPr>
              <a:t>V.Shiltsev | XBEAMS 2017 - Cost of Colliders</a:t>
            </a:r>
            <a:endParaRPr lang="en-US" b="1">
              <a:ea typeface="ＭＳ Ｐゴシック" charset="0"/>
            </a:endParaRP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52467A-9A41-2F46-939F-0D5FB90096DC}" type="slidenum">
              <a:rPr lang="en-US"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81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cern.ch/fccw2016" TargetMode="External"/><Relationship Id="rId3" Type="http://schemas.openxmlformats.org/officeDocument/2006/relationships/hyperlink" Target="https://indico03.esss.lu.se/indico/event/310/" TargetMode="External"/><Relationship Id="rId7" Type="http://schemas.openxmlformats.org/officeDocument/2006/relationships/hyperlink" Target="https://indico.gsi.de/conferenceDisplay.py?confId=350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indico.cern.ch/event/455493/" TargetMode="External"/><Relationship Id="rId5" Type="http://schemas.openxmlformats.org/officeDocument/2006/relationships/hyperlink" Target="https://indico.mitp.uni-mainz.de/event/38/" TargetMode="External"/><Relationship Id="rId4" Type="http://schemas.openxmlformats.org/officeDocument/2006/relationships/hyperlink" Target="https://indico.cern.ch/event/356714/" TargetMode="External"/><Relationship Id="rId9" Type="http://schemas.openxmlformats.org/officeDocument/2006/relationships/hyperlink" Target="https://indico.mitp.uni-mainz.de/event/62/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em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3.emf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mitp.uni-mainz.de/event/87/overview" TargetMode="External"/><Relationship Id="rId3" Type="http://schemas.openxmlformats.org/officeDocument/2006/relationships/hyperlink" Target="https://indico.gsi.de/conferenceDisplay.py?confId=4496" TargetMode="External"/><Relationship Id="rId7" Type="http://schemas.openxmlformats.org/officeDocument/2006/relationships/hyperlink" Target="https://indico.esss.lu.se/event/618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cockcroft.ac.uk/events/eeFACT2016/" TargetMode="External"/><Relationship Id="rId11" Type="http://schemas.openxmlformats.org/officeDocument/2006/relationships/hyperlink" Target="https://espace.cern.ch/eucard2-intranet/Templates/Forms/AllItemshttps:/indico.gsi.de/confRegistrantsDisplay.py/list?confId=5393" TargetMode="External"/><Relationship Id="rId5" Type="http://schemas.openxmlformats.org/officeDocument/2006/relationships/hyperlink" Target="http://www.lnf.infn.it/conference/channeling2016/" TargetMode="External"/><Relationship Id="rId10" Type="http://schemas.openxmlformats.org/officeDocument/2006/relationships/hyperlink" Target="https://indico.cern.ch/event/587477/overview" TargetMode="External"/><Relationship Id="rId4" Type="http://schemas.openxmlformats.org/officeDocument/2006/relationships/hyperlink" Target="https://hb2016.esss.se/" TargetMode="External"/><Relationship Id="rId9" Type="http://schemas.openxmlformats.org/officeDocument/2006/relationships/hyperlink" Target="https://indico.desy.de/conferenceDisplay.py?confId=15657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3239" y="386073"/>
            <a:ext cx="777117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Strategy for </a:t>
            </a:r>
          </a:p>
          <a:p>
            <a:r>
              <a:rPr lang="en-GB" sz="4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Future </a:t>
            </a:r>
            <a:r>
              <a:rPr lang="en-GB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GB" sz="4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xtreme </a:t>
            </a:r>
            <a:r>
              <a:rPr lang="en-GB" sz="4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4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eam </a:t>
            </a:r>
            <a:r>
              <a:rPr lang="en-GB" sz="4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GB" sz="4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acilities </a:t>
            </a:r>
            <a:endParaRPr lang="en-GB" sz="6600" dirty="0"/>
          </a:p>
        </p:txBody>
      </p:sp>
      <p:sp>
        <p:nvSpPr>
          <p:cNvPr id="7" name="Rectangle 6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i="1" kern="0" dirty="0">
                <a:solidFill>
                  <a:srgbClr val="0000CC"/>
                </a:solidFill>
                <a:latin typeface="Calibri"/>
              </a:rPr>
              <a:t>Work supported by the </a:t>
            </a:r>
            <a:r>
              <a:rPr lang="en-US" b="1" i="1" kern="0" dirty="0">
                <a:solidFill>
                  <a:srgbClr val="0000CC"/>
                </a:solidFill>
                <a:latin typeface="Calibri"/>
              </a:rPr>
              <a:t>European Commission </a:t>
            </a:r>
            <a:r>
              <a:rPr lang="en-US" i="1" kern="0" dirty="0">
                <a:solidFill>
                  <a:srgbClr val="0000CC"/>
                </a:solidFill>
                <a:latin typeface="Calibri"/>
              </a:rPr>
              <a:t>under Capacities 7th Framework </a:t>
            </a:r>
            <a:r>
              <a:rPr lang="en-US" i="1" kern="0" dirty="0" err="1">
                <a:solidFill>
                  <a:srgbClr val="0000CC"/>
                </a:solidFill>
                <a:latin typeface="Calibri"/>
              </a:rPr>
              <a:t>Programme</a:t>
            </a:r>
            <a:r>
              <a:rPr lang="en-US" i="1" kern="0" dirty="0">
                <a:solidFill>
                  <a:srgbClr val="0000CC"/>
                </a:solidFill>
                <a:latin typeface="Calibri"/>
              </a:rPr>
              <a:t> </a:t>
            </a:r>
            <a:r>
              <a:rPr lang="en-GB" i="1" kern="0" dirty="0">
                <a:solidFill>
                  <a:srgbClr val="0000CC"/>
                </a:solidFill>
                <a:latin typeface="Calibri"/>
              </a:rPr>
              <a:t>project EuCARD-2, grant agreement </a:t>
            </a:r>
            <a:r>
              <a:rPr lang="en-GB" i="1" kern="0" dirty="0" smtClean="0">
                <a:solidFill>
                  <a:srgbClr val="0000CC"/>
                </a:solidFill>
                <a:latin typeface="Calibri"/>
              </a:rPr>
              <a:t>312453</a:t>
            </a:r>
            <a:r>
              <a:rPr lang="en-GB" i="1" kern="0" dirty="0">
                <a:solidFill>
                  <a:srgbClr val="0000CC"/>
                </a:solidFill>
                <a:latin typeface="Calibri"/>
              </a:rPr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15" y="3215376"/>
            <a:ext cx="2376264" cy="905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082" y="3070050"/>
            <a:ext cx="3731491" cy="2798618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15" y="4469359"/>
            <a:ext cx="2376264" cy="10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945" y="3054152"/>
            <a:ext cx="1501171" cy="2806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83239" y="1832623"/>
            <a:ext cx="8311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</a:t>
            </a:r>
            <a:r>
              <a:rPr lang="en-GB" sz="2000" dirty="0" smtClean="0"/>
              <a:t>ompiled by G. Franchetti and F. Zimmermann, based on presentations at XBEAM Strategy Workshop, Valencia 13-17 February 2017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7244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2"/>
          <a:stretch/>
        </p:blipFill>
        <p:spPr>
          <a:xfrm>
            <a:off x="288036" y="1077218"/>
            <a:ext cx="8855964" cy="54740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s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tarting to learn from </a:t>
            </a:r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SuperKEKB</a:t>
            </a:r>
            <a:r>
              <a:rPr lang="en-GB" sz="3200" dirty="0" smtClean="0">
                <a:latin typeface="Constantia" panose="02030602050306030303" pitchFamily="18" charset="0"/>
              </a:rPr>
              <a:t>: extremely low </a:t>
            </a:r>
            <a:r>
              <a:rPr lang="en-GB" sz="3200" dirty="0" smtClean="0">
                <a:latin typeface="Symbol" panose="05050102010706020507" pitchFamily="18" charset="2"/>
              </a:rPr>
              <a:t>b</a:t>
            </a:r>
            <a:r>
              <a:rPr lang="en-GB" sz="3200" baseline="-25000" dirty="0" smtClean="0">
                <a:latin typeface="Constantia" panose="02030602050306030303" pitchFamily="18" charset="0"/>
              </a:rPr>
              <a:t>y</a:t>
            </a:r>
            <a:r>
              <a:rPr lang="en-GB" sz="3200" dirty="0" smtClean="0">
                <a:latin typeface="Constantia" panose="02030602050306030303" pitchFamily="18" charset="0"/>
              </a:rPr>
              <a:t>*, top-up injection, and-e-cloud mitigation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9680" y="6396335"/>
            <a:ext cx="149432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M</a:t>
            </a:r>
            <a:r>
              <a:rPr lang="en-GB" sz="2400" dirty="0" smtClean="0"/>
              <a:t>.  Biagini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2690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399" y="584775"/>
            <a:ext cx="8991602" cy="6172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altLang="en-US" sz="2800" dirty="0" smtClean="0">
                <a:solidFill>
                  <a:srgbClr val="00B050"/>
                </a:solidFill>
                <a:cs typeface="Arial" panose="020B0604020202020204" pitchFamily="34" charset="0"/>
              </a:rPr>
              <a:t>smaller </a:t>
            </a:r>
            <a:r>
              <a:rPr lang="en-US" altLang="en-US" sz="2800" dirty="0">
                <a:solidFill>
                  <a:srgbClr val="00B050"/>
                </a:solidFill>
                <a:cs typeface="Arial" panose="020B0604020202020204" pitchFamily="34" charset="0"/>
              </a:rPr>
              <a:t>vertical dimensions, less transverse tune </a:t>
            </a:r>
            <a:r>
              <a:rPr lang="en-US" altLang="en-US" sz="2800" dirty="0" smtClean="0">
                <a:solidFill>
                  <a:srgbClr val="00B050"/>
                </a:solidFill>
                <a:cs typeface="Arial" panose="020B0604020202020204" pitchFamily="34" charset="0"/>
              </a:rPr>
              <a:t>spread and </a:t>
            </a:r>
            <a:r>
              <a:rPr lang="en-US" altLang="en-US" sz="2800" dirty="0">
                <a:solidFill>
                  <a:srgbClr val="00B050"/>
                </a:solidFill>
                <a:cs typeface="Arial" panose="020B0604020202020204" pitchFamily="34" charset="0"/>
              </a:rPr>
              <a:t>slower growth rates clearly </a:t>
            </a:r>
            <a:r>
              <a:rPr lang="en-US" altLang="en-US" sz="2800" dirty="0" smtClean="0">
                <a:solidFill>
                  <a:srgbClr val="00B050"/>
                </a:solidFill>
                <a:cs typeface="Arial" panose="020B0604020202020204" pitchFamily="34" charset="0"/>
              </a:rPr>
              <a:t>indicate a positive effect</a:t>
            </a:r>
          </a:p>
          <a:p>
            <a:pPr marL="153355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>
              <a:cs typeface="Arial" panose="020B0604020202020204" pitchFamily="34" charset="0"/>
            </a:endParaRPr>
          </a:p>
          <a:p>
            <a:pPr marL="153355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 smtClean="0">
              <a:cs typeface="Arial" panose="020B0604020202020204" pitchFamily="34" charset="0"/>
            </a:endParaRPr>
          </a:p>
          <a:p>
            <a:pPr marL="153355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>
              <a:cs typeface="Arial" panose="020B0604020202020204" pitchFamily="34" charset="0"/>
            </a:endParaRPr>
          </a:p>
          <a:p>
            <a:pPr marL="153355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 smtClean="0">
              <a:cs typeface="Arial" panose="020B0604020202020204" pitchFamily="34" charset="0"/>
            </a:endParaRPr>
          </a:p>
          <a:p>
            <a:pPr marL="153355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>
              <a:cs typeface="Arial" panose="020B0604020202020204" pitchFamily="34" charset="0"/>
            </a:endParaRPr>
          </a:p>
          <a:p>
            <a:pPr marL="153355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 smtClean="0">
              <a:cs typeface="Arial" panose="020B0604020202020204" pitchFamily="34" charset="0"/>
            </a:endParaRPr>
          </a:p>
          <a:p>
            <a:pPr marL="153355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>
              <a:cs typeface="Arial" panose="020B0604020202020204" pitchFamily="34" charset="0"/>
            </a:endParaRPr>
          </a:p>
          <a:p>
            <a:pPr marL="153355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 smtClean="0">
              <a:cs typeface="Arial" panose="020B0604020202020204" pitchFamily="34" charset="0"/>
            </a:endParaRPr>
          </a:p>
          <a:p>
            <a:pPr marL="153355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>
              <a:cs typeface="Arial" panose="020B0604020202020204" pitchFamily="34" charset="0"/>
            </a:endParaRPr>
          </a:p>
          <a:p>
            <a:pPr marL="153355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 smtClean="0">
              <a:cs typeface="Arial" panose="020B0604020202020204" pitchFamily="34" charset="0"/>
            </a:endParaRPr>
          </a:p>
          <a:p>
            <a:pPr marL="153355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ClrTx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>
              <a:cs typeface="Arial" panose="020B0604020202020204" pitchFamily="34" charset="0"/>
            </a:endParaRPr>
          </a:p>
          <a:p>
            <a:pPr marL="457200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r>
              <a:rPr lang="en-US" altLang="en-US" sz="2800" dirty="0">
                <a:solidFill>
                  <a:srgbClr val="FF0000"/>
                </a:solidFill>
                <a:cs typeface="Arial" panose="020B0604020202020204" pitchFamily="34" charset="0"/>
              </a:rPr>
              <a:t>a</a:t>
            </a:r>
            <a:r>
              <a:rPr lang="en-US" altLang="en-US" sz="2800" dirty="0" smtClean="0">
                <a:solidFill>
                  <a:srgbClr val="FF0000"/>
                </a:solidFill>
                <a:cs typeface="Arial" panose="020B0604020202020204" pitchFamily="34" charset="0"/>
              </a:rPr>
              <a:t>fter 5 years 10/12 electrodes grounded (destruction of </a:t>
            </a:r>
            <a:r>
              <a:rPr lang="en-US" altLang="en-US" sz="2800" dirty="0" err="1">
                <a:solidFill>
                  <a:srgbClr val="FF0000"/>
                </a:solidFill>
                <a:cs typeface="Arial" panose="020B0604020202020204" pitchFamily="34" charset="0"/>
              </a:rPr>
              <a:t>shapal</a:t>
            </a:r>
            <a:r>
              <a:rPr lang="en-US" altLang="en-US" sz="280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2800" dirty="0" smtClean="0">
                <a:solidFill>
                  <a:srgbClr val="FF0000"/>
                </a:solidFill>
                <a:cs typeface="Arial" panose="020B0604020202020204" pitchFamily="34" charset="0"/>
              </a:rPr>
              <a:t>insulators or damage of copper? </a:t>
            </a:r>
            <a:r>
              <a:rPr lang="en-US" altLang="en-US" sz="2800" dirty="0">
                <a:solidFill>
                  <a:srgbClr val="FF0000"/>
                </a:solidFill>
                <a:cs typeface="Arial" panose="020B0604020202020204" pitchFamily="34" charset="0"/>
              </a:rPr>
              <a:t>c</a:t>
            </a:r>
            <a:r>
              <a:rPr lang="en-US" altLang="en-US" sz="2800" dirty="0" smtClean="0">
                <a:solidFill>
                  <a:srgbClr val="FF0000"/>
                </a:solidFill>
                <a:cs typeface="Arial" panose="020B0604020202020204" pitchFamily="34" charset="0"/>
              </a:rPr>
              <a:t>heck in 2018)</a:t>
            </a:r>
            <a:endParaRPr lang="en-US" altLang="en-US" sz="28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153355" indent="-457200">
              <a:lnSpc>
                <a:spcPct val="83000"/>
              </a:lnSpc>
              <a:buClrTx/>
              <a:buFont typeface="Arial" panose="020B0604020202020204" pitchFamily="34" charset="0"/>
              <a:buChar char="•"/>
              <a:tabLst>
                <a:tab pos="311045" algn="l"/>
                <a:tab pos="413287" algn="l"/>
                <a:tab pos="828013" algn="l"/>
                <a:tab pos="1242739" algn="l"/>
                <a:tab pos="1657465" algn="l"/>
                <a:tab pos="2072191" algn="l"/>
                <a:tab pos="2486917" algn="l"/>
                <a:tab pos="2901643" algn="l"/>
                <a:tab pos="3316369" algn="l"/>
                <a:tab pos="3731096" algn="l"/>
                <a:tab pos="4145822" algn="l"/>
                <a:tab pos="4560548" algn="l"/>
                <a:tab pos="4975274" algn="l"/>
                <a:tab pos="5390000" algn="l"/>
                <a:tab pos="5804726" algn="l"/>
                <a:tab pos="6219452" algn="l"/>
                <a:tab pos="6634178" algn="l"/>
                <a:tab pos="7048904" algn="l"/>
                <a:tab pos="7463631" algn="l"/>
                <a:tab pos="7878357" algn="l"/>
                <a:tab pos="8293083" algn="l"/>
              </a:tabLst>
            </a:pPr>
            <a:endParaRPr lang="en-US" altLang="en-US" sz="2800" dirty="0"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e-cloud clearing-electrodes at DAFNE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" t="17572" r="6481" b="2472"/>
          <a:stretch/>
        </p:blipFill>
        <p:spPr bwMode="auto">
          <a:xfrm>
            <a:off x="1761067" y="1392432"/>
            <a:ext cx="6155268" cy="4129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22997" y="6396335"/>
            <a:ext cx="132100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A.  Drago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6832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433" y="1253394"/>
            <a:ext cx="327525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design, K. Oide, 2015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116722" y="1253394"/>
            <a:ext cx="301877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CEPC design, J. Gao, 2017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59" y="1785060"/>
            <a:ext cx="3774240" cy="37455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0207"/>
          <a:stretch/>
        </p:blipFill>
        <p:spPr>
          <a:xfrm>
            <a:off x="4175785" y="1988840"/>
            <a:ext cx="5269727" cy="35417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d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esigns for future </a:t>
            </a:r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e+e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- colliders are converging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9298" y="6396335"/>
            <a:ext cx="219470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F.  Zimmermann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5571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final-focus systems of lepton colliders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09" y="914399"/>
            <a:ext cx="8091636" cy="34882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" y="5796765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 smtClean="0">
                <a:latin typeface="Constantia" panose="02030602050306030303" pitchFamily="18" charset="0"/>
              </a:rPr>
              <a:t>SuperKEKB</a:t>
            </a:r>
            <a:r>
              <a:rPr lang="en-GB" sz="3200" dirty="0">
                <a:latin typeface="Constantia" panose="02030602050306030303" pitchFamily="18" charset="0"/>
              </a:rPr>
              <a:t> =</a:t>
            </a:r>
            <a:r>
              <a:rPr lang="en-GB" sz="3200" dirty="0" smtClean="0">
                <a:latin typeface="Constantia" panose="02030602050306030303" pitchFamily="18" charset="0"/>
              </a:rPr>
              <a:t> proof-of-principle for FCC-</a:t>
            </a:r>
            <a:r>
              <a:rPr lang="en-GB" sz="3200" dirty="0" err="1" smtClean="0">
                <a:latin typeface="Constantia" panose="02030602050306030303" pitchFamily="18" charset="0"/>
              </a:rPr>
              <a:t>ee</a:t>
            </a:r>
            <a:endParaRPr lang="en-GB" sz="3200" dirty="0" smtClean="0">
              <a:latin typeface="Constantia" panose="02030602050306030303" pitchFamily="18" charset="0"/>
            </a:endParaRPr>
          </a:p>
          <a:p>
            <a:r>
              <a:rPr lang="en-GB" sz="3200" dirty="0" smtClean="0">
                <a:latin typeface="Constantia" panose="02030602050306030303" pitchFamily="18" charset="0"/>
              </a:rPr>
              <a:t>LC final foci extremely challenging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78178" y="6412318"/>
            <a:ext cx="136582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R.  Tomas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8746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33" y="584775"/>
            <a:ext cx="7586135" cy="52119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l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inear collider final foci – ATF2 tests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5796765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Constantia" panose="02030602050306030303" pitchFamily="18" charset="0"/>
              </a:rPr>
              <a:t>p</a:t>
            </a:r>
            <a:r>
              <a:rPr lang="en-GB" sz="3200" dirty="0" smtClean="0">
                <a:latin typeface="Constantia" panose="02030602050306030303" pitchFamily="18" charset="0"/>
              </a:rPr>
              <a:t>redictions were/are too optimistic (reminiscent of SLC, but for ATF2 even at low intensity)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78178" y="6412318"/>
            <a:ext cx="136582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R.  Tomas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06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コンテンツ プレースホルダー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2596253"/>
              </p:ext>
            </p:extLst>
          </p:nvPr>
        </p:nvGraphicFramePr>
        <p:xfrm>
          <a:off x="-1" y="779215"/>
          <a:ext cx="9144001" cy="5189413"/>
        </p:xfrm>
        <a:graphic>
          <a:graphicData uri="http://schemas.openxmlformats.org/drawingml/2006/table">
            <a:tbl>
              <a:tblPr firstRow="1" bandRow="1"/>
              <a:tblGrid>
                <a:gridCol w="1062840"/>
                <a:gridCol w="913549"/>
                <a:gridCol w="712593"/>
                <a:gridCol w="793569"/>
                <a:gridCol w="825959"/>
                <a:gridCol w="777375"/>
                <a:gridCol w="925448"/>
                <a:gridCol w="1049868"/>
                <a:gridCol w="914851"/>
                <a:gridCol w="1167949"/>
              </a:tblGrid>
              <a:tr h="5601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dirty="0"/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dirty="0" smtClean="0"/>
                        <a:t>Unit</a:t>
                      </a:r>
                      <a:endParaRPr kumimoji="1" lang="ja-JP" altLang="en-US" dirty="0"/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FF00"/>
                          </a:solidFill>
                        </a:rPr>
                        <a:t>ILC -</a:t>
                      </a:r>
                      <a:r>
                        <a:rPr kumimoji="1" lang="en-US" altLang="ja-JP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kumimoji="1" lang="en-US" altLang="ja-JP" dirty="0" smtClean="0">
                          <a:solidFill>
                            <a:srgbClr val="FFFF00"/>
                          </a:solidFill>
                        </a:rPr>
                        <a:t>TDR</a:t>
                      </a:r>
                      <a:endParaRPr kumimoji="1" lang="ja-JP" altLang="en-US" dirty="0">
                        <a:solidFill>
                          <a:srgbClr val="FFFF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marL="85703" marR="85703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FF00"/>
                          </a:solidFill>
                        </a:rPr>
                        <a:t>CLIC – CDR+</a:t>
                      </a:r>
                      <a:endParaRPr kumimoji="1" lang="ja-JP" altLang="en-US" dirty="0">
                        <a:solidFill>
                          <a:srgbClr val="FFFF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FCC-</a:t>
                      </a:r>
                      <a:r>
                        <a:rPr kumimoji="1" lang="en-US" altLang="ja-JP" dirty="0" err="1" smtClean="0">
                          <a:solidFill>
                            <a:srgbClr val="CCFFCC"/>
                          </a:solidFill>
                        </a:rPr>
                        <a:t>ee</a:t>
                      </a:r>
                      <a:endParaRPr kumimoji="1" lang="en-US" altLang="ja-JP" dirty="0" smtClean="0">
                        <a:solidFill>
                          <a:srgbClr val="CCFFCC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en-US" altLang="ja-JP" dirty="0" smtClean="0">
                        <a:solidFill>
                          <a:srgbClr val="CCFFCC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4534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/>
                        <a:t>Technology</a:t>
                      </a: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endParaRPr kumimoji="1" lang="ja-JP" altLang="en-US" sz="1200" dirty="0"/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 smtClean="0"/>
                        <a:t>Linear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SRF,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Klystron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smtClean="0">
                          <a:sym typeface="Wingdings"/>
                        </a:rPr>
                        <a:t>driven</a:t>
                      </a:r>
                      <a:endParaRPr kumimoji="1" lang="en-US" altLang="ja-JP" sz="1400" dirty="0" smtClean="0"/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 smtClean="0"/>
                        <a:t>Linear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NRF,</a:t>
                      </a:r>
                      <a:r>
                        <a:rPr kumimoji="1" lang="en-US" altLang="ja-JP" sz="1400" baseline="0" dirty="0" smtClean="0"/>
                        <a:t> 2-beam  driven </a:t>
                      </a: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Circular (2 IPs)</a:t>
                      </a: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en-US" altLang="ja-JP" sz="14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067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/>
                        <a:t>Energy</a:t>
                      </a:r>
                      <a:endParaRPr kumimoji="1" lang="ja-JP" altLang="en-US" sz="1200" dirty="0"/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err="1" smtClean="0"/>
                        <a:t>GeV</a:t>
                      </a:r>
                      <a:endParaRPr kumimoji="1" lang="ja-JP" altLang="en-US" sz="1200" dirty="0"/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250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/>
                        <a:t>500</a:t>
                      </a:r>
                      <a:endParaRPr kumimoji="1" lang="ja-JP" altLang="en-US" sz="1600" b="1" dirty="0"/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1,000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/>
                        <a:t>380</a:t>
                      </a:r>
                      <a:endParaRPr kumimoji="1" lang="ja-JP" altLang="en-US" sz="1600" dirty="0"/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3,000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91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GB" altLang="ja-JP" sz="1600" b="1" dirty="0" smtClean="0">
                          <a:solidFill>
                            <a:srgbClr val="000000"/>
                          </a:solidFill>
                        </a:rPr>
                        <a:t>240</a:t>
                      </a:r>
                      <a:endParaRPr kumimoji="1" lang="ja-JP" alt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0000"/>
                          </a:solidFill>
                        </a:rPr>
                        <a:t>350</a:t>
                      </a:r>
                      <a:endParaRPr kumimoji="1" lang="ja-JP" alt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933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Acc.</a:t>
                      </a:r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</a:rPr>
                        <a:t> Length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</a:rPr>
                        <a:t>km</a:t>
                      </a:r>
                      <a:endParaRPr kumimoji="1" lang="ja-JP" alt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~21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48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2468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Tot </a:t>
                      </a:r>
                      <a:r>
                        <a:rPr kumimoji="1" lang="en-US" altLang="ja-JP" sz="1400" b="1" dirty="0" err="1" smtClean="0">
                          <a:solidFill>
                            <a:srgbClr val="3366FF"/>
                          </a:solidFill>
                        </a:rPr>
                        <a:t>Lumin</a:t>
                      </a:r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.</a:t>
                      </a:r>
                      <a:r>
                        <a:rPr kumimoji="1" lang="en-US" altLang="ja-JP" sz="1400" b="1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endParaRPr kumimoji="1" lang="ja-JP" altLang="en-US" sz="1400" b="1" dirty="0">
                        <a:solidFill>
                          <a:srgbClr val="3366FF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10</a:t>
                      </a:r>
                      <a:r>
                        <a:rPr kumimoji="1" lang="en-US" altLang="ja-JP" sz="1200" baseline="30000" dirty="0" smtClean="0">
                          <a:solidFill>
                            <a:srgbClr val="3366FF"/>
                          </a:solidFill>
                        </a:rPr>
                        <a:t>34</a:t>
                      </a:r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 cm</a:t>
                      </a:r>
                      <a:r>
                        <a:rPr kumimoji="1" lang="en-US" altLang="ja-JP" sz="1200" baseline="30000" dirty="0" smtClean="0">
                          <a:solidFill>
                            <a:srgbClr val="3366FF"/>
                          </a:solidFill>
                        </a:rPr>
                        <a:t>-2</a:t>
                      </a:r>
                      <a:r>
                        <a:rPr kumimoji="1" lang="en-US" altLang="ja-JP" sz="1200" dirty="0" smtClean="0">
                          <a:solidFill>
                            <a:srgbClr val="3366FF"/>
                          </a:solidFill>
                        </a:rPr>
                        <a:t>s</a:t>
                      </a:r>
                      <a:r>
                        <a:rPr kumimoji="1" lang="en-US" altLang="ja-JP" sz="1200" baseline="30000" dirty="0" smtClean="0">
                          <a:solidFill>
                            <a:srgbClr val="3366FF"/>
                          </a:solidFill>
                        </a:rPr>
                        <a:t>-1</a:t>
                      </a:r>
                      <a:endParaRPr kumimoji="1" lang="ja-JP" altLang="en-US" sz="1200" baseline="30000" dirty="0">
                        <a:solidFill>
                          <a:srgbClr val="3366FF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0.82 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1.8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3.6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1.5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5.9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200 - 400</a:t>
                      </a:r>
                      <a:endParaRPr kumimoji="1" lang="ja-JP" altLang="en-US" sz="1600" b="1" dirty="0">
                        <a:solidFill>
                          <a:srgbClr val="FF66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GB" altLang="ja-JP" sz="1600" b="1" dirty="0" smtClean="0">
                          <a:solidFill>
                            <a:srgbClr val="0070C0"/>
                          </a:solidFill>
                        </a:rPr>
                        <a:t>10</a:t>
                      </a:r>
                      <a:endParaRPr kumimoji="1" lang="ja-JP" altLang="en-US" sz="1600" b="1" dirty="0">
                        <a:solidFill>
                          <a:srgbClr val="0070C0"/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2.6</a:t>
                      </a:r>
                      <a:endParaRPr kumimoji="1" lang="ja-JP" altLang="en-US" sz="1600" b="1" dirty="0">
                        <a:solidFill>
                          <a:srgbClr val="FF66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5067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Acc.</a:t>
                      </a:r>
                      <a:r>
                        <a:rPr kumimoji="1" lang="en-US" altLang="ja-JP" sz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Gradient</a:t>
                      </a:r>
                      <a:endParaRPr kumimoji="1" lang="en-US" altLang="ja-JP" sz="12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MV/m</a:t>
                      </a:r>
                      <a:endParaRPr kumimoji="1" lang="ja-JP" altLang="en-US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31.5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31.5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31.5/45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72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</a:t>
                      </a:r>
                      <a:endParaRPr lang="en-GB" sz="1600" dirty="0"/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400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Res. Frequency</a:t>
                      </a:r>
                      <a:r>
                        <a:rPr kumimoji="1" lang="en-US" altLang="ja-JP" sz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endParaRPr kumimoji="1" lang="ja-JP" altLang="en-US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GHz</a:t>
                      </a:r>
                      <a:endParaRPr kumimoji="1" lang="ja-JP" altLang="en-US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1.3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1.3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1.3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12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0.4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4000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IR, v.</a:t>
                      </a:r>
                      <a:r>
                        <a:rPr kumimoji="1" lang="en-US" altLang="ja-JP" sz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beam-size</a:t>
                      </a:r>
                      <a:endParaRPr kumimoji="1" lang="ja-JP" altLang="en-US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nm</a:t>
                      </a:r>
                      <a:endParaRPr kumimoji="1" lang="ja-JP" altLang="en-US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7.7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5.9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2.7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2.9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32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GB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49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70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5067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Beam</a:t>
                      </a:r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</a:rPr>
                        <a:t> Power (/IP) </a:t>
                      </a:r>
                      <a:endParaRPr kumimoji="1" lang="en-US" altLang="ja-JP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MW</a:t>
                      </a:r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2-beams)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2 x 2.9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2 x 5.2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2 x 10.6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dirty="0" smtClean="0">
                          <a:solidFill>
                            <a:schemeClr val="tx1"/>
                          </a:solidFill>
                        </a:rPr>
                        <a:t>2x2.8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2 x 14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dirty="0" smtClean="0">
                          <a:solidFill>
                            <a:schemeClr val="tx1"/>
                          </a:solidFill>
                        </a:rPr>
                        <a:t>2x66000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2x3600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dirty="0" smtClean="0">
                          <a:solidFill>
                            <a:schemeClr val="tx1"/>
                          </a:solidFill>
                        </a:rPr>
                        <a:t>2x1160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933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SR loss</a:t>
                      </a: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MW</a:t>
                      </a: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 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100</a:t>
                      </a:r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kumimoji="1" lang="ja-JP" altLang="en-US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2933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rgbClr val="008000"/>
                          </a:solidFill>
                        </a:rPr>
                        <a:t>AC</a:t>
                      </a:r>
                      <a:r>
                        <a:rPr kumimoji="1" lang="en-US" altLang="ja-JP" sz="1400" b="1" baseline="0" dirty="0" smtClean="0">
                          <a:solidFill>
                            <a:srgbClr val="008000"/>
                          </a:solidFill>
                        </a:rPr>
                        <a:t> Power </a:t>
                      </a:r>
                      <a:endParaRPr kumimoji="1" lang="en-US" altLang="ja-JP" sz="1400" b="1" dirty="0" smtClean="0">
                        <a:solidFill>
                          <a:srgbClr val="008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rgbClr val="008000"/>
                          </a:solidFill>
                        </a:rPr>
                        <a:t>MW</a:t>
                      </a: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8000"/>
                          </a:solidFill>
                        </a:rPr>
                        <a:t>129</a:t>
                      </a:r>
                      <a:endParaRPr kumimoji="1" lang="ja-JP" alt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8000"/>
                          </a:solidFill>
                        </a:rPr>
                        <a:t>163</a:t>
                      </a:r>
                      <a:endParaRPr kumimoji="1" lang="ja-JP" alt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8000"/>
                          </a:solidFill>
                        </a:rPr>
                        <a:t>300</a:t>
                      </a:r>
                      <a:endParaRPr kumimoji="1" lang="ja-JP" alt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8000"/>
                          </a:solidFill>
                        </a:rPr>
                        <a:t>252</a:t>
                      </a:r>
                      <a:endParaRPr kumimoji="1" lang="ja-JP" alt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8000"/>
                          </a:solidFill>
                        </a:rPr>
                        <a:t>589</a:t>
                      </a:r>
                      <a:endParaRPr kumimoji="1" lang="ja-JP" alt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b="1" dirty="0" smtClean="0">
                          <a:solidFill>
                            <a:srgbClr val="008000"/>
                          </a:solidFill>
                        </a:rPr>
                        <a:t>275</a:t>
                      </a:r>
                      <a:endParaRPr kumimoji="1" lang="ja-JP" alt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B050"/>
                          </a:solidFill>
                        </a:rPr>
                        <a:t>308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rgbClr val="008000"/>
                          </a:solidFill>
                        </a:rPr>
                        <a:t>364</a:t>
                      </a:r>
                      <a:endParaRPr kumimoji="1" lang="ja-JP" alt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933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</a:rPr>
                        <a:t>L / AC</a:t>
                      </a: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Relative</a:t>
                      </a: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rgbClr val="FF0000"/>
                          </a:solidFill>
                        </a:rPr>
                        <a:t>0.64</a:t>
                      </a:r>
                      <a:endParaRPr kumimoji="1" lang="ja-JP" alt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rgbClr val="FF0000"/>
                          </a:solidFill>
                        </a:rPr>
                        <a:t>1.1</a:t>
                      </a:r>
                      <a:endParaRPr kumimoji="1" lang="ja-JP" alt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rgbClr val="FF0000"/>
                          </a:solidFill>
                        </a:rPr>
                        <a:t>1.2</a:t>
                      </a:r>
                      <a:endParaRPr kumimoji="1" lang="ja-JP" alt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rgbClr val="FF0000"/>
                          </a:solidFill>
                        </a:rPr>
                        <a:t>0.60</a:t>
                      </a:r>
                      <a:endParaRPr kumimoji="1" lang="ja-JP" alt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rgbClr val="FF0000"/>
                          </a:solidFill>
                        </a:rPr>
                        <a:t>1.0</a:t>
                      </a:r>
                      <a:endParaRPr kumimoji="1" lang="ja-JP" alt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b="0" dirty="0" smtClean="0">
                          <a:solidFill>
                            <a:srgbClr val="FF0000"/>
                          </a:solidFill>
                        </a:rPr>
                        <a:t>72 - 145</a:t>
                      </a:r>
                      <a:endParaRPr kumimoji="1" lang="ja-JP" alt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3.2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 marL="85703" marR="85703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kumimoji="1" lang="en-GB" altLang="ja-JP" sz="1600" b="0" dirty="0" smtClean="0">
                          <a:solidFill>
                            <a:srgbClr val="FF0000"/>
                          </a:solidFill>
                        </a:rPr>
                        <a:t>0.71</a:t>
                      </a:r>
                      <a:endParaRPr kumimoji="1" lang="ja-JP" alt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marL="85703" marR="85703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c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omparison of proposed future </a:t>
            </a:r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e+e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- colliders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2699" y="6396335"/>
            <a:ext cx="358130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M</a:t>
            </a:r>
            <a:r>
              <a:rPr lang="en-GB" sz="2400" dirty="0" smtClean="0"/>
              <a:t>.  Biagini, F. Zimmermann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2588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9508"/>
            <a:ext cx="8686800" cy="641739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MICE success</a:t>
            </a:r>
            <a:endParaRPr lang="en-US" sz="3200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 2017 - Ultimate Colliders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BAA062-F72A-D54C-921F-996C411C598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1586" y="17039"/>
            <a:ext cx="6112413" cy="91508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4911" y="633534"/>
            <a:ext cx="3053861" cy="265466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at RAL</a:t>
            </a:r>
          </a:p>
          <a:p>
            <a:r>
              <a:rPr lang="en-US" dirty="0"/>
              <a:t>10M muon tracks</a:t>
            </a:r>
          </a:p>
          <a:p>
            <a:r>
              <a:rPr lang="en-US" dirty="0" smtClean="0"/>
              <a:t>8% cooling </a:t>
            </a:r>
            <a:r>
              <a:rPr lang="en-US" dirty="0"/>
              <a:t>observed </a:t>
            </a:r>
          </a:p>
          <a:p>
            <a:pPr lvl="1"/>
            <a:r>
              <a:rPr lang="en-US" dirty="0"/>
              <a:t>w/o RF yet</a:t>
            </a:r>
          </a:p>
          <a:p>
            <a:r>
              <a:rPr lang="en-US" dirty="0"/>
              <a:t>r</a:t>
            </a:r>
            <a:r>
              <a:rPr lang="en-US" dirty="0" smtClean="0"/>
              <a:t>e-</a:t>
            </a:r>
            <a:r>
              <a:rPr lang="en-US" dirty="0" err="1" smtClean="0"/>
              <a:t>accel’n</a:t>
            </a:r>
            <a:r>
              <a:rPr lang="en-US" dirty="0" smtClean="0"/>
              <a:t> </a:t>
            </a:r>
            <a:r>
              <a:rPr lang="en-US" dirty="0"/>
              <a:t>in 2018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54" y="3240487"/>
            <a:ext cx="3839308" cy="35745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908" y="3077930"/>
            <a:ext cx="4387217" cy="3656014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>
            <a:off x="5909466" y="4875255"/>
            <a:ext cx="497892" cy="5745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014554" y="4444369"/>
            <a:ext cx="10143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C00000"/>
                </a:solidFill>
                <a:latin typeface="Arial Unicode MS" charset="0"/>
              </a:rPr>
              <a:t>Ref. plane upstream</a:t>
            </a:r>
            <a:endParaRPr lang="en-US" sz="1100" dirty="0">
              <a:solidFill>
                <a:srgbClr val="C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08517" y="4444368"/>
            <a:ext cx="10143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C00000"/>
                </a:solidFill>
                <a:latin typeface="Arial Unicode MS" charset="0"/>
              </a:rPr>
              <a:t>Ref. plane downstream</a:t>
            </a:r>
            <a:endParaRPr lang="en-US" sz="1100" dirty="0">
              <a:solidFill>
                <a:srgbClr val="C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311087" y="4855365"/>
            <a:ext cx="335435" cy="124692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64294" y="6602511"/>
            <a:ext cx="37809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MICE (very) preliminary </a:t>
            </a:r>
            <a:r>
              <a:rPr lang="en-US" sz="1400" dirty="0" err="1">
                <a:solidFill>
                  <a:srgbClr val="C00000"/>
                </a:solidFill>
              </a:rPr>
              <a:t>A.Bross</a:t>
            </a:r>
            <a:r>
              <a:rPr lang="en-US" sz="1400" dirty="0">
                <a:solidFill>
                  <a:srgbClr val="C00000"/>
                </a:solidFill>
              </a:rPr>
              <a:t>, </a:t>
            </a:r>
            <a:r>
              <a:rPr lang="en-US" sz="1400" dirty="0" err="1">
                <a:solidFill>
                  <a:srgbClr val="C00000"/>
                </a:solidFill>
              </a:rPr>
              <a:t>A.Liu</a:t>
            </a:r>
            <a:r>
              <a:rPr lang="en-US" sz="1400" dirty="0">
                <a:solidFill>
                  <a:srgbClr val="C00000"/>
                </a:solidFill>
              </a:rPr>
              <a:t>, </a:t>
            </a:r>
            <a:r>
              <a:rPr lang="en-US" sz="1400" dirty="0" err="1">
                <a:solidFill>
                  <a:srgbClr val="C00000"/>
                </a:solidFill>
              </a:rPr>
              <a:t>F.Drielsma</a:t>
            </a:r>
            <a:endParaRPr lang="en-US" sz="1400" dirty="0">
              <a:solidFill>
                <a:srgbClr val="C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1586" y="990742"/>
            <a:ext cx="6053798" cy="222658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692657" y="6396335"/>
            <a:ext cx="150214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V</a:t>
            </a:r>
            <a:r>
              <a:rPr lang="en-GB" sz="2400" dirty="0" smtClean="0"/>
              <a:t>.  Shiltsev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2311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t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wo novel approaches boosting muon collider</a:t>
            </a:r>
          </a:p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n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o. 1: parametric res. ionization cooling (PIC)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pic>
        <p:nvPicPr>
          <p:cNvPr id="3" name="Content Placeholder 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6" r="326"/>
          <a:stretch>
            <a:fillRect/>
          </a:stretch>
        </p:blipFill>
        <p:spPr>
          <a:xfrm>
            <a:off x="76200" y="1050926"/>
            <a:ext cx="8921750" cy="5362574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563844" y="2590800"/>
            <a:ext cx="3389156" cy="2902744"/>
            <a:chOff x="1652744" y="2590800"/>
            <a:chExt cx="3389155" cy="2902744"/>
          </a:xfrm>
        </p:grpSpPr>
        <p:grpSp>
          <p:nvGrpSpPr>
            <p:cNvPr id="5" name="Group 4"/>
            <p:cNvGrpSpPr/>
            <p:nvPr/>
          </p:nvGrpSpPr>
          <p:grpSpPr>
            <a:xfrm>
              <a:off x="2133600" y="2590800"/>
              <a:ext cx="2386584" cy="2836164"/>
              <a:chOff x="2133600" y="2590800"/>
              <a:chExt cx="2386584" cy="2836164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133600" y="4648200"/>
                <a:ext cx="2386584" cy="778764"/>
                <a:chOff x="2133600" y="4648200"/>
                <a:chExt cx="2386584" cy="778764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2386584" y="4855464"/>
                  <a:ext cx="2133600" cy="571500"/>
                </a:xfrm>
                <a:prstGeom prst="rect">
                  <a:avLst/>
                </a:prstGeom>
                <a:solidFill>
                  <a:srgbClr val="FFFFFF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2133600" y="4648200"/>
                  <a:ext cx="2133600" cy="571500"/>
                </a:xfrm>
                <a:prstGeom prst="rect">
                  <a:avLst/>
                </a:prstGeom>
                <a:solidFill>
                  <a:srgbClr val="FFFFFF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8" name="Straight Arrow Connector 7"/>
              <p:cNvCxnSpPr/>
              <p:nvPr/>
            </p:nvCxnSpPr>
            <p:spPr>
              <a:xfrm flipH="1">
                <a:off x="3657600" y="4919472"/>
                <a:ext cx="862584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ysDash"/>
                <a:tailEnd type="arrow"/>
              </a:ln>
              <a:effectLst/>
            </p:spPr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377440" y="3538728"/>
                <a:ext cx="1295400" cy="1371600"/>
              </a:xfrm>
              <a:prstGeom prst="line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ysDash"/>
                <a:headEnd type="arrow"/>
              </a:ln>
              <a:effectLst/>
            </p:spPr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368296" y="2590800"/>
                <a:ext cx="0" cy="2156936"/>
              </a:xfrm>
              <a:prstGeom prst="lin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ysDash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1652744" y="4754880"/>
              <a:ext cx="3389155" cy="738664"/>
            </a:xfrm>
            <a:prstGeom prst="rect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228600" marR="0" lvl="0" indent="-22860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Advanced techniques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Wingdings 3" charset="2"/>
                  <a:ea typeface="+mn-ea"/>
                  <a:cs typeface="Wingdings 3" charset="2"/>
                </a:rPr>
                <a:t>a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b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Improved HF Luminosity </a:t>
              </a:r>
              <a:b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Simplified Final Cooling requirements</a:t>
              </a:r>
            </a:p>
          </p:txBody>
        </p:sp>
      </p:grpSp>
      <p:cxnSp>
        <p:nvCxnSpPr>
          <p:cNvPr id="13" name="Straight Arrow Connector 12"/>
          <p:cNvCxnSpPr/>
          <p:nvPr/>
        </p:nvCxnSpPr>
        <p:spPr>
          <a:xfrm flipH="1" flipV="1">
            <a:off x="4572000" y="4919472"/>
            <a:ext cx="1600200" cy="1024128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116628" y="5715002"/>
            <a:ext cx="165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srgbClr val="FF0000"/>
                </a:solidFill>
                <a:latin typeface="Arial"/>
              </a:rPr>
              <a:t>MAP Higgs </a:t>
            </a:r>
            <a:br>
              <a:rPr lang="en-US" dirty="0" smtClean="0">
                <a:solidFill>
                  <a:srgbClr val="FF0000"/>
                </a:solidFill>
                <a:latin typeface="Arial"/>
              </a:rPr>
            </a:br>
            <a:r>
              <a:rPr lang="en-US" dirty="0" smtClean="0">
                <a:solidFill>
                  <a:srgbClr val="FF0000"/>
                </a:solidFill>
                <a:latin typeface="Arial"/>
              </a:rPr>
              <a:t>Factory Target</a:t>
            </a:r>
            <a:endParaRPr lang="en-US" dirty="0">
              <a:solidFill>
                <a:srgbClr val="FF0000"/>
              </a:solidFill>
              <a:latin typeface="Arial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46101" y="4919472"/>
            <a:ext cx="3037840" cy="1557528"/>
            <a:chOff x="546100" y="4919472"/>
            <a:chExt cx="3037840" cy="1557528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2684378" y="4919472"/>
              <a:ext cx="899562" cy="972752"/>
            </a:xfrm>
            <a:prstGeom prst="straightConnector1">
              <a:avLst/>
            </a:prstGeom>
            <a:noFill/>
            <a:ln w="25400" cap="flat" cmpd="sng" algn="ctr">
              <a:solidFill>
                <a:srgbClr val="000090"/>
              </a:solidFill>
              <a:prstDash val="solid"/>
              <a:tailEnd type="arrow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546100" y="5892224"/>
              <a:ext cx="2311400" cy="584776"/>
            </a:xfrm>
            <a:prstGeom prst="rect">
              <a:avLst/>
            </a:prstGeom>
            <a:noFill/>
            <a:ln w="28575" cmpd="sng">
              <a:solidFill>
                <a:srgbClr val="00009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</a:rPr>
                <a:t>PIC assumed in Carlo</a:t>
              </a:r>
              <a:b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</a:rPr>
              </a:b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</a:rPr>
                <a:t>Rubbia’s Proposal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40963" y="79041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572761" y="6396335"/>
            <a:ext cx="163281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M</a:t>
            </a:r>
            <a:r>
              <a:rPr lang="en-GB" sz="2400" dirty="0" smtClean="0"/>
              <a:t>.  Boscolo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9935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t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wo novel approaches boosting muon collider: no. 2: direct muon pair production </a:t>
            </a:r>
            <a:r>
              <a:rPr lang="en-US" sz="3200" b="1" kern="0" dirty="0">
                <a:solidFill>
                  <a:srgbClr val="0070C0"/>
                </a:solidFill>
              </a:rPr>
              <a:t>e</a:t>
            </a:r>
            <a:r>
              <a:rPr lang="en-US" sz="3200" b="1" kern="0" baseline="30000" dirty="0">
                <a:solidFill>
                  <a:srgbClr val="0070C0"/>
                </a:solidFill>
              </a:rPr>
              <a:t>+</a:t>
            </a:r>
            <a:r>
              <a:rPr lang="en-US" sz="3200" b="1" kern="0" dirty="0">
                <a:solidFill>
                  <a:srgbClr val="0070C0"/>
                </a:solidFill>
              </a:rPr>
              <a:t>e</a:t>
            </a:r>
            <a:r>
              <a:rPr lang="en-US" sz="3200" b="1" kern="0" baseline="30000" dirty="0">
                <a:solidFill>
                  <a:srgbClr val="0070C0"/>
                </a:solidFill>
                <a:sym typeface="Wingdings"/>
              </a:rPr>
              <a:t>-</a:t>
            </a:r>
            <a:r>
              <a:rPr lang="en-US" sz="3200" b="1" kern="0" dirty="0">
                <a:solidFill>
                  <a:srgbClr val="0070C0"/>
                </a:solidFill>
                <a:sym typeface="Wingdings"/>
              </a:rPr>
              <a:t></a:t>
            </a:r>
            <a:r>
              <a:rPr lang="en-US" sz="3200" b="1" kern="0" dirty="0" err="1" smtClean="0">
                <a:solidFill>
                  <a:srgbClr val="0070C0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3200" b="1" kern="0" baseline="30000" dirty="0" err="1" smtClean="0">
                <a:solidFill>
                  <a:srgbClr val="0070C0"/>
                </a:solidFill>
                <a:sym typeface="Wingdings"/>
              </a:rPr>
              <a:t>+</a:t>
            </a:r>
            <a:r>
              <a:rPr lang="en-US" sz="3200" b="1" kern="0" dirty="0" err="1" smtClean="0">
                <a:solidFill>
                  <a:srgbClr val="0070C0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3200" b="1" kern="0" baseline="30000" dirty="0" smtClean="0">
                <a:solidFill>
                  <a:srgbClr val="0070C0"/>
                </a:solidFill>
                <a:sym typeface="Wingdings"/>
              </a:rPr>
              <a:t>-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69286" y="1247699"/>
            <a:ext cx="8622406" cy="694374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>
                <a:solidFill>
                  <a:srgbClr val="00B050"/>
                </a:solidFill>
              </a:rPr>
              <a:t>a</a:t>
            </a:r>
            <a:r>
              <a:rPr lang="en-US" b="1" dirty="0" smtClean="0">
                <a:solidFill>
                  <a:srgbClr val="00B050"/>
                </a:solidFill>
              </a:rPr>
              <a:t>dvantages: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  <a:sym typeface="Wingdings"/>
              </a:rPr>
              <a:t>Low emittance </a:t>
            </a:r>
            <a:endParaRPr lang="en-US" sz="2400" b="1" dirty="0">
              <a:solidFill>
                <a:srgbClr val="00B050"/>
              </a:solidFill>
              <a:sym typeface="Wingdings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  <a:sym typeface="Wingdings"/>
              </a:rPr>
              <a:t>Low background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  <a:latin typeface="+mj-lt"/>
                <a:cs typeface="Symbol" charset="2"/>
              </a:rPr>
              <a:t>Reduced losses from decay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00B050"/>
                </a:solidFill>
                <a:latin typeface="+mj-lt"/>
              </a:rPr>
              <a:t>Reduced </a:t>
            </a:r>
            <a:r>
              <a:rPr lang="en-US" sz="2400" b="1" dirty="0">
                <a:solidFill>
                  <a:srgbClr val="00B050"/>
                </a:solidFill>
              </a:rPr>
              <a:t>e</a:t>
            </a:r>
            <a:r>
              <a:rPr lang="en-US" sz="2400" b="1" dirty="0" smtClean="0">
                <a:solidFill>
                  <a:srgbClr val="00B050"/>
                </a:solidFill>
              </a:rPr>
              <a:t>nergy spread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b="1" dirty="0" smtClean="0">
                <a:solidFill>
                  <a:srgbClr val="FF0000"/>
                </a:solidFill>
              </a:rPr>
              <a:t>isadvantage (key challenge!):</a:t>
            </a:r>
            <a:endParaRPr lang="en-US" sz="2400" dirty="0" smtClean="0">
              <a:solidFill>
                <a:srgbClr val="FF0000"/>
              </a:solidFill>
              <a:sym typeface="Wingdings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sym typeface="Wingdings"/>
              </a:rPr>
              <a:t>r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ate:</a:t>
            </a:r>
            <a:r>
              <a:rPr lang="en-US" sz="2400" dirty="0" smtClean="0">
                <a:sym typeface="Wingdings"/>
              </a:rPr>
              <a:t> much smaller cross section </a:t>
            </a:r>
            <a:r>
              <a:rPr lang="en-US" sz="2400" dirty="0" err="1" smtClean="0">
                <a:sym typeface="Wingdings"/>
              </a:rPr>
              <a:t>wrt</a:t>
            </a:r>
            <a:r>
              <a:rPr lang="en-US" sz="2400" dirty="0" smtClean="0">
                <a:sym typeface="Wingdings"/>
              </a:rPr>
              <a:t> protons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smtClean="0">
                <a:latin typeface="Symbol" charset="2"/>
                <a:cs typeface="Symbol" charset="2"/>
                <a:sym typeface="Wingdings"/>
              </a:rPr>
              <a:t>              s</a:t>
            </a:r>
            <a:r>
              <a:rPr lang="en-US" sz="2400" dirty="0" smtClean="0">
                <a:sym typeface="Wingdings"/>
              </a:rPr>
              <a:t>(</a:t>
            </a:r>
            <a:r>
              <a:rPr lang="en-US" sz="2400" dirty="0" err="1" smtClean="0"/>
              <a:t>e</a:t>
            </a:r>
            <a:r>
              <a:rPr lang="en-US" sz="2400" baseline="30000" dirty="0" err="1" smtClean="0"/>
              <a:t>+</a:t>
            </a:r>
            <a:r>
              <a:rPr lang="en-US" sz="2400" dirty="0" err="1" smtClean="0"/>
              <a:t>e</a:t>
            </a:r>
            <a:r>
              <a:rPr lang="en-US" sz="1800" dirty="0" err="1" smtClean="0">
                <a:sym typeface="Wingdings"/>
              </a:rPr>
              <a:t>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 err="1" smtClean="0">
                <a:sym typeface="Wingdings"/>
              </a:rPr>
              <a:t>+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 smtClean="0">
                <a:sym typeface="Wingdings"/>
              </a:rPr>
              <a:t>-</a:t>
            </a:r>
            <a:r>
              <a:rPr lang="en-US" sz="2400" dirty="0" smtClean="0">
                <a:sym typeface="Wingdings"/>
              </a:rPr>
              <a:t>) ~ 1 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dirty="0" err="1" smtClean="0">
                <a:sym typeface="Wingdings"/>
              </a:rPr>
              <a:t>b</a:t>
            </a:r>
            <a:r>
              <a:rPr lang="en-US" sz="2400" dirty="0" smtClean="0">
                <a:sym typeface="Wingdings"/>
              </a:rPr>
              <a:t> at most       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 smtClean="0">
                <a:sym typeface="Wingdings"/>
              </a:rPr>
              <a:t>       </a:t>
            </a:r>
            <a:r>
              <a:rPr lang="en-US" sz="2000" i="1" dirty="0" smtClean="0">
                <a:sym typeface="Wingdings"/>
              </a:rPr>
              <a:t>i.e. </a:t>
            </a:r>
            <a:r>
              <a:rPr lang="en-US" sz="2000" dirty="0" smtClean="0">
                <a:sym typeface="Wingdings"/>
              </a:rPr>
              <a:t>Luminosity(e+e-)= 10</a:t>
            </a:r>
            <a:r>
              <a:rPr lang="en-US" sz="2000" baseline="30000" dirty="0" smtClean="0">
                <a:sym typeface="Wingdings"/>
              </a:rPr>
              <a:t>40 </a:t>
            </a:r>
            <a:r>
              <a:rPr lang="en-US" sz="2000" dirty="0" smtClean="0">
                <a:sym typeface="Wingdings"/>
              </a:rPr>
              <a:t>cm</a:t>
            </a:r>
            <a:r>
              <a:rPr lang="en-US" sz="2000" baseline="30000" dirty="0" smtClean="0">
                <a:sym typeface="Wingdings"/>
              </a:rPr>
              <a:t>-2</a:t>
            </a:r>
            <a:r>
              <a:rPr lang="en-US" sz="2000" dirty="0" smtClean="0">
                <a:sym typeface="Wingdings"/>
              </a:rPr>
              <a:t> s</a:t>
            </a:r>
            <a:r>
              <a:rPr lang="en-US" sz="2000" baseline="30000" dirty="0" smtClean="0">
                <a:sym typeface="Wingdings"/>
              </a:rPr>
              <a:t>-1  </a:t>
            </a:r>
            <a:r>
              <a:rPr lang="en-US" sz="2000" dirty="0" smtClean="0">
                <a:sym typeface="Wingdings"/>
              </a:rPr>
              <a:t> gives </a:t>
            </a:r>
            <a:r>
              <a:rPr lang="en-US" sz="2000" dirty="0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000" dirty="0" smtClean="0">
                <a:sym typeface="Wingdings"/>
              </a:rPr>
              <a:t> rates 10</a:t>
            </a:r>
            <a:r>
              <a:rPr lang="en-US" sz="2000" baseline="30000" dirty="0" smtClean="0">
                <a:sym typeface="Wingdings"/>
              </a:rPr>
              <a:t>10 </a:t>
            </a:r>
            <a:r>
              <a:rPr lang="en-US" sz="2000" dirty="0" smtClean="0">
                <a:sym typeface="Wingdings"/>
              </a:rPr>
              <a:t>Hz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 smtClean="0">
              <a:sym typeface="Wingding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6978" y="5491758"/>
            <a:ext cx="6509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use e+ ring to reduce request on positron source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7293" y="6257811"/>
            <a:ext cx="8710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 smtClean="0">
                <a:latin typeface="Calibri" panose="020F0502020204030204" pitchFamily="34" charset="0"/>
              </a:rPr>
              <a:t>→ </a:t>
            </a:r>
            <a:r>
              <a:rPr lang="en-GB" sz="2400" i="1" dirty="0" smtClean="0"/>
              <a:t>we should compare cross sections of competing processes</a:t>
            </a:r>
            <a:endParaRPr lang="en-GB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358873" y="1154137"/>
            <a:ext cx="163281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M</a:t>
            </a:r>
            <a:r>
              <a:rPr lang="en-GB" sz="2400" dirty="0" smtClean="0"/>
              <a:t>.  Boscolo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6852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PME012_fig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87"/>
          <a:stretch/>
        </p:blipFill>
        <p:spPr>
          <a:xfrm>
            <a:off x="155370" y="617500"/>
            <a:ext cx="8851900" cy="15343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9677" y="3535590"/>
            <a:ext cx="8815135" cy="2230249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5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2653" y="3034845"/>
            <a:ext cx="8737987" cy="2664796"/>
            <a:chOff x="-180795" y="2221595"/>
            <a:chExt cx="8737987" cy="2664796"/>
          </a:xfrm>
        </p:grpSpPr>
        <p:sp>
          <p:nvSpPr>
            <p:cNvPr id="5" name="Rectangle 4"/>
            <p:cNvSpPr/>
            <p:nvPr/>
          </p:nvSpPr>
          <p:spPr>
            <a:xfrm>
              <a:off x="2251979" y="2582551"/>
              <a:ext cx="533130" cy="2134553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-180795" y="2578000"/>
              <a:ext cx="2432773" cy="2134553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-2013" y="2221595"/>
              <a:ext cx="5058824" cy="2664796"/>
              <a:chOff x="-1959061" y="2236513"/>
              <a:chExt cx="5058824" cy="266479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>
                <a:off x="-783518" y="3419418"/>
                <a:ext cx="3883281" cy="10227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" name="TextBox 15"/>
              <p:cNvSpPr txBox="1"/>
              <p:nvPr/>
            </p:nvSpPr>
            <p:spPr>
              <a:xfrm rot="16200000">
                <a:off x="-1955900" y="3519475"/>
                <a:ext cx="1378673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LHeC</a:t>
                </a: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-class e+  source &amp; e+ acceleration at 45 </a:t>
                </a: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GeV</a:t>
                </a:r>
                <a:endPara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  <a:p>
                <a:pPr marL="0" marR="0" lvl="0" indent="0" algn="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(circular/linear options)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6200000">
                <a:off x="-813877" y="2647227"/>
                <a:ext cx="11292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e+  ring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6200000">
                <a:off x="-758747" y="3919071"/>
                <a:ext cx="14445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60066"/>
                    </a:solidFill>
                    <a:effectLst/>
                    <a:uLnTx/>
                    <a:uFillTx/>
                  </a:rPr>
                  <a:t>100 KW target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7739" y="2866641"/>
                <a:ext cx="574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cs typeface="Symbol" charset="2"/>
                  </a:rPr>
                  <a:t>m</a:t>
                </a:r>
                <a:r>
                  <a:rPr kumimoji="0" lang="en-US" sz="18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+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3653" y="3520067"/>
                <a:ext cx="574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cs typeface="Symbol" charset="2"/>
                  </a:rPr>
                  <a:t>m</a:t>
                </a:r>
                <a:r>
                  <a:rPr kumimoji="0" lang="en-US" sz="18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-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6200000">
                <a:off x="-100775" y="3846213"/>
                <a:ext cx="12446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isochronous rings</a:t>
                </a:r>
              </a:p>
            </p:txBody>
          </p:sp>
        </p:grpSp>
        <p:sp>
          <p:nvSpPr>
            <p:cNvPr id="8" name="Rectangle 7"/>
            <p:cNvSpPr/>
            <p:nvPr/>
          </p:nvSpPr>
          <p:spPr>
            <a:xfrm rot="5400000" flipH="1">
              <a:off x="642286" y="2737033"/>
              <a:ext cx="45724" cy="1334321"/>
            </a:xfrm>
            <a:prstGeom prst="rect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9" name="Picture 8" descr="TUPME012_fig1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00" t="58364"/>
            <a:stretch/>
          </p:blipFill>
          <p:spPr>
            <a:xfrm>
              <a:off x="5034131" y="2865903"/>
              <a:ext cx="3523061" cy="1468119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1849332" y="2682937"/>
              <a:ext cx="728157" cy="963759"/>
              <a:chOff x="1000675" y="2680987"/>
              <a:chExt cx="728157" cy="963759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000675" y="2680987"/>
                <a:ext cx="728157" cy="727838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>
                <a:spLocks noChangeAspect="1"/>
              </p:cNvSpPr>
              <p:nvPr/>
            </p:nvSpPr>
            <p:spPr>
              <a:xfrm>
                <a:off x="1242878" y="3179735"/>
                <a:ext cx="220365" cy="222815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Oval 12"/>
              <p:cNvSpPr>
                <a:spLocks noChangeAspect="1"/>
              </p:cNvSpPr>
              <p:nvPr/>
            </p:nvSpPr>
            <p:spPr>
              <a:xfrm>
                <a:off x="1245622" y="3421931"/>
                <a:ext cx="220365" cy="222815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 flipH="1">
                <a:off x="1326686" y="3328394"/>
                <a:ext cx="45719" cy="165744"/>
              </a:xfrm>
              <a:prstGeom prst="rect">
                <a:avLst/>
              </a:prstGeom>
              <a:solidFill>
                <a:srgbClr val="660066"/>
              </a:soli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199677" y="3581031"/>
            <a:ext cx="15303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Positron Beam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2653" y="5718203"/>
            <a:ext cx="14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FF0000"/>
                </a:solidFill>
                <a:latin typeface="Arial"/>
              </a:rPr>
              <a:t>Key Challenges </a:t>
            </a:r>
            <a:endParaRPr lang="en-US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7696" y="5909693"/>
            <a:ext cx="3200517" cy="33855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Wingdings 3" charset="2"/>
              </a:rPr>
              <a:t>~10</a:t>
            </a:r>
            <a:r>
              <a:rPr kumimoji="0" lang="en-US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Wingdings 3" charset="2"/>
              </a:rPr>
              <a:t>11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cs typeface="Wingdings 3" charset="2"/>
              </a:rPr>
              <a:t>m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Wingdings 3" charset="2"/>
              </a:rPr>
              <a:t>/ sec from </a:t>
            </a:r>
            <a:r>
              <a:rPr kumimoji="0" lang="en-US" sz="16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Wingdings 3" charset="2"/>
              </a:rPr>
              <a:t>e+e-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Wingdings 3" charset="2"/>
                <a:cs typeface="Wingdings 3" charset="2"/>
              </a:rPr>
              <a:t>g</a:t>
            </a:r>
            <a:r>
              <a:rPr kumimoji="0" lang="en-US" sz="16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cs typeface="Symbol" charset="2"/>
              </a:rPr>
              <a:t>m+m</a:t>
            </a: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cs typeface="Symbol" charset="2"/>
              </a:rPr>
              <a:t>-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1706" y="6283921"/>
            <a:ext cx="1322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000090"/>
                </a:solidFill>
                <a:latin typeface="Arial"/>
              </a:rPr>
              <a:t>Key </a:t>
            </a:r>
          </a:p>
          <a:p>
            <a:pPr defTabSz="457200"/>
            <a:r>
              <a:rPr lang="en-US" b="1" dirty="0" smtClean="0">
                <a:solidFill>
                  <a:srgbClr val="000090"/>
                </a:solidFill>
                <a:latin typeface="Arial"/>
              </a:rPr>
              <a:t>R&amp;D</a:t>
            </a:r>
            <a:endParaRPr lang="en-US" b="1" dirty="0">
              <a:solidFill>
                <a:srgbClr val="000090"/>
              </a:solidFill>
              <a:latin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05922" y="6310941"/>
            <a:ext cx="3948643" cy="58477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</a:rPr>
              <a:t>10</a:t>
            </a:r>
            <a:r>
              <a:rPr kumimoji="0" lang="en-US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</a:rPr>
              <a:t>15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</a:rPr>
              <a:t>e+/sec, 100 kW class target, NON 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</a:rPr>
              <a:t>distructive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</a:rPr>
              <a:t> process in e+ ring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463406" y="1852497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0913" y="2297057"/>
            <a:ext cx="14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  <a:latin typeface="Arial"/>
              </a:rPr>
              <a:t>Key Challenges </a:t>
            </a:r>
            <a:endParaRPr lang="en-US" b="1" dirty="0">
              <a:solidFill>
                <a:srgbClr val="FF00FF"/>
              </a:solidFill>
              <a:latin typeface="Arial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693741" y="2238500"/>
            <a:ext cx="1849296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FF00FF"/>
                </a:solidFill>
                <a:latin typeface="Arial"/>
                <a:cs typeface="Wingdings 3" charset="2"/>
              </a:rPr>
              <a:t>~10</a:t>
            </a:r>
            <a:r>
              <a:rPr lang="en-US" sz="1600" b="1" baseline="30000" dirty="0">
                <a:solidFill>
                  <a:srgbClr val="FF00FF"/>
                </a:solidFill>
                <a:latin typeface="Arial"/>
                <a:cs typeface="Wingdings 3" charset="2"/>
              </a:rPr>
              <a:t>13</a:t>
            </a:r>
            <a:r>
              <a:rPr lang="en-US" sz="1600" b="1" dirty="0">
                <a:solidFill>
                  <a:srgbClr val="FF00FF"/>
                </a:solidFill>
                <a:latin typeface="Arial"/>
                <a:cs typeface="Wingdings 3" charset="2"/>
              </a:rPr>
              <a:t>-10</a:t>
            </a:r>
            <a:r>
              <a:rPr lang="en-US" sz="1600" b="1" baseline="30000" dirty="0">
                <a:solidFill>
                  <a:srgbClr val="FF00FF"/>
                </a:solidFill>
                <a:latin typeface="Arial"/>
                <a:cs typeface="Wingdings 3" charset="2"/>
              </a:rPr>
              <a:t>14 </a:t>
            </a:r>
            <a:r>
              <a:rPr lang="en-US" sz="1600" b="1" dirty="0">
                <a:solidFill>
                  <a:srgbClr val="FF00FF"/>
                </a:solidFill>
                <a:latin typeface="Symbol" panose="05050102010706020507" pitchFamily="18" charset="2"/>
                <a:cs typeface="Wingdings 3" charset="2"/>
              </a:rPr>
              <a:t>m </a:t>
            </a:r>
            <a:r>
              <a:rPr lang="en-US" sz="1600" b="1" dirty="0">
                <a:solidFill>
                  <a:srgbClr val="FF00FF"/>
                </a:solidFill>
                <a:latin typeface="Arial"/>
                <a:cs typeface="Wingdings 3" charset="2"/>
              </a:rPr>
              <a:t>/ 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sec</a:t>
            </a:r>
          </a:p>
          <a:p>
            <a:pPr algn="ctr"/>
            <a:r>
              <a:rPr lang="en-US" sz="1600" b="1" dirty="0">
                <a:solidFill>
                  <a:srgbClr val="FF00FF"/>
                </a:solidFill>
                <a:latin typeface="Arial"/>
                <a:cs typeface="Wingdings 3" charset="2"/>
              </a:rPr>
              <a:t>Tertiary 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particle </a:t>
            </a:r>
            <a:r>
              <a:rPr lang="en-US" sz="1600" b="1" i="1" dirty="0" err="1" smtClean="0">
                <a:solidFill>
                  <a:srgbClr val="FF00FF"/>
                </a:solidFill>
                <a:latin typeface="Arial"/>
                <a:cs typeface="Wingdings 3" charset="2"/>
              </a:rPr>
              <a:t>p</a:t>
            </a:r>
            <a:r>
              <a:rPr lang="en-US" sz="1600" b="1" dirty="0" err="1" smtClean="0">
                <a:solidFill>
                  <a:srgbClr val="FF00FF"/>
                </a:solidFill>
                <a:latin typeface="Wingdings 3" charset="2"/>
                <a:cs typeface="Wingdings 3" charset="2"/>
              </a:rPr>
              <a:t>g</a:t>
            </a:r>
            <a:r>
              <a:rPr lang="en-US" sz="1600" b="1" i="1" dirty="0" err="1" smtClean="0">
                <a:solidFill>
                  <a:srgbClr val="FF00FF"/>
                </a:solidFill>
                <a:latin typeface="Symbol" charset="2"/>
                <a:cs typeface="Symbol" charset="2"/>
              </a:rPr>
              <a:t>p</a:t>
            </a:r>
            <a:r>
              <a:rPr lang="en-US" sz="1600" b="1" dirty="0" err="1" smtClean="0">
                <a:solidFill>
                  <a:srgbClr val="FF00FF"/>
                </a:solidFill>
                <a:latin typeface="Wingdings 3" charset="2"/>
                <a:cs typeface="Wingdings 3" charset="2"/>
              </a:rPr>
              <a:t>g</a:t>
            </a:r>
            <a:r>
              <a:rPr lang="en-US" sz="1600" b="1" i="1" dirty="0" err="1" smtClean="0">
                <a:solidFill>
                  <a:srgbClr val="FF00FF"/>
                </a:solidFill>
                <a:latin typeface="Symbol" charset="2"/>
                <a:cs typeface="Symbol" charset="2"/>
              </a:rPr>
              <a:t>m</a:t>
            </a:r>
            <a:r>
              <a:rPr lang="en-US" sz="1600" b="1" i="1" dirty="0" smtClean="0">
                <a:solidFill>
                  <a:srgbClr val="FF00FF"/>
                </a:solidFill>
                <a:latin typeface="Symbol" charset="2"/>
                <a:cs typeface="Symbol" charset="2"/>
              </a:rPr>
              <a:t>:</a:t>
            </a:r>
            <a:endParaRPr lang="en-GB" sz="1600" dirty="0">
              <a:solidFill>
                <a:srgbClr val="FF00FF"/>
              </a:solidFill>
              <a:latin typeface="Arial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04693" y="2238500"/>
            <a:ext cx="1393030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Fast cooling</a:t>
            </a:r>
          </a:p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 (</a:t>
            </a:r>
            <a:r>
              <a:rPr lang="en-US" sz="1600" b="1" dirty="0" smtClean="0">
                <a:solidFill>
                  <a:srgbClr val="FF00FF"/>
                </a:solidFill>
                <a:latin typeface="Symbol" panose="05050102010706020507" pitchFamily="18" charset="2"/>
                <a:cs typeface="Wingdings 3" charset="2"/>
              </a:rPr>
              <a:t>t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=2</a:t>
            </a:r>
            <a:r>
              <a:rPr lang="en-US" sz="1600" b="1" dirty="0" smtClean="0">
                <a:solidFill>
                  <a:srgbClr val="FF00FF"/>
                </a:solidFill>
                <a:latin typeface="Symbol" panose="05050102010706020507" pitchFamily="18" charset="2"/>
                <a:cs typeface="Wingdings 3" charset="2"/>
              </a:rPr>
              <a:t>m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s)</a:t>
            </a:r>
          </a:p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by 10</a:t>
            </a:r>
            <a:r>
              <a:rPr lang="en-US" sz="1600" b="1" baseline="30000" dirty="0" smtClean="0">
                <a:solidFill>
                  <a:srgbClr val="FF00FF"/>
                </a:solidFill>
                <a:latin typeface="Arial"/>
                <a:cs typeface="Wingdings 3" charset="2"/>
              </a:rPr>
              <a:t>6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 (6D)</a:t>
            </a:r>
            <a:endParaRPr lang="en-GB" sz="1600" dirty="0">
              <a:solidFill>
                <a:srgbClr val="FF00FF"/>
              </a:solidFill>
              <a:latin typeface="Arial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579908" y="2331322"/>
            <a:ext cx="1992853" cy="58477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Fast acceleration</a:t>
            </a:r>
          </a:p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mitigating </a:t>
            </a:r>
            <a:r>
              <a:rPr lang="en-US" sz="1600" b="1" dirty="0">
                <a:solidFill>
                  <a:srgbClr val="FF00FF"/>
                </a:solidFill>
                <a:latin typeface="Symbol" panose="05050102010706020507" pitchFamily="18" charset="2"/>
              </a:rPr>
              <a:t>m</a:t>
            </a:r>
            <a:r>
              <a:rPr lang="en-US" sz="1600" b="1" dirty="0">
                <a:solidFill>
                  <a:srgbClr val="FF00FF"/>
                </a:solidFill>
                <a:latin typeface="Arial"/>
              </a:rPr>
              <a:t> 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</a:rPr>
              <a:t>decay</a:t>
            </a:r>
            <a:endParaRPr lang="en-GB" sz="1600" dirty="0">
              <a:solidFill>
                <a:srgbClr val="FF00FF"/>
              </a:solidFill>
              <a:latin typeface="Arial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851675" y="2283118"/>
            <a:ext cx="1381708" cy="58477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  <a:cs typeface="Wingdings 3" charset="2"/>
              </a:rPr>
              <a:t>Background</a:t>
            </a:r>
          </a:p>
          <a:p>
            <a:pPr algn="ctr"/>
            <a:r>
              <a:rPr lang="en-US" sz="1600" b="1" dirty="0" smtClean="0">
                <a:solidFill>
                  <a:srgbClr val="FF00FF"/>
                </a:solidFill>
                <a:latin typeface="Arial"/>
              </a:rPr>
              <a:t>by </a:t>
            </a:r>
            <a:r>
              <a:rPr lang="en-US" sz="1600" b="1" dirty="0" smtClean="0">
                <a:solidFill>
                  <a:srgbClr val="FF00FF"/>
                </a:solidFill>
                <a:latin typeface="Symbol" panose="05050102010706020507" pitchFamily="18" charset="2"/>
              </a:rPr>
              <a:t>m</a:t>
            </a:r>
            <a:r>
              <a:rPr lang="en-US" sz="1600" b="1" dirty="0" smtClean="0">
                <a:solidFill>
                  <a:srgbClr val="FF00FF"/>
                </a:solidFill>
                <a:latin typeface="Arial"/>
              </a:rPr>
              <a:t> decay</a:t>
            </a:r>
            <a:endParaRPr lang="en-GB" sz="1600" dirty="0">
              <a:solidFill>
                <a:srgbClr val="FF00FF"/>
              </a:solidFill>
              <a:latin typeface="Arial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4506600" y="1823522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6619534" y="1852497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8407944" y="1778903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from US-MAP (2015) to  Italian </a:t>
            </a:r>
            <a:r>
              <a:rPr lang="en-GB" sz="3200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-collider (2017)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72761" y="6396335"/>
            <a:ext cx="163281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M</a:t>
            </a:r>
            <a:r>
              <a:rPr lang="en-GB" sz="2400" dirty="0" smtClean="0"/>
              <a:t>.  Boscolo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0192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/>
      <p:bldP spid="23" grpId="0"/>
      <p:bldP spid="24" grpId="0" animBg="1"/>
      <p:bldP spid="25" grpId="0"/>
      <p:bldP spid="26" grpId="0" animBg="1"/>
      <p:bldP spid="28" grpId="0"/>
      <p:bldP spid="29" grpId="0" animBg="1"/>
      <p:bldP spid="30" grpId="0" animBg="1"/>
      <p:bldP spid="31" grpId="0" animBg="1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-3820"/>
            <a:ext cx="9166592" cy="720000"/>
          </a:xfrm>
          <a:prstGeom prst="rect">
            <a:avLst/>
          </a:prstGeom>
          <a:solidFill>
            <a:srgbClr val="FFFF00"/>
          </a:solidFill>
        </p:spPr>
        <p:txBody>
          <a:bodyPr tIns="540000" bIns="54000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b="1" dirty="0" smtClean="0">
                <a:solidFill>
                  <a:srgbClr val="0070C0"/>
                </a:solidFill>
              </a:rPr>
              <a:t>EuCARD-2 WP5 XBEAM strategies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1" y="794394"/>
            <a:ext cx="1824646" cy="69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1561452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</a:rPr>
              <a:t>preliminary </a:t>
            </a:r>
            <a:r>
              <a:rPr lang="en-GB" sz="2800" b="1" dirty="0" smtClean="0">
                <a:solidFill>
                  <a:srgbClr val="0070C0"/>
                </a:solidFill>
              </a:rPr>
              <a:t>strategies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70C0"/>
                </a:solidFill>
              </a:rPr>
              <a:t>for future hadron &amp; lepton colliders </a:t>
            </a:r>
            <a:endParaRPr lang="en-GB" sz="2800" dirty="0" smtClean="0">
              <a:solidFill>
                <a:srgbClr val="0070C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70C0"/>
                </a:solidFill>
              </a:rPr>
              <a:t>for </a:t>
            </a:r>
            <a:r>
              <a:rPr lang="en-GB" sz="2800" b="1" dirty="0">
                <a:solidFill>
                  <a:srgbClr val="0070C0"/>
                </a:solidFill>
              </a:rPr>
              <a:t>future high-performance hadron rings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70C0"/>
                </a:solidFill>
              </a:rPr>
              <a:t>for future high-power high-current SC </a:t>
            </a:r>
            <a:r>
              <a:rPr lang="en-GB" sz="2800" b="1" dirty="0" err="1">
                <a:solidFill>
                  <a:srgbClr val="0070C0"/>
                </a:solidFill>
              </a:rPr>
              <a:t>linacs</a:t>
            </a:r>
            <a:r>
              <a:rPr lang="en-GB" sz="2800" b="1" dirty="0">
                <a:solidFill>
                  <a:srgbClr val="0070C0"/>
                </a:solidFill>
              </a:rPr>
              <a:t> </a:t>
            </a:r>
            <a:endParaRPr lang="en-GB" sz="2800" dirty="0">
              <a:solidFill>
                <a:prstClr val="black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70C0"/>
                </a:solidFill>
              </a:rPr>
              <a:t>for future polarized beams</a:t>
            </a:r>
          </a:p>
          <a:p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26519" y="751182"/>
            <a:ext cx="4698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prstClr val="black"/>
                </a:solidFill>
              </a:rPr>
              <a:t>four strategy reports delivered in 2016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33" y="3919536"/>
            <a:ext cx="1980542" cy="28008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90" y="3919536"/>
            <a:ext cx="2221910" cy="28742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847" y="3878361"/>
            <a:ext cx="2139158" cy="27672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006" y="3832621"/>
            <a:ext cx="2265796" cy="29328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739" y="864146"/>
            <a:ext cx="1719431" cy="57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37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2300"/>
            <a:ext cx="1717675" cy="64135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CMC</a:t>
            </a:r>
          </a:p>
        </p:txBody>
      </p:sp>
      <p:pic>
        <p:nvPicPr>
          <p:cNvPr id="30722" name="Picture 2" descr="Related image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838" y="69850"/>
            <a:ext cx="6634162" cy="6770688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10919" y="825034"/>
            <a:ext cx="2303586" cy="185423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ERN</a:t>
            </a:r>
          </a:p>
          <a:p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uon </a:t>
            </a:r>
          </a:p>
          <a:p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ollider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44328" y="3297003"/>
            <a:ext cx="2599963" cy="270838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marL="355600" indent="-355600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en-US" sz="2600" b="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sz="2600" b="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</a:t>
            </a:r>
            <a:endParaRPr lang="en-US" sz="2600" b="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39738" indent="-439738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tunnel</a:t>
            </a:r>
          </a:p>
          <a:p>
            <a:pPr marL="439738" indent="-439738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SPS tunnel and </a:t>
            </a:r>
            <a:r>
              <a:rPr lang="en-US" sz="2600" b="0" i="1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mb</a:t>
            </a:r>
            <a:r>
              <a:rPr lang="en-US" sz="2600" b="0" i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PS</a:t>
            </a:r>
          </a:p>
          <a:p>
            <a:pPr marL="439738" indent="-439738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~7GeV SRF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2600" b="0" i="1" dirty="0" smtClean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ulsed magnets</a:t>
            </a:r>
            <a:endParaRPr lang="en-US" sz="2600" b="0" i="1" dirty="0">
              <a:solidFill>
                <a:srgbClr val="4040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39738" indent="-439738">
              <a:buFont typeface="Arial" panose="020B0604020202020204" pitchFamily="34" charset="0"/>
              <a:buChar char="•"/>
            </a:pPr>
            <a:r>
              <a:rPr lang="en-US" sz="2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</a:t>
            </a:r>
            <a:r>
              <a:rPr lang="en-US" sz="2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~LHC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7339029" y="1178105"/>
            <a:ext cx="491986" cy="545187"/>
          </a:xfrm>
          <a:prstGeom prst="line">
            <a:avLst/>
          </a:prstGeom>
          <a:ln w="127000" cmpd="dbl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3640851" y="5396737"/>
            <a:ext cx="625252" cy="488247"/>
          </a:xfrm>
          <a:prstGeom prst="line">
            <a:avLst/>
          </a:prstGeom>
          <a:ln w="127000" cmpd="dbl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1577283">
            <a:off x="7638856" y="1052054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charset="0"/>
              </a:rPr>
              <a:t>SRF</a:t>
            </a:r>
          </a:p>
        </p:txBody>
      </p:sp>
      <p:sp>
        <p:nvSpPr>
          <p:cNvPr id="14" name="TextBox 13"/>
          <p:cNvSpPr txBox="1"/>
          <p:nvPr/>
        </p:nvSpPr>
        <p:spPr>
          <a:xfrm rot="21577283">
            <a:off x="3907801" y="5269810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charset="0"/>
              </a:rPr>
              <a:t>SRF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637641" y="4837581"/>
            <a:ext cx="447200" cy="559156"/>
          </a:xfrm>
          <a:prstGeom prst="line">
            <a:avLst/>
          </a:prstGeom>
          <a:ln w="127000" cmpd="dbl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1577283">
            <a:off x="7435607" y="4652915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charset="0"/>
              </a:rPr>
              <a:t>SRF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188677" y="1536908"/>
            <a:ext cx="361495" cy="559156"/>
          </a:xfrm>
          <a:prstGeom prst="line">
            <a:avLst/>
          </a:prstGeom>
          <a:ln w="127000" cmpd="dbl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21577283">
            <a:off x="2900938" y="1352242"/>
            <a:ext cx="521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charset="0"/>
              </a:rPr>
              <a:t>SRF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-9214" y="6378873"/>
            <a:ext cx="150214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V</a:t>
            </a:r>
            <a:r>
              <a:rPr lang="en-GB" sz="2400" dirty="0" smtClean="0"/>
              <a:t>.  Shiltsev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9057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495920" y="3105109"/>
            <a:ext cx="1593632" cy="515937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algn="r" eaLnBrk="0" hangingPunct="0">
              <a:defRPr/>
            </a:pPr>
            <a:r>
              <a:rPr lang="en-US" sz="3600" b="1" i="1" kern="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 pitchFamily="18" charset="0"/>
              </a:rPr>
              <a:t>1 </a:t>
            </a:r>
            <a:r>
              <a:rPr lang="en-US" sz="3600" b="1" i="1" kern="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 pitchFamily="18" charset="0"/>
              </a:rPr>
              <a:t>PeV</a:t>
            </a:r>
            <a:r>
              <a:rPr lang="en-US" sz="3600" b="1" i="1" kern="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 pitchFamily="18" charset="0"/>
              </a:rPr>
              <a:t> = </a:t>
            </a:r>
          </a:p>
          <a:p>
            <a:pPr algn="r" eaLnBrk="0" hangingPunct="0">
              <a:defRPr/>
            </a:pPr>
            <a:r>
              <a:rPr lang="en-US" sz="2400" b="1" i="1" kern="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 pitchFamily="18" charset="0"/>
              </a:rPr>
              <a:t>1000 </a:t>
            </a:r>
            <a:r>
              <a:rPr lang="en-US" sz="2400" b="1" i="1" kern="0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 pitchFamily="18" charset="0"/>
              </a:rPr>
              <a:t>TeV</a:t>
            </a:r>
            <a:endParaRPr lang="en-US" sz="2400" b="1" i="1" kern="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Times New Roman" pitchFamily="18" charset="0"/>
            </a:endParaRPr>
          </a:p>
          <a:p>
            <a:pPr algn="r" eaLnBrk="0" hangingPunct="0">
              <a:defRPr/>
            </a:pPr>
            <a:r>
              <a:rPr lang="en-US" sz="2400" b="0" kern="0" dirty="0"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n</a:t>
            </a:r>
            <a:r>
              <a:rPr lang="en-US" sz="2400" i="1" baseline="-25000" dirty="0">
                <a:sym typeface="Symbol"/>
              </a:rPr>
              <a:t></a:t>
            </a:r>
            <a:r>
              <a:rPr lang="en-US" sz="2400" b="0" kern="0" dirty="0"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Times New Roman" pitchFamily="18" charset="0"/>
              </a:rPr>
              <a:t> ~1000</a:t>
            </a:r>
          </a:p>
          <a:p>
            <a:pPr algn="r" eaLnBrk="0" hangingPunct="0">
              <a:defRPr/>
            </a:pPr>
            <a:r>
              <a:rPr lang="en-US" sz="2400" b="0" kern="0" dirty="0" err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n</a:t>
            </a:r>
            <a:r>
              <a:rPr lang="en-US" sz="2400" i="1" baseline="-25000" dirty="0" err="1">
                <a:sym typeface="Symbol"/>
              </a:rPr>
              <a:t>B</a:t>
            </a:r>
            <a:r>
              <a:rPr lang="en-US" sz="2400" b="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~100</a:t>
            </a:r>
          </a:p>
          <a:p>
            <a:pPr algn="r" eaLnBrk="0" hangingPunct="0">
              <a:defRPr/>
            </a:pPr>
            <a:r>
              <a:rPr lang="en-US" sz="2400" b="0" kern="0" dirty="0" err="1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  <a:sym typeface="Symbol"/>
              </a:rPr>
              <a:t>f</a:t>
            </a:r>
            <a:r>
              <a:rPr lang="en-US" sz="2400" i="1" baseline="-25000" dirty="0" err="1">
                <a:sym typeface="Symbol"/>
              </a:rPr>
              <a:t>rep</a:t>
            </a:r>
            <a:r>
              <a:rPr lang="en-US" sz="2400" b="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~10</a:t>
            </a:r>
            <a:r>
              <a:rPr lang="en-US" sz="2400" b="0" kern="0" baseline="300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6</a:t>
            </a:r>
          </a:p>
          <a:p>
            <a:pPr algn="r" eaLnBrk="0" hangingPunct="0">
              <a:defRPr/>
            </a:pPr>
            <a:r>
              <a:rPr lang="en-US" sz="2400" b="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  <a:sym typeface="Symbol"/>
              </a:rPr>
              <a:t>L</a:t>
            </a:r>
            <a:r>
              <a:rPr lang="en-US" sz="2400" b="0" kern="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~10</a:t>
            </a:r>
            <a:r>
              <a:rPr lang="en-US" sz="2400" b="0" kern="0" baseline="30000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30-32</a:t>
            </a:r>
          </a:p>
          <a:p>
            <a:pPr algn="ctr" eaLnBrk="0" hangingPunct="0">
              <a:defRPr/>
            </a:pPr>
            <a:endParaRPr lang="en-US" sz="3600" b="0" kern="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806450" y="6537568"/>
            <a:ext cx="4796895" cy="218831"/>
          </a:xfrm>
        </p:spPr>
        <p:txBody>
          <a:bodyPr/>
          <a:lstStyle/>
          <a:p>
            <a:pPr>
              <a:defRPr/>
            </a:pPr>
            <a:r>
              <a:rPr lang="en-US"/>
              <a:t>V.Shiltsev | XBEAM 2017 - Ultimate Colliders</a:t>
            </a:r>
            <a:endParaRPr lang="en-US" dirty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6" y="1328824"/>
            <a:ext cx="7555816" cy="5427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Text Box 79"/>
          <p:cNvSpPr txBox="1">
            <a:spLocks noChangeArrowheads="1"/>
          </p:cNvSpPr>
          <p:nvPr/>
        </p:nvSpPr>
        <p:spPr bwMode="auto">
          <a:xfrm rot="-5400000">
            <a:off x="-1944099" y="3026581"/>
            <a:ext cx="41900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600" dirty="0" err="1">
                <a:solidFill>
                  <a:srgbClr val="000099"/>
                </a:solidFill>
              </a:rPr>
              <a:t>V.Shiltsev</a:t>
            </a:r>
            <a:r>
              <a:rPr lang="en-US" altLang="en-US" sz="1600" dirty="0">
                <a:solidFill>
                  <a:srgbClr val="000099"/>
                </a:solidFill>
              </a:rPr>
              <a:t>, </a:t>
            </a:r>
            <a:r>
              <a:rPr lang="en-US" sz="1600" dirty="0">
                <a:solidFill>
                  <a:srgbClr val="000099"/>
                </a:solidFill>
              </a:rPr>
              <a:t>Phys. </a:t>
            </a:r>
            <a:r>
              <a:rPr lang="en-US" sz="2000" dirty="0" err="1">
                <a:solidFill>
                  <a:srgbClr val="000099"/>
                </a:solidFill>
              </a:rPr>
              <a:t>Uspekhy</a:t>
            </a:r>
            <a:r>
              <a:rPr lang="en-US" sz="1600" dirty="0">
                <a:solidFill>
                  <a:srgbClr val="000099"/>
                </a:solidFill>
              </a:rPr>
              <a:t> </a:t>
            </a:r>
            <a:r>
              <a:rPr lang="en-US" sz="1600" u="sng" dirty="0">
                <a:solidFill>
                  <a:srgbClr val="000099"/>
                </a:solidFill>
              </a:rPr>
              <a:t>55</a:t>
            </a:r>
            <a:r>
              <a:rPr lang="en-US" sz="1600" dirty="0">
                <a:solidFill>
                  <a:srgbClr val="000099"/>
                </a:solidFill>
              </a:rPr>
              <a:t> 965 (2012</a:t>
            </a:r>
            <a:r>
              <a:rPr lang="en-US" altLang="en-US" sz="1600" dirty="0">
                <a:solidFill>
                  <a:srgbClr val="000099"/>
                </a:solidFill>
              </a:rPr>
              <a:t>)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469" y="781963"/>
            <a:ext cx="1908740" cy="80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131" y="772869"/>
            <a:ext cx="3337870" cy="81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7364661" y="1835089"/>
            <a:ext cx="1724891" cy="53975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algn="ctr" eaLnBrk="0" hangingPunct="0">
              <a:defRPr/>
            </a:pPr>
            <a:r>
              <a:rPr lang="en-US" sz="2000" b="1" i="1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n</a:t>
            </a:r>
            <a:r>
              <a:rPr lang="en-US" sz="2000" b="1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~10</a:t>
            </a:r>
            <a:r>
              <a:rPr lang="en-US" sz="2000" b="1" kern="0" baseline="300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22</a:t>
            </a:r>
            <a:r>
              <a:rPr lang="en-US" sz="2000" b="1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cm</a:t>
            </a:r>
            <a:r>
              <a:rPr lang="en-US" sz="2000" b="1" kern="0" baseline="3000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-3</a:t>
            </a:r>
            <a:r>
              <a:rPr lang="en-US" sz="2000" b="1" kern="0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, </a:t>
            </a:r>
          </a:p>
          <a:p>
            <a:pPr algn="ctr" eaLnBrk="0" hangingPunct="0">
              <a:defRPr/>
            </a:pPr>
            <a:r>
              <a:rPr lang="en-US" sz="20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10 </a:t>
            </a:r>
            <a:r>
              <a:rPr lang="en-US" sz="2000" b="1" kern="0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TeV</a:t>
            </a:r>
            <a:r>
              <a:rPr lang="en-US" sz="20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/m </a:t>
            </a:r>
            <a:r>
              <a:rPr lang="en-US" sz="2000" b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  <a:sym typeface="Wingdings" panose="05000000000000000000" pitchFamily="2" charset="2"/>
              </a:rPr>
              <a:t></a:t>
            </a:r>
            <a:endParaRPr lang="en-US" sz="2000" b="1" kern="0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j-ea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228600" y="6537568"/>
            <a:ext cx="399623" cy="218831"/>
          </a:xfrm>
        </p:spPr>
        <p:txBody>
          <a:bodyPr/>
          <a:lstStyle/>
          <a:p>
            <a:pPr>
              <a:defRPr/>
            </a:pPr>
            <a:fld id="{643FE0B4-9152-4ADD-B99D-44BE937B9B4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“dream” collider = muon crystal acceleration 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97030" y="6416150"/>
            <a:ext cx="143321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V. </a:t>
            </a:r>
            <a:r>
              <a:rPr lang="en-GB" sz="2400" dirty="0"/>
              <a:t>S</a:t>
            </a:r>
            <a:r>
              <a:rPr lang="en-GB" sz="2400" dirty="0" smtClean="0"/>
              <a:t>hiltsev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708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83955" y="2051223"/>
            <a:ext cx="663630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i="1" dirty="0">
                <a:solidFill>
                  <a:prstClr val="black"/>
                </a:solidFill>
              </a:rPr>
              <a:t>e</a:t>
            </a:r>
            <a:r>
              <a:rPr lang="en-GB" sz="7200" i="1" dirty="0" smtClean="0">
                <a:solidFill>
                  <a:prstClr val="black"/>
                </a:solidFill>
              </a:rPr>
              <a:t>xtreme colliders</a:t>
            </a:r>
          </a:p>
          <a:p>
            <a:r>
              <a:rPr lang="en-GB" sz="6600" i="1" dirty="0">
                <a:solidFill>
                  <a:prstClr val="black"/>
                </a:solidFill>
              </a:rPr>
              <a:t>2</a:t>
            </a:r>
            <a:r>
              <a:rPr lang="en-GB" sz="6600" i="1" dirty="0" smtClean="0">
                <a:solidFill>
                  <a:prstClr val="black"/>
                </a:solidFill>
              </a:rPr>
              <a:t>. hadron colliders</a:t>
            </a:r>
            <a:endParaRPr lang="en-GB" sz="66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00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4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03" y="1402596"/>
            <a:ext cx="8085436" cy="428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 rot="10800000" flipV="1">
            <a:off x="673215" y="5664856"/>
            <a:ext cx="779756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past and present [blue], upcoming [red], and longer-term future hadron (pp or p-</a:t>
            </a:r>
            <a:r>
              <a:rPr kumimoji="0" lang="en-US" altLang="en-US" sz="2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pbar</a:t>
            </a:r>
            <a:r>
              <a:rPr kumimoji="0" lang="en-US" altLang="en-US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 colliders [green] around the world</a:t>
            </a:r>
            <a:endParaRPr kumimoji="0" lang="en-US" altLang="en-US" sz="4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305" y="228600"/>
            <a:ext cx="79572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luminosity vs. </a:t>
            </a:r>
            <a:r>
              <a:rPr lang="en-US" altLang="en-US" sz="3200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c.m</a:t>
            </a:r>
            <a:r>
              <a:rPr lang="en-US" altLang="en-US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en-US" alt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energy </a:t>
            </a:r>
            <a:r>
              <a:rPr lang="en-US" altLang="en-US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for past, present and future hadron colliders 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949298" y="6396335"/>
            <a:ext cx="219470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F.  Zimmermann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3216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b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eta* of hadron colliders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817" y="584776"/>
            <a:ext cx="4739315" cy="48338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78178" y="6412318"/>
            <a:ext cx="136582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R.  Tomas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1236133" y="5581321"/>
            <a:ext cx="56049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p</a:t>
            </a:r>
            <a:r>
              <a:rPr lang="en-GB" sz="2800" dirty="0" smtClean="0"/>
              <a:t>ushing FCC-</a:t>
            </a:r>
            <a:r>
              <a:rPr lang="en-GB" sz="2800" dirty="0" err="1" smtClean="0"/>
              <a:t>hh</a:t>
            </a:r>
            <a:r>
              <a:rPr lang="en-GB" sz="2800" dirty="0" smtClean="0">
                <a:latin typeface="Symbol" panose="05050102010706020507" pitchFamily="18" charset="2"/>
              </a:rPr>
              <a:t> b</a:t>
            </a:r>
            <a:r>
              <a:rPr lang="en-GB" sz="2800" dirty="0" smtClean="0"/>
              <a:t>* down to 5 cm ?</a:t>
            </a:r>
          </a:p>
          <a:p>
            <a:r>
              <a:rPr lang="en-GB" sz="2800" dirty="0" smtClean="0"/>
              <a:t>R</a:t>
            </a:r>
            <a:r>
              <a:rPr lang="en-GB" sz="2800" dirty="0"/>
              <a:t>. </a:t>
            </a:r>
            <a:r>
              <a:rPr lang="en-GB" sz="2800" dirty="0" smtClean="0"/>
              <a:t>Martin et al., submitted to PRAB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9428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6267" y="594747"/>
            <a:ext cx="8771466" cy="580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3200" lvl="0" indent="-277200">
              <a:spcBef>
                <a:spcPts val="1900"/>
              </a:spcBef>
              <a:buClr>
                <a:srgbClr val="0055A0"/>
              </a:buClr>
              <a:buSzPct val="80000"/>
              <a:buFont typeface="Courier New"/>
              <a:buChar char="o"/>
            </a:pPr>
            <a:r>
              <a:rPr lang="en-US" sz="2400" dirty="0" smtClean="0">
                <a:solidFill>
                  <a:srgbClr val="0055A0"/>
                </a:solidFill>
                <a:latin typeface="Arial"/>
              </a:rPr>
              <a:t>beam 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instabilities </a:t>
            </a:r>
            <a:r>
              <a:rPr lang="en-US" sz="2400" dirty="0" smtClean="0">
                <a:solidFill>
                  <a:srgbClr val="0055A0"/>
                </a:solidFill>
                <a:latin typeface="Arial"/>
              </a:rPr>
              <a:t>observed for different 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LHC beam </a:t>
            </a:r>
            <a:r>
              <a:rPr lang="en-US" sz="2400" dirty="0" smtClean="0">
                <a:solidFill>
                  <a:srgbClr val="0055A0"/>
                </a:solidFill>
                <a:latin typeface="Arial"/>
              </a:rPr>
              <a:t>processes</a:t>
            </a:r>
          </a:p>
          <a:p>
            <a:pPr marL="313200" lvl="0" indent="-277200">
              <a:spcBef>
                <a:spcPts val="1900"/>
              </a:spcBef>
              <a:buClr>
                <a:srgbClr val="0055A0"/>
              </a:buClr>
              <a:buSzPct val="80000"/>
              <a:buFont typeface="Courier New"/>
              <a:buChar char="o"/>
            </a:pPr>
            <a:r>
              <a:rPr lang="en-US" sz="2400" dirty="0">
                <a:solidFill>
                  <a:srgbClr val="0055A0"/>
                </a:solidFill>
                <a:latin typeface="Arial"/>
              </a:rPr>
              <a:t>s</a:t>
            </a:r>
            <a:r>
              <a:rPr lang="en-US" sz="2400" dirty="0" smtClean="0">
                <a:solidFill>
                  <a:srgbClr val="0055A0"/>
                </a:solidFill>
                <a:latin typeface="Arial"/>
              </a:rPr>
              <a:t>ome 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lesson learnt:</a:t>
            </a:r>
          </a:p>
          <a:p>
            <a:pPr marL="633600" lvl="1" indent="-277200">
              <a:spcBef>
                <a:spcPts val="400"/>
              </a:spcBef>
              <a:spcAft>
                <a:spcPts val="400"/>
              </a:spcAft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000" dirty="0" smtClean="0">
                <a:solidFill>
                  <a:srgbClr val="0055A0"/>
                </a:solidFill>
                <a:latin typeface="Arial"/>
              </a:rPr>
              <a:t>narrow </a:t>
            </a:r>
            <a:r>
              <a:rPr lang="en-US" sz="2000" dirty="0">
                <a:solidFill>
                  <a:srgbClr val="0055A0"/>
                </a:solidFill>
                <a:latin typeface="Arial"/>
              </a:rPr>
              <a:t>range of machine settings to keep beam stable along the cycle</a:t>
            </a:r>
          </a:p>
          <a:p>
            <a:pPr marL="633600" lvl="1" indent="-277200">
              <a:spcBef>
                <a:spcPts val="400"/>
              </a:spcBef>
              <a:spcAft>
                <a:spcPts val="400"/>
              </a:spcAft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000" dirty="0" smtClean="0">
                <a:solidFill>
                  <a:srgbClr val="0055A0"/>
                </a:solidFill>
                <a:latin typeface="Arial"/>
              </a:rPr>
              <a:t>instabilities </a:t>
            </a:r>
            <a:r>
              <a:rPr lang="en-US" sz="2000" dirty="0">
                <a:solidFill>
                  <a:srgbClr val="0055A0"/>
                </a:solidFill>
                <a:latin typeface="Arial"/>
              </a:rPr>
              <a:t>occur if coupling exceeds a certain threshold (at different stages)</a:t>
            </a:r>
          </a:p>
          <a:p>
            <a:pPr marL="633600" lvl="1" indent="-277200">
              <a:spcBef>
                <a:spcPts val="400"/>
              </a:spcBef>
              <a:spcAft>
                <a:spcPts val="400"/>
              </a:spcAft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000" dirty="0" smtClean="0">
                <a:solidFill>
                  <a:srgbClr val="0055A0"/>
                </a:solidFill>
                <a:latin typeface="Arial"/>
              </a:rPr>
              <a:t>chromaticity </a:t>
            </a:r>
            <a:r>
              <a:rPr lang="en-US" sz="2000" dirty="0">
                <a:solidFill>
                  <a:srgbClr val="0055A0"/>
                </a:solidFill>
                <a:latin typeface="Arial"/>
              </a:rPr>
              <a:t>settings are crucial along the cycle and can’t be relaxed</a:t>
            </a:r>
          </a:p>
          <a:p>
            <a:pPr marL="633600" lvl="1" indent="-277200">
              <a:spcBef>
                <a:spcPts val="400"/>
              </a:spcBef>
              <a:spcAft>
                <a:spcPts val="400"/>
              </a:spcAft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000" dirty="0" err="1" smtClean="0">
                <a:solidFill>
                  <a:srgbClr val="0055A0"/>
                </a:solidFill>
                <a:latin typeface="Arial"/>
              </a:rPr>
              <a:t>octupole</a:t>
            </a:r>
            <a:r>
              <a:rPr lang="en-US" sz="2000" dirty="0" smtClean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0" dirty="0">
                <a:solidFill>
                  <a:srgbClr val="0055A0"/>
                </a:solidFill>
                <a:latin typeface="Arial"/>
              </a:rPr>
              <a:t>settings have to be adapted according to beam emittance</a:t>
            </a:r>
          </a:p>
          <a:p>
            <a:pPr marL="633600" lvl="1" indent="-277200">
              <a:spcBef>
                <a:spcPts val="400"/>
              </a:spcBef>
              <a:spcAft>
                <a:spcPts val="400"/>
              </a:spcAft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000" dirty="0" smtClean="0">
                <a:solidFill>
                  <a:srgbClr val="0055A0"/>
                </a:solidFill>
                <a:latin typeface="Arial"/>
              </a:rPr>
              <a:t>transverse </a:t>
            </a:r>
            <a:r>
              <a:rPr lang="en-US" sz="2000" dirty="0">
                <a:solidFill>
                  <a:srgbClr val="0055A0"/>
                </a:solidFill>
                <a:latin typeface="Arial"/>
              </a:rPr>
              <a:t>damper indispensable to preserve beam stability all along the cycle</a:t>
            </a:r>
          </a:p>
          <a:p>
            <a:pPr marL="313200" lvl="0" indent="-277200">
              <a:spcBef>
                <a:spcPts val="1900"/>
              </a:spcBef>
              <a:buClr>
                <a:srgbClr val="0055A0"/>
              </a:buClr>
              <a:buSzPct val="80000"/>
              <a:buFont typeface="Courier New"/>
              <a:buChar char="o"/>
            </a:pPr>
            <a:r>
              <a:rPr lang="en-US" sz="2400" dirty="0" smtClean="0">
                <a:solidFill>
                  <a:srgbClr val="0055A0"/>
                </a:solidFill>
                <a:latin typeface="Arial"/>
              </a:rPr>
              <a:t>sources 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of instability</a:t>
            </a:r>
          </a:p>
          <a:p>
            <a:pPr marL="633600" lvl="1" indent="-277200">
              <a:spcBef>
                <a:spcPts val="400"/>
              </a:spcBef>
              <a:spcAft>
                <a:spcPts val="400"/>
              </a:spcAft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000" dirty="0" smtClean="0">
                <a:solidFill>
                  <a:srgbClr val="0055A0"/>
                </a:solidFill>
                <a:latin typeface="Arial"/>
              </a:rPr>
              <a:t>electron </a:t>
            </a:r>
            <a:r>
              <a:rPr lang="en-US" sz="2000" dirty="0">
                <a:solidFill>
                  <a:srgbClr val="0055A0"/>
                </a:solidFill>
                <a:latin typeface="Arial"/>
              </a:rPr>
              <a:t>cloud (with 25 ns beams) </a:t>
            </a:r>
            <a:r>
              <a:rPr lang="en-US" sz="2000" dirty="0">
                <a:solidFill>
                  <a:srgbClr val="0055A0"/>
                </a:solidFill>
                <a:latin typeface="Arial"/>
                <a:sym typeface="Wingdings"/>
              </a:rPr>
              <a:t> tends to become better with scrubbing</a:t>
            </a:r>
            <a:endParaRPr lang="en-US" sz="2000" dirty="0">
              <a:solidFill>
                <a:srgbClr val="0055A0"/>
              </a:solidFill>
              <a:latin typeface="Arial"/>
            </a:endParaRPr>
          </a:p>
          <a:p>
            <a:pPr marL="633600" lvl="1" indent="-277200">
              <a:spcBef>
                <a:spcPts val="400"/>
              </a:spcBef>
              <a:spcAft>
                <a:spcPts val="400"/>
              </a:spcAft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2000" dirty="0" smtClean="0">
                <a:solidFill>
                  <a:srgbClr val="0055A0"/>
                </a:solidFill>
                <a:latin typeface="Arial"/>
              </a:rPr>
              <a:t>machine </a:t>
            </a:r>
            <a:r>
              <a:rPr lang="en-US" sz="2000" dirty="0">
                <a:solidFill>
                  <a:srgbClr val="0055A0"/>
                </a:solidFill>
                <a:latin typeface="Arial"/>
              </a:rPr>
              <a:t>impedance and loss of Landau damping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h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adron-beam instabilities &amp; cures (LHC)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82354" y="6396335"/>
            <a:ext cx="156164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G.  Rumolo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3601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>
          <a:xfrm>
            <a:off x="321734" y="778199"/>
            <a:ext cx="8226854" cy="22561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</a:t>
            </a:r>
            <a:r>
              <a:rPr lang="en-US" dirty="0" smtClean="0"/>
              <a:t>oherent instabilities in stable beams </a:t>
            </a:r>
            <a:r>
              <a:rPr lang="en-US" dirty="0" smtClean="0">
                <a:sym typeface="Wingdings"/>
              </a:rPr>
              <a:t> simulations</a:t>
            </a:r>
            <a:endParaRPr lang="en-US" dirty="0" smtClean="0"/>
          </a:p>
          <a:p>
            <a:pPr lvl="1"/>
            <a:r>
              <a:rPr lang="en-US" dirty="0"/>
              <a:t>e</a:t>
            </a:r>
            <a:r>
              <a:rPr lang="en-US" dirty="0" smtClean="0"/>
              <a:t>lectron cloud in the dipoles tends to form a central stripe for lower bunch intensities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central density threshold (5e11 m</a:t>
            </a:r>
            <a:r>
              <a:rPr lang="en-US" baseline="30000" dirty="0" smtClean="0"/>
              <a:t>-3</a:t>
            </a:r>
            <a:r>
              <a:rPr lang="en-US" dirty="0" smtClean="0"/>
              <a:t>) is crossed when the bunch intensity decreases with Q’=15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threshold becomes much higher for Q’&gt;20</a:t>
            </a:r>
          </a:p>
          <a:p>
            <a:r>
              <a:rPr lang="en-US" dirty="0"/>
              <a:t>e</a:t>
            </a:r>
            <a:r>
              <a:rPr lang="en-US" dirty="0" smtClean="0"/>
              <a:t>xplanation also consistent with the disappearance of this phenomenon (due to scrubbing)</a:t>
            </a:r>
          </a:p>
        </p:txBody>
      </p:sp>
      <p:pic>
        <p:nvPicPr>
          <p:cNvPr id="3" name="Immagine 24" descr="cedens_for_presentatio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567" y="3192100"/>
            <a:ext cx="5068681" cy="3635332"/>
          </a:xfrm>
          <a:prstGeom prst="rect">
            <a:avLst/>
          </a:prstGeom>
        </p:spPr>
      </p:pic>
      <p:cxnSp>
        <p:nvCxnSpPr>
          <p:cNvPr id="4" name="Connettore 1 26"/>
          <p:cNvCxnSpPr/>
          <p:nvPr/>
        </p:nvCxnSpPr>
        <p:spPr>
          <a:xfrm>
            <a:off x="5580230" y="4355102"/>
            <a:ext cx="638817" cy="0"/>
          </a:xfrm>
          <a:prstGeom prst="line">
            <a:avLst/>
          </a:prstGeom>
          <a:ln>
            <a:solidFill>
              <a:srgbClr val="FF0000"/>
            </a:solidFill>
            <a:headEnd type="diamond" w="sm" len="sm"/>
            <a:tailEnd type="diamond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asellaDiTesto 30"/>
          <p:cNvSpPr txBox="1"/>
          <p:nvPr/>
        </p:nvSpPr>
        <p:spPr>
          <a:xfrm>
            <a:off x="6070413" y="4206638"/>
            <a:ext cx="308653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lang="en-US" sz="1600" kern="0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Instability threshold estimated by </a:t>
            </a:r>
            <a:r>
              <a:rPr lang="en-US" sz="1600" kern="0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PyEC-PyHT</a:t>
            </a:r>
            <a:r>
              <a:rPr lang="en-US" sz="1600" kern="0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simulations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6" name="Ovale 28"/>
          <p:cNvSpPr/>
          <p:nvPr/>
        </p:nvSpPr>
        <p:spPr>
          <a:xfrm>
            <a:off x="5458625" y="3937094"/>
            <a:ext cx="229698" cy="2566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33"/>
          <p:cNvSpPr/>
          <p:nvPr/>
        </p:nvSpPr>
        <p:spPr>
          <a:xfrm>
            <a:off x="6137979" y="5616121"/>
            <a:ext cx="229698" cy="2566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34"/>
          <p:cNvSpPr/>
          <p:nvPr/>
        </p:nvSpPr>
        <p:spPr>
          <a:xfrm>
            <a:off x="5668674" y="3806468"/>
            <a:ext cx="830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rgbClr val="FF0000"/>
                </a:solidFill>
                <a:cs typeface="Calibri"/>
                <a:sym typeface="Wingdings"/>
              </a:rPr>
              <a:t>0.7e11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9" name="Rettangolo 37"/>
          <p:cNvSpPr/>
          <p:nvPr/>
        </p:nvSpPr>
        <p:spPr>
          <a:xfrm>
            <a:off x="6219047" y="5810089"/>
            <a:ext cx="825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 smtClean="0">
                <a:solidFill>
                  <a:srgbClr val="FF0000"/>
                </a:solidFill>
                <a:cs typeface="Calibri"/>
                <a:sym typeface="Wingdings"/>
              </a:rPr>
              <a:t>1.1e11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10" name="Connettore 2 40"/>
          <p:cNvCxnSpPr/>
          <p:nvPr/>
        </p:nvCxnSpPr>
        <p:spPr>
          <a:xfrm>
            <a:off x="8363683" y="5125170"/>
            <a:ext cx="0" cy="544991"/>
          </a:xfrm>
          <a:prstGeom prst="straightConnector1">
            <a:avLst/>
          </a:prstGeom>
          <a:ln w="6350" cmpd="sng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e 43"/>
          <p:cNvSpPr/>
          <p:nvPr/>
        </p:nvSpPr>
        <p:spPr>
          <a:xfrm>
            <a:off x="8248834" y="5679582"/>
            <a:ext cx="229698" cy="2566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44"/>
          <p:cNvSpPr/>
          <p:nvPr/>
        </p:nvSpPr>
        <p:spPr>
          <a:xfrm>
            <a:off x="7481106" y="5064535"/>
            <a:ext cx="864339" cy="5447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kern="0" dirty="0" smtClean="0">
                <a:solidFill>
                  <a:srgbClr val="FF0000"/>
                </a:solidFill>
                <a:cs typeface="Calibri"/>
                <a:sym typeface="Wingdings"/>
              </a:rPr>
              <a:t>2.3e11</a:t>
            </a:r>
          </a:p>
          <a:p>
            <a:pPr>
              <a:lnSpc>
                <a:spcPct val="80000"/>
              </a:lnSpc>
            </a:pPr>
            <a:r>
              <a:rPr lang="en-US" kern="0" dirty="0" smtClean="0">
                <a:solidFill>
                  <a:srgbClr val="FF0000"/>
                </a:solidFill>
                <a:cs typeface="Calibri"/>
                <a:sym typeface="Wingdings"/>
              </a:rPr>
              <a:t>HL-LHC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e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-cloud causes coherent instability in collision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6396335"/>
            <a:ext cx="156164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G.  Rumolo</a:t>
            </a:r>
            <a:endParaRPr lang="en-GB" sz="2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92" y="3322607"/>
            <a:ext cx="3563981" cy="248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335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/>
      <p:bldP spid="9" grpId="0"/>
      <p:bldP spid="11" grpId="0" animBg="1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83955" y="2051223"/>
            <a:ext cx="663630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i="1" dirty="0">
                <a:solidFill>
                  <a:prstClr val="black"/>
                </a:solidFill>
              </a:rPr>
              <a:t>e</a:t>
            </a:r>
            <a:r>
              <a:rPr lang="en-GB" sz="7200" i="1" dirty="0" smtClean="0">
                <a:solidFill>
                  <a:prstClr val="black"/>
                </a:solidFill>
              </a:rPr>
              <a:t>xtreme colliders</a:t>
            </a:r>
          </a:p>
          <a:p>
            <a:r>
              <a:rPr lang="en-GB" sz="6600" i="1" dirty="0" smtClean="0">
                <a:solidFill>
                  <a:prstClr val="black"/>
                </a:solidFill>
              </a:rPr>
              <a:t>3. </a:t>
            </a:r>
            <a:r>
              <a:rPr lang="en-GB" sz="6600" i="1" dirty="0">
                <a:solidFill>
                  <a:prstClr val="black"/>
                </a:solidFill>
              </a:rPr>
              <a:t>e</a:t>
            </a:r>
            <a:r>
              <a:rPr lang="en-GB" sz="6600" i="1" dirty="0" smtClean="0">
                <a:solidFill>
                  <a:prstClr val="black"/>
                </a:solidFill>
              </a:rPr>
              <a:t>fficiency &amp; cost</a:t>
            </a:r>
            <a:endParaRPr lang="en-GB" sz="6600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96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6864" y="460789"/>
            <a:ext cx="8438828" cy="1225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beam power at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collision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point(s) divided by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total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electrical power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of the facility</a:t>
            </a:r>
          </a:p>
          <a:p>
            <a:pPr marL="457200" indent="-457200" algn="just">
              <a:spcBef>
                <a:spcPts val="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luminosity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per electrical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input power</a:t>
            </a:r>
            <a:endParaRPr lang="en-GB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t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wo possible figures-of-merit for the efficiency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50573"/>
              </p:ext>
            </p:extLst>
          </p:nvPr>
        </p:nvGraphicFramePr>
        <p:xfrm>
          <a:off x="96864" y="1810752"/>
          <a:ext cx="8950273" cy="4963160"/>
        </p:xfrm>
        <a:graphic>
          <a:graphicData uri="http://schemas.openxmlformats.org/drawingml/2006/table">
            <a:tbl>
              <a:tblPr firstRow="1" firstCol="1" bandRow="1"/>
              <a:tblGrid>
                <a:gridCol w="1252014"/>
                <a:gridCol w="1220569"/>
                <a:gridCol w="1358735"/>
                <a:gridCol w="1311337"/>
                <a:gridCol w="1374535"/>
                <a:gridCol w="1030355"/>
                <a:gridCol w="1402728"/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collider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c.m. energy [TeV]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</a:t>
                      </a:r>
                      <a:r>
                        <a:rPr lang="en-US" sz="1800" i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el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 tot. el. power [MW]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</a:t>
                      </a:r>
                      <a:r>
                        <a:rPr lang="en-US" sz="1800" i="1" baseline="-25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 IP beam power [GW]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luminosity </a:t>
                      </a:r>
                      <a:r>
                        <a:rPr lang="en-US" sz="18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 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[nb</a:t>
                      </a:r>
                      <a:r>
                        <a:rPr lang="en-US" sz="18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</a:t>
                      </a:r>
                      <a:r>
                        <a:rPr lang="en-US" sz="18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</a:t>
                      </a: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]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</a:t>
                      </a:r>
                      <a:r>
                        <a:rPr lang="en-US" sz="1800" b="1" i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r>
                        <a:rPr lang="en-US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/P</a:t>
                      </a:r>
                      <a:r>
                        <a:rPr lang="en-US" sz="1800" b="1" i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el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L/P</a:t>
                      </a:r>
                      <a:r>
                        <a:rPr lang="en-US" sz="1800" b="1" i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el</a:t>
                      </a:r>
                      <a:r>
                        <a:rPr lang="en-US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(/IP)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[nb</a:t>
                      </a:r>
                      <a:r>
                        <a:rPr lang="en-US" sz="1800" b="1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</a:t>
                      </a: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</a:t>
                      </a:r>
                      <a:r>
                        <a:rPr lang="en-US" sz="1800" b="1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-1</a:t>
                      </a: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/MW]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CEPC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0.24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~500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8000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0.04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FCC-ee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0.091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2000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500000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FCC-ee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0.24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308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23000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FCC-ee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0.35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364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6300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0.04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LHeC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 (e- only)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0.4 (e-only)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LHeC-HF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 (e- only)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ILC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0.0059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7.5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ILC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0.0105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CLIC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0.009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0.08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CLIC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0.028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0.10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laser-plasma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0.045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r>
                        <a:rPr lang="en-US" sz="1800" baseline="30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**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0.05??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??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LHC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~150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8000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50000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0.07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FCC-hh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100.0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 (target)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50000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300 (phase 2)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100000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SPPC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70.2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600 (guess)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53000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90000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0.2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911391" y="1056262"/>
            <a:ext cx="219470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F.  Zimmermann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1839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118" y="769441"/>
            <a:ext cx="8915764" cy="515525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marL="571500" indent="-571500">
              <a:spcBef>
                <a:spcPts val="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linear colliders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must operate with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much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smaller IP spot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sizes to compete in luminosity</a:t>
            </a:r>
          </a:p>
          <a:p>
            <a:pPr marL="571500" indent="-571500">
              <a:spcBef>
                <a:spcPts val="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ERLs do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(yet) reach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efficiency of circular 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machines </a:t>
            </a:r>
          </a:p>
          <a:p>
            <a:pPr marL="571500" indent="-571500">
              <a:spcBef>
                <a:spcPts val="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uture circular lepton and hadron colliders offer outstanding luminosities / input power</a:t>
            </a:r>
          </a:p>
          <a:p>
            <a:pPr marL="571500" indent="-571500">
              <a:spcBef>
                <a:spcPts val="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igures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 merit for plasma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en-US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inear colliders highly uncertain</a:t>
            </a:r>
            <a:endParaRPr lang="en-GB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  <a:latin typeface="Constantia" panose="02030602050306030303" pitchFamily="18" charset="0"/>
              </a:rPr>
              <a:t>s</a:t>
            </a:r>
            <a:r>
              <a:rPr lang="en-GB" sz="44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ome efficiency lessons</a:t>
            </a:r>
            <a:endParaRPr lang="en-GB" sz="44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93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247205"/>
            <a:ext cx="5638800" cy="1020762"/>
          </a:xfrm>
        </p:spPr>
        <p:txBody>
          <a:bodyPr/>
          <a:lstStyle/>
          <a:p>
            <a:r>
              <a:rPr lang="en-US" sz="4000" dirty="0" smtClean="0">
                <a:solidFill>
                  <a:schemeClr val="bg1"/>
                </a:solidFill>
              </a:rPr>
              <a:t>7 WP5 XBEAM Workshops May 2015 – April 2016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618" y="1468581"/>
            <a:ext cx="8915400" cy="4525963"/>
          </a:xfrm>
        </p:spPr>
        <p:txBody>
          <a:bodyPr>
            <a:noAutofit/>
          </a:bodyPr>
          <a:lstStyle/>
          <a:p>
            <a:pPr marL="0" lvl="0" indent="0">
              <a:spcBef>
                <a:spcPts val="600"/>
              </a:spcBef>
            </a:pP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XLINAC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mini-workshop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"</a:t>
            </a:r>
            <a:r>
              <a:rPr lang="en-GB" sz="2400" b="1" dirty="0" smtClean="0">
                <a:solidFill>
                  <a:srgbClr val="FFC000"/>
                </a:solidFill>
                <a:hlinkClick r:id="rId3"/>
              </a:rPr>
              <a:t>LLRF and Beam Dynamics Mutual Needs in Hadron </a:t>
            </a:r>
            <a:r>
              <a:rPr lang="en-GB" sz="2400" b="1" dirty="0" err="1" smtClean="0">
                <a:solidFill>
                  <a:srgbClr val="FFC000"/>
                </a:solidFill>
                <a:hlinkClick r:id="rId3"/>
              </a:rPr>
              <a:t>Linacs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,"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Lund, 1-2 June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2015 (35 participants)</a:t>
            </a:r>
          </a:p>
          <a:p>
            <a:pPr marL="0" lvl="0" indent="0">
              <a:spcBef>
                <a:spcPts val="600"/>
              </a:spcBef>
            </a:pP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XCOLL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“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  <a:hlinkClick r:id="rId4"/>
              </a:rPr>
              <a:t>Future electron–hadron colliders at CERN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,” CERN &amp;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Chavannes-de-</a:t>
            </a:r>
            <a:r>
              <a:rPr lang="en-GB" sz="2400" b="1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Bogis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, 24-26 June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2015 (120)</a:t>
            </a:r>
          </a:p>
          <a:p>
            <a:pPr marL="0" indent="0">
              <a:spcBef>
                <a:spcPts val="600"/>
              </a:spcBef>
            </a:pP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XPOL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workshop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“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5"/>
              </a:rPr>
              <a:t>Search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  <a:hlinkClick r:id="rId5"/>
              </a:rPr>
              <a:t>for the Electron EDM in an Electrostatic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5"/>
              </a:rPr>
              <a:t>Storage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  <a:hlinkClick r:id="rId5"/>
              </a:rPr>
              <a:t>Ring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,” JGU Mainz,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10-11 September 2015 (28)</a:t>
            </a:r>
            <a:endParaRPr lang="en-GB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marL="0" indent="0">
              <a:spcBef>
                <a:spcPts val="600"/>
              </a:spcBef>
            </a:pP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XCOLL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"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  <a:hlinkClick r:id="rId6"/>
              </a:rPr>
              <a:t>Collimation Tracking Workshop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," CERN, 30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Oct. 2015 (35) </a:t>
            </a:r>
          </a:p>
          <a:p>
            <a:pPr marL="0" indent="0">
              <a:spcBef>
                <a:spcPts val="600"/>
              </a:spcBef>
            </a:pP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XRING/XLINAC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workshop "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  <a:hlinkClick r:id="rId7"/>
              </a:rPr>
              <a:t>Beam Dynamics meets Diagnostics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,"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Firenze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, 4-6 November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2015 (65)</a:t>
            </a:r>
          </a:p>
          <a:p>
            <a:pPr marL="0" indent="0">
              <a:spcBef>
                <a:spcPts val="600"/>
              </a:spcBef>
            </a:pP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XCOLL co-org. workshop “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8"/>
              </a:rPr>
              <a:t>FCC Week 2016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”, Rome, 11-15 April 2016 (468)</a:t>
            </a:r>
          </a:p>
          <a:p>
            <a:pPr marL="0" indent="0">
              <a:spcBef>
                <a:spcPts val="600"/>
              </a:spcBef>
            </a:pP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XPOL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workshop “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  <a:hlinkClick r:id="rId9"/>
              </a:rPr>
              <a:t>Polarization Issues in Future High Energy Circular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9"/>
              </a:rPr>
              <a:t>Colliders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,” Rome, 16 April 2016 (14)</a:t>
            </a:r>
            <a:endParaRPr lang="en-GB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endParaRPr lang="en-US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95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788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  <a:latin typeface="Constantia" panose="02030602050306030303" pitchFamily="18" charset="0"/>
              </a:rPr>
              <a:t>p</a:t>
            </a:r>
            <a:r>
              <a:rPr lang="en-GB" sz="44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roject costs fitted by </a:t>
            </a:r>
            <a:r>
              <a:rPr lang="en-GB" sz="4400" b="1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abg</a:t>
            </a:r>
            <a:r>
              <a:rPr lang="en-GB" sz="44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 model</a:t>
            </a:r>
            <a:endParaRPr lang="en-GB" sz="4400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0786" y="6396335"/>
            <a:ext cx="143321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</a:rPr>
              <a:t>V. Shiltsev</a:t>
            </a:r>
            <a:endParaRPr lang="en-GB" sz="2400" dirty="0">
              <a:solidFill>
                <a:prstClr val="black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8267"/>
            <a:ext cx="8235183" cy="6282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60019" y="4751052"/>
            <a:ext cx="3233179" cy="1133282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b="0" i="1" dirty="0">
                <a:solidFill>
                  <a:srgbClr val="C00000"/>
                </a:solidFill>
              </a:rPr>
              <a:t>The </a:t>
            </a:r>
            <a:r>
              <a:rPr lang="el-GR" sz="4000" i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αβγ</a:t>
            </a:r>
            <a:r>
              <a:rPr lang="en-US" sz="4000" b="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000" b="0" i="1" dirty="0">
                <a:solidFill>
                  <a:srgbClr val="C00000"/>
                </a:solidFill>
              </a:rPr>
              <a:t>model is good to +-30%</a:t>
            </a:r>
            <a:endParaRPr lang="en-US" i="1" u="sng" dirty="0">
              <a:solidFill>
                <a:srgbClr val="C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573819" y="948267"/>
            <a:ext cx="900121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Cost(TPC) = </a:t>
            </a:r>
            <a:r>
              <a:rPr lang="el-GR" sz="40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α</a:t>
            </a:r>
            <a:r>
              <a:rPr lang="en-US" sz="4000" b="1" dirty="0">
                <a:solidFill>
                  <a:srgbClr val="0741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L</a:t>
            </a:r>
            <a:r>
              <a:rPr lang="en-US" sz="40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1/2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+ </a:t>
            </a:r>
            <a:r>
              <a:rPr lang="el-GR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β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E</a:t>
            </a:r>
            <a:r>
              <a:rPr lang="en-US" sz="40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1/2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+ </a:t>
            </a:r>
            <a:r>
              <a:rPr lang="el-GR" sz="4000" b="1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γ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P</a:t>
            </a:r>
            <a:r>
              <a:rPr lang="en-US" sz="4000" b="1" baseline="30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1/2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  </a:t>
            </a:r>
            <a:endParaRPr lang="en-US" sz="400" dirty="0">
              <a:solidFill>
                <a:srgbClr val="074184"/>
              </a:solidFill>
              <a:latin typeface="Calibri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53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9055" y="169333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technology cost drivers</a:t>
            </a:r>
            <a:endParaRPr lang="en-GB" sz="4400" dirty="0"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10786" y="6396335"/>
            <a:ext cx="143321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V. Shiltsev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739659" y="1305160"/>
            <a:ext cx="7687733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en-GB" sz="4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“SRF </a:t>
            </a:r>
            <a:r>
              <a:rPr lang="en-GB" sz="40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most </a:t>
            </a:r>
            <a:r>
              <a:rPr lang="en-GB" sz="4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expensive technology </a:t>
            </a:r>
            <a:r>
              <a:rPr lang="en-GB" sz="40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ever </a:t>
            </a:r>
            <a:r>
              <a:rPr lang="en-GB" sz="4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invented”</a:t>
            </a:r>
          </a:p>
          <a:p>
            <a:pPr lvl="0">
              <a:spcBef>
                <a:spcPts val="600"/>
              </a:spcBef>
            </a:pPr>
            <a:r>
              <a:rPr lang="en-GB" sz="4000" b="1" i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	b</a:t>
            </a:r>
            <a:r>
              <a:rPr lang="en-US" sz="4000" b="1" dirty="0" smtClean="0">
                <a:solidFill>
                  <a:srgbClr val="C00000"/>
                </a:solidFill>
              </a:rPr>
              <a:t>≈ </a:t>
            </a:r>
            <a:r>
              <a:rPr lang="en-US" sz="4000" b="1" dirty="0">
                <a:solidFill>
                  <a:srgbClr val="C00000"/>
                </a:solidFill>
              </a:rPr>
              <a:t>10B$/</a:t>
            </a:r>
            <a:r>
              <a:rPr lang="en-US" sz="4000" b="1" dirty="0" err="1">
                <a:solidFill>
                  <a:srgbClr val="C00000"/>
                </a:solidFill>
              </a:rPr>
              <a:t>sqrt</a:t>
            </a:r>
            <a:r>
              <a:rPr lang="en-US" sz="4000" b="1" dirty="0">
                <a:solidFill>
                  <a:srgbClr val="C00000"/>
                </a:solidFill>
              </a:rPr>
              <a:t>(</a:t>
            </a:r>
            <a:r>
              <a:rPr lang="en-US" sz="4000" b="1" i="1" dirty="0">
                <a:solidFill>
                  <a:srgbClr val="C00000"/>
                </a:solidFill>
              </a:rPr>
              <a:t>E</a:t>
            </a:r>
            <a:r>
              <a:rPr lang="en-US" sz="4000" b="1" dirty="0">
                <a:solidFill>
                  <a:srgbClr val="C00000"/>
                </a:solidFill>
              </a:rPr>
              <a:t>/</a:t>
            </a:r>
            <a:r>
              <a:rPr lang="en-US" sz="4000" b="1" dirty="0" err="1">
                <a:solidFill>
                  <a:srgbClr val="C00000"/>
                </a:solidFill>
              </a:rPr>
              <a:t>TeV</a:t>
            </a:r>
            <a:r>
              <a:rPr lang="en-US" sz="4000" b="1" dirty="0" smtClean="0">
                <a:solidFill>
                  <a:srgbClr val="C00000"/>
                </a:solidFill>
              </a:rPr>
              <a:t>)</a:t>
            </a:r>
          </a:p>
          <a:p>
            <a:pPr lvl="0">
              <a:spcBef>
                <a:spcPts val="600"/>
              </a:spcBef>
            </a:pPr>
            <a:endParaRPr lang="en-GB" sz="4000" b="1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600"/>
              </a:spcBef>
            </a:pPr>
            <a:r>
              <a:rPr lang="en-GB" sz="4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“only </a:t>
            </a:r>
            <a:r>
              <a:rPr lang="en-GB" sz="40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plasma </a:t>
            </a:r>
            <a:r>
              <a:rPr lang="en-GB" sz="4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acceleration is even more expensive”</a:t>
            </a:r>
          </a:p>
          <a:p>
            <a:pPr>
              <a:spcBef>
                <a:spcPts val="600"/>
              </a:spcBef>
            </a:pPr>
            <a:r>
              <a:rPr lang="en-GB" sz="4000" b="1" i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	b</a:t>
            </a:r>
            <a:r>
              <a:rPr lang="en-US" sz="4000" b="1" dirty="0">
                <a:solidFill>
                  <a:srgbClr val="C00000"/>
                </a:solidFill>
              </a:rPr>
              <a:t>≈ </a:t>
            </a:r>
            <a:r>
              <a:rPr lang="en-US" sz="4000" b="1" dirty="0" smtClean="0">
                <a:solidFill>
                  <a:srgbClr val="C00000"/>
                </a:solidFill>
              </a:rPr>
              <a:t>XX B</a:t>
            </a:r>
            <a:r>
              <a:rPr lang="en-US" sz="4000" b="1" dirty="0">
                <a:solidFill>
                  <a:srgbClr val="C00000"/>
                </a:solidFill>
              </a:rPr>
              <a:t>$/</a:t>
            </a:r>
            <a:r>
              <a:rPr lang="en-US" sz="4000" b="1" dirty="0" err="1">
                <a:solidFill>
                  <a:srgbClr val="C00000"/>
                </a:solidFill>
              </a:rPr>
              <a:t>sqrt</a:t>
            </a:r>
            <a:r>
              <a:rPr lang="en-US" sz="4000" b="1" dirty="0">
                <a:solidFill>
                  <a:srgbClr val="C00000"/>
                </a:solidFill>
              </a:rPr>
              <a:t>(</a:t>
            </a:r>
            <a:r>
              <a:rPr lang="en-US" sz="4000" b="1" i="1" dirty="0">
                <a:solidFill>
                  <a:srgbClr val="C00000"/>
                </a:solidFill>
              </a:rPr>
              <a:t>E</a:t>
            </a:r>
            <a:r>
              <a:rPr lang="en-US" sz="4000" b="1" dirty="0">
                <a:solidFill>
                  <a:srgbClr val="C00000"/>
                </a:solidFill>
              </a:rPr>
              <a:t>/</a:t>
            </a:r>
            <a:r>
              <a:rPr lang="en-US" sz="4000" b="1" dirty="0" err="1">
                <a:solidFill>
                  <a:srgbClr val="C00000"/>
                </a:solidFill>
              </a:rPr>
              <a:t>TeV</a:t>
            </a:r>
            <a:r>
              <a:rPr lang="en-US" sz="4000" b="1" dirty="0">
                <a:solidFill>
                  <a:srgbClr val="C00000"/>
                </a:solidFill>
              </a:rPr>
              <a:t>)</a:t>
            </a:r>
          </a:p>
          <a:p>
            <a:pPr lvl="0">
              <a:spcBef>
                <a:spcPts val="600"/>
              </a:spcBef>
            </a:pPr>
            <a:endParaRPr lang="en-GB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76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88" y="110090"/>
            <a:ext cx="8798011" cy="67479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5988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predicting costs by </a:t>
            </a:r>
            <a:r>
              <a:rPr lang="en-GB" sz="4400" b="1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abg</a:t>
            </a:r>
            <a:r>
              <a:rPr lang="en-GB" sz="44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 model</a:t>
            </a:r>
            <a:endParaRPr lang="en-GB" sz="4400" dirty="0">
              <a:latin typeface="Constantia" panose="020306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0786" y="6396335"/>
            <a:ext cx="143321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V. Shiltsev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4245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708" y="189928"/>
            <a:ext cx="89882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3 steps to lower the cost of future 100 </a:t>
            </a:r>
            <a:r>
              <a:rPr lang="en-GB" sz="44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TeV</a:t>
            </a:r>
            <a:r>
              <a:rPr lang="en-GB" sz="44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 pp collider</a:t>
            </a:r>
            <a:endParaRPr lang="en-GB" sz="4400" dirty="0"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708" y="1125041"/>
            <a:ext cx="852116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4400" dirty="0" smtClean="0">
              <a:latin typeface="Constantia" panose="02030602050306030303" pitchFamily="18" charset="0"/>
            </a:endParaRP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4400" dirty="0">
                <a:latin typeface="Constantia" panose="02030602050306030303" pitchFamily="18" charset="0"/>
              </a:rPr>
              <a:t>b</a:t>
            </a:r>
            <a:r>
              <a:rPr lang="en-GB" sz="4400" dirty="0" smtClean="0">
                <a:latin typeface="Constantia" panose="02030602050306030303" pitchFamily="18" charset="0"/>
              </a:rPr>
              <a:t>uild on site with existing injector complex</a:t>
            </a: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4400" dirty="0">
                <a:latin typeface="Constantia" panose="02030602050306030303" pitchFamily="18" charset="0"/>
              </a:rPr>
              <a:t>c</a:t>
            </a:r>
            <a:r>
              <a:rPr lang="en-GB" sz="4400" dirty="0" smtClean="0">
                <a:latin typeface="Constantia" panose="02030602050306030303" pitchFamily="18" charset="0"/>
              </a:rPr>
              <a:t>onsider staging (</a:t>
            </a:r>
            <a:r>
              <a:rPr lang="en-GB" sz="4400" dirty="0" err="1" smtClean="0">
                <a:latin typeface="Constantia" panose="02030602050306030303" pitchFamily="18" charset="0"/>
              </a:rPr>
              <a:t>e</a:t>
            </a:r>
            <a:r>
              <a:rPr lang="en-GB" sz="4400" baseline="30000" dirty="0" err="1" smtClean="0">
                <a:latin typeface="Constantia" panose="02030602050306030303" pitchFamily="18" charset="0"/>
              </a:rPr>
              <a:t>+</a:t>
            </a:r>
            <a:r>
              <a:rPr lang="en-GB" sz="4400" dirty="0" err="1" smtClean="0">
                <a:latin typeface="Constantia" panose="02030602050306030303" pitchFamily="18" charset="0"/>
              </a:rPr>
              <a:t>e</a:t>
            </a:r>
            <a:r>
              <a:rPr lang="en-GB" sz="4400" baseline="30000" dirty="0" smtClean="0">
                <a:latin typeface="Constantia" panose="02030602050306030303" pitchFamily="18" charset="0"/>
              </a:rPr>
              <a:t>-</a:t>
            </a:r>
            <a:r>
              <a:rPr lang="en-GB" sz="4400" dirty="0" smtClean="0">
                <a:latin typeface="Constantia" panose="02030602050306030303" pitchFamily="18" charset="0"/>
              </a:rPr>
              <a:t> 1</a:t>
            </a:r>
            <a:r>
              <a:rPr lang="en-GB" sz="4400" baseline="30000" dirty="0" smtClean="0">
                <a:latin typeface="Constantia" panose="02030602050306030303" pitchFamily="18" charset="0"/>
              </a:rPr>
              <a:t>st</a:t>
            </a:r>
            <a:r>
              <a:rPr lang="en-GB" sz="4400" dirty="0" smtClean="0">
                <a:latin typeface="Constantia" panose="02030602050306030303" pitchFamily="18" charset="0"/>
              </a:rPr>
              <a:t>, </a:t>
            </a:r>
            <a:r>
              <a:rPr lang="en-GB" sz="4400" i="1" dirty="0" smtClean="0">
                <a:latin typeface="Constantia" panose="02030602050306030303" pitchFamily="18" charset="0"/>
              </a:rPr>
              <a:t>pp</a:t>
            </a:r>
            <a:r>
              <a:rPr lang="en-GB" sz="4400" dirty="0" smtClean="0">
                <a:latin typeface="Constantia" panose="02030602050306030303" pitchFamily="18" charset="0"/>
              </a:rPr>
              <a:t> 2</a:t>
            </a:r>
            <a:r>
              <a:rPr lang="en-GB" sz="4400" baseline="30000" dirty="0" smtClean="0">
                <a:latin typeface="Constantia" panose="02030602050306030303" pitchFamily="18" charset="0"/>
              </a:rPr>
              <a:t>nd</a:t>
            </a:r>
            <a:r>
              <a:rPr lang="en-GB" sz="4400" dirty="0" smtClean="0">
                <a:latin typeface="Constantia" panose="02030602050306030303" pitchFamily="18" charset="0"/>
              </a:rPr>
              <a:t>)</a:t>
            </a:r>
          </a:p>
          <a:p>
            <a:pPr marL="571500" indent="-5715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4400" dirty="0">
                <a:latin typeface="Constantia" panose="02030602050306030303" pitchFamily="18" charset="0"/>
              </a:rPr>
              <a:t>r</a:t>
            </a:r>
            <a:r>
              <a:rPr lang="en-GB" sz="4400" dirty="0" smtClean="0">
                <a:latin typeface="Constantia" panose="02030602050306030303" pitchFamily="18" charset="0"/>
              </a:rPr>
              <a:t>educe SC/magnet cost</a:t>
            </a:r>
          </a:p>
          <a:p>
            <a:endParaRPr lang="en-GB" sz="44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47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V.Shiltsev | XBEAMS 2017 - Cost of Colliders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5413" y="688975"/>
            <a:ext cx="9018587" cy="714375"/>
          </a:xfrm>
        </p:spPr>
        <p:txBody>
          <a:bodyPr/>
          <a:lstStyle/>
          <a:p>
            <a:r>
              <a:rPr lang="en-US" sz="3200" b="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</a:t>
            </a:r>
            <a:r>
              <a:rPr lang="en-US" sz="3200" b="0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sz="3200" b="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0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</a:t>
            </a:r>
            <a:r>
              <a:rPr lang="en-US" sz="3200" b="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Qualitative Cost Dependencies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 rot="16200000">
            <a:off x="6149975" y="4232275"/>
            <a:ext cx="2994025" cy="2968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1400" dirty="0"/>
              <a:t>* for illustration purposes only</a:t>
            </a:r>
          </a:p>
          <a:p>
            <a:pPr marL="0" indent="0">
              <a:buNone/>
            </a:pPr>
            <a:r>
              <a:rPr lang="en-US" sz="1400" dirty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498" y="1258519"/>
            <a:ext cx="6942200" cy="548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3233057" y="3222933"/>
            <a:ext cx="1001486" cy="511629"/>
          </a:xfrm>
          <a:prstGeom prst="straightConnector1">
            <a:avLst/>
          </a:prstGeom>
          <a:ln w="50800">
            <a:headEnd type="oval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234543" y="3222933"/>
            <a:ext cx="1945595" cy="1382485"/>
          </a:xfrm>
          <a:prstGeom prst="straightConnector1">
            <a:avLst/>
          </a:prstGeom>
          <a:ln w="50800">
            <a:headEnd type="oval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125262" y="31046"/>
            <a:ext cx="9018738" cy="714375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200" dirty="0">
                <a:solidFill>
                  <a:srgbClr val="C00000"/>
                </a:solidFill>
              </a:rPr>
              <a:t>d</a:t>
            </a:r>
            <a:r>
              <a:rPr lang="en-US" sz="3200" dirty="0" smtClean="0">
                <a:solidFill>
                  <a:srgbClr val="C00000"/>
                </a:solidFill>
              </a:rPr>
              <a:t>evelop </a:t>
            </a:r>
            <a:r>
              <a:rPr lang="en-US" sz="3200" dirty="0">
                <a:solidFill>
                  <a:srgbClr val="C00000"/>
                </a:solidFill>
              </a:rPr>
              <a:t>t</a:t>
            </a:r>
            <a:r>
              <a:rPr lang="en-US" sz="3200" dirty="0" smtClean="0">
                <a:solidFill>
                  <a:srgbClr val="C00000"/>
                </a:solidFill>
              </a:rPr>
              <a:t>echnology </a:t>
            </a:r>
            <a:r>
              <a:rPr lang="en-US" sz="3200" dirty="0">
                <a:solidFill>
                  <a:srgbClr val="C00000"/>
                </a:solidFill>
              </a:rPr>
              <a:t>to </a:t>
            </a:r>
            <a:r>
              <a:rPr lang="en-US" sz="3200" dirty="0" smtClean="0">
                <a:solidFill>
                  <a:srgbClr val="C00000"/>
                </a:solidFill>
              </a:rPr>
              <a:t>lower the cost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10786" y="6396335"/>
            <a:ext cx="143321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V. Shiltsev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9236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6489" y="2356023"/>
            <a:ext cx="52900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i="1" dirty="0">
                <a:solidFill>
                  <a:prstClr val="black"/>
                </a:solidFill>
              </a:rPr>
              <a:t>e</a:t>
            </a:r>
            <a:r>
              <a:rPr lang="en-GB" sz="7200" i="1" dirty="0" smtClean="0">
                <a:solidFill>
                  <a:prstClr val="black"/>
                </a:solidFill>
              </a:rPr>
              <a:t>xtreme rings</a:t>
            </a:r>
          </a:p>
        </p:txBody>
      </p:sp>
    </p:spTree>
    <p:extLst>
      <p:ext uri="{BB962C8B-B14F-4D97-AF65-F5344CB8AC3E}">
        <p14:creationId xmlns:p14="http://schemas.microsoft.com/office/powerpoint/2010/main" val="195646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533410"/>
            <a:ext cx="4117656" cy="23245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206" y="3678004"/>
            <a:ext cx="3703493" cy="31799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71352" y="3910078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HIRFL Lanzhou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831617"/>
            <a:ext cx="3387729" cy="22491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934" y="2395452"/>
            <a:ext cx="3206144" cy="22659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399" y="831618"/>
            <a:ext cx="3433222" cy="25889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0133" y="1016000"/>
            <a:ext cx="6558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FAIR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35049" y="2026120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LIU/HL-LHC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99114" y="4476723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Dubna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m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ore hadron rings &amp; becoming more powerful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63" y="2783844"/>
            <a:ext cx="2102275" cy="148915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39632" y="3420534"/>
            <a:ext cx="179138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G. Franchetti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5174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750" y="730250"/>
            <a:ext cx="7048500" cy="6127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h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adron rings becoming more extreme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52613" y="6396335"/>
            <a:ext cx="179138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G. Franchetti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2818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k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ey topics and trends for extreme rings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84775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latin typeface="Constantia" panose="02030602050306030303" pitchFamily="18" charset="0"/>
              </a:rPr>
              <a:t>s</a:t>
            </a:r>
            <a:r>
              <a:rPr lang="en-GB" sz="2800" b="1" dirty="0" smtClean="0">
                <a:latin typeface="Constantia" panose="02030602050306030303" pitchFamily="18" charset="0"/>
              </a:rPr>
              <a:t>pace charge limit &amp; mitigations </a:t>
            </a:r>
            <a:r>
              <a:rPr lang="en-GB" sz="2400" dirty="0" smtClean="0">
                <a:latin typeface="Constantia" panose="02030602050306030303" pitchFamily="18" charset="0"/>
              </a:rPr>
              <a:t>(resonance compensation, improved optics control, e-lenses …)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Constantia" panose="02030602050306030303" pitchFamily="18" charset="0"/>
              </a:rPr>
              <a:t>m</a:t>
            </a:r>
            <a:r>
              <a:rPr lang="en-GB" sz="2800" dirty="0" smtClean="0">
                <a:latin typeface="Constantia" panose="02030602050306030303" pitchFamily="18" charset="0"/>
              </a:rPr>
              <a:t>agnet alignment &amp; more accurate </a:t>
            </a:r>
            <a:r>
              <a:rPr lang="en-GB" sz="2800" b="1" dirty="0" smtClean="0">
                <a:latin typeface="Constantia" panose="02030602050306030303" pitchFamily="18" charset="0"/>
              </a:rPr>
              <a:t>field models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latin typeface="Constantia" panose="02030602050306030303" pitchFamily="18" charset="0"/>
              </a:rPr>
              <a:t>d</a:t>
            </a:r>
            <a:r>
              <a:rPr lang="en-GB" sz="2800" b="1" dirty="0" smtClean="0">
                <a:latin typeface="Constantia" panose="02030602050306030303" pitchFamily="18" charset="0"/>
              </a:rPr>
              <a:t>ynamic vacuum pressure &amp; ion beam lifetime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latin typeface="Constantia" panose="02030602050306030303" pitchFamily="18" charset="0"/>
              </a:rPr>
              <a:t>m</a:t>
            </a:r>
            <a:r>
              <a:rPr lang="en-GB" sz="2800" b="1" dirty="0" smtClean="0">
                <a:latin typeface="Constantia" panose="02030602050306030303" pitchFamily="18" charset="0"/>
              </a:rPr>
              <a:t>ulti-turn injection and extraction </a:t>
            </a:r>
            <a:r>
              <a:rPr lang="en-GB" sz="2400" dirty="0" smtClean="0">
                <a:latin typeface="Constantia" panose="02030602050306030303" pitchFamily="18" charset="0"/>
              </a:rPr>
              <a:t>(novel loss-free or septum less schemes based on resonance islands)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latin typeface="Constantia" panose="02030602050306030303" pitchFamily="18" charset="0"/>
              </a:rPr>
              <a:t>s</a:t>
            </a:r>
            <a:r>
              <a:rPr lang="en-GB" sz="2800" b="1" dirty="0" smtClean="0">
                <a:latin typeface="Constantia" panose="02030602050306030303" pitchFamily="18" charset="0"/>
              </a:rPr>
              <a:t>low extraction </a:t>
            </a:r>
            <a:r>
              <a:rPr lang="en-GB" sz="2800" dirty="0" smtClean="0">
                <a:latin typeface="Constantia" panose="02030602050306030303" pitchFamily="18" charset="0"/>
              </a:rPr>
              <a:t>with reduced micro-spill structure </a:t>
            </a:r>
            <a:r>
              <a:rPr lang="en-GB" sz="2400" dirty="0" smtClean="0">
                <a:latin typeface="Constantia" panose="02030602050306030303" pitchFamily="18" charset="0"/>
              </a:rPr>
              <a:t>(spill feedback)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Constantia" panose="02030602050306030303" pitchFamily="18" charset="0"/>
              </a:rPr>
              <a:t>e</a:t>
            </a:r>
            <a:r>
              <a:rPr lang="en-GB" sz="2800" dirty="0" smtClean="0">
                <a:latin typeface="Constantia" panose="02030602050306030303" pitchFamily="18" charset="0"/>
              </a:rPr>
              <a:t>lectron </a:t>
            </a:r>
            <a:r>
              <a:rPr lang="en-GB" sz="2800" b="1" dirty="0" smtClean="0">
                <a:latin typeface="Constantia" panose="02030602050306030303" pitchFamily="18" charset="0"/>
              </a:rPr>
              <a:t>cooling</a:t>
            </a:r>
            <a:r>
              <a:rPr lang="en-GB" sz="2800" dirty="0" smtClean="0">
                <a:latin typeface="Constantia" panose="02030602050306030303" pitchFamily="18" charset="0"/>
              </a:rPr>
              <a:t>, stochastic cooling, laser cooling, advanced schemes</a:t>
            </a:r>
            <a:r>
              <a:rPr lang="en-GB" sz="2400" dirty="0" smtClean="0">
                <a:latin typeface="Constantia" panose="02030602050306030303" pitchFamily="18" charset="0"/>
              </a:rPr>
              <a:t> (opt. </a:t>
            </a:r>
            <a:r>
              <a:rPr lang="en-GB" sz="2400" dirty="0" err="1" smtClean="0">
                <a:latin typeface="Constantia" panose="02030602050306030303" pitchFamily="18" charset="0"/>
              </a:rPr>
              <a:t>stoch</a:t>
            </a:r>
            <a:r>
              <a:rPr lang="en-GB" sz="2400" dirty="0" smtClean="0">
                <a:latin typeface="Constantia" panose="02030602050306030303" pitchFamily="18" charset="0"/>
              </a:rPr>
              <a:t>. </a:t>
            </a:r>
            <a:r>
              <a:rPr lang="en-GB" sz="2400" dirty="0">
                <a:latin typeface="Constantia" panose="02030602050306030303" pitchFamily="18" charset="0"/>
              </a:rPr>
              <a:t>c</a:t>
            </a:r>
            <a:r>
              <a:rPr lang="en-GB" sz="2400" dirty="0" smtClean="0">
                <a:latin typeface="Constantia" panose="02030602050306030303" pitchFamily="18" charset="0"/>
              </a:rPr>
              <a:t>ooling, </a:t>
            </a:r>
            <a:r>
              <a:rPr lang="en-GB" sz="2400" dirty="0" err="1" smtClean="0">
                <a:latin typeface="Constantia" panose="02030602050306030303" pitchFamily="18" charset="0"/>
              </a:rPr>
              <a:t>coh</a:t>
            </a:r>
            <a:r>
              <a:rPr lang="en-GB" sz="2400" dirty="0" smtClean="0">
                <a:latin typeface="Constantia" panose="02030602050306030303" pitchFamily="18" charset="0"/>
              </a:rPr>
              <a:t>. el. cooling) </a:t>
            </a:r>
            <a:r>
              <a:rPr lang="en-GB" sz="2800" dirty="0" smtClean="0">
                <a:latin typeface="Constantia" panose="02030602050306030303" pitchFamily="18" charset="0"/>
              </a:rPr>
              <a:t>– beam tests and developments at FNAL and BNL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Constantia" panose="02030602050306030303" pitchFamily="18" charset="0"/>
              </a:rPr>
              <a:t>“</a:t>
            </a:r>
            <a:r>
              <a:rPr lang="en-GB" sz="2800" b="1" dirty="0" smtClean="0">
                <a:latin typeface="Constantia" panose="02030602050306030303" pitchFamily="18" charset="0"/>
              </a:rPr>
              <a:t>making beams great [=stable] again</a:t>
            </a:r>
            <a:r>
              <a:rPr lang="en-GB" sz="2800" dirty="0" smtClean="0">
                <a:latin typeface="Constantia" panose="02030602050306030303" pitchFamily="18" charset="0"/>
              </a:rPr>
              <a:t>” </a:t>
            </a:r>
            <a:r>
              <a:rPr lang="en-GB" sz="2400" dirty="0" smtClean="0">
                <a:latin typeface="Constantia" panose="02030602050306030303" pitchFamily="18" charset="0"/>
              </a:rPr>
              <a:t>(e-lenses for Landau damping,  </a:t>
            </a:r>
            <a:r>
              <a:rPr lang="en-GB" sz="2400" dirty="0" err="1" smtClean="0">
                <a:latin typeface="Constantia" panose="02030602050306030303" pitchFamily="18" charset="0"/>
              </a:rPr>
              <a:t>integrable</a:t>
            </a:r>
            <a:r>
              <a:rPr lang="en-GB" sz="2400" dirty="0" smtClean="0">
                <a:latin typeface="Constantia" panose="02030602050306030303" pitchFamily="18" charset="0"/>
              </a:rPr>
              <a:t> systems – IOTA)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latin typeface="Constantia" panose="02030602050306030303" pitchFamily="18" charset="0"/>
              </a:rPr>
              <a:t>i</a:t>
            </a:r>
            <a:r>
              <a:rPr lang="en-GB" sz="2800" dirty="0" smtClean="0">
                <a:latin typeface="Constantia" panose="02030602050306030303" pitchFamily="18" charset="0"/>
              </a:rPr>
              <a:t>sochronous operation mode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latin typeface="Constantia" panose="02030602050306030303" pitchFamily="18" charset="0"/>
              </a:rPr>
              <a:t>t</a:t>
            </a:r>
            <a:r>
              <a:rPr lang="en-GB" sz="2800" b="1" dirty="0" smtClean="0">
                <a:latin typeface="Constantia" panose="02030602050306030303" pitchFamily="18" charset="0"/>
              </a:rPr>
              <a:t>ransition crossing </a:t>
            </a:r>
            <a:r>
              <a:rPr lang="en-GB" sz="2400" dirty="0" smtClean="0">
                <a:latin typeface="Constantia" panose="02030602050306030303" pitchFamily="18" charset="0"/>
              </a:rPr>
              <a:t>(jump, optics change, islands)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68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7" descr="all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59466"/>
            <a:ext cx="9067800" cy="456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>
                <a:solidFill>
                  <a:srgbClr val="0070C0"/>
                </a:solidFill>
                <a:latin typeface="Constantia" panose="02030602050306030303" pitchFamily="18" charset="0"/>
              </a:rPr>
              <a:t>s</a:t>
            </a:r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extupoles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 and </a:t>
            </a:r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octupoles</a:t>
            </a:r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 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 can generate stable islands in phase space - </a:t>
            </a:r>
          </a:p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-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 used at SPS, multiple advanced applications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47208" y="6396335"/>
            <a:ext cx="209679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M. </a:t>
            </a:r>
            <a:r>
              <a:rPr lang="en-GB" sz="2400" dirty="0" err="1" smtClean="0"/>
              <a:t>Giovannozzi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43666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247205"/>
            <a:ext cx="5638800" cy="1020762"/>
          </a:xfrm>
        </p:spPr>
        <p:txBody>
          <a:bodyPr/>
          <a:lstStyle/>
          <a:p>
            <a:r>
              <a:rPr lang="en-US" sz="4000" dirty="0">
                <a:solidFill>
                  <a:schemeClr val="bg1"/>
                </a:solidFill>
              </a:rPr>
              <a:t>9</a:t>
            </a:r>
            <a:r>
              <a:rPr lang="en-US" sz="4000" dirty="0" smtClean="0">
                <a:solidFill>
                  <a:schemeClr val="bg1"/>
                </a:solidFill>
              </a:rPr>
              <a:t> WP5 XBEAM Workshops May 2016 – April 2017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85455"/>
            <a:ext cx="9144000" cy="4525963"/>
          </a:xfrm>
        </p:spPr>
        <p:txBody>
          <a:bodyPr>
            <a:noAutofit/>
          </a:bodyPr>
          <a:lstStyle/>
          <a:p>
            <a:pPr marL="0" lvl="0" indent="0">
              <a:spcBef>
                <a:spcPts val="600"/>
              </a:spcBef>
            </a:pP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XRING “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3"/>
              </a:rPr>
              <a:t>The Slow Extraction Workshop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," Darmstadt (DE), 1-3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June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2016 (53 participants)</a:t>
            </a:r>
          </a:p>
          <a:p>
            <a:pPr marL="0" lvl="0" indent="0">
              <a:spcBef>
                <a:spcPts val="600"/>
              </a:spcBef>
            </a:pP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XRING/XLINAC </a:t>
            </a:r>
            <a:r>
              <a:rPr lang="en-GB" sz="2400" b="1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coorg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. “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4"/>
              </a:rPr>
              <a:t>HB2016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,” Malmö (SE), 1-3 July 2016 (~150)</a:t>
            </a:r>
          </a:p>
          <a:p>
            <a:pPr marL="0" indent="0">
              <a:spcBef>
                <a:spcPts val="600"/>
              </a:spcBef>
            </a:pP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XCOLL </a:t>
            </a:r>
            <a:r>
              <a:rPr lang="en-GB" sz="2400" b="1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coorg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. “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5"/>
              </a:rPr>
              <a:t>Channelling 2016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,” </a:t>
            </a:r>
            <a:r>
              <a:rPr lang="en-GB" sz="2400" b="1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Sirmione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(IT), 25-30 Sept. ‘16 (158)</a:t>
            </a:r>
          </a:p>
          <a:p>
            <a:pPr marL="0" indent="0">
              <a:spcBef>
                <a:spcPts val="600"/>
              </a:spcBef>
            </a:pP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XCOLL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“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6"/>
              </a:rPr>
              <a:t>eeFACT2016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,”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Daresbury (UK), 24-27 October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2016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(75)</a:t>
            </a:r>
          </a:p>
          <a:p>
            <a:pPr marL="0" indent="0">
              <a:spcBef>
                <a:spcPts val="600"/>
              </a:spcBef>
            </a:pP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XLINAC “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  <a:hlinkClick r:id="rId7"/>
              </a:rPr>
              <a:t>Upgrading Existing High Power Proton </a:t>
            </a:r>
            <a:r>
              <a:rPr lang="en-GB" sz="2400" b="1" dirty="0" err="1" smtClean="0">
                <a:solidFill>
                  <a:schemeClr val="tx1">
                    <a:lumMod val="20000"/>
                    <a:lumOff val="80000"/>
                  </a:schemeClr>
                </a:solidFill>
                <a:hlinkClick r:id="rId7"/>
              </a:rPr>
              <a:t>Linacs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,” Lund (SE), 8-9 November 2016 (22)</a:t>
            </a:r>
          </a:p>
          <a:p>
            <a:pPr marL="0" indent="0">
              <a:spcBef>
                <a:spcPts val="600"/>
              </a:spcBef>
            </a:pP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XPOL “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8"/>
              </a:rPr>
              <a:t>New </a:t>
            </a:r>
            <a:r>
              <a:rPr lang="en-GB" sz="2400" b="1" dirty="0" err="1" smtClean="0">
                <a:solidFill>
                  <a:schemeClr val="tx1">
                    <a:lumMod val="20000"/>
                    <a:lumOff val="80000"/>
                  </a:schemeClr>
                </a:solidFill>
                <a:hlinkClick r:id="rId8"/>
              </a:rPr>
              <a:t>Polarimeter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8"/>
              </a:rPr>
              <a:t> Techniques for Symmetry Breaking Experiments at Accelerators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,” Mainz (DE), 2 Dec. 2016 (5)</a:t>
            </a:r>
            <a:endParaRPr lang="en-GB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pPr marL="0" indent="0">
              <a:spcBef>
                <a:spcPts val="600"/>
              </a:spcBef>
            </a:pP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XCOLL/</a:t>
            </a:r>
            <a:r>
              <a:rPr lang="en-GB" sz="2400" b="1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EuroNNACc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“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  <a:hlinkClick r:id="rId9"/>
              </a:rPr>
              <a:t>Focus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9"/>
              </a:rPr>
              <a:t>: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  <a:hlinkClick r:id="rId9"/>
              </a:rPr>
              <a:t>Future Frontiers in Accelerator (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9"/>
              </a:rPr>
              <a:t>F3iA)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”, </a:t>
            </a:r>
            <a:r>
              <a:rPr lang="en-GB" sz="2400" b="1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Scharbeutz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 (DE), 5-9 December 2016 (25)</a:t>
            </a:r>
          </a:p>
          <a:p>
            <a:pPr marL="0" indent="0">
              <a:spcBef>
                <a:spcPts val="600"/>
              </a:spcBef>
            </a:pP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XBEAM “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  <a:hlinkClick r:id="rId10"/>
              </a:rPr>
              <a:t>Strategy Workshop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”, Valencia (ES), 13-17 Feb. 2017 (17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)</a:t>
            </a:r>
          </a:p>
          <a:p>
            <a:pPr marL="0" indent="0">
              <a:spcBef>
                <a:spcPts val="600"/>
              </a:spcBef>
            </a:pP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XRING “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11"/>
              </a:rPr>
              <a:t>Beam </a:t>
            </a:r>
            <a:r>
              <a:rPr lang="en-GB" sz="2400" b="1" dirty="0">
                <a:solidFill>
                  <a:schemeClr val="tx1">
                    <a:lumMod val="20000"/>
                    <a:lumOff val="80000"/>
                  </a:schemeClr>
                </a:solidFill>
                <a:hlinkClick r:id="rId11"/>
              </a:rPr>
              <a:t>Dynamics meets Vacuum, Collimations, and 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  <a:hlinkClick r:id="rId11"/>
              </a:rPr>
              <a:t>Surfaces</a:t>
            </a:r>
            <a:r>
              <a:rPr lang="en-GB" sz="24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”, Karlsruhe (DE), 8-10 March 2016 (~60)</a:t>
            </a:r>
            <a:endParaRPr lang="en-GB" sz="24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endParaRPr lang="en-US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01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7" y="584775"/>
            <a:ext cx="8382000" cy="449003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7067" y="5211989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/>
              <a:t>s</a:t>
            </a:r>
            <a:r>
              <a:rPr lang="en-GB" sz="3600" dirty="0" smtClean="0"/>
              <a:t>pace-charge </a:t>
            </a:r>
            <a:r>
              <a:rPr lang="en-GB" sz="3600" dirty="0"/>
              <a:t>limited rings would beneﬁt from sub-% optics </a:t>
            </a:r>
            <a:r>
              <a:rPr lang="en-GB" sz="3600" dirty="0" smtClean="0"/>
              <a:t>control ;</a:t>
            </a:r>
          </a:p>
          <a:p>
            <a:r>
              <a:rPr lang="en-GB" sz="3600" dirty="0"/>
              <a:t>n</a:t>
            </a:r>
            <a:r>
              <a:rPr lang="en-GB" sz="3600" dirty="0" smtClean="0"/>
              <a:t>ew diagnostics: AC ORM? other?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778178" y="6412318"/>
            <a:ext cx="136582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R.  Tomas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o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ptics control needs for extreme rings</a:t>
            </a:r>
            <a:endParaRPr lang="en-GB" sz="3200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51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66" y="230105"/>
            <a:ext cx="9144000" cy="1295401"/>
          </a:xfrm>
        </p:spPr>
        <p:txBody>
          <a:bodyPr>
            <a:normAutofit/>
          </a:bodyPr>
          <a:lstStyle/>
          <a:p>
            <a:r>
              <a:rPr lang="en-US" sz="2400" dirty="0"/>
              <a:t>s</a:t>
            </a:r>
            <a:r>
              <a:rPr lang="en-US" sz="2400" dirty="0" smtClean="0"/>
              <a:t>imulations for </a:t>
            </a:r>
            <a:r>
              <a:rPr lang="en-US" sz="2400" dirty="0"/>
              <a:t>FNAL Booster (Yu</a:t>
            </a:r>
            <a:r>
              <a:rPr lang="en-US" sz="2400" dirty="0" smtClean="0"/>
              <a:t>. </a:t>
            </a:r>
            <a:r>
              <a:rPr lang="en-US" sz="2400" dirty="0" err="1" smtClean="0"/>
              <a:t>Alexahin</a:t>
            </a:r>
            <a:r>
              <a:rPr lang="en-US" sz="2400" dirty="0" smtClean="0"/>
              <a:t> </a:t>
            </a:r>
            <a:r>
              <a:rPr lang="en-US" sz="2400" dirty="0"/>
              <a:t>&amp; V</a:t>
            </a:r>
            <a:r>
              <a:rPr lang="en-US" sz="2400" dirty="0" smtClean="0"/>
              <a:t>. </a:t>
            </a:r>
            <a:r>
              <a:rPr lang="en-US" sz="2400" dirty="0" err="1" smtClean="0"/>
              <a:t>Kapin</a:t>
            </a:r>
            <a:r>
              <a:rPr lang="en-US" sz="2400" dirty="0"/>
              <a:t>, 2007)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329" y="5579382"/>
            <a:ext cx="8229600" cy="71605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“space charge compensation with e-lenses works”</a:t>
            </a:r>
          </a:p>
          <a:p>
            <a:r>
              <a:rPr lang="en-US" sz="2400" dirty="0">
                <a:solidFill>
                  <a:srgbClr val="C00000"/>
                </a:solidFill>
              </a:rPr>
              <a:t>t</a:t>
            </a:r>
            <a:r>
              <a:rPr lang="en-US" sz="2400" dirty="0" smtClean="0">
                <a:solidFill>
                  <a:srgbClr val="C00000"/>
                </a:solidFill>
              </a:rPr>
              <a:t>he more </a:t>
            </a:r>
            <a:r>
              <a:rPr lang="en-US" sz="2400" dirty="0">
                <a:solidFill>
                  <a:srgbClr val="C00000"/>
                </a:solidFill>
              </a:rPr>
              <a:t>compensators the better (24</a:t>
            </a:r>
            <a:r>
              <a:rPr lang="en-US" sz="2400" dirty="0">
                <a:solidFill>
                  <a:srgbClr val="C00000"/>
                </a:solidFill>
                <a:sym typeface="Wingdings" pitchFamily="2" charset="2"/>
              </a:rPr>
              <a:t>123 minimum)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200" y="2380488"/>
            <a:ext cx="2971800" cy="2343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Booster: </a:t>
            </a:r>
          </a:p>
          <a:p>
            <a:pPr marL="0" indent="0">
              <a:buNone/>
            </a:pPr>
            <a:r>
              <a:rPr lang="en-US" sz="2400" dirty="0"/>
              <a:t>400 MeV, 474 m</a:t>
            </a:r>
          </a:p>
          <a:p>
            <a:pPr marL="0" indent="0">
              <a:buNone/>
            </a:pPr>
            <a:r>
              <a:rPr lang="en-US" sz="2400" dirty="0"/>
              <a:t>P=24</a:t>
            </a:r>
          </a:p>
          <a:p>
            <a:pPr marL="0" indent="0">
              <a:buNone/>
            </a:pPr>
            <a:r>
              <a:rPr lang="en-US" sz="2400" dirty="0"/>
              <a:t>N_p~4.5e12</a:t>
            </a:r>
          </a:p>
          <a:p>
            <a:pPr marL="0" indent="0">
              <a:buNone/>
            </a:pPr>
            <a:r>
              <a:rPr lang="en-US" sz="2400" dirty="0" err="1"/>
              <a:t>dQ_sc</a:t>
            </a:r>
            <a:r>
              <a:rPr lang="en-US" sz="2400" dirty="0"/>
              <a:t>=-0.3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95401"/>
            <a:ext cx="5562600" cy="4250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SC compensation with e-lenses: FNAL booster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41858" y="6400429"/>
            <a:ext cx="150214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V</a:t>
            </a:r>
            <a:r>
              <a:rPr lang="en-GB" sz="2400" dirty="0" smtClean="0"/>
              <a:t>.  Shiltsev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6864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020" y="540577"/>
            <a:ext cx="9144000" cy="762000"/>
          </a:xfrm>
        </p:spPr>
        <p:txBody>
          <a:bodyPr>
            <a:normAutofit/>
          </a:bodyPr>
          <a:lstStyle/>
          <a:p>
            <a:r>
              <a:rPr lang="en-US" sz="2800" dirty="0"/>
              <a:t>s</a:t>
            </a:r>
            <a:r>
              <a:rPr lang="en-US" sz="2800" dirty="0" smtClean="0"/>
              <a:t>imulations for KEK </a:t>
            </a:r>
            <a:r>
              <a:rPr lang="en-US" sz="2800" dirty="0"/>
              <a:t>PS (S</a:t>
            </a:r>
            <a:r>
              <a:rPr lang="en-US" sz="2800" dirty="0" smtClean="0"/>
              <a:t>. Machida</a:t>
            </a:r>
            <a:r>
              <a:rPr lang="en-US" sz="2800" dirty="0"/>
              <a:t>, 2001)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020" y="5846037"/>
            <a:ext cx="8229600" cy="457200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“space charge compensation with e-lenses works”</a:t>
            </a:r>
          </a:p>
          <a:p>
            <a:r>
              <a:rPr lang="en-US" sz="2400" dirty="0">
                <a:solidFill>
                  <a:srgbClr val="C00000"/>
                </a:solidFill>
              </a:rPr>
              <a:t>+0.1-0.2 sigma e-p displacement tolerable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088264"/>
            <a:ext cx="2971800" cy="1810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KEK PS: </a:t>
            </a:r>
          </a:p>
          <a:p>
            <a:pPr marL="0" indent="0">
              <a:buNone/>
            </a:pPr>
            <a:r>
              <a:rPr lang="en-US" sz="2400" dirty="0"/>
              <a:t>500 MeV, 340 m</a:t>
            </a:r>
          </a:p>
          <a:p>
            <a:pPr marL="0" indent="0">
              <a:buNone/>
            </a:pPr>
            <a:r>
              <a:rPr lang="en-US" sz="2400" dirty="0"/>
              <a:t>N_p~1e12</a:t>
            </a:r>
          </a:p>
          <a:p>
            <a:pPr marL="0" indent="0">
              <a:buNone/>
            </a:pPr>
            <a:r>
              <a:rPr lang="en-US" sz="2400" dirty="0" err="1"/>
              <a:t>dQ_sc</a:t>
            </a:r>
            <a:r>
              <a:rPr lang="en-US" sz="2400" dirty="0"/>
              <a:t>=-0.2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33" y="2905888"/>
            <a:ext cx="36090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095" y="1170788"/>
            <a:ext cx="4905375" cy="485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302577"/>
            <a:ext cx="1998420" cy="690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SC compensation with e-lenses: KEK PS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41858" y="6400429"/>
            <a:ext cx="150214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V</a:t>
            </a:r>
            <a:r>
              <a:rPr lang="en-GB" sz="2400" dirty="0" smtClean="0"/>
              <a:t>.  Shiltsev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6222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113" y="1542123"/>
            <a:ext cx="3208985" cy="253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76200" y="2380488"/>
            <a:ext cx="2728913" cy="2343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PS Booster: </a:t>
            </a:r>
          </a:p>
          <a:p>
            <a:pPr marL="0" indent="0">
              <a:buNone/>
            </a:pPr>
            <a:r>
              <a:rPr lang="en-US" sz="2400" dirty="0"/>
              <a:t>50 MeV, 157 m</a:t>
            </a:r>
          </a:p>
          <a:p>
            <a:pPr marL="0" indent="0">
              <a:buNone/>
            </a:pPr>
            <a:r>
              <a:rPr lang="en-US" sz="2400" dirty="0"/>
              <a:t>P=16</a:t>
            </a:r>
          </a:p>
          <a:p>
            <a:pPr marL="0" indent="0">
              <a:buNone/>
            </a:pPr>
            <a:r>
              <a:rPr lang="en-US" sz="2400" dirty="0" err="1"/>
              <a:t>dQ_sc</a:t>
            </a:r>
            <a:r>
              <a:rPr lang="en-US" sz="2400" dirty="0"/>
              <a:t> ~ -0.5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772503"/>
            <a:ext cx="82010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 descr="PSB_Schem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1"/>
          <a:stretch>
            <a:fillRect/>
          </a:stretch>
        </p:blipFill>
        <p:spPr bwMode="auto">
          <a:xfrm>
            <a:off x="0" y="790462"/>
            <a:ext cx="2805114" cy="1503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SC compensation with e-lenses: CERN PS-B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41858" y="6400429"/>
            <a:ext cx="150214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V</a:t>
            </a:r>
            <a:r>
              <a:rPr lang="en-GB" sz="2400" dirty="0" smtClean="0"/>
              <a:t>.  Shiltsev</a:t>
            </a:r>
            <a:endParaRPr lang="en-GB" sz="2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1" y="506755"/>
            <a:ext cx="8915400" cy="60960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s</a:t>
            </a:r>
            <a:r>
              <a:rPr lang="en-US" sz="2400" dirty="0" smtClean="0"/>
              <a:t>imulations for CERN PS-B (M. </a:t>
            </a:r>
            <a:r>
              <a:rPr lang="en-US" sz="2400" dirty="0" err="1" smtClean="0"/>
              <a:t>Aiba</a:t>
            </a:r>
            <a:r>
              <a:rPr lang="en-US" sz="2400" dirty="0" smtClean="0"/>
              <a:t> et al.,2007)</a:t>
            </a:r>
            <a:endParaRPr lang="en-US" sz="24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6200" y="4160359"/>
            <a:ext cx="8891051" cy="716053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800"/>
              </a:spcBef>
            </a:pPr>
            <a:r>
              <a:rPr lang="en-US" dirty="0" smtClean="0">
                <a:solidFill>
                  <a:srgbClr val="C00000"/>
                </a:solidFill>
              </a:rPr>
              <a:t>“space charge compensation with e-lenses works in principle… deserves further studies”</a:t>
            </a:r>
          </a:p>
          <a:p>
            <a:pPr>
              <a:spcBef>
                <a:spcPts val="800"/>
              </a:spcBef>
            </a:pPr>
            <a:r>
              <a:rPr lang="en-US" dirty="0">
                <a:solidFill>
                  <a:srgbClr val="7030A0"/>
                </a:solidFill>
              </a:rPr>
              <a:t>n</a:t>
            </a:r>
            <a:r>
              <a:rPr lang="en-US" dirty="0" smtClean="0">
                <a:solidFill>
                  <a:srgbClr val="7030A0"/>
                </a:solidFill>
              </a:rPr>
              <a:t>o evidence for coherent modes limitation in PSB and PS</a:t>
            </a:r>
          </a:p>
          <a:p>
            <a:pPr>
              <a:spcBef>
                <a:spcPts val="800"/>
              </a:spcBef>
            </a:pPr>
            <a:r>
              <a:rPr lang="en-US" dirty="0">
                <a:solidFill>
                  <a:srgbClr val="7030A0"/>
                </a:solidFill>
              </a:rPr>
              <a:t>c</a:t>
            </a:r>
            <a:r>
              <a:rPr lang="en-US" dirty="0" smtClean="0">
                <a:solidFill>
                  <a:srgbClr val="7030A0"/>
                </a:solidFill>
              </a:rPr>
              <a:t>oncern of overcompensation in the head and tail</a:t>
            </a:r>
          </a:p>
          <a:p>
            <a:pPr>
              <a:spcBef>
                <a:spcPts val="800"/>
              </a:spcBef>
            </a:pPr>
            <a:r>
              <a:rPr lang="en-US" dirty="0" smtClean="0">
                <a:solidFill>
                  <a:srgbClr val="7030A0"/>
                </a:solidFill>
              </a:rPr>
              <a:t>the more compensators the better (</a:t>
            </a:r>
            <a:r>
              <a:rPr lang="en-US" dirty="0" smtClean="0">
                <a:solidFill>
                  <a:srgbClr val="7030A0"/>
                </a:solidFill>
                <a:sym typeface="Wingdings" pitchFamily="2" charset="2"/>
              </a:rPr>
              <a:t>8 better than 4)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089" y="1304084"/>
            <a:ext cx="2965162" cy="2898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819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 pitchFamily="12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 pitchFamily="124" charset="0"/>
              <a:ea typeface="MS PGothic" pitchFamily="34" charset="-128"/>
              <a:cs typeface="+mn-c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7" y="680024"/>
            <a:ext cx="8529086" cy="61779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286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b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eam test facility IOTA at FAST turns on soon 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41858" y="6400429"/>
            <a:ext cx="150214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V</a:t>
            </a:r>
            <a:r>
              <a:rPr lang="en-GB" sz="2400" dirty="0" smtClean="0"/>
              <a:t>.  Shiltsev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6576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7484"/>
            <a:ext cx="9096020" cy="60355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IOTA construction status, beam in 2018?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1858" y="6400429"/>
            <a:ext cx="150214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V</a:t>
            </a:r>
            <a:r>
              <a:rPr lang="en-GB" sz="2400" dirty="0" smtClean="0"/>
              <a:t>.  Shiltsev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2673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0933" y="1443841"/>
            <a:ext cx="8873067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 fontAlgn="base">
              <a:spcBef>
                <a:spcPts val="120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AF272F"/>
                </a:solidFill>
                <a:latin typeface="Helvetica"/>
                <a:ea typeface="MS PGothic" pitchFamily="34" charset="-128"/>
              </a:rPr>
              <a:t>new </a:t>
            </a:r>
            <a:r>
              <a:rPr lang="en-US" sz="2800" b="1" dirty="0">
                <a:solidFill>
                  <a:srgbClr val="AF272F"/>
                </a:solidFill>
                <a:latin typeface="Helvetica"/>
                <a:ea typeface="MS PGothic" pitchFamily="34" charset="-128"/>
              </a:rPr>
              <a:t>applications of e-lenses </a:t>
            </a:r>
            <a:r>
              <a:rPr lang="en-US" sz="2800" dirty="0" smtClean="0">
                <a:solidFill>
                  <a:srgbClr val="404040"/>
                </a:solidFill>
                <a:latin typeface="Helvetica"/>
                <a:ea typeface="MS PGothic" pitchFamily="34" charset="-128"/>
              </a:rPr>
              <a:t>include:</a:t>
            </a:r>
            <a:endParaRPr lang="en-US" sz="2800" dirty="0">
              <a:solidFill>
                <a:srgbClr val="0070C0"/>
              </a:solidFill>
              <a:latin typeface="Helvetica"/>
              <a:ea typeface="MS PGothic" pitchFamily="34" charset="-128"/>
            </a:endParaRPr>
          </a:p>
          <a:p>
            <a:pPr marL="857250" lvl="1" indent="-457200" defTabSz="457200" fontAlgn="base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–"/>
            </a:pPr>
            <a:r>
              <a:rPr lang="en-US" sz="2800" dirty="0" smtClean="0">
                <a:solidFill>
                  <a:srgbClr val="404040"/>
                </a:solidFill>
                <a:latin typeface="Helvetica"/>
                <a:ea typeface="MS PGothic" pitchFamily="34" charset="-128"/>
              </a:rPr>
              <a:t>electron </a:t>
            </a:r>
            <a:r>
              <a:rPr lang="en-US" sz="2800" dirty="0">
                <a:solidFill>
                  <a:srgbClr val="404040"/>
                </a:solidFill>
                <a:latin typeface="Helvetica"/>
                <a:ea typeface="MS PGothic" pitchFamily="34" charset="-128"/>
              </a:rPr>
              <a:t>lenses for space-charge compensation</a:t>
            </a:r>
            <a:endParaRPr lang="en-US" sz="2800" dirty="0">
              <a:solidFill>
                <a:srgbClr val="0070C0"/>
              </a:solidFill>
              <a:latin typeface="Helvetica"/>
              <a:ea typeface="MS PGothic" pitchFamily="34" charset="-128"/>
            </a:endParaRPr>
          </a:p>
          <a:p>
            <a:pPr marL="857250" lvl="1" indent="-457200" defTabSz="457200" fontAlgn="base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–"/>
            </a:pPr>
            <a:r>
              <a:rPr lang="en-US" sz="2800" dirty="0" smtClean="0">
                <a:solidFill>
                  <a:srgbClr val="404040"/>
                </a:solidFill>
                <a:latin typeface="Helvetica"/>
                <a:ea typeface="MS PGothic" pitchFamily="34" charset="-128"/>
              </a:rPr>
              <a:t>electron </a:t>
            </a:r>
            <a:r>
              <a:rPr lang="en-US" sz="2800" dirty="0">
                <a:solidFill>
                  <a:srgbClr val="404040"/>
                </a:solidFill>
                <a:latin typeface="Helvetica"/>
                <a:ea typeface="MS PGothic" pitchFamily="34" charset="-128"/>
              </a:rPr>
              <a:t>lenses for </a:t>
            </a:r>
            <a:r>
              <a:rPr lang="en-US" sz="2800" dirty="0" err="1" smtClean="0">
                <a:solidFill>
                  <a:srgbClr val="404040"/>
                </a:solidFill>
                <a:latin typeface="Helvetica"/>
                <a:ea typeface="MS PGothic" pitchFamily="34" charset="-128"/>
              </a:rPr>
              <a:t>integrable</a:t>
            </a:r>
            <a:r>
              <a:rPr lang="en-US" sz="2800" dirty="0" smtClean="0">
                <a:solidFill>
                  <a:srgbClr val="404040"/>
                </a:solidFill>
                <a:latin typeface="Helvetica"/>
                <a:ea typeface="MS PGothic" pitchFamily="34" charset="-128"/>
              </a:rPr>
              <a:t> optics</a:t>
            </a:r>
            <a:endParaRPr lang="en-US" sz="2800" dirty="0">
              <a:solidFill>
                <a:srgbClr val="0070C0"/>
              </a:solidFill>
              <a:latin typeface="Helvetica"/>
              <a:ea typeface="MS PGothic" pitchFamily="34" charset="-128"/>
            </a:endParaRPr>
          </a:p>
          <a:p>
            <a:pPr marL="857250" lvl="1" indent="-457200" defTabSz="457200" fontAlgn="base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–"/>
            </a:pPr>
            <a:r>
              <a:rPr lang="en-US" sz="2800" dirty="0" smtClean="0">
                <a:solidFill>
                  <a:srgbClr val="404040"/>
                </a:solidFill>
                <a:latin typeface="Helvetica"/>
                <a:ea typeface="MS PGothic" pitchFamily="34" charset="-128"/>
              </a:rPr>
              <a:t>electron </a:t>
            </a:r>
            <a:r>
              <a:rPr lang="en-US" sz="2800" dirty="0">
                <a:solidFill>
                  <a:srgbClr val="404040"/>
                </a:solidFill>
                <a:latin typeface="Helvetica"/>
                <a:ea typeface="MS PGothic" pitchFamily="34" charset="-128"/>
              </a:rPr>
              <a:t>lenses for </a:t>
            </a:r>
            <a:r>
              <a:rPr lang="en-US" sz="2800" dirty="0" smtClean="0">
                <a:solidFill>
                  <a:srgbClr val="404040"/>
                </a:solidFill>
                <a:latin typeface="Helvetica"/>
                <a:ea typeface="MS PGothic" pitchFamily="34" charset="-128"/>
              </a:rPr>
              <a:t>Landau </a:t>
            </a:r>
            <a:r>
              <a:rPr lang="en-US" sz="2800" dirty="0">
                <a:solidFill>
                  <a:srgbClr val="404040"/>
                </a:solidFill>
                <a:latin typeface="Helvetica"/>
                <a:ea typeface="MS PGothic" pitchFamily="34" charset="-128"/>
              </a:rPr>
              <a:t>damping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5466" y="13546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IOTA beam tests of electron lens applications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1858" y="6400429"/>
            <a:ext cx="150214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V</a:t>
            </a:r>
            <a:r>
              <a:rPr lang="en-GB" sz="2400" dirty="0" smtClean="0"/>
              <a:t>.  Shiltsev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6925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6489" y="2356023"/>
            <a:ext cx="55705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i="1" dirty="0">
                <a:solidFill>
                  <a:prstClr val="black"/>
                </a:solidFill>
              </a:rPr>
              <a:t>e</a:t>
            </a:r>
            <a:r>
              <a:rPr lang="en-GB" sz="7200" i="1" dirty="0" smtClean="0">
                <a:solidFill>
                  <a:prstClr val="black"/>
                </a:solidFill>
              </a:rPr>
              <a:t>xtreme </a:t>
            </a:r>
            <a:r>
              <a:rPr lang="en-GB" sz="7200" i="1" dirty="0" err="1" smtClean="0">
                <a:solidFill>
                  <a:prstClr val="black"/>
                </a:solidFill>
              </a:rPr>
              <a:t>linacs</a:t>
            </a:r>
            <a:endParaRPr lang="en-GB" sz="7200" i="1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47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391830"/>
              </p:ext>
            </p:extLst>
          </p:nvPr>
        </p:nvGraphicFramePr>
        <p:xfrm>
          <a:off x="388408" y="878787"/>
          <a:ext cx="8366126" cy="5212080"/>
        </p:xfrm>
        <a:graphic>
          <a:graphicData uri="http://schemas.openxmlformats.org/drawingml/2006/table">
            <a:tbl>
              <a:tblPr firstRow="1" firstCol="1" bandRow="1"/>
              <a:tblGrid>
                <a:gridCol w="1504308"/>
                <a:gridCol w="1064796"/>
                <a:gridCol w="1156323"/>
                <a:gridCol w="2183965"/>
                <a:gridCol w="1412781"/>
                <a:gridCol w="1043953"/>
              </a:tblGrid>
              <a:tr h="200025">
                <a:tc>
                  <a:txBody>
                    <a:bodyPr/>
                    <a:lstStyle/>
                    <a:p>
                      <a:endParaRPr lang="en-GB" sz="1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Particle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Duty factor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Energy/Nucleon resp. energy per e- [MeV]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(Pulse) Current [mA]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Av.power [kW]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ATLAS at ANL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ions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up to CW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 to 20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0.0002-0.06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ELBE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CW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SNS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H-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8%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1400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SPIRAL-2 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p, d, ions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up to CW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8 to 33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to 6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CEBAF Upgr.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CW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12000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ESS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4%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62.5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5000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FRIB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ions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up to CW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200 to 320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0.65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LCLS-II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CW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0.06-0.3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300-1200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Europ. XFEL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0.7%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17500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Chinese ADS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CW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1500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15000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MESA Mainz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CW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105-155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1-10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1600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MYRRHA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CW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600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2400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eRHIC (ER</a:t>
                      </a: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L)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CW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1000,000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LHeC (ERL)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CW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60000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6.6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400,000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SPL at CERN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p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4%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5000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 (40)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4000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ESS+ESSnuSB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~9%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2000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62.5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10000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ILC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0.4%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250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5.8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2x5200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23875" y="6287745"/>
            <a:ext cx="80951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dirty="0" err="1">
                <a:latin typeface="Arial" panose="020B0604020202020204" pitchFamily="34" charset="0"/>
                <a:ea typeface="Times New Roman" panose="02020603050405020304" pitchFamily="18" charset="0"/>
              </a:rPr>
              <a:t>l</a:t>
            </a: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inac</a:t>
            </a:r>
            <a:r>
              <a:rPr lang="en-GB" altLang="en-US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s</a:t>
            </a:r>
            <a:r>
              <a:rPr lang="en-GB" altLang="en-US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operation (blue), under construction (green), or being proposed (red)</a:t>
            </a:r>
            <a:endParaRPr kumimoji="0" lang="en-GB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1" y="97134"/>
            <a:ext cx="8991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b="1" dirty="0" smtClean="0">
                <a:solidFill>
                  <a:srgbClr val="0070C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extreme </a:t>
            </a:r>
            <a:r>
              <a:rPr lang="en-GB" altLang="en-US" sz="3200" b="1" dirty="0">
                <a:solidFill>
                  <a:srgbClr val="0070C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superconducting linear accelerators </a:t>
            </a:r>
            <a:endParaRPr lang="en-GB" sz="3200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53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1" y="97134"/>
            <a:ext cx="8991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b="1" dirty="0">
                <a:solidFill>
                  <a:srgbClr val="0070C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i</a:t>
            </a:r>
            <a:r>
              <a:rPr lang="en-GB" altLang="en-US" sz="3200" b="1" dirty="0" smtClean="0">
                <a:solidFill>
                  <a:srgbClr val="0070C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ssues for extreme </a:t>
            </a:r>
            <a:r>
              <a:rPr lang="en-GB" altLang="en-US" sz="3200" b="1" dirty="0" err="1" smtClean="0">
                <a:solidFill>
                  <a:srgbClr val="0070C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linacs</a:t>
            </a:r>
            <a:endParaRPr lang="en-GB" sz="3200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91175"/>
            <a:ext cx="91440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800" b="1" dirty="0">
                <a:latin typeface="Constantia" panose="02030602050306030303" pitchFamily="18" charset="0"/>
              </a:rPr>
              <a:t>c</a:t>
            </a:r>
            <a:r>
              <a:rPr lang="en-GB" sz="2800" b="1" dirty="0" smtClean="0">
                <a:latin typeface="Constantia" panose="02030602050306030303" pitchFamily="18" charset="0"/>
              </a:rPr>
              <a:t>ost reduction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800" b="1" dirty="0">
                <a:latin typeface="Constantia" panose="02030602050306030303" pitchFamily="18" charset="0"/>
              </a:rPr>
              <a:t>m</a:t>
            </a:r>
            <a:r>
              <a:rPr lang="en-GB" sz="2800" b="1" dirty="0" smtClean="0">
                <a:latin typeface="Constantia" panose="02030602050306030303" pitchFamily="18" charset="0"/>
              </a:rPr>
              <a:t>ore efficient production of SC </a:t>
            </a:r>
            <a:r>
              <a:rPr lang="en-GB" sz="2800" b="1" dirty="0" smtClean="0">
                <a:latin typeface="Constantia" panose="02030602050306030303" pitchFamily="18" charset="0"/>
              </a:rPr>
              <a:t>cavities </a:t>
            </a:r>
            <a:r>
              <a:rPr lang="en-GB" sz="2800" b="1" dirty="0" smtClean="0">
                <a:latin typeface="Constantia" panose="02030602050306030303" pitchFamily="18" charset="0"/>
              </a:rPr>
              <a:t>(large grain, hydroforming)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800" b="1" dirty="0" smtClean="0">
                <a:latin typeface="Constantia" panose="02030602050306030303" pitchFamily="18" charset="0"/>
              </a:rPr>
              <a:t>beam halo and losses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800" b="1" dirty="0" smtClean="0">
                <a:latin typeface="Constantia" panose="02030602050306030303" pitchFamily="18" charset="0"/>
              </a:rPr>
              <a:t>HOM couplers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800" b="1" dirty="0">
                <a:latin typeface="Constantia" panose="02030602050306030303" pitchFamily="18" charset="0"/>
              </a:rPr>
              <a:t>p</a:t>
            </a:r>
            <a:r>
              <a:rPr lang="en-GB" sz="2800" b="1" dirty="0" smtClean="0">
                <a:latin typeface="Constantia" panose="02030602050306030303" pitchFamily="18" charset="0"/>
              </a:rPr>
              <a:t>ushing 1-MW limit of </a:t>
            </a:r>
            <a:r>
              <a:rPr lang="en-GB" sz="2800" b="1" dirty="0" smtClean="0">
                <a:latin typeface="Constantia" panose="02030602050306030303" pitchFamily="18" charset="0"/>
              </a:rPr>
              <a:t>fundamental </a:t>
            </a:r>
            <a:r>
              <a:rPr lang="en-GB" sz="2800" b="1" dirty="0" smtClean="0">
                <a:latin typeface="Constantia" panose="02030602050306030303" pitchFamily="18" charset="0"/>
              </a:rPr>
              <a:t>power couplers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1" dirty="0" smtClean="0">
              <a:latin typeface="Constantia" panose="020306020503060303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 smtClean="0">
              <a:latin typeface="Constantia" panose="020306020503060303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62312" y="6396335"/>
            <a:ext cx="150727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M. Eshraqi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272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83955" y="2051223"/>
            <a:ext cx="663630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i="1" dirty="0"/>
              <a:t>e</a:t>
            </a:r>
            <a:r>
              <a:rPr lang="en-GB" sz="7200" i="1" dirty="0" smtClean="0"/>
              <a:t>xtreme colliders</a:t>
            </a:r>
          </a:p>
          <a:p>
            <a:r>
              <a:rPr lang="en-GB" sz="6600" i="1" dirty="0" smtClean="0"/>
              <a:t>1. lepton colliders</a:t>
            </a:r>
            <a:endParaRPr lang="en-GB" sz="6600" i="1" dirty="0"/>
          </a:p>
        </p:txBody>
      </p:sp>
    </p:spTree>
    <p:extLst>
      <p:ext uri="{BB962C8B-B14F-4D97-AF65-F5344CB8AC3E}">
        <p14:creationId xmlns:p14="http://schemas.microsoft.com/office/powerpoint/2010/main" val="275873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1909"/>
            <a:ext cx="9144000" cy="51941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the ESS </a:t>
            </a:r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linac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62312" y="6396335"/>
            <a:ext cx="150727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M. Eshraqi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3065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444" y="558798"/>
            <a:ext cx="4530007" cy="61806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a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re IOTs more efficient than klystrons?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62312" y="6396335"/>
            <a:ext cx="150727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M. Eshraqi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4342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2451"/>
            <a:ext cx="9144000" cy="51330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o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ptimized beam physics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62312" y="6396335"/>
            <a:ext cx="150727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M. Eshraqi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45533" y="6241127"/>
            <a:ext cx="6426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e</a:t>
            </a:r>
            <a:r>
              <a:rPr lang="en-GB" sz="2800" dirty="0" smtClean="0"/>
              <a:t>quipartition versus equal tune depression</a:t>
            </a:r>
            <a:endParaRPr lang="en-GB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065" y="1234714"/>
            <a:ext cx="3022579" cy="180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98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d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iagnostics for high-power proton </a:t>
            </a:r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linacs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0933" y="584775"/>
            <a:ext cx="8828955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3 B’s (BCT, BLM,  BPM, + </a:t>
            </a:r>
            <a:r>
              <a:rPr lang="en-GB" sz="3200" dirty="0" err="1" smtClean="0"/>
              <a:t>BPhaseM</a:t>
            </a:r>
            <a:r>
              <a:rPr lang="en-GB" sz="3200" dirty="0" smtClean="0"/>
              <a:t>)</a:t>
            </a:r>
          </a:p>
          <a:p>
            <a:r>
              <a:rPr lang="en-GB" sz="3200" dirty="0" smtClean="0"/>
              <a:t>	- controlling beam loss</a:t>
            </a:r>
          </a:p>
          <a:p>
            <a:r>
              <a:rPr lang="en-GB" sz="3200" dirty="0"/>
              <a:t>	</a:t>
            </a:r>
            <a:r>
              <a:rPr lang="en-GB" sz="3200" dirty="0" smtClean="0"/>
              <a:t>- trigger fast abort in case of failure</a:t>
            </a:r>
          </a:p>
          <a:p>
            <a:r>
              <a:rPr lang="en-GB" sz="3200" dirty="0"/>
              <a:t>p</a:t>
            </a:r>
            <a:r>
              <a:rPr lang="en-GB" sz="3200" dirty="0" smtClean="0"/>
              <a:t>rofile measurements</a:t>
            </a:r>
          </a:p>
          <a:p>
            <a:r>
              <a:rPr lang="en-GB" sz="3200" dirty="0"/>
              <a:t>	</a:t>
            </a:r>
            <a:r>
              <a:rPr lang="en-GB" sz="3200" dirty="0" smtClean="0"/>
              <a:t>- minimally invasive diagnostics</a:t>
            </a:r>
          </a:p>
          <a:p>
            <a:r>
              <a:rPr lang="en-GB" sz="3200" dirty="0"/>
              <a:t>	</a:t>
            </a:r>
            <a:r>
              <a:rPr lang="en-GB" sz="3200" dirty="0" smtClean="0"/>
              <a:t>- wire scanner, ionization, BIF (w. pump laser?)</a:t>
            </a:r>
          </a:p>
          <a:p>
            <a:r>
              <a:rPr lang="en-GB" sz="3200" dirty="0" smtClean="0"/>
              <a:t>advanced beam instrumentation</a:t>
            </a:r>
          </a:p>
          <a:p>
            <a:r>
              <a:rPr lang="en-GB" sz="3200" dirty="0"/>
              <a:t>	</a:t>
            </a:r>
            <a:r>
              <a:rPr lang="en-GB" sz="3200" dirty="0" smtClean="0"/>
              <a:t>- fast neutron monitor</a:t>
            </a:r>
          </a:p>
          <a:p>
            <a:r>
              <a:rPr lang="en-GB" sz="3200" dirty="0"/>
              <a:t>	</a:t>
            </a:r>
            <a:r>
              <a:rPr lang="en-GB" sz="3200" dirty="0" smtClean="0"/>
              <a:t>- differential BCM, bunch shape monitor</a:t>
            </a:r>
          </a:p>
          <a:p>
            <a:r>
              <a:rPr lang="en-GB" sz="3200" dirty="0"/>
              <a:t>	- gas jets, e-beam </a:t>
            </a:r>
            <a:r>
              <a:rPr lang="en-GB" sz="3200" dirty="0" smtClean="0"/>
              <a:t>scanner, </a:t>
            </a:r>
            <a:r>
              <a:rPr lang="en-GB" sz="3200" dirty="0"/>
              <a:t>6D </a:t>
            </a:r>
            <a:r>
              <a:rPr lang="en-GB" sz="3200" dirty="0" smtClean="0"/>
              <a:t>emittance</a:t>
            </a:r>
          </a:p>
          <a:p>
            <a:r>
              <a:rPr lang="en-GB" sz="3200" dirty="0"/>
              <a:t>a</a:t>
            </a:r>
            <a:r>
              <a:rPr lang="en-GB" sz="3200" dirty="0" smtClean="0"/>
              <a:t>dvanced use of 3B instrumentation</a:t>
            </a:r>
          </a:p>
          <a:p>
            <a:r>
              <a:rPr lang="en-GB" sz="3200" dirty="0"/>
              <a:t>	</a:t>
            </a:r>
            <a:r>
              <a:rPr lang="en-GB" sz="3200" dirty="0" smtClean="0"/>
              <a:t>- “</a:t>
            </a:r>
            <a:r>
              <a:rPr lang="en-GB" sz="3200" dirty="0" err="1" smtClean="0"/>
              <a:t>Shishlo</a:t>
            </a:r>
            <a:r>
              <a:rPr lang="en-GB" sz="3200" dirty="0" smtClean="0"/>
              <a:t> method” BPM sum &amp; cavity scan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7662312" y="6396335"/>
            <a:ext cx="148168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A. </a:t>
            </a:r>
            <a:r>
              <a:rPr lang="en-GB" sz="2400" dirty="0" err="1" smtClean="0"/>
              <a:t>Jansson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5141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8878"/>
            <a:ext cx="9144000" cy="54602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t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he ESS </a:t>
            </a:r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linac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 &amp; its </a:t>
            </a:r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d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iagnostics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62312" y="6396335"/>
            <a:ext cx="148168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A. </a:t>
            </a:r>
            <a:r>
              <a:rPr lang="en-GB" sz="2400" dirty="0" err="1" smtClean="0"/>
              <a:t>Jansson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8975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l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ongitudinal bunch shape monitor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3017"/>
            <a:ext cx="9144000" cy="64659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547280"/>
            <a:ext cx="148168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A. </a:t>
            </a:r>
            <a:r>
              <a:rPr lang="en-GB" sz="2400" dirty="0" err="1" smtClean="0"/>
              <a:t>Jansson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74934" y="173685"/>
            <a:ext cx="1908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Feschenko</a:t>
            </a:r>
            <a:r>
              <a:rPr lang="en-GB" dirty="0" smtClean="0"/>
              <a:t>,, INR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25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7717"/>
            <a:ext cx="9144000" cy="59995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6D emittance measurement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32094"/>
            <a:ext cx="148168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A. </a:t>
            </a:r>
            <a:r>
              <a:rPr lang="en-GB" sz="2400" dirty="0" err="1" smtClean="0"/>
              <a:t>Jansson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206725" y="178385"/>
            <a:ext cx="2089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Aleksandrov</a:t>
            </a:r>
            <a:r>
              <a:rPr lang="en-GB" dirty="0" smtClean="0"/>
              <a:t>, SNS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354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“</a:t>
            </a:r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Shishlo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 method” –longitudinal optics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32094"/>
            <a:ext cx="148168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A. </a:t>
            </a:r>
            <a:r>
              <a:rPr lang="en-GB" sz="2400" dirty="0" err="1" smtClean="0"/>
              <a:t>Jansson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65" y="584775"/>
            <a:ext cx="7981623" cy="57537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26858" y="584775"/>
            <a:ext cx="156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Shishlo</a:t>
            </a:r>
            <a:r>
              <a:rPr lang="en-GB" dirty="0" smtClean="0"/>
              <a:t>, SNS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12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07" y="824716"/>
            <a:ext cx="8319386" cy="59717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ESSnuSB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 proposal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06725" y="178385"/>
            <a:ext cx="1439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Olvegard</a:t>
            </a:r>
            <a:r>
              <a:rPr lang="en-GB" dirty="0" smtClean="0"/>
              <a:t>, </a:t>
            </a:r>
          </a:p>
          <a:p>
            <a:r>
              <a:rPr lang="en-GB" dirty="0" smtClean="0"/>
              <a:t>Uppsala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662312" y="6396335"/>
            <a:ext cx="150727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M. Eshraqi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1151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3693" y="2288290"/>
            <a:ext cx="464037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i="1" dirty="0">
                <a:solidFill>
                  <a:prstClr val="black"/>
                </a:solidFill>
              </a:rPr>
              <a:t>e</a:t>
            </a:r>
            <a:r>
              <a:rPr lang="en-GB" sz="7200" i="1" dirty="0" smtClean="0">
                <a:solidFill>
                  <a:prstClr val="black"/>
                </a:solidFill>
              </a:rPr>
              <a:t>xtreme </a:t>
            </a:r>
          </a:p>
          <a:p>
            <a:r>
              <a:rPr lang="en-GB" sz="7200" i="1" dirty="0" smtClean="0">
                <a:solidFill>
                  <a:prstClr val="black"/>
                </a:solidFill>
              </a:rPr>
              <a:t>polarization</a:t>
            </a:r>
          </a:p>
        </p:txBody>
      </p:sp>
    </p:spTree>
    <p:extLst>
      <p:ext uri="{BB962C8B-B14F-4D97-AF65-F5344CB8AC3E}">
        <p14:creationId xmlns:p14="http://schemas.microsoft.com/office/powerpoint/2010/main" val="175993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65" y="983815"/>
            <a:ext cx="6709311" cy="504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98854" y="6020035"/>
            <a:ext cx="87485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past [orange, black, green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centre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right], 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present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(2015) [red] and future </a:t>
            </a:r>
            <a:r>
              <a:rPr kumimoji="0" lang="en-US" alt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e+e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 colliders [blue, purple, green top-left] around the world</a:t>
            </a:r>
            <a:endParaRPr kumimoji="0" lang="en-US" alt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4529" y="29708"/>
            <a:ext cx="79572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>
                <a:latin typeface="Arial" panose="020B0604020202020204" pitchFamily="34" charset="0"/>
                <a:ea typeface="Times New Roman" panose="02020603050405020304" pitchFamily="18" charset="0"/>
              </a:rPr>
              <a:t>luminosity vs. </a:t>
            </a:r>
            <a:r>
              <a:rPr lang="en-US" altLang="en-US" sz="2800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c.m</a:t>
            </a:r>
            <a:r>
              <a:rPr lang="en-US" altLang="en-US" sz="2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. </a:t>
            </a:r>
            <a:r>
              <a:rPr lang="en-US" altLang="en-US" sz="2800" dirty="0">
                <a:latin typeface="Arial" panose="020B0604020202020204" pitchFamily="34" charset="0"/>
                <a:ea typeface="Times New Roman" panose="02020603050405020304" pitchFamily="18" charset="0"/>
              </a:rPr>
              <a:t>energy </a:t>
            </a:r>
            <a:r>
              <a:rPr lang="en-US" altLang="en-US" sz="2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for past, present and future </a:t>
            </a:r>
            <a:r>
              <a:rPr lang="en-US" altLang="en-US" sz="2800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e</a:t>
            </a:r>
            <a:r>
              <a:rPr lang="en-US" altLang="en-US" sz="2800" baseline="30000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+</a:t>
            </a:r>
            <a:r>
              <a:rPr lang="en-US" altLang="en-US" sz="2800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e</a:t>
            </a:r>
            <a:r>
              <a:rPr lang="en-US" altLang="en-US" sz="2800" baseline="30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-</a:t>
            </a:r>
            <a:r>
              <a:rPr lang="en-US" altLang="en-US" sz="2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colliders 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277137" y="5317180"/>
            <a:ext cx="149432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M</a:t>
            </a:r>
            <a:r>
              <a:rPr lang="en-GB" sz="2400" dirty="0" smtClean="0"/>
              <a:t>.  Biagini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8406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9467" y="859066"/>
            <a:ext cx="81110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polarization </a:t>
            </a:r>
            <a:r>
              <a:rPr lang="en-US" sz="3600" dirty="0"/>
              <a:t>in upcoming  accelerator  projects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the </a:t>
            </a:r>
            <a:r>
              <a:rPr lang="en-US" sz="3600" dirty="0"/>
              <a:t>role of polarization measurement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electric dipole moments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a</a:t>
            </a:r>
            <a:r>
              <a:rPr lang="en-US" sz="3600" dirty="0" smtClean="0"/>
              <a:t>dvances in polarimetry 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45533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l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essons from EuCARD-2 XPOL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89985" y="6396335"/>
            <a:ext cx="207941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K. Aulenbacher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2251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533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polarization in future experiments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89985" y="6396335"/>
            <a:ext cx="207941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K. Aulenbacher</a:t>
            </a:r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270933" y="737175"/>
            <a:ext cx="8898467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/>
              <a:t>low-energy “small” accelerators (</a:t>
            </a:r>
            <a:r>
              <a:rPr lang="en-GB" sz="3200" dirty="0" smtClean="0">
                <a:solidFill>
                  <a:srgbClr val="0070C0"/>
                </a:solidFill>
              </a:rPr>
              <a:t>EDM JEDI, MESA</a:t>
            </a:r>
            <a:r>
              <a:rPr lang="en-GB" sz="3200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70C0"/>
                </a:solidFill>
              </a:rPr>
              <a:t>d</a:t>
            </a:r>
            <a:r>
              <a:rPr lang="en-GB" sz="2800" b="1" dirty="0" smtClean="0">
                <a:solidFill>
                  <a:srgbClr val="0070C0"/>
                </a:solidFill>
              </a:rPr>
              <a:t>iscovery</a:t>
            </a:r>
            <a:r>
              <a:rPr lang="en-GB" sz="2800" dirty="0" smtClean="0"/>
              <a:t>  </a:t>
            </a:r>
            <a:r>
              <a:rPr lang="en-GB" sz="2800" dirty="0"/>
              <a:t>(strong CP and T violation 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70C0"/>
                </a:solidFill>
              </a:rPr>
              <a:t>precision </a:t>
            </a:r>
            <a:r>
              <a:rPr lang="en-GB" sz="2800" b="1" dirty="0">
                <a:solidFill>
                  <a:srgbClr val="0070C0"/>
                </a:solidFill>
              </a:rPr>
              <a:t>experiments  </a:t>
            </a:r>
            <a:r>
              <a:rPr lang="en-GB" sz="2800" dirty="0"/>
              <a:t>(weak P </a:t>
            </a:r>
            <a:r>
              <a:rPr lang="en-GB" sz="2800" dirty="0" smtClean="0"/>
              <a:t>violation)</a:t>
            </a:r>
            <a:endParaRPr lang="en-GB" sz="3200" dirty="0" smtClean="0"/>
          </a:p>
          <a:p>
            <a:r>
              <a:rPr lang="en-GB" sz="3200" dirty="0" smtClean="0"/>
              <a:t>high-energy “big” accelerators: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precision </a:t>
            </a:r>
            <a:r>
              <a:rPr lang="en-GB" sz="2800" dirty="0"/>
              <a:t>measurements at the </a:t>
            </a:r>
            <a:r>
              <a:rPr lang="en-GB" sz="2800" b="1" dirty="0">
                <a:solidFill>
                  <a:srgbClr val="0070C0"/>
                </a:solidFill>
              </a:rPr>
              <a:t>ILC </a:t>
            </a:r>
          </a:p>
          <a:p>
            <a:pPr lvl="1"/>
            <a:r>
              <a:rPr lang="en-GB" sz="2400" dirty="0" smtClean="0"/>
              <a:t>-	pol e+ source technologically  challenging</a:t>
            </a:r>
          </a:p>
          <a:p>
            <a:pPr lvl="1"/>
            <a:r>
              <a:rPr lang="en-GB" sz="2400" dirty="0" smtClean="0"/>
              <a:t>-	polarization </a:t>
            </a:r>
            <a:r>
              <a:rPr lang="en-GB" sz="2400" dirty="0"/>
              <a:t>measurement via Compton backscattering </a:t>
            </a:r>
            <a:r>
              <a:rPr lang="en-GB" sz="2400" dirty="0" smtClean="0"/>
              <a:t>	promising  </a:t>
            </a:r>
            <a:r>
              <a:rPr lang="en-GB" sz="2400" dirty="0"/>
              <a:t>(</a:t>
            </a:r>
            <a:r>
              <a:rPr lang="en-GB" sz="2400" dirty="0">
                <a:latin typeface="Symbol" panose="05050102010706020507" pitchFamily="18" charset="2"/>
              </a:rPr>
              <a:t>D</a:t>
            </a:r>
            <a:r>
              <a:rPr lang="en-GB" sz="2400" dirty="0"/>
              <a:t>P/P ~0.1%)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precision </a:t>
            </a:r>
            <a:r>
              <a:rPr lang="en-GB" sz="2800" dirty="0"/>
              <a:t>beam parameters </a:t>
            </a:r>
            <a:r>
              <a:rPr lang="en-GB" sz="2800" dirty="0" smtClean="0"/>
              <a:t>at </a:t>
            </a:r>
            <a:r>
              <a:rPr lang="en-GB" sz="2800" dirty="0"/>
              <a:t>the </a:t>
            </a:r>
            <a:r>
              <a:rPr lang="en-GB" sz="2800" b="1" dirty="0" smtClean="0">
                <a:solidFill>
                  <a:srgbClr val="0070C0"/>
                </a:solidFill>
              </a:rPr>
              <a:t>FCC-</a:t>
            </a:r>
            <a:r>
              <a:rPr lang="en-GB" sz="2800" b="1" dirty="0" err="1" smtClean="0">
                <a:solidFill>
                  <a:srgbClr val="0070C0"/>
                </a:solidFill>
              </a:rPr>
              <a:t>ee</a:t>
            </a:r>
            <a:endParaRPr lang="en-GB" sz="2800" b="1" dirty="0">
              <a:solidFill>
                <a:srgbClr val="0070C0"/>
              </a:solidFill>
            </a:endParaRPr>
          </a:p>
          <a:p>
            <a:pPr defTabSz="896938">
              <a:tabLst>
                <a:tab pos="439738" algn="l"/>
                <a:tab pos="541338" algn="l"/>
              </a:tabLst>
            </a:pPr>
            <a:r>
              <a:rPr lang="en-GB" sz="2400" dirty="0"/>
              <a:t>     </a:t>
            </a:r>
            <a:r>
              <a:rPr lang="en-GB" sz="2400" dirty="0" smtClean="0"/>
              <a:t>	- 	absolute </a:t>
            </a:r>
            <a:r>
              <a:rPr lang="en-GB" sz="2400" dirty="0"/>
              <a:t>energy calibration </a:t>
            </a:r>
            <a:r>
              <a:rPr lang="en-GB" sz="2400" dirty="0" smtClean="0"/>
              <a:t>(by </a:t>
            </a:r>
            <a:r>
              <a:rPr lang="en-GB" sz="2400" dirty="0"/>
              <a:t>resonant </a:t>
            </a:r>
            <a:r>
              <a:rPr lang="en-GB" sz="2400" dirty="0" smtClean="0"/>
              <a:t>dep.) </a:t>
            </a:r>
            <a:r>
              <a:rPr lang="en-GB" sz="2400" dirty="0">
                <a:latin typeface="Symbol" panose="05050102010706020507" pitchFamily="18" charset="2"/>
              </a:rPr>
              <a:t>D</a:t>
            </a:r>
            <a:r>
              <a:rPr lang="en-GB" sz="2400" dirty="0"/>
              <a:t>E/E ~ </a:t>
            </a:r>
            <a:r>
              <a:rPr lang="en-GB" sz="2400" dirty="0" smtClean="0"/>
              <a:t>10</a:t>
            </a:r>
            <a:r>
              <a:rPr lang="en-GB" sz="2400" baseline="30000" dirty="0" smtClean="0"/>
              <a:t>-6</a:t>
            </a:r>
            <a:endParaRPr lang="en-GB" sz="2400" baseline="30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high </a:t>
            </a:r>
            <a:r>
              <a:rPr lang="en-GB" sz="2800" dirty="0"/>
              <a:t>energy pol. proton beam at the </a:t>
            </a:r>
            <a:r>
              <a:rPr lang="en-GB" sz="2800" b="1" dirty="0" smtClean="0">
                <a:solidFill>
                  <a:srgbClr val="0070C0"/>
                </a:solidFill>
              </a:rPr>
              <a:t>FCC-</a:t>
            </a:r>
            <a:r>
              <a:rPr lang="en-GB" sz="2800" b="1" dirty="0" err="1" smtClean="0">
                <a:solidFill>
                  <a:srgbClr val="0070C0"/>
                </a:solidFill>
              </a:rPr>
              <a:t>hh</a:t>
            </a:r>
            <a:r>
              <a:rPr lang="en-GB" sz="2800" b="1" dirty="0" smtClean="0">
                <a:solidFill>
                  <a:srgbClr val="0070C0"/>
                </a:solidFill>
              </a:rPr>
              <a:t> </a:t>
            </a:r>
          </a:p>
          <a:p>
            <a:pPr marL="914400" lvl="1" indent="-457200">
              <a:buFontTx/>
              <a:buChar char="-"/>
            </a:pPr>
            <a:r>
              <a:rPr lang="en-GB" sz="2800" dirty="0" smtClean="0"/>
              <a:t>not </a:t>
            </a:r>
            <a:r>
              <a:rPr lang="en-GB" sz="2800" dirty="0"/>
              <a:t>completely impossible </a:t>
            </a:r>
          </a:p>
          <a:p>
            <a:pPr marL="439738" lvl="1" indent="-439738">
              <a:buFont typeface="Arial" panose="020B0604020202020204" pitchFamily="34" charset="0"/>
              <a:buChar char="•"/>
            </a:pPr>
            <a:r>
              <a:rPr lang="en-GB" sz="2800" dirty="0"/>
              <a:t>f</a:t>
            </a:r>
            <a:r>
              <a:rPr lang="en-GB" sz="2800" dirty="0" smtClean="0"/>
              <a:t>ixed target </a:t>
            </a:r>
            <a:r>
              <a:rPr lang="en-GB" sz="2800" dirty="0"/>
              <a:t>pol. at </a:t>
            </a:r>
            <a:r>
              <a:rPr lang="en-GB" sz="2800" b="1" dirty="0">
                <a:solidFill>
                  <a:srgbClr val="0070C0"/>
                </a:solidFill>
              </a:rPr>
              <a:t>LHC</a:t>
            </a:r>
            <a:r>
              <a:rPr lang="en-GB" sz="2800" dirty="0"/>
              <a:t> or </a:t>
            </a:r>
            <a:r>
              <a:rPr lang="en-GB" sz="2800" dirty="0" smtClean="0"/>
              <a:t> </a:t>
            </a:r>
            <a:r>
              <a:rPr lang="en-GB" sz="2800" b="1" dirty="0">
                <a:solidFill>
                  <a:srgbClr val="0070C0"/>
                </a:solidFill>
              </a:rPr>
              <a:t>FCC-</a:t>
            </a:r>
            <a:r>
              <a:rPr lang="en-GB" sz="2800" b="1" dirty="0" err="1">
                <a:solidFill>
                  <a:srgbClr val="0070C0"/>
                </a:solidFill>
              </a:rPr>
              <a:t>hh</a:t>
            </a:r>
            <a:r>
              <a:rPr lang="en-GB" sz="2800" dirty="0"/>
              <a:t> is </a:t>
            </a:r>
            <a:r>
              <a:rPr lang="en-GB" sz="2800" dirty="0" smtClean="0"/>
              <a:t>possible</a:t>
            </a:r>
          </a:p>
          <a:p>
            <a:pPr marL="439738" lvl="1" indent="-439738">
              <a:buFont typeface="Arial" panose="020B0604020202020204" pitchFamily="34" charset="0"/>
              <a:buChar char="•"/>
            </a:pPr>
            <a:r>
              <a:rPr lang="en-GB" sz="2800" b="1" dirty="0" err="1" smtClean="0">
                <a:solidFill>
                  <a:srgbClr val="0070C0"/>
                </a:solidFill>
              </a:rPr>
              <a:t>LHeC</a:t>
            </a:r>
            <a:r>
              <a:rPr lang="en-GB" sz="2800" b="1" dirty="0" smtClean="0">
                <a:solidFill>
                  <a:srgbClr val="0070C0"/>
                </a:solidFill>
              </a:rPr>
              <a:t> </a:t>
            </a:r>
            <a:r>
              <a:rPr lang="en-GB" sz="2800" dirty="0" smtClean="0"/>
              <a:t>feasible </a:t>
            </a:r>
            <a:r>
              <a:rPr lang="en-GB" sz="2800" dirty="0"/>
              <a:t>with </a:t>
            </a:r>
            <a:r>
              <a:rPr lang="en-GB" sz="2800" dirty="0" smtClean="0"/>
              <a:t>pol. e- </a:t>
            </a:r>
            <a:r>
              <a:rPr lang="en-GB" sz="2800" dirty="0"/>
              <a:t>beam 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0839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2"/>
          <p:cNvSpPr txBox="1"/>
          <p:nvPr/>
        </p:nvSpPr>
        <p:spPr>
          <a:xfrm>
            <a:off x="179512" y="4553203"/>
            <a:ext cx="8892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„Elastic electron scattering on proton measures 1-4sin</a:t>
            </a:r>
            <a:r>
              <a:rPr lang="de-DE" sz="2400" baseline="30000" dirty="0" smtClean="0"/>
              <a:t>2</a:t>
            </a:r>
            <a:r>
              <a:rPr lang="de-DE" sz="2400" dirty="0" smtClean="0">
                <a:latin typeface="Symbol" panose="05050102010706020507" pitchFamily="18" charset="2"/>
              </a:rPr>
              <a:t>Q</a:t>
            </a:r>
            <a:r>
              <a:rPr lang="de-DE" sz="2400" baseline="-25000" dirty="0" smtClean="0"/>
              <a:t>W</a:t>
            </a:r>
            <a:r>
              <a:rPr lang="de-DE" sz="2400" dirty="0" smtClean="0"/>
              <a:t> </a:t>
            </a:r>
          </a:p>
          <a:p>
            <a:r>
              <a:rPr lang="de-DE" sz="2400" dirty="0"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sym typeface="Wingdings" panose="05000000000000000000" pitchFamily="2" charset="2"/>
              </a:rPr>
              <a:t> small asymmetry , high sensitivity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s</a:t>
            </a:r>
            <a:r>
              <a:rPr lang="de-DE" sz="2400" dirty="0" smtClean="0"/>
              <a:t>upressing  hadronic contributions favours low momentum transfer </a:t>
            </a:r>
            <a:r>
              <a:rPr lang="de-DE" sz="2400" dirty="0" smtClean="0">
                <a:solidFill>
                  <a:srgbClr val="FF0000"/>
                </a:solidFill>
              </a:rPr>
              <a:t>and</a:t>
            </a:r>
            <a:r>
              <a:rPr lang="de-DE" sz="2400" dirty="0" smtClean="0"/>
              <a:t> low beam energy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10790"/>
            <a:ext cx="5823371" cy="345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5"/>
          <p:cNvSpPr txBox="1"/>
          <p:nvPr/>
        </p:nvSpPr>
        <p:spPr>
          <a:xfrm>
            <a:off x="6413889" y="1255989"/>
            <a:ext cx="25306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i</a:t>
            </a:r>
            <a:r>
              <a:rPr lang="de-DE" sz="2000" dirty="0" smtClean="0"/>
              <a:t>nfluence of </a:t>
            </a:r>
          </a:p>
          <a:p>
            <a:r>
              <a:rPr lang="de-DE" sz="2000" dirty="0" smtClean="0"/>
              <a:t>„</a:t>
            </a:r>
            <a:r>
              <a:rPr lang="de-DE" sz="2000" dirty="0" err="1" smtClean="0"/>
              <a:t>dark</a:t>
            </a:r>
            <a:r>
              <a:rPr lang="de-DE" sz="2000" dirty="0" smtClean="0"/>
              <a:t> Z </a:t>
            </a:r>
            <a:r>
              <a:rPr lang="de-DE" sz="2000" dirty="0" err="1" smtClean="0"/>
              <a:t>boson</a:t>
            </a:r>
            <a:r>
              <a:rPr lang="de-DE" sz="2000" dirty="0" smtClean="0"/>
              <a:t>“ </a:t>
            </a:r>
          </a:p>
          <a:p>
            <a:r>
              <a:rPr lang="de-DE" sz="2000" dirty="0" err="1" smtClean="0"/>
              <a:t>which</a:t>
            </a:r>
            <a:r>
              <a:rPr lang="de-DE" sz="2000" dirty="0" smtClean="0"/>
              <a:t> also </a:t>
            </a:r>
            <a:r>
              <a:rPr lang="de-DE" sz="2000" dirty="0" err="1" smtClean="0"/>
              <a:t>contributes</a:t>
            </a:r>
            <a:endParaRPr lang="de-DE" sz="2000" dirty="0" smtClean="0"/>
          </a:p>
          <a:p>
            <a:r>
              <a:rPr lang="de-DE" sz="2000" dirty="0" err="1"/>
              <a:t>t</a:t>
            </a:r>
            <a:r>
              <a:rPr lang="de-DE" sz="2000" dirty="0" err="1" smtClean="0"/>
              <a:t>o</a:t>
            </a:r>
            <a:r>
              <a:rPr lang="de-DE" sz="2000" dirty="0" smtClean="0"/>
              <a:t> </a:t>
            </a:r>
            <a:r>
              <a:rPr lang="de-DE" sz="2000" dirty="0" err="1" smtClean="0"/>
              <a:t>muon</a:t>
            </a:r>
            <a:r>
              <a:rPr lang="de-DE" sz="2000" dirty="0" smtClean="0"/>
              <a:t> </a:t>
            </a:r>
            <a:r>
              <a:rPr lang="de-DE" sz="2000" dirty="0" err="1" smtClean="0"/>
              <a:t>anomalous</a:t>
            </a:r>
            <a:r>
              <a:rPr lang="de-DE" sz="2000" dirty="0" smtClean="0"/>
              <a:t> </a:t>
            </a:r>
          </a:p>
          <a:p>
            <a:r>
              <a:rPr lang="de-DE" sz="2000" dirty="0" err="1"/>
              <a:t>m</a:t>
            </a:r>
            <a:r>
              <a:rPr lang="de-DE" sz="2000" dirty="0" err="1" smtClean="0"/>
              <a:t>agnetic</a:t>
            </a:r>
            <a:r>
              <a:rPr lang="de-DE" sz="2000" dirty="0" smtClean="0"/>
              <a:t> </a:t>
            </a:r>
            <a:r>
              <a:rPr lang="de-DE" sz="2000" dirty="0" err="1" smtClean="0"/>
              <a:t>moment</a:t>
            </a:r>
            <a:r>
              <a:rPr lang="de-DE" sz="2000" dirty="0" smtClean="0"/>
              <a:t>..</a:t>
            </a:r>
          </a:p>
          <a:p>
            <a:endParaRPr lang="de-DE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20271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electro </a:t>
            </a:r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weak mixing angle „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sin</a:t>
            </a:r>
            <a:r>
              <a:rPr lang="en-GB" sz="3200" b="1" baseline="30000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2</a:t>
            </a:r>
            <a:r>
              <a:rPr lang="en-GB" sz="3200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q</a:t>
            </a:r>
            <a:r>
              <a:rPr lang="en-GB" sz="3200" b="1" baseline="-25000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W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” at MESA</a:t>
            </a:r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89985" y="6396335"/>
            <a:ext cx="207941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K. Aulenbacher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5862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134" y="5901518"/>
            <a:ext cx="765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smtClean="0"/>
              <a:t>- aiming </a:t>
            </a:r>
            <a:r>
              <a:rPr lang="de-DE" sz="2800" dirty="0"/>
              <a:t>at discovery </a:t>
            </a:r>
            <a:r>
              <a:rPr lang="de-DE" sz="2800" dirty="0" smtClean="0"/>
              <a:t>in„electrostatic </a:t>
            </a:r>
            <a:r>
              <a:rPr lang="de-DE" sz="2800" dirty="0"/>
              <a:t>storage ring“                        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4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3200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Jülich </a:t>
            </a:r>
            <a:r>
              <a:rPr lang="de-DE" sz="3200" dirty="0">
                <a:solidFill>
                  <a:srgbClr val="0070C0"/>
                </a:solidFill>
                <a:latin typeface="Constantia" panose="02030602050306030303" pitchFamily="18" charset="0"/>
              </a:rPr>
              <a:t>Electric Dipole Moment </a:t>
            </a:r>
            <a:r>
              <a:rPr lang="de-DE" sz="3200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Investigation „JEDI“</a:t>
            </a:r>
            <a:endParaRPr lang="en-GB" sz="4800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89985" y="6396335"/>
            <a:ext cx="207941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K. Aulenbacher</a:t>
            </a:r>
            <a:endParaRPr lang="en-GB" sz="2400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602" y="698618"/>
            <a:ext cx="7061596" cy="5089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83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1" y="468047"/>
            <a:ext cx="8410502" cy="60915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0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3200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Jülich </a:t>
            </a:r>
            <a:r>
              <a:rPr lang="de-DE" sz="3200" dirty="0">
                <a:solidFill>
                  <a:srgbClr val="0070C0"/>
                </a:solidFill>
                <a:latin typeface="Constantia" panose="02030602050306030303" pitchFamily="18" charset="0"/>
              </a:rPr>
              <a:t>Electric Dipole Moment </a:t>
            </a:r>
            <a:r>
              <a:rPr lang="de-DE" sz="3200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Investigation „JEDI“</a:t>
            </a:r>
            <a:endParaRPr lang="en-GB" sz="4800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89985" y="6396335"/>
            <a:ext cx="207941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K. Aulenbacher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1182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1559" y="2118957"/>
            <a:ext cx="442492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i="1" dirty="0">
                <a:solidFill>
                  <a:prstClr val="black"/>
                </a:solidFill>
              </a:rPr>
              <a:t>c</a:t>
            </a:r>
            <a:r>
              <a:rPr lang="en-GB" sz="7200" i="1" dirty="0" smtClean="0">
                <a:solidFill>
                  <a:prstClr val="black"/>
                </a:solidFill>
              </a:rPr>
              <a:t>oncluding </a:t>
            </a:r>
          </a:p>
          <a:p>
            <a:r>
              <a:rPr lang="en-GB" sz="7200" i="1" dirty="0" smtClean="0">
                <a:solidFill>
                  <a:prstClr val="black"/>
                </a:solidFill>
              </a:rPr>
              <a:t>thoughts</a:t>
            </a:r>
          </a:p>
        </p:txBody>
      </p:sp>
    </p:spTree>
    <p:extLst>
      <p:ext uri="{BB962C8B-B14F-4D97-AF65-F5344CB8AC3E}">
        <p14:creationId xmlns:p14="http://schemas.microsoft.com/office/powerpoint/2010/main" val="87583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466" y="203200"/>
            <a:ext cx="9233362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0070C0"/>
                </a:solidFill>
              </a:rPr>
              <a:t>c</a:t>
            </a:r>
            <a:r>
              <a:rPr lang="en-GB" sz="3200" b="1" dirty="0" smtClean="0">
                <a:solidFill>
                  <a:srgbClr val="0070C0"/>
                </a:solidFill>
              </a:rPr>
              <a:t>ircular colliders and storage rings work well and </a:t>
            </a:r>
          </a:p>
          <a:p>
            <a:r>
              <a:rPr lang="en-GB" sz="3200" b="1" dirty="0">
                <a:solidFill>
                  <a:srgbClr val="0070C0"/>
                </a:solidFill>
              </a:rPr>
              <a:t>	</a:t>
            </a:r>
            <a:r>
              <a:rPr lang="en-GB" sz="3200" b="1" dirty="0" smtClean="0">
                <a:solidFill>
                  <a:srgbClr val="0070C0"/>
                </a:solidFill>
              </a:rPr>
              <a:t>advance further thanks to new concepts </a:t>
            </a:r>
            <a:r>
              <a:rPr lang="en-GB" sz="3200" dirty="0" smtClean="0"/>
              <a:t>(crab </a:t>
            </a:r>
          </a:p>
          <a:p>
            <a:r>
              <a:rPr lang="en-GB" sz="3200" dirty="0"/>
              <a:t>	</a:t>
            </a:r>
            <a:r>
              <a:rPr lang="en-GB" sz="3200" dirty="0" smtClean="0"/>
              <a:t>waist, top up, </a:t>
            </a:r>
            <a:r>
              <a:rPr lang="en-GB" sz="3200" dirty="0" err="1" smtClean="0"/>
              <a:t>monochromatization</a:t>
            </a:r>
            <a:r>
              <a:rPr lang="en-GB" sz="3200" dirty="0" smtClean="0"/>
              <a:t>,…) and </a:t>
            </a:r>
          </a:p>
          <a:p>
            <a:r>
              <a:rPr lang="en-GB" sz="3200" dirty="0" smtClean="0"/>
              <a:t>	tools (e-lenses, e-cloud mitigation, cooling,…)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0070C0"/>
                </a:solidFill>
              </a:rPr>
              <a:t>o</a:t>
            </a:r>
            <a:r>
              <a:rPr lang="en-GB" sz="3200" b="1" dirty="0" smtClean="0">
                <a:solidFill>
                  <a:srgbClr val="0070C0"/>
                </a:solidFill>
              </a:rPr>
              <a:t>ne route forward: </a:t>
            </a:r>
            <a:r>
              <a:rPr lang="en-GB" sz="3200" b="1" dirty="0" err="1" smtClean="0">
                <a:solidFill>
                  <a:srgbClr val="0070C0"/>
                </a:solidFill>
              </a:rPr>
              <a:t>e+e</a:t>
            </a:r>
            <a:r>
              <a:rPr lang="en-GB" sz="3200" b="1" dirty="0" smtClean="0">
                <a:solidFill>
                  <a:srgbClr val="0070C0"/>
                </a:solidFill>
              </a:rPr>
              <a:t>- </a:t>
            </a:r>
            <a:r>
              <a:rPr lang="en-GB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→</a:t>
            </a:r>
            <a:r>
              <a:rPr lang="en-GB" sz="3200" b="1" dirty="0" smtClean="0">
                <a:solidFill>
                  <a:srgbClr val="0070C0"/>
                </a:solidFill>
              </a:rPr>
              <a:t> hadrons </a:t>
            </a:r>
            <a:r>
              <a:rPr lang="en-GB" sz="32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→</a:t>
            </a:r>
            <a:r>
              <a:rPr lang="en-GB" sz="3200" b="1" dirty="0" smtClean="0">
                <a:solidFill>
                  <a:srgbClr val="0070C0"/>
                </a:solidFill>
              </a:rPr>
              <a:t>muons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FF0000"/>
                </a:solidFill>
              </a:rPr>
              <a:t>t</a:t>
            </a:r>
            <a:r>
              <a:rPr lang="en-GB" sz="3200" b="1" dirty="0" smtClean="0">
                <a:solidFill>
                  <a:srgbClr val="FF0000"/>
                </a:solidFill>
              </a:rPr>
              <a:t>echnology cost </a:t>
            </a:r>
            <a:r>
              <a:rPr lang="en-GB" sz="3200" dirty="0" smtClean="0"/>
              <a:t>to be reduced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0070C0"/>
                </a:solidFill>
              </a:rPr>
              <a:t>c</a:t>
            </a:r>
            <a:r>
              <a:rPr lang="en-GB" sz="3200" b="1" dirty="0" smtClean="0">
                <a:solidFill>
                  <a:srgbClr val="0070C0"/>
                </a:solidFill>
              </a:rPr>
              <a:t>rystal and nanotubes concepts </a:t>
            </a:r>
            <a:r>
              <a:rPr lang="en-GB" sz="3200" dirty="0" smtClean="0"/>
              <a:t>to be explored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0070C0"/>
                </a:solidFill>
              </a:rPr>
              <a:t>b</a:t>
            </a:r>
            <a:r>
              <a:rPr lang="en-GB" sz="3200" b="1" dirty="0" smtClean="0">
                <a:solidFill>
                  <a:srgbClr val="0070C0"/>
                </a:solidFill>
              </a:rPr>
              <a:t>eam power of rings and </a:t>
            </a:r>
            <a:r>
              <a:rPr lang="en-GB" sz="3200" b="1" dirty="0" err="1" smtClean="0">
                <a:solidFill>
                  <a:srgbClr val="0070C0"/>
                </a:solidFill>
              </a:rPr>
              <a:t>linacs</a:t>
            </a:r>
            <a:r>
              <a:rPr lang="en-GB" sz="3200" b="1" dirty="0" smtClean="0">
                <a:solidFill>
                  <a:srgbClr val="0070C0"/>
                </a:solidFill>
              </a:rPr>
              <a:t> </a:t>
            </a:r>
            <a:r>
              <a:rPr lang="en-GB" sz="3200" dirty="0" smtClean="0"/>
              <a:t>is increasing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0070C0"/>
                </a:solidFill>
              </a:rPr>
              <a:t>p</a:t>
            </a:r>
            <a:r>
              <a:rPr lang="en-GB" sz="3200" b="1" dirty="0" smtClean="0">
                <a:solidFill>
                  <a:srgbClr val="0070C0"/>
                </a:solidFill>
              </a:rPr>
              <a:t>olarization</a:t>
            </a:r>
            <a:r>
              <a:rPr lang="en-GB" sz="3200" dirty="0" smtClean="0"/>
              <a:t> offers additional handle for discovery</a:t>
            </a:r>
          </a:p>
          <a:p>
            <a:r>
              <a:rPr lang="en-GB" sz="3200" dirty="0" smtClean="0"/>
              <a:t>	and precision studies at lower energy</a:t>
            </a:r>
            <a:r>
              <a:rPr lang="en-GB" sz="3200" dirty="0"/>
              <a:t>	</a:t>
            </a:r>
            <a:r>
              <a:rPr lang="en-GB" sz="3200" dirty="0" smtClean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 err="1" smtClean="0">
                <a:solidFill>
                  <a:srgbClr val="00B050"/>
                </a:solidFill>
              </a:rPr>
              <a:t>SuperKEKB</a:t>
            </a:r>
            <a:r>
              <a:rPr lang="en-GB" sz="3200" b="1" dirty="0" smtClean="0">
                <a:solidFill>
                  <a:srgbClr val="00B050"/>
                </a:solidFill>
              </a:rPr>
              <a:t>, IOTA, ESS, HEPS, and MESA upcoming</a:t>
            </a:r>
            <a:r>
              <a:rPr lang="en-GB" sz="3200" dirty="0" smtClean="0"/>
              <a:t>, </a:t>
            </a:r>
          </a:p>
          <a:p>
            <a:r>
              <a:rPr lang="en-GB" sz="3200" dirty="0"/>
              <a:t>	</a:t>
            </a:r>
            <a:r>
              <a:rPr lang="en-GB" sz="3200" dirty="0" smtClean="0"/>
              <a:t> will teach us new lessons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b="1" dirty="0" err="1" smtClean="0">
                <a:solidFill>
                  <a:srgbClr val="92D050"/>
                </a:solidFill>
              </a:rPr>
              <a:t>ESSnuSB</a:t>
            </a:r>
            <a:r>
              <a:rPr lang="en-GB" sz="3200" b="1" dirty="0" smtClean="0">
                <a:solidFill>
                  <a:srgbClr val="92D050"/>
                </a:solidFill>
              </a:rPr>
              <a:t>, JEDI, FCC, CEPC, … proposed</a:t>
            </a:r>
          </a:p>
        </p:txBody>
      </p:sp>
    </p:spTree>
    <p:extLst>
      <p:ext uri="{BB962C8B-B14F-4D97-AF65-F5344CB8AC3E}">
        <p14:creationId xmlns:p14="http://schemas.microsoft.com/office/powerpoint/2010/main" val="392947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658" y="1583499"/>
            <a:ext cx="2088255" cy="37234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181" y="1583499"/>
            <a:ext cx="6356763" cy="37234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180" y="660400"/>
            <a:ext cx="840161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T</a:t>
            </a:r>
            <a:r>
              <a:rPr lang="en-GB" sz="3600" dirty="0" smtClean="0"/>
              <a:t>he end of EuCARD-2 XBEAM …</a:t>
            </a:r>
          </a:p>
          <a:p>
            <a:endParaRPr lang="en-GB" sz="3600" dirty="0"/>
          </a:p>
          <a:p>
            <a:endParaRPr lang="en-GB" sz="3600" dirty="0" smtClean="0"/>
          </a:p>
          <a:p>
            <a:endParaRPr lang="en-GB" sz="3600" dirty="0"/>
          </a:p>
          <a:p>
            <a:endParaRPr lang="en-GB" sz="3600" dirty="0" smtClean="0"/>
          </a:p>
          <a:p>
            <a:endParaRPr lang="en-GB" sz="3600" dirty="0"/>
          </a:p>
          <a:p>
            <a:endParaRPr lang="en-GB" sz="3600" dirty="0"/>
          </a:p>
          <a:p>
            <a:endParaRPr lang="en-GB" sz="3600" dirty="0"/>
          </a:p>
          <a:p>
            <a:r>
              <a:rPr lang="en-GB" sz="3600" dirty="0" smtClean="0"/>
              <a:t>		</a:t>
            </a:r>
          </a:p>
          <a:p>
            <a:pPr algn="r"/>
            <a:r>
              <a:rPr lang="en-GB" sz="3600" dirty="0" smtClean="0"/>
              <a:t>… becomes the start of ARIES APEC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7671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" y="502087"/>
            <a:ext cx="8921577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  <a:latin typeface="Constantia" panose="02030602050306030303" pitchFamily="18" charset="0"/>
              </a:rPr>
              <a:t>h</a:t>
            </a:r>
            <a:r>
              <a:rPr lang="en-GB" sz="28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igh </a:t>
            </a:r>
            <a:r>
              <a:rPr lang="en-GB" sz="2800" dirty="0">
                <a:solidFill>
                  <a:srgbClr val="FF0000"/>
                </a:solidFill>
                <a:latin typeface="Constantia" panose="02030602050306030303" pitchFamily="18" charset="0"/>
              </a:rPr>
              <a:t>beam </a:t>
            </a:r>
            <a:r>
              <a:rPr lang="en-GB" sz="28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currents possible :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control of HOMs &amp; e-cloud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3EAC"/>
                </a:solidFill>
                <a:latin typeface="Constantia" panose="02030602050306030303" pitchFamily="18" charset="0"/>
              </a:rPr>
              <a:t>c</a:t>
            </a:r>
            <a:r>
              <a:rPr lang="en-GB" sz="2800" dirty="0" smtClean="0">
                <a:solidFill>
                  <a:srgbClr val="003EAC"/>
                </a:solidFill>
                <a:latin typeface="Constantia" panose="02030602050306030303" pitchFamily="18" charset="0"/>
              </a:rPr>
              <a:t>rab waist works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: special lattice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  <a:latin typeface="Constantia" panose="02030602050306030303" pitchFamily="18" charset="0"/>
              </a:rPr>
              <a:t>t</a:t>
            </a:r>
            <a:r>
              <a:rPr lang="en-GB" sz="28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op-up injection needed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: reliable </a:t>
            </a:r>
            <a:r>
              <a:rPr lang="en-GB" sz="2800" dirty="0">
                <a:solidFill>
                  <a:srgbClr val="000000"/>
                </a:solidFill>
                <a:latin typeface="Constantia" panose="02030602050306030303" pitchFamily="18" charset="0"/>
              </a:rPr>
              <a:t>injection 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complex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3EAC"/>
                </a:solidFill>
                <a:latin typeface="Constantia" panose="02030602050306030303" pitchFamily="18" charset="0"/>
              </a:rPr>
              <a:t>e-cloud mitigation possible: 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solenoids</a:t>
            </a:r>
            <a:r>
              <a:rPr lang="en-GB" sz="2800" dirty="0">
                <a:solidFill>
                  <a:srgbClr val="000000"/>
                </a:solidFill>
                <a:latin typeface="Constantia" panose="02030602050306030303" pitchFamily="18" charset="0"/>
              </a:rPr>
              <a:t>, low 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SEY, coating</a:t>
            </a:r>
            <a:r>
              <a:rPr lang="en-GB" sz="2800" dirty="0">
                <a:solidFill>
                  <a:srgbClr val="000000"/>
                </a:solidFill>
                <a:latin typeface="Constantia" panose="02030602050306030303" pitchFamily="18" charset="0"/>
              </a:rPr>
              <a:t>, clearing electrodes, grooves, 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NEG, scrubbing</a:t>
            </a:r>
            <a:endParaRPr lang="en-GB" sz="2800" dirty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  <a:latin typeface="Constantia" panose="02030602050306030303" pitchFamily="18" charset="0"/>
              </a:rPr>
              <a:t>b</a:t>
            </a:r>
            <a:r>
              <a:rPr lang="en-GB" sz="28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unch-by-bunch feedbacks work well: 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upgrades</a:t>
            </a:r>
            <a:endParaRPr lang="en-GB" sz="2800" dirty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3EAC"/>
                </a:solidFill>
                <a:latin typeface="Constantia" panose="02030602050306030303" pitchFamily="18" charset="0"/>
              </a:rPr>
              <a:t>b</a:t>
            </a:r>
            <a:r>
              <a:rPr lang="en-GB" sz="2800" dirty="0" smtClean="0">
                <a:solidFill>
                  <a:srgbClr val="003EAC"/>
                </a:solidFill>
                <a:latin typeface="Constantia" panose="02030602050306030303" pitchFamily="18" charset="0"/>
              </a:rPr>
              <a:t>ackgrounds increase 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with </a:t>
            </a:r>
            <a:r>
              <a:rPr lang="en-GB" sz="2800" i="1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I</a:t>
            </a:r>
            <a:r>
              <a:rPr lang="en-GB" sz="2800" i="1" baseline="-25000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beam</a:t>
            </a:r>
            <a:r>
              <a:rPr lang="en-GB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,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</a:t>
            </a:r>
            <a:r>
              <a:rPr lang="en-GB" sz="2800" i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L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and </a:t>
            </a:r>
            <a:r>
              <a:rPr lang="en-GB" sz="2800" i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E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: masking</a:t>
            </a:r>
            <a:r>
              <a:rPr lang="en-GB" sz="2800" dirty="0">
                <a:solidFill>
                  <a:srgbClr val="000000"/>
                </a:solidFill>
                <a:latin typeface="Constantia" panose="02030602050306030303" pitchFamily="18" charset="0"/>
              </a:rPr>
              <a:t>, 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shielding, </a:t>
            </a:r>
            <a:r>
              <a:rPr lang="en-GB" sz="2800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beamstrahlung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</a:t>
            </a:r>
            <a:r>
              <a:rPr lang="en-GB" sz="2800" dirty="0">
                <a:solidFill>
                  <a:srgbClr val="000000"/>
                </a:solidFill>
                <a:latin typeface="Constantia" panose="02030602050306030303" pitchFamily="18" charset="0"/>
              </a:rPr>
              <a:t>control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  <a:latin typeface="Constantia" panose="02030602050306030303" pitchFamily="18" charset="0"/>
              </a:rPr>
              <a:t>e</a:t>
            </a:r>
            <a:r>
              <a:rPr lang="en-GB" sz="28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mittance tuning essential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: machine error </a:t>
            </a:r>
            <a:r>
              <a:rPr lang="en-GB" sz="2800" dirty="0">
                <a:solidFill>
                  <a:srgbClr val="000000"/>
                </a:solidFill>
                <a:latin typeface="Constantia" panose="02030602050306030303" pitchFamily="18" charset="0"/>
              </a:rPr>
              <a:t>minimization (girders), fast online procedures 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for orbit/beta /dispersion/ coupling </a:t>
            </a:r>
            <a:r>
              <a:rPr lang="en-GB" sz="2800" dirty="0">
                <a:solidFill>
                  <a:srgbClr val="000000"/>
                </a:solidFill>
                <a:latin typeface="Constantia" panose="02030602050306030303" pitchFamily="18" charset="0"/>
              </a:rPr>
              <a:t>correction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3EAC"/>
                </a:solidFill>
                <a:latin typeface="Constantia" panose="02030602050306030303" pitchFamily="18" charset="0"/>
              </a:rPr>
              <a:t>IP </a:t>
            </a:r>
            <a:r>
              <a:rPr lang="en-GB" sz="2800" dirty="0">
                <a:solidFill>
                  <a:srgbClr val="003EAC"/>
                </a:solidFill>
                <a:latin typeface="Constantia" panose="02030602050306030303" pitchFamily="18" charset="0"/>
              </a:rPr>
              <a:t>orbit </a:t>
            </a:r>
            <a:r>
              <a:rPr lang="en-GB" sz="2800" dirty="0" smtClean="0">
                <a:solidFill>
                  <a:srgbClr val="003EAC"/>
                </a:solidFill>
                <a:latin typeface="Constantia" panose="02030602050306030303" pitchFamily="18" charset="0"/>
              </a:rPr>
              <a:t>control needed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:</a:t>
            </a:r>
            <a:r>
              <a:rPr lang="en-GB" sz="2800" dirty="0" smtClean="0">
                <a:solidFill>
                  <a:srgbClr val="FF0000"/>
                </a:solidFill>
                <a:latin typeface="Wingdings-Regular"/>
              </a:rPr>
              <a:t> </a:t>
            </a:r>
            <a:r>
              <a:rPr lang="en-GB" sz="2800" dirty="0">
                <a:solidFill>
                  <a:srgbClr val="000000"/>
                </a:solidFill>
                <a:latin typeface="Constantia" panose="02030602050306030303" pitchFamily="18" charset="0"/>
              </a:rPr>
              <a:t>IP feedback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rgbClr val="000000"/>
                </a:solidFill>
                <a:latin typeface="Constantia" panose="02030602050306030303" pitchFamily="18" charset="0"/>
              </a:rPr>
              <a:t>n</a:t>
            </a:r>
            <a:r>
              <a:rPr lang="en-GB" sz="2800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ano</a:t>
            </a:r>
            <a:r>
              <a:rPr lang="en-GB" sz="28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-beams </a:t>
            </a:r>
            <a:r>
              <a:rPr lang="en-GB" sz="2800" dirty="0">
                <a:solidFill>
                  <a:srgbClr val="000000"/>
                </a:solidFill>
                <a:latin typeface="Constantia" panose="02030602050306030303" pitchFamily="18" charset="0"/>
              </a:rPr>
              <a:t>require </a:t>
            </a:r>
            <a:r>
              <a:rPr lang="en-GB" sz="2800" dirty="0">
                <a:solidFill>
                  <a:srgbClr val="FF0000"/>
                </a:solidFill>
                <a:latin typeface="Constantia" panose="02030602050306030303" pitchFamily="18" charset="0"/>
              </a:rPr>
              <a:t>vibrations control </a:t>
            </a:r>
            <a:r>
              <a:rPr lang="en-GB" sz="2800" dirty="0">
                <a:solidFill>
                  <a:srgbClr val="000000"/>
                </a:solidFill>
                <a:latin typeface="Constantia" panose="02030602050306030303" pitchFamily="18" charset="0"/>
              </a:rPr>
              <a:t>for FF quads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-154835" y="-33063"/>
            <a:ext cx="9231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Constantia" panose="02030602050306030303" pitchFamily="18" charset="0"/>
              </a:rPr>
              <a:t> 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lessons learnt from </a:t>
            </a:r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past&amp;present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 </a:t>
            </a:r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e</a:t>
            </a:r>
            <a:r>
              <a:rPr lang="en-GB" sz="3200" b="1" baseline="30000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+</a:t>
            </a:r>
            <a:r>
              <a:rPr lang="en-GB" sz="3200" b="1" dirty="0" err="1" smtClean="0">
                <a:solidFill>
                  <a:srgbClr val="0070C0"/>
                </a:solidFill>
                <a:latin typeface="Constantia" panose="02030602050306030303" pitchFamily="18" charset="0"/>
              </a:rPr>
              <a:t>e</a:t>
            </a:r>
            <a:r>
              <a:rPr lang="en-GB" sz="3200" b="1" baseline="30000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-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 colliders</a:t>
            </a:r>
            <a:endParaRPr lang="en-GB" sz="3200" b="1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49680" y="6396335"/>
            <a:ext cx="149432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M</a:t>
            </a:r>
            <a:r>
              <a:rPr lang="en-GB" sz="2400" dirty="0" smtClean="0"/>
              <a:t>.  Biagini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2741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c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ollider operating points and performance</a:t>
            </a:r>
            <a:endParaRPr lang="en-GB" sz="3200" dirty="0">
              <a:latin typeface="Constantia" panose="02030602050306030303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4774"/>
            <a:ext cx="9064120" cy="60530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78178" y="6412318"/>
            <a:ext cx="136582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R.  Tomas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9768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66" y="1470045"/>
            <a:ext cx="8801814" cy="43550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466" y="1100713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Symbol" panose="05050102010706020507" pitchFamily="18" charset="2"/>
              </a:rPr>
              <a:t>e</a:t>
            </a:r>
            <a:r>
              <a:rPr lang="en-GB" i="1" baseline="-25000" dirty="0" err="1" smtClean="0"/>
              <a:t>y</a:t>
            </a:r>
            <a:r>
              <a:rPr lang="en-GB" dirty="0" smtClean="0"/>
              <a:t>/</a:t>
            </a:r>
            <a:r>
              <a:rPr lang="en-GB" dirty="0" smtClean="0">
                <a:latin typeface="Symbol" panose="05050102010706020507" pitchFamily="18" charset="2"/>
              </a:rPr>
              <a:t>e</a:t>
            </a:r>
            <a:r>
              <a:rPr lang="en-GB" i="1" baseline="-25000" dirty="0" smtClean="0"/>
              <a:t>x</a:t>
            </a:r>
            <a:endParaRPr lang="en-GB" i="1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8331200" y="5266313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Symbol" panose="05050102010706020507" pitchFamily="18" charset="2"/>
              </a:rPr>
              <a:t>x</a:t>
            </a:r>
            <a:r>
              <a:rPr lang="en-GB" i="1" baseline="-25000" dirty="0" err="1" smtClean="0"/>
              <a:t>y</a:t>
            </a:r>
            <a:endParaRPr lang="en-GB" i="1" baseline="-25000" dirty="0"/>
          </a:p>
        </p:txBody>
      </p:sp>
      <p:sp>
        <p:nvSpPr>
          <p:cNvPr id="6" name="Rectangle 5"/>
          <p:cNvSpPr/>
          <p:nvPr/>
        </p:nvSpPr>
        <p:spPr>
          <a:xfrm>
            <a:off x="135466" y="158961"/>
            <a:ext cx="8195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  <a:latin typeface="Constantia" panose="02030602050306030303" pitchFamily="18" charset="0"/>
              </a:rPr>
              <a:t>e</a:t>
            </a:r>
            <a:r>
              <a:rPr lang="en-GB" sz="3200" b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mittance ratio versus b-b tune shift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661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Fermilab: Footer Only">
  <a:themeElements>
    <a:clrScheme name="Fermilab">
      <a:dk1>
        <a:srgbClr val="074184"/>
      </a:dk1>
      <a:lt1>
        <a:srgbClr val="FFFFFF"/>
      </a:lt1>
      <a:dk2>
        <a:srgbClr val="074184"/>
      </a:dk2>
      <a:lt2>
        <a:srgbClr val="FFFCF3"/>
      </a:lt2>
      <a:accent1>
        <a:srgbClr val="70C3DC"/>
      </a:accent1>
      <a:accent2>
        <a:srgbClr val="E14825"/>
      </a:accent2>
      <a:accent3>
        <a:srgbClr val="399F3C"/>
      </a:accent3>
      <a:accent4>
        <a:srgbClr val="800F1B"/>
      </a:accent4>
      <a:accent5>
        <a:srgbClr val="1997B7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1262</TotalTime>
  <Words>2779</Words>
  <Application>Microsoft Office PowerPoint</Application>
  <PresentationFormat>On-screen Show (4:3)</PresentationFormat>
  <Paragraphs>733</Paragraphs>
  <Slides>67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67</vt:i4>
      </vt:variant>
    </vt:vector>
  </HeadingPairs>
  <TitlesOfParts>
    <vt:vector size="86" baseType="lpstr">
      <vt:lpstr>Arial Unicode MS</vt:lpstr>
      <vt:lpstr>MS PGothic</vt:lpstr>
      <vt:lpstr>MS PGothic</vt:lpstr>
      <vt:lpstr>SimSun</vt:lpstr>
      <vt:lpstr>Arial</vt:lpstr>
      <vt:lpstr>Calibri</vt:lpstr>
      <vt:lpstr>Calibri Light</vt:lpstr>
      <vt:lpstr>Cambria</vt:lpstr>
      <vt:lpstr>Constantia</vt:lpstr>
      <vt:lpstr>Courier New</vt:lpstr>
      <vt:lpstr>Helvetica</vt:lpstr>
      <vt:lpstr>Symbol</vt:lpstr>
      <vt:lpstr>Times New Roman</vt:lpstr>
      <vt:lpstr>Wingdings</vt:lpstr>
      <vt:lpstr>Wingdings 3</vt:lpstr>
      <vt:lpstr>Wingdings-Regular</vt:lpstr>
      <vt:lpstr>Office Theme</vt:lpstr>
      <vt:lpstr>1_Office Theme</vt:lpstr>
      <vt:lpstr>Fermilab: Footer Only</vt:lpstr>
      <vt:lpstr>PowerPoint Presentation</vt:lpstr>
      <vt:lpstr>PowerPoint Presentation</vt:lpstr>
      <vt:lpstr>7 WP5 XBEAM Workshops May 2015 – April 2016</vt:lpstr>
      <vt:lpstr>9 WP5 XBEAM Workshops May 2016 – April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MICE success</vt:lpstr>
      <vt:lpstr>PowerPoint Presentation</vt:lpstr>
      <vt:lpstr>PowerPoint Presentation</vt:lpstr>
      <vt:lpstr>PowerPoint Presentation</vt:lpstr>
      <vt:lpstr>CMC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100 TeV pp : Qualitative Cost Dependencies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simulations for FNAL Booster (Yu. Alexahin &amp; V. Kapin, 2007)</vt:lpstr>
      <vt:lpstr>simulations for KEK PS (S. Machida, 2001)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69</cp:revision>
  <dcterms:created xsi:type="dcterms:W3CDTF">2017-02-16T10:29:43Z</dcterms:created>
  <dcterms:modified xsi:type="dcterms:W3CDTF">2017-02-17T10:00:08Z</dcterms:modified>
</cp:coreProperties>
</file>