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0" autoAdjust="0"/>
    <p:restoredTop sz="94660"/>
  </p:normalViewPr>
  <p:slideViewPr>
    <p:cSldViewPr snapToGrid="0">
      <p:cViewPr varScale="1">
        <p:scale>
          <a:sx n="52" d="100"/>
          <a:sy n="52" d="100"/>
        </p:scale>
        <p:origin x="78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CCC9C-A3C1-476D-A11E-6FB90669EB5B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9128-8B0E-4E67-8EC3-A607AB29A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595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CCC9C-A3C1-476D-A11E-6FB90669EB5B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9128-8B0E-4E67-8EC3-A607AB29A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220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CCC9C-A3C1-476D-A11E-6FB90669EB5B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9128-8B0E-4E67-8EC3-A607AB29A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625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CCC9C-A3C1-476D-A11E-6FB90669EB5B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9128-8B0E-4E67-8EC3-A607AB29A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50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CCC9C-A3C1-476D-A11E-6FB90669EB5B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9128-8B0E-4E67-8EC3-A607AB29A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694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CCC9C-A3C1-476D-A11E-6FB90669EB5B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9128-8B0E-4E67-8EC3-A607AB29A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137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CCC9C-A3C1-476D-A11E-6FB90669EB5B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9128-8B0E-4E67-8EC3-A607AB29A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020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CCC9C-A3C1-476D-A11E-6FB90669EB5B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9128-8B0E-4E67-8EC3-A607AB29A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77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CCC9C-A3C1-476D-A11E-6FB90669EB5B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9128-8B0E-4E67-8EC3-A607AB29A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75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CCC9C-A3C1-476D-A11E-6FB90669EB5B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9128-8B0E-4E67-8EC3-A607AB29A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762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CCC9C-A3C1-476D-A11E-6FB90669EB5B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19128-8B0E-4E67-8EC3-A607AB29A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986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CCC9C-A3C1-476D-A11E-6FB90669EB5B}" type="datetimeFigureOut">
              <a:rPr lang="en-GB" smtClean="0"/>
              <a:t>15/02/2017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19128-8B0E-4E67-8EC3-A607AB29A0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281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0382" y="1342014"/>
            <a:ext cx="7772400" cy="2387600"/>
          </a:xfrm>
        </p:spPr>
        <p:txBody>
          <a:bodyPr>
            <a:normAutofit/>
          </a:bodyPr>
          <a:lstStyle/>
          <a:p>
            <a:r>
              <a:rPr lang="en-GB" dirty="0" smtClean="0"/>
              <a:t>ARIES task 6.3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009" y="4576399"/>
            <a:ext cx="6858000" cy="165576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Giuliano Franchetti </a:t>
            </a:r>
            <a:r>
              <a:rPr lang="en-GB" sz="2800" dirty="0" smtClean="0"/>
              <a:t>&amp; </a:t>
            </a:r>
            <a:r>
              <a:rPr lang="en-GB" sz="2800" dirty="0" smtClean="0"/>
              <a:t>Frank Zimmermann</a:t>
            </a:r>
          </a:p>
          <a:p>
            <a:r>
              <a:rPr lang="en-GB" sz="2800" dirty="0" smtClean="0"/>
              <a:t>on behalf of WP6 </a:t>
            </a:r>
            <a:endParaRPr lang="en-GB" sz="2800" dirty="0" smtClean="0"/>
          </a:p>
          <a:p>
            <a:r>
              <a:rPr lang="en-GB" sz="3600" dirty="0" smtClean="0"/>
              <a:t>Valencia 15 February 2017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48" y="180109"/>
            <a:ext cx="3375824" cy="1999304"/>
          </a:xfrm>
          <a:prstGeom prst="rect">
            <a:avLst/>
          </a:prstGeom>
        </p:spPr>
      </p:pic>
      <p:pic>
        <p:nvPicPr>
          <p:cNvPr id="1026" name="56D74129-8809-410F-8294-972583EFB754" descr="1424DBEA-30FC-4E45-8C16-06714A06B369@localdoma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307" y="-111546"/>
            <a:ext cx="3749819" cy="2843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037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336452"/>
              </p:ext>
            </p:extLst>
          </p:nvPr>
        </p:nvGraphicFramePr>
        <p:xfrm>
          <a:off x="0" y="972800"/>
          <a:ext cx="9144000" cy="89797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0"/>
              </a:tblGrid>
              <a:tr h="3254376">
                <a:tc>
                  <a:txBody>
                    <a:bodyPr/>
                    <a:lstStyle/>
                    <a:p>
                      <a:pPr marL="228600" indent="-2286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GB" sz="2400" b="1" dirty="0" smtClean="0">
                          <a:effectLst/>
                        </a:rPr>
                        <a:t>Task </a:t>
                      </a:r>
                      <a:r>
                        <a:rPr lang="en-GB" sz="2400" b="1" dirty="0">
                          <a:effectLst/>
                        </a:rPr>
                        <a:t>1.3. Reliability and Availability of Particle Accelerators </a:t>
                      </a:r>
                      <a:endParaRPr lang="en-GB" sz="2400" b="1" dirty="0" smtClean="0">
                        <a:effectLst/>
                      </a:endParaRPr>
                    </a:p>
                    <a:p>
                      <a:pPr marL="228600" indent="-2286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GB" sz="2400" b="1" dirty="0" smtClean="0">
                          <a:effectLst/>
                        </a:rPr>
                        <a:t>task</a:t>
                      </a:r>
                      <a:r>
                        <a:rPr lang="en-GB" sz="2400" b="1" baseline="0" dirty="0" smtClean="0">
                          <a:effectLst/>
                        </a:rPr>
                        <a:t> leaders: </a:t>
                      </a:r>
                      <a:r>
                        <a:rPr lang="en-GB" sz="2400" b="1" dirty="0" smtClean="0">
                          <a:effectLst/>
                        </a:rPr>
                        <a:t>J</a:t>
                      </a:r>
                      <a:r>
                        <a:rPr lang="en-GB" sz="2400" b="1" dirty="0">
                          <a:effectLst/>
                        </a:rPr>
                        <a:t>. Gutleber, CERN; </a:t>
                      </a:r>
                      <a:r>
                        <a:rPr lang="en-GB" sz="2400" b="1" dirty="0" smtClean="0">
                          <a:effectLst/>
                        </a:rPr>
                        <a:t>K. </a:t>
                      </a:r>
                      <a:r>
                        <a:rPr lang="en-GB" sz="2400" b="1" dirty="0" err="1" smtClean="0">
                          <a:effectLst/>
                        </a:rPr>
                        <a:t>Hoeppner</a:t>
                      </a:r>
                      <a:r>
                        <a:rPr lang="en-GB" sz="2400" b="1" dirty="0" smtClean="0">
                          <a:effectLst/>
                        </a:rPr>
                        <a:t>, HIT Heidelberg</a:t>
                      </a:r>
                    </a:p>
                    <a:p>
                      <a:pPr marL="228600" indent="-2286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endParaRPr lang="en-GB" sz="2400" b="1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  <a:tab pos="228600" algn="l"/>
                          <a:tab pos="3269615" algn="l"/>
                        </a:tabLst>
                      </a:pPr>
                      <a:r>
                        <a:rPr lang="en-GB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establish </a:t>
                      </a:r>
                      <a:r>
                        <a:rPr lang="en-GB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standard </a:t>
                      </a:r>
                      <a:r>
                        <a:rPr lang="en-GB" sz="2400" b="1" dirty="0">
                          <a:solidFill>
                            <a:srgbClr val="FF0000"/>
                          </a:solidFill>
                          <a:effectLst/>
                        </a:rPr>
                        <a:t>body of </a:t>
                      </a:r>
                      <a:r>
                        <a:rPr lang="en-GB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RAMS* </a:t>
                      </a:r>
                      <a:r>
                        <a:rPr lang="en-GB" sz="2400" b="1" dirty="0">
                          <a:solidFill>
                            <a:srgbClr val="FF0000"/>
                          </a:solidFill>
                          <a:effectLst/>
                        </a:rPr>
                        <a:t>knowledge </a:t>
                      </a:r>
                      <a:r>
                        <a:rPr lang="en-GB" sz="2400" dirty="0">
                          <a:effectLst/>
                        </a:rPr>
                        <a:t>for particle accelerator </a:t>
                      </a:r>
                      <a:r>
                        <a:rPr lang="en-GB" sz="2400" dirty="0" smtClean="0">
                          <a:effectLst/>
                        </a:rPr>
                        <a:t>applications</a:t>
                      </a:r>
                      <a:endParaRPr lang="en-GB" sz="2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GB" sz="2400" b="1" dirty="0" smtClean="0">
                          <a:solidFill>
                            <a:srgbClr val="0070C0"/>
                          </a:solidFill>
                          <a:effectLst/>
                        </a:rPr>
                        <a:t>compile</a:t>
                      </a:r>
                      <a:r>
                        <a:rPr lang="en-GB" sz="2400" b="1" baseline="0" dirty="0" smtClean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GB" sz="2400" b="1" baseline="0" dirty="0" smtClean="0">
                          <a:solidFill>
                            <a:srgbClr val="0070C0"/>
                          </a:solidFill>
                          <a:effectLst/>
                        </a:rPr>
                        <a:t>and rank</a:t>
                      </a:r>
                      <a:r>
                        <a:rPr lang="en-GB" sz="2400" b="1" dirty="0" smtClean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en-GB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existing </a:t>
                      </a:r>
                      <a:r>
                        <a:rPr lang="en-GB" sz="2400" b="1" dirty="0">
                          <a:solidFill>
                            <a:srgbClr val="FF0000"/>
                          </a:solidFill>
                          <a:effectLst/>
                        </a:rPr>
                        <a:t>RAM standards</a:t>
                      </a:r>
                      <a:r>
                        <a:rPr lang="en-GB" sz="2400" b="1" dirty="0">
                          <a:solidFill>
                            <a:srgbClr val="0070C0"/>
                          </a:solidFill>
                          <a:effectLst/>
                        </a:rPr>
                        <a:t>, methods and </a:t>
                      </a:r>
                      <a:r>
                        <a:rPr lang="en-GB" sz="2400" b="1" dirty="0" smtClean="0">
                          <a:solidFill>
                            <a:srgbClr val="0070C0"/>
                          </a:solidFill>
                          <a:effectLst/>
                        </a:rPr>
                        <a:t>practices </a:t>
                      </a:r>
                      <a:r>
                        <a:rPr lang="en-GB" sz="2400" dirty="0">
                          <a:effectLst/>
                        </a:rPr>
                        <a:t>in major laboratories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GB" sz="2400" b="1" dirty="0" smtClean="0">
                          <a:solidFill>
                            <a:srgbClr val="0070C0"/>
                          </a:solidFill>
                          <a:effectLst/>
                        </a:rPr>
                        <a:t>analysis </a:t>
                      </a:r>
                      <a:r>
                        <a:rPr lang="en-GB" sz="2400" b="1" dirty="0" smtClean="0">
                          <a:solidFill>
                            <a:srgbClr val="0070C0"/>
                          </a:solidFill>
                          <a:effectLst/>
                        </a:rPr>
                        <a:t>of </a:t>
                      </a:r>
                      <a:r>
                        <a:rPr lang="en-GB" sz="2400" b="1" dirty="0">
                          <a:solidFill>
                            <a:srgbClr val="FF0000"/>
                          </a:solidFill>
                          <a:effectLst/>
                        </a:rPr>
                        <a:t>optimal RAMS characteristics </a:t>
                      </a:r>
                      <a:r>
                        <a:rPr lang="en-GB" sz="2400" dirty="0">
                          <a:effectLst/>
                        </a:rPr>
                        <a:t>for particle accelerator systems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GB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spread </a:t>
                      </a:r>
                      <a:r>
                        <a:rPr lang="en-GB" sz="2400" b="1" dirty="0">
                          <a:solidFill>
                            <a:srgbClr val="FF0000"/>
                          </a:solidFill>
                          <a:effectLst/>
                        </a:rPr>
                        <a:t>the identified best RAM practices </a:t>
                      </a:r>
                      <a:r>
                        <a:rPr lang="en-GB" sz="2400" dirty="0">
                          <a:effectLst/>
                        </a:rPr>
                        <a:t>in order to </a:t>
                      </a:r>
                      <a:r>
                        <a:rPr lang="en-GB" sz="2400" b="1" dirty="0">
                          <a:solidFill>
                            <a:srgbClr val="0070C0"/>
                          </a:solidFill>
                          <a:effectLst/>
                        </a:rPr>
                        <a:t>introduce a </a:t>
                      </a:r>
                      <a:r>
                        <a:rPr lang="en-GB" sz="2400" b="1" dirty="0">
                          <a:solidFill>
                            <a:srgbClr val="FF0000"/>
                          </a:solidFill>
                          <a:effectLst/>
                        </a:rPr>
                        <a:t>common </a:t>
                      </a:r>
                      <a:r>
                        <a:rPr lang="en-GB" sz="2400" b="1" dirty="0" smtClean="0">
                          <a:solidFill>
                            <a:srgbClr val="FF0000"/>
                          </a:solidFill>
                          <a:effectLst/>
                        </a:rPr>
                        <a:t>RAM baseline</a:t>
                      </a:r>
                      <a:endParaRPr lang="en-GB" sz="24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28600" algn="l"/>
                        </a:tabLst>
                      </a:pPr>
                      <a:r>
                        <a:rPr lang="en-GB" sz="2400" dirty="0" smtClean="0">
                          <a:effectLst/>
                        </a:rPr>
                        <a:t>assess </a:t>
                      </a:r>
                      <a:r>
                        <a:rPr lang="en-GB" sz="2400" dirty="0">
                          <a:effectLst/>
                        </a:rPr>
                        <a:t>the </a:t>
                      </a:r>
                      <a:r>
                        <a:rPr lang="en-GB" sz="2400" b="1" dirty="0">
                          <a:solidFill>
                            <a:srgbClr val="0070C0"/>
                          </a:solidFill>
                          <a:effectLst/>
                        </a:rPr>
                        <a:t>feasibility of an </a:t>
                      </a:r>
                      <a:r>
                        <a:rPr lang="en-GB" sz="2400" b="1" dirty="0">
                          <a:solidFill>
                            <a:srgbClr val="FF0000"/>
                          </a:solidFill>
                          <a:effectLst/>
                        </a:rPr>
                        <a:t>Open Data Infrastructure </a:t>
                      </a:r>
                      <a:r>
                        <a:rPr lang="en-GB" sz="2400" b="1" dirty="0">
                          <a:solidFill>
                            <a:srgbClr val="0070C0"/>
                          </a:solidFill>
                          <a:effectLst/>
                        </a:rPr>
                        <a:t>for accelerator </a:t>
                      </a:r>
                      <a:r>
                        <a:rPr lang="en-GB" sz="2400" b="1" dirty="0" smtClean="0">
                          <a:solidFill>
                            <a:srgbClr val="0070C0"/>
                          </a:solidFill>
                          <a:effectLst/>
                        </a:rPr>
                        <a:t>reliability</a:t>
                      </a:r>
                    </a:p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  <a:tabLst>
                          <a:tab pos="228600" algn="l"/>
                        </a:tabLst>
                      </a:pPr>
                      <a:endParaRPr lang="en-GB" sz="2000" dirty="0" smtClean="0">
                        <a:effectLst/>
                      </a:endParaRPr>
                    </a:p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  <a:tabLst>
                          <a:tab pos="228600" algn="l"/>
                        </a:tabLst>
                      </a:pPr>
                      <a:r>
                        <a:rPr lang="en-GB" sz="2000" dirty="0" smtClean="0">
                          <a:effectLst/>
                        </a:rPr>
                        <a:t>*RAMS</a:t>
                      </a:r>
                      <a:r>
                        <a:rPr lang="en-GB" sz="2000" baseline="0" dirty="0" smtClean="0">
                          <a:effectLst/>
                        </a:rPr>
                        <a:t> = </a:t>
                      </a:r>
                      <a:r>
                        <a:rPr lang="en-GB" sz="2000" dirty="0" smtClean="0">
                          <a:effectLst/>
                        </a:rPr>
                        <a:t>Reliability, Availability, Maintainability, Safety</a:t>
                      </a:r>
                      <a:endParaRPr lang="en-GB" sz="2000" dirty="0">
                        <a:effectLst/>
                      </a:endParaRPr>
                    </a:p>
                  </a:txBody>
                  <a:tcPr marL="44960" marR="44960" marT="0" marB="0"/>
                </a:tc>
              </a:tr>
              <a:tr h="3254376"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  <a:tabLst>
                          <a:tab pos="228600" algn="l"/>
                        </a:tabLst>
                      </a:pPr>
                      <a:endParaRPr lang="en-GB" sz="2000" dirty="0">
                        <a:effectLst/>
                      </a:endParaRPr>
                    </a:p>
                  </a:txBody>
                  <a:tcPr marL="44960" marR="44960" marT="0" marB="0"/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628650" y="-22807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prstClr val="black"/>
                </a:solidFill>
              </a:rPr>
              <a:t>o</a:t>
            </a:r>
            <a:r>
              <a:rPr lang="en-GB" dirty="0" smtClean="0">
                <a:solidFill>
                  <a:prstClr val="black"/>
                </a:solidFill>
              </a:rPr>
              <a:t>bjectives of Task 6.3 </a:t>
            </a:r>
            <a:r>
              <a:rPr lang="en-GB" sz="3200" dirty="0" smtClean="0">
                <a:solidFill>
                  <a:prstClr val="black"/>
                </a:solidFill>
              </a:rPr>
              <a:t>(from proposal)</a:t>
            </a:r>
            <a:endParaRPr lang="en-GB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27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3453" y="1387871"/>
            <a:ext cx="806334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i="1" dirty="0"/>
              <a:t>t</a:t>
            </a:r>
            <a:r>
              <a:rPr lang="en-GB" sz="3600" i="1" dirty="0" smtClean="0"/>
              <a:t>his task has the highest budget in WP6</a:t>
            </a:r>
          </a:p>
          <a:p>
            <a:endParaRPr lang="en-GB" sz="3600" i="1" dirty="0"/>
          </a:p>
          <a:p>
            <a:r>
              <a:rPr lang="en-GB" sz="3600" i="1" dirty="0" smtClean="0"/>
              <a:t>what shall actually happen, who may do </a:t>
            </a:r>
          </a:p>
          <a:p>
            <a:r>
              <a:rPr lang="en-GB" sz="3600" i="1" dirty="0"/>
              <a:t>w</a:t>
            </a:r>
            <a:r>
              <a:rPr lang="en-GB" sz="3600" i="1" dirty="0" smtClean="0"/>
              <a:t>hich work, and when?</a:t>
            </a:r>
          </a:p>
          <a:p>
            <a:endParaRPr lang="en-GB" sz="3600" i="1" dirty="0" smtClean="0"/>
          </a:p>
          <a:p>
            <a:r>
              <a:rPr lang="en-GB" sz="3600" i="1" dirty="0" smtClean="0"/>
              <a:t>reliability &amp; availability of task leaders??</a:t>
            </a:r>
          </a:p>
        </p:txBody>
      </p:sp>
    </p:spTree>
    <p:extLst>
      <p:ext uri="{BB962C8B-B14F-4D97-AF65-F5344CB8AC3E}">
        <p14:creationId xmlns:p14="http://schemas.microsoft.com/office/powerpoint/2010/main" val="35157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434</TotalTime>
  <Words>145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Office Theme</vt:lpstr>
      <vt:lpstr>ARIES task 6.3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ARIES task 6.3</dc:title>
  <dc:creator>Frank Zimmermann</dc:creator>
  <cp:lastModifiedBy>Frank Zimmermann</cp:lastModifiedBy>
  <cp:revision>6</cp:revision>
  <dcterms:created xsi:type="dcterms:W3CDTF">2017-02-14T23:36:22Z</dcterms:created>
  <dcterms:modified xsi:type="dcterms:W3CDTF">2017-02-15T06:50:22Z</dcterms:modified>
</cp:coreProperties>
</file>