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4" r:id="rId6"/>
    <p:sldId id="260" r:id="rId7"/>
    <p:sldId id="261" r:id="rId8"/>
    <p:sldId id="262" r:id="rId9"/>
    <p:sldId id="258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43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33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27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1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23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4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8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080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08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28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21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D4DC3-962A-456B-BD74-3C87A2767B20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2BBB4-3E05-46F6-A9A7-B49AF5744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71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4142"/>
            <a:ext cx="7772400" cy="2387600"/>
          </a:xfrm>
        </p:spPr>
        <p:txBody>
          <a:bodyPr>
            <a:normAutofit/>
          </a:bodyPr>
          <a:lstStyle/>
          <a:p>
            <a:r>
              <a:rPr lang="en-GB" dirty="0"/>
              <a:t>a</a:t>
            </a:r>
            <a:r>
              <a:rPr lang="en-GB" dirty="0" smtClean="0"/>
              <a:t>vailability &amp; reliability at linear colliders</a:t>
            </a:r>
            <a:br>
              <a:rPr lang="en-GB" dirty="0" smtClean="0"/>
            </a:br>
            <a:r>
              <a:rPr lang="en-GB" sz="4400" dirty="0" smtClean="0"/>
              <a:t>- historical studies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009" y="4576399"/>
            <a:ext cx="6858000" cy="165576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Frank Zimmermann </a:t>
            </a:r>
          </a:p>
          <a:p>
            <a:r>
              <a:rPr lang="en-GB" sz="3600" dirty="0" smtClean="0"/>
              <a:t>Valencia 15 February 2017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31241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4291" y="4740810"/>
            <a:ext cx="79663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While the </a:t>
            </a:r>
            <a:r>
              <a:rPr lang="en-GB" sz="2400" b="1" dirty="0" smtClean="0">
                <a:solidFill>
                  <a:srgbClr val="0070C0"/>
                </a:solidFill>
              </a:rPr>
              <a:t>data appear to favour models with a longer recovery time for the last subsystems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 smtClean="0"/>
              <a:t>(model II), they would also be consistent with upstream systems being tuned over extended periods of time.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86" y="831273"/>
            <a:ext cx="7824142" cy="23552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4290" y="3186545"/>
            <a:ext cx="77308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Comparison of actual beam availability for various SLC subsystems with that predicted by two different models</a:t>
            </a:r>
            <a:r>
              <a:rPr lang="en-GB" sz="2400" dirty="0" smtClean="0">
                <a:solidFill>
                  <a:srgbClr val="0070C0"/>
                </a:solidFill>
              </a:rPr>
              <a:t>; </a:t>
            </a:r>
            <a:r>
              <a:rPr lang="en-GB" sz="2400" dirty="0" smtClean="0"/>
              <a:t>the recovery-time was adjusted to give equal IP availability.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3497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36" y="96982"/>
            <a:ext cx="9484128" cy="23829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5268"/>
            <a:ext cx="4998601" cy="35329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07" y="2526078"/>
            <a:ext cx="3704699" cy="15057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18966" y="512619"/>
            <a:ext cx="842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PAC’97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856557" y="403185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Fraction of time (not including overall down-time) during which a certain luminosity was exceeded in the 1994/95 and 1996 SLC runs.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9862" y="5934670"/>
            <a:ext cx="8917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Diurnal luminosity during the 1996 SLC run. Shown is luminosity normalized to 10</a:t>
            </a:r>
            <a:r>
              <a:rPr lang="en-GB" baseline="30000" dirty="0" smtClean="0"/>
              <a:t>10</a:t>
            </a:r>
            <a:r>
              <a:rPr lang="en-GB" dirty="0" smtClean="0"/>
              <a:t> particles per bunch. Actual luminosity would be ~12x higher. A rate of 1 Z/hr is equal to ~10</a:t>
            </a:r>
            <a:r>
              <a:rPr lang="en-GB" baseline="30000" dirty="0" smtClean="0"/>
              <a:t>28</a:t>
            </a:r>
            <a:r>
              <a:rPr lang="en-GB" dirty="0" smtClean="0"/>
              <a:t> cm</a:t>
            </a:r>
            <a:r>
              <a:rPr lang="en-GB" baseline="30000" dirty="0" smtClean="0"/>
              <a:t>−2 </a:t>
            </a:r>
            <a:r>
              <a:rPr lang="en-GB" dirty="0" smtClean="0"/>
              <a:t>s</a:t>
            </a:r>
            <a:r>
              <a:rPr lang="en-GB" baseline="30000" dirty="0" smtClean="0"/>
              <a:t>−1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770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" y="1506995"/>
            <a:ext cx="5115544" cy="4081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9567" y="509666"/>
            <a:ext cx="3802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Stanford Linear Collider (SLC)</a:t>
            </a:r>
          </a:p>
          <a:p>
            <a:r>
              <a:rPr lang="en-GB" sz="2400" dirty="0" smtClean="0"/>
              <a:t>1987-1998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59" y="1941062"/>
            <a:ext cx="3572466" cy="28958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18468" y="1105439"/>
            <a:ext cx="3521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Markov model of the  SLC.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8025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267" y="1429667"/>
            <a:ext cx="4110848" cy="35676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77564" y="4997296"/>
            <a:ext cx="4037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’OFF’ indicates a failure of the respective </a:t>
            </a:r>
          </a:p>
          <a:p>
            <a:r>
              <a:rPr lang="en-GB" dirty="0" smtClean="0"/>
              <a:t>subsystem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4652267" y="414004"/>
            <a:ext cx="4070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Markov model of the </a:t>
            </a:r>
            <a:r>
              <a:rPr lang="en-GB" sz="2800" dirty="0" smtClean="0"/>
              <a:t>NLC </a:t>
            </a:r>
            <a:endParaRPr lang="en-GB" sz="28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3" t="8198" r="964" b="1601"/>
          <a:stretch/>
        </p:blipFill>
        <p:spPr>
          <a:xfrm>
            <a:off x="709113" y="1091112"/>
            <a:ext cx="2756613" cy="551733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89744" y="260115"/>
            <a:ext cx="33953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Design of the Next Linear</a:t>
            </a:r>
          </a:p>
          <a:p>
            <a:r>
              <a:rPr lang="en-GB" sz="2400" dirty="0" smtClean="0"/>
              <a:t>Collider (NLC) as of ~1996</a:t>
            </a:r>
          </a:p>
        </p:txBody>
      </p:sp>
    </p:spTree>
    <p:extLst>
      <p:ext uri="{BB962C8B-B14F-4D97-AF65-F5344CB8AC3E}">
        <p14:creationId xmlns:p14="http://schemas.microsoft.com/office/powerpoint/2010/main" val="3891151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27703" y="1139875"/>
                <a:ext cx="2045367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703" y="1139875"/>
                <a:ext cx="2045367" cy="61824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68712" y="1951035"/>
                <a:ext cx="1761060" cy="871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8712" y="1951035"/>
                <a:ext cx="1761060" cy="8711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101435" y="760622"/>
                <a:ext cx="1828706" cy="7077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435" y="760622"/>
                <a:ext cx="1828706" cy="7077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946879" y="1037181"/>
            <a:ext cx="361354" cy="242434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08233" y="789066"/>
            <a:ext cx="13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ystem state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2803" y="2087636"/>
            <a:ext cx="1208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ailure rate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50386" y="1114501"/>
            <a:ext cx="1" cy="222541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69443" y="1116074"/>
            <a:ext cx="306534" cy="182097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946878" y="1597960"/>
            <a:ext cx="361356" cy="390810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930141" y="1451574"/>
            <a:ext cx="420036" cy="241813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50696" y="1508721"/>
            <a:ext cx="2010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repair time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910065" y="1572585"/>
            <a:ext cx="2136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uning recovery time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681399" y="1278670"/>
            <a:ext cx="550952" cy="310721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956293" y="3061706"/>
                <a:ext cx="1202445" cy="764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acc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≥1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93" y="3061706"/>
                <a:ext cx="1202445" cy="76456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47310" y="2786483"/>
            <a:ext cx="1695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otal failure rate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012821" y="1662104"/>
            <a:ext cx="284595" cy="411338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01681" y="2074379"/>
            <a:ext cx="142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recovery rate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300271" y="3272272"/>
                <a:ext cx="1431033" cy="631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1+</m:t>
                          </m:r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0271" y="3272272"/>
                <a:ext cx="1431033" cy="63190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1471320" y="4132097"/>
            <a:ext cx="2322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</a:rPr>
              <a:t>effective recovery time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735146" y="2975169"/>
            <a:ext cx="290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availability of e+ or e- system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127556" y="4125942"/>
                <a:ext cx="4092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556" y="4125942"/>
                <a:ext cx="409215" cy="369332"/>
              </a:xfrm>
              <a:prstGeom prst="rect">
                <a:avLst/>
              </a:prstGeom>
              <a:blipFill rotWithShape="0">
                <a:blip r:embed="rId7"/>
                <a:stretch>
                  <a:fillRect r="-179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4137195" y="4300409"/>
            <a:ext cx="117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 general: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463235" y="4237122"/>
                <a:ext cx="1773884" cy="4326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acc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235" y="4237122"/>
                <a:ext cx="1773884" cy="432619"/>
              </a:xfrm>
              <a:prstGeom prst="rect">
                <a:avLst/>
              </a:prstGeom>
              <a:blipFill rotWithShape="0">
                <a:blip r:embed="rId8"/>
                <a:stretch>
                  <a:fillRect t="-19718" r="-96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887429" y="5211515"/>
            <a:ext cx="66221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</a:t>
            </a:r>
            <a:r>
              <a:rPr lang="en-GB" dirty="0" smtClean="0"/>
              <a:t>arious assumptions possible - </a:t>
            </a:r>
          </a:p>
          <a:p>
            <a:r>
              <a:rPr lang="en-GB" dirty="0" smtClean="0"/>
              <a:t>e.g. for equal subsystem failure rate, equal repair and recovery times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</a:t>
            </a:r>
            <a:r>
              <a:rPr lang="en-GB" dirty="0" smtClean="0"/>
              <a:t>nother scenario: equal luminosity impact …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6240612" y="5703570"/>
                <a:ext cx="2320827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1+36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𝜆𝜏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+8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𝜆𝜀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612" y="5703570"/>
                <a:ext cx="2320827" cy="61734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718922" y="104086"/>
            <a:ext cx="7232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e</a:t>
            </a:r>
            <a:r>
              <a:rPr lang="en-GB" sz="3200" dirty="0" smtClean="0"/>
              <a:t>xample equations for the Markov models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82437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34" y="757028"/>
            <a:ext cx="7744691" cy="507946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57588" y="5961184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Performance recovery time </a:t>
            </a:r>
            <a:r>
              <a:rPr lang="en-GB" sz="2000" dirty="0" smtClean="0">
                <a:latin typeface="Symbol" panose="05050102010706020507" pitchFamily="18" charset="2"/>
              </a:rPr>
              <a:t>e</a:t>
            </a:r>
            <a:r>
              <a:rPr lang="en-GB" sz="2000" dirty="0" smtClean="0"/>
              <a:t> of the NLC ﬁnal focus after a 1-hr down time (DT) and after a 24-hr repair day (ROD).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4450715" y="5312650"/>
            <a:ext cx="3408219" cy="3879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037283" y="172253"/>
            <a:ext cx="645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p</a:t>
            </a:r>
            <a:r>
              <a:rPr lang="en-GB" sz="3200" dirty="0" smtClean="0"/>
              <a:t>erformance recovery time - example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48980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526" y="-59961"/>
            <a:ext cx="6386945" cy="64727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0890" y="6211669"/>
            <a:ext cx="8742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Continual tunings procedures in the NLC ﬁnal focus</a:t>
            </a:r>
            <a:r>
              <a:rPr lang="en-GB" dirty="0" smtClean="0"/>
              <a:t>: required time </a:t>
            </a:r>
            <a:r>
              <a:rPr lang="en-GB" i="1" dirty="0" smtClean="0"/>
              <a:t>t</a:t>
            </a:r>
            <a:r>
              <a:rPr lang="en-GB" dirty="0" smtClean="0"/>
              <a:t>, tuning period </a:t>
            </a:r>
            <a:r>
              <a:rPr lang="en-GB" i="1" dirty="0" smtClean="0"/>
              <a:t>T</a:t>
            </a:r>
            <a:r>
              <a:rPr lang="en-GB" dirty="0" smtClean="0"/>
              <a:t>, and </a:t>
            </a:r>
            <a:r>
              <a:rPr lang="en-GB" b="1" dirty="0" smtClean="0">
                <a:solidFill>
                  <a:srgbClr val="0070C0"/>
                </a:solidFill>
              </a:rPr>
              <a:t>estimated luminosity impact </a:t>
            </a:r>
            <a:r>
              <a:rPr lang="en-GB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r>
              <a:rPr lang="en-GB" b="1" dirty="0" smtClean="0">
                <a:solidFill>
                  <a:srgbClr val="0070C0"/>
                </a:solidFill>
              </a:rPr>
              <a:t>L/L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6240676" y="5910994"/>
            <a:ext cx="1409076" cy="30067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967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3" y="2109298"/>
            <a:ext cx="8077538" cy="44888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3027" y="321428"/>
            <a:ext cx="81880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Recovery times and luminosity reduction due to continual tuning for all NLC subsystems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718164" y="5252690"/>
            <a:ext cx="7631356" cy="3879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79004" y="5996066"/>
            <a:ext cx="7631356" cy="419724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18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806" y="176927"/>
            <a:ext cx="6454262" cy="46823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1791" y="5045288"/>
            <a:ext cx="8354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Availability </a:t>
            </a:r>
            <a:r>
              <a:rPr lang="en-GB" sz="2400" b="1" i="1" dirty="0" smtClean="0">
                <a:solidFill>
                  <a:srgbClr val="0070C0"/>
                </a:solidFill>
              </a:rPr>
              <a:t>A</a:t>
            </a:r>
            <a:r>
              <a:rPr lang="en-GB" sz="2400" b="1" i="1" baseline="-25000" dirty="0" smtClean="0">
                <a:solidFill>
                  <a:srgbClr val="0070C0"/>
                </a:solidFill>
              </a:rPr>
              <a:t>e±</a:t>
            </a:r>
            <a:r>
              <a:rPr lang="en-GB" sz="2400" b="1" i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versus </a:t>
            </a:r>
            <a:r>
              <a:rPr lang="en-GB" sz="2400" b="1" smtClean="0">
                <a:solidFill>
                  <a:srgbClr val="0070C0"/>
                </a:solidFill>
              </a:rPr>
              <a:t>MTBF </a:t>
            </a:r>
            <a:r>
              <a:rPr lang="en-GB" sz="2400" smtClean="0"/>
              <a:t>(=inverse </a:t>
            </a:r>
            <a:r>
              <a:rPr lang="en-GB" sz="2400" dirty="0" smtClean="0"/>
              <a:t>failure </a:t>
            </a:r>
            <a:r>
              <a:rPr lang="en-GB" sz="2400" dirty="0" smtClean="0"/>
              <a:t>rate </a:t>
            </a:r>
            <a:r>
              <a:rPr lang="en-GB" sz="2400" dirty="0" smtClean="0"/>
              <a:t>1/</a:t>
            </a:r>
            <a:r>
              <a:rPr lang="el-GR" sz="2400" i="1" dirty="0" smtClean="0"/>
              <a:t>λ</a:t>
            </a:r>
            <a:r>
              <a:rPr lang="en-GB" sz="2400" i="1" dirty="0" smtClean="0"/>
              <a:t>),</a:t>
            </a:r>
            <a:r>
              <a:rPr lang="en-GB" sz="2400" dirty="0" smtClean="0"/>
              <a:t> </a:t>
            </a:r>
            <a:r>
              <a:rPr lang="en-GB" sz="2400" dirty="0" smtClean="0"/>
              <a:t>for an individual recovery time </a:t>
            </a:r>
            <a:r>
              <a:rPr lang="en-GB" sz="2400" dirty="0" smtClean="0">
                <a:latin typeface="Symbol" panose="05050102010706020507" pitchFamily="18" charset="2"/>
              </a:rPr>
              <a:t>t</a:t>
            </a:r>
            <a:r>
              <a:rPr lang="en-GB" sz="2400" dirty="0" smtClean="0"/>
              <a:t> =1hr, two different repair times </a:t>
            </a:r>
            <a:r>
              <a:rPr lang="en-GB" sz="2400" dirty="0" smtClean="0">
                <a:latin typeface="Symbol" panose="05050102010706020507" pitchFamily="18" charset="2"/>
              </a:rPr>
              <a:t>e </a:t>
            </a:r>
            <a:r>
              <a:rPr lang="en-GB" sz="2400" dirty="0" smtClean="0"/>
              <a:t>and two different assumptions on failure rate scaling.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49010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</TotalTime>
  <Words>346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availability &amp; reliability at linear colliders - historical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availability &amp; reliability at linear colliders</dc:title>
  <dc:creator>Frank Zimmermann</dc:creator>
  <cp:lastModifiedBy>Frank Zimmermann</cp:lastModifiedBy>
  <cp:revision>13</cp:revision>
  <dcterms:created xsi:type="dcterms:W3CDTF">2017-02-12T12:12:31Z</dcterms:created>
  <dcterms:modified xsi:type="dcterms:W3CDTF">2017-02-15T09:24:45Z</dcterms:modified>
</cp:coreProperties>
</file>