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0" r:id="rId2"/>
    <p:sldId id="426" r:id="rId3"/>
    <p:sldId id="463" r:id="rId4"/>
    <p:sldId id="428" r:id="rId5"/>
    <p:sldId id="425" r:id="rId6"/>
    <p:sldId id="430" r:id="rId7"/>
    <p:sldId id="432" r:id="rId8"/>
    <p:sldId id="387" r:id="rId9"/>
    <p:sldId id="434" r:id="rId10"/>
    <p:sldId id="435" r:id="rId11"/>
    <p:sldId id="436" r:id="rId12"/>
    <p:sldId id="441" r:id="rId13"/>
    <p:sldId id="453" r:id="rId14"/>
    <p:sldId id="442" r:id="rId15"/>
    <p:sldId id="462" r:id="rId16"/>
    <p:sldId id="460" r:id="rId17"/>
    <p:sldId id="445" r:id="rId18"/>
    <p:sldId id="448" r:id="rId19"/>
    <p:sldId id="454" r:id="rId20"/>
    <p:sldId id="457" r:id="rId21"/>
    <p:sldId id="455" r:id="rId22"/>
    <p:sldId id="456" r:id="rId23"/>
    <p:sldId id="395" r:id="rId24"/>
    <p:sldId id="398" r:id="rId25"/>
    <p:sldId id="399" r:id="rId26"/>
    <p:sldId id="451" r:id="rId27"/>
    <p:sldId id="458" r:id="rId28"/>
    <p:sldId id="450" r:id="rId29"/>
    <p:sldId id="464" r:id="rId30"/>
    <p:sldId id="409" r:id="rId31"/>
    <p:sldId id="421" r:id="rId32"/>
    <p:sldId id="423" r:id="rId33"/>
    <p:sldId id="424" r:id="rId34"/>
    <p:sldId id="410" r:id="rId35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2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C914"/>
    <a:srgbClr val="0000F4"/>
    <a:srgbClr val="727272"/>
    <a:srgbClr val="F2F2F2"/>
    <a:srgbClr val="3D88B2"/>
    <a:srgbClr val="FF00FF"/>
    <a:srgbClr val="ED7D31"/>
    <a:srgbClr val="418AB3"/>
    <a:srgbClr val="008000"/>
    <a:srgbClr val="CD5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3979" autoAdjust="0"/>
  </p:normalViewPr>
  <p:slideViewPr>
    <p:cSldViewPr snapToGrid="0">
      <p:cViewPr>
        <p:scale>
          <a:sx n="60" d="100"/>
          <a:sy n="60" d="100"/>
        </p:scale>
        <p:origin x="1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303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ojan\work\HVCMOS\chess2\plots\depleted_depth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Bojan\work\HVCMOS\chess2\Sr90\Results_chess2_new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Bojan\work\HVCMOS\chess2\Sr90\Results_chess2_new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Bojan\work\HVCMOS\chess2\Sr90\Results_chess2_new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Bojan\work\HVCMOS\chess2\Sr90\Results_chess2_n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17644318128872"/>
          <c:y val="7.7109832732230321E-2"/>
          <c:w val="0.73563080650421653"/>
          <c:h val="0.70797564139614866"/>
        </c:manualLayout>
      </c:layout>
      <c:scatterChart>
        <c:scatterStyle val="lineMarker"/>
        <c:varyColors val="0"/>
        <c:ser>
          <c:idx val="0"/>
          <c:order val="0"/>
          <c:tx>
            <c:v>20 Ω·cm</c:v>
          </c:tx>
          <c:spPr>
            <a:ln w="190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Sheet1!$K$10:$K$15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10</c:v>
                </c:pt>
                <c:pt idx="5">
                  <c:v>20</c:v>
                </c:pt>
              </c:numCache>
            </c:numRef>
          </c:xVal>
          <c:yVal>
            <c:numRef>
              <c:f>Sheet1!$L$10:$L$15</c:f>
              <c:numCache>
                <c:formatCode>General</c:formatCode>
                <c:ptCount val="6"/>
                <c:pt idx="0">
                  <c:v>13.898955721537273</c:v>
                </c:pt>
                <c:pt idx="1">
                  <c:v>16.420975534358487</c:v>
                </c:pt>
                <c:pt idx="2">
                  <c:v>17.554761258904744</c:v>
                </c:pt>
                <c:pt idx="3">
                  <c:v>20.111505568952314</c:v>
                </c:pt>
                <c:pt idx="4">
                  <c:v>30.405738415164802</c:v>
                </c:pt>
                <c:pt idx="5">
                  <c:v>53.630681517206177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6B2-4DC4-81FF-39F1F54CB2CC}"/>
            </c:ext>
          </c:extLst>
        </c:ser>
        <c:ser>
          <c:idx val="1"/>
          <c:order val="1"/>
          <c:tx>
            <c:v>50 Ω·cm</c:v>
          </c:tx>
          <c:spPr>
            <a:ln w="19050" cap="rnd">
              <a:solidFill>
                <a:srgbClr val="00C8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C800"/>
              </a:solidFill>
              <a:ln w="9525">
                <a:solidFill>
                  <a:srgbClr val="14C914"/>
                </a:solidFill>
              </a:ln>
              <a:effectLst/>
            </c:spPr>
          </c:marker>
          <c:xVal>
            <c:numRef>
              <c:f>Sheet1!$K$10:$K$15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10</c:v>
                </c:pt>
                <c:pt idx="5">
                  <c:v>20</c:v>
                </c:pt>
              </c:numCache>
            </c:numRef>
          </c:xVal>
          <c:yVal>
            <c:numRef>
              <c:f>Sheet1!$M$10:$M$15</c:f>
              <c:numCache>
                <c:formatCode>General</c:formatCode>
                <c:ptCount val="6"/>
                <c:pt idx="0">
                  <c:v>23.722237778451497</c:v>
                </c:pt>
                <c:pt idx="1">
                  <c:v>38.35113634680085</c:v>
                </c:pt>
                <c:pt idx="2">
                  <c:v>46.063258357304726</c:v>
                </c:pt>
                <c:pt idx="3">
                  <c:v>47.652111015258569</c:v>
                </c:pt>
                <c:pt idx="4">
                  <c:v>65.683902137433947</c:v>
                </c:pt>
                <c:pt idx="5">
                  <c:v>61.699282577581364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6B2-4DC4-81FF-39F1F54CB2CC}"/>
            </c:ext>
          </c:extLst>
        </c:ser>
        <c:ser>
          <c:idx val="2"/>
          <c:order val="2"/>
          <c:tx>
            <c:v>200 Ω·cm</c:v>
          </c:tx>
          <c:spPr>
            <a:ln w="19050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xVal>
            <c:numRef>
              <c:f>Sheet1!$K$10:$K$15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10</c:v>
                </c:pt>
                <c:pt idx="5">
                  <c:v>20</c:v>
                </c:pt>
              </c:numCache>
            </c:numRef>
          </c:xVal>
          <c:yVal>
            <c:numRef>
              <c:f>Sheet1!$N$10:$N$15</c:f>
              <c:numCache>
                <c:formatCode>General</c:formatCode>
                <c:ptCount val="6"/>
                <c:pt idx="0">
                  <c:v>44.623424341930551</c:v>
                </c:pt>
                <c:pt idx="1">
                  <c:v>48.957890068915347</c:v>
                </c:pt>
                <c:pt idx="2">
                  <c:v>54.23669715406551</c:v>
                </c:pt>
                <c:pt idx="3">
                  <c:v>62.627143403711862</c:v>
                </c:pt>
                <c:pt idx="4">
                  <c:v>56.883927870708789</c:v>
                </c:pt>
                <c:pt idx="5">
                  <c:v>57.608593109014564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6B2-4DC4-81FF-39F1F54CB2CC}"/>
            </c:ext>
          </c:extLst>
        </c:ser>
        <c:ser>
          <c:idx val="3"/>
          <c:order val="3"/>
          <c:tx>
            <c:v>1000 Ω·cm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Sheet1!$K$11:$K$15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</c:numCache>
            </c:numRef>
          </c:xVal>
          <c:yVal>
            <c:numRef>
              <c:f>Sheet1!$O$11:$O$15</c:f>
              <c:numCache>
                <c:formatCode>General</c:formatCode>
                <c:ptCount val="5"/>
                <c:pt idx="0">
                  <c:v>103.85536818094673</c:v>
                </c:pt>
                <c:pt idx="1">
                  <c:v>80.446022275809256</c:v>
                </c:pt>
                <c:pt idx="2">
                  <c:v>75.016302575999518</c:v>
                </c:pt>
                <c:pt idx="3">
                  <c:v>67.989298002385226</c:v>
                </c:pt>
                <c:pt idx="4">
                  <c:v>53.630681517206177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6B2-4DC4-81FF-39F1F54CB2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477663"/>
        <c:axId val="1592478495"/>
      </c:scatterChart>
      <c:valAx>
        <c:axId val="15924776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800"/>
                  <a:t>Φ</a:t>
                </a:r>
                <a:r>
                  <a:rPr lang="sl-SI" sz="1800"/>
                  <a:t> (10</a:t>
                </a:r>
                <a:r>
                  <a:rPr lang="sl-SI" sz="1800" baseline="30000"/>
                  <a:t>14</a:t>
                </a:r>
                <a:r>
                  <a:rPr lang="sl-SI" sz="1800"/>
                  <a:t> n</a:t>
                </a:r>
                <a:r>
                  <a:rPr lang="sl-SI" sz="1800" baseline="-25000"/>
                  <a:t>eq</a:t>
                </a:r>
                <a:r>
                  <a:rPr lang="sl-SI" sz="1800"/>
                  <a:t>/cm</a:t>
                </a:r>
                <a:r>
                  <a:rPr lang="sl-SI" sz="1800" baseline="30000"/>
                  <a:t>2</a:t>
                </a:r>
                <a:r>
                  <a:rPr lang="sl-SI" sz="1800" baseline="0"/>
                  <a:t>)</a:t>
                </a:r>
              </a:p>
            </c:rich>
          </c:tx>
          <c:layout>
            <c:manualLayout>
              <c:xMode val="edge"/>
              <c:yMode val="edge"/>
              <c:x val="0.71173460377319686"/>
              <c:y val="0.871330860003220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2478495"/>
        <c:crosses val="autoZero"/>
        <c:crossBetween val="midCat"/>
        <c:majorUnit val="5"/>
      </c:valAx>
      <c:valAx>
        <c:axId val="15924784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l-SI" sz="1800"/>
                  <a:t>W (</a:t>
                </a:r>
                <a:r>
                  <a:rPr lang="el-GR" sz="1800"/>
                  <a:t>μ</a:t>
                </a:r>
                <a:r>
                  <a:rPr lang="sl-SI" sz="1800"/>
                  <a:t>m)</a:t>
                </a:r>
                <a:endParaRPr lang="sl-SI"/>
              </a:p>
            </c:rich>
          </c:tx>
          <c:layout>
            <c:manualLayout>
              <c:xMode val="edge"/>
              <c:yMode val="edge"/>
              <c:x val="2.4892744415086529E-2"/>
              <c:y val="4.778584330834668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2477663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72765416672185623"/>
          <c:y val="1.9750233134262791E-2"/>
          <c:w val="0.25813017751479289"/>
          <c:h val="0.36544748372615621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33392364400148"/>
          <c:y val="0.10081798818830771"/>
          <c:w val="0.65197649544778646"/>
          <c:h val="0.7239721362646564"/>
        </c:manualLayout>
      </c:layout>
      <c:scatterChart>
        <c:scatterStyle val="lineMarker"/>
        <c:varyColors val="0"/>
        <c:ser>
          <c:idx val="0"/>
          <c:order val="0"/>
          <c:tx>
            <c:v>W1, not irr</c:v>
          </c:tx>
          <c:spPr>
            <a:ln w="19050"/>
          </c:spPr>
          <c:marker>
            <c:symbol val="circle"/>
            <c:size val="5"/>
          </c:marker>
          <c:xVal>
            <c:numRef>
              <c:f>Chess2_w1!$C$9:$C$15</c:f>
              <c:numCache>
                <c:formatCode>0.00E+00</c:formatCode>
                <c:ptCount val="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</c:numCache>
            </c:numRef>
          </c:xVal>
          <c:yVal>
            <c:numRef>
              <c:f>Chess2_w1!$I$9:$I$15</c:f>
              <c:numCache>
                <c:formatCode>General</c:formatCode>
                <c:ptCount val="7"/>
                <c:pt idx="0">
                  <c:v>1236.2195999999999</c:v>
                </c:pt>
                <c:pt idx="1">
                  <c:v>1488.8072500000001</c:v>
                </c:pt>
                <c:pt idx="2">
                  <c:v>1855.7066500000001</c:v>
                </c:pt>
                <c:pt idx="3">
                  <c:v>1947.4314999999999</c:v>
                </c:pt>
                <c:pt idx="4">
                  <c:v>2160.9052499999998</c:v>
                </c:pt>
                <c:pt idx="5">
                  <c:v>2362.8101000000001</c:v>
                </c:pt>
                <c:pt idx="6">
                  <c:v>2595.8407999999999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CE-49A9-85D5-30756D8E6C92}"/>
            </c:ext>
          </c:extLst>
        </c:ser>
        <c:ser>
          <c:idx val="1"/>
          <c:order val="1"/>
          <c:tx>
            <c:v>CHESS1</c:v>
          </c:tx>
          <c:spPr>
            <a:ln w="19050">
              <a:solidFill>
                <a:srgbClr val="000000"/>
              </a:solidFill>
            </a:ln>
          </c:spPr>
          <c:marker>
            <c:symbol val="circle"/>
            <c:size val="5"/>
            <c:spPr>
              <a:solidFill>
                <a:srgbClr val="000000"/>
              </a:solidFill>
            </c:spPr>
          </c:marker>
          <c:xVal>
            <c:numRef>
              <c:f>'25ns'!$A$54:$A$60</c:f>
              <c:numCache>
                <c:formatCode>General</c:formatCode>
                <c:ptCount val="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</c:numCache>
            </c:numRef>
          </c:xVal>
          <c:yVal>
            <c:numRef>
              <c:f>'25ns'!$H$54:$H$60</c:f>
              <c:numCache>
                <c:formatCode>0</c:formatCode>
                <c:ptCount val="7"/>
                <c:pt idx="0">
                  <c:v>1351.787</c:v>
                </c:pt>
                <c:pt idx="1">
                  <c:v>1271.866</c:v>
                </c:pt>
                <c:pt idx="2">
                  <c:v>1632.77</c:v>
                </c:pt>
                <c:pt idx="3">
                  <c:v>1590.1759999999999</c:v>
                </c:pt>
                <c:pt idx="4">
                  <c:v>1783.223</c:v>
                </c:pt>
                <c:pt idx="5">
                  <c:v>2111.1509999999998</c:v>
                </c:pt>
                <c:pt idx="6">
                  <c:v>2189.2400000000002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CE-49A9-85D5-30756D8E6C92}"/>
            </c:ext>
          </c:extLst>
        </c:ser>
        <c:ser>
          <c:idx val="2"/>
          <c:order val="2"/>
          <c:tx>
            <c:v>W1 1e14</c:v>
          </c:tx>
          <c:spPr>
            <a:ln w="19050">
              <a:solidFill>
                <a:srgbClr val="FF00FF"/>
              </a:solidFill>
            </a:ln>
          </c:spPr>
          <c:marker>
            <c:symbol val="circl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xVal>
            <c:numRef>
              <c:f>Chess2_w1!$A$19:$A$25</c:f>
              <c:numCache>
                <c:formatCode>General</c:formatCode>
                <c:ptCount val="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</c:numCache>
            </c:numRef>
          </c:xVal>
          <c:yVal>
            <c:numRef>
              <c:f>Chess2_w1!$C$19:$C$25</c:f>
              <c:numCache>
                <c:formatCode>General</c:formatCode>
                <c:ptCount val="7"/>
                <c:pt idx="0">
                  <c:v>413.17500000000001</c:v>
                </c:pt>
                <c:pt idx="1">
                  <c:v>605.99</c:v>
                </c:pt>
                <c:pt idx="2">
                  <c:v>826.35</c:v>
                </c:pt>
                <c:pt idx="3">
                  <c:v>936.53</c:v>
                </c:pt>
                <c:pt idx="4">
                  <c:v>1101.8</c:v>
                </c:pt>
                <c:pt idx="5">
                  <c:v>1101.8</c:v>
                </c:pt>
                <c:pt idx="6">
                  <c:v>1267.07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CE-49A9-85D5-30756D8E6C92}"/>
            </c:ext>
          </c:extLst>
        </c:ser>
        <c:ser>
          <c:idx val="8"/>
          <c:order val="3"/>
          <c:tx>
            <c:v>W1 3E14</c:v>
          </c:tx>
          <c:spPr>
            <a:ln w="19050">
              <a:solidFill>
                <a:srgbClr val="0000FF"/>
              </a:solidFill>
            </a:ln>
          </c:spPr>
          <c:marker>
            <c:symbol val="circ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Chess2_w1!$A$45:$A$51</c:f>
              <c:numCache>
                <c:formatCode>General</c:formatCode>
                <c:ptCount val="7"/>
                <c:pt idx="0">
                  <c:v>0</c:v>
                </c:pt>
                <c:pt idx="1">
                  <c:v>19.8</c:v>
                </c:pt>
                <c:pt idx="2">
                  <c:v>39.700000000000003</c:v>
                </c:pt>
                <c:pt idx="3">
                  <c:v>59.5</c:v>
                </c:pt>
                <c:pt idx="4">
                  <c:v>79.400000000000006</c:v>
                </c:pt>
                <c:pt idx="5">
                  <c:v>99.2</c:v>
                </c:pt>
                <c:pt idx="6">
                  <c:v>118.6</c:v>
                </c:pt>
              </c:numCache>
            </c:numRef>
          </c:xVal>
          <c:yVal>
            <c:numRef>
              <c:f>Chess2_w1!$C$45:$C$51</c:f>
              <c:numCache>
                <c:formatCode>General</c:formatCode>
                <c:ptCount val="7"/>
                <c:pt idx="0">
                  <c:v>275.45</c:v>
                </c:pt>
                <c:pt idx="1">
                  <c:v>413.17500000000001</c:v>
                </c:pt>
                <c:pt idx="2">
                  <c:v>633.53499999999997</c:v>
                </c:pt>
                <c:pt idx="3">
                  <c:v>743.71500000000003</c:v>
                </c:pt>
                <c:pt idx="4">
                  <c:v>964.07500000000005</c:v>
                </c:pt>
                <c:pt idx="5">
                  <c:v>964.07500000000005</c:v>
                </c:pt>
                <c:pt idx="6">
                  <c:v>1129.345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CE-49A9-85D5-30756D8E6C92}"/>
            </c:ext>
          </c:extLst>
        </c:ser>
        <c:ser>
          <c:idx val="5"/>
          <c:order val="6"/>
          <c:tx>
            <c:v>W1 5E14</c:v>
          </c:tx>
          <c:spPr>
            <a:ln w="19050">
              <a:solidFill>
                <a:srgbClr val="FFC000"/>
              </a:solidFill>
            </a:ln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Chess2_w1!$A$54:$A$60</c:f>
              <c:numCache>
                <c:formatCode>General</c:formatCode>
                <c:ptCount val="7"/>
                <c:pt idx="0">
                  <c:v>0</c:v>
                </c:pt>
                <c:pt idx="1">
                  <c:v>17.899999999999999</c:v>
                </c:pt>
                <c:pt idx="2">
                  <c:v>36</c:v>
                </c:pt>
                <c:pt idx="3">
                  <c:v>54.2</c:v>
                </c:pt>
                <c:pt idx="4">
                  <c:v>72.3</c:v>
                </c:pt>
                <c:pt idx="5">
                  <c:v>90.2</c:v>
                </c:pt>
                <c:pt idx="6">
                  <c:v>107</c:v>
                </c:pt>
              </c:numCache>
            </c:numRef>
          </c:xVal>
          <c:yVal>
            <c:numRef>
              <c:f>Chess2_w1!$C$54:$C$60</c:f>
              <c:numCache>
                <c:formatCode>General</c:formatCode>
                <c:ptCount val="7"/>
                <c:pt idx="0">
                  <c:v>192.815</c:v>
                </c:pt>
                <c:pt idx="1">
                  <c:v>385.63</c:v>
                </c:pt>
                <c:pt idx="2">
                  <c:v>523.35500000000002</c:v>
                </c:pt>
                <c:pt idx="3">
                  <c:v>661.07999999999993</c:v>
                </c:pt>
                <c:pt idx="4">
                  <c:v>881.44</c:v>
                </c:pt>
                <c:pt idx="5">
                  <c:v>908.98500000000001</c:v>
                </c:pt>
                <c:pt idx="6">
                  <c:v>1129.345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8CE-49A9-85D5-30756D8E6C92}"/>
            </c:ext>
          </c:extLst>
        </c:ser>
        <c:ser>
          <c:idx val="6"/>
          <c:order val="7"/>
          <c:tx>
            <c:v>W1 1E15</c:v>
          </c:tx>
          <c:spPr>
            <a:ln w="19050">
              <a:solidFill>
                <a:srgbClr val="00C80A"/>
              </a:solidFill>
            </a:ln>
          </c:spPr>
          <c:marker>
            <c:symbol val="circle"/>
            <c:size val="5"/>
            <c:spPr>
              <a:solidFill>
                <a:srgbClr val="00C80A"/>
              </a:solidFill>
              <a:ln>
                <a:solidFill>
                  <a:srgbClr val="00C80A"/>
                </a:solidFill>
              </a:ln>
            </c:spPr>
          </c:marker>
          <c:xVal>
            <c:numRef>
              <c:f>Chess2_w1!$A$63:$A$68</c:f>
              <c:numCache>
                <c:formatCode>General</c:formatCode>
                <c:ptCount val="6"/>
                <c:pt idx="0">
                  <c:v>0</c:v>
                </c:pt>
                <c:pt idx="1">
                  <c:v>18.8</c:v>
                </c:pt>
                <c:pt idx="2">
                  <c:v>38.299999999999997</c:v>
                </c:pt>
                <c:pt idx="3">
                  <c:v>57.8</c:v>
                </c:pt>
                <c:pt idx="4">
                  <c:v>77</c:v>
                </c:pt>
                <c:pt idx="5">
                  <c:v>95.1</c:v>
                </c:pt>
              </c:numCache>
            </c:numRef>
          </c:xVal>
          <c:yVal>
            <c:numRef>
              <c:f>Chess2_w1!$C$63:$C$68</c:f>
              <c:numCache>
                <c:formatCode>General</c:formatCode>
                <c:ptCount val="6"/>
                <c:pt idx="0">
                  <c:v>220.36</c:v>
                </c:pt>
                <c:pt idx="1">
                  <c:v>413.17500000000001</c:v>
                </c:pt>
                <c:pt idx="2">
                  <c:v>661.07999999999993</c:v>
                </c:pt>
                <c:pt idx="3">
                  <c:v>1019.1650000000001</c:v>
                </c:pt>
                <c:pt idx="4">
                  <c:v>1019.1650000000001</c:v>
                </c:pt>
                <c:pt idx="5">
                  <c:v>1211.98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8CE-49A9-85D5-30756D8E6C92}"/>
            </c:ext>
          </c:extLst>
        </c:ser>
        <c:ser>
          <c:idx val="7"/>
          <c:order val="8"/>
          <c:tx>
            <c:v>W1 2E15</c:v>
          </c:tx>
          <c:spPr>
            <a:ln w="19050">
              <a:solidFill>
                <a:srgbClr val="C00000"/>
              </a:solidFill>
            </a:ln>
          </c:spPr>
          <c:marker>
            <c:symbol val="circle"/>
            <c:size val="5"/>
            <c:spPr>
              <a:solidFill>
                <a:srgbClr val="C00000"/>
              </a:solidFill>
              <a:ln>
                <a:noFill/>
              </a:ln>
            </c:spPr>
          </c:marker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7-F8CE-49A9-85D5-30756D8E6C92}"/>
              </c:ext>
            </c:extLst>
          </c:dPt>
          <c:xVal>
            <c:numRef>
              <c:f>Chess2_w1!$A$71:$A$77</c:f>
              <c:numCache>
                <c:formatCode>General</c:formatCode>
                <c:ptCount val="7"/>
                <c:pt idx="0">
                  <c:v>0</c:v>
                </c:pt>
                <c:pt idx="1">
                  <c:v>16.399999999999999</c:v>
                </c:pt>
                <c:pt idx="2">
                  <c:v>34.799999999999997</c:v>
                </c:pt>
                <c:pt idx="3">
                  <c:v>53.4</c:v>
                </c:pt>
                <c:pt idx="4">
                  <c:v>71.599999999999994</c:v>
                </c:pt>
                <c:pt idx="5">
                  <c:v>87.2</c:v>
                </c:pt>
                <c:pt idx="6">
                  <c:v>92</c:v>
                </c:pt>
              </c:numCache>
            </c:numRef>
          </c:xVal>
          <c:yVal>
            <c:numRef>
              <c:f>Chess2_w1!$C$71:$C$77</c:f>
              <c:numCache>
                <c:formatCode>General</c:formatCode>
                <c:ptCount val="7"/>
                <c:pt idx="0">
                  <c:v>220.36</c:v>
                </c:pt>
                <c:pt idx="1">
                  <c:v>771.26</c:v>
                </c:pt>
                <c:pt idx="2">
                  <c:v>936.53</c:v>
                </c:pt>
                <c:pt idx="3">
                  <c:v>1432.34</c:v>
                </c:pt>
                <c:pt idx="4">
                  <c:v>1652.7</c:v>
                </c:pt>
                <c:pt idx="5">
                  <c:v>2010.7850000000001</c:v>
                </c:pt>
                <c:pt idx="6">
                  <c:v>2093.42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8CE-49A9-85D5-30756D8E6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164288"/>
        <c:axId val="13716620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4"/>
                <c:tx>
                  <c:v>W1 3E14 not ann</c:v>
                </c:tx>
                <c:xVal>
                  <c:numRef>
                    <c:extLst>
                      <c:ext uri="{02D57815-91ED-43cb-92C2-25804820EDAC}">
                        <c15:formulaRef>
                          <c15:sqref>Chess2_w1!$A$28:$A$33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0</c:v>
                      </c:pt>
                      <c:pt idx="1">
                        <c:v>17.7</c:v>
                      </c:pt>
                      <c:pt idx="2">
                        <c:v>35.5</c:v>
                      </c:pt>
                      <c:pt idx="3">
                        <c:v>53.3</c:v>
                      </c:pt>
                      <c:pt idx="4">
                        <c:v>70.900000000000006</c:v>
                      </c:pt>
                      <c:pt idx="5">
                        <c:v>87.7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Chess2_w1!$C$28:$C$33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264.43200000000002</c:v>
                      </c:pt>
                      <c:pt idx="1">
                        <c:v>358.08499999999998</c:v>
                      </c:pt>
                      <c:pt idx="2">
                        <c:v>523.35500000000002</c:v>
                      </c:pt>
                      <c:pt idx="3">
                        <c:v>633.53499999999997</c:v>
                      </c:pt>
                      <c:pt idx="4">
                        <c:v>743.71500000000003</c:v>
                      </c:pt>
                      <c:pt idx="5">
                        <c:v>908.98500000000001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9-F8CE-49A9-85D5-30756D8E6C92}"/>
                  </c:ext>
                </c:extLst>
              </c15:ser>
            </c15:filteredScatterSeries>
            <c15:filteredScatterSeries>
              <c15:ser>
                <c:idx val="4"/>
                <c:order val="5"/>
                <c:tx>
                  <c:v>W1 5e14 not ann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Chess2_w1!$A$36:$A$41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0</c:v>
                      </c:pt>
                      <c:pt idx="1">
                        <c:v>15.5</c:v>
                      </c:pt>
                      <c:pt idx="2">
                        <c:v>31.2</c:v>
                      </c:pt>
                      <c:pt idx="3">
                        <c:v>46.8</c:v>
                      </c:pt>
                      <c:pt idx="4">
                        <c:v>62.2</c:v>
                      </c:pt>
                      <c:pt idx="5">
                        <c:v>76.2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Chess2_w1!$C$36:$C$41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275.45</c:v>
                      </c:pt>
                      <c:pt idx="1">
                        <c:v>330.53999999999996</c:v>
                      </c:pt>
                      <c:pt idx="2">
                        <c:v>495.81</c:v>
                      </c:pt>
                      <c:pt idx="3">
                        <c:v>523.35500000000002</c:v>
                      </c:pt>
                      <c:pt idx="4">
                        <c:v>605.99</c:v>
                      </c:pt>
                      <c:pt idx="5">
                        <c:v>853.89499999999998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8CE-49A9-85D5-30756D8E6C92}"/>
                  </c:ext>
                </c:extLst>
              </c15:ser>
            </c15:filteredScatterSeries>
          </c:ext>
        </c:extLst>
      </c:scatterChart>
      <c:valAx>
        <c:axId val="137164288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sl-SI" sz="1800"/>
                  <a:t>Bias</a:t>
                </a:r>
                <a:r>
                  <a:rPr lang="sl-SI" sz="1800" baseline="0"/>
                  <a:t> (V)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77399489312631276"/>
              <c:y val="0.9283852574994921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6208"/>
        <c:crosses val="autoZero"/>
        <c:crossBetween val="midCat"/>
        <c:majorUnit val="20"/>
      </c:valAx>
      <c:valAx>
        <c:axId val="137166208"/>
        <c:scaling>
          <c:orientation val="minMax"/>
        </c:scaling>
        <c:delete val="0"/>
        <c:axPos val="l"/>
        <c:majorGridlines>
          <c:spPr>
            <a:ln w="952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 algn="ctr">
                  <a:defRPr sz="1800"/>
                </a:pPr>
                <a:r>
                  <a:rPr lang="sl-SI" sz="1800" dirty="0"/>
                  <a:t>Mean</a:t>
                </a:r>
                <a:r>
                  <a:rPr lang="sl-SI" sz="1800" baseline="0" dirty="0"/>
                  <a:t> (</a:t>
                </a:r>
                <a:r>
                  <a:rPr lang="en-US" sz="1800" baseline="0" dirty="0"/>
                  <a:t>el</a:t>
                </a:r>
                <a:r>
                  <a:rPr lang="sl-SI" sz="1800" baseline="0" dirty="0"/>
                  <a:t>)</a:t>
                </a:r>
                <a:endParaRPr lang="en-US" sz="1800" dirty="0"/>
              </a:p>
            </c:rich>
          </c:tx>
          <c:layout>
            <c:manualLayout>
              <c:xMode val="edge"/>
              <c:yMode val="edge"/>
              <c:x val="9.7337802937416847E-3"/>
              <c:y val="8.087406520916920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4288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3068126679362433"/>
          <c:y val="0.24093504880859076"/>
          <c:w val="0.2562220541048183"/>
          <c:h val="0.42812562364099305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</c:spPr>
      <c:txPr>
        <a:bodyPr/>
        <a:lstStyle/>
        <a:p>
          <a:pPr algn="just"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97134769047164"/>
          <c:y val="0.10081798818830771"/>
          <c:w val="0.71297447561026905"/>
          <c:h val="0.74622923094219129"/>
        </c:manualLayout>
      </c:layout>
      <c:scatterChart>
        <c:scatterStyle val="lineMarker"/>
        <c:varyColors val="0"/>
        <c:ser>
          <c:idx val="0"/>
          <c:order val="0"/>
          <c:tx>
            <c:v>w7 not irrad.</c:v>
          </c:tx>
          <c:xVal>
            <c:numRef>
              <c:f>Chess2_w7!$C$9:$C$15</c:f>
              <c:numCache>
                <c:formatCode>0.00E+00</c:formatCode>
                <c:ptCount val="7"/>
                <c:pt idx="0">
                  <c:v>0</c:v>
                </c:pt>
                <c:pt idx="1">
                  <c:v>19.813500000000001</c:v>
                </c:pt>
                <c:pt idx="2">
                  <c:v>39.968510000000002</c:v>
                </c:pt>
                <c:pt idx="3">
                  <c:v>59.963679999999997</c:v>
                </c:pt>
                <c:pt idx="4">
                  <c:v>79.939989999999995</c:v>
                </c:pt>
                <c:pt idx="5">
                  <c:v>99.854799999999997</c:v>
                </c:pt>
                <c:pt idx="6">
                  <c:v>119.4588</c:v>
                </c:pt>
              </c:numCache>
            </c:numRef>
          </c:xVal>
          <c:yVal>
            <c:numRef>
              <c:f>Chess2_w7!$I$9:$I$15</c:f>
              <c:numCache>
                <c:formatCode>General</c:formatCode>
                <c:ptCount val="7"/>
                <c:pt idx="0">
                  <c:v>1416.136</c:v>
                </c:pt>
                <c:pt idx="1">
                  <c:v>2099.0140000000001</c:v>
                </c:pt>
                <c:pt idx="2">
                  <c:v>2391.6759999999999</c:v>
                </c:pt>
                <c:pt idx="3">
                  <c:v>2749.8319999999999</c:v>
                </c:pt>
                <c:pt idx="4">
                  <c:v>2828.6080000000002</c:v>
                </c:pt>
                <c:pt idx="5">
                  <c:v>2851.0499999999997</c:v>
                </c:pt>
                <c:pt idx="6">
                  <c:v>3430.6489999999999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94B-4041-8908-AC37EF9F2CB7}"/>
            </c:ext>
          </c:extLst>
        </c:ser>
        <c:ser>
          <c:idx val="1"/>
          <c:order val="1"/>
          <c:tx>
            <c:v>w7, 1e14</c:v>
          </c:tx>
          <c:spPr>
            <a:ln>
              <a:solidFill>
                <a:srgbClr val="FF00FF"/>
              </a:solidFill>
            </a:ln>
          </c:spPr>
          <c:marker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xVal>
            <c:numRef>
              <c:f>Chess2_w7!$C$20:$C$26</c:f>
              <c:numCache>
                <c:formatCode>0.00E+00</c:formatCode>
                <c:ptCount val="7"/>
                <c:pt idx="0">
                  <c:v>0</c:v>
                </c:pt>
                <c:pt idx="1">
                  <c:v>19.724</c:v>
                </c:pt>
                <c:pt idx="2">
                  <c:v>39.658499999999997</c:v>
                </c:pt>
                <c:pt idx="3">
                  <c:v>59.6462</c:v>
                </c:pt>
                <c:pt idx="4">
                  <c:v>79.536500000000004</c:v>
                </c:pt>
                <c:pt idx="5">
                  <c:v>99.352000000000004</c:v>
                </c:pt>
                <c:pt idx="6">
                  <c:v>117.169</c:v>
                </c:pt>
              </c:numCache>
            </c:numRef>
          </c:xVal>
          <c:yVal>
            <c:numRef>
              <c:f>Chess2_w7!$I$20:$I$26</c:f>
              <c:numCache>
                <c:formatCode>General</c:formatCode>
                <c:ptCount val="7"/>
                <c:pt idx="0">
                  <c:v>628.60500000000002</c:v>
                </c:pt>
                <c:pt idx="1">
                  <c:v>828.29300000000001</c:v>
                </c:pt>
                <c:pt idx="2">
                  <c:v>1261.1029999999998</c:v>
                </c:pt>
                <c:pt idx="3">
                  <c:v>1466.287</c:v>
                </c:pt>
                <c:pt idx="4">
                  <c:v>1899.3259999999998</c:v>
                </c:pt>
                <c:pt idx="5">
                  <c:v>2114.5859999999998</c:v>
                </c:pt>
                <c:pt idx="6">
                  <c:v>2439.5369999999998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4B-4041-8908-AC37EF9F2CB7}"/>
            </c:ext>
          </c:extLst>
        </c:ser>
        <c:ser>
          <c:idx val="2"/>
          <c:order val="3"/>
          <c:tx>
            <c:v>w7, 3e14</c:v>
          </c:tx>
          <c:spPr>
            <a:ln>
              <a:solidFill>
                <a:srgbClr val="0000F4"/>
              </a:solidFill>
            </a:ln>
          </c:spPr>
          <c:marker>
            <c:spPr>
              <a:solidFill>
                <a:srgbClr val="0000F4"/>
              </a:solidFill>
              <a:ln>
                <a:solidFill>
                  <a:srgbClr val="0000F4"/>
                </a:solidFill>
              </a:ln>
            </c:spPr>
          </c:marker>
          <c:xVal>
            <c:numRef>
              <c:f>Chess2_w7!$C$40:$C$45</c:f>
              <c:numCache>
                <c:formatCode>0.00E+00</c:formatCode>
                <c:ptCount val="6"/>
                <c:pt idx="0">
                  <c:v>0</c:v>
                </c:pt>
                <c:pt idx="1">
                  <c:v>21.776199999999999</c:v>
                </c:pt>
                <c:pt idx="2">
                  <c:v>43.677199999999999</c:v>
                </c:pt>
                <c:pt idx="3">
                  <c:v>65.542100000000005</c:v>
                </c:pt>
                <c:pt idx="4">
                  <c:v>87.455699999999993</c:v>
                </c:pt>
                <c:pt idx="5">
                  <c:v>108.89</c:v>
                </c:pt>
              </c:numCache>
            </c:numRef>
          </c:xVal>
          <c:yVal>
            <c:numRef>
              <c:f>Chess2_w7!$I$40:$I$45</c:f>
              <c:numCache>
                <c:formatCode>General</c:formatCode>
                <c:ptCount val="6"/>
                <c:pt idx="0">
                  <c:v>328.88729999999998</c:v>
                </c:pt>
                <c:pt idx="1">
                  <c:v>587.81029999999998</c:v>
                </c:pt>
                <c:pt idx="2">
                  <c:v>1010.07515</c:v>
                </c:pt>
                <c:pt idx="3">
                  <c:v>1397.3578500000001</c:v>
                </c:pt>
                <c:pt idx="4">
                  <c:v>1525.9929999999999</c:v>
                </c:pt>
                <c:pt idx="5">
                  <c:v>1815.7664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94B-4041-8908-AC37EF9F2CB7}"/>
            </c:ext>
          </c:extLst>
        </c:ser>
        <c:ser>
          <c:idx val="4"/>
          <c:order val="4"/>
          <c:tx>
            <c:v>w7, 5e14</c:v>
          </c:tx>
          <c:xVal>
            <c:numRef>
              <c:f>Chess2_w7!$C$48:$C$52</c:f>
              <c:numCache>
                <c:formatCode>0.00E+00</c:formatCode>
                <c:ptCount val="5"/>
                <c:pt idx="0">
                  <c:v>0</c:v>
                </c:pt>
                <c:pt idx="1">
                  <c:v>19.267099999999999</c:v>
                </c:pt>
                <c:pt idx="2">
                  <c:v>38.97</c:v>
                </c:pt>
                <c:pt idx="3">
                  <c:v>58.712000000000003</c:v>
                </c:pt>
                <c:pt idx="4">
                  <c:v>78.353999999999999</c:v>
                </c:pt>
              </c:numCache>
            </c:numRef>
          </c:xVal>
          <c:yVal>
            <c:numRef>
              <c:f>Chess2_w7!$I$48:$I$52</c:f>
              <c:numCache>
                <c:formatCode>General</c:formatCode>
                <c:ptCount val="5"/>
                <c:pt idx="0">
                  <c:v>268.28829999999999</c:v>
                </c:pt>
                <c:pt idx="1">
                  <c:v>582.85219999999993</c:v>
                </c:pt>
                <c:pt idx="2">
                  <c:v>796.60140000000001</c:v>
                </c:pt>
                <c:pt idx="3">
                  <c:v>1148.0755999999999</c:v>
                </c:pt>
                <c:pt idx="4">
                  <c:v>1249.7166500000001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94B-4041-8908-AC37EF9F2CB7}"/>
            </c:ext>
          </c:extLst>
        </c:ser>
        <c:ser>
          <c:idx val="5"/>
          <c:order val="5"/>
          <c:tx>
            <c:v>w7, 1e15</c:v>
          </c:tx>
          <c:spPr>
            <a:ln>
              <a:solidFill>
                <a:srgbClr val="14C914"/>
              </a:solidFill>
            </a:ln>
          </c:spPr>
          <c:marker>
            <c:spPr>
              <a:solidFill>
                <a:srgbClr val="14C914"/>
              </a:solidFill>
              <a:ln>
                <a:solidFill>
                  <a:srgbClr val="14C914"/>
                </a:solidFill>
              </a:ln>
            </c:spPr>
          </c:marker>
          <c:xVal>
            <c:numRef>
              <c:f>Chess2_w7!$C$57:$C$62</c:f>
              <c:numCache>
                <c:formatCode>0.00E+00</c:formatCode>
                <c:ptCount val="6"/>
                <c:pt idx="0">
                  <c:v>0</c:v>
                </c:pt>
                <c:pt idx="1">
                  <c:v>18.146999999999998</c:v>
                </c:pt>
                <c:pt idx="2">
                  <c:v>37.374000000000002</c:v>
                </c:pt>
                <c:pt idx="3">
                  <c:v>56.71</c:v>
                </c:pt>
                <c:pt idx="4">
                  <c:v>75.828999999999994</c:v>
                </c:pt>
                <c:pt idx="5">
                  <c:v>92.474999999999994</c:v>
                </c:pt>
              </c:numCache>
            </c:numRef>
          </c:xVal>
          <c:yVal>
            <c:numRef>
              <c:f>Chess2_w7!$I$57:$I$62</c:f>
              <c:numCache>
                <c:formatCode>General</c:formatCode>
                <c:ptCount val="6"/>
                <c:pt idx="0">
                  <c:v>257.54575</c:v>
                </c:pt>
                <c:pt idx="1">
                  <c:v>726.91255000000001</c:v>
                </c:pt>
                <c:pt idx="2">
                  <c:v>1288.2796499999999</c:v>
                </c:pt>
                <c:pt idx="3">
                  <c:v>1581.6338999999998</c:v>
                </c:pt>
                <c:pt idx="4">
                  <c:v>1896.7486999999999</c:v>
                </c:pt>
                <c:pt idx="5">
                  <c:v>2132.80935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94B-4041-8908-AC37EF9F2CB7}"/>
            </c:ext>
          </c:extLst>
        </c:ser>
        <c:ser>
          <c:idx val="6"/>
          <c:order val="6"/>
          <c:tx>
            <c:v>w7, 2e15</c:v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Chess2_w7!$C$66:$C$71</c:f>
              <c:numCache>
                <c:formatCode>0.00E+00</c:formatCode>
                <c:ptCount val="6"/>
                <c:pt idx="0">
                  <c:v>0</c:v>
                </c:pt>
                <c:pt idx="1">
                  <c:v>16.957999999999998</c:v>
                </c:pt>
                <c:pt idx="2">
                  <c:v>35.386000000000003</c:v>
                </c:pt>
                <c:pt idx="3">
                  <c:v>53.734999999999999</c:v>
                </c:pt>
                <c:pt idx="4">
                  <c:v>70.599999999999994</c:v>
                </c:pt>
                <c:pt idx="5">
                  <c:v>83.4</c:v>
                </c:pt>
              </c:numCache>
            </c:numRef>
          </c:xVal>
          <c:yVal>
            <c:numRef>
              <c:f>Chess2_w7!$I$66:$I$71</c:f>
              <c:numCache>
                <c:formatCode>General</c:formatCode>
                <c:ptCount val="6"/>
                <c:pt idx="0">
                  <c:v>210.44380000000001</c:v>
                </c:pt>
                <c:pt idx="1">
                  <c:v>452.56434999999999</c:v>
                </c:pt>
                <c:pt idx="2">
                  <c:v>611.77445</c:v>
                </c:pt>
                <c:pt idx="3">
                  <c:v>917.24850000000004</c:v>
                </c:pt>
                <c:pt idx="4">
                  <c:v>1137.6085</c:v>
                </c:pt>
                <c:pt idx="5">
                  <c:v>1179.20145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94B-4041-8908-AC37EF9F2C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164288"/>
        <c:axId val="13716620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2"/>
                <c:tx>
                  <c:v>w7, 1e14, annealed</c:v>
                </c:tx>
                <c:xVal>
                  <c:numRef>
                    <c:extLst>
                      <c:ext uri="{02D57815-91ED-43cb-92C2-25804820EDAC}">
                        <c15:formulaRef>
                          <c15:sqref>Chess2_w7!$C$31:$C$36</c15:sqref>
                        </c15:formulaRef>
                      </c:ext>
                    </c:extLst>
                    <c:numCache>
                      <c:formatCode>0.00E+00</c:formatCode>
                      <c:ptCount val="6"/>
                      <c:pt idx="0">
                        <c:v>19.8827</c:v>
                      </c:pt>
                      <c:pt idx="1">
                        <c:v>39.836599999999997</c:v>
                      </c:pt>
                      <c:pt idx="2">
                        <c:v>59.777799999999999</c:v>
                      </c:pt>
                      <c:pt idx="3">
                        <c:v>79.736199999999997</c:v>
                      </c:pt>
                      <c:pt idx="4">
                        <c:v>99.686199999999999</c:v>
                      </c:pt>
                      <c:pt idx="5">
                        <c:v>119.5724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Chess2_w7!$I$31:$I$36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894.11070000000007</c:v>
                      </c:pt>
                      <c:pt idx="1">
                        <c:v>1234.2914499999999</c:v>
                      </c:pt>
                      <c:pt idx="2">
                        <c:v>1668.6760999999999</c:v>
                      </c:pt>
                      <c:pt idx="3">
                        <c:v>1727.3469499999999</c:v>
                      </c:pt>
                      <c:pt idx="4">
                        <c:v>2107.1925000000001</c:v>
                      </c:pt>
                      <c:pt idx="5">
                        <c:v>2341.8758999999995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194B-4041-8908-AC37EF9F2CB7}"/>
                  </c:ext>
                </c:extLst>
              </c15:ser>
            </c15:filteredScatterSeries>
          </c:ext>
        </c:extLst>
      </c:scatterChart>
      <c:valAx>
        <c:axId val="137164288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sl-SI" sz="1800"/>
                  <a:t>Bias</a:t>
                </a:r>
                <a:r>
                  <a:rPr lang="sl-SI" sz="1800" baseline="0"/>
                  <a:t> (V)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7930098819952357"/>
              <c:y val="0.9295275112946436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6208"/>
        <c:crosses val="autoZero"/>
        <c:crossBetween val="midCat"/>
        <c:majorUnit val="20"/>
      </c:valAx>
      <c:valAx>
        <c:axId val="137166208"/>
        <c:scaling>
          <c:orientation val="minMax"/>
        </c:scaling>
        <c:delete val="0"/>
        <c:axPos val="l"/>
        <c:majorGridlines>
          <c:spPr>
            <a:ln w="952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sl-SI" sz="1800"/>
                  <a:t>Mean</a:t>
                </a:r>
                <a:r>
                  <a:rPr lang="sl-SI" sz="1800" baseline="0"/>
                  <a:t> (</a:t>
                </a:r>
                <a:r>
                  <a:rPr lang="en-US" sz="1800" baseline="0"/>
                  <a:t>el</a:t>
                </a:r>
                <a:r>
                  <a:rPr lang="sl-SI" sz="1800" baseline="0"/>
                  <a:t>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"/>
              <c:y val="0.380681815657017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4288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7115256398315224"/>
          <c:y val="8.9703710846457285E-2"/>
          <c:w val="0.21593729983736093"/>
          <c:h val="0.49114727372879713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21211913806285"/>
          <c:y val="0.10241231115020083"/>
          <c:w val="0.70426630366850185"/>
          <c:h val="0.73808674650768802"/>
        </c:manualLayout>
      </c:layout>
      <c:scatterChart>
        <c:scatterStyle val="lineMarker"/>
        <c:varyColors val="0"/>
        <c:ser>
          <c:idx val="0"/>
          <c:order val="0"/>
          <c:tx>
            <c:v>W13, not irrad.</c:v>
          </c:tx>
          <c:xVal>
            <c:numRef>
              <c:f>Chess2_w13!$A$9:$A$21</c:f>
              <c:numCache>
                <c:formatCode>General</c:formatCode>
                <c:ptCount val="1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</c:numCache>
            </c:numRef>
          </c:xVal>
          <c:yVal>
            <c:numRef>
              <c:f>Chess2_w13!$I$9:$I$21</c:f>
              <c:numCache>
                <c:formatCode>General</c:formatCode>
                <c:ptCount val="13"/>
                <c:pt idx="0">
                  <c:v>1759.636</c:v>
                </c:pt>
                <c:pt idx="1">
                  <c:v>2017.0319999999999</c:v>
                </c:pt>
                <c:pt idx="2">
                  <c:v>2425.797</c:v>
                </c:pt>
                <c:pt idx="3">
                  <c:v>2658.9189999999999</c:v>
                </c:pt>
                <c:pt idx="4">
                  <c:v>3041.578</c:v>
                </c:pt>
                <c:pt idx="5">
                  <c:v>3341.3389999999999</c:v>
                </c:pt>
                <c:pt idx="6">
                  <c:v>3566.904</c:v>
                </c:pt>
                <c:pt idx="7">
                  <c:v>3667.4350000000004</c:v>
                </c:pt>
                <c:pt idx="8">
                  <c:v>3926.6629999999996</c:v>
                </c:pt>
                <c:pt idx="9">
                  <c:v>4098.1839999999993</c:v>
                </c:pt>
                <c:pt idx="10">
                  <c:v>4205.8140000000003</c:v>
                </c:pt>
                <c:pt idx="11">
                  <c:v>4325.3519999999999</c:v>
                </c:pt>
                <c:pt idx="12">
                  <c:v>4595.5720000000001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EFA-46ED-95B2-D22BB28C9043}"/>
            </c:ext>
          </c:extLst>
        </c:ser>
        <c:ser>
          <c:idx val="2"/>
          <c:order val="3"/>
          <c:tx>
            <c:v>w13 1e14</c:v>
          </c:tx>
          <c:spPr>
            <a:ln>
              <a:solidFill>
                <a:srgbClr val="FF00FF"/>
              </a:solidFill>
            </a:ln>
          </c:spPr>
          <c:marker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xVal>
            <c:numRef>
              <c:f>Chess2_w13!$C$41:$C$47</c:f>
              <c:numCache>
                <c:formatCode>General</c:formatCode>
                <c:ptCount val="7"/>
                <c:pt idx="0">
                  <c:v>0</c:v>
                </c:pt>
                <c:pt idx="1">
                  <c:v>19.008600000000001</c:v>
                </c:pt>
                <c:pt idx="2">
                  <c:v>38.636000000000003</c:v>
                </c:pt>
                <c:pt idx="3">
                  <c:v>58.343000000000004</c:v>
                </c:pt>
                <c:pt idx="4">
                  <c:v>78.061999999999998</c:v>
                </c:pt>
                <c:pt idx="5">
                  <c:v>97.765000000000001</c:v>
                </c:pt>
                <c:pt idx="6">
                  <c:v>117.298</c:v>
                </c:pt>
              </c:numCache>
            </c:numRef>
          </c:xVal>
          <c:yVal>
            <c:numRef>
              <c:f>Chess2_w13!$I$41:$I$47</c:f>
              <c:numCache>
                <c:formatCode>General</c:formatCode>
                <c:ptCount val="7"/>
                <c:pt idx="0">
                  <c:v>393.19299999999998</c:v>
                </c:pt>
                <c:pt idx="1">
                  <c:v>847.75800000000004</c:v>
                </c:pt>
                <c:pt idx="2">
                  <c:v>1171.106</c:v>
                </c:pt>
                <c:pt idx="3">
                  <c:v>1586.2829999999999</c:v>
                </c:pt>
                <c:pt idx="4">
                  <c:v>2001.231</c:v>
                </c:pt>
                <c:pt idx="5">
                  <c:v>2343.1280000000002</c:v>
                </c:pt>
                <c:pt idx="6">
                  <c:v>2644.0340000000001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EFA-46ED-95B2-D22BB28C9043}"/>
            </c:ext>
          </c:extLst>
        </c:ser>
        <c:ser>
          <c:idx val="5"/>
          <c:order val="5"/>
          <c:tx>
            <c:v>w13 3e14</c:v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Chess2_w13!$C$70:$C$75</c:f>
              <c:numCache>
                <c:formatCode>General</c:formatCode>
                <c:ptCount val="6"/>
                <c:pt idx="0">
                  <c:v>0</c:v>
                </c:pt>
                <c:pt idx="1">
                  <c:v>21.387499999999999</c:v>
                </c:pt>
                <c:pt idx="2">
                  <c:v>43.154200000000003</c:v>
                </c:pt>
                <c:pt idx="3">
                  <c:v>64.936999999999998</c:v>
                </c:pt>
                <c:pt idx="4">
                  <c:v>86.662999999999997</c:v>
                </c:pt>
                <c:pt idx="5">
                  <c:v>107.634</c:v>
                </c:pt>
              </c:numCache>
            </c:numRef>
          </c:xVal>
          <c:yVal>
            <c:numRef>
              <c:f>Chess2_w13!$I$70:$I$75</c:f>
              <c:numCache>
                <c:formatCode>General</c:formatCode>
                <c:ptCount val="6"/>
                <c:pt idx="0">
                  <c:v>331.363</c:v>
                </c:pt>
                <c:pt idx="1">
                  <c:v>914.39700000000005</c:v>
                </c:pt>
                <c:pt idx="2">
                  <c:v>1471.096</c:v>
                </c:pt>
                <c:pt idx="3">
                  <c:v>1993.2159999999999</c:v>
                </c:pt>
                <c:pt idx="4">
                  <c:v>2347.9369999999999</c:v>
                </c:pt>
                <c:pt idx="5">
                  <c:v>3132.9490000000001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EFA-46ED-95B2-D22BB28C9043}"/>
            </c:ext>
          </c:extLst>
        </c:ser>
        <c:ser>
          <c:idx val="6"/>
          <c:order val="7"/>
          <c:tx>
            <c:v>w13 5e14</c:v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Chess2_w13!$C$87:$C$92</c:f>
              <c:numCache>
                <c:formatCode>General</c:formatCode>
                <c:ptCount val="6"/>
                <c:pt idx="0">
                  <c:v>0</c:v>
                </c:pt>
                <c:pt idx="1">
                  <c:v>19.163899999999998</c:v>
                </c:pt>
                <c:pt idx="2">
                  <c:v>38.851999999999997</c:v>
                </c:pt>
                <c:pt idx="3">
                  <c:v>58.537999999999997</c:v>
                </c:pt>
                <c:pt idx="4">
                  <c:v>78.180000000000007</c:v>
                </c:pt>
                <c:pt idx="5">
                  <c:v>96.968000000000004</c:v>
                </c:pt>
              </c:numCache>
            </c:numRef>
          </c:xVal>
          <c:yVal>
            <c:numRef>
              <c:f>Chess2_w13!$I$87:$I$92</c:f>
              <c:numCache>
                <c:formatCode>General</c:formatCode>
                <c:ptCount val="6"/>
                <c:pt idx="0">
                  <c:v>374.41499999999996</c:v>
                </c:pt>
                <c:pt idx="1">
                  <c:v>945.99900000000002</c:v>
                </c:pt>
                <c:pt idx="2">
                  <c:v>1530.636</c:v>
                </c:pt>
                <c:pt idx="3">
                  <c:v>1882.3799999999999</c:v>
                </c:pt>
                <c:pt idx="4">
                  <c:v>2438.85</c:v>
                </c:pt>
                <c:pt idx="5">
                  <c:v>2864.3319999999999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EFA-46ED-95B2-D22BB28C9043}"/>
            </c:ext>
          </c:extLst>
        </c:ser>
        <c:ser>
          <c:idx val="7"/>
          <c:order val="8"/>
          <c:tx>
            <c:v>w13 1e15</c:v>
          </c:tx>
          <c:spPr>
            <a:ln>
              <a:solidFill>
                <a:srgbClr val="00C80A"/>
              </a:solidFill>
            </a:ln>
          </c:spPr>
          <c:marker>
            <c:spPr>
              <a:solidFill>
                <a:srgbClr val="00C80A"/>
              </a:solidFill>
              <a:ln>
                <a:solidFill>
                  <a:srgbClr val="00C80A"/>
                </a:solidFill>
              </a:ln>
            </c:spPr>
          </c:marker>
          <c:xVal>
            <c:numRef>
              <c:f>Chess2_w13!$C$96:$C$101</c:f>
              <c:numCache>
                <c:formatCode>General</c:formatCode>
                <c:ptCount val="6"/>
                <c:pt idx="0">
                  <c:v>0</c:v>
                </c:pt>
                <c:pt idx="1">
                  <c:v>18.673999999999999</c:v>
                </c:pt>
                <c:pt idx="2">
                  <c:v>38.192</c:v>
                </c:pt>
                <c:pt idx="3">
                  <c:v>57.683999999999997</c:v>
                </c:pt>
                <c:pt idx="4">
                  <c:v>76.936999999999998</c:v>
                </c:pt>
                <c:pt idx="5">
                  <c:v>93.078000000000003</c:v>
                </c:pt>
              </c:numCache>
            </c:numRef>
          </c:xVal>
          <c:yVal>
            <c:numRef>
              <c:f>Chess2_w13!$I$96:$I$101</c:f>
              <c:numCache>
                <c:formatCode>General</c:formatCode>
                <c:ptCount val="6"/>
                <c:pt idx="0">
                  <c:v>179.536</c:v>
                </c:pt>
                <c:pt idx="1">
                  <c:v>888.97799999999995</c:v>
                </c:pt>
                <c:pt idx="2">
                  <c:v>1421.174</c:v>
                </c:pt>
                <c:pt idx="3">
                  <c:v>1876.1970000000001</c:v>
                </c:pt>
                <c:pt idx="4">
                  <c:v>2392.8209999999999</c:v>
                </c:pt>
                <c:pt idx="5">
                  <c:v>2376.5619999999999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EFA-46ED-95B2-D22BB28C9043}"/>
            </c:ext>
          </c:extLst>
        </c:ser>
        <c:ser>
          <c:idx val="10"/>
          <c:order val="9"/>
          <c:tx>
            <c:v>w13 2e15</c:v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Chess2_w13!$C$115:$C$120</c:f>
              <c:numCache>
                <c:formatCode>General</c:formatCode>
                <c:ptCount val="6"/>
                <c:pt idx="0">
                  <c:v>0</c:v>
                </c:pt>
                <c:pt idx="1">
                  <c:v>17.013999999999999</c:v>
                </c:pt>
                <c:pt idx="2">
                  <c:v>35.712000000000003</c:v>
                </c:pt>
                <c:pt idx="3">
                  <c:v>54.616</c:v>
                </c:pt>
                <c:pt idx="4">
                  <c:v>73.153999999999996</c:v>
                </c:pt>
                <c:pt idx="5">
                  <c:v>89.74</c:v>
                </c:pt>
              </c:numCache>
            </c:numRef>
          </c:xVal>
          <c:yVal>
            <c:numRef>
              <c:f>Chess2_w13!$I$115:$I$120</c:f>
              <c:numCache>
                <c:formatCode>General</c:formatCode>
                <c:ptCount val="6"/>
                <c:pt idx="0">
                  <c:v>155.49100000000001</c:v>
                </c:pt>
                <c:pt idx="1">
                  <c:v>673.03100000000006</c:v>
                </c:pt>
                <c:pt idx="2">
                  <c:v>993.63099999999997</c:v>
                </c:pt>
                <c:pt idx="3">
                  <c:v>1330.261</c:v>
                </c:pt>
                <c:pt idx="4">
                  <c:v>1654.067</c:v>
                </c:pt>
                <c:pt idx="5">
                  <c:v>1915.5849999999998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EFA-46ED-95B2-D22BB28C90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164288"/>
        <c:axId val="137166208"/>
        <c:extLst>
          <c:ext xmlns:c15="http://schemas.microsoft.com/office/drawing/2012/chart" uri="{02D57815-91ED-43cb-92C2-25804820EDAC}">
            <c15:filteredScatterSeries>
              <c15:ser>
                <c:idx val="11"/>
                <c:order val="1"/>
                <c:tx>
                  <c:v>W7, not irradiated</c:v>
                </c:tx>
                <c:xVal>
                  <c:numRef>
                    <c:extLst>
                      <c:ext uri="{02D57815-91ED-43cb-92C2-25804820EDAC}">
                        <c15:formulaRef>
                          <c15:sqref>Chess2_w7!$C$9:$C$15</c15:sqref>
                        </c15:formulaRef>
                      </c:ext>
                    </c:extLst>
                    <c:numCache>
                      <c:formatCode>0.00E+00</c:formatCode>
                      <c:ptCount val="7"/>
                      <c:pt idx="0">
                        <c:v>0</c:v>
                      </c:pt>
                      <c:pt idx="1">
                        <c:v>19.813500000000001</c:v>
                      </c:pt>
                      <c:pt idx="2">
                        <c:v>39.968510000000002</c:v>
                      </c:pt>
                      <c:pt idx="3">
                        <c:v>59.963679999999997</c:v>
                      </c:pt>
                      <c:pt idx="4">
                        <c:v>79.939989999999995</c:v>
                      </c:pt>
                      <c:pt idx="5">
                        <c:v>99.854799999999997</c:v>
                      </c:pt>
                      <c:pt idx="6">
                        <c:v>119.4588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Chess2_w7!$I$9:$I$15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1416.136</c:v>
                      </c:pt>
                      <c:pt idx="1">
                        <c:v>2099.0140000000001</c:v>
                      </c:pt>
                      <c:pt idx="2">
                        <c:v>2391.6759999999999</c:v>
                      </c:pt>
                      <c:pt idx="3">
                        <c:v>2749.8319999999999</c:v>
                      </c:pt>
                      <c:pt idx="4">
                        <c:v>2828.6080000000002</c:v>
                      </c:pt>
                      <c:pt idx="5">
                        <c:v>2851.0499999999997</c:v>
                      </c:pt>
                      <c:pt idx="6">
                        <c:v>3430.6489999999999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DEFA-46ED-95B2-D22BB28C9043}"/>
                  </c:ext>
                </c:extLst>
              </c15:ser>
            </c15:filteredScatterSeries>
            <c15:filteredScatterSeries>
              <c15:ser>
                <c:idx val="1"/>
                <c:order val="2"/>
                <c:tx>
                  <c:v>W13 1e14 not ann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Chess2_w13!$C$25:$C$37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0</c:v>
                      </c:pt>
                      <c:pt idx="1">
                        <c:v>8.0259999999999998</c:v>
                      </c:pt>
                      <c:pt idx="2">
                        <c:v>17.373000000000001</c:v>
                      </c:pt>
                      <c:pt idx="3">
                        <c:v>26.812999999999999</c:v>
                      </c:pt>
                      <c:pt idx="4">
                        <c:v>36.387</c:v>
                      </c:pt>
                      <c:pt idx="5">
                        <c:v>45.9</c:v>
                      </c:pt>
                      <c:pt idx="6">
                        <c:v>55.524000000000001</c:v>
                      </c:pt>
                      <c:pt idx="7">
                        <c:v>65.141999999999996</c:v>
                      </c:pt>
                      <c:pt idx="8">
                        <c:v>74.7</c:v>
                      </c:pt>
                      <c:pt idx="9">
                        <c:v>84.144000000000005</c:v>
                      </c:pt>
                      <c:pt idx="10">
                        <c:v>93.632999999999996</c:v>
                      </c:pt>
                      <c:pt idx="11">
                        <c:v>102.84699999999999</c:v>
                      </c:pt>
                      <c:pt idx="12">
                        <c:v>111.11199999999999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Chess2_w13!$I$25:$I$37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0</c:v>
                      </c:pt>
                      <c:pt idx="1">
                        <c:v>452.733</c:v>
                      </c:pt>
                      <c:pt idx="2">
                        <c:v>699.59500000000003</c:v>
                      </c:pt>
                      <c:pt idx="3">
                        <c:v>899.7410000000001</c:v>
                      </c:pt>
                      <c:pt idx="4">
                        <c:v>1148.893</c:v>
                      </c:pt>
                      <c:pt idx="5">
                        <c:v>1284.69</c:v>
                      </c:pt>
                      <c:pt idx="6">
                        <c:v>1369.191</c:v>
                      </c:pt>
                      <c:pt idx="7">
                        <c:v>1667.12</c:v>
                      </c:pt>
                      <c:pt idx="8">
                        <c:v>1813.9089999999999</c:v>
                      </c:pt>
                      <c:pt idx="9">
                        <c:v>1949.7060000000001</c:v>
                      </c:pt>
                      <c:pt idx="10">
                        <c:v>2163.5920000000001</c:v>
                      </c:pt>
                      <c:pt idx="11">
                        <c:v>2251.5280000000002</c:v>
                      </c:pt>
                      <c:pt idx="12">
                        <c:v>2431.2930000000001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EFA-46ED-95B2-D22BB28C9043}"/>
                  </c:ext>
                </c:extLst>
              </c15:ser>
            </c15:filteredScatterSeries>
            <c15:filteredScatterSeries>
              <c15:ser>
                <c:idx val="3"/>
                <c:order val="4"/>
                <c:tx>
                  <c:v>w13 3e14 not ann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Chess2_w13!$C$51:$C$55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15.661000000000001</c:v>
                      </c:pt>
                      <c:pt idx="2">
                        <c:v>33.747999999999998</c:v>
                      </c:pt>
                      <c:pt idx="3">
                        <c:v>51.972999999999999</c:v>
                      </c:pt>
                      <c:pt idx="4">
                        <c:v>69.260000000000005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Chess2_w13!$I$51:$I$55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740.12800000000004</c:v>
                      </c:pt>
                      <c:pt idx="2">
                        <c:v>1183.472</c:v>
                      </c:pt>
                      <c:pt idx="3">
                        <c:v>1452.547</c:v>
                      </c:pt>
                      <c:pt idx="4">
                        <c:v>1832.6869999999999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EFA-46ED-95B2-D22BB28C9043}"/>
                  </c:ext>
                </c:extLst>
              </c15:ser>
            </c15:filteredScatterSeries>
            <c15:filteredScatterSeries>
              <c15:ser>
                <c:idx val="4"/>
                <c:order val="6"/>
                <c:tx>
                  <c:v>w13 5e14 not ann.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Chess2_w13!$A$80:$A$83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</c:v>
                      </c:pt>
                      <c:pt idx="1">
                        <c:v>40</c:v>
                      </c:pt>
                      <c:pt idx="2">
                        <c:v>60</c:v>
                      </c:pt>
                      <c:pt idx="3">
                        <c:v>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Chess2_w13!$I$80:$I$83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796.92</c:v>
                      </c:pt>
                      <c:pt idx="1">
                        <c:v>1216.4479999999999</c:v>
                      </c:pt>
                      <c:pt idx="2">
                        <c:v>1706.7370000000001</c:v>
                      </c:pt>
                      <c:pt idx="3">
                        <c:v>2101.0750000000003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EFA-46ED-95B2-D22BB28C9043}"/>
                  </c:ext>
                </c:extLst>
              </c15:ser>
            </c15:filteredScatterSeries>
            <c15:filteredScatterSeries>
              <c15:ser>
                <c:idx val="8"/>
                <c:order val="10"/>
                <c:tx>
                  <c:v>CHESS1, not irradiated</c:v>
                </c:tx>
                <c:spPr>
                  <a:ln>
                    <a:prstDash val="dash"/>
                  </a:ln>
                </c:spP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'25ns'!$AA$11:$AA$17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80</c:v>
                      </c:pt>
                      <c:pt idx="5">
                        <c:v>100</c:v>
                      </c:pt>
                      <c:pt idx="6">
                        <c:v>120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'25ns'!$AG$11:$AG$17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1178.8920000000001</c:v>
                      </c:pt>
                      <c:pt idx="1">
                        <c:v>1433.0819999999999</c:v>
                      </c:pt>
                      <c:pt idx="2">
                        <c:v>1663.2270000000001</c:v>
                      </c:pt>
                      <c:pt idx="3">
                        <c:v>1720.2479999999998</c:v>
                      </c:pt>
                      <c:pt idx="4">
                        <c:v>1993.2159999999999</c:v>
                      </c:pt>
                      <c:pt idx="5">
                        <c:v>2005.5820000000001</c:v>
                      </c:pt>
                      <c:pt idx="6">
                        <c:v>2161.5309999999999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DEFA-46ED-95B2-D22BB28C9043}"/>
                  </c:ext>
                </c:extLst>
              </c15:ser>
            </c15:filteredScatterSeries>
            <c15:filteredScatterSeries>
              <c15:ser>
                <c:idx val="9"/>
                <c:order val="11"/>
                <c:tx>
                  <c:v>CHESS1, 2e14</c:v>
                </c:tx>
                <c:spPr>
                  <a:ln>
                    <a:prstDash val="dash"/>
                  </a:ln>
                </c:spP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'25ns'!$AA$93:$AA$99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</c:v>
                      </c:pt>
                      <c:pt idx="1">
                        <c:v>20</c:v>
                      </c:pt>
                      <c:pt idx="2">
                        <c:v>40</c:v>
                      </c:pt>
                      <c:pt idx="3">
                        <c:v>60</c:v>
                      </c:pt>
                      <c:pt idx="4">
                        <c:v>80</c:v>
                      </c:pt>
                      <c:pt idx="5">
                        <c:v>100</c:v>
                      </c:pt>
                      <c:pt idx="6">
                        <c:v>120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'25ns'!$AG$93:$AG$99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350.36999999999995</c:v>
                      </c:pt>
                      <c:pt idx="1">
                        <c:v>669.13800000000003</c:v>
                      </c:pt>
                      <c:pt idx="2">
                        <c:v>1163.0910000000001</c:v>
                      </c:pt>
                      <c:pt idx="3">
                        <c:v>1333.6960000000001</c:v>
                      </c:pt>
                      <c:pt idx="4">
                        <c:v>1378.58</c:v>
                      </c:pt>
                      <c:pt idx="5">
                        <c:v>1698.722</c:v>
                      </c:pt>
                      <c:pt idx="6">
                        <c:v>1854.8999999999999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DEFA-46ED-95B2-D22BB28C9043}"/>
                  </c:ext>
                </c:extLst>
              </c15:ser>
            </c15:filteredScatterSeries>
          </c:ext>
        </c:extLst>
      </c:scatterChart>
      <c:valAx>
        <c:axId val="137164288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sl-SI" sz="1800"/>
                  <a:t>Bias</a:t>
                </a:r>
                <a:r>
                  <a:rPr lang="sl-SI" sz="1800" baseline="0"/>
                  <a:t> (V)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83864943020430494"/>
              <c:y val="0.92562638857136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6208"/>
        <c:crosses val="autoZero"/>
        <c:crossBetween val="midCat"/>
        <c:majorUnit val="20"/>
      </c:valAx>
      <c:valAx>
        <c:axId val="137166208"/>
        <c:scaling>
          <c:orientation val="minMax"/>
        </c:scaling>
        <c:delete val="0"/>
        <c:axPos val="l"/>
        <c:majorGridlines>
          <c:spPr>
            <a:ln w="952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sl-SI" sz="1800"/>
                  <a:t>Mean</a:t>
                </a:r>
                <a:r>
                  <a:rPr lang="sl-SI" sz="1800" baseline="0"/>
                  <a:t> (</a:t>
                </a:r>
                <a:r>
                  <a:rPr lang="en-US" sz="1800" baseline="0"/>
                  <a:t>el</a:t>
                </a:r>
                <a:r>
                  <a:rPr lang="sl-SI" sz="1800" baseline="0"/>
                  <a:t>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1.2638923717337882E-2"/>
              <c:y val="0.353795148655785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4288"/>
        <c:crosses val="autoZero"/>
        <c:crossBetween val="midCat"/>
      </c:valAx>
      <c:spPr>
        <a:ln>
          <a:solidFill>
            <a:schemeClr val="accent1"/>
          </a:solidFill>
          <a:prstDash val="sysDash"/>
        </a:ln>
      </c:spPr>
    </c:plotArea>
    <c:legend>
      <c:legendPos val="r"/>
      <c:layout>
        <c:manualLayout>
          <c:xMode val="edge"/>
          <c:yMode val="edge"/>
          <c:x val="0.75481508840150435"/>
          <c:y val="0.24271693954475379"/>
          <c:w val="0.23152940807410199"/>
          <c:h val="0.5620918113125700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98209074059235"/>
          <c:y val="0.10081798818830771"/>
          <c:w val="0.7219636593001223"/>
          <c:h val="0.72240531066280367"/>
        </c:manualLayout>
      </c:layout>
      <c:scatterChart>
        <c:scatterStyle val="lineMarker"/>
        <c:varyColors val="0"/>
        <c:ser>
          <c:idx val="5"/>
          <c:order val="0"/>
          <c:tx>
            <c:v>1e14 not ann.</c:v>
          </c:tx>
          <c:spPr>
            <a:ln>
              <a:solidFill>
                <a:srgbClr val="FF00FF"/>
              </a:solidFill>
              <a:prstDash val="dash"/>
            </a:ln>
          </c:spPr>
          <c:marker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Chess2_w19!$C$9:$C$15</c:f>
              <c:numCache>
                <c:formatCode>0.00E+00</c:formatCode>
                <c:ptCount val="7"/>
                <c:pt idx="0">
                  <c:v>0</c:v>
                </c:pt>
                <c:pt idx="1">
                  <c:v>19.563600000000001</c:v>
                </c:pt>
                <c:pt idx="2">
                  <c:v>39.362699999999997</c:v>
                </c:pt>
                <c:pt idx="3">
                  <c:v>59.187899999999999</c:v>
                </c:pt>
                <c:pt idx="4">
                  <c:v>79.006100000000004</c:v>
                </c:pt>
                <c:pt idx="5">
                  <c:v>98.769000000000005</c:v>
                </c:pt>
                <c:pt idx="6">
                  <c:v>116.461</c:v>
                </c:pt>
              </c:numCache>
            </c:numRef>
          </c:xVal>
          <c:yVal>
            <c:numRef>
              <c:f>Chess2_w19!$I$9:$I$15</c:f>
              <c:numCache>
                <c:formatCode>General</c:formatCode>
                <c:ptCount val="7"/>
                <c:pt idx="0">
                  <c:v>256.99484999999999</c:v>
                </c:pt>
                <c:pt idx="1">
                  <c:v>1646.6400999999998</c:v>
                </c:pt>
                <c:pt idx="2">
                  <c:v>2625.0385000000001</c:v>
                </c:pt>
                <c:pt idx="3">
                  <c:v>3641.7244500000002</c:v>
                </c:pt>
                <c:pt idx="4">
                  <c:v>4404.7209499999999</c:v>
                </c:pt>
                <c:pt idx="5">
                  <c:v>5499.9101499999997</c:v>
                </c:pt>
                <c:pt idx="6">
                  <c:v>6304.22415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31-4BAF-96C5-A9E43167F89D}"/>
            </c:ext>
          </c:extLst>
        </c:ser>
        <c:ser>
          <c:idx val="0"/>
          <c:order val="1"/>
          <c:tx>
            <c:v>1e14</c:v>
          </c:tx>
          <c:spPr>
            <a:ln>
              <a:solidFill>
                <a:srgbClr val="FF00FF"/>
              </a:solidFill>
            </a:ln>
          </c:spPr>
          <c:marker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xVal>
            <c:numRef>
              <c:f>Chess2_w19!$C$22:$C$26</c:f>
              <c:numCache>
                <c:formatCode>0.00E+00</c:formatCode>
                <c:ptCount val="5"/>
                <c:pt idx="0">
                  <c:v>38.247</c:v>
                </c:pt>
                <c:pt idx="1">
                  <c:v>57.755000000000003</c:v>
                </c:pt>
                <c:pt idx="2">
                  <c:v>77.224999999999994</c:v>
                </c:pt>
                <c:pt idx="3">
                  <c:v>96.64</c:v>
                </c:pt>
                <c:pt idx="4">
                  <c:v>115.904</c:v>
                </c:pt>
              </c:numCache>
            </c:numRef>
          </c:xVal>
          <c:yVal>
            <c:numRef>
              <c:f>Chess2_w19!$I$22:$I$26</c:f>
              <c:numCache>
                <c:formatCode>General</c:formatCode>
                <c:ptCount val="5"/>
                <c:pt idx="0">
                  <c:v>2681.2302999999997</c:v>
                </c:pt>
                <c:pt idx="1">
                  <c:v>4096.4924000000001</c:v>
                </c:pt>
                <c:pt idx="2">
                  <c:v>5247.0470500000001</c:v>
                </c:pt>
                <c:pt idx="3">
                  <c:v>6427.07485</c:v>
                </c:pt>
                <c:pt idx="4">
                  <c:v>7480.9465499999997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531-4BAF-96C5-A9E43167F89D}"/>
            </c:ext>
          </c:extLst>
        </c:ser>
        <c:ser>
          <c:idx val="1"/>
          <c:order val="2"/>
          <c:tx>
            <c:v>3e14</c:v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Chess2_w19!$C$31:$C$36</c:f>
              <c:numCache>
                <c:formatCode>0.00E+00</c:formatCode>
                <c:ptCount val="6"/>
                <c:pt idx="0">
                  <c:v>0</c:v>
                </c:pt>
                <c:pt idx="1">
                  <c:v>19.122900000000001</c:v>
                </c:pt>
                <c:pt idx="2">
                  <c:v>48.738999999999997</c:v>
                </c:pt>
                <c:pt idx="3">
                  <c:v>58.363</c:v>
                </c:pt>
                <c:pt idx="4">
                  <c:v>77.944999999999993</c:v>
                </c:pt>
                <c:pt idx="5">
                  <c:v>97.53</c:v>
                </c:pt>
              </c:numCache>
            </c:numRef>
          </c:xVal>
          <c:yVal>
            <c:numRef>
              <c:f>Chess2_w19!$I$31:$I$36</c:f>
              <c:numCache>
                <c:formatCode>General</c:formatCode>
                <c:ptCount val="6"/>
                <c:pt idx="0">
                  <c:v>280.959</c:v>
                </c:pt>
                <c:pt idx="1">
                  <c:v>1329.0462500000001</c:v>
                </c:pt>
                <c:pt idx="2">
                  <c:v>2101.1325999999999</c:v>
                </c:pt>
                <c:pt idx="3">
                  <c:v>2889.74595</c:v>
                </c:pt>
                <c:pt idx="4">
                  <c:v>3432.6579000000002</c:v>
                </c:pt>
                <c:pt idx="5">
                  <c:v>4220.1694500000003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531-4BAF-96C5-A9E43167F89D}"/>
            </c:ext>
          </c:extLst>
        </c:ser>
        <c:ser>
          <c:idx val="2"/>
          <c:order val="3"/>
          <c:tx>
            <c:v>5e14</c:v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Chess2_w19!$C$39:$C$44</c:f>
              <c:numCache>
                <c:formatCode>0.00E+00</c:formatCode>
                <c:ptCount val="6"/>
                <c:pt idx="0">
                  <c:v>0</c:v>
                </c:pt>
                <c:pt idx="1">
                  <c:v>18.713000000000001</c:v>
                </c:pt>
                <c:pt idx="2">
                  <c:v>38.099000000000004</c:v>
                </c:pt>
                <c:pt idx="3">
                  <c:v>57.305999999999997</c:v>
                </c:pt>
                <c:pt idx="4">
                  <c:v>75.846000000000004</c:v>
                </c:pt>
                <c:pt idx="5">
                  <c:v>91.972999999999999</c:v>
                </c:pt>
              </c:numCache>
            </c:numRef>
          </c:xVal>
          <c:yVal>
            <c:numRef>
              <c:f>Chess2_w19!$I$39:$I$44</c:f>
              <c:numCache>
                <c:formatCode>General</c:formatCode>
                <c:ptCount val="6"/>
                <c:pt idx="0">
                  <c:v>213.47375</c:v>
                </c:pt>
                <c:pt idx="1">
                  <c:v>1022.4704</c:v>
                </c:pt>
                <c:pt idx="2">
                  <c:v>1620.1968999999999</c:v>
                </c:pt>
                <c:pt idx="3">
                  <c:v>2138.5938000000001</c:v>
                </c:pt>
                <c:pt idx="4">
                  <c:v>2748.1646499999997</c:v>
                </c:pt>
                <c:pt idx="5">
                  <c:v>2901.3148500000002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531-4BAF-96C5-A9E43167F89D}"/>
            </c:ext>
          </c:extLst>
        </c:ser>
        <c:ser>
          <c:idx val="3"/>
          <c:order val="4"/>
          <c:tx>
            <c:v>1e15</c:v>
          </c:tx>
          <c:spPr>
            <a:ln>
              <a:solidFill>
                <a:srgbClr val="14C914"/>
              </a:solidFill>
            </a:ln>
          </c:spPr>
          <c:marker>
            <c:spPr>
              <a:solidFill>
                <a:srgbClr val="14C914"/>
              </a:solidFill>
              <a:ln>
                <a:solidFill>
                  <a:srgbClr val="14C914"/>
                </a:solidFill>
              </a:ln>
            </c:spPr>
          </c:marker>
          <c:xVal>
            <c:numRef>
              <c:f>Chess2_w19!$C$48:$C$53</c:f>
              <c:numCache>
                <c:formatCode>0.00E+00</c:formatCode>
                <c:ptCount val="6"/>
                <c:pt idx="0">
                  <c:v>0</c:v>
                </c:pt>
                <c:pt idx="1">
                  <c:v>18.117999999999999</c:v>
                </c:pt>
                <c:pt idx="2">
                  <c:v>37.305</c:v>
                </c:pt>
                <c:pt idx="3">
                  <c:v>56.563000000000002</c:v>
                </c:pt>
                <c:pt idx="4">
                  <c:v>75.662000000000006</c:v>
                </c:pt>
                <c:pt idx="5">
                  <c:v>92.691000000000003</c:v>
                </c:pt>
              </c:numCache>
            </c:numRef>
          </c:xVal>
          <c:yVal>
            <c:numRef>
              <c:f>Chess2_w19!$I$48:$I$53</c:f>
              <c:numCache>
                <c:formatCode>General</c:formatCode>
                <c:ptCount val="6"/>
                <c:pt idx="0">
                  <c:v>199.42580000000001</c:v>
                </c:pt>
                <c:pt idx="1">
                  <c:v>982.25470000000007</c:v>
                </c:pt>
                <c:pt idx="2">
                  <c:v>1431.7891000000002</c:v>
                </c:pt>
                <c:pt idx="3">
                  <c:v>1906.6649</c:v>
                </c:pt>
                <c:pt idx="4">
                  <c:v>2356.7501999999999</c:v>
                </c:pt>
                <c:pt idx="5">
                  <c:v>2601.3498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531-4BAF-96C5-A9E43167F89D}"/>
            </c:ext>
          </c:extLst>
        </c:ser>
        <c:ser>
          <c:idx val="4"/>
          <c:order val="5"/>
          <c:tx>
            <c:v>2e15</c:v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Chess2_w19!$C$57:$C$62</c:f>
              <c:numCache>
                <c:formatCode>0.00E+00</c:formatCode>
                <c:ptCount val="6"/>
                <c:pt idx="0">
                  <c:v>0</c:v>
                </c:pt>
                <c:pt idx="1">
                  <c:v>17.224</c:v>
                </c:pt>
                <c:pt idx="2">
                  <c:v>35.900999999999996</c:v>
                </c:pt>
                <c:pt idx="3">
                  <c:v>54.701999999999998</c:v>
                </c:pt>
                <c:pt idx="4">
                  <c:v>73.194000000000003</c:v>
                </c:pt>
                <c:pt idx="5">
                  <c:v>89.51</c:v>
                </c:pt>
              </c:numCache>
            </c:numRef>
          </c:xVal>
          <c:yVal>
            <c:numRef>
              <c:f>Chess2_w19!$I$57:$I$62</c:f>
              <c:numCache>
                <c:formatCode>General</c:formatCode>
                <c:ptCount val="6"/>
                <c:pt idx="0">
                  <c:v>252.03675000000001</c:v>
                </c:pt>
                <c:pt idx="1">
                  <c:v>626.37329999999997</c:v>
                </c:pt>
                <c:pt idx="2">
                  <c:v>1007.87155</c:v>
                </c:pt>
                <c:pt idx="3">
                  <c:v>1312.2438</c:v>
                </c:pt>
                <c:pt idx="4">
                  <c:v>1584.11295</c:v>
                </c:pt>
                <c:pt idx="5">
                  <c:v>1846.3413499999999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531-4BAF-96C5-A9E43167F8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164288"/>
        <c:axId val="137166208"/>
        <c:extLst/>
      </c:scatterChart>
      <c:valAx>
        <c:axId val="137164288"/>
        <c:scaling>
          <c:orientation val="minMax"/>
        </c:scaling>
        <c:delete val="0"/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sl-SI" sz="1800"/>
                  <a:t>Bias</a:t>
                </a:r>
                <a:r>
                  <a:rPr lang="sl-SI" sz="1800" baseline="0"/>
                  <a:t> (V)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0.77355359723295736"/>
              <c:y val="0.92810827130110596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6208"/>
        <c:crosses val="autoZero"/>
        <c:crossBetween val="midCat"/>
        <c:majorUnit val="20"/>
      </c:valAx>
      <c:valAx>
        <c:axId val="137166208"/>
        <c:scaling>
          <c:orientation val="minMax"/>
        </c:scaling>
        <c:delete val="0"/>
        <c:axPos val="l"/>
        <c:majorGridlines>
          <c:spPr>
            <a:ln w="952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sl-SI" sz="1800"/>
                  <a:t>Mean</a:t>
                </a:r>
                <a:r>
                  <a:rPr lang="sl-SI" sz="1800" baseline="0"/>
                  <a:t> (</a:t>
                </a:r>
                <a:r>
                  <a:rPr lang="en-US" sz="1800" baseline="0"/>
                  <a:t>el</a:t>
                </a:r>
                <a:r>
                  <a:rPr lang="sl-SI" sz="1800" baseline="0"/>
                  <a:t>)</a:t>
                </a:r>
                <a:endParaRPr lang="en-US" sz="1800"/>
              </a:p>
            </c:rich>
          </c:tx>
          <c:layout>
            <c:manualLayout>
              <c:xMode val="edge"/>
              <c:yMode val="edge"/>
              <c:x val="9.702615299905128E-3"/>
              <c:y val="0.3582562284194259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164288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198536616161616"/>
          <c:y val="0.3382984444444444"/>
          <c:w val="0.25755407165396849"/>
          <c:h val="0.46835510436379651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0.63474</cdr:x>
      <cdr:y>0.59531</cdr:y>
    </cdr:from>
    <cdr:to>
      <cdr:x>0.84869</cdr:x>
      <cdr:y>0.69407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05862" y="2296833"/>
          <a:ext cx="1148005" cy="38100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sl-SI" sz="1800"/>
            <a:t>Preliminary !</a:t>
          </a:r>
        </a:p>
      </cdr:txBody>
    </cdr:sp>
  </cdr:relSizeAnchor>
  <cdr:relSizeAnchor xmlns:cdr="http://schemas.openxmlformats.org/drawingml/2006/chartDrawing">
    <cdr:from>
      <cdr:x>0.41517</cdr:x>
      <cdr:y>0.10737</cdr:y>
    </cdr:from>
    <cdr:to>
      <cdr:x>0.63162</cdr:x>
      <cdr:y>0.21193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27680" y="414245"/>
          <a:ext cx="1161432" cy="4034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sl-SI" sz="1800"/>
            <a:t>V</a:t>
          </a:r>
          <a:r>
            <a:rPr lang="sl-SI" sz="1800" baseline="-25000"/>
            <a:t>bias</a:t>
          </a:r>
          <a:r>
            <a:rPr lang="sl-SI" sz="1800"/>
            <a:t> = 100 V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0.17647</cdr:x>
      <cdr:y>0.12128</cdr:y>
    </cdr:from>
    <cdr:to>
      <cdr:x>0.61967</cdr:x>
      <cdr:y>0.19375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352935" y="548640"/>
          <a:ext cx="3397824" cy="32786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 anchor="ctr" anchorCtr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baseline="0" dirty="0"/>
            <a:t>20 </a:t>
          </a:r>
          <a:r>
            <a:rPr lang="el-GR" sz="1800" b="1" baseline="0" dirty="0"/>
            <a:t>Ω</a:t>
          </a:r>
          <a:r>
            <a:rPr lang="en-US" sz="1800" b="1" baseline="0" dirty="0"/>
            <a:t>cm, mean charge (25 ns)</a:t>
          </a:r>
          <a:endParaRPr lang="en-US" sz="18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0.18893</cdr:x>
      <cdr:y>0.14226</cdr:y>
    </cdr:from>
    <cdr:to>
      <cdr:x>0.59225</cdr:x>
      <cdr:y>0.22559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486821" y="640293"/>
          <a:ext cx="3174080" cy="37502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 anchor="ctr" anchorCtr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/>
            <a:t>50</a:t>
          </a:r>
          <a:r>
            <a:rPr lang="en-US" sz="1800" b="1" baseline="0" dirty="0"/>
            <a:t> </a:t>
          </a:r>
          <a:r>
            <a:rPr lang="el-GR" sz="1800" b="1" baseline="0" dirty="0"/>
            <a:t>Ω</a:t>
          </a:r>
          <a:r>
            <a:rPr lang="en-US" sz="1800" b="1" baseline="0" dirty="0"/>
            <a:t>cm, mean charge (25 ns)</a:t>
          </a:r>
          <a:endParaRPr lang="en-US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0.17164</cdr:x>
      <cdr:y>0.144</cdr:y>
    </cdr:from>
    <cdr:to>
      <cdr:x>0.25027</cdr:x>
      <cdr:y>0.25879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96269" y="114708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/>
        </a:p>
      </cdr:txBody>
    </cdr:sp>
  </cdr:relSizeAnchor>
  <cdr:relSizeAnchor xmlns:cdr="http://schemas.openxmlformats.org/drawingml/2006/chartDrawing">
    <cdr:from>
      <cdr:x>0.18525</cdr:x>
      <cdr:y>0.1437</cdr:y>
    </cdr:from>
    <cdr:to>
      <cdr:x>0.48499</cdr:x>
      <cdr:y>0.22022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77471" y="621155"/>
          <a:ext cx="2390607" cy="33076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 anchorCtr="1"/>
        <a:lstStyle xmlns:a="http://schemas.openxmlformats.org/drawingml/2006/main"/>
        <a:p xmlns:a="http://schemas.openxmlformats.org/drawingml/2006/main">
          <a:r>
            <a:rPr lang="en-US" sz="1800" b="1"/>
            <a:t>200</a:t>
          </a:r>
          <a:r>
            <a:rPr lang="en-US" sz="1800" b="1" baseline="0"/>
            <a:t> </a:t>
          </a:r>
          <a:r>
            <a:rPr lang="el-GR" sz="1800" b="1" baseline="0"/>
            <a:t>Ω</a:t>
          </a:r>
          <a:r>
            <a:rPr lang="en-US" sz="1800" b="1" baseline="0"/>
            <a:t>cm, mean charge (25 ns)</a:t>
          </a:r>
          <a:endParaRPr lang="en-US" sz="1800" b="1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0.1818</cdr:x>
      <cdr:y>0.13308</cdr:y>
    </cdr:from>
    <cdr:to>
      <cdr:x>0.60314</cdr:x>
      <cdr:y>0.21598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406583" y="587143"/>
          <a:ext cx="3259740" cy="36576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 anchor="ctr" anchorCtr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l-SI" sz="1800" b="1" baseline="0" dirty="0" smtClean="0"/>
            <a:t>1000</a:t>
          </a:r>
          <a:r>
            <a:rPr lang="en-US" sz="1800" b="1" baseline="0" dirty="0" smtClean="0"/>
            <a:t> </a:t>
          </a:r>
          <a:r>
            <a:rPr lang="el-GR" sz="1800" b="1" baseline="0" dirty="0" smtClean="0"/>
            <a:t>Ω</a:t>
          </a:r>
          <a:r>
            <a:rPr lang="en-US" sz="1800" b="1" baseline="0" dirty="0"/>
            <a:t>cm, mean charge (25 ns)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7B3C4F66-101A-473A-955D-F0D41DCB930C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95277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2C25518-0D77-4CCA-B15B-5D855FEDF4C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74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 cap="none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23888" y="1933857"/>
            <a:ext cx="7886700" cy="1374120"/>
          </a:xfr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23888" y="4723935"/>
            <a:ext cx="7886700" cy="1013478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273600" tIns="72000" rIns="273600" bIns="72000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8" y="3316943"/>
            <a:ext cx="7886699" cy="83371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273600" tIns="72000" rIns="273600" bIns="72000"/>
          <a:lstStyle>
            <a:lvl1pPr>
              <a:buNone/>
              <a:defRPr/>
            </a:lvl1pPr>
          </a:lstStyle>
          <a:p>
            <a:pPr lvl="0"/>
            <a:r>
              <a:rPr lang="sl-SI" dirty="0" smtClean="0"/>
              <a:t>  </a:t>
            </a:r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-1" y="6631806"/>
            <a:ext cx="9144001" cy="226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 userDrawn="1"/>
        </p:nvSpPr>
        <p:spPr>
          <a:xfrm>
            <a:off x="7957226" y="0"/>
            <a:ext cx="1186775" cy="557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2" y="313219"/>
            <a:ext cx="2971267" cy="90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3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sl-SI" smtClean="0"/>
              <a:t>21. 02. 2017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70A304-06FB-4391-8326-786316E766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9738" y="0"/>
            <a:ext cx="2262187" cy="6492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637338" cy="6492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sl-SI" smtClean="0"/>
              <a:t>21. 02. 2017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42C882-DA92-4A03-97A1-F9832200F8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7800" indent="-177800">
              <a:defRPr/>
            </a:lvl1pPr>
            <a:lvl2pPr marL="355600" indent="-177800">
              <a:defRPr sz="1800"/>
            </a:lvl2pPr>
            <a:lvl3pPr marL="355600" indent="179388">
              <a:defRPr sz="1800"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12142" y="6666631"/>
            <a:ext cx="3702422" cy="181802"/>
          </a:xfrm>
        </p:spPr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6714564" y="6675118"/>
            <a:ext cx="1332155" cy="181801"/>
          </a:xfrm>
          <a:solidFill>
            <a:schemeClr val="bg2"/>
          </a:solidFill>
        </p:spPr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>
            <a:lvl1pPr algn="r">
              <a:defRPr/>
            </a:lvl1pPr>
          </a:lstStyle>
          <a:p>
            <a:fld id="{69518950-0CE4-484E-80B3-12B28BBEA99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75118"/>
            <a:ext cx="3012142" cy="182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dirty="0" smtClean="0">
                <a:solidFill>
                  <a:schemeClr val="tx1"/>
                </a:solidFill>
                <a:latin typeface="Liberation Sans"/>
              </a:rPr>
              <a:t>Bojan Hiti (IJS)</a:t>
            </a:r>
            <a:endParaRPr lang="en-GB" sz="1100" dirty="0">
              <a:solidFill>
                <a:schemeClr val="tx1"/>
              </a:solidFill>
              <a:latin typeface="Liberation Sans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4864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49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9FEF-E814-45F5-A78A-937B66B9455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93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075" y="731838"/>
            <a:ext cx="4403725" cy="5761037"/>
          </a:xfrm>
        </p:spPr>
        <p:txBody>
          <a:bodyPr/>
          <a:lstStyle>
            <a:lvl1pPr marL="177800" indent="-177800">
              <a:defRPr/>
            </a:lvl1pPr>
            <a:lvl2pPr marL="355600" indent="-177800">
              <a:defRPr/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31838"/>
            <a:ext cx="4403725" cy="5761037"/>
          </a:xfrm>
        </p:spPr>
        <p:txBody>
          <a:bodyPr/>
          <a:lstStyle>
            <a:lvl2pPr marL="355600" indent="-177800">
              <a:defRPr/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0EE014-A708-45FB-9177-39306B3D30C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87661B-B922-4F70-9A2E-45826A963F5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sl-SI" smtClean="0"/>
              <a:t>21. 02. 2017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CC6AF0-CEAF-46FE-8590-D79FFCAABB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4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001680" y="6675118"/>
            <a:ext cx="3778682" cy="182882"/>
          </a:xfrm>
        </p:spPr>
        <p:txBody>
          <a:bodyPr/>
          <a:lstStyle/>
          <a:p>
            <a:r>
              <a:rPr lang="sl-SI" smtClean="0"/>
              <a:t>CHESS 2 passive structures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12595-0366-4B32-8F85-1414F2F042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sl-SI" smtClean="0"/>
              <a:t>21. 02. 2017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B347E3-CE99-4FFB-86CA-C2CF7F0CD2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8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CHESS 2 passive structures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sl-SI" smtClean="0"/>
              <a:t>21. 02. 2017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109BC8-3222-42AD-B6D8-DE29002487A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1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8107182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274320" tIns="0" rIns="0" bIns="0" anchor="ctr"/>
          <a:lstStyle/>
          <a:p>
            <a:endParaRPr lang="sl-SI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91440" y="731519"/>
            <a:ext cx="8961120" cy="5760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/>
          <a:p>
            <a:pPr lvl="0"/>
            <a:r>
              <a:rPr lang="sl-SI" dirty="0" err="1" smtClean="0"/>
              <a:t>Click</a:t>
            </a:r>
            <a:r>
              <a:rPr lang="sl-SI" dirty="0" smtClean="0"/>
              <a:t> </a:t>
            </a:r>
            <a:r>
              <a:rPr lang="sl-SI" dirty="0"/>
              <a:t>to </a:t>
            </a:r>
            <a:r>
              <a:rPr lang="sl-SI" dirty="0" err="1"/>
              <a:t>edit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text</a:t>
            </a:r>
            <a:r>
              <a:rPr lang="sl-SI" dirty="0"/>
              <a:t> </a:t>
            </a:r>
            <a:r>
              <a:rPr lang="sl-SI" dirty="0" smtClean="0"/>
              <a:t>format</a:t>
            </a:r>
            <a:endParaRPr lang="sl-SI" dirty="0"/>
          </a:p>
          <a:p>
            <a:pPr lvl="4"/>
            <a:r>
              <a:rPr lang="sl-SI" dirty="0" err="1" smtClean="0"/>
              <a:t>Second</a:t>
            </a:r>
            <a:r>
              <a:rPr lang="sl-SI" dirty="0" smtClean="0"/>
              <a:t> </a:t>
            </a:r>
            <a:r>
              <a:rPr lang="sl-SI" dirty="0" err="1" smtClean="0"/>
              <a:t>Outline</a:t>
            </a:r>
            <a:r>
              <a:rPr lang="sl-SI" dirty="0" smtClean="0"/>
              <a:t> </a:t>
            </a:r>
            <a:r>
              <a:rPr lang="sl-SI" dirty="0" err="1" smtClean="0"/>
              <a:t>Level</a:t>
            </a:r>
            <a:endParaRPr lang="sl-SI" dirty="0" smtClean="0"/>
          </a:p>
          <a:p>
            <a:pPr lvl="2"/>
            <a:r>
              <a:rPr lang="sl-SI" dirty="0" err="1" smtClean="0"/>
              <a:t>Third</a:t>
            </a:r>
            <a:r>
              <a:rPr lang="sl-SI" dirty="0" smtClean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Level</a:t>
            </a:r>
            <a:endParaRPr lang="sl-SI" dirty="0"/>
          </a:p>
          <a:p>
            <a:pPr lvl="3"/>
            <a:r>
              <a:rPr lang="sl-SI" dirty="0"/>
              <a:t>  </a:t>
            </a:r>
            <a:r>
              <a:rPr lang="sl-SI" dirty="0" err="1"/>
              <a:t>Fourth</a:t>
            </a:r>
            <a:r>
              <a:rPr lang="sl-SI" dirty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Level</a:t>
            </a:r>
            <a:endParaRPr lang="sl-SI" dirty="0"/>
          </a:p>
          <a:p>
            <a:pPr lvl="4"/>
            <a:r>
              <a:rPr lang="sl-SI" dirty="0"/>
              <a:t>  </a:t>
            </a:r>
            <a:r>
              <a:rPr lang="sl-SI" dirty="0" err="1"/>
              <a:t>Fifth</a:t>
            </a:r>
            <a:r>
              <a:rPr lang="sl-SI" dirty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Level</a:t>
            </a:r>
            <a:endParaRPr lang="sl-SI" dirty="0"/>
          </a:p>
          <a:p>
            <a:pPr lvl="5"/>
            <a:r>
              <a:rPr lang="sl-SI" dirty="0"/>
              <a:t>  </a:t>
            </a:r>
            <a:r>
              <a:rPr lang="sl-SI" dirty="0" err="1"/>
              <a:t>Sixth</a:t>
            </a:r>
            <a:r>
              <a:rPr lang="sl-SI" dirty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Level</a:t>
            </a:r>
            <a:endParaRPr lang="sl-SI" dirty="0"/>
          </a:p>
          <a:p>
            <a:pPr lvl="6"/>
            <a:r>
              <a:rPr lang="sl-SI" dirty="0"/>
              <a:t>  </a:t>
            </a:r>
            <a:r>
              <a:rPr lang="sl-SI" dirty="0" err="1"/>
              <a:t>Seventh</a:t>
            </a:r>
            <a:r>
              <a:rPr lang="sl-SI" dirty="0"/>
              <a:t> </a:t>
            </a:r>
            <a:r>
              <a:rPr lang="sl-SI" dirty="0" err="1"/>
              <a:t>Outline</a:t>
            </a:r>
            <a:r>
              <a:rPr lang="sl-SI" dirty="0"/>
              <a:t> </a:t>
            </a:r>
            <a:r>
              <a:rPr lang="sl-SI" dirty="0" err="1"/>
              <a:t>Level</a:t>
            </a:r>
            <a:endParaRPr lang="sl-SI" dirty="0"/>
          </a:p>
        </p:txBody>
      </p:sp>
      <p:sp>
        <p:nvSpPr>
          <p:cNvPr id="5" name="Footer Placeholder 4"/>
          <p:cNvSpPr txBox="1"/>
          <p:nvPr/>
        </p:nvSpPr>
        <p:spPr>
          <a:xfrm>
            <a:off x="-15840" y="6675119"/>
            <a:ext cx="3033360" cy="182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ooter Placeholder 4"/>
          <p:cNvSpPr txBox="1"/>
          <p:nvPr/>
        </p:nvSpPr>
        <p:spPr>
          <a:xfrm>
            <a:off x="3017520" y="6675119"/>
            <a:ext cx="3033360" cy="1828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Footer Placeholder 4"/>
          <p:cNvSpPr txBox="1"/>
          <p:nvPr/>
        </p:nvSpPr>
        <p:spPr>
          <a:xfrm>
            <a:off x="3017520" y="6675119"/>
            <a:ext cx="3033360" cy="1828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17520" y="6675118"/>
            <a:ext cx="3643256" cy="1818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lvl="0" rtl="0" hangingPunct="0">
              <a:buNone/>
              <a:tabLst/>
              <a:defRPr lang="en-US" sz="1100" kern="1200">
                <a:solidFill>
                  <a:schemeClr val="tx1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660776" y="6675118"/>
            <a:ext cx="1385944" cy="1818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lvl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chemeClr val="tx1"/>
                </a:solidFill>
                <a:latin typeface="Verdana" pitchFamily="34"/>
                <a:ea typeface="DejaVu Sans" pitchFamily="2"/>
                <a:cs typeface="DejaVu Sans" pitchFamily="2"/>
              </a:defRPr>
            </a:lvl1pPr>
          </a:lstStyle>
          <a:p>
            <a:pPr algn="r"/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046720" y="6675119"/>
            <a:ext cx="1097280" cy="181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lvl1pPr lvl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chemeClr val="tx1"/>
                </a:solidFill>
                <a:latin typeface="Verdana" pitchFamily="34"/>
                <a:ea typeface="DejaVu Sans" pitchFamily="2"/>
                <a:cs typeface="DejaVu Sans" pitchFamily="2"/>
              </a:defRPr>
            </a:lvl1pPr>
          </a:lstStyle>
          <a:p>
            <a:fld id="{AF8E9FEF-E814-45F5-A78A-937B66B9455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79200" y="6650640"/>
            <a:ext cx="1082967" cy="253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100"/>
            </a:pPr>
            <a:r>
              <a:rPr lang="en-US" sz="1100" b="0" i="0" u="none" strike="noStrike" kern="1200" cap="none" dirty="0" err="1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roid Sans Fallback" pitchFamily="2"/>
                <a:cs typeface="FreeSans" pitchFamily="2"/>
              </a:rPr>
              <a:t>Bojan</a:t>
            </a:r>
            <a:r>
              <a:rPr lang="en-US" sz="1100" b="0" i="0" u="none" strike="noStrike" kern="1200" cap="none" dirty="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100" b="0" i="0" u="none" strike="noStrike" kern="1200" cap="none" dirty="0" err="1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roid Sans Fallback" pitchFamily="2"/>
                <a:cs typeface="FreeSans" pitchFamily="2"/>
              </a:rPr>
              <a:t>Hiti</a:t>
            </a:r>
            <a:r>
              <a:rPr lang="en-US" sz="1100" b="0" i="0" u="none" strike="noStrike" kern="1200" cap="none" dirty="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(IJS)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661" y="1403"/>
            <a:ext cx="426306" cy="5458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8" t="37576" r="31484"/>
          <a:stretch/>
        </p:blipFill>
        <p:spPr>
          <a:xfrm>
            <a:off x="8107181" y="-64703"/>
            <a:ext cx="545751" cy="6133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hangingPunct="0">
        <a:lnSpc>
          <a:spcPct val="100000"/>
        </a:lnSpc>
        <a:tabLst/>
        <a:defRPr lang="sl-SI" sz="2400" b="0" i="0" u="none" strike="noStrike" kern="1200" cap="none" spc="0" baseline="0">
          <a:ln>
            <a:noFill/>
          </a:ln>
          <a:solidFill>
            <a:srgbClr val="C5000B"/>
          </a:solidFill>
          <a:latin typeface="Verdana" pitchFamily="34"/>
        </a:defRPr>
      </a:lvl1pPr>
    </p:titleStyle>
    <p:bodyStyle>
      <a:lvl1pPr marL="177800" lvl="0" indent="-177800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1pPr>
      <a:lvl2pPr lvl="1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2pPr>
      <a:lvl3pPr marL="534988" lvl="2" indent="-179388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3pPr>
      <a:lvl4pPr lvl="3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4pPr>
      <a:lvl5pPr marL="355600" lvl="4" indent="-177800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5pPr>
      <a:lvl6pPr lvl="5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6pPr>
      <a:lvl7pPr lvl="6" algn="l" rtl="0" hangingPunct="0">
        <a:lnSpc>
          <a:spcPct val="100000"/>
        </a:lnSpc>
        <a:spcBef>
          <a:spcPts val="0"/>
        </a:spcBef>
        <a:spcAft>
          <a:spcPts val="289"/>
        </a:spcAft>
        <a:buClr>
          <a:srgbClr val="C5000B"/>
        </a:buClr>
        <a:buSzPct val="45000"/>
        <a:buFont typeface="StarSymbol"/>
        <a:buChar char="●"/>
        <a:tabLst/>
        <a:defRPr lang="sl-SI" sz="2000" b="0" i="0" u="none" strike="noStrike" kern="1200" cap="none" spc="0" baseline="0">
          <a:ln>
            <a:noFill/>
          </a:ln>
          <a:solidFill>
            <a:srgbClr val="000000"/>
          </a:solidFill>
          <a:latin typeface="Calibri"/>
          <a:ea typeface="Droid Sans Fallback" pitchFamily="2"/>
          <a:cs typeface="FreeSans" pitchFamily="2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png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rticluars.si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Ins="273600"/>
          <a:lstStyle/>
          <a:p>
            <a:pPr algn="ctr"/>
            <a:r>
              <a:rPr lang="en-US" dirty="0"/>
              <a:t>Measurements of passive structures on irradiated HV-CMOS detectors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23888" y="4627682"/>
            <a:ext cx="7886700" cy="1994500"/>
          </a:xfrm>
        </p:spPr>
        <p:txBody>
          <a:bodyPr anchor="ctr" anchorCtr="0"/>
          <a:lstStyle/>
          <a:p>
            <a:r>
              <a:rPr lang="sl-SI" sz="1800" u="sng" dirty="0" smtClean="0">
                <a:solidFill>
                  <a:schemeClr val="tx1"/>
                </a:solidFill>
              </a:rPr>
              <a:t>Bojan Hiti</a:t>
            </a:r>
            <a:r>
              <a:rPr lang="sl-SI" sz="1800" dirty="0" smtClean="0">
                <a:solidFill>
                  <a:schemeClr val="tx1"/>
                </a:solidFill>
              </a:rPr>
              <a:t>, Vladimir Cindro, Andrej Gorišek, Gregor Kramberger, Igor Mandić, Marko Mikuž, Marko Zavrtanik</a:t>
            </a:r>
          </a:p>
          <a:p>
            <a:r>
              <a:rPr lang="sl-SI" sz="1800" dirty="0" smtClean="0">
                <a:solidFill>
                  <a:schemeClr val="tx1"/>
                </a:solidFill>
              </a:rPr>
              <a:t>On behalf of ATLAS </a:t>
            </a:r>
            <a:r>
              <a:rPr lang="sl-SI" sz="1800" dirty="0">
                <a:solidFill>
                  <a:schemeClr val="tx1"/>
                </a:solidFill>
              </a:rPr>
              <a:t>Strip </a:t>
            </a:r>
            <a:r>
              <a:rPr lang="sl-SI" sz="1800" dirty="0" smtClean="0">
                <a:solidFill>
                  <a:schemeClr val="tx1"/>
                </a:solidFill>
              </a:rPr>
              <a:t>CMOS collaboration</a:t>
            </a:r>
            <a:endParaRPr lang="sl-SI" sz="1800" dirty="0">
              <a:solidFill>
                <a:schemeClr val="tx1"/>
              </a:solidFill>
            </a:endParaRPr>
          </a:p>
          <a:p>
            <a:endParaRPr lang="sl-SI" sz="1800" dirty="0" smtClean="0">
              <a:solidFill>
                <a:schemeClr val="tx1"/>
              </a:solidFill>
            </a:endParaRPr>
          </a:p>
          <a:p>
            <a:r>
              <a:rPr lang="sl-SI" sz="1800" dirty="0" smtClean="0">
                <a:solidFill>
                  <a:schemeClr val="tx1"/>
                </a:solidFill>
              </a:rPr>
              <a:t>Jožef Stefan Institute, Experimental Particle Physics Department (F9)</a:t>
            </a:r>
          </a:p>
          <a:p>
            <a:r>
              <a:rPr lang="sl-SI" sz="1800" dirty="0" smtClean="0">
                <a:solidFill>
                  <a:schemeClr val="tx1"/>
                </a:solidFill>
              </a:rPr>
              <a:t>Ljubljana, </a:t>
            </a:r>
            <a:r>
              <a:rPr lang="sl-SI" sz="1800" dirty="0" err="1" smtClean="0">
                <a:solidFill>
                  <a:schemeClr val="tx1"/>
                </a:solidFill>
              </a:rPr>
              <a:t>Slovenia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 anchor="ctr" anchorCtr="0"/>
          <a:lstStyle/>
          <a:p>
            <a:r>
              <a:rPr lang="sl-SI" dirty="0" smtClean="0"/>
              <a:t>12th Trento Workshop, 21.02.2017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859" y="0"/>
            <a:ext cx="2787888" cy="178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6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Edge-TCT </a:t>
            </a:r>
            <a:r>
              <a:rPr lang="sl-SI" dirty="0"/>
              <a:t>c</a:t>
            </a:r>
            <a:r>
              <a:rPr lang="sl-SI" dirty="0" smtClean="0"/>
              <a:t>harge collection profiles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91440" y="5347451"/>
            <a:ext cx="8961120" cy="115469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/>
              <a:t>variations</a:t>
            </a:r>
            <a:r>
              <a:rPr lang="sl-SI" dirty="0" smtClean="0"/>
              <a:t> </a:t>
            </a:r>
            <a:r>
              <a:rPr lang="sl-SI" dirty="0" smtClean="0"/>
              <a:t>of charge collection width are small</a:t>
            </a:r>
          </a:p>
          <a:p>
            <a:r>
              <a:rPr lang="sl-SI" dirty="0" smtClean="0"/>
              <a:t>Maximal width reached </a:t>
            </a:r>
            <a:r>
              <a:rPr lang="sl-SI" dirty="0"/>
              <a:t>around </a:t>
            </a:r>
            <a:r>
              <a:rPr lang="sl-SI" dirty="0" smtClean="0"/>
              <a:t>5e14 </a:t>
            </a:r>
            <a:r>
              <a:rPr lang="sl-SI" dirty="0"/>
              <a:t>n</a:t>
            </a:r>
            <a:r>
              <a:rPr lang="sl-SI" baseline="-25000" dirty="0"/>
              <a:t>eq</a:t>
            </a:r>
            <a:r>
              <a:rPr lang="sl-SI" dirty="0"/>
              <a:t>/cm</a:t>
            </a:r>
            <a:r>
              <a:rPr lang="sl-SI" baseline="30000" dirty="0"/>
              <a:t>2</a:t>
            </a:r>
            <a:endParaRPr lang="sl-SI" dirty="0" smtClean="0">
              <a:sym typeface="Wingdings" panose="05000000000000000000" pitchFamily="2" charset="2"/>
            </a:endParaRPr>
          </a:p>
          <a:p>
            <a:endParaRPr lang="sl-SI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44918" y="695191"/>
            <a:ext cx="6629400" cy="4495800"/>
            <a:chOff x="544918" y="695191"/>
            <a:chExt cx="6629400" cy="4495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18" y="695191"/>
              <a:ext cx="6629400" cy="44958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84321" y="4183998"/>
              <a:ext cx="86626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surface</a:t>
              </a:r>
              <a:endParaRPr lang="sl-SI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829119" y="3548639"/>
              <a:ext cx="226711" cy="59119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45433" y="881008"/>
              <a:ext cx="136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Preliminary!</a:t>
              </a:r>
              <a:endParaRPr lang="en-US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3" name="Arc 12"/>
          <p:cNvSpPr/>
          <p:nvPr/>
        </p:nvSpPr>
        <p:spPr>
          <a:xfrm rot="19915595">
            <a:off x="3394201" y="2276457"/>
            <a:ext cx="1481956" cy="859443"/>
          </a:xfrm>
          <a:prstGeom prst="arc">
            <a:avLst>
              <a:gd name="adj1" fmla="val 16338973"/>
              <a:gd name="adj2" fmla="val 1875973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/>
        </p:nvSpPr>
        <p:spPr>
          <a:xfrm rot="9012774">
            <a:off x="3394729" y="1539684"/>
            <a:ext cx="1481956" cy="859443"/>
          </a:xfrm>
          <a:prstGeom prst="arc">
            <a:avLst>
              <a:gd name="adj1" fmla="val 16338973"/>
              <a:gd name="adj2" fmla="val 1785360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22537" y="1265127"/>
            <a:ext cx="1459054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2400" b="1" dirty="0" smtClean="0"/>
              <a:t>200 </a:t>
            </a:r>
            <a:r>
              <a:rPr lang="el-GR" sz="2400" b="1" dirty="0"/>
              <a:t>Ω·</a:t>
            </a:r>
            <a:r>
              <a:rPr lang="sl-SI" sz="2400" b="1" dirty="0"/>
              <a:t>cm</a:t>
            </a:r>
            <a:r>
              <a:rPr lang="sl-SI" sz="2400" b="1" dirty="0" smtClean="0"/>
              <a:t> </a:t>
            </a:r>
            <a:endParaRPr 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29523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1000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Edge-TCT </a:t>
            </a:r>
            <a:r>
              <a:rPr lang="sl-SI" dirty="0"/>
              <a:t>c</a:t>
            </a:r>
            <a:r>
              <a:rPr lang="sl-SI" dirty="0" smtClean="0"/>
              <a:t>harge collection profiles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91440" y="5222325"/>
            <a:ext cx="8961120" cy="135346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/>
              <a:t>Unirradiated sample could not be biased (breakdown</a:t>
            </a:r>
            <a:r>
              <a:rPr lang="sl-SI" dirty="0" smtClean="0"/>
              <a:t>)</a:t>
            </a:r>
          </a:p>
          <a:p>
            <a:r>
              <a:rPr lang="sl-SI" dirty="0" smtClean="0"/>
              <a:t>Initially large charge colleciton width &gt; 100 </a:t>
            </a:r>
            <a:r>
              <a:rPr lang="el-GR" dirty="0" smtClean="0"/>
              <a:t>μ</a:t>
            </a:r>
            <a:r>
              <a:rPr lang="sl-SI" dirty="0" smtClean="0"/>
              <a:t>m</a:t>
            </a:r>
            <a:endParaRPr lang="sl-SI" dirty="0"/>
          </a:p>
          <a:p>
            <a:r>
              <a:rPr lang="sl-SI" dirty="0" smtClean="0"/>
              <a:t>Charge </a:t>
            </a:r>
            <a:r>
              <a:rPr lang="sl-SI" dirty="0"/>
              <a:t>collection </a:t>
            </a:r>
            <a:r>
              <a:rPr lang="sl-SI" dirty="0" smtClean="0"/>
              <a:t>width monotonously falling with irradiation </a:t>
            </a:r>
          </a:p>
          <a:p>
            <a:r>
              <a:rPr lang="sl-SI" dirty="0" smtClean="0"/>
              <a:t>High resistivity </a:t>
            </a:r>
            <a:r>
              <a:rPr lang="sl-SI" dirty="0" smtClean="0">
                <a:sym typeface="Wingdings" panose="05000000000000000000" pitchFamily="2" charset="2"/>
              </a:rPr>
              <a:t> acceptor removal completed below 1</a:t>
            </a:r>
            <a:r>
              <a:rPr lang="sl-SI" dirty="0" smtClean="0"/>
              <a:t>e14 </a:t>
            </a:r>
            <a:r>
              <a:rPr lang="sl-SI" dirty="0"/>
              <a:t>n</a:t>
            </a:r>
            <a:r>
              <a:rPr lang="sl-SI" baseline="-25000" dirty="0"/>
              <a:t>eq</a:t>
            </a:r>
            <a:r>
              <a:rPr lang="sl-SI" dirty="0"/>
              <a:t>/cm</a:t>
            </a:r>
            <a:r>
              <a:rPr lang="sl-SI" baseline="30000" dirty="0"/>
              <a:t>2</a:t>
            </a:r>
            <a:endParaRPr lang="sl-SI" dirty="0" smtClean="0">
              <a:sym typeface="Wingdings" panose="05000000000000000000" pitchFamily="2" charset="2"/>
            </a:endParaRPr>
          </a:p>
          <a:p>
            <a:endParaRPr lang="sl-SI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47813" y="765165"/>
            <a:ext cx="6629400" cy="4495800"/>
            <a:chOff x="544918" y="695191"/>
            <a:chExt cx="6629400" cy="4495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18" y="695191"/>
              <a:ext cx="6629400" cy="44958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355331" y="4056331"/>
              <a:ext cx="86626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surface</a:t>
              </a:r>
              <a:endParaRPr lang="sl-SI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230640" y="3519764"/>
              <a:ext cx="232862" cy="52808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45433" y="881008"/>
              <a:ext cx="136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Preliminary!</a:t>
              </a:r>
              <a:endParaRPr lang="en-US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6" name="Arc 15"/>
          <p:cNvSpPr/>
          <p:nvPr/>
        </p:nvSpPr>
        <p:spPr>
          <a:xfrm rot="8427914">
            <a:off x="3116172" y="1981842"/>
            <a:ext cx="1481956" cy="859443"/>
          </a:xfrm>
          <a:prstGeom prst="arc">
            <a:avLst>
              <a:gd name="adj1" fmla="val 13717829"/>
              <a:gd name="adj2" fmla="val 194351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59976" y="1530417"/>
            <a:ext cx="11961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/>
              <a:t>V</a:t>
            </a:r>
            <a:r>
              <a:rPr lang="sl-SI" sz="1600" baseline="-25000" dirty="0" smtClean="0"/>
              <a:t>bias</a:t>
            </a:r>
            <a:r>
              <a:rPr lang="sl-SI" sz="1600" dirty="0" smtClean="0"/>
              <a:t> = 110 V</a:t>
            </a:r>
            <a:endParaRPr lang="sl-SI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813141" y="2138395"/>
            <a:ext cx="1344920" cy="288147"/>
          </a:xfrm>
          <a:prstGeom prst="rect">
            <a:avLst/>
          </a:prstGeom>
          <a:solidFill>
            <a:srgbClr val="F2F2F2"/>
          </a:solidFill>
        </p:spPr>
        <p:txBody>
          <a:bodyPr wrap="none" lIns="0" tIns="0" rIns="0" bIns="72000" rtlCol="0">
            <a:spAutoFit/>
          </a:bodyPr>
          <a:lstStyle/>
          <a:p>
            <a:r>
              <a:rPr lang="el-GR" sz="1400" dirty="0" smtClean="0"/>
              <a:t>Φ</a:t>
            </a:r>
            <a:r>
              <a:rPr lang="sl-SI" sz="1400" dirty="0" smtClean="0"/>
              <a:t> = 1e14 neq cm</a:t>
            </a:r>
            <a:r>
              <a:rPr lang="sl-SI" sz="1400" baseline="30000" dirty="0" smtClean="0"/>
              <a:t>-2</a:t>
            </a:r>
            <a:endParaRPr lang="sl-SI" sz="14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6865141" y="1325170"/>
            <a:ext cx="1614545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2400" b="1" dirty="0" smtClean="0"/>
              <a:t>1000 </a:t>
            </a:r>
            <a:r>
              <a:rPr lang="el-GR" sz="2400" b="1" dirty="0"/>
              <a:t>Ω·</a:t>
            </a:r>
            <a:r>
              <a:rPr lang="sl-SI" sz="2400" b="1" dirty="0"/>
              <a:t>cm</a:t>
            </a:r>
            <a:r>
              <a:rPr lang="sl-SI" sz="2400" b="1" dirty="0" smtClean="0"/>
              <a:t> </a:t>
            </a:r>
            <a:endParaRPr 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33425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55" y="867065"/>
            <a:ext cx="6629400" cy="449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charge collection width vs. bias voltage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73245" y="5238084"/>
            <a:ext cx="4636155" cy="1384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12</a:t>
            </a:fld>
            <a:endParaRPr lang="en-GB" dirty="0"/>
          </a:p>
        </p:txBody>
      </p:sp>
      <p:graphicFrame>
        <p:nvGraphicFramePr>
          <p:cNvPr id="10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26557328"/>
              </p:ext>
            </p:extLst>
          </p:nvPr>
        </p:nvGraphicFramePr>
        <p:xfrm>
          <a:off x="292041" y="5362575"/>
          <a:ext cx="263525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2" name="Equation" r:id="rId4" imgW="1993680" imgH="482400" progId="Equation.3">
                  <p:embed/>
                </p:oleObj>
              </mc:Choice>
              <mc:Fallback>
                <p:oleObj name="Equation" r:id="rId4" imgW="1993680" imgH="482400" progId="Equation.3">
                  <p:embed/>
                  <p:pic>
                    <p:nvPicPr>
                      <p:cNvPr id="1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041" y="5362575"/>
                        <a:ext cx="2635250" cy="631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5906" y="1477384"/>
            <a:ext cx="13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Preliminary!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2130169" y="5607340"/>
            <a:ext cx="471055" cy="461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TextBox 11"/>
          <p:cNvSpPr txBox="1"/>
          <p:nvPr/>
        </p:nvSpPr>
        <p:spPr>
          <a:xfrm>
            <a:off x="1961569" y="6238875"/>
            <a:ext cx="284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C00000"/>
                </a:solidFill>
              </a:rPr>
              <a:t>Extract value of </a:t>
            </a:r>
            <a:r>
              <a:rPr lang="sl-SI" i="1" dirty="0" smtClean="0">
                <a:solidFill>
                  <a:srgbClr val="C00000"/>
                </a:solidFill>
              </a:rPr>
              <a:t>N</a:t>
            </a:r>
            <a:r>
              <a:rPr lang="sl-SI" baseline="-25000" dirty="0" smtClean="0">
                <a:solidFill>
                  <a:srgbClr val="C00000"/>
                </a:solidFill>
              </a:rPr>
              <a:t>eff</a:t>
            </a:r>
            <a:r>
              <a:rPr lang="sl-SI" dirty="0" smtClean="0">
                <a:solidFill>
                  <a:srgbClr val="C00000"/>
                </a:solidFill>
              </a:rPr>
              <a:t> from fit</a:t>
            </a:r>
            <a:endParaRPr lang="sl-SI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>
            <a:stCxn id="7" idx="5"/>
          </p:cNvCxnSpPr>
          <p:nvPr/>
        </p:nvCxnSpPr>
        <p:spPr>
          <a:xfrm>
            <a:off x="2532240" y="6001526"/>
            <a:ext cx="369454" cy="144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15503557" flipV="1">
            <a:off x="4215358" y="2126615"/>
            <a:ext cx="2722430" cy="761596"/>
          </a:xfrm>
          <a:prstGeom prst="arc">
            <a:avLst>
              <a:gd name="adj1" fmla="val 11814295"/>
              <a:gd name="adj2" fmla="val 194351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260900" y="5834325"/>
            <a:ext cx="196051" cy="200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0504" y="6253248"/>
            <a:ext cx="1077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0 V offset</a:t>
            </a:r>
            <a:endParaRPr lang="sl-SI" dirty="0"/>
          </a:p>
        </p:txBody>
      </p:sp>
      <p:sp>
        <p:nvSpPr>
          <p:cNvPr id="18" name="TextBox 17"/>
          <p:cNvSpPr txBox="1"/>
          <p:nvPr/>
        </p:nvSpPr>
        <p:spPr>
          <a:xfrm>
            <a:off x="7380641" y="1385051"/>
            <a:ext cx="1303562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2400" b="1" dirty="0" smtClean="0"/>
              <a:t>20 </a:t>
            </a:r>
            <a:r>
              <a:rPr lang="el-GR" sz="2400" b="1" dirty="0"/>
              <a:t>Ω·</a:t>
            </a:r>
            <a:r>
              <a:rPr lang="sl-SI" sz="2400" b="1" dirty="0"/>
              <a:t>cm</a:t>
            </a:r>
            <a:r>
              <a:rPr lang="sl-SI" sz="2400" b="1" dirty="0" smtClean="0"/>
              <a:t> </a:t>
            </a:r>
            <a:endParaRPr lang="sl-SI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36659" y="5392558"/>
            <a:ext cx="5478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</a:t>
            </a:r>
            <a:r>
              <a:rPr lang="az-Cyrl-AZ" dirty="0" smtClean="0"/>
              <a:t>Ф</a:t>
            </a:r>
            <a:r>
              <a:rPr lang="en-US" dirty="0" smtClean="0"/>
              <a:t> = 0</a:t>
            </a:r>
            <a:r>
              <a:rPr lang="sl-SI" dirty="0" smtClean="0"/>
              <a:t>:</a:t>
            </a:r>
            <a:endParaRPr lang="en-US" dirty="0" smtClean="0"/>
          </a:p>
          <a:p>
            <a:r>
              <a:rPr lang="en-US" i="1" dirty="0" smtClean="0">
                <a:sym typeface="Wingdings" panose="05000000000000000000" pitchFamily="2" charset="2"/>
              </a:rPr>
              <a:t>N</a:t>
            </a:r>
            <a:r>
              <a:rPr lang="en-US" baseline="-25000" dirty="0" smtClean="0">
                <a:sym typeface="Wingdings" panose="05000000000000000000" pitchFamily="2" charset="2"/>
              </a:rPr>
              <a:t>eff</a:t>
            </a:r>
            <a:r>
              <a:rPr lang="en-US" i="1" baseline="-25000" dirty="0" smtClean="0">
                <a:sym typeface="Wingdings" panose="05000000000000000000" pitchFamily="2" charset="2"/>
              </a:rPr>
              <a:t> </a:t>
            </a:r>
            <a:r>
              <a:rPr lang="en-US" baseline="-25000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= </a:t>
            </a:r>
            <a:r>
              <a:rPr lang="sl-SI" dirty="0" smtClean="0">
                <a:sym typeface="Wingdings" panose="05000000000000000000" pitchFamily="2" charset="2"/>
              </a:rPr>
              <a:t>6.7</a:t>
            </a:r>
            <a:r>
              <a:rPr lang="en-US" dirty="0" smtClean="0">
                <a:sym typeface="Wingdings" panose="05000000000000000000" pitchFamily="2" charset="2"/>
              </a:rPr>
              <a:t>e14 </a:t>
            </a:r>
            <a:r>
              <a:rPr lang="en-US" dirty="0">
                <a:sym typeface="Wingdings" panose="05000000000000000000" pitchFamily="2" charset="2"/>
              </a:rPr>
              <a:t>cm</a:t>
            </a:r>
            <a:r>
              <a:rPr lang="en-US" baseline="30000" dirty="0">
                <a:sym typeface="Wingdings" panose="05000000000000000000" pitchFamily="2" charset="2"/>
              </a:rPr>
              <a:t>-3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  </a:t>
            </a:r>
            <a:r>
              <a:rPr lang="sl-SI" dirty="0" smtClean="0">
                <a:solidFill>
                  <a:srgbClr val="C00000"/>
                </a:solidFill>
                <a:sym typeface="Wingdings" panose="05000000000000000000" pitchFamily="2" charset="2"/>
              </a:rPr>
              <a:t>20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Symbol" panose="05050102010706020507" pitchFamily="18" charset="2"/>
              </a:rPr>
              <a:t>W</a:t>
            </a:r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dirty="0" err="1" smtClean="0">
                <a:solidFill>
                  <a:srgbClr val="C00000"/>
                </a:solidFill>
              </a:rPr>
              <a:t>cm</a:t>
            </a:r>
            <a:endParaRPr lang="en-US" i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endParaRPr lang="en-US" dirty="0"/>
          </a:p>
          <a:p>
            <a:r>
              <a:rPr lang="sl-SI" dirty="0" smtClean="0">
                <a:sym typeface="Wingdings" panose="05000000000000000000" pitchFamily="2" charset="2"/>
              </a:rPr>
              <a:t>G</a:t>
            </a:r>
            <a:r>
              <a:rPr lang="en-US" dirty="0" err="1" smtClean="0">
                <a:sym typeface="Wingdings" panose="05000000000000000000" pitchFamily="2" charset="2"/>
              </a:rPr>
              <a:t>ood</a:t>
            </a:r>
            <a:r>
              <a:rPr lang="en-US" dirty="0" smtClean="0">
                <a:sym typeface="Wingdings" panose="05000000000000000000" pitchFamily="2" charset="2"/>
              </a:rPr>
              <a:t> agreement with nominal resistivity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48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971" y="4233953"/>
            <a:ext cx="3532472" cy="10887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5</a:t>
            </a:r>
            <a:r>
              <a:rPr lang="sl-SI" dirty="0" smtClean="0"/>
              <a:t>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charge collection width vs. bias voltage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890"/>
            <a:ext cx="4302493" cy="2917783"/>
          </a:xfrm>
          <a:prstGeom prst="rect">
            <a:avLst/>
          </a:prstGeom>
        </p:spPr>
      </p:pic>
      <p:graphicFrame>
        <p:nvGraphicFramePr>
          <p:cNvPr id="10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47342517"/>
              </p:ext>
            </p:extLst>
          </p:nvPr>
        </p:nvGraphicFramePr>
        <p:xfrm>
          <a:off x="750020" y="4416544"/>
          <a:ext cx="2947055" cy="706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1" name="Equation" r:id="rId4" imgW="1993680" imgH="482400" progId="Equation.3">
                  <p:embed/>
                </p:oleObj>
              </mc:Choice>
              <mc:Fallback>
                <p:oleObj name="Equation" r:id="rId4" imgW="1993680" imgH="482400" progId="Equation.3">
                  <p:embed/>
                  <p:pic>
                    <p:nvPicPr>
                      <p:cNvPr id="1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20" y="4416544"/>
                        <a:ext cx="2947055" cy="7065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7057" y="900912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Preliminary!</a:t>
            </a:r>
            <a:endParaRPr lang="en-US" sz="1600" b="1" dirty="0"/>
          </a:p>
        </p:txBody>
      </p:sp>
      <p:sp>
        <p:nvSpPr>
          <p:cNvPr id="7" name="Oval 6"/>
          <p:cNvSpPr/>
          <p:nvPr/>
        </p:nvSpPr>
        <p:spPr>
          <a:xfrm>
            <a:off x="2809532" y="4699809"/>
            <a:ext cx="471055" cy="461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Arc 14"/>
          <p:cNvSpPr/>
          <p:nvPr/>
        </p:nvSpPr>
        <p:spPr>
          <a:xfrm rot="15503557" flipV="1">
            <a:off x="1375354" y="812445"/>
            <a:ext cx="2722430" cy="761596"/>
          </a:xfrm>
          <a:prstGeom prst="arc">
            <a:avLst>
              <a:gd name="adj1" fmla="val 11814295"/>
              <a:gd name="adj2" fmla="val 1604023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5638414" flipV="1">
            <a:off x="1868117" y="1444263"/>
            <a:ext cx="2722430" cy="761596"/>
          </a:xfrm>
          <a:prstGeom prst="arc">
            <a:avLst>
              <a:gd name="adj1" fmla="val 12468278"/>
              <a:gd name="adj2" fmla="val 1317086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96362" y="2594709"/>
            <a:ext cx="102784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b="1" dirty="0" smtClean="0"/>
              <a:t>50 </a:t>
            </a:r>
            <a:r>
              <a:rPr lang="el-GR" b="1" dirty="0"/>
              <a:t>Ω·</a:t>
            </a:r>
            <a:r>
              <a:rPr lang="sl-SI" b="1" dirty="0"/>
              <a:t>cm</a:t>
            </a:r>
            <a:r>
              <a:rPr lang="sl-SI" b="1" dirty="0" smtClean="0"/>
              <a:t> </a:t>
            </a:r>
            <a:endParaRPr lang="sl-SI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5763" y="3228016"/>
            <a:ext cx="2874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</a:t>
            </a:r>
            <a:r>
              <a:rPr lang="az-Cyrl-AZ" sz="1600" dirty="0" smtClean="0"/>
              <a:t>Ф</a:t>
            </a:r>
            <a:r>
              <a:rPr lang="en-US" sz="1600" dirty="0" smtClean="0"/>
              <a:t> = 0</a:t>
            </a:r>
            <a:r>
              <a:rPr lang="sl-SI" sz="1600" dirty="0" smtClean="0"/>
              <a:t>:</a:t>
            </a:r>
            <a:endParaRPr lang="en-US" sz="1600" dirty="0" smtClean="0"/>
          </a:p>
          <a:p>
            <a:r>
              <a:rPr lang="en-US" sz="1600" i="1" dirty="0" smtClean="0">
                <a:sym typeface="Wingdings" panose="05000000000000000000" pitchFamily="2" charset="2"/>
              </a:rPr>
              <a:t>N</a:t>
            </a:r>
            <a:r>
              <a:rPr lang="en-US" sz="1600" baseline="-25000" dirty="0" smtClean="0">
                <a:sym typeface="Wingdings" panose="05000000000000000000" pitchFamily="2" charset="2"/>
              </a:rPr>
              <a:t>eff</a:t>
            </a:r>
            <a:r>
              <a:rPr lang="en-US" sz="1600" i="1" baseline="-25000" dirty="0" smtClean="0">
                <a:sym typeface="Wingdings" panose="05000000000000000000" pitchFamily="2" charset="2"/>
              </a:rPr>
              <a:t> </a:t>
            </a:r>
            <a:r>
              <a:rPr lang="en-US" sz="1600" baseline="-25000" dirty="0" smtClean="0">
                <a:sym typeface="Wingdings" panose="05000000000000000000" pitchFamily="2" charset="2"/>
              </a:rPr>
              <a:t> </a:t>
            </a:r>
            <a:r>
              <a:rPr lang="en-US" sz="1600" dirty="0">
                <a:sym typeface="Wingdings" panose="05000000000000000000" pitchFamily="2" charset="2"/>
              </a:rPr>
              <a:t>= </a:t>
            </a:r>
            <a:r>
              <a:rPr lang="sl-SI" sz="1600" dirty="0" smtClean="0">
                <a:sym typeface="Wingdings" panose="05000000000000000000" pitchFamily="2" charset="2"/>
              </a:rPr>
              <a:t>2.3</a:t>
            </a:r>
            <a:r>
              <a:rPr lang="en-US" sz="1600" dirty="0" smtClean="0">
                <a:sym typeface="Wingdings" panose="05000000000000000000" pitchFamily="2" charset="2"/>
              </a:rPr>
              <a:t>e14 </a:t>
            </a:r>
            <a:r>
              <a:rPr lang="en-US" sz="1600" dirty="0">
                <a:sym typeface="Wingdings" panose="05000000000000000000" pitchFamily="2" charset="2"/>
              </a:rPr>
              <a:t>cm</a:t>
            </a:r>
            <a:r>
              <a:rPr lang="en-US" sz="1600" baseline="30000" dirty="0">
                <a:sym typeface="Wingdings" panose="05000000000000000000" pitchFamily="2" charset="2"/>
              </a:rPr>
              <a:t>-3</a:t>
            </a:r>
            <a:r>
              <a:rPr lang="en-US" sz="1600" dirty="0"/>
              <a:t> </a:t>
            </a:r>
            <a:r>
              <a:rPr lang="sl-SI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  </a:t>
            </a:r>
            <a:r>
              <a:rPr lang="sl-SI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58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Symbol" panose="05050102010706020507" pitchFamily="18" charset="2"/>
              </a:rPr>
              <a:t>W</a:t>
            </a:r>
            <a:r>
              <a:rPr lang="en-US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sz="1600" dirty="0" err="1" smtClean="0">
                <a:solidFill>
                  <a:srgbClr val="C00000"/>
                </a:solidFill>
              </a:rPr>
              <a:t>cm</a:t>
            </a:r>
            <a:endParaRPr lang="en-US" sz="1600" i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981" y="570325"/>
            <a:ext cx="4298901" cy="29153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99457" y="866843"/>
            <a:ext cx="1611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Preliminary!</a:t>
            </a:r>
            <a:endParaRPr lang="en-US" sz="1600" b="1" dirty="0"/>
          </a:p>
        </p:txBody>
      </p:sp>
      <p:sp>
        <p:nvSpPr>
          <p:cNvPr id="21" name="Arc 20"/>
          <p:cNvSpPr/>
          <p:nvPr/>
        </p:nvSpPr>
        <p:spPr>
          <a:xfrm rot="5614694">
            <a:off x="7022861" y="1446124"/>
            <a:ext cx="715557" cy="405396"/>
          </a:xfrm>
          <a:prstGeom prst="arc">
            <a:avLst>
              <a:gd name="adj1" fmla="val 13719442"/>
              <a:gd name="adj2" fmla="val 1609209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5926724">
            <a:off x="7324861" y="1219160"/>
            <a:ext cx="715557" cy="405396"/>
          </a:xfrm>
          <a:prstGeom prst="arc">
            <a:avLst>
              <a:gd name="adj1" fmla="val 13071474"/>
              <a:gd name="adj2" fmla="val 1834425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 rot="4170444">
            <a:off x="7164161" y="1273590"/>
            <a:ext cx="715557" cy="405396"/>
          </a:xfrm>
          <a:prstGeom prst="arc">
            <a:avLst>
              <a:gd name="adj1" fmla="val 13719442"/>
              <a:gd name="adj2" fmla="val 1551944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777252" y="2471327"/>
            <a:ext cx="116471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b="1" dirty="0" smtClean="0"/>
              <a:t>200 </a:t>
            </a:r>
            <a:r>
              <a:rPr lang="el-GR" b="1" dirty="0"/>
              <a:t>Ω·</a:t>
            </a:r>
            <a:r>
              <a:rPr lang="sl-SI" b="1" dirty="0"/>
              <a:t>cm</a:t>
            </a:r>
            <a:r>
              <a:rPr lang="sl-SI" b="1" dirty="0" smtClean="0"/>
              <a:t> </a:t>
            </a:r>
            <a:endParaRPr lang="sl-SI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259669" y="1683060"/>
            <a:ext cx="3685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ym typeface="Wingdings" panose="05000000000000000000" pitchFamily="2" charset="2"/>
              </a:rPr>
              <a:t>N</a:t>
            </a:r>
            <a:r>
              <a:rPr lang="en-US" sz="1600" baseline="-25000" dirty="0" smtClean="0">
                <a:sym typeface="Wingdings" panose="05000000000000000000" pitchFamily="2" charset="2"/>
              </a:rPr>
              <a:t>eff</a:t>
            </a:r>
            <a:r>
              <a:rPr lang="sl-SI" sz="1600" dirty="0" smtClean="0">
                <a:sym typeface="Wingdings" panose="05000000000000000000" pitchFamily="2" charset="2"/>
              </a:rPr>
              <a:t>(0) =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sl-SI" sz="1600" dirty="0" smtClean="0">
                <a:sym typeface="Wingdings" panose="05000000000000000000" pitchFamily="2" charset="2"/>
              </a:rPr>
              <a:t>0.65</a:t>
            </a:r>
            <a:r>
              <a:rPr lang="en-US" sz="1600" dirty="0" smtClean="0">
                <a:sym typeface="Wingdings" panose="05000000000000000000" pitchFamily="2" charset="2"/>
              </a:rPr>
              <a:t>e14 </a:t>
            </a:r>
            <a:r>
              <a:rPr lang="en-US" sz="1600" dirty="0">
                <a:sym typeface="Wingdings" panose="05000000000000000000" pitchFamily="2" charset="2"/>
              </a:rPr>
              <a:t>cm</a:t>
            </a:r>
            <a:r>
              <a:rPr lang="en-US" sz="1600" baseline="30000" dirty="0">
                <a:sym typeface="Wingdings" panose="05000000000000000000" pitchFamily="2" charset="2"/>
              </a:rPr>
              <a:t>-3</a:t>
            </a:r>
            <a:r>
              <a:rPr lang="en-US" sz="1600" dirty="0"/>
              <a:t> </a:t>
            </a:r>
            <a:endParaRPr lang="sl-SI" sz="1600" dirty="0" smtClean="0"/>
          </a:p>
          <a:p>
            <a:r>
              <a:rPr lang="en-US" sz="1600" dirty="0" smtClean="0">
                <a:sym typeface="Wingdings" panose="05000000000000000000" pitchFamily="2" charset="2"/>
              </a:rPr>
              <a:t>  </a:t>
            </a:r>
            <a:r>
              <a:rPr lang="sl-SI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205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600" dirty="0" err="1">
                <a:solidFill>
                  <a:srgbClr val="C00000"/>
                </a:solidFill>
                <a:latin typeface="Symbol" panose="05050102010706020507" pitchFamily="18" charset="2"/>
              </a:rPr>
              <a:t>W</a:t>
            </a:r>
            <a:r>
              <a:rPr lang="en-US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en-US" sz="1600" dirty="0" err="1" smtClean="0">
                <a:solidFill>
                  <a:srgbClr val="C00000"/>
                </a:solidFill>
              </a:rPr>
              <a:t>cm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160" y="3689017"/>
            <a:ext cx="4306722" cy="292065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443005" y="4047801"/>
            <a:ext cx="1423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Preliminary!</a:t>
            </a:r>
            <a:endParaRPr lang="en-US" sz="1600" b="1" dirty="0"/>
          </a:p>
        </p:txBody>
      </p:sp>
      <p:sp>
        <p:nvSpPr>
          <p:cNvPr id="28" name="Arc 27"/>
          <p:cNvSpPr/>
          <p:nvPr/>
        </p:nvSpPr>
        <p:spPr>
          <a:xfrm rot="5076741">
            <a:off x="6876165" y="4460951"/>
            <a:ext cx="1768600" cy="517185"/>
          </a:xfrm>
          <a:prstGeom prst="arc">
            <a:avLst>
              <a:gd name="adj1" fmla="val 12640409"/>
              <a:gd name="adj2" fmla="val 1943514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777252" y="5674331"/>
            <a:ext cx="129215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b="1" dirty="0" smtClean="0"/>
              <a:t>1000 </a:t>
            </a:r>
            <a:r>
              <a:rPr lang="el-GR" b="1" dirty="0"/>
              <a:t>Ω·</a:t>
            </a:r>
            <a:r>
              <a:rPr lang="sl-SI" b="1" dirty="0"/>
              <a:t>cm</a:t>
            </a:r>
            <a:r>
              <a:rPr lang="sl-SI" b="1" dirty="0" smtClean="0"/>
              <a:t> </a:t>
            </a:r>
            <a:endParaRPr lang="sl-SI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138940" y="5393401"/>
            <a:ext cx="438328" cy="138499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l-SI" sz="900" dirty="0" smtClean="0"/>
              <a:t>neq cm</a:t>
            </a:r>
            <a:r>
              <a:rPr lang="sl-SI" sz="900" baseline="30000" dirty="0" smtClean="0"/>
              <a:t>-2</a:t>
            </a:r>
            <a:endParaRPr lang="sl-SI" sz="900" baseline="30000" dirty="0"/>
          </a:p>
        </p:txBody>
      </p:sp>
      <p:sp>
        <p:nvSpPr>
          <p:cNvPr id="31" name="Content Placeholder 10"/>
          <p:cNvSpPr txBox="1">
            <a:spLocks/>
          </p:cNvSpPr>
          <p:nvPr/>
        </p:nvSpPr>
        <p:spPr>
          <a:xfrm>
            <a:off x="457971" y="5463350"/>
            <a:ext cx="4190229" cy="115469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1000 </a:t>
            </a:r>
            <a:r>
              <a:rPr lang="el-GR" dirty="0"/>
              <a:t>Ω·</a:t>
            </a:r>
            <a:r>
              <a:rPr lang="sl-SI" dirty="0"/>
              <a:t>cm</a:t>
            </a:r>
            <a:r>
              <a:rPr lang="sl-SI" dirty="0" smtClean="0"/>
              <a:t> best material in terms </a:t>
            </a:r>
          </a:p>
          <a:p>
            <a:pPr marL="0" indent="0" defTabSz="182563">
              <a:buNone/>
            </a:pPr>
            <a:r>
              <a:rPr lang="sl-SI" dirty="0" smtClean="0"/>
              <a:t>	of depletion depth</a:t>
            </a:r>
          </a:p>
          <a:p>
            <a:r>
              <a:rPr lang="sl-SI" dirty="0" smtClean="0"/>
              <a:t>But sensitive breakdown behaviour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1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5120"/>
            <a:ext cx="6991694" cy="500282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i="1" dirty="0" smtClean="0"/>
              <a:t>N</a:t>
            </a:r>
            <a:r>
              <a:rPr lang="sl-SI" baseline="-25000" dirty="0" smtClean="0"/>
              <a:t>eff</a:t>
            </a:r>
            <a:r>
              <a:rPr lang="sl-SI" dirty="0" smtClean="0"/>
              <a:t> vs. fluence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graphicFrame>
        <p:nvGraphicFramePr>
          <p:cNvPr id="9" name="Object 6"/>
          <p:cNvGraphicFramePr>
            <a:graphicFrameLocks noGrp="1" noChangeAspect="1"/>
          </p:cNvGraphicFramePr>
          <p:nvPr>
            <p:extLst/>
          </p:nvPr>
        </p:nvGraphicFramePr>
        <p:xfrm>
          <a:off x="972364" y="733017"/>
          <a:ext cx="442595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37" name="Equation" r:id="rId4" imgW="2743200" imgH="241200" progId="Equation.3">
                  <p:embed/>
                </p:oleObj>
              </mc:Choice>
              <mc:Fallback>
                <p:oleObj name="Equation" r:id="rId4" imgW="2743200" imgH="241200" progId="Equation.3">
                  <p:embed/>
                  <p:pic>
                    <p:nvPicPr>
                      <p:cNvPr id="9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364" y="733017"/>
                        <a:ext cx="4425950" cy="3857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110538" y="5204904"/>
            <a:ext cx="13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Preliminary!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637104" y="4979473"/>
            <a:ext cx="2506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Removal completed below 1e14 n</a:t>
            </a:r>
            <a:r>
              <a:rPr lang="sl-SI" sz="160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</a:t>
            </a:r>
            <a:r>
              <a:rPr lang="sl-SI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/cm</a:t>
            </a:r>
            <a:r>
              <a:rPr lang="sl-SI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sl-SI" sz="16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32408" y="1235577"/>
            <a:ext cx="1637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4"/>
                </a:solidFill>
              </a:rPr>
              <a:t>acceptor removal</a:t>
            </a:r>
            <a:endParaRPr lang="en-GB" sz="1600" dirty="0">
              <a:solidFill>
                <a:srgbClr val="0000F4"/>
              </a:solidFill>
            </a:endParaRPr>
          </a:p>
        </p:txBody>
      </p:sp>
      <p:sp>
        <p:nvSpPr>
          <p:cNvPr id="20" name="Left Brace 19"/>
          <p:cNvSpPr/>
          <p:nvPr/>
        </p:nvSpPr>
        <p:spPr>
          <a:xfrm rot="16200000">
            <a:off x="3334938" y="64936"/>
            <a:ext cx="122000" cy="2202432"/>
          </a:xfrm>
          <a:prstGeom prst="leftBrace">
            <a:avLst/>
          </a:prstGeom>
          <a:ln>
            <a:solidFill>
              <a:srgbClr val="0000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482923" y="1232340"/>
            <a:ext cx="4810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rgbClr val="FF0000"/>
                </a:solidFill>
              </a:rPr>
              <a:t>radiation induced deep acceptors (g</a:t>
            </a:r>
            <a:r>
              <a:rPr lang="sl-SI" sz="1600" baseline="-25000" dirty="0" smtClean="0">
                <a:solidFill>
                  <a:srgbClr val="FF0000"/>
                </a:solidFill>
              </a:rPr>
              <a:t>C</a:t>
            </a:r>
            <a:r>
              <a:rPr lang="sl-SI" sz="1600" dirty="0" smtClean="0">
                <a:solidFill>
                  <a:srgbClr val="FF0000"/>
                </a:solidFill>
              </a:rPr>
              <a:t> = 0.02 cm</a:t>
            </a:r>
            <a:r>
              <a:rPr lang="sl-SI" sz="1600" baseline="30000" dirty="0" smtClean="0">
                <a:solidFill>
                  <a:srgbClr val="FF0000"/>
                </a:solidFill>
              </a:rPr>
              <a:t>-1</a:t>
            </a:r>
            <a:r>
              <a:rPr lang="sl-SI" sz="1600" dirty="0" smtClean="0">
                <a:solidFill>
                  <a:srgbClr val="FF0000"/>
                </a:solidFill>
              </a:rPr>
              <a:t> fixed)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 rot="16200000">
            <a:off x="4928844" y="754383"/>
            <a:ext cx="105075" cy="83386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391623" y="5089750"/>
            <a:ext cx="188179" cy="172640"/>
          </a:xfrm>
          <a:prstGeom prst="straightConnector1">
            <a:avLst/>
          </a:prstGeom>
          <a:ln>
            <a:solidFill>
              <a:srgbClr val="7272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0"/>
          <p:cNvSpPr txBox="1">
            <a:spLocks/>
          </p:cNvSpPr>
          <p:nvPr/>
        </p:nvSpPr>
        <p:spPr>
          <a:xfrm>
            <a:off x="6720657" y="1707251"/>
            <a:ext cx="2337996" cy="432683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i="1" dirty="0" smtClean="0"/>
              <a:t>N</a:t>
            </a:r>
            <a:r>
              <a:rPr lang="sl-SI" baseline="-25000" dirty="0" smtClean="0"/>
              <a:t>eff</a:t>
            </a:r>
            <a:r>
              <a:rPr lang="sl-SI" dirty="0" smtClean="0"/>
              <a:t> evolves differently for different initial wafer resistivities</a:t>
            </a:r>
          </a:p>
          <a:p>
            <a:r>
              <a:rPr lang="sl-SI" dirty="0" smtClean="0">
                <a:sym typeface="Wingdings" panose="05000000000000000000" pitchFamily="2" charset="2"/>
              </a:rPr>
              <a:t>Behaviour converges for fluences above </a:t>
            </a:r>
            <a:r>
              <a:rPr lang="sl-SI" dirty="0" smtClean="0">
                <a:solidFill>
                  <a:schemeClr val="tx1"/>
                </a:solidFill>
              </a:rPr>
              <a:t>1e15 </a:t>
            </a:r>
            <a:r>
              <a:rPr lang="sl-SI" dirty="0">
                <a:solidFill>
                  <a:schemeClr val="tx1"/>
                </a:solidFill>
              </a:rPr>
              <a:t>n</a:t>
            </a:r>
            <a:r>
              <a:rPr lang="sl-SI" baseline="-25000" dirty="0">
                <a:solidFill>
                  <a:schemeClr val="tx1"/>
                </a:solidFill>
              </a:rPr>
              <a:t>eq</a:t>
            </a:r>
            <a:r>
              <a:rPr lang="sl-SI" dirty="0">
                <a:solidFill>
                  <a:schemeClr val="tx1"/>
                </a:solidFill>
              </a:rPr>
              <a:t>/cm</a:t>
            </a:r>
            <a:r>
              <a:rPr lang="sl-SI" baseline="30000" dirty="0">
                <a:solidFill>
                  <a:schemeClr val="tx1"/>
                </a:solidFill>
              </a:rPr>
              <a:t>2</a:t>
            </a:r>
          </a:p>
          <a:p>
            <a:endParaRPr lang="sl-SI" dirty="0" smtClean="0">
              <a:sym typeface="Wingdings" panose="05000000000000000000" pitchFamily="2" charset="2"/>
            </a:endParaRPr>
          </a:p>
          <a:p>
            <a:endParaRPr lang="sl-SI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9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75694" y="839182"/>
            <a:ext cx="6024000" cy="4090797"/>
            <a:chOff x="1321700" y="749998"/>
            <a:chExt cx="5791197" cy="3985193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21700" y="749998"/>
              <a:ext cx="5791197" cy="3985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2539899" y="3413167"/>
              <a:ext cx="4485451" cy="475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rgbClr val="0000F4"/>
                  </a:solidFill>
                </a:rPr>
                <a:t>Blue marker – charged hadron irradiated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Red marker – neutron irradiated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Acceptor removal constant vs. initial doping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86" name="Content Placeholder 10"/>
          <p:cNvSpPr txBox="1">
            <a:spLocks/>
          </p:cNvSpPr>
          <p:nvPr/>
        </p:nvSpPr>
        <p:spPr>
          <a:xfrm>
            <a:off x="701749" y="4635319"/>
            <a:ext cx="8346558" cy="181864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US" sz="1800" dirty="0" smtClean="0"/>
              <a:t>High resistivity	          fast acceptor removal (finished at low </a:t>
            </a:r>
            <a:r>
              <a:rPr lang="en-US" sz="1800" dirty="0" err="1" smtClean="0"/>
              <a:t>fluence</a:t>
            </a:r>
            <a:r>
              <a:rPr lang="en-US" sz="1800" dirty="0" smtClean="0"/>
              <a:t>) </a:t>
            </a:r>
          </a:p>
          <a:p>
            <a:pPr marL="0" indent="0">
              <a:buNone/>
            </a:pPr>
            <a:r>
              <a:rPr lang="en-US" sz="1800" dirty="0" smtClean="0"/>
              <a:t>Low resistivity	          slow acceptor removal (finished at high </a:t>
            </a:r>
            <a:r>
              <a:rPr lang="en-US" sz="1800" dirty="0" err="1" smtClean="0"/>
              <a:t>fluence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CHESS2 (partly) fits in this picture </a:t>
            </a:r>
            <a:endParaRPr lang="en-US" sz="1800" dirty="0" smtClean="0"/>
          </a:p>
          <a:p>
            <a:r>
              <a:rPr lang="en-US" sz="1800" dirty="0" smtClean="0"/>
              <a:t>Removal constant for CHESS2 1kOhm-cm </a:t>
            </a:r>
            <a:r>
              <a:rPr lang="en-US" sz="1800" dirty="0" smtClean="0"/>
              <a:t>still not </a:t>
            </a:r>
            <a:r>
              <a:rPr lang="en-US" sz="1800" dirty="0" smtClean="0"/>
              <a:t>measured </a:t>
            </a:r>
          </a:p>
          <a:p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2185885" y="5431546"/>
            <a:ext cx="730492" cy="0"/>
            <a:chOff x="2523963" y="5184234"/>
            <a:chExt cx="730492" cy="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767460" y="5184234"/>
              <a:ext cx="4869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523963" y="5184234"/>
              <a:ext cx="4869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2207150" y="5074028"/>
            <a:ext cx="730492" cy="0"/>
            <a:chOff x="2523963" y="5184234"/>
            <a:chExt cx="730492" cy="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2767460" y="5184234"/>
              <a:ext cx="4869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 flipV="1">
              <a:off x="2523963" y="5184234"/>
              <a:ext cx="4869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696900" y="4487728"/>
            <a:ext cx="392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Measurements by Edge-TCT in Ljubljana</a:t>
            </a:r>
            <a:endParaRPr lang="sl-SI" dirty="0"/>
          </a:p>
        </p:txBody>
      </p:sp>
      <p:sp>
        <p:nvSpPr>
          <p:cNvPr id="34" name="TextBox 33"/>
          <p:cNvSpPr txBox="1"/>
          <p:nvPr/>
        </p:nvSpPr>
        <p:spPr>
          <a:xfrm>
            <a:off x="3253339" y="1156788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b="1" dirty="0" smtClean="0"/>
              <a:t>LFoundry</a:t>
            </a:r>
            <a:r>
              <a:rPr lang="sl-SI" sz="1200" dirty="0" smtClean="0"/>
              <a:t>,</a:t>
            </a:r>
          </a:p>
          <a:p>
            <a:r>
              <a:rPr lang="sl-SI" sz="1200" dirty="0" smtClean="0"/>
              <a:t>Mandić et al., </a:t>
            </a:r>
          </a:p>
          <a:p>
            <a:r>
              <a:rPr lang="sl-SI" sz="1200" dirty="0" smtClean="0"/>
              <a:t>arXiv </a:t>
            </a:r>
            <a:r>
              <a:rPr lang="sl-SI" sz="1200" dirty="0"/>
              <a:t>1701.05033</a:t>
            </a:r>
          </a:p>
          <a:p>
            <a:endParaRPr lang="sl-SI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4151856" y="1824358"/>
            <a:ext cx="1276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b="1" dirty="0" smtClean="0"/>
              <a:t>X-Fab</a:t>
            </a:r>
          </a:p>
          <a:p>
            <a:r>
              <a:rPr lang="sl-SI" sz="1200" dirty="0" smtClean="0"/>
              <a:t>B. Hiti et al., </a:t>
            </a:r>
          </a:p>
          <a:p>
            <a:r>
              <a:rPr lang="sl-SI" sz="1200" dirty="0" smtClean="0"/>
              <a:t>arXiv 1701.06324</a:t>
            </a:r>
            <a:endParaRPr lang="sl-SI" sz="1200" dirty="0"/>
          </a:p>
        </p:txBody>
      </p:sp>
      <p:sp>
        <p:nvSpPr>
          <p:cNvPr id="94" name="TextBox 93"/>
          <p:cNvSpPr txBox="1"/>
          <p:nvPr/>
        </p:nvSpPr>
        <p:spPr>
          <a:xfrm>
            <a:off x="6861208" y="2533000"/>
            <a:ext cx="2190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b="1" dirty="0" smtClean="0"/>
              <a:t>HVFEI4, CHESS 1,</a:t>
            </a:r>
          </a:p>
          <a:p>
            <a:r>
              <a:rPr lang="sl-SI" sz="1200" dirty="0" smtClean="0"/>
              <a:t>G. Kramberger et al., JINST 2016</a:t>
            </a:r>
            <a:endParaRPr lang="sl-SI" sz="1200" dirty="0"/>
          </a:p>
        </p:txBody>
      </p:sp>
      <p:sp>
        <p:nvSpPr>
          <p:cNvPr id="36" name="Oval 35"/>
          <p:cNvSpPr/>
          <p:nvPr/>
        </p:nvSpPr>
        <p:spPr>
          <a:xfrm>
            <a:off x="5688531" y="2316428"/>
            <a:ext cx="1026033" cy="985037"/>
          </a:xfrm>
          <a:prstGeom prst="ellipse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" name="TextBox 2"/>
          <p:cNvSpPr txBox="1"/>
          <p:nvPr/>
        </p:nvSpPr>
        <p:spPr>
          <a:xfrm>
            <a:off x="3679932" y="2905353"/>
            <a:ext cx="943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C00000"/>
                </a:solidFill>
              </a:rPr>
              <a:t>CHESS 2</a:t>
            </a:r>
            <a:endParaRPr lang="sl-SI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6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Charge collection width vs. fluence in CHESS 2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16</a:t>
            </a:fld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5057703"/>
              </p:ext>
            </p:extLst>
          </p:nvPr>
        </p:nvGraphicFramePr>
        <p:xfrm>
          <a:off x="1138693" y="647700"/>
          <a:ext cx="6709907" cy="4776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10"/>
          <p:cNvSpPr txBox="1">
            <a:spLocks/>
          </p:cNvSpPr>
          <p:nvPr/>
        </p:nvSpPr>
        <p:spPr>
          <a:xfrm>
            <a:off x="157866" y="5288596"/>
            <a:ext cx="8671560" cy="106407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ym typeface="Wingdings" panose="05000000000000000000" pitchFamily="2" charset="2"/>
              </a:rPr>
              <a:t>Charge collection width at 100 V for different wafers/fluences</a:t>
            </a:r>
          </a:p>
          <a:p>
            <a:r>
              <a:rPr lang="sl-SI" dirty="0" smtClean="0">
                <a:sym typeface="Wingdings" panose="05000000000000000000" pitchFamily="2" charset="2"/>
              </a:rPr>
              <a:t>Calculated from </a:t>
            </a:r>
            <a:r>
              <a:rPr lang="sl-SI" i="1" dirty="0"/>
              <a:t>N</a:t>
            </a:r>
            <a:r>
              <a:rPr lang="sl-SI" baseline="-25000" dirty="0"/>
              <a:t>eff </a:t>
            </a:r>
            <a:r>
              <a:rPr lang="sl-SI" baseline="-25000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measured with Edge-TCT using formula</a:t>
            </a:r>
          </a:p>
          <a:p>
            <a:endParaRPr lang="sl-SI" dirty="0" smtClean="0"/>
          </a:p>
          <a:p>
            <a:endParaRPr lang="en-US" dirty="0"/>
          </a:p>
        </p:txBody>
      </p:sp>
      <p:graphicFrame>
        <p:nvGraphicFramePr>
          <p:cNvPr id="10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77605455"/>
              </p:ext>
            </p:extLst>
          </p:nvPr>
        </p:nvGraphicFramePr>
        <p:xfrm>
          <a:off x="6709483" y="5522777"/>
          <a:ext cx="22320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0" name="Equation" r:id="rId4" imgW="1688760" imgH="482400" progId="Equation.3">
                  <p:embed/>
                </p:oleObj>
              </mc:Choice>
              <mc:Fallback>
                <p:oleObj name="Equation" r:id="rId4" imgW="1688760" imgH="482400" progId="Equation.3">
                  <p:embed/>
                  <p:pic>
                    <p:nvPicPr>
                      <p:cNvPr id="1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9483" y="5522777"/>
                        <a:ext cx="2232025" cy="631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04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454442" y="2877953"/>
            <a:ext cx="45738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4400" baseline="30000" dirty="0" smtClean="0"/>
              <a:t>90</a:t>
            </a:r>
            <a:r>
              <a:rPr lang="sl-SI" sz="4400" dirty="0" smtClean="0"/>
              <a:t>Sr measurements</a:t>
            </a:r>
            <a:endParaRPr lang="sl-SI" sz="4000" dirty="0"/>
          </a:p>
        </p:txBody>
      </p:sp>
    </p:spTree>
    <p:extLst>
      <p:ext uri="{BB962C8B-B14F-4D97-AF65-F5344CB8AC3E}">
        <p14:creationId xmlns:p14="http://schemas.microsoft.com/office/powerpoint/2010/main" val="15155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315" y="632926"/>
            <a:ext cx="3114675" cy="296227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aseline="30000" dirty="0"/>
              <a:t>90</a:t>
            </a:r>
            <a:r>
              <a:rPr lang="sl-SI" dirty="0"/>
              <a:t>Sr </a:t>
            </a:r>
            <a:r>
              <a:rPr lang="sl-SI" dirty="0" smtClean="0"/>
              <a:t>setup</a:t>
            </a:r>
            <a:endParaRPr lang="sl-SI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" y="3701331"/>
            <a:ext cx="8961120" cy="2956814"/>
          </a:xfrm>
        </p:spPr>
        <p:txBody>
          <a:bodyPr/>
          <a:lstStyle/>
          <a:p>
            <a:r>
              <a:rPr lang="en-US" dirty="0" smtClean="0"/>
              <a:t>HV-CMOS</a:t>
            </a:r>
            <a:r>
              <a:rPr lang="en-US" dirty="0"/>
              <a:t>: small signals, large noise </a:t>
            </a:r>
            <a:r>
              <a:rPr lang="en-US" dirty="0">
                <a:sym typeface="Wingdings" pitchFamily="2" charset="2"/>
              </a:rPr>
              <a:t> S/N very </a:t>
            </a:r>
            <a:r>
              <a:rPr lang="sl-SI" dirty="0" smtClean="0">
                <a:sym typeface="Wingdings" pitchFamily="2" charset="2"/>
              </a:rPr>
              <a:t>low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clean </a:t>
            </a:r>
            <a:r>
              <a:rPr lang="en-US" dirty="0">
                <a:sym typeface="Wingdings" pitchFamily="2" charset="2"/>
              </a:rPr>
              <a:t>sample of </a:t>
            </a:r>
            <a:r>
              <a:rPr lang="en-US" dirty="0" smtClean="0">
                <a:sym typeface="Wingdings" pitchFamily="2" charset="2"/>
              </a:rPr>
              <a:t>events</a:t>
            </a:r>
            <a:r>
              <a:rPr lang="sl-SI" dirty="0" smtClean="0">
                <a:sym typeface="Wingdings" pitchFamily="2" charset="2"/>
              </a:rPr>
              <a:t> needed (no hits missing DUT)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sl-SI" dirty="0" smtClean="0">
                <a:sym typeface="Wingdings" pitchFamily="2" charset="2"/>
              </a:rPr>
              <a:t>require a </a:t>
            </a:r>
            <a:r>
              <a:rPr lang="en-US" dirty="0" smtClean="0">
                <a:sym typeface="Wingdings" pitchFamily="2" charset="2"/>
              </a:rPr>
              <a:t>large </a:t>
            </a:r>
            <a:r>
              <a:rPr lang="en-US" dirty="0">
                <a:sym typeface="Wingdings" pitchFamily="2" charset="2"/>
              </a:rPr>
              <a:t>detector </a:t>
            </a:r>
            <a:r>
              <a:rPr lang="sl-SI" dirty="0" smtClean="0">
                <a:sym typeface="Wingdings" pitchFamily="2" charset="2"/>
              </a:rPr>
              <a:t>(</a:t>
            </a:r>
            <a:r>
              <a:rPr lang="en-US" dirty="0" smtClean="0">
                <a:sym typeface="Wingdings" pitchFamily="2" charset="2"/>
              </a:rPr>
              <a:t>trigger rate</a:t>
            </a:r>
            <a:r>
              <a:rPr lang="sl-SI" dirty="0" smtClean="0">
                <a:sym typeface="Wingdings" pitchFamily="2" charset="2"/>
              </a:rPr>
              <a:t>), </a:t>
            </a:r>
            <a:r>
              <a:rPr lang="en-US" dirty="0" smtClean="0"/>
              <a:t>good </a:t>
            </a:r>
            <a:r>
              <a:rPr lang="en-US" dirty="0"/>
              <a:t>collimation, small </a:t>
            </a:r>
            <a:r>
              <a:rPr lang="en-US" dirty="0" smtClean="0"/>
              <a:t>scintillator</a:t>
            </a:r>
            <a:endParaRPr lang="en-US" dirty="0"/>
          </a:p>
          <a:p>
            <a:r>
              <a:rPr lang="en-US" dirty="0"/>
              <a:t>Measurement: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Calibrat</a:t>
            </a:r>
            <a:r>
              <a:rPr lang="sl-SI" dirty="0" smtClean="0">
                <a:sym typeface="Wingdings" panose="05000000000000000000" pitchFamily="2" charset="2"/>
              </a:rPr>
              <a:t>ion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sl-SI" dirty="0" smtClean="0"/>
              <a:t>a </a:t>
            </a:r>
            <a:r>
              <a:rPr lang="en-US" dirty="0" smtClean="0"/>
              <a:t>300 </a:t>
            </a:r>
            <a:r>
              <a:rPr lang="en-US" dirty="0"/>
              <a:t>µm thick Si pad detector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1</a:t>
            </a:r>
            <a:r>
              <a:rPr lang="en-US" dirty="0">
                <a:sym typeface="Wingdings" pitchFamily="2" charset="2"/>
              </a:rPr>
              <a:t>) Record </a:t>
            </a:r>
            <a:r>
              <a:rPr lang="en-US" i="1" dirty="0"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</a:t>
            </a:r>
            <a:r>
              <a:rPr lang="sl-SI" dirty="0" smtClean="0">
                <a:sym typeface="Wingdings" pitchFamily="2" charset="2"/>
              </a:rPr>
              <a:t>( = 2500) </a:t>
            </a:r>
            <a:r>
              <a:rPr lang="en-US" dirty="0" smtClean="0">
                <a:sym typeface="Wingdings" pitchFamily="2" charset="2"/>
              </a:rPr>
              <a:t>waveforms</a:t>
            </a:r>
            <a:endParaRPr lang="en-US" dirty="0"/>
          </a:p>
          <a:p>
            <a:pPr lvl="1"/>
            <a:r>
              <a:rPr lang="en-US" dirty="0">
                <a:sym typeface="Wingdings" pitchFamily="2" charset="2"/>
              </a:rPr>
              <a:t>2) </a:t>
            </a:r>
            <a:r>
              <a:rPr lang="sl-SI" dirty="0" smtClean="0">
                <a:sym typeface="Wingdings" pitchFamily="2" charset="2"/>
              </a:rPr>
              <a:t>A</a:t>
            </a:r>
            <a:r>
              <a:rPr lang="en-US" dirty="0" err="1" smtClean="0"/>
              <a:t>verage</a:t>
            </a:r>
            <a:r>
              <a:rPr lang="en-US" dirty="0" smtClean="0"/>
              <a:t> </a:t>
            </a:r>
            <a:r>
              <a:rPr lang="en-US" dirty="0"/>
              <a:t>over all waveforms </a:t>
            </a:r>
            <a:r>
              <a:rPr lang="en-US" dirty="0">
                <a:sym typeface="Wingdings" pitchFamily="2" charset="2"/>
              </a:rPr>
              <a:t>and </a:t>
            </a:r>
            <a:r>
              <a:rPr lang="en-US" dirty="0" smtClean="0">
                <a:sym typeface="Wingdings" pitchFamily="2" charset="2"/>
              </a:rPr>
              <a:t>determine </a:t>
            </a:r>
            <a:r>
              <a:rPr lang="sl-SI" dirty="0" smtClean="0">
                <a:sym typeface="Wingdings" pitchFamily="2" charset="2"/>
              </a:rPr>
              <a:t>time of the </a:t>
            </a:r>
            <a:r>
              <a:rPr lang="en-US" dirty="0" smtClean="0">
                <a:sym typeface="Wingdings" pitchFamily="2" charset="2"/>
              </a:rPr>
              <a:t>signal peak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3) </a:t>
            </a:r>
            <a:r>
              <a:rPr lang="sl-SI" dirty="0" smtClean="0">
                <a:sym typeface="Wingdings" pitchFamily="2" charset="2"/>
              </a:rPr>
              <a:t>S</a:t>
            </a:r>
            <a:r>
              <a:rPr lang="en-US" dirty="0" smtClean="0">
                <a:sym typeface="Wingdings" pitchFamily="2" charset="2"/>
              </a:rPr>
              <a:t>ample </a:t>
            </a:r>
            <a:r>
              <a:rPr lang="en-US" dirty="0">
                <a:sym typeface="Wingdings" pitchFamily="2" charset="2"/>
              </a:rPr>
              <a:t>waveforms </a:t>
            </a:r>
            <a:r>
              <a:rPr lang="en-US" dirty="0" smtClean="0">
                <a:sym typeface="Wingdings" pitchFamily="2" charset="2"/>
              </a:rPr>
              <a:t>at </a:t>
            </a:r>
            <a:r>
              <a:rPr lang="en-US" dirty="0">
                <a:sym typeface="Wingdings" pitchFamily="2" charset="2"/>
              </a:rPr>
              <a:t>the </a:t>
            </a:r>
            <a:r>
              <a:rPr lang="en-US" dirty="0" smtClean="0">
                <a:sym typeface="Wingdings" pitchFamily="2" charset="2"/>
              </a:rPr>
              <a:t>peak</a:t>
            </a:r>
            <a:endParaRPr lang="sl-SI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4</a:t>
            </a:r>
            <a:r>
              <a:rPr lang="en-US" dirty="0">
                <a:sym typeface="Wingdings" pitchFamily="2" charset="2"/>
              </a:rPr>
              <a:t>) Fill spectrum</a:t>
            </a:r>
          </a:p>
          <a:p>
            <a:pPr marL="342900" indent="-342900"/>
            <a:endParaRPr lang="en-US" dirty="0">
              <a:sym typeface="Wingdings" pitchFamily="2" charset="2"/>
            </a:endParaRPr>
          </a:p>
          <a:p>
            <a:endParaRPr lang="sl-SI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l-SI" smtClean="0"/>
              <a:t>CHESS 2 passive structures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12595-0366-4B32-8F85-1414F2F042D6}" type="slidenum">
              <a:rPr lang="sl-SI" smtClean="0"/>
              <a:t>18</a:t>
            </a:fld>
            <a:endParaRPr lang="sl-SI"/>
          </a:p>
        </p:txBody>
      </p:sp>
      <p:grpSp>
        <p:nvGrpSpPr>
          <p:cNvPr id="7" name="Group 6"/>
          <p:cNvGrpSpPr/>
          <p:nvPr/>
        </p:nvGrpSpPr>
        <p:grpSpPr>
          <a:xfrm>
            <a:off x="109894" y="560131"/>
            <a:ext cx="5804150" cy="2985336"/>
            <a:chOff x="1755815" y="252121"/>
            <a:chExt cx="5804150" cy="2985336"/>
          </a:xfrm>
        </p:grpSpPr>
        <p:pic>
          <p:nvPicPr>
            <p:cNvPr id="8" name="Picture 2" descr="I:\ATLAS\HVCMOS\ChESS\Q-TCT setu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5815" y="252121"/>
              <a:ext cx="5475033" cy="298533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084932" y="674654"/>
              <a:ext cx="1370526" cy="3128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detector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12795" y="469294"/>
              <a:ext cx="324717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ORTEC 142 charge sensitive amplifier + custom made shaper</a:t>
              </a:r>
              <a:r>
                <a:rPr lang="sl-SI" sz="1600" dirty="0" smtClean="0"/>
                <a:t> (25 ns)</a:t>
              </a:r>
              <a:r>
                <a:rPr lang="en-US" sz="1600" dirty="0" smtClean="0"/>
                <a:t> </a:t>
              </a:r>
              <a:endParaRPr lang="sl-SI" sz="1600" dirty="0" smtClean="0"/>
            </a:p>
            <a:p>
              <a:r>
                <a:rPr lang="en-US" sz="1600" dirty="0" smtClean="0"/>
                <a:t>+</a:t>
              </a:r>
              <a:r>
                <a:rPr lang="sl-SI" sz="1600" dirty="0" smtClean="0"/>
                <a:t> </a:t>
              </a:r>
              <a:r>
                <a:rPr lang="en-US" sz="1600" dirty="0" smtClean="0"/>
                <a:t>digital oscilloscope </a:t>
              </a:r>
              <a:endParaRPr lang="en-US" sz="16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832909" y="2396691"/>
            <a:ext cx="539177" cy="318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sl-SI" sz="1600" dirty="0" smtClean="0"/>
              <a:t>ampl.</a:t>
            </a:r>
            <a:endParaRPr lang="sl-SI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204559" y="1215432"/>
            <a:ext cx="377274" cy="318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sl-SI" sz="1600" baseline="30000" dirty="0"/>
              <a:t>90</a:t>
            </a:r>
            <a:r>
              <a:rPr lang="sl-SI" sz="1600" dirty="0"/>
              <a:t>Sr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25771" y="2199121"/>
            <a:ext cx="452615" cy="318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sl-SI" sz="1600" dirty="0" smtClean="0"/>
              <a:t>PMT</a:t>
            </a:r>
            <a:endParaRPr lang="sl-SI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660105" y="2735467"/>
            <a:ext cx="910946" cy="318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sl-SI" sz="1600" dirty="0" smtClean="0"/>
              <a:t>cooling jig</a:t>
            </a:r>
            <a:endParaRPr lang="sl-SI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870833" y="3063532"/>
            <a:ext cx="430173" cy="318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sl-SI" sz="1600" dirty="0" smtClean="0"/>
              <a:t>DUT</a:t>
            </a:r>
            <a:endParaRPr lang="sl-SI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093819" y="2556153"/>
            <a:ext cx="110740" cy="49285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73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 </a:t>
            </a:r>
            <a:r>
              <a:rPr lang="el-GR" dirty="0" smtClean="0"/>
              <a:t>Ω·</a:t>
            </a:r>
            <a:r>
              <a:rPr lang="sl-SI" dirty="0" smtClean="0"/>
              <a:t>cm,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19</a:t>
            </a:fld>
            <a:endParaRPr lang="en-GB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137496"/>
              </p:ext>
            </p:extLst>
          </p:nvPr>
        </p:nvGraphicFramePr>
        <p:xfrm>
          <a:off x="822882" y="365760"/>
          <a:ext cx="7666600" cy="4523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Arc 10"/>
          <p:cNvSpPr/>
          <p:nvPr/>
        </p:nvSpPr>
        <p:spPr>
          <a:xfrm rot="5655165">
            <a:off x="3977439" y="2357385"/>
            <a:ext cx="2722430" cy="750784"/>
          </a:xfrm>
          <a:prstGeom prst="arc">
            <a:avLst>
              <a:gd name="adj1" fmla="val 11367219"/>
              <a:gd name="adj2" fmla="val 1840678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5252952">
            <a:off x="4110588" y="1648373"/>
            <a:ext cx="2722430" cy="750784"/>
          </a:xfrm>
          <a:prstGeom prst="arc">
            <a:avLst>
              <a:gd name="adj1" fmla="val 11814295"/>
              <a:gd name="adj2" fmla="val 1228940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5487578">
            <a:off x="4045769" y="1431756"/>
            <a:ext cx="2722430" cy="750784"/>
          </a:xfrm>
          <a:prstGeom prst="arc">
            <a:avLst>
              <a:gd name="adj1" fmla="val 11814295"/>
              <a:gd name="adj2" fmla="val 1501511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91440" y="4947385"/>
            <a:ext cx="8961120" cy="1710760"/>
          </a:xfrm>
        </p:spPr>
        <p:txBody>
          <a:bodyPr/>
          <a:lstStyle/>
          <a:p>
            <a:r>
              <a:rPr lang="sl-SI" sz="1800" dirty="0" smtClean="0">
                <a:sym typeface="Wingdings" pitchFamily="2" charset="2"/>
              </a:rPr>
              <a:t>Diffusion contribution of approx. 1000 e</a:t>
            </a:r>
            <a:r>
              <a:rPr lang="sl-SI" sz="1800" baseline="30000" dirty="0" smtClean="0">
                <a:sym typeface="Wingdings" pitchFamily="2" charset="2"/>
              </a:rPr>
              <a:t>-</a:t>
            </a:r>
            <a:r>
              <a:rPr lang="sl-SI" sz="1800" dirty="0" smtClean="0">
                <a:sym typeface="Wingdings" pitchFamily="2" charset="2"/>
              </a:rPr>
              <a:t> vanishes after irradiation</a:t>
            </a:r>
          </a:p>
          <a:p>
            <a:r>
              <a:rPr lang="sl-SI" sz="1800" dirty="0" smtClean="0">
                <a:sym typeface="Wingdings" pitchFamily="2" charset="2"/>
              </a:rPr>
              <a:t>Signal increase due to acceptor removal at high fluences</a:t>
            </a:r>
          </a:p>
          <a:p>
            <a:r>
              <a:rPr lang="sl-SI" sz="1800" dirty="0" err="1" smtClean="0">
                <a:sym typeface="Wingdings" pitchFamily="2" charset="2"/>
              </a:rPr>
              <a:t>Minimal</a:t>
            </a:r>
            <a:r>
              <a:rPr lang="sl-SI" sz="1800" dirty="0" smtClean="0">
                <a:sym typeface="Wingdings" pitchFamily="2" charset="2"/>
              </a:rPr>
              <a:t> </a:t>
            </a:r>
            <a:r>
              <a:rPr lang="sl-SI" sz="1800" dirty="0" smtClean="0">
                <a:sym typeface="Wingdings" pitchFamily="2" charset="2"/>
              </a:rPr>
              <a:t>mean charge at 100 V: 1000 </a:t>
            </a:r>
            <a:r>
              <a:rPr lang="sl-SI" sz="1800" dirty="0">
                <a:sym typeface="Wingdings" pitchFamily="2" charset="2"/>
              </a:rPr>
              <a:t>e</a:t>
            </a:r>
            <a:r>
              <a:rPr lang="sl-SI" sz="1800" baseline="30000" dirty="0">
                <a:sym typeface="Wingdings" pitchFamily="2" charset="2"/>
              </a:rPr>
              <a:t>-</a:t>
            </a:r>
            <a:r>
              <a:rPr lang="sl-SI" sz="1800" dirty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(but would expect &gt; 1600 el from </a:t>
            </a:r>
            <a:r>
              <a:rPr lang="sl-SI" sz="1800" i="1" dirty="0" err="1">
                <a:sym typeface="Wingdings" pitchFamily="2" charset="2"/>
              </a:rPr>
              <a:t>N</a:t>
            </a:r>
            <a:r>
              <a:rPr lang="sl-SI" sz="1800" baseline="-25000" dirty="0" err="1">
                <a:sym typeface="Wingdings" pitchFamily="2" charset="2"/>
              </a:rPr>
              <a:t>eff</a:t>
            </a:r>
            <a:r>
              <a:rPr lang="en-US" sz="1800" dirty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)</a:t>
            </a:r>
            <a:endParaRPr lang="en-US" sz="1800" dirty="0">
              <a:sym typeface="Wingdings" pitchFamily="2" charset="2"/>
            </a:endParaRPr>
          </a:p>
          <a:p>
            <a:pPr marL="342900" indent="-342900"/>
            <a:endParaRPr lang="en-US" sz="1800" dirty="0">
              <a:sym typeface="Wingdings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93096" y="1702145"/>
            <a:ext cx="7378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600" dirty="0" smtClean="0">
                <a:sym typeface="Wingdings" pitchFamily="2" charset="2"/>
              </a:rPr>
              <a:t>not irr.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32221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Outline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CHESS 2 chip introduction</a:t>
            </a:r>
          </a:p>
          <a:p>
            <a:r>
              <a:rPr lang="sl-SI" dirty="0" smtClean="0"/>
              <a:t>Edge-TCT measurements</a:t>
            </a:r>
          </a:p>
          <a:p>
            <a:r>
              <a:rPr lang="sl-SI" dirty="0" smtClean="0"/>
              <a:t>Acceptor removal parameters</a:t>
            </a:r>
          </a:p>
          <a:p>
            <a:r>
              <a:rPr lang="sl-SI" baseline="30000" dirty="0" smtClean="0"/>
              <a:t>90</a:t>
            </a:r>
            <a:r>
              <a:rPr lang="sl-SI" dirty="0" smtClean="0"/>
              <a:t>Sr measurements</a:t>
            </a:r>
          </a:p>
          <a:p>
            <a:r>
              <a:rPr lang="sl-SI" dirty="0" smtClean="0"/>
              <a:t>Summary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81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50 </a:t>
            </a:r>
            <a:r>
              <a:rPr lang="el-GR" dirty="0" smtClean="0"/>
              <a:t>Ω·</a:t>
            </a:r>
            <a:r>
              <a:rPr lang="sl-SI" dirty="0" smtClean="0"/>
              <a:t>cm,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20</a:t>
            </a:fld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471108"/>
              </p:ext>
            </p:extLst>
          </p:nvPr>
        </p:nvGraphicFramePr>
        <p:xfrm>
          <a:off x="360000" y="720000"/>
          <a:ext cx="7920000" cy="4500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rc 6"/>
          <p:cNvSpPr/>
          <p:nvPr/>
        </p:nvSpPr>
        <p:spPr>
          <a:xfrm rot="5655165">
            <a:off x="3796017" y="2247520"/>
            <a:ext cx="2722430" cy="750784"/>
          </a:xfrm>
          <a:prstGeom prst="arc">
            <a:avLst>
              <a:gd name="adj1" fmla="val 12953171"/>
              <a:gd name="adj2" fmla="val 1689919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rot="6073559">
            <a:off x="3727182" y="2816598"/>
            <a:ext cx="2722430" cy="750784"/>
          </a:xfrm>
          <a:prstGeom prst="arc">
            <a:avLst>
              <a:gd name="adj1" fmla="val 12953169"/>
              <a:gd name="adj2" fmla="val 1515441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 rot="9547487">
            <a:off x="3502137" y="2988707"/>
            <a:ext cx="2722430" cy="466433"/>
          </a:xfrm>
          <a:prstGeom prst="arc">
            <a:avLst>
              <a:gd name="adj1" fmla="val 12323880"/>
              <a:gd name="adj2" fmla="val 1793360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4891836">
            <a:off x="3590442" y="2460445"/>
            <a:ext cx="2722430" cy="750784"/>
          </a:xfrm>
          <a:prstGeom prst="arc">
            <a:avLst>
              <a:gd name="adj1" fmla="val 12953171"/>
              <a:gd name="adj2" fmla="val 1645856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5655165" flipV="1">
            <a:off x="3471231" y="3264878"/>
            <a:ext cx="2722430" cy="860424"/>
          </a:xfrm>
          <a:prstGeom prst="arc">
            <a:avLst>
              <a:gd name="adj1" fmla="val 12586268"/>
              <a:gd name="adj2" fmla="val 1537209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80000" y="5400000"/>
            <a:ext cx="522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>
                <a:sym typeface="Wingdings" pitchFamily="2" charset="2"/>
              </a:rPr>
              <a:t>Minimal mean </a:t>
            </a:r>
            <a:r>
              <a:rPr lang="sl-SI" dirty="0">
                <a:sym typeface="Wingdings" pitchFamily="2" charset="2"/>
              </a:rPr>
              <a:t>charge at 100 V: </a:t>
            </a:r>
            <a:r>
              <a:rPr lang="sl-SI" dirty="0" smtClean="0">
                <a:sym typeface="Wingdings" pitchFamily="2" charset="2"/>
              </a:rPr>
              <a:t>1300 </a:t>
            </a:r>
            <a:r>
              <a:rPr lang="sl-SI" dirty="0">
                <a:sym typeface="Wingdings" pitchFamily="2" charset="2"/>
              </a:rPr>
              <a:t>e</a:t>
            </a:r>
            <a:r>
              <a:rPr lang="sl-SI" baseline="30000" dirty="0">
                <a:sym typeface="Wingdings" pitchFamily="2" charset="2"/>
              </a:rPr>
              <a:t>-</a:t>
            </a:r>
            <a:r>
              <a:rPr lang="sl-SI" dirty="0">
                <a:sym typeface="Wingdings" pitchFamily="2" charset="2"/>
              </a:rPr>
              <a:t> </a:t>
            </a:r>
            <a:r>
              <a:rPr lang="sl-SI" dirty="0" smtClean="0">
                <a:sym typeface="Wingdings" pitchFamily="2" charset="2"/>
              </a:rPr>
              <a:t>(extrapolated)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8379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200 </a:t>
            </a:r>
            <a:r>
              <a:rPr lang="el-GR" dirty="0" smtClean="0"/>
              <a:t>Ω·</a:t>
            </a:r>
            <a:r>
              <a:rPr lang="sl-SI" dirty="0" smtClean="0"/>
              <a:t>cm,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21</a:t>
            </a:fld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614429"/>
              </p:ext>
            </p:extLst>
          </p:nvPr>
        </p:nvGraphicFramePr>
        <p:xfrm>
          <a:off x="360000" y="720000"/>
          <a:ext cx="792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Arc 8"/>
          <p:cNvSpPr/>
          <p:nvPr/>
        </p:nvSpPr>
        <p:spPr>
          <a:xfrm rot="5655165">
            <a:off x="4295073" y="1772579"/>
            <a:ext cx="2722430" cy="750784"/>
          </a:xfrm>
          <a:prstGeom prst="arc">
            <a:avLst>
              <a:gd name="adj1" fmla="val 12953171"/>
              <a:gd name="adj2" fmla="val 1994051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 rot="13439305" flipV="1">
            <a:off x="4011591" y="2428223"/>
            <a:ext cx="2722430" cy="617114"/>
          </a:xfrm>
          <a:prstGeom prst="arc">
            <a:avLst>
              <a:gd name="adj1" fmla="val 12953171"/>
              <a:gd name="adj2" fmla="val 1526845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6611552" flipV="1">
            <a:off x="4580893" y="2863944"/>
            <a:ext cx="2155215" cy="901792"/>
          </a:xfrm>
          <a:prstGeom prst="arc">
            <a:avLst>
              <a:gd name="adj1" fmla="val 12953171"/>
              <a:gd name="adj2" fmla="val 1676206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0000" y="5400000"/>
            <a:ext cx="522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>
                <a:sym typeface="Wingdings" pitchFamily="2" charset="2"/>
              </a:rPr>
              <a:t>Minimal </a:t>
            </a:r>
            <a:r>
              <a:rPr lang="sl-SI" dirty="0" smtClean="0">
                <a:sym typeface="Wingdings" pitchFamily="2" charset="2"/>
              </a:rPr>
              <a:t>mean charge </a:t>
            </a:r>
            <a:r>
              <a:rPr lang="sl-SI" dirty="0">
                <a:sym typeface="Wingdings" pitchFamily="2" charset="2"/>
              </a:rPr>
              <a:t>at 100 V: </a:t>
            </a:r>
            <a:r>
              <a:rPr lang="sl-SI" dirty="0" smtClean="0">
                <a:sym typeface="Wingdings" pitchFamily="2" charset="2"/>
              </a:rPr>
              <a:t>2000 </a:t>
            </a:r>
            <a:r>
              <a:rPr lang="sl-SI" dirty="0">
                <a:sym typeface="Wingdings" pitchFamily="2" charset="2"/>
              </a:rPr>
              <a:t>e</a:t>
            </a:r>
            <a:r>
              <a:rPr lang="sl-SI" baseline="30000" dirty="0">
                <a:sym typeface="Wingdings" pitchFamily="2" charset="2"/>
              </a:rPr>
              <a:t>-</a:t>
            </a:r>
            <a:r>
              <a:rPr lang="sl-SI" dirty="0">
                <a:sym typeface="Wingdings" pitchFamily="2" charset="2"/>
              </a:rPr>
              <a:t> </a:t>
            </a:r>
            <a:r>
              <a:rPr lang="sl-SI" dirty="0" smtClean="0">
                <a:sym typeface="Wingdings" pitchFamily="2" charset="2"/>
              </a:rPr>
              <a:t>(extrapolated)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364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1000 </a:t>
            </a:r>
            <a:r>
              <a:rPr lang="el-GR" dirty="0" smtClean="0"/>
              <a:t>Ω·</a:t>
            </a:r>
            <a:r>
              <a:rPr lang="sl-SI" dirty="0" smtClean="0"/>
              <a:t>cm,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22</a:t>
            </a:fld>
            <a:endParaRPr lang="en-GB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5699991"/>
              </p:ext>
            </p:extLst>
          </p:nvPr>
        </p:nvGraphicFramePr>
        <p:xfrm>
          <a:off x="360000" y="720000"/>
          <a:ext cx="792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Arc 10"/>
          <p:cNvSpPr/>
          <p:nvPr/>
        </p:nvSpPr>
        <p:spPr>
          <a:xfrm rot="5104380">
            <a:off x="2910052" y="2338419"/>
            <a:ext cx="3444591" cy="990570"/>
          </a:xfrm>
          <a:prstGeom prst="arc">
            <a:avLst>
              <a:gd name="adj1" fmla="val 12823028"/>
              <a:gd name="adj2" fmla="val 1994051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0000" y="5400000"/>
            <a:ext cx="522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>
                <a:sym typeface="Wingdings" pitchFamily="2" charset="2"/>
              </a:rPr>
              <a:t>Minimal </a:t>
            </a:r>
            <a:r>
              <a:rPr lang="sl-SI" dirty="0" smtClean="0">
                <a:sym typeface="Wingdings" pitchFamily="2" charset="2"/>
              </a:rPr>
              <a:t>mean charge </a:t>
            </a:r>
            <a:r>
              <a:rPr lang="sl-SI" dirty="0">
                <a:sym typeface="Wingdings" pitchFamily="2" charset="2"/>
              </a:rPr>
              <a:t>at 100 V: </a:t>
            </a:r>
            <a:r>
              <a:rPr lang="sl-SI" dirty="0" smtClean="0">
                <a:sym typeface="Wingdings" pitchFamily="2" charset="2"/>
              </a:rPr>
              <a:t>2000 </a:t>
            </a:r>
            <a:r>
              <a:rPr lang="sl-SI" dirty="0">
                <a:sym typeface="Wingdings" pitchFamily="2" charset="2"/>
              </a:rPr>
              <a:t>e</a:t>
            </a:r>
            <a:r>
              <a:rPr lang="sl-SI" baseline="30000" dirty="0">
                <a:sym typeface="Wingdings" pitchFamily="2" charset="2"/>
              </a:rPr>
              <a:t>-</a:t>
            </a:r>
            <a:r>
              <a:rPr lang="sl-SI" dirty="0">
                <a:sym typeface="Wingdings" pitchFamily="2" charset="2"/>
              </a:rPr>
              <a:t> </a:t>
            </a:r>
            <a:r>
              <a:rPr lang="sl-SI" dirty="0" smtClean="0">
                <a:sym typeface="Wingdings" pitchFamily="2" charset="2"/>
              </a:rPr>
              <a:t>(extrapolated)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897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640" y="580359"/>
            <a:ext cx="6571253" cy="44902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aseline="30000" dirty="0"/>
              <a:t>90</a:t>
            </a:r>
            <a:r>
              <a:rPr lang="sl-SI" dirty="0" smtClean="0"/>
              <a:t>Sr comparison for different substrates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17916" y="3929022"/>
            <a:ext cx="13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Preliminary!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79368" y="5175351"/>
            <a:ext cx="7998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CHESS 1 </a:t>
            </a:r>
            <a:r>
              <a:rPr lang="sl-SI" dirty="0" err="1" smtClean="0"/>
              <a:t>vs</a:t>
            </a:r>
            <a:r>
              <a:rPr lang="sl-SI" dirty="0" smtClean="0"/>
              <a:t>. CHESS 2 (20 </a:t>
            </a:r>
            <a:r>
              <a:rPr lang="el-GR" dirty="0" smtClean="0"/>
              <a:t>Ω·</a:t>
            </a:r>
            <a:r>
              <a:rPr lang="sl-SI" dirty="0" smtClean="0"/>
              <a:t>cm) : trend is </a:t>
            </a:r>
            <a:r>
              <a:rPr lang="sl-SI" dirty="0" err="1" smtClean="0"/>
              <a:t>similar</a:t>
            </a:r>
            <a:r>
              <a:rPr lang="sl-SI" dirty="0" smtClean="0"/>
              <a:t>, </a:t>
            </a:r>
            <a:r>
              <a:rPr lang="sl-SI" dirty="0" err="1" smtClean="0"/>
              <a:t>but</a:t>
            </a:r>
            <a:r>
              <a:rPr lang="sl-SI" dirty="0" smtClean="0"/>
              <a:t> </a:t>
            </a:r>
            <a:r>
              <a:rPr lang="sl-SI" dirty="0" err="1" smtClean="0"/>
              <a:t>mean</a:t>
            </a:r>
            <a:r>
              <a:rPr lang="sl-SI" dirty="0" smtClean="0"/>
              <a:t> </a:t>
            </a:r>
            <a:r>
              <a:rPr lang="sl-SI" dirty="0" err="1" smtClean="0"/>
              <a:t>charge</a:t>
            </a:r>
            <a:r>
              <a:rPr lang="sl-SI" dirty="0" smtClean="0"/>
              <a:t> </a:t>
            </a:r>
            <a:r>
              <a:rPr lang="sl-SI" dirty="0" err="1" smtClean="0"/>
              <a:t>differs</a:t>
            </a:r>
            <a:endParaRPr lang="sl-SI" dirty="0" smtClean="0"/>
          </a:p>
          <a:p>
            <a:r>
              <a:rPr lang="en-US" dirty="0" smtClean="0"/>
              <a:t>      </a:t>
            </a:r>
            <a:r>
              <a:rPr lang="en-US" dirty="0"/>
              <a:t>c</a:t>
            </a:r>
            <a:r>
              <a:rPr lang="sl-SI" dirty="0" err="1" smtClean="0"/>
              <a:t>ould</a:t>
            </a:r>
            <a:r>
              <a:rPr lang="sl-SI" dirty="0" smtClean="0"/>
              <a:t> </a:t>
            </a:r>
            <a:r>
              <a:rPr lang="sl-SI" dirty="0" smtClean="0"/>
              <a:t>be due to a different wafer composition </a:t>
            </a:r>
            <a:r>
              <a:rPr lang="sl-SI" dirty="0" smtClean="0">
                <a:sym typeface="Wingdings" panose="05000000000000000000" pitchFamily="2" charset="2"/>
              </a:rPr>
              <a:t> different </a:t>
            </a:r>
            <a:r>
              <a:rPr lang="sl-SI" dirty="0" err="1" smtClean="0">
                <a:sym typeface="Wingdings" panose="05000000000000000000" pitchFamily="2" charset="2"/>
              </a:rPr>
              <a:t>acceptor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removal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More than 2000 el in whole </a:t>
            </a:r>
            <a:r>
              <a:rPr lang="en-US" dirty="0" err="1" smtClean="0">
                <a:sym typeface="Wingdings" panose="05000000000000000000" pitchFamily="2" charset="2"/>
              </a:rPr>
              <a:t>fluence</a:t>
            </a:r>
            <a:r>
              <a:rPr lang="en-US" dirty="0" smtClean="0">
                <a:sym typeface="Wingdings" panose="05000000000000000000" pitchFamily="2" charset="2"/>
              </a:rPr>
              <a:t> range for 200 Ohm-cm and 1 </a:t>
            </a:r>
            <a:r>
              <a:rPr lang="en-US" dirty="0" err="1" smtClean="0">
                <a:sym typeface="Wingdings" panose="05000000000000000000" pitchFamily="2" charset="2"/>
              </a:rPr>
              <a:t>kOhm</a:t>
            </a:r>
            <a:r>
              <a:rPr lang="en-US" dirty="0" smtClean="0">
                <a:sym typeface="Wingdings" panose="05000000000000000000" pitchFamily="2" charset="2"/>
              </a:rPr>
              <a:t>-cm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Measured charge after irradiation smaller then expected from depleted depth calculated from </a:t>
            </a:r>
            <a:r>
              <a:rPr lang="en-US" i="1" dirty="0" smtClean="0">
                <a:sym typeface="Wingdings" panose="05000000000000000000" pitchFamily="2" charset="2"/>
              </a:rPr>
              <a:t>N</a:t>
            </a:r>
            <a:r>
              <a:rPr lang="en-US" i="1" baseline="-25000" dirty="0" smtClean="0">
                <a:sym typeface="Wingdings" panose="05000000000000000000" pitchFamily="2" charset="2"/>
              </a:rPr>
              <a:t>eff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  <a:endParaRPr lang="sl-SI" i="1" dirty="0"/>
          </a:p>
        </p:txBody>
      </p:sp>
    </p:spTree>
    <p:extLst>
      <p:ext uri="{BB962C8B-B14F-4D97-AF65-F5344CB8AC3E}">
        <p14:creationId xmlns:p14="http://schemas.microsoft.com/office/powerpoint/2010/main" val="90026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Summary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657631"/>
            <a:ext cx="9052560" cy="5760720"/>
          </a:xfrm>
        </p:spPr>
        <p:txBody>
          <a:bodyPr/>
          <a:lstStyle/>
          <a:p>
            <a:r>
              <a:rPr lang="sl-SI" dirty="0" smtClean="0"/>
              <a:t>Completed measurements of charge collection on passive structures on CHESS 2</a:t>
            </a:r>
          </a:p>
          <a:p>
            <a:pPr lvl="1"/>
            <a:r>
              <a:rPr lang="sl-SI" dirty="0" smtClean="0"/>
              <a:t>4 wafer resistivities 20 – 1000 </a:t>
            </a:r>
            <a:r>
              <a:rPr lang="el-GR" dirty="0" smtClean="0"/>
              <a:t>Ω·</a:t>
            </a:r>
            <a:r>
              <a:rPr lang="sl-SI" dirty="0" smtClean="0"/>
              <a:t>cm, each wafer 6 neutron fluences up to 2e15 n/cm2 </a:t>
            </a:r>
          </a:p>
          <a:p>
            <a:pPr lvl="1"/>
            <a:r>
              <a:rPr lang="sl-SI" dirty="0" smtClean="0"/>
              <a:t>Edge-TCT and </a:t>
            </a:r>
            <a:r>
              <a:rPr lang="sl-SI" baseline="30000" dirty="0" smtClean="0"/>
              <a:t>90</a:t>
            </a:r>
            <a:r>
              <a:rPr lang="sl-SI" dirty="0" smtClean="0"/>
              <a:t>Sr MIPs</a:t>
            </a:r>
          </a:p>
          <a:p>
            <a:pPr lvl="1"/>
            <a:endParaRPr lang="sl-SI" dirty="0" smtClean="0"/>
          </a:p>
          <a:p>
            <a:r>
              <a:rPr lang="sl-SI" dirty="0" smtClean="0"/>
              <a:t>Edge-TCT: </a:t>
            </a:r>
          </a:p>
          <a:p>
            <a:pPr lvl="1"/>
            <a:r>
              <a:rPr lang="sl-SI" dirty="0" smtClean="0"/>
              <a:t>Study of charge collection width for different substrates / irradiation levels</a:t>
            </a:r>
          </a:p>
          <a:p>
            <a:pPr lvl="1"/>
            <a:r>
              <a:rPr lang="sl-SI" dirty="0" smtClean="0"/>
              <a:t>Charge collection width may increase with irradiation </a:t>
            </a:r>
            <a:r>
              <a:rPr lang="sl-SI" dirty="0" smtClean="0">
                <a:sym typeface="Wingdings" panose="05000000000000000000" pitchFamily="2" charset="2"/>
              </a:rPr>
              <a:t> acceptor removal</a:t>
            </a:r>
            <a:endParaRPr lang="sl-SI" dirty="0" smtClean="0"/>
          </a:p>
          <a:p>
            <a:pPr lvl="1"/>
            <a:r>
              <a:rPr lang="sl-SI" dirty="0" smtClean="0"/>
              <a:t>Determined parameters of the acceptor removal model</a:t>
            </a:r>
          </a:p>
          <a:p>
            <a:pPr lvl="1"/>
            <a:endParaRPr lang="sl-SI" dirty="0"/>
          </a:p>
          <a:p>
            <a:r>
              <a:rPr lang="sl-SI" baseline="30000" dirty="0" smtClean="0"/>
              <a:t>90</a:t>
            </a:r>
            <a:r>
              <a:rPr lang="sl-SI" dirty="0" smtClean="0"/>
              <a:t>Sr</a:t>
            </a:r>
          </a:p>
          <a:p>
            <a:pPr lvl="1"/>
            <a:r>
              <a:rPr lang="sl-SI" dirty="0" smtClean="0"/>
              <a:t>Mean collected charge at least 1000 electrons for any substrate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fluence</a:t>
            </a:r>
            <a:endParaRPr lang="en-US" dirty="0" smtClean="0"/>
          </a:p>
          <a:p>
            <a:pPr lvl="1"/>
            <a:r>
              <a:rPr lang="sl-SI" dirty="0" err="1"/>
              <a:t>Collected</a:t>
            </a:r>
            <a:r>
              <a:rPr lang="sl-SI" dirty="0"/>
              <a:t> </a:t>
            </a:r>
            <a:r>
              <a:rPr lang="sl-SI" dirty="0" err="1"/>
              <a:t>charge</a:t>
            </a:r>
            <a:r>
              <a:rPr lang="sl-SI" dirty="0"/>
              <a:t> </a:t>
            </a:r>
            <a:r>
              <a:rPr lang="sl-SI" dirty="0" err="1"/>
              <a:t>roughly</a:t>
            </a:r>
            <a:r>
              <a:rPr lang="sl-SI" dirty="0"/>
              <a:t> </a:t>
            </a:r>
            <a:r>
              <a:rPr lang="sl-SI" dirty="0" err="1"/>
              <a:t>follows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behaviour</a:t>
            </a:r>
            <a:r>
              <a:rPr lang="sl-SI" dirty="0"/>
              <a:t> </a:t>
            </a:r>
            <a:r>
              <a:rPr lang="sl-SI" dirty="0" err="1"/>
              <a:t>from</a:t>
            </a:r>
            <a:r>
              <a:rPr lang="sl-SI" dirty="0"/>
              <a:t> </a:t>
            </a:r>
            <a:r>
              <a:rPr lang="sl-SI" dirty="0" err="1"/>
              <a:t>Edge</a:t>
            </a:r>
            <a:r>
              <a:rPr lang="sl-SI" dirty="0"/>
              <a:t>-TCT (</a:t>
            </a:r>
            <a:r>
              <a:rPr lang="sl-SI" dirty="0" err="1"/>
              <a:t>increase</a:t>
            </a:r>
            <a:r>
              <a:rPr lang="sl-SI" dirty="0"/>
              <a:t> </a:t>
            </a:r>
            <a:r>
              <a:rPr lang="sl-SI" dirty="0" err="1"/>
              <a:t>due</a:t>
            </a:r>
            <a:r>
              <a:rPr lang="sl-SI" dirty="0"/>
              <a:t> to </a:t>
            </a:r>
            <a:r>
              <a:rPr lang="sl-SI" dirty="0" err="1"/>
              <a:t>acc</a:t>
            </a:r>
            <a:r>
              <a:rPr lang="sl-SI" dirty="0"/>
              <a:t>. </a:t>
            </a:r>
            <a:r>
              <a:rPr lang="sl-SI" dirty="0" err="1"/>
              <a:t>removal</a:t>
            </a:r>
            <a:r>
              <a:rPr lang="sl-SI" dirty="0" smtClean="0"/>
              <a:t>)</a:t>
            </a:r>
            <a:endParaRPr lang="sl-SI" dirty="0" smtClean="0"/>
          </a:p>
          <a:p>
            <a:pPr lvl="1"/>
            <a:r>
              <a:rPr lang="sl-SI" dirty="0" smtClean="0"/>
              <a:t>Mean signals m</a:t>
            </a:r>
            <a:r>
              <a:rPr lang="en-US" dirty="0" smtClean="0"/>
              <a:t>ore </a:t>
            </a:r>
            <a:r>
              <a:rPr lang="en-US" dirty="0"/>
              <a:t>than 2000 </a:t>
            </a:r>
            <a:r>
              <a:rPr lang="en-US" dirty="0" smtClean="0"/>
              <a:t>e</a:t>
            </a:r>
            <a:r>
              <a:rPr lang="sl-SI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in whole </a:t>
            </a:r>
            <a:r>
              <a:rPr lang="en-US" dirty="0" err="1"/>
              <a:t>fluence</a:t>
            </a:r>
            <a:r>
              <a:rPr lang="en-US" dirty="0"/>
              <a:t> range for </a:t>
            </a:r>
            <a:r>
              <a:rPr lang="en-US" dirty="0" smtClean="0"/>
              <a:t>200</a:t>
            </a:r>
            <a:r>
              <a:rPr lang="sl-SI" dirty="0" smtClean="0"/>
              <a:t> </a:t>
            </a:r>
            <a:r>
              <a:rPr lang="el-GR" dirty="0"/>
              <a:t>Ω·</a:t>
            </a:r>
            <a:r>
              <a:rPr lang="sl-SI" dirty="0"/>
              <a:t>cm</a:t>
            </a:r>
            <a:r>
              <a:rPr lang="en-US" dirty="0" smtClean="0"/>
              <a:t> and</a:t>
            </a:r>
            <a:r>
              <a:rPr lang="sl-SI" dirty="0" smtClean="0"/>
              <a:t> 1000 </a:t>
            </a:r>
            <a:r>
              <a:rPr lang="el-GR" dirty="0"/>
              <a:t>Ω·</a:t>
            </a:r>
            <a:r>
              <a:rPr lang="sl-SI" dirty="0" smtClean="0"/>
              <a:t>cm</a:t>
            </a:r>
          </a:p>
          <a:p>
            <a:pPr lvl="1"/>
            <a:r>
              <a:rPr lang="en-US" dirty="0" smtClean="0"/>
              <a:t>200 </a:t>
            </a:r>
            <a:r>
              <a:rPr lang="el-GR" dirty="0"/>
              <a:t>Ω·</a:t>
            </a:r>
            <a:r>
              <a:rPr lang="sl-SI" dirty="0" smtClean="0"/>
              <a:t>cm</a:t>
            </a:r>
            <a:r>
              <a:rPr lang="en-US" dirty="0" smtClean="0"/>
              <a:t>: </a:t>
            </a:r>
            <a:r>
              <a:rPr lang="en-US" dirty="0"/>
              <a:t>smallest changes over whole </a:t>
            </a:r>
            <a:r>
              <a:rPr lang="en-US" dirty="0" err="1"/>
              <a:t>fluence</a:t>
            </a:r>
            <a:r>
              <a:rPr lang="en-US" dirty="0"/>
              <a:t> </a:t>
            </a:r>
            <a:r>
              <a:rPr lang="en-US" dirty="0" smtClean="0"/>
              <a:t>range</a:t>
            </a:r>
            <a:endParaRPr lang="sl-SI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19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7" name="TextBox 6"/>
          <p:cNvSpPr txBox="1"/>
          <p:nvPr/>
        </p:nvSpPr>
        <p:spPr>
          <a:xfrm>
            <a:off x="3593805" y="2721934"/>
            <a:ext cx="18774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4000" dirty="0" smtClean="0"/>
              <a:t>BACKUP</a:t>
            </a:r>
            <a:endParaRPr lang="sl-SI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l-SI" smtClean="0"/>
              <a:t>CHESS 2 passive structures</a:t>
            </a:r>
            <a:endParaRPr lang="sl-S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12595-0366-4B32-8F85-1414F2F042D6}" type="slidenum">
              <a:rPr lang="sl-SI" smtClean="0"/>
              <a:t>25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569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I-V characteristics</a:t>
            </a:r>
            <a:endParaRPr lang="sl-S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49" y="3773092"/>
            <a:ext cx="3102810" cy="245725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87953" y="2648084"/>
            <a:ext cx="25790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Measured on a TCT array</a:t>
            </a:r>
          </a:p>
          <a:p>
            <a:r>
              <a:rPr lang="sl-SI" dirty="0" smtClean="0"/>
              <a:t>(3 x 3 pixels, pixel size 630 x 40 </a:t>
            </a:r>
            <a:r>
              <a:rPr lang="el-GR" dirty="0" smtClean="0"/>
              <a:t>μ</a:t>
            </a:r>
            <a:r>
              <a:rPr lang="sl-SI" dirty="0" smtClean="0"/>
              <a:t>m</a:t>
            </a:r>
            <a:r>
              <a:rPr lang="sl-SI" baseline="30000" dirty="0"/>
              <a:t>2</a:t>
            </a:r>
            <a:r>
              <a:rPr lang="sl-SI" dirty="0" smtClean="0"/>
              <a:t>) </a:t>
            </a:r>
          </a:p>
          <a:p>
            <a:r>
              <a:rPr lang="sl-SI" dirty="0" smtClean="0"/>
              <a:t>At room temperature </a:t>
            </a:r>
          </a:p>
          <a:p>
            <a:endParaRPr lang="sl-SI" dirty="0" smtClean="0"/>
          </a:p>
          <a:p>
            <a:r>
              <a:rPr lang="sl-SI" dirty="0" smtClean="0"/>
              <a:t>not all measurement are good</a:t>
            </a: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" y="766268"/>
            <a:ext cx="3102809" cy="2457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50" y="795224"/>
            <a:ext cx="3102809" cy="2457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" y="3773092"/>
            <a:ext cx="3102809" cy="24572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251285" y="597690"/>
            <a:ext cx="9653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/>
              <a:t>20 </a:t>
            </a:r>
            <a:r>
              <a:rPr lang="el-GR" dirty="0" smtClean="0"/>
              <a:t>Ω·</a:t>
            </a:r>
            <a:r>
              <a:rPr lang="sl-SI" dirty="0" smtClean="0"/>
              <a:t>cm</a:t>
            </a:r>
            <a:endParaRPr lang="sl-SI" dirty="0"/>
          </a:p>
        </p:txBody>
      </p:sp>
      <p:sp>
        <p:nvSpPr>
          <p:cNvPr id="12" name="TextBox 11"/>
          <p:cNvSpPr txBox="1"/>
          <p:nvPr/>
        </p:nvSpPr>
        <p:spPr>
          <a:xfrm>
            <a:off x="4288999" y="668308"/>
            <a:ext cx="9653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/>
              <a:t>50 </a:t>
            </a:r>
            <a:r>
              <a:rPr lang="el-GR" dirty="0" smtClean="0"/>
              <a:t>Ω·</a:t>
            </a:r>
            <a:r>
              <a:rPr lang="sl-SI" dirty="0" smtClean="0"/>
              <a:t>cm</a:t>
            </a:r>
            <a:endParaRPr lang="sl-SI" dirty="0"/>
          </a:p>
        </p:txBody>
      </p:sp>
      <p:sp>
        <p:nvSpPr>
          <p:cNvPr id="13" name="TextBox 12"/>
          <p:cNvSpPr txBox="1"/>
          <p:nvPr/>
        </p:nvSpPr>
        <p:spPr>
          <a:xfrm>
            <a:off x="1251284" y="3588425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/>
              <a:t>200 </a:t>
            </a:r>
            <a:r>
              <a:rPr lang="el-GR" dirty="0" smtClean="0"/>
              <a:t>Ω·</a:t>
            </a:r>
            <a:r>
              <a:rPr lang="sl-SI" dirty="0" smtClean="0"/>
              <a:t>cm</a:t>
            </a:r>
            <a:endParaRPr lang="sl-SI" dirty="0"/>
          </a:p>
        </p:txBody>
      </p:sp>
      <p:sp>
        <p:nvSpPr>
          <p:cNvPr id="14" name="TextBox 13"/>
          <p:cNvSpPr txBox="1"/>
          <p:nvPr/>
        </p:nvSpPr>
        <p:spPr>
          <a:xfrm>
            <a:off x="4245017" y="3588425"/>
            <a:ext cx="11993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/>
              <a:t>1000 </a:t>
            </a:r>
            <a:r>
              <a:rPr lang="el-GR" dirty="0" smtClean="0"/>
              <a:t>Ω·</a:t>
            </a:r>
            <a:r>
              <a:rPr lang="sl-SI" dirty="0" smtClean="0"/>
              <a:t>cm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4015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Depletion zone shape at large </a:t>
            </a:r>
            <a:r>
              <a:rPr lang="sl-SI" dirty="0" smtClean="0"/>
              <a:t>depths</a:t>
            </a:r>
            <a:endParaRPr lang="sl-SI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2" r="75694" b="67676"/>
          <a:stretch/>
        </p:blipFill>
        <p:spPr>
          <a:xfrm>
            <a:off x="5308439" y="1003646"/>
            <a:ext cx="3324972" cy="214632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30" y="3599849"/>
            <a:ext cx="7621045" cy="2316529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91440" y="657631"/>
            <a:ext cx="4952198" cy="325022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1800" dirty="0" smtClean="0"/>
              <a:t>Large peak at the back side of charge collection profiles is commonly observed (especially with high resistivity samples)</a:t>
            </a:r>
          </a:p>
          <a:p>
            <a:r>
              <a:rPr lang="sl-SI" sz="1800" dirty="0" smtClean="0"/>
              <a:t>This is due to an expansion of the depletion zone along the direction of the beam (</a:t>
            </a:r>
            <a:r>
              <a:rPr lang="sl-SI" sz="1800" dirty="0" smtClean="0">
                <a:solidFill>
                  <a:srgbClr val="C00000"/>
                </a:solidFill>
              </a:rPr>
              <a:t>pear shape</a:t>
            </a:r>
            <a:r>
              <a:rPr lang="sl-SI" sz="1800" dirty="0" smtClean="0"/>
              <a:t>)</a:t>
            </a:r>
          </a:p>
          <a:p>
            <a:r>
              <a:rPr lang="sl-SI" sz="1800" dirty="0" smtClean="0"/>
              <a:t>Extra charge is due to an increased path of the beam in the sensitive region</a:t>
            </a:r>
          </a:p>
          <a:p>
            <a:r>
              <a:rPr lang="sl-SI" sz="1800" dirty="0" smtClean="0"/>
              <a:t>This occurs for </a:t>
            </a:r>
            <a:r>
              <a:rPr lang="sl-SI" sz="1800" dirty="0" smtClean="0">
                <a:solidFill>
                  <a:srgbClr val="C00000"/>
                </a:solidFill>
              </a:rPr>
              <a:t>depleted depth ≥ structure width </a:t>
            </a:r>
            <a:r>
              <a:rPr lang="sl-SI" sz="1800" dirty="0" smtClean="0">
                <a:solidFill>
                  <a:schemeClr val="tx1"/>
                </a:solidFill>
              </a:rPr>
              <a:t>and on </a:t>
            </a:r>
            <a:r>
              <a:rPr lang="sl-SI" sz="1800" dirty="0" smtClean="0">
                <a:solidFill>
                  <a:srgbClr val="C00000"/>
                </a:solidFill>
              </a:rPr>
              <a:t>narrow structures </a:t>
            </a:r>
            <a:r>
              <a:rPr lang="sl-SI" sz="1800" dirty="0" smtClean="0">
                <a:solidFill>
                  <a:schemeClr val="tx1"/>
                </a:solidFill>
              </a:rPr>
              <a:t>(few neighbours)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177800" lvl="1" indent="0">
              <a:buNone/>
            </a:pP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66150" y="1239631"/>
            <a:ext cx="90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dirty="0" smtClean="0"/>
              <a:t>chip surface</a:t>
            </a:r>
            <a:endParaRPr lang="sl-SI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323799" y="1790299"/>
            <a:ext cx="115503" cy="616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88170" y="1880048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FW @ 30 %</a:t>
            </a:r>
            <a:endParaRPr lang="sl-SI" dirty="0"/>
          </a:p>
        </p:txBody>
      </p:sp>
      <p:sp>
        <p:nvSpPr>
          <p:cNvPr id="17" name="TextBox 16"/>
          <p:cNvSpPr txBox="1"/>
          <p:nvPr/>
        </p:nvSpPr>
        <p:spPr>
          <a:xfrm>
            <a:off x="627778" y="5916378"/>
            <a:ext cx="4014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Case A: depleted depth &lt;&lt; structure size </a:t>
            </a:r>
          </a:p>
          <a:p>
            <a:r>
              <a:rPr lang="sl-SI" dirty="0" smtClean="0"/>
              <a:t>no back peaks</a:t>
            </a:r>
            <a:endParaRPr lang="sl-SI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745255" y="998516"/>
            <a:ext cx="664143" cy="7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33583" y="5916377"/>
            <a:ext cx="389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Case B: depleted depth ≈ structure size </a:t>
            </a:r>
          </a:p>
          <a:p>
            <a:r>
              <a:rPr lang="sl-SI" dirty="0" smtClean="0"/>
              <a:t>pear shape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4666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2d Edge-TCT scan</a:t>
            </a:r>
            <a:endParaRPr lang="sl-SI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l-SI" smtClean="0"/>
              <a:t>CHESS 2 passive structures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sl-SI" smtClean="0"/>
              <a:t>21. 02. 2017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12595-0366-4B32-8F85-1414F2F042D6}" type="slidenum">
              <a:rPr lang="sl-SI" smtClean="0"/>
              <a:t>28</a:t>
            </a:fld>
            <a:endParaRPr lang="sl-SI"/>
          </a:p>
        </p:txBody>
      </p:sp>
      <p:grpSp>
        <p:nvGrpSpPr>
          <p:cNvPr id="6" name="Group 5"/>
          <p:cNvGrpSpPr/>
          <p:nvPr/>
        </p:nvGrpSpPr>
        <p:grpSpPr>
          <a:xfrm>
            <a:off x="1636313" y="1008750"/>
            <a:ext cx="5958020" cy="4163563"/>
            <a:chOff x="3480500" y="851588"/>
            <a:chExt cx="5301584" cy="37048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500" y="851588"/>
              <a:ext cx="5301584" cy="3704835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4013734" y="3220144"/>
              <a:ext cx="3955983" cy="3850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7693350" y="1400969"/>
              <a:ext cx="0" cy="201168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844759" y="1112211"/>
              <a:ext cx="74298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depth</a:t>
              </a:r>
              <a:endParaRPr lang="sl-SI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55268" y="3441524"/>
              <a:ext cx="135053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Chip surface</a:t>
              </a:r>
              <a:endParaRPr lang="sl-SI" sz="16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5650029" y="3258645"/>
              <a:ext cx="705240" cy="18288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009937" y="1199394"/>
              <a:ext cx="268760" cy="2687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14" name="Straight Connector 13"/>
            <p:cNvCxnSpPr>
              <a:stCxn id="13" idx="1"/>
            </p:cNvCxnSpPr>
            <p:nvPr/>
          </p:nvCxnSpPr>
          <p:spPr>
            <a:xfrm>
              <a:off x="5049296" y="1238753"/>
              <a:ext cx="202916" cy="1956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3" idx="3"/>
              <a:endCxn id="13" idx="7"/>
            </p:cNvCxnSpPr>
            <p:nvPr/>
          </p:nvCxnSpPr>
          <p:spPr>
            <a:xfrm flipV="1">
              <a:off x="5049296" y="1238753"/>
              <a:ext cx="190042" cy="1900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45729" y="1099662"/>
              <a:ext cx="71810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beam</a:t>
              </a:r>
              <a:endParaRPr lang="sl-SI" sz="16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294612" y="5752322"/>
            <a:ext cx="534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Good response uniformity – no gaps between n-wells</a:t>
            </a:r>
            <a:endParaRPr lang="sl-SI" dirty="0"/>
          </a:p>
        </p:txBody>
      </p:sp>
      <p:sp>
        <p:nvSpPr>
          <p:cNvPr id="18" name="TextBox 17"/>
          <p:cNvSpPr txBox="1"/>
          <p:nvPr/>
        </p:nvSpPr>
        <p:spPr>
          <a:xfrm>
            <a:off x="2294612" y="4939370"/>
            <a:ext cx="243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200 </a:t>
            </a:r>
            <a:r>
              <a:rPr lang="el-GR" dirty="0" smtClean="0"/>
              <a:t>Ω·</a:t>
            </a:r>
            <a:r>
              <a:rPr lang="sl-SI" dirty="0" smtClean="0"/>
              <a:t>cm, 3e14 n</a:t>
            </a:r>
            <a:r>
              <a:rPr lang="sl-SI" baseline="-25000" dirty="0" smtClean="0"/>
              <a:t>eq</a:t>
            </a:r>
            <a:r>
              <a:rPr lang="sl-SI" dirty="0" smtClean="0"/>
              <a:t>/cm</a:t>
            </a:r>
            <a:r>
              <a:rPr lang="sl-SI" baseline="30000" dirty="0" smtClean="0"/>
              <a:t>2</a:t>
            </a:r>
            <a:endParaRPr lang="sl-SI" baseline="30000" dirty="0"/>
          </a:p>
        </p:txBody>
      </p:sp>
    </p:spTree>
    <p:extLst>
      <p:ext uri="{BB962C8B-B14F-4D97-AF65-F5344CB8AC3E}">
        <p14:creationId xmlns:p14="http://schemas.microsoft.com/office/powerpoint/2010/main" val="279633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Comparison of results from Edge-TCT and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2880" y="746384"/>
            <a:ext cx="8961120" cy="986723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From Edge-TCT (</a:t>
            </a:r>
            <a:r>
              <a:rPr lang="sl-SI" i="1" dirty="0" smtClean="0"/>
              <a:t>N</a:t>
            </a:r>
            <a:r>
              <a:rPr lang="sl-SI" baseline="-25000" dirty="0" smtClean="0"/>
              <a:t>eff</a:t>
            </a:r>
            <a:r>
              <a:rPr lang="sl-SI" dirty="0" smtClean="0"/>
              <a:t>) calculate depleted </a:t>
            </a:r>
            <a:r>
              <a:rPr lang="sl-SI" dirty="0" err="1" smtClean="0"/>
              <a:t>depth</a:t>
            </a:r>
            <a:r>
              <a:rPr lang="sl-SI" dirty="0" smtClean="0"/>
              <a:t> </a:t>
            </a:r>
            <a:r>
              <a:rPr lang="sl-SI" i="1" dirty="0" smtClean="0"/>
              <a:t>W</a:t>
            </a:r>
            <a:endParaRPr lang="en-US" i="1" dirty="0" smtClean="0"/>
          </a:p>
          <a:p>
            <a:r>
              <a:rPr lang="en-US" dirty="0" smtClean="0"/>
              <a:t>assume 1000 e from diffusion before irradiation </a:t>
            </a:r>
            <a:endParaRPr lang="sl-SI" dirty="0" smtClean="0"/>
          </a:p>
          <a:p>
            <a:r>
              <a:rPr lang="sl-SI" dirty="0" smtClean="0"/>
              <a:t>Simulate charge collection in a pad detector of </a:t>
            </a:r>
            <a:r>
              <a:rPr lang="sl-SI" dirty="0" err="1" smtClean="0"/>
              <a:t>thickness</a:t>
            </a:r>
            <a:r>
              <a:rPr lang="sl-SI" dirty="0" smtClean="0"/>
              <a:t> </a:t>
            </a:r>
            <a:r>
              <a:rPr lang="sl-SI" i="1" dirty="0" smtClean="0"/>
              <a:t>W</a:t>
            </a:r>
            <a:r>
              <a:rPr lang="en-US" i="1" dirty="0" smtClean="0"/>
              <a:t> </a:t>
            </a:r>
            <a:r>
              <a:rPr lang="en-US" dirty="0" smtClean="0"/>
              <a:t>to estimate trapping loss</a:t>
            </a:r>
            <a:endParaRPr lang="sl-SI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2880" y="5589409"/>
            <a:ext cx="8961120" cy="107205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Observation: with </a:t>
            </a:r>
            <a:r>
              <a:rPr lang="sl-SI" baseline="30000" dirty="0" smtClean="0"/>
              <a:t>90</a:t>
            </a:r>
            <a:r>
              <a:rPr lang="sl-SI" dirty="0" smtClean="0"/>
              <a:t>Sr less charge is collected than expected from Edge-TCT</a:t>
            </a:r>
          </a:p>
          <a:p>
            <a:r>
              <a:rPr lang="sl-SI" dirty="0" smtClean="0"/>
              <a:t>The reason is </a:t>
            </a:r>
            <a:r>
              <a:rPr lang="en-US" dirty="0" smtClean="0"/>
              <a:t>not </a:t>
            </a:r>
            <a:r>
              <a:rPr lang="en-US" dirty="0"/>
              <a:t>understood: maybe simple pad detector approximation not correct, </a:t>
            </a:r>
            <a:r>
              <a:rPr lang="sl-SI" dirty="0" err="1" smtClean="0"/>
              <a:t>hints</a:t>
            </a:r>
            <a:r>
              <a:rPr lang="en-US" dirty="0"/>
              <a:t>:</a:t>
            </a:r>
            <a:r>
              <a:rPr lang="sl-SI" dirty="0" smtClean="0"/>
              <a:t> </a:t>
            </a:r>
            <a:r>
              <a:rPr lang="sl-SI" dirty="0" smtClean="0"/>
              <a:t>different behaviour of border vs. central pixels (see backup)</a:t>
            </a:r>
          </a:p>
          <a:p>
            <a:endParaRPr lang="sl-SI" dirty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663" y="1733170"/>
            <a:ext cx="5422900" cy="3888746"/>
          </a:xfrm>
          <a:prstGeom prst="rect">
            <a:avLst/>
          </a:prstGeom>
        </p:spPr>
      </p:pic>
      <p:graphicFrame>
        <p:nvGraphicFramePr>
          <p:cNvPr id="12" name="Object 5"/>
          <p:cNvGraphicFramePr>
            <a:graphicFrameLocks noGrp="1" noChangeAspect="1"/>
          </p:cNvGraphicFramePr>
          <p:nvPr>
            <p:extLst/>
          </p:nvPr>
        </p:nvGraphicFramePr>
        <p:xfrm>
          <a:off x="5683948" y="537398"/>
          <a:ext cx="22320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Equation" r:id="rId4" imgW="1688760" imgH="482400" progId="Equation.3">
                  <p:embed/>
                </p:oleObj>
              </mc:Choice>
              <mc:Fallback>
                <p:oleObj name="Equation" r:id="rId4" imgW="1688760" imgH="482400" progId="Equation.3">
                  <p:embed/>
                  <p:pic>
                    <p:nvPicPr>
                      <p:cNvPr id="12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948" y="537398"/>
                        <a:ext cx="2232025" cy="631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477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2" y="3875087"/>
            <a:ext cx="3419475" cy="2752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CHESS 2 chip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14" y="567889"/>
            <a:ext cx="6424865" cy="5760720"/>
          </a:xfrm>
        </p:spPr>
        <p:txBody>
          <a:bodyPr/>
          <a:lstStyle/>
          <a:p>
            <a:r>
              <a:rPr lang="sl-SI" dirty="0" smtClean="0"/>
              <a:t>Developed by the ATLAS Strip CMOS collaboration as </a:t>
            </a:r>
            <a:r>
              <a:rPr lang="sl-SI" dirty="0" smtClean="0"/>
              <a:t>a </a:t>
            </a:r>
            <a:r>
              <a:rPr lang="sl-SI" dirty="0" err="1" smtClean="0"/>
              <a:t>candidate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smtClean="0"/>
              <a:t>HVCMOS strip </a:t>
            </a:r>
            <a:r>
              <a:rPr lang="en-US" dirty="0" smtClean="0"/>
              <a:t>detector</a:t>
            </a:r>
            <a:r>
              <a:rPr lang="sl-SI" dirty="0" smtClean="0"/>
              <a:t> </a:t>
            </a:r>
            <a:r>
              <a:rPr lang="sl-SI" dirty="0" smtClean="0"/>
              <a:t>for ATLAS </a:t>
            </a:r>
            <a:r>
              <a:rPr lang="sl-SI" dirty="0" err="1" smtClean="0"/>
              <a:t>Phase</a:t>
            </a:r>
            <a:r>
              <a:rPr lang="sl-SI" dirty="0" smtClean="0"/>
              <a:t> </a:t>
            </a:r>
            <a:r>
              <a:rPr lang="sl-SI" dirty="0" smtClean="0"/>
              <a:t>II</a:t>
            </a:r>
            <a:r>
              <a:rPr lang="en-US" dirty="0" smtClean="0"/>
              <a:t> </a:t>
            </a:r>
            <a:r>
              <a:rPr lang="sl-SI" dirty="0" err="1" smtClean="0"/>
              <a:t>upgrade</a:t>
            </a:r>
            <a:endParaRPr lang="sl-SI" dirty="0" smtClean="0"/>
          </a:p>
          <a:p>
            <a:r>
              <a:rPr lang="sl-SI" dirty="0" smtClean="0"/>
              <a:t>Design by UCSC, SLAC and </a:t>
            </a:r>
            <a:r>
              <a:rPr lang="sl-SI" dirty="0"/>
              <a:t>KIT, </a:t>
            </a:r>
            <a:r>
              <a:rPr lang="en-US" dirty="0"/>
              <a:t> </a:t>
            </a:r>
            <a:r>
              <a:rPr lang="sl-SI" dirty="0" err="1" smtClean="0"/>
              <a:t>produced</a:t>
            </a:r>
            <a:r>
              <a:rPr lang="en-US" dirty="0" smtClean="0"/>
              <a:t> in</a:t>
            </a:r>
            <a:r>
              <a:rPr lang="sl-SI" dirty="0" smtClean="0"/>
              <a:t> AMS</a:t>
            </a:r>
            <a:r>
              <a:rPr lang="en-US" dirty="0" smtClean="0"/>
              <a:t> H35 process, max. bias 120 V</a:t>
            </a:r>
            <a:endParaRPr lang="sl-SI" dirty="0" smtClean="0"/>
          </a:p>
          <a:p>
            <a:pPr lvl="1"/>
            <a:r>
              <a:rPr lang="sl-SI" dirty="0" smtClean="0"/>
              <a:t>H. Grabas, </a:t>
            </a:r>
            <a:r>
              <a:rPr lang="en-US" i="1" dirty="0"/>
              <a:t>Chess2 front end readout of the multi-segmented HV CMOS </a:t>
            </a:r>
            <a:r>
              <a:rPr lang="en-US" i="1" dirty="0" smtClean="0"/>
              <a:t>sensors</a:t>
            </a:r>
            <a:r>
              <a:rPr lang="sl-SI" dirty="0" smtClean="0"/>
              <a:t>, FEE 2016</a:t>
            </a:r>
          </a:p>
          <a:p>
            <a:r>
              <a:rPr lang="sl-SI" dirty="0" smtClean="0"/>
              <a:t>Reticle size demonstrator chip, follow up of CHESS 1 </a:t>
            </a:r>
          </a:p>
          <a:p>
            <a:pPr lvl="1"/>
            <a:r>
              <a:rPr lang="sl-SI" dirty="0" smtClean="0"/>
              <a:t>3 striplet arrays with </a:t>
            </a:r>
            <a:r>
              <a:rPr lang="sl-SI" dirty="0" smtClean="0">
                <a:solidFill>
                  <a:srgbClr val="0000F4"/>
                </a:solidFill>
              </a:rPr>
              <a:t>fully digital encoding and readout</a:t>
            </a:r>
          </a:p>
          <a:p>
            <a:pPr lvl="1"/>
            <a:r>
              <a:rPr lang="sl-SI" dirty="0" smtClean="0"/>
              <a:t>1 pixel array with an in-strip amplifier and </a:t>
            </a:r>
            <a:r>
              <a:rPr lang="sl-SI" dirty="0" smtClean="0">
                <a:solidFill>
                  <a:srgbClr val="FF00FF"/>
                </a:solidFill>
              </a:rPr>
              <a:t>analog readout</a:t>
            </a:r>
          </a:p>
          <a:p>
            <a:pPr lvl="1"/>
            <a:r>
              <a:rPr lang="sl-SI" dirty="0" smtClean="0">
                <a:solidFill>
                  <a:srgbClr val="C00000"/>
                </a:solidFill>
              </a:rPr>
              <a:t>Several passive arrays </a:t>
            </a:r>
            <a:r>
              <a:rPr lang="sl-SI" dirty="0" smtClean="0"/>
              <a:t>for material studies – </a:t>
            </a:r>
            <a:r>
              <a:rPr lang="sl-SI" dirty="0" smtClean="0">
                <a:solidFill>
                  <a:srgbClr val="C00000"/>
                </a:solidFill>
              </a:rPr>
              <a:t>subject of this talk</a:t>
            </a:r>
            <a:endParaRPr lang="sl-SI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0800000">
            <a:off x="6362582" y="4293670"/>
            <a:ext cx="760396" cy="115503"/>
          </a:xfrm>
          <a:prstGeom prst="rightArrow">
            <a:avLst/>
          </a:prstGeom>
          <a:solidFill>
            <a:srgbClr val="0000F4"/>
          </a:solidFill>
          <a:ln>
            <a:solidFill>
              <a:srgbClr val="000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Right Arrow 9"/>
          <p:cNvSpPr/>
          <p:nvPr/>
        </p:nvSpPr>
        <p:spPr>
          <a:xfrm rot="10800000">
            <a:off x="6362582" y="5023584"/>
            <a:ext cx="760396" cy="115503"/>
          </a:xfrm>
          <a:prstGeom prst="rightArrow">
            <a:avLst/>
          </a:prstGeom>
          <a:solidFill>
            <a:srgbClr val="0000F4"/>
          </a:solidFill>
          <a:ln>
            <a:solidFill>
              <a:srgbClr val="000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Right Arrow 10"/>
          <p:cNvSpPr/>
          <p:nvPr/>
        </p:nvSpPr>
        <p:spPr>
          <a:xfrm rot="10800000">
            <a:off x="6362583" y="6087179"/>
            <a:ext cx="760396" cy="115503"/>
          </a:xfrm>
          <a:prstGeom prst="rightArrow">
            <a:avLst/>
          </a:prstGeom>
          <a:solidFill>
            <a:srgbClr val="0000F4"/>
          </a:solidFill>
          <a:ln>
            <a:solidFill>
              <a:srgbClr val="000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Right Arrow 11"/>
          <p:cNvSpPr/>
          <p:nvPr/>
        </p:nvSpPr>
        <p:spPr>
          <a:xfrm rot="10800000">
            <a:off x="6362582" y="5472764"/>
            <a:ext cx="760396" cy="115503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Right Arrow 12"/>
          <p:cNvSpPr/>
          <p:nvPr/>
        </p:nvSpPr>
        <p:spPr>
          <a:xfrm>
            <a:off x="2179681" y="5547365"/>
            <a:ext cx="760396" cy="11550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TextBox 14"/>
          <p:cNvSpPr txBox="1"/>
          <p:nvPr/>
        </p:nvSpPr>
        <p:spPr>
          <a:xfrm>
            <a:off x="1925056" y="4592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18.6 mm</a:t>
            </a:r>
            <a:endParaRPr lang="sl-SI" dirty="0"/>
          </a:p>
        </p:txBody>
      </p:sp>
      <p:sp>
        <p:nvSpPr>
          <p:cNvPr id="16" name="TextBox 15"/>
          <p:cNvSpPr txBox="1"/>
          <p:nvPr/>
        </p:nvSpPr>
        <p:spPr>
          <a:xfrm>
            <a:off x="4001098" y="6379693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24.3 mm</a:t>
            </a:r>
            <a:endParaRPr lang="sl-SI" dirty="0"/>
          </a:p>
        </p:txBody>
      </p:sp>
      <p:sp>
        <p:nvSpPr>
          <p:cNvPr id="7" name="TextBox 6"/>
          <p:cNvSpPr txBox="1"/>
          <p:nvPr/>
        </p:nvSpPr>
        <p:spPr>
          <a:xfrm>
            <a:off x="7262334" y="4157130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digital</a:t>
            </a:r>
            <a:endParaRPr lang="sl-SI" dirty="0"/>
          </a:p>
        </p:txBody>
      </p:sp>
      <p:sp>
        <p:nvSpPr>
          <p:cNvPr id="18" name="TextBox 17"/>
          <p:cNvSpPr txBox="1"/>
          <p:nvPr/>
        </p:nvSpPr>
        <p:spPr>
          <a:xfrm>
            <a:off x="7233459" y="5329494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analog</a:t>
            </a:r>
            <a:endParaRPr lang="sl-SI" dirty="0"/>
          </a:p>
        </p:txBody>
      </p:sp>
      <p:sp>
        <p:nvSpPr>
          <p:cNvPr id="19" name="TextBox 18"/>
          <p:cNvSpPr txBox="1"/>
          <p:nvPr/>
        </p:nvSpPr>
        <p:spPr>
          <a:xfrm>
            <a:off x="1288937" y="5420450"/>
            <a:ext cx="866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passive</a:t>
            </a:r>
            <a:endParaRPr lang="sl-SI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50" y="644413"/>
            <a:ext cx="260985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Top TCT 1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On irradiated samples charge from </a:t>
            </a:r>
            <a:r>
              <a:rPr lang="sl-SI" baseline="30000" dirty="0" smtClean="0"/>
              <a:t>90</a:t>
            </a:r>
            <a:r>
              <a:rPr lang="sl-SI" dirty="0" smtClean="0"/>
              <a:t>Sr measurements systematically less than expected for the depletion depth measured by Edge-TCT</a:t>
            </a:r>
          </a:p>
          <a:p>
            <a:r>
              <a:rPr lang="sl-SI" dirty="0" smtClean="0"/>
              <a:t>Investigation with top TCT </a:t>
            </a:r>
          </a:p>
          <a:p>
            <a:pPr lvl="1"/>
            <a:r>
              <a:rPr lang="sl-SI" dirty="0" smtClean="0"/>
              <a:t>IR light – 980 nm, absorption depth in Si 100 </a:t>
            </a:r>
            <a:r>
              <a:rPr lang="el-GR" dirty="0" smtClean="0"/>
              <a:t>μ</a:t>
            </a:r>
            <a:r>
              <a:rPr lang="sl-SI" dirty="0" smtClean="0"/>
              <a:t>m </a:t>
            </a:r>
            <a:r>
              <a:rPr lang="sl-SI" dirty="0" smtClean="0">
                <a:sym typeface="Wingdings" panose="05000000000000000000" pitchFamily="2" charset="2"/>
              </a:rPr>
              <a:t></a:t>
            </a:r>
            <a:r>
              <a:rPr lang="sl-SI" dirty="0" smtClean="0"/>
              <a:t> no reflections from back plane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29" y="2243191"/>
            <a:ext cx="6271802" cy="4253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14564" y="2243191"/>
            <a:ext cx="24563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W19 5e14 </a:t>
            </a:r>
          </a:p>
          <a:p>
            <a:r>
              <a:rPr lang="sl-SI" dirty="0" smtClean="0"/>
              <a:t>Large pass. array for </a:t>
            </a:r>
            <a:r>
              <a:rPr lang="sl-SI" baseline="30000" dirty="0" smtClean="0"/>
              <a:t>90</a:t>
            </a:r>
            <a:r>
              <a:rPr lang="sl-SI" dirty="0" smtClean="0"/>
              <a:t>Sr</a:t>
            </a:r>
          </a:p>
          <a:p>
            <a:r>
              <a:rPr lang="sl-SI" dirty="0" smtClean="0"/>
              <a:t>(1.3 mm x 1.3 mm)</a:t>
            </a:r>
            <a:endParaRPr lang="sl-SI" dirty="0"/>
          </a:p>
        </p:txBody>
      </p:sp>
      <p:sp>
        <p:nvSpPr>
          <p:cNvPr id="10" name="TextBox 9"/>
          <p:cNvSpPr txBox="1"/>
          <p:nvPr/>
        </p:nvSpPr>
        <p:spPr>
          <a:xfrm>
            <a:off x="6862619" y="3492673"/>
            <a:ext cx="2068946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dirty="0" smtClean="0"/>
              <a:t>Gaps between pixels due to metalization on top of the chip</a:t>
            </a:r>
          </a:p>
          <a:p>
            <a:endParaRPr lang="sl-SI" dirty="0"/>
          </a:p>
          <a:p>
            <a:r>
              <a:rPr lang="sl-SI" dirty="0" smtClean="0"/>
              <a:t>But on the large scale </a:t>
            </a:r>
            <a:r>
              <a:rPr lang="sl-SI" b="1" dirty="0" smtClean="0">
                <a:solidFill>
                  <a:srgbClr val="C00000"/>
                </a:solidFill>
              </a:rPr>
              <a:t>intensity in central pixels less than on edges !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96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Top TCT 2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55" y="3729226"/>
            <a:ext cx="4138863" cy="28068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5"/>
          <a:stretch/>
        </p:blipFill>
        <p:spPr>
          <a:xfrm>
            <a:off x="3720076" y="748596"/>
            <a:ext cx="4486345" cy="28500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30514" y="801333"/>
            <a:ext cx="85272" cy="255309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133" y="3765500"/>
            <a:ext cx="4200224" cy="284842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138863" y="2223436"/>
            <a:ext cx="3349592" cy="962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Down Arrow 15"/>
          <p:cNvSpPr/>
          <p:nvPr/>
        </p:nvSpPr>
        <p:spPr>
          <a:xfrm rot="2104507">
            <a:off x="3761674" y="2231120"/>
            <a:ext cx="210956" cy="1826906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Down Arrow 16"/>
          <p:cNvSpPr/>
          <p:nvPr/>
        </p:nvSpPr>
        <p:spPr>
          <a:xfrm rot="19809338" flipH="1">
            <a:off x="6073642" y="3391900"/>
            <a:ext cx="169578" cy="866063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TextBox 18"/>
          <p:cNvSpPr txBox="1"/>
          <p:nvPr/>
        </p:nvSpPr>
        <p:spPr>
          <a:xfrm>
            <a:off x="26633" y="1069274"/>
            <a:ext cx="35132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Difference in the collected charge indicates a larger depletion depth on the edges of the </a:t>
            </a:r>
            <a:r>
              <a:rPr lang="sl-SI" baseline="30000" dirty="0" smtClean="0"/>
              <a:t>90</a:t>
            </a:r>
            <a:r>
              <a:rPr lang="sl-SI" dirty="0" smtClean="0"/>
              <a:t>Sr array.</a:t>
            </a:r>
          </a:p>
          <a:p>
            <a:endParaRPr lang="sl-SI" dirty="0"/>
          </a:p>
          <a:p>
            <a:r>
              <a:rPr lang="sl-SI" dirty="0" smtClean="0"/>
              <a:t>Edge-like pixels also measured in Edge-TCT. This may be a reason for discrepancy between the measurements.</a:t>
            </a:r>
            <a:endParaRPr lang="sl-SI" dirty="0"/>
          </a:p>
        </p:txBody>
      </p:sp>
      <p:sp>
        <p:nvSpPr>
          <p:cNvPr id="20" name="TextBox 19"/>
          <p:cNvSpPr txBox="1"/>
          <p:nvPr/>
        </p:nvSpPr>
        <p:spPr>
          <a:xfrm>
            <a:off x="3880310" y="5397722"/>
            <a:ext cx="11961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dirty="0" smtClean="0"/>
              <a:t>W19 5e14 </a:t>
            </a:r>
          </a:p>
        </p:txBody>
      </p:sp>
    </p:spTree>
    <p:extLst>
      <p:ext uri="{BB962C8B-B14F-4D97-AF65-F5344CB8AC3E}">
        <p14:creationId xmlns:p14="http://schemas.microsoft.com/office/powerpoint/2010/main" val="16268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Q-TCT calibration 1</a:t>
            </a:r>
            <a:endParaRPr lang="sl-S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818" y="1954655"/>
            <a:ext cx="4969950" cy="352961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0433" y="681421"/>
            <a:ext cx="836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Sr90 calibration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using epitaxial diodes with known thickness (</a:t>
            </a:r>
            <a:r>
              <a:rPr lang="sl-SI" i="1" dirty="0" smtClean="0"/>
              <a:t>d </a:t>
            </a:r>
            <a:r>
              <a:rPr lang="sl-SI" dirty="0" smtClean="0"/>
              <a:t>= 50 and 100 </a:t>
            </a:r>
            <a:r>
              <a:rPr lang="el-GR" dirty="0" smtClean="0"/>
              <a:t>μ</a:t>
            </a:r>
            <a:r>
              <a:rPr lang="sl-SI" dirty="0" smtClean="0"/>
              <a:t>m) – similar thickness to CHESS 2, well known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after epi-layer is fully depleted extract scaling factor </a:t>
            </a:r>
            <a:r>
              <a:rPr lang="sl-SI" i="1" dirty="0" smtClean="0"/>
              <a:t>A </a:t>
            </a:r>
            <a:r>
              <a:rPr lang="sl-SI" dirty="0" smtClean="0"/>
              <a:t>= </a:t>
            </a:r>
            <a:r>
              <a:rPr lang="sl-SI" i="1" dirty="0" smtClean="0"/>
              <a:t>d x 100 </a:t>
            </a:r>
            <a:r>
              <a:rPr lang="sl-SI" dirty="0" smtClean="0"/>
              <a:t>pairs/</a:t>
            </a:r>
            <a:r>
              <a:rPr lang="el-GR" dirty="0" smtClean="0"/>
              <a:t>μ</a:t>
            </a:r>
            <a:r>
              <a:rPr lang="sl-SI" dirty="0"/>
              <a:t>m</a:t>
            </a:r>
            <a:r>
              <a:rPr lang="sl-SI" dirty="0" smtClean="0"/>
              <a:t> / </a:t>
            </a:r>
            <a:r>
              <a:rPr lang="sl-SI" i="1" dirty="0" smtClean="0"/>
              <a:t>V</a:t>
            </a:r>
            <a:r>
              <a:rPr lang="sl-SI" baseline="-25000" dirty="0" smtClean="0"/>
              <a:t>sig</a:t>
            </a:r>
            <a:endParaRPr lang="sl-SI" i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818147" y="5536137"/>
            <a:ext cx="6223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Only n-type diodes could be biased highly enough for calibration</a:t>
            </a:r>
          </a:p>
          <a:p>
            <a:r>
              <a:rPr lang="sl-SI" dirty="0" smtClean="0"/>
              <a:t>p-type breaks down at 60 V, before full depletion</a:t>
            </a:r>
          </a:p>
        </p:txBody>
      </p:sp>
    </p:spTree>
    <p:extLst>
      <p:ext uri="{BB962C8B-B14F-4D97-AF65-F5344CB8AC3E}">
        <p14:creationId xmlns:p14="http://schemas.microsoft.com/office/powerpoint/2010/main" val="335887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Q-TCT calibration 2</a:t>
            </a:r>
            <a:endParaRPr lang="sl-SI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35" y="2175802"/>
            <a:ext cx="6170921" cy="351560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18147" y="681421"/>
            <a:ext cx="73767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Results:</a:t>
            </a:r>
          </a:p>
          <a:p>
            <a:r>
              <a:rPr lang="sl-SI" dirty="0" smtClean="0">
                <a:solidFill>
                  <a:srgbClr val="418AB3"/>
                </a:solidFill>
              </a:rPr>
              <a:t>calibration </a:t>
            </a:r>
            <a:r>
              <a:rPr lang="sl-SI" dirty="0" smtClean="0"/>
              <a:t>with n-type epi diodes</a:t>
            </a:r>
          </a:p>
          <a:p>
            <a:r>
              <a:rPr lang="sl-SI" dirty="0" smtClean="0">
                <a:solidFill>
                  <a:srgbClr val="00B050"/>
                </a:solidFill>
              </a:rPr>
              <a:t>unirradiated CHESS 2 devices </a:t>
            </a:r>
            <a:r>
              <a:rPr lang="sl-SI" dirty="0" smtClean="0"/>
              <a:t>are compatible with the calibration</a:t>
            </a:r>
          </a:p>
          <a:p>
            <a:r>
              <a:rPr lang="sl-SI" dirty="0" smtClean="0">
                <a:solidFill>
                  <a:srgbClr val="ED7D31"/>
                </a:solidFill>
              </a:rPr>
              <a:t>irradiated CHESS 2 devices (different wafers) </a:t>
            </a:r>
            <a:r>
              <a:rPr lang="sl-SI" dirty="0" smtClean="0"/>
              <a:t>have less charge than expected: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572" y="6158879"/>
            <a:ext cx="613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* Depleted depth for CHESS 2 is determined from the formula:  </a:t>
            </a:r>
            <a:endParaRPr lang="sl-SI" dirty="0"/>
          </a:p>
        </p:txBody>
      </p:sp>
      <p:graphicFrame>
        <p:nvGraphicFramePr>
          <p:cNvPr id="11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36229315"/>
              </p:ext>
            </p:extLst>
          </p:nvPr>
        </p:nvGraphicFramePr>
        <p:xfrm>
          <a:off x="6242534" y="6040967"/>
          <a:ext cx="1392238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6" name="Equation" r:id="rId4" imgW="1054080" imgH="482400" progId="Equation.3">
                  <p:embed/>
                </p:oleObj>
              </mc:Choice>
              <mc:Fallback>
                <p:oleObj name="Equation" r:id="rId4" imgW="1054080" imgH="482400" progId="Equation.3">
                  <p:embed/>
                  <p:pic>
                    <p:nvPicPr>
                      <p:cNvPr id="1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2534" y="6040967"/>
                        <a:ext cx="1392238" cy="631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388" y="4366041"/>
            <a:ext cx="2448661" cy="166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3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aseline="30000" dirty="0" smtClean="0"/>
              <a:t>90</a:t>
            </a:r>
            <a:r>
              <a:rPr lang="sl-SI" dirty="0" smtClean="0"/>
              <a:t>Sr spectra 1000 </a:t>
            </a:r>
            <a:r>
              <a:rPr lang="el-GR" dirty="0" smtClean="0"/>
              <a:t>Ω·</a:t>
            </a:r>
            <a:r>
              <a:rPr lang="sl-SI" dirty="0" smtClean="0"/>
              <a:t>cm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" y="779673"/>
            <a:ext cx="5222757" cy="3524238"/>
          </a:xfrm>
        </p:spPr>
      </p:pic>
      <p:sp>
        <p:nvSpPr>
          <p:cNvPr id="11" name="TextBox 10"/>
          <p:cNvSpPr txBox="1"/>
          <p:nvPr/>
        </p:nvSpPr>
        <p:spPr>
          <a:xfrm>
            <a:off x="3012142" y="1551709"/>
            <a:ext cx="12779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1e14 100 V</a:t>
            </a:r>
          </a:p>
          <a:p>
            <a:r>
              <a:rPr lang="sl-SI" b="1" dirty="0" smtClean="0"/>
              <a:t>–  Noise</a:t>
            </a:r>
          </a:p>
          <a:p>
            <a:r>
              <a:rPr lang="sl-SI" b="1" dirty="0" smtClean="0">
                <a:solidFill>
                  <a:srgbClr val="FF0000"/>
                </a:solidFill>
              </a:rPr>
              <a:t>–  Signal</a:t>
            </a:r>
            <a:endParaRPr lang="sl-SI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11" y="3315926"/>
            <a:ext cx="4737389" cy="31967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89996" y="3982839"/>
            <a:ext cx="1239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/>
              <a:t>3</a:t>
            </a:r>
            <a:r>
              <a:rPr lang="sl-SI" dirty="0" smtClean="0"/>
              <a:t>e14 100 V</a:t>
            </a:r>
          </a:p>
          <a:p>
            <a:r>
              <a:rPr lang="sl-SI" b="1" dirty="0" smtClean="0"/>
              <a:t>–  Noise</a:t>
            </a:r>
          </a:p>
          <a:p>
            <a:r>
              <a:rPr lang="sl-SI" b="1" dirty="0" smtClean="0">
                <a:solidFill>
                  <a:srgbClr val="FF0000"/>
                </a:solidFill>
              </a:rPr>
              <a:t>–  Signal</a:t>
            </a:r>
            <a:endParaRPr lang="sl-SI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327" y="4534944"/>
            <a:ext cx="4120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High resistivity wafer - Relatively good separation between signal and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No peak around 0 in signal spectrum </a:t>
            </a:r>
            <a:r>
              <a:rPr lang="sl-SI" dirty="0" smtClean="0">
                <a:sym typeface="Wingdings" panose="05000000000000000000" pitchFamily="2" charset="2"/>
              </a:rPr>
              <a:t> misalignment does not seem to be the main factor for smaller charge</a:t>
            </a:r>
            <a:endParaRPr lang="sl-S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18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950" y="2977814"/>
            <a:ext cx="3667125" cy="3543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58" y="4039932"/>
            <a:ext cx="2543175" cy="2543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Passive test structures on CHESS 2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00F4"/>
                </a:solidFill>
              </a:rPr>
              <a:t>Edge-TCT arrays</a:t>
            </a:r>
            <a:r>
              <a:rPr lang="sl-SI" dirty="0" smtClean="0"/>
              <a:t>, 3 x 3 pixels, </a:t>
            </a:r>
            <a:r>
              <a:rPr lang="sl-SI" dirty="0" err="1" smtClean="0"/>
              <a:t>pixel</a:t>
            </a:r>
            <a:r>
              <a:rPr lang="sl-SI" dirty="0" smtClean="0"/>
              <a:t> </a:t>
            </a:r>
            <a:r>
              <a:rPr lang="sl-SI" dirty="0" err="1" smtClean="0"/>
              <a:t>size</a:t>
            </a:r>
            <a:r>
              <a:rPr lang="en-US" dirty="0" smtClean="0"/>
              <a:t>:</a:t>
            </a:r>
            <a:r>
              <a:rPr lang="sl-SI" dirty="0" smtClean="0"/>
              <a:t> </a:t>
            </a:r>
            <a:r>
              <a:rPr lang="sl-SI" dirty="0" smtClean="0"/>
              <a:t>630 x 40 </a:t>
            </a:r>
            <a:r>
              <a:rPr lang="el-GR" dirty="0" smtClean="0"/>
              <a:t>μ</a:t>
            </a:r>
            <a:r>
              <a:rPr lang="sl-SI" dirty="0" smtClean="0"/>
              <a:t>m</a:t>
            </a:r>
            <a:r>
              <a:rPr lang="sl-SI" baseline="30000" dirty="0" smtClean="0"/>
              <a:t>2</a:t>
            </a:r>
            <a:r>
              <a:rPr lang="en-US" baseline="30000" dirty="0" smtClean="0"/>
              <a:t> </a:t>
            </a:r>
            <a:r>
              <a:rPr lang="en-US" dirty="0"/>
              <a:t> </a:t>
            </a:r>
            <a:r>
              <a:rPr lang="en-US" dirty="0" smtClean="0"/>
              <a:t>(six</a:t>
            </a:r>
            <a:r>
              <a:rPr lang="sl-SI" dirty="0" smtClean="0"/>
              <a:t> </a:t>
            </a:r>
            <a:r>
              <a:rPr lang="sl-SI" dirty="0"/>
              <a:t>90.2</a:t>
            </a:r>
            <a:r>
              <a:rPr lang="el-GR" dirty="0"/>
              <a:t> μ</a:t>
            </a:r>
            <a:r>
              <a:rPr lang="sl-SI" dirty="0"/>
              <a:t>m x 24.3 </a:t>
            </a:r>
            <a:r>
              <a:rPr lang="el-GR" dirty="0"/>
              <a:t>μ</a:t>
            </a:r>
            <a:r>
              <a:rPr lang="sl-SI" dirty="0"/>
              <a:t>m </a:t>
            </a:r>
            <a:r>
              <a:rPr lang="en-US" dirty="0" err="1" smtClean="0"/>
              <a:t>nwells</a:t>
            </a:r>
            <a:r>
              <a:rPr lang="en-US" dirty="0" smtClean="0"/>
              <a:t> in each pixel</a:t>
            </a:r>
            <a:r>
              <a:rPr lang="sl-SI" dirty="0" smtClean="0"/>
              <a:t>)</a:t>
            </a:r>
            <a:endParaRPr lang="sl-SI" baseline="30000" dirty="0" smtClean="0"/>
          </a:p>
          <a:p>
            <a:r>
              <a:rPr lang="sl-SI" dirty="0" smtClean="0">
                <a:solidFill>
                  <a:srgbClr val="FF00FF"/>
                </a:solidFill>
              </a:rPr>
              <a:t>Large Passive Array</a:t>
            </a:r>
            <a:r>
              <a:rPr lang="sl-SI" dirty="0" smtClean="0"/>
              <a:t>, 1.3 x 1.3 mm</a:t>
            </a:r>
            <a:r>
              <a:rPr lang="sl-SI" baseline="30000" dirty="0" smtClean="0"/>
              <a:t>2</a:t>
            </a:r>
            <a:r>
              <a:rPr lang="sl-SI" dirty="0" smtClean="0"/>
              <a:t> for </a:t>
            </a:r>
            <a:r>
              <a:rPr lang="sl-SI" baseline="30000" dirty="0" smtClean="0"/>
              <a:t>90</a:t>
            </a:r>
            <a:r>
              <a:rPr lang="sl-SI" dirty="0" smtClean="0"/>
              <a:t>Sr measurements, implants ganged </a:t>
            </a:r>
            <a:r>
              <a:rPr lang="sl-SI" dirty="0" err="1" smtClean="0"/>
              <a:t>together</a:t>
            </a:r>
            <a:r>
              <a:rPr lang="sl-SI" dirty="0" smtClean="0"/>
              <a:t> </a:t>
            </a:r>
            <a:r>
              <a:rPr lang="sl-SI" dirty="0" smtClean="0">
                <a:solidFill>
                  <a:srgbClr val="00B050"/>
                </a:solidFill>
              </a:rPr>
              <a:t>(Large n-</a:t>
            </a:r>
            <a:r>
              <a:rPr lang="sl-SI" dirty="0" err="1" smtClean="0">
                <a:solidFill>
                  <a:srgbClr val="00B050"/>
                </a:solidFill>
              </a:rPr>
              <a:t>well</a:t>
            </a:r>
            <a:r>
              <a:rPr lang="en-US" dirty="0" smtClean="0">
                <a:solidFill>
                  <a:srgbClr val="00B050"/>
                </a:solidFill>
              </a:rPr>
              <a:t>, not used here</a:t>
            </a:r>
            <a:r>
              <a:rPr lang="sl-SI" dirty="0" smtClean="0">
                <a:solidFill>
                  <a:srgbClr val="00B050"/>
                </a:solidFill>
              </a:rPr>
              <a:t>)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Chips produced on four different substrate resistivities</a:t>
            </a:r>
          </a:p>
          <a:p>
            <a:pPr lvl="1"/>
            <a:r>
              <a:rPr lang="sl-SI" dirty="0"/>
              <a:t>20 </a:t>
            </a:r>
            <a:r>
              <a:rPr lang="el-GR" dirty="0"/>
              <a:t>Ω·</a:t>
            </a:r>
            <a:r>
              <a:rPr lang="sl-SI" dirty="0" smtClean="0"/>
              <a:t>cm, 50</a:t>
            </a:r>
            <a:r>
              <a:rPr lang="sl-SI" dirty="0"/>
              <a:t> </a:t>
            </a:r>
            <a:r>
              <a:rPr lang="el-GR" dirty="0"/>
              <a:t>Ω·</a:t>
            </a:r>
            <a:r>
              <a:rPr lang="sl-SI" dirty="0" smtClean="0"/>
              <a:t>cm, 200</a:t>
            </a:r>
            <a:r>
              <a:rPr lang="sl-SI" dirty="0"/>
              <a:t> </a:t>
            </a:r>
            <a:r>
              <a:rPr lang="el-GR" dirty="0"/>
              <a:t>Ω·</a:t>
            </a:r>
            <a:r>
              <a:rPr lang="sl-SI" dirty="0" smtClean="0"/>
              <a:t>cm, 1 k</a:t>
            </a:r>
            <a:r>
              <a:rPr lang="el-GR" dirty="0" smtClean="0"/>
              <a:t>Ω·</a:t>
            </a:r>
            <a:r>
              <a:rPr lang="sl-SI" dirty="0"/>
              <a:t>cm</a:t>
            </a:r>
          </a:p>
          <a:p>
            <a:r>
              <a:rPr lang="sl-SI" dirty="0" smtClean="0"/>
              <a:t>Irradiation study:</a:t>
            </a:r>
          </a:p>
          <a:p>
            <a:pPr lvl="1"/>
            <a:r>
              <a:rPr lang="sl-SI" dirty="0" smtClean="0"/>
              <a:t>Samples irradiated with neutrons in Ljubljana</a:t>
            </a:r>
          </a:p>
          <a:p>
            <a:pPr lvl="1"/>
            <a:r>
              <a:rPr lang="sl-SI" dirty="0" smtClean="0"/>
              <a:t>Fluences: 0, 1e14, 3e14, 5e14, 1e15, 2e15 n</a:t>
            </a:r>
            <a:r>
              <a:rPr lang="sl-SI" baseline="-25000" dirty="0" smtClean="0"/>
              <a:t>eq</a:t>
            </a:r>
            <a:r>
              <a:rPr lang="sl-SI" dirty="0" smtClean="0"/>
              <a:t>/cm</a:t>
            </a:r>
            <a:r>
              <a:rPr lang="sl-SI" baseline="30000" dirty="0" smtClean="0"/>
              <a:t>2</a:t>
            </a:r>
          </a:p>
          <a:p>
            <a:pPr lvl="1"/>
            <a:r>
              <a:rPr lang="sl-SI" dirty="0" smtClean="0"/>
              <a:t>Total 24 chips (4 x 6)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814686" y="5197642"/>
            <a:ext cx="741146" cy="519764"/>
          </a:xfrm>
          <a:prstGeom prst="straightConnector1">
            <a:avLst/>
          </a:prstGeom>
          <a:ln w="57150">
            <a:solidFill>
              <a:srgbClr val="0000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679984" y="3753853"/>
            <a:ext cx="69380" cy="654518"/>
          </a:xfrm>
          <a:prstGeom prst="straightConnector1">
            <a:avLst/>
          </a:prstGeom>
          <a:ln w="5715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8162526" y="5014762"/>
            <a:ext cx="196323" cy="787434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337912" y="5457524"/>
            <a:ext cx="567890" cy="32725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905802" y="5091764"/>
            <a:ext cx="3416969" cy="5293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25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397718" y="2800951"/>
            <a:ext cx="23077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4400" dirty="0" smtClean="0"/>
              <a:t>Edge-TCT</a:t>
            </a:r>
            <a:endParaRPr lang="sl-SI" sz="4000" dirty="0"/>
          </a:p>
        </p:txBody>
      </p:sp>
    </p:spTree>
    <p:extLst>
      <p:ext uri="{BB962C8B-B14F-4D97-AF65-F5344CB8AC3E}">
        <p14:creationId xmlns:p14="http://schemas.microsoft.com/office/powerpoint/2010/main" val="189081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516" y="0"/>
            <a:ext cx="16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Edge TCT</a:t>
            </a:r>
            <a:r>
              <a:rPr lang="sl-SI" b="1" u="sng" dirty="0" smtClean="0"/>
              <a:t> setup</a:t>
            </a:r>
            <a:endParaRPr lang="en-US" u="sng" dirty="0"/>
          </a:p>
        </p:txBody>
      </p:sp>
      <p:pic>
        <p:nvPicPr>
          <p:cNvPr id="1027" name="Picture 3" descr="I:\ATLAS\HVCMOS\ChESS\ETCT_Sche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863" y="619125"/>
            <a:ext cx="4362424" cy="3000376"/>
          </a:xfrm>
          <a:prstGeom prst="rect">
            <a:avLst/>
          </a:prstGeom>
          <a:noFill/>
        </p:spPr>
      </p:pic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Edge-TCT setup</a:t>
            </a:r>
            <a:endParaRPr lang="sl-S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l-SI" smtClean="0"/>
              <a:t>HVCMOS Radiation Hardness</a:t>
            </a:r>
            <a:endParaRPr lang="sl-S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US" smtClean="0"/>
              <a:t>12. 09. 2016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FCA4-DC28-450D-87EC-0CA2A8E2E08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25" y="550244"/>
            <a:ext cx="4046985" cy="30352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014745" y="3882564"/>
            <a:ext cx="3634028" cy="2423062"/>
            <a:chOff x="5038313" y="3752107"/>
            <a:chExt cx="3634028" cy="2423062"/>
          </a:xfrm>
        </p:grpSpPr>
        <p:sp>
          <p:nvSpPr>
            <p:cNvPr id="9" name="Rectangle 8"/>
            <p:cNvSpPr/>
            <p:nvPr/>
          </p:nvSpPr>
          <p:spPr>
            <a:xfrm>
              <a:off x="5594961" y="4967326"/>
              <a:ext cx="2501968" cy="796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96028" y="4971895"/>
              <a:ext cx="384955" cy="1828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6967205" y="4639066"/>
              <a:ext cx="3546" cy="3282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522039" y="4638159"/>
              <a:ext cx="697455" cy="64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7342319" y="4478173"/>
              <a:ext cx="2816" cy="3336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345135" y="4651624"/>
              <a:ext cx="3247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sosceles Triangle 14"/>
            <p:cNvSpPr/>
            <p:nvPr/>
          </p:nvSpPr>
          <p:spPr>
            <a:xfrm rot="5400000">
              <a:off x="7660306" y="4471020"/>
              <a:ext cx="380068" cy="34281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>
              <a:stCxn id="15" idx="0"/>
            </p:cNvCxnSpPr>
            <p:nvPr/>
          </p:nvCxnSpPr>
          <p:spPr>
            <a:xfrm>
              <a:off x="8021749" y="4642430"/>
              <a:ext cx="368261" cy="96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80692" y="4975919"/>
              <a:ext cx="60143" cy="6130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779500" y="4983672"/>
              <a:ext cx="406177" cy="1729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188966" y="4984964"/>
              <a:ext cx="372101" cy="1715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7232248" y="4473171"/>
              <a:ext cx="2816" cy="3336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114002" y="4485933"/>
              <a:ext cx="342161" cy="274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HV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140192" y="4371487"/>
              <a:ext cx="532149" cy="274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err="1" smtClean="0"/>
                <a:t>scope</a:t>
              </a:r>
              <a:endParaRPr lang="en-US" sz="1600" dirty="0"/>
            </a:p>
          </p:txBody>
        </p:sp>
        <p:cxnSp>
          <p:nvCxnSpPr>
            <p:cNvPr id="23" name="Straight Connector 22"/>
            <p:cNvCxnSpPr>
              <a:endCxn id="24" idx="2"/>
            </p:cNvCxnSpPr>
            <p:nvPr/>
          </p:nvCxnSpPr>
          <p:spPr>
            <a:xfrm flipH="1" flipV="1">
              <a:off x="5698889" y="4833450"/>
              <a:ext cx="7669" cy="1909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470399" y="4558821"/>
              <a:ext cx="456980" cy="274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GND</a:t>
              </a:r>
              <a:endParaRPr lang="en-US" sz="16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328993" y="4783300"/>
              <a:ext cx="358902" cy="4106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 rot="16200000">
              <a:off x="4364474" y="4430427"/>
              <a:ext cx="16862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Substrate (p-</a:t>
              </a:r>
              <a:r>
                <a:rPr lang="sl-SI" sz="1600" dirty="0" err="1" smtClean="0"/>
                <a:t>type</a:t>
              </a:r>
              <a:r>
                <a:rPr lang="sl-SI" sz="1600" dirty="0" smtClean="0"/>
                <a:t>)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23376" y="5835850"/>
              <a:ext cx="13316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err="1" smtClean="0"/>
                <a:t>Pixels</a:t>
              </a:r>
              <a:r>
                <a:rPr lang="sl-SI" sz="1600" dirty="0" smtClean="0"/>
                <a:t> (n-</a:t>
              </a:r>
              <a:r>
                <a:rPr lang="sl-SI" sz="1600" dirty="0" err="1" smtClean="0"/>
                <a:t>well</a:t>
              </a:r>
              <a:r>
                <a:rPr lang="sl-SI" sz="1600" dirty="0" smtClean="0"/>
                <a:t>)</a:t>
              </a:r>
              <a:endParaRPr lang="en-US" sz="1600" dirty="0"/>
            </a:p>
          </p:txBody>
        </p:sp>
        <p:grpSp>
          <p:nvGrpSpPr>
            <p:cNvPr id="28" name="Group 119"/>
            <p:cNvGrpSpPr/>
            <p:nvPr/>
          </p:nvGrpSpPr>
          <p:grpSpPr>
            <a:xfrm>
              <a:off x="6901998" y="5272172"/>
              <a:ext cx="964014" cy="433489"/>
              <a:chOff x="959230" y="4441371"/>
              <a:chExt cx="1294778" cy="640289"/>
            </a:xfrm>
          </p:grpSpPr>
          <p:grpSp>
            <p:nvGrpSpPr>
              <p:cNvPr id="35" name="Group 32"/>
              <p:cNvGrpSpPr/>
              <p:nvPr/>
            </p:nvGrpSpPr>
            <p:grpSpPr>
              <a:xfrm>
                <a:off x="1662544" y="4441371"/>
                <a:ext cx="249382" cy="249382"/>
                <a:chOff x="1662544" y="4441371"/>
                <a:chExt cx="249382" cy="249382"/>
              </a:xfrm>
            </p:grpSpPr>
            <p:cxnSp>
              <p:nvCxnSpPr>
                <p:cNvPr id="37" name="Straight Connector 36"/>
                <p:cNvCxnSpPr>
                  <a:stCxn id="38" idx="1"/>
                  <a:endCxn id="38" idx="5"/>
                </p:cNvCxnSpPr>
                <p:nvPr/>
              </p:nvCxnSpPr>
              <p:spPr>
                <a:xfrm>
                  <a:off x="1699066" y="4477892"/>
                  <a:ext cx="176340" cy="1763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Oval 37"/>
                <p:cNvSpPr/>
                <p:nvPr/>
              </p:nvSpPr>
              <p:spPr>
                <a:xfrm>
                  <a:off x="1662544" y="4441371"/>
                  <a:ext cx="249382" cy="249382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1"/>
                <p:cNvGrpSpPr/>
                <p:nvPr/>
              </p:nvGrpSpPr>
              <p:grpSpPr>
                <a:xfrm>
                  <a:off x="1699065" y="4476997"/>
                  <a:ext cx="189112" cy="190004"/>
                  <a:chOff x="998421" y="4690753"/>
                  <a:chExt cx="189112" cy="190004"/>
                </a:xfrm>
              </p:grpSpPr>
              <p:cxnSp>
                <p:nvCxnSpPr>
                  <p:cNvPr id="40" name="Straight Connector 39"/>
                  <p:cNvCxnSpPr>
                    <a:stCxn id="38" idx="1"/>
                  </p:cNvCxnSpPr>
                  <p:nvPr/>
                </p:nvCxnSpPr>
                <p:spPr>
                  <a:xfrm>
                    <a:off x="998421" y="4691651"/>
                    <a:ext cx="175256" cy="175255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1009404" y="4690753"/>
                    <a:ext cx="178129" cy="1900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959230" y="4773884"/>
                <a:ext cx="129477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Beam direction</a:t>
                </a:r>
                <a:endParaRPr lang="en-US" sz="1400" dirty="0"/>
              </a:p>
            </p:txBody>
          </p:sp>
        </p:grpSp>
        <p:cxnSp>
          <p:nvCxnSpPr>
            <p:cNvPr id="29" name="Straight Arrow Connector 28"/>
            <p:cNvCxnSpPr>
              <a:endCxn id="18" idx="2"/>
            </p:cNvCxnSpPr>
            <p:nvPr/>
          </p:nvCxnSpPr>
          <p:spPr>
            <a:xfrm flipV="1">
              <a:off x="6611804" y="5156671"/>
              <a:ext cx="370785" cy="7015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714521" y="3752107"/>
              <a:ext cx="2345220" cy="299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Detector connection scheme:</a:t>
              </a:r>
              <a:endParaRPr lang="en-US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437736" y="5332978"/>
              <a:ext cx="0" cy="587216"/>
            </a:xfrm>
            <a:prstGeom prst="line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92253" y="5873835"/>
              <a:ext cx="583705" cy="0"/>
            </a:xfrm>
            <a:prstGeom prst="line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786443" y="5875573"/>
              <a:ext cx="226066" cy="29959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x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5144303" y="5316350"/>
              <a:ext cx="234320" cy="29393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y</a:t>
              </a:r>
              <a:endParaRPr lang="en-US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06276" y="4634500"/>
            <a:ext cx="39338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TCT measurements with passive pixels (no amplifier in the n-well)</a:t>
            </a:r>
            <a:endParaRPr lang="sl-SI" dirty="0" smtClean="0"/>
          </a:p>
          <a:p>
            <a:pPr defTabSz="269875"/>
            <a:r>
              <a:rPr lang="sl-SI" dirty="0" smtClean="0"/>
              <a:t> </a:t>
            </a:r>
            <a:r>
              <a:rPr lang="sl-SI" dirty="0" smtClean="0">
                <a:sym typeface="Wingdings" pitchFamily="2" charset="2"/>
              </a:rPr>
              <a:t> </a:t>
            </a:r>
            <a:r>
              <a:rPr lang="en-US" dirty="0" smtClean="0"/>
              <a:t>collecting electrode connected to</a:t>
            </a:r>
            <a:r>
              <a:rPr lang="sl-SI" dirty="0" smtClean="0"/>
              <a:t> the </a:t>
            </a:r>
            <a:r>
              <a:rPr lang="en-US" dirty="0" smtClean="0"/>
              <a:t>amplifier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7516" y="3689986"/>
            <a:ext cx="3619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( more details: </a:t>
            </a:r>
            <a:r>
              <a:rPr lang="en-US" dirty="0" smtClean="0">
                <a:hlinkClick r:id="rId4"/>
              </a:rPr>
              <a:t>www.particu</a:t>
            </a:r>
            <a:r>
              <a:rPr lang="sl-SI" dirty="0" smtClean="0">
                <a:hlinkClick r:id="rId4"/>
              </a:rPr>
              <a:t>l</a:t>
            </a:r>
            <a:r>
              <a:rPr lang="en-US" dirty="0" smtClean="0">
                <a:hlinkClick r:id="rId4"/>
              </a:rPr>
              <a:t>ars.si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146802" y="2067863"/>
            <a:ext cx="162185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rgbClr val="C00000"/>
                </a:solidFill>
              </a:rPr>
              <a:t>25 ns integr. time</a:t>
            </a:r>
            <a:endParaRPr lang="sl-SI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57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Edge-TCT measurements</a:t>
            </a:r>
            <a:endParaRPr lang="sl-SI" dirty="0"/>
          </a:p>
        </p:txBody>
      </p:sp>
      <p:pic>
        <p:nvPicPr>
          <p:cNvPr id="29" name="Content Placeholder 2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349" y="1147426"/>
            <a:ext cx="4093405" cy="27759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88319" y="706191"/>
            <a:ext cx="4834555" cy="3378467"/>
            <a:chOff x="3480500" y="851588"/>
            <a:chExt cx="5301584" cy="37048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500" y="851588"/>
              <a:ext cx="5301584" cy="3704835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4013734" y="3220144"/>
              <a:ext cx="3955983" cy="3850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7693350" y="1400969"/>
              <a:ext cx="0" cy="201168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844759" y="1112211"/>
              <a:ext cx="74298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depth</a:t>
              </a:r>
              <a:endParaRPr lang="sl-SI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55268" y="3441524"/>
              <a:ext cx="135053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Chip surface</a:t>
              </a:r>
              <a:endParaRPr lang="sl-SI" sz="16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5650029" y="3258645"/>
              <a:ext cx="705240" cy="18288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5009937" y="1199394"/>
              <a:ext cx="268760" cy="2687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3" name="Straight Connector 22"/>
            <p:cNvCxnSpPr>
              <a:stCxn id="21" idx="1"/>
            </p:cNvCxnSpPr>
            <p:nvPr/>
          </p:nvCxnSpPr>
          <p:spPr>
            <a:xfrm>
              <a:off x="5049296" y="1238753"/>
              <a:ext cx="202916" cy="1956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3"/>
              <a:endCxn id="21" idx="7"/>
            </p:cNvCxnSpPr>
            <p:nvPr/>
          </p:nvCxnSpPr>
          <p:spPr>
            <a:xfrm flipV="1">
              <a:off x="5049296" y="1238753"/>
              <a:ext cx="190042" cy="1900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245729" y="1099662"/>
              <a:ext cx="718105" cy="338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l-SI" sz="1600" dirty="0" smtClean="0"/>
                <a:t>beam</a:t>
              </a:r>
              <a:endParaRPr lang="sl-SI" sz="1600" dirty="0"/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>
            <a:off x="4093535" y="2668769"/>
            <a:ext cx="2066945" cy="106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432698" y="1531088"/>
            <a:ext cx="0" cy="19457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7542028" y="1531088"/>
            <a:ext cx="0" cy="19457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6432697" y="2424223"/>
            <a:ext cx="1109331" cy="10633"/>
            <a:chOff x="6432697" y="2424223"/>
            <a:chExt cx="1109331" cy="10633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6974958" y="2424223"/>
              <a:ext cx="567070" cy="1063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6432697" y="2424223"/>
              <a:ext cx="542261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6568819" y="247146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C00000"/>
                </a:solidFill>
              </a:rPr>
              <a:t>FWHM</a:t>
            </a:r>
            <a:endParaRPr lang="sl-SI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5829007" y="1690240"/>
            <a:ext cx="866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3D88B2"/>
                </a:solidFill>
              </a:rPr>
              <a:t>surface</a:t>
            </a:r>
            <a:endParaRPr lang="sl-SI" dirty="0">
              <a:solidFill>
                <a:srgbClr val="3D88B2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6362299" y="3744227"/>
            <a:ext cx="11797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98519" y="3720555"/>
            <a:ext cx="741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3D88B2"/>
                </a:solidFill>
              </a:rPr>
              <a:t>depth</a:t>
            </a:r>
            <a:endParaRPr lang="sl-SI" dirty="0">
              <a:solidFill>
                <a:srgbClr val="3D88B2"/>
              </a:solidFill>
            </a:endParaRPr>
          </a:p>
        </p:txBody>
      </p:sp>
      <p:sp>
        <p:nvSpPr>
          <p:cNvPr id="49" name="Content Placeholder 10"/>
          <p:cNvSpPr txBox="1">
            <a:spLocks/>
          </p:cNvSpPr>
          <p:nvPr/>
        </p:nvSpPr>
        <p:spPr>
          <a:xfrm>
            <a:off x="88319" y="4318439"/>
            <a:ext cx="8961120" cy="209301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>
                <a:sym typeface="Wingdings" panose="05000000000000000000" pitchFamily="2" charset="2"/>
              </a:rPr>
              <a:t>Sensor</a:t>
            </a:r>
            <a:r>
              <a:rPr lang="en-US" dirty="0" smtClean="0">
                <a:sym typeface="Wingdings" panose="05000000000000000000" pitchFamily="2" charset="2"/>
              </a:rPr>
              <a:t>s only partially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deplet</a:t>
            </a:r>
            <a:r>
              <a:rPr lang="en-US" dirty="0" err="1" smtClean="0">
                <a:sym typeface="Wingdings" panose="05000000000000000000" pitchFamily="2" charset="2"/>
              </a:rPr>
              <a:t>ed</a:t>
            </a:r>
            <a:endParaRPr lang="sl-SI" dirty="0" smtClean="0"/>
          </a:p>
          <a:p>
            <a:r>
              <a:rPr lang="sl-SI" dirty="0" smtClean="0">
                <a:sym typeface="Wingdings" panose="05000000000000000000" pitchFamily="2" charset="2"/>
              </a:rPr>
              <a:t>Edge-TCT allows to study the depletion depth dependence </a:t>
            </a:r>
            <a:r>
              <a:rPr lang="en-US" dirty="0" smtClean="0">
                <a:sym typeface="Wingdings" panose="05000000000000000000" pitchFamily="2" charset="2"/>
              </a:rPr>
              <a:t>on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voltage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fluence</a:t>
            </a:r>
            <a:endParaRPr lang="sl-SI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sl-SI" dirty="0">
              <a:sym typeface="Wingdings" panose="05000000000000000000" pitchFamily="2" charset="2"/>
            </a:endParaRPr>
          </a:p>
          <a:p>
            <a:r>
              <a:rPr lang="sl-SI" dirty="0" err="1" smtClean="0">
                <a:sym typeface="Wingdings" panose="05000000000000000000" pitchFamily="2" charset="2"/>
              </a:rPr>
              <a:t>Charge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smtClean="0">
                <a:sym typeface="Wingdings" panose="05000000000000000000" pitchFamily="2" charset="2"/>
              </a:rPr>
              <a:t>collection width = </a:t>
            </a:r>
            <a:r>
              <a:rPr lang="sl-SI" dirty="0" smtClean="0">
                <a:solidFill>
                  <a:srgbClr val="C00000"/>
                </a:solidFill>
                <a:sym typeface="Wingdings" panose="05000000000000000000" pitchFamily="2" charset="2"/>
              </a:rPr>
              <a:t>FWHM </a:t>
            </a:r>
            <a:r>
              <a:rPr lang="sl-SI" dirty="0" smtClean="0">
                <a:solidFill>
                  <a:schemeClr val="tx1"/>
                </a:solidFill>
                <a:sym typeface="Wingdings" panose="05000000000000000000" pitchFamily="2" charset="2"/>
              </a:rPr>
              <a:t>of the charge collection profile</a:t>
            </a:r>
          </a:p>
          <a:p>
            <a:endParaRPr lang="sl-SI" dirty="0" smtClean="0"/>
          </a:p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24140" y="2666536"/>
            <a:ext cx="933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projection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4040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Edge-TCT </a:t>
            </a:r>
            <a:r>
              <a:rPr lang="sl-SI" dirty="0"/>
              <a:t>c</a:t>
            </a:r>
            <a:r>
              <a:rPr lang="sl-SI" dirty="0" smtClean="0"/>
              <a:t>harge collection profiles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91440" y="5347451"/>
            <a:ext cx="8961120" cy="115469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Charge collection width at 120 V changes with irradiation</a:t>
            </a:r>
          </a:p>
          <a:p>
            <a:pPr marL="177800" lvl="1"/>
            <a:r>
              <a:rPr lang="sl-SI" sz="2000" dirty="0" smtClean="0"/>
              <a:t>Increase at fluences above </a:t>
            </a:r>
            <a:r>
              <a:rPr lang="sl-SI" sz="2000" dirty="0"/>
              <a:t>5e14 </a:t>
            </a:r>
            <a:r>
              <a:rPr lang="sl-SI" sz="2000" dirty="0" smtClean="0"/>
              <a:t>n</a:t>
            </a:r>
            <a:r>
              <a:rPr lang="sl-SI" sz="2000" baseline="-25000" dirty="0" smtClean="0"/>
              <a:t>eq</a:t>
            </a:r>
            <a:r>
              <a:rPr lang="sl-SI" sz="2000" dirty="0" smtClean="0"/>
              <a:t>/cm</a:t>
            </a:r>
            <a:r>
              <a:rPr lang="sl-SI" sz="2000" baseline="30000" dirty="0" smtClean="0"/>
              <a:t>2</a:t>
            </a:r>
            <a:r>
              <a:rPr lang="sl-SI" sz="2000" dirty="0" smtClean="0"/>
              <a:t> – </a:t>
            </a:r>
            <a:r>
              <a:rPr lang="sl-SI" sz="2000" dirty="0" smtClean="0">
                <a:solidFill>
                  <a:srgbClr val="C00000"/>
                </a:solidFill>
              </a:rPr>
              <a:t>initial acceptor removal</a:t>
            </a:r>
          </a:p>
          <a:p>
            <a:r>
              <a:rPr lang="sl-SI" dirty="0" smtClean="0"/>
              <a:t>Low substrate resistivity </a:t>
            </a:r>
            <a:r>
              <a:rPr lang="sl-SI" dirty="0" smtClean="0">
                <a:sym typeface="Wingdings" panose="05000000000000000000" pitchFamily="2" charset="2"/>
              </a:rPr>
              <a:t> late acceptor removal</a:t>
            </a:r>
          </a:p>
          <a:p>
            <a:endParaRPr lang="sl-SI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44918" y="695191"/>
            <a:ext cx="6629400" cy="4495800"/>
            <a:chOff x="544918" y="695191"/>
            <a:chExt cx="6629400" cy="4495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18" y="695191"/>
              <a:ext cx="6629400" cy="44958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84321" y="4183998"/>
              <a:ext cx="86626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surface</a:t>
              </a:r>
              <a:endParaRPr lang="sl-SI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3029539" y="3548639"/>
              <a:ext cx="249382" cy="59119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882929" y="1542126"/>
              <a:ext cx="74148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depth</a:t>
              </a:r>
              <a:endParaRPr lang="sl-SI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882930" y="2058009"/>
              <a:ext cx="741485" cy="1235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45433" y="881008"/>
              <a:ext cx="136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Preliminary!</a:t>
              </a:r>
              <a:endParaRPr lang="en-US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522537" y="1265127"/>
            <a:ext cx="1303562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2400" b="1" dirty="0" smtClean="0"/>
              <a:t>20 </a:t>
            </a:r>
            <a:r>
              <a:rPr lang="el-GR" sz="2400" b="1" dirty="0"/>
              <a:t>Ω·</a:t>
            </a:r>
            <a:r>
              <a:rPr lang="sl-SI" sz="2400" b="1" dirty="0"/>
              <a:t>cm</a:t>
            </a:r>
            <a:r>
              <a:rPr lang="sl-SI" sz="2400" b="1" dirty="0" smtClean="0"/>
              <a:t> </a:t>
            </a:r>
            <a:endParaRPr lang="sl-SI" sz="2400" b="1" dirty="0"/>
          </a:p>
        </p:txBody>
      </p:sp>
      <p:sp>
        <p:nvSpPr>
          <p:cNvPr id="16" name="Arc 15"/>
          <p:cNvSpPr/>
          <p:nvPr/>
        </p:nvSpPr>
        <p:spPr>
          <a:xfrm flipV="1">
            <a:off x="3029538" y="2685448"/>
            <a:ext cx="1590587" cy="291597"/>
          </a:xfrm>
          <a:prstGeom prst="arc">
            <a:avLst>
              <a:gd name="adj1" fmla="val 14778671"/>
              <a:gd name="adj2" fmla="val 2131069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984321" y="2626094"/>
            <a:ext cx="1489254" cy="0"/>
            <a:chOff x="2984321" y="2606843"/>
            <a:chExt cx="1489254" cy="0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3505200" y="2606843"/>
              <a:ext cx="96837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2984321" y="2606843"/>
              <a:ext cx="82374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081364" y="2316037"/>
            <a:ext cx="9641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charge collection width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423868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50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Edge-TCT </a:t>
            </a:r>
            <a:r>
              <a:rPr lang="sl-SI" dirty="0"/>
              <a:t>c</a:t>
            </a:r>
            <a:r>
              <a:rPr lang="sl-SI" dirty="0" smtClean="0"/>
              <a:t>harge collection profiles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r>
              <a:rPr lang="sl-SI" smtClean="0"/>
              <a:t>21. 02. 2017</a:t>
            </a:r>
            <a:endParaRPr lang="sl-SI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91440" y="5347451"/>
            <a:ext cx="8961120" cy="115469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marL="177800" lvl="0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1pPr>
            <a:lvl2pPr marL="355600" lvl="1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2pPr>
            <a:lvl3pPr marL="355600" lvl="2" indent="179388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3pPr>
            <a:lvl4pPr lvl="3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4pPr>
            <a:lvl5pPr marL="355600" lvl="4" indent="-177800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5pPr>
            <a:lvl6pPr lvl="5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6pPr>
            <a:lvl7pPr lvl="6" algn="l" rtl="0" hangingPunct="0">
              <a:lnSpc>
                <a:spcPct val="100000"/>
              </a:lnSpc>
              <a:spcBef>
                <a:spcPts val="0"/>
              </a:spcBef>
              <a:spcAft>
                <a:spcPts val="289"/>
              </a:spcAft>
              <a:buClr>
                <a:srgbClr val="C5000B"/>
              </a:buClr>
              <a:buSzPct val="45000"/>
              <a:buFont typeface="StarSymbol"/>
              <a:buChar char="●"/>
              <a:tabLst/>
              <a:defRPr lang="sl-SI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FreeSans" pitchFamily="2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Charge collection width increases up to 1</a:t>
            </a:r>
            <a:r>
              <a:rPr lang="sl-SI" sz="2000" dirty="0" smtClean="0"/>
              <a:t>e15 n</a:t>
            </a:r>
            <a:r>
              <a:rPr lang="sl-SI" sz="2000" baseline="-25000" dirty="0" smtClean="0"/>
              <a:t>eq</a:t>
            </a:r>
            <a:r>
              <a:rPr lang="sl-SI" sz="2000" dirty="0" smtClean="0"/>
              <a:t>/cm</a:t>
            </a:r>
            <a:r>
              <a:rPr lang="sl-SI" sz="2000" baseline="30000" dirty="0" smtClean="0"/>
              <a:t>2</a:t>
            </a:r>
            <a:r>
              <a:rPr lang="sl-SI" sz="2000" dirty="0" smtClean="0"/>
              <a:t>, then reducing</a:t>
            </a:r>
            <a:endParaRPr lang="sl-SI" sz="2000" dirty="0" smtClean="0">
              <a:solidFill>
                <a:srgbClr val="C00000"/>
              </a:solidFill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Acceptor removal finished earlier than with 2</a:t>
            </a:r>
            <a:r>
              <a:rPr lang="sl-SI" dirty="0" smtClean="0"/>
              <a:t>0 </a:t>
            </a:r>
            <a:r>
              <a:rPr lang="el-GR" dirty="0"/>
              <a:t>Ω·</a:t>
            </a:r>
            <a:r>
              <a:rPr lang="sl-SI" dirty="0"/>
              <a:t>cm </a:t>
            </a:r>
            <a:r>
              <a:rPr lang="sl-SI" dirty="0" smtClean="0"/>
              <a:t>substrate</a:t>
            </a:r>
            <a:endParaRPr lang="sl-SI" dirty="0"/>
          </a:p>
          <a:p>
            <a:endParaRPr lang="sl-SI" dirty="0" smtClean="0">
              <a:sym typeface="Wingdings" panose="05000000000000000000" pitchFamily="2" charset="2"/>
            </a:endParaRPr>
          </a:p>
          <a:p>
            <a:endParaRPr lang="sl-SI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44918" y="695191"/>
            <a:ext cx="6629400" cy="4495800"/>
            <a:chOff x="544918" y="695191"/>
            <a:chExt cx="6629400" cy="4495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18" y="695191"/>
              <a:ext cx="6629400" cy="44958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84321" y="4183998"/>
              <a:ext cx="86626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surface</a:t>
              </a:r>
              <a:endParaRPr lang="sl-SI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894786" y="3548639"/>
              <a:ext cx="249382" cy="59119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45433" y="881008"/>
              <a:ext cx="136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Preliminary!</a:t>
              </a:r>
              <a:endParaRPr lang="en-US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GB" smtClean="0"/>
              <a:t>CHESS 2 passive structures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18950-0CE4-484E-80B3-12B28BBEA99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6" name="Arc 15"/>
          <p:cNvSpPr/>
          <p:nvPr/>
        </p:nvSpPr>
        <p:spPr>
          <a:xfrm rot="19915595">
            <a:off x="3047691" y="2067760"/>
            <a:ext cx="1481956" cy="859443"/>
          </a:xfrm>
          <a:prstGeom prst="arc">
            <a:avLst>
              <a:gd name="adj1" fmla="val 16338973"/>
              <a:gd name="adj2" fmla="val 1875973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 rot="20893373">
            <a:off x="3216278" y="2009135"/>
            <a:ext cx="1481956" cy="859443"/>
          </a:xfrm>
          <a:prstGeom prst="arc">
            <a:avLst>
              <a:gd name="adj1" fmla="val 16338973"/>
              <a:gd name="adj2" fmla="val 1753436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>
            <a:off x="3288389" y="2009134"/>
            <a:ext cx="1481956" cy="859443"/>
          </a:xfrm>
          <a:prstGeom prst="arc">
            <a:avLst>
              <a:gd name="adj1" fmla="val 16338973"/>
              <a:gd name="adj2" fmla="val 1889612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 rot="9468267">
            <a:off x="3524881" y="1331405"/>
            <a:ext cx="1481956" cy="859443"/>
          </a:xfrm>
          <a:prstGeom prst="arc">
            <a:avLst>
              <a:gd name="adj1" fmla="val 16338973"/>
              <a:gd name="adj2" fmla="val 1778141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522537" y="1265127"/>
            <a:ext cx="1303562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l-SI" sz="2400" b="1" dirty="0" smtClean="0"/>
              <a:t>50 </a:t>
            </a:r>
            <a:r>
              <a:rPr lang="el-GR" sz="2400" b="1" dirty="0"/>
              <a:t>Ω·</a:t>
            </a:r>
            <a:r>
              <a:rPr lang="sl-SI" sz="2400" b="1" dirty="0"/>
              <a:t>cm</a:t>
            </a:r>
            <a:r>
              <a:rPr lang="sl-SI" sz="2400" b="1" dirty="0" smtClean="0"/>
              <a:t> </a:t>
            </a:r>
            <a:endParaRPr 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257466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20163</TotalTime>
  <Words>2115</Words>
  <Application>Microsoft Office PowerPoint</Application>
  <PresentationFormat>On-screen Show (4:3)</PresentationFormat>
  <Paragraphs>384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Arial</vt:lpstr>
      <vt:lpstr>Calibri</vt:lpstr>
      <vt:lpstr>DejaVu Sans</vt:lpstr>
      <vt:lpstr>Droid Sans Fallback</vt:lpstr>
      <vt:lpstr>FreeSans</vt:lpstr>
      <vt:lpstr>Liberation Sans</vt:lpstr>
      <vt:lpstr>Liberation Serif</vt:lpstr>
      <vt:lpstr>StarSymbol</vt:lpstr>
      <vt:lpstr>Symbol</vt:lpstr>
      <vt:lpstr>Times New Roman</vt:lpstr>
      <vt:lpstr>Verdana</vt:lpstr>
      <vt:lpstr>Wingdings</vt:lpstr>
      <vt:lpstr>Blank</vt:lpstr>
      <vt:lpstr>Equation</vt:lpstr>
      <vt:lpstr>Measurements of passive structures on irradiated HV-CMOS detectors</vt:lpstr>
      <vt:lpstr>Outline</vt:lpstr>
      <vt:lpstr>CHESS 2 chip</vt:lpstr>
      <vt:lpstr>Passive test structures on CHESS 2</vt:lpstr>
      <vt:lpstr>PowerPoint Presentation</vt:lpstr>
      <vt:lpstr>Edge-TCT setup</vt:lpstr>
      <vt:lpstr>Edge-TCT measurements</vt:lpstr>
      <vt:lpstr>20 Ω·cm Edge-TCT charge collection profiles</vt:lpstr>
      <vt:lpstr>50 Ω·cm Edge-TCT charge collection profiles</vt:lpstr>
      <vt:lpstr>200 Ω·cm Edge-TCT charge collection profiles</vt:lpstr>
      <vt:lpstr>1000 Ω·cm Edge-TCT charge collection profiles</vt:lpstr>
      <vt:lpstr>20 Ω·cm charge collection width vs. bias voltage</vt:lpstr>
      <vt:lpstr>50 Ω·cm charge collection width vs. bias voltage</vt:lpstr>
      <vt:lpstr>Neff vs. fluence</vt:lpstr>
      <vt:lpstr>Acceptor removal constant vs. initial doping</vt:lpstr>
      <vt:lpstr>Charge collection width vs. fluence in CHESS 2</vt:lpstr>
      <vt:lpstr>PowerPoint Presentation</vt:lpstr>
      <vt:lpstr>90Sr setup</vt:lpstr>
      <vt:lpstr>20 Ω·cm, 90Sr</vt:lpstr>
      <vt:lpstr>50 Ω·cm, 90Sr</vt:lpstr>
      <vt:lpstr>200 Ω·cm, 90Sr</vt:lpstr>
      <vt:lpstr>1000 Ω·cm, 90Sr</vt:lpstr>
      <vt:lpstr>90Sr comparison for different substrates</vt:lpstr>
      <vt:lpstr>Summary</vt:lpstr>
      <vt:lpstr>PowerPoint Presentation</vt:lpstr>
      <vt:lpstr>I-V characteristics</vt:lpstr>
      <vt:lpstr>Depletion zone shape at large depths</vt:lpstr>
      <vt:lpstr>2d Edge-TCT scan</vt:lpstr>
      <vt:lpstr>Comparison of results from Edge-TCT and 90Sr</vt:lpstr>
      <vt:lpstr>Top TCT 1</vt:lpstr>
      <vt:lpstr>Top TCT 2</vt:lpstr>
      <vt:lpstr>Q-TCT calibration 1</vt:lpstr>
      <vt:lpstr>Q-TCT calibration 2</vt:lpstr>
      <vt:lpstr>90Sr spectra 1000 Ω·cm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 Jožef Stefan Odsek za avtomatiko biokibernetiko in robotiko</dc:title>
  <dc:creator>Jadran</dc:creator>
  <cp:lastModifiedBy>Igor Mandić</cp:lastModifiedBy>
  <cp:revision>1542</cp:revision>
  <dcterms:created xsi:type="dcterms:W3CDTF">2004-05-05T10:12:03Z</dcterms:created>
  <dcterms:modified xsi:type="dcterms:W3CDTF">2017-02-21T07:19:46Z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Inštitut Jožef Štefan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0</vt:r8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1</vt:r8>
  </property>
</Properties>
</file>