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28"/>
  </p:notesMasterIdLst>
  <p:handoutMasterIdLst>
    <p:handoutMasterId r:id="rId29"/>
  </p:handoutMasterIdLst>
  <p:sldIdLst>
    <p:sldId id="256" r:id="rId6"/>
    <p:sldId id="397" r:id="rId7"/>
    <p:sldId id="371" r:id="rId8"/>
    <p:sldId id="381" r:id="rId9"/>
    <p:sldId id="398" r:id="rId10"/>
    <p:sldId id="400" r:id="rId11"/>
    <p:sldId id="384" r:id="rId12"/>
    <p:sldId id="406" r:id="rId13"/>
    <p:sldId id="390" r:id="rId14"/>
    <p:sldId id="407" r:id="rId15"/>
    <p:sldId id="383" r:id="rId16"/>
    <p:sldId id="386" r:id="rId17"/>
    <p:sldId id="385" r:id="rId18"/>
    <p:sldId id="368" r:id="rId19"/>
    <p:sldId id="394" r:id="rId20"/>
    <p:sldId id="395" r:id="rId21"/>
    <p:sldId id="396" r:id="rId22"/>
    <p:sldId id="387" r:id="rId23"/>
    <p:sldId id="389" r:id="rId24"/>
    <p:sldId id="402" r:id="rId25"/>
    <p:sldId id="401" r:id="rId26"/>
    <p:sldId id="40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ciano Orsin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DB255"/>
    <a:srgbClr val="F7FF6A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1" autoAdjust="0"/>
    <p:restoredTop sz="86285" autoAdjust="0"/>
  </p:normalViewPr>
  <p:slideViewPr>
    <p:cSldViewPr snapToGrid="0" snapToObjects="1">
      <p:cViewPr varScale="1">
        <p:scale>
          <a:sx n="107" d="100"/>
          <a:sy n="107" d="100"/>
        </p:scale>
        <p:origin x="215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9E725-71D6-7747-960C-ECC442D43291}" type="datetimeFigureOut">
              <a:rPr lang="en-US" smtClean="0"/>
              <a:t>7/4/18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4FB28-C669-E844-8BAE-4E4A068C7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9146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86D7F-E94C-E344-A118-ED597FE00A71}" type="datetimeFigureOut">
              <a:rPr lang="en-US" smtClean="0"/>
              <a:t>7/4/18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3CBF7-F476-E845-8C39-450444ADA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39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CBF7-F476-E845-8C39-450444ADA8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680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6675120"/>
            <a:ext cx="9144000" cy="182881"/>
            <a:chOff x="0" y="6675120"/>
            <a:chExt cx="9144000" cy="182881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6675120"/>
              <a:ext cx="9144000" cy="18288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sz="900" dirty="0">
                  <a:solidFill>
                    <a:srgbClr val="4A659A"/>
                  </a:solidFill>
                </a:rPr>
                <a:t>ALICE, ATLAS, CMS &amp; </a:t>
              </a:r>
              <a:r>
                <a:rPr lang="en-US" sz="900" dirty="0" err="1">
                  <a:solidFill>
                    <a:srgbClr val="4A659A"/>
                  </a:solidFill>
                </a:rPr>
                <a:t>LHCb</a:t>
              </a:r>
              <a:r>
                <a:rPr lang="en-US" sz="900" dirty="0">
                  <a:solidFill>
                    <a:srgbClr val="4A659A"/>
                  </a:solidFill>
                </a:rPr>
                <a:t> Second Joint Workshop on DAQ@LHC 12-14 April 2016, Château de </a:t>
              </a:r>
              <a:r>
                <a:rPr lang="en-US" sz="900" dirty="0" err="1">
                  <a:solidFill>
                    <a:srgbClr val="4A659A"/>
                  </a:solidFill>
                </a:rPr>
                <a:t>Bossey</a:t>
              </a:r>
              <a:r>
                <a:rPr lang="en-US" sz="900" dirty="0">
                  <a:solidFill>
                    <a:srgbClr val="4A659A"/>
                  </a:solidFill>
                </a:rPr>
                <a:t>, Switzerland – </a:t>
              </a:r>
              <a:r>
                <a:rPr lang="en-US" sz="900" b="1" dirty="0">
                  <a:solidFill>
                    <a:srgbClr val="4A659A"/>
                  </a:solidFill>
                  <a:latin typeface="Arial"/>
                </a:rPr>
                <a:t>Dainius </a:t>
              </a:r>
              <a:r>
                <a:rPr lang="en-US" sz="900" b="1" dirty="0" err="1">
                  <a:solidFill>
                    <a:srgbClr val="4A659A"/>
                  </a:solidFill>
                  <a:latin typeface="Arial"/>
                </a:rPr>
                <a:t>Šimelevičius</a:t>
              </a:r>
              <a:r>
                <a:rPr lang="en-US" sz="900" b="1" baseline="0" dirty="0">
                  <a:solidFill>
                    <a:srgbClr val="4A659A"/>
                  </a:solidFill>
                </a:rPr>
                <a:t> </a:t>
              </a:r>
              <a:r>
                <a:rPr lang="en-US" sz="900" baseline="0" dirty="0">
                  <a:solidFill>
                    <a:srgbClr val="4A659A"/>
                  </a:solidFill>
                </a:rPr>
                <a:t>Vilnius University (LT)</a:t>
              </a:r>
              <a:endParaRPr lang="en-US" sz="900" dirty="0">
                <a:solidFill>
                  <a:srgbClr val="4A659A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749736" y="6675121"/>
              <a:ext cx="394264" cy="18288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fld id="{21382472-543B-F748-8DE3-01D79F56A8B3}" type="slidenum">
                <a:rPr lang="en-US" sz="900" smtClean="0">
                  <a:solidFill>
                    <a:srgbClr val="4A659A"/>
                  </a:solidFill>
                </a:rPr>
                <a:pPr algn="r"/>
                <a:t>‹#›</a:t>
              </a:fld>
              <a:endParaRPr lang="en-US" sz="900" dirty="0">
                <a:solidFill>
                  <a:srgbClr val="4A659A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75000" y="2070100"/>
            <a:ext cx="1712265" cy="16655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2557" y="1305279"/>
            <a:ext cx="1369547" cy="913031"/>
          </a:xfrm>
          <a:prstGeom prst="rect">
            <a:avLst/>
          </a:prstGeom>
        </p:spPr>
      </p:pic>
      <p:pic>
        <p:nvPicPr>
          <p:cNvPr id="13" name="Picture 12" descr="cern_log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764" y="1211539"/>
            <a:ext cx="1046253" cy="10067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108200" y="4428805"/>
            <a:ext cx="1442687" cy="9002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973"/>
            <a:ext cx="8593667" cy="569007"/>
          </a:xfrm>
          <a:gradFill flip="none" rotWithShape="1">
            <a:gsLst>
              <a:gs pos="48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>
            <a:noAutofit/>
          </a:bodyPr>
          <a:lstStyle>
            <a:lvl1pPr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675120"/>
            <a:ext cx="9144000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900" dirty="0">
                <a:solidFill>
                  <a:srgbClr val="4A659A"/>
                </a:solidFill>
              </a:rPr>
              <a:t>CHEP 2018, 9-13 July 2018, Sofia, Bulgaria – </a:t>
            </a:r>
            <a:r>
              <a:rPr lang="en-US" sz="900" b="1" dirty="0">
                <a:solidFill>
                  <a:srgbClr val="4A659A"/>
                </a:solidFill>
              </a:rPr>
              <a:t>Luciano Orsini</a:t>
            </a:r>
            <a:r>
              <a:rPr lang="en-US" sz="900" dirty="0">
                <a:solidFill>
                  <a:srgbClr val="4A659A"/>
                </a:solidFill>
              </a:rPr>
              <a:t> (CERN) and  </a:t>
            </a:r>
            <a:r>
              <a:rPr lang="en-US" sz="900" b="1" dirty="0">
                <a:solidFill>
                  <a:srgbClr val="4A659A"/>
                </a:solidFill>
                <a:latin typeface="Arial"/>
              </a:rPr>
              <a:t>Dainius </a:t>
            </a:r>
            <a:r>
              <a:rPr lang="en-US" sz="900" b="1" dirty="0" err="1">
                <a:solidFill>
                  <a:srgbClr val="4A659A"/>
                </a:solidFill>
                <a:latin typeface="Arial"/>
              </a:rPr>
              <a:t>Šimelevičius</a:t>
            </a:r>
            <a:r>
              <a:rPr lang="en-US" sz="900" b="0" baseline="0" dirty="0">
                <a:solidFill>
                  <a:srgbClr val="4A659A"/>
                </a:solidFill>
              </a:rPr>
              <a:t> (CERN/</a:t>
            </a:r>
            <a:r>
              <a:rPr lang="en-US" sz="900" baseline="0" dirty="0">
                <a:solidFill>
                  <a:srgbClr val="4A659A"/>
                </a:solidFill>
              </a:rPr>
              <a:t>Vilnius University)</a:t>
            </a:r>
            <a:endParaRPr lang="en-US" sz="900" dirty="0">
              <a:solidFill>
                <a:srgbClr val="4A659A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749736" y="6698259"/>
            <a:ext cx="394264" cy="15974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21382472-543B-F748-8DE3-01D79F56A8B3}" type="slidenum">
              <a:rPr lang="en-US" sz="900" smtClean="0">
                <a:solidFill>
                  <a:srgbClr val="4A659A"/>
                </a:solidFill>
              </a:rPr>
              <a:pPr algn="r"/>
              <a:t>‹#›</a:t>
            </a:fld>
            <a:endParaRPr lang="en-US" sz="900" dirty="0">
              <a:solidFill>
                <a:srgbClr val="4A659A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140201" y="898869"/>
            <a:ext cx="8882154" cy="557463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2130" y="65972"/>
            <a:ext cx="911870" cy="56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25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6201" y="1745525"/>
            <a:ext cx="7797800" cy="900237"/>
          </a:xfrm>
          <a:gradFill flip="none" rotWithShape="1">
            <a:gsLst>
              <a:gs pos="58000">
                <a:srgbClr val="1F497D"/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5525"/>
            <a:ext cx="1442687" cy="900237"/>
          </a:xfrm>
          <a:prstGeom prst="rect">
            <a:avLst/>
          </a:prstGeom>
        </p:spPr>
      </p:pic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>
          <a:xfrm>
            <a:off x="1346201" y="2810933"/>
            <a:ext cx="7738532" cy="3843867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6675120"/>
            <a:ext cx="9144000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900" dirty="0">
                <a:solidFill>
                  <a:srgbClr val="4A659A"/>
                </a:solidFill>
              </a:rPr>
              <a:t>ALICE, ATLAS, CMS &amp; </a:t>
            </a:r>
            <a:r>
              <a:rPr lang="en-US" sz="900" dirty="0" err="1">
                <a:solidFill>
                  <a:srgbClr val="4A659A"/>
                </a:solidFill>
              </a:rPr>
              <a:t>LHCb</a:t>
            </a:r>
            <a:r>
              <a:rPr lang="en-US" sz="900" dirty="0">
                <a:solidFill>
                  <a:srgbClr val="4A659A"/>
                </a:solidFill>
              </a:rPr>
              <a:t> joint workshop on DAQ@LHC 12-14 March 2013, Château de </a:t>
            </a:r>
            <a:r>
              <a:rPr lang="en-US" sz="900" dirty="0" err="1">
                <a:solidFill>
                  <a:srgbClr val="4A659A"/>
                </a:solidFill>
              </a:rPr>
              <a:t>Bossey</a:t>
            </a:r>
            <a:r>
              <a:rPr lang="en-US" sz="900" dirty="0">
                <a:solidFill>
                  <a:srgbClr val="4A659A"/>
                </a:solidFill>
              </a:rPr>
              <a:t>, Switzerland – </a:t>
            </a:r>
            <a:r>
              <a:rPr lang="en-US" sz="900" b="1" dirty="0">
                <a:solidFill>
                  <a:srgbClr val="4A659A"/>
                </a:solidFill>
              </a:rPr>
              <a:t>Luciano Orsini</a:t>
            </a:r>
            <a:r>
              <a:rPr lang="en-US" sz="900" b="1" baseline="0" dirty="0">
                <a:solidFill>
                  <a:srgbClr val="4A659A"/>
                </a:solidFill>
              </a:rPr>
              <a:t> </a:t>
            </a:r>
            <a:r>
              <a:rPr lang="en-US" sz="900" baseline="0" dirty="0">
                <a:solidFill>
                  <a:srgbClr val="4A659A"/>
                </a:solidFill>
              </a:rPr>
              <a:t>CERN (PH/CMD)</a:t>
            </a:r>
            <a:endParaRPr lang="en-US" sz="900" dirty="0">
              <a:solidFill>
                <a:srgbClr val="4A659A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8749736" y="6698259"/>
            <a:ext cx="394264" cy="15974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21382472-543B-F748-8DE3-01D79F56A8B3}" type="slidenum">
              <a:rPr lang="en-US" sz="900" smtClean="0">
                <a:solidFill>
                  <a:srgbClr val="4A659A"/>
                </a:solidFill>
              </a:rPr>
              <a:pPr algn="r"/>
              <a:t>‹#›</a:t>
            </a:fld>
            <a:endParaRPr lang="en-US" sz="900" dirty="0">
              <a:solidFill>
                <a:srgbClr val="4A65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62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29990"/>
            <a:ext cx="8542867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2983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8" r:id="rId2"/>
    <p:sldLayoutId id="2147483674" r:id="rId3"/>
    <p:sldLayoutId id="2147483675" r:id="rId4"/>
    <p:sldLayoutId id="2147483676" r:id="rId5"/>
  </p:sldLayoutIdLst>
  <p:hf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hyperlink" Target="https://www.google.com/url?sa=i&amp;rct=j&amp;q=&amp;esrc=s&amp;source=images&amp;cd=&amp;ved=2ahUKEwjckMTR5NDbAhWKalAKHXfPCV4QjRx6BAgBEAU&amp;url=https://commons.wikimedia.org/wiki/File:AWS_Simple_Icons_Networking_Amazon_Elastic_Load_Balancer.svg&amp;psig=AOvVaw1x2q07R8pcCoq7asCqR81O&amp;ust=1528984313404222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rct=j&amp;q=&amp;esrc=s&amp;source=images&amp;cd=&amp;ved=2ahUKEwiYjMGK8dDbAhUBLlAKHTi8DsoQjRx6BAgBEAU&amp;url=https://www.comed.ch/2016/11/10/wir-ueberwachen-mehr-als-170-server/&amp;psig=AOvVaw3UMkqnnop-ZoYAqe1dgRsD&amp;ust=1528987649010786" TargetMode="External"/><Relationship Id="rId13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12" Type="http://schemas.openxmlformats.org/officeDocument/2006/relationships/hyperlink" Target="https://www.google.com/url?sa=i&amp;rct=j&amp;q=&amp;esrc=s&amp;source=images&amp;cd=&amp;ved=2ahUKEwil-MWh8tDbAhWOKlAKHVZgCtgQjRx6BAgBEAU&amp;url=http://www.adsitsolutions.com/home-users.html&amp;psig=AOvVaw2ci4DG5mfMT1NZhp0xfhw9&amp;ust=1528987965181234" TargetMode="External"/><Relationship Id="rId2" Type="http://schemas.openxmlformats.org/officeDocument/2006/relationships/hyperlink" Target="https://www.google.com/url?sa=i&amp;rct=j&amp;q=&amp;esrc=s&amp;source=images&amp;cd=&amp;ved=2ahUKEwjC9LPM8NDbAhWSZ1AKHUWWBwgQjRx6BAgBEAU&amp;url=https://www.fortinet.com/products/cloud-access-security-broker.html&amp;psig=AOvVaw34Xr1YKVU8iRcKPqrQIp5m&amp;ust=152898748873341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google.com/url?sa=i&amp;rct=j&amp;q=&amp;esrc=s&amp;source=images&amp;cd=&amp;ved=2ahUKEwjckMTR5NDbAhWKalAKHXfPCV4QjRx6BAgBEAU&amp;url=https://commons.wikimedia.org/wiki/File:AWS_Simple_Icons_Networking_Amazon_Elastic_Load_Balancer.svg&amp;psig=AOvVaw1x2q07R8pcCoq7asCqR81O&amp;ust=1528984313404222" TargetMode="External"/><Relationship Id="rId11" Type="http://schemas.openxmlformats.org/officeDocument/2006/relationships/image" Target="../media/image16.png"/><Relationship Id="rId5" Type="http://schemas.openxmlformats.org/officeDocument/2006/relationships/image" Target="../media/image11.jpg"/><Relationship Id="rId15" Type="http://schemas.openxmlformats.org/officeDocument/2006/relationships/image" Target="../media/image18.png"/><Relationship Id="rId10" Type="http://schemas.openxmlformats.org/officeDocument/2006/relationships/hyperlink" Target="https://www.google.com/url?sa=i&amp;rct=j&amp;q=&amp;esrc=s&amp;source=images&amp;cd=&amp;ved=2ahUKEwitoNDn8dDbAhVGPFAKHTfUCsAQjRx6BAgBEAU&amp;url=https://www.mimh.edu/news/&amp;psig=AOvVaw0HYy_rQlLuYAgz4l00CZQy&amp;ust=1528987842453575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hyperlink" Target="https://www.google.com/url?sa=i&amp;rct=j&amp;q=&amp;esrc=s&amp;source=images&amp;cd=&amp;ved=2ahUKEwicv4CI89DbAhVFEVAKHTZmDr0QjRx6BAgBEAU&amp;url=https://www.worldfutureenergysummit.com/&amp;psig=AOvVaw3rW0bqtCTdKCAafGEn0sKH&amp;ust=1528988197917259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rct=j&amp;q=&amp;esrc=s&amp;source=images&amp;cd=&amp;ved=2ahUKEwiXhp3X9dDbAhWILlAKHbEWCE0QjRx6BAgBEAU&amp;url=https://lineicon.com/free-icons/retry/1&amp;psig=AOvVaw1GXWTc7Z7pS5rmNZJu395m&amp;ust=1528988653212987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hyperlink" Target="https://www.google.com/url?sa=i&amp;rct=j&amp;q=&amp;esrc=s&amp;source=images&amp;cd=&amp;ved=2ahUKEwjC9LPM8NDbAhWSZ1AKHUWWBwgQjRx6BAgBEAU&amp;url=https://www.fortinet.com/products/cloud-access-security-broker.html&amp;psig=AOvVaw34Xr1YKVU8iRcKPqrQIp5m&amp;ust=152898748873341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google.com/url?sa=i&amp;rct=j&amp;q=&amp;esrc=s&amp;source=images&amp;cd=&amp;ved=2ahUKEwi5iqa59NDbAhXDJ1AKHfUBAnYQjRx6BAgBEAU&amp;url=https://back-off.org/&amp;psig=AOvVaw22i2ROE6qQn0NlsNxWuZbo&amp;ust=1528988555799500" TargetMode="External"/><Relationship Id="rId11" Type="http://schemas.openxmlformats.org/officeDocument/2006/relationships/image" Target="../media/image21.png"/><Relationship Id="rId5" Type="http://schemas.openxmlformats.org/officeDocument/2006/relationships/image" Target="../media/image11.jpg"/><Relationship Id="rId10" Type="http://schemas.openxmlformats.org/officeDocument/2006/relationships/hyperlink" Target="https://www.google.com/url?sa=i&amp;rct=j&amp;q=&amp;esrc=s&amp;source=images&amp;cd=&amp;ved=2ahUKEwiZ6YKF9tDbAhUIElAKHRveDqIQjRx6BAgBEAU&amp;url=http://beaconlamps.com/blog/the-evolution-of-traffic-lights-3463&amp;psig=AOvVaw0n9iuKJfKBTjOdGWRT4lz9&amp;ust=1528988990894182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4.png"/><Relationship Id="rId7" Type="http://schemas.openxmlformats.org/officeDocument/2006/relationships/hyperlink" Target="https://www.google.com/url?sa=i&amp;rct=j&amp;q=&amp;esrc=s&amp;source=images&amp;cd=&amp;ved=2ahUKEwi9oOqH99DbAhVEZFAKHbuSAdkQjRx6BAgBEAU&amp;url=https://www.amazon.com.au/Electronic-Sky-Stopwatch/dp/B06XSLXHTF&amp;psig=AOvVaw0d-LTYvQuyVbuQo0tlSeHo&amp;ust=1528989227395385" TargetMode="External"/><Relationship Id="rId2" Type="http://schemas.openxmlformats.org/officeDocument/2006/relationships/hyperlink" Target="https://www.google.com/url?sa=i&amp;rct=j&amp;q=&amp;esrc=s&amp;source=images&amp;cd=&amp;ved=2ahUKEwjC9LPM8NDbAhWSZ1AKHUWWBwgQjRx6BAgBEAU&amp;url=https://www.fortinet.com/products/cloud-access-security-broker.html&amp;psig=AOvVaw34Xr1YKVU8iRcKPqrQIp5m&amp;ust=1528987488733410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hyperlink" Target="https://www.google.com/url?sa=i&amp;rct=j&amp;q=&amp;esrc=s&amp;source=images&amp;cd=&amp;ved=2ahUKEwj1-oTe9tDbAhUOaFAKHWlaC70QjRx6BAgBEAU&amp;url=https://rocketdock.com/addon/icons/44456&amp;psig=AOvVaw3ZDZnDs9o4D1bV1zBHP61L&amp;ust=1528989148978540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11.jpg"/><Relationship Id="rId9" Type="http://schemas.openxmlformats.org/officeDocument/2006/relationships/hyperlink" Target="https://www.google.com/url?sa=i&amp;rct=j&amp;q=&amp;esrc=s&amp;source=images&amp;cd=&amp;ved=2ahUKEwjX0pjw99DbAhXMUlAKHaiRBXUQjRx6BAgBEAU&amp;url=http://www.tothepointdesign.eu/services/maintenance-en.htm&amp;psig=AOvVaw2NDWF31fUbHZbaMITI8R6i&amp;ust=1528989493300557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google.com/url?sa=i&amp;rct=j&amp;q=&amp;esrc=s&amp;source=images&amp;cd=&amp;ved=2ahUKEwik4Zyn79DbAhWLZlAKHVPVD5sQjRx6BAgBEAU&amp;url=http://www.viyanit.at/monitoring.html&amp;psig=AOvVaw1gbCzylIi3XEwMoVVevUA-&amp;ust=1528987189794164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71800"/>
            <a:ext cx="8915400" cy="1417320"/>
          </a:xfrm>
        </p:spPr>
        <p:txBody>
          <a:bodyPr lIns="503998" rIns="0" anchor="ctr">
            <a:noAutofit/>
          </a:bodyPr>
          <a:lstStyle/>
          <a:p>
            <a:r>
              <a:rPr lang="en-US" sz="2600" dirty="0"/>
              <a:t>A scalable online monitoring system based on Elasticsearch for distributed data acquisition in CMS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29199"/>
            <a:ext cx="9144000" cy="1828801"/>
          </a:xfrm>
        </p:spPr>
        <p:txBody>
          <a:bodyPr>
            <a:normAutofit fontScale="85000" lnSpcReduction="10000"/>
          </a:bodyPr>
          <a:lstStyle/>
          <a:p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Presenter: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Dainius </a:t>
            </a:r>
            <a:r>
              <a:rPr 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Šimelevičius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on behalf of CMS DAQ group</a:t>
            </a:r>
          </a:p>
          <a:p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Primary authors: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Luciano Orsini - CERN, Dainius </a:t>
            </a:r>
            <a:r>
              <a:rPr 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Šimelevičius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- CERN/Vilnius University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CHEP 2018</a:t>
            </a:r>
          </a:p>
          <a:p>
            <a:pPr algn="r"/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US" sz="1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 International Conference on Computing in High Energy and Nuclear Physics</a:t>
            </a:r>
          </a:p>
          <a:p>
            <a:pPr algn="r"/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9-13 July 2018, Sofia, Bulgaria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Placeholder 17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9" y="226583"/>
            <a:ext cx="1478460" cy="147599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0000" endPos="40000" dist="25400" dir="5400000" sy="-100000" algn="bl" rotWithShape="0"/>
          </a:effectLst>
        </p:spPr>
      </p:pic>
      <p:pic>
        <p:nvPicPr>
          <p:cNvPr id="7" name="Picture Placeholder 17">
            <a:extLst>
              <a:ext uri="{FF2B5EF4-FFF2-40B4-BE49-F238E27FC236}">
                <a16:creationId xmlns:a16="http://schemas.microsoft.com/office/drawing/2014/main" id="{BB2B49B2-214C-024C-9EBD-A76BA1D8D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312" y="226583"/>
            <a:ext cx="1481328" cy="1481328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0000" endPos="40000" dist="254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5007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82429-6422-D641-8969-52253BE0E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Elasticsearch terminology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BFAEAA-3B45-2346-B5D4-ED0854E9EE2B}"/>
              </a:ext>
            </a:extLst>
          </p:cNvPr>
          <p:cNvSpPr/>
          <p:nvPr/>
        </p:nvSpPr>
        <p:spPr>
          <a:xfrm>
            <a:off x="274320" y="1043846"/>
            <a:ext cx="5481137" cy="4309713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lt-LT" sz="1400" dirty="0">
                <a:solidFill>
                  <a:schemeClr val="tx2"/>
                </a:solidFill>
              </a:rPr>
              <a:t>Elasticsearch cluster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71AE7-0E40-BB4A-8214-97737EA945B1}"/>
              </a:ext>
            </a:extLst>
          </p:cNvPr>
          <p:cNvSpPr/>
          <p:nvPr/>
        </p:nvSpPr>
        <p:spPr>
          <a:xfrm>
            <a:off x="600533" y="1380695"/>
            <a:ext cx="2332249" cy="3685292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lt-LT" sz="1400" b="1" dirty="0" err="1"/>
              <a:t>Node</a:t>
            </a:r>
            <a:r>
              <a:rPr lang="lt-LT" sz="1400" b="1" dirty="0"/>
              <a:t>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527561-1BEB-0E4F-A943-62400B05B568}"/>
              </a:ext>
            </a:extLst>
          </p:cNvPr>
          <p:cNvSpPr/>
          <p:nvPr/>
        </p:nvSpPr>
        <p:spPr>
          <a:xfrm>
            <a:off x="737078" y="3435296"/>
            <a:ext cx="2047730" cy="15260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lt-LT" sz="1400" b="1" dirty="0" err="1"/>
              <a:t>Index</a:t>
            </a:r>
            <a:r>
              <a:rPr lang="lt-LT" sz="1400" b="1" dirty="0"/>
              <a:t> </a:t>
            </a:r>
            <a:r>
              <a:rPr lang="lt-LT" sz="1400" b="1" dirty="0" err="1"/>
              <a:t>n</a:t>
            </a:r>
            <a:endParaRPr lang="lt-LT" sz="14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5120A5-063B-B74E-B312-3CA119B80305}"/>
              </a:ext>
            </a:extLst>
          </p:cNvPr>
          <p:cNvSpPr/>
          <p:nvPr/>
        </p:nvSpPr>
        <p:spPr>
          <a:xfrm>
            <a:off x="737078" y="1730046"/>
            <a:ext cx="2047730" cy="15260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lt-LT" sz="1400" b="1" dirty="0"/>
              <a:t>Index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A818E6-9B57-FB47-A86D-A2A72194D2D7}"/>
              </a:ext>
            </a:extLst>
          </p:cNvPr>
          <p:cNvSpPr/>
          <p:nvPr/>
        </p:nvSpPr>
        <p:spPr>
          <a:xfrm>
            <a:off x="889341" y="2074987"/>
            <a:ext cx="1743205" cy="43304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400" dirty="0"/>
              <a:t>Shard 1 (primary)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A6D8731-0825-134A-AD77-7B7E4D1751CD}"/>
              </a:ext>
            </a:extLst>
          </p:cNvPr>
          <p:cNvSpPr/>
          <p:nvPr/>
        </p:nvSpPr>
        <p:spPr>
          <a:xfrm>
            <a:off x="889341" y="2663591"/>
            <a:ext cx="1743205" cy="43304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400" dirty="0"/>
              <a:t>Shard 2 (primary)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A13526-95C6-3040-BF4F-AD5637206E97}"/>
              </a:ext>
            </a:extLst>
          </p:cNvPr>
          <p:cNvSpPr/>
          <p:nvPr/>
        </p:nvSpPr>
        <p:spPr>
          <a:xfrm>
            <a:off x="889341" y="3765211"/>
            <a:ext cx="1743205" cy="4330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400" dirty="0"/>
              <a:t>Shard 1 (primary)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A73F08-A32B-FA4E-A99E-EB88492EFD44}"/>
              </a:ext>
            </a:extLst>
          </p:cNvPr>
          <p:cNvSpPr/>
          <p:nvPr/>
        </p:nvSpPr>
        <p:spPr>
          <a:xfrm>
            <a:off x="889341" y="4343182"/>
            <a:ext cx="1743205" cy="4330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400" dirty="0"/>
              <a:t>Shard 2 (primary)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C0973F-D232-FF4D-9D33-1C7AEE91B568}"/>
              </a:ext>
            </a:extLst>
          </p:cNvPr>
          <p:cNvSpPr/>
          <p:nvPr/>
        </p:nvSpPr>
        <p:spPr>
          <a:xfrm>
            <a:off x="3181049" y="1380695"/>
            <a:ext cx="2254904" cy="3685292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lt-LT" sz="1400" b="1" dirty="0" err="1"/>
              <a:t>Node</a:t>
            </a:r>
            <a:r>
              <a:rPr lang="lt-LT" sz="1400" b="1" dirty="0"/>
              <a:t> 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7240E9-311E-1446-9CA8-BA95E3B84AD4}"/>
              </a:ext>
            </a:extLst>
          </p:cNvPr>
          <p:cNvSpPr/>
          <p:nvPr/>
        </p:nvSpPr>
        <p:spPr>
          <a:xfrm>
            <a:off x="3276437" y="3414429"/>
            <a:ext cx="2047730" cy="15260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lt-LT" sz="1400" b="1" dirty="0" err="1"/>
              <a:t>Index</a:t>
            </a:r>
            <a:r>
              <a:rPr lang="lt-LT" sz="1400" b="1" dirty="0"/>
              <a:t> </a:t>
            </a:r>
            <a:r>
              <a:rPr lang="lt-LT" sz="1400" b="1" dirty="0" err="1"/>
              <a:t>n</a:t>
            </a:r>
            <a:endParaRPr lang="lt-LT" sz="14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B4E484-A4E3-FE46-98CA-EF861353559A}"/>
              </a:ext>
            </a:extLst>
          </p:cNvPr>
          <p:cNvSpPr/>
          <p:nvPr/>
        </p:nvSpPr>
        <p:spPr>
          <a:xfrm>
            <a:off x="3276437" y="1730046"/>
            <a:ext cx="2047730" cy="15260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lt-LT" sz="1400" b="1" dirty="0"/>
              <a:t>Index 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EA1021-D013-134D-85F6-F61812E0FE76}"/>
              </a:ext>
            </a:extLst>
          </p:cNvPr>
          <p:cNvSpPr/>
          <p:nvPr/>
        </p:nvSpPr>
        <p:spPr>
          <a:xfrm>
            <a:off x="3428700" y="2074987"/>
            <a:ext cx="1743205" cy="4330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400" dirty="0"/>
              <a:t>Shard 1 (replica)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92338FA-EA14-AE4B-9FF8-DA6AB5F8A8E3}"/>
              </a:ext>
            </a:extLst>
          </p:cNvPr>
          <p:cNvSpPr/>
          <p:nvPr/>
        </p:nvSpPr>
        <p:spPr>
          <a:xfrm>
            <a:off x="3428700" y="2648865"/>
            <a:ext cx="1743205" cy="4330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400" dirty="0"/>
              <a:t>Shard 2 (replica)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3220F99-E522-734A-81D4-27E7DEB6A83C}"/>
              </a:ext>
            </a:extLst>
          </p:cNvPr>
          <p:cNvSpPr/>
          <p:nvPr/>
        </p:nvSpPr>
        <p:spPr>
          <a:xfrm>
            <a:off x="3428700" y="3744344"/>
            <a:ext cx="1743205" cy="4330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400" dirty="0"/>
              <a:t>Shard 1 (replica)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9362A07-EA12-BB48-BDBE-92DF95748810}"/>
              </a:ext>
            </a:extLst>
          </p:cNvPr>
          <p:cNvSpPr/>
          <p:nvPr/>
        </p:nvSpPr>
        <p:spPr>
          <a:xfrm>
            <a:off x="3428700" y="4342388"/>
            <a:ext cx="1743205" cy="4330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400" dirty="0"/>
              <a:t>Shard 2 (replica)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F71E861-73BC-E044-8A69-4C06AA7CB7D8}"/>
              </a:ext>
            </a:extLst>
          </p:cNvPr>
          <p:cNvSpPr txBox="1"/>
          <p:nvPr/>
        </p:nvSpPr>
        <p:spPr>
          <a:xfrm>
            <a:off x="5582568" y="5353559"/>
            <a:ext cx="786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Fields</a:t>
            </a:r>
          </a:p>
        </p:txBody>
      </p:sp>
      <p:sp>
        <p:nvSpPr>
          <p:cNvPr id="34" name="Left Brace 33">
            <a:extLst>
              <a:ext uri="{FF2B5EF4-FFF2-40B4-BE49-F238E27FC236}">
                <a16:creationId xmlns:a16="http://schemas.microsoft.com/office/drawing/2014/main" id="{B64DD724-1B7C-714E-B17E-0E4B55F2B08B}"/>
              </a:ext>
            </a:extLst>
          </p:cNvPr>
          <p:cNvSpPr/>
          <p:nvPr/>
        </p:nvSpPr>
        <p:spPr>
          <a:xfrm>
            <a:off x="5852406" y="1043846"/>
            <a:ext cx="300129" cy="2755195"/>
          </a:xfrm>
          <a:prstGeom prst="leftBrace">
            <a:avLst>
              <a:gd name="adj1" fmla="val 16202"/>
              <a:gd name="adj2" fmla="val 52714"/>
            </a:avLst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2400" b="1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5F6DBA43-634D-5643-9336-7E7B71B817B6}"/>
              </a:ext>
            </a:extLst>
          </p:cNvPr>
          <p:cNvSpPr/>
          <p:nvPr/>
        </p:nvSpPr>
        <p:spPr>
          <a:xfrm>
            <a:off x="6399132" y="4961300"/>
            <a:ext cx="181231" cy="1279480"/>
          </a:xfrm>
          <a:prstGeom prst="leftBrace">
            <a:avLst>
              <a:gd name="adj1" fmla="val 42109"/>
              <a:gd name="adj2" fmla="val 45206"/>
            </a:avLst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2400" b="1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FED5A63-6D3E-3B48-8525-364DE800E9A8}"/>
              </a:ext>
            </a:extLst>
          </p:cNvPr>
          <p:cNvSpPr txBox="1"/>
          <p:nvPr/>
        </p:nvSpPr>
        <p:spPr>
          <a:xfrm>
            <a:off x="4089084" y="309274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E72C310-80F5-DD4D-B4AF-DAE988ED1E92}"/>
              </a:ext>
            </a:extLst>
          </p:cNvPr>
          <p:cNvSpPr txBox="1"/>
          <p:nvPr/>
        </p:nvSpPr>
        <p:spPr>
          <a:xfrm>
            <a:off x="1553194" y="309121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43" name="Snip Single Corner Rectangle 42">
            <a:extLst>
              <a:ext uri="{FF2B5EF4-FFF2-40B4-BE49-F238E27FC236}">
                <a16:creationId xmlns:a16="http://schemas.microsoft.com/office/drawing/2014/main" id="{4B0F1C12-09D3-5C4A-86AD-21EF0487086F}"/>
              </a:ext>
            </a:extLst>
          </p:cNvPr>
          <p:cNvSpPr/>
          <p:nvPr/>
        </p:nvSpPr>
        <p:spPr>
          <a:xfrm>
            <a:off x="6658594" y="4501220"/>
            <a:ext cx="1809748" cy="2039989"/>
          </a:xfrm>
          <a:prstGeom prst="snip1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t-LT" sz="1300" dirty="0">
                <a:solidFill>
                  <a:schemeClr val="tx1"/>
                </a:solidFill>
              </a:rPr>
              <a:t>{</a:t>
            </a:r>
          </a:p>
          <a:p>
            <a:r>
              <a:rPr lang="lt-LT" sz="1300" dirty="0">
                <a:solidFill>
                  <a:schemeClr val="tx1"/>
                </a:solidFill>
              </a:rPr>
              <a:t>  “name“: „ferol2“,</a:t>
            </a:r>
          </a:p>
          <a:p>
            <a:r>
              <a:rPr lang="lt-LT" sz="1300" dirty="0">
                <a:solidFill>
                  <a:schemeClr val="tx1"/>
                </a:solidFill>
              </a:rPr>
              <a:t>  “</a:t>
            </a:r>
            <a:r>
              <a:rPr lang="lt-LT" sz="1300" dirty="0" err="1">
                <a:solidFill>
                  <a:schemeClr val="tx1"/>
                </a:solidFill>
              </a:rPr>
              <a:t>slotNumber</a:t>
            </a:r>
            <a:r>
              <a:rPr lang="lt-LT" sz="1300" dirty="0">
                <a:solidFill>
                  <a:schemeClr val="tx1"/>
                </a:solidFill>
              </a:rPr>
              <a:t>“: 2,</a:t>
            </a:r>
          </a:p>
          <a:p>
            <a:r>
              <a:rPr lang="lt-LT" sz="1300" dirty="0">
                <a:solidFill>
                  <a:schemeClr val="tx1"/>
                </a:solidFill>
              </a:rPr>
              <a:t>  “rate“: 1.2,</a:t>
            </a:r>
          </a:p>
          <a:p>
            <a:r>
              <a:rPr lang="lt-LT" sz="1300" dirty="0">
                <a:solidFill>
                  <a:schemeClr val="tx1"/>
                </a:solidFill>
              </a:rPr>
              <a:t>  “</a:t>
            </a:r>
            <a:r>
              <a:rPr lang="lt-LT" sz="1300" dirty="0" err="1">
                <a:solidFill>
                  <a:schemeClr val="tx1"/>
                </a:solidFill>
              </a:rPr>
              <a:t>busy</a:t>
            </a:r>
            <a:r>
              <a:rPr lang="lt-LT" sz="1300" dirty="0">
                <a:solidFill>
                  <a:schemeClr val="tx1"/>
                </a:solidFill>
              </a:rPr>
              <a:t>“: </a:t>
            </a:r>
            <a:r>
              <a:rPr lang="lt-LT" sz="1300" dirty="0" err="1">
                <a:solidFill>
                  <a:schemeClr val="tx1"/>
                </a:solidFill>
              </a:rPr>
              <a:t>true</a:t>
            </a:r>
            <a:r>
              <a:rPr lang="lt-LT" sz="1300" dirty="0">
                <a:solidFill>
                  <a:schemeClr val="tx1"/>
                </a:solidFill>
              </a:rPr>
              <a:t>,</a:t>
            </a:r>
          </a:p>
          <a:p>
            <a:r>
              <a:rPr lang="lt-LT" sz="1300" dirty="0">
                <a:solidFill>
                  <a:schemeClr val="tx1"/>
                </a:solidFill>
              </a:rPr>
              <a:t>  “</a:t>
            </a:r>
            <a:r>
              <a:rPr lang="lt-LT" sz="1300" dirty="0" err="1">
                <a:solidFill>
                  <a:schemeClr val="tx1"/>
                </a:solidFill>
              </a:rPr>
              <a:t>values</a:t>
            </a:r>
            <a:r>
              <a:rPr lang="lt-LT" sz="1300" dirty="0">
                <a:solidFill>
                  <a:schemeClr val="tx1"/>
                </a:solidFill>
              </a:rPr>
              <a:t>“: [4.5, 2.3, 12.1]</a:t>
            </a:r>
          </a:p>
          <a:p>
            <a:r>
              <a:rPr lang="lt-LT" sz="130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18590C2-D0EF-8A4A-A13E-84D5EA0AD016}"/>
              </a:ext>
            </a:extLst>
          </p:cNvPr>
          <p:cNvSpPr/>
          <p:nvPr/>
        </p:nvSpPr>
        <p:spPr>
          <a:xfrm>
            <a:off x="6399132" y="987131"/>
            <a:ext cx="2057375" cy="28119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lt-LT" b="1" dirty="0" err="1"/>
              <a:t>Index</a:t>
            </a:r>
            <a:endParaRPr lang="lt-LT" b="1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1E2990E-BE58-9E4D-B738-5D287C5EE61E}"/>
              </a:ext>
            </a:extLst>
          </p:cNvPr>
          <p:cNvSpPr/>
          <p:nvPr/>
        </p:nvSpPr>
        <p:spPr>
          <a:xfrm>
            <a:off x="6556657" y="1462837"/>
            <a:ext cx="1749172" cy="4264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/>
              <a:t>Document 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574F0B0-F78C-EB48-A307-87E853A7C6C2}"/>
              </a:ext>
            </a:extLst>
          </p:cNvPr>
          <p:cNvSpPr/>
          <p:nvPr/>
        </p:nvSpPr>
        <p:spPr>
          <a:xfrm>
            <a:off x="6553234" y="2046057"/>
            <a:ext cx="1749172" cy="4264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/>
              <a:t>Document 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7851BA1-D057-D94B-BD0C-F828E24BAC69}"/>
              </a:ext>
            </a:extLst>
          </p:cNvPr>
          <p:cNvSpPr/>
          <p:nvPr/>
        </p:nvSpPr>
        <p:spPr>
          <a:xfrm>
            <a:off x="6553234" y="3198703"/>
            <a:ext cx="1749172" cy="4264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 err="1"/>
              <a:t>Document</a:t>
            </a:r>
            <a:r>
              <a:rPr lang="lt-LT" sz="1600" dirty="0"/>
              <a:t> </a:t>
            </a:r>
            <a:r>
              <a:rPr lang="lt-LT" sz="1600" dirty="0" err="1"/>
              <a:t>n</a:t>
            </a:r>
            <a:endParaRPr lang="lt-LT" sz="16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B21457B-2A24-2040-A8B7-85C175F38D84}"/>
              </a:ext>
            </a:extLst>
          </p:cNvPr>
          <p:cNvSpPr txBox="1"/>
          <p:nvPr/>
        </p:nvSpPr>
        <p:spPr>
          <a:xfrm>
            <a:off x="7210321" y="26399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94C0A1B-5F1C-5C4A-80F3-B36BF2C61677}"/>
              </a:ext>
            </a:extLst>
          </p:cNvPr>
          <p:cNvCxnSpPr>
            <a:cxnSpLocks/>
          </p:cNvCxnSpPr>
          <p:nvPr/>
        </p:nvCxnSpPr>
        <p:spPr>
          <a:xfrm>
            <a:off x="7464428" y="3625141"/>
            <a:ext cx="1" cy="876079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441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Elasticsearch-based monitoring system</a:t>
            </a:r>
          </a:p>
        </p:txBody>
      </p:sp>
    </p:spTree>
    <p:extLst>
      <p:ext uri="{BB962C8B-B14F-4D97-AF65-F5344CB8AC3E}">
        <p14:creationId xmlns:p14="http://schemas.microsoft.com/office/powerpoint/2010/main" val="165203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35F78-F0FC-4F49-9FC8-96495F20C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life cycle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00F491-ADD7-0B44-8BE4-9672358D833E}"/>
              </a:ext>
            </a:extLst>
          </p:cNvPr>
          <p:cNvSpPr/>
          <p:nvPr/>
        </p:nvSpPr>
        <p:spPr>
          <a:xfrm>
            <a:off x="435223" y="4521244"/>
            <a:ext cx="1007847" cy="580076"/>
          </a:xfrm>
          <a:prstGeom prst="rect">
            <a:avLst/>
          </a:prstGeom>
          <a:solidFill>
            <a:schemeClr val="bg1">
              <a:lumMod val="75000"/>
            </a:schemeClr>
          </a:solidFill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1600" b="1" kern="1200" dirty="0">
                <a:solidFill>
                  <a:schemeClr val="tx1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Index </a:t>
            </a:r>
          </a:p>
          <a:p>
            <a:pPr algn="ctr">
              <a:spcAft>
                <a:spcPts val="0"/>
              </a:spcAft>
            </a:pPr>
            <a:r>
              <a:rPr lang="en-US" sz="1600" b="1" kern="1200" dirty="0">
                <a:solidFill>
                  <a:schemeClr val="tx1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n</a:t>
            </a:r>
            <a:endParaRPr lang="en-US" sz="1600" b="1" dirty="0">
              <a:solidFill>
                <a:schemeClr val="tx1"/>
              </a:solidFill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F526B2-9DBE-6B41-B759-39C0A2A0599E}"/>
              </a:ext>
            </a:extLst>
          </p:cNvPr>
          <p:cNvSpPr/>
          <p:nvPr/>
        </p:nvSpPr>
        <p:spPr>
          <a:xfrm rot="10800000">
            <a:off x="1623487" y="4521244"/>
            <a:ext cx="1007847" cy="580076"/>
          </a:xfrm>
          <a:prstGeom prst="rect">
            <a:avLst/>
          </a:prstGeom>
          <a:gradFill flip="none" rotWithShape="1">
            <a:gsLst>
              <a:gs pos="41000">
                <a:schemeClr val="accent1">
                  <a:tint val="100000"/>
                  <a:shade val="100000"/>
                  <a:satMod val="130000"/>
                </a:schemeClr>
              </a:gs>
              <a:gs pos="52000">
                <a:schemeClr val="bg1">
                  <a:lumMod val="65000"/>
                </a:schemeClr>
              </a:gs>
            </a:gsLst>
            <a:lin ang="0" scaled="1"/>
            <a:tileRect/>
          </a:gradFill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2400" b="1" dirty="0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CCF8A7-517F-124C-90B5-5C0FCA969BE8}"/>
              </a:ext>
            </a:extLst>
          </p:cNvPr>
          <p:cNvSpPr/>
          <p:nvPr/>
        </p:nvSpPr>
        <p:spPr>
          <a:xfrm>
            <a:off x="3026538" y="4521244"/>
            <a:ext cx="1007847" cy="580076"/>
          </a:xfrm>
          <a:prstGeom prst="rect">
            <a:avLst/>
          </a:prstGeom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1600" b="1" kern="1200" dirty="0">
                <a:solidFill>
                  <a:schemeClr val="bg1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Index n+2</a:t>
            </a:r>
            <a:endParaRPr lang="en-US" sz="1600" b="1" dirty="0">
              <a:solidFill>
                <a:schemeClr val="bg1"/>
              </a:solidFill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7067AF-0986-BA46-893D-A3B074A9A9FC}"/>
              </a:ext>
            </a:extLst>
          </p:cNvPr>
          <p:cNvSpPr/>
          <p:nvPr/>
        </p:nvSpPr>
        <p:spPr>
          <a:xfrm>
            <a:off x="4297414" y="4521244"/>
            <a:ext cx="1007847" cy="580076"/>
          </a:xfrm>
          <a:prstGeom prst="rect">
            <a:avLst/>
          </a:prstGeom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1600" b="1" kern="1200" dirty="0">
                <a:solidFill>
                  <a:schemeClr val="bg1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Index n+3</a:t>
            </a:r>
            <a:endParaRPr lang="en-US" sz="1600" b="1" dirty="0">
              <a:solidFill>
                <a:schemeClr val="bg1"/>
              </a:solidFill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A843B5-BD9A-D547-9037-8579C1FDA373}"/>
              </a:ext>
            </a:extLst>
          </p:cNvPr>
          <p:cNvSpPr/>
          <p:nvPr/>
        </p:nvSpPr>
        <p:spPr>
          <a:xfrm>
            <a:off x="5650898" y="4521244"/>
            <a:ext cx="1007847" cy="580076"/>
          </a:xfrm>
          <a:prstGeom prst="rect">
            <a:avLst/>
          </a:prstGeom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1600" b="1" kern="1200">
                <a:solidFill>
                  <a:schemeClr val="bg1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Index n+4</a:t>
            </a:r>
            <a:endParaRPr lang="en-US" sz="1600" b="1">
              <a:solidFill>
                <a:schemeClr val="bg1"/>
              </a:solidFill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0070DA-A732-8D4D-9439-B38BB5C77D68}"/>
              </a:ext>
            </a:extLst>
          </p:cNvPr>
          <p:cNvSpPr/>
          <p:nvPr/>
        </p:nvSpPr>
        <p:spPr>
          <a:xfrm>
            <a:off x="7002278" y="4521244"/>
            <a:ext cx="1007847" cy="58007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5000">
                <a:schemeClr val="accent1">
                  <a:tint val="50000"/>
                  <a:shade val="100000"/>
                  <a:satMod val="350000"/>
                </a:schemeClr>
              </a:gs>
              <a:gs pos="30000">
                <a:schemeClr val="bg1"/>
              </a:gs>
            </a:gsLst>
            <a:lin ang="0" scaled="1"/>
            <a:tileRect/>
          </a:gradFill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1600" b="1" kern="1200" dirty="0">
                <a:solidFill>
                  <a:schemeClr val="tx1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Index n+5</a:t>
            </a:r>
            <a:endParaRPr lang="en-US" sz="1600" b="1" dirty="0">
              <a:solidFill>
                <a:schemeClr val="tx1"/>
              </a:solidFill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A38EF931-CC60-E24A-8815-A04CEC1BA426}"/>
              </a:ext>
            </a:extLst>
          </p:cNvPr>
          <p:cNvSpPr/>
          <p:nvPr/>
        </p:nvSpPr>
        <p:spPr>
          <a:xfrm rot="16200000">
            <a:off x="4645862" y="3608502"/>
            <a:ext cx="244713" cy="4997777"/>
          </a:xfrm>
          <a:prstGeom prst="leftBrace">
            <a:avLst>
              <a:gd name="adj1" fmla="val 82407"/>
              <a:gd name="adj2" fmla="val 48951"/>
            </a:avLst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2400" b="1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3F733C20-ED74-5B4B-B418-712AEDD3CC44}"/>
              </a:ext>
            </a:extLst>
          </p:cNvPr>
          <p:cNvSpPr/>
          <p:nvPr/>
        </p:nvSpPr>
        <p:spPr>
          <a:xfrm rot="16200000">
            <a:off x="4763436" y="4855334"/>
            <a:ext cx="133031" cy="1007848"/>
          </a:xfrm>
          <a:prstGeom prst="leftBrace">
            <a:avLst>
              <a:gd name="adj1" fmla="val 82407"/>
              <a:gd name="adj2" fmla="val 48951"/>
            </a:avLst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2400" b="1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C877D4-4776-2B46-9BF4-E5B41DF3174A}"/>
              </a:ext>
            </a:extLst>
          </p:cNvPr>
          <p:cNvSpPr/>
          <p:nvPr/>
        </p:nvSpPr>
        <p:spPr>
          <a:xfrm>
            <a:off x="4326027" y="6265610"/>
            <a:ext cx="11448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kern="1200" dirty="0" err="1"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timetolive</a:t>
            </a:r>
            <a:endParaRPr lang="en-US" sz="1600" b="1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6C7A53-5BCC-F747-B095-F9D7ED90486E}"/>
              </a:ext>
            </a:extLst>
          </p:cNvPr>
          <p:cNvSpPr/>
          <p:nvPr/>
        </p:nvSpPr>
        <p:spPr>
          <a:xfrm>
            <a:off x="4144077" y="5469611"/>
            <a:ext cx="1338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kern="1200" dirty="0" err="1"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timeinterval</a:t>
            </a:r>
            <a:endParaRPr lang="en-US" sz="1600" b="1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2E9CCAA3-8313-EC40-A1C5-39FBC337D695}"/>
              </a:ext>
            </a:extLst>
          </p:cNvPr>
          <p:cNvSpPr/>
          <p:nvPr/>
        </p:nvSpPr>
        <p:spPr>
          <a:xfrm rot="16200000">
            <a:off x="1170929" y="4647551"/>
            <a:ext cx="244713" cy="1716124"/>
          </a:xfrm>
          <a:prstGeom prst="leftBrace">
            <a:avLst>
              <a:gd name="adj1" fmla="val 82407"/>
              <a:gd name="adj2" fmla="val 48951"/>
            </a:avLst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2400" b="1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2F5D20E-23D3-D64B-91A9-403D95F63D13}"/>
              </a:ext>
            </a:extLst>
          </p:cNvPr>
          <p:cNvSpPr/>
          <p:nvPr/>
        </p:nvSpPr>
        <p:spPr>
          <a:xfrm>
            <a:off x="694060" y="5627620"/>
            <a:ext cx="13933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kern="1200" dirty="0"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expired data</a:t>
            </a:r>
            <a:endParaRPr lang="en-US" sz="1600" b="1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023C7319-0F3F-4C40-9B67-59A7F9FC8293}"/>
              </a:ext>
            </a:extLst>
          </p:cNvPr>
          <p:cNvSpPr/>
          <p:nvPr/>
        </p:nvSpPr>
        <p:spPr>
          <a:xfrm rot="5400000">
            <a:off x="4574152" y="1781507"/>
            <a:ext cx="244713" cy="4986370"/>
          </a:xfrm>
          <a:prstGeom prst="leftBrace">
            <a:avLst>
              <a:gd name="adj1" fmla="val 82407"/>
              <a:gd name="adj2" fmla="val 48951"/>
            </a:avLst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2400" b="1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DAC1E1-1F0A-0F40-8FAA-AFAFB4A10E4C}"/>
              </a:ext>
            </a:extLst>
          </p:cNvPr>
          <p:cNvSpPr/>
          <p:nvPr/>
        </p:nvSpPr>
        <p:spPr>
          <a:xfrm>
            <a:off x="3963987" y="3692621"/>
            <a:ext cx="19543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Full data available</a:t>
            </a:r>
            <a:endParaRPr lang="en-US" sz="1600" b="1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DFE558-32A5-FD43-9B8A-4FC585851022}"/>
              </a:ext>
            </a:extLst>
          </p:cNvPr>
          <p:cNvSpPr/>
          <p:nvPr/>
        </p:nvSpPr>
        <p:spPr>
          <a:xfrm>
            <a:off x="1730363" y="4529713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b="1" dirty="0"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Index </a:t>
            </a:r>
          </a:p>
          <a:p>
            <a:pPr algn="ctr">
              <a:spcAft>
                <a:spcPts val="0"/>
              </a:spcAft>
            </a:pPr>
            <a:r>
              <a:rPr lang="en-US" sz="1600" b="1" dirty="0"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n+1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6C2E1B7-4965-2D4C-B793-FCDCBBE395F0}"/>
              </a:ext>
            </a:extLst>
          </p:cNvPr>
          <p:cNvGrpSpPr/>
          <p:nvPr/>
        </p:nvGrpSpPr>
        <p:grpSpPr>
          <a:xfrm>
            <a:off x="7586211" y="835806"/>
            <a:ext cx="1436144" cy="2158334"/>
            <a:chOff x="6399132" y="987131"/>
            <a:chExt cx="2057375" cy="281191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9354CE1-C9DA-024C-A935-4CEF9EB0390D}"/>
                </a:ext>
              </a:extLst>
            </p:cNvPr>
            <p:cNvSpPr/>
            <p:nvPr/>
          </p:nvSpPr>
          <p:spPr>
            <a:xfrm>
              <a:off x="6399132" y="987131"/>
              <a:ext cx="2057375" cy="281191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lt-LT" sz="1400" b="1" dirty="0" err="1"/>
                <a:t>Index</a:t>
              </a:r>
              <a:endParaRPr lang="lt-LT" sz="1400" b="1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4B7565D-7FBF-154E-A20E-D12CACAFCE03}"/>
                </a:ext>
              </a:extLst>
            </p:cNvPr>
            <p:cNvSpPr/>
            <p:nvPr/>
          </p:nvSpPr>
          <p:spPr>
            <a:xfrm>
              <a:off x="6556657" y="1462837"/>
              <a:ext cx="1749172" cy="4264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lt-LT" sz="1200" dirty="0"/>
                <a:t>Document 1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A7E64BC-F099-6D41-A2AC-32BF91B8EA9E}"/>
                </a:ext>
              </a:extLst>
            </p:cNvPr>
            <p:cNvSpPr/>
            <p:nvPr/>
          </p:nvSpPr>
          <p:spPr>
            <a:xfrm>
              <a:off x="6553234" y="2046057"/>
              <a:ext cx="1749172" cy="4264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lt-LT" sz="1200" dirty="0"/>
                <a:t>Document 2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91CB7D1-4DDC-794A-893F-221124901292}"/>
                </a:ext>
              </a:extLst>
            </p:cNvPr>
            <p:cNvSpPr/>
            <p:nvPr/>
          </p:nvSpPr>
          <p:spPr>
            <a:xfrm>
              <a:off x="6553234" y="3198703"/>
              <a:ext cx="1749172" cy="4264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lt-LT" sz="1200" dirty="0" err="1"/>
                <a:t>Document</a:t>
              </a:r>
              <a:r>
                <a:rPr lang="lt-LT" sz="1200" dirty="0"/>
                <a:t> </a:t>
              </a:r>
              <a:r>
                <a:rPr lang="lt-LT" sz="1200" dirty="0" err="1"/>
                <a:t>n</a:t>
              </a:r>
              <a:endParaRPr lang="lt-LT" sz="12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318EED5-45D0-8D4D-9039-C73EAF35F568}"/>
                </a:ext>
              </a:extLst>
            </p:cNvPr>
            <p:cNvSpPr txBox="1"/>
            <p:nvPr/>
          </p:nvSpPr>
          <p:spPr>
            <a:xfrm>
              <a:off x="7210321" y="2639980"/>
              <a:ext cx="415498" cy="394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…</a:t>
              </a:r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CEC66-D4AE-F345-9B13-CA8F0822064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0201" y="898869"/>
            <a:ext cx="7338440" cy="2422223"/>
          </a:xfrm>
        </p:spPr>
        <p:txBody>
          <a:bodyPr/>
          <a:lstStyle/>
          <a:p>
            <a:r>
              <a:rPr lang="en-US" dirty="0"/>
              <a:t>Most of the monitoring data has a defined lifetime (</a:t>
            </a:r>
            <a:r>
              <a:rPr lang="en-US" dirty="0" err="1">
                <a:solidFill>
                  <a:schemeClr val="accent1"/>
                </a:solidFill>
              </a:rPr>
              <a:t>timetolive</a:t>
            </a:r>
            <a:r>
              <a:rPr lang="en-US" dirty="0"/>
              <a:t>) and has to be removed when </a:t>
            </a:r>
            <a:r>
              <a:rPr lang="en-US" dirty="0">
                <a:solidFill>
                  <a:schemeClr val="accent1"/>
                </a:solidFill>
              </a:rPr>
              <a:t>expires</a:t>
            </a:r>
          </a:p>
          <a:p>
            <a:r>
              <a:rPr lang="en-US" dirty="0">
                <a:solidFill>
                  <a:schemeClr val="accent1"/>
                </a:solidFill>
              </a:rPr>
              <a:t>Time based indices </a:t>
            </a:r>
            <a:r>
              <a:rPr lang="en-US" dirty="0"/>
              <a:t>are created automatically according to a </a:t>
            </a:r>
            <a:r>
              <a:rPr lang="en-US" dirty="0" err="1">
                <a:solidFill>
                  <a:schemeClr val="accent1"/>
                </a:solidFill>
              </a:rPr>
              <a:t>timeinterval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n-US" dirty="0"/>
              <a:t>Efficient data removal is achieved by </a:t>
            </a:r>
            <a:r>
              <a:rPr lang="en-US" dirty="0">
                <a:solidFill>
                  <a:schemeClr val="accent1"/>
                </a:solidFill>
              </a:rPr>
              <a:t>index deletion</a:t>
            </a:r>
          </a:p>
        </p:txBody>
      </p:sp>
    </p:spTree>
    <p:extLst>
      <p:ext uri="{BB962C8B-B14F-4D97-AF65-F5344CB8AC3E}">
        <p14:creationId xmlns:p14="http://schemas.microsoft.com/office/powerpoint/2010/main" val="3019081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D5857-0B8D-634E-85B4-5BB0B27C4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973"/>
            <a:ext cx="8593667" cy="569007"/>
          </a:xfrm>
        </p:spPr>
        <p:txBody>
          <a:bodyPr/>
          <a:lstStyle/>
          <a:p>
            <a:r>
              <a:rPr lang="en-US" dirty="0"/>
              <a:t>Indices, documents and aliases</a:t>
            </a:r>
          </a:p>
        </p:txBody>
      </p:sp>
      <p:sp>
        <p:nvSpPr>
          <p:cNvPr id="454" name="Text Box 1277">
            <a:extLst>
              <a:ext uri="{FF2B5EF4-FFF2-40B4-BE49-F238E27FC236}">
                <a16:creationId xmlns:a16="http://schemas.microsoft.com/office/drawing/2014/main" id="{AEE0B995-E6A6-B440-A872-033C8A600706}"/>
              </a:ext>
            </a:extLst>
          </p:cNvPr>
          <p:cNvSpPr txBox="1"/>
          <p:nvPr/>
        </p:nvSpPr>
        <p:spPr>
          <a:xfrm>
            <a:off x="7498620" y="5818694"/>
            <a:ext cx="1119217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Document</a:t>
            </a:r>
            <a:endParaRPr lang="en-US" sz="1200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6F74EC9E-CE01-C94F-AE5B-87B7880C9D41}"/>
              </a:ext>
            </a:extLst>
          </p:cNvPr>
          <p:cNvSpPr/>
          <p:nvPr/>
        </p:nvSpPr>
        <p:spPr>
          <a:xfrm>
            <a:off x="1550972" y="2597814"/>
            <a:ext cx="878633" cy="467631"/>
          </a:xfrm>
          <a:prstGeom prst="rect">
            <a:avLst/>
          </a:prstGeom>
          <a:solidFill>
            <a:srgbClr val="BFBFBF"/>
          </a:solidFill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2000" b="1" kern="1200" dirty="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US" sz="2000" b="1" kern="1200" baseline="-25000" dirty="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n</a:t>
            </a:r>
            <a:endParaRPr lang="en-US" sz="1400" b="1" dirty="0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43CC7317-3FEA-FC46-9AF0-5302D18F4740}"/>
              </a:ext>
            </a:extLst>
          </p:cNvPr>
          <p:cNvSpPr/>
          <p:nvPr/>
        </p:nvSpPr>
        <p:spPr>
          <a:xfrm>
            <a:off x="2586891" y="2597814"/>
            <a:ext cx="878633" cy="467631"/>
          </a:xfrm>
          <a:prstGeom prst="rect">
            <a:avLst/>
          </a:prstGeom>
          <a:solidFill>
            <a:srgbClr val="BFBFBF"/>
          </a:solidFill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2000" b="1" kern="12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US" sz="2000" b="1" kern="1200" baseline="-250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n+1</a:t>
            </a:r>
            <a:endParaRPr lang="en-US" sz="1400" b="1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A70C93D4-1102-A74A-911B-DEE158CB3829}"/>
              </a:ext>
            </a:extLst>
          </p:cNvPr>
          <p:cNvSpPr/>
          <p:nvPr/>
        </p:nvSpPr>
        <p:spPr>
          <a:xfrm>
            <a:off x="3810061" y="2597814"/>
            <a:ext cx="878633" cy="467631"/>
          </a:xfrm>
          <a:prstGeom prst="rect">
            <a:avLst/>
          </a:prstGeom>
          <a:gradFill flip="none" rotWithShape="1">
            <a:gsLst>
              <a:gs pos="49000">
                <a:schemeClr val="accent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  <a:gs pos="0">
                <a:schemeClr val="bg1">
                  <a:lumMod val="50000"/>
                </a:schemeClr>
              </a:gs>
            </a:gsLst>
            <a:lin ang="0" scaled="1"/>
            <a:tileRect/>
          </a:gradFill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2000" b="1" kern="12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US" sz="2000" b="1" kern="1200" baseline="-250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n+2</a:t>
            </a:r>
            <a:endParaRPr lang="en-US" sz="1400" b="1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FB2A355C-9C31-0C4D-AD9C-35DCDC49721C}"/>
              </a:ext>
            </a:extLst>
          </p:cNvPr>
          <p:cNvSpPr/>
          <p:nvPr/>
        </p:nvSpPr>
        <p:spPr>
          <a:xfrm>
            <a:off x="4918000" y="2597814"/>
            <a:ext cx="878633" cy="467631"/>
          </a:xfrm>
          <a:prstGeom prst="rect">
            <a:avLst/>
          </a:prstGeom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2000" b="1" kern="12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US" sz="2000" b="1" kern="1200" baseline="-250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n+3</a:t>
            </a:r>
            <a:endParaRPr lang="en-US" sz="1400" b="1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0829FC0F-1D21-B848-8FF4-C8E7B34BB513}"/>
              </a:ext>
            </a:extLst>
          </p:cNvPr>
          <p:cNvSpPr/>
          <p:nvPr/>
        </p:nvSpPr>
        <p:spPr>
          <a:xfrm>
            <a:off x="6152005" y="2597814"/>
            <a:ext cx="878633" cy="467631"/>
          </a:xfrm>
          <a:prstGeom prst="rect">
            <a:avLst/>
          </a:prstGeom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2000" b="1" kern="12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US" sz="2000" b="1" kern="1200" baseline="-250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n+4</a:t>
            </a:r>
            <a:endParaRPr lang="en-US" sz="1400" b="1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34" name="Rounded Rectangle 233">
            <a:extLst>
              <a:ext uri="{FF2B5EF4-FFF2-40B4-BE49-F238E27FC236}">
                <a16:creationId xmlns:a16="http://schemas.microsoft.com/office/drawing/2014/main" id="{8E670B3F-CE22-4745-8241-087CCA3DBE6E}"/>
              </a:ext>
            </a:extLst>
          </p:cNvPr>
          <p:cNvSpPr/>
          <p:nvPr/>
        </p:nvSpPr>
        <p:spPr>
          <a:xfrm>
            <a:off x="2305752" y="3766890"/>
            <a:ext cx="2536800" cy="548005"/>
          </a:xfrm>
          <a:prstGeom prst="roundRect">
            <a:avLst/>
          </a:prstGeom>
          <a:noFill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Full history</a:t>
            </a:r>
            <a:endParaRPr lang="en-US" sz="1200" b="1" dirty="0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FBE9693F-E562-704D-8CFC-CFB85FB6C10A}"/>
              </a:ext>
            </a:extLst>
          </p:cNvPr>
          <p:cNvCxnSpPr/>
          <p:nvPr/>
        </p:nvCxnSpPr>
        <p:spPr>
          <a:xfrm flipH="1" flipV="1">
            <a:off x="1990289" y="3065446"/>
            <a:ext cx="1583864" cy="701447"/>
          </a:xfrm>
          <a:prstGeom prst="straightConnector1">
            <a:avLst/>
          </a:prstGeom>
          <a:ln w="9525" cmpd="sng">
            <a:solidFill>
              <a:schemeClr val="accent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DE72FCA4-FB87-6446-A32C-1FEAC642E62A}"/>
              </a:ext>
            </a:extLst>
          </p:cNvPr>
          <p:cNvCxnSpPr/>
          <p:nvPr/>
        </p:nvCxnSpPr>
        <p:spPr>
          <a:xfrm flipH="1" flipV="1">
            <a:off x="3026208" y="3065446"/>
            <a:ext cx="547944" cy="701447"/>
          </a:xfrm>
          <a:prstGeom prst="straightConnector1">
            <a:avLst/>
          </a:prstGeom>
          <a:ln w="9525" cmpd="sng">
            <a:solidFill>
              <a:schemeClr val="accent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5C984E35-6E9C-FF45-8C00-4C89C411C639}"/>
              </a:ext>
            </a:extLst>
          </p:cNvPr>
          <p:cNvCxnSpPr/>
          <p:nvPr/>
        </p:nvCxnSpPr>
        <p:spPr>
          <a:xfrm flipV="1">
            <a:off x="3574152" y="3065446"/>
            <a:ext cx="675225" cy="701447"/>
          </a:xfrm>
          <a:prstGeom prst="straightConnector1">
            <a:avLst/>
          </a:prstGeom>
          <a:ln w="9525" cmpd="sng">
            <a:solidFill>
              <a:schemeClr val="accent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A537A718-A405-0346-9C37-A81103C743FD}"/>
              </a:ext>
            </a:extLst>
          </p:cNvPr>
          <p:cNvCxnSpPr/>
          <p:nvPr/>
        </p:nvCxnSpPr>
        <p:spPr>
          <a:xfrm flipV="1">
            <a:off x="3574152" y="3065446"/>
            <a:ext cx="1783165" cy="701447"/>
          </a:xfrm>
          <a:prstGeom prst="straightConnector1">
            <a:avLst/>
          </a:prstGeom>
          <a:ln w="9525" cmpd="sng">
            <a:solidFill>
              <a:schemeClr val="accent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>
            <a:extLst>
              <a:ext uri="{FF2B5EF4-FFF2-40B4-BE49-F238E27FC236}">
                <a16:creationId xmlns:a16="http://schemas.microsoft.com/office/drawing/2014/main" id="{54481108-1444-5D41-93B7-5D1D28D1812A}"/>
              </a:ext>
            </a:extLst>
          </p:cNvPr>
          <p:cNvCxnSpPr/>
          <p:nvPr/>
        </p:nvCxnSpPr>
        <p:spPr>
          <a:xfrm flipV="1">
            <a:off x="3574152" y="3065446"/>
            <a:ext cx="3017170" cy="701447"/>
          </a:xfrm>
          <a:prstGeom prst="straightConnector1">
            <a:avLst/>
          </a:prstGeom>
          <a:ln w="9525" cmpd="sng">
            <a:solidFill>
              <a:schemeClr val="accent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>
            <a:extLst>
              <a:ext uri="{FF2B5EF4-FFF2-40B4-BE49-F238E27FC236}">
                <a16:creationId xmlns:a16="http://schemas.microsoft.com/office/drawing/2014/main" id="{61E5A338-6C4F-AA46-906A-ABF64BAD9CF6}"/>
              </a:ext>
            </a:extLst>
          </p:cNvPr>
          <p:cNvCxnSpPr/>
          <p:nvPr/>
        </p:nvCxnSpPr>
        <p:spPr>
          <a:xfrm flipV="1">
            <a:off x="3574152" y="3065446"/>
            <a:ext cx="4233660" cy="701447"/>
          </a:xfrm>
          <a:prstGeom prst="straightConnector1">
            <a:avLst/>
          </a:prstGeom>
          <a:ln w="9525" cmpd="sng">
            <a:solidFill>
              <a:schemeClr val="accent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1" name="Rounded Rectangle 240">
            <a:extLst>
              <a:ext uri="{FF2B5EF4-FFF2-40B4-BE49-F238E27FC236}">
                <a16:creationId xmlns:a16="http://schemas.microsoft.com/office/drawing/2014/main" id="{0C1C3D7C-DBEC-9640-81AC-4B04764BF221}"/>
              </a:ext>
            </a:extLst>
          </p:cNvPr>
          <p:cNvSpPr/>
          <p:nvPr/>
        </p:nvSpPr>
        <p:spPr>
          <a:xfrm>
            <a:off x="5479585" y="3778532"/>
            <a:ext cx="3108410" cy="548006"/>
          </a:xfrm>
          <a:prstGeom prst="roundRect">
            <a:avLst/>
          </a:prstGeom>
          <a:noFill/>
          <a:ln>
            <a:solidFill>
              <a:schemeClr val="accent2"/>
            </a:solidFill>
          </a:ln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Last updates</a:t>
            </a:r>
            <a:endParaRPr lang="en-US" sz="1200" b="1" dirty="0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83B00E17-CC13-5848-8A46-C7C04FB61CE8}"/>
              </a:ext>
            </a:extLst>
          </p:cNvPr>
          <p:cNvCxnSpPr/>
          <p:nvPr/>
        </p:nvCxnSpPr>
        <p:spPr>
          <a:xfrm flipV="1">
            <a:off x="6694065" y="3065445"/>
            <a:ext cx="1113748" cy="714335"/>
          </a:xfrm>
          <a:prstGeom prst="straightConnector1">
            <a:avLst/>
          </a:prstGeom>
          <a:ln w="9525" cmpd="sng">
            <a:solidFill>
              <a:schemeClr val="accent2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3EE7AAC9-9E26-044C-A485-CC91D0B07DD2}"/>
              </a:ext>
            </a:extLst>
          </p:cNvPr>
          <p:cNvCxnSpPr/>
          <p:nvPr/>
        </p:nvCxnSpPr>
        <p:spPr>
          <a:xfrm flipH="1" flipV="1">
            <a:off x="6591322" y="3065445"/>
            <a:ext cx="102743" cy="714335"/>
          </a:xfrm>
          <a:prstGeom prst="straightConnector1">
            <a:avLst/>
          </a:prstGeom>
          <a:ln w="9525" cmpd="sng">
            <a:solidFill>
              <a:schemeClr val="accent2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4" name="Text Box 1072">
            <a:extLst>
              <a:ext uri="{FF2B5EF4-FFF2-40B4-BE49-F238E27FC236}">
                <a16:creationId xmlns:a16="http://schemas.microsoft.com/office/drawing/2014/main" id="{34BE62FF-B1F9-FD48-8209-86026ED1384F}"/>
              </a:ext>
            </a:extLst>
          </p:cNvPr>
          <p:cNvSpPr txBox="1"/>
          <p:nvPr/>
        </p:nvSpPr>
        <p:spPr>
          <a:xfrm>
            <a:off x="2464143" y="4321433"/>
            <a:ext cx="2182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Access to full data set</a:t>
            </a:r>
            <a:endParaRPr lang="en-US" sz="1200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45" name="Text Box 1073">
            <a:extLst>
              <a:ext uri="{FF2B5EF4-FFF2-40B4-BE49-F238E27FC236}">
                <a16:creationId xmlns:a16="http://schemas.microsoft.com/office/drawing/2014/main" id="{66197AE2-69FD-A045-A822-21186145CF28}"/>
              </a:ext>
            </a:extLst>
          </p:cNvPr>
          <p:cNvSpPr txBox="1"/>
          <p:nvPr/>
        </p:nvSpPr>
        <p:spPr>
          <a:xfrm>
            <a:off x="4857909" y="4321433"/>
            <a:ext cx="4487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Access to the latest data for instant monitoring</a:t>
            </a:r>
            <a:endParaRPr lang="en-US" sz="1200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42" name="Text Box 1270">
            <a:extLst>
              <a:ext uri="{FF2B5EF4-FFF2-40B4-BE49-F238E27FC236}">
                <a16:creationId xmlns:a16="http://schemas.microsoft.com/office/drawing/2014/main" id="{D745EC29-E246-4845-BF36-5A83962FAA50}"/>
              </a:ext>
            </a:extLst>
          </p:cNvPr>
          <p:cNvSpPr txBox="1"/>
          <p:nvPr/>
        </p:nvSpPr>
        <p:spPr>
          <a:xfrm>
            <a:off x="412696" y="5828164"/>
            <a:ext cx="9540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Expired</a:t>
            </a:r>
            <a:endParaRPr lang="en-US" sz="1200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43" name="Text Box 1271">
            <a:extLst>
              <a:ext uri="{FF2B5EF4-FFF2-40B4-BE49-F238E27FC236}">
                <a16:creationId xmlns:a16="http://schemas.microsoft.com/office/drawing/2014/main" id="{F20B5452-8758-4540-BB8B-2C8376091E94}"/>
              </a:ext>
            </a:extLst>
          </p:cNvPr>
          <p:cNvSpPr txBox="1"/>
          <p:nvPr/>
        </p:nvSpPr>
        <p:spPr>
          <a:xfrm>
            <a:off x="1242829" y="5828164"/>
            <a:ext cx="13889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Searchable</a:t>
            </a:r>
            <a:endParaRPr lang="en-US" sz="1200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44" name="Text Box 1272">
            <a:extLst>
              <a:ext uri="{FF2B5EF4-FFF2-40B4-BE49-F238E27FC236}">
                <a16:creationId xmlns:a16="http://schemas.microsoft.com/office/drawing/2014/main" id="{A5AF3679-1F08-4D45-8A8C-75875129652F}"/>
              </a:ext>
            </a:extLst>
          </p:cNvPr>
          <p:cNvSpPr txBox="1"/>
          <p:nvPr/>
        </p:nvSpPr>
        <p:spPr>
          <a:xfrm>
            <a:off x="2373982" y="5828164"/>
            <a:ext cx="101173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Flashing</a:t>
            </a:r>
            <a:endParaRPr lang="en-US" sz="1200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45" name="Rectangle 444">
            <a:extLst>
              <a:ext uri="{FF2B5EF4-FFF2-40B4-BE49-F238E27FC236}">
                <a16:creationId xmlns:a16="http://schemas.microsoft.com/office/drawing/2014/main" id="{8863D736-FA25-5E42-B6A8-E0DC3137A89C}"/>
              </a:ext>
            </a:extLst>
          </p:cNvPr>
          <p:cNvSpPr/>
          <p:nvPr/>
        </p:nvSpPr>
        <p:spPr>
          <a:xfrm>
            <a:off x="7368496" y="2597814"/>
            <a:ext cx="878633" cy="4676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5000">
                <a:schemeClr val="accent1">
                  <a:tint val="50000"/>
                  <a:shade val="100000"/>
                  <a:satMod val="350000"/>
                </a:schemeClr>
              </a:gs>
              <a:gs pos="30000">
                <a:schemeClr val="bg1"/>
              </a:gs>
            </a:gsLst>
            <a:lin ang="0" scaled="1"/>
            <a:tileRect/>
          </a:gradFill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2000" b="1" kern="1200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US" sz="2000" b="1" kern="1200" baseline="-25000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n+5</a:t>
            </a:r>
            <a:endParaRPr lang="en-US" sz="1400" b="1" dirty="0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46" name="Rounded Rectangle 445">
            <a:extLst>
              <a:ext uri="{FF2B5EF4-FFF2-40B4-BE49-F238E27FC236}">
                <a16:creationId xmlns:a16="http://schemas.microsoft.com/office/drawing/2014/main" id="{0F5C1C2D-05E6-114E-9875-13582B84956C}"/>
              </a:ext>
            </a:extLst>
          </p:cNvPr>
          <p:cNvSpPr/>
          <p:nvPr/>
        </p:nvSpPr>
        <p:spPr>
          <a:xfrm>
            <a:off x="5883888" y="5237268"/>
            <a:ext cx="677305" cy="496484"/>
          </a:xfrm>
          <a:prstGeom prst="roundRect">
            <a:avLst/>
          </a:prstGeom>
          <a:noFill/>
          <a:scene3d>
            <a:camera prst="obliqueTopRight"/>
            <a:lightRig rig="threePt" dir="tl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47" name="Text Box 1275">
            <a:extLst>
              <a:ext uri="{FF2B5EF4-FFF2-40B4-BE49-F238E27FC236}">
                <a16:creationId xmlns:a16="http://schemas.microsoft.com/office/drawing/2014/main" id="{F430C1DE-BB1B-A64A-A5B4-540203A8C6EE}"/>
              </a:ext>
            </a:extLst>
          </p:cNvPr>
          <p:cNvSpPr txBox="1"/>
          <p:nvPr/>
        </p:nvSpPr>
        <p:spPr>
          <a:xfrm>
            <a:off x="5984976" y="5818694"/>
            <a:ext cx="6818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Alias</a:t>
            </a:r>
            <a:endParaRPr lang="en-US" sz="1200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48" name="Rectangle 447">
            <a:extLst>
              <a:ext uri="{FF2B5EF4-FFF2-40B4-BE49-F238E27FC236}">
                <a16:creationId xmlns:a16="http://schemas.microsoft.com/office/drawing/2014/main" id="{48F96125-2EEB-D248-B22C-41199E44EE76}"/>
              </a:ext>
            </a:extLst>
          </p:cNvPr>
          <p:cNvSpPr/>
          <p:nvPr/>
        </p:nvSpPr>
        <p:spPr>
          <a:xfrm>
            <a:off x="6743752" y="5237268"/>
            <a:ext cx="677964" cy="496484"/>
          </a:xfrm>
          <a:prstGeom prst="rect">
            <a:avLst/>
          </a:prstGeom>
          <a:noFill/>
          <a:scene3d>
            <a:camera prst="obliqueTopRight"/>
            <a:lightRig rig="threePt" dir="tl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200">
                <a:noFill/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9" name="Text Box 1277">
            <a:extLst>
              <a:ext uri="{FF2B5EF4-FFF2-40B4-BE49-F238E27FC236}">
                <a16:creationId xmlns:a16="http://schemas.microsoft.com/office/drawing/2014/main" id="{4A10566C-85B6-0548-B818-F0EFC9B9152D}"/>
              </a:ext>
            </a:extLst>
          </p:cNvPr>
          <p:cNvSpPr txBox="1"/>
          <p:nvPr/>
        </p:nvSpPr>
        <p:spPr>
          <a:xfrm>
            <a:off x="6819958" y="5818694"/>
            <a:ext cx="70922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Index</a:t>
            </a:r>
            <a:endParaRPr lang="en-US" sz="1200" dirty="0">
              <a:effectLst/>
              <a:latin typeface="Helvetica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8315FD9-462D-4F49-A904-2D0F4C82BECC}"/>
              </a:ext>
            </a:extLst>
          </p:cNvPr>
          <p:cNvGrpSpPr/>
          <p:nvPr/>
        </p:nvGrpSpPr>
        <p:grpSpPr>
          <a:xfrm>
            <a:off x="5445438" y="961333"/>
            <a:ext cx="1405285" cy="1564699"/>
            <a:chOff x="240888" y="3166768"/>
            <a:chExt cx="1405285" cy="1564699"/>
          </a:xfrm>
        </p:grpSpPr>
        <p:sp>
          <p:nvSpPr>
            <p:cNvPr id="268" name="Snip Single Corner Rectangle 267">
              <a:extLst>
                <a:ext uri="{FF2B5EF4-FFF2-40B4-BE49-F238E27FC236}">
                  <a16:creationId xmlns:a16="http://schemas.microsoft.com/office/drawing/2014/main" id="{2A136FDC-A2E3-B949-845D-C60222F49AA3}"/>
                </a:ext>
              </a:extLst>
            </p:cNvPr>
            <p:cNvSpPr/>
            <p:nvPr/>
          </p:nvSpPr>
          <p:spPr>
            <a:xfrm>
              <a:off x="240888" y="3166768"/>
              <a:ext cx="490885" cy="650299"/>
            </a:xfrm>
            <a:prstGeom prst="snip1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50" name="Snip Single Corner Rectangle 449">
              <a:extLst>
                <a:ext uri="{FF2B5EF4-FFF2-40B4-BE49-F238E27FC236}">
                  <a16:creationId xmlns:a16="http://schemas.microsoft.com/office/drawing/2014/main" id="{B91B1A2E-9B03-4648-AEE0-A895B7D6E3D2}"/>
                </a:ext>
              </a:extLst>
            </p:cNvPr>
            <p:cNvSpPr/>
            <p:nvPr/>
          </p:nvSpPr>
          <p:spPr>
            <a:xfrm>
              <a:off x="393288" y="3319168"/>
              <a:ext cx="490885" cy="650299"/>
            </a:xfrm>
            <a:prstGeom prst="snip1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51" name="Snip Single Corner Rectangle 450">
              <a:extLst>
                <a:ext uri="{FF2B5EF4-FFF2-40B4-BE49-F238E27FC236}">
                  <a16:creationId xmlns:a16="http://schemas.microsoft.com/office/drawing/2014/main" id="{5761E93C-D7E2-F442-9437-D3311D728BD7}"/>
                </a:ext>
              </a:extLst>
            </p:cNvPr>
            <p:cNvSpPr/>
            <p:nvPr/>
          </p:nvSpPr>
          <p:spPr>
            <a:xfrm>
              <a:off x="545688" y="3471568"/>
              <a:ext cx="490885" cy="650299"/>
            </a:xfrm>
            <a:prstGeom prst="snip1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55" name="Snip Single Corner Rectangle 454">
              <a:extLst>
                <a:ext uri="{FF2B5EF4-FFF2-40B4-BE49-F238E27FC236}">
                  <a16:creationId xmlns:a16="http://schemas.microsoft.com/office/drawing/2014/main" id="{E41B2EDD-7CB3-804A-9FC3-0B35DD4B6E3D}"/>
                </a:ext>
              </a:extLst>
            </p:cNvPr>
            <p:cNvSpPr/>
            <p:nvPr/>
          </p:nvSpPr>
          <p:spPr>
            <a:xfrm>
              <a:off x="698088" y="3623968"/>
              <a:ext cx="490885" cy="650299"/>
            </a:xfrm>
            <a:prstGeom prst="snip1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56" name="Snip Single Corner Rectangle 455">
              <a:extLst>
                <a:ext uri="{FF2B5EF4-FFF2-40B4-BE49-F238E27FC236}">
                  <a16:creationId xmlns:a16="http://schemas.microsoft.com/office/drawing/2014/main" id="{97FEF177-A72C-4E49-9C3F-6A9315C9983C}"/>
                </a:ext>
              </a:extLst>
            </p:cNvPr>
            <p:cNvSpPr/>
            <p:nvPr/>
          </p:nvSpPr>
          <p:spPr>
            <a:xfrm>
              <a:off x="850488" y="3776368"/>
              <a:ext cx="490885" cy="650299"/>
            </a:xfrm>
            <a:prstGeom prst="snip1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62" name="Snip Single Corner Rectangle 461">
              <a:extLst>
                <a:ext uri="{FF2B5EF4-FFF2-40B4-BE49-F238E27FC236}">
                  <a16:creationId xmlns:a16="http://schemas.microsoft.com/office/drawing/2014/main" id="{AF927B21-2ABB-4046-A33E-7161B1479429}"/>
                </a:ext>
              </a:extLst>
            </p:cNvPr>
            <p:cNvSpPr/>
            <p:nvPr/>
          </p:nvSpPr>
          <p:spPr>
            <a:xfrm>
              <a:off x="1002888" y="3928768"/>
              <a:ext cx="490885" cy="650299"/>
            </a:xfrm>
            <a:prstGeom prst="snip1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63" name="Snip Single Corner Rectangle 462">
              <a:extLst>
                <a:ext uri="{FF2B5EF4-FFF2-40B4-BE49-F238E27FC236}">
                  <a16:creationId xmlns:a16="http://schemas.microsoft.com/office/drawing/2014/main" id="{0A306088-2CF1-3748-A40A-16493D16475D}"/>
                </a:ext>
              </a:extLst>
            </p:cNvPr>
            <p:cNvSpPr/>
            <p:nvPr/>
          </p:nvSpPr>
          <p:spPr>
            <a:xfrm>
              <a:off x="1155288" y="4081168"/>
              <a:ext cx="490885" cy="650299"/>
            </a:xfrm>
            <a:prstGeom prst="snip1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grpSp>
        <p:nvGrpSpPr>
          <p:cNvPr id="467" name="Group 466">
            <a:extLst>
              <a:ext uri="{FF2B5EF4-FFF2-40B4-BE49-F238E27FC236}">
                <a16:creationId xmlns:a16="http://schemas.microsoft.com/office/drawing/2014/main" id="{9EF32BAF-7DF7-BC4E-8116-00B42D6C30B0}"/>
              </a:ext>
            </a:extLst>
          </p:cNvPr>
          <p:cNvGrpSpPr/>
          <p:nvPr/>
        </p:nvGrpSpPr>
        <p:grpSpPr>
          <a:xfrm>
            <a:off x="6630709" y="948172"/>
            <a:ext cx="948085" cy="1107499"/>
            <a:chOff x="240888" y="3166768"/>
            <a:chExt cx="948085" cy="1107499"/>
          </a:xfrm>
        </p:grpSpPr>
        <p:sp>
          <p:nvSpPr>
            <p:cNvPr id="468" name="Snip Single Corner Rectangle 467">
              <a:extLst>
                <a:ext uri="{FF2B5EF4-FFF2-40B4-BE49-F238E27FC236}">
                  <a16:creationId xmlns:a16="http://schemas.microsoft.com/office/drawing/2014/main" id="{4D1D1F75-7C0C-7F4D-A480-ECAA8DB92CED}"/>
                </a:ext>
              </a:extLst>
            </p:cNvPr>
            <p:cNvSpPr/>
            <p:nvPr/>
          </p:nvSpPr>
          <p:spPr>
            <a:xfrm>
              <a:off x="240888" y="3166768"/>
              <a:ext cx="490885" cy="650299"/>
            </a:xfrm>
            <a:prstGeom prst="snip1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69" name="Snip Single Corner Rectangle 468">
              <a:extLst>
                <a:ext uri="{FF2B5EF4-FFF2-40B4-BE49-F238E27FC236}">
                  <a16:creationId xmlns:a16="http://schemas.microsoft.com/office/drawing/2014/main" id="{C7DE118C-8813-9349-8CF3-4F531B017AE6}"/>
                </a:ext>
              </a:extLst>
            </p:cNvPr>
            <p:cNvSpPr/>
            <p:nvPr/>
          </p:nvSpPr>
          <p:spPr>
            <a:xfrm>
              <a:off x="393288" y="3319168"/>
              <a:ext cx="490885" cy="650299"/>
            </a:xfrm>
            <a:prstGeom prst="snip1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70" name="Snip Single Corner Rectangle 469">
              <a:extLst>
                <a:ext uri="{FF2B5EF4-FFF2-40B4-BE49-F238E27FC236}">
                  <a16:creationId xmlns:a16="http://schemas.microsoft.com/office/drawing/2014/main" id="{884745DD-E554-6A49-B0F1-C660D845E003}"/>
                </a:ext>
              </a:extLst>
            </p:cNvPr>
            <p:cNvSpPr/>
            <p:nvPr/>
          </p:nvSpPr>
          <p:spPr>
            <a:xfrm>
              <a:off x="545688" y="3471568"/>
              <a:ext cx="490885" cy="650299"/>
            </a:xfrm>
            <a:prstGeom prst="snip1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71" name="Snip Single Corner Rectangle 470">
              <a:extLst>
                <a:ext uri="{FF2B5EF4-FFF2-40B4-BE49-F238E27FC236}">
                  <a16:creationId xmlns:a16="http://schemas.microsoft.com/office/drawing/2014/main" id="{5C15379F-0E81-A741-80A6-6D75C5D9D732}"/>
                </a:ext>
              </a:extLst>
            </p:cNvPr>
            <p:cNvSpPr/>
            <p:nvPr/>
          </p:nvSpPr>
          <p:spPr>
            <a:xfrm>
              <a:off x="698088" y="3623968"/>
              <a:ext cx="490885" cy="650299"/>
            </a:xfrm>
            <a:prstGeom prst="snip1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grpSp>
        <p:nvGrpSpPr>
          <p:cNvPr id="475" name="Group 474">
            <a:extLst>
              <a:ext uri="{FF2B5EF4-FFF2-40B4-BE49-F238E27FC236}">
                <a16:creationId xmlns:a16="http://schemas.microsoft.com/office/drawing/2014/main" id="{6565B869-0776-CA4F-8FA2-2872ED9F6A3D}"/>
              </a:ext>
            </a:extLst>
          </p:cNvPr>
          <p:cNvGrpSpPr/>
          <p:nvPr/>
        </p:nvGrpSpPr>
        <p:grpSpPr>
          <a:xfrm>
            <a:off x="564652" y="948173"/>
            <a:ext cx="1405285" cy="1564699"/>
            <a:chOff x="240888" y="3166768"/>
            <a:chExt cx="1405285" cy="1564699"/>
          </a:xfrm>
          <a:solidFill>
            <a:schemeClr val="bg1">
              <a:lumMod val="75000"/>
            </a:schemeClr>
          </a:solidFill>
        </p:grpSpPr>
        <p:sp>
          <p:nvSpPr>
            <p:cNvPr id="476" name="Snip Single Corner Rectangle 475">
              <a:extLst>
                <a:ext uri="{FF2B5EF4-FFF2-40B4-BE49-F238E27FC236}">
                  <a16:creationId xmlns:a16="http://schemas.microsoft.com/office/drawing/2014/main" id="{047D66AA-D968-A440-AFE8-88BCCD507E7C}"/>
                </a:ext>
              </a:extLst>
            </p:cNvPr>
            <p:cNvSpPr/>
            <p:nvPr/>
          </p:nvSpPr>
          <p:spPr>
            <a:xfrm>
              <a:off x="240888" y="31667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77" name="Snip Single Corner Rectangle 476">
              <a:extLst>
                <a:ext uri="{FF2B5EF4-FFF2-40B4-BE49-F238E27FC236}">
                  <a16:creationId xmlns:a16="http://schemas.microsoft.com/office/drawing/2014/main" id="{D233C4B0-350E-8C4B-B7EC-289B019D2D26}"/>
                </a:ext>
              </a:extLst>
            </p:cNvPr>
            <p:cNvSpPr/>
            <p:nvPr/>
          </p:nvSpPr>
          <p:spPr>
            <a:xfrm>
              <a:off x="393288" y="33191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78" name="Snip Single Corner Rectangle 477">
              <a:extLst>
                <a:ext uri="{FF2B5EF4-FFF2-40B4-BE49-F238E27FC236}">
                  <a16:creationId xmlns:a16="http://schemas.microsoft.com/office/drawing/2014/main" id="{62DFE1A1-E3B8-6145-A29C-38DE0E39DFB0}"/>
                </a:ext>
              </a:extLst>
            </p:cNvPr>
            <p:cNvSpPr/>
            <p:nvPr/>
          </p:nvSpPr>
          <p:spPr>
            <a:xfrm>
              <a:off x="545688" y="34715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79" name="Snip Single Corner Rectangle 478">
              <a:extLst>
                <a:ext uri="{FF2B5EF4-FFF2-40B4-BE49-F238E27FC236}">
                  <a16:creationId xmlns:a16="http://schemas.microsoft.com/office/drawing/2014/main" id="{FDEF9024-4F7B-C942-82F3-AFC3AFEFDFE3}"/>
                </a:ext>
              </a:extLst>
            </p:cNvPr>
            <p:cNvSpPr/>
            <p:nvPr/>
          </p:nvSpPr>
          <p:spPr>
            <a:xfrm>
              <a:off x="698088" y="36239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0" name="Snip Single Corner Rectangle 479">
              <a:extLst>
                <a:ext uri="{FF2B5EF4-FFF2-40B4-BE49-F238E27FC236}">
                  <a16:creationId xmlns:a16="http://schemas.microsoft.com/office/drawing/2014/main" id="{0B94F8A8-62B1-5442-BAA1-28749E88B6CF}"/>
                </a:ext>
              </a:extLst>
            </p:cNvPr>
            <p:cNvSpPr/>
            <p:nvPr/>
          </p:nvSpPr>
          <p:spPr>
            <a:xfrm>
              <a:off x="850488" y="37763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1" name="Snip Single Corner Rectangle 480">
              <a:extLst>
                <a:ext uri="{FF2B5EF4-FFF2-40B4-BE49-F238E27FC236}">
                  <a16:creationId xmlns:a16="http://schemas.microsoft.com/office/drawing/2014/main" id="{156BE28F-BE1C-E249-9752-9AC445CD7B8E}"/>
                </a:ext>
              </a:extLst>
            </p:cNvPr>
            <p:cNvSpPr/>
            <p:nvPr/>
          </p:nvSpPr>
          <p:spPr>
            <a:xfrm>
              <a:off x="1002888" y="39287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2" name="Snip Single Corner Rectangle 481">
              <a:extLst>
                <a:ext uri="{FF2B5EF4-FFF2-40B4-BE49-F238E27FC236}">
                  <a16:creationId xmlns:a16="http://schemas.microsoft.com/office/drawing/2014/main" id="{22C35812-F3F5-6B49-9C05-CA4AB54B0DAE}"/>
                </a:ext>
              </a:extLst>
            </p:cNvPr>
            <p:cNvSpPr/>
            <p:nvPr/>
          </p:nvSpPr>
          <p:spPr>
            <a:xfrm>
              <a:off x="1155288" y="40811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grpSp>
        <p:nvGrpSpPr>
          <p:cNvPr id="483" name="Group 482">
            <a:extLst>
              <a:ext uri="{FF2B5EF4-FFF2-40B4-BE49-F238E27FC236}">
                <a16:creationId xmlns:a16="http://schemas.microsoft.com/office/drawing/2014/main" id="{4CD65348-5D3A-8B4F-94F5-8AB5C6AAB051}"/>
              </a:ext>
            </a:extLst>
          </p:cNvPr>
          <p:cNvGrpSpPr/>
          <p:nvPr/>
        </p:nvGrpSpPr>
        <p:grpSpPr>
          <a:xfrm>
            <a:off x="1776786" y="953788"/>
            <a:ext cx="1405285" cy="1564699"/>
            <a:chOff x="240888" y="3166768"/>
            <a:chExt cx="1405285" cy="1564699"/>
          </a:xfrm>
          <a:solidFill>
            <a:schemeClr val="bg1">
              <a:lumMod val="75000"/>
            </a:schemeClr>
          </a:solidFill>
        </p:grpSpPr>
        <p:sp>
          <p:nvSpPr>
            <p:cNvPr id="484" name="Snip Single Corner Rectangle 483">
              <a:extLst>
                <a:ext uri="{FF2B5EF4-FFF2-40B4-BE49-F238E27FC236}">
                  <a16:creationId xmlns:a16="http://schemas.microsoft.com/office/drawing/2014/main" id="{7AA71508-DE12-2941-9528-101E8EF371EE}"/>
                </a:ext>
              </a:extLst>
            </p:cNvPr>
            <p:cNvSpPr/>
            <p:nvPr/>
          </p:nvSpPr>
          <p:spPr>
            <a:xfrm>
              <a:off x="240888" y="31667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5" name="Snip Single Corner Rectangle 484">
              <a:extLst>
                <a:ext uri="{FF2B5EF4-FFF2-40B4-BE49-F238E27FC236}">
                  <a16:creationId xmlns:a16="http://schemas.microsoft.com/office/drawing/2014/main" id="{56DD98E7-AF3E-D743-B6C6-AD8DD22AAE28}"/>
                </a:ext>
              </a:extLst>
            </p:cNvPr>
            <p:cNvSpPr/>
            <p:nvPr/>
          </p:nvSpPr>
          <p:spPr>
            <a:xfrm>
              <a:off x="393288" y="33191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6" name="Snip Single Corner Rectangle 485">
              <a:extLst>
                <a:ext uri="{FF2B5EF4-FFF2-40B4-BE49-F238E27FC236}">
                  <a16:creationId xmlns:a16="http://schemas.microsoft.com/office/drawing/2014/main" id="{51C3140C-E632-DD46-B05A-C010E5428B9E}"/>
                </a:ext>
              </a:extLst>
            </p:cNvPr>
            <p:cNvSpPr/>
            <p:nvPr/>
          </p:nvSpPr>
          <p:spPr>
            <a:xfrm>
              <a:off x="545688" y="34715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7" name="Snip Single Corner Rectangle 486">
              <a:extLst>
                <a:ext uri="{FF2B5EF4-FFF2-40B4-BE49-F238E27FC236}">
                  <a16:creationId xmlns:a16="http://schemas.microsoft.com/office/drawing/2014/main" id="{F7FF8255-E43B-4047-8E0A-A268E8616262}"/>
                </a:ext>
              </a:extLst>
            </p:cNvPr>
            <p:cNvSpPr/>
            <p:nvPr/>
          </p:nvSpPr>
          <p:spPr>
            <a:xfrm>
              <a:off x="698088" y="3623968"/>
              <a:ext cx="490885" cy="650299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8" name="Snip Single Corner Rectangle 487">
              <a:extLst>
                <a:ext uri="{FF2B5EF4-FFF2-40B4-BE49-F238E27FC236}">
                  <a16:creationId xmlns:a16="http://schemas.microsoft.com/office/drawing/2014/main" id="{8562AE97-113C-9D40-8985-91023263E4FC}"/>
                </a:ext>
              </a:extLst>
            </p:cNvPr>
            <p:cNvSpPr/>
            <p:nvPr/>
          </p:nvSpPr>
          <p:spPr>
            <a:xfrm>
              <a:off x="850488" y="3776368"/>
              <a:ext cx="490885" cy="650299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9" name="Snip Single Corner Rectangle 488">
              <a:extLst>
                <a:ext uri="{FF2B5EF4-FFF2-40B4-BE49-F238E27FC236}">
                  <a16:creationId xmlns:a16="http://schemas.microsoft.com/office/drawing/2014/main" id="{CBE322DE-03CC-7F4A-B22E-B35AB6528127}"/>
                </a:ext>
              </a:extLst>
            </p:cNvPr>
            <p:cNvSpPr/>
            <p:nvPr/>
          </p:nvSpPr>
          <p:spPr>
            <a:xfrm>
              <a:off x="1002888" y="3928768"/>
              <a:ext cx="490885" cy="650299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0" name="Snip Single Corner Rectangle 489">
              <a:extLst>
                <a:ext uri="{FF2B5EF4-FFF2-40B4-BE49-F238E27FC236}">
                  <a16:creationId xmlns:a16="http://schemas.microsoft.com/office/drawing/2014/main" id="{FB92CFB8-AC60-8246-A07F-203ADCF3B6B1}"/>
                </a:ext>
              </a:extLst>
            </p:cNvPr>
            <p:cNvSpPr/>
            <p:nvPr/>
          </p:nvSpPr>
          <p:spPr>
            <a:xfrm>
              <a:off x="1155288" y="4081168"/>
              <a:ext cx="490885" cy="650299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grpSp>
        <p:nvGrpSpPr>
          <p:cNvPr id="491" name="Group 490">
            <a:extLst>
              <a:ext uri="{FF2B5EF4-FFF2-40B4-BE49-F238E27FC236}">
                <a16:creationId xmlns:a16="http://schemas.microsoft.com/office/drawing/2014/main" id="{D617E343-482B-CA4E-A178-0B395D504B95}"/>
              </a:ext>
            </a:extLst>
          </p:cNvPr>
          <p:cNvGrpSpPr/>
          <p:nvPr/>
        </p:nvGrpSpPr>
        <p:grpSpPr>
          <a:xfrm>
            <a:off x="3094433" y="953788"/>
            <a:ext cx="1405285" cy="1564699"/>
            <a:chOff x="240888" y="3166768"/>
            <a:chExt cx="1405285" cy="1564699"/>
          </a:xfrm>
          <a:solidFill>
            <a:schemeClr val="bg1">
              <a:lumMod val="75000"/>
            </a:schemeClr>
          </a:solidFill>
        </p:grpSpPr>
        <p:sp>
          <p:nvSpPr>
            <p:cNvPr id="492" name="Snip Single Corner Rectangle 491">
              <a:extLst>
                <a:ext uri="{FF2B5EF4-FFF2-40B4-BE49-F238E27FC236}">
                  <a16:creationId xmlns:a16="http://schemas.microsoft.com/office/drawing/2014/main" id="{7B2A769E-D006-0049-9577-53A743939A69}"/>
                </a:ext>
              </a:extLst>
            </p:cNvPr>
            <p:cNvSpPr/>
            <p:nvPr/>
          </p:nvSpPr>
          <p:spPr>
            <a:xfrm>
              <a:off x="240888" y="3166768"/>
              <a:ext cx="490885" cy="650299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3" name="Snip Single Corner Rectangle 492">
              <a:extLst>
                <a:ext uri="{FF2B5EF4-FFF2-40B4-BE49-F238E27FC236}">
                  <a16:creationId xmlns:a16="http://schemas.microsoft.com/office/drawing/2014/main" id="{CAD0A64B-9F7A-D848-BB68-FC79A9C32C99}"/>
                </a:ext>
              </a:extLst>
            </p:cNvPr>
            <p:cNvSpPr/>
            <p:nvPr/>
          </p:nvSpPr>
          <p:spPr>
            <a:xfrm>
              <a:off x="393288" y="3319168"/>
              <a:ext cx="490885" cy="650299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4" name="Snip Single Corner Rectangle 493">
              <a:extLst>
                <a:ext uri="{FF2B5EF4-FFF2-40B4-BE49-F238E27FC236}">
                  <a16:creationId xmlns:a16="http://schemas.microsoft.com/office/drawing/2014/main" id="{0ACDB161-FC21-D840-BD1E-7A2A96DDE092}"/>
                </a:ext>
              </a:extLst>
            </p:cNvPr>
            <p:cNvSpPr/>
            <p:nvPr/>
          </p:nvSpPr>
          <p:spPr>
            <a:xfrm>
              <a:off x="545688" y="3471568"/>
              <a:ext cx="490885" cy="650299"/>
            </a:xfrm>
            <a:prstGeom prst="snip1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5" name="Snip Single Corner Rectangle 494">
              <a:extLst>
                <a:ext uri="{FF2B5EF4-FFF2-40B4-BE49-F238E27FC236}">
                  <a16:creationId xmlns:a16="http://schemas.microsoft.com/office/drawing/2014/main" id="{7DD9AC31-8E6D-714C-8B17-3E137D683AE5}"/>
                </a:ext>
              </a:extLst>
            </p:cNvPr>
            <p:cNvSpPr/>
            <p:nvPr/>
          </p:nvSpPr>
          <p:spPr>
            <a:xfrm>
              <a:off x="698088" y="3623968"/>
              <a:ext cx="490885" cy="650299"/>
            </a:xfrm>
            <a:prstGeom prst="snip1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6" name="Snip Single Corner Rectangle 495">
              <a:extLst>
                <a:ext uri="{FF2B5EF4-FFF2-40B4-BE49-F238E27FC236}">
                  <a16:creationId xmlns:a16="http://schemas.microsoft.com/office/drawing/2014/main" id="{13DD6E34-53E6-274E-B483-F5B8C3EC0E84}"/>
                </a:ext>
              </a:extLst>
            </p:cNvPr>
            <p:cNvSpPr/>
            <p:nvPr/>
          </p:nvSpPr>
          <p:spPr>
            <a:xfrm>
              <a:off x="850488" y="3776368"/>
              <a:ext cx="490885" cy="650299"/>
            </a:xfrm>
            <a:prstGeom prst="snip1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7" name="Snip Single Corner Rectangle 496">
              <a:extLst>
                <a:ext uri="{FF2B5EF4-FFF2-40B4-BE49-F238E27FC236}">
                  <a16:creationId xmlns:a16="http://schemas.microsoft.com/office/drawing/2014/main" id="{7F05C959-6603-864D-89B4-8CBF4FF77032}"/>
                </a:ext>
              </a:extLst>
            </p:cNvPr>
            <p:cNvSpPr/>
            <p:nvPr/>
          </p:nvSpPr>
          <p:spPr>
            <a:xfrm>
              <a:off x="1002888" y="3928768"/>
              <a:ext cx="490885" cy="650299"/>
            </a:xfrm>
            <a:prstGeom prst="snip1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8" name="Snip Single Corner Rectangle 497">
              <a:extLst>
                <a:ext uri="{FF2B5EF4-FFF2-40B4-BE49-F238E27FC236}">
                  <a16:creationId xmlns:a16="http://schemas.microsoft.com/office/drawing/2014/main" id="{30D18364-4BA6-1A47-9AFC-A87959F28A52}"/>
                </a:ext>
              </a:extLst>
            </p:cNvPr>
            <p:cNvSpPr/>
            <p:nvPr/>
          </p:nvSpPr>
          <p:spPr>
            <a:xfrm>
              <a:off x="1155288" y="4081168"/>
              <a:ext cx="490885" cy="650299"/>
            </a:xfrm>
            <a:prstGeom prst="snip1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grpSp>
        <p:nvGrpSpPr>
          <p:cNvPr id="499" name="Group 498">
            <a:extLst>
              <a:ext uri="{FF2B5EF4-FFF2-40B4-BE49-F238E27FC236}">
                <a16:creationId xmlns:a16="http://schemas.microsoft.com/office/drawing/2014/main" id="{EBAC8971-A364-0148-9E36-F044A967C434}"/>
              </a:ext>
            </a:extLst>
          </p:cNvPr>
          <p:cNvGrpSpPr/>
          <p:nvPr/>
        </p:nvGrpSpPr>
        <p:grpSpPr>
          <a:xfrm>
            <a:off x="4248309" y="948172"/>
            <a:ext cx="1405285" cy="1564699"/>
            <a:chOff x="240888" y="3166768"/>
            <a:chExt cx="1405285" cy="1564699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00" name="Snip Single Corner Rectangle 499">
              <a:extLst>
                <a:ext uri="{FF2B5EF4-FFF2-40B4-BE49-F238E27FC236}">
                  <a16:creationId xmlns:a16="http://schemas.microsoft.com/office/drawing/2014/main" id="{00770399-BBFB-6D43-9406-BEE360DBE006}"/>
                </a:ext>
              </a:extLst>
            </p:cNvPr>
            <p:cNvSpPr/>
            <p:nvPr/>
          </p:nvSpPr>
          <p:spPr>
            <a:xfrm>
              <a:off x="240888" y="31667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01" name="Snip Single Corner Rectangle 500">
              <a:extLst>
                <a:ext uri="{FF2B5EF4-FFF2-40B4-BE49-F238E27FC236}">
                  <a16:creationId xmlns:a16="http://schemas.microsoft.com/office/drawing/2014/main" id="{B435BEAC-2CD8-CC4A-8E72-14D32CE72BE0}"/>
                </a:ext>
              </a:extLst>
            </p:cNvPr>
            <p:cNvSpPr/>
            <p:nvPr/>
          </p:nvSpPr>
          <p:spPr>
            <a:xfrm>
              <a:off x="393288" y="33191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02" name="Snip Single Corner Rectangle 501">
              <a:extLst>
                <a:ext uri="{FF2B5EF4-FFF2-40B4-BE49-F238E27FC236}">
                  <a16:creationId xmlns:a16="http://schemas.microsoft.com/office/drawing/2014/main" id="{B1826B39-99CF-6940-93CA-4085F8A7BCFD}"/>
                </a:ext>
              </a:extLst>
            </p:cNvPr>
            <p:cNvSpPr/>
            <p:nvPr/>
          </p:nvSpPr>
          <p:spPr>
            <a:xfrm>
              <a:off x="545688" y="34715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03" name="Snip Single Corner Rectangle 502">
              <a:extLst>
                <a:ext uri="{FF2B5EF4-FFF2-40B4-BE49-F238E27FC236}">
                  <a16:creationId xmlns:a16="http://schemas.microsoft.com/office/drawing/2014/main" id="{89F88E2F-B0B4-7447-BBCA-11BC980562EB}"/>
                </a:ext>
              </a:extLst>
            </p:cNvPr>
            <p:cNvSpPr/>
            <p:nvPr/>
          </p:nvSpPr>
          <p:spPr>
            <a:xfrm>
              <a:off x="698088" y="36239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04" name="Snip Single Corner Rectangle 503">
              <a:extLst>
                <a:ext uri="{FF2B5EF4-FFF2-40B4-BE49-F238E27FC236}">
                  <a16:creationId xmlns:a16="http://schemas.microsoft.com/office/drawing/2014/main" id="{749565D9-AF2B-D749-A299-31B44FEC23A3}"/>
                </a:ext>
              </a:extLst>
            </p:cNvPr>
            <p:cNvSpPr/>
            <p:nvPr/>
          </p:nvSpPr>
          <p:spPr>
            <a:xfrm>
              <a:off x="850488" y="37763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05" name="Snip Single Corner Rectangle 504">
              <a:extLst>
                <a:ext uri="{FF2B5EF4-FFF2-40B4-BE49-F238E27FC236}">
                  <a16:creationId xmlns:a16="http://schemas.microsoft.com/office/drawing/2014/main" id="{79E41C93-E6C0-244E-B38D-0CC9943CE294}"/>
                </a:ext>
              </a:extLst>
            </p:cNvPr>
            <p:cNvSpPr/>
            <p:nvPr/>
          </p:nvSpPr>
          <p:spPr>
            <a:xfrm>
              <a:off x="1002888" y="39287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06" name="Snip Single Corner Rectangle 505">
              <a:extLst>
                <a:ext uri="{FF2B5EF4-FFF2-40B4-BE49-F238E27FC236}">
                  <a16:creationId xmlns:a16="http://schemas.microsoft.com/office/drawing/2014/main" id="{2D8D271B-316C-3644-853E-1D2EDE6D788F}"/>
                </a:ext>
              </a:extLst>
            </p:cNvPr>
            <p:cNvSpPr/>
            <p:nvPr/>
          </p:nvSpPr>
          <p:spPr>
            <a:xfrm>
              <a:off x="1155288" y="4081168"/>
              <a:ext cx="490885" cy="650299"/>
            </a:xfrm>
            <a:prstGeom prst="snip1Rect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sp>
        <p:nvSpPr>
          <p:cNvPr id="507" name="Snip Single Corner Rectangle 506">
            <a:extLst>
              <a:ext uri="{FF2B5EF4-FFF2-40B4-BE49-F238E27FC236}">
                <a16:creationId xmlns:a16="http://schemas.microsoft.com/office/drawing/2014/main" id="{D17FCD73-130A-7548-9BB9-B029D48FCE1E}"/>
              </a:ext>
            </a:extLst>
          </p:cNvPr>
          <p:cNvSpPr/>
          <p:nvPr/>
        </p:nvSpPr>
        <p:spPr>
          <a:xfrm>
            <a:off x="669512" y="5083451"/>
            <a:ext cx="490885" cy="650299"/>
          </a:xfrm>
          <a:prstGeom prst="snip1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09" name="Snip Single Corner Rectangle 508">
            <a:extLst>
              <a:ext uri="{FF2B5EF4-FFF2-40B4-BE49-F238E27FC236}">
                <a16:creationId xmlns:a16="http://schemas.microsoft.com/office/drawing/2014/main" id="{E7991634-B066-784F-8178-5204999F1B55}"/>
              </a:ext>
            </a:extLst>
          </p:cNvPr>
          <p:cNvSpPr/>
          <p:nvPr/>
        </p:nvSpPr>
        <p:spPr>
          <a:xfrm>
            <a:off x="1574470" y="5083449"/>
            <a:ext cx="490885" cy="650299"/>
          </a:xfrm>
          <a:prstGeom prst="snip1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10" name="Snip Single Corner Rectangle 509">
            <a:extLst>
              <a:ext uri="{FF2B5EF4-FFF2-40B4-BE49-F238E27FC236}">
                <a16:creationId xmlns:a16="http://schemas.microsoft.com/office/drawing/2014/main" id="{3AEB5B86-16FA-D242-9D91-42B8F2980FEB}"/>
              </a:ext>
            </a:extLst>
          </p:cNvPr>
          <p:cNvSpPr/>
          <p:nvPr/>
        </p:nvSpPr>
        <p:spPr>
          <a:xfrm>
            <a:off x="2479428" y="5083450"/>
            <a:ext cx="490885" cy="650299"/>
          </a:xfrm>
          <a:prstGeom prst="snip1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11" name="Snip Single Corner Rectangle 510">
            <a:extLst>
              <a:ext uri="{FF2B5EF4-FFF2-40B4-BE49-F238E27FC236}">
                <a16:creationId xmlns:a16="http://schemas.microsoft.com/office/drawing/2014/main" id="{FF9E7BAD-FB2E-F345-B2AA-0E8CD3FD54D8}"/>
              </a:ext>
            </a:extLst>
          </p:cNvPr>
          <p:cNvSpPr/>
          <p:nvPr/>
        </p:nvSpPr>
        <p:spPr>
          <a:xfrm>
            <a:off x="7681584" y="5092186"/>
            <a:ext cx="490885" cy="650299"/>
          </a:xfrm>
          <a:prstGeom prst="snip1Rect">
            <a:avLst/>
          </a:prstGeom>
          <a:noFill/>
          <a:ln>
            <a:solidFill>
              <a:schemeClr val="tx1"/>
            </a:solidFill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85635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the load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10" y="5960971"/>
            <a:ext cx="606358" cy="60635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874" y="5960971"/>
            <a:ext cx="606358" cy="60635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738" y="5960971"/>
            <a:ext cx="606358" cy="60635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602" y="5960971"/>
            <a:ext cx="606358" cy="60635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465" y="5960971"/>
            <a:ext cx="606358" cy="60635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2810" y="5960971"/>
            <a:ext cx="606358" cy="60635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6410" y="5960971"/>
            <a:ext cx="606358" cy="60635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0010" y="5960971"/>
            <a:ext cx="606358" cy="60635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3609" y="5960971"/>
            <a:ext cx="606358" cy="606358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4085725" y="597949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2800" dirty="0"/>
              <a:t>…</a:t>
            </a:r>
            <a:endParaRPr lang="en-US" sz="28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210" y="5960971"/>
            <a:ext cx="606358" cy="606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32E216-1654-7340-9ACD-1A7CB74D37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55" y="1483428"/>
            <a:ext cx="1177104" cy="102486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AF2E252-CE8A-CA43-B886-B9A6C4B6D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179" y="1483428"/>
            <a:ext cx="1177104" cy="102486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33AFFE9-2454-9D4F-90B8-DA4BA14059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403" y="1483428"/>
            <a:ext cx="1177104" cy="102486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BA019DF-7BCE-4040-9BD7-7A898B9E98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627" y="1483428"/>
            <a:ext cx="1177104" cy="102486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6E17CFC-7684-3049-AF08-DCE974E961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851" y="1483428"/>
            <a:ext cx="1177104" cy="1024861"/>
          </a:xfrm>
          <a:prstGeom prst="rect">
            <a:avLst/>
          </a:prstGeom>
        </p:spPr>
      </p:pic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672DFDD6-2131-8F46-B0A5-20AAD09AD3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8387" y="763335"/>
            <a:ext cx="8882154" cy="69185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Scalability is achieved by distributing the load among several Elasticsearch nodes using </a:t>
            </a:r>
            <a:r>
              <a:rPr lang="en-US" dirty="0">
                <a:ln>
                  <a:solidFill>
                    <a:schemeClr val="accent1"/>
                  </a:solidFill>
                </a:ln>
              </a:rPr>
              <a:t>round-robin</a:t>
            </a:r>
            <a:r>
              <a:rPr lang="en-US" dirty="0"/>
              <a:t> DNS for reading and writing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Bildergebnis für load balancer">
            <a:hlinkClick r:id="rId4"/>
            <a:extLst>
              <a:ext uri="{FF2B5EF4-FFF2-40B4-BE49-F238E27FC236}">
                <a16:creationId xmlns:a16="http://schemas.microsoft.com/office/drawing/2014/main" id="{C94B084C-9E1C-3347-8761-B474D4E1D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88197" y="2720275"/>
            <a:ext cx="3047792" cy="304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AF435475-69C9-FD41-856D-AFB48E5691BB}"/>
              </a:ext>
            </a:extLst>
          </p:cNvPr>
          <p:cNvSpPr/>
          <p:nvPr/>
        </p:nvSpPr>
        <p:spPr>
          <a:xfrm rot="16200000">
            <a:off x="4215864" y="142118"/>
            <a:ext cx="279133" cy="5091764"/>
          </a:xfrm>
          <a:prstGeom prst="leftBrace">
            <a:avLst>
              <a:gd name="adj1" fmla="val 39367"/>
              <a:gd name="adj2" fmla="val 5061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765C2CA1-943B-FF4E-A09E-3726B5CD254D}"/>
              </a:ext>
            </a:extLst>
          </p:cNvPr>
          <p:cNvSpPr/>
          <p:nvPr/>
        </p:nvSpPr>
        <p:spPr>
          <a:xfrm rot="5400000">
            <a:off x="4348219" y="1587168"/>
            <a:ext cx="279133" cy="8211762"/>
          </a:xfrm>
          <a:prstGeom prst="leftBrace">
            <a:avLst>
              <a:gd name="adj1" fmla="val 39367"/>
              <a:gd name="adj2" fmla="val 5061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96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ildergebnis für cloud">
            <a:hlinkClick r:id="rId2"/>
            <a:extLst>
              <a:ext uri="{FF2B5EF4-FFF2-40B4-BE49-F238E27FC236}">
                <a16:creationId xmlns:a16="http://schemas.microsoft.com/office/drawing/2014/main" id="{97BBA001-2322-1E41-B0BE-3B67D939E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094" y="1989152"/>
            <a:ext cx="2895185" cy="289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973"/>
            <a:ext cx="8593667" cy="569007"/>
          </a:xfrm>
        </p:spPr>
        <p:txBody>
          <a:bodyPr/>
          <a:lstStyle/>
          <a:p>
            <a:r>
              <a:rPr lang="en-US" dirty="0"/>
              <a:t>Cloud oriented architecture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584" y="2585726"/>
            <a:ext cx="606358" cy="60635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584" y="3436745"/>
            <a:ext cx="606358" cy="606358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426138" y="479128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2800" dirty="0"/>
              <a:t>…</a:t>
            </a:r>
            <a:endParaRPr lang="en-US" sz="28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29" y="4244819"/>
            <a:ext cx="606358" cy="606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32E216-1654-7340-9ACD-1A7CB74D37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134" y="3092848"/>
            <a:ext cx="1177104" cy="1024861"/>
          </a:xfrm>
          <a:prstGeom prst="rect">
            <a:avLst/>
          </a:prstGeom>
        </p:spPr>
      </p:pic>
      <p:pic>
        <p:nvPicPr>
          <p:cNvPr id="1026" name="Picture 2" descr="Bildergebnis für load balancer">
            <a:hlinkClick r:id="rId6"/>
            <a:extLst>
              <a:ext uri="{FF2B5EF4-FFF2-40B4-BE49-F238E27FC236}">
                <a16:creationId xmlns:a16="http://schemas.microsoft.com/office/drawing/2014/main" id="{C94B084C-9E1C-3347-8761-B474D4E1D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52" y="3196768"/>
            <a:ext cx="1056023" cy="105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Left Brace 45">
            <a:extLst>
              <a:ext uri="{FF2B5EF4-FFF2-40B4-BE49-F238E27FC236}">
                <a16:creationId xmlns:a16="http://schemas.microsoft.com/office/drawing/2014/main" id="{765C2CA1-943B-FF4E-A09E-3726B5CD254D}"/>
              </a:ext>
            </a:extLst>
          </p:cNvPr>
          <p:cNvSpPr/>
          <p:nvPr/>
        </p:nvSpPr>
        <p:spPr>
          <a:xfrm rot="10800000">
            <a:off x="1077938" y="2205697"/>
            <a:ext cx="279133" cy="3068454"/>
          </a:xfrm>
          <a:prstGeom prst="leftBrace">
            <a:avLst>
              <a:gd name="adj1" fmla="val 39367"/>
              <a:gd name="adj2" fmla="val 5061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" descr="Bildergebnis für load balancer">
            <a:hlinkClick r:id="rId6"/>
            <a:extLst>
              <a:ext uri="{FF2B5EF4-FFF2-40B4-BE49-F238E27FC236}">
                <a16:creationId xmlns:a16="http://schemas.microsoft.com/office/drawing/2014/main" id="{45ECA5B5-4779-2949-9841-BEBCD713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805186" y="3092848"/>
            <a:ext cx="1056023" cy="105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Bildergebnis für monitoring">
            <a:hlinkClick r:id="rId8"/>
            <a:extLst>
              <a:ext uri="{FF2B5EF4-FFF2-40B4-BE49-F238E27FC236}">
                <a16:creationId xmlns:a16="http://schemas.microsoft.com/office/drawing/2014/main" id="{831860F9-89CF-1145-9166-A7F30B29C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28" y="2838171"/>
            <a:ext cx="1835880" cy="141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Bildergebnis für expert system icon">
            <a:hlinkClick r:id="rId10"/>
            <a:extLst>
              <a:ext uri="{FF2B5EF4-FFF2-40B4-BE49-F238E27FC236}">
                <a16:creationId xmlns:a16="http://schemas.microsoft.com/office/drawing/2014/main" id="{BF8D7A6D-06A8-9049-B92A-CD728B171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957" y="1382874"/>
            <a:ext cx="822823" cy="8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Bildergebnis für users">
            <a:hlinkClick r:id="rId12"/>
            <a:extLst>
              <a:ext uri="{FF2B5EF4-FFF2-40B4-BE49-F238E27FC236}">
                <a16:creationId xmlns:a16="http://schemas.microsoft.com/office/drawing/2014/main" id="{6FB681F6-FD50-9945-A497-FEB3C04E0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856" y="4884337"/>
            <a:ext cx="1119025" cy="139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2FDD27-FA79-D044-8E09-CE5D9DA6CEF6}"/>
              </a:ext>
            </a:extLst>
          </p:cNvPr>
          <p:cNvSpPr txBox="1"/>
          <p:nvPr/>
        </p:nvSpPr>
        <p:spPr>
          <a:xfrm>
            <a:off x="6861209" y="2181112"/>
            <a:ext cx="1802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Expert Systems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11DF7C-F34F-0746-931F-94CA32F233C0}"/>
              </a:ext>
            </a:extLst>
          </p:cNvPr>
          <p:cNvSpPr txBox="1"/>
          <p:nvPr/>
        </p:nvSpPr>
        <p:spPr>
          <a:xfrm>
            <a:off x="6809960" y="4427692"/>
            <a:ext cx="230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Monitoring Systems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681612-9C44-F84D-A36D-87A8DB45F695}"/>
              </a:ext>
            </a:extLst>
          </p:cNvPr>
          <p:cNvSpPr txBox="1"/>
          <p:nvPr/>
        </p:nvSpPr>
        <p:spPr>
          <a:xfrm>
            <a:off x="7020084" y="6185361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External Users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5D15527-E962-6C4C-A9CB-52439C038C63}"/>
              </a:ext>
            </a:extLst>
          </p:cNvPr>
          <p:cNvSpPr txBox="1"/>
          <p:nvPr/>
        </p:nvSpPr>
        <p:spPr>
          <a:xfrm>
            <a:off x="132147" y="5519294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Sources</a:t>
            </a:r>
          </a:p>
        </p:txBody>
      </p:sp>
      <p:pic>
        <p:nvPicPr>
          <p:cNvPr id="3082" name="Picture 10" descr="Bildergebnis für world">
            <a:hlinkClick r:id="rId14"/>
            <a:extLst>
              <a:ext uri="{FF2B5EF4-FFF2-40B4-BE49-F238E27FC236}">
                <a16:creationId xmlns:a16="http://schemas.microsoft.com/office/drawing/2014/main" id="{2C3EEE58-FEFD-CD40-8F4B-8B396E95D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875" y="5257018"/>
            <a:ext cx="1840003" cy="113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305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ildergebnis für cloud">
            <a:hlinkClick r:id="rId2"/>
            <a:extLst>
              <a:ext uri="{FF2B5EF4-FFF2-40B4-BE49-F238E27FC236}">
                <a16:creationId xmlns:a16="http://schemas.microsoft.com/office/drawing/2014/main" id="{97BBA001-2322-1E41-B0BE-3B67D939E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482" y="2917326"/>
            <a:ext cx="2895185" cy="289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973"/>
            <a:ext cx="8593667" cy="569007"/>
          </a:xfrm>
        </p:spPr>
        <p:txBody>
          <a:bodyPr/>
          <a:lstStyle/>
          <a:p>
            <a:r>
              <a:rPr lang="en-US" dirty="0"/>
              <a:t>Coping with backpressure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470" y="4275583"/>
            <a:ext cx="606358" cy="606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32E216-1654-7340-9ACD-1A7CB74D37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353" y="3977220"/>
            <a:ext cx="1177104" cy="102486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5D15527-E962-6C4C-A9CB-52439C038C63}"/>
              </a:ext>
            </a:extLst>
          </p:cNvPr>
          <p:cNvSpPr txBox="1"/>
          <p:nvPr/>
        </p:nvSpPr>
        <p:spPr>
          <a:xfrm>
            <a:off x="1052767" y="4946683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Source</a:t>
            </a:r>
          </a:p>
        </p:txBody>
      </p:sp>
      <p:pic>
        <p:nvPicPr>
          <p:cNvPr id="4100" name="Picture 4" descr="Bildergebnis für back off">
            <a:hlinkClick r:id="rId6"/>
            <a:extLst>
              <a:ext uri="{FF2B5EF4-FFF2-40B4-BE49-F238E27FC236}">
                <a16:creationId xmlns:a16="http://schemas.microsoft.com/office/drawing/2014/main" id="{BF6CAA43-5A39-1B4E-8C81-7FC659FB1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196" y="2031184"/>
            <a:ext cx="2037800" cy="107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triped Right Arrow 7">
            <a:extLst>
              <a:ext uri="{FF2B5EF4-FFF2-40B4-BE49-F238E27FC236}">
                <a16:creationId xmlns:a16="http://schemas.microsoft.com/office/drawing/2014/main" id="{37107BBF-4607-CC4F-9F62-02FFA7E558CA}"/>
              </a:ext>
            </a:extLst>
          </p:cNvPr>
          <p:cNvSpPr/>
          <p:nvPr/>
        </p:nvSpPr>
        <p:spPr>
          <a:xfrm>
            <a:off x="2506038" y="4310995"/>
            <a:ext cx="3016057" cy="570946"/>
          </a:xfrm>
          <a:prstGeom prst="stripedRightArrow">
            <a:avLst>
              <a:gd name="adj1" fmla="val 56743"/>
              <a:gd name="adj2" fmla="val 50000"/>
            </a:avLst>
          </a:prstGeom>
          <a:noFill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4" name="Picture 8" descr="Bildergebnis für retry">
            <a:hlinkClick r:id="rId8"/>
            <a:extLst>
              <a:ext uri="{FF2B5EF4-FFF2-40B4-BE49-F238E27FC236}">
                <a16:creationId xmlns:a16="http://schemas.microsoft.com/office/drawing/2014/main" id="{1003A3E1-4B7E-9B40-9694-9B15FF81E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222" y="1920994"/>
            <a:ext cx="3176184" cy="317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Bildergebnis für traffic lights">
            <a:hlinkClick r:id="rId10"/>
            <a:extLst>
              <a:ext uri="{FF2B5EF4-FFF2-40B4-BE49-F238E27FC236}">
                <a16:creationId xmlns:a16="http://schemas.microsoft.com/office/drawing/2014/main" id="{D2FA6E59-D25A-D346-8B37-CE22883BD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137" y="2752102"/>
            <a:ext cx="1196878" cy="75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4BE426-9200-8746-A485-B45BF7B82410}"/>
              </a:ext>
            </a:extLst>
          </p:cNvPr>
          <p:cNvSpPr txBox="1"/>
          <p:nvPr/>
        </p:nvSpPr>
        <p:spPr>
          <a:xfrm>
            <a:off x="285750" y="879264"/>
            <a:ext cx="8652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Index creation is an expensive operation. Red and yellow </a:t>
            </a:r>
          </a:p>
          <a:p>
            <a:r>
              <a:rPr lang="en-US" sz="2000" dirty="0"/>
              <a:t>states indicate that shards are not fully allocated.</a:t>
            </a:r>
          </a:p>
        </p:txBody>
      </p:sp>
    </p:spTree>
    <p:extLst>
      <p:ext uri="{BB962C8B-B14F-4D97-AF65-F5344CB8AC3E}">
        <p14:creationId xmlns:p14="http://schemas.microsoft.com/office/powerpoint/2010/main" val="2936697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ildergebnis für cloud">
            <a:hlinkClick r:id="rId2"/>
            <a:extLst>
              <a:ext uri="{FF2B5EF4-FFF2-40B4-BE49-F238E27FC236}">
                <a16:creationId xmlns:a16="http://schemas.microsoft.com/office/drawing/2014/main" id="{97BBA001-2322-1E41-B0BE-3B67D939E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900" y="2647883"/>
            <a:ext cx="2895185" cy="289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973"/>
            <a:ext cx="8593667" cy="569007"/>
          </a:xfrm>
        </p:spPr>
        <p:txBody>
          <a:bodyPr/>
          <a:lstStyle/>
          <a:p>
            <a:r>
              <a:rPr lang="en-US" dirty="0"/>
              <a:t>Rotation of aliases and indices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32E216-1654-7340-9ACD-1A7CB74D37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940" y="3690121"/>
            <a:ext cx="1177104" cy="1024861"/>
          </a:xfrm>
          <a:prstGeom prst="rect">
            <a:avLst/>
          </a:prstGeom>
        </p:spPr>
      </p:pic>
      <p:pic>
        <p:nvPicPr>
          <p:cNvPr id="5122" name="Picture 2" descr="Bildergebnis für trash icon">
            <a:hlinkClick r:id="rId5"/>
            <a:extLst>
              <a:ext uri="{FF2B5EF4-FFF2-40B4-BE49-F238E27FC236}">
                <a16:creationId xmlns:a16="http://schemas.microsoft.com/office/drawing/2014/main" id="{8A170619-9D9C-344A-A01E-5E227BB2F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39" y="3468825"/>
            <a:ext cx="1674672" cy="167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Ähnliches Foto">
            <a:hlinkClick r:id="rId7"/>
            <a:extLst>
              <a:ext uri="{FF2B5EF4-FFF2-40B4-BE49-F238E27FC236}">
                <a16:creationId xmlns:a16="http://schemas.microsoft.com/office/drawing/2014/main" id="{8C41D252-040B-514F-97E3-815B4DF7B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22" y="832773"/>
            <a:ext cx="1758045" cy="175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B94B0EAC-2D0D-8043-8952-AB6B528DF084}"/>
              </a:ext>
            </a:extLst>
          </p:cNvPr>
          <p:cNvSpPr/>
          <p:nvPr/>
        </p:nvSpPr>
        <p:spPr>
          <a:xfrm rot="5400000">
            <a:off x="5966664" y="3983352"/>
            <a:ext cx="577516" cy="6456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966C1290-9F36-1C47-BBC9-E021EFFD78AF}"/>
              </a:ext>
            </a:extLst>
          </p:cNvPr>
          <p:cNvSpPr/>
          <p:nvPr/>
        </p:nvSpPr>
        <p:spPr>
          <a:xfrm rot="16200000">
            <a:off x="2484347" y="4061425"/>
            <a:ext cx="577516" cy="6456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30" name="Picture 10" descr="Bildergebnis für maintenance">
            <a:hlinkClick r:id="rId9"/>
            <a:extLst>
              <a:ext uri="{FF2B5EF4-FFF2-40B4-BE49-F238E27FC236}">
                <a16:creationId xmlns:a16="http://schemas.microsoft.com/office/drawing/2014/main" id="{D85A47A0-D336-C745-A873-FF0A55E9E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498" y="3617151"/>
            <a:ext cx="1378017" cy="137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B92341-B6AE-6C40-8C18-580D1A6BF867}"/>
              </a:ext>
            </a:extLst>
          </p:cNvPr>
          <p:cNvSpPr txBox="1"/>
          <p:nvPr/>
        </p:nvSpPr>
        <p:spPr>
          <a:xfrm>
            <a:off x="125806" y="5185338"/>
            <a:ext cx="268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Delete expired indices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C5D1EA-7EAA-044B-BDCE-A06211D1FA79}"/>
              </a:ext>
            </a:extLst>
          </p:cNvPr>
          <p:cNvSpPr txBox="1"/>
          <p:nvPr/>
        </p:nvSpPr>
        <p:spPr>
          <a:xfrm>
            <a:off x="5795361" y="5173736"/>
            <a:ext cx="297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 aliases of indices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DAA671F-88C7-EC4C-8C76-8733A9F2F13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0201" y="898869"/>
            <a:ext cx="6854959" cy="2158334"/>
          </a:xfrm>
        </p:spPr>
        <p:txBody>
          <a:bodyPr/>
          <a:lstStyle/>
          <a:p>
            <a:r>
              <a:rPr lang="en-US" dirty="0"/>
              <a:t>Indices with </a:t>
            </a:r>
            <a:r>
              <a:rPr lang="en-US" dirty="0">
                <a:solidFill>
                  <a:schemeClr val="accent1"/>
                </a:solidFill>
              </a:rPr>
              <a:t>expired</a:t>
            </a:r>
            <a:r>
              <a:rPr lang="en-US" dirty="0"/>
              <a:t> data are removed by scripts started periodically by cronjob</a:t>
            </a:r>
          </a:p>
          <a:p>
            <a:r>
              <a:rPr lang="en-US" dirty="0"/>
              <a:t>“</a:t>
            </a:r>
            <a:r>
              <a:rPr lang="en-US" dirty="0">
                <a:solidFill>
                  <a:schemeClr val="accent1"/>
                </a:solidFill>
              </a:rPr>
              <a:t>Last updates</a:t>
            </a:r>
            <a:r>
              <a:rPr lang="en-US" dirty="0"/>
              <a:t>” aliases are moved to the most recent indices</a:t>
            </a:r>
          </a:p>
        </p:txBody>
      </p:sp>
    </p:spTree>
    <p:extLst>
      <p:ext uri="{BB962C8B-B14F-4D97-AF65-F5344CB8AC3E}">
        <p14:creationId xmlns:p14="http://schemas.microsoft.com/office/powerpoint/2010/main" val="2928614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DE06FEF-BF06-214B-89EA-9B45422DF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631"/>
            <a:ext cx="9144000" cy="16827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A830D4-D885-6B46-96E9-287159F20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diagnostics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00F41FA-36DB-2340-A8E2-57E8A6CCAD3A}"/>
              </a:ext>
            </a:extLst>
          </p:cNvPr>
          <p:cNvCxnSpPr>
            <a:cxnSpLocks/>
          </p:cNvCxnSpPr>
          <p:nvPr/>
        </p:nvCxnSpPr>
        <p:spPr>
          <a:xfrm>
            <a:off x="676452" y="1992429"/>
            <a:ext cx="988719" cy="1588169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A510314-33D8-0448-AEDF-716B9D2BC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8" y="3657600"/>
            <a:ext cx="8944455" cy="247137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C649E28-B776-5B4E-8BA7-CAE3404AF401}"/>
              </a:ext>
            </a:extLst>
          </p:cNvPr>
          <p:cNvSpPr/>
          <p:nvPr/>
        </p:nvSpPr>
        <p:spPr>
          <a:xfrm>
            <a:off x="92877" y="3657600"/>
            <a:ext cx="8944455" cy="2471378"/>
          </a:xfrm>
          <a:prstGeom prst="rect">
            <a:avLst/>
          </a:prstGeom>
          <a:noFill/>
          <a:ln w="50800">
            <a:solidFill>
              <a:srgbClr val="FF0000"/>
            </a:solidFill>
          </a:ln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5D8B46B-D82E-0D46-B37A-6F4B56890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66372"/>
            <a:ext cx="3391468" cy="267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951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692AA-C73C-014C-B97B-871CF5F4A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data age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41E9801-869A-8043-9D52-58167E3D333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5"/>
          <a:stretch/>
        </p:blipFill>
        <p:spPr>
          <a:xfrm>
            <a:off x="1621541" y="777240"/>
            <a:ext cx="6414280" cy="5577840"/>
          </a:xfrm>
        </p:spPr>
      </p:pic>
    </p:spTree>
    <p:extLst>
      <p:ext uri="{BB962C8B-B14F-4D97-AF65-F5344CB8AC3E}">
        <p14:creationId xmlns:p14="http://schemas.microsoft.com/office/powerpoint/2010/main" val="2495596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44A73-2C7D-CB4C-8F71-7CA61AD45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7A681-E173-274B-B993-F1B70849393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CMS Data Acquisition System</a:t>
            </a:r>
          </a:p>
          <a:p>
            <a:r>
              <a:rPr lang="en-US" dirty="0"/>
              <a:t>Motivation</a:t>
            </a:r>
          </a:p>
          <a:p>
            <a:r>
              <a:rPr lang="en-US" dirty="0"/>
              <a:t>About Elasticsearch technology</a:t>
            </a:r>
          </a:p>
          <a:p>
            <a:r>
              <a:rPr lang="en-US" dirty="0"/>
              <a:t>Elasticsearch-based monitoring system</a:t>
            </a:r>
          </a:p>
          <a:p>
            <a:r>
              <a:rPr lang="en-US" dirty="0"/>
              <a:t>Conclusion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21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926750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562BE-81A2-B14F-8D26-8F6A606B7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1188D-B119-2E44-994F-29485896005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Used in parallel </a:t>
            </a:r>
            <a:r>
              <a:rPr lang="en-US" dirty="0"/>
              <a:t>with existing monitoring system with comparable performance and functionality</a:t>
            </a:r>
          </a:p>
          <a:p>
            <a:r>
              <a:rPr lang="en-US" dirty="0"/>
              <a:t>Valuable </a:t>
            </a:r>
            <a:r>
              <a:rPr lang="en-US" dirty="0">
                <a:solidFill>
                  <a:schemeClr val="accent1"/>
                </a:solidFill>
              </a:rPr>
              <a:t>solution</a:t>
            </a:r>
            <a:r>
              <a:rPr lang="en-US" dirty="0"/>
              <a:t> for a future monitoring system</a:t>
            </a:r>
          </a:p>
          <a:p>
            <a:r>
              <a:rPr lang="en-US" dirty="0"/>
              <a:t>Pros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Scalability</a:t>
            </a:r>
          </a:p>
          <a:p>
            <a:pPr lvl="1"/>
            <a:r>
              <a:rPr lang="en-US" dirty="0"/>
              <a:t>Fault </a:t>
            </a:r>
            <a:r>
              <a:rPr lang="en-US" dirty="0">
                <a:solidFill>
                  <a:schemeClr val="accent1"/>
                </a:solidFill>
              </a:rPr>
              <a:t>tolerance</a:t>
            </a:r>
            <a:r>
              <a:rPr lang="en-US" dirty="0"/>
              <a:t>/redundancy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Uniform</a:t>
            </a:r>
            <a:r>
              <a:rPr lang="en-US" dirty="0"/>
              <a:t> access for reading and writing</a:t>
            </a:r>
          </a:p>
          <a:p>
            <a:pPr lvl="1"/>
            <a:r>
              <a:rPr lang="en-US" dirty="0"/>
              <a:t>Free, </a:t>
            </a:r>
            <a:r>
              <a:rPr lang="en-US" dirty="0">
                <a:solidFill>
                  <a:schemeClr val="accent1"/>
                </a:solidFill>
              </a:rPr>
              <a:t>well documented</a:t>
            </a:r>
            <a:r>
              <a:rPr lang="en-US" dirty="0"/>
              <a:t> software</a:t>
            </a:r>
          </a:p>
          <a:p>
            <a:r>
              <a:rPr lang="en-US" dirty="0"/>
              <a:t>Cons</a:t>
            </a:r>
          </a:p>
          <a:p>
            <a:pPr lvl="1"/>
            <a:r>
              <a:rPr lang="en-US" dirty="0"/>
              <a:t>Frequent Elasticsearch releases with </a:t>
            </a:r>
            <a:r>
              <a:rPr lang="en-US" dirty="0">
                <a:solidFill>
                  <a:schemeClr val="accent1"/>
                </a:solidFill>
              </a:rPr>
              <a:t>deprecated</a:t>
            </a:r>
            <a:r>
              <a:rPr lang="en-US" dirty="0"/>
              <a:t> features</a:t>
            </a:r>
          </a:p>
          <a:p>
            <a:pPr lvl="1"/>
            <a:r>
              <a:rPr lang="en-US" dirty="0"/>
              <a:t>Tedious </a:t>
            </a:r>
            <a:r>
              <a:rPr lang="en-US" dirty="0">
                <a:solidFill>
                  <a:schemeClr val="accent1"/>
                </a:solidFill>
              </a:rPr>
              <a:t>porting</a:t>
            </a:r>
            <a:r>
              <a:rPr lang="en-US" dirty="0"/>
              <a:t> of client software after major Elasticsearch releases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Limited</a:t>
            </a:r>
            <a:r>
              <a:rPr lang="en-US" dirty="0"/>
              <a:t> number of data types (e.g., lacks unsigned integer 64)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Burden on client</a:t>
            </a:r>
            <a:r>
              <a:rPr lang="en-US" dirty="0"/>
              <a:t> software to manage time-to-live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977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369648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29990"/>
            <a:ext cx="8542867" cy="914400"/>
          </a:xfrm>
        </p:spPr>
        <p:txBody>
          <a:bodyPr>
            <a:noAutofit/>
          </a:bodyPr>
          <a:lstStyle/>
          <a:p>
            <a:r>
              <a:rPr lang="en-US" sz="3200" dirty="0"/>
              <a:t>CMS Data Acquisition System</a:t>
            </a:r>
          </a:p>
        </p:txBody>
      </p:sp>
    </p:spTree>
    <p:extLst>
      <p:ext uri="{BB962C8B-B14F-4D97-AF65-F5344CB8AC3E}">
        <p14:creationId xmlns:p14="http://schemas.microsoft.com/office/powerpoint/2010/main" val="662307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A67AD-EB01-604C-9C39-90D6F5716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DAQ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E167EA1-AF67-4544-83B8-BD294AE6360F}"/>
              </a:ext>
            </a:extLst>
          </p:cNvPr>
          <p:cNvGrpSpPr/>
          <p:nvPr/>
        </p:nvGrpSpPr>
        <p:grpSpPr>
          <a:xfrm>
            <a:off x="397767" y="785096"/>
            <a:ext cx="8315283" cy="4978029"/>
            <a:chOff x="776650" y="2165443"/>
            <a:chExt cx="8315283" cy="4978029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7BC1E9B-2036-9347-AFBE-0B39B02735BD}"/>
                </a:ext>
              </a:extLst>
            </p:cNvPr>
            <p:cNvGrpSpPr/>
            <p:nvPr/>
          </p:nvGrpSpPr>
          <p:grpSpPr>
            <a:xfrm>
              <a:off x="3366389" y="2165443"/>
              <a:ext cx="3069794" cy="4978029"/>
              <a:chOff x="3559532" y="2730687"/>
              <a:chExt cx="2388120" cy="3708208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D3D45AD-C72A-9D46-B4F4-06DA440D1E9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59532" y="2730687"/>
                <a:ext cx="2388120" cy="3708208"/>
              </a:xfrm>
              <a:prstGeom prst="rect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t"/>
              <a:lstStyle/>
              <a:p>
                <a:pPr algn="ctr">
                  <a:defRPr/>
                </a:pPr>
                <a:r>
                  <a:rPr 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CMS DAQ</a:t>
                </a:r>
              </a:p>
            </p:txBody>
          </p: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2518BAF7-1280-0F48-9902-993F129A33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85792" y="3241480"/>
                <a:ext cx="2051847" cy="907461"/>
              </a:xfrm>
              <a:prstGeom prst="rect">
                <a:avLst/>
              </a:prstGeom>
            </p:spPr>
          </p:pic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640DE55-31D6-C44D-AA41-AF78BAF3D508}"/>
                </a:ext>
              </a:extLst>
            </p:cNvPr>
            <p:cNvGrpSpPr/>
            <p:nvPr/>
          </p:nvGrpSpPr>
          <p:grpSpPr>
            <a:xfrm>
              <a:off x="776650" y="2168570"/>
              <a:ext cx="2121830" cy="2515605"/>
              <a:chOff x="776650" y="2730687"/>
              <a:chExt cx="1650660" cy="1873912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C440A96-33A3-8E4A-A3B7-AE9D42BCFDA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76650" y="2730687"/>
                <a:ext cx="1650660" cy="1873912"/>
              </a:xfrm>
              <a:prstGeom prst="rect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t"/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chemeClr val="tx2"/>
                    </a:solidFill>
                  </a:rPr>
                  <a:t>Detector Front-End</a:t>
                </a:r>
              </a:p>
              <a:p>
                <a:pPr algn="ctr">
                  <a:defRPr/>
                </a:pPr>
                <a:r>
                  <a:rPr lang="en-US" sz="1600" b="1" dirty="0">
                    <a:solidFill>
                      <a:schemeClr val="tx2"/>
                    </a:solidFill>
                  </a:rPr>
                  <a:t>L1 Trigger</a:t>
                </a:r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7E109A5-B59C-B147-B849-8C535D55F4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19157" y="3366678"/>
                <a:ext cx="966987" cy="934317"/>
              </a:xfrm>
              <a:prstGeom prst="rect">
                <a:avLst/>
              </a:prstGeom>
            </p:spPr>
          </p:pic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01C1743-55D1-B54D-9AAA-E78BE1F9D940}"/>
                </a:ext>
              </a:extLst>
            </p:cNvPr>
            <p:cNvGrpSpPr/>
            <p:nvPr/>
          </p:nvGrpSpPr>
          <p:grpSpPr>
            <a:xfrm>
              <a:off x="6970103" y="2173299"/>
              <a:ext cx="2121830" cy="2510876"/>
              <a:chOff x="6920750" y="2738135"/>
              <a:chExt cx="1650660" cy="1870389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AD499F0-5D30-0F49-8280-6E1E6928BFD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920750" y="2738135"/>
                <a:ext cx="1650660" cy="1870389"/>
              </a:xfrm>
              <a:prstGeom prst="rect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t"/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chemeClr val="tx2"/>
                    </a:solidFill>
                  </a:rPr>
                  <a:t>High-Level</a:t>
                </a:r>
              </a:p>
              <a:p>
                <a:pPr algn="ctr">
                  <a:defRPr/>
                </a:pPr>
                <a:r>
                  <a:rPr lang="en-US" sz="1600" b="1" dirty="0">
                    <a:solidFill>
                      <a:schemeClr val="tx2"/>
                    </a:solidFill>
                  </a:rPr>
                  <a:t>Trigger</a:t>
                </a: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C15C2AD6-FC9B-6A40-91B2-1EA12A6AD1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94321" y="3346047"/>
                <a:ext cx="1303517" cy="782110"/>
              </a:xfrm>
              <a:prstGeom prst="rect">
                <a:avLst/>
              </a:prstGeom>
            </p:spPr>
          </p:pic>
        </p:grpSp>
      </p:grpSp>
      <p:pic>
        <p:nvPicPr>
          <p:cNvPr id="2050" name="Picture 2" descr="Bildergebnis für monitoring">
            <a:hlinkClick r:id="rId6"/>
            <a:extLst>
              <a:ext uri="{FF2B5EF4-FFF2-40B4-BE49-F238E27FC236}">
                <a16:creationId xmlns:a16="http://schemas.microsoft.com/office/drawing/2014/main" id="{C671D628-61A4-E74F-8F02-C1EA2F673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462" y="3524927"/>
            <a:ext cx="3372145" cy="200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ight Arrow 21">
            <a:extLst>
              <a:ext uri="{FF2B5EF4-FFF2-40B4-BE49-F238E27FC236}">
                <a16:creationId xmlns:a16="http://schemas.microsoft.com/office/drawing/2014/main" id="{E17599D2-0369-834C-9DB3-00FC9612FE90}"/>
              </a:ext>
            </a:extLst>
          </p:cNvPr>
          <p:cNvSpPr/>
          <p:nvPr/>
        </p:nvSpPr>
        <p:spPr>
          <a:xfrm>
            <a:off x="2562742" y="1988252"/>
            <a:ext cx="416252" cy="380372"/>
          </a:xfrm>
          <a:prstGeom prst="rightArrow">
            <a:avLst/>
          </a:prstGeom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2E592526-F641-EE49-800B-8A4972CFCD92}"/>
              </a:ext>
            </a:extLst>
          </p:cNvPr>
          <p:cNvSpPr/>
          <p:nvPr/>
        </p:nvSpPr>
        <p:spPr>
          <a:xfrm>
            <a:off x="6116134" y="1988252"/>
            <a:ext cx="416252" cy="380372"/>
          </a:xfrm>
          <a:prstGeom prst="rightArrow">
            <a:avLst/>
          </a:prstGeom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C791B0CB-66AF-5B41-B5C0-572EA1CF89E5}"/>
              </a:ext>
            </a:extLst>
          </p:cNvPr>
          <p:cNvSpPr/>
          <p:nvPr/>
        </p:nvSpPr>
        <p:spPr>
          <a:xfrm rot="5400000">
            <a:off x="4388992" y="2878080"/>
            <a:ext cx="416252" cy="380372"/>
          </a:xfrm>
          <a:prstGeom prst="rightArrow">
            <a:avLst/>
          </a:prstGeom>
          <a:solidFill>
            <a:schemeClr val="accent6"/>
          </a:solidFill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E9A1A22-95CC-654E-9A3A-43F349A838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812" y="2560976"/>
            <a:ext cx="840672" cy="7319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08800D-E5D1-1140-86BC-BF6F92E11F80}"/>
              </a:ext>
            </a:extLst>
          </p:cNvPr>
          <p:cNvSpPr txBox="1"/>
          <p:nvPr/>
        </p:nvSpPr>
        <p:spPr>
          <a:xfrm>
            <a:off x="8334971" y="2340680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*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2CB466-6550-CF40-93A2-46B6BDBE748D}"/>
              </a:ext>
            </a:extLst>
          </p:cNvPr>
          <p:cNvSpPr txBox="1"/>
          <p:nvPr/>
        </p:nvSpPr>
        <p:spPr>
          <a:xfrm>
            <a:off x="216556" y="5980513"/>
            <a:ext cx="8927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Andre, J-M et al. “A Scalable Monitoring for the CMS Filter Farm Based on Elasticsearch.”</a:t>
            </a:r>
          </a:p>
          <a:p>
            <a:r>
              <a:rPr lang="en-US" sz="1600" dirty="0"/>
              <a:t>Journal of Physics: Conference Series 664, no. 8 (December 2015): 082036.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1FF3985-ED98-1340-AB63-6E4AA6EC9A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224" y="2714040"/>
            <a:ext cx="840672" cy="73194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29439D5-DDEC-2C44-9B16-B84BA2BE41CD}"/>
              </a:ext>
            </a:extLst>
          </p:cNvPr>
          <p:cNvSpPr txBox="1"/>
          <p:nvPr/>
        </p:nvSpPr>
        <p:spPr>
          <a:xfrm>
            <a:off x="-39615" y="5763125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360113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C6430-1760-C241-997E-0B834894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of CMS DAQ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7F68-9472-7B43-A89C-F13993D734D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Monitoring of DAQ is a </a:t>
            </a:r>
            <a:r>
              <a:rPr lang="en-US" dirty="0">
                <a:solidFill>
                  <a:schemeClr val="accent1"/>
                </a:solidFill>
              </a:rPr>
              <a:t>data acquisition </a:t>
            </a:r>
            <a:r>
              <a:rPr lang="en-US" dirty="0"/>
              <a:t>on its own which runs in </a:t>
            </a:r>
            <a:r>
              <a:rPr lang="en-US" dirty="0">
                <a:solidFill>
                  <a:schemeClr val="accent1"/>
                </a:solidFill>
              </a:rPr>
              <a:t>parallel</a:t>
            </a:r>
            <a:r>
              <a:rPr lang="en-US" dirty="0"/>
              <a:t> with event data flow and </a:t>
            </a:r>
            <a:r>
              <a:rPr lang="en-US" dirty="0">
                <a:solidFill>
                  <a:schemeClr val="accent1"/>
                </a:solidFill>
              </a:rPr>
              <a:t>shares</a:t>
            </a:r>
            <a:r>
              <a:rPr lang="en-US" dirty="0"/>
              <a:t> hardware and software resources with the DAQ system</a:t>
            </a:r>
          </a:p>
          <a:p>
            <a:r>
              <a:rPr lang="en-US" dirty="0"/>
              <a:t>It is used to </a:t>
            </a:r>
            <a:r>
              <a:rPr lang="en-US" dirty="0">
                <a:solidFill>
                  <a:schemeClr val="accent1"/>
                </a:solidFill>
              </a:rPr>
              <a:t>collect</a:t>
            </a:r>
            <a:r>
              <a:rPr lang="en-US" dirty="0"/>
              <a:t>, </a:t>
            </a:r>
            <a:r>
              <a:rPr lang="en-US" dirty="0">
                <a:solidFill>
                  <a:schemeClr val="accent1"/>
                </a:solidFill>
              </a:rPr>
              <a:t>present</a:t>
            </a:r>
            <a:r>
              <a:rPr lang="en-US" dirty="0"/>
              <a:t> and </a:t>
            </a:r>
            <a:r>
              <a:rPr lang="en-US" dirty="0">
                <a:solidFill>
                  <a:schemeClr val="accent1"/>
                </a:solidFill>
              </a:rPr>
              <a:t>store</a:t>
            </a:r>
            <a:r>
              <a:rPr lang="en-US" dirty="0"/>
              <a:t> monitoring data in order to detect deviation from a normal DAQ behavior</a:t>
            </a:r>
          </a:p>
          <a:p>
            <a:r>
              <a:rPr lang="en-US" dirty="0"/>
              <a:t>Users of the monitoring are </a:t>
            </a:r>
            <a:r>
              <a:rPr lang="en-US" dirty="0">
                <a:solidFill>
                  <a:schemeClr val="accent1"/>
                </a:solidFill>
              </a:rPr>
              <a:t>shifters</a:t>
            </a:r>
            <a:r>
              <a:rPr lang="en-US" dirty="0"/>
              <a:t>, DAQ </a:t>
            </a:r>
            <a:r>
              <a:rPr lang="en-US" dirty="0">
                <a:solidFill>
                  <a:schemeClr val="accent1"/>
                </a:solidFill>
              </a:rPr>
              <a:t>experts</a:t>
            </a:r>
            <a:r>
              <a:rPr lang="en-US" dirty="0"/>
              <a:t> on-call, expert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  <a:r>
              <a:rPr lang="en-US" dirty="0"/>
              <a:t>, etc.</a:t>
            </a:r>
          </a:p>
          <a:p>
            <a:r>
              <a:rPr lang="en-US" dirty="0"/>
              <a:t>Data space is </a:t>
            </a:r>
            <a:r>
              <a:rPr lang="en-US" sz="2800" dirty="0">
                <a:solidFill>
                  <a:schemeClr val="accent1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f</a:t>
            </a:r>
            <a:r>
              <a:rPr lang="en-US" dirty="0">
                <a:solidFill>
                  <a:schemeClr val="accent1"/>
                </a:solidFill>
              </a:rPr>
              <a:t>(sources, variables)</a:t>
            </a:r>
            <a:r>
              <a:rPr lang="en-US" dirty="0"/>
              <a:t> ≈ 200,000 updated every 1-5 seconds</a:t>
            </a:r>
          </a:p>
          <a:p>
            <a:r>
              <a:rPr lang="en-US" dirty="0"/>
              <a:t>Data items are </a:t>
            </a:r>
            <a:r>
              <a:rPr lang="en-US" dirty="0">
                <a:solidFill>
                  <a:schemeClr val="accent1"/>
                </a:solidFill>
              </a:rPr>
              <a:t>time-stamped</a:t>
            </a:r>
            <a:r>
              <a:rPr lang="en-US" dirty="0"/>
              <a:t> collections of fields, namely, </a:t>
            </a:r>
            <a:r>
              <a:rPr lang="en-US" dirty="0" err="1">
                <a:solidFill>
                  <a:schemeClr val="accent1"/>
                </a:solidFill>
              </a:rPr>
              <a:t>flashlists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249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29990"/>
            <a:ext cx="8542867" cy="914400"/>
          </a:xfrm>
        </p:spPr>
        <p:txBody>
          <a:bodyPr>
            <a:noAutofit/>
          </a:bodyPr>
          <a:lstStyle/>
          <a:p>
            <a:r>
              <a:rPr lang="en-US" sz="3200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3705688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ACCCE-C8DC-C841-A007-AFF635171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EDE40-5396-9E42-B04A-F6625465D08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Current monitoring system is custom made</a:t>
            </a:r>
          </a:p>
          <a:p>
            <a:pPr lvl="1"/>
            <a:r>
              <a:rPr lang="en-US" dirty="0"/>
              <a:t>Uses custom protocols and formats</a:t>
            </a:r>
          </a:p>
          <a:p>
            <a:r>
              <a:rPr lang="en-US" dirty="0"/>
              <a:t>Two different approaches are used for keeping data</a:t>
            </a:r>
          </a:p>
          <a:p>
            <a:pPr lvl="1"/>
            <a:r>
              <a:rPr lang="en-US" dirty="0"/>
              <a:t>In-memory for instant data</a:t>
            </a:r>
          </a:p>
          <a:p>
            <a:pPr lvl="1"/>
            <a:r>
              <a:rPr lang="en-US" dirty="0"/>
              <a:t>Oracle DB for persistent data</a:t>
            </a:r>
          </a:p>
          <a:p>
            <a:r>
              <a:rPr lang="en-US" dirty="0"/>
              <a:t>Usage of off-the-shelf components</a:t>
            </a:r>
          </a:p>
          <a:p>
            <a:r>
              <a:rPr lang="en-US" dirty="0"/>
              <a:t>Usage of standard protocols and formats</a:t>
            </a:r>
          </a:p>
          <a:p>
            <a:r>
              <a:rPr lang="en-US" dirty="0"/>
              <a:t>Inherent scalability and reliability (fault tolerance/redundancy)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248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29990"/>
            <a:ext cx="8542867" cy="914400"/>
          </a:xfrm>
        </p:spPr>
        <p:txBody>
          <a:bodyPr>
            <a:noAutofit/>
          </a:bodyPr>
          <a:lstStyle/>
          <a:p>
            <a:r>
              <a:rPr lang="en-US" sz="3200" dirty="0"/>
              <a:t>About Elasticsearch technology</a:t>
            </a:r>
          </a:p>
        </p:txBody>
      </p:sp>
    </p:spTree>
    <p:extLst>
      <p:ext uri="{BB962C8B-B14F-4D97-AF65-F5344CB8AC3E}">
        <p14:creationId xmlns:p14="http://schemas.microsoft.com/office/powerpoint/2010/main" val="1996750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35157-A0CB-784C-B75F-8E6AA0D49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Elasticsearch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87407-C5A2-1D4C-A652-768368AAA76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NoSQL</a:t>
            </a:r>
            <a:r>
              <a:rPr lang="en-US" dirty="0"/>
              <a:t> database</a:t>
            </a:r>
          </a:p>
          <a:p>
            <a:r>
              <a:rPr lang="en-US" dirty="0"/>
              <a:t>RESTful </a:t>
            </a:r>
            <a:r>
              <a:rPr lang="en-US" dirty="0">
                <a:solidFill>
                  <a:schemeClr val="accent1"/>
                </a:solidFill>
              </a:rPr>
              <a:t>API</a:t>
            </a:r>
            <a:r>
              <a:rPr lang="en-US" dirty="0"/>
              <a:t> with JSON over HTTP</a:t>
            </a:r>
          </a:p>
          <a:p>
            <a:r>
              <a:rPr lang="en-US" dirty="0"/>
              <a:t>Horizontally </a:t>
            </a:r>
            <a:r>
              <a:rPr lang="en-US" dirty="0">
                <a:solidFill>
                  <a:schemeClr val="accent1"/>
                </a:solidFill>
              </a:rPr>
              <a:t>scalable</a:t>
            </a:r>
            <a:r>
              <a:rPr lang="en-US" dirty="0"/>
              <a:t> architecture</a:t>
            </a:r>
          </a:p>
          <a:p>
            <a:r>
              <a:rPr lang="en-US" dirty="0"/>
              <a:t>Seamless data </a:t>
            </a:r>
            <a:r>
              <a:rPr lang="en-US" dirty="0">
                <a:solidFill>
                  <a:schemeClr val="accent1"/>
                </a:solidFill>
              </a:rPr>
              <a:t>indexing</a:t>
            </a:r>
            <a:r>
              <a:rPr lang="en-US" dirty="0"/>
              <a:t> and </a:t>
            </a:r>
            <a:r>
              <a:rPr lang="en-US" dirty="0">
                <a:solidFill>
                  <a:schemeClr val="accent1"/>
                </a:solidFill>
              </a:rPr>
              <a:t>searching</a:t>
            </a:r>
            <a:r>
              <a:rPr lang="en-US" dirty="0"/>
              <a:t> throughout the cluster</a:t>
            </a:r>
          </a:p>
          <a:p>
            <a:r>
              <a:rPr lang="en-US" dirty="0"/>
              <a:t>Based on Apache Lucene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758814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00D3C8584F4E4C8C5595A297875E54" ma:contentTypeVersion="0" ma:contentTypeDescription="Create a new document." ma:contentTypeScope="" ma:versionID="c64c36baed7a3d79ca2607bb01202aa9">
  <xsd:schema xmlns:xsd="http://www.w3.org/2001/XMLSchema" xmlns:xs="http://www.w3.org/2001/XMLSchema" xmlns:p="http://schemas.microsoft.com/office/2006/metadata/properties" xmlns:ns2="87d7881f-b2d9-4773-9510-1ccd283c1b6b" targetNamespace="http://schemas.microsoft.com/office/2006/metadata/properties" ma:root="true" ma:fieldsID="ca070a4fccac47def9654f5846113448" ns2:_="">
    <xsd:import namespace="87d7881f-b2d9-4773-9510-1ccd283c1b6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7881f-b2d9-4773-9510-1ccd283c1b6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7d7881f-b2d9-4773-9510-1ccd283c1b6b">VWFH7NMNFKPC-1-78</_dlc_DocId>
    <_dlc_DocIdUrl xmlns="87d7881f-b2d9-4773-9510-1ccd283c1b6b">
      <Url>https://espace.cern.ch/cmsossp/_layouts/15/DocIdRedir.aspx?ID=VWFH7NMNFKPC-1-78</Url>
      <Description>VWFH7NMNFKPC-1-78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BA39CD1-9015-4BD6-86B4-F6327A8376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d7881f-b2d9-4773-9510-1ccd283c1b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21EC40-6A86-41DE-9A30-9B87AF3E6D14}">
  <ds:schemaRefs>
    <ds:schemaRef ds:uri="http://www.w3.org/XML/1998/namespace"/>
    <ds:schemaRef ds:uri="87d7881f-b2d9-4773-9510-1ccd283c1b6b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9E6D0E5-EE0E-46C2-B7B1-5280734417F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BBED303-D47C-4A47-BCC8-8DA0F74A5FD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41640</TotalTime>
  <Words>691</Words>
  <Application>Microsoft Macintosh PowerPoint</Application>
  <PresentationFormat>On-screen Show (4:3)</PresentationFormat>
  <Paragraphs>207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MS Mincho</vt:lpstr>
      <vt:lpstr>Apple Chancery</vt:lpstr>
      <vt:lpstr>Arial</vt:lpstr>
      <vt:lpstr>Calibri</vt:lpstr>
      <vt:lpstr>Century Gothic</vt:lpstr>
      <vt:lpstr>Helvetica</vt:lpstr>
      <vt:lpstr>Times</vt:lpstr>
      <vt:lpstr>Times New Roman</vt:lpstr>
      <vt:lpstr>Wingdings 2</vt:lpstr>
      <vt:lpstr>Perception</vt:lpstr>
      <vt:lpstr>A scalable online monitoring system based on Elasticsearch for distributed data acquisition in CMS</vt:lpstr>
      <vt:lpstr>Outlook</vt:lpstr>
      <vt:lpstr>CMS Data Acquisition System</vt:lpstr>
      <vt:lpstr>CMS DAQ</vt:lpstr>
      <vt:lpstr>Monitoring of CMS DAQ</vt:lpstr>
      <vt:lpstr>Motivation</vt:lpstr>
      <vt:lpstr>Motivation</vt:lpstr>
      <vt:lpstr>About Elasticsearch technology</vt:lpstr>
      <vt:lpstr>About Elasticsearch</vt:lpstr>
      <vt:lpstr>Elasticsearch terminology</vt:lpstr>
      <vt:lpstr>Elasticsearch-based monitoring system</vt:lpstr>
      <vt:lpstr>Data life cycle</vt:lpstr>
      <vt:lpstr>Indices, documents and aliases</vt:lpstr>
      <vt:lpstr>Managing the load</vt:lpstr>
      <vt:lpstr>Cloud oriented architecture</vt:lpstr>
      <vt:lpstr>Coping with backpressure</vt:lpstr>
      <vt:lpstr>Rotation of aliases and indices</vt:lpstr>
      <vt:lpstr>System diagnostics</vt:lpstr>
      <vt:lpstr>Monitoring data age</vt:lpstr>
      <vt:lpstr>Conclusion</vt:lpstr>
      <vt:lpstr>Conclusion</vt:lpstr>
      <vt:lpstr>Thank you for your attention</vt:lpstr>
    </vt:vector>
  </TitlesOfParts>
  <Manager/>
  <Company>CERN</Company>
  <LinksUpToDate>false</LinksUpToDate>
  <SharedDoc>false</SharedDoc>
  <HyperlinkBase/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scalable online monitoring system based on Elasticsearch for distributed data acquisition in CMS</dc:title>
  <dc:subject/>
  <dc:creator>Dainius  Šimelevičius</dc:creator>
  <cp:keywords/>
  <dc:description/>
  <cp:lastModifiedBy>Microsoft Office User</cp:lastModifiedBy>
  <cp:revision>1107</cp:revision>
  <cp:lastPrinted>2018-06-26T15:07:16Z</cp:lastPrinted>
  <dcterms:created xsi:type="dcterms:W3CDTF">2013-02-22T13:15:23Z</dcterms:created>
  <dcterms:modified xsi:type="dcterms:W3CDTF">2018-07-04T14:03:55Z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0x0101000000D3C8584F4E4C8C5595A297875E54</vt:lpwstr>
  </property>
  <property fmtid="{D5CDD505-2E9C-101B-9397-08002B2CF9AE}" pid="3" name="_dlc_DocIdItemGuid">
    <vt:lpwstr>271fa848-91b1-4dd4-83ce-a264e3eb04ec</vt:lpwstr>
  </property>
</Properties>
</file>