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3.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4.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65" r:id="rId21"/>
    <p:sldId id="276" r:id="rId22"/>
    <p:sldId id="277" r:id="rId2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a Formica"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showComments="0">
  <p:normalViewPr>
    <p:restoredLeft sz="15620"/>
    <p:restoredTop sz="94660"/>
  </p:normalViewPr>
  <p:slideViewPr>
    <p:cSldViewPr snapToGrid="0">
      <p:cViewPr varScale="1">
        <p:scale>
          <a:sx n="133" d="100"/>
          <a:sy n="133" d="100"/>
        </p:scale>
        <p:origin x="-424" y="-11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commentAuthors" Target="commentAuthors.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07-05T09:12:36.780" idx="1">
    <p:pos x="6000" y="0"/>
    <p:text>Problems in the existing infrastructure: some workflows are badly cached</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8-07-05T08:46:48.127" idx="2">
    <p:pos x="115" y="450"/>
    <p:text>We should add that the present DB structure is identical to that in use in CMS during Run2</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8-07-05T09:34:26.404" idx="3">
    <p:pos x="63" y="386"/>
    <p:text>we have to say here that this is not a deployment example: in the real deployment COOLR server can be accessed also "behind" Frontier/Squid (or I can change the picture and put Frontier/Squid instead of Squid only)</p:text>
  </p:cm>
  <p:cm authorId="0" dt="2018-07-05T09:33:04.847" idx="4">
    <p:pos x="63" y="486"/>
    <p:text>About the phrasing: the Queries are stored in PL/SQL and as in CREST the URLs contains only query parameters.</p:text>
  </p:cm>
  <p:cm authorId="0" dt="2018-07-05T09:34:26.404" idx="5">
    <p:pos x="63" y="586"/>
    <p:text>Keep the "read-only" somehow.</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8-07-05T09:41:49.456" idx="6">
    <p:pos x="48" y="530"/>
    <p:text>I added this point</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58093604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 Id="rId3" Type="http://schemas.openxmlformats.org/officeDocument/2006/relationships/hyperlink" Target="http://www.python.org/"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1" name="Shape 19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5" name="Shape 20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Shape 22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7" name="Shape 24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6" name="Shape 27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it"/>
              <a:t>We store in Cond DB all that information charaterizing the state of (sub) detector </a:t>
            </a:r>
            <a:endParaRPr/>
          </a:p>
          <a:p>
            <a:pPr marL="0" lvl="0" indent="0">
              <a:spcBef>
                <a:spcPts val="0"/>
              </a:spcBef>
              <a:spcAft>
                <a:spcPts val="0"/>
              </a:spcAft>
              <a:buNone/>
            </a:pPr>
            <a:r>
              <a:rPr lang="it"/>
              <a:t>BLOB: Binary Large OBject</a:t>
            </a:r>
            <a:endParaRPr/>
          </a:p>
          <a:p>
            <a:pPr marL="0" lvl="0" indent="0">
              <a:spcBef>
                <a:spcPts val="0"/>
              </a:spcBef>
              <a:spcAft>
                <a:spcPts val="0"/>
              </a:spcAft>
              <a:buNone/>
            </a:pPr>
            <a:r>
              <a:rPr lang="it"/>
              <a:t>CLOB: CHaracter Large OBject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0" name="Shape 29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4" name="Shape 30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Shape 3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9" name="Shape 31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3" name="Shape 33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a:t>remove plots and add a line sayng “work in progress”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Shape 3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3" name="Shape 35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it"/>
              <a:t>we obtained this rate without getting errors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it" sz="1050" dirty="0" smtClean="0">
                <a:solidFill>
                  <a:schemeClr val="dk1"/>
                </a:solidFill>
                <a:highlight>
                  <a:srgbClr val="FFFFFF"/>
                </a:highlight>
                <a:latin typeface="Verdana"/>
                <a:ea typeface="Verdana"/>
                <a:cs typeface="Verdana"/>
                <a:sym typeface="Verdana"/>
              </a:rPr>
              <a:t>Coral </a:t>
            </a:r>
            <a:r>
              <a:rPr lang="it" sz="1050" dirty="0">
                <a:solidFill>
                  <a:schemeClr val="dk1"/>
                </a:solidFill>
                <a:highlight>
                  <a:srgbClr val="FFFFFF"/>
                </a:highlight>
                <a:latin typeface="Verdana"/>
                <a:ea typeface="Verdana"/>
                <a:cs typeface="Verdana"/>
                <a:sym typeface="Verdana"/>
              </a:rPr>
              <a:t>(</a:t>
            </a:r>
            <a:r>
              <a:rPr lang="it" sz="1400" b="1" dirty="0">
                <a:solidFill>
                  <a:srgbClr val="0000FF"/>
                </a:solidFill>
              </a:rPr>
              <a:t>CO</a:t>
            </a:r>
            <a:r>
              <a:rPr lang="it" sz="1400" b="1" dirty="0">
                <a:solidFill>
                  <a:srgbClr val="CC0000"/>
                </a:solidFill>
              </a:rPr>
              <a:t>mmon </a:t>
            </a:r>
            <a:r>
              <a:rPr lang="it" sz="1400" b="1" dirty="0">
                <a:solidFill>
                  <a:srgbClr val="0000FF"/>
                </a:solidFill>
              </a:rPr>
              <a:t>R</a:t>
            </a:r>
            <a:r>
              <a:rPr lang="it" sz="1400" b="1" dirty="0">
                <a:solidFill>
                  <a:srgbClr val="CC0000"/>
                </a:solidFill>
              </a:rPr>
              <a:t>elational </a:t>
            </a:r>
            <a:r>
              <a:rPr lang="it" sz="1400" b="1" dirty="0">
                <a:solidFill>
                  <a:srgbClr val="0000FF"/>
                </a:solidFill>
              </a:rPr>
              <a:t>A</a:t>
            </a:r>
            <a:r>
              <a:rPr lang="it" sz="1400" b="1" dirty="0">
                <a:solidFill>
                  <a:srgbClr val="CC0000"/>
                </a:solidFill>
              </a:rPr>
              <a:t>bstraction </a:t>
            </a:r>
            <a:r>
              <a:rPr lang="it" sz="1400" b="1" dirty="0">
                <a:solidFill>
                  <a:srgbClr val="0000FF"/>
                </a:solidFill>
              </a:rPr>
              <a:t>L</a:t>
            </a:r>
            <a:r>
              <a:rPr lang="it" sz="1400" b="1" dirty="0">
                <a:solidFill>
                  <a:srgbClr val="CC0000"/>
                </a:solidFill>
              </a:rPr>
              <a:t>ayer)</a:t>
            </a:r>
            <a:r>
              <a:rPr lang="it" sz="1050" dirty="0">
                <a:solidFill>
                  <a:schemeClr val="dk1"/>
                </a:solidFill>
                <a:highlight>
                  <a:srgbClr val="FFFFFF"/>
                </a:highlight>
                <a:latin typeface="Verdana"/>
                <a:ea typeface="Verdana"/>
                <a:cs typeface="Verdana"/>
                <a:sym typeface="Verdana"/>
              </a:rPr>
              <a:t> database client software layer</a:t>
            </a:r>
            <a:endParaRPr sz="1050" dirty="0">
              <a:solidFill>
                <a:schemeClr val="dk1"/>
              </a:solidFill>
              <a:highlight>
                <a:srgbClr val="FFFFFF"/>
              </a:highlight>
              <a:latin typeface="Verdana"/>
              <a:ea typeface="Verdana"/>
              <a:cs typeface="Verdana"/>
              <a:sym typeface="Verdana"/>
            </a:endParaRPr>
          </a:p>
          <a:p>
            <a:pPr marL="0" lvl="0" indent="0">
              <a:spcBef>
                <a:spcPts val="0"/>
              </a:spcBef>
              <a:spcAft>
                <a:spcPts val="0"/>
              </a:spcAft>
              <a:buNone/>
            </a:pPr>
            <a:r>
              <a:rPr lang="it" sz="1200" dirty="0">
                <a:solidFill>
                  <a:srgbClr val="444444"/>
                </a:solidFill>
                <a:highlight>
                  <a:srgbClr val="FFFFFF"/>
                </a:highlight>
                <a:latin typeface="Georgia"/>
                <a:ea typeface="Georgia"/>
                <a:cs typeface="Georgia"/>
                <a:sym typeface="Georgia"/>
              </a:rPr>
              <a:t>PyROOT is a </a:t>
            </a:r>
            <a:r>
              <a:rPr lang="it" sz="1200" dirty="0">
                <a:solidFill>
                  <a:srgbClr val="85228C"/>
                </a:solidFill>
                <a:uFill>
                  <a:noFill/>
                </a:uFill>
                <a:latin typeface="Georgia"/>
                <a:ea typeface="Georgia"/>
                <a:cs typeface="Georgia"/>
                <a:sym typeface="Georgia"/>
                <a:hlinkClick r:id="rId3"/>
              </a:rPr>
              <a:t>Python</a:t>
            </a:r>
            <a:r>
              <a:rPr lang="it" sz="1200" dirty="0">
                <a:solidFill>
                  <a:srgbClr val="444444"/>
                </a:solidFill>
                <a:highlight>
                  <a:srgbClr val="FFFFFF"/>
                </a:highlight>
                <a:latin typeface="Georgia"/>
                <a:ea typeface="Georgia"/>
                <a:cs typeface="Georgia"/>
                <a:sym typeface="Georgia"/>
              </a:rPr>
              <a:t> extension module that allows the user to interact with any ROOT class from the Python </a:t>
            </a:r>
            <a:endParaRPr sz="1050" dirty="0">
              <a:solidFill>
                <a:schemeClr val="dk1"/>
              </a:solidFill>
              <a:highlight>
                <a:srgbClr val="FFFFFF"/>
              </a:highlight>
              <a:latin typeface="Verdana"/>
              <a:ea typeface="Verdana"/>
              <a:cs typeface="Verdana"/>
              <a:sym typeface="Verdan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spcBef>
                <a:spcPts val="0"/>
              </a:spcBef>
              <a:spcAft>
                <a:spcPts val="0"/>
              </a:spcAft>
              <a:buNone/>
            </a:pPr>
            <a:fld id="{00000000-1234-1234-1234-123412341234}" type="slidenum">
              <a:rPr lang="it"/>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2.png"/><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2.png"/><Relationship Id="rId5" Type="http://schemas.openxmlformats.org/officeDocument/2006/relationships/image" Target="../media/image12.png"/><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comments" Target="../comments/comment4.xml"/><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png"/><Relationship Id="rId1" Type="http://schemas.openxmlformats.org/officeDocument/2006/relationships/slideLayout" Target="../slideLayouts/slideLayout1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20.png"/><Relationship Id="rId5" Type="http://schemas.openxmlformats.org/officeDocument/2006/relationships/image" Target="../media/image2.png"/><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hyperlink" Target="https://twiki.cern.ch/twiki/bin/view/Persistency/Cool" TargetMode="External"/><Relationship Id="rId5" Type="http://schemas.openxmlformats.org/officeDocument/2006/relationships/hyperlink" Target="https://twiki.cern.ch/twiki/bin/view/Persistency/Coral" TargetMode="External"/><Relationship Id="rId6" Type="http://schemas.openxmlformats.org/officeDocument/2006/relationships/hyperlink" Target="https://root.cern.ch/pyroot" TargetMode="External"/><Relationship Id="rId7"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hyperlink" Target="http://frontier.cern.ch" TargetMode="External"/><Relationship Id="rId5"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comments" Target="../comments/comment1.xml"/><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comments" Target="../comments/comment2.xml"/><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9.png"/><Relationship Id="rId5" Type="http://schemas.openxmlformats.org/officeDocument/2006/relationships/comments" Target="../comments/comment3.xml"/><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2" name="Immagine 1"/>
          <p:cNvPicPr>
            <a:picLocks noChangeAspect="1"/>
          </p:cNvPicPr>
          <p:nvPr/>
        </p:nvPicPr>
        <p:blipFill rotWithShape="1">
          <a:blip r:embed="rId3"/>
          <a:srcRect l="1" r="36980"/>
          <a:stretch/>
        </p:blipFill>
        <p:spPr>
          <a:xfrm>
            <a:off x="0" y="0"/>
            <a:ext cx="9144000" cy="3929809"/>
          </a:xfrm>
          <a:prstGeom prst="rect">
            <a:avLst/>
          </a:prstGeom>
        </p:spPr>
      </p:pic>
      <p:sp>
        <p:nvSpPr>
          <p:cNvPr id="55" name="Shape 55"/>
          <p:cNvSpPr txBox="1">
            <a:spLocks noGrp="1"/>
          </p:cNvSpPr>
          <p:nvPr>
            <p:ph type="ctrTitle"/>
          </p:nvPr>
        </p:nvSpPr>
        <p:spPr>
          <a:xfrm>
            <a:off x="3742950" y="132350"/>
            <a:ext cx="5278800" cy="2162100"/>
          </a:xfrm>
          <a:prstGeom prst="rect">
            <a:avLst/>
          </a:prstGeom>
          <a:effectLst>
            <a:outerShdw blurRad="57150" dist="19050" dir="5400000" algn="bl" rotWithShape="0">
              <a:srgbClr val="005493">
                <a:alpha val="5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r>
              <a:rPr lang="it" sz="3600" b="1" dirty="0">
                <a:solidFill>
                  <a:schemeClr val="lt1"/>
                </a:solidFill>
                <a:effectLst>
                  <a:outerShdw blurRad="50800" dist="38100" dir="2700000" algn="tl" rotWithShape="0">
                    <a:prstClr val="black">
                      <a:alpha val="40000"/>
                    </a:prstClr>
                  </a:outerShdw>
                </a:effectLst>
              </a:rPr>
              <a:t>Conditions evolution of an experiment in mid-life…</a:t>
            </a:r>
            <a:endParaRPr sz="3600" b="1" dirty="0">
              <a:solidFill>
                <a:schemeClr val="lt1"/>
              </a:solidFill>
              <a:effectLst>
                <a:outerShdw blurRad="50800" dist="38100" dir="2700000" algn="tl" rotWithShape="0">
                  <a:prstClr val="black">
                    <a:alpha val="40000"/>
                  </a:prstClr>
                </a:outerShdw>
              </a:effectLst>
            </a:endParaRPr>
          </a:p>
          <a:p>
            <a:pPr marL="0" lvl="0" indent="0" algn="r">
              <a:spcBef>
                <a:spcPts val="0"/>
              </a:spcBef>
              <a:spcAft>
                <a:spcPts val="0"/>
              </a:spcAft>
              <a:buNone/>
            </a:pPr>
            <a:r>
              <a:rPr lang="it" sz="3600" b="1" dirty="0">
                <a:solidFill>
                  <a:schemeClr val="lt1"/>
                </a:solidFill>
                <a:effectLst>
                  <a:outerShdw blurRad="50800" dist="38100" dir="2700000" algn="tl" rotWithShape="0">
                    <a:prstClr val="black">
                      <a:alpha val="40000"/>
                    </a:prstClr>
                  </a:outerShdw>
                </a:effectLst>
              </a:rPr>
              <a:t>...without the crisis</a:t>
            </a:r>
            <a:endParaRPr sz="3000" b="1" dirty="0">
              <a:solidFill>
                <a:schemeClr val="lt1"/>
              </a:solidFill>
              <a:effectLst>
                <a:outerShdw blurRad="50800" dist="38100" dir="2700000" algn="tl" rotWithShape="0">
                  <a:prstClr val="black">
                    <a:alpha val="40000"/>
                  </a:prstClr>
                </a:outerShdw>
              </a:effectLst>
            </a:endParaRPr>
          </a:p>
        </p:txBody>
      </p:sp>
      <p:sp>
        <p:nvSpPr>
          <p:cNvPr id="56" name="Shape 56"/>
          <p:cNvSpPr txBox="1">
            <a:spLocks noGrp="1"/>
          </p:cNvSpPr>
          <p:nvPr>
            <p:ph type="subTitle" idx="1"/>
          </p:nvPr>
        </p:nvSpPr>
        <p:spPr>
          <a:xfrm>
            <a:off x="3666750" y="2891624"/>
            <a:ext cx="5331900" cy="1060175"/>
          </a:xfrm>
          <a:prstGeom prst="rect">
            <a:avLst/>
          </a:prstGeom>
        </p:spPr>
        <p:txBody>
          <a:bodyPr spcFirstLastPara="1" wrap="square" lIns="91425" tIns="91425" rIns="91425" bIns="91425" anchor="t" anchorCtr="0">
            <a:noAutofit/>
          </a:bodyPr>
          <a:lstStyle/>
          <a:p>
            <a:pPr marL="0" lvl="0" indent="0" algn="l">
              <a:spcBef>
                <a:spcPts val="0"/>
              </a:spcBef>
              <a:spcAft>
                <a:spcPts val="0"/>
              </a:spcAft>
              <a:buClr>
                <a:schemeClr val="dk1"/>
              </a:buClr>
              <a:buSzPts val="1100"/>
              <a:buFont typeface="Arial"/>
              <a:buNone/>
            </a:pPr>
            <a:r>
              <a:rPr lang="it" sz="1800" i="1" u="sng" dirty="0">
                <a:solidFill>
                  <a:srgbClr val="000090"/>
                </a:solidFill>
              </a:rPr>
              <a:t>L. Rinaldi</a:t>
            </a:r>
            <a:r>
              <a:rPr lang="it" sz="1800" i="1" dirty="0">
                <a:solidFill>
                  <a:srgbClr val="000090"/>
                </a:solidFill>
              </a:rPr>
              <a:t>, A.Formica, E. Gallas, N. Ozturk, S. Roe</a:t>
            </a:r>
            <a:endParaRPr sz="1800" i="1" dirty="0">
              <a:solidFill>
                <a:srgbClr val="000090"/>
              </a:solidFill>
            </a:endParaRPr>
          </a:p>
          <a:p>
            <a:pPr marL="0" lvl="0" indent="0" algn="l" rtl="0">
              <a:spcBef>
                <a:spcPts val="0"/>
              </a:spcBef>
              <a:spcAft>
                <a:spcPts val="0"/>
              </a:spcAft>
              <a:buClr>
                <a:schemeClr val="dk1"/>
              </a:buClr>
              <a:buSzPts val="1100"/>
              <a:buFont typeface="Arial"/>
              <a:buNone/>
            </a:pPr>
            <a:endParaRPr sz="1800" i="1" dirty="0">
              <a:solidFill>
                <a:srgbClr val="000090"/>
              </a:solidFill>
            </a:endParaRPr>
          </a:p>
          <a:p>
            <a:pPr marL="0" lvl="0" indent="0" algn="l" rtl="0">
              <a:spcBef>
                <a:spcPts val="0"/>
              </a:spcBef>
              <a:spcAft>
                <a:spcPts val="0"/>
              </a:spcAft>
              <a:buClr>
                <a:schemeClr val="dk1"/>
              </a:buClr>
              <a:buSzPts val="1100"/>
              <a:buFont typeface="Arial"/>
              <a:buNone/>
            </a:pPr>
            <a:r>
              <a:rPr lang="it" sz="1800" i="1" dirty="0">
                <a:solidFill>
                  <a:srgbClr val="000090"/>
                </a:solidFill>
              </a:rPr>
              <a:t>on behalf of the ATLAS Collaboration</a:t>
            </a:r>
            <a:endParaRPr sz="1800" i="1" dirty="0">
              <a:solidFill>
                <a:srgbClr val="000090"/>
              </a:solidFill>
            </a:endParaRPr>
          </a:p>
        </p:txBody>
      </p:sp>
      <p:grpSp>
        <p:nvGrpSpPr>
          <p:cNvPr id="57" name="Shape 57"/>
          <p:cNvGrpSpPr/>
          <p:nvPr/>
        </p:nvGrpSpPr>
        <p:grpSpPr>
          <a:xfrm>
            <a:off x="0" y="4721575"/>
            <a:ext cx="9144001" cy="421925"/>
            <a:chOff x="0" y="4721575"/>
            <a:chExt cx="9144001" cy="421925"/>
          </a:xfrm>
        </p:grpSpPr>
        <p:pic>
          <p:nvPicPr>
            <p:cNvPr id="58" name="Shape 58"/>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59" name="Shape 59"/>
            <p:cNvSpPr txBox="1"/>
            <p:nvPr/>
          </p:nvSpPr>
          <p:spPr>
            <a:xfrm>
              <a:off x="0" y="4771800"/>
              <a:ext cx="9144000" cy="28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800" i="1" dirty="0">
                  <a:solidFill>
                    <a:schemeClr val="lt1"/>
                  </a:solidFill>
                  <a:effectLst>
                    <a:outerShdw blurRad="50800" dist="38100" dir="2700000" algn="tl" rotWithShape="0">
                      <a:prstClr val="black">
                        <a:alpha val="40000"/>
                      </a:prstClr>
                    </a:outerShdw>
                  </a:effectLst>
                </a:rPr>
                <a:t>CHEP2018 - Sofia (Bulgaria)</a:t>
              </a:r>
              <a:endParaRPr sz="1800" i="1" dirty="0">
                <a:solidFill>
                  <a:schemeClr val="lt1"/>
                </a:solidFill>
                <a:effectLst>
                  <a:outerShdw blurRad="50800" dist="38100" dir="2700000" algn="tl" rotWithShape="0">
                    <a:prstClr val="black">
                      <a:alpha val="40000"/>
                    </a:prstClr>
                  </a:outerShdw>
                </a:effectLst>
              </a:endParaRPr>
            </a:p>
          </p:txBody>
        </p:sp>
      </p:grpSp>
      <p:pic>
        <p:nvPicPr>
          <p:cNvPr id="60" name="Shape 60"/>
          <p:cNvPicPr preferRelativeResize="0"/>
          <p:nvPr/>
        </p:nvPicPr>
        <p:blipFill rotWithShape="1">
          <a:blip r:embed="rId5">
            <a:alphaModFix/>
          </a:blip>
          <a:srcRect b="13547"/>
          <a:stretch/>
        </p:blipFill>
        <p:spPr>
          <a:xfrm>
            <a:off x="1376048" y="3864525"/>
            <a:ext cx="1462750" cy="792600"/>
          </a:xfrm>
          <a:prstGeom prst="rect">
            <a:avLst/>
          </a:prstGeom>
          <a:noFill/>
          <a:ln>
            <a:noFill/>
          </a:ln>
        </p:spPr>
      </p:pic>
      <p:pic>
        <p:nvPicPr>
          <p:cNvPr id="61" name="Shape 61"/>
          <p:cNvPicPr preferRelativeResize="0"/>
          <p:nvPr/>
        </p:nvPicPr>
        <p:blipFill rotWithShape="1">
          <a:blip r:embed="rId6">
            <a:alphaModFix/>
          </a:blip>
          <a:srcRect l="36502" t="9650" r="36671" b="37988"/>
          <a:stretch/>
        </p:blipFill>
        <p:spPr>
          <a:xfrm>
            <a:off x="337400" y="3819363"/>
            <a:ext cx="863950" cy="882925"/>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p:nvPr/>
        </p:nvSpPr>
        <p:spPr>
          <a:xfrm>
            <a:off x="500550" y="789688"/>
            <a:ext cx="8520600" cy="6264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None/>
            </a:pPr>
            <a:r>
              <a:rPr lang="it" sz="1800" dirty="0">
                <a:solidFill>
                  <a:srgbClr val="000090"/>
                </a:solidFill>
              </a:rPr>
              <a:t>Testing machine enabled with an official Frontier launchpad installation.</a:t>
            </a:r>
            <a:endParaRPr sz="1800" dirty="0">
              <a:solidFill>
                <a:srgbClr val="000090"/>
              </a:solidFill>
            </a:endParaRPr>
          </a:p>
        </p:txBody>
      </p:sp>
      <p:pic>
        <p:nvPicPr>
          <p:cNvPr id="194" name="Shape 194"/>
          <p:cNvPicPr preferRelativeResize="0"/>
          <p:nvPr/>
        </p:nvPicPr>
        <p:blipFill>
          <a:blip r:embed="rId3">
            <a:alphaModFix/>
          </a:blip>
          <a:stretch>
            <a:fillRect/>
          </a:stretch>
        </p:blipFill>
        <p:spPr>
          <a:xfrm>
            <a:off x="553200" y="1356000"/>
            <a:ext cx="3197050" cy="3412649"/>
          </a:xfrm>
          <a:prstGeom prst="rect">
            <a:avLst/>
          </a:prstGeom>
          <a:noFill/>
          <a:ln>
            <a:noFill/>
          </a:ln>
        </p:spPr>
      </p:pic>
      <p:sp>
        <p:nvSpPr>
          <p:cNvPr id="195" name="Shape 195"/>
          <p:cNvSpPr txBox="1"/>
          <p:nvPr/>
        </p:nvSpPr>
        <p:spPr>
          <a:xfrm>
            <a:off x="4320118" y="1589413"/>
            <a:ext cx="4157882" cy="2590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it" sz="1600" dirty="0">
                <a:solidFill>
                  <a:srgbClr val="000090"/>
                </a:solidFill>
              </a:rPr>
              <a:t>Frontier launchpad and </a:t>
            </a:r>
            <a:r>
              <a:rPr lang="it" sz="1600" dirty="0" smtClean="0">
                <a:solidFill>
                  <a:srgbClr val="000090"/>
                </a:solidFill>
              </a:rPr>
              <a:t>C</a:t>
            </a:r>
            <a:r>
              <a:rPr lang="it-IT" sz="1600" dirty="0" smtClean="0">
                <a:solidFill>
                  <a:srgbClr val="000090"/>
                </a:solidFill>
              </a:rPr>
              <a:t>OOL</a:t>
            </a:r>
            <a:r>
              <a:rPr lang="it" sz="1600" dirty="0" smtClean="0">
                <a:solidFill>
                  <a:srgbClr val="000090"/>
                </a:solidFill>
              </a:rPr>
              <a:t>R </a:t>
            </a:r>
            <a:r>
              <a:rPr lang="it" sz="1600" dirty="0">
                <a:solidFill>
                  <a:srgbClr val="000090"/>
                </a:solidFill>
              </a:rPr>
              <a:t>server are listening on different ports.</a:t>
            </a:r>
            <a:endParaRPr sz="1600" dirty="0">
              <a:solidFill>
                <a:srgbClr val="000090"/>
              </a:solidFill>
            </a:endParaRPr>
          </a:p>
          <a:p>
            <a:pPr marL="0" lvl="0" indent="0" rtl="0">
              <a:spcBef>
                <a:spcPts val="0"/>
              </a:spcBef>
              <a:spcAft>
                <a:spcPts val="0"/>
              </a:spcAft>
              <a:buNone/>
            </a:pPr>
            <a:endParaRPr sz="1600" dirty="0">
              <a:solidFill>
                <a:srgbClr val="000090"/>
              </a:solidFill>
            </a:endParaRPr>
          </a:p>
          <a:p>
            <a:pPr marL="0" lvl="0" indent="0" rtl="0">
              <a:spcBef>
                <a:spcPts val="0"/>
              </a:spcBef>
              <a:spcAft>
                <a:spcPts val="0"/>
              </a:spcAft>
              <a:buNone/>
            </a:pPr>
            <a:r>
              <a:rPr lang="it" sz="1600" dirty="0">
                <a:solidFill>
                  <a:srgbClr val="000090"/>
                </a:solidFill>
              </a:rPr>
              <a:t>Gatling framework and scripts (automatically generated via swagger) are deployed on another VM at CERN.</a:t>
            </a:r>
            <a:endParaRPr sz="1600" dirty="0">
              <a:solidFill>
                <a:srgbClr val="000090"/>
              </a:solidFill>
            </a:endParaRPr>
          </a:p>
          <a:p>
            <a:pPr marL="0" lvl="0" indent="0" rtl="0">
              <a:spcBef>
                <a:spcPts val="0"/>
              </a:spcBef>
              <a:spcAft>
                <a:spcPts val="0"/>
              </a:spcAft>
              <a:buNone/>
            </a:pPr>
            <a:endParaRPr sz="1600" dirty="0">
              <a:solidFill>
                <a:srgbClr val="000090"/>
              </a:solidFill>
            </a:endParaRPr>
          </a:p>
          <a:p>
            <a:pPr marL="0" lvl="0" indent="0" rtl="0">
              <a:spcBef>
                <a:spcPts val="0"/>
              </a:spcBef>
              <a:spcAft>
                <a:spcPts val="0"/>
              </a:spcAft>
              <a:buNone/>
            </a:pPr>
            <a:r>
              <a:rPr lang="it" sz="1600" dirty="0">
                <a:solidFill>
                  <a:srgbClr val="000090"/>
                </a:solidFill>
              </a:rPr>
              <a:t>A set of “real” COOL queries was provided as input. 2000 queries are randomly taken by </a:t>
            </a:r>
            <a:r>
              <a:rPr lang="it-IT" sz="1600" dirty="0">
                <a:solidFill>
                  <a:srgbClr val="000090"/>
                </a:solidFill>
              </a:rPr>
              <a:t>G</a:t>
            </a:r>
            <a:r>
              <a:rPr lang="it" sz="1600" dirty="0" smtClean="0">
                <a:solidFill>
                  <a:srgbClr val="000090"/>
                </a:solidFill>
              </a:rPr>
              <a:t>atling </a:t>
            </a:r>
            <a:r>
              <a:rPr lang="it" sz="1600" dirty="0">
                <a:solidFill>
                  <a:srgbClr val="000090"/>
                </a:solidFill>
              </a:rPr>
              <a:t>to simulate a load on the servers</a:t>
            </a:r>
            <a:r>
              <a:rPr lang="it" sz="1600" dirty="0">
                <a:solidFill>
                  <a:srgbClr val="005493"/>
                </a:solidFill>
              </a:rPr>
              <a:t>.</a:t>
            </a:r>
            <a:endParaRPr sz="1600" dirty="0">
              <a:solidFill>
                <a:srgbClr val="005493"/>
              </a:solidFill>
            </a:endParaRPr>
          </a:p>
        </p:txBody>
      </p:sp>
      <p:pic>
        <p:nvPicPr>
          <p:cNvPr id="201" name="Shape 201"/>
          <p:cNvPicPr preferRelativeResize="0"/>
          <p:nvPr/>
        </p:nvPicPr>
        <p:blipFill rotWithShape="1">
          <a:blip r:embed="rId4">
            <a:alphaModFix/>
          </a:blip>
          <a:srcRect l="10618"/>
          <a:stretch/>
        </p:blipFill>
        <p:spPr>
          <a:xfrm>
            <a:off x="0" y="0"/>
            <a:ext cx="9144001" cy="660011"/>
          </a:xfrm>
          <a:prstGeom prst="rect">
            <a:avLst/>
          </a:prstGeom>
          <a:noFill/>
          <a:ln>
            <a:noFill/>
          </a:ln>
        </p:spPr>
      </p:pic>
      <p:sp>
        <p:nvSpPr>
          <p:cNvPr id="202" name="Shape 202"/>
          <p:cNvSpPr txBox="1">
            <a:spLocks noGrp="1"/>
          </p:cNvSpPr>
          <p:nvPr>
            <p:ph type="title" idx="4294967295"/>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Prototype for Gatling test</a:t>
            </a:r>
            <a:endParaRPr b="1" dirty="0">
              <a:solidFill>
                <a:schemeClr val="lt1"/>
              </a:solidFill>
              <a:effectLst>
                <a:outerShdw blurRad="50800" dist="38100" dir="2700000" algn="tl" rotWithShape="0">
                  <a:prstClr val="black">
                    <a:alpha val="40000"/>
                  </a:prstClr>
                </a:outerShdw>
              </a:effectLst>
            </a:endParaRPr>
          </a:p>
        </p:txBody>
      </p:sp>
      <p:grpSp>
        <p:nvGrpSpPr>
          <p:cNvPr id="11" name="Shape 66"/>
          <p:cNvGrpSpPr/>
          <p:nvPr/>
        </p:nvGrpSpPr>
        <p:grpSpPr>
          <a:xfrm>
            <a:off x="1" y="4851398"/>
            <a:ext cx="9143999" cy="308916"/>
            <a:chOff x="0" y="4721575"/>
            <a:chExt cx="9144001" cy="421925"/>
          </a:xfrm>
        </p:grpSpPr>
        <p:pic>
          <p:nvPicPr>
            <p:cNvPr id="16" name="Shape 67"/>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17"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18"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10</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p:nvPr/>
        </p:nvSpPr>
        <p:spPr>
          <a:xfrm>
            <a:off x="159178" y="702005"/>
            <a:ext cx="8783126" cy="709966"/>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it-IT" sz="1800" dirty="0" err="1" smtClean="0">
                <a:solidFill>
                  <a:srgbClr val="000090"/>
                </a:solidFill>
              </a:rPr>
              <a:t>Aim</a:t>
            </a:r>
            <a:r>
              <a:rPr lang="it-IT" sz="1800" dirty="0" smtClean="0">
                <a:solidFill>
                  <a:srgbClr val="000090"/>
                </a:solidFill>
              </a:rPr>
              <a:t>: </a:t>
            </a:r>
            <a:r>
              <a:rPr lang="it-IT" sz="1800" dirty="0">
                <a:solidFill>
                  <a:srgbClr val="000090"/>
                </a:solidFill>
              </a:rPr>
              <a:t>c</a:t>
            </a:r>
            <a:r>
              <a:rPr lang="it" sz="1800" dirty="0" smtClean="0">
                <a:solidFill>
                  <a:srgbClr val="000090"/>
                </a:solidFill>
              </a:rPr>
              <a:t>ompare </a:t>
            </a:r>
            <a:r>
              <a:rPr lang="it" sz="1800" dirty="0">
                <a:solidFill>
                  <a:srgbClr val="000090"/>
                </a:solidFill>
              </a:rPr>
              <a:t>Frontier and </a:t>
            </a:r>
            <a:r>
              <a:rPr lang="it" sz="1800" dirty="0" smtClean="0">
                <a:solidFill>
                  <a:srgbClr val="000090"/>
                </a:solidFill>
              </a:rPr>
              <a:t>C</a:t>
            </a:r>
            <a:r>
              <a:rPr lang="it-IT" sz="1800" dirty="0" smtClean="0">
                <a:solidFill>
                  <a:srgbClr val="000090"/>
                </a:solidFill>
              </a:rPr>
              <a:t>OOL</a:t>
            </a:r>
            <a:r>
              <a:rPr lang="it" sz="1800" dirty="0" smtClean="0">
                <a:solidFill>
                  <a:srgbClr val="000090"/>
                </a:solidFill>
              </a:rPr>
              <a:t>R </a:t>
            </a:r>
            <a:r>
              <a:rPr lang="it" sz="1800" dirty="0">
                <a:solidFill>
                  <a:srgbClr val="000090"/>
                </a:solidFill>
              </a:rPr>
              <a:t>server using the same input (encoded SQL). </a:t>
            </a:r>
            <a:endParaRPr lang="it-IT" sz="1800" dirty="0" smtClean="0">
              <a:solidFill>
                <a:srgbClr val="000090"/>
              </a:solidFill>
            </a:endParaRPr>
          </a:p>
          <a:p>
            <a:pPr marL="0" lvl="0" indent="0" rtl="0">
              <a:lnSpc>
                <a:spcPct val="115000"/>
              </a:lnSpc>
              <a:spcBef>
                <a:spcPts val="0"/>
              </a:spcBef>
              <a:spcAft>
                <a:spcPts val="0"/>
              </a:spcAft>
              <a:buNone/>
            </a:pPr>
            <a:r>
              <a:rPr lang="it" sz="1800" dirty="0" smtClean="0">
                <a:solidFill>
                  <a:srgbClr val="000090"/>
                </a:solidFill>
              </a:rPr>
              <a:t>This </a:t>
            </a:r>
            <a:r>
              <a:rPr lang="it" sz="1800" dirty="0">
                <a:solidFill>
                  <a:srgbClr val="000090"/>
                </a:solidFill>
              </a:rPr>
              <a:t>guarantees that we see a performance similar to the one of Frontier launchpad.</a:t>
            </a:r>
            <a:endParaRPr sz="1800" dirty="0">
              <a:solidFill>
                <a:srgbClr val="000090"/>
              </a:solidFill>
            </a:endParaRPr>
          </a:p>
          <a:p>
            <a:pPr marL="0" lvl="0" indent="0" rtl="0">
              <a:lnSpc>
                <a:spcPct val="115000"/>
              </a:lnSpc>
              <a:spcBef>
                <a:spcPts val="1600"/>
              </a:spcBef>
              <a:spcAft>
                <a:spcPts val="1600"/>
              </a:spcAft>
              <a:buNone/>
            </a:pPr>
            <a:endParaRPr sz="1800" dirty="0">
              <a:solidFill>
                <a:srgbClr val="595959"/>
              </a:solidFill>
            </a:endParaRPr>
          </a:p>
        </p:txBody>
      </p:sp>
      <p:pic>
        <p:nvPicPr>
          <p:cNvPr id="209" name="Shape 209"/>
          <p:cNvPicPr preferRelativeResize="0"/>
          <p:nvPr/>
        </p:nvPicPr>
        <p:blipFill>
          <a:blip r:embed="rId3">
            <a:alphaModFix/>
          </a:blip>
          <a:stretch>
            <a:fillRect/>
          </a:stretch>
        </p:blipFill>
        <p:spPr>
          <a:xfrm>
            <a:off x="138995" y="1499668"/>
            <a:ext cx="3891924" cy="1227921"/>
          </a:xfrm>
          <a:prstGeom prst="rect">
            <a:avLst/>
          </a:prstGeom>
          <a:noFill/>
          <a:ln>
            <a:noFill/>
          </a:ln>
        </p:spPr>
      </p:pic>
      <p:pic>
        <p:nvPicPr>
          <p:cNvPr id="215" name="Shape 215"/>
          <p:cNvPicPr preferRelativeResize="0"/>
          <p:nvPr/>
        </p:nvPicPr>
        <p:blipFill rotWithShape="1">
          <a:blip r:embed="rId4">
            <a:alphaModFix/>
          </a:blip>
          <a:srcRect l="10618"/>
          <a:stretch/>
        </p:blipFill>
        <p:spPr>
          <a:xfrm>
            <a:off x="0" y="0"/>
            <a:ext cx="9144001" cy="660011"/>
          </a:xfrm>
          <a:prstGeom prst="rect">
            <a:avLst/>
          </a:prstGeom>
          <a:noFill/>
          <a:ln>
            <a:noFill/>
          </a:ln>
        </p:spPr>
      </p:pic>
      <p:sp>
        <p:nvSpPr>
          <p:cNvPr id="216" name="Shape 216"/>
          <p:cNvSpPr txBox="1">
            <a:spLocks noGrp="1"/>
          </p:cNvSpPr>
          <p:nvPr>
            <p:ph type="title" idx="4294967295"/>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Gatling testing COOL-REST</a:t>
            </a:r>
            <a:endParaRPr b="1" dirty="0">
              <a:solidFill>
                <a:schemeClr val="lt1"/>
              </a:solidFill>
              <a:effectLst>
                <a:outerShdw blurRad="50800" dist="38100" dir="2700000" algn="tl" rotWithShape="0">
                  <a:prstClr val="black">
                    <a:alpha val="40000"/>
                  </a:prstClr>
                </a:outerShdw>
              </a:effectLst>
            </a:endParaRPr>
          </a:p>
        </p:txBody>
      </p:sp>
      <p:pic>
        <p:nvPicPr>
          <p:cNvPr id="217" name="Shape 217"/>
          <p:cNvPicPr preferRelativeResize="0"/>
          <p:nvPr/>
        </p:nvPicPr>
        <p:blipFill>
          <a:blip r:embed="rId5">
            <a:alphaModFix/>
          </a:blip>
          <a:stretch>
            <a:fillRect/>
          </a:stretch>
        </p:blipFill>
        <p:spPr>
          <a:xfrm>
            <a:off x="168997" y="2829105"/>
            <a:ext cx="3841114" cy="1240675"/>
          </a:xfrm>
          <a:prstGeom prst="rect">
            <a:avLst/>
          </a:prstGeom>
          <a:noFill/>
          <a:ln>
            <a:noFill/>
          </a:ln>
        </p:spPr>
      </p:pic>
      <p:sp>
        <p:nvSpPr>
          <p:cNvPr id="218" name="Shape 218"/>
          <p:cNvSpPr txBox="1"/>
          <p:nvPr/>
        </p:nvSpPr>
        <p:spPr>
          <a:xfrm>
            <a:off x="4263848" y="1472229"/>
            <a:ext cx="4386972" cy="10788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it" sz="1600" b="1" dirty="0">
                <a:solidFill>
                  <a:srgbClr val="000090"/>
                </a:solidFill>
                <a:latin typeface="Lato"/>
                <a:ea typeface="Lato"/>
                <a:cs typeface="Lato"/>
                <a:sym typeface="Lato"/>
              </a:rPr>
              <a:t>Without Cache</a:t>
            </a:r>
            <a:endParaRPr sz="1600" b="1" dirty="0">
              <a:solidFill>
                <a:srgbClr val="000090"/>
              </a:solidFill>
              <a:latin typeface="Lato"/>
              <a:ea typeface="Lato"/>
              <a:cs typeface="Lato"/>
              <a:sym typeface="Lato"/>
            </a:endParaRPr>
          </a:p>
          <a:p>
            <a:pPr marL="0" lvl="0" indent="0" rtl="0">
              <a:lnSpc>
                <a:spcPct val="115000"/>
              </a:lnSpc>
              <a:spcBef>
                <a:spcPts val="1600"/>
              </a:spcBef>
              <a:spcAft>
                <a:spcPts val="0"/>
              </a:spcAft>
              <a:buNone/>
            </a:pPr>
            <a:r>
              <a:rPr lang="it" sz="1600" dirty="0">
                <a:solidFill>
                  <a:srgbClr val="000090"/>
                </a:solidFill>
                <a:latin typeface="Lato"/>
                <a:ea typeface="Lato"/>
                <a:cs typeface="Lato"/>
                <a:sym typeface="Lato"/>
              </a:rPr>
              <a:t>Gatling test shows we can reach  a pic point of 500 Req/s, without </a:t>
            </a:r>
            <a:r>
              <a:rPr lang="it" sz="1600" dirty="0" smtClean="0">
                <a:solidFill>
                  <a:srgbClr val="000090"/>
                </a:solidFill>
                <a:latin typeface="Lato"/>
                <a:ea typeface="Lato"/>
                <a:cs typeface="Lato"/>
                <a:sym typeface="Lato"/>
              </a:rPr>
              <a:t>error</a:t>
            </a:r>
            <a:r>
              <a:rPr lang="it-IT" sz="1600" dirty="0" err="1" smtClean="0">
                <a:solidFill>
                  <a:srgbClr val="000090"/>
                </a:solidFill>
                <a:latin typeface="Lato"/>
                <a:ea typeface="Lato"/>
                <a:cs typeface="Lato"/>
                <a:sym typeface="Lato"/>
              </a:rPr>
              <a:t>s</a:t>
            </a:r>
            <a:r>
              <a:rPr lang="it" sz="1600" dirty="0" smtClean="0">
                <a:solidFill>
                  <a:srgbClr val="000090"/>
                </a:solidFill>
                <a:latin typeface="Lato"/>
                <a:ea typeface="Lato"/>
                <a:cs typeface="Lato"/>
                <a:sym typeface="Lato"/>
              </a:rPr>
              <a:t> </a:t>
            </a:r>
            <a:r>
              <a:rPr lang="it" sz="1600" dirty="0">
                <a:solidFill>
                  <a:srgbClr val="000090"/>
                </a:solidFill>
                <a:latin typeface="Lato"/>
                <a:ea typeface="Lato"/>
                <a:cs typeface="Lato"/>
                <a:sym typeface="Lato"/>
              </a:rPr>
              <a:t>arising</a:t>
            </a:r>
            <a:endParaRPr sz="1600" dirty="0">
              <a:solidFill>
                <a:srgbClr val="000090"/>
              </a:solidFill>
              <a:latin typeface="Lato"/>
              <a:ea typeface="Lato"/>
              <a:cs typeface="Lato"/>
              <a:sym typeface="Lato"/>
            </a:endParaRPr>
          </a:p>
          <a:p>
            <a:pPr marL="0" lvl="0" indent="0" rtl="0">
              <a:lnSpc>
                <a:spcPct val="115000"/>
              </a:lnSpc>
              <a:spcBef>
                <a:spcPts val="1600"/>
              </a:spcBef>
              <a:spcAft>
                <a:spcPts val="1600"/>
              </a:spcAft>
              <a:buNone/>
            </a:pPr>
            <a:endParaRPr dirty="0">
              <a:solidFill>
                <a:srgbClr val="595959"/>
              </a:solidFill>
              <a:latin typeface="Lato"/>
              <a:ea typeface="Lato"/>
              <a:cs typeface="Lato"/>
              <a:sym typeface="Lato"/>
            </a:endParaRPr>
          </a:p>
        </p:txBody>
      </p:sp>
      <p:sp>
        <p:nvSpPr>
          <p:cNvPr id="219" name="Shape 219"/>
          <p:cNvSpPr txBox="1"/>
          <p:nvPr/>
        </p:nvSpPr>
        <p:spPr>
          <a:xfrm>
            <a:off x="4266195" y="2806059"/>
            <a:ext cx="4564800" cy="10788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it" sz="1600" b="1" dirty="0" smtClean="0">
                <a:solidFill>
                  <a:srgbClr val="000090"/>
                </a:solidFill>
                <a:latin typeface="Lato"/>
                <a:ea typeface="Lato"/>
                <a:cs typeface="Lato"/>
                <a:sym typeface="Lato"/>
              </a:rPr>
              <a:t>W</a:t>
            </a:r>
            <a:r>
              <a:rPr lang="it-IT" sz="1600" b="1" dirty="0" smtClean="0">
                <a:solidFill>
                  <a:srgbClr val="000090"/>
                </a:solidFill>
                <a:latin typeface="Lato"/>
                <a:ea typeface="Lato"/>
                <a:cs typeface="Lato"/>
                <a:sym typeface="Lato"/>
              </a:rPr>
              <a:t>i</a:t>
            </a:r>
            <a:r>
              <a:rPr lang="it" sz="1600" b="1" dirty="0" smtClean="0">
                <a:solidFill>
                  <a:srgbClr val="000090"/>
                </a:solidFill>
                <a:latin typeface="Lato"/>
                <a:ea typeface="Lato"/>
                <a:cs typeface="Lato"/>
                <a:sym typeface="Lato"/>
              </a:rPr>
              <a:t>th </a:t>
            </a:r>
            <a:r>
              <a:rPr lang="it" sz="1600" b="1" dirty="0">
                <a:solidFill>
                  <a:srgbClr val="000090"/>
                </a:solidFill>
                <a:latin typeface="Lato"/>
                <a:ea typeface="Lato"/>
                <a:cs typeface="Lato"/>
                <a:sym typeface="Lato"/>
              </a:rPr>
              <a:t>Cache</a:t>
            </a:r>
            <a:endParaRPr sz="1600" b="1" dirty="0">
              <a:solidFill>
                <a:srgbClr val="000090"/>
              </a:solidFill>
              <a:latin typeface="Lato"/>
              <a:ea typeface="Lato"/>
              <a:cs typeface="Lato"/>
              <a:sym typeface="Lato"/>
            </a:endParaRPr>
          </a:p>
          <a:p>
            <a:pPr marL="0" lvl="0" indent="0" rtl="0">
              <a:lnSpc>
                <a:spcPct val="115000"/>
              </a:lnSpc>
              <a:spcBef>
                <a:spcPts val="1600"/>
              </a:spcBef>
              <a:spcAft>
                <a:spcPts val="0"/>
              </a:spcAft>
              <a:buClr>
                <a:schemeClr val="dk1"/>
              </a:buClr>
              <a:buSzPts val="1100"/>
              <a:buFont typeface="Arial"/>
              <a:buNone/>
            </a:pPr>
            <a:r>
              <a:rPr lang="it" sz="1600" dirty="0">
                <a:solidFill>
                  <a:srgbClr val="000090"/>
                </a:solidFill>
              </a:rPr>
              <a:t>Appending the SQUID to the launchpad we managed to reach &gt; 1.5K Req/s (without errors). </a:t>
            </a:r>
            <a:endParaRPr sz="1600" dirty="0">
              <a:solidFill>
                <a:srgbClr val="000090"/>
              </a:solidFill>
            </a:endParaRPr>
          </a:p>
          <a:p>
            <a:pPr marL="0" lvl="0" indent="0" rtl="0">
              <a:lnSpc>
                <a:spcPct val="115000"/>
              </a:lnSpc>
              <a:spcBef>
                <a:spcPts val="1600"/>
              </a:spcBef>
              <a:spcAft>
                <a:spcPts val="0"/>
              </a:spcAft>
              <a:buNone/>
            </a:pPr>
            <a:endParaRPr sz="1600" dirty="0">
              <a:solidFill>
                <a:srgbClr val="005493"/>
              </a:solidFill>
              <a:latin typeface="Lato"/>
              <a:ea typeface="Lato"/>
              <a:cs typeface="Lato"/>
              <a:sym typeface="Lato"/>
            </a:endParaRPr>
          </a:p>
          <a:p>
            <a:pPr marL="0" lvl="0" indent="0" rtl="0">
              <a:lnSpc>
                <a:spcPct val="115000"/>
              </a:lnSpc>
              <a:spcBef>
                <a:spcPts val="1600"/>
              </a:spcBef>
              <a:spcAft>
                <a:spcPts val="1600"/>
              </a:spcAft>
              <a:buNone/>
            </a:pPr>
            <a:endParaRPr dirty="0">
              <a:solidFill>
                <a:srgbClr val="595959"/>
              </a:solidFill>
              <a:latin typeface="Lato"/>
              <a:ea typeface="Lato"/>
              <a:cs typeface="Lato"/>
              <a:sym typeface="Lato"/>
            </a:endParaRPr>
          </a:p>
        </p:txBody>
      </p:sp>
      <p:sp>
        <p:nvSpPr>
          <p:cNvPr id="19" name="Shape 207"/>
          <p:cNvSpPr txBox="1"/>
          <p:nvPr/>
        </p:nvSpPr>
        <p:spPr>
          <a:xfrm>
            <a:off x="330009" y="4091587"/>
            <a:ext cx="8140223" cy="428188"/>
          </a:xfrm>
          <a:prstGeom prst="rect">
            <a:avLst/>
          </a:prstGeom>
          <a:noFill/>
          <a:ln>
            <a:noFill/>
          </a:ln>
        </p:spPr>
        <p:txBody>
          <a:bodyPr spcFirstLastPara="1" wrap="square" lIns="91425" tIns="91425" rIns="91425" bIns="91425" anchor="t" anchorCtr="0">
            <a:noAutofit/>
          </a:bodyPr>
          <a:lstStyle/>
          <a:p>
            <a:pPr lvl="0">
              <a:lnSpc>
                <a:spcPct val="115000"/>
              </a:lnSpc>
            </a:pPr>
            <a:r>
              <a:rPr lang="it-IT" sz="1600" dirty="0" err="1" smtClean="0">
                <a:solidFill>
                  <a:srgbClr val="000090"/>
                </a:solidFill>
              </a:rPr>
              <a:t>This</a:t>
            </a:r>
            <a:r>
              <a:rPr lang="it-IT" sz="1600" dirty="0" smtClean="0">
                <a:solidFill>
                  <a:srgbClr val="000090"/>
                </a:solidFill>
              </a:rPr>
              <a:t> </a:t>
            </a:r>
            <a:r>
              <a:rPr lang="it-IT" sz="1600" dirty="0" err="1" smtClean="0">
                <a:solidFill>
                  <a:srgbClr val="000090"/>
                </a:solidFill>
              </a:rPr>
              <a:t>preliminary</a:t>
            </a:r>
            <a:r>
              <a:rPr lang="it-IT" sz="1600" dirty="0" smtClean="0">
                <a:solidFill>
                  <a:srgbClr val="000090"/>
                </a:solidFill>
              </a:rPr>
              <a:t> test shows </a:t>
            </a:r>
            <a:r>
              <a:rPr lang="it-IT" sz="1600" dirty="0" err="1" smtClean="0">
                <a:solidFill>
                  <a:srgbClr val="000090"/>
                </a:solidFill>
              </a:rPr>
              <a:t>that</a:t>
            </a:r>
            <a:r>
              <a:rPr lang="it-IT" sz="1600" dirty="0" smtClean="0">
                <a:solidFill>
                  <a:srgbClr val="000090"/>
                </a:solidFill>
              </a:rPr>
              <a:t> </a:t>
            </a:r>
            <a:r>
              <a:rPr lang="it" sz="1600" dirty="0" smtClean="0">
                <a:solidFill>
                  <a:srgbClr val="000090"/>
                </a:solidFill>
              </a:rPr>
              <a:t>COOL </a:t>
            </a:r>
            <a:r>
              <a:rPr lang="it" sz="1600" dirty="0">
                <a:solidFill>
                  <a:srgbClr val="000090"/>
                </a:solidFill>
              </a:rPr>
              <a:t>REST access can sustain high request loads with respect standard Frontier </a:t>
            </a:r>
            <a:r>
              <a:rPr lang="it" sz="1600" dirty="0" smtClean="0">
                <a:solidFill>
                  <a:srgbClr val="000090"/>
                </a:solidFill>
              </a:rPr>
              <a:t>acces</a:t>
            </a:r>
            <a:r>
              <a:rPr lang="it-IT" sz="1600" dirty="0" err="1" smtClean="0">
                <a:solidFill>
                  <a:srgbClr val="000090"/>
                </a:solidFill>
              </a:rPr>
              <a:t>s</a:t>
            </a:r>
            <a:r>
              <a:rPr lang="it-IT" sz="1600" dirty="0">
                <a:solidFill>
                  <a:srgbClr val="000090"/>
                </a:solidFill>
              </a:rPr>
              <a:t>;</a:t>
            </a:r>
            <a:r>
              <a:rPr lang="it-IT" sz="1600" dirty="0" smtClean="0">
                <a:solidFill>
                  <a:srgbClr val="000090"/>
                </a:solidFill>
              </a:rPr>
              <a:t> more </a:t>
            </a:r>
            <a:r>
              <a:rPr lang="it-IT" sz="1600" dirty="0" err="1" smtClean="0">
                <a:solidFill>
                  <a:srgbClr val="000090"/>
                </a:solidFill>
              </a:rPr>
              <a:t>tests</a:t>
            </a:r>
            <a:r>
              <a:rPr lang="it-IT" sz="1600" dirty="0" smtClean="0">
                <a:solidFill>
                  <a:srgbClr val="000090"/>
                </a:solidFill>
              </a:rPr>
              <a:t> are in </a:t>
            </a:r>
            <a:r>
              <a:rPr lang="it-IT" sz="1600" dirty="0" err="1" smtClean="0">
                <a:solidFill>
                  <a:srgbClr val="000090"/>
                </a:solidFill>
              </a:rPr>
              <a:t>progess</a:t>
            </a:r>
            <a:endParaRPr sz="1600" dirty="0">
              <a:solidFill>
                <a:srgbClr val="000090"/>
              </a:solidFill>
            </a:endParaRPr>
          </a:p>
          <a:p>
            <a:pPr marL="0" lvl="0" indent="0" rtl="0">
              <a:lnSpc>
                <a:spcPct val="115000"/>
              </a:lnSpc>
              <a:spcBef>
                <a:spcPts val="1600"/>
              </a:spcBef>
              <a:spcAft>
                <a:spcPts val="1600"/>
              </a:spcAft>
              <a:buNone/>
            </a:pPr>
            <a:endParaRPr sz="1800" dirty="0">
              <a:solidFill>
                <a:srgbClr val="595959"/>
              </a:solidFill>
            </a:endParaRPr>
          </a:p>
        </p:txBody>
      </p:sp>
      <p:grpSp>
        <p:nvGrpSpPr>
          <p:cNvPr id="14" name="Shape 66"/>
          <p:cNvGrpSpPr/>
          <p:nvPr/>
        </p:nvGrpSpPr>
        <p:grpSpPr>
          <a:xfrm>
            <a:off x="1" y="4851398"/>
            <a:ext cx="9143999" cy="308916"/>
            <a:chOff x="0" y="4721575"/>
            <a:chExt cx="9144001" cy="421925"/>
          </a:xfrm>
        </p:grpSpPr>
        <p:pic>
          <p:nvPicPr>
            <p:cNvPr id="20" name="Shape 67"/>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21"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22"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11</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p:bldP spid="219"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107201" y="879957"/>
            <a:ext cx="8943900" cy="3660382"/>
          </a:xfrm>
          <a:prstGeom prst="rect">
            <a:avLst/>
          </a:prstGeom>
          <a:ln>
            <a:noFill/>
          </a:ln>
        </p:spPr>
        <p:txBody>
          <a:bodyPr spcFirstLastPara="1" wrap="square" lIns="91425" tIns="91425" rIns="91425" bIns="91425" anchor="ctr" anchorCtr="0">
            <a:noAutofit/>
          </a:bodyPr>
          <a:lstStyle/>
          <a:p>
            <a:pPr marL="457200" lvl="0" indent="-342900" rtl="0">
              <a:lnSpc>
                <a:spcPct val="115000"/>
              </a:lnSpc>
              <a:spcBef>
                <a:spcPts val="0"/>
              </a:spcBef>
              <a:spcAft>
                <a:spcPts val="0"/>
              </a:spcAft>
              <a:buClr>
                <a:srgbClr val="005493"/>
              </a:buClr>
              <a:buSzPts val="1800"/>
              <a:buChar char="●"/>
            </a:pPr>
            <a:r>
              <a:rPr lang="it" dirty="0">
                <a:solidFill>
                  <a:srgbClr val="000090"/>
                </a:solidFill>
              </a:rPr>
              <a:t>COOL DB has been used for storing Conditions data during LHC Run-1 and Run-2</a:t>
            </a:r>
            <a:endParaRPr dirty="0">
              <a:solidFill>
                <a:srgbClr val="000090"/>
              </a:solidFill>
            </a:endParaRPr>
          </a:p>
          <a:p>
            <a:pPr marL="914400" lvl="1" indent="-317500" rtl="0">
              <a:lnSpc>
                <a:spcPct val="115000"/>
              </a:lnSpc>
              <a:spcBef>
                <a:spcPts val="0"/>
              </a:spcBef>
              <a:spcAft>
                <a:spcPts val="0"/>
              </a:spcAft>
              <a:buClr>
                <a:srgbClr val="005493"/>
              </a:buClr>
              <a:buSzPts val="1400"/>
              <a:buChar char="○"/>
            </a:pPr>
            <a:r>
              <a:rPr lang="it" dirty="0">
                <a:solidFill>
                  <a:srgbClr val="000090"/>
                </a:solidFill>
              </a:rPr>
              <a:t>The architecture is solid but it is not scalable with the future increase of ATLAS data processing jobs</a:t>
            </a:r>
            <a:endParaRPr dirty="0">
              <a:solidFill>
                <a:srgbClr val="000090"/>
              </a:solidFill>
            </a:endParaRPr>
          </a:p>
          <a:p>
            <a:pPr marL="457200" marR="0" lvl="0" indent="-317500" algn="l" rtl="0">
              <a:lnSpc>
                <a:spcPct val="115000"/>
              </a:lnSpc>
              <a:spcBef>
                <a:spcPts val="0"/>
              </a:spcBef>
              <a:spcAft>
                <a:spcPts val="0"/>
              </a:spcAft>
              <a:buClr>
                <a:srgbClr val="005493"/>
              </a:buClr>
              <a:buSzPts val="1400"/>
              <a:buFont typeface="Arial"/>
              <a:buChar char="●"/>
            </a:pPr>
            <a:r>
              <a:rPr lang="it" dirty="0">
                <a:solidFill>
                  <a:srgbClr val="000090"/>
                </a:solidFill>
              </a:rPr>
              <a:t>A new Conditions REST DB infrastructure (CREST) has been developed</a:t>
            </a:r>
            <a:endParaRPr dirty="0">
              <a:solidFill>
                <a:srgbClr val="000090"/>
              </a:solidFill>
            </a:endParaRPr>
          </a:p>
          <a:p>
            <a:pPr marL="914400" lvl="1" indent="-317500" rtl="0">
              <a:lnSpc>
                <a:spcPct val="115000"/>
              </a:lnSpc>
              <a:spcBef>
                <a:spcPts val="0"/>
              </a:spcBef>
              <a:spcAft>
                <a:spcPts val="0"/>
              </a:spcAft>
              <a:buClr>
                <a:srgbClr val="005493"/>
              </a:buClr>
              <a:buSzPts val="1400"/>
              <a:buChar char="○"/>
            </a:pPr>
            <a:r>
              <a:rPr lang="it" dirty="0">
                <a:solidFill>
                  <a:srgbClr val="000090"/>
                </a:solidFill>
              </a:rPr>
              <a:t>The new system is based on a server-client architecture that allow a more simple and light management of Conditions payload and IOV data </a:t>
            </a:r>
            <a:r>
              <a:rPr lang="it" dirty="0" smtClean="0">
                <a:solidFill>
                  <a:srgbClr val="000090"/>
                </a:solidFill>
              </a:rPr>
              <a:t>requests</a:t>
            </a:r>
            <a:endParaRPr lang="it-IT" dirty="0" smtClean="0">
              <a:solidFill>
                <a:srgbClr val="000090"/>
              </a:solidFill>
            </a:endParaRPr>
          </a:p>
          <a:p>
            <a:pPr marL="457200" lvl="0" indent="-342900" rtl="0">
              <a:lnSpc>
                <a:spcPct val="115000"/>
              </a:lnSpc>
              <a:spcBef>
                <a:spcPts val="0"/>
              </a:spcBef>
              <a:spcAft>
                <a:spcPts val="0"/>
              </a:spcAft>
              <a:buClr>
                <a:srgbClr val="005493"/>
              </a:buClr>
              <a:buSzPts val="1800"/>
              <a:buChar char="●"/>
            </a:pPr>
            <a:r>
              <a:rPr lang="it" dirty="0" smtClean="0">
                <a:solidFill>
                  <a:srgbClr val="000090"/>
                </a:solidFill>
              </a:rPr>
              <a:t>The </a:t>
            </a:r>
            <a:r>
              <a:rPr lang="it" dirty="0">
                <a:solidFill>
                  <a:srgbClr val="000090"/>
                </a:solidFill>
              </a:rPr>
              <a:t>transition from COOL to CREST is foreseen during LHC Run-3</a:t>
            </a:r>
            <a:endParaRPr dirty="0">
              <a:solidFill>
                <a:srgbClr val="000090"/>
              </a:solidFill>
            </a:endParaRPr>
          </a:p>
          <a:p>
            <a:pPr marL="914400" lvl="1" indent="-317500" rtl="0">
              <a:lnSpc>
                <a:spcPct val="115000"/>
              </a:lnSpc>
              <a:spcBef>
                <a:spcPts val="0"/>
              </a:spcBef>
              <a:spcAft>
                <a:spcPts val="0"/>
              </a:spcAft>
              <a:buClr>
                <a:srgbClr val="005493"/>
              </a:buClr>
              <a:buSzPts val="1400"/>
              <a:buChar char="○"/>
            </a:pPr>
            <a:r>
              <a:rPr lang="it-IT" dirty="0" smtClean="0">
                <a:solidFill>
                  <a:srgbClr val="000090"/>
                </a:solidFill>
              </a:rPr>
              <a:t>Full CREST </a:t>
            </a:r>
            <a:r>
              <a:rPr lang="it-IT" dirty="0" err="1" smtClean="0">
                <a:solidFill>
                  <a:srgbClr val="000090"/>
                </a:solidFill>
              </a:rPr>
              <a:t>architecture</a:t>
            </a:r>
            <a:r>
              <a:rPr lang="it-IT" dirty="0" smtClean="0">
                <a:solidFill>
                  <a:srgbClr val="000090"/>
                </a:solidFill>
              </a:rPr>
              <a:t> </a:t>
            </a:r>
            <a:r>
              <a:rPr lang="it-IT" dirty="0" err="1" smtClean="0">
                <a:solidFill>
                  <a:srgbClr val="000090"/>
                </a:solidFill>
              </a:rPr>
              <a:t>at</a:t>
            </a:r>
            <a:r>
              <a:rPr lang="it-IT" dirty="0" smtClean="0">
                <a:solidFill>
                  <a:srgbClr val="000090"/>
                </a:solidFill>
              </a:rPr>
              <a:t> the end of LHC Run-3</a:t>
            </a:r>
          </a:p>
          <a:p>
            <a:pPr marL="914400" lvl="1" indent="-317500" rtl="0">
              <a:lnSpc>
                <a:spcPct val="115000"/>
              </a:lnSpc>
              <a:spcBef>
                <a:spcPts val="0"/>
              </a:spcBef>
              <a:spcAft>
                <a:spcPts val="0"/>
              </a:spcAft>
              <a:buClr>
                <a:srgbClr val="005493"/>
              </a:buClr>
              <a:buSzPts val="1400"/>
              <a:buChar char="○"/>
            </a:pPr>
            <a:r>
              <a:rPr lang="it-IT" dirty="0" smtClean="0">
                <a:solidFill>
                  <a:srgbClr val="000090"/>
                </a:solidFill>
              </a:rPr>
              <a:t>Design </a:t>
            </a:r>
            <a:r>
              <a:rPr lang="it-IT" dirty="0" err="1" smtClean="0">
                <a:solidFill>
                  <a:srgbClr val="000090"/>
                </a:solidFill>
              </a:rPr>
              <a:t>IOVDbSvc</a:t>
            </a:r>
            <a:r>
              <a:rPr lang="it-IT" dirty="0" smtClean="0">
                <a:solidFill>
                  <a:srgbClr val="000090"/>
                </a:solidFill>
              </a:rPr>
              <a:t> for a REST </a:t>
            </a:r>
            <a:r>
              <a:rPr lang="it-IT" dirty="0" err="1" smtClean="0">
                <a:solidFill>
                  <a:srgbClr val="000090"/>
                </a:solidFill>
              </a:rPr>
              <a:t>access</a:t>
            </a:r>
            <a:r>
              <a:rPr lang="it-IT" dirty="0" smtClean="0">
                <a:solidFill>
                  <a:srgbClr val="000090"/>
                </a:solidFill>
              </a:rPr>
              <a:t> in </a:t>
            </a:r>
            <a:r>
              <a:rPr lang="it-IT" dirty="0" err="1" smtClean="0">
                <a:solidFill>
                  <a:srgbClr val="000090"/>
                </a:solidFill>
              </a:rPr>
              <a:t>Athena</a:t>
            </a:r>
            <a:endParaRPr lang="it-IT" dirty="0" smtClean="0">
              <a:solidFill>
                <a:srgbClr val="000090"/>
              </a:solidFill>
            </a:endParaRPr>
          </a:p>
          <a:p>
            <a:pPr marL="914400" lvl="1" indent="-317500" rtl="0">
              <a:lnSpc>
                <a:spcPct val="115000"/>
              </a:lnSpc>
              <a:spcBef>
                <a:spcPts val="0"/>
              </a:spcBef>
              <a:spcAft>
                <a:spcPts val="0"/>
              </a:spcAft>
              <a:buClr>
                <a:srgbClr val="005493"/>
              </a:buClr>
              <a:buSzPts val="1400"/>
              <a:buChar char="○"/>
            </a:pPr>
            <a:r>
              <a:rPr lang="it" dirty="0" smtClean="0">
                <a:solidFill>
                  <a:srgbClr val="000090"/>
                </a:solidFill>
              </a:rPr>
              <a:t>C</a:t>
            </a:r>
            <a:r>
              <a:rPr lang="it-IT" dirty="0" smtClean="0">
                <a:solidFill>
                  <a:srgbClr val="000090"/>
                </a:solidFill>
              </a:rPr>
              <a:t>OOL</a:t>
            </a:r>
            <a:r>
              <a:rPr lang="it" dirty="0" smtClean="0">
                <a:solidFill>
                  <a:srgbClr val="000090"/>
                </a:solidFill>
              </a:rPr>
              <a:t>R: </a:t>
            </a:r>
            <a:r>
              <a:rPr lang="it-IT" dirty="0" err="1" smtClean="0">
                <a:solidFill>
                  <a:srgbClr val="000090"/>
                </a:solidFill>
              </a:rPr>
              <a:t>introducing</a:t>
            </a:r>
            <a:r>
              <a:rPr lang="it-IT" dirty="0" smtClean="0">
                <a:solidFill>
                  <a:srgbClr val="000090"/>
                </a:solidFill>
              </a:rPr>
              <a:t> REST </a:t>
            </a:r>
            <a:r>
              <a:rPr lang="it-IT" dirty="0" err="1" smtClean="0">
                <a:solidFill>
                  <a:srgbClr val="000090"/>
                </a:solidFill>
              </a:rPr>
              <a:t>technology</a:t>
            </a:r>
            <a:r>
              <a:rPr lang="it-IT" dirty="0" smtClean="0">
                <a:solidFill>
                  <a:srgbClr val="000090"/>
                </a:solidFill>
              </a:rPr>
              <a:t> </a:t>
            </a:r>
            <a:r>
              <a:rPr lang="it-IT" dirty="0" err="1" smtClean="0">
                <a:solidFill>
                  <a:srgbClr val="000090"/>
                </a:solidFill>
              </a:rPr>
              <a:t>into</a:t>
            </a:r>
            <a:r>
              <a:rPr lang="it-IT" dirty="0" smtClean="0">
                <a:solidFill>
                  <a:srgbClr val="000090"/>
                </a:solidFill>
              </a:rPr>
              <a:t> </a:t>
            </a:r>
            <a:r>
              <a:rPr lang="it-IT" dirty="0" err="1" smtClean="0">
                <a:solidFill>
                  <a:srgbClr val="000090"/>
                </a:solidFill>
              </a:rPr>
              <a:t>our</a:t>
            </a:r>
            <a:r>
              <a:rPr lang="it-IT" dirty="0" smtClean="0">
                <a:solidFill>
                  <a:srgbClr val="000090"/>
                </a:solidFill>
              </a:rPr>
              <a:t> </a:t>
            </a:r>
            <a:r>
              <a:rPr lang="it-IT" dirty="0" err="1" smtClean="0">
                <a:solidFill>
                  <a:srgbClr val="000090"/>
                </a:solidFill>
              </a:rPr>
              <a:t>existing</a:t>
            </a:r>
            <a:r>
              <a:rPr lang="it-IT" dirty="0" smtClean="0">
                <a:solidFill>
                  <a:srgbClr val="000090"/>
                </a:solidFill>
              </a:rPr>
              <a:t> DB </a:t>
            </a:r>
            <a:r>
              <a:rPr lang="it-IT" dirty="0" err="1" smtClean="0">
                <a:solidFill>
                  <a:srgbClr val="000090"/>
                </a:solidFill>
              </a:rPr>
              <a:t>framework</a:t>
            </a:r>
            <a:endParaRPr lang="it-IT" dirty="0" smtClean="0">
              <a:solidFill>
                <a:srgbClr val="000090"/>
              </a:solidFill>
            </a:endParaRPr>
          </a:p>
          <a:p>
            <a:pPr lvl="2">
              <a:spcBef>
                <a:spcPts val="0"/>
              </a:spcBef>
              <a:buClr>
                <a:srgbClr val="005493"/>
              </a:buClr>
              <a:buChar char="○"/>
            </a:pPr>
            <a:r>
              <a:rPr lang="it" dirty="0" smtClean="0">
                <a:solidFill>
                  <a:srgbClr val="000090"/>
                </a:solidFill>
              </a:rPr>
              <a:t>a prototype for COOL REST access is under evaluation</a:t>
            </a:r>
            <a:endParaRPr dirty="0" smtClean="0">
              <a:solidFill>
                <a:srgbClr val="000090"/>
              </a:solidFill>
            </a:endParaRPr>
          </a:p>
          <a:p>
            <a:pPr marL="914400" lvl="1" indent="-317500" rtl="0">
              <a:lnSpc>
                <a:spcPct val="115000"/>
              </a:lnSpc>
              <a:spcBef>
                <a:spcPts val="0"/>
              </a:spcBef>
              <a:spcAft>
                <a:spcPts val="0"/>
              </a:spcAft>
              <a:buClr>
                <a:srgbClr val="005493"/>
              </a:buClr>
              <a:buSzPts val="1400"/>
              <a:buChar char="○"/>
            </a:pPr>
            <a:r>
              <a:rPr lang="it-IT" dirty="0" err="1" smtClean="0">
                <a:solidFill>
                  <a:srgbClr val="000090"/>
                </a:solidFill>
              </a:rPr>
              <a:t>Preliminar</a:t>
            </a:r>
            <a:r>
              <a:rPr lang="it-IT" dirty="0" smtClean="0">
                <a:solidFill>
                  <a:srgbClr val="000090"/>
                </a:solidFill>
              </a:rPr>
              <a:t> </a:t>
            </a:r>
            <a:r>
              <a:rPr lang="it" dirty="0" smtClean="0">
                <a:solidFill>
                  <a:srgbClr val="000090"/>
                </a:solidFill>
              </a:rPr>
              <a:t>Gatling test </a:t>
            </a:r>
            <a:r>
              <a:rPr lang="it-IT" dirty="0" err="1" smtClean="0">
                <a:solidFill>
                  <a:srgbClr val="000090"/>
                </a:solidFill>
              </a:rPr>
              <a:t>showed</a:t>
            </a:r>
            <a:r>
              <a:rPr lang="it-IT" dirty="0" smtClean="0">
                <a:solidFill>
                  <a:srgbClr val="000090"/>
                </a:solidFill>
              </a:rPr>
              <a:t> </a:t>
            </a:r>
            <a:r>
              <a:rPr lang="it-IT" dirty="0" err="1" smtClean="0">
                <a:solidFill>
                  <a:srgbClr val="000090"/>
                </a:solidFill>
              </a:rPr>
              <a:t>good</a:t>
            </a:r>
            <a:r>
              <a:rPr lang="it-IT" dirty="0" smtClean="0">
                <a:solidFill>
                  <a:srgbClr val="000090"/>
                </a:solidFill>
              </a:rPr>
              <a:t> performance of COOLR</a:t>
            </a:r>
            <a:endParaRPr lang="it-IT" dirty="0" smtClean="0">
              <a:solidFill>
                <a:srgbClr val="000090"/>
              </a:solidFill>
            </a:endParaRPr>
          </a:p>
        </p:txBody>
      </p:sp>
      <p:pic>
        <p:nvPicPr>
          <p:cNvPr id="230" name="Shape 230"/>
          <p:cNvPicPr preferRelativeResize="0"/>
          <p:nvPr/>
        </p:nvPicPr>
        <p:blipFill rotWithShape="1">
          <a:blip r:embed="rId3">
            <a:alphaModFix/>
          </a:blip>
          <a:srcRect l="10618"/>
          <a:stretch/>
        </p:blipFill>
        <p:spPr>
          <a:xfrm>
            <a:off x="0" y="0"/>
            <a:ext cx="9144001" cy="660011"/>
          </a:xfrm>
          <a:prstGeom prst="rect">
            <a:avLst/>
          </a:prstGeom>
          <a:noFill/>
          <a:ln>
            <a:noFill/>
          </a:ln>
        </p:spPr>
      </p:pic>
      <p:sp>
        <p:nvSpPr>
          <p:cNvPr id="231" name="Shape 231"/>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algn="l" rotWithShape="0">
                    <a:prstClr val="black">
                      <a:alpha val="40000"/>
                    </a:prstClr>
                  </a:outerShdw>
                </a:effectLst>
              </a:rPr>
              <a:t>Outlook and conclusions</a:t>
            </a:r>
            <a:endParaRPr b="1" dirty="0">
              <a:solidFill>
                <a:schemeClr val="lt1"/>
              </a:solidFill>
              <a:effectLst>
                <a:outerShdw blurRad="50800" dist="38100" algn="l" rotWithShape="0">
                  <a:prstClr val="black">
                    <a:alpha val="40000"/>
                  </a:prstClr>
                </a:outerShdw>
              </a:effectLst>
            </a:endParaRPr>
          </a:p>
        </p:txBody>
      </p:sp>
      <p:grpSp>
        <p:nvGrpSpPr>
          <p:cNvPr id="9" name="Shape 66"/>
          <p:cNvGrpSpPr/>
          <p:nvPr/>
        </p:nvGrpSpPr>
        <p:grpSpPr>
          <a:xfrm>
            <a:off x="1" y="4851398"/>
            <a:ext cx="9143999" cy="308916"/>
            <a:chOff x="0" y="4721575"/>
            <a:chExt cx="9144001" cy="421925"/>
          </a:xfrm>
        </p:grpSpPr>
        <p:pic>
          <p:nvPicPr>
            <p:cNvPr id="14" name="Shape 67"/>
            <p:cNvPicPr preferRelativeResize="0"/>
            <p:nvPr/>
          </p:nvPicPr>
          <p:blipFill rotWithShape="1">
            <a:blip r:embed="rId3">
              <a:alphaModFix/>
            </a:blip>
            <a:srcRect r="12861"/>
            <a:stretch/>
          </p:blipFill>
          <p:spPr>
            <a:xfrm>
              <a:off x="0" y="4721575"/>
              <a:ext cx="9144001" cy="421925"/>
            </a:xfrm>
            <a:prstGeom prst="rect">
              <a:avLst/>
            </a:prstGeom>
            <a:noFill/>
            <a:ln>
              <a:noFill/>
            </a:ln>
          </p:spPr>
        </p:pic>
        <p:sp>
          <p:nvSpPr>
            <p:cNvPr id="15"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16"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12</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11" name="Immagine 10"/>
          <p:cNvPicPr>
            <a:picLocks noChangeAspect="1"/>
          </p:cNvPicPr>
          <p:nvPr/>
        </p:nvPicPr>
        <p:blipFill rotWithShape="1">
          <a:blip r:embed="rId3"/>
          <a:srcRect l="1" r="36980"/>
          <a:stretch/>
        </p:blipFill>
        <p:spPr>
          <a:xfrm>
            <a:off x="0" y="0"/>
            <a:ext cx="9144000" cy="3929809"/>
          </a:xfrm>
          <a:prstGeom prst="rect">
            <a:avLst/>
          </a:prstGeom>
        </p:spPr>
      </p:pic>
      <p:sp>
        <p:nvSpPr>
          <p:cNvPr id="237" name="Shape 2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a:t>13</a:t>
            </a:fld>
            <a:endParaRPr/>
          </a:p>
        </p:txBody>
      </p:sp>
      <p:grpSp>
        <p:nvGrpSpPr>
          <p:cNvPr id="238" name="Shape 238"/>
          <p:cNvGrpSpPr/>
          <p:nvPr/>
        </p:nvGrpSpPr>
        <p:grpSpPr>
          <a:xfrm>
            <a:off x="1" y="4731052"/>
            <a:ext cx="9144000" cy="421925"/>
            <a:chOff x="0" y="4721575"/>
            <a:chExt cx="9144001" cy="421925"/>
          </a:xfrm>
        </p:grpSpPr>
        <p:pic>
          <p:nvPicPr>
            <p:cNvPr id="239" name="Shape 239"/>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240" name="Shape 240"/>
            <p:cNvSpPr txBox="1"/>
            <p:nvPr/>
          </p:nvSpPr>
          <p:spPr>
            <a:xfrm>
              <a:off x="0" y="4771800"/>
              <a:ext cx="9144000" cy="28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800" i="1" dirty="0">
                  <a:solidFill>
                    <a:schemeClr val="lt1"/>
                  </a:solidFill>
                  <a:effectLst>
                    <a:outerShdw blurRad="50800" dist="38100" dir="2700000" algn="tl" rotWithShape="0">
                      <a:prstClr val="black">
                        <a:alpha val="40000"/>
                      </a:prstClr>
                    </a:outerShdw>
                  </a:effectLst>
                </a:rPr>
                <a:t>CHEP2018 - Sofia (Bulgaria)</a:t>
              </a:r>
              <a:endParaRPr sz="1800" i="1" dirty="0">
                <a:solidFill>
                  <a:schemeClr val="lt1"/>
                </a:solidFill>
                <a:effectLst>
                  <a:outerShdw blurRad="50800" dist="38100" dir="2700000" algn="tl" rotWithShape="0">
                    <a:prstClr val="black">
                      <a:alpha val="40000"/>
                    </a:prstClr>
                  </a:outerShdw>
                </a:effectLst>
              </a:endParaRPr>
            </a:p>
          </p:txBody>
        </p:sp>
      </p:grpSp>
      <p:sp>
        <p:nvSpPr>
          <p:cNvPr id="241" name="Shape 241"/>
          <p:cNvSpPr txBox="1">
            <a:spLocks noGrp="1"/>
          </p:cNvSpPr>
          <p:nvPr>
            <p:ph type="ctrTitle" idx="4294967295"/>
          </p:nvPr>
        </p:nvSpPr>
        <p:spPr>
          <a:xfrm>
            <a:off x="3666750" y="0"/>
            <a:ext cx="5477400" cy="246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it" sz="3600" b="1" dirty="0">
                <a:solidFill>
                  <a:schemeClr val="lt1"/>
                </a:solidFill>
                <a:effectLst>
                  <a:outerShdw blurRad="50800" dist="38100" dir="2700000" algn="tl" rotWithShape="0">
                    <a:prstClr val="black">
                      <a:alpha val="40000"/>
                    </a:prstClr>
                  </a:outerShdw>
                </a:effectLst>
              </a:rPr>
              <a:t>THANK YOU!</a:t>
            </a:r>
            <a:r>
              <a:rPr lang="it" sz="3000" b="1" dirty="0">
                <a:solidFill>
                  <a:schemeClr val="lt1"/>
                </a:solidFill>
                <a:effectLst>
                  <a:outerShdw blurRad="50800" dist="38100" dir="2700000" algn="tl" rotWithShape="0">
                    <a:prstClr val="black">
                      <a:alpha val="40000"/>
                    </a:prstClr>
                  </a:outerShdw>
                </a:effectLst>
              </a:rPr>
              <a:t> </a:t>
            </a:r>
            <a:endParaRPr sz="3000" b="1" dirty="0">
              <a:solidFill>
                <a:schemeClr val="lt1"/>
              </a:solidFill>
              <a:effectLst>
                <a:outerShdw blurRad="50800" dist="38100" dir="2700000" algn="tl" rotWithShape="0">
                  <a:prstClr val="black">
                    <a:alpha val="40000"/>
                  </a:prstClr>
                </a:outerShdw>
              </a:effectLst>
            </a:endParaRPr>
          </a:p>
        </p:txBody>
      </p:sp>
      <p:pic>
        <p:nvPicPr>
          <p:cNvPr id="244" name="Shape 244"/>
          <p:cNvPicPr preferRelativeResize="0"/>
          <p:nvPr/>
        </p:nvPicPr>
        <p:blipFill rotWithShape="1">
          <a:blip r:embed="rId5">
            <a:alphaModFix/>
          </a:blip>
          <a:srcRect l="22403" r="19705"/>
          <a:stretch/>
        </p:blipFill>
        <p:spPr>
          <a:xfrm>
            <a:off x="7002000" y="2940425"/>
            <a:ext cx="1972749" cy="1784175"/>
          </a:xfrm>
          <a:prstGeom prst="rect">
            <a:avLst/>
          </a:prstGeom>
          <a:noFill/>
          <a:ln>
            <a:noFill/>
          </a:ln>
        </p:spPr>
      </p:pic>
      <p:pic>
        <p:nvPicPr>
          <p:cNvPr id="243" name="Shape 243"/>
          <p:cNvPicPr preferRelativeResize="0"/>
          <p:nvPr/>
        </p:nvPicPr>
        <p:blipFill rotWithShape="1">
          <a:blip r:embed="rId6">
            <a:alphaModFix/>
          </a:blip>
          <a:srcRect b="-3167"/>
          <a:stretch/>
        </p:blipFill>
        <p:spPr>
          <a:xfrm>
            <a:off x="3475900" y="3209913"/>
            <a:ext cx="1925650" cy="1245200"/>
          </a:xfrm>
          <a:prstGeom prst="rect">
            <a:avLst/>
          </a:prstGeom>
          <a:noFill/>
          <a:ln>
            <a:noFill/>
          </a:ln>
        </p:spPr>
      </p:pic>
      <p:sp>
        <p:nvSpPr>
          <p:cNvPr id="242" name="Shape 242"/>
          <p:cNvSpPr txBox="1">
            <a:spLocks noGrp="1"/>
          </p:cNvSpPr>
          <p:nvPr>
            <p:ph type="subTitle" idx="4294967295"/>
          </p:nvPr>
        </p:nvSpPr>
        <p:spPr>
          <a:xfrm>
            <a:off x="3563823" y="2519019"/>
            <a:ext cx="5331900" cy="7926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Clr>
                <a:schemeClr val="dk1"/>
              </a:buClr>
              <a:buSzPts val="1100"/>
              <a:buFont typeface="Arial"/>
              <a:buNone/>
            </a:pPr>
            <a:r>
              <a:rPr lang="it" i="1" dirty="0">
                <a:solidFill>
                  <a:srgbClr val="005493"/>
                </a:solidFill>
              </a:rPr>
              <a:t>lorenzo.rinaldi@unibo.it</a:t>
            </a:r>
            <a:endParaRPr sz="1800" i="1" dirty="0">
              <a:solidFill>
                <a:srgbClr val="005493"/>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Shape 249"/>
          <p:cNvPicPr preferRelativeResize="0"/>
          <p:nvPr/>
        </p:nvPicPr>
        <p:blipFill rotWithShape="1">
          <a:blip r:embed="rId3">
            <a:alphaModFix/>
          </a:blip>
          <a:srcRect r="36167"/>
          <a:stretch/>
        </p:blipFill>
        <p:spPr>
          <a:xfrm>
            <a:off x="0" y="0"/>
            <a:ext cx="9144001" cy="3884576"/>
          </a:xfrm>
          <a:prstGeom prst="rect">
            <a:avLst/>
          </a:prstGeom>
          <a:noFill/>
          <a:ln>
            <a:noFill/>
          </a:ln>
        </p:spPr>
      </p:pic>
      <p:sp>
        <p:nvSpPr>
          <p:cNvPr id="250" name="Shape 25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fld id="{00000000-1234-1234-1234-123412341234}" type="slidenum">
              <a:rPr lang="it"/>
              <a:t>14</a:t>
            </a:fld>
            <a:endParaRPr/>
          </a:p>
        </p:txBody>
      </p:sp>
      <p:grpSp>
        <p:nvGrpSpPr>
          <p:cNvPr id="251" name="Shape 251"/>
          <p:cNvGrpSpPr/>
          <p:nvPr/>
        </p:nvGrpSpPr>
        <p:grpSpPr>
          <a:xfrm>
            <a:off x="0" y="4721575"/>
            <a:ext cx="9144001" cy="421925"/>
            <a:chOff x="0" y="4721575"/>
            <a:chExt cx="9144001" cy="421925"/>
          </a:xfrm>
        </p:grpSpPr>
        <p:pic>
          <p:nvPicPr>
            <p:cNvPr id="252" name="Shape 252"/>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253" name="Shape 253"/>
            <p:cNvSpPr txBox="1"/>
            <p:nvPr/>
          </p:nvSpPr>
          <p:spPr>
            <a:xfrm>
              <a:off x="0" y="4771800"/>
              <a:ext cx="9144000" cy="288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t" sz="1800" i="1" dirty="0">
                  <a:solidFill>
                    <a:schemeClr val="lt1"/>
                  </a:solidFill>
                  <a:effectLst>
                    <a:outerShdw blurRad="50800" dist="38100" dir="2700000" algn="tl" rotWithShape="0">
                      <a:prstClr val="black">
                        <a:alpha val="40000"/>
                      </a:prstClr>
                    </a:outerShdw>
                  </a:effectLst>
                </a:rPr>
                <a:t>CHEP2018 - Sofia (Bulgaria)</a:t>
              </a:r>
              <a:endParaRPr sz="1800" i="1" dirty="0">
                <a:solidFill>
                  <a:schemeClr val="lt1"/>
                </a:solidFill>
                <a:effectLst>
                  <a:outerShdw blurRad="50800" dist="38100" dir="2700000" algn="tl" rotWithShape="0">
                    <a:prstClr val="black">
                      <a:alpha val="40000"/>
                    </a:prstClr>
                  </a:outerShdw>
                </a:effectLst>
              </a:endParaRPr>
            </a:p>
          </p:txBody>
        </p:sp>
      </p:grpSp>
      <p:sp>
        <p:nvSpPr>
          <p:cNvPr id="254" name="Shape 254"/>
          <p:cNvSpPr txBox="1">
            <a:spLocks noGrp="1"/>
          </p:cNvSpPr>
          <p:nvPr>
            <p:ph type="ctrTitle" idx="4294967295"/>
          </p:nvPr>
        </p:nvSpPr>
        <p:spPr>
          <a:xfrm>
            <a:off x="3666750" y="0"/>
            <a:ext cx="5477400" cy="2461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it" sz="3600" b="1" dirty="0">
                <a:solidFill>
                  <a:schemeClr val="lt1"/>
                </a:solidFill>
                <a:effectLst>
                  <a:outerShdw blurRad="50800" dist="38100" dir="2700000" algn="tl" rotWithShape="0">
                    <a:prstClr val="black">
                      <a:alpha val="40000"/>
                    </a:prstClr>
                  </a:outerShdw>
                </a:effectLst>
              </a:rPr>
              <a:t>Backup slides</a:t>
            </a:r>
            <a:endParaRPr sz="3000" b="1"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pic>
        <p:nvPicPr>
          <p:cNvPr id="259" name="Shape 259"/>
          <p:cNvPicPr preferRelativeResize="0"/>
          <p:nvPr/>
        </p:nvPicPr>
        <p:blipFill>
          <a:blip r:embed="rId3">
            <a:alphaModFix/>
          </a:blip>
          <a:stretch>
            <a:fillRect/>
          </a:stretch>
        </p:blipFill>
        <p:spPr>
          <a:xfrm>
            <a:off x="1807575" y="1434375"/>
            <a:ext cx="4983225" cy="3709125"/>
          </a:xfrm>
          <a:prstGeom prst="rect">
            <a:avLst/>
          </a:prstGeom>
          <a:noFill/>
          <a:ln>
            <a:noFill/>
          </a:ln>
        </p:spPr>
      </p:pic>
      <p:sp>
        <p:nvSpPr>
          <p:cNvPr id="260" name="Shape 260"/>
          <p:cNvSpPr/>
          <p:nvPr/>
        </p:nvSpPr>
        <p:spPr>
          <a:xfrm>
            <a:off x="1365900" y="882025"/>
            <a:ext cx="5686800" cy="1515900"/>
          </a:xfrm>
          <a:prstGeom prst="roundRect">
            <a:avLst>
              <a:gd name="adj" fmla="val 16667"/>
            </a:avLst>
          </a:prstGeom>
          <a:noFill/>
          <a:ln w="19050" cap="flat" cmpd="sng">
            <a:solidFill>
              <a:srgbClr val="FF00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1" name="Shape 261"/>
          <p:cNvSpPr txBox="1"/>
          <p:nvPr/>
        </p:nvSpPr>
        <p:spPr>
          <a:xfrm>
            <a:off x="3198300" y="906075"/>
            <a:ext cx="1373700" cy="350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it">
                <a:solidFill>
                  <a:srgbClr val="FF00FF"/>
                </a:solidFill>
              </a:rPr>
              <a:t>“users” (client)</a:t>
            </a:r>
            <a:endParaRPr>
              <a:solidFill>
                <a:srgbClr val="FF00FF"/>
              </a:solidFill>
            </a:endParaRPr>
          </a:p>
        </p:txBody>
      </p:sp>
      <p:sp>
        <p:nvSpPr>
          <p:cNvPr id="262" name="Shape 262"/>
          <p:cNvSpPr txBox="1"/>
          <p:nvPr/>
        </p:nvSpPr>
        <p:spPr>
          <a:xfrm>
            <a:off x="131425" y="2619950"/>
            <a:ext cx="2024100" cy="15597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it"/>
              <a:t>On-line  realm</a:t>
            </a:r>
            <a:endParaRPr/>
          </a:p>
          <a:p>
            <a:pPr marL="0" lvl="0" indent="0">
              <a:spcBef>
                <a:spcPts val="0"/>
              </a:spcBef>
              <a:spcAft>
                <a:spcPts val="0"/>
              </a:spcAft>
              <a:buNone/>
            </a:pPr>
            <a:endParaRPr/>
          </a:p>
          <a:p>
            <a:pPr marL="0" lvl="0" indent="0">
              <a:spcBef>
                <a:spcPts val="0"/>
              </a:spcBef>
              <a:spcAft>
                <a:spcPts val="0"/>
              </a:spcAft>
              <a:buNone/>
            </a:pPr>
            <a:r>
              <a:rPr lang="it"/>
              <a:t>TDAQ</a:t>
            </a:r>
            <a:endParaRPr/>
          </a:p>
          <a:p>
            <a:pPr marL="0" lvl="0" indent="0">
              <a:spcBef>
                <a:spcPts val="0"/>
              </a:spcBef>
              <a:spcAft>
                <a:spcPts val="0"/>
              </a:spcAft>
              <a:buNone/>
            </a:pPr>
            <a:r>
              <a:rPr lang="it"/>
              <a:t>LUMI</a:t>
            </a:r>
            <a:endParaRPr/>
          </a:p>
          <a:p>
            <a:pPr marL="0" lvl="0" indent="0">
              <a:spcBef>
                <a:spcPts val="0"/>
              </a:spcBef>
              <a:spcAft>
                <a:spcPts val="0"/>
              </a:spcAft>
              <a:buNone/>
            </a:pPr>
            <a:r>
              <a:rPr lang="it"/>
              <a:t>(SUB-)Detectors</a:t>
            </a:r>
            <a:endParaRPr/>
          </a:p>
        </p:txBody>
      </p:sp>
      <p:sp>
        <p:nvSpPr>
          <p:cNvPr id="263" name="Shape 263"/>
          <p:cNvSpPr txBox="1"/>
          <p:nvPr/>
        </p:nvSpPr>
        <p:spPr>
          <a:xfrm>
            <a:off x="7052700" y="2681275"/>
            <a:ext cx="2024100" cy="15597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it"/>
              <a:t>Off-line  realm</a:t>
            </a:r>
            <a:endParaRPr/>
          </a:p>
          <a:p>
            <a:pPr marL="0" lvl="0" indent="0" rtl="0">
              <a:spcBef>
                <a:spcPts val="0"/>
              </a:spcBef>
              <a:spcAft>
                <a:spcPts val="0"/>
              </a:spcAft>
              <a:buNone/>
            </a:pPr>
            <a:endParaRPr/>
          </a:p>
          <a:p>
            <a:pPr marL="0" lvl="0" indent="0" rtl="0">
              <a:spcBef>
                <a:spcPts val="0"/>
              </a:spcBef>
              <a:spcAft>
                <a:spcPts val="0"/>
              </a:spcAft>
              <a:buNone/>
            </a:pPr>
            <a:r>
              <a:rPr lang="it"/>
              <a:t>Athena processing of real data and simulation data </a:t>
            </a:r>
            <a:endParaRPr/>
          </a:p>
          <a:p>
            <a:pPr marL="0" lvl="0" indent="0">
              <a:spcBef>
                <a:spcPts val="0"/>
              </a:spcBef>
              <a:spcAft>
                <a:spcPts val="0"/>
              </a:spcAft>
              <a:buNone/>
            </a:pPr>
            <a:endParaRPr/>
          </a:p>
          <a:p>
            <a:pPr marL="0" lvl="0" indent="0" rtl="0">
              <a:spcBef>
                <a:spcPts val="0"/>
              </a:spcBef>
              <a:spcAft>
                <a:spcPts val="0"/>
              </a:spcAft>
              <a:buNone/>
            </a:pPr>
            <a:endParaRPr/>
          </a:p>
        </p:txBody>
      </p:sp>
      <p:sp>
        <p:nvSpPr>
          <p:cNvPr id="264" name="Shape 264"/>
          <p:cNvSpPr/>
          <p:nvPr/>
        </p:nvSpPr>
        <p:spPr>
          <a:xfrm>
            <a:off x="3785825" y="1256475"/>
            <a:ext cx="5152200" cy="3513600"/>
          </a:xfrm>
          <a:prstGeom prst="roundRect">
            <a:avLst>
              <a:gd name="adj" fmla="val 16667"/>
            </a:avLst>
          </a:prstGeom>
          <a:noFill/>
          <a:ln w="19050"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5" name="Shape 265"/>
          <p:cNvSpPr/>
          <p:nvPr/>
        </p:nvSpPr>
        <p:spPr>
          <a:xfrm>
            <a:off x="165500" y="1200725"/>
            <a:ext cx="3434700" cy="3513600"/>
          </a:xfrm>
          <a:prstGeom prst="roundRect">
            <a:avLst>
              <a:gd name="adj" fmla="val 16667"/>
            </a:avLst>
          </a:prstGeom>
          <a:noFill/>
          <a:ln w="19050" cap="flat" cmpd="sng">
            <a:solidFill>
              <a:srgbClr val="CC4125"/>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68" name="Shape 268"/>
          <p:cNvPicPr preferRelativeResize="0"/>
          <p:nvPr/>
        </p:nvPicPr>
        <p:blipFill rotWithShape="1">
          <a:blip r:embed="rId4">
            <a:alphaModFix/>
          </a:blip>
          <a:srcRect l="10618"/>
          <a:stretch/>
        </p:blipFill>
        <p:spPr>
          <a:xfrm>
            <a:off x="0" y="0"/>
            <a:ext cx="9144001" cy="660011"/>
          </a:xfrm>
          <a:prstGeom prst="rect">
            <a:avLst/>
          </a:prstGeom>
          <a:noFill/>
          <a:ln>
            <a:noFill/>
          </a:ln>
        </p:spPr>
      </p:pic>
      <p:sp>
        <p:nvSpPr>
          <p:cNvPr id="272" name="Shape 272"/>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Conditions DB usage and data flow</a:t>
            </a:r>
            <a:endParaRPr b="1" dirty="0">
              <a:solidFill>
                <a:schemeClr val="lt1"/>
              </a:solidFill>
              <a:effectLst>
                <a:outerShdw blurRad="50800" dist="38100" dir="2700000" algn="tl" rotWithShape="0">
                  <a:prstClr val="black">
                    <a:alpha val="40000"/>
                  </a:prstClr>
                </a:outerShdw>
              </a:effectLst>
            </a:endParaRPr>
          </a:p>
        </p:txBody>
      </p:sp>
      <p:grpSp>
        <p:nvGrpSpPr>
          <p:cNvPr id="17" name="Shape 66"/>
          <p:cNvGrpSpPr/>
          <p:nvPr/>
        </p:nvGrpSpPr>
        <p:grpSpPr>
          <a:xfrm>
            <a:off x="1" y="4851400"/>
            <a:ext cx="9143999" cy="309037"/>
            <a:chOff x="0" y="4721575"/>
            <a:chExt cx="9144001" cy="422090"/>
          </a:xfrm>
        </p:grpSpPr>
        <p:pic>
          <p:nvPicPr>
            <p:cNvPr id="18" name="Shape 67"/>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19" name="Shape 68"/>
            <p:cNvSpPr txBox="1"/>
            <p:nvPr/>
          </p:nvSpPr>
          <p:spPr>
            <a:xfrm>
              <a:off x="0" y="4771799"/>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rPr>
                <a:t>L. Rinaldi	</a:t>
              </a:r>
              <a:r>
                <a:rPr lang="it" sz="1200" dirty="0" smtClean="0">
                  <a:solidFill>
                    <a:schemeClr val="lt1"/>
                  </a:solidFill>
                </a:rPr>
                <a:t>Conditions </a:t>
              </a:r>
              <a:r>
                <a:rPr lang="it" sz="1200" dirty="0">
                  <a:solidFill>
                    <a:schemeClr val="lt1"/>
                  </a:solidFill>
                </a:rPr>
                <a:t>evolution of an experiment in mid-life… without the crisis	</a:t>
              </a:r>
              <a:r>
                <a:rPr lang="it-IT" sz="1200" dirty="0" smtClean="0">
                  <a:solidFill>
                    <a:schemeClr val="lt1"/>
                  </a:solidFill>
                </a:rPr>
                <a:t>	</a:t>
              </a:r>
              <a:r>
                <a:rPr lang="it" sz="1200" i="1" dirty="0" smtClean="0">
                  <a:solidFill>
                    <a:schemeClr val="lt1"/>
                  </a:solidFill>
                </a:rPr>
                <a:t>CHEP2018 </a:t>
              </a:r>
              <a:r>
                <a:rPr lang="it" sz="1200" i="1" dirty="0">
                  <a:solidFill>
                    <a:schemeClr val="lt1"/>
                  </a:solidFill>
                </a:rPr>
                <a:t>- Sofia (Bulgaria)</a:t>
              </a:r>
              <a:endParaRPr sz="1200" i="1" dirty="0">
                <a:solidFill>
                  <a:schemeClr val="lt1"/>
                </a:solidFill>
              </a:endParaRPr>
            </a:p>
          </p:txBody>
        </p:sp>
      </p:grpSp>
      <p:sp>
        <p:nvSpPr>
          <p:cNvPr id="20"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rPr>
              <a:t>15</a:t>
            </a:fld>
            <a:endParaRPr sz="1400">
              <a:solidFill>
                <a:schemeClr val="lt1"/>
              </a:solidFill>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type="body" idx="1"/>
          </p:nvPr>
        </p:nvSpPr>
        <p:spPr>
          <a:xfrm>
            <a:off x="4320000" y="975450"/>
            <a:ext cx="4512300" cy="3327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it">
                <a:solidFill>
                  <a:srgbClr val="005493"/>
                </a:solidFill>
              </a:rPr>
              <a:t>Conditions data contain a large variety of information (such as Detector Control, trigger and DAQ, Data Quality, information from LHC and sub-detectors).</a:t>
            </a:r>
            <a:endParaRPr>
              <a:solidFill>
                <a:srgbClr val="005493"/>
              </a:solidFill>
            </a:endParaRPr>
          </a:p>
          <a:p>
            <a:pPr marL="0" lvl="0" indent="0">
              <a:spcBef>
                <a:spcPts val="1600"/>
              </a:spcBef>
              <a:spcAft>
                <a:spcPts val="0"/>
              </a:spcAft>
              <a:buNone/>
            </a:pPr>
            <a:r>
              <a:rPr lang="it">
                <a:solidFill>
                  <a:srgbClr val="005493"/>
                </a:solidFill>
              </a:rPr>
              <a:t>Heterogeneous information in: </a:t>
            </a:r>
            <a:endParaRPr>
              <a:solidFill>
                <a:srgbClr val="005493"/>
              </a:solidFill>
            </a:endParaRPr>
          </a:p>
          <a:p>
            <a:pPr marL="457200" lvl="0" indent="-342900" rtl="0">
              <a:spcBef>
                <a:spcPts val="1600"/>
              </a:spcBef>
              <a:spcAft>
                <a:spcPts val="0"/>
              </a:spcAft>
              <a:buClr>
                <a:srgbClr val="005493"/>
              </a:buClr>
              <a:buSzPts val="1800"/>
              <a:buChar char="●"/>
            </a:pPr>
            <a:r>
              <a:rPr lang="it">
                <a:solidFill>
                  <a:srgbClr val="005493"/>
                </a:solidFill>
              </a:rPr>
              <a:t>data type (single column, Blobs, Clob, ext ref, POOL ROOT,...)</a:t>
            </a:r>
            <a:endParaRPr>
              <a:solidFill>
                <a:srgbClr val="005493"/>
              </a:solidFill>
            </a:endParaRPr>
          </a:p>
          <a:p>
            <a:pPr marL="457200" lvl="0" indent="-342900" rtl="0">
              <a:spcBef>
                <a:spcPts val="0"/>
              </a:spcBef>
              <a:spcAft>
                <a:spcPts val="0"/>
              </a:spcAft>
              <a:buClr>
                <a:srgbClr val="005493"/>
              </a:buClr>
              <a:buSzPts val="1800"/>
              <a:buChar char="●"/>
            </a:pPr>
            <a:r>
              <a:rPr lang="it">
                <a:solidFill>
                  <a:srgbClr val="005493"/>
                </a:solidFill>
              </a:rPr>
              <a:t>granularity (from 1 IOV spanning 0-INF to sub-lumi level IOV)</a:t>
            </a:r>
            <a:endParaRPr/>
          </a:p>
          <a:p>
            <a:pPr marL="0" lvl="0" indent="0" rtl="0">
              <a:spcBef>
                <a:spcPts val="1600"/>
              </a:spcBef>
              <a:spcAft>
                <a:spcPts val="0"/>
              </a:spcAft>
              <a:buClr>
                <a:schemeClr val="dk1"/>
              </a:buClr>
              <a:buSzPts val="1100"/>
              <a:buFont typeface="Arial"/>
              <a:buNone/>
            </a:pPr>
            <a:endParaRPr sz="900">
              <a:solidFill>
                <a:srgbClr val="005493"/>
              </a:solidFill>
            </a:endParaRPr>
          </a:p>
          <a:p>
            <a:pPr marL="0" lvl="0" indent="0">
              <a:spcBef>
                <a:spcPts val="0"/>
              </a:spcBef>
              <a:spcAft>
                <a:spcPts val="1600"/>
              </a:spcAft>
              <a:buNone/>
            </a:pPr>
            <a:endParaRPr/>
          </a:p>
        </p:txBody>
      </p:sp>
      <p:pic>
        <p:nvPicPr>
          <p:cNvPr id="279" name="Shape 279"/>
          <p:cNvPicPr preferRelativeResize="0"/>
          <p:nvPr/>
        </p:nvPicPr>
        <p:blipFill>
          <a:blip r:embed="rId3">
            <a:alphaModFix/>
          </a:blip>
          <a:stretch>
            <a:fillRect/>
          </a:stretch>
        </p:blipFill>
        <p:spPr>
          <a:xfrm>
            <a:off x="311700" y="1097250"/>
            <a:ext cx="3890175" cy="3408400"/>
          </a:xfrm>
          <a:prstGeom prst="rect">
            <a:avLst/>
          </a:prstGeom>
          <a:noFill/>
          <a:ln>
            <a:noFill/>
          </a:ln>
        </p:spPr>
      </p:pic>
      <p:pic>
        <p:nvPicPr>
          <p:cNvPr id="282" name="Shape 282"/>
          <p:cNvPicPr preferRelativeResize="0"/>
          <p:nvPr/>
        </p:nvPicPr>
        <p:blipFill rotWithShape="1">
          <a:blip r:embed="rId4">
            <a:alphaModFix/>
          </a:blip>
          <a:srcRect l="10618"/>
          <a:stretch/>
        </p:blipFill>
        <p:spPr>
          <a:xfrm>
            <a:off x="0" y="0"/>
            <a:ext cx="9144001" cy="660011"/>
          </a:xfrm>
          <a:prstGeom prst="rect">
            <a:avLst/>
          </a:prstGeom>
          <a:noFill/>
          <a:ln>
            <a:noFill/>
          </a:ln>
        </p:spPr>
      </p:pic>
      <p:sp>
        <p:nvSpPr>
          <p:cNvPr id="286" name="Shape 286"/>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What is stored in the Conditions DB</a:t>
            </a:r>
            <a:endParaRPr b="1" dirty="0">
              <a:solidFill>
                <a:schemeClr val="lt1"/>
              </a:solidFill>
              <a:effectLst>
                <a:outerShdw blurRad="50800" dist="38100" dir="2700000" algn="tl" rotWithShape="0">
                  <a:prstClr val="black">
                    <a:alpha val="40000"/>
                  </a:prstClr>
                </a:outerShdw>
              </a:effectLst>
            </a:endParaRPr>
          </a:p>
        </p:txBody>
      </p:sp>
      <p:grpSp>
        <p:nvGrpSpPr>
          <p:cNvPr id="12" name="Shape 66"/>
          <p:cNvGrpSpPr/>
          <p:nvPr/>
        </p:nvGrpSpPr>
        <p:grpSpPr>
          <a:xfrm>
            <a:off x="1" y="4851398"/>
            <a:ext cx="9143999" cy="308916"/>
            <a:chOff x="0" y="4721575"/>
            <a:chExt cx="9144001" cy="421925"/>
          </a:xfrm>
        </p:grpSpPr>
        <p:pic>
          <p:nvPicPr>
            <p:cNvPr id="13" name="Shape 67"/>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14"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rPr>
                <a:t>L. Rinaldi	</a:t>
              </a:r>
              <a:r>
                <a:rPr lang="it" sz="1200" dirty="0" smtClean="0">
                  <a:solidFill>
                    <a:schemeClr val="lt1"/>
                  </a:solidFill>
                </a:rPr>
                <a:t>Conditions </a:t>
              </a:r>
              <a:r>
                <a:rPr lang="it" sz="1200" dirty="0">
                  <a:solidFill>
                    <a:schemeClr val="lt1"/>
                  </a:solidFill>
                </a:rPr>
                <a:t>evolution of an experiment in mid-life… without the crisis	</a:t>
              </a:r>
              <a:r>
                <a:rPr lang="it-IT" sz="1200" dirty="0" smtClean="0">
                  <a:solidFill>
                    <a:schemeClr val="lt1"/>
                  </a:solidFill>
                </a:rPr>
                <a:t>	</a:t>
              </a:r>
              <a:r>
                <a:rPr lang="it" sz="1200" i="1" dirty="0" smtClean="0">
                  <a:solidFill>
                    <a:schemeClr val="lt1"/>
                  </a:solidFill>
                </a:rPr>
                <a:t>CHEP2018 </a:t>
              </a:r>
              <a:r>
                <a:rPr lang="it" sz="1200" i="1" dirty="0">
                  <a:solidFill>
                    <a:schemeClr val="lt1"/>
                  </a:solidFill>
                </a:rPr>
                <a:t>- Sofia (Bulgaria)</a:t>
              </a:r>
              <a:endParaRPr sz="1200" i="1" dirty="0">
                <a:solidFill>
                  <a:schemeClr val="lt1"/>
                </a:solidFill>
              </a:endParaRPr>
            </a:p>
          </p:txBody>
        </p:sp>
      </p:grpSp>
      <p:sp>
        <p:nvSpPr>
          <p:cNvPr id="15"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rPr>
              <a:t>16</a:t>
            </a:fld>
            <a:endParaRPr sz="1400">
              <a:solidFill>
                <a:schemeClr val="l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292" name="Shape 292"/>
          <p:cNvPicPr preferRelativeResize="0"/>
          <p:nvPr/>
        </p:nvPicPr>
        <p:blipFill>
          <a:blip r:embed="rId3">
            <a:alphaModFix/>
          </a:blip>
          <a:stretch>
            <a:fillRect/>
          </a:stretch>
        </p:blipFill>
        <p:spPr>
          <a:xfrm>
            <a:off x="4803150" y="1020113"/>
            <a:ext cx="3669300" cy="3441676"/>
          </a:xfrm>
          <a:prstGeom prst="rect">
            <a:avLst/>
          </a:prstGeom>
          <a:noFill/>
          <a:ln>
            <a:noFill/>
          </a:ln>
        </p:spPr>
      </p:pic>
      <p:sp>
        <p:nvSpPr>
          <p:cNvPr id="293" name="Shape 293"/>
          <p:cNvSpPr txBox="1">
            <a:spLocks noGrp="1"/>
          </p:cNvSpPr>
          <p:nvPr>
            <p:ph type="body" idx="1"/>
          </p:nvPr>
        </p:nvSpPr>
        <p:spPr>
          <a:xfrm>
            <a:off x="279825" y="1170125"/>
            <a:ext cx="3570000" cy="2387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it" dirty="0">
                <a:solidFill>
                  <a:srgbClr val="005493"/>
                </a:solidFill>
              </a:rPr>
              <a:t>Single-version Folders directly updated by expert </a:t>
            </a:r>
            <a:endParaRPr dirty="0">
              <a:solidFill>
                <a:srgbClr val="005493"/>
              </a:solidFill>
            </a:endParaRPr>
          </a:p>
          <a:p>
            <a:pPr marL="0" lvl="0" indent="0" rtl="0">
              <a:spcBef>
                <a:spcPts val="1600"/>
              </a:spcBef>
              <a:spcAft>
                <a:spcPts val="0"/>
              </a:spcAft>
              <a:buNone/>
            </a:pPr>
            <a:r>
              <a:rPr lang="it" dirty="0">
                <a:solidFill>
                  <a:srgbClr val="005493"/>
                </a:solidFill>
              </a:rPr>
              <a:t>Multi-version Folders need special python tool for careful TAG handling (UPD TAG locking mechanism implemented) </a:t>
            </a:r>
            <a:endParaRPr dirty="0">
              <a:solidFill>
                <a:srgbClr val="005493"/>
              </a:solidFill>
            </a:endParaRPr>
          </a:p>
          <a:p>
            <a:pPr marL="0" lvl="0" indent="0">
              <a:spcBef>
                <a:spcPts val="1600"/>
              </a:spcBef>
              <a:spcAft>
                <a:spcPts val="0"/>
              </a:spcAft>
              <a:buNone/>
            </a:pPr>
            <a:endParaRPr dirty="0"/>
          </a:p>
          <a:p>
            <a:pPr marL="0" lvl="0" indent="0" rtl="0">
              <a:spcBef>
                <a:spcPts val="1600"/>
              </a:spcBef>
              <a:spcAft>
                <a:spcPts val="0"/>
              </a:spcAft>
              <a:buNone/>
            </a:pPr>
            <a:endParaRPr i="1" dirty="0"/>
          </a:p>
          <a:p>
            <a:pPr marL="0" lvl="0" indent="0" rtl="0">
              <a:spcBef>
                <a:spcPts val="1600"/>
              </a:spcBef>
              <a:spcAft>
                <a:spcPts val="0"/>
              </a:spcAft>
              <a:buNone/>
            </a:pPr>
            <a:r>
              <a:rPr lang="it" dirty="0"/>
              <a:t>  </a:t>
            </a:r>
            <a:endParaRPr dirty="0"/>
          </a:p>
          <a:p>
            <a:pPr marL="0" lvl="0" indent="0" rtl="0">
              <a:spcBef>
                <a:spcPts val="1600"/>
              </a:spcBef>
              <a:spcAft>
                <a:spcPts val="0"/>
              </a:spcAft>
              <a:buNone/>
            </a:pPr>
            <a:endParaRPr dirty="0"/>
          </a:p>
          <a:p>
            <a:pPr marL="0" lvl="0" indent="0" rtl="0">
              <a:spcBef>
                <a:spcPts val="1600"/>
              </a:spcBef>
              <a:spcAft>
                <a:spcPts val="1600"/>
              </a:spcAft>
              <a:buNone/>
            </a:pPr>
            <a:endParaRPr dirty="0"/>
          </a:p>
        </p:txBody>
      </p:sp>
      <p:pic>
        <p:nvPicPr>
          <p:cNvPr id="295" name="Shape 295"/>
          <p:cNvPicPr preferRelativeResize="0"/>
          <p:nvPr/>
        </p:nvPicPr>
        <p:blipFill rotWithShape="1">
          <a:blip r:embed="rId4">
            <a:alphaModFix/>
          </a:blip>
          <a:srcRect l="10618"/>
          <a:stretch/>
        </p:blipFill>
        <p:spPr>
          <a:xfrm>
            <a:off x="0" y="0"/>
            <a:ext cx="9144001" cy="660011"/>
          </a:xfrm>
          <a:prstGeom prst="rect">
            <a:avLst/>
          </a:prstGeom>
          <a:noFill/>
          <a:ln>
            <a:noFill/>
          </a:ln>
        </p:spPr>
      </p:pic>
      <p:sp>
        <p:nvSpPr>
          <p:cNvPr id="296" name="Shape 296"/>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IT" b="1" dirty="0" err="1">
                <a:solidFill>
                  <a:schemeClr val="lt1"/>
                </a:solidFill>
                <a:effectLst>
                  <a:outerShdw blurRad="50800" dist="38100" dir="2700000" algn="tl" rotWithShape="0">
                    <a:prstClr val="black">
                      <a:alpha val="40000"/>
                    </a:prstClr>
                  </a:outerShdw>
                </a:effectLst>
              </a:rPr>
              <a:t>W</a:t>
            </a:r>
            <a:r>
              <a:rPr lang="it" b="1" dirty="0" smtClean="0">
                <a:solidFill>
                  <a:schemeClr val="lt1"/>
                </a:solidFill>
                <a:effectLst>
                  <a:outerShdw blurRad="50800" dist="38100" dir="2700000" algn="tl" rotWithShape="0">
                    <a:prstClr val="black">
                      <a:alpha val="40000"/>
                    </a:prstClr>
                  </a:outerShdw>
                </a:effectLst>
              </a:rPr>
              <a:t>riting </a:t>
            </a:r>
            <a:r>
              <a:rPr lang="it" b="1" dirty="0">
                <a:solidFill>
                  <a:schemeClr val="lt1"/>
                </a:solidFill>
                <a:effectLst>
                  <a:outerShdw blurRad="50800" dist="38100" dir="2700000" algn="tl" rotWithShape="0">
                    <a:prstClr val="black">
                      <a:alpha val="40000"/>
                    </a:prstClr>
                  </a:outerShdw>
                </a:effectLst>
              </a:rPr>
              <a:t>data to COOL DB</a:t>
            </a:r>
            <a:endParaRPr b="1" dirty="0">
              <a:solidFill>
                <a:schemeClr val="lt1"/>
              </a:solidFill>
              <a:effectLst>
                <a:outerShdw blurRad="50800" dist="38100" dir="2700000" algn="tl" rotWithShape="0">
                  <a:prstClr val="black">
                    <a:alpha val="40000"/>
                  </a:prstClr>
                </a:outerShdw>
              </a:effectLst>
            </a:endParaRPr>
          </a:p>
        </p:txBody>
      </p:sp>
      <p:grpSp>
        <p:nvGrpSpPr>
          <p:cNvPr id="12" name="Shape 66"/>
          <p:cNvGrpSpPr/>
          <p:nvPr/>
        </p:nvGrpSpPr>
        <p:grpSpPr>
          <a:xfrm>
            <a:off x="1" y="4851398"/>
            <a:ext cx="9143999" cy="308916"/>
            <a:chOff x="0" y="4721575"/>
            <a:chExt cx="9144001" cy="421925"/>
          </a:xfrm>
        </p:grpSpPr>
        <p:pic>
          <p:nvPicPr>
            <p:cNvPr id="13" name="Shape 67"/>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14"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rPr>
                <a:t>L. Rinaldi	</a:t>
              </a:r>
              <a:r>
                <a:rPr lang="it" sz="1200" dirty="0" smtClean="0">
                  <a:solidFill>
                    <a:schemeClr val="lt1"/>
                  </a:solidFill>
                </a:rPr>
                <a:t>Conditions </a:t>
              </a:r>
              <a:r>
                <a:rPr lang="it" sz="1200" dirty="0">
                  <a:solidFill>
                    <a:schemeClr val="lt1"/>
                  </a:solidFill>
                </a:rPr>
                <a:t>evolution of an experiment in mid-life… without the crisis	</a:t>
              </a:r>
              <a:r>
                <a:rPr lang="it-IT" sz="1200" dirty="0" smtClean="0">
                  <a:solidFill>
                    <a:schemeClr val="lt1"/>
                  </a:solidFill>
                </a:rPr>
                <a:t>	</a:t>
              </a:r>
              <a:r>
                <a:rPr lang="it" sz="1200" i="1" dirty="0" smtClean="0">
                  <a:solidFill>
                    <a:schemeClr val="lt1"/>
                  </a:solidFill>
                </a:rPr>
                <a:t>CHEP2018 </a:t>
              </a:r>
              <a:r>
                <a:rPr lang="it" sz="1200" i="1" dirty="0">
                  <a:solidFill>
                    <a:schemeClr val="lt1"/>
                  </a:solidFill>
                </a:rPr>
                <a:t>- Sofia (Bulgaria)</a:t>
              </a:r>
              <a:endParaRPr sz="1200" i="1" dirty="0">
                <a:solidFill>
                  <a:schemeClr val="lt1"/>
                </a:solidFill>
              </a:endParaRPr>
            </a:p>
          </p:txBody>
        </p:sp>
      </p:grpSp>
      <p:sp>
        <p:nvSpPr>
          <p:cNvPr id="15"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rPr>
              <a:t>17</a:t>
            </a:fld>
            <a:endParaRPr sz="1400">
              <a:solidFill>
                <a:schemeClr val="l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Shape 306"/>
          <p:cNvSpPr txBox="1">
            <a:spLocks noGrp="1"/>
          </p:cNvSpPr>
          <p:nvPr>
            <p:ph type="body" idx="1"/>
          </p:nvPr>
        </p:nvSpPr>
        <p:spPr>
          <a:xfrm>
            <a:off x="100750" y="795700"/>
            <a:ext cx="8520600" cy="2285100"/>
          </a:xfrm>
          <a:prstGeom prst="rect">
            <a:avLst/>
          </a:prstGeom>
        </p:spPr>
        <p:txBody>
          <a:bodyPr spcFirstLastPara="1" wrap="square" lIns="91425" tIns="91425" rIns="91425" bIns="91425" anchor="t" anchorCtr="0">
            <a:noAutofit/>
          </a:bodyPr>
          <a:lstStyle/>
          <a:p>
            <a:pPr marL="0" lvl="0" indent="0" rtl="0">
              <a:lnSpc>
                <a:spcPct val="100000"/>
              </a:lnSpc>
              <a:spcBef>
                <a:spcPts val="0"/>
              </a:spcBef>
              <a:spcAft>
                <a:spcPts val="0"/>
              </a:spcAft>
              <a:buNone/>
            </a:pPr>
            <a:r>
              <a:rPr lang="it">
                <a:solidFill>
                  <a:srgbClr val="005493"/>
                </a:solidFill>
              </a:rPr>
              <a:t>Crest DB SERVER: functionalities exposed via REST architecture</a:t>
            </a:r>
            <a:endParaRPr>
              <a:solidFill>
                <a:srgbClr val="005493"/>
              </a:solidFill>
            </a:endParaRPr>
          </a:p>
          <a:p>
            <a:pPr marL="457200" lvl="0" indent="-342900" rtl="0">
              <a:lnSpc>
                <a:spcPct val="100000"/>
              </a:lnSpc>
              <a:spcBef>
                <a:spcPts val="0"/>
              </a:spcBef>
              <a:spcAft>
                <a:spcPts val="0"/>
              </a:spcAft>
              <a:buClr>
                <a:srgbClr val="005493"/>
              </a:buClr>
              <a:buSzPts val="1800"/>
              <a:buChar char="●"/>
            </a:pPr>
            <a:r>
              <a:rPr lang="it">
                <a:solidFill>
                  <a:srgbClr val="005493"/>
                </a:solidFill>
              </a:rPr>
              <a:t>SQL not involved in server-client communication, internal resources accessible via URL and HTTP methods</a:t>
            </a:r>
            <a:endParaRPr>
              <a:solidFill>
                <a:srgbClr val="005493"/>
              </a:solidFill>
            </a:endParaRPr>
          </a:p>
          <a:p>
            <a:pPr marL="457200" lvl="0" indent="-342900" rtl="0">
              <a:lnSpc>
                <a:spcPct val="100000"/>
              </a:lnSpc>
              <a:spcBef>
                <a:spcPts val="0"/>
              </a:spcBef>
              <a:spcAft>
                <a:spcPts val="0"/>
              </a:spcAft>
              <a:buClr>
                <a:srgbClr val="005493"/>
              </a:buClr>
              <a:buSzPts val="1800"/>
              <a:buChar char="●"/>
            </a:pPr>
            <a:r>
              <a:rPr lang="it">
                <a:solidFill>
                  <a:srgbClr val="005493"/>
                </a:solidFill>
              </a:rPr>
              <a:t>Requests and Responses formatted in JSON</a:t>
            </a:r>
            <a:endParaRPr>
              <a:solidFill>
                <a:srgbClr val="005493"/>
              </a:solidFill>
            </a:endParaRPr>
          </a:p>
          <a:p>
            <a:pPr marL="457200" lvl="0" indent="-342900" rtl="0">
              <a:lnSpc>
                <a:spcPct val="100000"/>
              </a:lnSpc>
              <a:spcBef>
                <a:spcPts val="0"/>
              </a:spcBef>
              <a:spcAft>
                <a:spcPts val="0"/>
              </a:spcAft>
              <a:buClr>
                <a:srgbClr val="005493"/>
              </a:buClr>
              <a:buSzPts val="1800"/>
              <a:buChar char="●"/>
            </a:pPr>
            <a:r>
              <a:rPr lang="it">
                <a:solidFill>
                  <a:srgbClr val="005493"/>
                </a:solidFill>
              </a:rPr>
              <a:t>Based on standard Java technologies (JEE, Spring) and specifications (JAX-RS, JPA) </a:t>
            </a:r>
            <a:endParaRPr>
              <a:solidFill>
                <a:srgbClr val="005493"/>
              </a:solidFill>
            </a:endParaRPr>
          </a:p>
          <a:p>
            <a:pPr marL="457200" lvl="0" indent="-342900" rtl="0">
              <a:lnSpc>
                <a:spcPct val="100000"/>
              </a:lnSpc>
              <a:spcBef>
                <a:spcPts val="0"/>
              </a:spcBef>
              <a:spcAft>
                <a:spcPts val="0"/>
              </a:spcAft>
              <a:buClr>
                <a:srgbClr val="005493"/>
              </a:buClr>
              <a:buSzPts val="1800"/>
              <a:buChar char="●"/>
            </a:pPr>
            <a:r>
              <a:rPr lang="it">
                <a:solidFill>
                  <a:srgbClr val="005493"/>
                </a:solidFill>
              </a:rPr>
              <a:t>Can be deployed in the same Tomcat server as Frontier</a:t>
            </a:r>
            <a:endParaRPr>
              <a:solidFill>
                <a:srgbClr val="005493"/>
              </a:solidFill>
            </a:endParaRPr>
          </a:p>
        </p:txBody>
      </p:sp>
      <p:pic>
        <p:nvPicPr>
          <p:cNvPr id="307" name="Shape 307"/>
          <p:cNvPicPr preferRelativeResize="0"/>
          <p:nvPr/>
        </p:nvPicPr>
        <p:blipFill rotWithShape="1">
          <a:blip r:embed="rId3">
            <a:alphaModFix/>
          </a:blip>
          <a:srcRect r="-613" b="15067"/>
          <a:stretch/>
        </p:blipFill>
        <p:spPr>
          <a:xfrm>
            <a:off x="1422050" y="2835125"/>
            <a:ext cx="6121051" cy="1828100"/>
          </a:xfrm>
          <a:prstGeom prst="rect">
            <a:avLst/>
          </a:prstGeom>
          <a:noFill/>
          <a:ln>
            <a:noFill/>
          </a:ln>
        </p:spPr>
      </p:pic>
      <p:sp>
        <p:nvSpPr>
          <p:cNvPr id="308" name="Shape 308"/>
          <p:cNvSpPr/>
          <p:nvPr/>
        </p:nvSpPr>
        <p:spPr>
          <a:xfrm>
            <a:off x="2621225" y="2878575"/>
            <a:ext cx="2234400" cy="1741200"/>
          </a:xfrm>
          <a:prstGeom prst="roundRect">
            <a:avLst>
              <a:gd name="adj" fmla="val 16667"/>
            </a:avLst>
          </a:prstGeom>
          <a:noFill/>
          <a:ln w="19050"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310" name="Shape 310"/>
          <p:cNvPicPr preferRelativeResize="0"/>
          <p:nvPr/>
        </p:nvPicPr>
        <p:blipFill rotWithShape="1">
          <a:blip r:embed="rId4">
            <a:alphaModFix/>
          </a:blip>
          <a:srcRect l="10618"/>
          <a:stretch/>
        </p:blipFill>
        <p:spPr>
          <a:xfrm>
            <a:off x="0" y="0"/>
            <a:ext cx="9144001" cy="660011"/>
          </a:xfrm>
          <a:prstGeom prst="rect">
            <a:avLst/>
          </a:prstGeom>
          <a:noFill/>
          <a:ln>
            <a:noFill/>
          </a:ln>
        </p:spPr>
      </p:pic>
      <p:sp>
        <p:nvSpPr>
          <p:cNvPr id="311" name="Shape 311"/>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a:solidFill>
                  <a:schemeClr val="lt1"/>
                </a:solidFill>
              </a:rPr>
              <a:t>The CREST DB server</a:t>
            </a:r>
            <a:endParaRPr b="1">
              <a:solidFill>
                <a:schemeClr val="lt1"/>
              </a:solidFill>
            </a:endParaRPr>
          </a:p>
        </p:txBody>
      </p:sp>
      <p:grpSp>
        <p:nvGrpSpPr>
          <p:cNvPr id="13" name="Shape 66"/>
          <p:cNvGrpSpPr/>
          <p:nvPr/>
        </p:nvGrpSpPr>
        <p:grpSpPr>
          <a:xfrm>
            <a:off x="1" y="4851400"/>
            <a:ext cx="9143999" cy="309037"/>
            <a:chOff x="0" y="4721575"/>
            <a:chExt cx="9144001" cy="422090"/>
          </a:xfrm>
        </p:grpSpPr>
        <p:pic>
          <p:nvPicPr>
            <p:cNvPr id="14" name="Shape 67"/>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15" name="Shape 68"/>
            <p:cNvSpPr txBox="1"/>
            <p:nvPr/>
          </p:nvSpPr>
          <p:spPr>
            <a:xfrm>
              <a:off x="0" y="4771799"/>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rPr>
                <a:t>L. Rinaldi	</a:t>
              </a:r>
              <a:r>
                <a:rPr lang="it" sz="1200" dirty="0" smtClean="0">
                  <a:solidFill>
                    <a:schemeClr val="lt1"/>
                  </a:solidFill>
                </a:rPr>
                <a:t>Conditions </a:t>
              </a:r>
              <a:r>
                <a:rPr lang="it" sz="1200" dirty="0">
                  <a:solidFill>
                    <a:schemeClr val="lt1"/>
                  </a:solidFill>
                </a:rPr>
                <a:t>evolution of an experiment in mid-life… without the crisis	</a:t>
              </a:r>
              <a:r>
                <a:rPr lang="it-IT" sz="1200" dirty="0" smtClean="0">
                  <a:solidFill>
                    <a:schemeClr val="lt1"/>
                  </a:solidFill>
                </a:rPr>
                <a:t>	</a:t>
              </a:r>
              <a:r>
                <a:rPr lang="it" sz="1200" i="1" dirty="0" smtClean="0">
                  <a:solidFill>
                    <a:schemeClr val="lt1"/>
                  </a:solidFill>
                </a:rPr>
                <a:t>CHEP2018 </a:t>
              </a:r>
              <a:r>
                <a:rPr lang="it" sz="1200" i="1" dirty="0">
                  <a:solidFill>
                    <a:schemeClr val="lt1"/>
                  </a:solidFill>
                </a:rPr>
                <a:t>- Sofia (Bulgaria)</a:t>
              </a:r>
              <a:endParaRPr sz="1200" i="1" dirty="0">
                <a:solidFill>
                  <a:schemeClr val="lt1"/>
                </a:solidFill>
              </a:endParaRPr>
            </a:p>
          </p:txBody>
        </p:sp>
      </p:grpSp>
      <p:sp>
        <p:nvSpPr>
          <p:cNvPr id="16"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rPr>
              <a:t>18</a:t>
            </a:fld>
            <a:endParaRPr sz="1400">
              <a:solidFill>
                <a:schemeClr val="lt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Shape 321"/>
          <p:cNvSpPr txBox="1">
            <a:spLocks noGrp="1"/>
          </p:cNvSpPr>
          <p:nvPr>
            <p:ph type="body" idx="1"/>
          </p:nvPr>
        </p:nvSpPr>
        <p:spPr>
          <a:xfrm>
            <a:off x="159900" y="744825"/>
            <a:ext cx="8652300" cy="2851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it" sz="1600">
                <a:solidFill>
                  <a:srgbClr val="005493"/>
                </a:solidFill>
              </a:rPr>
              <a:t>The client based on The Crest API  (a set of REST methods), allowing external clients to interact with the resources represented in the data model.</a:t>
            </a:r>
            <a:endParaRPr sz="1600">
              <a:solidFill>
                <a:srgbClr val="005493"/>
              </a:solidFill>
            </a:endParaRPr>
          </a:p>
          <a:p>
            <a:pPr marL="0" lvl="0" indent="0">
              <a:spcBef>
                <a:spcPts val="1600"/>
              </a:spcBef>
              <a:spcAft>
                <a:spcPts val="0"/>
              </a:spcAft>
              <a:buClr>
                <a:schemeClr val="dk1"/>
              </a:buClr>
              <a:buSzPts val="1100"/>
              <a:buFont typeface="Arial"/>
              <a:buNone/>
            </a:pPr>
            <a:r>
              <a:rPr lang="it" sz="1600">
                <a:solidFill>
                  <a:srgbClr val="005493"/>
                </a:solidFill>
              </a:rPr>
              <a:t>Crest API is written using OpenAPI specifications</a:t>
            </a:r>
            <a:endParaRPr sz="1600">
              <a:solidFill>
                <a:srgbClr val="005493"/>
              </a:solidFill>
            </a:endParaRPr>
          </a:p>
          <a:p>
            <a:pPr marL="0" lvl="0" indent="0">
              <a:spcBef>
                <a:spcPts val="1600"/>
              </a:spcBef>
              <a:spcAft>
                <a:spcPts val="0"/>
              </a:spcAft>
              <a:buNone/>
            </a:pPr>
            <a:r>
              <a:rPr lang="it" sz="1600">
                <a:solidFill>
                  <a:srgbClr val="005493"/>
                </a:solidFill>
              </a:rPr>
              <a:t>A JSON file describe the URLs and their parameters, and the Request and Response bodies</a:t>
            </a:r>
            <a:endParaRPr sz="1600">
              <a:solidFill>
                <a:srgbClr val="005493"/>
              </a:solidFill>
            </a:endParaRPr>
          </a:p>
          <a:p>
            <a:pPr marL="0" lvl="0" indent="0">
              <a:spcBef>
                <a:spcPts val="1600"/>
              </a:spcBef>
              <a:spcAft>
                <a:spcPts val="0"/>
              </a:spcAft>
              <a:buClr>
                <a:schemeClr val="dk1"/>
              </a:buClr>
              <a:buSzPts val="1100"/>
              <a:buFont typeface="Arial"/>
              <a:buNone/>
            </a:pPr>
            <a:r>
              <a:rPr lang="it" sz="1600">
                <a:solidFill>
                  <a:srgbClr val="005493"/>
                </a:solidFill>
              </a:rPr>
              <a:t>Clients and server stubs are generated via the the </a:t>
            </a:r>
            <a:r>
              <a:rPr lang="it" sz="1600" i="1">
                <a:solidFill>
                  <a:srgbClr val="005493"/>
                </a:solidFill>
              </a:rPr>
              <a:t>swagger-codegen </a:t>
            </a:r>
            <a:r>
              <a:rPr lang="it" sz="1600">
                <a:solidFill>
                  <a:srgbClr val="005493"/>
                </a:solidFill>
              </a:rPr>
              <a:t>library</a:t>
            </a:r>
            <a:endParaRPr sz="1600">
              <a:solidFill>
                <a:srgbClr val="005493"/>
              </a:solidFill>
            </a:endParaRPr>
          </a:p>
          <a:p>
            <a:pPr marL="0" lvl="0" indent="0">
              <a:spcBef>
                <a:spcPts val="1600"/>
              </a:spcBef>
              <a:spcAft>
                <a:spcPts val="1600"/>
              </a:spcAft>
              <a:buNone/>
            </a:pPr>
            <a:endParaRPr sz="1600"/>
          </a:p>
        </p:txBody>
      </p:sp>
      <p:pic>
        <p:nvPicPr>
          <p:cNvPr id="322" name="Shape 322"/>
          <p:cNvPicPr preferRelativeResize="0"/>
          <p:nvPr/>
        </p:nvPicPr>
        <p:blipFill>
          <a:blip r:embed="rId3">
            <a:alphaModFix/>
          </a:blip>
          <a:stretch>
            <a:fillRect/>
          </a:stretch>
        </p:blipFill>
        <p:spPr>
          <a:xfrm>
            <a:off x="2068075" y="3008750"/>
            <a:ext cx="4180400" cy="1806875"/>
          </a:xfrm>
          <a:prstGeom prst="rect">
            <a:avLst/>
          </a:prstGeom>
          <a:noFill/>
          <a:ln>
            <a:noFill/>
          </a:ln>
        </p:spPr>
      </p:pic>
      <p:pic>
        <p:nvPicPr>
          <p:cNvPr id="324" name="Shape 324"/>
          <p:cNvPicPr preferRelativeResize="0"/>
          <p:nvPr/>
        </p:nvPicPr>
        <p:blipFill rotWithShape="1">
          <a:blip r:embed="rId4">
            <a:alphaModFix/>
          </a:blip>
          <a:srcRect l="10618"/>
          <a:stretch/>
        </p:blipFill>
        <p:spPr>
          <a:xfrm>
            <a:off x="0" y="0"/>
            <a:ext cx="9144001" cy="660011"/>
          </a:xfrm>
          <a:prstGeom prst="rect">
            <a:avLst/>
          </a:prstGeom>
          <a:noFill/>
          <a:ln>
            <a:noFill/>
          </a:ln>
        </p:spPr>
      </p:pic>
      <p:sp>
        <p:nvSpPr>
          <p:cNvPr id="325" name="Shape 325"/>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a:solidFill>
                  <a:schemeClr val="lt1"/>
                </a:solidFill>
              </a:rPr>
              <a:t>The CREST DB client</a:t>
            </a:r>
            <a:endParaRPr b="1">
              <a:solidFill>
                <a:schemeClr val="lt1"/>
              </a:solidFill>
            </a:endParaRPr>
          </a:p>
        </p:txBody>
      </p:sp>
      <p:grpSp>
        <p:nvGrpSpPr>
          <p:cNvPr id="12" name="Shape 66"/>
          <p:cNvGrpSpPr/>
          <p:nvPr/>
        </p:nvGrpSpPr>
        <p:grpSpPr>
          <a:xfrm>
            <a:off x="1" y="4851400"/>
            <a:ext cx="9143999" cy="309037"/>
            <a:chOff x="0" y="4721575"/>
            <a:chExt cx="9144001" cy="422090"/>
          </a:xfrm>
        </p:grpSpPr>
        <p:pic>
          <p:nvPicPr>
            <p:cNvPr id="13" name="Shape 67"/>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14" name="Shape 68"/>
            <p:cNvSpPr txBox="1"/>
            <p:nvPr/>
          </p:nvSpPr>
          <p:spPr>
            <a:xfrm>
              <a:off x="0" y="4771799"/>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rPr>
                <a:t>L. Rinaldi	</a:t>
              </a:r>
              <a:r>
                <a:rPr lang="it" sz="1200" dirty="0" smtClean="0">
                  <a:solidFill>
                    <a:schemeClr val="lt1"/>
                  </a:solidFill>
                </a:rPr>
                <a:t>Conditions </a:t>
              </a:r>
              <a:r>
                <a:rPr lang="it" sz="1200" dirty="0">
                  <a:solidFill>
                    <a:schemeClr val="lt1"/>
                  </a:solidFill>
                </a:rPr>
                <a:t>evolution of an experiment in mid-life… without the crisis	</a:t>
              </a:r>
              <a:r>
                <a:rPr lang="it-IT" sz="1200" dirty="0" smtClean="0">
                  <a:solidFill>
                    <a:schemeClr val="lt1"/>
                  </a:solidFill>
                </a:rPr>
                <a:t>	</a:t>
              </a:r>
              <a:r>
                <a:rPr lang="it" sz="1200" i="1" dirty="0" smtClean="0">
                  <a:solidFill>
                    <a:schemeClr val="lt1"/>
                  </a:solidFill>
                </a:rPr>
                <a:t>CHEP2018 </a:t>
              </a:r>
              <a:r>
                <a:rPr lang="it" sz="1200" i="1" dirty="0">
                  <a:solidFill>
                    <a:schemeClr val="lt1"/>
                  </a:solidFill>
                </a:rPr>
                <a:t>- Sofia (Bulgaria)</a:t>
              </a:r>
              <a:endParaRPr sz="1200" i="1" dirty="0">
                <a:solidFill>
                  <a:schemeClr val="lt1"/>
                </a:solidFill>
              </a:endParaRPr>
            </a:p>
          </p:txBody>
        </p:sp>
      </p:grpSp>
      <p:sp>
        <p:nvSpPr>
          <p:cNvPr id="15" name="Shape 72"/>
          <p:cNvSpPr txBox="1">
            <a:spLocks/>
          </p:cNvSpPr>
          <p:nvPr/>
        </p:nvSpPr>
        <p:spPr>
          <a:xfrm>
            <a:off x="8472450" y="4832557"/>
            <a:ext cx="619200" cy="321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1pPr>
            <a:lvl2pPr marR="0" lvl="1"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2pPr>
            <a:lvl3pPr marR="0" lvl="2"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3pPr>
            <a:lvl4pPr marR="0" lvl="3"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4pPr>
            <a:lvl5pPr marR="0" lvl="4"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5pPr>
            <a:lvl6pPr marR="0" lvl="5"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6pPr>
            <a:lvl7pPr marR="0" lvl="6"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7pPr>
            <a:lvl8pPr marR="0" lvl="7"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8pPr>
            <a:lvl9pPr marR="0" lvl="8" algn="r" rtl="0">
              <a:lnSpc>
                <a:spcPct val="100000"/>
              </a:lnSpc>
              <a:spcBef>
                <a:spcPts val="0"/>
              </a:spcBef>
              <a:spcAft>
                <a:spcPts val="0"/>
              </a:spcAft>
              <a:buClr>
                <a:srgbClr val="000000"/>
              </a:buClr>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is-IS" sz="1400" smtClean="0">
                <a:solidFill>
                  <a:schemeClr val="lt1"/>
                </a:solidFill>
              </a:rPr>
              <a:pPr/>
              <a:t>19</a:t>
            </a:fld>
            <a:endParaRPr lang="is-IS" sz="1400">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grpSp>
        <p:nvGrpSpPr>
          <p:cNvPr id="66" name="Shape 66"/>
          <p:cNvGrpSpPr/>
          <p:nvPr/>
        </p:nvGrpSpPr>
        <p:grpSpPr>
          <a:xfrm>
            <a:off x="1" y="4851398"/>
            <a:ext cx="9143999" cy="308916"/>
            <a:chOff x="0" y="4721575"/>
            <a:chExt cx="9144001" cy="421925"/>
          </a:xfrm>
        </p:grpSpPr>
        <p:pic>
          <p:nvPicPr>
            <p:cNvPr id="67" name="Shape 67"/>
            <p:cNvPicPr preferRelativeResize="0"/>
            <p:nvPr/>
          </p:nvPicPr>
          <p:blipFill rotWithShape="1">
            <a:blip r:embed="rId3">
              <a:alphaModFix/>
            </a:blip>
            <a:srcRect r="12861"/>
            <a:stretch/>
          </p:blipFill>
          <p:spPr>
            <a:xfrm>
              <a:off x="0" y="4721575"/>
              <a:ext cx="9144001" cy="421925"/>
            </a:xfrm>
            <a:prstGeom prst="rect">
              <a:avLst/>
            </a:prstGeom>
            <a:noFill/>
            <a:ln>
              <a:noFill/>
            </a:ln>
          </p:spPr>
        </p:pic>
        <p:sp>
          <p:nvSpPr>
            <p:cNvPr id="68"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pic>
        <p:nvPicPr>
          <p:cNvPr id="69" name="Shape 69"/>
          <p:cNvPicPr preferRelativeResize="0"/>
          <p:nvPr/>
        </p:nvPicPr>
        <p:blipFill rotWithShape="1">
          <a:blip r:embed="rId3">
            <a:alphaModFix/>
          </a:blip>
          <a:srcRect l="10618"/>
          <a:stretch/>
        </p:blipFill>
        <p:spPr>
          <a:xfrm>
            <a:off x="0" y="0"/>
            <a:ext cx="9144001" cy="660011"/>
          </a:xfrm>
          <a:prstGeom prst="rect">
            <a:avLst/>
          </a:prstGeom>
          <a:noFill/>
          <a:ln>
            <a:noFill/>
          </a:ln>
        </p:spPr>
      </p:pic>
      <p:sp>
        <p:nvSpPr>
          <p:cNvPr id="70" name="Shape 70"/>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Outline</a:t>
            </a:r>
            <a:endParaRPr b="1" dirty="0">
              <a:solidFill>
                <a:schemeClr val="lt1"/>
              </a:solidFill>
              <a:effectLst>
                <a:outerShdw blurRad="50800" dist="38100" dir="2700000" algn="tl" rotWithShape="0">
                  <a:prstClr val="black">
                    <a:alpha val="40000"/>
                  </a:prstClr>
                </a:outerShdw>
              </a:effectLst>
            </a:endParaRPr>
          </a:p>
        </p:txBody>
      </p:sp>
      <p:sp>
        <p:nvSpPr>
          <p:cNvPr id="71" name="Shape 71"/>
          <p:cNvSpPr txBox="1">
            <a:spLocks noGrp="1"/>
          </p:cNvSpPr>
          <p:nvPr>
            <p:ph type="body" idx="1"/>
          </p:nvPr>
        </p:nvSpPr>
        <p:spPr>
          <a:xfrm>
            <a:off x="110300" y="723400"/>
            <a:ext cx="8981100" cy="4016100"/>
          </a:xfrm>
          <a:prstGeom prst="rect">
            <a:avLst/>
          </a:prstGeom>
          <a:ln>
            <a:noFill/>
          </a:ln>
        </p:spPr>
        <p:txBody>
          <a:bodyPr spcFirstLastPara="1" wrap="square" lIns="91425" tIns="91425" rIns="91425" bIns="91425" anchor="ctr" anchorCtr="0">
            <a:noAutofit/>
          </a:bodyPr>
          <a:lstStyle/>
          <a:p>
            <a:pPr marL="457200" lvl="0" indent="-342900" rtl="0">
              <a:lnSpc>
                <a:spcPct val="115000"/>
              </a:lnSpc>
              <a:spcBef>
                <a:spcPts val="0"/>
              </a:spcBef>
              <a:spcAft>
                <a:spcPts val="0"/>
              </a:spcAft>
              <a:buClr>
                <a:srgbClr val="005493"/>
              </a:buClr>
              <a:buSzPts val="1800"/>
              <a:buChar char="●"/>
            </a:pPr>
            <a:r>
              <a:rPr lang="it" dirty="0">
                <a:solidFill>
                  <a:srgbClr val="000090"/>
                </a:solidFill>
              </a:rPr>
              <a:t>The COOL experience: ATLAS Conditions DB during LHC Run-1 and Run-2</a:t>
            </a:r>
            <a:endParaRPr dirty="0">
              <a:solidFill>
                <a:srgbClr val="000090"/>
              </a:solidFill>
            </a:endParaRPr>
          </a:p>
          <a:p>
            <a:pPr marL="914400" lvl="1" indent="-317500" rtl="0">
              <a:lnSpc>
                <a:spcPct val="115000"/>
              </a:lnSpc>
              <a:spcBef>
                <a:spcPts val="0"/>
              </a:spcBef>
              <a:spcAft>
                <a:spcPts val="0"/>
              </a:spcAft>
              <a:buClr>
                <a:srgbClr val="005493"/>
              </a:buClr>
              <a:buSzPts val="1400"/>
              <a:buChar char="○"/>
            </a:pPr>
            <a:r>
              <a:rPr lang="it" dirty="0">
                <a:solidFill>
                  <a:srgbClr val="000090"/>
                </a:solidFill>
              </a:rPr>
              <a:t>Description of the COOL/CORAL infrastructure</a:t>
            </a:r>
            <a:endParaRPr dirty="0">
              <a:solidFill>
                <a:srgbClr val="000090"/>
              </a:solidFill>
            </a:endParaRPr>
          </a:p>
          <a:p>
            <a:pPr lvl="1">
              <a:spcBef>
                <a:spcPts val="0"/>
              </a:spcBef>
              <a:buClr>
                <a:srgbClr val="005493"/>
              </a:buClr>
            </a:pPr>
            <a:r>
              <a:rPr lang="it" dirty="0">
                <a:solidFill>
                  <a:srgbClr val="000090"/>
                </a:solidFill>
              </a:rPr>
              <a:t>Conditions usage and </a:t>
            </a:r>
            <a:r>
              <a:rPr lang="it-IT" dirty="0" smtClean="0">
                <a:solidFill>
                  <a:srgbClr val="000090"/>
                </a:solidFill>
              </a:rPr>
              <a:t>COOL </a:t>
            </a:r>
            <a:r>
              <a:rPr lang="it" dirty="0" smtClean="0">
                <a:solidFill>
                  <a:srgbClr val="000090"/>
                </a:solidFill>
              </a:rPr>
              <a:t>DB </a:t>
            </a:r>
            <a:r>
              <a:rPr lang="it" dirty="0">
                <a:solidFill>
                  <a:srgbClr val="000090"/>
                </a:solidFill>
              </a:rPr>
              <a:t>access </a:t>
            </a:r>
            <a:endParaRPr lang="it-IT" dirty="0">
              <a:solidFill>
                <a:srgbClr val="000090"/>
              </a:solidFill>
            </a:endParaRPr>
          </a:p>
          <a:p>
            <a:pPr>
              <a:buClr>
                <a:srgbClr val="005493"/>
              </a:buClr>
            </a:pPr>
            <a:r>
              <a:rPr lang="it" dirty="0" smtClean="0">
                <a:solidFill>
                  <a:srgbClr val="000090"/>
                </a:solidFill>
              </a:rPr>
              <a:t>CREST</a:t>
            </a:r>
            <a:r>
              <a:rPr lang="it" dirty="0">
                <a:solidFill>
                  <a:srgbClr val="000090"/>
                </a:solidFill>
              </a:rPr>
              <a:t>: the new Conditions REST DB infrastructure</a:t>
            </a:r>
            <a:endParaRPr dirty="0">
              <a:solidFill>
                <a:srgbClr val="000090"/>
              </a:solidFill>
            </a:endParaRPr>
          </a:p>
          <a:p>
            <a:pPr marL="914400" lvl="1" indent="-317500" rtl="0">
              <a:lnSpc>
                <a:spcPct val="115000"/>
              </a:lnSpc>
              <a:spcBef>
                <a:spcPts val="0"/>
              </a:spcBef>
              <a:spcAft>
                <a:spcPts val="0"/>
              </a:spcAft>
              <a:buClr>
                <a:srgbClr val="005493"/>
              </a:buClr>
              <a:buSzPts val="1400"/>
              <a:buChar char="○"/>
            </a:pPr>
            <a:r>
              <a:rPr lang="it" dirty="0">
                <a:solidFill>
                  <a:srgbClr val="000090"/>
                </a:solidFill>
              </a:rPr>
              <a:t>Description of the infrastructure: the server and the client </a:t>
            </a:r>
            <a:endParaRPr dirty="0">
              <a:solidFill>
                <a:srgbClr val="000090"/>
              </a:solidFill>
            </a:endParaRPr>
          </a:p>
          <a:p>
            <a:pPr marL="914400" lvl="1" indent="-317500" rtl="0">
              <a:lnSpc>
                <a:spcPct val="115000"/>
              </a:lnSpc>
              <a:spcBef>
                <a:spcPts val="0"/>
              </a:spcBef>
              <a:spcAft>
                <a:spcPts val="0"/>
              </a:spcAft>
              <a:buClr>
                <a:srgbClr val="005493"/>
              </a:buClr>
              <a:buSzPts val="1400"/>
              <a:buChar char="○"/>
            </a:pPr>
            <a:r>
              <a:rPr lang="it" dirty="0">
                <a:solidFill>
                  <a:srgbClr val="000090"/>
                </a:solidFill>
              </a:rPr>
              <a:t>Comparison of the CREST DB system with respect to COOL</a:t>
            </a:r>
            <a:endParaRPr dirty="0">
              <a:solidFill>
                <a:srgbClr val="000090"/>
              </a:solidFill>
            </a:endParaRPr>
          </a:p>
          <a:p>
            <a:pPr marL="914400" lvl="1" indent="-317500" rtl="0">
              <a:spcBef>
                <a:spcPts val="0"/>
              </a:spcBef>
              <a:spcAft>
                <a:spcPts val="0"/>
              </a:spcAft>
              <a:buClr>
                <a:srgbClr val="005493"/>
              </a:buClr>
              <a:buSzPts val="1400"/>
              <a:buChar char="○"/>
            </a:pPr>
            <a:r>
              <a:rPr lang="it" dirty="0">
                <a:solidFill>
                  <a:srgbClr val="000090"/>
                </a:solidFill>
              </a:rPr>
              <a:t>Athena access to CREST</a:t>
            </a:r>
            <a:endParaRPr dirty="0">
              <a:solidFill>
                <a:srgbClr val="000090"/>
              </a:solidFill>
            </a:endParaRPr>
          </a:p>
          <a:p>
            <a:pPr marL="457200" lvl="0" indent="-342900" rtl="0">
              <a:lnSpc>
                <a:spcPct val="115000"/>
              </a:lnSpc>
              <a:spcBef>
                <a:spcPts val="0"/>
              </a:spcBef>
              <a:spcAft>
                <a:spcPts val="0"/>
              </a:spcAft>
              <a:buClr>
                <a:srgbClr val="005493"/>
              </a:buClr>
              <a:buSzPts val="1800"/>
              <a:buChar char="●"/>
            </a:pPr>
            <a:r>
              <a:rPr lang="it" dirty="0">
                <a:solidFill>
                  <a:srgbClr val="000090"/>
                </a:solidFill>
              </a:rPr>
              <a:t>The transition from COOL to CREST (during Run-3)</a:t>
            </a:r>
            <a:endParaRPr dirty="0">
              <a:solidFill>
                <a:srgbClr val="000090"/>
              </a:solidFill>
            </a:endParaRPr>
          </a:p>
          <a:p>
            <a:pPr marL="914400" lvl="1" indent="-317500" rtl="0">
              <a:lnSpc>
                <a:spcPct val="115000"/>
              </a:lnSpc>
              <a:spcBef>
                <a:spcPts val="0"/>
              </a:spcBef>
              <a:spcAft>
                <a:spcPts val="0"/>
              </a:spcAft>
              <a:buClr>
                <a:srgbClr val="005493"/>
              </a:buClr>
              <a:buSzPts val="1400"/>
              <a:buChar char="○"/>
            </a:pPr>
            <a:r>
              <a:rPr lang="it" dirty="0">
                <a:solidFill>
                  <a:srgbClr val="000090"/>
                </a:solidFill>
              </a:rPr>
              <a:t>COOLR: a tool for COOL Rest access</a:t>
            </a:r>
            <a:endParaRPr dirty="0">
              <a:solidFill>
                <a:srgbClr val="000090"/>
              </a:solidFill>
            </a:endParaRPr>
          </a:p>
          <a:p>
            <a:pPr marL="914400" lvl="1" indent="-317500" rtl="0">
              <a:lnSpc>
                <a:spcPct val="115000"/>
              </a:lnSpc>
              <a:spcBef>
                <a:spcPts val="0"/>
              </a:spcBef>
              <a:spcAft>
                <a:spcPts val="0"/>
              </a:spcAft>
              <a:buClr>
                <a:srgbClr val="005493"/>
              </a:buClr>
              <a:buSzPts val="1400"/>
              <a:buChar char="○"/>
            </a:pPr>
            <a:r>
              <a:rPr lang="it" dirty="0">
                <a:solidFill>
                  <a:srgbClr val="000090"/>
                </a:solidFill>
              </a:rPr>
              <a:t>Performance test: Gatling and Frontier like access</a:t>
            </a:r>
            <a:endParaRPr dirty="0">
              <a:solidFill>
                <a:srgbClr val="000090"/>
              </a:solidFill>
            </a:endParaRPr>
          </a:p>
          <a:p>
            <a:pPr marL="457200" lvl="0" indent="-342900" rtl="0">
              <a:lnSpc>
                <a:spcPct val="115000"/>
              </a:lnSpc>
              <a:spcBef>
                <a:spcPts val="0"/>
              </a:spcBef>
              <a:spcAft>
                <a:spcPts val="0"/>
              </a:spcAft>
              <a:buClr>
                <a:srgbClr val="005493"/>
              </a:buClr>
              <a:buSzPts val="1800"/>
              <a:buChar char="●"/>
            </a:pPr>
            <a:r>
              <a:rPr lang="it" dirty="0">
                <a:solidFill>
                  <a:srgbClr val="000090"/>
                </a:solidFill>
              </a:rPr>
              <a:t>Outlook and conclusions</a:t>
            </a:r>
            <a:endParaRPr dirty="0">
              <a:solidFill>
                <a:srgbClr val="000090"/>
              </a:solidFill>
            </a:endParaRPr>
          </a:p>
        </p:txBody>
      </p:sp>
      <p:sp>
        <p:nvSpPr>
          <p:cNvPr id="72"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2</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p:nvPr/>
        </p:nvSpPr>
        <p:spPr>
          <a:xfrm>
            <a:off x="311700" y="863550"/>
            <a:ext cx="8520600" cy="39558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it" sz="1800" dirty="0">
                <a:solidFill>
                  <a:srgbClr val="000090"/>
                </a:solidFill>
              </a:rPr>
              <a:t>One of the main goals is to improve the caching mechanism.</a:t>
            </a:r>
            <a:endParaRPr sz="1800" dirty="0">
              <a:solidFill>
                <a:srgbClr val="000090"/>
              </a:solidFill>
            </a:endParaRPr>
          </a:p>
          <a:p>
            <a:pPr marL="0" lvl="0" indent="0" rtl="0">
              <a:lnSpc>
                <a:spcPct val="115000"/>
              </a:lnSpc>
              <a:spcBef>
                <a:spcPts val="1600"/>
              </a:spcBef>
              <a:spcAft>
                <a:spcPts val="0"/>
              </a:spcAft>
              <a:buNone/>
            </a:pPr>
            <a:r>
              <a:rPr lang="it" sz="1800" dirty="0">
                <a:solidFill>
                  <a:srgbClr val="000090"/>
                </a:solidFill>
              </a:rPr>
              <a:t>Using the information provided in the query parameters it is easy to decide caching policy based only on the expiration time (max-age parameter in the response header). Few examples:</a:t>
            </a:r>
            <a:endParaRPr sz="1800" dirty="0">
              <a:solidFill>
                <a:srgbClr val="000090"/>
              </a:solidFill>
            </a:endParaRPr>
          </a:p>
          <a:p>
            <a:pPr marL="457200" lvl="0" indent="-342900" rtl="0">
              <a:lnSpc>
                <a:spcPct val="115000"/>
              </a:lnSpc>
              <a:spcBef>
                <a:spcPts val="1600"/>
              </a:spcBef>
              <a:spcAft>
                <a:spcPts val="0"/>
              </a:spcAft>
              <a:buClr>
                <a:srgbClr val="005493"/>
              </a:buClr>
              <a:buSzPts val="1800"/>
              <a:buAutoNum type="arabicPeriod"/>
            </a:pPr>
            <a:r>
              <a:rPr lang="it" sz="1800" dirty="0">
                <a:solidFill>
                  <a:srgbClr val="000090"/>
                </a:solidFill>
              </a:rPr>
              <a:t>the query accesses a Tag: check if it is locked</a:t>
            </a:r>
            <a:endParaRPr sz="1800" dirty="0">
              <a:solidFill>
                <a:srgbClr val="000090"/>
              </a:solidFill>
            </a:endParaRPr>
          </a:p>
          <a:p>
            <a:pPr marL="457200" lvl="0" indent="-342900" rtl="0">
              <a:lnSpc>
                <a:spcPct val="115000"/>
              </a:lnSpc>
              <a:spcBef>
                <a:spcPts val="0"/>
              </a:spcBef>
              <a:spcAft>
                <a:spcPts val="0"/>
              </a:spcAft>
              <a:buClr>
                <a:srgbClr val="005493"/>
              </a:buClr>
              <a:buSzPts val="1800"/>
              <a:buAutoNum type="arabicPeriod"/>
            </a:pPr>
            <a:r>
              <a:rPr lang="it" sz="1800" dirty="0">
                <a:solidFill>
                  <a:srgbClr val="000090"/>
                </a:solidFill>
              </a:rPr>
              <a:t>the query accesses an IOV range: check if it is in the “past”</a:t>
            </a:r>
            <a:endParaRPr sz="1800" dirty="0">
              <a:solidFill>
                <a:srgbClr val="000090"/>
              </a:solidFill>
            </a:endParaRPr>
          </a:p>
          <a:p>
            <a:pPr marL="0" lvl="0" indent="0" rtl="0">
              <a:lnSpc>
                <a:spcPct val="115000"/>
              </a:lnSpc>
              <a:spcBef>
                <a:spcPts val="1600"/>
              </a:spcBef>
              <a:spcAft>
                <a:spcPts val="1600"/>
              </a:spcAft>
              <a:buNone/>
            </a:pPr>
            <a:r>
              <a:rPr lang="it" sz="1800" dirty="0">
                <a:solidFill>
                  <a:srgbClr val="000090"/>
                </a:solidFill>
              </a:rPr>
              <a:t>The Tag/IOVs insertion policies adopted in ATLAS and implemented via COOL do not allow for changes of conditions in the past for locked tags or for single version folders. This kind of query can thus be extended to large max-age values, without a check on update times. </a:t>
            </a:r>
            <a:endParaRPr sz="1800" dirty="0">
              <a:solidFill>
                <a:srgbClr val="000090"/>
              </a:solidFill>
            </a:endParaRPr>
          </a:p>
        </p:txBody>
      </p:sp>
      <p:pic>
        <p:nvPicPr>
          <p:cNvPr id="187" name="Shape 187"/>
          <p:cNvPicPr preferRelativeResize="0"/>
          <p:nvPr/>
        </p:nvPicPr>
        <p:blipFill rotWithShape="1">
          <a:blip r:embed="rId3">
            <a:alphaModFix/>
          </a:blip>
          <a:srcRect l="10618"/>
          <a:stretch/>
        </p:blipFill>
        <p:spPr>
          <a:xfrm>
            <a:off x="0" y="0"/>
            <a:ext cx="9144001" cy="660011"/>
          </a:xfrm>
          <a:prstGeom prst="rect">
            <a:avLst/>
          </a:prstGeom>
          <a:noFill/>
          <a:ln>
            <a:noFill/>
          </a:ln>
        </p:spPr>
      </p:pic>
      <p:sp>
        <p:nvSpPr>
          <p:cNvPr id="188" name="Shape 188"/>
          <p:cNvSpPr txBox="1">
            <a:spLocks noGrp="1"/>
          </p:cNvSpPr>
          <p:nvPr>
            <p:ph type="title" idx="4294967295"/>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a:solidFill>
                  <a:schemeClr val="lt1"/>
                </a:solidFill>
              </a:rPr>
              <a:t>COOL-REST caching mechanism</a:t>
            </a:r>
            <a:endParaRPr b="1">
              <a:solidFill>
                <a:schemeClr val="lt1"/>
              </a:solidFill>
            </a:endParaRPr>
          </a:p>
        </p:txBody>
      </p:sp>
      <p:grpSp>
        <p:nvGrpSpPr>
          <p:cNvPr id="10" name="Shape 66"/>
          <p:cNvGrpSpPr/>
          <p:nvPr/>
        </p:nvGrpSpPr>
        <p:grpSpPr>
          <a:xfrm>
            <a:off x="1" y="4851400"/>
            <a:ext cx="9143999" cy="309037"/>
            <a:chOff x="0" y="4721575"/>
            <a:chExt cx="9144001" cy="422090"/>
          </a:xfrm>
        </p:grpSpPr>
        <p:pic>
          <p:nvPicPr>
            <p:cNvPr id="11" name="Shape 67"/>
            <p:cNvPicPr preferRelativeResize="0"/>
            <p:nvPr/>
          </p:nvPicPr>
          <p:blipFill rotWithShape="1">
            <a:blip r:embed="rId3">
              <a:alphaModFix/>
            </a:blip>
            <a:srcRect r="12861"/>
            <a:stretch/>
          </p:blipFill>
          <p:spPr>
            <a:xfrm>
              <a:off x="0" y="4721575"/>
              <a:ext cx="9144001" cy="421925"/>
            </a:xfrm>
            <a:prstGeom prst="rect">
              <a:avLst/>
            </a:prstGeom>
            <a:noFill/>
            <a:ln>
              <a:noFill/>
            </a:ln>
          </p:spPr>
        </p:pic>
        <p:sp>
          <p:nvSpPr>
            <p:cNvPr id="12" name="Shape 68"/>
            <p:cNvSpPr txBox="1"/>
            <p:nvPr/>
          </p:nvSpPr>
          <p:spPr>
            <a:xfrm>
              <a:off x="0" y="4771799"/>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rPr>
                <a:t>L. Rinaldi	</a:t>
              </a:r>
              <a:r>
                <a:rPr lang="it" sz="1200" dirty="0" smtClean="0">
                  <a:solidFill>
                    <a:schemeClr val="lt1"/>
                  </a:solidFill>
                </a:rPr>
                <a:t>Conditions </a:t>
              </a:r>
              <a:r>
                <a:rPr lang="it" sz="1200" dirty="0">
                  <a:solidFill>
                    <a:schemeClr val="lt1"/>
                  </a:solidFill>
                </a:rPr>
                <a:t>evolution of an experiment in mid-life… without the crisis	</a:t>
              </a:r>
              <a:r>
                <a:rPr lang="it-IT" sz="1200" dirty="0" smtClean="0">
                  <a:solidFill>
                    <a:schemeClr val="lt1"/>
                  </a:solidFill>
                </a:rPr>
                <a:t>	</a:t>
              </a:r>
              <a:r>
                <a:rPr lang="it" sz="1200" i="1" dirty="0" smtClean="0">
                  <a:solidFill>
                    <a:schemeClr val="lt1"/>
                  </a:solidFill>
                </a:rPr>
                <a:t>CHEP2018 </a:t>
              </a:r>
              <a:r>
                <a:rPr lang="it" sz="1200" i="1" dirty="0">
                  <a:solidFill>
                    <a:schemeClr val="lt1"/>
                  </a:solidFill>
                </a:rPr>
                <a:t>- Sofia (Bulgaria)</a:t>
              </a:r>
              <a:endParaRPr sz="1200" i="1" dirty="0">
                <a:solidFill>
                  <a:schemeClr val="lt1"/>
                </a:solidFill>
              </a:endParaRPr>
            </a:p>
          </p:txBody>
        </p:sp>
      </p:grpSp>
      <p:sp>
        <p:nvSpPr>
          <p:cNvPr id="13"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rPr>
              <a:t>20</a:t>
            </a:fld>
            <a:endParaRPr sz="1400">
              <a:solidFill>
                <a:schemeClr val="lt1"/>
              </a:solidFill>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p:nvPr/>
        </p:nvSpPr>
        <p:spPr>
          <a:xfrm>
            <a:off x="232050" y="708825"/>
            <a:ext cx="8368800" cy="7773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it" sz="1800" dirty="0">
                <a:solidFill>
                  <a:srgbClr val="005493"/>
                </a:solidFill>
              </a:rPr>
              <a:t>Compare Frontier and </a:t>
            </a:r>
            <a:r>
              <a:rPr lang="it" sz="1800" dirty="0" smtClean="0">
                <a:solidFill>
                  <a:srgbClr val="005493"/>
                </a:solidFill>
              </a:rPr>
              <a:t>C</a:t>
            </a:r>
            <a:r>
              <a:rPr lang="it-IT" sz="1800" dirty="0" smtClean="0">
                <a:solidFill>
                  <a:srgbClr val="005493"/>
                </a:solidFill>
              </a:rPr>
              <a:t>OOL</a:t>
            </a:r>
            <a:r>
              <a:rPr lang="it" sz="1800" dirty="0" smtClean="0">
                <a:solidFill>
                  <a:srgbClr val="005493"/>
                </a:solidFill>
              </a:rPr>
              <a:t>R </a:t>
            </a:r>
            <a:r>
              <a:rPr lang="it" sz="1800" dirty="0">
                <a:solidFill>
                  <a:srgbClr val="005493"/>
                </a:solidFill>
              </a:rPr>
              <a:t>server using the same input (encoded SQL). This guarantees that we see a performance similar to the one of Frontier launchpad.</a:t>
            </a:r>
            <a:endParaRPr sz="1800" dirty="0">
              <a:solidFill>
                <a:srgbClr val="005493"/>
              </a:solidFill>
            </a:endParaRPr>
          </a:p>
          <a:p>
            <a:pPr marL="0" lvl="0" indent="0" rtl="0">
              <a:lnSpc>
                <a:spcPct val="115000"/>
              </a:lnSpc>
              <a:spcBef>
                <a:spcPts val="1600"/>
              </a:spcBef>
              <a:spcAft>
                <a:spcPts val="1600"/>
              </a:spcAft>
              <a:buNone/>
            </a:pPr>
            <a:endParaRPr sz="1800" dirty="0">
              <a:solidFill>
                <a:srgbClr val="595959"/>
              </a:solidFill>
            </a:endParaRPr>
          </a:p>
        </p:txBody>
      </p:sp>
      <p:sp>
        <p:nvSpPr>
          <p:cNvPr id="336" name="Shape 336"/>
          <p:cNvSpPr txBox="1"/>
          <p:nvPr/>
        </p:nvSpPr>
        <p:spPr>
          <a:xfrm>
            <a:off x="232050" y="1430525"/>
            <a:ext cx="8433600" cy="6825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it">
                <a:solidFill>
                  <a:srgbClr val="005493"/>
                </a:solidFill>
                <a:latin typeface="Lato"/>
                <a:ea typeface="Lato"/>
                <a:cs typeface="Lato"/>
                <a:sym typeface="Lato"/>
              </a:rPr>
              <a:t>We show here a “working” example for Gatling tests (until about a pic point of 500 Req/s) and some other examples where we see the systems which are starting to suffer (in the pic range of 600 Req/s).</a:t>
            </a:r>
            <a:endParaRPr>
              <a:solidFill>
                <a:srgbClr val="005493"/>
              </a:solidFill>
              <a:latin typeface="Lato"/>
              <a:ea typeface="Lato"/>
              <a:cs typeface="Lato"/>
              <a:sym typeface="Lato"/>
            </a:endParaRPr>
          </a:p>
          <a:p>
            <a:pPr marL="0" lvl="0" indent="0" rtl="0">
              <a:lnSpc>
                <a:spcPct val="115000"/>
              </a:lnSpc>
              <a:spcBef>
                <a:spcPts val="1600"/>
              </a:spcBef>
              <a:spcAft>
                <a:spcPts val="1600"/>
              </a:spcAft>
              <a:buNone/>
            </a:pPr>
            <a:endParaRPr sz="1300">
              <a:solidFill>
                <a:srgbClr val="595959"/>
              </a:solidFill>
              <a:latin typeface="Lato"/>
              <a:ea typeface="Lato"/>
              <a:cs typeface="Lato"/>
              <a:sym typeface="Lato"/>
            </a:endParaRPr>
          </a:p>
        </p:txBody>
      </p:sp>
      <p:pic>
        <p:nvPicPr>
          <p:cNvPr id="338" name="Shape 338"/>
          <p:cNvPicPr preferRelativeResize="0"/>
          <p:nvPr/>
        </p:nvPicPr>
        <p:blipFill>
          <a:blip r:embed="rId3">
            <a:alphaModFix/>
          </a:blip>
          <a:stretch>
            <a:fillRect/>
          </a:stretch>
        </p:blipFill>
        <p:spPr>
          <a:xfrm>
            <a:off x="319000" y="2035963"/>
            <a:ext cx="4330605" cy="1366326"/>
          </a:xfrm>
          <a:prstGeom prst="rect">
            <a:avLst/>
          </a:prstGeom>
          <a:noFill/>
          <a:ln>
            <a:noFill/>
          </a:ln>
        </p:spPr>
      </p:pic>
      <p:pic>
        <p:nvPicPr>
          <p:cNvPr id="339" name="Shape 339"/>
          <p:cNvPicPr preferRelativeResize="0"/>
          <p:nvPr/>
        </p:nvPicPr>
        <p:blipFill>
          <a:blip r:embed="rId4">
            <a:alphaModFix/>
          </a:blip>
          <a:stretch>
            <a:fillRect/>
          </a:stretch>
        </p:blipFill>
        <p:spPr>
          <a:xfrm>
            <a:off x="4826250" y="3439675"/>
            <a:ext cx="3934512" cy="1297825"/>
          </a:xfrm>
          <a:prstGeom prst="rect">
            <a:avLst/>
          </a:prstGeom>
          <a:noFill/>
          <a:ln>
            <a:noFill/>
          </a:ln>
        </p:spPr>
      </p:pic>
      <p:pic>
        <p:nvPicPr>
          <p:cNvPr id="340" name="Shape 340"/>
          <p:cNvPicPr preferRelativeResize="0"/>
          <p:nvPr/>
        </p:nvPicPr>
        <p:blipFill>
          <a:blip r:embed="rId5">
            <a:alphaModFix/>
          </a:blip>
          <a:stretch>
            <a:fillRect/>
          </a:stretch>
        </p:blipFill>
        <p:spPr>
          <a:xfrm>
            <a:off x="350450" y="3446117"/>
            <a:ext cx="4267699" cy="1297833"/>
          </a:xfrm>
          <a:prstGeom prst="rect">
            <a:avLst/>
          </a:prstGeom>
          <a:noFill/>
          <a:ln>
            <a:noFill/>
          </a:ln>
        </p:spPr>
      </p:pic>
      <p:sp>
        <p:nvSpPr>
          <p:cNvPr id="341" name="Shape 341"/>
          <p:cNvSpPr txBox="1"/>
          <p:nvPr/>
        </p:nvSpPr>
        <p:spPr>
          <a:xfrm>
            <a:off x="4925250" y="2307300"/>
            <a:ext cx="3736500" cy="9381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it" i="1" dirty="0">
                <a:solidFill>
                  <a:srgbClr val="005493"/>
                </a:solidFill>
              </a:rPr>
              <a:t>Frontier (left)</a:t>
            </a:r>
            <a:r>
              <a:rPr lang="it" dirty="0">
                <a:solidFill>
                  <a:srgbClr val="005493"/>
                </a:solidFill>
              </a:rPr>
              <a:t>: server errors appear (config limit at 400 threads).</a:t>
            </a:r>
            <a:endParaRPr dirty="0">
              <a:solidFill>
                <a:srgbClr val="005493"/>
              </a:solidFill>
            </a:endParaRPr>
          </a:p>
          <a:p>
            <a:pPr marL="0" lvl="0" indent="0" rtl="0">
              <a:spcBef>
                <a:spcPts val="0"/>
              </a:spcBef>
              <a:spcAft>
                <a:spcPts val="0"/>
              </a:spcAft>
              <a:buNone/>
            </a:pPr>
            <a:r>
              <a:rPr lang="it" i="1" dirty="0">
                <a:solidFill>
                  <a:srgbClr val="005493"/>
                </a:solidFill>
              </a:rPr>
              <a:t>CoolR (right)</a:t>
            </a:r>
            <a:r>
              <a:rPr lang="it" dirty="0">
                <a:solidFill>
                  <a:srgbClr val="005493"/>
                </a:solidFill>
              </a:rPr>
              <a:t>: number of active users increase because of queuing of Req.</a:t>
            </a:r>
            <a:endParaRPr dirty="0">
              <a:solidFill>
                <a:srgbClr val="005493"/>
              </a:solidFill>
            </a:endParaRPr>
          </a:p>
        </p:txBody>
      </p:sp>
      <p:cxnSp>
        <p:nvCxnSpPr>
          <p:cNvPr id="342" name="Shape 342"/>
          <p:cNvCxnSpPr/>
          <p:nvPr/>
        </p:nvCxnSpPr>
        <p:spPr>
          <a:xfrm>
            <a:off x="5533275" y="3245400"/>
            <a:ext cx="686400" cy="1067700"/>
          </a:xfrm>
          <a:prstGeom prst="straightConnector1">
            <a:avLst/>
          </a:prstGeom>
          <a:noFill/>
          <a:ln w="9525" cap="flat" cmpd="sng">
            <a:solidFill>
              <a:srgbClr val="1A1A1A"/>
            </a:solidFill>
            <a:prstDash val="solid"/>
            <a:round/>
            <a:headEnd type="none" w="med" len="med"/>
            <a:tailEnd type="triangle" w="med" len="med"/>
          </a:ln>
        </p:spPr>
      </p:cxnSp>
      <p:cxnSp>
        <p:nvCxnSpPr>
          <p:cNvPr id="343" name="Shape 343"/>
          <p:cNvCxnSpPr/>
          <p:nvPr/>
        </p:nvCxnSpPr>
        <p:spPr>
          <a:xfrm flipH="1">
            <a:off x="3237025" y="2525150"/>
            <a:ext cx="1770900" cy="1796400"/>
          </a:xfrm>
          <a:prstGeom prst="straightConnector1">
            <a:avLst/>
          </a:prstGeom>
          <a:noFill/>
          <a:ln w="9525" cap="flat" cmpd="sng">
            <a:solidFill>
              <a:srgbClr val="1A1A1A"/>
            </a:solidFill>
            <a:prstDash val="solid"/>
            <a:round/>
            <a:headEnd type="none" w="med" len="med"/>
            <a:tailEnd type="triangle" w="med" len="med"/>
          </a:ln>
        </p:spPr>
      </p:cxnSp>
      <p:pic>
        <p:nvPicPr>
          <p:cNvPr id="349" name="Shape 349"/>
          <p:cNvPicPr preferRelativeResize="0"/>
          <p:nvPr/>
        </p:nvPicPr>
        <p:blipFill rotWithShape="1">
          <a:blip r:embed="rId6">
            <a:alphaModFix/>
          </a:blip>
          <a:srcRect l="10618"/>
          <a:stretch/>
        </p:blipFill>
        <p:spPr>
          <a:xfrm>
            <a:off x="0" y="0"/>
            <a:ext cx="9144001" cy="660011"/>
          </a:xfrm>
          <a:prstGeom prst="rect">
            <a:avLst/>
          </a:prstGeom>
          <a:noFill/>
          <a:ln>
            <a:noFill/>
          </a:ln>
        </p:spPr>
      </p:pic>
      <p:sp>
        <p:nvSpPr>
          <p:cNvPr id="350" name="Shape 350"/>
          <p:cNvSpPr txBox="1">
            <a:spLocks noGrp="1"/>
          </p:cNvSpPr>
          <p:nvPr>
            <p:ph type="title" idx="4294967295"/>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a:solidFill>
                  <a:schemeClr val="lt1"/>
                </a:solidFill>
              </a:rPr>
              <a:t>Gatling testing COOL-REST: no cache</a:t>
            </a:r>
            <a:endParaRPr b="1">
              <a:solidFill>
                <a:schemeClr val="lt1"/>
              </a:solidFill>
            </a:endParaRPr>
          </a:p>
        </p:txBody>
      </p:sp>
      <p:grpSp>
        <p:nvGrpSpPr>
          <p:cNvPr id="18" name="Shape 66"/>
          <p:cNvGrpSpPr/>
          <p:nvPr/>
        </p:nvGrpSpPr>
        <p:grpSpPr>
          <a:xfrm>
            <a:off x="1" y="4851400"/>
            <a:ext cx="9143999" cy="309037"/>
            <a:chOff x="0" y="4721575"/>
            <a:chExt cx="9144001" cy="422090"/>
          </a:xfrm>
        </p:grpSpPr>
        <p:pic>
          <p:nvPicPr>
            <p:cNvPr id="19" name="Shape 67"/>
            <p:cNvPicPr preferRelativeResize="0"/>
            <p:nvPr/>
          </p:nvPicPr>
          <p:blipFill rotWithShape="1">
            <a:blip r:embed="rId6">
              <a:alphaModFix/>
            </a:blip>
            <a:srcRect r="12861"/>
            <a:stretch/>
          </p:blipFill>
          <p:spPr>
            <a:xfrm>
              <a:off x="0" y="4721575"/>
              <a:ext cx="9144001" cy="421925"/>
            </a:xfrm>
            <a:prstGeom prst="rect">
              <a:avLst/>
            </a:prstGeom>
            <a:noFill/>
            <a:ln>
              <a:noFill/>
            </a:ln>
          </p:spPr>
        </p:pic>
        <p:sp>
          <p:nvSpPr>
            <p:cNvPr id="20" name="Shape 68"/>
            <p:cNvSpPr txBox="1"/>
            <p:nvPr/>
          </p:nvSpPr>
          <p:spPr>
            <a:xfrm>
              <a:off x="0" y="4771799"/>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rPr>
                <a:t>L. Rinaldi	</a:t>
              </a:r>
              <a:r>
                <a:rPr lang="it" sz="1200" dirty="0" smtClean="0">
                  <a:solidFill>
                    <a:schemeClr val="lt1"/>
                  </a:solidFill>
                </a:rPr>
                <a:t>Conditions </a:t>
              </a:r>
              <a:r>
                <a:rPr lang="it" sz="1200" dirty="0">
                  <a:solidFill>
                    <a:schemeClr val="lt1"/>
                  </a:solidFill>
                </a:rPr>
                <a:t>evolution of an experiment in mid-life… without the crisis	</a:t>
              </a:r>
              <a:r>
                <a:rPr lang="it-IT" sz="1200" dirty="0" smtClean="0">
                  <a:solidFill>
                    <a:schemeClr val="lt1"/>
                  </a:solidFill>
                </a:rPr>
                <a:t>	</a:t>
              </a:r>
              <a:r>
                <a:rPr lang="it" sz="1200" i="1" dirty="0" smtClean="0">
                  <a:solidFill>
                    <a:schemeClr val="lt1"/>
                  </a:solidFill>
                </a:rPr>
                <a:t>CHEP2018 </a:t>
              </a:r>
              <a:r>
                <a:rPr lang="it" sz="1200" i="1" dirty="0">
                  <a:solidFill>
                    <a:schemeClr val="lt1"/>
                  </a:solidFill>
                </a:rPr>
                <a:t>- Sofia (Bulgaria)</a:t>
              </a:r>
              <a:endParaRPr sz="1200" i="1" dirty="0">
                <a:solidFill>
                  <a:schemeClr val="lt1"/>
                </a:solidFill>
              </a:endParaRPr>
            </a:p>
          </p:txBody>
        </p:sp>
      </p:grpSp>
      <p:sp>
        <p:nvSpPr>
          <p:cNvPr id="21"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rPr>
              <a:t>21</a:t>
            </a:fld>
            <a:endParaRPr sz="1400">
              <a:solidFill>
                <a:schemeClr val="l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Shape 355"/>
          <p:cNvSpPr txBox="1"/>
          <p:nvPr/>
        </p:nvSpPr>
        <p:spPr>
          <a:xfrm>
            <a:off x="142500" y="864625"/>
            <a:ext cx="8859000" cy="8199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0"/>
              </a:spcBef>
              <a:spcAft>
                <a:spcPts val="1600"/>
              </a:spcAft>
              <a:buNone/>
            </a:pPr>
            <a:r>
              <a:rPr lang="it" sz="1800">
                <a:solidFill>
                  <a:srgbClr val="005493"/>
                </a:solidFill>
              </a:rPr>
              <a:t>The SQUID of the launchpad was configured to redirect the requests containing in the URLs “CoolR-API” into port 9090. We managed to reach &gt; 1.5K Req/s in this way (without errors).</a:t>
            </a:r>
            <a:r>
              <a:rPr lang="it" sz="1800">
                <a:solidFill>
                  <a:srgbClr val="595959"/>
                </a:solidFill>
              </a:rPr>
              <a:t> </a:t>
            </a:r>
            <a:endParaRPr sz="1800">
              <a:solidFill>
                <a:srgbClr val="595959"/>
              </a:solidFill>
            </a:endParaRPr>
          </a:p>
        </p:txBody>
      </p:sp>
      <p:pic>
        <p:nvPicPr>
          <p:cNvPr id="356" name="Shape 356"/>
          <p:cNvPicPr preferRelativeResize="0"/>
          <p:nvPr/>
        </p:nvPicPr>
        <p:blipFill>
          <a:blip r:embed="rId3">
            <a:alphaModFix/>
          </a:blip>
          <a:stretch>
            <a:fillRect/>
          </a:stretch>
        </p:blipFill>
        <p:spPr>
          <a:xfrm>
            <a:off x="191150" y="1932800"/>
            <a:ext cx="5415651" cy="1703600"/>
          </a:xfrm>
          <a:prstGeom prst="rect">
            <a:avLst/>
          </a:prstGeom>
          <a:noFill/>
          <a:ln>
            <a:noFill/>
          </a:ln>
        </p:spPr>
      </p:pic>
      <p:pic>
        <p:nvPicPr>
          <p:cNvPr id="357" name="Shape 357"/>
          <p:cNvPicPr preferRelativeResize="0"/>
          <p:nvPr/>
        </p:nvPicPr>
        <p:blipFill>
          <a:blip r:embed="rId4">
            <a:alphaModFix/>
          </a:blip>
          <a:stretch>
            <a:fillRect/>
          </a:stretch>
        </p:blipFill>
        <p:spPr>
          <a:xfrm>
            <a:off x="3516075" y="2970750"/>
            <a:ext cx="5575574" cy="1763949"/>
          </a:xfrm>
          <a:prstGeom prst="rect">
            <a:avLst/>
          </a:prstGeom>
          <a:noFill/>
          <a:ln>
            <a:noFill/>
          </a:ln>
        </p:spPr>
      </p:pic>
      <p:pic>
        <p:nvPicPr>
          <p:cNvPr id="363" name="Shape 363"/>
          <p:cNvPicPr preferRelativeResize="0"/>
          <p:nvPr/>
        </p:nvPicPr>
        <p:blipFill rotWithShape="1">
          <a:blip r:embed="rId5">
            <a:alphaModFix/>
          </a:blip>
          <a:srcRect l="10618"/>
          <a:stretch/>
        </p:blipFill>
        <p:spPr>
          <a:xfrm>
            <a:off x="0" y="0"/>
            <a:ext cx="9144001" cy="660011"/>
          </a:xfrm>
          <a:prstGeom prst="rect">
            <a:avLst/>
          </a:prstGeom>
          <a:noFill/>
          <a:ln>
            <a:noFill/>
          </a:ln>
        </p:spPr>
      </p:pic>
      <p:sp>
        <p:nvSpPr>
          <p:cNvPr id="364" name="Shape 364"/>
          <p:cNvSpPr txBox="1">
            <a:spLocks noGrp="1"/>
          </p:cNvSpPr>
          <p:nvPr>
            <p:ph type="title" idx="4294967295"/>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a:solidFill>
                  <a:schemeClr val="lt1"/>
                </a:solidFill>
              </a:rPr>
              <a:t>Gatling testing COOL-REST: via Squid</a:t>
            </a:r>
            <a:endParaRPr b="1">
              <a:solidFill>
                <a:schemeClr val="lt1"/>
              </a:solidFill>
            </a:endParaRPr>
          </a:p>
        </p:txBody>
      </p:sp>
      <p:grpSp>
        <p:nvGrpSpPr>
          <p:cNvPr id="12" name="Shape 66"/>
          <p:cNvGrpSpPr/>
          <p:nvPr/>
        </p:nvGrpSpPr>
        <p:grpSpPr>
          <a:xfrm>
            <a:off x="1" y="4851400"/>
            <a:ext cx="9143999" cy="309037"/>
            <a:chOff x="0" y="4721575"/>
            <a:chExt cx="9144001" cy="422090"/>
          </a:xfrm>
        </p:grpSpPr>
        <p:pic>
          <p:nvPicPr>
            <p:cNvPr id="13" name="Shape 67"/>
            <p:cNvPicPr preferRelativeResize="0"/>
            <p:nvPr/>
          </p:nvPicPr>
          <p:blipFill rotWithShape="1">
            <a:blip r:embed="rId5">
              <a:alphaModFix/>
            </a:blip>
            <a:srcRect r="12861"/>
            <a:stretch/>
          </p:blipFill>
          <p:spPr>
            <a:xfrm>
              <a:off x="0" y="4721575"/>
              <a:ext cx="9144001" cy="421925"/>
            </a:xfrm>
            <a:prstGeom prst="rect">
              <a:avLst/>
            </a:prstGeom>
            <a:noFill/>
            <a:ln>
              <a:noFill/>
            </a:ln>
          </p:spPr>
        </p:pic>
        <p:sp>
          <p:nvSpPr>
            <p:cNvPr id="14" name="Shape 68"/>
            <p:cNvSpPr txBox="1"/>
            <p:nvPr/>
          </p:nvSpPr>
          <p:spPr>
            <a:xfrm>
              <a:off x="0" y="4771799"/>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rPr>
                <a:t>L. Rinaldi	</a:t>
              </a:r>
              <a:r>
                <a:rPr lang="it" sz="1200" dirty="0" smtClean="0">
                  <a:solidFill>
                    <a:schemeClr val="lt1"/>
                  </a:solidFill>
                </a:rPr>
                <a:t>Conditions </a:t>
              </a:r>
              <a:r>
                <a:rPr lang="it" sz="1200" dirty="0">
                  <a:solidFill>
                    <a:schemeClr val="lt1"/>
                  </a:solidFill>
                </a:rPr>
                <a:t>evolution of an experiment in mid-life… without the crisis	</a:t>
              </a:r>
              <a:r>
                <a:rPr lang="it-IT" sz="1200" dirty="0" smtClean="0">
                  <a:solidFill>
                    <a:schemeClr val="lt1"/>
                  </a:solidFill>
                </a:rPr>
                <a:t>	</a:t>
              </a:r>
              <a:r>
                <a:rPr lang="it" sz="1200" i="1" dirty="0" smtClean="0">
                  <a:solidFill>
                    <a:schemeClr val="lt1"/>
                  </a:solidFill>
                </a:rPr>
                <a:t>CHEP2018 </a:t>
              </a:r>
              <a:r>
                <a:rPr lang="it" sz="1200" i="1" dirty="0">
                  <a:solidFill>
                    <a:schemeClr val="lt1"/>
                  </a:solidFill>
                </a:rPr>
                <a:t>- Sofia (Bulgaria)</a:t>
              </a:r>
              <a:endParaRPr sz="1200" i="1" dirty="0">
                <a:solidFill>
                  <a:schemeClr val="lt1"/>
                </a:solidFill>
              </a:endParaRPr>
            </a:p>
          </p:txBody>
        </p:sp>
      </p:grpSp>
      <p:sp>
        <p:nvSpPr>
          <p:cNvPr id="15"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rPr>
              <a:t>22</a:t>
            </a:fld>
            <a:endParaRPr sz="1400">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Shape 77"/>
          <p:cNvPicPr preferRelativeResize="0"/>
          <p:nvPr/>
        </p:nvPicPr>
        <p:blipFill>
          <a:blip r:embed="rId3">
            <a:alphaModFix/>
          </a:blip>
          <a:stretch>
            <a:fillRect/>
          </a:stretch>
        </p:blipFill>
        <p:spPr>
          <a:xfrm>
            <a:off x="7069304" y="665256"/>
            <a:ext cx="1796375" cy="1900925"/>
          </a:xfrm>
          <a:prstGeom prst="rect">
            <a:avLst/>
          </a:prstGeom>
          <a:noFill/>
          <a:ln>
            <a:noFill/>
          </a:ln>
        </p:spPr>
      </p:pic>
      <p:sp>
        <p:nvSpPr>
          <p:cNvPr id="78" name="Shape 78"/>
          <p:cNvSpPr txBox="1"/>
          <p:nvPr/>
        </p:nvSpPr>
        <p:spPr>
          <a:xfrm>
            <a:off x="120504" y="770466"/>
            <a:ext cx="7143896" cy="1532467"/>
          </a:xfrm>
          <a:prstGeom prst="rect">
            <a:avLst/>
          </a:prstGeom>
          <a:noFill/>
          <a:ln>
            <a:noFill/>
          </a:ln>
        </p:spPr>
        <p:txBody>
          <a:bodyPr spcFirstLastPara="1" wrap="square" lIns="91425" tIns="91425" rIns="91425" bIns="91425" anchor="ctr" anchorCtr="0">
            <a:noAutofit/>
          </a:bodyPr>
          <a:lstStyle/>
          <a:p>
            <a:r>
              <a:rPr lang="it-IT" dirty="0" err="1">
                <a:solidFill>
                  <a:srgbClr val="000090"/>
                </a:solidFill>
              </a:rPr>
              <a:t>Conditions</a:t>
            </a:r>
            <a:r>
              <a:rPr lang="it-IT" dirty="0">
                <a:solidFill>
                  <a:srgbClr val="000090"/>
                </a:solidFill>
              </a:rPr>
              <a:t> data </a:t>
            </a:r>
            <a:r>
              <a:rPr lang="it-IT" dirty="0" err="1">
                <a:solidFill>
                  <a:srgbClr val="000090"/>
                </a:solidFill>
              </a:rPr>
              <a:t>describe</a:t>
            </a:r>
            <a:r>
              <a:rPr lang="it-IT" dirty="0">
                <a:solidFill>
                  <a:srgbClr val="000090"/>
                </a:solidFill>
              </a:rPr>
              <a:t> the state of ATLAS detector (</a:t>
            </a:r>
            <a:r>
              <a:rPr lang="it-IT" dirty="0" err="1">
                <a:solidFill>
                  <a:srgbClr val="000090"/>
                </a:solidFill>
              </a:rPr>
              <a:t>very</a:t>
            </a:r>
            <a:r>
              <a:rPr lang="it-IT" dirty="0">
                <a:solidFill>
                  <a:srgbClr val="000090"/>
                </a:solidFill>
              </a:rPr>
              <a:t> </a:t>
            </a:r>
            <a:r>
              <a:rPr lang="it-IT" dirty="0" err="1">
                <a:solidFill>
                  <a:srgbClr val="000090"/>
                </a:solidFill>
              </a:rPr>
              <a:t>heterogeneous</a:t>
            </a:r>
            <a:r>
              <a:rPr lang="it-IT" dirty="0">
                <a:solidFill>
                  <a:srgbClr val="000090"/>
                </a:solidFill>
              </a:rPr>
              <a:t> information)</a:t>
            </a:r>
          </a:p>
          <a:p>
            <a:pPr marL="0" lvl="0" indent="0" rtl="0">
              <a:lnSpc>
                <a:spcPct val="100000"/>
              </a:lnSpc>
              <a:spcBef>
                <a:spcPts val="0"/>
              </a:spcBef>
              <a:spcAft>
                <a:spcPts val="0"/>
              </a:spcAft>
              <a:buNone/>
            </a:pPr>
            <a:endParaRPr lang="it-IT" dirty="0" smtClean="0">
              <a:solidFill>
                <a:srgbClr val="000090"/>
              </a:solidFill>
            </a:endParaRPr>
          </a:p>
          <a:p>
            <a:pPr marL="0" lvl="0" indent="0" rtl="0">
              <a:lnSpc>
                <a:spcPct val="100000"/>
              </a:lnSpc>
              <a:spcBef>
                <a:spcPts val="0"/>
              </a:spcBef>
              <a:spcAft>
                <a:spcPts val="0"/>
              </a:spcAft>
              <a:buNone/>
            </a:pPr>
            <a:r>
              <a:rPr lang="it" dirty="0" smtClean="0">
                <a:solidFill>
                  <a:srgbClr val="000090"/>
                </a:solidFill>
              </a:rPr>
              <a:t>During </a:t>
            </a:r>
            <a:r>
              <a:rPr lang="it" dirty="0">
                <a:solidFill>
                  <a:srgbClr val="000090"/>
                </a:solidFill>
              </a:rPr>
              <a:t>LHC Run-1 and Run-2, ATLAS Conditions data were managed by the </a:t>
            </a:r>
            <a:r>
              <a:rPr lang="it" dirty="0">
                <a:solidFill>
                  <a:srgbClr val="000090"/>
                </a:solidFill>
                <a:hlinkClick r:id="rId4"/>
              </a:rPr>
              <a:t>COOL</a:t>
            </a:r>
            <a:r>
              <a:rPr lang="it" dirty="0">
                <a:solidFill>
                  <a:srgbClr val="000090"/>
                </a:solidFill>
              </a:rPr>
              <a:t>/</a:t>
            </a:r>
            <a:r>
              <a:rPr lang="it" dirty="0">
                <a:solidFill>
                  <a:srgbClr val="000090"/>
                </a:solidFill>
                <a:hlinkClick r:id="rId5"/>
              </a:rPr>
              <a:t>CORAL</a:t>
            </a:r>
            <a:r>
              <a:rPr lang="it" dirty="0">
                <a:solidFill>
                  <a:srgbClr val="000090"/>
                </a:solidFill>
              </a:rPr>
              <a:t> system </a:t>
            </a:r>
            <a:r>
              <a:rPr lang="it" dirty="0" smtClean="0">
                <a:solidFill>
                  <a:srgbClr val="000090"/>
                </a:solidFill>
              </a:rPr>
              <a:t>(</a:t>
            </a:r>
            <a:r>
              <a:rPr lang="it-IT" dirty="0" smtClean="0">
                <a:solidFill>
                  <a:srgbClr val="000090"/>
                </a:solidFill>
              </a:rPr>
              <a:t>by </a:t>
            </a:r>
            <a:r>
              <a:rPr lang="it" dirty="0" smtClean="0">
                <a:solidFill>
                  <a:srgbClr val="000090"/>
                </a:solidFill>
              </a:rPr>
              <a:t>CERN-IT</a:t>
            </a:r>
            <a:r>
              <a:rPr lang="it" dirty="0">
                <a:solidFill>
                  <a:srgbClr val="000090"/>
                </a:solidFill>
              </a:rPr>
              <a:t>).</a:t>
            </a:r>
            <a:endParaRPr dirty="0">
              <a:solidFill>
                <a:srgbClr val="000090"/>
              </a:solidFill>
            </a:endParaRPr>
          </a:p>
          <a:p>
            <a:pPr marL="0" lvl="0" indent="0" rtl="0">
              <a:lnSpc>
                <a:spcPct val="100000"/>
              </a:lnSpc>
              <a:spcBef>
                <a:spcPts val="1600"/>
              </a:spcBef>
              <a:spcAft>
                <a:spcPts val="1600"/>
              </a:spcAft>
              <a:buNone/>
            </a:pPr>
            <a:r>
              <a:rPr lang="it" dirty="0">
                <a:solidFill>
                  <a:srgbClr val="000090"/>
                </a:solidFill>
              </a:rPr>
              <a:t>COOL is a C++ API based on CORAL client for access to the Relational (Oracle) </a:t>
            </a:r>
            <a:r>
              <a:rPr lang="it" dirty="0" smtClean="0">
                <a:solidFill>
                  <a:srgbClr val="000090"/>
                </a:solidFill>
              </a:rPr>
              <a:t>DB </a:t>
            </a:r>
            <a:r>
              <a:rPr lang="it" dirty="0">
                <a:solidFill>
                  <a:srgbClr val="000090"/>
                </a:solidFill>
              </a:rPr>
              <a:t>instances (online, offline) and python binding is provided via </a:t>
            </a:r>
            <a:r>
              <a:rPr lang="it" dirty="0" smtClean="0">
                <a:solidFill>
                  <a:srgbClr val="000090"/>
                </a:solidFill>
                <a:hlinkClick r:id="rId6"/>
              </a:rPr>
              <a:t>PyROOT</a:t>
            </a:r>
            <a:endParaRPr dirty="0">
              <a:solidFill>
                <a:srgbClr val="000090"/>
              </a:solidFill>
            </a:endParaRPr>
          </a:p>
        </p:txBody>
      </p:sp>
      <p:pic>
        <p:nvPicPr>
          <p:cNvPr id="80" name="Shape 80"/>
          <p:cNvPicPr preferRelativeResize="0"/>
          <p:nvPr/>
        </p:nvPicPr>
        <p:blipFill rotWithShape="1">
          <a:blip r:embed="rId7">
            <a:alphaModFix/>
          </a:blip>
          <a:srcRect l="10618"/>
          <a:stretch/>
        </p:blipFill>
        <p:spPr>
          <a:xfrm>
            <a:off x="0" y="0"/>
            <a:ext cx="9144001" cy="660011"/>
          </a:xfrm>
          <a:prstGeom prst="rect">
            <a:avLst/>
          </a:prstGeom>
          <a:noFill/>
          <a:ln>
            <a:noFill/>
          </a:ln>
        </p:spPr>
      </p:pic>
      <p:sp>
        <p:nvSpPr>
          <p:cNvPr id="81" name="Shape 81"/>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The COOL experience</a:t>
            </a:r>
            <a:endParaRPr b="1" dirty="0">
              <a:solidFill>
                <a:schemeClr val="lt1"/>
              </a:solidFill>
              <a:effectLst>
                <a:outerShdw blurRad="50800" dist="38100" dir="2700000" algn="tl" rotWithShape="0">
                  <a:prstClr val="black">
                    <a:alpha val="40000"/>
                  </a:prstClr>
                </a:outerShdw>
              </a:effectLst>
            </a:endParaRPr>
          </a:p>
        </p:txBody>
      </p:sp>
      <p:sp>
        <p:nvSpPr>
          <p:cNvPr id="83" name="Shape 83"/>
          <p:cNvSpPr txBox="1"/>
          <p:nvPr/>
        </p:nvSpPr>
        <p:spPr>
          <a:xfrm>
            <a:off x="115107" y="2298830"/>
            <a:ext cx="8817300" cy="2693412"/>
          </a:xfrm>
          <a:prstGeom prst="rect">
            <a:avLst/>
          </a:prstGeom>
          <a:noFill/>
          <a:ln>
            <a:noFill/>
          </a:ln>
        </p:spPr>
        <p:txBody>
          <a:bodyPr spcFirstLastPara="1" wrap="square" lIns="91425" tIns="91425" rIns="91425" bIns="91425" anchor="t" anchorCtr="0">
            <a:noAutofit/>
          </a:bodyPr>
          <a:lstStyle/>
          <a:p>
            <a:pPr marL="0" lvl="0" indent="0" rtl="0">
              <a:lnSpc>
                <a:spcPct val="110000"/>
              </a:lnSpc>
              <a:spcBef>
                <a:spcPts val="0"/>
              </a:spcBef>
              <a:spcAft>
                <a:spcPts val="0"/>
              </a:spcAft>
              <a:buNone/>
            </a:pPr>
            <a:r>
              <a:rPr lang="it" b="1" dirty="0">
                <a:solidFill>
                  <a:srgbClr val="000090"/>
                </a:solidFill>
              </a:rPr>
              <a:t>COOL high level functionalities:</a:t>
            </a:r>
            <a:endParaRPr b="1" dirty="0">
              <a:solidFill>
                <a:srgbClr val="000090"/>
              </a:solidFill>
            </a:endParaRPr>
          </a:p>
          <a:p>
            <a:pPr marL="457200" lvl="0" indent="-317500" rtl="0">
              <a:lnSpc>
                <a:spcPct val="110000"/>
              </a:lnSpc>
              <a:spcBef>
                <a:spcPts val="0"/>
              </a:spcBef>
              <a:spcAft>
                <a:spcPts val="0"/>
              </a:spcAft>
              <a:buClr>
                <a:srgbClr val="005493"/>
              </a:buClr>
              <a:buSzPts val="1400"/>
              <a:buChar char="●"/>
            </a:pPr>
            <a:endParaRPr lang="it-IT" dirty="0" smtClean="0">
              <a:solidFill>
                <a:srgbClr val="000090"/>
              </a:solidFill>
            </a:endParaRPr>
          </a:p>
          <a:p>
            <a:pPr marL="457200" lvl="0" indent="-317500" rtl="0">
              <a:lnSpc>
                <a:spcPct val="110000"/>
              </a:lnSpc>
              <a:spcBef>
                <a:spcPts val="0"/>
              </a:spcBef>
              <a:spcAft>
                <a:spcPts val="0"/>
              </a:spcAft>
              <a:buClr>
                <a:srgbClr val="005493"/>
              </a:buClr>
              <a:buSzPts val="1400"/>
              <a:buChar char="●"/>
            </a:pPr>
            <a:r>
              <a:rPr lang="it-IT" dirty="0" smtClean="0">
                <a:solidFill>
                  <a:srgbClr val="000090"/>
                </a:solidFill>
              </a:rPr>
              <a:t>Sub</a:t>
            </a:r>
            <a:r>
              <a:rPr lang="it-IT" dirty="0" smtClean="0">
                <a:solidFill>
                  <a:srgbClr val="000090"/>
                </a:solidFill>
              </a:rPr>
              <a:t>-</a:t>
            </a:r>
            <a:r>
              <a:rPr lang="it-IT" dirty="0" err="1" smtClean="0">
                <a:solidFill>
                  <a:srgbClr val="000090"/>
                </a:solidFill>
              </a:rPr>
              <a:t>systems</a:t>
            </a:r>
            <a:r>
              <a:rPr lang="it-IT" dirty="0" smtClean="0">
                <a:solidFill>
                  <a:srgbClr val="000090"/>
                </a:solidFill>
              </a:rPr>
              <a:t> </a:t>
            </a:r>
            <a:r>
              <a:rPr lang="it-IT" dirty="0" err="1" smtClean="0">
                <a:solidFill>
                  <a:srgbClr val="000090"/>
                </a:solidFill>
              </a:rPr>
              <a:t>have</a:t>
            </a:r>
            <a:r>
              <a:rPr lang="it-IT" dirty="0" smtClean="0">
                <a:solidFill>
                  <a:srgbClr val="000090"/>
                </a:solidFill>
              </a:rPr>
              <a:t> </a:t>
            </a:r>
            <a:r>
              <a:rPr lang="it-IT" dirty="0" err="1" smtClean="0">
                <a:solidFill>
                  <a:srgbClr val="000090"/>
                </a:solidFill>
              </a:rPr>
              <a:t>their</a:t>
            </a:r>
            <a:r>
              <a:rPr lang="it-IT" dirty="0" smtClean="0">
                <a:solidFill>
                  <a:srgbClr val="000090"/>
                </a:solidFill>
              </a:rPr>
              <a:t> </a:t>
            </a:r>
            <a:r>
              <a:rPr lang="it-IT" dirty="0" err="1" smtClean="0">
                <a:solidFill>
                  <a:srgbClr val="000090"/>
                </a:solidFill>
              </a:rPr>
              <a:t>own</a:t>
            </a:r>
            <a:r>
              <a:rPr lang="it-IT" dirty="0" smtClean="0">
                <a:solidFill>
                  <a:srgbClr val="000090"/>
                </a:solidFill>
              </a:rPr>
              <a:t> “COOL </a:t>
            </a:r>
            <a:r>
              <a:rPr lang="it-IT" dirty="0" err="1" smtClean="0">
                <a:solidFill>
                  <a:srgbClr val="000090"/>
                </a:solidFill>
              </a:rPr>
              <a:t>databases</a:t>
            </a:r>
            <a:r>
              <a:rPr lang="it-IT" dirty="0" smtClean="0">
                <a:solidFill>
                  <a:srgbClr val="000090"/>
                </a:solidFill>
              </a:rPr>
              <a:t>” (</a:t>
            </a:r>
            <a:r>
              <a:rPr lang="it-IT" i="1" dirty="0" err="1" smtClean="0">
                <a:solidFill>
                  <a:srgbClr val="000090"/>
                </a:solidFill>
              </a:rPr>
              <a:t>Schemas</a:t>
            </a:r>
            <a:r>
              <a:rPr lang="it-IT" dirty="0" smtClean="0">
                <a:solidFill>
                  <a:srgbClr val="000090"/>
                </a:solidFill>
              </a:rPr>
              <a:t>) and </a:t>
            </a:r>
            <a:r>
              <a:rPr lang="it-IT" dirty="0" err="1" smtClean="0">
                <a:solidFill>
                  <a:srgbClr val="000090"/>
                </a:solidFill>
              </a:rPr>
              <a:t>store</a:t>
            </a:r>
            <a:r>
              <a:rPr lang="it-IT" dirty="0" smtClean="0">
                <a:solidFill>
                  <a:srgbClr val="000090"/>
                </a:solidFill>
              </a:rPr>
              <a:t> </a:t>
            </a:r>
            <a:r>
              <a:rPr lang="it-IT" dirty="0" err="1" smtClean="0">
                <a:solidFill>
                  <a:srgbClr val="000090"/>
                </a:solidFill>
              </a:rPr>
              <a:t>payload</a:t>
            </a:r>
            <a:r>
              <a:rPr lang="it-IT" dirty="0" smtClean="0">
                <a:solidFill>
                  <a:srgbClr val="000090"/>
                </a:solidFill>
              </a:rPr>
              <a:t> data in </a:t>
            </a:r>
            <a:r>
              <a:rPr lang="it-IT" dirty="0" err="1" smtClean="0">
                <a:solidFill>
                  <a:srgbClr val="000090"/>
                </a:solidFill>
              </a:rPr>
              <a:t>dedicated</a:t>
            </a:r>
            <a:r>
              <a:rPr lang="it-IT" dirty="0" smtClean="0">
                <a:solidFill>
                  <a:srgbClr val="000090"/>
                </a:solidFill>
              </a:rPr>
              <a:t> </a:t>
            </a:r>
            <a:r>
              <a:rPr lang="it-IT" dirty="0" err="1" smtClean="0">
                <a:solidFill>
                  <a:srgbClr val="000090"/>
                </a:solidFill>
              </a:rPr>
              <a:t>tables</a:t>
            </a:r>
            <a:r>
              <a:rPr lang="it-IT" dirty="0" smtClean="0">
                <a:solidFill>
                  <a:srgbClr val="000090"/>
                </a:solidFill>
              </a:rPr>
              <a:t> (</a:t>
            </a:r>
            <a:r>
              <a:rPr lang="it-IT" i="1" dirty="0" smtClean="0">
                <a:solidFill>
                  <a:srgbClr val="000090"/>
                </a:solidFill>
              </a:rPr>
              <a:t>Folders</a:t>
            </a:r>
            <a:r>
              <a:rPr lang="it-IT" dirty="0" smtClean="0">
                <a:solidFill>
                  <a:srgbClr val="000090"/>
                </a:solidFill>
              </a:rPr>
              <a:t>)</a:t>
            </a:r>
          </a:p>
          <a:p>
            <a:pPr marL="457200" lvl="0" indent="-317500" rtl="0">
              <a:lnSpc>
                <a:spcPct val="110000"/>
              </a:lnSpc>
              <a:spcBef>
                <a:spcPts val="0"/>
              </a:spcBef>
              <a:spcAft>
                <a:spcPts val="0"/>
              </a:spcAft>
              <a:buClr>
                <a:srgbClr val="005493"/>
              </a:buClr>
              <a:buSzPts val="1400"/>
              <a:buChar char="●"/>
            </a:pPr>
            <a:r>
              <a:rPr lang="it" dirty="0" smtClean="0">
                <a:solidFill>
                  <a:srgbClr val="000090"/>
                </a:solidFill>
              </a:rPr>
              <a:t>Payload </a:t>
            </a:r>
            <a:r>
              <a:rPr lang="it" dirty="0">
                <a:solidFill>
                  <a:srgbClr val="000090"/>
                </a:solidFill>
              </a:rPr>
              <a:t>data are stored according to Interval Of Validity (IOV)</a:t>
            </a:r>
            <a:endParaRPr dirty="0">
              <a:solidFill>
                <a:srgbClr val="000090"/>
              </a:solidFill>
            </a:endParaRPr>
          </a:p>
          <a:p>
            <a:pPr marL="914400" lvl="1" indent="-317500" rtl="0">
              <a:lnSpc>
                <a:spcPct val="110000"/>
              </a:lnSpc>
              <a:spcBef>
                <a:spcPts val="0"/>
              </a:spcBef>
              <a:spcAft>
                <a:spcPts val="0"/>
              </a:spcAft>
              <a:buClr>
                <a:srgbClr val="005493"/>
              </a:buClr>
              <a:buSzPts val="1400"/>
              <a:buChar char="○"/>
            </a:pPr>
            <a:r>
              <a:rPr lang="it" dirty="0" smtClean="0">
                <a:solidFill>
                  <a:srgbClr val="000090"/>
                </a:solidFill>
              </a:rPr>
              <a:t>Single-versioned Folders: IOVs can be appended (no overwrite, no </a:t>
            </a:r>
            <a:r>
              <a:rPr lang="it" i="1" dirty="0" smtClean="0">
                <a:solidFill>
                  <a:srgbClr val="000090"/>
                </a:solidFill>
              </a:rPr>
              <a:t>Tag</a:t>
            </a:r>
            <a:r>
              <a:rPr lang="it" dirty="0" smtClean="0">
                <a:solidFill>
                  <a:srgbClr val="000090"/>
                </a:solidFill>
              </a:rPr>
              <a:t> defined)</a:t>
            </a:r>
            <a:endParaRPr dirty="0" smtClean="0">
              <a:solidFill>
                <a:srgbClr val="000090"/>
              </a:solidFill>
            </a:endParaRPr>
          </a:p>
          <a:p>
            <a:pPr marL="914400" lvl="1" indent="-317500" rtl="0">
              <a:lnSpc>
                <a:spcPct val="110000"/>
              </a:lnSpc>
              <a:spcBef>
                <a:spcPts val="0"/>
              </a:spcBef>
              <a:spcAft>
                <a:spcPts val="0"/>
              </a:spcAft>
              <a:buClr>
                <a:srgbClr val="005493"/>
              </a:buClr>
              <a:buSzPts val="1400"/>
              <a:buChar char="○"/>
            </a:pPr>
            <a:r>
              <a:rPr lang="it" dirty="0" smtClean="0">
                <a:solidFill>
                  <a:srgbClr val="000090"/>
                </a:solidFill>
              </a:rPr>
              <a:t>Multi-versioned </a:t>
            </a:r>
            <a:r>
              <a:rPr lang="it" dirty="0">
                <a:solidFill>
                  <a:srgbClr val="000090"/>
                </a:solidFill>
              </a:rPr>
              <a:t>Folders: IOVs can be stored in arbitrary way, Folder are Tagged (payload can be overwritten)</a:t>
            </a:r>
            <a:endParaRPr dirty="0">
              <a:solidFill>
                <a:srgbClr val="000090"/>
              </a:solidFill>
            </a:endParaRPr>
          </a:p>
          <a:p>
            <a:pPr marL="1371600" lvl="2" indent="-317500" rtl="0">
              <a:lnSpc>
                <a:spcPct val="110000"/>
              </a:lnSpc>
              <a:spcBef>
                <a:spcPts val="0"/>
              </a:spcBef>
              <a:spcAft>
                <a:spcPts val="0"/>
              </a:spcAft>
              <a:buClr>
                <a:srgbClr val="005493"/>
              </a:buClr>
              <a:buSzPts val="1400"/>
              <a:buChar char="■"/>
            </a:pPr>
            <a:r>
              <a:rPr lang="it" dirty="0">
                <a:solidFill>
                  <a:srgbClr val="000090"/>
                </a:solidFill>
              </a:rPr>
              <a:t>A Global Tag is a collection of multiple FolderTags</a:t>
            </a:r>
            <a:endParaRPr dirty="0">
              <a:solidFill>
                <a:srgbClr val="000090"/>
              </a:solidFill>
            </a:endParaRPr>
          </a:p>
          <a:p>
            <a:pPr marL="457200" lvl="0" indent="-317500" rtl="0">
              <a:lnSpc>
                <a:spcPct val="110000"/>
              </a:lnSpc>
              <a:spcBef>
                <a:spcPts val="0"/>
              </a:spcBef>
              <a:spcAft>
                <a:spcPts val="0"/>
              </a:spcAft>
              <a:buClr>
                <a:srgbClr val="005493"/>
              </a:buClr>
              <a:buSzPts val="1400"/>
              <a:buChar char="●"/>
            </a:pPr>
            <a:r>
              <a:rPr lang="it" dirty="0">
                <a:solidFill>
                  <a:srgbClr val="000090"/>
                </a:solidFill>
              </a:rPr>
              <a:t>Payloads are retrieved by providing IOV boundaries (and related Tag name)</a:t>
            </a:r>
            <a:endParaRPr dirty="0">
              <a:solidFill>
                <a:srgbClr val="000090"/>
              </a:solidFill>
            </a:endParaRPr>
          </a:p>
        </p:txBody>
      </p:sp>
      <p:grpSp>
        <p:nvGrpSpPr>
          <p:cNvPr id="11" name="Shape 66"/>
          <p:cNvGrpSpPr/>
          <p:nvPr/>
        </p:nvGrpSpPr>
        <p:grpSpPr>
          <a:xfrm>
            <a:off x="1" y="4851398"/>
            <a:ext cx="9143999" cy="308916"/>
            <a:chOff x="0" y="4721575"/>
            <a:chExt cx="9144001" cy="421925"/>
          </a:xfrm>
        </p:grpSpPr>
        <p:pic>
          <p:nvPicPr>
            <p:cNvPr id="12" name="Shape 67"/>
            <p:cNvPicPr preferRelativeResize="0"/>
            <p:nvPr/>
          </p:nvPicPr>
          <p:blipFill rotWithShape="1">
            <a:blip r:embed="rId7">
              <a:alphaModFix/>
            </a:blip>
            <a:srcRect r="12861"/>
            <a:stretch/>
          </p:blipFill>
          <p:spPr>
            <a:xfrm>
              <a:off x="0" y="4721575"/>
              <a:ext cx="9144001" cy="421925"/>
            </a:xfrm>
            <a:prstGeom prst="rect">
              <a:avLst/>
            </a:prstGeom>
            <a:noFill/>
            <a:ln>
              <a:noFill/>
            </a:ln>
          </p:spPr>
        </p:pic>
        <p:sp>
          <p:nvSpPr>
            <p:cNvPr id="17"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18"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3</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92" name="Shape 92"/>
          <p:cNvPicPr preferRelativeResize="0"/>
          <p:nvPr/>
        </p:nvPicPr>
        <p:blipFill>
          <a:blip r:embed="rId3">
            <a:alphaModFix/>
          </a:blip>
          <a:stretch>
            <a:fillRect/>
          </a:stretch>
        </p:blipFill>
        <p:spPr>
          <a:xfrm>
            <a:off x="679700" y="3292075"/>
            <a:ext cx="7223949" cy="1555800"/>
          </a:xfrm>
          <a:prstGeom prst="rect">
            <a:avLst/>
          </a:prstGeom>
          <a:noFill/>
          <a:ln>
            <a:noFill/>
          </a:ln>
        </p:spPr>
      </p:pic>
      <p:sp>
        <p:nvSpPr>
          <p:cNvPr id="93" name="Shape 93"/>
          <p:cNvSpPr txBox="1">
            <a:spLocks noGrp="1"/>
          </p:cNvSpPr>
          <p:nvPr>
            <p:ph type="body" idx="1"/>
          </p:nvPr>
        </p:nvSpPr>
        <p:spPr>
          <a:xfrm>
            <a:off x="171900" y="799950"/>
            <a:ext cx="8800200" cy="273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it" dirty="0">
                <a:solidFill>
                  <a:srgbClr val="000090"/>
                </a:solidFill>
              </a:rPr>
              <a:t>Conditions data are concurrently accessed by large number of </a:t>
            </a:r>
            <a:r>
              <a:rPr lang="it" dirty="0" smtClean="0">
                <a:solidFill>
                  <a:srgbClr val="000090"/>
                </a:solidFill>
              </a:rPr>
              <a:t>clients</a:t>
            </a:r>
            <a:r>
              <a:rPr lang="it-IT" dirty="0" smtClean="0">
                <a:solidFill>
                  <a:srgbClr val="000090"/>
                </a:solidFill>
              </a:rPr>
              <a:t>, </a:t>
            </a:r>
            <a:r>
              <a:rPr lang="it" dirty="0" smtClean="0">
                <a:solidFill>
                  <a:srgbClr val="000090"/>
                </a:solidFill>
              </a:rPr>
              <a:t>i.e</a:t>
            </a:r>
            <a:r>
              <a:rPr lang="it" dirty="0">
                <a:solidFill>
                  <a:srgbClr val="000090"/>
                </a:solidFill>
              </a:rPr>
              <a:t>. </a:t>
            </a:r>
            <a:r>
              <a:rPr lang="it" dirty="0" smtClean="0">
                <a:solidFill>
                  <a:srgbClr val="000090"/>
                </a:solidFill>
              </a:rPr>
              <a:t>jobs</a:t>
            </a:r>
            <a:r>
              <a:rPr lang="it-IT" dirty="0" smtClean="0">
                <a:solidFill>
                  <a:srgbClr val="000090"/>
                </a:solidFill>
              </a:rPr>
              <a:t> from </a:t>
            </a:r>
            <a:r>
              <a:rPr lang="it-IT" dirty="0" err="1" smtClean="0">
                <a:solidFill>
                  <a:srgbClr val="000090"/>
                </a:solidFill>
              </a:rPr>
              <a:t>Athena</a:t>
            </a:r>
            <a:r>
              <a:rPr lang="it-IT" dirty="0" smtClean="0">
                <a:solidFill>
                  <a:srgbClr val="000090"/>
                </a:solidFill>
              </a:rPr>
              <a:t> (the ATLAS software </a:t>
            </a:r>
            <a:r>
              <a:rPr lang="it-IT" dirty="0" err="1" smtClean="0">
                <a:solidFill>
                  <a:srgbClr val="000090"/>
                </a:solidFill>
              </a:rPr>
              <a:t>framework</a:t>
            </a:r>
            <a:r>
              <a:rPr lang="it" dirty="0" smtClean="0">
                <a:solidFill>
                  <a:srgbClr val="000090"/>
                </a:solidFill>
              </a:rPr>
              <a:t>).</a:t>
            </a:r>
            <a:endParaRPr dirty="0">
              <a:solidFill>
                <a:srgbClr val="000090"/>
              </a:solidFill>
            </a:endParaRPr>
          </a:p>
          <a:p>
            <a:pPr marL="0" lvl="0" indent="0">
              <a:spcBef>
                <a:spcPts val="1600"/>
              </a:spcBef>
              <a:spcAft>
                <a:spcPts val="0"/>
              </a:spcAft>
              <a:buNone/>
            </a:pPr>
            <a:r>
              <a:rPr lang="it" dirty="0">
                <a:solidFill>
                  <a:srgbClr val="000090"/>
                </a:solidFill>
              </a:rPr>
              <a:t>Access managed via COOL API using the intermediate </a:t>
            </a:r>
            <a:r>
              <a:rPr lang="it" dirty="0">
                <a:solidFill>
                  <a:srgbClr val="000090"/>
                </a:solidFill>
                <a:hlinkClick r:id="rId4"/>
              </a:rPr>
              <a:t>Squid/Frontier</a:t>
            </a:r>
            <a:r>
              <a:rPr lang="it" dirty="0">
                <a:solidFill>
                  <a:srgbClr val="000090"/>
                </a:solidFill>
              </a:rPr>
              <a:t> services:</a:t>
            </a:r>
            <a:endParaRPr dirty="0">
              <a:solidFill>
                <a:srgbClr val="000090"/>
              </a:solidFill>
            </a:endParaRPr>
          </a:p>
          <a:p>
            <a:pPr marL="457200" lvl="0" indent="-342900">
              <a:spcBef>
                <a:spcPts val="1600"/>
              </a:spcBef>
              <a:spcAft>
                <a:spcPts val="0"/>
              </a:spcAft>
              <a:buClr>
                <a:srgbClr val="005493"/>
              </a:buClr>
              <a:buSzPts val="1800"/>
              <a:buChar char="●"/>
            </a:pPr>
            <a:r>
              <a:rPr lang="it" dirty="0">
                <a:solidFill>
                  <a:srgbClr val="000090"/>
                </a:solidFill>
              </a:rPr>
              <a:t>DB queries (HTTP URL) created in the client code and sent to Frontier</a:t>
            </a:r>
            <a:endParaRPr dirty="0">
              <a:solidFill>
                <a:srgbClr val="000090"/>
              </a:solidFill>
            </a:endParaRPr>
          </a:p>
          <a:p>
            <a:pPr marL="457200" lvl="0" indent="-342900" rtl="0">
              <a:spcBef>
                <a:spcPts val="0"/>
              </a:spcBef>
              <a:spcAft>
                <a:spcPts val="0"/>
              </a:spcAft>
              <a:buClr>
                <a:srgbClr val="005493"/>
              </a:buClr>
              <a:buSzPts val="1800"/>
              <a:buChar char="●"/>
            </a:pPr>
            <a:r>
              <a:rPr lang="it" dirty="0">
                <a:solidFill>
                  <a:srgbClr val="000090"/>
                </a:solidFill>
              </a:rPr>
              <a:t>Access to the Oracle DB managed by Frontier via Java DB Connectivity (JDBC) </a:t>
            </a:r>
            <a:endParaRPr sz="1600" dirty="0">
              <a:solidFill>
                <a:srgbClr val="000090"/>
              </a:solidFill>
            </a:endParaRPr>
          </a:p>
          <a:p>
            <a:pPr marL="457200" lvl="0" indent="-342900">
              <a:spcBef>
                <a:spcPts val="0"/>
              </a:spcBef>
              <a:spcAft>
                <a:spcPts val="0"/>
              </a:spcAft>
              <a:buClr>
                <a:srgbClr val="005493"/>
              </a:buClr>
              <a:buSzPts val="1800"/>
              <a:buChar char="●"/>
            </a:pPr>
            <a:r>
              <a:rPr lang="it" dirty="0">
                <a:solidFill>
                  <a:srgbClr val="000090"/>
                </a:solidFill>
              </a:rPr>
              <a:t>PAYLOADs are cached for identical queries at the level of Squid Proxy</a:t>
            </a:r>
            <a:endParaRPr dirty="0">
              <a:solidFill>
                <a:srgbClr val="000090"/>
              </a:solidFill>
            </a:endParaRPr>
          </a:p>
        </p:txBody>
      </p:sp>
      <p:pic>
        <p:nvPicPr>
          <p:cNvPr id="96" name="Shape 96"/>
          <p:cNvPicPr preferRelativeResize="0"/>
          <p:nvPr/>
        </p:nvPicPr>
        <p:blipFill rotWithShape="1">
          <a:blip r:embed="rId5">
            <a:alphaModFix/>
          </a:blip>
          <a:srcRect l="10618"/>
          <a:stretch/>
        </p:blipFill>
        <p:spPr>
          <a:xfrm>
            <a:off x="0" y="0"/>
            <a:ext cx="9144001" cy="660011"/>
          </a:xfrm>
          <a:prstGeom prst="rect">
            <a:avLst/>
          </a:prstGeom>
          <a:noFill/>
          <a:ln>
            <a:noFill/>
          </a:ln>
        </p:spPr>
      </p:pic>
      <p:sp>
        <p:nvSpPr>
          <p:cNvPr id="100" name="Shape 100"/>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COOL access in Distributed Computing</a:t>
            </a:r>
            <a:endParaRPr b="1" dirty="0">
              <a:solidFill>
                <a:schemeClr val="lt1"/>
              </a:solidFill>
              <a:effectLst>
                <a:outerShdw blurRad="50800" dist="38100" dir="2700000" algn="tl" rotWithShape="0">
                  <a:prstClr val="black">
                    <a:alpha val="40000"/>
                  </a:prstClr>
                </a:outerShdw>
              </a:effectLst>
            </a:endParaRPr>
          </a:p>
        </p:txBody>
      </p:sp>
      <p:grpSp>
        <p:nvGrpSpPr>
          <p:cNvPr id="10" name="Shape 66"/>
          <p:cNvGrpSpPr/>
          <p:nvPr/>
        </p:nvGrpSpPr>
        <p:grpSpPr>
          <a:xfrm>
            <a:off x="1" y="4851398"/>
            <a:ext cx="9143999" cy="308916"/>
            <a:chOff x="0" y="4721575"/>
            <a:chExt cx="9144001" cy="421925"/>
          </a:xfrm>
        </p:grpSpPr>
        <p:pic>
          <p:nvPicPr>
            <p:cNvPr id="11" name="Shape 67"/>
            <p:cNvPicPr preferRelativeResize="0"/>
            <p:nvPr/>
          </p:nvPicPr>
          <p:blipFill rotWithShape="1">
            <a:blip r:embed="rId5">
              <a:alphaModFix/>
            </a:blip>
            <a:srcRect r="12861"/>
            <a:stretch/>
          </p:blipFill>
          <p:spPr>
            <a:xfrm>
              <a:off x="0" y="4721575"/>
              <a:ext cx="9144001" cy="421925"/>
            </a:xfrm>
            <a:prstGeom prst="rect">
              <a:avLst/>
            </a:prstGeom>
            <a:noFill/>
            <a:ln>
              <a:noFill/>
            </a:ln>
          </p:spPr>
        </p:pic>
        <p:sp>
          <p:nvSpPr>
            <p:cNvPr id="16"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17"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4</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142172" y="977952"/>
            <a:ext cx="8690128"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Clr>
                <a:srgbClr val="005493"/>
              </a:buClr>
              <a:buSzPts val="1800"/>
              <a:buChar char="●"/>
            </a:pPr>
            <a:r>
              <a:rPr lang="it" i="1" dirty="0">
                <a:solidFill>
                  <a:srgbClr val="000090"/>
                </a:solidFill>
              </a:rPr>
              <a:t>Caching</a:t>
            </a:r>
            <a:r>
              <a:rPr lang="it" dirty="0">
                <a:solidFill>
                  <a:srgbClr val="000090"/>
                </a:solidFill>
              </a:rPr>
              <a:t>: Conditions data payload loaded at the same time as the </a:t>
            </a:r>
            <a:r>
              <a:rPr lang="it" dirty="0" smtClean="0">
                <a:solidFill>
                  <a:srgbClr val="000090"/>
                </a:solidFill>
              </a:rPr>
              <a:t>IOV </a:t>
            </a:r>
            <a:r>
              <a:rPr lang="it" dirty="0">
                <a:solidFill>
                  <a:srgbClr val="000090"/>
                </a:solidFill>
              </a:rPr>
              <a:t>(some workflows are badly cached! )</a:t>
            </a:r>
            <a:endParaRPr dirty="0">
              <a:solidFill>
                <a:srgbClr val="000090"/>
              </a:solidFill>
            </a:endParaRPr>
          </a:p>
          <a:p>
            <a:pPr marL="457200" lvl="0" indent="-342900" rtl="0">
              <a:spcBef>
                <a:spcPts val="0"/>
              </a:spcBef>
              <a:spcAft>
                <a:spcPts val="0"/>
              </a:spcAft>
              <a:buClr>
                <a:srgbClr val="005493"/>
              </a:buClr>
              <a:buSzPts val="1800"/>
              <a:buChar char="●"/>
            </a:pPr>
            <a:r>
              <a:rPr lang="it" i="1" dirty="0">
                <a:solidFill>
                  <a:srgbClr val="000090"/>
                </a:solidFill>
              </a:rPr>
              <a:t>DB structure</a:t>
            </a:r>
            <a:r>
              <a:rPr lang="it" dirty="0">
                <a:solidFill>
                  <a:srgbClr val="000090"/>
                </a:solidFill>
              </a:rPr>
              <a:t>: </a:t>
            </a:r>
            <a:r>
              <a:rPr lang="it-IT" dirty="0" smtClean="0">
                <a:solidFill>
                  <a:srgbClr val="000090"/>
                </a:solidFill>
              </a:rPr>
              <a:t>C</a:t>
            </a:r>
            <a:r>
              <a:rPr lang="it" dirty="0" smtClean="0">
                <a:solidFill>
                  <a:srgbClr val="000090"/>
                </a:solidFill>
              </a:rPr>
              <a:t>onditions </a:t>
            </a:r>
            <a:r>
              <a:rPr lang="it" dirty="0">
                <a:solidFill>
                  <a:srgbClr val="000090"/>
                </a:solidFill>
              </a:rPr>
              <a:t>data spread over 30 Schemas and 10k Folders (about 1TB per data taking period). Every system change corresponds to new set of Folders</a:t>
            </a:r>
            <a:endParaRPr dirty="0">
              <a:solidFill>
                <a:srgbClr val="000090"/>
              </a:solidFill>
            </a:endParaRPr>
          </a:p>
          <a:p>
            <a:pPr marL="457200" lvl="0" indent="-342900" rtl="0">
              <a:spcBef>
                <a:spcPts val="0"/>
              </a:spcBef>
              <a:spcAft>
                <a:spcPts val="0"/>
              </a:spcAft>
              <a:buClr>
                <a:srgbClr val="005493"/>
              </a:buClr>
              <a:buSzPts val="1800"/>
              <a:buChar char="●"/>
            </a:pPr>
            <a:r>
              <a:rPr lang="it" i="1" dirty="0">
                <a:solidFill>
                  <a:srgbClr val="000090"/>
                </a:solidFill>
              </a:rPr>
              <a:t>Long Term Maintenance</a:t>
            </a:r>
            <a:r>
              <a:rPr lang="it" dirty="0">
                <a:solidFill>
                  <a:srgbClr val="000090"/>
                </a:solidFill>
              </a:rPr>
              <a:t>: COOL API and CORAL will be supported by CERN IT until the </a:t>
            </a:r>
            <a:r>
              <a:rPr lang="it-IT" dirty="0" smtClean="0">
                <a:solidFill>
                  <a:srgbClr val="000090"/>
                </a:solidFill>
              </a:rPr>
              <a:t>start </a:t>
            </a:r>
            <a:r>
              <a:rPr lang="it" dirty="0" smtClean="0">
                <a:solidFill>
                  <a:srgbClr val="000090"/>
                </a:solidFill>
              </a:rPr>
              <a:t>of </a:t>
            </a:r>
            <a:r>
              <a:rPr lang="it" dirty="0">
                <a:solidFill>
                  <a:srgbClr val="000090"/>
                </a:solidFill>
              </a:rPr>
              <a:t>LHC Run-3</a:t>
            </a:r>
            <a:endParaRPr dirty="0">
              <a:solidFill>
                <a:srgbClr val="000090"/>
              </a:solidFill>
            </a:endParaRPr>
          </a:p>
          <a:p>
            <a:pPr marL="457200" lvl="0" indent="-342900" rtl="0">
              <a:spcBef>
                <a:spcPts val="0"/>
              </a:spcBef>
              <a:spcAft>
                <a:spcPts val="0"/>
              </a:spcAft>
              <a:buClr>
                <a:srgbClr val="005493"/>
              </a:buClr>
              <a:buSzPts val="1800"/>
              <a:buChar char="●"/>
            </a:pPr>
            <a:r>
              <a:rPr lang="it" i="1" dirty="0">
                <a:solidFill>
                  <a:srgbClr val="000090"/>
                </a:solidFill>
              </a:rPr>
              <a:t>Tags and Global Tags management</a:t>
            </a:r>
            <a:r>
              <a:rPr lang="it" dirty="0">
                <a:solidFill>
                  <a:srgbClr val="000090"/>
                </a:solidFill>
              </a:rPr>
              <a:t>: delicate and time consuming activity</a:t>
            </a:r>
            <a:endParaRPr dirty="0">
              <a:solidFill>
                <a:srgbClr val="000090"/>
              </a:solidFill>
            </a:endParaRPr>
          </a:p>
          <a:p>
            <a:pPr marL="457200" lvl="0" indent="-342900" rtl="0">
              <a:spcBef>
                <a:spcPts val="0"/>
              </a:spcBef>
              <a:spcAft>
                <a:spcPts val="0"/>
              </a:spcAft>
              <a:buClr>
                <a:srgbClr val="005493"/>
              </a:buClr>
              <a:buSzPts val="1800"/>
              <a:buChar char="●"/>
            </a:pPr>
            <a:r>
              <a:rPr lang="it" i="1" dirty="0">
                <a:solidFill>
                  <a:srgbClr val="000090"/>
                </a:solidFill>
              </a:rPr>
              <a:t>Data preservation</a:t>
            </a:r>
            <a:r>
              <a:rPr lang="it" dirty="0">
                <a:solidFill>
                  <a:srgbClr val="000090"/>
                </a:solidFill>
              </a:rPr>
              <a:t>: use of sqlite files can become complex</a:t>
            </a:r>
            <a:endParaRPr dirty="0">
              <a:solidFill>
                <a:srgbClr val="000090"/>
              </a:solidFill>
            </a:endParaRPr>
          </a:p>
        </p:txBody>
      </p:sp>
      <p:sp>
        <p:nvSpPr>
          <p:cNvPr id="107" name="Shape 107"/>
          <p:cNvSpPr txBox="1">
            <a:spLocks noGrp="1"/>
          </p:cNvSpPr>
          <p:nvPr>
            <p:ph type="title"/>
          </p:nvPr>
        </p:nvSpPr>
        <p:spPr>
          <a:xfrm>
            <a:off x="221400" y="4090525"/>
            <a:ext cx="87012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it" sz="2200" dirty="0">
                <a:solidFill>
                  <a:srgbClr val="000090"/>
                </a:solidFill>
              </a:rPr>
              <a:t>A new architecture should be operational after LHC Run-3</a:t>
            </a:r>
            <a:endParaRPr sz="2200" dirty="0">
              <a:solidFill>
                <a:srgbClr val="000090"/>
              </a:solidFill>
            </a:endParaRPr>
          </a:p>
        </p:txBody>
      </p:sp>
      <p:pic>
        <p:nvPicPr>
          <p:cNvPr id="110" name="Shape 110"/>
          <p:cNvPicPr preferRelativeResize="0"/>
          <p:nvPr/>
        </p:nvPicPr>
        <p:blipFill rotWithShape="1">
          <a:blip r:embed="rId3">
            <a:alphaModFix/>
          </a:blip>
          <a:srcRect l="10618"/>
          <a:stretch/>
        </p:blipFill>
        <p:spPr>
          <a:xfrm>
            <a:off x="0" y="0"/>
            <a:ext cx="9144001" cy="660011"/>
          </a:xfrm>
          <a:prstGeom prst="rect">
            <a:avLst/>
          </a:prstGeom>
          <a:noFill/>
          <a:ln>
            <a:noFill/>
          </a:ln>
        </p:spPr>
      </p:pic>
      <p:sp>
        <p:nvSpPr>
          <p:cNvPr id="114" name="Shape 114"/>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Motivation for a new DB architecture</a:t>
            </a:r>
            <a:endParaRPr b="1" dirty="0">
              <a:solidFill>
                <a:schemeClr val="lt1"/>
              </a:solidFill>
              <a:effectLst>
                <a:outerShdw blurRad="50800" dist="38100" dir="2700000" algn="tl" rotWithShape="0">
                  <a:prstClr val="black">
                    <a:alpha val="40000"/>
                  </a:prstClr>
                </a:outerShdw>
              </a:effectLst>
            </a:endParaRPr>
          </a:p>
        </p:txBody>
      </p:sp>
      <p:grpSp>
        <p:nvGrpSpPr>
          <p:cNvPr id="10" name="Shape 66"/>
          <p:cNvGrpSpPr/>
          <p:nvPr/>
        </p:nvGrpSpPr>
        <p:grpSpPr>
          <a:xfrm>
            <a:off x="1" y="4851398"/>
            <a:ext cx="9143999" cy="308916"/>
            <a:chOff x="0" y="4721575"/>
            <a:chExt cx="9144001" cy="421925"/>
          </a:xfrm>
        </p:grpSpPr>
        <p:pic>
          <p:nvPicPr>
            <p:cNvPr id="11" name="Shape 67"/>
            <p:cNvPicPr preferRelativeResize="0"/>
            <p:nvPr/>
          </p:nvPicPr>
          <p:blipFill rotWithShape="1">
            <a:blip r:embed="rId3">
              <a:alphaModFix/>
            </a:blip>
            <a:srcRect r="12861"/>
            <a:stretch/>
          </p:blipFill>
          <p:spPr>
            <a:xfrm>
              <a:off x="0" y="4721575"/>
              <a:ext cx="9144001" cy="421925"/>
            </a:xfrm>
            <a:prstGeom prst="rect">
              <a:avLst/>
            </a:prstGeom>
            <a:noFill/>
            <a:ln>
              <a:noFill/>
            </a:ln>
          </p:spPr>
        </p:pic>
        <p:sp>
          <p:nvSpPr>
            <p:cNvPr id="12"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13"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5</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183950" y="715499"/>
            <a:ext cx="8837100" cy="2705603"/>
          </a:xfrm>
          <a:prstGeom prst="rect">
            <a:avLst/>
          </a:prstGeom>
        </p:spPr>
        <p:txBody>
          <a:bodyPr spcFirstLastPara="1" wrap="square" lIns="91425" tIns="91425" rIns="91425" bIns="91425" anchor="t" anchorCtr="0">
            <a:noAutofit/>
          </a:bodyPr>
          <a:lstStyle/>
          <a:p>
            <a:pPr marL="0" lvl="0" indent="0">
              <a:lnSpc>
                <a:spcPct val="90000"/>
              </a:lnSpc>
              <a:spcBef>
                <a:spcPts val="0"/>
              </a:spcBef>
              <a:spcAft>
                <a:spcPts val="0"/>
              </a:spcAft>
              <a:buNone/>
            </a:pPr>
            <a:r>
              <a:rPr lang="it" sz="1400" dirty="0">
                <a:solidFill>
                  <a:srgbClr val="000090"/>
                </a:solidFill>
              </a:rPr>
              <a:t>CREST is based on a Server-Client architecture, enhancing the role of the Frontier servers</a:t>
            </a:r>
            <a:r>
              <a:rPr lang="it" sz="1400" dirty="0" smtClean="0">
                <a:solidFill>
                  <a:srgbClr val="000090"/>
                </a:solidFill>
              </a:rPr>
              <a:t>.</a:t>
            </a:r>
            <a:endParaRPr lang="it-IT" sz="1400" dirty="0" smtClean="0">
              <a:solidFill>
                <a:srgbClr val="000090"/>
              </a:solidFill>
            </a:endParaRPr>
          </a:p>
          <a:p>
            <a:pPr marL="0" lvl="0" indent="0">
              <a:lnSpc>
                <a:spcPct val="90000"/>
              </a:lnSpc>
              <a:spcBef>
                <a:spcPts val="0"/>
              </a:spcBef>
              <a:spcAft>
                <a:spcPts val="0"/>
              </a:spcAft>
              <a:buNone/>
            </a:pPr>
            <a:r>
              <a:rPr lang="it-IT" sz="1400" dirty="0" smtClean="0">
                <a:solidFill>
                  <a:srgbClr val="000090"/>
                </a:solidFill>
              </a:rPr>
              <a:t>The CREST </a:t>
            </a:r>
            <a:r>
              <a:rPr lang="it-IT" sz="1400" dirty="0" err="1" smtClean="0">
                <a:solidFill>
                  <a:srgbClr val="000090"/>
                </a:solidFill>
              </a:rPr>
              <a:t>development</a:t>
            </a:r>
            <a:r>
              <a:rPr lang="it-IT" sz="1400" dirty="0" smtClean="0">
                <a:solidFill>
                  <a:srgbClr val="000090"/>
                </a:solidFill>
              </a:rPr>
              <a:t> </a:t>
            </a:r>
            <a:r>
              <a:rPr lang="it-IT" sz="1400" dirty="0" err="1" smtClean="0">
                <a:solidFill>
                  <a:srgbClr val="000090"/>
                </a:solidFill>
              </a:rPr>
              <a:t>is</a:t>
            </a:r>
            <a:r>
              <a:rPr lang="it-IT" sz="1400" dirty="0" smtClean="0">
                <a:solidFill>
                  <a:srgbClr val="000090"/>
                </a:solidFill>
              </a:rPr>
              <a:t> a common </a:t>
            </a:r>
            <a:r>
              <a:rPr lang="it-IT" sz="1400" dirty="0" err="1" smtClean="0">
                <a:solidFill>
                  <a:srgbClr val="000090"/>
                </a:solidFill>
              </a:rPr>
              <a:t>activity</a:t>
            </a:r>
            <a:r>
              <a:rPr lang="it-IT" sz="1400" dirty="0" smtClean="0">
                <a:solidFill>
                  <a:srgbClr val="000090"/>
                </a:solidFill>
              </a:rPr>
              <a:t> with CMS (</a:t>
            </a:r>
            <a:r>
              <a:rPr lang="it-IT" sz="1400" dirty="0" err="1" smtClean="0">
                <a:solidFill>
                  <a:srgbClr val="000090"/>
                </a:solidFill>
              </a:rPr>
              <a:t>already</a:t>
            </a:r>
            <a:r>
              <a:rPr lang="it-IT" sz="1400" dirty="0" smtClean="0">
                <a:solidFill>
                  <a:srgbClr val="000090"/>
                </a:solidFill>
              </a:rPr>
              <a:t> in use </a:t>
            </a:r>
            <a:r>
              <a:rPr lang="it-IT" sz="1400" dirty="0" smtClean="0">
                <a:solidFill>
                  <a:srgbClr val="000090"/>
                </a:solidFill>
              </a:rPr>
              <a:t>by CMS </a:t>
            </a:r>
            <a:r>
              <a:rPr lang="it-IT" sz="1400" dirty="0" err="1" smtClean="0">
                <a:solidFill>
                  <a:srgbClr val="000090"/>
                </a:solidFill>
              </a:rPr>
              <a:t>during</a:t>
            </a:r>
            <a:r>
              <a:rPr lang="it-IT" sz="1400" dirty="0" smtClean="0">
                <a:solidFill>
                  <a:srgbClr val="000090"/>
                </a:solidFill>
              </a:rPr>
              <a:t> Run-2)</a:t>
            </a:r>
            <a:endParaRPr sz="1400" dirty="0">
              <a:solidFill>
                <a:srgbClr val="000090"/>
              </a:solidFill>
            </a:endParaRPr>
          </a:p>
          <a:p>
            <a:pPr marL="0" lvl="0" indent="0" rtl="0">
              <a:lnSpc>
                <a:spcPct val="90000"/>
              </a:lnSpc>
              <a:spcBef>
                <a:spcPts val="1600"/>
              </a:spcBef>
              <a:spcAft>
                <a:spcPts val="0"/>
              </a:spcAft>
              <a:buNone/>
            </a:pPr>
            <a:r>
              <a:rPr lang="it" sz="1400" dirty="0">
                <a:solidFill>
                  <a:srgbClr val="000090"/>
                </a:solidFill>
              </a:rPr>
              <a:t>CREST DB server provides a full set functionalities to interact with backend DB (where Conditions data and metadata are stored):</a:t>
            </a:r>
            <a:endParaRPr sz="1400" dirty="0">
              <a:solidFill>
                <a:srgbClr val="000090"/>
              </a:solidFill>
            </a:endParaRPr>
          </a:p>
          <a:p>
            <a:pPr marL="457200" lvl="0" indent="-317500" rtl="0">
              <a:lnSpc>
                <a:spcPct val="90000"/>
              </a:lnSpc>
              <a:spcBef>
                <a:spcPts val="1600"/>
              </a:spcBef>
              <a:spcAft>
                <a:spcPts val="0"/>
              </a:spcAft>
              <a:buClr>
                <a:srgbClr val="005493"/>
              </a:buClr>
              <a:buSzPts val="1400"/>
              <a:buChar char="●"/>
            </a:pPr>
            <a:r>
              <a:rPr lang="it" sz="1400" dirty="0">
                <a:solidFill>
                  <a:srgbClr val="000090"/>
                </a:solidFill>
              </a:rPr>
              <a:t>Functionalities exposed via Representational State Transfer (REST) architecture</a:t>
            </a:r>
            <a:endParaRPr sz="1400" dirty="0">
              <a:solidFill>
                <a:srgbClr val="000090"/>
              </a:solidFill>
            </a:endParaRPr>
          </a:p>
          <a:p>
            <a:pPr marL="457200" lvl="0" indent="-317500" rtl="0">
              <a:lnSpc>
                <a:spcPct val="90000"/>
              </a:lnSpc>
              <a:spcBef>
                <a:spcPts val="0"/>
              </a:spcBef>
              <a:spcAft>
                <a:spcPts val="0"/>
              </a:spcAft>
              <a:buClr>
                <a:srgbClr val="005493"/>
              </a:buClr>
              <a:buSzPts val="1400"/>
              <a:buChar char="●"/>
            </a:pPr>
            <a:r>
              <a:rPr lang="it" sz="1400" dirty="0">
                <a:solidFill>
                  <a:srgbClr val="000090"/>
                </a:solidFill>
              </a:rPr>
              <a:t>SQL not involved in server-client communication, internal resources accessible via URL and HTTP methods</a:t>
            </a:r>
            <a:endParaRPr sz="1400" dirty="0">
              <a:solidFill>
                <a:srgbClr val="000090"/>
              </a:solidFill>
            </a:endParaRPr>
          </a:p>
          <a:p>
            <a:pPr marL="0" lvl="0" indent="0" rtl="0">
              <a:lnSpc>
                <a:spcPct val="90000"/>
              </a:lnSpc>
              <a:spcBef>
                <a:spcPts val="0"/>
              </a:spcBef>
              <a:spcAft>
                <a:spcPts val="0"/>
              </a:spcAft>
              <a:buNone/>
            </a:pPr>
            <a:endParaRPr sz="1400" dirty="0">
              <a:solidFill>
                <a:srgbClr val="000090"/>
              </a:solidFill>
            </a:endParaRPr>
          </a:p>
          <a:p>
            <a:pPr marL="0" lvl="0" indent="0">
              <a:lnSpc>
                <a:spcPct val="90000"/>
              </a:lnSpc>
              <a:spcBef>
                <a:spcPts val="0"/>
              </a:spcBef>
              <a:spcAft>
                <a:spcPts val="0"/>
              </a:spcAft>
              <a:buNone/>
            </a:pPr>
            <a:r>
              <a:rPr lang="it" sz="1400" dirty="0">
                <a:solidFill>
                  <a:srgbClr val="000090"/>
                </a:solidFill>
              </a:rPr>
              <a:t>Resource management is disentangled from the Client, allowing big simplification of the Client layer and giving more flexibility to backend implementation.</a:t>
            </a:r>
            <a:endParaRPr sz="1400" dirty="0">
              <a:solidFill>
                <a:srgbClr val="000090"/>
              </a:solidFill>
            </a:endParaRPr>
          </a:p>
          <a:p>
            <a:pPr marL="0" lvl="0" indent="0">
              <a:lnSpc>
                <a:spcPct val="90000"/>
              </a:lnSpc>
              <a:spcBef>
                <a:spcPts val="1600"/>
              </a:spcBef>
              <a:spcAft>
                <a:spcPts val="0"/>
              </a:spcAft>
              <a:buNone/>
            </a:pPr>
            <a:endParaRPr sz="1400" dirty="0"/>
          </a:p>
          <a:p>
            <a:pPr marL="0" lvl="0" indent="0" rtl="0">
              <a:lnSpc>
                <a:spcPct val="90000"/>
              </a:lnSpc>
              <a:spcBef>
                <a:spcPts val="1600"/>
              </a:spcBef>
              <a:spcAft>
                <a:spcPts val="1600"/>
              </a:spcAft>
              <a:buNone/>
            </a:pPr>
            <a:endParaRPr sz="1400" dirty="0"/>
          </a:p>
        </p:txBody>
      </p:sp>
      <p:pic>
        <p:nvPicPr>
          <p:cNvPr id="121" name="Shape 121"/>
          <p:cNvPicPr preferRelativeResize="0"/>
          <p:nvPr/>
        </p:nvPicPr>
        <p:blipFill rotWithShape="1">
          <a:blip r:embed="rId3">
            <a:alphaModFix/>
          </a:blip>
          <a:srcRect t="6363" r="-613" b="15069"/>
          <a:stretch/>
        </p:blipFill>
        <p:spPr>
          <a:xfrm>
            <a:off x="1726925" y="3345875"/>
            <a:ext cx="5066750" cy="1399825"/>
          </a:xfrm>
          <a:prstGeom prst="rect">
            <a:avLst/>
          </a:prstGeom>
          <a:noFill/>
          <a:ln>
            <a:noFill/>
          </a:ln>
        </p:spPr>
      </p:pic>
      <p:pic>
        <p:nvPicPr>
          <p:cNvPr id="127" name="Shape 127"/>
          <p:cNvPicPr preferRelativeResize="0"/>
          <p:nvPr/>
        </p:nvPicPr>
        <p:blipFill rotWithShape="1">
          <a:blip r:embed="rId4">
            <a:alphaModFix/>
          </a:blip>
          <a:srcRect l="10618"/>
          <a:stretch/>
        </p:blipFill>
        <p:spPr>
          <a:xfrm>
            <a:off x="0" y="0"/>
            <a:ext cx="9144001" cy="660011"/>
          </a:xfrm>
          <a:prstGeom prst="rect">
            <a:avLst/>
          </a:prstGeom>
          <a:noFill/>
          <a:ln>
            <a:noFill/>
          </a:ln>
        </p:spPr>
      </p:pic>
      <p:sp>
        <p:nvSpPr>
          <p:cNvPr id="128" name="Shape 128"/>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CREST: a RESTful service for Conditions data</a:t>
            </a:r>
            <a:endParaRPr b="1" dirty="0">
              <a:solidFill>
                <a:schemeClr val="lt1"/>
              </a:solidFill>
              <a:effectLst>
                <a:outerShdw blurRad="50800" dist="38100" dir="2700000" algn="tl" rotWithShape="0">
                  <a:prstClr val="black">
                    <a:alpha val="40000"/>
                  </a:prstClr>
                </a:outerShdw>
              </a:effectLst>
            </a:endParaRPr>
          </a:p>
        </p:txBody>
      </p:sp>
      <p:grpSp>
        <p:nvGrpSpPr>
          <p:cNvPr id="10" name="Shape 66"/>
          <p:cNvGrpSpPr/>
          <p:nvPr/>
        </p:nvGrpSpPr>
        <p:grpSpPr>
          <a:xfrm>
            <a:off x="1" y="4851398"/>
            <a:ext cx="9143999" cy="308916"/>
            <a:chOff x="0" y="4721575"/>
            <a:chExt cx="9144001" cy="421925"/>
          </a:xfrm>
        </p:grpSpPr>
        <p:pic>
          <p:nvPicPr>
            <p:cNvPr id="11" name="Shape 67"/>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12"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13"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6</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Shape 133"/>
          <p:cNvPicPr preferRelativeResize="0"/>
          <p:nvPr/>
        </p:nvPicPr>
        <p:blipFill rotWithShape="1">
          <a:blip r:embed="rId3">
            <a:alphaModFix/>
          </a:blip>
          <a:srcRect b="45232"/>
          <a:stretch/>
        </p:blipFill>
        <p:spPr>
          <a:xfrm>
            <a:off x="1406050" y="2571762"/>
            <a:ext cx="6169799" cy="1188625"/>
          </a:xfrm>
          <a:prstGeom prst="rect">
            <a:avLst/>
          </a:prstGeom>
          <a:noFill/>
          <a:ln>
            <a:noFill/>
          </a:ln>
        </p:spPr>
      </p:pic>
      <p:pic>
        <p:nvPicPr>
          <p:cNvPr id="134" name="Shape 134"/>
          <p:cNvPicPr preferRelativeResize="0"/>
          <p:nvPr/>
        </p:nvPicPr>
        <p:blipFill rotWithShape="1">
          <a:blip r:embed="rId3">
            <a:alphaModFix/>
          </a:blip>
          <a:srcRect t="54510"/>
          <a:stretch/>
        </p:blipFill>
        <p:spPr>
          <a:xfrm>
            <a:off x="1568150" y="749337"/>
            <a:ext cx="6007696" cy="961325"/>
          </a:xfrm>
          <a:prstGeom prst="rect">
            <a:avLst/>
          </a:prstGeom>
          <a:noFill/>
          <a:ln>
            <a:noFill/>
          </a:ln>
        </p:spPr>
      </p:pic>
      <p:sp>
        <p:nvSpPr>
          <p:cNvPr id="135" name="Shape 135"/>
          <p:cNvSpPr txBox="1"/>
          <p:nvPr/>
        </p:nvSpPr>
        <p:spPr>
          <a:xfrm>
            <a:off x="516450" y="1710638"/>
            <a:ext cx="5320200" cy="9444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it" sz="1200" b="1" dirty="0">
                <a:solidFill>
                  <a:srgbClr val="000090"/>
                </a:solidFill>
              </a:rPr>
              <a:t>COOL</a:t>
            </a:r>
            <a:r>
              <a:rPr lang="it" sz="1200" dirty="0">
                <a:solidFill>
                  <a:srgbClr val="000090"/>
                </a:solidFill>
              </a:rPr>
              <a:t>: SQL queries encoded in the URL containing IOV ranges parameter</a:t>
            </a:r>
            <a:endParaRPr sz="1200" dirty="0">
              <a:solidFill>
                <a:srgbClr val="000090"/>
              </a:solidFill>
            </a:endParaRPr>
          </a:p>
          <a:p>
            <a:pPr marL="457200" lvl="0" indent="-304800" rtl="0">
              <a:spcBef>
                <a:spcPts val="0"/>
              </a:spcBef>
              <a:spcAft>
                <a:spcPts val="0"/>
              </a:spcAft>
              <a:buClr>
                <a:srgbClr val="005493"/>
              </a:buClr>
              <a:buSzPts val="1200"/>
              <a:buChar char="●"/>
            </a:pPr>
            <a:r>
              <a:rPr lang="it" sz="1200" b="1" dirty="0">
                <a:solidFill>
                  <a:srgbClr val="000090"/>
                </a:solidFill>
              </a:rPr>
              <a:t>retrieved response will contain IOV and PAYLOAD data</a:t>
            </a:r>
            <a:endParaRPr sz="1200" b="1" dirty="0">
              <a:solidFill>
                <a:srgbClr val="000090"/>
              </a:solidFill>
            </a:endParaRPr>
          </a:p>
          <a:p>
            <a:pPr marL="457200" lvl="0" indent="-304800" rtl="0">
              <a:spcBef>
                <a:spcPts val="0"/>
              </a:spcBef>
              <a:spcAft>
                <a:spcPts val="0"/>
              </a:spcAft>
              <a:buClr>
                <a:srgbClr val="005493"/>
              </a:buClr>
              <a:buSzPts val="1200"/>
              <a:buChar char="●"/>
            </a:pPr>
            <a:r>
              <a:rPr lang="it" sz="1200" dirty="0">
                <a:solidFill>
                  <a:srgbClr val="000090"/>
                </a:solidFill>
              </a:rPr>
              <a:t>when cache is invalidated, the response is thrashed </a:t>
            </a:r>
            <a:endParaRPr sz="1200" dirty="0">
              <a:solidFill>
                <a:srgbClr val="000090"/>
              </a:solidFill>
            </a:endParaRPr>
          </a:p>
          <a:p>
            <a:pPr marL="457200" lvl="0" indent="-304800" rtl="0">
              <a:spcBef>
                <a:spcPts val="0"/>
              </a:spcBef>
              <a:spcAft>
                <a:spcPts val="0"/>
              </a:spcAft>
              <a:buClr>
                <a:srgbClr val="005493"/>
              </a:buClr>
              <a:buSzPts val="1200"/>
              <a:buChar char="●"/>
            </a:pPr>
            <a:r>
              <a:rPr lang="it" sz="1200" dirty="0">
                <a:solidFill>
                  <a:srgbClr val="000090"/>
                </a:solidFill>
              </a:rPr>
              <a:t>multiple HTTP calls needed</a:t>
            </a:r>
            <a:endParaRPr sz="1200" dirty="0">
              <a:solidFill>
                <a:srgbClr val="000090"/>
              </a:solidFill>
            </a:endParaRPr>
          </a:p>
        </p:txBody>
      </p:sp>
      <p:sp>
        <p:nvSpPr>
          <p:cNvPr id="136" name="Shape 136"/>
          <p:cNvSpPr txBox="1"/>
          <p:nvPr/>
        </p:nvSpPr>
        <p:spPr>
          <a:xfrm>
            <a:off x="584400" y="3705699"/>
            <a:ext cx="8280000" cy="1023193"/>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it" sz="1200" b="1" dirty="0">
                <a:solidFill>
                  <a:srgbClr val="000090"/>
                </a:solidFill>
              </a:rPr>
              <a:t>CREST</a:t>
            </a:r>
            <a:r>
              <a:rPr lang="it" sz="1200" dirty="0">
                <a:solidFill>
                  <a:srgbClr val="000090"/>
                </a:solidFill>
              </a:rPr>
              <a:t>: presence of the server interacting with DB backend and functionalities exposed via HTTP methods</a:t>
            </a:r>
            <a:endParaRPr sz="1200" dirty="0">
              <a:solidFill>
                <a:srgbClr val="000090"/>
              </a:solidFill>
            </a:endParaRPr>
          </a:p>
          <a:p>
            <a:pPr marL="457200" lvl="0" indent="-304800" rtl="0">
              <a:spcBef>
                <a:spcPts val="0"/>
              </a:spcBef>
              <a:spcAft>
                <a:spcPts val="0"/>
              </a:spcAft>
              <a:buClr>
                <a:srgbClr val="005493"/>
              </a:buClr>
              <a:buSzPts val="1200"/>
              <a:buChar char="●"/>
            </a:pPr>
            <a:r>
              <a:rPr lang="it" sz="1200" b="1" dirty="0">
                <a:solidFill>
                  <a:srgbClr val="000090"/>
                </a:solidFill>
              </a:rPr>
              <a:t>PAYLOAD is disentangled from IOV access</a:t>
            </a:r>
            <a:endParaRPr sz="1200" b="1" dirty="0">
              <a:solidFill>
                <a:srgbClr val="000090"/>
              </a:solidFill>
            </a:endParaRPr>
          </a:p>
          <a:p>
            <a:pPr marL="457200" lvl="0" indent="-304800" rtl="0">
              <a:spcBef>
                <a:spcPts val="0"/>
              </a:spcBef>
              <a:spcAft>
                <a:spcPts val="0"/>
              </a:spcAft>
              <a:buClr>
                <a:srgbClr val="005493"/>
              </a:buClr>
              <a:buSzPts val="1200"/>
              <a:buChar char="●"/>
            </a:pPr>
            <a:r>
              <a:rPr lang="it" sz="1200" dirty="0">
                <a:solidFill>
                  <a:srgbClr val="000090"/>
                </a:solidFill>
              </a:rPr>
              <a:t>even if IOV is invalidated, PAYLOAD is kept cached</a:t>
            </a:r>
            <a:endParaRPr sz="1200" dirty="0">
              <a:solidFill>
                <a:srgbClr val="000090"/>
              </a:solidFill>
            </a:endParaRPr>
          </a:p>
          <a:p>
            <a:pPr marL="457200" lvl="0" indent="-304800" rtl="0">
              <a:spcBef>
                <a:spcPts val="0"/>
              </a:spcBef>
              <a:spcAft>
                <a:spcPts val="0"/>
              </a:spcAft>
              <a:buClr>
                <a:srgbClr val="005493"/>
              </a:buClr>
              <a:buSzPts val="1200"/>
              <a:buChar char="●"/>
            </a:pPr>
            <a:r>
              <a:rPr lang="it" sz="1200" dirty="0">
                <a:solidFill>
                  <a:srgbClr val="000090"/>
                </a:solidFill>
              </a:rPr>
              <a:t>Payload requests never change (same url access same data on the backend): only 1 HTTP call is needed!</a:t>
            </a:r>
            <a:endParaRPr sz="1200" dirty="0">
              <a:solidFill>
                <a:srgbClr val="000090"/>
              </a:solidFill>
            </a:endParaRPr>
          </a:p>
          <a:p>
            <a:pPr marL="457200" lvl="0" indent="-304800" rtl="0">
              <a:spcBef>
                <a:spcPts val="0"/>
              </a:spcBef>
              <a:spcAft>
                <a:spcPts val="0"/>
              </a:spcAft>
              <a:buClr>
                <a:srgbClr val="005493"/>
              </a:buClr>
              <a:buSzPts val="1200"/>
              <a:buChar char="●"/>
            </a:pPr>
            <a:r>
              <a:rPr lang="it" sz="1200" dirty="0">
                <a:solidFill>
                  <a:srgbClr val="000090"/>
                </a:solidFill>
              </a:rPr>
              <a:t>Tag content information </a:t>
            </a:r>
            <a:endParaRPr sz="1200" dirty="0">
              <a:solidFill>
                <a:srgbClr val="000090"/>
              </a:solidFill>
            </a:endParaRPr>
          </a:p>
        </p:txBody>
      </p:sp>
      <p:pic>
        <p:nvPicPr>
          <p:cNvPr id="142" name="Shape 142"/>
          <p:cNvPicPr preferRelativeResize="0"/>
          <p:nvPr/>
        </p:nvPicPr>
        <p:blipFill rotWithShape="1">
          <a:blip r:embed="rId4">
            <a:alphaModFix/>
          </a:blip>
          <a:srcRect l="10618"/>
          <a:stretch/>
        </p:blipFill>
        <p:spPr>
          <a:xfrm>
            <a:off x="0" y="0"/>
            <a:ext cx="9144001" cy="660011"/>
          </a:xfrm>
          <a:prstGeom prst="rect">
            <a:avLst/>
          </a:prstGeom>
          <a:noFill/>
          <a:ln>
            <a:noFill/>
          </a:ln>
        </p:spPr>
      </p:pic>
      <p:sp>
        <p:nvSpPr>
          <p:cNvPr id="143" name="Shape 143"/>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CREST vs COOL: Client communication</a:t>
            </a:r>
            <a:endParaRPr b="1" dirty="0">
              <a:solidFill>
                <a:schemeClr val="lt1"/>
              </a:solidFill>
              <a:effectLst>
                <a:outerShdw blurRad="50800" dist="38100" dir="2700000" algn="tl" rotWithShape="0">
                  <a:prstClr val="black">
                    <a:alpha val="40000"/>
                  </a:prstClr>
                </a:outerShdw>
              </a:effectLst>
            </a:endParaRPr>
          </a:p>
        </p:txBody>
      </p:sp>
      <p:sp>
        <p:nvSpPr>
          <p:cNvPr id="144" name="Shape 144"/>
          <p:cNvSpPr/>
          <p:nvPr/>
        </p:nvSpPr>
        <p:spPr>
          <a:xfrm>
            <a:off x="206725" y="2095850"/>
            <a:ext cx="581275" cy="2007375"/>
          </a:xfrm>
          <a:custGeom>
            <a:avLst/>
            <a:gdLst/>
            <a:ahLst/>
            <a:cxnLst/>
            <a:rect l="0" t="0" r="0" b="0"/>
            <a:pathLst>
              <a:path w="23251" h="80295" extrusionOk="0">
                <a:moveTo>
                  <a:pt x="20218" y="0"/>
                </a:moveTo>
                <a:cubicBezTo>
                  <a:pt x="17134" y="3128"/>
                  <a:pt x="4543" y="7369"/>
                  <a:pt x="1715" y="18765"/>
                </a:cubicBezTo>
                <a:cubicBezTo>
                  <a:pt x="-1112" y="30161"/>
                  <a:pt x="-336" y="58119"/>
                  <a:pt x="3253" y="68374"/>
                </a:cubicBezTo>
                <a:cubicBezTo>
                  <a:pt x="6842" y="78629"/>
                  <a:pt x="19918" y="78308"/>
                  <a:pt x="23251" y="80295"/>
                </a:cubicBezTo>
              </a:path>
            </a:pathLst>
          </a:custGeom>
          <a:noFill/>
          <a:ln w="19050" cap="flat" cmpd="sng">
            <a:solidFill>
              <a:srgbClr val="FF0000"/>
            </a:solidFill>
            <a:prstDash val="solid"/>
            <a:round/>
            <a:headEnd type="stealth" w="med" len="med"/>
            <a:tailEnd type="stealth" w="med" len="med"/>
          </a:ln>
        </p:spPr>
      </p:sp>
      <p:sp>
        <p:nvSpPr>
          <p:cNvPr id="145" name="Shape 145"/>
          <p:cNvSpPr/>
          <p:nvPr/>
        </p:nvSpPr>
        <p:spPr>
          <a:xfrm>
            <a:off x="4590975" y="843850"/>
            <a:ext cx="2099700" cy="2310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6" name="Shape 146"/>
          <p:cNvSpPr/>
          <p:nvPr/>
        </p:nvSpPr>
        <p:spPr>
          <a:xfrm>
            <a:off x="5354475" y="2545450"/>
            <a:ext cx="1104900" cy="2310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7" name="Shape 147"/>
          <p:cNvSpPr/>
          <p:nvPr/>
        </p:nvSpPr>
        <p:spPr>
          <a:xfrm>
            <a:off x="5396375" y="3191650"/>
            <a:ext cx="1104900" cy="2310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8" name="Shape 148"/>
          <p:cNvSpPr/>
          <p:nvPr/>
        </p:nvSpPr>
        <p:spPr>
          <a:xfrm>
            <a:off x="6469550" y="904175"/>
            <a:ext cx="1426700" cy="1768025"/>
          </a:xfrm>
          <a:custGeom>
            <a:avLst/>
            <a:gdLst/>
            <a:ahLst/>
            <a:cxnLst/>
            <a:rect l="0" t="0" r="0" b="0"/>
            <a:pathLst>
              <a:path w="57068" h="70721" extrusionOk="0">
                <a:moveTo>
                  <a:pt x="8841" y="2007"/>
                </a:moveTo>
                <a:cubicBezTo>
                  <a:pt x="16208" y="2476"/>
                  <a:pt x="46346" y="-4355"/>
                  <a:pt x="53043" y="4820"/>
                </a:cubicBezTo>
                <a:cubicBezTo>
                  <a:pt x="59740" y="13995"/>
                  <a:pt x="57865" y="46076"/>
                  <a:pt x="49024" y="57059"/>
                </a:cubicBezTo>
                <a:cubicBezTo>
                  <a:pt x="40184" y="68043"/>
                  <a:pt x="8171" y="68444"/>
                  <a:pt x="0" y="70721"/>
                </a:cubicBezTo>
              </a:path>
            </a:pathLst>
          </a:custGeom>
          <a:noFill/>
          <a:ln w="19050" cap="flat" cmpd="sng">
            <a:solidFill>
              <a:srgbClr val="FF0000"/>
            </a:solidFill>
            <a:prstDash val="solid"/>
            <a:round/>
            <a:headEnd type="none" w="med" len="med"/>
            <a:tailEnd type="stealth" w="med" len="med"/>
          </a:ln>
        </p:spPr>
      </p:sp>
      <p:sp>
        <p:nvSpPr>
          <p:cNvPr id="149" name="Shape 149"/>
          <p:cNvSpPr/>
          <p:nvPr/>
        </p:nvSpPr>
        <p:spPr>
          <a:xfrm>
            <a:off x="6469550" y="911435"/>
            <a:ext cx="1448050" cy="2430850"/>
          </a:xfrm>
          <a:custGeom>
            <a:avLst/>
            <a:gdLst/>
            <a:ahLst/>
            <a:cxnLst/>
            <a:rect l="0" t="0" r="0" b="0"/>
            <a:pathLst>
              <a:path w="57922" h="97234" extrusionOk="0">
                <a:moveTo>
                  <a:pt x="8841" y="2478"/>
                </a:moveTo>
                <a:cubicBezTo>
                  <a:pt x="16409" y="3289"/>
                  <a:pt x="47551" y="-6193"/>
                  <a:pt x="54248" y="7343"/>
                </a:cubicBezTo>
                <a:cubicBezTo>
                  <a:pt x="60945" y="20879"/>
                  <a:pt x="58065" y="68710"/>
                  <a:pt x="49024" y="83692"/>
                </a:cubicBezTo>
                <a:cubicBezTo>
                  <a:pt x="39983" y="98674"/>
                  <a:pt x="8171" y="94977"/>
                  <a:pt x="0" y="97234"/>
                </a:cubicBezTo>
              </a:path>
            </a:pathLst>
          </a:custGeom>
          <a:noFill/>
          <a:ln w="19050" cap="flat" cmpd="sng">
            <a:solidFill>
              <a:srgbClr val="FF0000"/>
            </a:solidFill>
            <a:prstDash val="solid"/>
            <a:round/>
            <a:headEnd type="none" w="med" len="med"/>
            <a:tailEnd type="stealth" w="med" len="med"/>
          </a:ln>
        </p:spPr>
      </p:sp>
      <p:sp>
        <p:nvSpPr>
          <p:cNvPr id="150" name="Shape 150"/>
          <p:cNvSpPr txBox="1"/>
          <p:nvPr/>
        </p:nvSpPr>
        <p:spPr>
          <a:xfrm>
            <a:off x="8002325" y="1710638"/>
            <a:ext cx="769200" cy="6462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it" sz="1200" b="1">
                <a:solidFill>
                  <a:srgbClr val="FF0000"/>
                </a:solidFill>
              </a:rPr>
              <a:t>The Big Change</a:t>
            </a:r>
            <a:endParaRPr sz="1200" b="1">
              <a:solidFill>
                <a:srgbClr val="FF0000"/>
              </a:solidFill>
            </a:endParaRPr>
          </a:p>
        </p:txBody>
      </p:sp>
      <p:grpSp>
        <p:nvGrpSpPr>
          <p:cNvPr id="19" name="Shape 66"/>
          <p:cNvGrpSpPr/>
          <p:nvPr/>
        </p:nvGrpSpPr>
        <p:grpSpPr>
          <a:xfrm>
            <a:off x="1" y="4851398"/>
            <a:ext cx="9143999" cy="308916"/>
            <a:chOff x="0" y="4721575"/>
            <a:chExt cx="9144001" cy="421925"/>
          </a:xfrm>
        </p:grpSpPr>
        <p:pic>
          <p:nvPicPr>
            <p:cNvPr id="20" name="Shape 67"/>
            <p:cNvPicPr preferRelativeResize="0"/>
            <p:nvPr/>
          </p:nvPicPr>
          <p:blipFill rotWithShape="1">
            <a:blip r:embed="rId4">
              <a:alphaModFix/>
            </a:blip>
            <a:srcRect r="12861"/>
            <a:stretch/>
          </p:blipFill>
          <p:spPr>
            <a:xfrm>
              <a:off x="0" y="4721575"/>
              <a:ext cx="9144001" cy="421925"/>
            </a:xfrm>
            <a:prstGeom prst="rect">
              <a:avLst/>
            </a:prstGeom>
            <a:noFill/>
            <a:ln>
              <a:noFill/>
            </a:ln>
          </p:spPr>
        </p:pic>
        <p:sp>
          <p:nvSpPr>
            <p:cNvPr id="25"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26"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7</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it" dirty="0">
                <a:solidFill>
                  <a:srgbClr val="000090"/>
                </a:solidFill>
              </a:rPr>
              <a:t>Athena use of COOL is via a central service, </a:t>
            </a:r>
            <a:r>
              <a:rPr lang="it" b="1" dirty="0">
                <a:solidFill>
                  <a:srgbClr val="000090"/>
                </a:solidFill>
              </a:rPr>
              <a:t>IOVDbSvc</a:t>
            </a:r>
            <a:endParaRPr b="1" dirty="0">
              <a:solidFill>
                <a:srgbClr val="000090"/>
              </a:solidFill>
            </a:endParaRPr>
          </a:p>
          <a:p>
            <a:pPr marL="0" lvl="0" indent="0">
              <a:spcBef>
                <a:spcPts val="1600"/>
              </a:spcBef>
              <a:spcAft>
                <a:spcPts val="0"/>
              </a:spcAft>
              <a:buNone/>
            </a:pPr>
            <a:r>
              <a:rPr lang="it" dirty="0">
                <a:solidFill>
                  <a:srgbClr val="000090"/>
                </a:solidFill>
              </a:rPr>
              <a:t>This has been modified to use </a:t>
            </a:r>
            <a:r>
              <a:rPr lang="it-IT" dirty="0" smtClean="0">
                <a:solidFill>
                  <a:srgbClr val="000090"/>
                </a:solidFill>
              </a:rPr>
              <a:t>HTTP</a:t>
            </a:r>
            <a:r>
              <a:rPr lang="it" dirty="0" smtClean="0">
                <a:solidFill>
                  <a:srgbClr val="000090"/>
                </a:solidFill>
              </a:rPr>
              <a:t> </a:t>
            </a:r>
            <a:r>
              <a:rPr lang="it" dirty="0">
                <a:solidFill>
                  <a:srgbClr val="000090"/>
                </a:solidFill>
              </a:rPr>
              <a:t>requests accessing the CREST server, and data is provided in JSON format:</a:t>
            </a:r>
            <a:endParaRPr dirty="0">
              <a:solidFill>
                <a:srgbClr val="000090"/>
              </a:solidFill>
            </a:endParaRPr>
          </a:p>
          <a:p>
            <a:pPr marL="457200" lvl="0" indent="-342900" rtl="0">
              <a:spcBef>
                <a:spcPts val="1600"/>
              </a:spcBef>
              <a:spcAft>
                <a:spcPts val="0"/>
              </a:spcAft>
              <a:buClr>
                <a:srgbClr val="005493"/>
              </a:buClr>
              <a:buSzPts val="1800"/>
              <a:buChar char="●"/>
            </a:pPr>
            <a:r>
              <a:rPr lang="it" dirty="0">
                <a:solidFill>
                  <a:srgbClr val="000090"/>
                </a:solidFill>
              </a:rPr>
              <a:t>Simple (single IOV) jobs run transparently (client/subsystem code unchanged) switching between COOL/CREST</a:t>
            </a:r>
            <a:endParaRPr dirty="0">
              <a:solidFill>
                <a:srgbClr val="000090"/>
              </a:solidFill>
            </a:endParaRPr>
          </a:p>
          <a:p>
            <a:pPr marL="457200" lvl="0" indent="-342900" rtl="0">
              <a:spcBef>
                <a:spcPts val="0"/>
              </a:spcBef>
              <a:spcAft>
                <a:spcPts val="0"/>
              </a:spcAft>
              <a:buClr>
                <a:srgbClr val="005493"/>
              </a:buClr>
              <a:buSzPts val="1800"/>
              <a:buChar char="●"/>
            </a:pPr>
            <a:r>
              <a:rPr lang="it" dirty="0">
                <a:solidFill>
                  <a:srgbClr val="000090"/>
                </a:solidFill>
              </a:rPr>
              <a:t>Can also produce or consume local data files in JSON format</a:t>
            </a:r>
            <a:endParaRPr dirty="0">
              <a:solidFill>
                <a:srgbClr val="000090"/>
              </a:solidFill>
            </a:endParaRPr>
          </a:p>
          <a:p>
            <a:pPr marL="457200" lvl="0" indent="-342900" rtl="0">
              <a:spcBef>
                <a:spcPts val="0"/>
              </a:spcBef>
              <a:spcAft>
                <a:spcPts val="0"/>
              </a:spcAft>
              <a:buClr>
                <a:srgbClr val="005493"/>
              </a:buClr>
              <a:buSzPts val="1800"/>
              <a:buChar char="●"/>
            </a:pPr>
            <a:r>
              <a:rPr lang="it" dirty="0">
                <a:solidFill>
                  <a:srgbClr val="000090"/>
                </a:solidFill>
              </a:rPr>
              <a:t>Now being extended to multiple IOVs</a:t>
            </a:r>
            <a:endParaRPr dirty="0">
              <a:solidFill>
                <a:srgbClr val="000090"/>
              </a:solidFill>
            </a:endParaRPr>
          </a:p>
          <a:p>
            <a:pPr marL="0" lvl="0" indent="0">
              <a:spcBef>
                <a:spcPts val="1600"/>
              </a:spcBef>
              <a:spcAft>
                <a:spcPts val="1600"/>
              </a:spcAft>
              <a:buNone/>
            </a:pPr>
            <a:r>
              <a:rPr lang="it" dirty="0"/>
              <a:t>	</a:t>
            </a:r>
            <a:endParaRPr dirty="0"/>
          </a:p>
        </p:txBody>
      </p:sp>
      <p:pic>
        <p:nvPicPr>
          <p:cNvPr id="161" name="Shape 161"/>
          <p:cNvPicPr preferRelativeResize="0"/>
          <p:nvPr/>
        </p:nvPicPr>
        <p:blipFill rotWithShape="1">
          <a:blip r:embed="rId3">
            <a:alphaModFix/>
          </a:blip>
          <a:srcRect l="10618"/>
          <a:stretch/>
        </p:blipFill>
        <p:spPr>
          <a:xfrm>
            <a:off x="0" y="0"/>
            <a:ext cx="9144001" cy="660011"/>
          </a:xfrm>
          <a:prstGeom prst="rect">
            <a:avLst/>
          </a:prstGeom>
          <a:noFill/>
          <a:ln>
            <a:noFill/>
          </a:ln>
        </p:spPr>
      </p:pic>
      <p:sp>
        <p:nvSpPr>
          <p:cNvPr id="162" name="Shape 162"/>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it" b="1" dirty="0">
                <a:solidFill>
                  <a:schemeClr val="lt1"/>
                </a:solidFill>
                <a:effectLst>
                  <a:outerShdw blurRad="50800" dist="38100" dir="2700000" algn="tl" rotWithShape="0">
                    <a:prstClr val="black">
                      <a:alpha val="40000"/>
                    </a:prstClr>
                  </a:outerShdw>
                </a:effectLst>
              </a:rPr>
              <a:t>Athena CREST access</a:t>
            </a:r>
            <a:endParaRPr b="1" dirty="0">
              <a:solidFill>
                <a:schemeClr val="lt1"/>
              </a:solidFill>
              <a:effectLst>
                <a:outerShdw blurRad="50800" dist="38100" dir="2700000" algn="tl" rotWithShape="0">
                  <a:prstClr val="black">
                    <a:alpha val="40000"/>
                  </a:prstClr>
                </a:outerShdw>
              </a:effectLst>
            </a:endParaRPr>
          </a:p>
        </p:txBody>
      </p:sp>
      <p:grpSp>
        <p:nvGrpSpPr>
          <p:cNvPr id="9" name="Shape 66"/>
          <p:cNvGrpSpPr/>
          <p:nvPr/>
        </p:nvGrpSpPr>
        <p:grpSpPr>
          <a:xfrm>
            <a:off x="1" y="4851398"/>
            <a:ext cx="9143999" cy="308916"/>
            <a:chOff x="0" y="4721575"/>
            <a:chExt cx="9144001" cy="421925"/>
          </a:xfrm>
        </p:grpSpPr>
        <p:pic>
          <p:nvPicPr>
            <p:cNvPr id="14" name="Shape 67"/>
            <p:cNvPicPr preferRelativeResize="0"/>
            <p:nvPr/>
          </p:nvPicPr>
          <p:blipFill rotWithShape="1">
            <a:blip r:embed="rId3">
              <a:alphaModFix/>
            </a:blip>
            <a:srcRect r="12861"/>
            <a:stretch/>
          </p:blipFill>
          <p:spPr>
            <a:xfrm>
              <a:off x="0" y="4721575"/>
              <a:ext cx="9144001" cy="421925"/>
            </a:xfrm>
            <a:prstGeom prst="rect">
              <a:avLst/>
            </a:prstGeom>
            <a:noFill/>
            <a:ln>
              <a:noFill/>
            </a:ln>
          </p:spPr>
        </p:pic>
        <p:sp>
          <p:nvSpPr>
            <p:cNvPr id="15"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16"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8</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p:nvPr/>
        </p:nvSpPr>
        <p:spPr>
          <a:xfrm>
            <a:off x="100650" y="613325"/>
            <a:ext cx="8920500" cy="2578800"/>
          </a:xfrm>
          <a:prstGeom prst="rect">
            <a:avLst/>
          </a:prstGeom>
          <a:noFill/>
          <a:ln>
            <a:noFill/>
          </a:ln>
        </p:spPr>
        <p:txBody>
          <a:bodyPr spcFirstLastPara="1" wrap="square" lIns="91425" tIns="91425" rIns="91425" bIns="91425" anchor="t" anchorCtr="0">
            <a:noAutofit/>
          </a:bodyPr>
          <a:lstStyle/>
          <a:p>
            <a:pPr marL="0" lvl="0" indent="0" rtl="0">
              <a:lnSpc>
                <a:spcPct val="80000"/>
              </a:lnSpc>
              <a:spcBef>
                <a:spcPts val="0"/>
              </a:spcBef>
              <a:spcAft>
                <a:spcPts val="0"/>
              </a:spcAft>
              <a:buNone/>
            </a:pPr>
            <a:r>
              <a:rPr lang="it" sz="1600" dirty="0">
                <a:solidFill>
                  <a:srgbClr val="000090"/>
                </a:solidFill>
              </a:rPr>
              <a:t>Full CREST architecture will be </a:t>
            </a:r>
            <a:r>
              <a:rPr lang="it" sz="1600" b="1" dirty="0">
                <a:solidFill>
                  <a:srgbClr val="000090"/>
                </a:solidFill>
              </a:rPr>
              <a:t>ready</a:t>
            </a:r>
            <a:r>
              <a:rPr lang="it" sz="1600" dirty="0">
                <a:solidFill>
                  <a:srgbClr val="000090"/>
                </a:solidFill>
              </a:rPr>
              <a:t> by the </a:t>
            </a:r>
            <a:r>
              <a:rPr lang="it" sz="1600" b="1" dirty="0">
                <a:solidFill>
                  <a:srgbClr val="000090"/>
                </a:solidFill>
              </a:rPr>
              <a:t>end of Run-3</a:t>
            </a:r>
            <a:r>
              <a:rPr lang="it" sz="1600" dirty="0">
                <a:solidFill>
                  <a:srgbClr val="000090"/>
                </a:solidFill>
              </a:rPr>
              <a:t> </a:t>
            </a:r>
            <a:endParaRPr sz="1600" dirty="0">
              <a:solidFill>
                <a:srgbClr val="000090"/>
              </a:solidFill>
            </a:endParaRPr>
          </a:p>
          <a:p>
            <a:pPr marL="0" lvl="0" indent="0" rtl="0">
              <a:lnSpc>
                <a:spcPct val="80000"/>
              </a:lnSpc>
              <a:spcBef>
                <a:spcPts val="1600"/>
              </a:spcBef>
              <a:spcAft>
                <a:spcPts val="0"/>
              </a:spcAft>
              <a:buNone/>
            </a:pPr>
            <a:r>
              <a:rPr lang="it" sz="1600" dirty="0">
                <a:solidFill>
                  <a:srgbClr val="000090"/>
                </a:solidFill>
              </a:rPr>
              <a:t>In the </a:t>
            </a:r>
            <a:r>
              <a:rPr lang="it" sz="1600" b="1" dirty="0">
                <a:solidFill>
                  <a:srgbClr val="000090"/>
                </a:solidFill>
              </a:rPr>
              <a:t>transition</a:t>
            </a:r>
            <a:r>
              <a:rPr lang="it" sz="1600" dirty="0">
                <a:solidFill>
                  <a:srgbClr val="000090"/>
                </a:solidFill>
              </a:rPr>
              <a:t> phase we need to preserve client COOL access in order to have a smoother migration, we are developing </a:t>
            </a:r>
            <a:r>
              <a:rPr lang="it" sz="1600" b="1" dirty="0" smtClean="0">
                <a:solidFill>
                  <a:srgbClr val="000090"/>
                </a:solidFill>
              </a:rPr>
              <a:t>C</a:t>
            </a:r>
            <a:r>
              <a:rPr lang="it-IT" sz="1600" b="1" dirty="0" smtClean="0">
                <a:solidFill>
                  <a:srgbClr val="000090"/>
                </a:solidFill>
              </a:rPr>
              <a:t>OOL</a:t>
            </a:r>
            <a:r>
              <a:rPr lang="it" sz="1600" b="1" dirty="0" smtClean="0">
                <a:solidFill>
                  <a:srgbClr val="000090"/>
                </a:solidFill>
              </a:rPr>
              <a:t>R</a:t>
            </a:r>
            <a:r>
              <a:rPr lang="it" sz="1600" dirty="0" smtClean="0">
                <a:solidFill>
                  <a:srgbClr val="000090"/>
                </a:solidFill>
              </a:rPr>
              <a:t> </a:t>
            </a:r>
            <a:r>
              <a:rPr lang="it" sz="1600" dirty="0">
                <a:solidFill>
                  <a:srgbClr val="000090"/>
                </a:solidFill>
              </a:rPr>
              <a:t>for a COOL REST access.</a:t>
            </a:r>
            <a:endParaRPr sz="1600" dirty="0">
              <a:solidFill>
                <a:srgbClr val="000090"/>
              </a:solidFill>
            </a:endParaRPr>
          </a:p>
          <a:p>
            <a:pPr>
              <a:lnSpc>
                <a:spcPct val="80000"/>
              </a:lnSpc>
              <a:spcBef>
                <a:spcPts val="1600"/>
              </a:spcBef>
              <a:spcAft>
                <a:spcPts val="1600"/>
              </a:spcAft>
            </a:pPr>
            <a:r>
              <a:rPr lang="it-IT" sz="1600" dirty="0">
                <a:solidFill>
                  <a:srgbClr val="000090"/>
                </a:solidFill>
              </a:rPr>
              <a:t>The COOLR server </a:t>
            </a:r>
            <a:r>
              <a:rPr lang="it-IT" sz="1600" dirty="0" err="1">
                <a:solidFill>
                  <a:srgbClr val="000090"/>
                </a:solidFill>
              </a:rPr>
              <a:t>is</a:t>
            </a:r>
            <a:r>
              <a:rPr lang="it-IT" sz="1600" dirty="0">
                <a:solidFill>
                  <a:srgbClr val="000090"/>
                </a:solidFill>
              </a:rPr>
              <a:t> </a:t>
            </a:r>
            <a:r>
              <a:rPr lang="it-IT" sz="1600" dirty="0" err="1">
                <a:solidFill>
                  <a:srgbClr val="000090"/>
                </a:solidFill>
              </a:rPr>
              <a:t>accessed</a:t>
            </a:r>
            <a:r>
              <a:rPr lang="it-IT" sz="1600" dirty="0">
                <a:solidFill>
                  <a:srgbClr val="000090"/>
                </a:solidFill>
              </a:rPr>
              <a:t> </a:t>
            </a:r>
            <a:r>
              <a:rPr lang="it-IT" sz="1600" dirty="0" err="1">
                <a:solidFill>
                  <a:srgbClr val="000090"/>
                </a:solidFill>
              </a:rPr>
              <a:t>behind</a:t>
            </a:r>
            <a:r>
              <a:rPr lang="it-IT" sz="1600" dirty="0">
                <a:solidFill>
                  <a:srgbClr val="000090"/>
                </a:solidFill>
              </a:rPr>
              <a:t> </a:t>
            </a:r>
            <a:r>
              <a:rPr lang="it-IT" sz="1600" dirty="0" err="1">
                <a:solidFill>
                  <a:srgbClr val="000090"/>
                </a:solidFill>
              </a:rPr>
              <a:t>Frontier</a:t>
            </a:r>
            <a:r>
              <a:rPr lang="it-IT" sz="1600" dirty="0">
                <a:solidFill>
                  <a:srgbClr val="000090"/>
                </a:solidFill>
              </a:rPr>
              <a:t>/</a:t>
            </a:r>
            <a:r>
              <a:rPr lang="it-IT" sz="1600" dirty="0" err="1">
                <a:solidFill>
                  <a:srgbClr val="000090"/>
                </a:solidFill>
              </a:rPr>
              <a:t>Squid</a:t>
            </a:r>
            <a:r>
              <a:rPr lang="it-IT" sz="1600" dirty="0">
                <a:solidFill>
                  <a:srgbClr val="000090"/>
                </a:solidFill>
              </a:rPr>
              <a:t> and can “</a:t>
            </a:r>
            <a:r>
              <a:rPr lang="it-IT" sz="1600" dirty="0" err="1">
                <a:solidFill>
                  <a:srgbClr val="000090"/>
                </a:solidFill>
              </a:rPr>
              <a:t>read-only</a:t>
            </a:r>
            <a:r>
              <a:rPr lang="it-IT" sz="1600" dirty="0">
                <a:solidFill>
                  <a:srgbClr val="000090"/>
                </a:solidFill>
              </a:rPr>
              <a:t>” </a:t>
            </a:r>
            <a:r>
              <a:rPr lang="it-IT" sz="1600" dirty="0" smtClean="0">
                <a:solidFill>
                  <a:srgbClr val="000090"/>
                </a:solidFill>
              </a:rPr>
              <a:t>COOL</a:t>
            </a:r>
          </a:p>
          <a:p>
            <a:pPr marL="0" lvl="0" indent="0" rtl="0">
              <a:lnSpc>
                <a:spcPct val="80000"/>
              </a:lnSpc>
              <a:spcBef>
                <a:spcPts val="1600"/>
              </a:spcBef>
              <a:spcAft>
                <a:spcPts val="1600"/>
              </a:spcAft>
              <a:buNone/>
            </a:pPr>
            <a:r>
              <a:rPr lang="it-IT" sz="1600" dirty="0" smtClean="0">
                <a:solidFill>
                  <a:srgbClr val="000090"/>
                </a:solidFill>
              </a:rPr>
              <a:t>The </a:t>
            </a:r>
            <a:r>
              <a:rPr lang="it-IT" sz="1600" dirty="0" err="1" smtClean="0">
                <a:solidFill>
                  <a:srgbClr val="000090"/>
                </a:solidFill>
              </a:rPr>
              <a:t>queries</a:t>
            </a:r>
            <a:r>
              <a:rPr lang="it-IT" sz="1600" dirty="0" smtClean="0">
                <a:solidFill>
                  <a:srgbClr val="000090"/>
                </a:solidFill>
              </a:rPr>
              <a:t> are  </a:t>
            </a:r>
            <a:r>
              <a:rPr lang="it-IT" sz="1600" dirty="0" err="1" smtClean="0">
                <a:solidFill>
                  <a:srgbClr val="000090"/>
                </a:solidFill>
              </a:rPr>
              <a:t>stored</a:t>
            </a:r>
            <a:r>
              <a:rPr lang="it-IT" sz="1600" dirty="0" smtClean="0">
                <a:solidFill>
                  <a:srgbClr val="000090"/>
                </a:solidFill>
              </a:rPr>
              <a:t> in PL/SQL and, </a:t>
            </a:r>
            <a:r>
              <a:rPr lang="it-IT" sz="1600" dirty="0" err="1" smtClean="0">
                <a:solidFill>
                  <a:srgbClr val="000090"/>
                </a:solidFill>
              </a:rPr>
              <a:t>as</a:t>
            </a:r>
            <a:r>
              <a:rPr lang="it-IT" sz="1600" dirty="0" smtClean="0">
                <a:solidFill>
                  <a:srgbClr val="000090"/>
                </a:solidFill>
              </a:rPr>
              <a:t> in CREST, the </a:t>
            </a:r>
            <a:r>
              <a:rPr lang="it-IT" sz="1600" dirty="0" err="1" smtClean="0">
                <a:solidFill>
                  <a:srgbClr val="000090"/>
                </a:solidFill>
              </a:rPr>
              <a:t>URLs</a:t>
            </a:r>
            <a:r>
              <a:rPr lang="it-IT" sz="1600" dirty="0" smtClean="0">
                <a:solidFill>
                  <a:srgbClr val="000090"/>
                </a:solidFill>
              </a:rPr>
              <a:t> </a:t>
            </a:r>
            <a:r>
              <a:rPr lang="it-IT" sz="1600" dirty="0" err="1" smtClean="0">
                <a:solidFill>
                  <a:srgbClr val="000090"/>
                </a:solidFill>
              </a:rPr>
              <a:t>only</a:t>
            </a:r>
            <a:r>
              <a:rPr lang="it-IT" sz="1600" dirty="0" smtClean="0">
                <a:solidFill>
                  <a:srgbClr val="000090"/>
                </a:solidFill>
              </a:rPr>
              <a:t> </a:t>
            </a:r>
            <a:r>
              <a:rPr lang="it-IT" sz="1600" dirty="0" err="1" smtClean="0">
                <a:solidFill>
                  <a:srgbClr val="000090"/>
                </a:solidFill>
              </a:rPr>
              <a:t>contains</a:t>
            </a:r>
            <a:r>
              <a:rPr lang="it-IT" sz="1600" dirty="0" smtClean="0">
                <a:solidFill>
                  <a:srgbClr val="000090"/>
                </a:solidFill>
              </a:rPr>
              <a:t> </a:t>
            </a:r>
            <a:r>
              <a:rPr lang="it-IT" sz="1600" dirty="0" err="1" smtClean="0">
                <a:solidFill>
                  <a:srgbClr val="000090"/>
                </a:solidFill>
              </a:rPr>
              <a:t>query</a:t>
            </a:r>
            <a:r>
              <a:rPr lang="it-IT" sz="1600" dirty="0" smtClean="0">
                <a:solidFill>
                  <a:srgbClr val="000090"/>
                </a:solidFill>
              </a:rPr>
              <a:t> </a:t>
            </a:r>
            <a:r>
              <a:rPr lang="it-IT" sz="1600" dirty="0" err="1" smtClean="0">
                <a:solidFill>
                  <a:srgbClr val="000090"/>
                </a:solidFill>
              </a:rPr>
              <a:t>parameters</a:t>
            </a:r>
            <a:r>
              <a:rPr lang="it-IT" sz="1600" dirty="0" smtClean="0">
                <a:solidFill>
                  <a:srgbClr val="000090"/>
                </a:solidFill>
              </a:rPr>
              <a:t>: </a:t>
            </a:r>
            <a:r>
              <a:rPr lang="it-IT" sz="1600" dirty="0" err="1" smtClean="0">
                <a:solidFill>
                  <a:srgbClr val="000090"/>
                </a:solidFill>
              </a:rPr>
              <a:t>identical</a:t>
            </a:r>
            <a:r>
              <a:rPr lang="it-IT" sz="1600" dirty="0" smtClean="0">
                <a:solidFill>
                  <a:srgbClr val="000090"/>
                </a:solidFill>
              </a:rPr>
              <a:t> </a:t>
            </a:r>
            <a:r>
              <a:rPr lang="it-IT" sz="1600" dirty="0" err="1" smtClean="0">
                <a:solidFill>
                  <a:srgbClr val="000090"/>
                </a:solidFill>
              </a:rPr>
              <a:t>URLs</a:t>
            </a:r>
            <a:r>
              <a:rPr lang="it-IT" sz="1600" dirty="0" smtClean="0">
                <a:solidFill>
                  <a:srgbClr val="000090"/>
                </a:solidFill>
              </a:rPr>
              <a:t> can be </a:t>
            </a:r>
            <a:r>
              <a:rPr lang="it-IT" sz="1600" dirty="0" err="1" smtClean="0">
                <a:solidFill>
                  <a:srgbClr val="000090"/>
                </a:solidFill>
              </a:rPr>
              <a:t>cached</a:t>
            </a:r>
            <a:r>
              <a:rPr lang="it-IT" sz="1600" dirty="0" smtClean="0">
                <a:solidFill>
                  <a:srgbClr val="000090"/>
                </a:solidFill>
              </a:rPr>
              <a:t> by the </a:t>
            </a:r>
            <a:r>
              <a:rPr lang="it-IT" sz="1600" dirty="0" err="1" smtClean="0">
                <a:solidFill>
                  <a:srgbClr val="000090"/>
                </a:solidFill>
              </a:rPr>
              <a:t>Frontier</a:t>
            </a:r>
            <a:r>
              <a:rPr lang="it-IT" sz="1600" dirty="0" smtClean="0">
                <a:solidFill>
                  <a:srgbClr val="000090"/>
                </a:solidFill>
              </a:rPr>
              <a:t>/</a:t>
            </a:r>
            <a:r>
              <a:rPr lang="it-IT" sz="1600" dirty="0" err="1" smtClean="0">
                <a:solidFill>
                  <a:srgbClr val="000090"/>
                </a:solidFill>
              </a:rPr>
              <a:t>Squid</a:t>
            </a:r>
            <a:r>
              <a:rPr lang="it-IT" sz="1600" dirty="0" smtClean="0">
                <a:solidFill>
                  <a:srgbClr val="000090"/>
                </a:solidFill>
              </a:rPr>
              <a:t> with </a:t>
            </a:r>
            <a:r>
              <a:rPr lang="it-IT" sz="1600" dirty="0" err="1" smtClean="0">
                <a:solidFill>
                  <a:srgbClr val="000090"/>
                </a:solidFill>
              </a:rPr>
              <a:t>one</a:t>
            </a:r>
            <a:r>
              <a:rPr lang="it-IT" sz="1600" dirty="0" smtClean="0">
                <a:solidFill>
                  <a:srgbClr val="000090"/>
                </a:solidFill>
              </a:rPr>
              <a:t> HTTP call </a:t>
            </a:r>
            <a:r>
              <a:rPr lang="it-IT" sz="1600" dirty="0" err="1" smtClean="0">
                <a:solidFill>
                  <a:srgbClr val="000090"/>
                </a:solidFill>
              </a:rPr>
              <a:t>only</a:t>
            </a:r>
            <a:r>
              <a:rPr lang="it-IT" sz="1600" dirty="0" smtClean="0">
                <a:solidFill>
                  <a:srgbClr val="000090"/>
                </a:solidFill>
              </a:rPr>
              <a:t>!</a:t>
            </a:r>
          </a:p>
        </p:txBody>
      </p:sp>
      <p:sp>
        <p:nvSpPr>
          <p:cNvPr id="169" name="Shape 169"/>
          <p:cNvSpPr txBox="1"/>
          <p:nvPr/>
        </p:nvSpPr>
        <p:spPr>
          <a:xfrm>
            <a:off x="228150" y="4159438"/>
            <a:ext cx="8687700" cy="572700"/>
          </a:xfrm>
          <a:prstGeom prst="rect">
            <a:avLst/>
          </a:prstGeom>
          <a:noFill/>
          <a:ln>
            <a:noFill/>
          </a:ln>
        </p:spPr>
        <p:txBody>
          <a:bodyPr spcFirstLastPara="1" wrap="square" lIns="91425" tIns="91425" rIns="91425" bIns="91425" anchor="t" anchorCtr="0">
            <a:noAutofit/>
          </a:bodyPr>
          <a:lstStyle/>
          <a:p>
            <a:pPr marL="0" lvl="0" indent="0" rtl="0">
              <a:lnSpc>
                <a:spcPct val="100000"/>
              </a:lnSpc>
              <a:spcBef>
                <a:spcPts val="0"/>
              </a:spcBef>
              <a:spcAft>
                <a:spcPts val="1600"/>
              </a:spcAft>
              <a:buNone/>
            </a:pPr>
            <a:r>
              <a:rPr lang="it" sz="1600" dirty="0">
                <a:solidFill>
                  <a:srgbClr val="000090"/>
                </a:solidFill>
              </a:rPr>
              <a:t>The COOL-REST API has been specified using Swagger. Code has been generated to produce a REST API implemented using Java / Java API for RESTful Web Services </a:t>
            </a:r>
            <a:endParaRPr sz="1600" dirty="0">
              <a:solidFill>
                <a:srgbClr val="000090"/>
              </a:solidFill>
            </a:endParaRPr>
          </a:p>
        </p:txBody>
      </p:sp>
      <p:pic>
        <p:nvPicPr>
          <p:cNvPr id="175" name="Shape 175"/>
          <p:cNvPicPr preferRelativeResize="0"/>
          <p:nvPr/>
        </p:nvPicPr>
        <p:blipFill rotWithShape="1">
          <a:blip r:embed="rId3">
            <a:alphaModFix/>
          </a:blip>
          <a:srcRect l="10618"/>
          <a:stretch/>
        </p:blipFill>
        <p:spPr>
          <a:xfrm>
            <a:off x="0" y="0"/>
            <a:ext cx="9144001" cy="660011"/>
          </a:xfrm>
          <a:prstGeom prst="rect">
            <a:avLst/>
          </a:prstGeom>
          <a:noFill/>
          <a:ln>
            <a:noFill/>
          </a:ln>
        </p:spPr>
      </p:pic>
      <p:sp>
        <p:nvSpPr>
          <p:cNvPr id="176" name="Shape 176"/>
          <p:cNvSpPr txBox="1">
            <a:spLocks noGrp="1"/>
          </p:cNvSpPr>
          <p:nvPr>
            <p:ph type="title"/>
          </p:nvPr>
        </p:nvSpPr>
        <p:spPr>
          <a:xfrm>
            <a:off x="0" y="43650"/>
            <a:ext cx="8520600" cy="572700"/>
          </a:xfrm>
          <a:prstGeom prst="rect">
            <a:avLst/>
          </a:prstGeom>
        </p:spPr>
        <p:txBody>
          <a:bodyPr spcFirstLastPara="1" wrap="square" lIns="91425" tIns="91425" rIns="91425" bIns="91425" anchor="t" anchorCtr="0">
            <a:noAutofit/>
          </a:bodyPr>
          <a:lstStyle/>
          <a:p>
            <a:pPr marL="0" lvl="0" indent="0" rtl="0">
              <a:spcBef>
                <a:spcPts val="0"/>
              </a:spcBef>
              <a:spcAft>
                <a:spcPts val="0"/>
              </a:spcAft>
              <a:buClr>
                <a:srgbClr val="000000"/>
              </a:buClr>
              <a:buSzPts val="1100"/>
              <a:buFont typeface="Arial"/>
              <a:buNone/>
            </a:pPr>
            <a:r>
              <a:rPr lang="it" b="1" dirty="0" smtClean="0">
                <a:solidFill>
                  <a:schemeClr val="lt1"/>
                </a:solidFill>
                <a:effectLst>
                  <a:outerShdw blurRad="50800" dist="38100" dir="2700000" algn="tl" rotWithShape="0">
                    <a:prstClr val="black">
                      <a:alpha val="40000"/>
                    </a:prstClr>
                  </a:outerShdw>
                </a:effectLst>
              </a:rPr>
              <a:t>C</a:t>
            </a:r>
            <a:r>
              <a:rPr lang="it-IT" b="1" dirty="0" smtClean="0">
                <a:solidFill>
                  <a:schemeClr val="lt1"/>
                </a:solidFill>
                <a:effectLst>
                  <a:outerShdw blurRad="50800" dist="38100" dir="2700000" algn="tl" rotWithShape="0">
                    <a:prstClr val="black">
                      <a:alpha val="40000"/>
                    </a:prstClr>
                  </a:outerShdw>
                </a:effectLst>
              </a:rPr>
              <a:t>OOL</a:t>
            </a:r>
            <a:r>
              <a:rPr lang="it" b="1" dirty="0" smtClean="0">
                <a:solidFill>
                  <a:schemeClr val="lt1"/>
                </a:solidFill>
                <a:effectLst>
                  <a:outerShdw blurRad="50800" dist="38100" dir="2700000" algn="tl" rotWithShape="0">
                    <a:prstClr val="black">
                      <a:alpha val="40000"/>
                    </a:prstClr>
                  </a:outerShdw>
                </a:effectLst>
              </a:rPr>
              <a:t>R</a:t>
            </a:r>
            <a:r>
              <a:rPr lang="it" b="1" dirty="0">
                <a:solidFill>
                  <a:schemeClr val="lt1"/>
                </a:solidFill>
                <a:effectLst>
                  <a:outerShdw blurRad="50800" dist="38100" dir="2700000" algn="tl" rotWithShape="0">
                    <a:prstClr val="black">
                      <a:alpha val="40000"/>
                    </a:prstClr>
                  </a:outerShdw>
                </a:effectLst>
              </a:rPr>
              <a:t>: a tool for COOL REST access</a:t>
            </a:r>
            <a:endParaRPr b="1" dirty="0">
              <a:solidFill>
                <a:schemeClr val="lt1"/>
              </a:solidFill>
              <a:effectLst>
                <a:outerShdw blurRad="50800" dist="38100" dir="2700000" algn="tl" rotWithShape="0">
                  <a:prstClr val="black">
                    <a:alpha val="40000"/>
                  </a:prstClr>
                </a:outerShdw>
              </a:effectLst>
            </a:endParaRPr>
          </a:p>
        </p:txBody>
      </p:sp>
      <p:grpSp>
        <p:nvGrpSpPr>
          <p:cNvPr id="3" name="Gruppo 2"/>
          <p:cNvGrpSpPr/>
          <p:nvPr/>
        </p:nvGrpSpPr>
        <p:grpSpPr>
          <a:xfrm>
            <a:off x="1450681" y="2841299"/>
            <a:ext cx="6010975" cy="1364833"/>
            <a:chOff x="1551469" y="2851380"/>
            <a:chExt cx="6010975" cy="1364833"/>
          </a:xfrm>
        </p:grpSpPr>
        <p:pic>
          <p:nvPicPr>
            <p:cNvPr id="168" name="Shape 168"/>
            <p:cNvPicPr preferRelativeResize="0"/>
            <p:nvPr/>
          </p:nvPicPr>
          <p:blipFill>
            <a:blip r:embed="rId4">
              <a:alphaModFix/>
            </a:blip>
            <a:stretch>
              <a:fillRect/>
            </a:stretch>
          </p:blipFill>
          <p:spPr>
            <a:xfrm>
              <a:off x="1551469" y="2926863"/>
              <a:ext cx="6010975" cy="1289350"/>
            </a:xfrm>
            <a:prstGeom prst="rect">
              <a:avLst/>
            </a:prstGeom>
            <a:noFill/>
            <a:ln>
              <a:noFill/>
            </a:ln>
          </p:spPr>
        </p:pic>
        <p:sp>
          <p:nvSpPr>
            <p:cNvPr id="2" name="CasellaDiTesto 1"/>
            <p:cNvSpPr txBox="1"/>
            <p:nvPr/>
          </p:nvSpPr>
          <p:spPr>
            <a:xfrm rot="16200000">
              <a:off x="4380851" y="3354081"/>
              <a:ext cx="1313180" cy="307777"/>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it-IT" dirty="0" err="1" smtClean="0"/>
                <a:t>Squid</a:t>
              </a:r>
              <a:r>
                <a:rPr lang="it-IT" dirty="0" smtClean="0"/>
                <a:t>/</a:t>
              </a:r>
              <a:r>
                <a:rPr lang="it-IT" dirty="0" err="1" smtClean="0"/>
                <a:t>Frontier</a:t>
              </a:r>
              <a:endParaRPr lang="it-IT" dirty="0"/>
            </a:p>
          </p:txBody>
        </p:sp>
      </p:grpSp>
      <p:grpSp>
        <p:nvGrpSpPr>
          <p:cNvPr id="16" name="Shape 66"/>
          <p:cNvGrpSpPr/>
          <p:nvPr/>
        </p:nvGrpSpPr>
        <p:grpSpPr>
          <a:xfrm>
            <a:off x="1" y="4851398"/>
            <a:ext cx="9143999" cy="308916"/>
            <a:chOff x="0" y="4721575"/>
            <a:chExt cx="9144001" cy="421925"/>
          </a:xfrm>
        </p:grpSpPr>
        <p:pic>
          <p:nvPicPr>
            <p:cNvPr id="17" name="Shape 67"/>
            <p:cNvPicPr preferRelativeResize="0"/>
            <p:nvPr/>
          </p:nvPicPr>
          <p:blipFill rotWithShape="1">
            <a:blip r:embed="rId3">
              <a:alphaModFix/>
            </a:blip>
            <a:srcRect r="12861"/>
            <a:stretch/>
          </p:blipFill>
          <p:spPr>
            <a:xfrm>
              <a:off x="0" y="4721575"/>
              <a:ext cx="9144001" cy="421925"/>
            </a:xfrm>
            <a:prstGeom prst="rect">
              <a:avLst/>
            </a:prstGeom>
            <a:noFill/>
            <a:ln>
              <a:noFill/>
            </a:ln>
          </p:spPr>
        </p:pic>
        <p:sp>
          <p:nvSpPr>
            <p:cNvPr id="18" name="Shape 68"/>
            <p:cNvSpPr txBox="1"/>
            <p:nvPr/>
          </p:nvSpPr>
          <p:spPr>
            <a:xfrm>
              <a:off x="0" y="4745911"/>
              <a:ext cx="8825134" cy="371866"/>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it" sz="1200" i="1" dirty="0">
                  <a:solidFill>
                    <a:schemeClr val="lt1"/>
                  </a:solidFill>
                  <a:effectLst>
                    <a:outerShdw blurRad="50800" dist="38100" dir="2700000" algn="tl" rotWithShape="0">
                      <a:prstClr val="black">
                        <a:alpha val="40000"/>
                      </a:prstClr>
                    </a:outerShdw>
                  </a:effectLst>
                </a:rPr>
                <a:t>L. Rinaldi	</a:t>
              </a:r>
              <a:r>
                <a:rPr lang="it" sz="1200" dirty="0" smtClean="0">
                  <a:solidFill>
                    <a:schemeClr val="lt1"/>
                  </a:solidFill>
                  <a:effectLst>
                    <a:outerShdw blurRad="50800" dist="38100" dir="2700000" algn="tl" rotWithShape="0">
                      <a:prstClr val="black">
                        <a:alpha val="40000"/>
                      </a:prstClr>
                    </a:outerShdw>
                  </a:effectLst>
                </a:rPr>
                <a:t>Conditions </a:t>
              </a:r>
              <a:r>
                <a:rPr lang="it" sz="1200" dirty="0">
                  <a:solidFill>
                    <a:schemeClr val="lt1"/>
                  </a:solidFill>
                  <a:effectLst>
                    <a:outerShdw blurRad="50800" dist="38100" dir="2700000" algn="tl" rotWithShape="0">
                      <a:prstClr val="black">
                        <a:alpha val="40000"/>
                      </a:prstClr>
                    </a:outerShdw>
                  </a:effectLst>
                </a:rPr>
                <a:t>evolution of an experiment in mid-life… without the crisis	</a:t>
              </a:r>
              <a:r>
                <a:rPr lang="it-IT" sz="1200" dirty="0" smtClean="0">
                  <a:solidFill>
                    <a:schemeClr val="lt1"/>
                  </a:solidFill>
                  <a:effectLst>
                    <a:outerShdw blurRad="50800" dist="38100" dir="2700000" algn="tl" rotWithShape="0">
                      <a:prstClr val="black">
                        <a:alpha val="40000"/>
                      </a:prstClr>
                    </a:outerShdw>
                  </a:effectLst>
                </a:rPr>
                <a:t>	</a:t>
              </a:r>
              <a:r>
                <a:rPr lang="it" sz="1200" i="1" dirty="0" smtClean="0">
                  <a:solidFill>
                    <a:schemeClr val="lt1"/>
                  </a:solidFill>
                  <a:effectLst>
                    <a:outerShdw blurRad="50800" dist="38100" dir="2700000" algn="tl" rotWithShape="0">
                      <a:prstClr val="black">
                        <a:alpha val="40000"/>
                      </a:prstClr>
                    </a:outerShdw>
                  </a:effectLst>
                </a:rPr>
                <a:t>CHEP2018 </a:t>
              </a:r>
              <a:r>
                <a:rPr lang="it" sz="1200" i="1" dirty="0">
                  <a:solidFill>
                    <a:schemeClr val="lt1"/>
                  </a:solidFill>
                  <a:effectLst>
                    <a:outerShdw blurRad="50800" dist="38100" dir="2700000" algn="tl" rotWithShape="0">
                      <a:prstClr val="black">
                        <a:alpha val="40000"/>
                      </a:prstClr>
                    </a:outerShdw>
                  </a:effectLst>
                </a:rPr>
                <a:t>- Sofia (Bulgaria)</a:t>
              </a:r>
              <a:endParaRPr sz="1200" i="1" dirty="0">
                <a:solidFill>
                  <a:schemeClr val="lt1"/>
                </a:solidFill>
                <a:effectLst>
                  <a:outerShdw blurRad="50800" dist="38100" dir="2700000" algn="tl" rotWithShape="0">
                    <a:prstClr val="black">
                      <a:alpha val="40000"/>
                    </a:prstClr>
                  </a:outerShdw>
                </a:effectLst>
              </a:endParaRPr>
            </a:p>
          </p:txBody>
        </p:sp>
      </p:grpSp>
      <p:sp>
        <p:nvSpPr>
          <p:cNvPr id="19" name="Shape 72"/>
          <p:cNvSpPr txBox="1">
            <a:spLocks noGrp="1"/>
          </p:cNvSpPr>
          <p:nvPr>
            <p:ph type="sldNum" idx="12"/>
          </p:nvPr>
        </p:nvSpPr>
        <p:spPr>
          <a:xfrm>
            <a:off x="8472450" y="4832557"/>
            <a:ext cx="619200" cy="321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it" sz="1400">
                <a:solidFill>
                  <a:schemeClr val="lt1"/>
                </a:solidFill>
                <a:effectLst>
                  <a:outerShdw blurRad="50800" dist="38100" dir="2700000" algn="tl" rotWithShape="0">
                    <a:prstClr val="black">
                      <a:alpha val="40000"/>
                    </a:prstClr>
                  </a:outerShdw>
                </a:effectLst>
              </a:rPr>
              <a:t>9</a:t>
            </a:fld>
            <a:endParaRPr sz="1400" dirty="0">
              <a:solidFill>
                <a:schemeClr val="lt1"/>
              </a:solidFill>
              <a:effectLst>
                <a:outerShdw blurRad="50800" dist="38100" dir="2700000" algn="tl" rotWithShape="0">
                  <a:prstClr val="black">
                    <a:alpha val="40000"/>
                  </a:prstClr>
                </a:outerShdw>
              </a:effectLst>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1285</TotalTime>
  <Words>1887</Words>
  <Application>Microsoft Macintosh PowerPoint</Application>
  <PresentationFormat>Presentazione su schermo (16:9)</PresentationFormat>
  <Paragraphs>200</Paragraphs>
  <Slides>22</Slides>
  <Notes>22</Notes>
  <HiddenSlides>0</HiddenSlides>
  <MMClips>0</MMClips>
  <ScaleCrop>false</ScaleCrop>
  <HeadingPairs>
    <vt:vector size="4" baseType="variant">
      <vt:variant>
        <vt:lpstr>Tema</vt:lpstr>
      </vt:variant>
      <vt:variant>
        <vt:i4>1</vt:i4>
      </vt:variant>
      <vt:variant>
        <vt:lpstr>Titoli diapositive</vt:lpstr>
      </vt:variant>
      <vt:variant>
        <vt:i4>22</vt:i4>
      </vt:variant>
    </vt:vector>
  </HeadingPairs>
  <TitlesOfParts>
    <vt:vector size="23" baseType="lpstr">
      <vt:lpstr>Simple Light</vt:lpstr>
      <vt:lpstr>Conditions evolution of an experiment in mid-life… ...without the crisis</vt:lpstr>
      <vt:lpstr>Outline</vt:lpstr>
      <vt:lpstr>The COOL experience</vt:lpstr>
      <vt:lpstr>COOL access in Distributed Computing</vt:lpstr>
      <vt:lpstr>A new architecture should be operational after LHC Run-3</vt:lpstr>
      <vt:lpstr>CREST: a RESTful service for Conditions data</vt:lpstr>
      <vt:lpstr>CREST vs COOL: Client communication</vt:lpstr>
      <vt:lpstr>Athena CREST access</vt:lpstr>
      <vt:lpstr>COOLR: a tool for COOL REST access</vt:lpstr>
      <vt:lpstr>Prototype for Gatling test</vt:lpstr>
      <vt:lpstr>Gatling testing COOL-REST</vt:lpstr>
      <vt:lpstr>Outlook and conclusions</vt:lpstr>
      <vt:lpstr>THANK YOU! </vt:lpstr>
      <vt:lpstr>Backup slides</vt:lpstr>
      <vt:lpstr>Conditions DB usage and data flow</vt:lpstr>
      <vt:lpstr>What is stored in the Conditions DB</vt:lpstr>
      <vt:lpstr>Writing data to COOL DB</vt:lpstr>
      <vt:lpstr>The CREST DB server</vt:lpstr>
      <vt:lpstr>The CREST DB client</vt:lpstr>
      <vt:lpstr>COOL-REST caching mechanism</vt:lpstr>
      <vt:lpstr>Gatling testing COOL-REST: no cache</vt:lpstr>
      <vt:lpstr>Gatling testing COOL-REST: via Squid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Conditions evolution of an experiment in mid-life… ...without the crisis</dc:title>
  <cp:lastModifiedBy>Lorenzo Rinaldi</cp:lastModifiedBy>
  <cp:revision>26</cp:revision>
  <dcterms:modified xsi:type="dcterms:W3CDTF">2018-07-10T05:44:59Z</dcterms:modified>
</cp:coreProperties>
</file>