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06" r:id="rId3"/>
    <p:sldId id="307" r:id="rId4"/>
    <p:sldId id="315" r:id="rId5"/>
    <p:sldId id="316" r:id="rId6"/>
    <p:sldId id="318" r:id="rId7"/>
    <p:sldId id="322" r:id="rId8"/>
    <p:sldId id="319" r:id="rId9"/>
    <p:sldId id="321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28" autoAdjust="0"/>
    <p:restoredTop sz="95703" autoAdjust="0"/>
  </p:normalViewPr>
  <p:slideViewPr>
    <p:cSldViewPr snapToGrid="0" snapToObjects="1">
      <p:cViewPr varScale="1">
        <p:scale>
          <a:sx n="112" d="100"/>
          <a:sy n="112" d="100"/>
        </p:scale>
        <p:origin x="192" y="2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EC65F-8564-2849-8805-8EA26A16FBF3}" type="datetimeFigureOut">
              <a:rPr lang="en-US" smtClean="0"/>
              <a:pPr/>
              <a:t>7/6/18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D40F2-7E30-6249-AC79-A877310FF6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75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83722-81D5-744B-B0A3-2F06ED1D3655}" type="datetimeFigureOut">
              <a:rPr lang="en-US" smtClean="0"/>
              <a:pPr/>
              <a:t>7/6/18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0340B-742A-6640-BA1C-17646894F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30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0340B-742A-6640-BA1C-17646894FDD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38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 July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5327-575B-8141-AF53-7925F6BFEF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cloudflare.com/hc/en-us/articles/205177068-Step-1-How-does-Cloudflare-work-" TargetMode="External"/><Relationship Id="rId2" Type="http://schemas.openxmlformats.org/officeDocument/2006/relationships/hyperlink" Target="http://openhtc.i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loudflare.com/learning/cdn/glossary/anycast-networ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1" y="857253"/>
            <a:ext cx="7810500" cy="188595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</a:rPr>
              <a:t>The Open High Throughput Computing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Content Delivery Network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Dave Dykstra</a:t>
            </a:r>
          </a:p>
          <a:p>
            <a:r>
              <a:rPr lang="en-US" dirty="0"/>
              <a:t>CHEP 2018</a:t>
            </a:r>
          </a:p>
          <a:p>
            <a:r>
              <a:rPr lang="en-US" dirty="0"/>
              <a:t>10 July 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Background - WLCG Content Delivery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219456" indent="-219456"/>
            <a:r>
              <a:rPr lang="en-US" sz="5000" dirty="0"/>
              <a:t>The WLCG Content Delivery Network is based on general purpose squids, primarily for CVMFS and the Frontier Distributed Database Caching system</a:t>
            </a:r>
          </a:p>
          <a:p>
            <a:pPr marL="219456" indent="-219456"/>
            <a:r>
              <a:rPr lang="en-US" sz="5000" dirty="0"/>
              <a:t>Last CHEP I presented a new way to find squids: Web Proxy Auto Discovery</a:t>
            </a:r>
          </a:p>
          <a:p>
            <a:pPr lvl="1"/>
            <a:r>
              <a:rPr lang="en-US" sz="3300" dirty="0"/>
              <a:t>At http://wlcg-wpad.cern.ch/wpad.dat and http://wlcg-wpad.fnal.gov/wpad.dat </a:t>
            </a:r>
          </a:p>
          <a:p>
            <a:pPr lvl="1"/>
            <a:r>
              <a:rPr lang="en-US" sz="3300" dirty="0"/>
              <a:t>Since then the service has been updated:</a:t>
            </a:r>
          </a:p>
          <a:p>
            <a:pPr lvl="2"/>
            <a:r>
              <a:rPr lang="en-US" sz="3300" dirty="0"/>
              <a:t>Based on CMS &amp; ATLAS squid registrations, cross-checked against registrations in GOCDB &amp; OIM, plus a few additional squids manually added</a:t>
            </a:r>
          </a:p>
          <a:p>
            <a:pPr lvl="2"/>
            <a:r>
              <a:rPr lang="en-US" sz="3300" dirty="0"/>
              <a:t>Different answers can be given for different address ranges in same </a:t>
            </a:r>
            <a:r>
              <a:rPr lang="en-US" sz="3300" dirty="0" err="1"/>
              <a:t>GeoIP</a:t>
            </a:r>
            <a:r>
              <a:rPr lang="en-US" sz="3300" dirty="0"/>
              <a:t> Organizations -- used to distinguish CERN </a:t>
            </a:r>
            <a:r>
              <a:rPr lang="en-US" sz="3300" dirty="0" err="1"/>
              <a:t>Meyrin</a:t>
            </a:r>
            <a:r>
              <a:rPr lang="en-US" sz="3300" dirty="0"/>
              <a:t> &amp; Wigner, for example</a:t>
            </a:r>
          </a:p>
          <a:p>
            <a:pPr lvl="1"/>
            <a:r>
              <a:rPr lang="en-US" sz="3300" dirty="0"/>
              <a:t>Now used in production by U.S. CMS opportunistic computing</a:t>
            </a:r>
          </a:p>
          <a:p>
            <a:pPr lvl="1"/>
            <a:r>
              <a:rPr lang="en-US" sz="3300" dirty="0"/>
              <a:t>WLCG standard extended to look first for http://grid-wpad/wpad.dat to provide local override &amp; offload</a:t>
            </a:r>
          </a:p>
          <a:p>
            <a:pPr lvl="2"/>
            <a:r>
              <a:rPr lang="en-US" sz="3300" dirty="0"/>
              <a:t>implemented at CERN, including IPv6 support</a:t>
            </a:r>
          </a:p>
          <a:p>
            <a:pPr marL="219456" indent="-219456"/>
            <a:r>
              <a:rPr lang="en-US" sz="5000" dirty="0"/>
              <a:t>Having squids on-site is important for low-latency and performance with many queries and clients, but what about very small sites or extremely distributed resources such as </a:t>
            </a:r>
            <a:r>
              <a:rPr lang="en-US" sz="5000" dirty="0" err="1"/>
              <a:t>LHC@Home</a:t>
            </a:r>
            <a:r>
              <a:rPr lang="en-US" sz="5000" dirty="0"/>
              <a:t>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55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Cloudflare</a:t>
            </a:r>
            <a:r>
              <a:rPr lang="en-US" dirty="0">
                <a:solidFill>
                  <a:schemeClr val="tx2"/>
                </a:solidFill>
              </a:rPr>
              <a:t> CDN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Cloudflare is a large commercial Content Delivery Network vendor</a:t>
            </a:r>
          </a:p>
          <a:p>
            <a:pPr lvl="1"/>
            <a:r>
              <a:rPr lang="en-US" dirty="0"/>
              <a:t>Has easy-to-use web interface</a:t>
            </a:r>
          </a:p>
          <a:p>
            <a:pPr lvl="1"/>
            <a:r>
              <a:rPr lang="en-US" dirty="0"/>
              <a:t>Works with any domain when Cloudflare hosts the DNS</a:t>
            </a:r>
          </a:p>
          <a:p>
            <a:pPr lvl="1"/>
            <a:r>
              <a:rPr lang="en-US" dirty="0"/>
              <a:t>Caches Http content from any hosted DNS alias in their huge network of distributed caching servers</a:t>
            </a:r>
          </a:p>
          <a:p>
            <a:pPr lvl="2"/>
            <a:r>
              <a:rPr lang="en-US" dirty="0"/>
              <a:t>Administrator can choose whether aliases are cached or not cached</a:t>
            </a:r>
          </a:p>
          <a:p>
            <a:pPr lvl="1"/>
            <a:r>
              <a:rPr lang="en-US" dirty="0"/>
              <a:t>Works with CVMFS &amp; Frontier</a:t>
            </a:r>
          </a:p>
          <a:p>
            <a:pPr lvl="1"/>
            <a:r>
              <a:rPr lang="en-US" dirty="0"/>
              <a:t>Has a free tier that allows unlimited bandwidth</a:t>
            </a:r>
          </a:p>
          <a:p>
            <a:pPr lvl="1"/>
            <a:r>
              <a:rPr lang="en-US" dirty="0"/>
              <a:t>Includes DDoS protections, IPv6 support, DNSSEC, and more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02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23844-4792-EC43-A29F-53F1FEF50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AnyCast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73B7E-A948-4C4A-A37A-2B47BF3FA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Cloudflare</a:t>
            </a:r>
            <a:r>
              <a:rPr lang="en-US" dirty="0"/>
              <a:t> uses a small number of IP addresses automatically routed to their nearest data center with </a:t>
            </a:r>
            <a:r>
              <a:rPr lang="en-US" dirty="0" err="1"/>
              <a:t>AnyCast</a:t>
            </a:r>
            <a:endParaRPr lang="en-US" dirty="0"/>
          </a:p>
          <a:p>
            <a:pPr lvl="1"/>
            <a:r>
              <a:rPr lang="en-US" dirty="0"/>
              <a:t>No need to abuse DNS caching (as I suggested at the last CHEP) with different responses based on </a:t>
            </a:r>
            <a:r>
              <a:rPr lang="en-US" dirty="0" err="1"/>
              <a:t>GeoIP</a:t>
            </a:r>
            <a:endParaRPr lang="en-US" dirty="0"/>
          </a:p>
          <a:p>
            <a:pPr lvl="1"/>
            <a:r>
              <a:rPr lang="en-US" dirty="0"/>
              <a:t>Requires a lot of effort on their part to set up, to arrange with many ISPs</a:t>
            </a:r>
          </a:p>
          <a:p>
            <a:pPr lvl="2"/>
            <a:r>
              <a:rPr lang="en-US" dirty="0"/>
              <a:t>Not something that could be used to direct traffic to squids at many grid sites; needs one entity controlling the distributed network</a:t>
            </a:r>
          </a:p>
          <a:p>
            <a:r>
              <a:rPr lang="en-US" dirty="0"/>
              <a:t>Addresses are shared, but queries are directed to the correct origin server based on the ‘Host’ header from clients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8CE65-BE66-ED41-9438-69D6B12CB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E5E112-BEDF-F64F-A902-F64DBED3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51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BC58F-2DBE-D34E-B3F3-1DB566B2D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openhtc.io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2B76-21A0-3B4B-9059-978BED053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219456" indent="-219456"/>
            <a:r>
              <a:rPr lang="en-US" dirty="0"/>
              <a:t>Domain hosted in Cloudflare free tier</a:t>
            </a:r>
          </a:p>
          <a:p>
            <a:pPr marL="219456" indent="-219456"/>
            <a:r>
              <a:rPr lang="en-US" dirty="0"/>
              <a:t>For use when no local squids are available</a:t>
            </a:r>
          </a:p>
          <a:p>
            <a:pPr marL="219456" indent="-219456"/>
            <a:r>
              <a:rPr lang="en-US" dirty="0"/>
              <a:t>“Page Rules” set to Cache Everything, Respect server expiration headers</a:t>
            </a:r>
          </a:p>
          <a:p>
            <a:pPr marL="219456" indent="-219456"/>
            <a:r>
              <a:rPr lang="en-US" dirty="0"/>
              <a:t>Domain is set up for long term sustainability, with multiple people having access</a:t>
            </a:r>
          </a:p>
          <a:p>
            <a:pPr marL="219456" indent="-219456"/>
            <a:r>
              <a:rPr lang="en-US" dirty="0"/>
              <a:t>Initial aliases are made for CVMFS stratum 1s and CMS frontier servers.  For example:</a:t>
            </a:r>
          </a:p>
          <a:p>
            <a:pPr lvl="1"/>
            <a:r>
              <a:rPr lang="en-US" dirty="0"/>
              <a:t>s1fnal-cvmfs.openhtc.io, s1cern-cvmfs.openhtc.io</a:t>
            </a:r>
          </a:p>
          <a:p>
            <a:pPr lvl="1"/>
            <a:r>
              <a:rPr lang="en-US" dirty="0" err="1"/>
              <a:t>cms-frontier.openhtc.io</a:t>
            </a:r>
            <a:endParaRPr lang="en-US" dirty="0"/>
          </a:p>
          <a:p>
            <a:pPr marL="219456" indent="-219456"/>
            <a:r>
              <a:rPr lang="en-US" dirty="0"/>
              <a:t>Extendable to other High Throughput Computing applications if they don’t want to use their own domain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2A2D57-3B93-FE4C-A970-87A7BC314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07522E-FC33-2D46-894B-88A90138E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10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64CFA-7A5E-EA47-B56F-EF59189A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Use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B6EEA-E8A3-3540-9A85-6B978F0DB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19456" indent="-219456"/>
            <a:r>
              <a:rPr lang="en-US" dirty="0"/>
              <a:t>In production use for </a:t>
            </a:r>
            <a:r>
              <a:rPr lang="en-US" dirty="0" err="1"/>
              <a:t>LHC@Home</a:t>
            </a:r>
            <a:endParaRPr lang="en-US" dirty="0"/>
          </a:p>
          <a:p>
            <a:pPr marL="219456" indent="-219456"/>
            <a:r>
              <a:rPr lang="en-US" dirty="0"/>
              <a:t>Configured for any Open Science Grid </a:t>
            </a:r>
            <a:r>
              <a:rPr lang="en-US" dirty="0" err="1"/>
              <a:t>cvmfs</a:t>
            </a:r>
            <a:r>
              <a:rPr lang="en-US" dirty="0"/>
              <a:t> installation that sets CVMFS_HTTP_PROXY=DIRECT</a:t>
            </a:r>
          </a:p>
          <a:p>
            <a:pPr marL="219456" indent="-219456"/>
            <a:r>
              <a:rPr lang="en-US" dirty="0"/>
              <a:t>Configured for Frontier for U.S. CMS opportunistic use, when no WLCG squid available to WPAD</a:t>
            </a:r>
          </a:p>
          <a:p>
            <a:pPr lvl="1"/>
            <a:r>
              <a:rPr lang="en-US" dirty="0"/>
              <a:t>Hasn’t actually run at such sites, but was successfully used to serve a large grid site for a weekend when the local squid was failing</a:t>
            </a:r>
          </a:p>
          <a:p>
            <a:pPr marL="219456" indent="-219456"/>
            <a:r>
              <a:rPr lang="en-US" dirty="0"/>
              <a:t>Planned for LHC </a:t>
            </a:r>
            <a:r>
              <a:rPr lang="en-US" dirty="0" err="1"/>
              <a:t>OpenData</a:t>
            </a:r>
            <a:endParaRPr lang="en-US" dirty="0"/>
          </a:p>
          <a:p>
            <a:pPr marL="219456" indent="-219456"/>
            <a:r>
              <a:rPr lang="en-US" dirty="0"/>
              <a:t>Planned for </a:t>
            </a:r>
            <a:r>
              <a:rPr lang="en-US" dirty="0" err="1"/>
              <a:t>CernVM</a:t>
            </a:r>
            <a:r>
              <a:rPr lang="en-US" dirty="0"/>
              <a:t> </a:t>
            </a:r>
            <a:r>
              <a:rPr lang="en-US" dirty="0" err="1"/>
              <a:t>cvmfs</a:t>
            </a:r>
            <a:r>
              <a:rPr lang="en-US" dirty="0"/>
              <a:t> default when nothing found in WLCG WPAD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D08F1-D704-7C4E-8942-487B4AF5C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031AB2-002B-DB4B-B026-559FBFD6F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4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C8929D78-74D6-F94D-A066-6B536152F0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5758701"/>
              </p:ext>
            </p:extLst>
          </p:nvPr>
        </p:nvGraphicFramePr>
        <p:xfrm>
          <a:off x="956045" y="879193"/>
          <a:ext cx="6263893" cy="4024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Worksheet" r:id="rId3" imgW="12471400" imgH="8013700" progId="Excel.Sheet.12">
                  <p:embed/>
                </p:oleObj>
              </mc:Choice>
              <mc:Fallback>
                <p:oleObj name="Worksheet" r:id="rId3" imgW="12471400" imgH="8013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6045" y="879193"/>
                        <a:ext cx="6263893" cy="40249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1D1D821-719C-4D47-B158-91E7CA286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EC132-ABCF-A142-94A7-F1FFD2D5F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704033"/>
          </a:xfrm>
        </p:spPr>
        <p:txBody>
          <a:bodyPr/>
          <a:lstStyle/>
          <a:p>
            <a:r>
              <a:rPr lang="en-US" sz="2000" dirty="0"/>
              <a:t>Measurements of </a:t>
            </a:r>
            <a:r>
              <a:rPr lang="en-US" sz="2000" dirty="0" err="1"/>
              <a:t>CMS@Home</a:t>
            </a:r>
            <a:r>
              <a:rPr lang="en-US" sz="2000" dirty="0"/>
              <a:t> have shown an average start time improvement of 295 seconds, almost 5 minutes</a:t>
            </a:r>
          </a:p>
          <a:p>
            <a:pPr lvl="1"/>
            <a:r>
              <a:rPr lang="en-US" sz="1500" dirty="0"/>
              <a:t>Average start speedup: 2.2 times   [measurements thanks to Laurence Field]</a:t>
            </a:r>
          </a:p>
          <a:p>
            <a:pPr marL="457188" lvl="1" indent="0">
              <a:buNone/>
            </a:pPr>
            <a:endParaRPr lang="en-US" sz="1500" dirty="0"/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EB976-AB3D-D74F-A1C9-FA917BE4A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10 July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709DA7-891E-DD4F-8900-3C57111AE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34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EAD5C-2AA0-0D4B-8EE9-0C5B788A9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B875A-4F5A-DC46-9055-84A908529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19456" indent="-219456"/>
            <a:r>
              <a:rPr lang="en-US" dirty="0"/>
              <a:t>Much less detailed monitoring</a:t>
            </a:r>
          </a:p>
          <a:p>
            <a:pPr marL="219456" indent="-219456"/>
            <a:r>
              <a:rPr lang="en-US" dirty="0"/>
              <a:t>Uses more WAN bandwidth, has higher latency than on-site squids</a:t>
            </a:r>
          </a:p>
          <a:p>
            <a:pPr marL="219456" indent="-219456"/>
            <a:r>
              <a:rPr lang="en-US" dirty="0"/>
              <a:t>See more hits on origin servers than using squid alone, but much fewer than the number of clients</a:t>
            </a:r>
          </a:p>
          <a:p>
            <a:pPr marL="219456" indent="-219456"/>
            <a:r>
              <a:rPr lang="en-US" dirty="0"/>
              <a:t>Only caches ports 80 &amp; 8080 (and https on 443)</a:t>
            </a:r>
          </a:p>
          <a:p>
            <a:pPr marL="219456" indent="-219456"/>
            <a:r>
              <a:rPr lang="en-US" dirty="0"/>
              <a:t>Need to disable If-Modified-Since on Frontier, because it is not possible to purge errors </a:t>
            </a:r>
          </a:p>
          <a:p>
            <a:pPr marL="219456" indent="-219456"/>
            <a:r>
              <a:rPr lang="en-US" dirty="0"/>
              <a:t>Cloudflare Terms of Service says they may disable this type of service if they detect it causing problems with their servers</a:t>
            </a:r>
          </a:p>
          <a:p>
            <a:pPr lvl="1"/>
            <a:r>
              <a:rPr lang="en-US" dirty="0"/>
              <a:t>I asked, and they said that this is unlikely to happen under the expected usage patterns I described</a:t>
            </a:r>
          </a:p>
          <a:p>
            <a:pPr marL="0" indent="0">
              <a:buNone/>
            </a:pPr>
            <a:r>
              <a:rPr lang="en-US" dirty="0"/>
              <a:t>We can live with these disadvantages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FF9BC-8AF5-3040-A4D4-780B37BD8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267FAD-5368-6B47-8A9A-F89A7F645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46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61D22-AA4D-6246-BF4F-91F35EE51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Info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DF821-9094-694E-925B-22A69C32C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http://openhtc.io</a:t>
            </a:r>
            <a:endParaRPr lang="en-US" dirty="0"/>
          </a:p>
          <a:p>
            <a:r>
              <a:rPr lang="en-US" dirty="0">
                <a:hlinkClick r:id="rId3"/>
              </a:rPr>
              <a:t>How does Cloudflare work</a:t>
            </a:r>
            <a:r>
              <a:rPr lang="en-US" dirty="0"/>
              <a:t>?</a:t>
            </a:r>
          </a:p>
          <a:p>
            <a:r>
              <a:rPr lang="en-US" dirty="0">
                <a:hlinkClick r:id="rId4"/>
              </a:rPr>
              <a:t>How does </a:t>
            </a:r>
            <a:r>
              <a:rPr lang="en-US" dirty="0" err="1">
                <a:hlinkClick r:id="rId4"/>
              </a:rPr>
              <a:t>Anycast</a:t>
            </a:r>
            <a:r>
              <a:rPr lang="en-US" dirty="0">
                <a:hlinkClick r:id="rId4"/>
              </a:rPr>
              <a:t> work</a:t>
            </a:r>
            <a:r>
              <a:rPr lang="en-US" dirty="0"/>
              <a:t>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B145C-892B-404D-8E45-4BC3B2FA1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DA6122-492F-5248-8A19-2B13F6FB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5327-575B-8141-AF53-7925F6BFEFD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96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16994</TotalTime>
  <Words>747</Words>
  <Application>Microsoft Macintosh PowerPoint</Application>
  <PresentationFormat>On-screen Show (16:9)</PresentationFormat>
  <Paragraphs>79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Office Theme</vt:lpstr>
      <vt:lpstr>Worksheet</vt:lpstr>
      <vt:lpstr>The Open High Throughput Computing Content Delivery Network</vt:lpstr>
      <vt:lpstr>Background - WLCG Content Delivery Network</vt:lpstr>
      <vt:lpstr>Cloudflare CDN</vt:lpstr>
      <vt:lpstr>AnyCast</vt:lpstr>
      <vt:lpstr>openhtc.io</vt:lpstr>
      <vt:lpstr>Use cases</vt:lpstr>
      <vt:lpstr>Performance</vt:lpstr>
      <vt:lpstr>Disadvantages</vt:lpstr>
      <vt:lpstr>Info</vt:lpstr>
    </vt:vector>
  </TitlesOfParts>
  <Company>Fermi National Laboratory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Computing Access with Federated Identities (DCAFI) Architectural Review</dc:title>
  <dc:creator>Mine Altunay</dc:creator>
  <cp:lastModifiedBy>David Dykstra</cp:lastModifiedBy>
  <cp:revision>357</cp:revision>
  <cp:lastPrinted>2018-06-28T15:54:23Z</cp:lastPrinted>
  <dcterms:created xsi:type="dcterms:W3CDTF">2015-11-16T02:03:11Z</dcterms:created>
  <dcterms:modified xsi:type="dcterms:W3CDTF">2018-07-06T18:57:37Z</dcterms:modified>
</cp:coreProperties>
</file>