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4" r:id="rId2"/>
  </p:sldMasterIdLst>
  <p:notesMasterIdLst>
    <p:notesMasterId r:id="rId16"/>
  </p:notesMasterIdLst>
  <p:handoutMasterIdLst>
    <p:handoutMasterId r:id="rId17"/>
  </p:handoutMasterIdLst>
  <p:sldIdLst>
    <p:sldId id="256" r:id="rId3"/>
    <p:sldId id="416" r:id="rId4"/>
    <p:sldId id="425" r:id="rId5"/>
    <p:sldId id="428" r:id="rId6"/>
    <p:sldId id="436" r:id="rId7"/>
    <p:sldId id="445" r:id="rId8"/>
    <p:sldId id="424" r:id="rId9"/>
    <p:sldId id="429" r:id="rId10"/>
    <p:sldId id="453" r:id="rId11"/>
    <p:sldId id="447" r:id="rId12"/>
    <p:sldId id="451" r:id="rId13"/>
    <p:sldId id="446" r:id="rId14"/>
    <p:sldId id="443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52949"/>
    <a:srgbClr val="00B05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301"/>
    <p:restoredTop sz="93819"/>
  </p:normalViewPr>
  <p:slideViewPr>
    <p:cSldViewPr snapToGrid="0" snapToObjects="1">
      <p:cViewPr varScale="1">
        <p:scale>
          <a:sx n="100" d="100"/>
          <a:sy n="100" d="100"/>
        </p:scale>
        <p:origin x="176" y="5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2EC925-EDEE-4B41-9656-608AFACAC811}" type="datetimeFigureOut">
              <a:rPr lang="en-US" smtClean="0"/>
              <a:t>7/3/18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CA6716-A0B6-484D-BA3D-6508C002A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4724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C054E5-983D-B64C-83BC-3038789CAFB2}" type="datetimeFigureOut">
              <a:rPr lang="en-US" smtClean="0"/>
              <a:t>7/3/18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DC0C06-E34C-4049-AA14-75A64E27DA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0262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C0C06-E34C-4049-AA14-75A64E27DA9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0579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36195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6DC074-C75C-504C-A7B0-232E5444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700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ext Box 5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82E63C-3B47-2A4C-95F4-99C5A632C0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72887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4948" y="342370"/>
            <a:ext cx="499331" cy="365125"/>
          </a:xfrm>
          <a:prstGeom prst="rect">
            <a:avLst/>
          </a:prstGeom>
        </p:spPr>
        <p:txBody>
          <a:bodyPr/>
          <a:lstStyle/>
          <a:p>
            <a:fld id="{026DC074-C75C-504C-A7B0-232E5444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11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1540" y="3531870"/>
            <a:ext cx="7360920" cy="84582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>
                <a:sym typeface="Gill Sans" charset="0"/>
              </a:rPr>
              <a:t>Click to edit Master text styles</a:t>
            </a:r>
          </a:p>
          <a:p>
            <a:pPr lvl="1"/>
            <a:r>
              <a:rPr lang="en-GB">
                <a:sym typeface="Gill Sans" charset="0"/>
              </a:rPr>
              <a:t>Second level</a:t>
            </a:r>
          </a:p>
          <a:p>
            <a:pPr lvl="2"/>
            <a:r>
              <a:rPr lang="en-GB">
                <a:sym typeface="Gill Sans" charset="0"/>
              </a:rPr>
              <a:t>Third level</a:t>
            </a:r>
          </a:p>
          <a:p>
            <a:pPr lvl="3"/>
            <a:r>
              <a:rPr lang="en-GB">
                <a:sym typeface="Gill Sans" charset="0"/>
              </a:rPr>
              <a:t>Fourth level</a:t>
            </a:r>
          </a:p>
          <a:p>
            <a:pPr lvl="4"/>
            <a:r>
              <a:rPr lang="en-GB">
                <a:sym typeface="Gill Sans" charset="0"/>
              </a:rPr>
              <a:t>Fifth level</a:t>
            </a:r>
            <a:endParaRPr lang="en-US">
              <a:sym typeface="Gill Sans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91540" y="1154430"/>
            <a:ext cx="7360920" cy="232029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>
                <a:sym typeface="Gill Sans" charset="0"/>
              </a:rPr>
              <a:t>Click to edit Master title style</a:t>
            </a:r>
            <a:endParaRPr lang="en-US">
              <a:sym typeface="Gill San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</p:sldLayoutIdLst>
  <p:transition/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5800">
          <a:solidFill>
            <a:srgbClr val="052949"/>
          </a:solidFill>
          <a:latin typeface="+mj-lt"/>
          <a:ea typeface="+mj-ea"/>
          <a:cs typeface="+mj-cs"/>
          <a:sym typeface="Gill Sans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5800">
          <a:solidFill>
            <a:srgbClr val="052949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5800">
          <a:solidFill>
            <a:srgbClr val="052949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5800">
          <a:solidFill>
            <a:srgbClr val="052949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5800">
          <a:solidFill>
            <a:srgbClr val="052949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11480" algn="ctr" rtl="0" eaLnBrk="1" fontAlgn="base" hangingPunct="1">
        <a:spcBef>
          <a:spcPct val="0"/>
        </a:spcBef>
        <a:spcAft>
          <a:spcPct val="0"/>
        </a:spcAft>
        <a:defRPr sz="5800">
          <a:solidFill>
            <a:srgbClr val="052949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822960" algn="ctr" rtl="0" eaLnBrk="1" fontAlgn="base" hangingPunct="1">
        <a:spcBef>
          <a:spcPct val="0"/>
        </a:spcBef>
        <a:spcAft>
          <a:spcPct val="0"/>
        </a:spcAft>
        <a:defRPr sz="5800">
          <a:solidFill>
            <a:srgbClr val="052949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234440" algn="ctr" rtl="0" eaLnBrk="1" fontAlgn="base" hangingPunct="1">
        <a:spcBef>
          <a:spcPct val="0"/>
        </a:spcBef>
        <a:spcAft>
          <a:spcPct val="0"/>
        </a:spcAft>
        <a:defRPr sz="5800">
          <a:solidFill>
            <a:srgbClr val="052949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645920" algn="ctr" rtl="0" eaLnBrk="1" fontAlgn="base" hangingPunct="1">
        <a:spcBef>
          <a:spcPct val="0"/>
        </a:spcBef>
        <a:spcAft>
          <a:spcPct val="0"/>
        </a:spcAft>
        <a:defRPr sz="5800">
          <a:solidFill>
            <a:srgbClr val="052949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08610" indent="-308610"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052949"/>
          </a:solidFill>
          <a:latin typeface="+mn-lt"/>
          <a:ea typeface="+mn-ea"/>
          <a:cs typeface="+mn-cs"/>
          <a:sym typeface="Gill Sans" charset="0"/>
        </a:defRPr>
      </a:lvl1pPr>
      <a:lvl2pPr marL="668655" indent="-257175"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052949"/>
          </a:solidFill>
          <a:latin typeface="+mn-lt"/>
          <a:ea typeface="+mn-ea"/>
          <a:cs typeface="+mn-cs"/>
          <a:sym typeface="Gill Sans" charset="0"/>
        </a:defRPr>
      </a:lvl2pPr>
      <a:lvl3pPr marL="1028700" indent="-205740"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052949"/>
          </a:solidFill>
          <a:latin typeface="+mn-lt"/>
          <a:ea typeface="+mn-ea"/>
          <a:cs typeface="+mn-cs"/>
          <a:sym typeface="Gill Sans" charset="0"/>
        </a:defRPr>
      </a:lvl3pPr>
      <a:lvl4pPr marL="1440180" indent="-205740"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052949"/>
          </a:solidFill>
          <a:latin typeface="+mn-lt"/>
          <a:ea typeface="+mn-ea"/>
          <a:cs typeface="+mn-cs"/>
          <a:sym typeface="Gill Sans" charset="0"/>
        </a:defRPr>
      </a:lvl4pPr>
      <a:lvl5pPr marL="1851660" indent="-205740"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052949"/>
          </a:solidFill>
          <a:latin typeface="+mn-lt"/>
          <a:ea typeface="+mn-ea"/>
          <a:cs typeface="+mn-cs"/>
          <a:sym typeface="Gill Sans" charset="0"/>
        </a:defRPr>
      </a:lvl5pPr>
      <a:lvl6pPr marL="411480"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052949"/>
          </a:solidFill>
          <a:latin typeface="+mn-lt"/>
          <a:ea typeface="+mn-ea"/>
          <a:cs typeface="+mn-cs"/>
          <a:sym typeface="Gill Sans" charset="0"/>
        </a:defRPr>
      </a:lvl6pPr>
      <a:lvl7pPr marL="822960"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052949"/>
          </a:solidFill>
          <a:latin typeface="+mn-lt"/>
          <a:ea typeface="+mn-ea"/>
          <a:cs typeface="+mn-cs"/>
          <a:sym typeface="Gill Sans" charset="0"/>
        </a:defRPr>
      </a:lvl7pPr>
      <a:lvl8pPr marL="1234440"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052949"/>
          </a:solidFill>
          <a:latin typeface="+mn-lt"/>
          <a:ea typeface="+mn-ea"/>
          <a:cs typeface="+mn-cs"/>
          <a:sym typeface="Gill Sans" charset="0"/>
        </a:defRPr>
      </a:lvl8pPr>
      <a:lvl9pPr marL="1645920"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052949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91540" y="182880"/>
            <a:ext cx="7360920" cy="88011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square" lIns="45719" tIns="45719" rIns="45719" bIns="4571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>
                <a:sym typeface="Gill Sans" charset="0"/>
              </a:rPr>
              <a:t>Click to edit Master title style</a:t>
            </a:r>
            <a:endParaRPr lang="en-US" dirty="0">
              <a:sym typeface="Gill Sans" charset="0"/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1540" y="1051560"/>
            <a:ext cx="7360920" cy="49149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square" lIns="45719" tIns="45719" rIns="45719" bIns="4571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>
                <a:sym typeface="Gill Sans" charset="0"/>
              </a:rPr>
              <a:t>Click to edit Master text styles</a:t>
            </a:r>
          </a:p>
          <a:p>
            <a:pPr lvl="1"/>
            <a:r>
              <a:rPr lang="en-GB" dirty="0">
                <a:sym typeface="Gill Sans" charset="0"/>
              </a:rPr>
              <a:t>Second level</a:t>
            </a:r>
          </a:p>
          <a:p>
            <a:pPr lvl="2"/>
            <a:r>
              <a:rPr lang="en-GB" dirty="0">
                <a:sym typeface="Gill Sans" charset="0"/>
              </a:rPr>
              <a:t>Third level</a:t>
            </a:r>
          </a:p>
          <a:p>
            <a:pPr lvl="3"/>
            <a:r>
              <a:rPr lang="en-GB" dirty="0">
                <a:sym typeface="Gill Sans" charset="0"/>
              </a:rPr>
              <a:t>Fourth level</a:t>
            </a:r>
          </a:p>
          <a:p>
            <a:pPr lvl="4"/>
            <a:r>
              <a:rPr lang="en-GB" dirty="0">
                <a:sym typeface="Gill Sans" charset="0"/>
              </a:rPr>
              <a:t>Fifth level</a:t>
            </a:r>
            <a:endParaRPr lang="en-US" dirty="0">
              <a:sym typeface="Gill Sans" charset="0"/>
            </a:endParaRPr>
          </a:p>
        </p:txBody>
      </p:sp>
      <p:sp>
        <p:nvSpPr>
          <p:cNvPr id="2" name="Text Box 5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8549640" y="491490"/>
            <a:ext cx="262890" cy="274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82295" tIns="41148" rIns="82295" bIns="41148" numCol="1" anchor="t" anchorCtr="0" compatLnSpc="1">
            <a:prstTxWarp prst="textNoShape">
              <a:avLst/>
            </a:prstTxWarp>
          </a:bodyPr>
          <a:lstStyle>
            <a:lvl1pPr algn="ctr">
              <a:defRPr sz="1300">
                <a:solidFill>
                  <a:srgbClr val="112947"/>
                </a:solidFill>
                <a:latin typeface="+mn-lt"/>
                <a:ea typeface="ＭＳ Ｐゴシック" charset="0"/>
                <a:cs typeface="Gill Sans" charset="0"/>
              </a:defRPr>
            </a:lvl1pPr>
            <a:lvl2pPr algn="l">
              <a:defRPr sz="11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algn="l">
              <a:defRPr sz="11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algn="l">
              <a:defRPr sz="11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algn="l">
              <a:defRPr sz="11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+mn-lt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+mn-lt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+mn-lt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+mn-lt"/>
                <a:ea typeface="ＭＳ Ｐゴシック" charset="0"/>
              </a:defRPr>
            </a:lvl9pPr>
          </a:lstStyle>
          <a:p>
            <a:pPr>
              <a:defRPr/>
            </a:pPr>
            <a:fld id="{74D4D571-3CE2-D54A-A450-BFD825BC95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5" name="Rectangle 6"/>
          <p:cNvSpPr>
            <a:spLocks/>
          </p:cNvSpPr>
          <p:nvPr/>
        </p:nvSpPr>
        <p:spPr bwMode="auto">
          <a:xfrm>
            <a:off x="3108960" y="6449364"/>
            <a:ext cx="2441374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>
              <a:tabLst>
                <a:tab pos="320036" algn="l"/>
                <a:tab pos="640074" algn="l"/>
                <a:tab pos="960110" algn="l"/>
                <a:tab pos="1280147" algn="l"/>
                <a:tab pos="1600184" algn="l"/>
                <a:tab pos="1920221" algn="l"/>
                <a:tab pos="2240258" algn="l"/>
                <a:tab pos="2560295" algn="l"/>
                <a:tab pos="2880331" algn="l"/>
                <a:tab pos="3200368" algn="l"/>
                <a:tab pos="3520405" algn="l"/>
                <a:tab pos="3840441" algn="l"/>
              </a:tabLst>
            </a:pPr>
            <a:r>
              <a:rPr lang="en-US" sz="1300" dirty="0">
                <a:solidFill>
                  <a:srgbClr val="02294E"/>
                </a:solidFill>
                <a:latin typeface="Arial Bold" charset="0"/>
                <a:ea typeface="ＭＳ Ｐゴシック" charset="0"/>
                <a:cs typeface="ＭＳ Ｐゴシック" charset="0"/>
                <a:sym typeface="Arial Bold" charset="0"/>
              </a:rPr>
              <a:t>Alastair Dewhurst, 12</a:t>
            </a:r>
            <a:r>
              <a:rPr lang="en-US" sz="1300" baseline="30000" dirty="0">
                <a:solidFill>
                  <a:srgbClr val="02294E"/>
                </a:solidFill>
                <a:latin typeface="Arial Bold" charset="0"/>
                <a:ea typeface="ＭＳ Ｐゴシック" charset="0"/>
                <a:cs typeface="ＭＳ Ｐゴシック" charset="0"/>
                <a:sym typeface="Arial Bold" charset="0"/>
              </a:rPr>
              <a:t>th</a:t>
            </a:r>
            <a:r>
              <a:rPr lang="en-US" sz="1300" dirty="0">
                <a:solidFill>
                  <a:srgbClr val="02294E"/>
                </a:solidFill>
                <a:latin typeface="Arial Bold" charset="0"/>
                <a:ea typeface="ＭＳ Ｐゴシック" charset="0"/>
                <a:cs typeface="ＭＳ Ｐゴシック" charset="0"/>
                <a:sym typeface="Arial Bold" charset="0"/>
              </a:rPr>
              <a:t> July 2018</a:t>
            </a:r>
          </a:p>
        </p:txBody>
      </p:sp>
      <p:pic>
        <p:nvPicPr>
          <p:cNvPr id="4" name="Picture 3" descr="logo_stfc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57544"/>
            <a:ext cx="891540" cy="9004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</p:sldLayoutIdLst>
  <p:transition/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5800" u="sng">
          <a:solidFill>
            <a:srgbClr val="052949"/>
          </a:solidFill>
          <a:latin typeface="+mj-lt"/>
          <a:ea typeface="+mj-ea"/>
          <a:cs typeface="+mj-cs"/>
          <a:sym typeface="Gill Sans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5800" u="sng">
          <a:solidFill>
            <a:srgbClr val="052949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5800" u="sng">
          <a:solidFill>
            <a:srgbClr val="052949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5800" u="sng">
          <a:solidFill>
            <a:srgbClr val="052949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5800" u="sng">
          <a:solidFill>
            <a:srgbClr val="052949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11476" algn="l" rtl="0" eaLnBrk="1" fontAlgn="base" hangingPunct="1">
        <a:spcBef>
          <a:spcPct val="0"/>
        </a:spcBef>
        <a:spcAft>
          <a:spcPct val="0"/>
        </a:spcAft>
        <a:defRPr sz="5800" u="sng">
          <a:solidFill>
            <a:srgbClr val="052949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822952" algn="l" rtl="0" eaLnBrk="1" fontAlgn="base" hangingPunct="1">
        <a:spcBef>
          <a:spcPct val="0"/>
        </a:spcBef>
        <a:spcAft>
          <a:spcPct val="0"/>
        </a:spcAft>
        <a:defRPr sz="5800" u="sng">
          <a:solidFill>
            <a:srgbClr val="052949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234427" algn="l" rtl="0" eaLnBrk="1" fontAlgn="base" hangingPunct="1">
        <a:spcBef>
          <a:spcPct val="0"/>
        </a:spcBef>
        <a:spcAft>
          <a:spcPct val="0"/>
        </a:spcAft>
        <a:defRPr sz="5800" u="sng">
          <a:solidFill>
            <a:srgbClr val="052949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645904" algn="l" rtl="0" eaLnBrk="1" fontAlgn="base" hangingPunct="1">
        <a:spcBef>
          <a:spcPct val="0"/>
        </a:spcBef>
        <a:spcAft>
          <a:spcPct val="0"/>
        </a:spcAft>
        <a:defRPr sz="5800" u="sng">
          <a:solidFill>
            <a:srgbClr val="052949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754373" indent="-514345" algn="l" rtl="0" eaLnBrk="1" fontAlgn="base" hangingPunct="1">
        <a:spcBef>
          <a:spcPts val="1710"/>
        </a:spcBef>
        <a:spcAft>
          <a:spcPct val="0"/>
        </a:spcAft>
        <a:buClr>
          <a:srgbClr val="052949"/>
        </a:buClr>
        <a:buSzPct val="171000"/>
        <a:buFont typeface="Gill Sans" charset="0"/>
        <a:buChar char="•"/>
        <a:defRPr sz="2200">
          <a:solidFill>
            <a:srgbClr val="052949"/>
          </a:solidFill>
          <a:latin typeface="+mn-lt"/>
          <a:ea typeface="+mn-ea"/>
          <a:cs typeface="+mn-cs"/>
          <a:sym typeface="Gill Sans" charset="0"/>
        </a:defRPr>
      </a:lvl1pPr>
      <a:lvl2pPr marL="1154418" indent="-514345" algn="l" rtl="0" eaLnBrk="1" fontAlgn="base" hangingPunct="1">
        <a:spcBef>
          <a:spcPts val="1710"/>
        </a:spcBef>
        <a:spcAft>
          <a:spcPct val="0"/>
        </a:spcAft>
        <a:buClr>
          <a:srgbClr val="000000"/>
        </a:buClr>
        <a:buSzPct val="171000"/>
        <a:buFont typeface="American Typewriter" charset="0"/>
        <a:buChar char="•"/>
        <a:defRPr>
          <a:solidFill>
            <a:srgbClr val="052949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2pPr>
      <a:lvl3pPr marL="1554465" indent="-514345" algn="l" rtl="0" eaLnBrk="1" fontAlgn="base" hangingPunct="1">
        <a:spcBef>
          <a:spcPts val="1710"/>
        </a:spcBef>
        <a:spcAft>
          <a:spcPct val="0"/>
        </a:spcAft>
        <a:buClr>
          <a:srgbClr val="052949"/>
        </a:buClr>
        <a:buSzPct val="171000"/>
        <a:buFont typeface="Gill Sans" charset="0"/>
        <a:buChar char="•"/>
        <a:defRPr>
          <a:solidFill>
            <a:srgbClr val="052949"/>
          </a:solidFill>
          <a:latin typeface="+mn-lt"/>
          <a:ea typeface="+mn-ea"/>
          <a:cs typeface="+mn-cs"/>
          <a:sym typeface="Gill Sans" charset="0"/>
        </a:defRPr>
      </a:lvl3pPr>
      <a:lvl4pPr marL="1954510" indent="-514345" algn="l" rtl="0" eaLnBrk="1" fontAlgn="base" hangingPunct="1">
        <a:spcBef>
          <a:spcPts val="1710"/>
        </a:spcBef>
        <a:spcAft>
          <a:spcPct val="0"/>
        </a:spcAft>
        <a:buClr>
          <a:srgbClr val="052949"/>
        </a:buClr>
        <a:buSzPct val="171000"/>
        <a:buFont typeface="Gill Sans" charset="0"/>
        <a:buChar char="•"/>
        <a:defRPr>
          <a:solidFill>
            <a:srgbClr val="052949"/>
          </a:solidFill>
          <a:latin typeface="+mn-lt"/>
          <a:ea typeface="+mn-ea"/>
          <a:cs typeface="+mn-cs"/>
          <a:sym typeface="Gill Sans" charset="0"/>
        </a:defRPr>
      </a:lvl4pPr>
      <a:lvl5pPr marL="2354557" indent="-514345" algn="l" rtl="0" eaLnBrk="1" fontAlgn="base" hangingPunct="1">
        <a:spcBef>
          <a:spcPts val="1710"/>
        </a:spcBef>
        <a:spcAft>
          <a:spcPct val="0"/>
        </a:spcAft>
        <a:buClr>
          <a:srgbClr val="052949"/>
        </a:buClr>
        <a:buSzPct val="171000"/>
        <a:buFont typeface="Gill Sans" charset="0"/>
        <a:buChar char="•"/>
        <a:defRPr>
          <a:solidFill>
            <a:srgbClr val="052949"/>
          </a:solidFill>
          <a:latin typeface="+mn-lt"/>
          <a:ea typeface="+mn-ea"/>
          <a:cs typeface="+mn-cs"/>
          <a:sym typeface="Gill Sans" charset="0"/>
        </a:defRPr>
      </a:lvl5pPr>
      <a:lvl6pPr marL="2766032" indent="-514345" algn="l" rtl="0" eaLnBrk="1" fontAlgn="base" hangingPunct="1">
        <a:spcBef>
          <a:spcPts val="1710"/>
        </a:spcBef>
        <a:spcAft>
          <a:spcPct val="0"/>
        </a:spcAft>
        <a:buClr>
          <a:srgbClr val="052949"/>
        </a:buClr>
        <a:buSzPct val="171000"/>
        <a:buFont typeface="Gill Sans" charset="0"/>
        <a:buChar char="•"/>
        <a:defRPr>
          <a:solidFill>
            <a:srgbClr val="052949"/>
          </a:solidFill>
          <a:latin typeface="+mn-lt"/>
          <a:ea typeface="+mn-ea"/>
          <a:cs typeface="+mn-cs"/>
          <a:sym typeface="Gill Sans" charset="0"/>
        </a:defRPr>
      </a:lvl6pPr>
      <a:lvl7pPr marL="3177509" indent="-514345" algn="l" rtl="0" eaLnBrk="1" fontAlgn="base" hangingPunct="1">
        <a:spcBef>
          <a:spcPts val="1710"/>
        </a:spcBef>
        <a:spcAft>
          <a:spcPct val="0"/>
        </a:spcAft>
        <a:buClr>
          <a:srgbClr val="052949"/>
        </a:buClr>
        <a:buSzPct val="171000"/>
        <a:buFont typeface="Gill Sans" charset="0"/>
        <a:buChar char="•"/>
        <a:defRPr>
          <a:solidFill>
            <a:srgbClr val="052949"/>
          </a:solidFill>
          <a:latin typeface="+mn-lt"/>
          <a:ea typeface="+mn-ea"/>
          <a:cs typeface="+mn-cs"/>
          <a:sym typeface="Gill Sans" charset="0"/>
        </a:defRPr>
      </a:lvl7pPr>
      <a:lvl8pPr marL="3588984" indent="-514345" algn="l" rtl="0" eaLnBrk="1" fontAlgn="base" hangingPunct="1">
        <a:spcBef>
          <a:spcPts val="1710"/>
        </a:spcBef>
        <a:spcAft>
          <a:spcPct val="0"/>
        </a:spcAft>
        <a:buClr>
          <a:srgbClr val="052949"/>
        </a:buClr>
        <a:buSzPct val="171000"/>
        <a:buFont typeface="Gill Sans" charset="0"/>
        <a:buChar char="•"/>
        <a:defRPr>
          <a:solidFill>
            <a:srgbClr val="052949"/>
          </a:solidFill>
          <a:latin typeface="+mn-lt"/>
          <a:ea typeface="+mn-ea"/>
          <a:cs typeface="+mn-cs"/>
          <a:sym typeface="Gill Sans" charset="0"/>
        </a:defRPr>
      </a:lvl8pPr>
      <a:lvl9pPr marL="4000460" indent="-514345" algn="l" rtl="0" eaLnBrk="1" fontAlgn="base" hangingPunct="1">
        <a:spcBef>
          <a:spcPts val="1710"/>
        </a:spcBef>
        <a:spcAft>
          <a:spcPct val="0"/>
        </a:spcAft>
        <a:buClr>
          <a:srgbClr val="052949"/>
        </a:buClr>
        <a:buSzPct val="171000"/>
        <a:buFont typeface="Gill Sans" charset="0"/>
        <a:buChar char="•"/>
        <a:defRPr>
          <a:solidFill>
            <a:srgbClr val="052949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1147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76" algn="l" defTabSz="41147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52" algn="l" defTabSz="41147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27" algn="l" defTabSz="41147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04" algn="l" defTabSz="41147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379" algn="l" defTabSz="41147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56" algn="l" defTabSz="41147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31" algn="l" defTabSz="41147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07" algn="l" defTabSz="41147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file/d/0B_RVv_OjWcURUi15cmtUaXotVkU/view" TargetMode="External"/><Relationship Id="rId7" Type="http://schemas.openxmlformats.org/officeDocument/2006/relationships/hyperlink" Target="http://opensciencegrid.github.io/StashCache/" TargetMode="External"/><Relationship Id="rId2" Type="http://schemas.openxmlformats.org/officeDocument/2006/relationships/hyperlink" Target="http://cvmfs.readthedocs.io/en/stable/cpt-large-scale.html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arxiv.org/pdf/1705.06202.pdf" TargetMode="External"/><Relationship Id="rId5" Type="http://schemas.openxmlformats.org/officeDocument/2006/relationships/hyperlink" Target="http://svnweb.cern.ch/world/wsvn/lcgdm/ugr/trunk/doc/whitepaper/Doc_DynaFeds.pdf" TargetMode="External"/><Relationship Id="rId4" Type="http://schemas.openxmlformats.org/officeDocument/2006/relationships/hyperlink" Target="https://indico.fnal.gov/event/10571/session/7/contribution/34/material/slides/0.pdf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3200" dirty="0"/>
              <a:t>Building a global file system for data access using Large Scale CVMFS and </a:t>
            </a:r>
            <a:r>
              <a:rPr lang="en-GB" sz="3200" dirty="0" err="1"/>
              <a:t>DynaFed</a:t>
            </a:r>
            <a:endParaRPr lang="en-GB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1677" y="3886200"/>
            <a:ext cx="6800390" cy="17526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American Typewriter"/>
                <a:cs typeface="American Typewriter"/>
              </a:rPr>
              <a:t>Alastair Dewhurst, </a:t>
            </a:r>
            <a:r>
              <a:rPr lang="en-US" dirty="0" err="1">
                <a:solidFill>
                  <a:schemeClr val="tx1"/>
                </a:solidFill>
                <a:latin typeface="American Typewriter"/>
                <a:cs typeface="American Typewriter"/>
              </a:rPr>
              <a:t>Catalin</a:t>
            </a:r>
            <a:r>
              <a:rPr lang="en-US" dirty="0">
                <a:solidFill>
                  <a:schemeClr val="tx1"/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merican Typewriter"/>
                <a:cs typeface="American Typewriter"/>
              </a:rPr>
              <a:t>Condurache</a:t>
            </a:r>
            <a:r>
              <a:rPr lang="en-US" dirty="0">
                <a:solidFill>
                  <a:schemeClr val="tx1"/>
                </a:solidFill>
                <a:latin typeface="American Typewriter"/>
                <a:cs typeface="American Typewriter"/>
              </a:rPr>
              <a:t>, Louise Davies, Sam </a:t>
            </a:r>
            <a:r>
              <a:rPr lang="en-US" dirty="0" err="1">
                <a:solidFill>
                  <a:schemeClr val="tx1"/>
                </a:solidFill>
                <a:latin typeface="American Typewriter"/>
                <a:cs typeface="American Typewriter"/>
              </a:rPr>
              <a:t>Skipsey</a:t>
            </a:r>
            <a:endParaRPr lang="en-US" dirty="0">
              <a:solidFill>
                <a:schemeClr val="tx1"/>
              </a:solidFill>
              <a:latin typeface="American Typewriter"/>
              <a:cs typeface="American Typewriter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DC074-C75C-504C-A7B0-232E5444F27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5094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Limitations?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1540" y="1051560"/>
            <a:ext cx="7360920" cy="4946635"/>
          </a:xfrm>
        </p:spPr>
        <p:txBody>
          <a:bodyPr>
            <a:normAutofit/>
          </a:bodyPr>
          <a:lstStyle/>
          <a:p>
            <a:r>
              <a:rPr lang="en-US" dirty="0"/>
              <a:t>LS-CVMFS + </a:t>
            </a:r>
            <a:r>
              <a:rPr lang="en-US" dirty="0" err="1"/>
              <a:t>DynaFed</a:t>
            </a:r>
            <a:r>
              <a:rPr lang="en-US" dirty="0"/>
              <a:t> provides a solution for the problem of how to access data but: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Can’t upload files by just “</a:t>
            </a:r>
            <a:r>
              <a:rPr lang="en-US" dirty="0" err="1">
                <a:solidFill>
                  <a:schemeClr val="tx1"/>
                </a:solidFill>
              </a:rPr>
              <a:t>cp</a:t>
            </a:r>
            <a:r>
              <a:rPr lang="en-US" dirty="0">
                <a:solidFill>
                  <a:schemeClr val="tx1"/>
                </a:solidFill>
              </a:rPr>
              <a:t>” to a CVMFS directory.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Uploaded files need to be grafted before they are available.</a:t>
            </a:r>
          </a:p>
          <a:p>
            <a:pPr lvl="2"/>
            <a:r>
              <a:rPr lang="en-US" dirty="0">
                <a:solidFill>
                  <a:srgbClr val="C00000"/>
                </a:solidFill>
              </a:rPr>
              <a:t>Workflows that have the output of one job being the input of the next job would need to wait if relying on LS-CVMFS</a:t>
            </a:r>
          </a:p>
          <a:p>
            <a:r>
              <a:rPr lang="en-US" dirty="0"/>
              <a:t>Data distribution is a separate problem.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At RAL we are testing </a:t>
            </a:r>
            <a:r>
              <a:rPr lang="en-US" dirty="0" err="1">
                <a:solidFill>
                  <a:schemeClr val="tx1"/>
                </a:solidFill>
              </a:rPr>
              <a:t>Rucio</a:t>
            </a:r>
            <a:r>
              <a:rPr lang="en-US" dirty="0">
                <a:solidFill>
                  <a:schemeClr val="tx1"/>
                </a:solidFill>
              </a:rPr>
              <a:t> which would handle this half of the problem.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82E63C-3B47-2A4C-95F4-99C5A632C00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922853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1540" y="1051560"/>
            <a:ext cx="7360920" cy="4946635"/>
          </a:xfrm>
        </p:spPr>
        <p:txBody>
          <a:bodyPr>
            <a:normAutofit/>
          </a:bodyPr>
          <a:lstStyle/>
          <a:p>
            <a:r>
              <a:rPr lang="en-GB" dirty="0"/>
              <a:t>Euclid is a visible to near-infrared space telescope currently under development by the ESA.</a:t>
            </a:r>
          </a:p>
          <a:p>
            <a:r>
              <a:rPr lang="en-US" dirty="0"/>
              <a:t>In August they are planning on running a MC campaign across the UK requiring ~10 Million CPU hours.</a:t>
            </a:r>
          </a:p>
          <a:p>
            <a:r>
              <a:rPr lang="en-US" dirty="0"/>
              <a:t>Euclid have one person doing this who has developed his workflow on a local batch farm with a shared file system.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Output from some jobs are the input to the next.</a:t>
            </a:r>
          </a:p>
          <a:p>
            <a:r>
              <a:rPr lang="en-US" dirty="0"/>
              <a:t>Challenge is to see how quickly we can graft files into LS-CVMFS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82E63C-3B47-2A4C-95F4-99C5A632C00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325916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1540" y="1051560"/>
            <a:ext cx="7360920" cy="4946635"/>
          </a:xfrm>
        </p:spPr>
        <p:txBody>
          <a:bodyPr>
            <a:normAutofit/>
          </a:bodyPr>
          <a:lstStyle/>
          <a:p>
            <a:r>
              <a:rPr lang="en-US" sz="2400" dirty="0"/>
              <a:t>Adding </a:t>
            </a:r>
            <a:r>
              <a:rPr lang="en-US" sz="2400" dirty="0" err="1"/>
              <a:t>DynaFed</a:t>
            </a:r>
            <a:r>
              <a:rPr lang="en-US" sz="2400" dirty="0"/>
              <a:t> to LS-CVMFS was a simple improvement that added many benefits.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All the components were already setup at RAL.</a:t>
            </a:r>
          </a:p>
          <a:p>
            <a:r>
              <a:rPr lang="en-US" sz="2400" dirty="0"/>
              <a:t>I believe that LS-CVMFS + </a:t>
            </a:r>
            <a:r>
              <a:rPr lang="en-US" sz="2400" dirty="0" err="1"/>
              <a:t>DynaFed</a:t>
            </a:r>
            <a:r>
              <a:rPr lang="en-US" sz="2400" dirty="0"/>
              <a:t> will avoid problems as an experiments data grows.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82E63C-3B47-2A4C-95F4-99C5A632C00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49505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1540" y="1051560"/>
            <a:ext cx="7360920" cy="4946635"/>
          </a:xfrm>
        </p:spPr>
        <p:txBody>
          <a:bodyPr>
            <a:normAutofit/>
          </a:bodyPr>
          <a:lstStyle/>
          <a:p>
            <a:r>
              <a:rPr lang="en-GB" sz="1600" dirty="0"/>
              <a:t>Large Scale CVMFS documentation: </a:t>
            </a:r>
            <a:r>
              <a:rPr lang="en-GB" sz="1600" dirty="0">
                <a:hlinkClick r:id="rId2"/>
              </a:rPr>
              <a:t>http://cvmfs.readthedocs.io/en/stable/cpt-large-scale.html</a:t>
            </a:r>
            <a:endParaRPr lang="en-GB" sz="1600" dirty="0"/>
          </a:p>
          <a:p>
            <a:r>
              <a:rPr lang="en-GB" sz="1600" dirty="0"/>
              <a:t>Accessing data federations through CVMFS (2017): </a:t>
            </a:r>
            <a:r>
              <a:rPr lang="en-GB" sz="1600" dirty="0">
                <a:hlinkClick r:id="rId3"/>
              </a:rPr>
              <a:t>https://drive.google.com/file/d/0B_RVv_OjWcURUi15cmtUaXotVkU/view</a:t>
            </a:r>
            <a:endParaRPr lang="en-GB" sz="1600" dirty="0"/>
          </a:p>
          <a:p>
            <a:r>
              <a:rPr lang="en-GB" sz="1600" dirty="0"/>
              <a:t>CVMFS for data federations (2016): </a:t>
            </a:r>
            <a:r>
              <a:rPr lang="en-GB" sz="1600" dirty="0">
                <a:hlinkClick r:id="rId4"/>
              </a:rPr>
              <a:t>https://indico.fnal.gov/event/10571/session/7/contribution/34/material/slides/0.pdf</a:t>
            </a:r>
            <a:endParaRPr lang="en-GB" sz="1600" dirty="0"/>
          </a:p>
          <a:p>
            <a:r>
              <a:rPr lang="en-GB" sz="1600" dirty="0" err="1"/>
              <a:t>DynaFed</a:t>
            </a:r>
            <a:r>
              <a:rPr lang="en-GB" sz="1600" dirty="0"/>
              <a:t> whitepaper (May 2017): </a:t>
            </a:r>
            <a:r>
              <a:rPr lang="en-GB" sz="1600" dirty="0">
                <a:hlinkClick r:id="rId5"/>
              </a:rPr>
              <a:t>http://svnweb.cern.ch/world/wsvn/lcgdm/ugr/trunk/doc/whitepaper/Doc_DynaFeds.pdf</a:t>
            </a:r>
            <a:r>
              <a:rPr lang="en-GB" sz="1600" dirty="0"/>
              <a:t> </a:t>
            </a:r>
          </a:p>
          <a:p>
            <a:r>
              <a:rPr lang="en-GB" sz="1600" dirty="0"/>
              <a:t>Data Access for LIGO on the OSG (May 2017): </a:t>
            </a:r>
            <a:r>
              <a:rPr lang="en-GB" sz="1600" dirty="0">
                <a:hlinkClick r:id="rId6"/>
              </a:rPr>
              <a:t>https://arxiv.org/pdf/1705.06202.pdf</a:t>
            </a:r>
            <a:endParaRPr lang="en-GB" sz="1600" dirty="0"/>
          </a:p>
          <a:p>
            <a:r>
              <a:rPr lang="en-GB" sz="1600" dirty="0" err="1"/>
              <a:t>StashCache</a:t>
            </a:r>
            <a:r>
              <a:rPr lang="en-GB" sz="1600" dirty="0"/>
              <a:t> documentation: </a:t>
            </a:r>
            <a:r>
              <a:rPr lang="en-GB" sz="1600" dirty="0">
                <a:hlinkClick r:id="rId7"/>
              </a:rPr>
              <a:t>http://opensciencegrid.github.io/StashCache/</a:t>
            </a:r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82E63C-3B47-2A4C-95F4-99C5A632C00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402960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Motivation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1540" y="1051560"/>
            <a:ext cx="7360920" cy="4903191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Effective Distributed Data Management has proven to be an extremely difficult problem to solve.  </a:t>
            </a:r>
          </a:p>
          <a:p>
            <a:pPr lvl="1"/>
            <a:r>
              <a:rPr lang="en-US" sz="1600" dirty="0">
                <a:solidFill>
                  <a:schemeClr val="tx1"/>
                </a:solidFill>
              </a:rPr>
              <a:t>Large experiments have managed it but at significant effort costs. </a:t>
            </a:r>
          </a:p>
          <a:p>
            <a:r>
              <a:rPr lang="en-US" sz="2000" dirty="0"/>
              <a:t>For most experiments, difficulty accessing their data limits where they can run their work.</a:t>
            </a:r>
          </a:p>
          <a:p>
            <a:pPr lvl="1"/>
            <a:r>
              <a:rPr lang="en-US" sz="1600" dirty="0">
                <a:solidFill>
                  <a:schemeClr val="tx1"/>
                </a:solidFill>
              </a:rPr>
              <a:t>Experiments are producing ever more data</a:t>
            </a:r>
          </a:p>
          <a:p>
            <a:pPr lvl="1"/>
            <a:r>
              <a:rPr lang="en-US" sz="1600" dirty="0">
                <a:solidFill>
                  <a:schemeClr val="tx1"/>
                </a:solidFill>
              </a:rPr>
              <a:t>Experiments have less effort and expertise in data management.</a:t>
            </a:r>
          </a:p>
          <a:p>
            <a:r>
              <a:rPr lang="en-US" sz="2000" dirty="0"/>
              <a:t>We need to make it significantly easier for experiments to access their data.</a:t>
            </a:r>
          </a:p>
          <a:p>
            <a:pPr lvl="1"/>
            <a:r>
              <a:rPr lang="en-US" sz="1600" dirty="0">
                <a:solidFill>
                  <a:schemeClr val="tx1"/>
                </a:solidFill>
              </a:rPr>
              <a:t>POSIX and Web browser access.</a:t>
            </a:r>
          </a:p>
          <a:p>
            <a:pPr lvl="1"/>
            <a:r>
              <a:rPr lang="en-US" sz="1600" dirty="0">
                <a:solidFill>
                  <a:schemeClr val="tx1"/>
                </a:solidFill>
              </a:rPr>
              <a:t>No jump in difficulty as the amount of data grows.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82E63C-3B47-2A4C-95F4-99C5A632C00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773952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CVMFS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1540" y="1051560"/>
            <a:ext cx="7360920" cy="4806621"/>
          </a:xfrm>
        </p:spPr>
        <p:txBody>
          <a:bodyPr>
            <a:normAutofit/>
          </a:bodyPr>
          <a:lstStyle/>
          <a:p>
            <a:r>
              <a:rPr lang="en-US" sz="2000" dirty="0"/>
              <a:t>CVMFS has been primarily developed for distributing large software stacks.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Provides read only POSIX access.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Extremely effective and popular.</a:t>
            </a:r>
          </a:p>
          <a:p>
            <a:r>
              <a:rPr lang="en-US" sz="2000" dirty="0"/>
              <a:t>Large Scale CVMFS is an extension to the base software which allows it to distribute large, non-public datasets.</a:t>
            </a:r>
          </a:p>
          <a:p>
            <a:pPr lvl="1"/>
            <a:r>
              <a:rPr lang="en-US" dirty="0">
                <a:solidFill>
                  <a:schemeClr val="tx1"/>
                </a:solidFill>
                <a:latin typeface="American Typewriter" panose="02090604020004020304" pitchFamily="18" charset="77"/>
              </a:rPr>
              <a:t>Presented at CHEP16 by </a:t>
            </a:r>
            <a:r>
              <a:rPr lang="en-GB" dirty="0">
                <a:solidFill>
                  <a:schemeClr val="tx1"/>
                </a:solidFill>
                <a:latin typeface="American Typewriter" panose="02090604020004020304" pitchFamily="18" charset="77"/>
              </a:rPr>
              <a:t>Derek Weitzel et 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82E63C-3B47-2A4C-95F4-99C5A632C00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362876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Large Scale CVMFS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82E63C-3B47-2A4C-95F4-99C5A632C00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8" name="Rectangle 7"/>
          <p:cNvSpPr/>
          <p:nvPr/>
        </p:nvSpPr>
        <p:spPr bwMode="auto">
          <a:xfrm>
            <a:off x="5754077" y="1423209"/>
            <a:ext cx="1505316" cy="466934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Stratum </a:t>
            </a:r>
            <a:r>
              <a:rPr kumimoji="0" lang="en-US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0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5754077" y="2714152"/>
            <a:ext cx="1505316" cy="466934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Stratum 1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6022586" y="4040069"/>
            <a:ext cx="968297" cy="830765"/>
          </a:xfrm>
          <a:prstGeom prst="rect">
            <a:avLst/>
          </a:prstGeom>
          <a:solidFill>
            <a:srgbClr val="FFFF0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Site Squid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6007565" y="5497256"/>
            <a:ext cx="825695" cy="479797"/>
          </a:xfrm>
          <a:prstGeom prst="rect">
            <a:avLst/>
          </a:prstGeom>
          <a:solidFill>
            <a:srgbClr val="00B0F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WN</a:t>
            </a:r>
          </a:p>
        </p:txBody>
      </p:sp>
      <p:sp>
        <p:nvSpPr>
          <p:cNvPr id="34" name="Rectangle 33"/>
          <p:cNvSpPr/>
          <p:nvPr/>
        </p:nvSpPr>
        <p:spPr bwMode="auto">
          <a:xfrm>
            <a:off x="6159965" y="5649656"/>
            <a:ext cx="825695" cy="479797"/>
          </a:xfrm>
          <a:prstGeom prst="rect">
            <a:avLst/>
          </a:prstGeom>
          <a:solidFill>
            <a:srgbClr val="00B0F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WN</a:t>
            </a:r>
          </a:p>
        </p:txBody>
      </p:sp>
      <p:sp>
        <p:nvSpPr>
          <p:cNvPr id="35" name="Rectangle 34"/>
          <p:cNvSpPr/>
          <p:nvPr/>
        </p:nvSpPr>
        <p:spPr bwMode="auto">
          <a:xfrm>
            <a:off x="6312365" y="5802056"/>
            <a:ext cx="825695" cy="479797"/>
          </a:xfrm>
          <a:prstGeom prst="rect">
            <a:avLst/>
          </a:prstGeom>
          <a:solidFill>
            <a:srgbClr val="00B0F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WN</a:t>
            </a:r>
          </a:p>
        </p:txBody>
      </p:sp>
      <p:cxnSp>
        <p:nvCxnSpPr>
          <p:cNvPr id="38" name="Straight Arrow Connector 37"/>
          <p:cNvCxnSpPr>
            <a:stCxn id="8" idx="2"/>
            <a:endCxn id="24" idx="0"/>
          </p:cNvCxnSpPr>
          <p:nvPr/>
        </p:nvCxnSpPr>
        <p:spPr bwMode="auto">
          <a:xfrm>
            <a:off x="6506735" y="1890143"/>
            <a:ext cx="0" cy="824009"/>
          </a:xfrm>
          <a:prstGeom prst="straightConnector1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38100" cap="flat" cmpd="sng" algn="ctr">
            <a:solidFill>
              <a:srgbClr val="000000"/>
            </a:solidFill>
            <a:prstDash val="sys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3" name="Straight Arrow Connector 52"/>
          <p:cNvCxnSpPr>
            <a:stCxn id="26" idx="0"/>
            <a:endCxn id="24" idx="2"/>
          </p:cNvCxnSpPr>
          <p:nvPr/>
        </p:nvCxnSpPr>
        <p:spPr bwMode="auto">
          <a:xfrm flipV="1">
            <a:off x="6506735" y="3181086"/>
            <a:ext cx="0" cy="858983"/>
          </a:xfrm>
          <a:prstGeom prst="straightConnector1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38100" cap="flat" cmpd="sng" algn="ctr">
            <a:solidFill>
              <a:srgbClr val="000000"/>
            </a:solidFill>
            <a:prstDash val="sys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3" name="Straight Arrow Connector 62"/>
          <p:cNvCxnSpPr>
            <a:endCxn id="26" idx="2"/>
          </p:cNvCxnSpPr>
          <p:nvPr/>
        </p:nvCxnSpPr>
        <p:spPr bwMode="auto">
          <a:xfrm flipV="1">
            <a:off x="6506735" y="4870834"/>
            <a:ext cx="0" cy="778822"/>
          </a:xfrm>
          <a:prstGeom prst="straightConnector1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38100" cap="flat" cmpd="sng" algn="ctr">
            <a:solidFill>
              <a:srgbClr val="000000"/>
            </a:solidFill>
            <a:prstDash val="sys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7" name="Straight Arrow Connector 66"/>
          <p:cNvCxnSpPr>
            <a:stCxn id="70" idx="4"/>
            <a:endCxn id="8" idx="1"/>
          </p:cNvCxnSpPr>
          <p:nvPr/>
        </p:nvCxnSpPr>
        <p:spPr bwMode="auto">
          <a:xfrm>
            <a:off x="1988706" y="1656676"/>
            <a:ext cx="3765371" cy="0"/>
          </a:xfrm>
          <a:prstGeom prst="straightConnector1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38100" cap="flat" cmpd="sng" algn="ctr">
            <a:solidFill>
              <a:srgbClr val="000000"/>
            </a:solidFill>
            <a:prstDash val="sysDash"/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70" name="Can 69"/>
          <p:cNvSpPr/>
          <p:nvPr/>
        </p:nvSpPr>
        <p:spPr bwMode="auto">
          <a:xfrm>
            <a:off x="1089974" y="1130158"/>
            <a:ext cx="898732" cy="1053035"/>
          </a:xfrm>
          <a:prstGeom prst="can">
            <a:avLst/>
          </a:prstGeom>
          <a:solidFill>
            <a:srgbClr val="00B05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VO data</a:t>
            </a:r>
          </a:p>
        </p:txBody>
      </p:sp>
      <p:cxnSp>
        <p:nvCxnSpPr>
          <p:cNvPr id="86" name="Elbow Connector 85"/>
          <p:cNvCxnSpPr>
            <a:stCxn id="70" idx="3"/>
          </p:cNvCxnSpPr>
          <p:nvPr/>
        </p:nvCxnSpPr>
        <p:spPr bwMode="auto">
          <a:xfrm rot="16200000" flipH="1">
            <a:off x="1996472" y="1726060"/>
            <a:ext cx="3706361" cy="4620625"/>
          </a:xfrm>
          <a:prstGeom prst="bentConnector2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762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87" name="TextBox 86"/>
          <p:cNvSpPr txBox="1"/>
          <p:nvPr/>
        </p:nvSpPr>
        <p:spPr>
          <a:xfrm>
            <a:off x="6495532" y="2036685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Catalog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866046" y="3482375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Data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1988706" y="2061685"/>
            <a:ext cx="3648230" cy="369331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The SHA1 checksum is calculated and added to the catalog file.  The files are marked </a:t>
            </a:r>
            <a:r>
              <a:rPr lang="en-US" i="1" dirty="0"/>
              <a:t>non-compressed</a:t>
            </a:r>
            <a:r>
              <a:rPr lang="en-US" dirty="0"/>
              <a:t> and </a:t>
            </a:r>
            <a:r>
              <a:rPr lang="en-US" i="1" dirty="0"/>
              <a:t>externally stored </a:t>
            </a:r>
            <a:r>
              <a:rPr lang="en-US" dirty="0"/>
              <a:t>making them accessible via their logical name.</a:t>
            </a:r>
          </a:p>
          <a:p>
            <a:endParaRPr lang="en-US" dirty="0"/>
          </a:p>
          <a:p>
            <a:r>
              <a:rPr lang="en-US" dirty="0"/>
              <a:t>The CVMFS client has a list of endpoints it will try in turn to access the data.</a:t>
            </a:r>
          </a:p>
          <a:p>
            <a:endParaRPr lang="en-US" dirty="0"/>
          </a:p>
          <a:p>
            <a:r>
              <a:rPr lang="en-US" dirty="0"/>
              <a:t>A separate relatively small cache on each WN acts as a buffer for each requested file.</a:t>
            </a:r>
          </a:p>
        </p:txBody>
      </p:sp>
    </p:spTree>
    <p:extLst>
      <p:ext uri="{BB962C8B-B14F-4D97-AF65-F5344CB8AC3E}">
        <p14:creationId xmlns:p14="http://schemas.microsoft.com/office/powerpoint/2010/main" val="1628608604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DynaFed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1540" y="1051560"/>
            <a:ext cx="7360920" cy="2872740"/>
          </a:xfrm>
        </p:spPr>
        <p:txBody>
          <a:bodyPr>
            <a:normAutofit/>
          </a:bodyPr>
          <a:lstStyle/>
          <a:p>
            <a:r>
              <a:rPr lang="en-US" sz="2400" dirty="0" err="1"/>
              <a:t>DynaFed</a:t>
            </a:r>
            <a:r>
              <a:rPr lang="en-US" sz="2400" dirty="0"/>
              <a:t> aims to provide a “Dynamic HTTP storage federation”.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Provides single namespace.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Redirects clients to closest file replica.</a:t>
            </a:r>
          </a:p>
          <a:p>
            <a:r>
              <a:rPr lang="en-US" sz="2400" dirty="0" err="1"/>
              <a:t>DynaFed</a:t>
            </a:r>
            <a:r>
              <a:rPr lang="en-US" sz="2400" dirty="0"/>
              <a:t> also provides access to Cloud storage.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82E63C-3B47-2A4C-95F4-99C5A632C00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694" y="4317776"/>
            <a:ext cx="2729424" cy="20480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9C6C02-F329-654A-842A-F80D9FB11C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8066" y="4080231"/>
            <a:ext cx="2067092" cy="228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247214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an 53">
            <a:extLst>
              <a:ext uri="{FF2B5EF4-FFF2-40B4-BE49-F238E27FC236}">
                <a16:creationId xmlns:a16="http://schemas.microsoft.com/office/drawing/2014/main" id="{EB421B19-B7AD-2A48-AE14-4EA14132C14A}"/>
              </a:ext>
            </a:extLst>
          </p:cNvPr>
          <p:cNvSpPr/>
          <p:nvPr/>
        </p:nvSpPr>
        <p:spPr bwMode="auto">
          <a:xfrm>
            <a:off x="1785256" y="5363036"/>
            <a:ext cx="898732" cy="1053035"/>
          </a:xfrm>
          <a:prstGeom prst="can">
            <a:avLst/>
          </a:prstGeom>
          <a:solidFill>
            <a:srgbClr val="00B05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82E63C-3B47-2A4C-95F4-99C5A632C00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8" name="Rectangle 7"/>
          <p:cNvSpPr/>
          <p:nvPr/>
        </p:nvSpPr>
        <p:spPr bwMode="auto">
          <a:xfrm>
            <a:off x="5754077" y="1423209"/>
            <a:ext cx="1505316" cy="466934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Stratum </a:t>
            </a:r>
            <a:r>
              <a:rPr kumimoji="0" lang="en-US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0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5754077" y="2714152"/>
            <a:ext cx="1505316" cy="466934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Stratum 1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6022586" y="4040069"/>
            <a:ext cx="968297" cy="830765"/>
          </a:xfrm>
          <a:prstGeom prst="rect">
            <a:avLst/>
          </a:prstGeom>
          <a:solidFill>
            <a:srgbClr val="FFFF0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Site Squid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6007565" y="5497256"/>
            <a:ext cx="825695" cy="479797"/>
          </a:xfrm>
          <a:prstGeom prst="rect">
            <a:avLst/>
          </a:prstGeom>
          <a:solidFill>
            <a:srgbClr val="00B0F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WN</a:t>
            </a:r>
          </a:p>
        </p:txBody>
      </p:sp>
      <p:sp>
        <p:nvSpPr>
          <p:cNvPr id="34" name="Rectangle 33"/>
          <p:cNvSpPr/>
          <p:nvPr/>
        </p:nvSpPr>
        <p:spPr bwMode="auto">
          <a:xfrm>
            <a:off x="6159965" y="5649656"/>
            <a:ext cx="825695" cy="479797"/>
          </a:xfrm>
          <a:prstGeom prst="rect">
            <a:avLst/>
          </a:prstGeom>
          <a:solidFill>
            <a:srgbClr val="00B0F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WN</a:t>
            </a:r>
          </a:p>
        </p:txBody>
      </p:sp>
      <p:sp>
        <p:nvSpPr>
          <p:cNvPr id="35" name="Rectangle 34"/>
          <p:cNvSpPr/>
          <p:nvPr/>
        </p:nvSpPr>
        <p:spPr bwMode="auto">
          <a:xfrm>
            <a:off x="6312365" y="5802056"/>
            <a:ext cx="825695" cy="479797"/>
          </a:xfrm>
          <a:prstGeom prst="rect">
            <a:avLst/>
          </a:prstGeom>
          <a:solidFill>
            <a:srgbClr val="00B0F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WN</a:t>
            </a:r>
          </a:p>
        </p:txBody>
      </p:sp>
      <p:cxnSp>
        <p:nvCxnSpPr>
          <p:cNvPr id="38" name="Straight Arrow Connector 37"/>
          <p:cNvCxnSpPr>
            <a:stCxn id="8" idx="2"/>
            <a:endCxn id="24" idx="0"/>
          </p:cNvCxnSpPr>
          <p:nvPr/>
        </p:nvCxnSpPr>
        <p:spPr bwMode="auto">
          <a:xfrm>
            <a:off x="6506735" y="1890143"/>
            <a:ext cx="0" cy="824009"/>
          </a:xfrm>
          <a:prstGeom prst="straightConnector1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38100" cap="flat" cmpd="sng" algn="ctr">
            <a:solidFill>
              <a:srgbClr val="000000"/>
            </a:solidFill>
            <a:prstDash val="sys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3" name="Straight Arrow Connector 52"/>
          <p:cNvCxnSpPr>
            <a:stCxn id="26" idx="0"/>
            <a:endCxn id="24" idx="2"/>
          </p:cNvCxnSpPr>
          <p:nvPr/>
        </p:nvCxnSpPr>
        <p:spPr bwMode="auto">
          <a:xfrm flipV="1">
            <a:off x="6506735" y="3181086"/>
            <a:ext cx="0" cy="858983"/>
          </a:xfrm>
          <a:prstGeom prst="straightConnector1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38100" cap="flat" cmpd="sng" algn="ctr">
            <a:solidFill>
              <a:srgbClr val="000000"/>
            </a:solidFill>
            <a:prstDash val="sys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3" name="Straight Arrow Connector 62"/>
          <p:cNvCxnSpPr>
            <a:endCxn id="26" idx="2"/>
          </p:cNvCxnSpPr>
          <p:nvPr/>
        </p:nvCxnSpPr>
        <p:spPr bwMode="auto">
          <a:xfrm flipV="1">
            <a:off x="6506735" y="4870834"/>
            <a:ext cx="0" cy="778822"/>
          </a:xfrm>
          <a:prstGeom prst="straightConnector1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38100" cap="flat" cmpd="sng" algn="ctr">
            <a:solidFill>
              <a:srgbClr val="000000"/>
            </a:solidFill>
            <a:prstDash val="sys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7" name="Straight Arrow Connector 66"/>
          <p:cNvCxnSpPr>
            <a:stCxn id="70" idx="4"/>
            <a:endCxn id="8" idx="1"/>
          </p:cNvCxnSpPr>
          <p:nvPr/>
        </p:nvCxnSpPr>
        <p:spPr bwMode="auto">
          <a:xfrm>
            <a:off x="1985037" y="1656676"/>
            <a:ext cx="3769040" cy="0"/>
          </a:xfrm>
          <a:prstGeom prst="straightConnector1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38100" cap="flat" cmpd="sng" algn="ctr">
            <a:solidFill>
              <a:srgbClr val="000000"/>
            </a:solidFill>
            <a:prstDash val="sysDash"/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70" name="Can 69"/>
          <p:cNvSpPr/>
          <p:nvPr/>
        </p:nvSpPr>
        <p:spPr bwMode="auto">
          <a:xfrm>
            <a:off x="1086305" y="1130158"/>
            <a:ext cx="898732" cy="1053035"/>
          </a:xfrm>
          <a:prstGeom prst="can">
            <a:avLst/>
          </a:prstGeom>
          <a:solidFill>
            <a:srgbClr val="00B05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VO data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6495532" y="2036685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Catalog</a:t>
            </a:r>
          </a:p>
        </p:txBody>
      </p:sp>
      <p:sp>
        <p:nvSpPr>
          <p:cNvPr id="20" name="Can 19"/>
          <p:cNvSpPr/>
          <p:nvPr/>
        </p:nvSpPr>
        <p:spPr bwMode="auto">
          <a:xfrm>
            <a:off x="1433075" y="5290474"/>
            <a:ext cx="898732" cy="1053035"/>
          </a:xfrm>
          <a:prstGeom prst="can">
            <a:avLst/>
          </a:prstGeom>
          <a:solidFill>
            <a:srgbClr val="00B05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cxnSp>
        <p:nvCxnSpPr>
          <p:cNvPr id="25" name="Straight Arrow Connector 24"/>
          <p:cNvCxnSpPr>
            <a:cxnSpLocks/>
            <a:stCxn id="20" idx="4"/>
            <a:endCxn id="33" idx="1"/>
          </p:cNvCxnSpPr>
          <p:nvPr/>
        </p:nvCxnSpPr>
        <p:spPr bwMode="auto">
          <a:xfrm flipV="1">
            <a:off x="2331807" y="5737155"/>
            <a:ext cx="3675758" cy="79837"/>
          </a:xfrm>
          <a:prstGeom prst="straightConnector1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762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1" name="TextBox 30"/>
          <p:cNvSpPr txBox="1"/>
          <p:nvPr/>
        </p:nvSpPr>
        <p:spPr>
          <a:xfrm>
            <a:off x="3553471" y="5737154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Data</a:t>
            </a:r>
          </a:p>
        </p:txBody>
      </p:sp>
      <p:sp>
        <p:nvSpPr>
          <p:cNvPr id="5" name="Hexagon 4"/>
          <p:cNvSpPr/>
          <p:nvPr/>
        </p:nvSpPr>
        <p:spPr bwMode="auto">
          <a:xfrm>
            <a:off x="3003857" y="3882341"/>
            <a:ext cx="1851103" cy="633371"/>
          </a:xfrm>
          <a:prstGeom prst="hexagon">
            <a:avLst/>
          </a:prstGeom>
          <a:solidFill>
            <a:srgbClr val="00206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DynaFed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cxnSp>
        <p:nvCxnSpPr>
          <p:cNvPr id="36" name="Straight Arrow Connector 35"/>
          <p:cNvCxnSpPr>
            <a:cxnSpLocks/>
            <a:stCxn id="33" idx="1"/>
          </p:cNvCxnSpPr>
          <p:nvPr/>
        </p:nvCxnSpPr>
        <p:spPr bwMode="auto">
          <a:xfrm flipH="1" flipV="1">
            <a:off x="4440694" y="4515712"/>
            <a:ext cx="1566871" cy="1221443"/>
          </a:xfrm>
          <a:prstGeom prst="straightConnector1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38100" cap="flat" cmpd="sng" algn="ctr">
            <a:solidFill>
              <a:srgbClr val="000000"/>
            </a:solidFill>
            <a:prstDash val="sys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7" name="Can 36"/>
          <p:cNvSpPr/>
          <p:nvPr/>
        </p:nvSpPr>
        <p:spPr bwMode="auto">
          <a:xfrm>
            <a:off x="1086305" y="5228818"/>
            <a:ext cx="898732" cy="1053035"/>
          </a:xfrm>
          <a:prstGeom prst="can">
            <a:avLst/>
          </a:prstGeom>
          <a:solidFill>
            <a:srgbClr val="00B05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cxnSp>
        <p:nvCxnSpPr>
          <p:cNvPr id="44" name="Straight Arrow Connector 43"/>
          <p:cNvCxnSpPr>
            <a:stCxn id="70" idx="3"/>
            <a:endCxn id="37" idx="1"/>
          </p:cNvCxnSpPr>
          <p:nvPr/>
        </p:nvCxnSpPr>
        <p:spPr bwMode="auto">
          <a:xfrm>
            <a:off x="1535671" y="2183193"/>
            <a:ext cx="0" cy="3045625"/>
          </a:xfrm>
          <a:prstGeom prst="straightConnector1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762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52" name="TextBox 51"/>
          <p:cNvSpPr txBox="1"/>
          <p:nvPr/>
        </p:nvSpPr>
        <p:spPr>
          <a:xfrm>
            <a:off x="2019818" y="1890143"/>
            <a:ext cx="3697608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Used </a:t>
            </a:r>
            <a:r>
              <a:rPr lang="en-US" dirty="0" err="1"/>
              <a:t>DynaFed</a:t>
            </a:r>
            <a:r>
              <a:rPr lang="en-US" dirty="0"/>
              <a:t> to federate endpoints.</a:t>
            </a:r>
          </a:p>
          <a:p>
            <a:endParaRPr lang="en-US" dirty="0"/>
          </a:p>
          <a:p>
            <a:r>
              <a:rPr lang="en-US" dirty="0"/>
              <a:t>CVMFS </a:t>
            </a:r>
            <a:r>
              <a:rPr lang="en-US" dirty="0" err="1"/>
              <a:t>config</a:t>
            </a:r>
            <a:r>
              <a:rPr lang="en-US" dirty="0"/>
              <a:t> file lists </a:t>
            </a:r>
            <a:r>
              <a:rPr lang="en-US" dirty="0" err="1"/>
              <a:t>DynaFed</a:t>
            </a:r>
            <a:r>
              <a:rPr lang="en-US" dirty="0"/>
              <a:t> endpoint.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015845C-8812-AE49-8122-93D2BEBFD3EE}"/>
              </a:ext>
            </a:extLst>
          </p:cNvPr>
          <p:cNvSpPr txBox="1"/>
          <p:nvPr/>
        </p:nvSpPr>
        <p:spPr>
          <a:xfrm>
            <a:off x="1259665" y="5589743"/>
            <a:ext cx="479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SE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AFA4F037-1EBF-1B40-A1BA-53AC0FC09083}"/>
              </a:ext>
            </a:extLst>
          </p:cNvPr>
          <p:cNvCxnSpPr>
            <a:cxnSpLocks/>
            <a:stCxn id="37" idx="1"/>
          </p:cNvCxnSpPr>
          <p:nvPr/>
        </p:nvCxnSpPr>
        <p:spPr bwMode="auto">
          <a:xfrm flipV="1">
            <a:off x="1535671" y="4515712"/>
            <a:ext cx="1896438" cy="713106"/>
          </a:xfrm>
          <a:prstGeom prst="straightConnector1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38100" cap="flat" cmpd="sng" algn="ctr">
            <a:solidFill>
              <a:srgbClr val="000000"/>
            </a:solidFill>
            <a:prstDash val="sys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E079FD8A-D4DD-2742-AEDA-84CD2B072D96}"/>
              </a:ext>
            </a:extLst>
          </p:cNvPr>
          <p:cNvCxnSpPr>
            <a:cxnSpLocks/>
            <a:stCxn id="20" idx="1"/>
          </p:cNvCxnSpPr>
          <p:nvPr/>
        </p:nvCxnSpPr>
        <p:spPr bwMode="auto">
          <a:xfrm flipV="1">
            <a:off x="1882441" y="4515712"/>
            <a:ext cx="1671030" cy="774762"/>
          </a:xfrm>
          <a:prstGeom prst="straightConnector1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38100" cap="flat" cmpd="sng" algn="ctr">
            <a:solidFill>
              <a:srgbClr val="000000"/>
            </a:solidFill>
            <a:prstDash val="sys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EA90A964-551C-C542-B636-6577C3470A01}"/>
              </a:ext>
            </a:extLst>
          </p:cNvPr>
          <p:cNvCxnSpPr>
            <a:cxnSpLocks/>
          </p:cNvCxnSpPr>
          <p:nvPr/>
        </p:nvCxnSpPr>
        <p:spPr bwMode="auto">
          <a:xfrm flipV="1">
            <a:off x="2292001" y="4515712"/>
            <a:ext cx="1235256" cy="847324"/>
          </a:xfrm>
          <a:prstGeom prst="straightConnector1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38100" cap="flat" cmpd="sng" algn="ctr">
            <a:solidFill>
              <a:srgbClr val="000000"/>
            </a:solidFill>
            <a:prstDash val="sys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867439159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does </a:t>
            </a:r>
            <a:r>
              <a:rPr lang="en-US" dirty="0" err="1"/>
              <a:t>DynaFed</a:t>
            </a:r>
            <a:r>
              <a:rPr lang="en-US" dirty="0"/>
              <a:t> add?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1540" y="1051560"/>
            <a:ext cx="7360920" cy="4946635"/>
          </a:xfrm>
        </p:spPr>
        <p:txBody>
          <a:bodyPr>
            <a:normAutofit lnSpcReduction="10000"/>
          </a:bodyPr>
          <a:lstStyle/>
          <a:p>
            <a:pPr lvl="0"/>
            <a:r>
              <a:rPr lang="en-US" sz="2400" dirty="0"/>
              <a:t>Allows access to data stored on RAL’s S3 storage.</a:t>
            </a:r>
          </a:p>
          <a:p>
            <a:r>
              <a:rPr lang="en-US" sz="2400" dirty="0"/>
              <a:t>Provides a single name space so that CVMFS doesn’t have to try each endpoint in turn to access the data.</a:t>
            </a:r>
          </a:p>
          <a:p>
            <a:r>
              <a:rPr lang="en-US" sz="2400" dirty="0"/>
              <a:t>If data is available at multiple sites, it will select the closest.</a:t>
            </a:r>
          </a:p>
          <a:p>
            <a:r>
              <a:rPr lang="en-US" sz="2400" dirty="0"/>
              <a:t>Simplifies CVMFS configuration (which is needed on every client e.g. WN).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Makes it much easier to use opportunistic storage.</a:t>
            </a:r>
          </a:p>
          <a:p>
            <a:r>
              <a:rPr lang="en-US" sz="2400" dirty="0"/>
              <a:t>Bonus: Provides access to data via a web browser.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We have written LDAP plugin for </a:t>
            </a:r>
            <a:r>
              <a:rPr lang="en-US" sz="2000" dirty="0" err="1">
                <a:solidFill>
                  <a:schemeClr val="tx1"/>
                </a:solidFill>
              </a:rPr>
              <a:t>DynaFed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82E63C-3B47-2A4C-95F4-99C5A632C00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99532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LIGO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1540" y="1051560"/>
            <a:ext cx="7360920" cy="5260029"/>
          </a:xfrm>
        </p:spPr>
        <p:txBody>
          <a:bodyPr>
            <a:normAutofit/>
          </a:bodyPr>
          <a:lstStyle/>
          <a:p>
            <a:r>
              <a:rPr lang="en-US" sz="2000" dirty="0"/>
              <a:t>LIGO were the original user of Large Scale CVMFS for some of their work on the Grid.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The </a:t>
            </a:r>
            <a:r>
              <a:rPr lang="en-US" dirty="0" err="1">
                <a:solidFill>
                  <a:schemeClr val="tx1"/>
                </a:solidFill>
              </a:rPr>
              <a:t>PyCBC</a:t>
            </a:r>
            <a:r>
              <a:rPr lang="en-US" dirty="0">
                <a:solidFill>
                  <a:schemeClr val="tx1"/>
                </a:solidFill>
              </a:rPr>
              <a:t> workflow which needs ~10TB data.</a:t>
            </a:r>
          </a:p>
          <a:p>
            <a:r>
              <a:rPr lang="en-US" sz="2000" dirty="0"/>
              <a:t>Number of UK LIGO collaborators rapidly growing.</a:t>
            </a:r>
          </a:p>
          <a:p>
            <a:r>
              <a:rPr lang="en-US" sz="2000" dirty="0"/>
              <a:t>Data was being exported to Cardiff.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Rest of UK still accessing data direct from US.</a:t>
            </a:r>
          </a:p>
          <a:p>
            <a:r>
              <a:rPr lang="en-US" sz="2000" dirty="0"/>
              <a:t>Data has been placed at RAL and started to be replicated to Glasgow.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Using </a:t>
            </a:r>
            <a:r>
              <a:rPr lang="en-US" dirty="0" err="1">
                <a:solidFill>
                  <a:schemeClr val="tx1"/>
                </a:solidFill>
              </a:rPr>
              <a:t>DynaFed</a:t>
            </a:r>
            <a:r>
              <a:rPr lang="en-US" dirty="0">
                <a:solidFill>
                  <a:schemeClr val="tx1"/>
                </a:solidFill>
              </a:rPr>
              <a:t> just works!</a:t>
            </a:r>
          </a:p>
          <a:p>
            <a:r>
              <a:rPr lang="en-US" sz="2000" dirty="0"/>
              <a:t>Relatively small numbers of LIGO jobs running at RAL to make any performance/scalability claims.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82E63C-3B47-2A4C-95F4-99C5A632C00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750010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B85BA-D981-A641-B680-B3F18F184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Filter Plugin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436D9B-0008-014D-9CB4-41CCDEBED3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Filter plugin is normally referred to as the geolocation plugin.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Because that is the default plugin available.</a:t>
            </a:r>
          </a:p>
          <a:p>
            <a:r>
              <a:rPr lang="en-US" dirty="0"/>
              <a:t>Plugin will take list of endpoints and return one.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Is the same for both reads and writes.</a:t>
            </a:r>
          </a:p>
          <a:p>
            <a:r>
              <a:rPr lang="en-US" dirty="0"/>
              <a:t>We looked at using “</a:t>
            </a:r>
            <a:r>
              <a:rPr lang="en-US" dirty="0" err="1"/>
              <a:t>Rucio</a:t>
            </a:r>
            <a:r>
              <a:rPr lang="en-US" dirty="0"/>
              <a:t> closeness” to select best replica.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Still need geolocation to map host to site.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Geolocation works pretty well.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Useful to add exceptions but unnecessary optimization most of the time.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18024F-6085-2846-B96E-C936FAAA737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82E63C-3B47-2A4C-95F4-99C5A632C00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700498"/>
      </p:ext>
    </p:extLst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TLAS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33"/>
      </a:accent1>
      <a:accent2>
        <a:srgbClr val="333399"/>
      </a:accent2>
      <a:accent3>
        <a:srgbClr val="FFFFFF"/>
      </a:accent3>
      <a:accent4>
        <a:srgbClr val="000000"/>
      </a:accent4>
      <a:accent5>
        <a:srgbClr val="FFFFAD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ATLAS.thmx</Template>
  <TotalTime>95267</TotalTime>
  <Words>938</Words>
  <Application>Microsoft Macintosh PowerPoint</Application>
  <PresentationFormat>On-screen Show (4:3)</PresentationFormat>
  <Paragraphs>116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ＭＳ Ｐゴシック</vt:lpstr>
      <vt:lpstr>ヒラギノ明朝 ProN W3</vt:lpstr>
      <vt:lpstr>ヒラギノ角ゴ ProN W3</vt:lpstr>
      <vt:lpstr>American Typewriter</vt:lpstr>
      <vt:lpstr>Arial Bold</vt:lpstr>
      <vt:lpstr>Calibri</vt:lpstr>
      <vt:lpstr>Gill Sans</vt:lpstr>
      <vt:lpstr>ATLAS</vt:lpstr>
      <vt:lpstr>Title &amp; Bullets</vt:lpstr>
      <vt:lpstr>Building a global file system for data access using Large Scale CVMFS and DynaFed</vt:lpstr>
      <vt:lpstr>Motivation</vt:lpstr>
      <vt:lpstr>CVMFS</vt:lpstr>
      <vt:lpstr>Large Scale CVMFS</vt:lpstr>
      <vt:lpstr>DynaFed</vt:lpstr>
      <vt:lpstr>Setup</vt:lpstr>
      <vt:lpstr>What does DynaFed add?</vt:lpstr>
      <vt:lpstr>LIGO</vt:lpstr>
      <vt:lpstr>Filter Plugin</vt:lpstr>
      <vt:lpstr>Limitations?</vt:lpstr>
      <vt:lpstr>Next steps</vt:lpstr>
      <vt:lpstr>Conclusions</vt:lpstr>
      <vt:lpstr>References</vt:lpstr>
    </vt:vector>
  </TitlesOfParts>
  <Company>Charles University in Prague</Company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B-&gt;Jpsi subgroup</dc:title>
  <dc:creator>Daniel Scheirich</dc:creator>
  <cp:lastModifiedBy>Dewhurst, Alastair (STFC,RAL,PPD)</cp:lastModifiedBy>
  <cp:revision>642</cp:revision>
  <cp:lastPrinted>2016-07-04T09:51:48Z</cp:lastPrinted>
  <dcterms:created xsi:type="dcterms:W3CDTF">2014-02-03T09:33:05Z</dcterms:created>
  <dcterms:modified xsi:type="dcterms:W3CDTF">2018-07-12T07:09:19Z</dcterms:modified>
</cp:coreProperties>
</file>