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0" r:id="rId1"/>
  </p:sldMasterIdLst>
  <p:notesMasterIdLst>
    <p:notesMasterId r:id="rId34"/>
  </p:notesMasterIdLst>
  <p:handoutMasterIdLst>
    <p:handoutMasterId r:id="rId35"/>
  </p:handoutMasterIdLst>
  <p:sldIdLst>
    <p:sldId id="258" r:id="rId2"/>
    <p:sldId id="260" r:id="rId3"/>
    <p:sldId id="312" r:id="rId4"/>
    <p:sldId id="269" r:id="rId5"/>
    <p:sldId id="270" r:id="rId6"/>
    <p:sldId id="322" r:id="rId7"/>
    <p:sldId id="390" r:id="rId8"/>
    <p:sldId id="379" r:id="rId9"/>
    <p:sldId id="369" r:id="rId10"/>
    <p:sldId id="370" r:id="rId11"/>
    <p:sldId id="304" r:id="rId12"/>
    <p:sldId id="391" r:id="rId13"/>
    <p:sldId id="392" r:id="rId14"/>
    <p:sldId id="385" r:id="rId15"/>
    <p:sldId id="386" r:id="rId16"/>
    <p:sldId id="342" r:id="rId17"/>
    <p:sldId id="383" r:id="rId18"/>
    <p:sldId id="380" r:id="rId19"/>
    <p:sldId id="381" r:id="rId20"/>
    <p:sldId id="382" r:id="rId21"/>
    <p:sldId id="366" r:id="rId22"/>
    <p:sldId id="367" r:id="rId23"/>
    <p:sldId id="324" r:id="rId24"/>
    <p:sldId id="326" r:id="rId25"/>
    <p:sldId id="345" r:id="rId26"/>
    <p:sldId id="346" r:id="rId27"/>
    <p:sldId id="393" r:id="rId28"/>
    <p:sldId id="394" r:id="rId29"/>
    <p:sldId id="395" r:id="rId30"/>
    <p:sldId id="387" r:id="rId31"/>
    <p:sldId id="388" r:id="rId32"/>
    <p:sldId id="389" r:id="rId33"/>
  </p:sldIdLst>
  <p:sldSz cx="12192000" cy="6858000"/>
  <p:notesSz cx="7102475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2833802-FEF1-4C79-8D5D-14CF1EAF98D9}" styleName="Stile chiaro 2 - Color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72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2813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739" cy="513508"/>
          </a:xfrm>
          <a:prstGeom prst="rect">
            <a:avLst/>
          </a:prstGeom>
        </p:spPr>
        <p:txBody>
          <a:bodyPr vert="horz" lIns="97786" tIns="48893" rIns="97786" bIns="48893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3093" y="0"/>
            <a:ext cx="3077739" cy="513508"/>
          </a:xfrm>
          <a:prstGeom prst="rect">
            <a:avLst/>
          </a:prstGeom>
        </p:spPr>
        <p:txBody>
          <a:bodyPr vert="horz" lIns="97786" tIns="48893" rIns="97786" bIns="48893" rtlCol="0"/>
          <a:lstStyle>
            <a:lvl1pPr algn="r">
              <a:defRPr sz="1200"/>
            </a:lvl1pPr>
          </a:lstStyle>
          <a:p>
            <a:fld id="{57F0445C-2524-4ACB-B0EE-106C872FD37F}" type="datetimeFigureOut">
              <a:rPr lang="it-IT" smtClean="0"/>
              <a:t>11/07/2018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1" y="9721107"/>
            <a:ext cx="3077739" cy="513507"/>
          </a:xfrm>
          <a:prstGeom prst="rect">
            <a:avLst/>
          </a:prstGeom>
        </p:spPr>
        <p:txBody>
          <a:bodyPr vert="horz" lIns="97786" tIns="48893" rIns="97786" bIns="48893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3093" y="9721107"/>
            <a:ext cx="3077739" cy="513507"/>
          </a:xfrm>
          <a:prstGeom prst="rect">
            <a:avLst/>
          </a:prstGeom>
        </p:spPr>
        <p:txBody>
          <a:bodyPr vert="horz" lIns="97786" tIns="48893" rIns="97786" bIns="48893" rtlCol="0" anchor="b"/>
          <a:lstStyle>
            <a:lvl1pPr algn="r">
              <a:defRPr sz="1200"/>
            </a:lvl1pPr>
          </a:lstStyle>
          <a:p>
            <a:fld id="{D07DA58B-F715-4524-9452-ACF6AD901F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36882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739" cy="513508"/>
          </a:xfrm>
          <a:prstGeom prst="rect">
            <a:avLst/>
          </a:prstGeom>
        </p:spPr>
        <p:txBody>
          <a:bodyPr vert="horz" lIns="97786" tIns="48893" rIns="97786" bIns="48893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3093" y="0"/>
            <a:ext cx="3077739" cy="513508"/>
          </a:xfrm>
          <a:prstGeom prst="rect">
            <a:avLst/>
          </a:prstGeom>
        </p:spPr>
        <p:txBody>
          <a:bodyPr vert="horz" lIns="97786" tIns="48893" rIns="97786" bIns="48893" rtlCol="0"/>
          <a:lstStyle>
            <a:lvl1pPr algn="r">
              <a:defRPr sz="1200"/>
            </a:lvl1pPr>
          </a:lstStyle>
          <a:p>
            <a:fld id="{902D0ED5-C5B9-46EF-B910-26CDD39BDD0F}" type="datetimeFigureOut">
              <a:rPr lang="it-IT" smtClean="0"/>
              <a:t>11/07/2018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7938"/>
            <a:ext cx="61436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786" tIns="48893" rIns="97786" bIns="48893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0248" y="4925408"/>
            <a:ext cx="5681980" cy="4029879"/>
          </a:xfrm>
          <a:prstGeom prst="rect">
            <a:avLst/>
          </a:prstGeom>
        </p:spPr>
        <p:txBody>
          <a:bodyPr vert="horz" lIns="97786" tIns="48893" rIns="97786" bIns="48893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7739" cy="513507"/>
          </a:xfrm>
          <a:prstGeom prst="rect">
            <a:avLst/>
          </a:prstGeom>
        </p:spPr>
        <p:txBody>
          <a:bodyPr vert="horz" lIns="97786" tIns="48893" rIns="97786" bIns="48893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3093" y="9721107"/>
            <a:ext cx="3077739" cy="513507"/>
          </a:xfrm>
          <a:prstGeom prst="rect">
            <a:avLst/>
          </a:prstGeom>
        </p:spPr>
        <p:txBody>
          <a:bodyPr vert="horz" lIns="97786" tIns="48893" rIns="97786" bIns="48893" rtlCol="0" anchor="b"/>
          <a:lstStyle>
            <a:lvl1pPr algn="r">
              <a:defRPr sz="1200"/>
            </a:lvl1pPr>
          </a:lstStyle>
          <a:p>
            <a:fld id="{C8A32172-764E-4919-A1B7-66DDCEEB4D7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3423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A32172-764E-4919-A1B7-66DDCEEB4D7B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47063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710251" y="5104514"/>
            <a:ext cx="5681979" cy="4835855"/>
          </a:xfrm>
          <a:prstGeom prst="rect">
            <a:avLst/>
          </a:prstGeom>
        </p:spPr>
        <p:txBody>
          <a:bodyPr lIns="100554" tIns="100554" rIns="100554" bIns="100554" anchor="t" anchorCtr="0">
            <a:noAutofit/>
          </a:bodyPr>
          <a:lstStyle/>
          <a:p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-26988" y="808038"/>
            <a:ext cx="7156451" cy="4025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57540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710251" y="5104514"/>
            <a:ext cx="5681979" cy="4835855"/>
          </a:xfrm>
          <a:prstGeom prst="rect">
            <a:avLst/>
          </a:prstGeom>
        </p:spPr>
        <p:txBody>
          <a:bodyPr lIns="100554" tIns="100554" rIns="100554" bIns="100554" anchor="t" anchorCtr="0">
            <a:noAutofit/>
          </a:bodyPr>
          <a:lstStyle/>
          <a:p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-26988" y="808038"/>
            <a:ext cx="7156451" cy="4025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19782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A32172-764E-4919-A1B7-66DDCEEB4D7B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31393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A32172-764E-4919-A1B7-66DDCEEB4D7B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8265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8998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65349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106243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A32172-764E-4919-A1B7-66DDCEEB4D7B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9936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710251" y="5104514"/>
            <a:ext cx="5681979" cy="4835855"/>
          </a:xfrm>
          <a:prstGeom prst="rect">
            <a:avLst/>
          </a:prstGeom>
        </p:spPr>
        <p:txBody>
          <a:bodyPr lIns="100554" tIns="100554" rIns="100554" bIns="100554" anchor="t" anchorCtr="0">
            <a:noAutofit/>
          </a:bodyPr>
          <a:lstStyle/>
          <a:p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-26988" y="808038"/>
            <a:ext cx="7156451" cy="4025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2417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Risultati immagini per horizon 2020 flag european community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485" y="5957986"/>
            <a:ext cx="1568448" cy="78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Immagin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23" y="2037575"/>
            <a:ext cx="3828253" cy="2382025"/>
          </a:xfrm>
          <a:prstGeom prst="rect">
            <a:avLst/>
          </a:prstGeom>
        </p:spPr>
      </p:pic>
      <p:sp>
        <p:nvSpPr>
          <p:cNvPr id="2" name="Rettangolo 1"/>
          <p:cNvSpPr/>
          <p:nvPr userDrawn="1"/>
        </p:nvSpPr>
        <p:spPr>
          <a:xfrm>
            <a:off x="4706040" y="6073099"/>
            <a:ext cx="37789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err="1" smtClean="0">
                <a:solidFill>
                  <a:schemeClr val="accent5"/>
                </a:solidFill>
                <a:effectLst/>
              </a:rPr>
              <a:t>eXtreme</a:t>
            </a:r>
            <a:r>
              <a:rPr lang="en-US" sz="1100" b="1" dirty="0" smtClean="0">
                <a:solidFill>
                  <a:schemeClr val="accent5"/>
                </a:solidFill>
                <a:effectLst/>
              </a:rPr>
              <a:t> </a:t>
            </a:r>
            <a:r>
              <a:rPr lang="en-US" sz="1100" b="1" dirty="0" err="1" smtClean="0">
                <a:solidFill>
                  <a:schemeClr val="accent5"/>
                </a:solidFill>
                <a:effectLst/>
              </a:rPr>
              <a:t>DataCloud</a:t>
            </a:r>
            <a:r>
              <a:rPr lang="en-US" sz="1100" b="1" dirty="0" smtClean="0">
                <a:solidFill>
                  <a:schemeClr val="accent5"/>
                </a:solidFill>
                <a:effectLst/>
              </a:rPr>
              <a:t> is co-funded by the Horizon2020 Framework Program – Grant Agreement 777367</a:t>
            </a:r>
          </a:p>
          <a:p>
            <a:r>
              <a:rPr lang="en-US" sz="1000" dirty="0" smtClean="0">
                <a:solidFill>
                  <a:schemeClr val="accent5"/>
                </a:solidFill>
              </a:rPr>
              <a:t>Copyright © Members of the XDC Collaboration, 2017-2020</a:t>
            </a:r>
            <a:endParaRPr lang="it-IT" sz="1000" dirty="0">
              <a:solidFill>
                <a:schemeClr val="accent5"/>
              </a:solidFill>
            </a:endParaRPr>
          </a:p>
        </p:txBody>
      </p:sp>
      <p:sp>
        <p:nvSpPr>
          <p:cNvPr id="5" name="Titolo 4"/>
          <p:cNvSpPr>
            <a:spLocks noGrp="1"/>
          </p:cNvSpPr>
          <p:nvPr userDrawn="1">
            <p:ph type="title" hasCustomPrompt="1"/>
          </p:nvPr>
        </p:nvSpPr>
        <p:spPr>
          <a:xfrm>
            <a:off x="4486840" y="944739"/>
            <a:ext cx="7487204" cy="1325563"/>
          </a:xfrm>
        </p:spPr>
        <p:txBody>
          <a:bodyPr/>
          <a:lstStyle>
            <a:lvl1pPr algn="r">
              <a:defRPr/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082621" y="4196209"/>
            <a:ext cx="4891423" cy="989012"/>
          </a:xfr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sz="2800" dirty="0" smtClean="0">
                <a:solidFill>
                  <a:schemeClr val="tx2"/>
                </a:solidFill>
              </a:rPr>
              <a:t>Click </a:t>
            </a:r>
            <a:r>
              <a:rPr lang="it-IT" sz="2800" dirty="0" err="1" smtClean="0">
                <a:solidFill>
                  <a:schemeClr val="tx2"/>
                </a:solidFill>
              </a:rPr>
              <a:t>here</a:t>
            </a:r>
            <a:r>
              <a:rPr lang="it-IT" sz="2800" dirty="0" smtClean="0">
                <a:solidFill>
                  <a:schemeClr val="tx2"/>
                </a:solidFill>
              </a:rPr>
              <a:t> to </a:t>
            </a:r>
            <a:r>
              <a:rPr lang="it-IT" sz="2800" dirty="0" err="1" smtClean="0">
                <a:solidFill>
                  <a:schemeClr val="tx2"/>
                </a:solidFill>
              </a:rPr>
              <a:t>add</a:t>
            </a:r>
            <a:r>
              <a:rPr lang="it-IT" sz="2800" dirty="0" smtClean="0">
                <a:solidFill>
                  <a:schemeClr val="tx2"/>
                </a:solidFill>
              </a:rPr>
              <a:t> </a:t>
            </a:r>
            <a:r>
              <a:rPr lang="it-IT" sz="2800" dirty="0" err="1" smtClean="0">
                <a:solidFill>
                  <a:schemeClr val="tx2"/>
                </a:solidFill>
              </a:rPr>
              <a:t>subtitle</a:t>
            </a:r>
            <a:endParaRPr lang="it-IT" sz="2800" dirty="0" smtClean="0">
              <a:solidFill>
                <a:schemeClr val="tx2"/>
              </a:solidFill>
            </a:endParaRPr>
          </a:p>
          <a:p>
            <a:pPr lvl="0"/>
            <a:endParaRPr lang="it-IT" dirty="0"/>
          </a:p>
        </p:txBody>
      </p:sp>
      <p:grpSp>
        <p:nvGrpSpPr>
          <p:cNvPr id="26" name="Gruppo 25"/>
          <p:cNvGrpSpPr/>
          <p:nvPr userDrawn="1"/>
        </p:nvGrpSpPr>
        <p:grpSpPr>
          <a:xfrm>
            <a:off x="5408083" y="3294530"/>
            <a:ext cx="6565961" cy="504258"/>
            <a:chOff x="5484283" y="3326910"/>
            <a:chExt cx="6565961" cy="504258"/>
          </a:xfrm>
        </p:grpSpPr>
        <p:pic>
          <p:nvPicPr>
            <p:cNvPr id="9" name="Immagine 8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5484283" y="3404640"/>
              <a:ext cx="6565961" cy="348798"/>
            </a:xfrm>
            <a:prstGeom prst="rect">
              <a:avLst/>
            </a:prstGeom>
          </p:spPr>
        </p:pic>
        <p:pic>
          <p:nvPicPr>
            <p:cNvPr id="10" name="Immagine 9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11285136" y="3326910"/>
              <a:ext cx="765108" cy="504258"/>
            </a:xfrm>
            <a:prstGeom prst="rect">
              <a:avLst/>
            </a:prstGeom>
          </p:spPr>
        </p:pic>
      </p:grpSp>
      <p:sp>
        <p:nvSpPr>
          <p:cNvPr id="22" name="Rettangolo 21"/>
          <p:cNvSpPr/>
          <p:nvPr userDrawn="1"/>
        </p:nvSpPr>
        <p:spPr>
          <a:xfrm>
            <a:off x="311683" y="4312711"/>
            <a:ext cx="36359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baseline="0" dirty="0" smtClean="0">
                <a:solidFill>
                  <a:schemeClr val="accent5"/>
                </a:solidFill>
                <a:effectLst/>
              </a:rPr>
              <a:t>Data Management for extreme scale computing</a:t>
            </a:r>
            <a:endParaRPr lang="it-IT" sz="1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889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88" y="110209"/>
            <a:ext cx="1487824" cy="92575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838200" y="110209"/>
            <a:ext cx="9994557" cy="815975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accent5"/>
                </a:solidFill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838200" y="1152525"/>
            <a:ext cx="10515600" cy="5024438"/>
          </a:xfrm>
        </p:spPr>
        <p:txBody>
          <a:bodyPr/>
          <a:lstStyle>
            <a:lvl1pPr marL="357188" indent="-357188">
              <a:buFontTx/>
              <a:buBlip>
                <a:blip r:embed="rId3"/>
              </a:buBlip>
              <a:defRPr baseline="0"/>
            </a:lvl1pPr>
            <a:lvl2pPr marL="984250" indent="-527050">
              <a:buFontTx/>
              <a:buBlip>
                <a:blip r:embed="rId4"/>
              </a:buBlip>
              <a:defRPr/>
            </a:lvl2pPr>
            <a:lvl3pPr marL="1343025" indent="-428625">
              <a:buFontTx/>
              <a:buBlip>
                <a:blip r:embed="rId5"/>
              </a:buBlip>
              <a:defRPr/>
            </a:lvl3pPr>
            <a:lvl4pPr marL="1790700" indent="-419100">
              <a:buFontTx/>
              <a:buBlip>
                <a:blip r:embed="rId6"/>
              </a:buBlip>
              <a:defRPr/>
            </a:lvl4pPr>
            <a:lvl5pPr marL="2238375" indent="-409575">
              <a:buFontTx/>
              <a:buBlip>
                <a:blip r:embed="rId7"/>
              </a:buBlip>
              <a:defRPr/>
            </a:lvl5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32" name="Segnaposto data 3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33" name="Segnaposto piè di pagina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  <p:sp>
        <p:nvSpPr>
          <p:cNvPr id="34" name="Segnaposto numero diapositiva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44420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888" y="110209"/>
            <a:ext cx="1487824" cy="925758"/>
          </a:xfrm>
          <a:prstGeom prst="rect">
            <a:avLst/>
          </a:prstGeom>
        </p:spPr>
      </p:pic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839788" y="1257300"/>
            <a:ext cx="5157787" cy="657225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257300"/>
            <a:ext cx="5183188" cy="65722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</p:txBody>
      </p:sp>
      <p:sp>
        <p:nvSpPr>
          <p:cNvPr id="10" name="Segnaposto contenuto 2"/>
          <p:cNvSpPr>
            <a:spLocks noGrp="1"/>
          </p:cNvSpPr>
          <p:nvPr>
            <p:ph idx="13" hasCustomPrompt="1"/>
          </p:nvPr>
        </p:nvSpPr>
        <p:spPr>
          <a:xfrm>
            <a:off x="838200" y="1914525"/>
            <a:ext cx="5159375" cy="4262437"/>
          </a:xfrm>
        </p:spPr>
        <p:txBody>
          <a:bodyPr/>
          <a:lstStyle>
            <a:lvl1pPr marL="265113" indent="-265113">
              <a:buFontTx/>
              <a:buBlip>
                <a:blip r:embed="rId3"/>
              </a:buBlip>
              <a:defRPr/>
            </a:lvl1pPr>
            <a:lvl2pPr marL="685800" indent="-228600">
              <a:buFontTx/>
              <a:buBlip>
                <a:blip r:embed="rId4"/>
              </a:buBlip>
              <a:defRPr/>
            </a:lvl2pPr>
            <a:lvl3pPr marL="1143000" indent="-228600">
              <a:buFontTx/>
              <a:buBlip>
                <a:blip r:embed="rId5"/>
              </a:buBlip>
              <a:defRPr/>
            </a:lvl3pPr>
            <a:lvl4pPr marL="1600200" indent="-228600">
              <a:buFontTx/>
              <a:buBlip>
                <a:blip r:embed="rId6"/>
              </a:buBlip>
              <a:defRPr/>
            </a:lvl4pPr>
            <a:lvl5pPr marL="2057400" indent="-228600">
              <a:buFontTx/>
              <a:buBlip>
                <a:blip r:embed="rId7"/>
              </a:buBlip>
              <a:defRPr/>
            </a:lvl5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12" name="Segnaposto contenuto 2"/>
          <p:cNvSpPr>
            <a:spLocks noGrp="1"/>
          </p:cNvSpPr>
          <p:nvPr>
            <p:ph idx="14" hasCustomPrompt="1"/>
          </p:nvPr>
        </p:nvSpPr>
        <p:spPr>
          <a:xfrm>
            <a:off x="6172200" y="1914525"/>
            <a:ext cx="5159375" cy="4262437"/>
          </a:xfrm>
        </p:spPr>
        <p:txBody>
          <a:bodyPr/>
          <a:lstStyle>
            <a:lvl1pPr marL="265113" indent="-265113">
              <a:buFontTx/>
              <a:buBlip>
                <a:blip r:embed="rId3"/>
              </a:buBlip>
              <a:defRPr/>
            </a:lvl1pPr>
            <a:lvl2pPr marL="685800" indent="-228600">
              <a:buFontTx/>
              <a:buBlip>
                <a:blip r:embed="rId4"/>
              </a:buBlip>
              <a:defRPr/>
            </a:lvl2pPr>
            <a:lvl3pPr marL="1143000" indent="-228600">
              <a:buFontTx/>
              <a:buBlip>
                <a:blip r:embed="rId5"/>
              </a:buBlip>
              <a:defRPr/>
            </a:lvl3pPr>
            <a:lvl4pPr marL="1600200" indent="-228600">
              <a:buFontTx/>
              <a:buBlip>
                <a:blip r:embed="rId6"/>
              </a:buBlip>
              <a:defRPr/>
            </a:lvl4pPr>
            <a:lvl5pPr marL="2057400" indent="-228600">
              <a:buFontTx/>
              <a:buBlip>
                <a:blip r:embed="rId7"/>
              </a:buBlip>
              <a:defRPr/>
            </a:lvl5pPr>
          </a:lstStyle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3" name="Titolo 1"/>
          <p:cNvSpPr>
            <a:spLocks noGrp="1"/>
          </p:cNvSpPr>
          <p:nvPr>
            <p:ph type="title" hasCustomPrompt="1"/>
          </p:nvPr>
        </p:nvSpPr>
        <p:spPr>
          <a:xfrm>
            <a:off x="838200" y="110209"/>
            <a:ext cx="9994557" cy="815975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55512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Click </a:t>
            </a:r>
            <a:r>
              <a:rPr lang="it-IT" dirty="0" err="1" smtClean="0"/>
              <a:t>here</a:t>
            </a:r>
            <a:r>
              <a:rPr lang="it-IT" dirty="0" smtClean="0"/>
              <a:t> to </a:t>
            </a:r>
            <a:r>
              <a:rPr lang="it-IT" dirty="0" err="1" smtClean="0"/>
              <a:t>add</a:t>
            </a:r>
            <a:r>
              <a:rPr lang="it-IT" dirty="0" smtClean="0"/>
              <a:t> text</a:t>
            </a:r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6176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657599" y="6356350"/>
            <a:ext cx="5460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633166" y="6356350"/>
            <a:ext cx="720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723A89C-D035-4CCD-8775-47FA95F2F2E6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57641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2" r:id="rId2"/>
    <p:sldLayoutId id="2147483685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3.png"/><Relationship Id="rId10" Type="http://schemas.openxmlformats.org/officeDocument/2006/relationships/image" Target="../media/image10.PNG"/><Relationship Id="rId4" Type="http://schemas.openxmlformats.org/officeDocument/2006/relationships/image" Target="../media/image22.png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treme-datacloud.eu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tter.com/XtremeDataCloud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5.jpg"/><Relationship Id="rId7" Type="http://schemas.openxmlformats.org/officeDocument/2006/relationships/image" Target="../media/image9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tif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18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4.jp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2971800" y="944739"/>
            <a:ext cx="9002244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The eXtreme-DataCloud </a:t>
            </a:r>
            <a:r>
              <a:rPr lang="en-US" dirty="0"/>
              <a:t>project</a:t>
            </a:r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0"/>
          </p:nvPr>
        </p:nvSpPr>
        <p:spPr>
          <a:xfrm>
            <a:off x="4243388" y="4196208"/>
            <a:ext cx="7730657" cy="1528731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Daniele Cesini</a:t>
            </a:r>
          </a:p>
          <a:p>
            <a:r>
              <a:rPr lang="en-US" sz="2400" dirty="0" smtClean="0"/>
              <a:t>With contribution by: Patrick </a:t>
            </a:r>
            <a:r>
              <a:rPr lang="en-US" sz="2400" dirty="0" err="1" smtClean="0"/>
              <a:t>Fuhrmann</a:t>
            </a:r>
            <a:r>
              <a:rPr lang="en-US" sz="2400" dirty="0" smtClean="0"/>
              <a:t>, Lukasz </a:t>
            </a:r>
            <a:r>
              <a:rPr lang="en-US" sz="2400" dirty="0" err="1" smtClean="0"/>
              <a:t>Dutka</a:t>
            </a:r>
            <a:r>
              <a:rPr lang="en-US" sz="2400" dirty="0" smtClean="0"/>
              <a:t>, Cristina Duma, Alessandro </a:t>
            </a:r>
            <a:r>
              <a:rPr lang="en-US" sz="2400" dirty="0" err="1" smtClean="0"/>
              <a:t>Costantini</a:t>
            </a:r>
            <a:r>
              <a:rPr lang="en-US" sz="2400" dirty="0" smtClean="0"/>
              <a:t>, Oliver Keeble, Fernando Aguilar, </a:t>
            </a:r>
            <a:r>
              <a:rPr lang="en-US" sz="2400" dirty="0" err="1" smtClean="0"/>
              <a:t>Giacinto</a:t>
            </a:r>
            <a:r>
              <a:rPr lang="en-US" sz="2400" dirty="0" smtClean="0"/>
              <a:t> </a:t>
            </a:r>
            <a:r>
              <a:rPr lang="en-US" sz="2400" dirty="0" err="1" smtClean="0"/>
              <a:t>Donvito</a:t>
            </a:r>
            <a:endParaRPr lang="en-US" sz="2400" dirty="0" smtClean="0"/>
          </a:p>
          <a:p>
            <a:r>
              <a:rPr lang="en-US" sz="1800" dirty="0" smtClean="0"/>
              <a:t>info&lt;at&gt;extreme-datacloud.eu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2569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in progress for </a:t>
            </a:r>
            <a:r>
              <a:rPr lang="en-US" dirty="0" err="1" smtClean="0"/>
              <a:t>QoS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677" y="926184"/>
            <a:ext cx="11437859" cy="2763500"/>
          </a:xfrm>
        </p:spPr>
        <p:txBody>
          <a:bodyPr/>
          <a:lstStyle/>
          <a:p>
            <a:r>
              <a:rPr lang="en-US" dirty="0" smtClean="0"/>
              <a:t>Definition currently based on a RDA working group</a:t>
            </a:r>
          </a:p>
          <a:p>
            <a:r>
              <a:rPr lang="en-US" dirty="0" smtClean="0"/>
              <a:t>”Cloud Data Management Interface” chosen as control protocol.</a:t>
            </a:r>
          </a:p>
          <a:p>
            <a:pPr lvl="1"/>
            <a:r>
              <a:rPr lang="en-US" dirty="0" smtClean="0"/>
              <a:t>Defined by SNIA. </a:t>
            </a:r>
          </a:p>
          <a:p>
            <a:pPr lvl="1"/>
            <a:r>
              <a:rPr lang="en-US" dirty="0" smtClean="0"/>
              <a:t>INDIGO acknowledged by SNIA as contributor to the reference implementation.</a:t>
            </a:r>
          </a:p>
          <a:p>
            <a:r>
              <a:rPr lang="en-US" dirty="0" smtClean="0"/>
              <a:t>Implementing the defined API into GFAL, dCache, EOS and </a:t>
            </a:r>
            <a:r>
              <a:rPr lang="en-US" dirty="0" err="1" smtClean="0"/>
              <a:t>StoRM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10</a:t>
            </a:fld>
            <a:endParaRPr lang="it-I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80" b="39078"/>
          <a:stretch/>
        </p:blipFill>
        <p:spPr>
          <a:xfrm>
            <a:off x="577677" y="3689684"/>
            <a:ext cx="10019957" cy="2304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0331409">
            <a:off x="2839335" y="4657018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From INDIGO-DataCloud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90985" y="4516356"/>
            <a:ext cx="3124551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Access Latency [</a:t>
            </a:r>
            <a:r>
              <a:rPr lang="en-GB" dirty="0" err="1" smtClean="0"/>
              <a:t>ms</a:t>
            </a:r>
            <a:r>
              <a:rPr lang="en-GB" dirty="0" smtClean="0"/>
              <a:t>]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Number of Copies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Storage Lifetime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Location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Available Transitions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893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idx="1"/>
          </p:nvPr>
        </p:nvSpPr>
        <p:spPr>
          <a:xfrm>
            <a:off x="342605" y="658413"/>
            <a:ext cx="10904515" cy="1947599"/>
          </a:xfrm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t" anchorCtr="0">
            <a:noAutofit/>
          </a:bodyPr>
          <a:lstStyle/>
          <a:p>
            <a:r>
              <a:rPr lang="en-US" dirty="0" smtClean="0"/>
              <a:t>Smart </a:t>
            </a:r>
            <a:r>
              <a:rPr lang="en-US" dirty="0"/>
              <a:t>caching</a:t>
            </a:r>
          </a:p>
          <a:p>
            <a:pPr lvl="1"/>
            <a:r>
              <a:rPr lang="en-GB" sz="2000" dirty="0" smtClean="0"/>
              <a:t>Develop </a:t>
            </a:r>
            <a:r>
              <a:rPr lang="en-GB" sz="2000" dirty="0"/>
              <a:t>a global caching infrastructure supporting the following building blocks:</a:t>
            </a:r>
            <a:endParaRPr lang="en-US" sz="2000" dirty="0"/>
          </a:p>
          <a:p>
            <a:pPr lvl="2"/>
            <a:r>
              <a:rPr lang="en-GB" dirty="0"/>
              <a:t>dynamic </a:t>
            </a:r>
            <a:r>
              <a:rPr lang="en-GB" dirty="0">
                <a:solidFill>
                  <a:schemeClr val="tx2"/>
                </a:solidFill>
              </a:rPr>
              <a:t>integration of satellite sites </a:t>
            </a:r>
            <a:r>
              <a:rPr lang="en-GB" dirty="0"/>
              <a:t>by existing data centres</a:t>
            </a:r>
            <a:endParaRPr lang="en-US" dirty="0"/>
          </a:p>
          <a:p>
            <a:pPr lvl="2"/>
            <a:r>
              <a:rPr lang="en-GB" dirty="0"/>
              <a:t>creation of standalone caches modelled on existing </a:t>
            </a:r>
            <a:r>
              <a:rPr lang="en-GB" dirty="0" smtClean="0">
                <a:solidFill>
                  <a:schemeClr val="tx2"/>
                </a:solidFill>
              </a:rPr>
              <a:t>http and </a:t>
            </a:r>
            <a:r>
              <a:rPr lang="en-GB" dirty="0" err="1" smtClean="0">
                <a:solidFill>
                  <a:schemeClr val="tx2"/>
                </a:solidFill>
              </a:rPr>
              <a:t>xrootd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dirty="0" smtClean="0"/>
              <a:t>solutions</a:t>
            </a:r>
            <a:endParaRPr lang="en-US" dirty="0"/>
          </a:p>
          <a:p>
            <a:pPr lvl="2"/>
            <a:r>
              <a:rPr lang="en-GB" dirty="0"/>
              <a:t>federation of the above to create a large </a:t>
            </a:r>
            <a:r>
              <a:rPr lang="en-GB" dirty="0" smtClean="0"/>
              <a:t>scale</a:t>
            </a:r>
            <a:r>
              <a:rPr lang="en-GB" dirty="0" smtClean="0">
                <a:solidFill>
                  <a:schemeClr val="tx2"/>
                </a:solidFill>
              </a:rPr>
              <a:t>, regional caching </a:t>
            </a:r>
            <a:r>
              <a:rPr lang="en-GB" dirty="0" smtClean="0">
                <a:solidFill>
                  <a:schemeClr val="tx2"/>
                </a:solidFill>
              </a:rPr>
              <a:t>infrastructure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5" name="Shape 12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 sz="1600"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11</a:t>
            </a:fld>
            <a:endParaRPr lang="en-US" sz="16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en-GB" dirty="0"/>
          </a:p>
        </p:txBody>
      </p:sp>
      <p:sp>
        <p:nvSpPr>
          <p:cNvPr id="8" name="Shape 121"/>
          <p:cNvSpPr txBox="1">
            <a:spLocks noGrp="1"/>
          </p:cNvSpPr>
          <p:nvPr>
            <p:ph type="title"/>
          </p:nvPr>
        </p:nvSpPr>
        <p:spPr>
          <a:xfrm>
            <a:off x="818648" y="140804"/>
            <a:ext cx="6969904" cy="513262"/>
          </a:xfrm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ctr" anchorCtr="0">
            <a:noAutofit/>
          </a:bodyPr>
          <a:lstStyle/>
          <a:p>
            <a:pPr>
              <a:buSzPct val="25000"/>
            </a:pPr>
            <a:r>
              <a:rPr lang="en-US" dirty="0" smtClean="0"/>
              <a:t>Smart caching</a:t>
            </a:r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47" y="2458309"/>
            <a:ext cx="5059954" cy="184832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12" name="Immagine 11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4" b="7708"/>
          <a:stretch/>
        </p:blipFill>
        <p:spPr>
          <a:xfrm>
            <a:off x="157447" y="4431721"/>
            <a:ext cx="5059954" cy="195194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1128" y="2606012"/>
            <a:ext cx="4127705" cy="236043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>
          <a:xfrm>
            <a:off x="3657599" y="6432550"/>
            <a:ext cx="5460275" cy="365125"/>
          </a:xfrm>
        </p:spPr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  <p:sp>
        <p:nvSpPr>
          <p:cNvPr id="10" name="Shape 122"/>
          <p:cNvSpPr txBox="1">
            <a:spLocks/>
          </p:cNvSpPr>
          <p:nvPr/>
        </p:nvSpPr>
        <p:spPr>
          <a:xfrm>
            <a:off x="5794862" y="5015331"/>
            <a:ext cx="6380239" cy="1100048"/>
          </a:xfrm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t" anchorCtr="0">
            <a:noAutofit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6"/>
              </a:buBlip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84250" indent="-527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7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43025" indent="-4286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8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0700" indent="-4191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9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38375" indent="-4095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10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600" dirty="0" smtClean="0"/>
              <a:t>For </a:t>
            </a:r>
            <a:r>
              <a:rPr lang="it-IT" sz="1600" dirty="0" smtClean="0"/>
              <a:t>an use case </a:t>
            </a:r>
            <a:r>
              <a:rPr lang="it-IT" sz="1600" dirty="0" err="1" smtClean="0"/>
              <a:t>implementing</a:t>
            </a:r>
            <a:r>
              <a:rPr lang="it-IT" sz="1600" dirty="0" smtClean="0"/>
              <a:t> XDC </a:t>
            </a:r>
            <a:r>
              <a:rPr lang="it-IT" sz="1600" dirty="0" err="1" smtClean="0"/>
              <a:t>results</a:t>
            </a:r>
            <a:r>
              <a:rPr lang="it-IT" sz="1600" dirty="0" smtClean="0"/>
              <a:t> on Scenario2  </a:t>
            </a:r>
            <a:r>
              <a:rPr lang="it-IT" sz="1600" dirty="0" err="1" smtClean="0"/>
              <a:t>using</a:t>
            </a:r>
            <a:r>
              <a:rPr lang="it-IT" sz="1600" dirty="0" smtClean="0"/>
              <a:t> </a:t>
            </a:r>
            <a:r>
              <a:rPr lang="it-IT" sz="1600" dirty="0" err="1" smtClean="0"/>
              <a:t>xcache</a:t>
            </a:r>
            <a:r>
              <a:rPr lang="it-IT" sz="1600" dirty="0" smtClean="0"/>
              <a:t> in </a:t>
            </a:r>
            <a:r>
              <a:rPr lang="it-IT" sz="1600" dirty="0" err="1" smtClean="0"/>
              <a:t>collaboration</a:t>
            </a:r>
            <a:r>
              <a:rPr lang="it-IT" sz="1600" dirty="0" smtClean="0"/>
              <a:t> with CMS and </a:t>
            </a:r>
            <a:r>
              <a:rPr lang="it-IT" sz="1600" dirty="0" err="1" smtClean="0"/>
              <a:t>HNSciCloud</a:t>
            </a:r>
            <a:r>
              <a:rPr lang="it-IT" sz="1600" dirty="0" smtClean="0"/>
              <a:t> </a:t>
            </a:r>
            <a:r>
              <a:rPr lang="it-IT" sz="1600" dirty="0" err="1" smtClean="0"/>
              <a:t>see</a:t>
            </a:r>
            <a:r>
              <a:rPr lang="it-IT" sz="1600" dirty="0" smtClean="0"/>
              <a:t> </a:t>
            </a:r>
            <a:r>
              <a:rPr lang="it-IT" sz="1600" dirty="0" err="1" smtClean="0"/>
              <a:t>D.Spiga</a:t>
            </a:r>
            <a:r>
              <a:rPr lang="it-IT" sz="1600" dirty="0" smtClean="0"/>
              <a:t> </a:t>
            </a:r>
            <a:r>
              <a:rPr lang="it-IT" sz="1600" dirty="0" err="1" smtClean="0"/>
              <a:t>presntation</a:t>
            </a:r>
            <a:r>
              <a:rPr lang="it-IT" sz="1600" dirty="0" smtClean="0"/>
              <a:t> on </a:t>
            </a:r>
            <a:r>
              <a:rPr lang="it-IT" sz="1600" dirty="0" err="1" smtClean="0"/>
              <a:t>Monday</a:t>
            </a:r>
            <a:r>
              <a:rPr lang="it-IT" sz="1600" dirty="0" smtClean="0"/>
              <a:t>: «</a:t>
            </a:r>
            <a:r>
              <a:rPr lang="en-US" sz="1600" dirty="0"/>
              <a:t>Exploiting private and commercial clouds to generate on-demand CMS computing facilities with DODAS</a:t>
            </a:r>
            <a:r>
              <a:rPr lang="it-IT" sz="1600" dirty="0" smtClean="0"/>
              <a:t>»</a:t>
            </a:r>
          </a:p>
          <a:p>
            <a:pPr marL="0" indent="0">
              <a:buNone/>
            </a:pPr>
            <a:r>
              <a:rPr lang="en-US" sz="900" dirty="0"/>
              <a:t>https://indico.cern.ch/event/587955/contributions/2937198/attachments/1682105/2702791/CHEP-2018-Spiga.pdf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9441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ounded Rectangle 102"/>
          <p:cNvSpPr/>
          <p:nvPr/>
        </p:nvSpPr>
        <p:spPr>
          <a:xfrm>
            <a:off x="3882966" y="1670715"/>
            <a:ext cx="4862023" cy="447062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172" y="110209"/>
            <a:ext cx="10220585" cy="8159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EOS-dCache integration with cached access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8" name="Rounded Rectangle 7"/>
          <p:cNvSpPr/>
          <p:nvPr/>
        </p:nvSpPr>
        <p:spPr>
          <a:xfrm>
            <a:off x="850281" y="1694308"/>
            <a:ext cx="2219636" cy="353699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2010863" y="1822748"/>
            <a:ext cx="858126" cy="937092"/>
            <a:chOff x="5614548" y="1704445"/>
            <a:chExt cx="1872208" cy="1872208"/>
          </a:xfrm>
        </p:grpSpPr>
        <p:pic>
          <p:nvPicPr>
            <p:cNvPr id="10" name="Picture 9" descr="leopard-folder-150x150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14548" y="1704445"/>
              <a:ext cx="1872208" cy="1872208"/>
            </a:xfrm>
            <a:prstGeom prst="rect">
              <a:avLst/>
            </a:prstGeom>
          </p:spPr>
        </p:pic>
        <p:pic>
          <p:nvPicPr>
            <p:cNvPr id="11" name="Picture 10" descr="leopard-folder-150x150.png"/>
            <p:cNvPicPr>
              <a:picLocks noChangeAspect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788670" y="2168654"/>
              <a:ext cx="761982" cy="761982"/>
            </a:xfrm>
            <a:prstGeom prst="rect">
              <a:avLst/>
            </a:prstGeom>
            <a:noFill/>
          </p:spPr>
        </p:pic>
        <p:pic>
          <p:nvPicPr>
            <p:cNvPr id="12" name="Picture 11" descr="leopard-folder-150x150.png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679293" y="2349385"/>
              <a:ext cx="668719" cy="668719"/>
            </a:xfrm>
            <a:prstGeom prst="rect">
              <a:avLst/>
            </a:prstGeom>
            <a:noFill/>
          </p:spPr>
        </p:pic>
        <p:pic>
          <p:nvPicPr>
            <p:cNvPr id="13" name="Picture 12" descr="leopard-folder-150x150.png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6285378" y="2626740"/>
              <a:ext cx="674718" cy="674718"/>
            </a:xfrm>
            <a:prstGeom prst="rect">
              <a:avLst/>
            </a:prstGeom>
            <a:noFill/>
          </p:spPr>
        </p:pic>
      </p:grpSp>
      <p:grpSp>
        <p:nvGrpSpPr>
          <p:cNvPr id="14" name="Group 13"/>
          <p:cNvGrpSpPr/>
          <p:nvPr/>
        </p:nvGrpSpPr>
        <p:grpSpPr>
          <a:xfrm>
            <a:off x="995057" y="1925264"/>
            <a:ext cx="818762" cy="824129"/>
            <a:chOff x="7635427" y="1644394"/>
            <a:chExt cx="1783214" cy="1728192"/>
          </a:xfrm>
        </p:grpSpPr>
        <p:sp>
          <p:nvSpPr>
            <p:cNvPr id="15" name="Curved Right Arrow 14"/>
            <p:cNvSpPr/>
            <p:nvPr/>
          </p:nvSpPr>
          <p:spPr>
            <a:xfrm>
              <a:off x="7635427" y="1726138"/>
              <a:ext cx="699129" cy="1646448"/>
            </a:xfrm>
            <a:prstGeom prst="curv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16" name="Picture 15" descr="leopard-folder-150x150.png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7867627" y="2382484"/>
              <a:ext cx="433203" cy="433203"/>
            </a:xfrm>
            <a:prstGeom prst="rect">
              <a:avLst/>
            </a:prstGeom>
            <a:noFill/>
          </p:spPr>
        </p:pic>
        <p:sp>
          <p:nvSpPr>
            <p:cNvPr id="17" name="Can 16"/>
            <p:cNvSpPr/>
            <p:nvPr/>
          </p:nvSpPr>
          <p:spPr>
            <a:xfrm>
              <a:off x="8148405" y="2018507"/>
              <a:ext cx="375415" cy="391707"/>
            </a:xfrm>
            <a:prstGeom prst="can">
              <a:avLst/>
            </a:prstGeom>
            <a:gradFill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Can 17"/>
            <p:cNvSpPr/>
            <p:nvPr/>
          </p:nvSpPr>
          <p:spPr>
            <a:xfrm>
              <a:off x="8444846" y="2580498"/>
              <a:ext cx="375415" cy="391707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 descr="leopard-folder-150x150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32553" y="2018507"/>
              <a:ext cx="530370" cy="530370"/>
            </a:xfrm>
            <a:prstGeom prst="rect">
              <a:avLst/>
            </a:prstGeom>
          </p:spPr>
        </p:pic>
        <p:sp>
          <p:nvSpPr>
            <p:cNvPr id="20" name="Curved Right Arrow 19"/>
            <p:cNvSpPr/>
            <p:nvPr/>
          </p:nvSpPr>
          <p:spPr>
            <a:xfrm rot="10800000">
              <a:off x="8719512" y="1644394"/>
              <a:ext cx="699129" cy="1646448"/>
            </a:xfrm>
            <a:prstGeom prst="curv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206130" y="2992433"/>
            <a:ext cx="570207" cy="652097"/>
            <a:chOff x="8243471" y="3822092"/>
            <a:chExt cx="1559342" cy="1579248"/>
          </a:xfrm>
        </p:grpSpPr>
        <p:sp>
          <p:nvSpPr>
            <p:cNvPr id="22" name="Can 21"/>
            <p:cNvSpPr/>
            <p:nvPr/>
          </p:nvSpPr>
          <p:spPr>
            <a:xfrm>
              <a:off x="8243471" y="4189228"/>
              <a:ext cx="1559342" cy="1212112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7-Point Star 22"/>
            <p:cNvSpPr/>
            <p:nvPr/>
          </p:nvSpPr>
          <p:spPr>
            <a:xfrm>
              <a:off x="8610600" y="3822092"/>
              <a:ext cx="1001146" cy="829340"/>
            </a:xfrm>
            <a:prstGeom prst="star7">
              <a:avLst/>
            </a:prstGeom>
            <a:gradFill>
              <a:gsLst>
                <a:gs pos="0">
                  <a:schemeClr val="tx2"/>
                </a:gs>
                <a:gs pos="100000">
                  <a:schemeClr val="tx1"/>
                </a:gs>
              </a:gsLst>
              <a:lin ang="16200000" scaled="0"/>
            </a:gra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58530" y="3144833"/>
            <a:ext cx="570207" cy="652097"/>
            <a:chOff x="8243471" y="3822092"/>
            <a:chExt cx="1559342" cy="1579248"/>
          </a:xfrm>
        </p:grpSpPr>
        <p:sp>
          <p:nvSpPr>
            <p:cNvPr id="26" name="Can 25"/>
            <p:cNvSpPr/>
            <p:nvPr/>
          </p:nvSpPr>
          <p:spPr>
            <a:xfrm>
              <a:off x="8243471" y="4189228"/>
              <a:ext cx="1559342" cy="1212112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7-Point Star 26"/>
            <p:cNvSpPr/>
            <p:nvPr/>
          </p:nvSpPr>
          <p:spPr>
            <a:xfrm>
              <a:off x="8610600" y="3822092"/>
              <a:ext cx="1001146" cy="829340"/>
            </a:xfrm>
            <a:prstGeom prst="star7">
              <a:avLst/>
            </a:prstGeom>
            <a:gradFill>
              <a:gsLst>
                <a:gs pos="0">
                  <a:schemeClr val="tx2"/>
                </a:gs>
                <a:gs pos="100000">
                  <a:schemeClr val="tx1"/>
                </a:gs>
              </a:gsLst>
              <a:lin ang="16200000" scaled="0"/>
            </a:gra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510930" y="3297233"/>
            <a:ext cx="570207" cy="652097"/>
            <a:chOff x="8243471" y="3822092"/>
            <a:chExt cx="1559342" cy="1579248"/>
          </a:xfrm>
        </p:grpSpPr>
        <p:sp>
          <p:nvSpPr>
            <p:cNvPr id="29" name="Can 28"/>
            <p:cNvSpPr/>
            <p:nvPr/>
          </p:nvSpPr>
          <p:spPr>
            <a:xfrm>
              <a:off x="8243471" y="4189228"/>
              <a:ext cx="1559342" cy="1212112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7-Point Star 29"/>
            <p:cNvSpPr/>
            <p:nvPr/>
          </p:nvSpPr>
          <p:spPr>
            <a:xfrm>
              <a:off x="8610600" y="3822092"/>
              <a:ext cx="1001146" cy="829340"/>
            </a:xfrm>
            <a:prstGeom prst="star7">
              <a:avLst/>
            </a:prstGeom>
            <a:gradFill>
              <a:gsLst>
                <a:gs pos="0">
                  <a:schemeClr val="tx2"/>
                </a:gs>
                <a:gs pos="100000">
                  <a:schemeClr val="tx1"/>
                </a:gs>
              </a:gsLst>
              <a:lin ang="16200000" scaled="0"/>
            </a:gra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663330" y="3449633"/>
            <a:ext cx="570207" cy="652097"/>
            <a:chOff x="8243471" y="3822092"/>
            <a:chExt cx="1559342" cy="1579248"/>
          </a:xfrm>
        </p:grpSpPr>
        <p:sp>
          <p:nvSpPr>
            <p:cNvPr id="32" name="Can 31"/>
            <p:cNvSpPr/>
            <p:nvPr/>
          </p:nvSpPr>
          <p:spPr>
            <a:xfrm>
              <a:off x="8243471" y="4189228"/>
              <a:ext cx="1559342" cy="1212112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7-Point Star 32"/>
            <p:cNvSpPr/>
            <p:nvPr/>
          </p:nvSpPr>
          <p:spPr>
            <a:xfrm>
              <a:off x="8610600" y="3822092"/>
              <a:ext cx="1001146" cy="829340"/>
            </a:xfrm>
            <a:prstGeom prst="star7">
              <a:avLst/>
            </a:prstGeom>
            <a:gradFill>
              <a:gsLst>
                <a:gs pos="0">
                  <a:schemeClr val="tx2"/>
                </a:gs>
                <a:gs pos="100000">
                  <a:schemeClr val="tx1"/>
                </a:gs>
              </a:gsLst>
              <a:lin ang="16200000" scaled="0"/>
            </a:gra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815730" y="3602033"/>
            <a:ext cx="570207" cy="652097"/>
            <a:chOff x="8243471" y="3822092"/>
            <a:chExt cx="1559342" cy="1579248"/>
          </a:xfrm>
        </p:grpSpPr>
        <p:sp>
          <p:nvSpPr>
            <p:cNvPr id="35" name="Can 34"/>
            <p:cNvSpPr/>
            <p:nvPr/>
          </p:nvSpPr>
          <p:spPr>
            <a:xfrm>
              <a:off x="8243471" y="4189228"/>
              <a:ext cx="1559342" cy="1212112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7-Point Star 35"/>
            <p:cNvSpPr/>
            <p:nvPr/>
          </p:nvSpPr>
          <p:spPr>
            <a:xfrm>
              <a:off x="8610600" y="3822092"/>
              <a:ext cx="1001146" cy="829340"/>
            </a:xfrm>
            <a:prstGeom prst="star7">
              <a:avLst/>
            </a:prstGeom>
            <a:gradFill>
              <a:gsLst>
                <a:gs pos="0">
                  <a:schemeClr val="tx2"/>
                </a:gs>
                <a:gs pos="100000">
                  <a:schemeClr val="tx1"/>
                </a:gs>
              </a:gsLst>
              <a:lin ang="16200000" scaled="0"/>
            </a:gra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968130" y="3754433"/>
            <a:ext cx="570207" cy="652097"/>
            <a:chOff x="8243471" y="3822092"/>
            <a:chExt cx="1559342" cy="1579248"/>
          </a:xfrm>
        </p:grpSpPr>
        <p:sp>
          <p:nvSpPr>
            <p:cNvPr id="38" name="Can 37"/>
            <p:cNvSpPr/>
            <p:nvPr/>
          </p:nvSpPr>
          <p:spPr>
            <a:xfrm>
              <a:off x="8243471" y="4189228"/>
              <a:ext cx="1559342" cy="1212112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7-Point Star 38"/>
            <p:cNvSpPr/>
            <p:nvPr/>
          </p:nvSpPr>
          <p:spPr>
            <a:xfrm>
              <a:off x="8610600" y="3822092"/>
              <a:ext cx="1001146" cy="829340"/>
            </a:xfrm>
            <a:prstGeom prst="star7">
              <a:avLst/>
            </a:prstGeom>
            <a:gradFill>
              <a:gsLst>
                <a:gs pos="0">
                  <a:schemeClr val="tx2"/>
                </a:gs>
                <a:gs pos="100000">
                  <a:schemeClr val="tx1"/>
                </a:gs>
              </a:gsLst>
              <a:lin ang="16200000" scaled="0"/>
            </a:gra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120530" y="3906833"/>
            <a:ext cx="570207" cy="652097"/>
            <a:chOff x="8243471" y="3822092"/>
            <a:chExt cx="1559342" cy="1579248"/>
          </a:xfrm>
        </p:grpSpPr>
        <p:sp>
          <p:nvSpPr>
            <p:cNvPr id="41" name="Can 40"/>
            <p:cNvSpPr/>
            <p:nvPr/>
          </p:nvSpPr>
          <p:spPr>
            <a:xfrm>
              <a:off x="8243471" y="4189228"/>
              <a:ext cx="1559342" cy="1212112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7-Point Star 41"/>
            <p:cNvSpPr/>
            <p:nvPr/>
          </p:nvSpPr>
          <p:spPr>
            <a:xfrm>
              <a:off x="8610600" y="3822092"/>
              <a:ext cx="1001146" cy="829340"/>
            </a:xfrm>
            <a:prstGeom prst="star7">
              <a:avLst/>
            </a:prstGeom>
            <a:gradFill>
              <a:gsLst>
                <a:gs pos="0">
                  <a:schemeClr val="tx2"/>
                </a:gs>
                <a:gs pos="100000">
                  <a:schemeClr val="tx1"/>
                </a:gs>
              </a:gsLst>
              <a:lin ang="16200000" scaled="0"/>
            </a:gra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272930" y="4059233"/>
            <a:ext cx="570207" cy="652097"/>
            <a:chOff x="8243471" y="3822092"/>
            <a:chExt cx="1559342" cy="1579248"/>
          </a:xfrm>
        </p:grpSpPr>
        <p:sp>
          <p:nvSpPr>
            <p:cNvPr id="44" name="Can 43"/>
            <p:cNvSpPr/>
            <p:nvPr/>
          </p:nvSpPr>
          <p:spPr>
            <a:xfrm>
              <a:off x="8243471" y="4189228"/>
              <a:ext cx="1559342" cy="1212112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7-Point Star 44"/>
            <p:cNvSpPr/>
            <p:nvPr/>
          </p:nvSpPr>
          <p:spPr>
            <a:xfrm>
              <a:off x="8610600" y="3822092"/>
              <a:ext cx="1001146" cy="829340"/>
            </a:xfrm>
            <a:prstGeom prst="star7">
              <a:avLst/>
            </a:prstGeom>
            <a:gradFill>
              <a:gsLst>
                <a:gs pos="0">
                  <a:schemeClr val="tx2"/>
                </a:gs>
                <a:gs pos="100000">
                  <a:schemeClr val="tx1"/>
                </a:gs>
              </a:gsLst>
              <a:lin ang="16200000" scaled="0"/>
            </a:gra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612172" y="1025540"/>
            <a:ext cx="149271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600" smtClean="0">
                <a:solidFill>
                  <a:schemeClr val="tx2"/>
                </a:solidFill>
                <a:ea typeface="Bradley Hand" charset="0"/>
                <a:cs typeface="Bradley Hand" charset="0"/>
              </a:rPr>
              <a:t>CERN</a:t>
            </a:r>
            <a:endParaRPr lang="en-US" sz="3600" dirty="0">
              <a:solidFill>
                <a:schemeClr val="tx2"/>
              </a:solidFill>
              <a:ea typeface="Bradley Hand" charset="0"/>
              <a:cs typeface="Bradley Hand" charset="0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1" t="1" r="59241" b="-1634"/>
          <a:stretch/>
        </p:blipFill>
        <p:spPr>
          <a:xfrm>
            <a:off x="1004776" y="4216326"/>
            <a:ext cx="648000" cy="792000"/>
          </a:xfrm>
          <a:prstGeom prst="rect">
            <a:avLst/>
          </a:prstGeom>
        </p:spPr>
      </p:pic>
      <p:sp>
        <p:nvSpPr>
          <p:cNvPr id="48" name="Rounded Rectangle 47"/>
          <p:cNvSpPr/>
          <p:nvPr/>
        </p:nvSpPr>
        <p:spPr>
          <a:xfrm>
            <a:off x="3990268" y="2688120"/>
            <a:ext cx="2219636" cy="313435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4159820" y="2766572"/>
            <a:ext cx="858126" cy="937092"/>
            <a:chOff x="5614548" y="1704445"/>
            <a:chExt cx="1872208" cy="1872208"/>
          </a:xfrm>
        </p:grpSpPr>
        <p:pic>
          <p:nvPicPr>
            <p:cNvPr id="50" name="Picture 49" descr="leopard-folder-150x150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14548" y="1704445"/>
              <a:ext cx="1872208" cy="1872208"/>
            </a:xfrm>
            <a:prstGeom prst="rect">
              <a:avLst/>
            </a:prstGeom>
          </p:spPr>
        </p:pic>
        <p:pic>
          <p:nvPicPr>
            <p:cNvPr id="51" name="Picture 50" descr="leopard-folder-150x150.png"/>
            <p:cNvPicPr>
              <a:picLocks noChangeAspect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788670" y="2168654"/>
              <a:ext cx="761982" cy="761982"/>
            </a:xfrm>
            <a:prstGeom prst="rect">
              <a:avLst/>
            </a:prstGeom>
            <a:noFill/>
          </p:spPr>
        </p:pic>
        <p:pic>
          <p:nvPicPr>
            <p:cNvPr id="52" name="Picture 51" descr="leopard-folder-150x150.png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679293" y="2349385"/>
              <a:ext cx="668719" cy="668719"/>
            </a:xfrm>
            <a:prstGeom prst="rect">
              <a:avLst/>
            </a:prstGeom>
            <a:noFill/>
          </p:spPr>
        </p:pic>
        <p:pic>
          <p:nvPicPr>
            <p:cNvPr id="53" name="Picture 52" descr="leopard-folder-150x150.png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6285378" y="2626740"/>
              <a:ext cx="674718" cy="674718"/>
            </a:xfrm>
            <a:prstGeom prst="rect">
              <a:avLst/>
            </a:prstGeom>
            <a:noFill/>
          </p:spPr>
        </p:pic>
      </p:grpSp>
      <p:grpSp>
        <p:nvGrpSpPr>
          <p:cNvPr id="54" name="Group 53"/>
          <p:cNvGrpSpPr/>
          <p:nvPr/>
        </p:nvGrpSpPr>
        <p:grpSpPr>
          <a:xfrm>
            <a:off x="5095328" y="2879535"/>
            <a:ext cx="818762" cy="824129"/>
            <a:chOff x="7635427" y="1644394"/>
            <a:chExt cx="1783214" cy="1728192"/>
          </a:xfrm>
        </p:grpSpPr>
        <p:sp>
          <p:nvSpPr>
            <p:cNvPr id="55" name="Curved Right Arrow 54"/>
            <p:cNvSpPr/>
            <p:nvPr/>
          </p:nvSpPr>
          <p:spPr>
            <a:xfrm>
              <a:off x="7635427" y="1726138"/>
              <a:ext cx="699129" cy="1646448"/>
            </a:xfrm>
            <a:prstGeom prst="curv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56" name="Picture 55" descr="leopard-folder-150x150.png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7867627" y="2382484"/>
              <a:ext cx="433203" cy="433203"/>
            </a:xfrm>
            <a:prstGeom prst="rect">
              <a:avLst/>
            </a:prstGeom>
            <a:noFill/>
          </p:spPr>
        </p:pic>
        <p:sp>
          <p:nvSpPr>
            <p:cNvPr id="57" name="Can 56"/>
            <p:cNvSpPr/>
            <p:nvPr/>
          </p:nvSpPr>
          <p:spPr>
            <a:xfrm>
              <a:off x="8148405" y="2018507"/>
              <a:ext cx="375415" cy="391707"/>
            </a:xfrm>
            <a:prstGeom prst="can">
              <a:avLst/>
            </a:prstGeom>
            <a:gradFill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Can 57"/>
            <p:cNvSpPr/>
            <p:nvPr/>
          </p:nvSpPr>
          <p:spPr>
            <a:xfrm>
              <a:off x="8444846" y="2580498"/>
              <a:ext cx="375415" cy="391707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9" name="Picture 58" descr="leopard-folder-150x150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32553" y="2018507"/>
              <a:ext cx="530370" cy="530370"/>
            </a:xfrm>
            <a:prstGeom prst="rect">
              <a:avLst/>
            </a:prstGeom>
          </p:spPr>
        </p:pic>
        <p:sp>
          <p:nvSpPr>
            <p:cNvPr id="60" name="Curved Right Arrow 59"/>
            <p:cNvSpPr/>
            <p:nvPr/>
          </p:nvSpPr>
          <p:spPr>
            <a:xfrm rot="10800000">
              <a:off x="8719512" y="1644394"/>
              <a:ext cx="699129" cy="1646448"/>
            </a:xfrm>
            <a:prstGeom prst="curv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4262992" y="3986247"/>
            <a:ext cx="788204" cy="1095865"/>
            <a:chOff x="8243471" y="3822092"/>
            <a:chExt cx="1559342" cy="1579248"/>
          </a:xfrm>
        </p:grpSpPr>
        <p:sp>
          <p:nvSpPr>
            <p:cNvPr id="62" name="Can 61"/>
            <p:cNvSpPr/>
            <p:nvPr/>
          </p:nvSpPr>
          <p:spPr>
            <a:xfrm>
              <a:off x="8243471" y="4189228"/>
              <a:ext cx="1559342" cy="1212112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7-Point Star 62"/>
            <p:cNvSpPr/>
            <p:nvPr/>
          </p:nvSpPr>
          <p:spPr>
            <a:xfrm>
              <a:off x="8610600" y="3822092"/>
              <a:ext cx="1001146" cy="829340"/>
            </a:xfrm>
            <a:prstGeom prst="star7">
              <a:avLst/>
            </a:prstGeom>
            <a:gradFill>
              <a:gsLst>
                <a:gs pos="0">
                  <a:schemeClr val="tx2"/>
                </a:gs>
                <a:gs pos="100000">
                  <a:schemeClr val="tx1"/>
                </a:gs>
              </a:gsLst>
              <a:lin ang="16200000" scaled="0"/>
            </a:gra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415392" y="4138647"/>
            <a:ext cx="788204" cy="1095865"/>
            <a:chOff x="8243471" y="3822092"/>
            <a:chExt cx="1559342" cy="1579248"/>
          </a:xfrm>
        </p:grpSpPr>
        <p:sp>
          <p:nvSpPr>
            <p:cNvPr id="65" name="Can 64"/>
            <p:cNvSpPr/>
            <p:nvPr/>
          </p:nvSpPr>
          <p:spPr>
            <a:xfrm>
              <a:off x="8243471" y="4189228"/>
              <a:ext cx="1559342" cy="1212112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7-Point Star 65"/>
            <p:cNvSpPr/>
            <p:nvPr/>
          </p:nvSpPr>
          <p:spPr>
            <a:xfrm>
              <a:off x="8610600" y="3822092"/>
              <a:ext cx="1001146" cy="829340"/>
            </a:xfrm>
            <a:prstGeom prst="star7">
              <a:avLst/>
            </a:prstGeom>
            <a:gradFill>
              <a:gsLst>
                <a:gs pos="0">
                  <a:schemeClr val="tx2"/>
                </a:gs>
                <a:gs pos="100000">
                  <a:schemeClr val="tx1"/>
                </a:gs>
              </a:gsLst>
              <a:lin ang="16200000" scaled="0"/>
            </a:gra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567792" y="4291047"/>
            <a:ext cx="788204" cy="1095865"/>
            <a:chOff x="8243471" y="3822092"/>
            <a:chExt cx="1559342" cy="1579248"/>
          </a:xfrm>
        </p:grpSpPr>
        <p:sp>
          <p:nvSpPr>
            <p:cNvPr id="68" name="Can 67"/>
            <p:cNvSpPr/>
            <p:nvPr/>
          </p:nvSpPr>
          <p:spPr>
            <a:xfrm>
              <a:off x="8243471" y="4189228"/>
              <a:ext cx="1559342" cy="1212112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7-Point Star 68"/>
            <p:cNvSpPr/>
            <p:nvPr/>
          </p:nvSpPr>
          <p:spPr>
            <a:xfrm>
              <a:off x="8610600" y="3822092"/>
              <a:ext cx="1001146" cy="829340"/>
            </a:xfrm>
            <a:prstGeom prst="star7">
              <a:avLst/>
            </a:prstGeom>
            <a:gradFill>
              <a:gsLst>
                <a:gs pos="0">
                  <a:schemeClr val="tx2"/>
                </a:gs>
                <a:gs pos="100000">
                  <a:schemeClr val="tx1"/>
                </a:gs>
              </a:gsLst>
              <a:lin ang="16200000" scaled="0"/>
            </a:gra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720192" y="4443447"/>
            <a:ext cx="788204" cy="1095865"/>
            <a:chOff x="8243471" y="3822092"/>
            <a:chExt cx="1559342" cy="1579248"/>
          </a:xfrm>
        </p:grpSpPr>
        <p:sp>
          <p:nvSpPr>
            <p:cNvPr id="71" name="Can 70"/>
            <p:cNvSpPr/>
            <p:nvPr/>
          </p:nvSpPr>
          <p:spPr>
            <a:xfrm>
              <a:off x="8243471" y="4189228"/>
              <a:ext cx="1559342" cy="1212112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7-Point Star 71"/>
            <p:cNvSpPr/>
            <p:nvPr/>
          </p:nvSpPr>
          <p:spPr>
            <a:xfrm>
              <a:off x="8610600" y="3822092"/>
              <a:ext cx="1001146" cy="829340"/>
            </a:xfrm>
            <a:prstGeom prst="star7">
              <a:avLst/>
            </a:prstGeom>
            <a:gradFill>
              <a:gsLst>
                <a:gs pos="0">
                  <a:schemeClr val="tx2"/>
                </a:gs>
                <a:gs pos="100000">
                  <a:schemeClr val="tx1"/>
                </a:gs>
              </a:gsLst>
              <a:lin ang="16200000" scaled="0"/>
            </a:gra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4908945" y="1813235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tx2"/>
                </a:solidFill>
                <a:ea typeface="Bradley Hand" charset="0"/>
                <a:cs typeface="Bradley Hand" charset="0"/>
              </a:rPr>
              <a:t>DESY</a:t>
            </a:r>
            <a:endParaRPr lang="en-US" sz="3600" dirty="0">
              <a:solidFill>
                <a:schemeClr val="tx2"/>
              </a:solidFill>
              <a:ea typeface="Bradley Hand" charset="0"/>
              <a:cs typeface="Bradley Hand" charset="0"/>
            </a:endParaRPr>
          </a:p>
        </p:txBody>
      </p:sp>
      <p:pic>
        <p:nvPicPr>
          <p:cNvPr id="91" name="Picture 90" descr="cartoon-man-working-computer-13780903.jpg"/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30587" y="3467517"/>
            <a:ext cx="1676400" cy="1688972"/>
          </a:xfrm>
          <a:prstGeom prst="rect">
            <a:avLst/>
          </a:prstGeom>
          <a:effectLst>
            <a:softEdge rad="177800"/>
          </a:effectLst>
        </p:spPr>
      </p:pic>
      <p:cxnSp>
        <p:nvCxnSpPr>
          <p:cNvPr id="95" name="Straight Arrow Connector 94"/>
          <p:cNvCxnSpPr/>
          <p:nvPr/>
        </p:nvCxnSpPr>
        <p:spPr>
          <a:xfrm>
            <a:off x="3010964" y="4695031"/>
            <a:ext cx="1228665" cy="263637"/>
          </a:xfrm>
          <a:prstGeom prst="straightConnector1">
            <a:avLst/>
          </a:prstGeom>
          <a:ln w="196850" cap="rnd">
            <a:solidFill>
              <a:srgbClr val="00B050"/>
            </a:solidFill>
            <a:round/>
            <a:headEnd type="none"/>
            <a:tailEnd type="stealth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flipV="1">
            <a:off x="5732500" y="4517818"/>
            <a:ext cx="1207328" cy="716694"/>
          </a:xfrm>
          <a:prstGeom prst="straightConnector1">
            <a:avLst/>
          </a:prstGeom>
          <a:ln w="196850" cap="rnd">
            <a:solidFill>
              <a:srgbClr val="00B050"/>
            </a:solidFill>
            <a:round/>
            <a:headEnd type="none"/>
            <a:tailEnd type="stealth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0" name="Picture 99" descr="dcacheorg.png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275300" y="3895079"/>
            <a:ext cx="942289" cy="942289"/>
          </a:xfrm>
          <a:prstGeom prst="rect">
            <a:avLst/>
          </a:prstGeom>
        </p:spPr>
      </p:pic>
      <p:sp>
        <p:nvSpPr>
          <p:cNvPr id="97" name="Content Placeholder 2"/>
          <p:cNvSpPr>
            <a:spLocks noGrp="1"/>
          </p:cNvSpPr>
          <p:nvPr>
            <p:ph idx="1"/>
          </p:nvPr>
        </p:nvSpPr>
        <p:spPr>
          <a:xfrm>
            <a:off x="8768353" y="2568881"/>
            <a:ext cx="3235226" cy="325359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Same software stack as we currently have at the sites.</a:t>
            </a:r>
          </a:p>
          <a:p>
            <a:r>
              <a:rPr lang="en-US" dirty="0" smtClean="0"/>
              <a:t>After the data has been transferred to the local storage system, a name space entry has been created locally and the data is available at the local site independently of the remote network link and the availability of the central service.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8771592" y="1952264"/>
            <a:ext cx="2084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Advantages</a:t>
            </a:r>
            <a:endParaRPr lang="en-US" sz="2800" dirty="0">
              <a:solidFill>
                <a:schemeClr val="tx2"/>
              </a:solidFill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6003942" y="715308"/>
            <a:ext cx="3517445" cy="3190720"/>
            <a:chOff x="6003942" y="715308"/>
            <a:chExt cx="3517445" cy="3190720"/>
          </a:xfrm>
        </p:grpSpPr>
        <p:grpSp>
          <p:nvGrpSpPr>
            <p:cNvPr id="83" name="Group 82"/>
            <p:cNvGrpSpPr/>
            <p:nvPr/>
          </p:nvGrpSpPr>
          <p:grpSpPr>
            <a:xfrm>
              <a:off x="6003942" y="715308"/>
              <a:ext cx="3517445" cy="3190720"/>
              <a:chOff x="6003942" y="715308"/>
              <a:chExt cx="3517445" cy="3190720"/>
            </a:xfrm>
          </p:grpSpPr>
          <p:cxnSp>
            <p:nvCxnSpPr>
              <p:cNvPr id="85" name="Straight Arrow Connector 84"/>
              <p:cNvCxnSpPr/>
              <p:nvPr/>
            </p:nvCxnSpPr>
            <p:spPr>
              <a:xfrm flipH="1" flipV="1">
                <a:off x="6003942" y="3223406"/>
                <a:ext cx="935886" cy="682622"/>
              </a:xfrm>
              <a:prstGeom prst="straightConnector1">
                <a:avLst/>
              </a:prstGeom>
              <a:ln w="107950" cap="rnd">
                <a:solidFill>
                  <a:schemeClr val="tx2"/>
                </a:solidFill>
                <a:round/>
                <a:headEnd type="stealth"/>
                <a:tailEnd type="stealth"/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Oval Callout 80"/>
              <p:cNvSpPr/>
              <p:nvPr/>
            </p:nvSpPr>
            <p:spPr>
              <a:xfrm>
                <a:off x="7714211" y="715308"/>
                <a:ext cx="1807176" cy="666450"/>
              </a:xfrm>
              <a:prstGeom prst="wedgeEllipseCallout">
                <a:avLst>
                  <a:gd name="adj1" fmla="val -117190"/>
                  <a:gd name="adj2" fmla="val 373226"/>
                </a:avLst>
              </a:prstGeom>
              <a:solidFill>
                <a:schemeClr val="tx2"/>
              </a:solidFill>
              <a:ln>
                <a:noFill/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TextBox 100"/>
            <p:cNvSpPr txBox="1"/>
            <p:nvPr/>
          </p:nvSpPr>
          <p:spPr>
            <a:xfrm>
              <a:off x="7940779" y="802856"/>
              <a:ext cx="13324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ea typeface="Bradley Hand" charset="0"/>
                  <a:cs typeface="Bradley Hand" charset="0"/>
                </a:rPr>
                <a:t>Request</a:t>
              </a:r>
              <a:endParaRPr lang="en-US" sz="2400" dirty="0">
                <a:solidFill>
                  <a:schemeClr val="accent1"/>
                </a:solidFill>
                <a:ea typeface="Bradley Hand" charset="0"/>
                <a:cs typeface="Bradley Hand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949326" y="817117"/>
            <a:ext cx="4149742" cy="2326912"/>
            <a:chOff x="2949326" y="817117"/>
            <a:chExt cx="4149742" cy="2326912"/>
          </a:xfrm>
        </p:grpSpPr>
        <p:grpSp>
          <p:nvGrpSpPr>
            <p:cNvPr id="82" name="Group 81"/>
            <p:cNvGrpSpPr/>
            <p:nvPr/>
          </p:nvGrpSpPr>
          <p:grpSpPr>
            <a:xfrm>
              <a:off x="2949326" y="817117"/>
              <a:ext cx="4149742" cy="2326912"/>
              <a:chOff x="2949326" y="817117"/>
              <a:chExt cx="4149742" cy="2326912"/>
            </a:xfrm>
          </p:grpSpPr>
          <p:cxnSp>
            <p:nvCxnSpPr>
              <p:cNvPr id="90" name="Straight Arrow Connector 89"/>
              <p:cNvCxnSpPr/>
              <p:nvPr/>
            </p:nvCxnSpPr>
            <p:spPr>
              <a:xfrm flipH="1" flipV="1">
                <a:off x="2949326" y="2459956"/>
                <a:ext cx="1144686" cy="684073"/>
              </a:xfrm>
              <a:prstGeom prst="straightConnector1">
                <a:avLst/>
              </a:prstGeom>
              <a:ln w="107950" cap="rnd">
                <a:solidFill>
                  <a:schemeClr val="tx2"/>
                </a:solidFill>
                <a:round/>
                <a:headEnd type="stealth"/>
                <a:tailEnd type="stealth"/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Oval Callout 103"/>
              <p:cNvSpPr/>
              <p:nvPr/>
            </p:nvSpPr>
            <p:spPr>
              <a:xfrm>
                <a:off x="4094011" y="817117"/>
                <a:ext cx="3005057" cy="666450"/>
              </a:xfrm>
              <a:prstGeom prst="wedgeEllipseCallout">
                <a:avLst>
                  <a:gd name="adj1" fmla="val -76250"/>
                  <a:gd name="adj2" fmla="val 231032"/>
                </a:avLst>
              </a:prstGeom>
              <a:solidFill>
                <a:schemeClr val="tx2"/>
              </a:solidFill>
              <a:ln>
                <a:noFill/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4329029" y="938992"/>
              <a:ext cx="25987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ea typeface="Bradley Hand" charset="0"/>
                  <a:cs typeface="Bradley Hand" charset="0"/>
                </a:rPr>
                <a:t>Sync Namespace</a:t>
              </a:r>
              <a:endParaRPr lang="en-US" sz="2400" dirty="0">
                <a:solidFill>
                  <a:schemeClr val="accent1"/>
                </a:solidFill>
                <a:ea typeface="Bradley Hand" charset="0"/>
                <a:cs typeface="Bradley Hand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23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13</a:t>
            </a:fld>
            <a:endParaRPr lang="pl-PL" dirty="0"/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176855" y="142917"/>
            <a:ext cx="10563842" cy="5321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330B3A"/>
                </a:solidFill>
                <a:latin typeface="Myriad Pro"/>
                <a:ea typeface="+mj-ea"/>
                <a:cs typeface="Myriad Pro"/>
              </a:defRPr>
            </a:lvl1pPr>
          </a:lstStyle>
          <a:p>
            <a:r>
              <a:rPr lang="en-GB" dirty="0" smtClean="0">
                <a:solidFill>
                  <a:schemeClr val="accent5"/>
                </a:solidFill>
                <a:latin typeface="+mj-lt"/>
                <a:cs typeface="+mj-cs"/>
              </a:rPr>
              <a:t>Data in Hybrid Cloud Environments: Onedata</a:t>
            </a:r>
            <a:endParaRPr lang="en-GB" dirty="0">
              <a:solidFill>
                <a:schemeClr val="accent5"/>
              </a:solidFill>
              <a:latin typeface="+mj-lt"/>
              <a:cs typeface="+mj-cs"/>
            </a:endParaRPr>
          </a:p>
        </p:txBody>
      </p:sp>
      <p:sp>
        <p:nvSpPr>
          <p:cNvPr id="89" name="Rettangolo 88"/>
          <p:cNvSpPr/>
          <p:nvPr/>
        </p:nvSpPr>
        <p:spPr>
          <a:xfrm>
            <a:off x="7537269" y="1382520"/>
            <a:ext cx="34419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https://</a:t>
            </a:r>
            <a:r>
              <a:rPr lang="en-US" sz="2800" b="1" dirty="0" smtClean="0"/>
              <a:t>onedata.org</a:t>
            </a:r>
            <a:endParaRPr lang="en-US" sz="2800" b="1" dirty="0"/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4071" y="2177670"/>
            <a:ext cx="7027929" cy="2846613"/>
          </a:xfrm>
          <a:prstGeom prst="rect">
            <a:avLst/>
          </a:prstGeom>
        </p:spPr>
      </p:pic>
      <p:sp>
        <p:nvSpPr>
          <p:cNvPr id="90" name="Segnaposto contenuto 2"/>
          <p:cNvSpPr>
            <a:spLocks noGrp="1"/>
          </p:cNvSpPr>
          <p:nvPr>
            <p:ph idx="1"/>
          </p:nvPr>
        </p:nvSpPr>
        <p:spPr>
          <a:xfrm>
            <a:off x="4590" y="1203054"/>
            <a:ext cx="5159481" cy="488136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ONEDATA is a </a:t>
            </a:r>
            <a:r>
              <a:rPr lang="en-US" dirty="0"/>
              <a:t>storage federator that allows </a:t>
            </a:r>
            <a:r>
              <a:rPr lang="en-US" dirty="0" smtClean="0"/>
              <a:t>to use resources backed by providers worldwide</a:t>
            </a:r>
          </a:p>
          <a:p>
            <a:pPr lvl="1"/>
            <a:r>
              <a:rPr lang="en-US" dirty="0"/>
              <a:t>Providers deploy </a:t>
            </a:r>
            <a:r>
              <a:rPr lang="en-US" i="1" dirty="0" err="1"/>
              <a:t>Oneprovider</a:t>
            </a:r>
            <a:r>
              <a:rPr lang="en-US" dirty="0"/>
              <a:t> services near physical storage </a:t>
            </a:r>
            <a:r>
              <a:rPr lang="en-US" dirty="0" smtClean="0"/>
              <a:t>resources</a:t>
            </a:r>
          </a:p>
          <a:p>
            <a:pPr lvl="1"/>
            <a:r>
              <a:rPr lang="en-US" dirty="0"/>
              <a:t>Users use </a:t>
            </a:r>
            <a:r>
              <a:rPr lang="en-US" i="1" dirty="0" err="1"/>
              <a:t>Onezone</a:t>
            </a:r>
            <a:r>
              <a:rPr lang="en-US" dirty="0"/>
              <a:t> web </a:t>
            </a:r>
            <a:r>
              <a:rPr lang="en-US" dirty="0" smtClean="0"/>
              <a:t>interfaces</a:t>
            </a:r>
          </a:p>
          <a:p>
            <a:pPr lvl="2"/>
            <a:r>
              <a:rPr lang="en-US" dirty="0" smtClean="0"/>
              <a:t>APIs available</a:t>
            </a:r>
          </a:p>
          <a:p>
            <a:pPr lvl="2"/>
            <a:r>
              <a:rPr lang="en-US" dirty="0" smtClean="0"/>
              <a:t>Local mounting on users machines available</a:t>
            </a:r>
          </a:p>
          <a:p>
            <a:pPr lvl="1"/>
            <a:r>
              <a:rPr lang="en-US" dirty="0" smtClean="0"/>
              <a:t>Storage is organized into </a:t>
            </a:r>
            <a:r>
              <a:rPr lang="en-US" b="1" dirty="0" smtClean="0"/>
              <a:t>Zones</a:t>
            </a:r>
            <a:endParaRPr lang="en-US" dirty="0"/>
          </a:p>
          <a:p>
            <a:pPr lvl="2"/>
            <a:r>
              <a:rPr lang="en-US" dirty="0" smtClean="0"/>
              <a:t> </a:t>
            </a:r>
            <a:r>
              <a:rPr lang="en-US" dirty="0"/>
              <a:t>federations of </a:t>
            </a:r>
            <a:r>
              <a:rPr lang="en-US" dirty="0" smtClean="0"/>
              <a:t>providers</a:t>
            </a:r>
          </a:p>
          <a:p>
            <a:pPr lvl="2"/>
            <a:r>
              <a:rPr lang="en-US" dirty="0" smtClean="0"/>
              <a:t>enable the creation </a:t>
            </a:r>
            <a:r>
              <a:rPr lang="en-US" dirty="0"/>
              <a:t>of closed or interconnected communities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097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9263" y="138103"/>
            <a:ext cx="9685337" cy="730541"/>
          </a:xfrm>
        </p:spPr>
        <p:txBody>
          <a:bodyPr>
            <a:normAutofit/>
          </a:bodyPr>
          <a:lstStyle/>
          <a:p>
            <a:r>
              <a:rPr lang="en-GB" sz="3600" b="1" dirty="0"/>
              <a:t>Onedata XDC Goals</a:t>
            </a:r>
          </a:p>
        </p:txBody>
      </p:sp>
      <p:sp>
        <p:nvSpPr>
          <p:cNvPr id="14" name="Symbol zastępczy zawartości 2"/>
          <p:cNvSpPr>
            <a:spLocks noGrp="1"/>
          </p:cNvSpPr>
          <p:nvPr>
            <p:ph idx="1"/>
          </p:nvPr>
        </p:nvSpPr>
        <p:spPr>
          <a:xfrm>
            <a:off x="543809" y="812431"/>
            <a:ext cx="10974498" cy="556769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30000"/>
              </a:lnSpc>
            </a:pPr>
            <a:r>
              <a:rPr lang="en-GB" sz="2400" dirty="0" smtClean="0"/>
              <a:t>Improve scalability and stability</a:t>
            </a:r>
          </a:p>
          <a:p>
            <a:pPr lvl="1">
              <a:lnSpc>
                <a:spcPct val="130000"/>
              </a:lnSpc>
            </a:pPr>
            <a:r>
              <a:rPr lang="en-GB" sz="2000" dirty="0" smtClean="0"/>
              <a:t>Provide </a:t>
            </a:r>
            <a:r>
              <a:rPr lang="en-GB" sz="2000" dirty="0"/>
              <a:t>unified Exascale data access and management platform for processing </a:t>
            </a:r>
            <a:r>
              <a:rPr lang="en-GB" sz="2000" dirty="0" smtClean="0"/>
              <a:t>on </a:t>
            </a:r>
            <a:r>
              <a:rPr lang="en-GB" sz="2000" dirty="0"/>
              <a:t>multi-cloud infrastructures</a:t>
            </a:r>
            <a:endParaRPr lang="en-GB" sz="1600" dirty="0"/>
          </a:p>
          <a:p>
            <a:pPr>
              <a:lnSpc>
                <a:spcPct val="130000"/>
              </a:lnSpc>
            </a:pPr>
            <a:r>
              <a:rPr lang="en-GB" sz="2400" dirty="0"/>
              <a:t>Next Generation Replica Management Engine</a:t>
            </a:r>
          </a:p>
          <a:p>
            <a:pPr lvl="1">
              <a:lnSpc>
                <a:spcPct val="130000"/>
              </a:lnSpc>
            </a:pPr>
            <a:r>
              <a:rPr lang="en-GB" sz="2000" dirty="0"/>
              <a:t>Multi level priority queues and Adaptive buffering and TCP/IP connection management</a:t>
            </a:r>
          </a:p>
          <a:p>
            <a:pPr lvl="1">
              <a:lnSpc>
                <a:spcPct val="130000"/>
              </a:lnSpc>
            </a:pPr>
            <a:r>
              <a:rPr lang="en-GB" sz="2000" dirty="0"/>
              <a:t>Weighted source selection in case of many possible sources</a:t>
            </a:r>
          </a:p>
          <a:p>
            <a:pPr>
              <a:lnSpc>
                <a:spcPct val="130000"/>
              </a:lnSpc>
            </a:pPr>
            <a:r>
              <a:rPr lang="en-GB" sz="2400" dirty="0"/>
              <a:t>Enable advanced metadata mechanisms supporting legacy metadata solutions and open data </a:t>
            </a:r>
            <a:r>
              <a:rPr lang="en-GB" sz="2400" dirty="0" smtClean="0"/>
              <a:t>publishing</a:t>
            </a:r>
          </a:p>
          <a:p>
            <a:pPr lvl="1">
              <a:lnSpc>
                <a:spcPct val="130000"/>
              </a:lnSpc>
            </a:pPr>
            <a:r>
              <a:rPr lang="en-US" sz="2000" dirty="0"/>
              <a:t>Use cases from ECRIN, CTA, </a:t>
            </a:r>
            <a:r>
              <a:rPr lang="en-US" sz="2000" dirty="0" smtClean="0"/>
              <a:t>LIFEWATCH</a:t>
            </a:r>
            <a:endParaRPr lang="en-GB" sz="2400" dirty="0"/>
          </a:p>
          <a:p>
            <a:pPr>
              <a:lnSpc>
                <a:spcPct val="130000"/>
              </a:lnSpc>
            </a:pPr>
            <a:r>
              <a:rPr lang="en-GB" sz="2400" dirty="0"/>
              <a:t>Ensure secure data storage and provisioning for sensitive data sets</a:t>
            </a:r>
          </a:p>
          <a:p>
            <a:pPr>
              <a:lnSpc>
                <a:spcPct val="130000"/>
              </a:lnSpc>
            </a:pPr>
            <a:r>
              <a:rPr lang="en-GB" sz="2400" dirty="0"/>
              <a:t>Smart Cache Management and Advanced file popularity index</a:t>
            </a:r>
          </a:p>
          <a:p>
            <a:pPr>
              <a:lnSpc>
                <a:spcPct val="130000"/>
              </a:lnSpc>
            </a:pPr>
            <a:r>
              <a:rPr lang="en-GB" sz="2400" dirty="0" err="1"/>
              <a:t>QoS</a:t>
            </a:r>
            <a:r>
              <a:rPr lang="en-GB" sz="2400" dirty="0"/>
              <a:t> management at federation and data centre level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14</a:t>
            </a:fld>
            <a:endParaRPr lang="pl-PL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3961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33599" y="136499"/>
            <a:ext cx="11247925" cy="874712"/>
          </a:xfrm>
        </p:spPr>
        <p:txBody>
          <a:bodyPr>
            <a:noAutofit/>
          </a:bodyPr>
          <a:lstStyle/>
          <a:p>
            <a:r>
              <a:rPr lang="en-GB" sz="2800" b="1" dirty="0"/>
              <a:t>Next Generation Replica Management Engine Released</a:t>
            </a:r>
          </a:p>
        </p:txBody>
      </p:sp>
      <p:sp>
        <p:nvSpPr>
          <p:cNvPr id="14" name="Symbol zastępczy zawartości 2"/>
          <p:cNvSpPr>
            <a:spLocks noGrp="1"/>
          </p:cNvSpPr>
          <p:nvPr>
            <p:ph idx="1"/>
          </p:nvPr>
        </p:nvSpPr>
        <p:spPr>
          <a:xfrm>
            <a:off x="433599" y="858811"/>
            <a:ext cx="10974498" cy="2707349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GB" sz="2000" dirty="0"/>
              <a:t>External tests were done in OTC infrastructure under Helix Nebula Science Cloud</a:t>
            </a:r>
          </a:p>
          <a:p>
            <a:pPr lvl="1">
              <a:lnSpc>
                <a:spcPct val="130000"/>
              </a:lnSpc>
            </a:pPr>
            <a:r>
              <a:rPr lang="en-GB" sz="1800" dirty="0"/>
              <a:t>Heavily tested on real infrastructures </a:t>
            </a:r>
          </a:p>
          <a:p>
            <a:pPr lvl="1">
              <a:lnSpc>
                <a:spcPct val="130000"/>
              </a:lnSpc>
            </a:pPr>
            <a:r>
              <a:rPr lang="en-GB" sz="1800" dirty="0"/>
              <a:t>Very close to iperf3 </a:t>
            </a:r>
            <a:r>
              <a:rPr lang="mr-IN" sz="1800" dirty="0"/>
              <a:t>–</a:t>
            </a:r>
            <a:r>
              <a:rPr lang="en-GB" sz="1800" dirty="0"/>
              <a:t> </a:t>
            </a:r>
            <a:r>
              <a:rPr lang="en-GB" sz="1800" dirty="0" err="1"/>
              <a:t>multistream</a:t>
            </a:r>
            <a:r>
              <a:rPr lang="en-GB" sz="1800" dirty="0"/>
              <a:t> throughput ~95-120% tested on several long distance real infrastructures</a:t>
            </a:r>
          </a:p>
          <a:p>
            <a:pPr>
              <a:lnSpc>
                <a:spcPct val="130000"/>
              </a:lnSpc>
            </a:pPr>
            <a:r>
              <a:rPr lang="en-GB" sz="2000" dirty="0"/>
              <a:t>Current results shows we are able to transfer data between two providers at the speed of </a:t>
            </a:r>
            <a:br>
              <a:rPr lang="en-GB" sz="2000" dirty="0"/>
            </a:br>
            <a:r>
              <a:rPr lang="en-GB" sz="2000" dirty="0"/>
              <a:t>~2Gbps/core. The communication and data transfers are encrypted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15</a:t>
            </a:fld>
            <a:endParaRPr lang="pl-PL"/>
          </a:p>
        </p:txBody>
      </p:sp>
      <p:pic>
        <p:nvPicPr>
          <p:cNvPr id="5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599" y="3446576"/>
            <a:ext cx="4260321" cy="3117593"/>
          </a:xfrm>
          <a:prstGeom prst="rect">
            <a:avLst/>
          </a:prstGeom>
        </p:spPr>
      </p:pic>
      <p:pic>
        <p:nvPicPr>
          <p:cNvPr id="6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4962" y="3446576"/>
            <a:ext cx="3894777" cy="3308330"/>
          </a:xfrm>
          <a:prstGeom prst="rect">
            <a:avLst/>
          </a:prstGeom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3893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XDC high level architecture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16</a:t>
            </a:fld>
            <a:endParaRPr lang="it-IT" dirty="0"/>
          </a:p>
        </p:txBody>
      </p:sp>
      <p:pic>
        <p:nvPicPr>
          <p:cNvPr id="7" name="Immagin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78" y="1056032"/>
            <a:ext cx="7526620" cy="4738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87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olo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Plan for the Next Months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9" name="Freccia a destra con strisce 8"/>
          <p:cNvSpPr/>
          <p:nvPr/>
        </p:nvSpPr>
        <p:spPr>
          <a:xfrm>
            <a:off x="79585" y="2895243"/>
            <a:ext cx="1005840" cy="6400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sellaDiTesto 9"/>
          <p:cNvSpPr txBox="1"/>
          <p:nvPr/>
        </p:nvSpPr>
        <p:spPr>
          <a:xfrm>
            <a:off x="-88148" y="3504307"/>
            <a:ext cx="1229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Nov ‘17</a:t>
            </a:r>
            <a:endParaRPr lang="en-US" sz="2400" dirty="0"/>
          </a:p>
        </p:txBody>
      </p:sp>
      <p:sp>
        <p:nvSpPr>
          <p:cNvPr id="11" name="Freccia a destra rientrata 10"/>
          <p:cNvSpPr/>
          <p:nvPr/>
        </p:nvSpPr>
        <p:spPr>
          <a:xfrm>
            <a:off x="1003591" y="2841903"/>
            <a:ext cx="1694390" cy="74676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asellaDiTesto 11"/>
          <p:cNvSpPr txBox="1"/>
          <p:nvPr/>
        </p:nvSpPr>
        <p:spPr>
          <a:xfrm>
            <a:off x="85740" y="2511028"/>
            <a:ext cx="1580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XDC started</a:t>
            </a:r>
            <a:endParaRPr lang="en-US" sz="20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475273" y="2077001"/>
            <a:ext cx="1645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Kickoff@INFN</a:t>
            </a:r>
            <a:endParaRPr lang="en-US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452935" y="3877577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Jan ‘18</a:t>
            </a:r>
          </a:p>
        </p:txBody>
      </p:sp>
      <p:sp>
        <p:nvSpPr>
          <p:cNvPr id="15" name="Freccia a destra rientrata 14"/>
          <p:cNvSpPr/>
          <p:nvPr/>
        </p:nvSpPr>
        <p:spPr>
          <a:xfrm>
            <a:off x="2691826" y="2813794"/>
            <a:ext cx="1745993" cy="74676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asellaDiTesto 15"/>
          <p:cNvSpPr txBox="1"/>
          <p:nvPr/>
        </p:nvSpPr>
        <p:spPr>
          <a:xfrm>
            <a:off x="4000672" y="3634023"/>
            <a:ext cx="107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Jul ‘18</a:t>
            </a:r>
            <a:endParaRPr lang="en-US" sz="2400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697981" y="2271651"/>
            <a:ext cx="1756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Dissemination </a:t>
            </a:r>
            <a:r>
              <a:rPr lang="en-US" dirty="0" err="1" smtClean="0"/>
              <a:t>event@IFCA</a:t>
            </a:r>
            <a:endParaRPr lang="en-US" dirty="0"/>
          </a:p>
        </p:txBody>
      </p:sp>
      <p:sp>
        <p:nvSpPr>
          <p:cNvPr id="18" name="Freccia a destra rientrata 17"/>
          <p:cNvSpPr/>
          <p:nvPr/>
        </p:nvSpPr>
        <p:spPr>
          <a:xfrm>
            <a:off x="4533169" y="2827019"/>
            <a:ext cx="1528277" cy="74676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asellaDiTesto 18"/>
          <p:cNvSpPr txBox="1"/>
          <p:nvPr/>
        </p:nvSpPr>
        <p:spPr>
          <a:xfrm>
            <a:off x="3657599" y="1588806"/>
            <a:ext cx="17568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Architecture finalized</a:t>
            </a:r>
            <a:endParaRPr lang="en-US" sz="2000" b="1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2950272" y="4006684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Jun ‘18</a:t>
            </a:r>
            <a:endParaRPr lang="en-US" sz="2400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4728507" y="2471367"/>
            <a:ext cx="24498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/>
              <a:t>All-Hands@DESY</a:t>
            </a:r>
            <a:endParaRPr lang="en-US" sz="2000" b="1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5358870" y="4038172"/>
            <a:ext cx="11448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Sep’18</a:t>
            </a:r>
          </a:p>
        </p:txBody>
      </p:sp>
      <p:sp>
        <p:nvSpPr>
          <p:cNvPr id="23" name="Freccia a destra rientrata 22"/>
          <p:cNvSpPr/>
          <p:nvPr/>
        </p:nvSpPr>
        <p:spPr>
          <a:xfrm>
            <a:off x="5990572" y="2827020"/>
            <a:ext cx="1534645" cy="74676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asellaDiTesto 23"/>
          <p:cNvSpPr txBox="1"/>
          <p:nvPr/>
        </p:nvSpPr>
        <p:spPr>
          <a:xfrm>
            <a:off x="5876415" y="2011501"/>
            <a:ext cx="28618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Reference Release -1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6830905" y="3810061"/>
            <a:ext cx="1229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Nov ‘18</a:t>
            </a:r>
            <a:endParaRPr lang="en-US" sz="2400" dirty="0"/>
          </a:p>
        </p:txBody>
      </p:sp>
      <p:sp>
        <p:nvSpPr>
          <p:cNvPr id="26" name="Freccia a destra rientrata 25"/>
          <p:cNvSpPr/>
          <p:nvPr/>
        </p:nvSpPr>
        <p:spPr>
          <a:xfrm>
            <a:off x="7576149" y="2841903"/>
            <a:ext cx="2656061" cy="74676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asellaDiTesto 26"/>
          <p:cNvSpPr txBox="1"/>
          <p:nvPr/>
        </p:nvSpPr>
        <p:spPr>
          <a:xfrm>
            <a:off x="7789221" y="2441793"/>
            <a:ext cx="2843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Reference Release - 2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9566271" y="3718560"/>
            <a:ext cx="1229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Nov ‘19</a:t>
            </a:r>
            <a:endParaRPr lang="en-US" sz="2400" dirty="0"/>
          </a:p>
        </p:txBody>
      </p:sp>
      <p:sp>
        <p:nvSpPr>
          <p:cNvPr id="29" name="Freccia a destra rientrata 28"/>
          <p:cNvSpPr/>
          <p:nvPr/>
        </p:nvSpPr>
        <p:spPr>
          <a:xfrm>
            <a:off x="10295198" y="2841903"/>
            <a:ext cx="1625899" cy="74676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asellaDiTesto 29"/>
          <p:cNvSpPr txBox="1"/>
          <p:nvPr/>
        </p:nvSpPr>
        <p:spPr>
          <a:xfrm>
            <a:off x="10965382" y="4034227"/>
            <a:ext cx="1178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Jan ‘20</a:t>
            </a:r>
            <a:endParaRPr lang="en-US" sz="2400" dirty="0"/>
          </a:p>
        </p:txBody>
      </p:sp>
      <p:sp>
        <p:nvSpPr>
          <p:cNvPr id="31" name="CasellaDiTesto 30"/>
          <p:cNvSpPr txBox="1"/>
          <p:nvPr/>
        </p:nvSpPr>
        <p:spPr>
          <a:xfrm>
            <a:off x="10941337" y="4495892"/>
            <a:ext cx="1226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XDC end</a:t>
            </a:r>
            <a:endParaRPr lang="en-US" sz="2000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9982200" y="1426130"/>
            <a:ext cx="2209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Functionalities and Scalability demonstrated</a:t>
            </a:r>
            <a:endParaRPr lang="en-US" sz="2000" b="1" dirty="0"/>
          </a:p>
        </p:txBody>
      </p:sp>
      <p:cxnSp>
        <p:nvCxnSpPr>
          <p:cNvPr id="36" name="Connettore 1 35"/>
          <p:cNvCxnSpPr/>
          <p:nvPr/>
        </p:nvCxnSpPr>
        <p:spPr>
          <a:xfrm>
            <a:off x="4490742" y="2345979"/>
            <a:ext cx="16487" cy="1372581"/>
          </a:xfrm>
          <a:prstGeom prst="line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1 38"/>
          <p:cNvCxnSpPr/>
          <p:nvPr/>
        </p:nvCxnSpPr>
        <p:spPr>
          <a:xfrm>
            <a:off x="7576302" y="2430096"/>
            <a:ext cx="8933" cy="1359248"/>
          </a:xfrm>
          <a:prstGeom prst="line">
            <a:avLst/>
          </a:prstGeom>
          <a:ln w="317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1 40"/>
          <p:cNvCxnSpPr/>
          <p:nvPr/>
        </p:nvCxnSpPr>
        <p:spPr>
          <a:xfrm flipH="1">
            <a:off x="10206212" y="2752196"/>
            <a:ext cx="21834" cy="1057865"/>
          </a:xfrm>
          <a:prstGeom prst="line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asellaDiTesto 45"/>
          <p:cNvSpPr txBox="1"/>
          <p:nvPr/>
        </p:nvSpPr>
        <p:spPr>
          <a:xfrm>
            <a:off x="1488613" y="1600470"/>
            <a:ext cx="2076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Pilot </a:t>
            </a:r>
            <a:r>
              <a:rPr lang="en-US" sz="2000" b="1" dirty="0" err="1" smtClean="0"/>
              <a:t>tb</a:t>
            </a:r>
            <a:r>
              <a:rPr lang="en-US" sz="2000" b="1" dirty="0" smtClean="0"/>
              <a:t> in place</a:t>
            </a:r>
            <a:endParaRPr lang="en-US" sz="2000" b="1" dirty="0"/>
          </a:p>
        </p:txBody>
      </p:sp>
      <p:sp>
        <p:nvSpPr>
          <p:cNvPr id="47" name="CasellaDiTesto 46"/>
          <p:cNvSpPr txBox="1"/>
          <p:nvPr/>
        </p:nvSpPr>
        <p:spPr>
          <a:xfrm>
            <a:off x="1911030" y="3535323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May‘18</a:t>
            </a:r>
            <a:endParaRPr lang="en-US" sz="2400" dirty="0"/>
          </a:p>
        </p:txBody>
      </p:sp>
      <p:cxnSp>
        <p:nvCxnSpPr>
          <p:cNvPr id="48" name="Connettore 1 47"/>
          <p:cNvCxnSpPr/>
          <p:nvPr/>
        </p:nvCxnSpPr>
        <p:spPr>
          <a:xfrm>
            <a:off x="6007746" y="2827019"/>
            <a:ext cx="24810" cy="1162170"/>
          </a:xfrm>
          <a:prstGeom prst="line">
            <a:avLst/>
          </a:prstGeom>
          <a:ln w="317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84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XDC Contacts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Website: </a:t>
            </a:r>
            <a:r>
              <a:rPr lang="en-US" sz="3600" dirty="0" smtClean="0">
                <a:hlinkClick r:id="rId3"/>
              </a:rPr>
              <a:t>www.extreme-datacloud.eu</a:t>
            </a:r>
            <a:endParaRPr lang="en-US" sz="3600" dirty="0" smtClean="0"/>
          </a:p>
          <a:p>
            <a:pPr marL="0" indent="0">
              <a:buNone/>
            </a:pPr>
            <a:endParaRPr lang="en-US" sz="3600" dirty="0" smtClean="0"/>
          </a:p>
          <a:p>
            <a:r>
              <a:rPr lang="en-US" sz="3600" dirty="0">
                <a:hlinkClick r:id="rId4"/>
              </a:rPr>
              <a:t>@</a:t>
            </a:r>
            <a:r>
              <a:rPr lang="en-US" sz="3600" b="1" dirty="0" err="1" smtClean="0">
                <a:hlinkClick r:id="rId4"/>
              </a:rPr>
              <a:t>XtremeDataCloud</a:t>
            </a:r>
            <a:r>
              <a:rPr lang="en-US" sz="3600" b="1" dirty="0" smtClean="0"/>
              <a:t> on Twitter</a:t>
            </a:r>
          </a:p>
          <a:p>
            <a:endParaRPr lang="en-US" sz="3600" b="1" dirty="0" smtClean="0"/>
          </a:p>
          <a:p>
            <a:r>
              <a:rPr lang="en-US" sz="3600" b="1" dirty="0" smtClean="0"/>
              <a:t>Mailing list: info&lt;at&gt;extreme-datacloud.eu</a:t>
            </a:r>
            <a:endParaRPr lang="en-US" sz="36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18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762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366967" y="2411449"/>
            <a:ext cx="4350314" cy="815975"/>
          </a:xfrm>
        </p:spPr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2111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XDC </a:t>
            </a:r>
            <a:r>
              <a:rPr lang="en-US" dirty="0"/>
              <a:t>O</a:t>
            </a:r>
            <a:r>
              <a:rPr lang="en-US" dirty="0" smtClean="0"/>
              <a:t>bjectives</a:t>
            </a:r>
            <a:endParaRPr lang="en-US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eXtreme DataCloud </a:t>
            </a:r>
            <a:r>
              <a:rPr lang="en-US" dirty="0" smtClean="0"/>
              <a:t>is a software development and integration project</a:t>
            </a:r>
          </a:p>
          <a:p>
            <a:endParaRPr lang="en-US" dirty="0" smtClean="0"/>
          </a:p>
          <a:p>
            <a:r>
              <a:rPr lang="en-US" dirty="0" smtClean="0"/>
              <a:t>Develops </a:t>
            </a:r>
            <a:r>
              <a:rPr lang="en-US" dirty="0">
                <a:solidFill>
                  <a:schemeClr val="tx2"/>
                </a:solidFill>
              </a:rPr>
              <a:t>scalable</a:t>
            </a:r>
            <a:r>
              <a:rPr lang="en-US" dirty="0"/>
              <a:t> technologies for federating storage resources and managing data in highly distributed computing environments </a:t>
            </a:r>
          </a:p>
          <a:p>
            <a:pPr lvl="1"/>
            <a:r>
              <a:rPr lang="en-US" dirty="0"/>
              <a:t>Focus efficient, policy driven and Quality of Service based </a:t>
            </a:r>
            <a:r>
              <a:rPr lang="en-US" dirty="0" smtClean="0"/>
              <a:t>DM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targeted platforms are the current and next generation e-Infrastructures deployed in Europe</a:t>
            </a:r>
          </a:p>
          <a:p>
            <a:pPr lvl="1"/>
            <a:r>
              <a:rPr lang="en-US" dirty="0"/>
              <a:t>European Open Science Cloud (EOSC)</a:t>
            </a:r>
          </a:p>
          <a:p>
            <a:pPr lvl="1"/>
            <a:r>
              <a:rPr lang="en-US" dirty="0"/>
              <a:t>The </a:t>
            </a:r>
            <a:r>
              <a:rPr lang="en-US" dirty="0" smtClean="0"/>
              <a:t>e-infrastructures </a:t>
            </a:r>
            <a:r>
              <a:rPr lang="en-US" dirty="0"/>
              <a:t>used by the represented </a:t>
            </a:r>
            <a:r>
              <a:rPr lang="en-US" dirty="0" smtClean="0"/>
              <a:t>communities</a:t>
            </a:r>
            <a:endParaRPr lang="en-US" dirty="0"/>
          </a:p>
        </p:txBody>
      </p:sp>
      <p:sp>
        <p:nvSpPr>
          <p:cNvPr id="9" name="Segnaposto dat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3704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838200" y="110209"/>
            <a:ext cx="9994500" cy="8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Nunito"/>
              <a:buNone/>
            </a:pPr>
            <a:r>
              <a:rPr lang="en-US" sz="3600"/>
              <a:t>Orchestration System draft architecture</a:t>
            </a:r>
            <a:endParaRPr sz="3600" b="1" i="0" u="none" strike="noStrike" cap="none">
              <a:solidFill>
                <a:schemeClr val="accent5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0" name="Shape 10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mtClean="0"/>
              <a:t>12/07/2018</a:t>
            </a:r>
            <a:endParaRPr sz="12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i="1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D.Cesini - The eXtreme DataCloud Project – CHEP 2018 - Sofia</a:t>
            </a:r>
            <a:endParaRPr sz="1100" i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Shape 10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</a:t>
            </a:fld>
            <a:endParaRPr sz="12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" name="Shape 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7725" y="1078609"/>
            <a:ext cx="7275446" cy="51253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818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838200" y="110209"/>
            <a:ext cx="9994500" cy="8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Nunito"/>
              <a:buNone/>
            </a:pPr>
            <a:r>
              <a:rPr lang="en-US" sz="3600"/>
              <a:t>Reference workflow I: DLC management</a:t>
            </a:r>
            <a:endParaRPr sz="3600" b="1" i="0" u="none" strike="noStrike" cap="none">
              <a:solidFill>
                <a:schemeClr val="accent5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57639" y="1129048"/>
            <a:ext cx="10876800" cy="50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AutoNum type="arabicPeriod"/>
            </a:pPr>
            <a:r>
              <a:rPr lang="en-US" sz="14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The user submits the DLC policy request to the Orchestrator, specifying:</a:t>
            </a:r>
            <a:endParaRPr sz="1400" dirty="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914400" lvl="1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Char char="○"/>
            </a:pPr>
            <a:r>
              <a:rPr lang="en-US" sz="14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Either the data identifier, in case the file is already known to </a:t>
            </a:r>
            <a:r>
              <a:rPr lang="en-US" sz="1400" dirty="0" err="1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Rucio</a:t>
            </a:r>
            <a:r>
              <a:rPr lang="en-US" sz="14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 or the physical location of the data if not. In the latter case, the Orchestrator has to register the data into </a:t>
            </a:r>
            <a:r>
              <a:rPr lang="en-US" sz="1400" dirty="0" err="1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Rucio</a:t>
            </a:r>
            <a:r>
              <a:rPr lang="en-US" sz="14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 before it proceeds.</a:t>
            </a:r>
            <a:endParaRPr sz="1400" dirty="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914400" lvl="1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Char char="○"/>
            </a:pPr>
            <a:r>
              <a:rPr lang="en-US" sz="14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The DLC policies, which are the initial and time dependent attributes of the data.</a:t>
            </a:r>
            <a:endParaRPr sz="1400" dirty="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457200" lvl="0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AutoNum type="arabicPeriod"/>
            </a:pPr>
            <a:r>
              <a:rPr lang="en-US" sz="14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The Orchestrator calls </a:t>
            </a:r>
            <a:r>
              <a:rPr lang="en-US" sz="1400" dirty="0" err="1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Rucio</a:t>
            </a:r>
            <a:r>
              <a:rPr lang="en-US" sz="14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 on behalf of the user and creates the replication rule using the information provided by the user.</a:t>
            </a:r>
            <a:endParaRPr sz="1400" dirty="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457200" lvl="0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AutoNum type="arabicPeriod"/>
            </a:pPr>
            <a:r>
              <a:rPr lang="en-US" sz="1400" dirty="0" err="1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Rucio</a:t>
            </a:r>
            <a:r>
              <a:rPr lang="en-US" sz="14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 orchestrates the data movement using the input information provided by the Orchestrator to create the data transfer requests (e.g. to copy the data to some specified endpoint).</a:t>
            </a:r>
            <a:endParaRPr sz="1400" dirty="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457200" lvl="0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AutoNum type="arabicPeriod"/>
            </a:pPr>
            <a:r>
              <a:rPr lang="en-US" sz="14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The transfer tool (e.g. FTS) initiates and monitors the requested transfers. Depending on the set up, the transfer tool may choose from a set of source locations</a:t>
            </a:r>
            <a:endParaRPr sz="1400" dirty="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914400" lvl="1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Char char="○"/>
            </a:pPr>
            <a:r>
              <a:rPr lang="en-US" sz="14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by using its transfer history to find the best performing data source</a:t>
            </a:r>
            <a:endParaRPr sz="1400" dirty="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914400" lvl="1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Char char="○"/>
            </a:pPr>
            <a:r>
              <a:rPr lang="en-US" sz="14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and by evaluating the network topology.</a:t>
            </a:r>
            <a:endParaRPr sz="1400" dirty="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457200" lvl="0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AutoNum type="arabicPeriod"/>
            </a:pPr>
            <a:r>
              <a:rPr lang="en-US" sz="1400" dirty="0" err="1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Rucio</a:t>
            </a:r>
            <a:r>
              <a:rPr lang="en-US" sz="14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 continuously compares its rules against reality until the rule is manually deleted or becomes obsolete based on its time dependencies. </a:t>
            </a:r>
            <a:endParaRPr sz="1400" dirty="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457200" lvl="0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AutoNum type="arabicPeriod"/>
            </a:pPr>
            <a:r>
              <a:rPr lang="en-US" sz="14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At any time after the request was submitted to the Orchestrator, the user can query the Orchestrator for:</a:t>
            </a:r>
            <a:endParaRPr sz="1400" dirty="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914400" lvl="0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Char char="●"/>
            </a:pPr>
            <a:r>
              <a:rPr lang="en-US" sz="14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A list of rules submitted.</a:t>
            </a:r>
            <a:endParaRPr sz="1400" dirty="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914400" lvl="0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Char char="●"/>
            </a:pPr>
            <a:r>
              <a:rPr lang="en-US" sz="14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Activity details, including the status, on a specific rule.</a:t>
            </a:r>
            <a:endParaRPr sz="1400" dirty="0"/>
          </a:p>
          <a:p>
            <a:pPr marL="0" marR="0" lvl="0" indent="0" algn="l" rtl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sz="1400" dirty="0"/>
          </a:p>
        </p:txBody>
      </p:sp>
      <p:sp>
        <p:nvSpPr>
          <p:cNvPr id="83" name="Shape 8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mtClean="0"/>
              <a:t>12/07/2018</a:t>
            </a:r>
            <a:endParaRPr sz="12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Shape 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i="1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D.Cesini - The eXtreme DataCloud Project – CHEP 2018 - Sofia</a:t>
            </a:r>
            <a:endParaRPr sz="1100" i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 sz="12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05220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838200" y="110209"/>
            <a:ext cx="9994500" cy="8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000"/>
              <a:buFont typeface="Nunito"/>
              <a:buNone/>
            </a:pPr>
            <a:r>
              <a:rPr lang="en-US" sz="3000"/>
              <a:t>Reference workflow II: Preprocessing on data ingestion</a:t>
            </a:r>
            <a:endParaRPr sz="3000" b="1" i="0" u="none" strike="noStrike" cap="none">
              <a:solidFill>
                <a:schemeClr val="accent5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57639" y="900448"/>
            <a:ext cx="10876800" cy="50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AutoNum type="arabicPeriod"/>
            </a:pPr>
            <a:r>
              <a:rPr lang="en-US" sz="140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The user submits his workflow request to the Orchestrator including the following information:</a:t>
            </a:r>
            <a:endParaRPr sz="140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914400" lvl="1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Char char="○"/>
            </a:pPr>
            <a:r>
              <a:rPr lang="en-US" sz="140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the space to watch for incoming data</a:t>
            </a:r>
            <a:endParaRPr sz="140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914400" lvl="1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Char char="○"/>
            </a:pPr>
            <a:r>
              <a:rPr lang="en-US" sz="140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the application to be run on incoming data</a:t>
            </a:r>
            <a:endParaRPr sz="140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914400" lvl="1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Char char="○"/>
            </a:pPr>
            <a:r>
              <a:rPr lang="en-US" sz="140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the replication rule to be enforced on the incoming or preprocessed data. </a:t>
            </a:r>
            <a:endParaRPr sz="140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457200" lvl="0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AutoNum type="arabicPeriod"/>
            </a:pPr>
            <a:r>
              <a:rPr lang="en-US" sz="140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The storage system, holding the watched storage, notifies the presence of new data by sending a message to the XDC message queue.</a:t>
            </a:r>
            <a:endParaRPr sz="140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457200" lvl="0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AutoNum type="arabicPeriod"/>
            </a:pPr>
            <a:r>
              <a:rPr lang="en-US" sz="140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The INDIGO Orchestrator receives the notification and registers the ingested data file into Rucio, including the replica policy, specified by the user.</a:t>
            </a:r>
            <a:endParaRPr sz="140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457200" lvl="0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AutoNum type="arabicPeriod"/>
            </a:pPr>
            <a:r>
              <a:rPr lang="en-US" sz="140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The Orchestrator selects the best compute site to perform the requested processing. To do so, it might collect information from different sources: CMDB, SLAM, Monitoring, Storage endpoints.</a:t>
            </a:r>
            <a:endParaRPr sz="140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457200" lvl="0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AutoNum type="arabicPeriod"/>
            </a:pPr>
            <a:r>
              <a:rPr lang="en-US" sz="140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The Orchestrator triggers a data movement through Rucio in order to copy the data to the selected compute center.</a:t>
            </a:r>
            <a:endParaRPr sz="140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457200" lvl="0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AutoNum type="arabicPeriod"/>
            </a:pPr>
            <a:r>
              <a:rPr lang="en-US" sz="140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The Orchestrator gets notified on the completion of the data transfer, by listening to the Rucio Message Queue.</a:t>
            </a:r>
            <a:endParaRPr sz="140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457200" lvl="0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AutoNum type="arabicPeriod"/>
            </a:pPr>
            <a:r>
              <a:rPr lang="en-US" sz="140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The Orchestrator triggers the processing Job by submitting the request to those computing clusters (Mesos/Kubernetes) available at the site.</a:t>
            </a:r>
            <a:endParaRPr sz="140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457200" lvl="0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AutoNum type="arabicPeriod"/>
            </a:pPr>
            <a:r>
              <a:rPr lang="en-US" sz="140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As soon as the job output is produced, its availability is notified to interested parties, in particular Rucio, via the XDC message bus.</a:t>
            </a:r>
            <a:endParaRPr sz="140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457200" lvl="0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AutoNum type="arabicPeriod"/>
            </a:pPr>
            <a:r>
              <a:rPr lang="en-US" sz="140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The data, generated by the processing step, is automatically registered into Rucio though the Orchestrator.</a:t>
            </a:r>
            <a:endParaRPr sz="140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457200" lvl="0" indent="-317500" rtl="0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Liberation Serif"/>
              <a:buAutoNum type="arabicPeriod"/>
            </a:pPr>
            <a:r>
              <a:rPr lang="en-US" sz="140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  <a:sym typeface="Liberation Serif"/>
              </a:rPr>
              <a:t>Rucio takes care that the policies requested for the raw and preprocessed data are applied.</a:t>
            </a:r>
            <a:endParaRPr sz="1400">
              <a:solidFill>
                <a:srgbClr val="000000"/>
              </a:solidFill>
              <a:latin typeface="Liberation Serif"/>
              <a:ea typeface="Liberation Serif"/>
              <a:cs typeface="Liberation Serif"/>
              <a:sym typeface="Liberation Serif"/>
            </a:endParaRPr>
          </a:p>
          <a:p>
            <a:pPr marL="0" marR="0" lvl="0" indent="0" algn="l" rtl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sz="1400"/>
          </a:p>
        </p:txBody>
      </p:sp>
      <p:sp>
        <p:nvSpPr>
          <p:cNvPr id="92" name="Shape 9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mtClean="0"/>
              <a:t>12/07/2018</a:t>
            </a:r>
            <a:endParaRPr sz="120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Shape 9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i="1" smtClean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D.Cesini - The eXtreme DataCloud Project – CHEP 2018 - Sofia</a:t>
            </a:r>
            <a:endParaRPr sz="1100" i="1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22</a:t>
            </a:fld>
            <a:endParaRPr sz="12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10325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Federation, Orchestration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23</a:t>
            </a:fld>
            <a:endParaRPr lang="it-IT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581400" y="2026597"/>
            <a:ext cx="8353926" cy="1516791"/>
          </a:xfrm>
        </p:spPr>
        <p:txBody>
          <a:bodyPr>
            <a:normAutofit/>
          </a:bodyPr>
          <a:lstStyle/>
          <a:p>
            <a:r>
              <a:rPr lang="en-US" dirty="0" smtClean="0"/>
              <a:t>Federates endpoints to a virtual global namespace.</a:t>
            </a:r>
          </a:p>
          <a:p>
            <a:r>
              <a:rPr lang="en-US" dirty="0" smtClean="0"/>
              <a:t>Supports http, WebDAV, S3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966536" y="1285774"/>
            <a:ext cx="3339376" cy="2224334"/>
            <a:chOff x="966536" y="1285774"/>
            <a:chExt cx="3339376" cy="222433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6361" y="2175082"/>
              <a:ext cx="1826878" cy="1335026"/>
            </a:xfrm>
            <a:prstGeom prst="rect">
              <a:avLst/>
            </a:prstGeom>
            <a:effectLst>
              <a:softEdge rad="165100"/>
            </a:effectLst>
          </p:spPr>
        </p:pic>
        <p:sp>
          <p:nvSpPr>
            <p:cNvPr id="10" name="TextBox 9"/>
            <p:cNvSpPr txBox="1"/>
            <p:nvPr/>
          </p:nvSpPr>
          <p:spPr>
            <a:xfrm>
              <a:off x="966536" y="1285774"/>
              <a:ext cx="33393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/>
                <a:t>CERN </a:t>
              </a:r>
              <a:r>
                <a:rPr lang="en-US" sz="3600" dirty="0" err="1" smtClean="0"/>
                <a:t>Dynafed</a:t>
              </a:r>
              <a:endParaRPr lang="en-US" sz="36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66536" y="3700556"/>
            <a:ext cx="2492990" cy="1869191"/>
            <a:chOff x="966536" y="3700556"/>
            <a:chExt cx="2492990" cy="186919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66" t="11335" r="9552" b="14864"/>
            <a:stretch/>
          </p:blipFill>
          <p:spPr>
            <a:xfrm>
              <a:off x="1354304" y="4550758"/>
              <a:ext cx="1968501" cy="101898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966536" y="3700556"/>
              <a:ext cx="24929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/>
                <a:t>CERN FTS</a:t>
              </a:r>
              <a:endParaRPr lang="en-US" sz="3600" dirty="0"/>
            </a:p>
          </p:txBody>
        </p:sp>
      </p:grpSp>
      <p:sp>
        <p:nvSpPr>
          <p:cNvPr id="12" name="Content Placeholder 2"/>
          <p:cNvSpPr txBox="1">
            <a:spLocks/>
          </p:cNvSpPr>
          <p:nvPr/>
        </p:nvSpPr>
        <p:spPr>
          <a:xfrm>
            <a:off x="3581400" y="4593223"/>
            <a:ext cx="8353926" cy="151679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84250" indent="-527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43025" indent="-4286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0700" indent="-4191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7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38375" indent="-4095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8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Orchestrates reliable wide area data transfers</a:t>
            </a:r>
          </a:p>
          <a:p>
            <a:r>
              <a:rPr lang="en-US" dirty="0" smtClean="0"/>
              <a:t>Supports multiple protocols, </a:t>
            </a:r>
            <a:r>
              <a:rPr lang="en-US" dirty="0" err="1" smtClean="0"/>
              <a:t>GridFTP</a:t>
            </a:r>
            <a:r>
              <a:rPr lang="en-US" dirty="0" smtClean="0"/>
              <a:t>, http, </a:t>
            </a:r>
            <a:r>
              <a:rPr lang="en-US" dirty="0" err="1" smtClean="0"/>
              <a:t>xrootd</a:t>
            </a:r>
            <a:endParaRPr lang="en-US" dirty="0" smtClean="0"/>
          </a:p>
          <a:p>
            <a:r>
              <a:rPr lang="en-US" dirty="0" smtClean="0"/>
              <a:t>Can select most appropriate source</a:t>
            </a:r>
          </a:p>
          <a:p>
            <a:r>
              <a:rPr lang="en-US" dirty="0" smtClean="0"/>
              <a:t>Has knowledge on network topology and health</a:t>
            </a:r>
          </a:p>
        </p:txBody>
      </p:sp>
    </p:spTree>
    <p:extLst>
      <p:ext uri="{BB962C8B-B14F-4D97-AF65-F5344CB8AC3E}">
        <p14:creationId xmlns:p14="http://schemas.microsoft.com/office/powerpoint/2010/main" val="251087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INDIGO PaaS Orchestrator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992181"/>
            <a:ext cx="9982200" cy="53895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The INDIGO PaaS Orchestrator is a component of the PaaS layer that allows to </a:t>
            </a:r>
            <a:r>
              <a:rPr lang="en-US" dirty="0">
                <a:solidFill>
                  <a:schemeClr val="tx2"/>
                </a:solidFill>
              </a:rPr>
              <a:t>instantiate resources on Cloud Management Frameworks</a:t>
            </a:r>
            <a:r>
              <a:rPr lang="en-US" dirty="0"/>
              <a:t> (</a:t>
            </a:r>
            <a:r>
              <a:rPr lang="en-US" dirty="0" smtClean="0"/>
              <a:t>like </a:t>
            </a:r>
            <a:r>
              <a:rPr lang="en-US" b="1" dirty="0" smtClean="0">
                <a:solidFill>
                  <a:schemeClr val="accent1"/>
                </a:solidFill>
              </a:rPr>
              <a:t>OpenStack</a:t>
            </a:r>
            <a:r>
              <a:rPr lang="en-US" dirty="0" smtClean="0"/>
              <a:t> and </a:t>
            </a:r>
            <a:r>
              <a:rPr lang="en-US" b="1" dirty="0" smtClean="0"/>
              <a:t>OpenNebula</a:t>
            </a:r>
            <a:r>
              <a:rPr lang="en-US" dirty="0" smtClean="0"/>
              <a:t>) </a:t>
            </a:r>
            <a:r>
              <a:rPr lang="en-US" dirty="0"/>
              <a:t>and </a:t>
            </a:r>
            <a:r>
              <a:rPr lang="en-US" b="1" dirty="0" err="1" smtClean="0"/>
              <a:t>Mesos</a:t>
            </a:r>
            <a:r>
              <a:rPr lang="en-US" dirty="0" smtClean="0"/>
              <a:t> clusters</a:t>
            </a:r>
            <a:r>
              <a:rPr lang="en-US" dirty="0"/>
              <a:t>.</a:t>
            </a:r>
          </a:p>
          <a:p>
            <a:pPr>
              <a:lnSpc>
                <a:spcPct val="120000"/>
              </a:lnSpc>
            </a:pPr>
            <a:r>
              <a:rPr lang="en-US" dirty="0"/>
              <a:t>It takes the deployment requests, expressed through </a:t>
            </a:r>
            <a:r>
              <a:rPr lang="en-US" dirty="0">
                <a:solidFill>
                  <a:schemeClr val="tx2"/>
                </a:solidFill>
              </a:rPr>
              <a:t>templates written in </a:t>
            </a:r>
            <a:r>
              <a:rPr lang="en-US" dirty="0" smtClean="0">
                <a:solidFill>
                  <a:schemeClr val="tx2"/>
                </a:solidFill>
              </a:rPr>
              <a:t>TOSCA</a:t>
            </a:r>
            <a:r>
              <a:rPr lang="en-US" dirty="0" smtClean="0"/>
              <a:t> YAML Profile 1.0 and </a:t>
            </a:r>
            <a:r>
              <a:rPr lang="en-US" dirty="0"/>
              <a:t>deploys them on the best cloud site available. In order to do that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it gathers SLAs, monitoring info and other data from other platform services,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it asks to the cloud provider ranker for a list of the best cloud sites.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Exposes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REST </a:t>
            </a:r>
            <a:r>
              <a:rPr lang="en-US" dirty="0" smtClean="0">
                <a:solidFill>
                  <a:schemeClr val="tx2"/>
                </a:solidFill>
              </a:rPr>
              <a:t>APIs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24</a:t>
            </a:fld>
            <a:endParaRPr lang="it-IT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11" y="2458160"/>
            <a:ext cx="1773989" cy="17739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67646" y="5861686"/>
            <a:ext cx="42258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Stolen from the INDIGO PaaS Orchestrator GitHub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05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933450" y="140804"/>
            <a:ext cx="8696325" cy="513262"/>
          </a:xfrm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ctr" anchorCtr="0">
            <a:noAutofit/>
          </a:bodyPr>
          <a:lstStyle/>
          <a:p>
            <a:pPr>
              <a:buSzPct val="25000"/>
            </a:pPr>
            <a:r>
              <a:rPr lang="en-US" dirty="0" smtClean="0"/>
              <a:t>Policy driven Data Management</a:t>
            </a:r>
            <a:endParaRPr lang="en-US" dirty="0"/>
          </a:p>
        </p:txBody>
      </p:sp>
      <p:sp>
        <p:nvSpPr>
          <p:cNvPr id="122" name="Shape 122"/>
          <p:cNvSpPr txBox="1">
            <a:spLocks noGrp="1"/>
          </p:cNvSpPr>
          <p:nvPr>
            <p:ph idx="1"/>
          </p:nvPr>
        </p:nvSpPr>
        <p:spPr>
          <a:xfrm>
            <a:off x="368487" y="796413"/>
            <a:ext cx="8111836" cy="5559937"/>
          </a:xfrm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t" anchorCtr="0">
            <a:noAutofit/>
          </a:bodyPr>
          <a:lstStyle/>
          <a:p>
            <a:r>
              <a:rPr lang="en-US" sz="3200" dirty="0"/>
              <a:t>Intelligent &amp; Automated Dataset Distribution</a:t>
            </a:r>
          </a:p>
          <a:p>
            <a:pPr lvl="1"/>
            <a:r>
              <a:rPr lang="en-GB" sz="2800" dirty="0" smtClean="0"/>
              <a:t>A </a:t>
            </a:r>
            <a:r>
              <a:rPr lang="en-GB" sz="2800" dirty="0"/>
              <a:t>typical workflow</a:t>
            </a:r>
            <a:endParaRPr lang="en-US" sz="2800" dirty="0"/>
          </a:p>
          <a:p>
            <a:pPr lvl="2"/>
            <a:r>
              <a:rPr lang="en-GB" sz="2400" dirty="0"/>
              <a:t>Initially the data will be stored on low latency devices for fast access</a:t>
            </a:r>
            <a:endParaRPr lang="en-US" sz="2400" dirty="0"/>
          </a:p>
          <a:p>
            <a:pPr lvl="2"/>
            <a:r>
              <a:rPr lang="en-GB" sz="2400" dirty="0"/>
              <a:t>To ensure data safety, the data will be replicated to a second storage device and will be migrated to custodial systems, which might be tape or S3 appliances</a:t>
            </a:r>
            <a:endParaRPr lang="en-US" sz="2400" dirty="0"/>
          </a:p>
          <a:p>
            <a:pPr lvl="2"/>
            <a:r>
              <a:rPr lang="en-GB" sz="2400" dirty="0"/>
              <a:t>Eligible users will get permission to restore archived data if necessary</a:t>
            </a:r>
            <a:endParaRPr lang="en-US" sz="2400" dirty="0"/>
          </a:p>
          <a:p>
            <a:pPr lvl="2"/>
            <a:r>
              <a:rPr lang="en-GB" sz="2400" dirty="0"/>
              <a:t>After a grace period, Access Control will be changed from “private” to “open access</a:t>
            </a:r>
            <a:r>
              <a:rPr lang="en-GB" sz="2400" dirty="0" smtClean="0"/>
              <a:t>”</a:t>
            </a:r>
          </a:p>
          <a:p>
            <a:pPr lvl="1"/>
            <a:r>
              <a:rPr lang="en-US" sz="2800" dirty="0"/>
              <a:t>Data management based on access </a:t>
            </a:r>
            <a:r>
              <a:rPr lang="en-US" sz="2800" dirty="0" smtClean="0"/>
              <a:t>pattern</a:t>
            </a:r>
            <a:endParaRPr lang="en-US" sz="2800" dirty="0"/>
          </a:p>
        </p:txBody>
      </p:sp>
      <p:sp>
        <p:nvSpPr>
          <p:cNvPr id="125" name="Shape 12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 sz="1600"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25</a:t>
            </a:fld>
            <a:endParaRPr lang="en-US" sz="9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en-GB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en-GB" dirty="0"/>
          </a:p>
        </p:txBody>
      </p:sp>
      <p:pic>
        <p:nvPicPr>
          <p:cNvPr id="7" name="Immagin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1162685"/>
            <a:ext cx="2858135" cy="280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61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818648" y="140804"/>
            <a:ext cx="6969904" cy="513262"/>
          </a:xfrm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ctr" anchorCtr="0">
            <a:noAutofit/>
          </a:bodyPr>
          <a:lstStyle/>
          <a:p>
            <a:pPr>
              <a:buSzPct val="25000"/>
            </a:pPr>
            <a:r>
              <a:rPr lang="en-US" dirty="0" smtClean="0"/>
              <a:t>Data pre-processing</a:t>
            </a:r>
            <a:endParaRPr lang="en-US" dirty="0"/>
          </a:p>
        </p:txBody>
      </p:sp>
      <p:sp>
        <p:nvSpPr>
          <p:cNvPr id="122" name="Shape 122"/>
          <p:cNvSpPr txBox="1">
            <a:spLocks noGrp="1"/>
          </p:cNvSpPr>
          <p:nvPr>
            <p:ph idx="1"/>
          </p:nvPr>
        </p:nvSpPr>
        <p:spPr>
          <a:xfrm>
            <a:off x="232239" y="654066"/>
            <a:ext cx="7478887" cy="5624186"/>
          </a:xfrm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t" anchorCtr="0">
            <a:noAutofit/>
          </a:bodyPr>
          <a:lstStyle/>
          <a:p>
            <a:r>
              <a:rPr lang="en-US" sz="3200" dirty="0" smtClean="0"/>
              <a:t>Data </a:t>
            </a:r>
            <a:r>
              <a:rPr lang="en-US" sz="3200" dirty="0"/>
              <a:t>pre-processing during ingestion</a:t>
            </a:r>
          </a:p>
          <a:p>
            <a:pPr lvl="1"/>
            <a:r>
              <a:rPr lang="en-US" dirty="0"/>
              <a:t>Automatically run user defined applications and workflows when data are </a:t>
            </a:r>
            <a:r>
              <a:rPr lang="en-US" dirty="0" smtClean="0"/>
              <a:t>uploaded</a:t>
            </a:r>
          </a:p>
          <a:p>
            <a:pPr lvl="2"/>
            <a:r>
              <a:rPr lang="en-US" sz="1800" dirty="0"/>
              <a:t>i.e. for Skimming, indexing, metadata extraction, consistency </a:t>
            </a:r>
            <a:r>
              <a:rPr lang="en-US" sz="1800" dirty="0" smtClean="0"/>
              <a:t>checks</a:t>
            </a:r>
            <a:endParaRPr lang="en-US" sz="2400" dirty="0"/>
          </a:p>
          <a:p>
            <a:pPr lvl="1"/>
            <a:r>
              <a:rPr lang="en-GB" dirty="0" smtClean="0"/>
              <a:t>Implement a solution to discover new data at specific locations</a:t>
            </a:r>
            <a:endParaRPr lang="en-US" dirty="0" smtClean="0"/>
          </a:p>
          <a:p>
            <a:pPr lvl="1"/>
            <a:r>
              <a:rPr lang="en-GB" dirty="0" smtClean="0"/>
              <a:t>Create </a:t>
            </a:r>
            <a:r>
              <a:rPr lang="en-GB" dirty="0"/>
              <a:t>the functions to request the INDIGO PaaS Orchestrator to execute specific applications on the computing resources on the Infrastructure</a:t>
            </a:r>
          </a:p>
          <a:p>
            <a:pPr lvl="1"/>
            <a:r>
              <a:rPr lang="en-GB" dirty="0"/>
              <a:t>Implement a high-level workflow engine, that will execute applications defined by the users</a:t>
            </a:r>
          </a:p>
          <a:p>
            <a:pPr lvl="1"/>
            <a:r>
              <a:rPr lang="en-GB" dirty="0"/>
              <a:t>Implement the data mover to store the elaborated data in the final </a:t>
            </a:r>
            <a:r>
              <a:rPr lang="en-GB" dirty="0" smtClean="0"/>
              <a:t>destination</a:t>
            </a:r>
            <a:endParaRPr lang="en-US" dirty="0"/>
          </a:p>
        </p:txBody>
      </p:sp>
      <p:sp>
        <p:nvSpPr>
          <p:cNvPr id="125" name="Shape 125"/>
          <p:cNvSpPr txBox="1">
            <a:spLocks noGrp="1"/>
          </p:cNvSpPr>
          <p:nvPr>
            <p:ph type="sldNum" sz="quarter" idx="12"/>
          </p:nvPr>
        </p:nvSpPr>
        <p:spPr>
          <a:xfrm>
            <a:off x="911936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lIns="68569" tIns="34275" rIns="68569" bIns="34275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 sz="1600"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26</a:t>
            </a:fld>
            <a:endParaRPr lang="en-US" sz="9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en-GB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en-GB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8753" y="1120877"/>
            <a:ext cx="2340077" cy="1755058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5582" y="3582186"/>
            <a:ext cx="4646418" cy="1643780"/>
          </a:xfrm>
          <a:prstGeom prst="rect">
            <a:avLst/>
          </a:prstGeom>
        </p:spPr>
      </p:pic>
      <p:sp>
        <p:nvSpPr>
          <p:cNvPr id="5" name="Cilindro 4"/>
          <p:cNvSpPr/>
          <p:nvPr/>
        </p:nvSpPr>
        <p:spPr>
          <a:xfrm>
            <a:off x="9326750" y="5740924"/>
            <a:ext cx="1084083" cy="76357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ilindro 9"/>
          <p:cNvSpPr/>
          <p:nvPr/>
        </p:nvSpPr>
        <p:spPr>
          <a:xfrm>
            <a:off x="9326750" y="5893324"/>
            <a:ext cx="1084083" cy="763571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ccia giù 5"/>
          <p:cNvSpPr/>
          <p:nvPr/>
        </p:nvSpPr>
        <p:spPr>
          <a:xfrm>
            <a:off x="9675542" y="2961424"/>
            <a:ext cx="386499" cy="5561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ccia giù 11"/>
          <p:cNvSpPr/>
          <p:nvPr/>
        </p:nvSpPr>
        <p:spPr>
          <a:xfrm>
            <a:off x="9675542" y="5264598"/>
            <a:ext cx="386499" cy="5561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30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LifeWatch</a:t>
            </a:r>
            <a:r>
              <a:rPr lang="en-US" dirty="0" smtClean="0"/>
              <a:t> Use Case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4299" y="1064422"/>
            <a:ext cx="7086599" cy="515369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/>
              <a:t>Problem</a:t>
            </a:r>
            <a:r>
              <a:rPr lang="en-US" dirty="0"/>
              <a:t>: </a:t>
            </a:r>
            <a:r>
              <a:rPr lang="en-US" dirty="0" smtClean="0"/>
              <a:t>Life </a:t>
            </a:r>
            <a:r>
              <a:rPr lang="en-US" dirty="0"/>
              <a:t>Cycle Management of data related to </a:t>
            </a:r>
            <a:r>
              <a:rPr lang="en-US" b="1" dirty="0"/>
              <a:t>Water Quality </a:t>
            </a:r>
            <a:r>
              <a:rPr lang="en-US" dirty="0"/>
              <a:t>involving </a:t>
            </a:r>
            <a:r>
              <a:rPr lang="en-US" dirty="0">
                <a:solidFill>
                  <a:srgbClr val="FF0000"/>
                </a:solidFill>
              </a:rPr>
              <a:t>heterogeneous data </a:t>
            </a:r>
            <a:r>
              <a:rPr lang="en-US" dirty="0" smtClean="0">
                <a:solidFill>
                  <a:srgbClr val="FF0000"/>
                </a:solidFill>
              </a:rPr>
              <a:t>sources</a:t>
            </a:r>
            <a:endParaRPr lang="en-US" dirty="0"/>
          </a:p>
          <a:p>
            <a:pPr lvl="1"/>
            <a:r>
              <a:rPr lang="en-US" dirty="0" smtClean="0"/>
              <a:t>Satellite</a:t>
            </a:r>
            <a:r>
              <a:rPr lang="en-US" dirty="0"/>
              <a:t>, Real-time monitoring, meteorological stations.</a:t>
            </a:r>
          </a:p>
          <a:p>
            <a:r>
              <a:rPr lang="en-US" b="1" dirty="0"/>
              <a:t>Goal</a:t>
            </a:r>
            <a:r>
              <a:rPr lang="en-US" dirty="0"/>
              <a:t>: Integrate data sources and different types of modelling tools to simulate freshwater masses in a FAIR data </a:t>
            </a:r>
            <a:r>
              <a:rPr lang="en-US" dirty="0" smtClean="0"/>
              <a:t>environment</a:t>
            </a:r>
            <a:endParaRPr lang="en-US" dirty="0"/>
          </a:p>
          <a:p>
            <a:pPr lvl="1"/>
            <a:r>
              <a:rPr lang="en-GB" dirty="0"/>
              <a:t>Use of standards like EML (Ecological Metadata </a:t>
            </a:r>
            <a:r>
              <a:rPr lang="en-GB" dirty="0" smtClean="0"/>
              <a:t>Language)</a:t>
            </a:r>
            <a:endParaRPr lang="en-US" dirty="0"/>
          </a:p>
          <a:p>
            <a:r>
              <a:rPr lang="en-US" b="1" dirty="0"/>
              <a:t>XDC Solution</a:t>
            </a:r>
            <a:r>
              <a:rPr lang="en-US" dirty="0"/>
              <a:t>: </a:t>
            </a:r>
            <a:endParaRPr lang="en-US" dirty="0" smtClean="0"/>
          </a:p>
          <a:p>
            <a:pPr lvl="1"/>
            <a:r>
              <a:rPr lang="en-US" dirty="0" smtClean="0"/>
              <a:t>Onedata</a:t>
            </a:r>
          </a:p>
          <a:p>
            <a:pPr lvl="2"/>
            <a:r>
              <a:rPr lang="en-US" dirty="0" smtClean="0"/>
              <a:t>Metadata </a:t>
            </a:r>
            <a:r>
              <a:rPr lang="en-US" dirty="0"/>
              <a:t>management and discovery, Digital Identifier minting, </a:t>
            </a:r>
            <a:r>
              <a:rPr lang="en-US" dirty="0" smtClean="0"/>
              <a:t>storage</a:t>
            </a:r>
          </a:p>
          <a:p>
            <a:pPr lvl="1"/>
            <a:r>
              <a:rPr lang="en-US" dirty="0" smtClean="0"/>
              <a:t>PaaS Orchestrator</a:t>
            </a:r>
          </a:p>
          <a:p>
            <a:pPr lvl="2"/>
            <a:r>
              <a:rPr lang="en-US" dirty="0" smtClean="0"/>
              <a:t>automatic </a:t>
            </a:r>
            <a:r>
              <a:rPr lang="en-US" dirty="0"/>
              <a:t>preprocessing for data harmonization and model </a:t>
            </a:r>
            <a:r>
              <a:rPr lang="en-US" dirty="0" smtClean="0"/>
              <a:t>deployment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17/04/2018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EOSC-Hub Week 2018 - Malaga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27</a:t>
            </a:fld>
            <a:endParaRPr lang="it-IT" dirty="0"/>
          </a:p>
        </p:txBody>
      </p:sp>
      <p:pic>
        <p:nvPicPr>
          <p:cNvPr id="7" name="Shape 10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195929" y="1948846"/>
            <a:ext cx="4358309" cy="33848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043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CTA Use Case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4299" y="926184"/>
            <a:ext cx="7086599" cy="5291928"/>
          </a:xfrm>
        </p:spPr>
        <p:txBody>
          <a:bodyPr>
            <a:normAutofit fontScale="85000" lnSpcReduction="10000"/>
          </a:bodyPr>
          <a:lstStyle/>
          <a:p>
            <a:pPr marL="0">
              <a:spcBef>
                <a:spcPts val="600"/>
              </a:spcBef>
            </a:pPr>
            <a:r>
              <a:rPr lang="en-US" b="1" dirty="0"/>
              <a:t>Problem</a:t>
            </a:r>
            <a:r>
              <a:rPr lang="en-US" dirty="0"/>
              <a:t>: Complex and Big Data management in a distributed environment. Data quality Assurance </a:t>
            </a:r>
            <a:endParaRPr lang="en-US" dirty="0" smtClean="0"/>
          </a:p>
          <a:p>
            <a:pPr marL="627062" lvl="1">
              <a:spcBef>
                <a:spcPts val="600"/>
              </a:spcBef>
            </a:pPr>
            <a:r>
              <a:rPr lang="en-GB" dirty="0" smtClean="0"/>
              <a:t>The </a:t>
            </a:r>
            <a:r>
              <a:rPr lang="en-GB" dirty="0"/>
              <a:t>CTA distributed archive lies on the « </a:t>
            </a:r>
            <a:r>
              <a:rPr lang="en-GB" dirty="0" smtClean="0"/>
              <a:t>Open </a:t>
            </a:r>
            <a:r>
              <a:rPr lang="en-GB" dirty="0"/>
              <a:t>Archival Information System » (OAIS) ISO standard. </a:t>
            </a:r>
            <a:endParaRPr lang="en-GB" dirty="0" smtClean="0"/>
          </a:p>
          <a:p>
            <a:pPr marL="627062" lvl="1">
              <a:spcBef>
                <a:spcPts val="600"/>
              </a:spcBef>
            </a:pPr>
            <a:r>
              <a:rPr lang="en-GB" dirty="0" smtClean="0"/>
              <a:t>Event </a:t>
            </a:r>
            <a:r>
              <a:rPr lang="en-GB" dirty="0"/>
              <a:t>data are in files (FITS format) containing all metadata. </a:t>
            </a:r>
          </a:p>
          <a:p>
            <a:pPr marL="0">
              <a:spcBef>
                <a:spcPts val="600"/>
              </a:spcBef>
            </a:pPr>
            <a:r>
              <a:rPr lang="en-US" b="1" dirty="0" smtClean="0"/>
              <a:t>Goal</a:t>
            </a:r>
            <a:r>
              <a:rPr lang="en-US" dirty="0"/>
              <a:t>: </a:t>
            </a:r>
            <a:r>
              <a:rPr lang="en-GB" dirty="0"/>
              <a:t>Metadata are extracted from the ingested files, with an automatic filling of the metadata database. </a:t>
            </a:r>
          </a:p>
          <a:p>
            <a:pPr marL="627062" lvl="1">
              <a:spcBef>
                <a:spcPts val="600"/>
              </a:spcBef>
            </a:pPr>
            <a:r>
              <a:rPr lang="en-GB" dirty="0"/>
              <a:t>Metadata will be used for querying of archive. </a:t>
            </a:r>
          </a:p>
          <a:p>
            <a:pPr marL="627062" lvl="1">
              <a:spcBef>
                <a:spcPts val="600"/>
              </a:spcBef>
            </a:pPr>
            <a:r>
              <a:rPr lang="en-GB" dirty="0"/>
              <a:t>The system should be able to </a:t>
            </a:r>
            <a:r>
              <a:rPr lang="en-GB" b="1" dirty="0"/>
              <a:t>manage replicas</a:t>
            </a:r>
            <a:r>
              <a:rPr lang="en-GB" dirty="0"/>
              <a:t>, tapes, disks, </a:t>
            </a:r>
            <a:r>
              <a:rPr lang="en-GB" dirty="0" err="1"/>
              <a:t>etc</a:t>
            </a:r>
            <a:r>
              <a:rPr lang="en-GB" dirty="0"/>
              <a:t>, with data from low-level to high-level </a:t>
            </a:r>
            <a:endParaRPr lang="en-GB" dirty="0" smtClean="0"/>
          </a:p>
          <a:p>
            <a:pPr marL="0">
              <a:spcBef>
                <a:spcPts val="600"/>
              </a:spcBef>
            </a:pPr>
            <a:r>
              <a:rPr lang="en-US" b="1" dirty="0" smtClean="0"/>
              <a:t>XDC Solutions</a:t>
            </a:r>
            <a:endParaRPr lang="en-US" dirty="0" smtClean="0"/>
          </a:p>
          <a:p>
            <a:pPr lvl="1"/>
            <a:r>
              <a:rPr lang="en-US" dirty="0" smtClean="0"/>
              <a:t>Onedata</a:t>
            </a:r>
          </a:p>
          <a:p>
            <a:pPr lvl="2"/>
            <a:r>
              <a:rPr lang="en-US" dirty="0" smtClean="0"/>
              <a:t>Metadata </a:t>
            </a:r>
            <a:r>
              <a:rPr lang="en-US" dirty="0"/>
              <a:t>management and </a:t>
            </a:r>
            <a:r>
              <a:rPr lang="en-US" dirty="0" smtClean="0"/>
              <a:t>discoverability</a:t>
            </a:r>
          </a:p>
          <a:p>
            <a:pPr lvl="1"/>
            <a:r>
              <a:rPr lang="en-US" dirty="0" smtClean="0"/>
              <a:t>PaaS Orchestrator + </a:t>
            </a:r>
            <a:r>
              <a:rPr lang="en-US" dirty="0" err="1" smtClean="0"/>
              <a:t>QoS</a:t>
            </a:r>
            <a:endParaRPr lang="en-US" dirty="0" smtClean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17/04/2018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EOSC-Hub Week 2018 - Malaga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28</a:t>
            </a:fld>
            <a:endParaRPr lang="it-IT" dirty="0"/>
          </a:p>
        </p:txBody>
      </p:sp>
      <p:pic>
        <p:nvPicPr>
          <p:cNvPr id="8" name="Immagin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574" y="1267083"/>
            <a:ext cx="3929087" cy="380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43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ECRIN Use Case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Problem</a:t>
            </a:r>
            <a:r>
              <a:rPr lang="en-US" sz="2400" dirty="0"/>
              <a:t>: Distributed files and data objects across different repositories. Metadata heterogeneity. Sensitive Data</a:t>
            </a:r>
          </a:p>
          <a:p>
            <a:r>
              <a:rPr lang="en-US" sz="2400" b="1" dirty="0"/>
              <a:t>Goal</a:t>
            </a:r>
            <a:r>
              <a:rPr lang="en-US" sz="2400" dirty="0"/>
              <a:t>: Single environment to </a:t>
            </a:r>
            <a:r>
              <a:rPr lang="en-US" sz="2400" dirty="0" smtClean="0"/>
              <a:t>make clinical </a:t>
            </a:r>
            <a:r>
              <a:rPr lang="en-GB" sz="2400" dirty="0" smtClean="0"/>
              <a:t>trial </a:t>
            </a:r>
            <a:r>
              <a:rPr lang="en-GB" sz="2400" dirty="0"/>
              <a:t>data objects available for sharing with others. Sources are spread </a:t>
            </a:r>
            <a:r>
              <a:rPr lang="en-GB" sz="2400" dirty="0" smtClean="0"/>
              <a:t>over</a:t>
            </a:r>
            <a:endParaRPr lang="en-GB" sz="2400" dirty="0"/>
          </a:p>
          <a:p>
            <a:pPr marL="627062" lvl="1">
              <a:spcBef>
                <a:spcPts val="600"/>
              </a:spcBef>
            </a:pPr>
            <a:r>
              <a:rPr lang="en-GB" sz="1800" dirty="0"/>
              <a:t>a variety of access mechanisms </a:t>
            </a:r>
          </a:p>
          <a:p>
            <a:pPr marL="627062" lvl="1">
              <a:spcBef>
                <a:spcPts val="600"/>
              </a:spcBef>
            </a:pPr>
            <a:r>
              <a:rPr lang="en-GB" sz="1800" dirty="0"/>
              <a:t>s</a:t>
            </a:r>
            <a:r>
              <a:rPr lang="en-GB" sz="1800" dirty="0" smtClean="0"/>
              <a:t>everal different </a:t>
            </a:r>
            <a:r>
              <a:rPr lang="en-GB" sz="1800" dirty="0"/>
              <a:t>locations</a:t>
            </a:r>
          </a:p>
          <a:p>
            <a:pPr marL="985837" lvl="2">
              <a:spcBef>
                <a:spcPts val="600"/>
              </a:spcBef>
            </a:pPr>
            <a:r>
              <a:rPr lang="en-GB" sz="1600" dirty="0"/>
              <a:t>growing number of general and specialised data repositories</a:t>
            </a:r>
          </a:p>
          <a:p>
            <a:pPr marL="985837" lvl="2">
              <a:spcBef>
                <a:spcPts val="600"/>
              </a:spcBef>
            </a:pPr>
            <a:r>
              <a:rPr lang="en-GB" sz="1600" dirty="0"/>
              <a:t>trial registries</a:t>
            </a:r>
          </a:p>
          <a:p>
            <a:pPr marL="985837" lvl="2">
              <a:spcBef>
                <a:spcPts val="600"/>
              </a:spcBef>
            </a:pPr>
            <a:r>
              <a:rPr lang="en-GB" sz="1600" dirty="0"/>
              <a:t>Publications</a:t>
            </a:r>
          </a:p>
          <a:p>
            <a:pPr marL="985837" lvl="2">
              <a:spcBef>
                <a:spcPts val="600"/>
              </a:spcBef>
            </a:pPr>
            <a:r>
              <a:rPr lang="en-GB" sz="1600" dirty="0"/>
              <a:t>the original researchers’ institutions</a:t>
            </a:r>
            <a:endParaRPr lang="en-US" sz="1600" dirty="0"/>
          </a:p>
          <a:p>
            <a:r>
              <a:rPr lang="en-US" sz="2400" b="1" dirty="0"/>
              <a:t>XDC Solution</a:t>
            </a:r>
            <a:r>
              <a:rPr lang="en-US" sz="2400" dirty="0"/>
              <a:t>: Onedata</a:t>
            </a:r>
          </a:p>
          <a:p>
            <a:pPr lvl="1"/>
            <a:r>
              <a:rPr lang="en-US" dirty="0"/>
              <a:t>Metadata management and discovery</a:t>
            </a:r>
          </a:p>
          <a:p>
            <a:pPr lvl="1"/>
            <a:r>
              <a:rPr lang="en-US" dirty="0"/>
              <a:t>Secure Storage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17/04/2018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EOSC-Hub Week 2018 - Malaga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29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7481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048" y="110209"/>
            <a:ext cx="9994557" cy="815975"/>
          </a:xfrm>
        </p:spPr>
        <p:txBody>
          <a:bodyPr/>
          <a:lstStyle/>
          <a:p>
            <a:r>
              <a:rPr lang="en-US" dirty="0" smtClean="0"/>
              <a:t>XDC Foundations 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99855" y="926184"/>
            <a:ext cx="11343274" cy="4785503"/>
          </a:xfrm>
        </p:spPr>
        <p:txBody>
          <a:bodyPr>
            <a:normAutofit/>
          </a:bodyPr>
          <a:lstStyle/>
          <a:p>
            <a:r>
              <a:rPr lang="en-US" b="1" dirty="0"/>
              <a:t>XDC take the move </a:t>
            </a:r>
            <a:r>
              <a:rPr lang="en-US" b="1" dirty="0" smtClean="0"/>
              <a:t>from</a:t>
            </a:r>
            <a:endParaRPr lang="en-US" b="1" dirty="0"/>
          </a:p>
          <a:p>
            <a:pPr lvl="1"/>
            <a:r>
              <a:rPr lang="en-US" dirty="0"/>
              <a:t>the INDIGO Data management activity</a:t>
            </a:r>
          </a:p>
          <a:p>
            <a:pPr lvl="1"/>
            <a:r>
              <a:rPr lang="en-US" dirty="0"/>
              <a:t>the </a:t>
            </a:r>
            <a:r>
              <a:rPr lang="en-US" dirty="0" smtClean="0"/>
              <a:t>experience of the project partners on </a:t>
            </a:r>
            <a:r>
              <a:rPr lang="en-US" dirty="0"/>
              <a:t>data-management </a:t>
            </a:r>
            <a:endParaRPr lang="en-GB" b="1" dirty="0" smtClean="0"/>
          </a:p>
          <a:p>
            <a:endParaRPr lang="en-GB" b="1" dirty="0" smtClean="0"/>
          </a:p>
          <a:p>
            <a:r>
              <a:rPr lang="en-GB" b="1" dirty="0" smtClean="0"/>
              <a:t>Improve </a:t>
            </a:r>
            <a:r>
              <a:rPr lang="en-GB" b="1" dirty="0"/>
              <a:t>already </a:t>
            </a:r>
            <a:r>
              <a:rPr lang="en-GB" b="1" dirty="0" smtClean="0"/>
              <a:t>existing, production quality, </a:t>
            </a:r>
            <a:r>
              <a:rPr lang="en-GB" b="1" dirty="0"/>
              <a:t>Federated Data Management services </a:t>
            </a:r>
            <a:endParaRPr lang="en-GB" b="1" dirty="0" smtClean="0"/>
          </a:p>
          <a:p>
            <a:pPr lvl="1"/>
            <a:r>
              <a:rPr lang="en-GB" dirty="0"/>
              <a:t>B</a:t>
            </a:r>
            <a:r>
              <a:rPr lang="en-GB" dirty="0" smtClean="0"/>
              <a:t>y </a:t>
            </a:r>
            <a:r>
              <a:rPr lang="en-GB" dirty="0"/>
              <a:t>adding </a:t>
            </a:r>
            <a:r>
              <a:rPr lang="en-GB" dirty="0" smtClean="0">
                <a:solidFill>
                  <a:schemeClr val="tx2"/>
                </a:solidFill>
              </a:rPr>
              <a:t>missing functionalities </a:t>
            </a:r>
            <a:r>
              <a:rPr lang="en-GB" dirty="0" smtClean="0"/>
              <a:t>requested by research communities</a:t>
            </a:r>
          </a:p>
          <a:p>
            <a:pPr lvl="1"/>
            <a:r>
              <a:rPr lang="en-GB" dirty="0" smtClean="0"/>
              <a:t>Must be coherently harmonized in the European e-Infrastructures</a:t>
            </a:r>
          </a:p>
          <a:p>
            <a:pPr lvl="1"/>
            <a:r>
              <a:rPr lang="en-GB" b="1" dirty="0">
                <a:solidFill>
                  <a:schemeClr val="tx2"/>
                </a:solidFill>
              </a:rPr>
              <a:t>TRL 6+ </a:t>
            </a:r>
            <a:r>
              <a:rPr lang="en-GB" b="1" dirty="0">
                <a:solidFill>
                  <a:schemeClr val="tx2"/>
                </a:solidFill>
                <a:sym typeface="Wingdings" panose="05000000000000000000" pitchFamily="2" charset="2"/>
              </a:rPr>
              <a:t> </a:t>
            </a:r>
            <a:r>
              <a:rPr lang="en-GB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TRL8 </a:t>
            </a:r>
            <a:r>
              <a:rPr lang="en-GB" dirty="0" smtClean="0">
                <a:sym typeface="Wingdings" panose="05000000000000000000" pitchFamily="2" charset="2"/>
              </a:rPr>
              <a:t>(as requested by the H2020 call)</a:t>
            </a:r>
            <a:endParaRPr lang="en-GB" dirty="0"/>
          </a:p>
          <a:p>
            <a:endParaRPr lang="en-GB" b="1" dirty="0" smtClean="0"/>
          </a:p>
          <a:p>
            <a:pPr marL="0" indent="0">
              <a:buNone/>
            </a:pPr>
            <a:endParaRPr lang="en-GB" b="1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3426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33599" y="136499"/>
            <a:ext cx="11247925" cy="874712"/>
          </a:xfrm>
        </p:spPr>
        <p:txBody>
          <a:bodyPr>
            <a:noAutofit/>
          </a:bodyPr>
          <a:lstStyle/>
          <a:p>
            <a:r>
              <a:rPr lang="en-GB" sz="2800" b="1" dirty="0"/>
              <a:t>Next Generation Replica Management Engine Released</a:t>
            </a:r>
          </a:p>
        </p:txBody>
      </p:sp>
      <p:sp>
        <p:nvSpPr>
          <p:cNvPr id="14" name="Symbol zastępczy zawartości 2"/>
          <p:cNvSpPr>
            <a:spLocks noGrp="1"/>
          </p:cNvSpPr>
          <p:nvPr>
            <p:ph idx="1"/>
          </p:nvPr>
        </p:nvSpPr>
        <p:spPr>
          <a:xfrm>
            <a:off x="570313" y="1011211"/>
            <a:ext cx="10974498" cy="5567697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en-GB" sz="2000" dirty="0"/>
              <a:t>External tests were done in OTC infrastructure under Helix Nebula Science Cloud</a:t>
            </a:r>
          </a:p>
          <a:p>
            <a:pPr lvl="1">
              <a:lnSpc>
                <a:spcPct val="130000"/>
              </a:lnSpc>
            </a:pPr>
            <a:r>
              <a:rPr lang="en-GB" sz="1800" dirty="0"/>
              <a:t>Heavily tested on real infrastructures </a:t>
            </a:r>
          </a:p>
          <a:p>
            <a:pPr lvl="1">
              <a:lnSpc>
                <a:spcPct val="130000"/>
              </a:lnSpc>
            </a:pPr>
            <a:r>
              <a:rPr lang="en-GB" sz="1800" dirty="0"/>
              <a:t>Very close to iperf3 </a:t>
            </a:r>
            <a:r>
              <a:rPr lang="mr-IN" sz="1800" dirty="0"/>
              <a:t>–</a:t>
            </a:r>
            <a:r>
              <a:rPr lang="en-GB" sz="1800" dirty="0"/>
              <a:t> </a:t>
            </a:r>
            <a:r>
              <a:rPr lang="en-GB" sz="1800" dirty="0" err="1"/>
              <a:t>multistream</a:t>
            </a:r>
            <a:r>
              <a:rPr lang="en-GB" sz="1800" dirty="0"/>
              <a:t> throughput ~95-120% tested on several long distance real infrastructures</a:t>
            </a:r>
          </a:p>
          <a:p>
            <a:pPr>
              <a:lnSpc>
                <a:spcPct val="130000"/>
              </a:lnSpc>
            </a:pPr>
            <a:r>
              <a:rPr lang="en-GB" sz="2000" dirty="0"/>
              <a:t>Current results shows we are able to transfer data between two providers at the speed of </a:t>
            </a:r>
            <a:br>
              <a:rPr lang="en-GB" sz="2000" dirty="0"/>
            </a:br>
            <a:r>
              <a:rPr lang="en-GB" sz="2000" dirty="0"/>
              <a:t>~2Gbps/core. The communication and data transfers are encrypted.</a:t>
            </a:r>
          </a:p>
          <a:p>
            <a:pPr>
              <a:lnSpc>
                <a:spcPct val="130000"/>
              </a:lnSpc>
            </a:pPr>
            <a:r>
              <a:rPr lang="en-GB" sz="2000" dirty="0" err="1"/>
              <a:t>QoS</a:t>
            </a:r>
            <a:r>
              <a:rPr lang="en-GB" sz="2000" dirty="0"/>
              <a:t> on the line, the </a:t>
            </a:r>
            <a:r>
              <a:rPr lang="en-GB" sz="2000" dirty="0" err="1"/>
              <a:t>RTRansfer</a:t>
            </a:r>
            <a:r>
              <a:rPr lang="en-GB" sz="2000" dirty="0"/>
              <a:t> system is now able to prioritize traffic on the existing tunnel and make fair network resources distribution amongst different requests. </a:t>
            </a:r>
          </a:p>
          <a:p>
            <a:pPr>
              <a:lnSpc>
                <a:spcPct val="130000"/>
              </a:lnSpc>
            </a:pPr>
            <a:r>
              <a:rPr lang="en-GB" sz="2000" dirty="0"/>
              <a:t>The combined overhead in terms of the latency is ~5ms on top of network connection latency </a:t>
            </a:r>
            <a:r>
              <a:rPr lang="mr-IN" sz="2000" dirty="0"/>
              <a:t>–</a:t>
            </a:r>
            <a:r>
              <a:rPr lang="en-GB" sz="2000" dirty="0"/>
              <a:t> mainly due to scheduling algorithms for </a:t>
            </a:r>
            <a:r>
              <a:rPr lang="en-GB" sz="2000" dirty="0" err="1"/>
              <a:t>QoS</a:t>
            </a:r>
            <a:endParaRPr lang="en-GB" sz="2000" dirty="0"/>
          </a:p>
          <a:p>
            <a:pPr>
              <a:lnSpc>
                <a:spcPct val="130000"/>
              </a:lnSpc>
            </a:pPr>
            <a:r>
              <a:rPr lang="en-GB" sz="2000" dirty="0"/>
              <a:t>The source and the target protection algorithm to now overload the resources and automatically adopts the request pace</a:t>
            </a:r>
          </a:p>
          <a:p>
            <a:pPr>
              <a:lnSpc>
                <a:spcPct val="130000"/>
              </a:lnSpc>
            </a:pPr>
            <a:endParaRPr lang="en-GB" sz="2400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30</a:t>
            </a:fld>
            <a:endParaRPr lang="pl-PL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8285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9263" y="280670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small" dirty="0">
                <a:solidFill>
                  <a:srgbClr val="291568"/>
                </a:solidFill>
              </a:rPr>
              <a:t>Dedicated Circuit Tests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31</a:t>
            </a:fld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0224" y="1375716"/>
            <a:ext cx="6265442" cy="4584890"/>
          </a:xfrm>
          <a:prstGeom prst="rect">
            <a:avLst/>
          </a:prstGeom>
        </p:spPr>
      </p:pic>
      <p:sp>
        <p:nvSpPr>
          <p:cNvPr id="8" name="Symbol zastępczy zawartości 2"/>
          <p:cNvSpPr>
            <a:spLocks noGrp="1"/>
          </p:cNvSpPr>
          <p:nvPr>
            <p:ph idx="1"/>
          </p:nvPr>
        </p:nvSpPr>
        <p:spPr>
          <a:xfrm>
            <a:off x="570313" y="1011211"/>
            <a:ext cx="4135115" cy="5567697"/>
          </a:xfrm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en-GB" sz="2400" dirty="0"/>
              <a:t>Two </a:t>
            </a:r>
            <a:r>
              <a:rPr lang="en-GB" sz="2400" dirty="0" err="1"/>
              <a:t>oneproviders</a:t>
            </a:r>
            <a:endParaRPr lang="en-GB" sz="2400" dirty="0"/>
          </a:p>
          <a:p>
            <a:pPr>
              <a:lnSpc>
                <a:spcPct val="130000"/>
              </a:lnSpc>
            </a:pPr>
            <a:r>
              <a:rPr lang="en-GB" sz="2400" dirty="0"/>
              <a:t>Data is stored in one and replicated to the second one.</a:t>
            </a:r>
          </a:p>
          <a:p>
            <a:pPr>
              <a:lnSpc>
                <a:spcPct val="130000"/>
              </a:lnSpc>
            </a:pPr>
            <a:r>
              <a:rPr lang="en-GB" sz="2400" dirty="0"/>
              <a:t>Each running 12 cores</a:t>
            </a:r>
          </a:p>
          <a:p>
            <a:pPr>
              <a:lnSpc>
                <a:spcPct val="130000"/>
              </a:lnSpc>
            </a:pPr>
            <a:r>
              <a:rPr lang="en-GB" sz="2400" dirty="0"/>
              <a:t>Results thanks OTC devoted resources for testing.</a:t>
            </a:r>
          </a:p>
          <a:p>
            <a:pPr>
              <a:lnSpc>
                <a:spcPct val="130000"/>
              </a:lnSpc>
            </a:pPr>
            <a:r>
              <a:rPr lang="en-GB" sz="2400" dirty="0">
                <a:latin typeface="Andale Mono"/>
                <a:cs typeface="Andale Mono"/>
              </a:rPr>
              <a:t>iperf3 </a:t>
            </a:r>
            <a:r>
              <a:rPr lang="mr-IN" sz="2400" dirty="0">
                <a:latin typeface="Andale Mono"/>
                <a:cs typeface="Andale Mono"/>
              </a:rPr>
              <a:t>–</a:t>
            </a:r>
            <a:r>
              <a:rPr lang="en-GB" sz="2400" dirty="0">
                <a:latin typeface="Andale Mono"/>
                <a:cs typeface="Andale Mono"/>
              </a:rPr>
              <a:t>P 32</a:t>
            </a:r>
            <a:r>
              <a:rPr lang="en-GB" sz="2400" dirty="0"/>
              <a:t> showed average throughput range 21 </a:t>
            </a:r>
            <a:r>
              <a:rPr lang="en-GB" sz="2400" dirty="0" err="1"/>
              <a:t>Gbps</a:t>
            </a:r>
            <a:endParaRPr lang="en-GB" sz="2400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7942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449263" y="280670"/>
            <a:ext cx="11247925" cy="874712"/>
          </a:xfrm>
        </p:spPr>
        <p:txBody>
          <a:bodyPr>
            <a:normAutofit/>
          </a:bodyPr>
          <a:lstStyle/>
          <a:p>
            <a:r>
              <a:rPr lang="en-GB" sz="2800" cap="small" dirty="0">
                <a:solidFill>
                  <a:srgbClr val="291568"/>
                </a:solidFill>
              </a:rPr>
              <a:t>Dedicated Circuit Mesh Tests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D25E1-3CBC-794F-A471-A8DF5859C9A5}" type="slidenum">
              <a:rPr lang="pl-PL" smtClean="0"/>
              <a:t>32</a:t>
            </a:fld>
            <a:endParaRPr lang="pl-PL"/>
          </a:p>
        </p:txBody>
      </p:sp>
      <p:sp>
        <p:nvSpPr>
          <p:cNvPr id="8" name="Symbol zastępczy zawartości 2"/>
          <p:cNvSpPr>
            <a:spLocks noGrp="1"/>
          </p:cNvSpPr>
          <p:nvPr>
            <p:ph idx="1"/>
          </p:nvPr>
        </p:nvSpPr>
        <p:spPr>
          <a:xfrm>
            <a:off x="570313" y="1011211"/>
            <a:ext cx="3876404" cy="556769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30000"/>
              </a:lnSpc>
            </a:pPr>
            <a:r>
              <a:rPr lang="en-GB" sz="2400" dirty="0"/>
              <a:t>Three </a:t>
            </a:r>
            <a:r>
              <a:rPr lang="en-GB" sz="2400" dirty="0" err="1"/>
              <a:t>oneproviders</a:t>
            </a:r>
            <a:endParaRPr lang="en-GB" sz="2400" dirty="0"/>
          </a:p>
          <a:p>
            <a:pPr>
              <a:lnSpc>
                <a:spcPct val="130000"/>
              </a:lnSpc>
            </a:pPr>
            <a:r>
              <a:rPr lang="en-GB" sz="2400" dirty="0"/>
              <a:t>Each running 12 cores</a:t>
            </a:r>
          </a:p>
          <a:p>
            <a:pPr>
              <a:lnSpc>
                <a:spcPct val="130000"/>
              </a:lnSpc>
            </a:pPr>
            <a:r>
              <a:rPr lang="en-GB" sz="2400" dirty="0"/>
              <a:t>Data collection is distributed in three places</a:t>
            </a:r>
          </a:p>
          <a:p>
            <a:pPr>
              <a:lnSpc>
                <a:spcPct val="130000"/>
              </a:lnSpc>
            </a:pPr>
            <a:r>
              <a:rPr lang="en-GB" sz="2400" dirty="0"/>
              <a:t>The migration job is making replica of all files cached in all three providers</a:t>
            </a:r>
          </a:p>
          <a:p>
            <a:pPr>
              <a:lnSpc>
                <a:spcPct val="130000"/>
              </a:lnSpc>
            </a:pPr>
            <a:r>
              <a:rPr lang="en-GB" sz="2400" dirty="0"/>
              <a:t>Each provider needs to deliver data to two others</a:t>
            </a:r>
          </a:p>
          <a:p>
            <a:pPr>
              <a:lnSpc>
                <a:spcPct val="130000"/>
              </a:lnSpc>
            </a:pPr>
            <a:r>
              <a:rPr lang="en-GB" sz="2400" dirty="0"/>
              <a:t>Each provider needs to download data from two others</a:t>
            </a: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7453" y="1011210"/>
            <a:ext cx="5877365" cy="4992394"/>
          </a:xfrm>
          <a:prstGeom prst="rect">
            <a:avLst/>
          </a:prstGeom>
        </p:spPr>
      </p:pic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4023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XDC Consortium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465980"/>
            <a:ext cx="6248400" cy="1643270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en-US" sz="2000" dirty="0" smtClean="0"/>
              <a:t>8 partners, 7 countries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7 research communities represented + EGI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XDC Total Budget: 3.07Meuros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XDC started on Nov 1</a:t>
            </a:r>
            <a:r>
              <a:rPr lang="en-US" sz="2000" baseline="30000" dirty="0" smtClean="0"/>
              <a:t>st</a:t>
            </a:r>
            <a:r>
              <a:rPr lang="en-US" sz="2000" dirty="0"/>
              <a:t> </a:t>
            </a:r>
            <a:r>
              <a:rPr lang="en-US" sz="2000" dirty="0" smtClean="0"/>
              <a:t>2017 – will run for 27 months until Jan 31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2020</a:t>
            </a:r>
            <a:endParaRPr lang="en-US" sz="20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4</a:t>
            </a:fld>
            <a:endParaRPr lang="it-IT" dirty="0"/>
          </a:p>
        </p:txBody>
      </p:sp>
      <p:graphicFrame>
        <p:nvGraphicFramePr>
          <p:cNvPr id="7" name="Shape 216"/>
          <p:cNvGraphicFramePr/>
          <p:nvPr>
            <p:extLst>
              <p:ext uri="{D42A27DB-BD31-4B8C-83A1-F6EECF244321}">
                <p14:modId xmlns:p14="http://schemas.microsoft.com/office/powerpoint/2010/main" val="2995651592"/>
              </p:ext>
            </p:extLst>
          </p:nvPr>
        </p:nvGraphicFramePr>
        <p:xfrm>
          <a:off x="126949" y="877932"/>
          <a:ext cx="9388111" cy="33864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60287"/>
                <a:gridCol w="1298437"/>
                <a:gridCol w="1317407"/>
                <a:gridCol w="2459393"/>
                <a:gridCol w="3652587"/>
              </a:tblGrid>
              <a:tr h="251689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100" dirty="0"/>
                        <a:t>ID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100" dirty="0"/>
                        <a:t>Partner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100" dirty="0"/>
                        <a:t>Country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100" dirty="0" smtClean="0"/>
                        <a:t>Represented Community</a:t>
                      </a:r>
                      <a:endParaRPr lang="en-US" sz="1100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100" dirty="0" smtClean="0"/>
                        <a:t>Tools</a:t>
                      </a:r>
                      <a:r>
                        <a:rPr lang="en-US" sz="1100" baseline="0" dirty="0" smtClean="0"/>
                        <a:t> and system </a:t>
                      </a:r>
                      <a:endParaRPr lang="en-US" sz="1100" dirty="0"/>
                    </a:p>
                  </a:txBody>
                  <a:tcPr marL="91450" marR="91450" marT="45725" marB="45725"/>
                </a:tc>
              </a:tr>
              <a:tr h="334955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200" b="1" dirty="0"/>
                        <a:t>1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INFN (Lead)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IT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 smtClean="0"/>
                        <a:t>HEP/WLCG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cap="none" dirty="0" smtClean="0">
                          <a:sym typeface="Arial"/>
                        </a:rPr>
                        <a:t>INDIGO-Orchestrator</a:t>
                      </a:r>
                      <a:endParaRPr lang="en-US" sz="1600" b="1" i="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525" marR="9525" marT="9525" marB="0" anchor="ctr"/>
                </a:tc>
              </a:tr>
              <a:tr h="414540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200" b="1"/>
                        <a:t>2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DESY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DE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200" b="1" dirty="0" smtClean="0"/>
                        <a:t>Research with Photons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200" b="1" dirty="0" smtClean="0"/>
                        <a:t>(XFEL)</a:t>
                      </a:r>
                      <a:endParaRPr lang="en-US" sz="12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600" b="1" dirty="0" smtClean="0"/>
                        <a:t>dCache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</a:tr>
              <a:tr h="414540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200" b="1"/>
                        <a:t>3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/>
                        <a:t>CERN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CH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HEP/WLCG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 smtClean="0"/>
                        <a:t>EOS, DYNAFED, FTS 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</a:tr>
              <a:tr h="251689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200" b="1"/>
                        <a:t>4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 smtClean="0"/>
                        <a:t>AGH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PL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 smtClean="0"/>
                        <a:t>ONEDATA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</a:tr>
              <a:tr h="251689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200" b="1"/>
                        <a:t>5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ECRIN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[ERIC]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Medical data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1600" b="1" dirty="0"/>
                    </a:p>
                  </a:txBody>
                  <a:tcPr marL="91450" marR="91450" marT="45725" marB="45725"/>
                </a:tc>
              </a:tr>
              <a:tr h="251689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200" b="1"/>
                        <a:t>6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 smtClean="0"/>
                        <a:t>UC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ES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 err="1"/>
                        <a:t>Lifewatch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lang="en-US" sz="1600" b="1" dirty="0"/>
                    </a:p>
                  </a:txBody>
                  <a:tcPr marL="91450" marR="91450" marT="45725" marB="45725"/>
                </a:tc>
              </a:tr>
              <a:tr h="251689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200" b="1"/>
                        <a:t>7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/>
                        <a:t>CNRS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/>
                        <a:t>FR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/>
                        <a:t>Astro </a:t>
                      </a:r>
                      <a:r>
                        <a:rPr lang="en-US" sz="1600" b="1" dirty="0" smtClean="0"/>
                        <a:t>[CTA</a:t>
                      </a:r>
                      <a:r>
                        <a:rPr lang="en-US" sz="1600" b="1" baseline="0" dirty="0" smtClean="0"/>
                        <a:t> and LSST</a:t>
                      </a:r>
                      <a:r>
                        <a:rPr lang="en-US" sz="1600" b="1" dirty="0" smtClean="0"/>
                        <a:t>]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lang="en-US" sz="1600" b="1" dirty="0"/>
                    </a:p>
                  </a:txBody>
                  <a:tcPr marL="91450" marR="91450" marT="45725" marB="45725"/>
                </a:tc>
              </a:tr>
              <a:tr h="321660"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200" b="1" dirty="0" smtClean="0"/>
                        <a:t>8</a:t>
                      </a:r>
                      <a:endParaRPr lang="en-US" sz="12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 smtClean="0"/>
                        <a:t>EGI.eu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 smtClean="0"/>
                        <a:t>NL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600" b="1" dirty="0" smtClean="0"/>
                        <a:t>EGI communities</a:t>
                      </a:r>
                      <a:endParaRPr lang="en-US" sz="16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lang="en-US" sz="1600" b="1" dirty="0"/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pic>
        <p:nvPicPr>
          <p:cNvPr id="11" name="Immagin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7247" y="949714"/>
            <a:ext cx="3533323" cy="2649993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8853" y="3648302"/>
            <a:ext cx="5697835" cy="258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41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XDC Technical Topics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80392" y="977725"/>
            <a:ext cx="11361088" cy="537862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Intelligent &amp; Automated Dataset </a:t>
            </a:r>
            <a:r>
              <a:rPr lang="en-US" dirty="0" smtClean="0"/>
              <a:t>Distribution</a:t>
            </a:r>
          </a:p>
          <a:p>
            <a:pPr lvl="1"/>
            <a:r>
              <a:rPr lang="en-US" dirty="0" smtClean="0"/>
              <a:t>Orchestration </a:t>
            </a:r>
            <a:r>
              <a:rPr lang="en-US" dirty="0"/>
              <a:t>to realize a policy-driven data </a:t>
            </a:r>
            <a:r>
              <a:rPr lang="en-US" dirty="0" smtClean="0"/>
              <a:t>management</a:t>
            </a:r>
          </a:p>
          <a:p>
            <a:pPr lvl="1"/>
            <a:r>
              <a:rPr lang="en-US" dirty="0"/>
              <a:t>Data distribution policies based on Quality of Service (i.e. disks vs tape vs SSD) </a:t>
            </a:r>
            <a:r>
              <a:rPr lang="en-US" dirty="0">
                <a:solidFill>
                  <a:schemeClr val="tx2"/>
                </a:solidFill>
              </a:rPr>
              <a:t>supporting geographical distributed resources </a:t>
            </a:r>
            <a:r>
              <a:rPr lang="en-US" dirty="0"/>
              <a:t>(cross-sites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Data lifecycle management</a:t>
            </a:r>
          </a:p>
          <a:p>
            <a:r>
              <a:rPr lang="en-US" dirty="0"/>
              <a:t>Data pre-processing during ingestion</a:t>
            </a:r>
          </a:p>
          <a:p>
            <a:r>
              <a:rPr lang="en-US" dirty="0" smtClean="0"/>
              <a:t>Smart </a:t>
            </a:r>
            <a:r>
              <a:rPr lang="en-US" dirty="0"/>
              <a:t>caching</a:t>
            </a:r>
          </a:p>
          <a:p>
            <a:pPr lvl="1"/>
            <a:r>
              <a:rPr lang="en-US" dirty="0" smtClean="0"/>
              <a:t>Transparent access to remote data without the need of a-priori copy</a:t>
            </a:r>
          </a:p>
          <a:p>
            <a:r>
              <a:rPr lang="en-US" dirty="0"/>
              <a:t>Metadata </a:t>
            </a:r>
            <a:r>
              <a:rPr lang="en-US" dirty="0" smtClean="0"/>
              <a:t>management</a:t>
            </a:r>
            <a:endParaRPr lang="en-US" dirty="0"/>
          </a:p>
          <a:p>
            <a:r>
              <a:rPr lang="en-US" dirty="0"/>
              <a:t>Data management based on access patterns</a:t>
            </a:r>
          </a:p>
          <a:p>
            <a:pPr lvl="1"/>
            <a:r>
              <a:rPr lang="en-US" dirty="0"/>
              <a:t>Move to ‘glacier-like’ storage unused data, move to fast storage “hot” data</a:t>
            </a:r>
          </a:p>
          <a:p>
            <a:pPr lvl="2"/>
            <a:r>
              <a:rPr lang="en-US" dirty="0"/>
              <a:t>at infrastructure </a:t>
            </a:r>
            <a:r>
              <a:rPr lang="en-US" dirty="0" smtClean="0"/>
              <a:t>level</a:t>
            </a:r>
          </a:p>
          <a:p>
            <a:r>
              <a:rPr lang="en-US" dirty="0" smtClean="0"/>
              <a:t>Sensitive data handling</a:t>
            </a:r>
          </a:p>
          <a:p>
            <a:pPr lvl="1"/>
            <a:r>
              <a:rPr lang="en-US" dirty="0" smtClean="0"/>
              <a:t>secure storage </a:t>
            </a:r>
            <a:r>
              <a:rPr lang="en-US" dirty="0"/>
              <a:t>and </a:t>
            </a:r>
            <a:r>
              <a:rPr lang="en-US" dirty="0" smtClean="0"/>
              <a:t>encryption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1120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XDC Toolbox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6</a:t>
            </a:fld>
            <a:endParaRPr lang="it-IT" dirty="0"/>
          </a:p>
        </p:txBody>
      </p:sp>
      <p:grpSp>
        <p:nvGrpSpPr>
          <p:cNvPr id="31" name="Group 30"/>
          <p:cNvGrpSpPr/>
          <p:nvPr/>
        </p:nvGrpSpPr>
        <p:grpSpPr>
          <a:xfrm>
            <a:off x="409307" y="1233429"/>
            <a:ext cx="11106919" cy="4320175"/>
            <a:chOff x="409307" y="1233429"/>
            <a:chExt cx="11106919" cy="4320175"/>
          </a:xfrm>
        </p:grpSpPr>
        <p:sp>
          <p:nvSpPr>
            <p:cNvPr id="10" name="Pie 9"/>
            <p:cNvSpPr/>
            <p:nvPr/>
          </p:nvSpPr>
          <p:spPr>
            <a:xfrm>
              <a:off x="675773" y="1233429"/>
              <a:ext cx="10840453" cy="4320175"/>
            </a:xfrm>
            <a:prstGeom prst="pie">
              <a:avLst>
                <a:gd name="adj1" fmla="val 9468787"/>
                <a:gd name="adj2" fmla="val 1605169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9307" y="1380639"/>
              <a:ext cx="180049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accent3"/>
                  </a:solidFill>
                </a:rPr>
                <a:t>Storage</a:t>
              </a:r>
              <a:endParaRPr lang="en-US" sz="3600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75773" y="1213117"/>
            <a:ext cx="10840453" cy="5053719"/>
            <a:chOff x="675773" y="1213117"/>
            <a:chExt cx="10840453" cy="5053719"/>
          </a:xfrm>
        </p:grpSpPr>
        <p:sp>
          <p:nvSpPr>
            <p:cNvPr id="9" name="Pie 8"/>
            <p:cNvSpPr/>
            <p:nvPr/>
          </p:nvSpPr>
          <p:spPr>
            <a:xfrm>
              <a:off x="675773" y="1213117"/>
              <a:ext cx="10840453" cy="4320175"/>
            </a:xfrm>
            <a:prstGeom prst="pie">
              <a:avLst>
                <a:gd name="adj1" fmla="val 1242209"/>
                <a:gd name="adj2" fmla="val 9460137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06515" y="5620505"/>
              <a:ext cx="23903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accent3"/>
                  </a:solidFill>
                </a:rPr>
                <a:t>Federation</a:t>
              </a:r>
              <a:endParaRPr lang="en-US" sz="3600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77779" y="955748"/>
            <a:ext cx="11104913" cy="4593587"/>
            <a:chOff x="677779" y="939706"/>
            <a:chExt cx="11104913" cy="4593587"/>
          </a:xfrm>
        </p:grpSpPr>
        <p:sp>
          <p:nvSpPr>
            <p:cNvPr id="8" name="Pie 7"/>
            <p:cNvSpPr/>
            <p:nvPr/>
          </p:nvSpPr>
          <p:spPr>
            <a:xfrm>
              <a:off x="677779" y="1213118"/>
              <a:ext cx="10840453" cy="4320175"/>
            </a:xfrm>
            <a:prstGeom prst="pie">
              <a:avLst>
                <a:gd name="adj1" fmla="val 15997757"/>
                <a:gd name="adj2" fmla="val 1292983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828037" y="939706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accent3"/>
                  </a:solidFill>
                </a:rPr>
                <a:t>Orchestration</a:t>
              </a:r>
              <a:endParaRPr lang="en-US" sz="3600" dirty="0">
                <a:solidFill>
                  <a:schemeClr val="accent3"/>
                </a:solidFill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726" y="2273423"/>
            <a:ext cx="2129079" cy="93579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9748" y="4060031"/>
            <a:ext cx="1826878" cy="1335026"/>
          </a:xfrm>
          <a:prstGeom prst="rect">
            <a:avLst/>
          </a:prstGeom>
          <a:effectLst>
            <a:softEdge rad="165100"/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6" t="11335" r="9552" b="14864"/>
          <a:stretch/>
        </p:blipFill>
        <p:spPr>
          <a:xfrm>
            <a:off x="7299859" y="3820180"/>
            <a:ext cx="1968501" cy="1018989"/>
          </a:xfrm>
          <a:prstGeom prst="rect">
            <a:avLst/>
          </a:prstGeom>
        </p:spPr>
      </p:pic>
      <p:pic>
        <p:nvPicPr>
          <p:cNvPr id="17" name="Picture 16" descr="dcacheorg.png"/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519892" y="870945"/>
            <a:ext cx="1188895" cy="118889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429270" y="1855153"/>
            <a:ext cx="12795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  <a:latin typeface="Bradley Hand" charset="0"/>
                <a:ea typeface="Bradley Hand" charset="0"/>
                <a:cs typeface="Bradley Hand" charset="0"/>
              </a:rPr>
              <a:t>dCache</a:t>
            </a:r>
            <a:endParaRPr lang="en-US" sz="2800" dirty="0">
              <a:solidFill>
                <a:schemeClr val="tx2"/>
              </a:solidFill>
              <a:latin typeface="Bradley Hand" charset="0"/>
              <a:ea typeface="Bradley Hand" charset="0"/>
              <a:cs typeface="Bradley Hand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9661210" y="2301988"/>
            <a:ext cx="1467068" cy="1849340"/>
            <a:chOff x="838200" y="2715382"/>
            <a:chExt cx="1467068" cy="184934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0439" y="3361713"/>
              <a:ext cx="1203009" cy="1203009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838200" y="2715382"/>
              <a:ext cx="146706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INDIGO</a:t>
              </a:r>
            </a:p>
            <a:p>
              <a:pPr algn="ctr"/>
              <a:r>
                <a:rPr lang="en-US" dirty="0" smtClean="0"/>
                <a:t>Orchestrator</a:t>
              </a:r>
              <a:endParaRPr lang="en-US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506791" y="1420591"/>
            <a:ext cx="1452329" cy="1948067"/>
            <a:chOff x="3208421" y="2015150"/>
            <a:chExt cx="1452329" cy="1948067"/>
          </a:xfrm>
        </p:grpSpPr>
        <p:sp>
          <p:nvSpPr>
            <p:cNvPr id="26" name="TextBox 25"/>
            <p:cNvSpPr txBox="1"/>
            <p:nvPr/>
          </p:nvSpPr>
          <p:spPr>
            <a:xfrm>
              <a:off x="3370466" y="2015150"/>
              <a:ext cx="123303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err="1" smtClean="0"/>
                <a:t>Rucio</a:t>
              </a:r>
              <a:endParaRPr lang="en-US" sz="3200" dirty="0"/>
            </a:p>
          </p:txBody>
        </p:sp>
        <p:sp>
          <p:nvSpPr>
            <p:cNvPr id="27" name="Curved Right Arrow 26"/>
            <p:cNvSpPr/>
            <p:nvPr/>
          </p:nvSpPr>
          <p:spPr>
            <a:xfrm>
              <a:off x="3208421" y="2734444"/>
              <a:ext cx="673768" cy="1228773"/>
            </a:xfrm>
            <a:prstGeom prst="curvedRightArrow">
              <a:avLst/>
            </a:prstGeom>
            <a:gradFill>
              <a:gsLst>
                <a:gs pos="0">
                  <a:schemeClr val="tx2"/>
                </a:gs>
                <a:gs pos="100000">
                  <a:schemeClr val="tx1"/>
                </a:gs>
              </a:gsLst>
              <a:lin ang="162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Can 27"/>
            <p:cNvSpPr/>
            <p:nvPr/>
          </p:nvSpPr>
          <p:spPr>
            <a:xfrm>
              <a:off x="3743559" y="3038547"/>
              <a:ext cx="486844" cy="538842"/>
            </a:xfrm>
            <a:prstGeom prst="can">
              <a:avLst/>
            </a:prstGeom>
            <a:gradFill>
              <a:gsLst>
                <a:gs pos="0">
                  <a:schemeClr val="tx2"/>
                </a:gs>
                <a:gs pos="100000">
                  <a:schemeClr val="tx1"/>
                </a:gs>
              </a:gsLst>
              <a:lin ang="162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Curved Right Arrow 28"/>
            <p:cNvSpPr/>
            <p:nvPr/>
          </p:nvSpPr>
          <p:spPr>
            <a:xfrm rot="10800000">
              <a:off x="3986982" y="2648480"/>
              <a:ext cx="673768" cy="1228773"/>
            </a:xfrm>
            <a:prstGeom prst="curvedRightArrow">
              <a:avLst/>
            </a:prstGeom>
            <a:gradFill>
              <a:gsLst>
                <a:gs pos="0">
                  <a:schemeClr val="tx2"/>
                </a:gs>
                <a:gs pos="100000">
                  <a:schemeClr val="tx1"/>
                </a:gs>
              </a:gsLst>
              <a:lin ang="162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400025" y="4246355"/>
            <a:ext cx="13837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xRootD</a:t>
            </a:r>
            <a:endParaRPr lang="en-US" sz="28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Cache</a:t>
            </a:r>
            <a:endParaRPr lang="en-US" sz="2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841156" y="3041356"/>
            <a:ext cx="123303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QoS</a:t>
            </a:r>
            <a:endParaRPr lang="en-US" sz="3200" dirty="0" smtClean="0"/>
          </a:p>
          <a:p>
            <a:r>
              <a:rPr lang="en-US" sz="3200" dirty="0" smtClean="0"/>
              <a:t>CDMI</a:t>
            </a:r>
            <a:endParaRPr lang="en-US" sz="3200" dirty="0"/>
          </a:p>
        </p:txBody>
      </p:sp>
      <p:sp>
        <p:nvSpPr>
          <p:cNvPr id="35" name="TextBox 29"/>
          <p:cNvSpPr txBox="1"/>
          <p:nvPr/>
        </p:nvSpPr>
        <p:spPr>
          <a:xfrm>
            <a:off x="3642777" y="3518595"/>
            <a:ext cx="122501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5"/>
                </a:solidFill>
              </a:rPr>
              <a:t>HTTP</a:t>
            </a:r>
          </a:p>
          <a:p>
            <a:pPr algn="ctr"/>
            <a:r>
              <a:rPr lang="en-US" sz="2800" dirty="0" smtClean="0">
                <a:solidFill>
                  <a:schemeClr val="accent5"/>
                </a:solidFill>
              </a:rPr>
              <a:t>Cache</a:t>
            </a:r>
            <a:endParaRPr lang="en-US" sz="2800" dirty="0">
              <a:solidFill>
                <a:schemeClr val="accent5"/>
              </a:solidFill>
            </a:endParaRPr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48069" y="2630358"/>
            <a:ext cx="1937852" cy="45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00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Expected Control Flow for Orchestration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7</a:t>
            </a:fld>
            <a:endParaRPr lang="it-IT" dirty="0"/>
          </a:p>
        </p:txBody>
      </p:sp>
      <p:grpSp>
        <p:nvGrpSpPr>
          <p:cNvPr id="10" name="Group 9"/>
          <p:cNvGrpSpPr/>
          <p:nvPr/>
        </p:nvGrpSpPr>
        <p:grpSpPr>
          <a:xfrm>
            <a:off x="4784448" y="1539026"/>
            <a:ext cx="1452329" cy="1948067"/>
            <a:chOff x="3208421" y="2015150"/>
            <a:chExt cx="1452329" cy="1948067"/>
          </a:xfrm>
        </p:grpSpPr>
        <p:sp>
          <p:nvSpPr>
            <p:cNvPr id="11" name="TextBox 10"/>
            <p:cNvSpPr txBox="1"/>
            <p:nvPr/>
          </p:nvSpPr>
          <p:spPr>
            <a:xfrm>
              <a:off x="3370466" y="2015150"/>
              <a:ext cx="123303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err="1" smtClean="0"/>
                <a:t>Rucio</a:t>
              </a:r>
              <a:endParaRPr lang="en-US" sz="3200" dirty="0"/>
            </a:p>
          </p:txBody>
        </p:sp>
        <p:sp>
          <p:nvSpPr>
            <p:cNvPr id="12" name="Curved Right Arrow 11"/>
            <p:cNvSpPr/>
            <p:nvPr/>
          </p:nvSpPr>
          <p:spPr>
            <a:xfrm>
              <a:off x="3208421" y="2734444"/>
              <a:ext cx="673768" cy="1228773"/>
            </a:xfrm>
            <a:prstGeom prst="curvedRightArrow">
              <a:avLst/>
            </a:prstGeom>
            <a:gradFill>
              <a:gsLst>
                <a:gs pos="0">
                  <a:schemeClr val="tx2"/>
                </a:gs>
                <a:gs pos="100000">
                  <a:schemeClr val="tx1"/>
                </a:gs>
              </a:gsLst>
              <a:lin ang="162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Can 12"/>
            <p:cNvSpPr/>
            <p:nvPr/>
          </p:nvSpPr>
          <p:spPr>
            <a:xfrm>
              <a:off x="3743559" y="3038547"/>
              <a:ext cx="486844" cy="538842"/>
            </a:xfrm>
            <a:prstGeom prst="can">
              <a:avLst/>
            </a:prstGeom>
            <a:gradFill>
              <a:gsLst>
                <a:gs pos="0">
                  <a:schemeClr val="tx2"/>
                </a:gs>
                <a:gs pos="100000">
                  <a:schemeClr val="tx1"/>
                </a:gs>
              </a:gsLst>
              <a:lin ang="162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Curved Right Arrow 13"/>
            <p:cNvSpPr/>
            <p:nvPr/>
          </p:nvSpPr>
          <p:spPr>
            <a:xfrm rot="10800000">
              <a:off x="3986982" y="2648480"/>
              <a:ext cx="673768" cy="1228773"/>
            </a:xfrm>
            <a:prstGeom prst="curvedRightArrow">
              <a:avLst/>
            </a:prstGeom>
            <a:gradFill>
              <a:gsLst>
                <a:gs pos="0">
                  <a:schemeClr val="tx2"/>
                </a:gs>
                <a:gs pos="100000">
                  <a:schemeClr val="tx1"/>
                </a:gs>
              </a:gsLst>
              <a:lin ang="162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408015" y="4357794"/>
            <a:ext cx="4331476" cy="1588861"/>
            <a:chOff x="3356253" y="4525222"/>
            <a:chExt cx="4331476" cy="1588861"/>
          </a:xfrm>
        </p:grpSpPr>
        <p:sp>
          <p:nvSpPr>
            <p:cNvPr id="24" name="Left Brace 23"/>
            <p:cNvSpPr/>
            <p:nvPr/>
          </p:nvSpPr>
          <p:spPr>
            <a:xfrm rot="5400000">
              <a:off x="5110268" y="2771207"/>
              <a:ext cx="823446" cy="4331476"/>
            </a:xfrm>
            <a:prstGeom prst="leftBrac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0218" y="5161543"/>
              <a:ext cx="1738308" cy="764035"/>
            </a:xfrm>
            <a:prstGeom prst="rect">
              <a:avLst/>
            </a:prstGeom>
          </p:spPr>
        </p:pic>
        <p:pic>
          <p:nvPicPr>
            <p:cNvPr id="26" name="Picture 25" descr="dcacheorg.png"/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6353906" y="4925188"/>
              <a:ext cx="1188895" cy="1188895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5806430" y="5547301"/>
              <a:ext cx="9669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chemeClr val="tx2"/>
                  </a:solidFill>
                  <a:latin typeface="Bradley Hand" charset="0"/>
                  <a:ea typeface="Bradley Hand" charset="0"/>
                  <a:cs typeface="Bradley Hand" charset="0"/>
                </a:rPr>
                <a:t>dCache</a:t>
              </a:r>
              <a:endParaRPr lang="en-US" sz="2000" dirty="0">
                <a:solidFill>
                  <a:schemeClr val="tx2"/>
                </a:solidFill>
                <a:latin typeface="Bradley Hand" charset="0"/>
                <a:ea typeface="Bradley Hand" charset="0"/>
                <a:cs typeface="Bradley Hand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681349" y="1614306"/>
            <a:ext cx="4189470" cy="2628114"/>
            <a:chOff x="6431974" y="1614306"/>
            <a:chExt cx="4189470" cy="2628114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66" t="11335" r="9552" b="14864"/>
            <a:stretch/>
          </p:blipFill>
          <p:spPr>
            <a:xfrm>
              <a:off x="8652943" y="1614306"/>
              <a:ext cx="1968501" cy="1018989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23754" y="2907394"/>
              <a:ext cx="1826878" cy="1335026"/>
            </a:xfrm>
            <a:prstGeom prst="rect">
              <a:avLst/>
            </a:prstGeom>
            <a:effectLst>
              <a:softEdge rad="165100"/>
            </a:effectLst>
          </p:spPr>
        </p:pic>
        <p:sp>
          <p:nvSpPr>
            <p:cNvPr id="28" name="Left Brace 27"/>
            <p:cNvSpPr/>
            <p:nvPr/>
          </p:nvSpPr>
          <p:spPr>
            <a:xfrm>
              <a:off x="6431974" y="1764535"/>
              <a:ext cx="823446" cy="2439418"/>
            </a:xfrm>
            <a:prstGeom prst="leftBrace">
              <a:avLst/>
            </a:prstGeom>
            <a:ln w="38100">
              <a:solidFill>
                <a:schemeClr val="accent3">
                  <a:lumMod val="75000"/>
                </a:schemeClr>
              </a:solidFill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189666" y="1994654"/>
            <a:ext cx="1015345" cy="854538"/>
            <a:chOff x="7189666" y="1994654"/>
            <a:chExt cx="1015345" cy="854538"/>
          </a:xfrm>
        </p:grpSpPr>
        <p:sp>
          <p:nvSpPr>
            <p:cNvPr id="22" name="Right Arrow 21"/>
            <p:cNvSpPr/>
            <p:nvPr/>
          </p:nvSpPr>
          <p:spPr>
            <a:xfrm>
              <a:off x="7248436" y="1994654"/>
              <a:ext cx="956575" cy="441202"/>
            </a:xfrm>
            <a:prstGeom prst="rightArrow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189666" y="2479860"/>
              <a:ext cx="9284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</a:rPr>
                <a:t>Control</a:t>
              </a:r>
              <a:endParaRPr lang="en-US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185519" y="3266492"/>
            <a:ext cx="1608133" cy="797589"/>
            <a:chOff x="7185519" y="3266492"/>
            <a:chExt cx="1608133" cy="797589"/>
          </a:xfrm>
        </p:grpSpPr>
        <p:sp>
          <p:nvSpPr>
            <p:cNvPr id="23" name="Right Arrow 22"/>
            <p:cNvSpPr/>
            <p:nvPr/>
          </p:nvSpPr>
          <p:spPr>
            <a:xfrm rot="10800000">
              <a:off x="7257199" y="3266492"/>
              <a:ext cx="956575" cy="441202"/>
            </a:xfrm>
            <a:prstGeom prst="rightArrow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85519" y="3694749"/>
              <a:ext cx="1608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solidFill>
                    <a:schemeClr val="tx2"/>
                  </a:solidFill>
                </a:rPr>
                <a:t>Data Location</a:t>
              </a:r>
              <a:endParaRPr lang="en-US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946025" y="3744412"/>
            <a:ext cx="1445182" cy="598015"/>
            <a:chOff x="3946025" y="3744412"/>
            <a:chExt cx="1445182" cy="598015"/>
          </a:xfrm>
        </p:grpSpPr>
        <p:sp>
          <p:nvSpPr>
            <p:cNvPr id="29" name="Right Arrow 28"/>
            <p:cNvSpPr/>
            <p:nvPr/>
          </p:nvSpPr>
          <p:spPr>
            <a:xfrm rot="16200000">
              <a:off x="4878366" y="3761663"/>
              <a:ext cx="530091" cy="495590"/>
            </a:xfrm>
            <a:prstGeom prst="rightArrow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946025" y="3973095"/>
              <a:ext cx="1056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</a:rPr>
                <a:t>Location</a:t>
              </a:r>
              <a:endParaRPr lang="en-US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527403" y="3754311"/>
            <a:ext cx="1574977" cy="646331"/>
            <a:chOff x="5527403" y="3754311"/>
            <a:chExt cx="1574977" cy="646331"/>
          </a:xfrm>
        </p:grpSpPr>
        <p:sp>
          <p:nvSpPr>
            <p:cNvPr id="33" name="Right Arrow 32"/>
            <p:cNvSpPr/>
            <p:nvPr/>
          </p:nvSpPr>
          <p:spPr>
            <a:xfrm rot="5400000">
              <a:off x="5510152" y="3785967"/>
              <a:ext cx="530091" cy="495590"/>
            </a:xfrm>
            <a:prstGeom prst="rightArrow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43088" y="3754311"/>
              <a:ext cx="115929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</a:rPr>
                <a:t>Quality of</a:t>
              </a:r>
            </a:p>
            <a:p>
              <a:r>
                <a:rPr lang="en-US" dirty="0" smtClean="0">
                  <a:solidFill>
                    <a:schemeClr val="tx2"/>
                  </a:solidFill>
                </a:rPr>
                <a:t>Storage</a:t>
              </a:r>
              <a:endParaRPr lang="en-US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35455" y="1689830"/>
            <a:ext cx="3280353" cy="1849340"/>
            <a:chOff x="735455" y="1689830"/>
            <a:chExt cx="3280353" cy="1849340"/>
          </a:xfrm>
        </p:grpSpPr>
        <p:grpSp>
          <p:nvGrpSpPr>
            <p:cNvPr id="7" name="Group 6"/>
            <p:cNvGrpSpPr/>
            <p:nvPr/>
          </p:nvGrpSpPr>
          <p:grpSpPr>
            <a:xfrm>
              <a:off x="2548740" y="1689830"/>
              <a:ext cx="1467068" cy="1849340"/>
              <a:chOff x="838200" y="2715382"/>
              <a:chExt cx="1467068" cy="1849340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00439" y="3361713"/>
                <a:ext cx="1203009" cy="1203009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838200" y="2715382"/>
                <a:ext cx="146706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INDIGO</a:t>
                </a:r>
              </a:p>
              <a:p>
                <a:pPr algn="ctr"/>
                <a:r>
                  <a:rPr lang="en-US" dirty="0" smtClean="0"/>
                  <a:t>Orchestrator</a:t>
                </a:r>
                <a:endParaRPr lang="en-US" dirty="0"/>
              </a:p>
            </p:txBody>
          </p:sp>
        </p:grpSp>
        <p:sp>
          <p:nvSpPr>
            <p:cNvPr id="18" name="Vertical Scroll 17"/>
            <p:cNvSpPr/>
            <p:nvPr/>
          </p:nvSpPr>
          <p:spPr>
            <a:xfrm>
              <a:off x="735455" y="2309186"/>
              <a:ext cx="1319167" cy="844156"/>
            </a:xfrm>
            <a:prstGeom prst="verticalScroll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shape">
                <a:fillToRect l="50000" t="50000" r="50000" b="50000"/>
              </a:path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76683" y="2583809"/>
              <a:ext cx="1221067" cy="400110"/>
            </a:xfrm>
            <a:prstGeom prst="rect">
              <a:avLst/>
            </a:prstGeom>
            <a:noFill/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TOSCA</a:t>
              </a:r>
              <a:endParaRPr 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2035511" y="2581956"/>
              <a:ext cx="513229" cy="373830"/>
            </a:xfrm>
            <a:prstGeom prst="rightArrow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966876" y="2889210"/>
              <a:ext cx="9284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</a:rPr>
                <a:t>Control</a:t>
              </a:r>
              <a:endParaRPr lang="en-US" dirty="0">
                <a:solidFill>
                  <a:schemeClr val="tx2"/>
                </a:solidFill>
              </a:endParaRPr>
            </a:p>
          </p:txBody>
        </p:sp>
      </p:grpSp>
      <p:sp>
        <p:nvSpPr>
          <p:cNvPr id="19" name="Left-Right Arrow 18"/>
          <p:cNvSpPr/>
          <p:nvPr/>
        </p:nvSpPr>
        <p:spPr>
          <a:xfrm>
            <a:off x="3828629" y="2597998"/>
            <a:ext cx="786063" cy="357788"/>
          </a:xfrm>
          <a:prstGeom prst="leftRightArrow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Immagine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21660" y="5757607"/>
            <a:ext cx="1937852" cy="453540"/>
          </a:xfrm>
          <a:prstGeom prst="rect">
            <a:avLst/>
          </a:prstGeom>
        </p:spPr>
      </p:pic>
      <p:sp>
        <p:nvSpPr>
          <p:cNvPr id="46" name="Left-Right Arrow 18"/>
          <p:cNvSpPr/>
          <p:nvPr/>
        </p:nvSpPr>
        <p:spPr>
          <a:xfrm rot="3538078">
            <a:off x="3021389" y="3872830"/>
            <a:ext cx="963881" cy="388541"/>
          </a:xfrm>
          <a:prstGeom prst="leftRightArrow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9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Nunito"/>
                <a:ea typeface="Nunito"/>
                <a:cs typeface="Nunito"/>
                <a:sym typeface="Nunito"/>
              </a:rPr>
              <a:t>INDIGO Orchestrator Overview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9331" y="926184"/>
            <a:ext cx="5473732" cy="532884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Orchestrator </a:t>
            </a:r>
            <a:r>
              <a:rPr lang="en-US" dirty="0" smtClean="0"/>
              <a:t>accepts TOSCA requests</a:t>
            </a:r>
            <a:endParaRPr lang="en-US" dirty="0"/>
          </a:p>
          <a:p>
            <a:r>
              <a:rPr lang="en-US" dirty="0"/>
              <a:t>It can run three main </a:t>
            </a:r>
            <a:r>
              <a:rPr lang="en-US" dirty="0" smtClean="0"/>
              <a:t>workflows in the PaaS:</a:t>
            </a:r>
            <a:endParaRPr lang="en-US" dirty="0"/>
          </a:p>
          <a:p>
            <a:pPr lvl="1"/>
            <a:r>
              <a:rPr lang="en-US" dirty="0"/>
              <a:t>Deploy</a:t>
            </a:r>
          </a:p>
          <a:p>
            <a:pPr lvl="1"/>
            <a:r>
              <a:rPr lang="en-US" dirty="0" err="1"/>
              <a:t>Undeploy</a:t>
            </a:r>
            <a:endParaRPr lang="en-US" dirty="0"/>
          </a:p>
          <a:p>
            <a:pPr lvl="1"/>
            <a:r>
              <a:rPr lang="en-US" dirty="0"/>
              <a:t>Update </a:t>
            </a:r>
          </a:p>
          <a:p>
            <a:r>
              <a:rPr lang="en-US" dirty="0"/>
              <a:t>The Orchestration layer is being extended in order to address the new requirements:</a:t>
            </a:r>
          </a:p>
          <a:p>
            <a:pPr lvl="1"/>
            <a:r>
              <a:rPr lang="en-US" dirty="0"/>
              <a:t>move data between distributed storages</a:t>
            </a:r>
          </a:p>
          <a:p>
            <a:pPr lvl="1"/>
            <a:r>
              <a:rPr lang="en-US" dirty="0"/>
              <a:t>specify different </a:t>
            </a:r>
            <a:r>
              <a:rPr lang="en-US" dirty="0" err="1"/>
              <a:t>QoS</a:t>
            </a:r>
            <a:r>
              <a:rPr lang="en-US" dirty="0"/>
              <a:t> for replicas</a:t>
            </a:r>
          </a:p>
          <a:p>
            <a:pPr lvl="1"/>
            <a:r>
              <a:rPr lang="en-US" dirty="0"/>
              <a:t>launch and monitor user defined processing jobs at ingestion time</a:t>
            </a:r>
          </a:p>
          <a:p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8</a:t>
            </a:fld>
            <a:endParaRPr lang="it-IT" dirty="0"/>
          </a:p>
        </p:txBody>
      </p:sp>
      <p:pic>
        <p:nvPicPr>
          <p:cNvPr id="7" name="Shape 6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583063" y="1264307"/>
            <a:ext cx="6838122" cy="391662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Parentesi graffa aperta 7"/>
          <p:cNvSpPr/>
          <p:nvPr/>
        </p:nvSpPr>
        <p:spPr>
          <a:xfrm rot="16200000">
            <a:off x="9240248" y="4325062"/>
            <a:ext cx="511175" cy="2274661"/>
          </a:xfrm>
          <a:prstGeom prst="leftBrace">
            <a:avLst>
              <a:gd name="adj1" fmla="val 9802"/>
              <a:gd name="adj2" fmla="val 50000"/>
            </a:avLst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sellaDiTesto 8"/>
          <p:cNvSpPr txBox="1"/>
          <p:nvPr/>
        </p:nvSpPr>
        <p:spPr>
          <a:xfrm>
            <a:off x="8494439" y="5819305"/>
            <a:ext cx="21387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XDC extensions</a:t>
            </a:r>
            <a:endParaRPr lang="en-US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62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of service in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883" y="926184"/>
            <a:ext cx="11462326" cy="5430166"/>
          </a:xfrm>
        </p:spPr>
        <p:txBody>
          <a:bodyPr>
            <a:normAutofit/>
          </a:bodyPr>
          <a:lstStyle/>
          <a:p>
            <a:r>
              <a:rPr lang="en-GB" dirty="0" smtClean="0"/>
              <a:t>Modern Storage offers go beyond the WLCG model of disk and tape</a:t>
            </a:r>
          </a:p>
          <a:p>
            <a:pPr lvl="1"/>
            <a:r>
              <a:rPr lang="en-GB" dirty="0" smtClean="0"/>
              <a:t>Often the actual cloud storage technology is not even known to the end user or might change over time</a:t>
            </a:r>
          </a:p>
          <a:p>
            <a:pPr lvl="1"/>
            <a:r>
              <a:rPr lang="en-GB" dirty="0" smtClean="0"/>
              <a:t>Mostly only quality attributes are known, like Glacier:</a:t>
            </a:r>
          </a:p>
          <a:p>
            <a:pPr lvl="2"/>
            <a:r>
              <a:rPr lang="en-GB" dirty="0" smtClean="0"/>
              <a:t>Durability </a:t>
            </a:r>
            <a:r>
              <a:rPr lang="en-GB" dirty="0"/>
              <a:t>(Retention Policy)</a:t>
            </a:r>
            <a:r>
              <a:rPr lang="en-GB" dirty="0" smtClean="0"/>
              <a:t>: 99.999999999%</a:t>
            </a:r>
          </a:p>
          <a:p>
            <a:pPr lvl="2"/>
            <a:r>
              <a:rPr lang="en-GB" dirty="0"/>
              <a:t>Access Latency : a) 5 minutes, b) 5 hours,  c) 12 </a:t>
            </a:r>
            <a:r>
              <a:rPr lang="en-GB" dirty="0" smtClean="0"/>
              <a:t>hours</a:t>
            </a:r>
          </a:p>
          <a:p>
            <a:pPr marL="914400" lvl="2" indent="0">
              <a:buNone/>
            </a:pPr>
            <a:endParaRPr lang="en-GB" dirty="0" smtClean="0"/>
          </a:p>
          <a:p>
            <a:r>
              <a:rPr lang="en-GB" dirty="0" smtClean="0"/>
              <a:t>XDC aims to provide </a:t>
            </a:r>
          </a:p>
          <a:p>
            <a:pPr lvl="1"/>
            <a:r>
              <a:rPr lang="en-GB" dirty="0" smtClean="0"/>
              <a:t>help to standardize the different attributes </a:t>
            </a:r>
          </a:p>
          <a:p>
            <a:pPr lvl="1"/>
            <a:r>
              <a:rPr lang="en-GB" dirty="0" smtClean="0"/>
              <a:t>a prototype of rendering those attributes through a network protocol</a:t>
            </a:r>
          </a:p>
          <a:p>
            <a:pPr lvl="1"/>
            <a:r>
              <a:rPr lang="en-GB" dirty="0"/>
              <a:t>a</a:t>
            </a:r>
            <a:r>
              <a:rPr lang="en-GB" dirty="0" smtClean="0"/>
              <a:t> set of reference implementations to be used by the Orchestration system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smtClean="0"/>
              <a:t>Work is based on INDIGO-DataCloud prerequisites  </a:t>
            </a:r>
            <a:endParaRPr lang="en-GB" dirty="0"/>
          </a:p>
          <a:p>
            <a:pPr lvl="2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12/07/2018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D.Cesini - The eXtreme DataCloud Project – CHEP 2018 - Sofia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3A89C-D035-4CCD-8775-47FA95F2F2E6}" type="slidenum">
              <a:rPr lang="it-IT" smtClean="0"/>
              <a:pPr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4401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sonalizza struttura">
  <a:themeElements>
    <a:clrScheme name="XDC">
      <a:dk1>
        <a:srgbClr val="4472C4"/>
      </a:dk1>
      <a:lt1>
        <a:srgbClr val="FFFFFF"/>
      </a:lt1>
      <a:dk2>
        <a:srgbClr val="ED7D31"/>
      </a:dk2>
      <a:lt2>
        <a:srgbClr val="FFFFFF"/>
      </a:lt2>
      <a:accent1>
        <a:srgbClr val="4472C4"/>
      </a:accent1>
      <a:accent2>
        <a:srgbClr val="ED7D31"/>
      </a:accent2>
      <a:accent3>
        <a:srgbClr val="757070"/>
      </a:accent3>
      <a:accent4>
        <a:srgbClr val="FFC000"/>
      </a:accent4>
      <a:accent5>
        <a:srgbClr val="002060"/>
      </a:accent5>
      <a:accent6>
        <a:srgbClr val="5F32C2"/>
      </a:accent6>
      <a:hlink>
        <a:srgbClr val="002060"/>
      </a:hlink>
      <a:folHlink>
        <a:srgbClr val="757070"/>
      </a:folHlink>
    </a:clrScheme>
    <a:fontScheme name="Personalizzato 1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xdc_slide_template" id="{88DE0E21-2D1C-4B1E-A829-38C67D5F2308}" vid="{C7771002-1357-4CBE-A892-D7D86C2D3229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xdc_ppt_template</Template>
  <TotalTime>30800</TotalTime>
  <Words>2698</Words>
  <Application>Microsoft Office PowerPoint</Application>
  <PresentationFormat>Widescreen</PresentationFormat>
  <Paragraphs>427</Paragraphs>
  <Slides>32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32</vt:i4>
      </vt:variant>
    </vt:vector>
  </HeadingPairs>
  <TitlesOfParts>
    <vt:vector size="42" baseType="lpstr">
      <vt:lpstr>Andale Mono</vt:lpstr>
      <vt:lpstr>Arial</vt:lpstr>
      <vt:lpstr>Arial Rounded MT Bold</vt:lpstr>
      <vt:lpstr>Bradley Hand</vt:lpstr>
      <vt:lpstr>Calibri</vt:lpstr>
      <vt:lpstr>Liberation Serif</vt:lpstr>
      <vt:lpstr>Myriad Pro</vt:lpstr>
      <vt:lpstr>Nunito</vt:lpstr>
      <vt:lpstr>Wingdings</vt:lpstr>
      <vt:lpstr>Personalizza struttura</vt:lpstr>
      <vt:lpstr>The eXtreme-DataCloud project</vt:lpstr>
      <vt:lpstr>XDC Objectives</vt:lpstr>
      <vt:lpstr>XDC Foundations </vt:lpstr>
      <vt:lpstr>XDC Consortium</vt:lpstr>
      <vt:lpstr>XDC Technical Topics</vt:lpstr>
      <vt:lpstr>XDC Toolbox</vt:lpstr>
      <vt:lpstr>Expected Control Flow for Orchestration</vt:lpstr>
      <vt:lpstr>INDIGO Orchestrator Overview</vt:lpstr>
      <vt:lpstr>Quality of service in storage</vt:lpstr>
      <vt:lpstr>Work in progress for QoS</vt:lpstr>
      <vt:lpstr>Smart caching</vt:lpstr>
      <vt:lpstr>EOS-dCache integration with cached access</vt:lpstr>
      <vt:lpstr>Presentazione standard di PowerPoint</vt:lpstr>
      <vt:lpstr>Onedata XDC Goals</vt:lpstr>
      <vt:lpstr>Next Generation Replica Management Engine Released</vt:lpstr>
      <vt:lpstr>XDC high level architecture</vt:lpstr>
      <vt:lpstr>The Plan for the Next Months</vt:lpstr>
      <vt:lpstr>XDC Contacts</vt:lpstr>
      <vt:lpstr>Backup slides</vt:lpstr>
      <vt:lpstr>Orchestration System draft architecture</vt:lpstr>
      <vt:lpstr>Reference workflow I: DLC management</vt:lpstr>
      <vt:lpstr>Reference workflow II: Preprocessing on data ingestion</vt:lpstr>
      <vt:lpstr>Federation, Orchestration</vt:lpstr>
      <vt:lpstr>The INDIGO PaaS Orchestrator</vt:lpstr>
      <vt:lpstr>Policy driven Data Management</vt:lpstr>
      <vt:lpstr>Data pre-processing</vt:lpstr>
      <vt:lpstr>LifeWatch Use Case</vt:lpstr>
      <vt:lpstr>CTA Use Case</vt:lpstr>
      <vt:lpstr>ECRIN Use Case</vt:lpstr>
      <vt:lpstr>Next Generation Replica Management Engine Released</vt:lpstr>
      <vt:lpstr>Dedicated Circuit Tests</vt:lpstr>
      <vt:lpstr>Dedicated Circuit Mesh Tests</vt:lpstr>
    </vt:vector>
  </TitlesOfParts>
  <Company>INFN-CNAF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Costantini</dc:creator>
  <cp:lastModifiedBy>daniele cesini</cp:lastModifiedBy>
  <cp:revision>177</cp:revision>
  <cp:lastPrinted>2018-03-19T15:02:01Z</cp:lastPrinted>
  <dcterms:created xsi:type="dcterms:W3CDTF">2018-01-11T08:53:37Z</dcterms:created>
  <dcterms:modified xsi:type="dcterms:W3CDTF">2018-07-12T08:13:51Z</dcterms:modified>
</cp:coreProperties>
</file>