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6"/>
  </p:notesMasterIdLst>
  <p:sldIdLst>
    <p:sldId id="256" r:id="rId2"/>
    <p:sldId id="257" r:id="rId3"/>
    <p:sldId id="284" r:id="rId4"/>
    <p:sldId id="285" r:id="rId5"/>
    <p:sldId id="287" r:id="rId6"/>
    <p:sldId id="288" r:id="rId7"/>
    <p:sldId id="263" r:id="rId8"/>
    <p:sldId id="293" r:id="rId9"/>
    <p:sldId id="292" r:id="rId10"/>
    <p:sldId id="302" r:id="rId11"/>
    <p:sldId id="303" r:id="rId12"/>
    <p:sldId id="305" r:id="rId13"/>
    <p:sldId id="304" r:id="rId14"/>
    <p:sldId id="297" r:id="rId15"/>
    <p:sldId id="299" r:id="rId16"/>
    <p:sldId id="300" r:id="rId17"/>
    <p:sldId id="298" r:id="rId18"/>
    <p:sldId id="308" r:id="rId19"/>
    <p:sldId id="306" r:id="rId20"/>
    <p:sldId id="301" r:id="rId21"/>
    <p:sldId id="307" r:id="rId22"/>
    <p:sldId id="294" r:id="rId23"/>
    <p:sldId id="259" r:id="rId24"/>
    <p:sldId id="278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AD0713"/>
    <a:srgbClr val="49B75E"/>
    <a:srgbClr val="09291A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55"/>
    <p:restoredTop sz="94675"/>
  </p:normalViewPr>
  <p:slideViewPr>
    <p:cSldViewPr snapToGrid="0" snapToObjects="1">
      <p:cViewPr varScale="1">
        <p:scale>
          <a:sx n="106" d="100"/>
          <a:sy n="106" d="100"/>
        </p:scale>
        <p:origin x="1776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7507E7-86DF-4C77-A10F-CCA515158784}" type="datetimeFigureOut">
              <a:rPr lang="en-US" smtClean="0"/>
              <a:t>7/10/18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70B2DC-7B27-45A6-9F5B-DF03646B49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7699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15A80-3F7B-4C28-978C-3125710140F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0915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15A80-3F7B-4C28-978C-3125710140FC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7246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15A80-3F7B-4C28-978C-3125710140F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8678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15A80-3F7B-4C28-978C-3125710140F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2345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0B2DC-7B27-45A6-9F5B-DF03646B49F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310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10-Jul-2018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CHEP 2018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10-Jul-2018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CHEP 2018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10-Jul-2018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CHEP 2018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10-Jul-2018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CHEP 2018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10-Jul-2018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CHEP 2018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10-Jul-2018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CHEP 2018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10-Jul-2018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CHEP 2018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10-Jul-2018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CHEP 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raft.github.io/raft.pdf" TargetMode="External"/><Relationship Id="rId2" Type="http://schemas.openxmlformats.org/officeDocument/2006/relationships/hyperlink" Target="https://gitlab.cern.ch/eos/quarkdb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thesecretlivesofdata.com/raft/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66384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Replication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dirty="0"/>
              <a:t>One of the nodes is elected to become the </a:t>
            </a:r>
            <a:r>
              <a:rPr lang="en-US" i="1" dirty="0"/>
              <a:t>master </a:t>
            </a:r>
            <a:r>
              <a:rPr lang="en-US" dirty="0"/>
              <a:t>(or </a:t>
            </a:r>
            <a:r>
              <a:rPr lang="en-US" i="1" dirty="0"/>
              <a:t>leader</a:t>
            </a:r>
            <a:r>
              <a:rPr lang="en-US" dirty="0"/>
              <a:t>)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10-Jul-2018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CHEP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90136"/>
            <a:ext cx="8629650" cy="7207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1EA"/>
              </a:buClr>
              <a:buSzPct val="100000"/>
              <a:buFont typeface="Roboto Slab"/>
              <a:buNone/>
              <a:defRPr sz="3600" b="0" i="0" u="none" strike="noStrike" cap="none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r>
              <a:rPr lang="en-US" sz="1800" dirty="0">
                <a:solidFill>
                  <a:schemeClr val="bg1">
                    <a:lumMod val="50000"/>
                  </a:schemeClr>
                </a:solidFill>
              </a:rPr>
              <a:t>Raft consensus algorithm – simplified</a:t>
            </a:r>
          </a:p>
        </p:txBody>
      </p:sp>
      <p:sp>
        <p:nvSpPr>
          <p:cNvPr id="8" name="Oval 7"/>
          <p:cNvSpPr/>
          <p:nvPr/>
        </p:nvSpPr>
        <p:spPr>
          <a:xfrm>
            <a:off x="6420024" y="2395039"/>
            <a:ext cx="995997" cy="102897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Node 1</a:t>
            </a:r>
          </a:p>
        </p:txBody>
      </p:sp>
      <p:sp>
        <p:nvSpPr>
          <p:cNvPr id="9" name="Oval 8"/>
          <p:cNvSpPr/>
          <p:nvPr/>
        </p:nvSpPr>
        <p:spPr>
          <a:xfrm>
            <a:off x="4203398" y="3607379"/>
            <a:ext cx="995998" cy="102897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Node 2</a:t>
            </a:r>
          </a:p>
        </p:txBody>
      </p:sp>
      <p:sp>
        <p:nvSpPr>
          <p:cNvPr id="10" name="Oval 9"/>
          <p:cNvSpPr/>
          <p:nvPr/>
        </p:nvSpPr>
        <p:spPr>
          <a:xfrm>
            <a:off x="6420024" y="4617349"/>
            <a:ext cx="995997" cy="102897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Node 3</a:t>
            </a:r>
          </a:p>
        </p:txBody>
      </p:sp>
      <p:sp>
        <p:nvSpPr>
          <p:cNvPr id="11" name="Oval 10"/>
          <p:cNvSpPr/>
          <p:nvPr/>
        </p:nvSpPr>
        <p:spPr>
          <a:xfrm>
            <a:off x="1311164" y="3607379"/>
            <a:ext cx="995997" cy="1028974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Client</a:t>
            </a:r>
          </a:p>
        </p:txBody>
      </p:sp>
      <p:sp>
        <p:nvSpPr>
          <p:cNvPr id="12" name="Right Arrow 11"/>
          <p:cNvSpPr/>
          <p:nvPr/>
        </p:nvSpPr>
        <p:spPr>
          <a:xfrm>
            <a:off x="2409202" y="3908506"/>
            <a:ext cx="1692155" cy="213360"/>
          </a:xfrm>
          <a:prstGeom prst="right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231717" y="3293124"/>
            <a:ext cx="20471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Change metadata of /</a:t>
            </a:r>
            <a:r>
              <a:rPr lang="en-US" dirty="0" err="1"/>
              <a:t>eos</a:t>
            </a:r>
            <a:r>
              <a:rPr lang="en-US" dirty="0"/>
              <a:t>/</a:t>
            </a:r>
            <a:r>
              <a:rPr lang="en-US" dirty="0" err="1"/>
              <a:t>dir</a:t>
            </a:r>
            <a:r>
              <a:rPr lang="en-US" dirty="0"/>
              <a:t>/file</a:t>
            </a:r>
            <a:endParaRPr lang="en-US" sz="1800" dirty="0"/>
          </a:p>
        </p:txBody>
      </p:sp>
      <p:sp>
        <p:nvSpPr>
          <p:cNvPr id="14" name="Right Arrow 13"/>
          <p:cNvSpPr/>
          <p:nvPr/>
        </p:nvSpPr>
        <p:spPr>
          <a:xfrm rot="10800000">
            <a:off x="2409200" y="4183839"/>
            <a:ext cx="1692155" cy="213360"/>
          </a:xfrm>
          <a:prstGeom prst="right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231715" y="4432683"/>
            <a:ext cx="2047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/>
              <a:t>ok</a:t>
            </a:r>
          </a:p>
        </p:txBody>
      </p:sp>
      <p:sp>
        <p:nvSpPr>
          <p:cNvPr id="16" name="Right Arrow 15"/>
          <p:cNvSpPr/>
          <p:nvPr/>
        </p:nvSpPr>
        <p:spPr>
          <a:xfrm rot="19765903">
            <a:off x="5166877" y="3349607"/>
            <a:ext cx="1248741" cy="213360"/>
          </a:xfrm>
          <a:prstGeom prst="right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16"/>
          <p:cNvSpPr/>
          <p:nvPr/>
        </p:nvSpPr>
        <p:spPr>
          <a:xfrm rot="1818277">
            <a:off x="5165845" y="4590996"/>
            <a:ext cx="1248741" cy="213360"/>
          </a:xfrm>
          <a:prstGeom prst="right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5541762" y="3590999"/>
            <a:ext cx="21775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/>
              <a:t>Client says: Change metadata of /</a:t>
            </a:r>
            <a:r>
              <a:rPr lang="en-US" sz="1800" dirty="0" err="1"/>
              <a:t>eos</a:t>
            </a:r>
            <a:r>
              <a:rPr lang="en-US" sz="1800" dirty="0"/>
              <a:t>/</a:t>
            </a:r>
            <a:r>
              <a:rPr lang="en-US" sz="1800" dirty="0" err="1"/>
              <a:t>dir</a:t>
            </a:r>
            <a:r>
              <a:rPr lang="en-US" sz="1800" dirty="0"/>
              <a:t>/file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676803" y="4705761"/>
            <a:ext cx="2047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Leader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5158854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Leader election (1)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10-Jul-2018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CHEP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90136"/>
            <a:ext cx="8629650" cy="7207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1EA"/>
              </a:buClr>
              <a:buSzPct val="100000"/>
              <a:buFont typeface="Roboto Slab"/>
              <a:buNone/>
              <a:defRPr sz="3600" b="0" i="0" u="none" strike="noStrike" cap="none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r>
              <a:rPr lang="en-US" sz="1800" dirty="0">
                <a:solidFill>
                  <a:schemeClr val="bg1">
                    <a:lumMod val="50000"/>
                  </a:schemeClr>
                </a:solidFill>
              </a:rPr>
              <a:t>Raft consensus algorithm – simplified</a:t>
            </a:r>
          </a:p>
        </p:txBody>
      </p:sp>
      <p:sp>
        <p:nvSpPr>
          <p:cNvPr id="8" name="Oval 7"/>
          <p:cNvSpPr/>
          <p:nvPr/>
        </p:nvSpPr>
        <p:spPr>
          <a:xfrm>
            <a:off x="4649558" y="3386060"/>
            <a:ext cx="1855070" cy="1913435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rgbClr val="FFFFFF"/>
                </a:solidFill>
              </a:rPr>
              <a:t>Follower</a:t>
            </a:r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1750547" y="3386060"/>
            <a:ext cx="1855072" cy="1913435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10" name="Multiply 9"/>
          <p:cNvSpPr/>
          <p:nvPr/>
        </p:nvSpPr>
        <p:spPr>
          <a:xfrm>
            <a:off x="1314997" y="3091175"/>
            <a:ext cx="2726171" cy="2503202"/>
          </a:xfrm>
          <a:prstGeom prst="mathMultiply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1" name="Cloud Callout 10"/>
          <p:cNvSpPr/>
          <p:nvPr/>
        </p:nvSpPr>
        <p:spPr>
          <a:xfrm>
            <a:off x="4649558" y="896887"/>
            <a:ext cx="3870709" cy="2022674"/>
          </a:xfrm>
          <a:prstGeom prst="cloudCallou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bg1">
                    <a:lumMod val="95000"/>
                  </a:schemeClr>
                </a:solidFill>
              </a:rPr>
              <a:t>Haven’t heard from the leader for                   2 sec… Something is wrong</a:t>
            </a:r>
          </a:p>
        </p:txBody>
      </p:sp>
    </p:spTree>
    <p:extLst>
      <p:ext uri="{BB962C8B-B14F-4D97-AF65-F5344CB8AC3E}">
        <p14:creationId xmlns:p14="http://schemas.microsoft.com/office/powerpoint/2010/main" val="20316728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66742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dirty="0"/>
              <a:t>A successful election: 2 out of 3 nodes agree on the new leader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2" name="Oval 21"/>
          <p:cNvSpPr/>
          <p:nvPr/>
        </p:nvSpPr>
        <p:spPr>
          <a:xfrm>
            <a:off x="3615280" y="3188437"/>
            <a:ext cx="1855070" cy="1913435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>
                <a:solidFill>
                  <a:schemeClr val="bg1"/>
                </a:solidFill>
              </a:rPr>
              <a:t>Candidate</a:t>
            </a:r>
          </a:p>
        </p:txBody>
      </p:sp>
      <p:sp>
        <p:nvSpPr>
          <p:cNvPr id="23" name="Oval 22"/>
          <p:cNvSpPr/>
          <p:nvPr/>
        </p:nvSpPr>
        <p:spPr>
          <a:xfrm>
            <a:off x="273520" y="3137873"/>
            <a:ext cx="1855072" cy="1913435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Leader election (2)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10-Jul-2018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CHEP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90136"/>
            <a:ext cx="8629650" cy="7207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1EA"/>
              </a:buClr>
              <a:buSzPct val="100000"/>
              <a:buFont typeface="Roboto Slab"/>
              <a:buNone/>
              <a:defRPr sz="3600" b="0" i="0" u="none" strike="noStrike" cap="none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r>
              <a:rPr lang="en-US" sz="1800" dirty="0">
                <a:solidFill>
                  <a:schemeClr val="bg1">
                    <a:lumMod val="50000"/>
                  </a:schemeClr>
                </a:solidFill>
              </a:rPr>
              <a:t>Raft consensus algorithm – simplified</a:t>
            </a:r>
          </a:p>
        </p:txBody>
      </p:sp>
      <p:sp>
        <p:nvSpPr>
          <p:cNvPr id="13" name="Multiply 12"/>
          <p:cNvSpPr/>
          <p:nvPr/>
        </p:nvSpPr>
        <p:spPr>
          <a:xfrm>
            <a:off x="-162030" y="2842988"/>
            <a:ext cx="2726171" cy="2503202"/>
          </a:xfrm>
          <a:prstGeom prst="mathMultiply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7004965" y="3137873"/>
            <a:ext cx="1855070" cy="1913435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rgbClr val="FFFFFF"/>
                </a:solidFill>
              </a:rPr>
              <a:t>Follower</a:t>
            </a:r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15" name="Right Arrow 14"/>
          <p:cNvSpPr/>
          <p:nvPr/>
        </p:nvSpPr>
        <p:spPr>
          <a:xfrm rot="10800000">
            <a:off x="2294126" y="3795815"/>
            <a:ext cx="1226840" cy="296403"/>
          </a:xfrm>
          <a:prstGeom prst="right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/>
          <p:cNvSpPr/>
          <p:nvPr/>
        </p:nvSpPr>
        <p:spPr>
          <a:xfrm>
            <a:off x="5624237" y="3784608"/>
            <a:ext cx="1226840" cy="296403"/>
          </a:xfrm>
          <a:prstGeom prst="right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5624236" y="2702610"/>
            <a:ext cx="122684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Vote for me for term 20</a:t>
            </a:r>
          </a:p>
        </p:txBody>
      </p:sp>
      <p:sp>
        <p:nvSpPr>
          <p:cNvPr id="18" name="Right Arrow 17"/>
          <p:cNvSpPr/>
          <p:nvPr/>
        </p:nvSpPr>
        <p:spPr>
          <a:xfrm rot="10800000">
            <a:off x="5624237" y="4130585"/>
            <a:ext cx="1226840" cy="296403"/>
          </a:xfrm>
          <a:prstGeom prst="right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4559709" y="4535616"/>
            <a:ext cx="33558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Vote granted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350165" y="2702611"/>
            <a:ext cx="122684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Vote for me for term 20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-35695" y="5167315"/>
            <a:ext cx="24735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Used to be leader for term 19</a:t>
            </a:r>
          </a:p>
        </p:txBody>
      </p:sp>
    </p:spTree>
    <p:extLst>
      <p:ext uri="{BB962C8B-B14F-4D97-AF65-F5344CB8AC3E}">
        <p14:creationId xmlns:p14="http://schemas.microsoft.com/office/powerpoint/2010/main" val="16783963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Log replication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10-Jul-2018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CHEP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90136"/>
            <a:ext cx="8629650" cy="7207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1EA"/>
              </a:buClr>
              <a:buSzPct val="100000"/>
              <a:buFont typeface="Roboto Slab"/>
              <a:buNone/>
              <a:defRPr sz="3600" b="0" i="0" u="none" strike="noStrike" cap="none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r>
              <a:rPr lang="en-US" sz="1800" dirty="0">
                <a:solidFill>
                  <a:schemeClr val="bg1">
                    <a:lumMod val="50000"/>
                  </a:schemeClr>
                </a:solidFill>
              </a:rPr>
              <a:t>Raft consensus algorithm – simplified</a:t>
            </a:r>
          </a:p>
        </p:txBody>
      </p:sp>
      <p:sp>
        <p:nvSpPr>
          <p:cNvPr id="9" name="Oval 8"/>
          <p:cNvSpPr/>
          <p:nvPr/>
        </p:nvSpPr>
        <p:spPr>
          <a:xfrm>
            <a:off x="7109313" y="2466123"/>
            <a:ext cx="1855070" cy="1913435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rgbClr val="FFFFFF"/>
                </a:solidFill>
              </a:rPr>
              <a:t>Follower</a:t>
            </a:r>
          </a:p>
        </p:txBody>
      </p:sp>
      <p:sp>
        <p:nvSpPr>
          <p:cNvPr id="10" name="Oval 9"/>
          <p:cNvSpPr/>
          <p:nvPr/>
        </p:nvSpPr>
        <p:spPr>
          <a:xfrm>
            <a:off x="286817" y="2466124"/>
            <a:ext cx="1855072" cy="1913435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rgbClr val="FFFFFF"/>
                </a:solidFill>
              </a:rPr>
              <a:t>Leader</a:t>
            </a:r>
          </a:p>
        </p:txBody>
      </p:sp>
      <p:sp>
        <p:nvSpPr>
          <p:cNvPr id="11" name="Right Arrow 10"/>
          <p:cNvSpPr/>
          <p:nvPr/>
        </p:nvSpPr>
        <p:spPr>
          <a:xfrm>
            <a:off x="2294357" y="2788327"/>
            <a:ext cx="4406694" cy="213518"/>
          </a:xfrm>
          <a:prstGeom prst="right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744652" y="2398016"/>
            <a:ext cx="33558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Hey, are you there?</a:t>
            </a:r>
          </a:p>
        </p:txBody>
      </p:sp>
      <p:sp>
        <p:nvSpPr>
          <p:cNvPr id="13" name="Right Arrow 12"/>
          <p:cNvSpPr/>
          <p:nvPr/>
        </p:nvSpPr>
        <p:spPr>
          <a:xfrm rot="10800000">
            <a:off x="2294356" y="3125335"/>
            <a:ext cx="4365089" cy="211422"/>
          </a:xfrm>
          <a:prstGeom prst="right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94126" y="3341045"/>
            <a:ext cx="43653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Yeah, my last index is #149</a:t>
            </a:r>
          </a:p>
        </p:txBody>
      </p:sp>
      <p:sp>
        <p:nvSpPr>
          <p:cNvPr id="15" name="Right Arrow 14"/>
          <p:cNvSpPr/>
          <p:nvPr/>
        </p:nvSpPr>
        <p:spPr>
          <a:xfrm>
            <a:off x="2294355" y="4040733"/>
            <a:ext cx="4365089" cy="211422"/>
          </a:xfrm>
          <a:prstGeom prst="right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294355" y="4293873"/>
            <a:ext cx="43650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You’re missing entries 150 to 203.. Here they are…</a:t>
            </a:r>
          </a:p>
        </p:txBody>
      </p:sp>
    </p:spTree>
    <p:extLst>
      <p:ext uri="{BB962C8B-B14F-4D97-AF65-F5344CB8AC3E}">
        <p14:creationId xmlns:p14="http://schemas.microsoft.com/office/powerpoint/2010/main" val="25607603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QuarkDB</a:t>
            </a:r>
            <a:r>
              <a:rPr lang="en-US" dirty="0"/>
              <a:t> Testing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QuarkDB</a:t>
            </a:r>
            <a:r>
              <a:rPr lang="en-US" dirty="0"/>
              <a:t> is being tested extensively.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Unit, stress, chaos tests: From testing parsing utility functions, to simulating constant leader crashes and ensuring nodes stay in sync.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Test coverage: </a:t>
            </a:r>
            <a:r>
              <a:rPr lang="en-US" b="1" dirty="0"/>
              <a:t>91%</a:t>
            </a:r>
            <a:r>
              <a:rPr lang="en-US" dirty="0"/>
              <a:t>, measured on each commit.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All tests running under </a:t>
            </a:r>
            <a:r>
              <a:rPr lang="en-US" dirty="0" err="1"/>
              <a:t>AddressSanitizer</a:t>
            </a:r>
            <a:r>
              <a:rPr lang="en-US" dirty="0"/>
              <a:t> &amp; </a:t>
            </a:r>
            <a:r>
              <a:rPr lang="en-US" dirty="0" err="1"/>
              <a:t>ThreadSanitizer</a:t>
            </a:r>
            <a:r>
              <a:rPr lang="en-US" dirty="0"/>
              <a:t>, on each commit.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10-Jul-2018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CHEP 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5564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Problem: Network latency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Previous assumption throughout the MGM code: Access latency to the NS is </a:t>
            </a:r>
            <a:r>
              <a:rPr lang="en-US" i="1" dirty="0"/>
              <a:t>minimal</a:t>
            </a:r>
            <a:r>
              <a:rPr lang="en-US" dirty="0"/>
              <a:t>, all lives in-memory.</a:t>
            </a:r>
          </a:p>
          <a:p>
            <a:endParaRPr lang="en-US" dirty="0"/>
          </a:p>
          <a:p>
            <a:r>
              <a:rPr lang="en-US" dirty="0"/>
              <a:t>But with QDB, metadata lives a network roundtrip away…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Caching frequently accessed entries in the MGM helps a lot.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dirty="0"/>
          </a:p>
          <a:p>
            <a:r>
              <a:rPr lang="en-US" dirty="0"/>
              <a:t>Certain </a:t>
            </a:r>
            <a:r>
              <a:rPr lang="en-US" b="1" dirty="0"/>
              <a:t>locks</a:t>
            </a:r>
            <a:r>
              <a:rPr lang="en-US" dirty="0"/>
              <a:t> which were fine to hold for in-memory NS operations, were causing trouble for new NS.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10-Jul-2018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CHEP 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48913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Problem: Network latency (2)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Using prefetching to first load metadata into the MGM cache, </a:t>
            </a:r>
            <a:r>
              <a:rPr lang="en-US" b="1" dirty="0"/>
              <a:t>before</a:t>
            </a:r>
            <a:r>
              <a:rPr lang="en-US" dirty="0"/>
              <a:t> holding any locks.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Allows staging in-flight requests from many clients simultaneously.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Allows pipelining,                                             virtually eliminating                                         effects of network                                                latency for many                                               operations                                                               </a:t>
            </a:r>
            <a:r>
              <a:rPr lang="en-US" sz="2000" dirty="0"/>
              <a:t>(notably “ls”)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10-Jul-2018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CHEP 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9188" y="2881634"/>
            <a:ext cx="4944812" cy="343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6658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status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446168" cy="4667421"/>
          </a:xfrm>
        </p:spPr>
        <p:txBody>
          <a:bodyPr>
            <a:normAutofit/>
          </a:bodyPr>
          <a:lstStyle/>
          <a:p>
            <a:r>
              <a:rPr lang="en-US" b="1" dirty="0"/>
              <a:t>EOSPPS</a:t>
            </a:r>
            <a:r>
              <a:rPr lang="en-US" dirty="0"/>
              <a:t>: our pre-production instance runs NS on </a:t>
            </a:r>
            <a:r>
              <a:rPr lang="en-US" dirty="0" err="1"/>
              <a:t>QuarkDB</a:t>
            </a:r>
            <a:r>
              <a:rPr lang="en-US" dirty="0"/>
              <a:t> since 7 months</a:t>
            </a:r>
          </a:p>
          <a:p>
            <a:pPr lvl="1"/>
            <a:r>
              <a:rPr lang="en-US" b="1" dirty="0"/>
              <a:t>4.6 billion files reached</a:t>
            </a:r>
            <a:r>
              <a:rPr lang="en-US" dirty="0"/>
              <a:t>– larger namespace than all other instances combined</a:t>
            </a:r>
          </a:p>
          <a:p>
            <a:pPr lvl="1"/>
            <a:r>
              <a:rPr lang="en-US" b="1" dirty="0"/>
              <a:t>Boot time:</a:t>
            </a:r>
            <a:r>
              <a:rPr lang="en-US" dirty="0"/>
              <a:t> A couple of minutes</a:t>
            </a:r>
          </a:p>
          <a:p>
            <a:pPr marL="36576" indent="0">
              <a:buNone/>
            </a:pPr>
            <a:endParaRPr lang="en-US" dirty="0"/>
          </a:p>
          <a:p>
            <a:pPr marL="36576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10-Jul-2018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CHEP 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0510" y="3049716"/>
            <a:ext cx="609600" cy="6096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61C3546-7709-8944-9AF2-BA45C66431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9410" y="4052336"/>
            <a:ext cx="6490188" cy="1748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6672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status (2)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Some more numbers: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Namespace size on disk: </a:t>
            </a:r>
            <a:r>
              <a:rPr lang="en-US" b="1" dirty="0"/>
              <a:t>~0.6 TB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err="1"/>
              <a:t>QuarkDB</a:t>
            </a:r>
            <a:r>
              <a:rPr lang="en-US" dirty="0"/>
              <a:t> has been able to sustain </a:t>
            </a:r>
            <a:r>
              <a:rPr lang="en-US" b="1" dirty="0"/>
              <a:t>7-11kHz</a:t>
            </a:r>
            <a:r>
              <a:rPr lang="en-US" dirty="0"/>
              <a:t> of writes for weeks, translates to around </a:t>
            </a:r>
            <a:r>
              <a:rPr lang="en-US" b="1" dirty="0"/>
              <a:t>~1kHz</a:t>
            </a:r>
            <a:r>
              <a:rPr lang="en-US" dirty="0"/>
              <a:t> file creations.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First </a:t>
            </a:r>
            <a:r>
              <a:rPr lang="en-US" b="1" dirty="0"/>
              <a:t>production</a:t>
            </a:r>
            <a:r>
              <a:rPr lang="en-US" dirty="0"/>
              <a:t> instance under deployment for the EOS HOME project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10-Jul-2018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CHEP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7214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Implementing </a:t>
            </a:r>
            <a:r>
              <a:rPr lang="en-US" b="1" dirty="0"/>
              <a:t>HA</a:t>
            </a:r>
            <a:r>
              <a:rPr lang="en-US" dirty="0"/>
              <a:t> at the </a:t>
            </a:r>
            <a:r>
              <a:rPr lang="en-US" b="1" dirty="0"/>
              <a:t>MGM</a:t>
            </a:r>
            <a:r>
              <a:rPr lang="en-US" dirty="0"/>
              <a:t> level. Multiple standby MGMs, coordination through </a:t>
            </a:r>
            <a:r>
              <a:rPr lang="en-US" dirty="0" err="1"/>
              <a:t>QuarkDB</a:t>
            </a:r>
            <a:r>
              <a:rPr lang="en-US" dirty="0"/>
              <a:t> on who becomes active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10-Jul-2018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CHEP 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919DDF5-4DE6-614C-9DFF-8D577E92B10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7663" y="3291487"/>
            <a:ext cx="5525927" cy="2853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3832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58174"/>
            <a:ext cx="8226854" cy="94044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Scaling the EOS namespace</a:t>
            </a:r>
            <a:br>
              <a:rPr lang="en-US" dirty="0"/>
            </a:br>
            <a:r>
              <a:rPr lang="en-US" sz="2700" dirty="0"/>
              <a:t>Quick overview, and current status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10-Jul-2018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CHEP 2018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4453" y="4345896"/>
            <a:ext cx="8229601" cy="838632"/>
          </a:xfrm>
        </p:spPr>
        <p:txBody>
          <a:bodyPr>
            <a:noAutofit/>
          </a:bodyPr>
          <a:lstStyle/>
          <a:p>
            <a:pPr algn="ctr"/>
            <a:r>
              <a:rPr lang="en-US" sz="1600" dirty="0"/>
              <a:t>Georgios Bitzes, Elvin </a:t>
            </a:r>
            <a:r>
              <a:rPr lang="en-US" sz="1600" dirty="0" err="1"/>
              <a:t>Sindrilaru</a:t>
            </a:r>
            <a:r>
              <a:rPr lang="en-US" sz="1600" dirty="0"/>
              <a:t>, Andreas J. Peters, Andrea Manzi (speaker)</a:t>
            </a:r>
          </a:p>
          <a:p>
            <a:pPr algn="ctr"/>
            <a:r>
              <a:rPr lang="en-US" sz="1600" dirty="0"/>
              <a:t>CERN</a:t>
            </a:r>
          </a:p>
          <a:p>
            <a:endParaRPr lang="en-US" sz="1600" b="1" i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4396" y="637927"/>
            <a:ext cx="3872461" cy="1597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8567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hlinkClick r:id="rId2"/>
              </a:rPr>
              <a:t>https://gitlab.cern.ch/eos/quarkdb</a:t>
            </a:r>
            <a:endParaRPr lang="en-US" dirty="0"/>
          </a:p>
          <a:p>
            <a:r>
              <a:rPr lang="en-US" dirty="0"/>
              <a:t>Current status: </a:t>
            </a:r>
            <a:r>
              <a:rPr lang="en-US" b="1" dirty="0"/>
              <a:t>~18k </a:t>
            </a:r>
            <a:r>
              <a:rPr lang="en-US" dirty="0"/>
              <a:t>lines of code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including tests, tools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excluding dependencies</a:t>
            </a:r>
          </a:p>
          <a:p>
            <a:endParaRPr lang="en-US" dirty="0"/>
          </a:p>
          <a:p>
            <a:r>
              <a:rPr lang="en-US" dirty="0"/>
              <a:t>More on Raft: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hlinkClick r:id="rId3"/>
              </a:rPr>
              <a:t>https://raft.github.io/raft.pdf</a:t>
            </a:r>
            <a:endParaRPr lang="en-US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hlinkClick r:id="rId4"/>
              </a:rPr>
              <a:t>https://thesecretlivesofdata.com/raft/</a:t>
            </a:r>
            <a:r>
              <a:rPr lang="en-US" dirty="0"/>
              <a:t> </a:t>
            </a:r>
          </a:p>
          <a:p>
            <a:endParaRPr lang="en-US" dirty="0"/>
          </a:p>
          <a:p>
            <a:pPr marL="36576" indent="0">
              <a:buNone/>
            </a:pPr>
            <a:r>
              <a:rPr lang="en-US" dirty="0"/>
              <a:t>Questions, comments?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10-Jul-2018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CHEP 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49854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 algn="ctr">
              <a:buNone/>
            </a:pPr>
            <a:endParaRPr lang="en-US" dirty="0"/>
          </a:p>
          <a:p>
            <a:pPr marL="36576" indent="0" algn="ctr">
              <a:buNone/>
            </a:pPr>
            <a:endParaRPr lang="en-US" dirty="0"/>
          </a:p>
          <a:p>
            <a:pPr marL="36576" indent="0" algn="ctr">
              <a:buNone/>
            </a:pPr>
            <a:endParaRPr lang="en-US" dirty="0"/>
          </a:p>
          <a:p>
            <a:pPr marL="36576" indent="0" algn="ctr">
              <a:buNone/>
            </a:pPr>
            <a:r>
              <a:rPr lang="en-US" dirty="0"/>
              <a:t>Backup Slides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10-Jul-2018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CHEP 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09307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alternatives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10-Jul-2018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CHEP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225543"/>
            <a:ext cx="7294880" cy="4667421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RDBMs:</a:t>
            </a:r>
            <a:r>
              <a:rPr lang="en-US" dirty="0"/>
              <a:t> scalability issues, complicates our setup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dirty="0"/>
          </a:p>
          <a:p>
            <a:r>
              <a:rPr lang="en-US" b="1" dirty="0" err="1"/>
              <a:t>Redis</a:t>
            </a:r>
            <a:r>
              <a:rPr lang="en-US" b="1" dirty="0"/>
              <a:t>:</a:t>
            </a:r>
            <a:r>
              <a:rPr lang="en-US" dirty="0"/>
              <a:t> scalable and fast, but…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high per-entry RAM overhead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err="1"/>
              <a:t>redis</a:t>
            </a:r>
            <a:r>
              <a:rPr lang="en-US" dirty="0"/>
              <a:t> cluster can lose acknowledged writes</a:t>
            </a:r>
          </a:p>
          <a:p>
            <a:endParaRPr lang="en-US" dirty="0"/>
          </a:p>
          <a:p>
            <a:r>
              <a:rPr lang="en-US" b="1" dirty="0"/>
              <a:t>Cassandra:</a:t>
            </a:r>
            <a:r>
              <a:rPr lang="en-US" dirty="0"/>
              <a:t> scales very well, but…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adds significant complexity to setup &amp; operation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performance / resource cost is high</a:t>
            </a:r>
          </a:p>
          <a:p>
            <a:pPr marL="36576" indent="0">
              <a:buFont typeface="Arial"/>
              <a:buNone/>
            </a:pPr>
            <a:endParaRPr lang="en-US" dirty="0"/>
          </a:p>
        </p:txBody>
      </p:sp>
      <p:pic>
        <p:nvPicPr>
          <p:cNvPr id="8" name="Picture 2" descr="https://raw.githubusercontent.com/docker-library/docs/01c12653951b2fe592c1f93a13b4e289ada0e3a1/postgres/logo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0274" y="1101244"/>
            <a:ext cx="1165385" cy="1072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s://azurecomcdn.azureedge.net/cvt-13f9af988a3bce151b5f3666660fb76825069825048a47e2c3f78ca61c38c685/images/page/services/cache/redis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2885" y="2636784"/>
            <a:ext cx="1360162" cy="1158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https://upload.wikimedia.org/wikipedia/commons/thumb/5/5e/Cassandra_logo.svg/2000px-Cassandra_logo.svg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819" y="4615653"/>
            <a:ext cx="1372294" cy="920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66422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Redis</a:t>
            </a:r>
            <a:r>
              <a:rPr lang="en-US" dirty="0"/>
              <a:t> command translation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10-Jul-2018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CHEP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89331" y="2288540"/>
            <a:ext cx="3068320" cy="50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HSET </a:t>
            </a:r>
            <a:r>
              <a:rPr lang="en-US" dirty="0" err="1">
                <a:solidFill>
                  <a:schemeClr val="bg2">
                    <a:lumMod val="10000"/>
                  </a:schemeClr>
                </a:solidFill>
              </a:rPr>
              <a:t>myhash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field contents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89331" y="1107895"/>
            <a:ext cx="3068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/>
              <a:t>Redis</a:t>
            </a:r>
            <a:r>
              <a:rPr lang="en-US" sz="2000" b="1" dirty="0"/>
              <a:t> command</a:t>
            </a:r>
          </a:p>
        </p:txBody>
      </p:sp>
      <p:sp>
        <p:nvSpPr>
          <p:cNvPr id="9" name="Right Arrow 8"/>
          <p:cNvSpPr/>
          <p:nvPr/>
        </p:nvSpPr>
        <p:spPr>
          <a:xfrm>
            <a:off x="3396666" y="2344420"/>
            <a:ext cx="792480" cy="452120"/>
          </a:xfrm>
          <a:prstGeom prst="rightArrow">
            <a:avLst/>
          </a:prstGeom>
          <a:solidFill>
            <a:schemeClr val="tx2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328162" y="1642230"/>
            <a:ext cx="4396534" cy="844378"/>
          </a:xfrm>
          <a:prstGeom prst="rect">
            <a:avLst/>
          </a:prstGeom>
          <a:solidFill>
            <a:schemeClr val="accent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Key descriptor: “</a:t>
            </a:r>
            <a:r>
              <a:rPr lang="en-US" b="1" dirty="0" err="1">
                <a:solidFill>
                  <a:srgbClr val="7030A0"/>
                </a:solidFill>
              </a:rPr>
              <a:t>d</a:t>
            </a:r>
            <a:r>
              <a:rPr lang="en-US" b="1" dirty="0" err="1">
                <a:solidFill>
                  <a:schemeClr val="tx2"/>
                </a:solidFill>
              </a:rPr>
              <a:t>myhash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” =&gt;</a:t>
            </a:r>
          </a:p>
          <a:p>
            <a:pPr algn="ctr"/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“</a:t>
            </a:r>
            <a:r>
              <a:rPr lang="en-US" b="1" dirty="0">
                <a:solidFill>
                  <a:srgbClr val="002060"/>
                </a:solidFill>
              </a:rPr>
              <a:t>This key is a hash, current size is 5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328162" y="1191209"/>
            <a:ext cx="43965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/>
              <a:t>rocksdb</a:t>
            </a:r>
            <a:endParaRPr lang="en-US" sz="2000" b="1" dirty="0"/>
          </a:p>
        </p:txBody>
      </p:sp>
      <p:sp>
        <p:nvSpPr>
          <p:cNvPr id="13" name="Rectangle 12"/>
          <p:cNvSpPr/>
          <p:nvPr/>
        </p:nvSpPr>
        <p:spPr>
          <a:xfrm>
            <a:off x="4328162" y="2662597"/>
            <a:ext cx="4396534" cy="844378"/>
          </a:xfrm>
          <a:prstGeom prst="rect">
            <a:avLst/>
          </a:prstGeom>
          <a:solidFill>
            <a:schemeClr val="accent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“</a:t>
            </a:r>
            <a:r>
              <a:rPr lang="en-US" b="1" dirty="0" err="1">
                <a:solidFill>
                  <a:srgbClr val="7030A0"/>
                </a:solidFill>
              </a:rPr>
              <a:t>b</a:t>
            </a:r>
            <a:r>
              <a:rPr lang="en-US" b="1" dirty="0" err="1">
                <a:solidFill>
                  <a:schemeClr val="tx2"/>
                </a:solidFill>
              </a:rPr>
              <a:t>myhash</a:t>
            </a:r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##</a:t>
            </a:r>
            <a:r>
              <a:rPr lang="en-US" b="1" dirty="0">
                <a:solidFill>
                  <a:srgbClr val="C00000"/>
                </a:solidFill>
              </a:rPr>
              <a:t>field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” =&gt; “</a:t>
            </a:r>
            <a:r>
              <a:rPr lang="en-US" b="1" dirty="0">
                <a:solidFill>
                  <a:srgbClr val="002060"/>
                </a:solidFill>
              </a:rPr>
              <a:t>contents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”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02715" y="4725095"/>
            <a:ext cx="3068320" cy="50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SADD </a:t>
            </a:r>
            <a:r>
              <a:rPr lang="en-US" dirty="0" err="1">
                <a:solidFill>
                  <a:schemeClr val="bg2">
                    <a:lumMod val="10000"/>
                  </a:schemeClr>
                </a:solidFill>
              </a:rPr>
              <a:t>myset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element </a:t>
            </a:r>
          </a:p>
        </p:txBody>
      </p:sp>
      <p:sp>
        <p:nvSpPr>
          <p:cNvPr id="15" name="Right Arrow 14"/>
          <p:cNvSpPr/>
          <p:nvPr/>
        </p:nvSpPr>
        <p:spPr>
          <a:xfrm>
            <a:off x="3410050" y="4780975"/>
            <a:ext cx="792480" cy="452120"/>
          </a:xfrm>
          <a:prstGeom prst="rightArrow">
            <a:avLst/>
          </a:prstGeom>
          <a:solidFill>
            <a:schemeClr val="tx2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341546" y="4078785"/>
            <a:ext cx="4396534" cy="844378"/>
          </a:xfrm>
          <a:prstGeom prst="rect">
            <a:avLst/>
          </a:prstGeom>
          <a:solidFill>
            <a:schemeClr val="accent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Key descriptor: “</a:t>
            </a:r>
            <a:r>
              <a:rPr lang="en-US" b="1" dirty="0" err="1">
                <a:solidFill>
                  <a:srgbClr val="7030A0"/>
                </a:solidFill>
              </a:rPr>
              <a:t>d</a:t>
            </a:r>
            <a:r>
              <a:rPr lang="en-US" b="1" dirty="0" err="1">
                <a:solidFill>
                  <a:schemeClr val="tx2"/>
                </a:solidFill>
              </a:rPr>
              <a:t>myset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” =&gt;</a:t>
            </a:r>
          </a:p>
          <a:p>
            <a:pPr algn="ctr"/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“</a:t>
            </a:r>
            <a:r>
              <a:rPr lang="en-US" b="1" dirty="0">
                <a:solidFill>
                  <a:srgbClr val="002060"/>
                </a:solidFill>
              </a:rPr>
              <a:t>This key is a set, current size is 8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”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341546" y="5099152"/>
            <a:ext cx="4396534" cy="844378"/>
          </a:xfrm>
          <a:prstGeom prst="rect">
            <a:avLst/>
          </a:prstGeom>
          <a:solidFill>
            <a:schemeClr val="accent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“</a:t>
            </a:r>
            <a:r>
              <a:rPr lang="en-US" b="1" dirty="0" err="1">
                <a:solidFill>
                  <a:srgbClr val="7030A0"/>
                </a:solidFill>
              </a:rPr>
              <a:t>c</a:t>
            </a:r>
            <a:r>
              <a:rPr lang="en-US" b="1" dirty="0" err="1">
                <a:solidFill>
                  <a:schemeClr val="tx2"/>
                </a:solidFill>
              </a:rPr>
              <a:t>myset</a:t>
            </a:r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##</a:t>
            </a:r>
            <a:r>
              <a:rPr lang="en-US" b="1" dirty="0">
                <a:solidFill>
                  <a:srgbClr val="C00000"/>
                </a:solidFill>
              </a:rPr>
              <a:t>element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” =&gt; “</a:t>
            </a:r>
            <a:r>
              <a:rPr lang="en-US" b="1" dirty="0">
                <a:solidFill>
                  <a:srgbClr val="002060"/>
                </a:solidFill>
              </a:rPr>
              <a:t>1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724180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Consistency guarantees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QuarkDB</a:t>
            </a:r>
            <a:r>
              <a:rPr lang="en-US" dirty="0"/>
              <a:t> is a </a:t>
            </a:r>
            <a:r>
              <a:rPr lang="en-US" i="1" u="sng" dirty="0"/>
              <a:t>strongly consistent</a:t>
            </a:r>
            <a:r>
              <a:rPr lang="en-US" dirty="0"/>
              <a:t> </a:t>
            </a:r>
            <a:r>
              <a:rPr lang="en-US" dirty="0" err="1"/>
              <a:t>datastore</a:t>
            </a:r>
            <a:r>
              <a:rPr lang="en-US" dirty="0"/>
              <a:t> (CP from CAP theorem)</a:t>
            </a:r>
          </a:p>
          <a:p>
            <a:endParaRPr lang="en-US" dirty="0"/>
          </a:p>
          <a:p>
            <a:r>
              <a:rPr lang="en-US" b="1" dirty="0" err="1"/>
              <a:t>Linearizability</a:t>
            </a:r>
            <a:r>
              <a:rPr lang="en-US" b="1" dirty="0"/>
              <a:t>:</a:t>
            </a:r>
            <a:r>
              <a:rPr lang="en-US" dirty="0"/>
              <a:t> once a client receives an ACK to a write, all future reads (from </a:t>
            </a:r>
            <a:r>
              <a:rPr lang="en-US" i="1" dirty="0"/>
              <a:t>any</a:t>
            </a:r>
            <a:r>
              <a:rPr lang="en-US" dirty="0"/>
              <a:t> client) are guaranteed to return </a:t>
            </a:r>
            <a:r>
              <a:rPr lang="en-US" i="1" u="sng" dirty="0"/>
              <a:t>that value, or a future one</a:t>
            </a:r>
            <a:r>
              <a:rPr lang="en-US" dirty="0"/>
              <a:t>.</a:t>
            </a:r>
          </a:p>
          <a:p>
            <a:pPr lvl="1"/>
            <a:r>
              <a:rPr lang="en-US" i="1" dirty="0"/>
              <a:t>even if the leader crashes right after the ACK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10-Jul-2018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CHEP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417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200" dirty="0"/>
              <a:t>EOS Architecture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736" y="1173935"/>
            <a:ext cx="4892378" cy="4667421"/>
          </a:xfrm>
        </p:spPr>
        <p:txBody>
          <a:bodyPr>
            <a:normAutofit fontScale="85000" lnSpcReduction="20000"/>
          </a:bodyPr>
          <a:lstStyle/>
          <a:p>
            <a:endParaRPr lang="en-US" dirty="0"/>
          </a:p>
          <a:p>
            <a:r>
              <a:rPr lang="en-US" dirty="0"/>
              <a:t>File Storage Nodes </a:t>
            </a:r>
            <a:r>
              <a:rPr lang="en-US" b="1" dirty="0"/>
              <a:t>(FST)</a:t>
            </a:r>
            <a:r>
              <a:rPr lang="en-US" dirty="0"/>
              <a:t>: Management of physical disks, file serving</a:t>
            </a:r>
          </a:p>
          <a:p>
            <a:endParaRPr lang="en-US" dirty="0"/>
          </a:p>
          <a:p>
            <a:r>
              <a:rPr lang="en-US" dirty="0"/>
              <a:t>Metadata Servers </a:t>
            </a:r>
            <a:r>
              <a:rPr lang="en-US" b="1" dirty="0"/>
              <a:t>(MGM)</a:t>
            </a:r>
            <a:r>
              <a:rPr lang="en-US" dirty="0"/>
              <a:t>: Namespace + client redirection to FSTs</a:t>
            </a:r>
          </a:p>
          <a:p>
            <a:endParaRPr lang="en-US" dirty="0"/>
          </a:p>
          <a:p>
            <a:r>
              <a:rPr lang="en-US" dirty="0"/>
              <a:t>Message Queue </a:t>
            </a:r>
            <a:r>
              <a:rPr lang="en-US" b="1" dirty="0"/>
              <a:t>(MQ)</a:t>
            </a:r>
            <a:r>
              <a:rPr lang="en-US" dirty="0"/>
              <a:t>: Inter-cluster communication, heartbeats, configuration changes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10-Jul-2018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CHEP 2018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0809" y="395538"/>
            <a:ext cx="4275709" cy="5509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47992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namespace subsystem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EOS presents </a:t>
            </a:r>
            <a:r>
              <a:rPr lang="en-US" b="1" dirty="0"/>
              <a:t>one single </a:t>
            </a:r>
            <a:r>
              <a:rPr lang="en-US" dirty="0"/>
              <a:t>namespace to files it manages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… even though they are typically spread across </a:t>
            </a:r>
            <a:r>
              <a:rPr lang="en-US" b="1" dirty="0"/>
              <a:t>hundreds</a:t>
            </a:r>
            <a:r>
              <a:rPr lang="en-US" dirty="0"/>
              <a:t> of disk servers and </a:t>
            </a:r>
            <a:r>
              <a:rPr lang="en-US" b="1" dirty="0"/>
              <a:t>thousands</a:t>
            </a:r>
            <a:r>
              <a:rPr lang="en-US" dirty="0"/>
              <a:t> of physical disks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Handles file permissions, metadata, quota accounting, </a:t>
            </a:r>
            <a:r>
              <a:rPr lang="en-US" b="1" dirty="0"/>
              <a:t>mapping</a:t>
            </a:r>
            <a:r>
              <a:rPr lang="en-US" dirty="0"/>
              <a:t> between </a:t>
            </a:r>
            <a:r>
              <a:rPr lang="en-US" u="sng" dirty="0"/>
              <a:t>logical</a:t>
            </a:r>
            <a:r>
              <a:rPr lang="en-US" dirty="0"/>
              <a:t> filenames and </a:t>
            </a:r>
            <a:r>
              <a:rPr lang="en-US" u="sng" dirty="0"/>
              <a:t>physical</a:t>
            </a:r>
            <a:r>
              <a:rPr lang="en-US" dirty="0"/>
              <a:t> locations</a:t>
            </a:r>
          </a:p>
          <a:p>
            <a:pPr algn="r">
              <a:buFont typeface="Wingdings" panose="05000000000000000000" pitchFamily="2" charset="2"/>
              <a:buChar char="§"/>
            </a:pPr>
            <a:endParaRPr lang="pt-BR" sz="2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algn="r">
              <a:buFont typeface="Wingdings" panose="05000000000000000000" pitchFamily="2" charset="2"/>
              <a:buChar char="§"/>
            </a:pPr>
            <a:r>
              <a:rPr lang="pt-BR" sz="2200" dirty="0">
                <a:latin typeface="Consolas" panose="020B0609020204030204" pitchFamily="49" charset="0"/>
                <a:cs typeface="Consolas" panose="020B0609020204030204" pitchFamily="49" charset="0"/>
              </a:rPr>
              <a:t>-rw-rw-r-- 1 user group 21 Jul  2 10:02 dir1/filename</a:t>
            </a:r>
            <a:endParaRPr lang="en-US" sz="2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10-Jul-2018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CHEP 2018</a:t>
            </a:r>
          </a:p>
        </p:txBody>
      </p:sp>
    </p:spTree>
    <p:extLst>
      <p:ext uri="{BB962C8B-B14F-4D97-AF65-F5344CB8AC3E}">
        <p14:creationId xmlns:p14="http://schemas.microsoft.com/office/powerpoint/2010/main" val="33894594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In-memory namespace implementation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The MGM held the </a:t>
            </a:r>
            <a:r>
              <a:rPr lang="en-US" b="1" dirty="0"/>
              <a:t>entire</a:t>
            </a:r>
            <a:r>
              <a:rPr lang="en-US" dirty="0"/>
              <a:t> namespace in-memory. Each file / directory entry allocates up to 1kb as a C++ structure in memory.</a:t>
            </a:r>
          </a:p>
          <a:p>
            <a:endParaRPr lang="en-US" dirty="0"/>
          </a:p>
          <a:p>
            <a:r>
              <a:rPr lang="en-US" dirty="0"/>
              <a:t>Linear on-disk </a:t>
            </a:r>
            <a:r>
              <a:rPr lang="en-US" b="1" dirty="0"/>
              <a:t>changelogs</a:t>
            </a:r>
            <a:r>
              <a:rPr lang="en-US" dirty="0"/>
              <a:t> to track all namespace changes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file additions, metadata changes, physical location migrations …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One for files, one for directories</a:t>
            </a:r>
          </a:p>
          <a:p>
            <a:endParaRPr lang="en-US" dirty="0"/>
          </a:p>
          <a:p>
            <a:r>
              <a:rPr lang="en-US" dirty="0"/>
              <a:t>The in-memory contents are </a:t>
            </a:r>
            <a:r>
              <a:rPr lang="en-US" b="1" dirty="0"/>
              <a:t>reconstructed</a:t>
            </a:r>
            <a:r>
              <a:rPr lang="en-US" dirty="0"/>
              <a:t> on reboot by replaying the changelogs</a:t>
            </a:r>
          </a:p>
          <a:p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10-Jul-2018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CHEP 2018</a:t>
            </a:r>
          </a:p>
        </p:txBody>
      </p:sp>
    </p:spTree>
    <p:extLst>
      <p:ext uri="{BB962C8B-B14F-4D97-AF65-F5344CB8AC3E}">
        <p14:creationId xmlns:p14="http://schemas.microsoft.com/office/powerpoint/2010/main" val="23634889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227" y="257162"/>
            <a:ext cx="8686800" cy="940443"/>
          </a:xfrm>
        </p:spPr>
        <p:txBody>
          <a:bodyPr>
            <a:noAutofit/>
          </a:bodyPr>
          <a:lstStyle/>
          <a:p>
            <a:r>
              <a:rPr lang="en-US" sz="3600" dirty="0"/>
              <a:t>In-memory namespace implementation (2)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Need for a new namespace implementation</a:t>
            </a:r>
          </a:p>
          <a:p>
            <a:endParaRPr lang="en-US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b="1" dirty="0"/>
              <a:t>Long</a:t>
            </a:r>
            <a:r>
              <a:rPr lang="en-US" dirty="0"/>
              <a:t> boot time, proportional to the number of files on an instance. For large namespaces can exceed </a:t>
            </a:r>
            <a:r>
              <a:rPr lang="en-US" b="1" dirty="0">
                <a:solidFill>
                  <a:srgbClr val="AD0713"/>
                </a:solidFill>
              </a:rPr>
              <a:t>1hour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Requires </a:t>
            </a:r>
            <a:r>
              <a:rPr lang="en-US" b="1" dirty="0">
                <a:solidFill>
                  <a:srgbClr val="AD0713"/>
                </a:solidFill>
              </a:rPr>
              <a:t>a lot</a:t>
            </a:r>
            <a:r>
              <a:rPr lang="en-US" dirty="0"/>
              <a:t> of RAM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10-Jul-2018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3076" name="Picture 4" descr="https://d30y9cdsu7xlg0.cloudfront.net/png/839-20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38" y="3169025"/>
            <a:ext cx="824664" cy="824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CHEP 2018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1426" y="3812852"/>
            <a:ext cx="3278259" cy="2180175"/>
          </a:xfrm>
          <a:prstGeom prst="rect">
            <a:avLst/>
          </a:prstGeom>
        </p:spPr>
      </p:pic>
      <p:pic>
        <p:nvPicPr>
          <p:cNvPr id="10" name="Picture 2" descr="https://www.extremetech.com/wp-content/uploads/2016/02/DRAM-Feature-640x35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10911">
            <a:off x="5188826" y="5315009"/>
            <a:ext cx="1460691" cy="807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s://www.extremetech.com/wp-content/uploads/2016/02/DRAM-Feature-640x35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10451">
            <a:off x="4866254" y="5419232"/>
            <a:ext cx="1460691" cy="807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218" y="5432520"/>
            <a:ext cx="1209167" cy="873364"/>
          </a:xfrm>
          <a:prstGeom prst="rect">
            <a:avLst/>
          </a:prstGeom>
        </p:spPr>
      </p:pic>
      <p:pic>
        <p:nvPicPr>
          <p:cNvPr id="13" name="Picture 2" descr="https://www.extremetech.com/wp-content/uploads/2016/02/DRAM-Feature-640x35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63961">
            <a:off x="5797861" y="4916437"/>
            <a:ext cx="1460691" cy="807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s://www.extremetech.com/wp-content/uploads/2016/02/DRAM-Feature-640x35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463545">
            <a:off x="5457099" y="5130481"/>
            <a:ext cx="1460691" cy="807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s://www.extremetech.com/wp-content/uploads/2016/02/DRAM-Feature-640x35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248954">
            <a:off x="6454575" y="5419231"/>
            <a:ext cx="1460691" cy="807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68060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need for high-availability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EOS has become critical for data at CERN. MGM loss means </a:t>
            </a:r>
            <a:r>
              <a:rPr lang="en-US" i="1" dirty="0"/>
              <a:t>long downtime</a:t>
            </a:r>
            <a:r>
              <a:rPr lang="en-US" dirty="0"/>
              <a:t>, great disruption.</a:t>
            </a:r>
          </a:p>
          <a:p>
            <a:pPr marL="448056" lvl="1" indent="0">
              <a:buNone/>
            </a:pPr>
            <a:endParaRPr lang="en-US" dirty="0"/>
          </a:p>
          <a:p>
            <a:pPr marL="448056" lvl="1" indent="0">
              <a:buNone/>
            </a:pPr>
            <a:endParaRPr lang="en-US" dirty="0"/>
          </a:p>
          <a:p>
            <a:r>
              <a:rPr lang="en-US" dirty="0"/>
              <a:t>Ideally: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Transparent failover, </a:t>
            </a:r>
            <a:r>
              <a:rPr lang="en-US" i="1" u="sng" dirty="0"/>
              <a:t>no service interruption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No single point of failure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10-Jul-2018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CHEP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07705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Architectural evolution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We’ve designed and implemented </a:t>
            </a:r>
            <a:r>
              <a:rPr lang="en-US" b="1" dirty="0" err="1"/>
              <a:t>QuarkDB</a:t>
            </a:r>
            <a:r>
              <a:rPr lang="en-US" dirty="0"/>
              <a:t>, a highly available </a:t>
            </a:r>
            <a:r>
              <a:rPr lang="en-US" dirty="0" err="1"/>
              <a:t>datastore</a:t>
            </a:r>
            <a:r>
              <a:rPr lang="en-US" dirty="0"/>
              <a:t> for the namespace.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b="1" dirty="0" err="1"/>
              <a:t>Redis</a:t>
            </a:r>
            <a:r>
              <a:rPr lang="en-US" b="1" dirty="0"/>
              <a:t> protocol</a:t>
            </a:r>
            <a:r>
              <a:rPr lang="en-US" dirty="0"/>
              <a:t>, supports a small subset of </a:t>
            </a:r>
            <a:r>
              <a:rPr lang="en-US" dirty="0" err="1"/>
              <a:t>Redis</a:t>
            </a:r>
            <a:r>
              <a:rPr lang="en-US" dirty="0"/>
              <a:t> commands.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b="1" dirty="0" err="1"/>
              <a:t>RocksDB</a:t>
            </a:r>
            <a:r>
              <a:rPr lang="en-US" dirty="0"/>
              <a:t> as the underlying storage backend.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High availability: </a:t>
            </a:r>
            <a:r>
              <a:rPr lang="en-US" b="1" dirty="0"/>
              <a:t>Raft consensus </a:t>
            </a:r>
            <a:r>
              <a:rPr lang="en-US" dirty="0"/>
              <a:t>algorithm.</a:t>
            </a:r>
          </a:p>
          <a:p>
            <a:pPr marL="448056" lvl="1" indent="0">
              <a:buNone/>
            </a:pPr>
            <a:endParaRPr lang="en-US" dirty="0"/>
          </a:p>
          <a:p>
            <a:r>
              <a:rPr lang="en-US" dirty="0"/>
              <a:t>Implement the minimum necessary, and keep the system simple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800" b="1" dirty="0" err="1"/>
              <a:t>QuarkDB</a:t>
            </a:r>
            <a:r>
              <a:rPr lang="en-US" sz="2800" dirty="0"/>
              <a:t> runs as a plug-in to the </a:t>
            </a:r>
            <a:r>
              <a:rPr lang="en-US" sz="2800" b="1" dirty="0" err="1"/>
              <a:t>XRootD</a:t>
            </a:r>
            <a:r>
              <a:rPr lang="en-US" sz="2800" dirty="0"/>
              <a:t> server framework used by EOS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10-Jul-2018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CHEP 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7768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Architectural evolution(2)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10-Jul-2018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CHEP 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1410237"/>
            <a:ext cx="8208227" cy="4250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808923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1149</TotalTime>
  <Words>1069</Words>
  <Application>Microsoft Macintosh PowerPoint</Application>
  <PresentationFormat>On-screen Show (4:3)</PresentationFormat>
  <Paragraphs>224</Paragraphs>
  <Slides>24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</vt:lpstr>
      <vt:lpstr>Calibri</vt:lpstr>
      <vt:lpstr>Consolas</vt:lpstr>
      <vt:lpstr>Optima</vt:lpstr>
      <vt:lpstr>Roboto Slab</vt:lpstr>
      <vt:lpstr>Wingdings</vt:lpstr>
      <vt:lpstr>CERNCorporate4-3</vt:lpstr>
      <vt:lpstr>PowerPoint Presentation</vt:lpstr>
      <vt:lpstr>Scaling the EOS namespace Quick overview, and current status</vt:lpstr>
      <vt:lpstr>EOS Architecture</vt:lpstr>
      <vt:lpstr>The namespace subsystem</vt:lpstr>
      <vt:lpstr>In-memory namespace implementation</vt:lpstr>
      <vt:lpstr>In-memory namespace implementation (2)</vt:lpstr>
      <vt:lpstr>The need for high-availability</vt:lpstr>
      <vt:lpstr>Architectural evolution</vt:lpstr>
      <vt:lpstr>Architectural evolution(2)</vt:lpstr>
      <vt:lpstr>Replication</vt:lpstr>
      <vt:lpstr>Leader election (1)</vt:lpstr>
      <vt:lpstr>Leader election (2)</vt:lpstr>
      <vt:lpstr>Log replication</vt:lpstr>
      <vt:lpstr>QuarkDB Testing</vt:lpstr>
      <vt:lpstr>Problem: Network latency</vt:lpstr>
      <vt:lpstr>Problem: Network latency (2)</vt:lpstr>
      <vt:lpstr>Current status</vt:lpstr>
      <vt:lpstr>Current status (2)</vt:lpstr>
      <vt:lpstr>Next Steps</vt:lpstr>
      <vt:lpstr>Thanks</vt:lpstr>
      <vt:lpstr>PowerPoint Presentation</vt:lpstr>
      <vt:lpstr>Possible alternatives</vt:lpstr>
      <vt:lpstr>Redis command translation</vt:lpstr>
      <vt:lpstr>Consistency guarantees</vt:lpstr>
    </vt:vector>
  </TitlesOfParts>
  <Company>cern</Company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Microsoft Office User</cp:lastModifiedBy>
  <cp:revision>196</cp:revision>
  <dcterms:created xsi:type="dcterms:W3CDTF">2012-11-30T11:04:26Z</dcterms:created>
  <dcterms:modified xsi:type="dcterms:W3CDTF">2018-07-09T21:11:38Z</dcterms:modified>
</cp:coreProperties>
</file>