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40288" cy="42659300"/>
  <p:notesSz cx="7099300" cy="10234613"/>
  <p:defaultTextStyle>
    <a:defPPr>
      <a:defRPr lang="en-GB"/>
    </a:defPPr>
    <a:lvl1pPr algn="l" defTabSz="456137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8224"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54317" indent="-290122" algn="l" defTabSz="456137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8224"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60488" indent="-232098" algn="l" defTabSz="456137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8224"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24683" indent="-232098" algn="l" defTabSz="456137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8224"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88878" indent="-232098" algn="l" defTabSz="456137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8224"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320976" algn="l" defTabSz="928390" rtl="0" eaLnBrk="1" latinLnBrk="0" hangingPunct="1">
      <a:defRPr sz="8224"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85171" algn="l" defTabSz="928390" rtl="0" eaLnBrk="1" latinLnBrk="0" hangingPunct="1">
      <a:defRPr sz="8224"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49366" algn="l" defTabSz="928390" rtl="0" eaLnBrk="1" latinLnBrk="0" hangingPunct="1">
      <a:defRPr sz="8224"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713561" algn="l" defTabSz="928390" rtl="0" eaLnBrk="1" latinLnBrk="0" hangingPunct="1">
      <a:defRPr sz="8224"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29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59" userDrawn="1">
          <p15:clr>
            <a:srgbClr val="A4A3A4"/>
          </p15:clr>
        </p15:guide>
        <p15:guide id="3" orient="horz" pos="2986" userDrawn="1">
          <p15:clr>
            <a:srgbClr val="A4A3A4"/>
          </p15:clr>
        </p15:guide>
        <p15:guide id="4" pos="227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4837"/>
    <a:srgbClr val="87DDD5"/>
    <a:srgbClr val="88DCB6"/>
    <a:srgbClr val="64D2BE"/>
    <a:srgbClr val="65CDC3"/>
    <a:srgbClr val="BEFF28"/>
    <a:srgbClr val="D8FF0E"/>
    <a:srgbClr val="92D050"/>
    <a:srgbClr val="37A9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3166" autoAdjust="0"/>
    <p:restoredTop sz="91494" autoAdjust="0"/>
  </p:normalViewPr>
  <p:slideViewPr>
    <p:cSldViewPr>
      <p:cViewPr>
        <p:scale>
          <a:sx n="28" d="100"/>
          <a:sy n="28" d="100"/>
        </p:scale>
        <p:origin x="948" y="-4824"/>
      </p:cViewPr>
      <p:guideLst>
        <p:guide orient="horz" pos="2180"/>
        <p:guide pos="295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59"/>
        <p:guide orient="horz" pos="2986"/>
        <p:guide pos="227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ssandra\Dropbox\chep2018\risultati-dpm_tester-conplot-v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ssandra\Dropbox\chep2018\risultati-dpm_tester-conplot-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250MB file transfers (Mbps)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'1MB'!$B$67</c:f>
              <c:strCache>
                <c:ptCount val="1"/>
                <c:pt idx="0">
                  <c:v>Disk@NA</c:v>
                </c:pt>
              </c:strCache>
            </c:strRef>
          </c:tx>
          <c:invertIfNegative val="0"/>
          <c:cat>
            <c:strRef>
              <c:f>'1MB'!$A$68:$A$76</c:f>
              <c:strCache>
                <c:ptCount val="9"/>
                <c:pt idx="0">
                  <c:v>davs  Upload</c:v>
                </c:pt>
                <c:pt idx="1">
                  <c:v>davs Download</c:v>
                </c:pt>
                <c:pt idx="2">
                  <c:v>davs 10 Parallel</c:v>
                </c:pt>
                <c:pt idx="3">
                  <c:v>xroot Upload</c:v>
                </c:pt>
                <c:pt idx="4">
                  <c:v>xroot Download</c:v>
                </c:pt>
                <c:pt idx="5">
                  <c:v>xroot 10 Parallel</c:v>
                </c:pt>
                <c:pt idx="6">
                  <c:v>gsiftp Upload</c:v>
                </c:pt>
                <c:pt idx="7">
                  <c:v>gsiftp Download</c:v>
                </c:pt>
                <c:pt idx="8">
                  <c:v>gsiftp 10 Parallel</c:v>
                </c:pt>
              </c:strCache>
            </c:strRef>
          </c:cat>
          <c:val>
            <c:numRef>
              <c:f>'1MB'!$B$68:$B$76</c:f>
              <c:numCache>
                <c:formatCode>0.000</c:formatCode>
                <c:ptCount val="9"/>
                <c:pt idx="0">
                  <c:v>843.88185654008441</c:v>
                </c:pt>
                <c:pt idx="1">
                  <c:v>862.06896551724151</c:v>
                </c:pt>
                <c:pt idx="2">
                  <c:v>885.21687813514313</c:v>
                </c:pt>
                <c:pt idx="3">
                  <c:v>843.88185654008441</c:v>
                </c:pt>
                <c:pt idx="4">
                  <c:v>883.65243004418278</c:v>
                </c:pt>
                <c:pt idx="5">
                  <c:v>879.63641694766181</c:v>
                </c:pt>
                <c:pt idx="6">
                  <c:v>530.50397877984096</c:v>
                </c:pt>
                <c:pt idx="7">
                  <c:v>739.82737361282364</c:v>
                </c:pt>
                <c:pt idx="8">
                  <c:v>836.70338864872406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75-2842-B062-52946323DA66}"/>
            </c:ext>
          </c:extLst>
        </c:ser>
        <c:ser>
          <c:idx val="1"/>
          <c:order val="1"/>
          <c:tx>
            <c:strRef>
              <c:f>'1MB'!$C$67</c:f>
              <c:strCache>
                <c:ptCount val="1"/>
                <c:pt idx="0">
                  <c:v>Disk@RM1</c:v>
                </c:pt>
              </c:strCache>
            </c:strRef>
          </c:tx>
          <c:invertIfNegative val="0"/>
          <c:cat>
            <c:strRef>
              <c:f>'1MB'!$A$68:$A$76</c:f>
              <c:strCache>
                <c:ptCount val="9"/>
                <c:pt idx="0">
                  <c:v>davs  Upload</c:v>
                </c:pt>
                <c:pt idx="1">
                  <c:v>davs Download</c:v>
                </c:pt>
                <c:pt idx="2">
                  <c:v>davs 10 Parallel</c:v>
                </c:pt>
                <c:pt idx="3">
                  <c:v>xroot Upload</c:v>
                </c:pt>
                <c:pt idx="4">
                  <c:v>xroot Download</c:v>
                </c:pt>
                <c:pt idx="5">
                  <c:v>xroot 10 Parallel</c:v>
                </c:pt>
                <c:pt idx="6">
                  <c:v>gsiftp Upload</c:v>
                </c:pt>
                <c:pt idx="7">
                  <c:v>gsiftp Download</c:v>
                </c:pt>
                <c:pt idx="8">
                  <c:v>gsiftp 10 Parallel</c:v>
                </c:pt>
              </c:strCache>
            </c:strRef>
          </c:cat>
          <c:val>
            <c:numRef>
              <c:f>'1MB'!$C$68:$C$76</c:f>
              <c:numCache>
                <c:formatCode>0.000</c:formatCode>
                <c:ptCount val="9"/>
                <c:pt idx="0">
                  <c:v>555.04162812210905</c:v>
                </c:pt>
                <c:pt idx="1">
                  <c:v>713.43638525564813</c:v>
                </c:pt>
                <c:pt idx="2">
                  <c:v>776.69902912621342</c:v>
                </c:pt>
                <c:pt idx="3">
                  <c:v>783.28981723237621</c:v>
                </c:pt>
                <c:pt idx="4">
                  <c:v>692.84064665127016</c:v>
                </c:pt>
                <c:pt idx="5">
                  <c:v>710.56371387967806</c:v>
                </c:pt>
                <c:pt idx="6">
                  <c:v>402.14477211796248</c:v>
                </c:pt>
                <c:pt idx="7">
                  <c:v>730.81607795371497</c:v>
                </c:pt>
                <c:pt idx="8">
                  <c:v>710.22727272727275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8F-464B-9468-9D1F862F07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242240"/>
        <c:axId val="47584000"/>
      </c:barChart>
      <c:catAx>
        <c:axId val="472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47584000"/>
        <c:crosses val="autoZero"/>
        <c:auto val="1"/>
        <c:lblAlgn val="ctr"/>
        <c:lblOffset val="100"/>
        <c:noMultiLvlLbl val="0"/>
      </c:catAx>
      <c:valAx>
        <c:axId val="475840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Mbps</a:t>
                </a:r>
              </a:p>
            </c:rich>
          </c:tx>
          <c:layout>
            <c:manualLayout>
              <c:xMode val="edge"/>
              <c:yMode val="edge"/>
              <c:x val="1.2825547404496181E-2"/>
              <c:y val="0.49993055986111978"/>
            </c:manualLayout>
          </c:layout>
          <c:overlay val="0"/>
        </c:title>
        <c:numFmt formatCode="0" sourceLinked="0"/>
        <c:majorTickMark val="none"/>
        <c:minorTickMark val="none"/>
        <c:tickLblPos val="nextTo"/>
        <c:crossAx val="47242240"/>
        <c:crosses val="autoZero"/>
        <c:crossBetween val="between"/>
      </c:valAx>
    </c:plotArea>
    <c:legend>
      <c:legendPos val="t"/>
      <c:layout/>
      <c:overlay val="0"/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ln>
      <a:solidFill>
        <a:srgbClr val="00CC99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1MB file transfers (sec)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'1MB'!$B$133</c:f>
              <c:strCache>
                <c:ptCount val="1"/>
                <c:pt idx="0">
                  <c:v>Disk@NA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'1MB'!$A$134:$A$142</c:f>
              <c:strCache>
                <c:ptCount val="9"/>
                <c:pt idx="0">
                  <c:v>davs Upload</c:v>
                </c:pt>
                <c:pt idx="1">
                  <c:v>davs Download</c:v>
                </c:pt>
                <c:pt idx="2">
                  <c:v>davs 10 Parallel</c:v>
                </c:pt>
                <c:pt idx="3">
                  <c:v>xroot Upload</c:v>
                </c:pt>
                <c:pt idx="4">
                  <c:v>xroot Download</c:v>
                </c:pt>
                <c:pt idx="5">
                  <c:v>xroot 10 Parallel</c:v>
                </c:pt>
                <c:pt idx="6">
                  <c:v>gsiftp Upload</c:v>
                </c:pt>
                <c:pt idx="7">
                  <c:v>gsiftp Download</c:v>
                </c:pt>
                <c:pt idx="8">
                  <c:v>gsiftp 10 Parallel</c:v>
                </c:pt>
              </c:strCache>
            </c:strRef>
          </c:cat>
          <c:val>
            <c:numRef>
              <c:f>'1MB'!$B$134:$B$142</c:f>
              <c:numCache>
                <c:formatCode>0.000</c:formatCode>
                <c:ptCount val="9"/>
                <c:pt idx="0">
                  <c:v>0.1145</c:v>
                </c:pt>
                <c:pt idx="1">
                  <c:v>0.1144</c:v>
                </c:pt>
                <c:pt idx="2">
                  <c:v>0.43120000000000008</c:v>
                </c:pt>
                <c:pt idx="3">
                  <c:v>0.1646</c:v>
                </c:pt>
                <c:pt idx="4">
                  <c:v>3.2000000000000008E-2</c:v>
                </c:pt>
                <c:pt idx="5">
                  <c:v>0.5353</c:v>
                </c:pt>
                <c:pt idx="6">
                  <c:v>1.5189999999999997</c:v>
                </c:pt>
                <c:pt idx="7">
                  <c:v>0.41530000000000006</c:v>
                </c:pt>
                <c:pt idx="8">
                  <c:v>1.8561000000000001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92-4D25-8CBF-8E2F4A1D8634}"/>
            </c:ext>
          </c:extLst>
        </c:ser>
        <c:ser>
          <c:idx val="1"/>
          <c:order val="1"/>
          <c:tx>
            <c:strRef>
              <c:f>'1MB'!$C$133</c:f>
              <c:strCache>
                <c:ptCount val="1"/>
                <c:pt idx="0">
                  <c:v>Disk@RM1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'1MB'!$A$134:$A$142</c:f>
              <c:strCache>
                <c:ptCount val="9"/>
                <c:pt idx="0">
                  <c:v>davs Upload</c:v>
                </c:pt>
                <c:pt idx="1">
                  <c:v>davs Download</c:v>
                </c:pt>
                <c:pt idx="2">
                  <c:v>davs 10 Parallel</c:v>
                </c:pt>
                <c:pt idx="3">
                  <c:v>xroot Upload</c:v>
                </c:pt>
                <c:pt idx="4">
                  <c:v>xroot Download</c:v>
                </c:pt>
                <c:pt idx="5">
                  <c:v>xroot 10 Parallel</c:v>
                </c:pt>
                <c:pt idx="6">
                  <c:v>gsiftp Upload</c:v>
                </c:pt>
                <c:pt idx="7">
                  <c:v>gsiftp Download</c:v>
                </c:pt>
                <c:pt idx="8">
                  <c:v>gsiftp 10 Parallel</c:v>
                </c:pt>
              </c:strCache>
            </c:strRef>
          </c:cat>
          <c:val>
            <c:numRef>
              <c:f>'1MB'!$C$134:$C$142</c:f>
              <c:numCache>
                <c:formatCode>0.000</c:formatCode>
                <c:ptCount val="9"/>
                <c:pt idx="0">
                  <c:v>0.21480000000000002</c:v>
                </c:pt>
                <c:pt idx="1">
                  <c:v>0.1646</c:v>
                </c:pt>
                <c:pt idx="2">
                  <c:v>0.48210000000000003</c:v>
                </c:pt>
                <c:pt idx="3">
                  <c:v>0.21500000000000002</c:v>
                </c:pt>
                <c:pt idx="4">
                  <c:v>0.1145</c:v>
                </c:pt>
                <c:pt idx="5">
                  <c:v>0.38760000000000006</c:v>
                </c:pt>
                <c:pt idx="6">
                  <c:v>1.6193</c:v>
                </c:pt>
                <c:pt idx="7">
                  <c:v>0.4657</c:v>
                </c:pt>
                <c:pt idx="8">
                  <c:v>1.9862000000000002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92-4D25-8CBF-8E2F4A1D86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610112"/>
        <c:axId val="47636480"/>
      </c:barChart>
      <c:catAx>
        <c:axId val="47610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en-US"/>
          </a:p>
        </c:txPr>
        <c:crossAx val="47636480"/>
        <c:crosses val="autoZero"/>
        <c:auto val="1"/>
        <c:lblAlgn val="ctr"/>
        <c:lblOffset val="100"/>
        <c:noMultiLvlLbl val="0"/>
      </c:catAx>
      <c:valAx>
        <c:axId val="476364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seconds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crossAx val="4761011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rgbClr val="00CC99"/>
      </a:solidFill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1" y="2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5463" tIns="47732" rIns="95463" bIns="47732" anchor="ctr"/>
          <a:lstStyle/>
          <a:p>
            <a:pPr>
              <a:buFont typeface="Times New Roman" pitchFamily="16" charset="0"/>
              <a:buNone/>
              <a:defRPr/>
            </a:pPr>
            <a:endParaRPr lang="it-IT" altLang="en-US">
              <a:ea typeface="Microsoft YaHei" charset="-122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0" y="0"/>
            <a:ext cx="3076978" cy="5118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5463" tIns="47732" rIns="95463" bIns="47732" anchor="ctr"/>
          <a:lstStyle/>
          <a:p>
            <a:pPr>
              <a:buFont typeface="Times New Roman" pitchFamily="16" charset="0"/>
              <a:buNone/>
              <a:defRPr/>
            </a:pPr>
            <a:endParaRPr lang="it-IT" altLang="en-US">
              <a:ea typeface="Microsoft YaHei" charset="-122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4020650" y="0"/>
            <a:ext cx="3076976" cy="5118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5463" tIns="47732" rIns="95463" bIns="47732" anchor="ctr"/>
          <a:lstStyle/>
          <a:p>
            <a:pPr>
              <a:buFont typeface="Times New Roman" pitchFamily="16" charset="0"/>
              <a:buNone/>
              <a:defRPr/>
            </a:pPr>
            <a:endParaRPr lang="it-IT" altLang="en-US">
              <a:ea typeface="Microsoft YaHei" charset="-122"/>
            </a:endParaRPr>
          </a:p>
        </p:txBody>
      </p:sp>
      <p:sp>
        <p:nvSpPr>
          <p:cNvPr id="307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89163" y="766763"/>
            <a:ext cx="2719387" cy="3836987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709429" y="4860538"/>
            <a:ext cx="5678770" cy="46037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960" tIns="48859" rIns="93960" bIns="48859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 noProof="0" smtClean="0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0" y="9719427"/>
            <a:ext cx="3076978" cy="51189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5463" tIns="47732" rIns="95463" bIns="47732" anchor="ctr"/>
          <a:lstStyle/>
          <a:p>
            <a:pPr>
              <a:buFont typeface="Times New Roman" pitchFamily="16" charset="0"/>
              <a:buNone/>
              <a:defRPr/>
            </a:pPr>
            <a:endParaRPr lang="it-IT" altLang="en-US">
              <a:ea typeface="Microsoft YaHei" charset="-122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020651" y="9719428"/>
            <a:ext cx="3075304" cy="51024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960" tIns="48859" rIns="93960" bIns="48859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54634" algn="l"/>
                <a:tab pos="1909267" algn="l"/>
                <a:tab pos="2863901" algn="l"/>
                <a:tab pos="3818534" algn="l"/>
                <a:tab pos="4773168" algn="l"/>
                <a:tab pos="5727802" algn="l"/>
                <a:tab pos="6682435" algn="l"/>
                <a:tab pos="7637069" algn="l"/>
                <a:tab pos="8591702" algn="l"/>
                <a:tab pos="9546336" algn="l"/>
                <a:tab pos="10500970" algn="l"/>
              </a:tabLst>
              <a:defRPr sz="1300">
                <a:solidFill>
                  <a:srgbClr val="000000"/>
                </a:solidFill>
                <a:ea typeface="Microsoft YaHei" charset="-122"/>
              </a:defRPr>
            </a:lvl1pPr>
          </a:lstStyle>
          <a:p>
            <a:pPr>
              <a:defRPr/>
            </a:pPr>
            <a:fld id="{E5B9CDD9-DDF9-4BB1-9A2A-BC4FAE7FAC73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7449834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613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18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54317" indent="-290122" algn="l" defTabSz="45613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18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60488" indent="-232098" algn="l" defTabSz="45613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18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24683" indent="-232098" algn="l" defTabSz="45613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18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88878" indent="-232098" algn="l" defTabSz="45613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18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320976" algn="l" defTabSz="928390" rtl="0" eaLnBrk="1" latinLnBrk="0" hangingPunct="1">
      <a:defRPr sz="1218" kern="1200">
        <a:solidFill>
          <a:schemeClr val="tx1"/>
        </a:solidFill>
        <a:latin typeface="+mn-lt"/>
        <a:ea typeface="+mn-ea"/>
        <a:cs typeface="+mn-cs"/>
      </a:defRPr>
    </a:lvl6pPr>
    <a:lvl7pPr marL="2785171" algn="l" defTabSz="928390" rtl="0" eaLnBrk="1" latinLnBrk="0" hangingPunct="1">
      <a:defRPr sz="1218" kern="1200">
        <a:solidFill>
          <a:schemeClr val="tx1"/>
        </a:solidFill>
        <a:latin typeface="+mn-lt"/>
        <a:ea typeface="+mn-ea"/>
        <a:cs typeface="+mn-cs"/>
      </a:defRPr>
    </a:lvl7pPr>
    <a:lvl8pPr marL="3249366" algn="l" defTabSz="928390" rtl="0" eaLnBrk="1" latinLnBrk="0" hangingPunct="1">
      <a:defRPr sz="1218" kern="1200">
        <a:solidFill>
          <a:schemeClr val="tx1"/>
        </a:solidFill>
        <a:latin typeface="+mn-lt"/>
        <a:ea typeface="+mn-ea"/>
        <a:cs typeface="+mn-cs"/>
      </a:defRPr>
    </a:lvl8pPr>
    <a:lvl9pPr marL="3713561" algn="l" defTabSz="928390" rtl="0" eaLnBrk="1" latinLnBrk="0" hangingPunct="1">
      <a:defRPr sz="121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3EA5891-5515-4C62-AB8D-981C14E99E15}" type="slidenum">
              <a:rPr lang="en-US" altLang="it-IT" smtClean="0">
                <a:ea typeface="Microsoft YaHei" pitchFamily="34" charset="-122"/>
              </a:rPr>
              <a:pPr/>
              <a:t>1</a:t>
            </a:fld>
            <a:endParaRPr lang="en-US" altLang="it-IT" smtClean="0">
              <a:ea typeface="Microsoft YaHei" pitchFamily="34" charset="-122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4020650" y="9719427"/>
            <a:ext cx="3076976" cy="5118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3960" tIns="48859" rIns="93960" bIns="48859" anchor="b"/>
          <a:lstStyle/>
          <a:p>
            <a:pPr algn="r">
              <a:buClrTx/>
              <a:tabLst>
                <a:tab pos="0" algn="l"/>
                <a:tab pos="954634" algn="l"/>
                <a:tab pos="1909267" algn="l"/>
                <a:tab pos="2863901" algn="l"/>
                <a:tab pos="3818534" algn="l"/>
                <a:tab pos="4773168" algn="l"/>
                <a:tab pos="5727802" algn="l"/>
                <a:tab pos="6682435" algn="l"/>
                <a:tab pos="7637069" algn="l"/>
                <a:tab pos="8591702" algn="l"/>
                <a:tab pos="9546336" algn="l"/>
                <a:tab pos="10500970" algn="l"/>
              </a:tabLst>
            </a:pPr>
            <a:fld id="{D1CFBB5B-3CBF-4C03-A43C-4E94818424D3}" type="slidenum">
              <a:rPr lang="en-US" altLang="it-IT" sz="1300">
                <a:solidFill>
                  <a:srgbClr val="000000"/>
                </a:solidFill>
              </a:rPr>
              <a:pPr algn="r">
                <a:buClrTx/>
                <a:tabLst>
                  <a:tab pos="0" algn="l"/>
                  <a:tab pos="954634" algn="l"/>
                  <a:tab pos="1909267" algn="l"/>
                  <a:tab pos="2863901" algn="l"/>
                  <a:tab pos="3818534" algn="l"/>
                  <a:tab pos="4773168" algn="l"/>
                  <a:tab pos="5727802" algn="l"/>
                  <a:tab pos="6682435" algn="l"/>
                  <a:tab pos="7637069" algn="l"/>
                  <a:tab pos="8591702" algn="l"/>
                  <a:tab pos="9546336" algn="l"/>
                  <a:tab pos="10500970" algn="l"/>
                </a:tabLst>
              </a:pPr>
              <a:t>1</a:t>
            </a:fld>
            <a:endParaRPr lang="en-US" altLang="it-IT" sz="1300" dirty="0">
              <a:solidFill>
                <a:srgbClr val="000000"/>
              </a:solidFill>
            </a:endParaRPr>
          </a:p>
        </p:txBody>
      </p:sp>
      <p:sp>
        <p:nvSpPr>
          <p:cNvPr id="41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89163" y="766763"/>
            <a:ext cx="2720975" cy="3838575"/>
          </a:xfrm>
          <a:solidFill>
            <a:srgbClr val="FFFFFF"/>
          </a:solidFill>
          <a:ln/>
        </p:spPr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429" y="4860538"/>
            <a:ext cx="5680444" cy="4605411"/>
          </a:xfrm>
          <a:noFill/>
        </p:spPr>
        <p:txBody>
          <a:bodyPr wrap="none" anchor="ctr"/>
          <a:lstStyle/>
          <a:p>
            <a:endParaRPr lang="it-IT" altLang="it-IT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268023" y="13252022"/>
            <a:ext cx="25704245" cy="914391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536043" y="24174404"/>
            <a:ext cx="21168202" cy="10901554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35BE2-1863-43CA-859F-39A2D2A06BDC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05013-8793-43FB-96A3-24A5CA98B6BC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1922583" y="1709577"/>
            <a:ext cx="6802439" cy="3639619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513641" y="1709577"/>
            <a:ext cx="20252863" cy="3639619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5C7EC-1562-40A7-B1F5-28577188B53C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55DD0-871B-4146-9E6B-C36051EF3674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8333" y="27412506"/>
            <a:ext cx="25704245" cy="847257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88333" y="18081135"/>
            <a:ext cx="25704245" cy="933137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25DC8-3FF3-4F7F-BEC8-7F13A04319C2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513640" y="9954639"/>
            <a:ext cx="13526839" cy="281511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196559" y="9954639"/>
            <a:ext cx="13528464" cy="281511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EB1C7-0CDC-4031-A536-0E99BFF3AED8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12015" y="1707975"/>
            <a:ext cx="27216259" cy="7110684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512015" y="9549274"/>
            <a:ext cx="13361005" cy="3979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12015" y="13529207"/>
            <a:ext cx="13361005" cy="245781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5362392" y="9549274"/>
            <a:ext cx="13365882" cy="3979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5362392" y="13529207"/>
            <a:ext cx="13365882" cy="245781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BF74E-B3C9-4454-A903-0BCAB311E128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BEAD9-6507-4DDC-996E-7B80C3978155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A2100-F193-4A9A-AB52-3A2B47307A76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12015" y="1698361"/>
            <a:ext cx="9948405" cy="72292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822978" y="1698361"/>
            <a:ext cx="16905296" cy="364090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512015" y="8927610"/>
            <a:ext cx="9948405" cy="29179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9F041-6FF0-4E1C-90CD-96A36909450C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27747" y="29862311"/>
            <a:ext cx="18144173" cy="3524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927747" y="3811699"/>
            <a:ext cx="18144173" cy="255955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927747" y="33387210"/>
            <a:ext cx="18144173" cy="500696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25F00-E4BB-4502-91EB-9FB3BA538008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13641" y="1709577"/>
            <a:ext cx="27211381" cy="7107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410040" tIns="205200" rIns="410040" bIns="2052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Fate clic per modificare il formato del testo del titolo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3641" y="9954639"/>
            <a:ext cx="27211381" cy="2815113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410040" tIns="205200" rIns="410040" bIns="2052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Fate clic per modificare il formato del testo della struttura</a:t>
            </a:r>
          </a:p>
          <a:p>
            <a:pPr lvl="1"/>
            <a:r>
              <a:rPr lang="en-GB" altLang="it-IT" smtClean="0"/>
              <a:t>Secondo livello struttura</a:t>
            </a:r>
          </a:p>
          <a:p>
            <a:pPr lvl="2"/>
            <a:r>
              <a:rPr lang="en-GB" altLang="it-IT" smtClean="0"/>
              <a:t>Terzo livello struttura</a:t>
            </a:r>
          </a:p>
          <a:p>
            <a:pPr lvl="3"/>
            <a:r>
              <a:rPr lang="en-GB" altLang="it-IT" smtClean="0"/>
              <a:t>Quarto livello struttura</a:t>
            </a:r>
          </a:p>
          <a:p>
            <a:pPr lvl="4"/>
            <a:r>
              <a:rPr lang="en-GB" altLang="it-IT" smtClean="0"/>
              <a:t>Quinto livello struttura</a:t>
            </a:r>
          </a:p>
          <a:p>
            <a:pPr lvl="4"/>
            <a:r>
              <a:rPr lang="en-GB" altLang="it-IT" smtClean="0"/>
              <a:t>Sesto livello struttura</a:t>
            </a:r>
          </a:p>
          <a:p>
            <a:pPr lvl="4"/>
            <a:r>
              <a:rPr lang="en-GB" altLang="it-IT" smtClean="0"/>
              <a:t>Settimo livello struttura</a:t>
            </a:r>
          </a:p>
          <a:p>
            <a:pPr lvl="4"/>
            <a:r>
              <a:rPr lang="en-GB" altLang="it-IT" smtClean="0"/>
              <a:t>Ottavo livello struttura</a:t>
            </a:r>
          </a:p>
          <a:p>
            <a:pPr lvl="4"/>
            <a:r>
              <a:rPr lang="en-GB" altLang="it-IT" smtClean="0"/>
              <a:t>Nono livello struttura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1513641" y="38849204"/>
            <a:ext cx="7052816" cy="296251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it-IT" altLang="en-US" sz="8224">
              <a:ea typeface="Microsoft YaHei" charset="-122"/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10332100" y="38849204"/>
            <a:ext cx="9576091" cy="296251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it-IT" altLang="en-US" sz="8224">
              <a:ea typeface="Microsoft YaHei" charset="-122"/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21673833" y="38849204"/>
            <a:ext cx="7051189" cy="29609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410040" tIns="205200" rIns="410040" bIns="2052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ea typeface="Microsoft YaHei" charset="-122"/>
              </a:defRPr>
            </a:lvl1pPr>
          </a:lstStyle>
          <a:p>
            <a:pPr>
              <a:defRPr/>
            </a:pPr>
            <a:fld id="{7D98F3B4-B72A-4BB5-B68C-41E40CA0CEBD}" type="slidenum">
              <a:rPr lang="fr-FR" altLang="it-IT"/>
              <a:pPr>
                <a:defRPr/>
              </a:pPr>
              <a:t>‹N›</a:t>
            </a:fld>
            <a:endParaRPr lang="fr-FR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7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7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7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7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7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7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7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7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7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3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31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26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2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08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22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88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22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88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22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88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22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88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22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88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22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8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chart" Target="../charts/chart2.xml"/><Relationship Id="rId5" Type="http://schemas.openxmlformats.org/officeDocument/2006/relationships/image" Target="../media/image3.png"/><Relationship Id="rId10" Type="http://schemas.openxmlformats.org/officeDocument/2006/relationships/chart" Target="../charts/chart1.xm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DFF5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11315279" y="13178342"/>
            <a:ext cx="7477273" cy="8424936"/>
            <a:chOff x="3481752" y="0"/>
            <a:chExt cx="5466962" cy="6858000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81752" y="0"/>
              <a:ext cx="5466962" cy="6858000"/>
            </a:xfrm>
            <a:prstGeom prst="rect">
              <a:avLst/>
            </a:prstGeom>
            <a:ln>
              <a:solidFill>
                <a:srgbClr val="42C9BB"/>
              </a:solidFill>
            </a:ln>
          </p:spPr>
        </p:pic>
        <p:pic>
          <p:nvPicPr>
            <p:cNvPr id="69" name="Grafik 18" descr="C:\Users\TKennedy\AppData\Local\Microsoft\Windows\Temporary Internet Files\Content.IE5\YD93CM7Z\MC900433942[1]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606" y="949571"/>
              <a:ext cx="924057" cy="79470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" name="Magnetic Disk 69"/>
            <p:cNvSpPr/>
            <p:nvPr/>
          </p:nvSpPr>
          <p:spPr>
            <a:xfrm>
              <a:off x="6382387" y="4369699"/>
              <a:ext cx="650099" cy="496024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NAPOLI  cache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71" name="Shape 131"/>
            <p:cNvSpPr/>
            <p:nvPr/>
          </p:nvSpPr>
          <p:spPr>
            <a:xfrm rot="14051355">
              <a:off x="5226354" y="1817022"/>
              <a:ext cx="771211" cy="180225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525" cap="flat" cmpd="sng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sp>
          <p:nvSpPr>
            <p:cNvPr id="72" name="Shape 131"/>
            <p:cNvSpPr/>
            <p:nvPr/>
          </p:nvSpPr>
          <p:spPr>
            <a:xfrm rot="12989866">
              <a:off x="5416044" y="2049013"/>
              <a:ext cx="2313840" cy="187323"/>
            </a:xfrm>
            <a:prstGeom prst="leftRightArrow">
              <a:avLst>
                <a:gd name="adj1" fmla="val 40233"/>
                <a:gd name="adj2" fmla="val 59736"/>
              </a:avLst>
            </a:prstGeom>
            <a:solidFill>
              <a:srgbClr val="004837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sp>
          <p:nvSpPr>
            <p:cNvPr id="73" name="Magnetic Disk 9"/>
            <p:cNvSpPr/>
            <p:nvPr/>
          </p:nvSpPr>
          <p:spPr>
            <a:xfrm>
              <a:off x="5692977" y="2239110"/>
              <a:ext cx="563528" cy="533799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ROMA cache</a:t>
              </a:r>
            </a:p>
          </p:txBody>
        </p:sp>
        <p:sp>
          <p:nvSpPr>
            <p:cNvPr id="74" name="CasellaDiTesto 30"/>
            <p:cNvSpPr txBox="1"/>
            <p:nvPr/>
          </p:nvSpPr>
          <p:spPr>
            <a:xfrm>
              <a:off x="6793234" y="2966920"/>
              <a:ext cx="1110968" cy="22548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1 </a:t>
              </a:r>
              <a:r>
                <a:rPr lang="it-IT" sz="12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Permanent</a:t>
              </a:r>
              <a:r>
                <a:rPr lang="it-IT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it-IT" sz="1200" b="1" dirty="0" smtClean="0">
                  <a:solidFill>
                    <a:srgbClr val="004837"/>
                  </a:solidFill>
                </a:rPr>
                <a:t>Pool</a:t>
              </a:r>
              <a:endParaRPr lang="it-IT" sz="1200" b="1" dirty="0">
                <a:solidFill>
                  <a:srgbClr val="004837"/>
                </a:solidFill>
              </a:endParaRPr>
            </a:p>
          </p:txBody>
        </p:sp>
        <p:sp>
          <p:nvSpPr>
            <p:cNvPr id="75" name="Ovale 29"/>
            <p:cNvSpPr/>
            <p:nvPr/>
          </p:nvSpPr>
          <p:spPr>
            <a:xfrm>
              <a:off x="5464626" y="2862038"/>
              <a:ext cx="1395782" cy="1306685"/>
            </a:xfrm>
            <a:prstGeom prst="ellipse">
              <a:avLst/>
            </a:pr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6" name="Magnetic Disk 9"/>
            <p:cNvSpPr/>
            <p:nvPr/>
          </p:nvSpPr>
          <p:spPr>
            <a:xfrm>
              <a:off x="6297499" y="2534066"/>
              <a:ext cx="553739" cy="502308"/>
            </a:xfrm>
            <a:prstGeom prst="flowChartMagneticDisk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en-US" sz="1000" b="1" dirty="0" smtClean="0"/>
                <a:t>ROMA</a:t>
              </a:r>
              <a:endParaRPr lang="en-US" sz="1000" b="1" dirty="0"/>
            </a:p>
          </p:txBody>
        </p:sp>
        <p:pic>
          <p:nvPicPr>
            <p:cNvPr id="77" name="Picture 17" descr="MCj0431564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8312" y="2670372"/>
              <a:ext cx="711383" cy="6158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8" name="Magnetic Disk 9"/>
            <p:cNvSpPr/>
            <p:nvPr/>
          </p:nvSpPr>
          <p:spPr>
            <a:xfrm>
              <a:off x="5244533" y="2719332"/>
              <a:ext cx="493907" cy="484661"/>
            </a:xfrm>
            <a:prstGeom prst="flowChartMagneticDisk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en-US" sz="1000" b="1" dirty="0" smtClean="0"/>
                <a:t>LNF</a:t>
              </a:r>
              <a:r>
                <a:rPr lang="en-US" sz="800" b="1" dirty="0" smtClean="0"/>
                <a:t>  </a:t>
              </a:r>
              <a:endParaRPr lang="en-US" sz="800" b="1" dirty="0"/>
            </a:p>
          </p:txBody>
        </p:sp>
        <p:sp>
          <p:nvSpPr>
            <p:cNvPr id="79" name="Magnetic Disk 9"/>
            <p:cNvSpPr/>
            <p:nvPr/>
          </p:nvSpPr>
          <p:spPr>
            <a:xfrm>
              <a:off x="6189912" y="3704990"/>
              <a:ext cx="568047" cy="407771"/>
            </a:xfrm>
            <a:prstGeom prst="flowChartMagneticDisk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en-US" sz="1000" b="1" dirty="0" smtClean="0"/>
                <a:t>NAPOLI </a:t>
              </a:r>
              <a:endParaRPr lang="en-US" sz="1000" b="1" dirty="0"/>
            </a:p>
          </p:txBody>
        </p:sp>
        <p:pic>
          <p:nvPicPr>
            <p:cNvPr id="80" name="Picture 17" descr="MCj0431564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8640" y="3830686"/>
              <a:ext cx="771211" cy="66767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2538" y="3254476"/>
              <a:ext cx="835397" cy="718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2" name="Arc 81"/>
            <p:cNvSpPr/>
            <p:nvPr/>
          </p:nvSpPr>
          <p:spPr>
            <a:xfrm rot="12372572">
              <a:off x="4954035" y="2337228"/>
              <a:ext cx="2605802" cy="2444238"/>
            </a:xfrm>
            <a:prstGeom prst="arc">
              <a:avLst>
                <a:gd name="adj1" fmla="val 13810477"/>
                <a:gd name="adj2" fmla="val 2170026"/>
              </a:avLst>
            </a:prstGeom>
            <a:ln w="5080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CasellaDiTesto 30"/>
            <p:cNvSpPr txBox="1"/>
            <p:nvPr/>
          </p:nvSpPr>
          <p:spPr>
            <a:xfrm>
              <a:off x="4710856" y="4592819"/>
              <a:ext cx="969143" cy="22548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B2490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200" b="1" dirty="0" smtClean="0">
                  <a:solidFill>
                    <a:schemeClr val="tx1"/>
                  </a:solidFill>
                </a:rPr>
                <a:t>3 Volatile </a:t>
              </a:r>
              <a:r>
                <a:rPr lang="it-IT" sz="1200" b="1" dirty="0" err="1" smtClean="0">
                  <a:solidFill>
                    <a:schemeClr val="tx1"/>
                  </a:solidFill>
                </a:rPr>
                <a:t>Pools</a:t>
              </a:r>
              <a:endParaRPr lang="it-IT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4" name="Magnetic Disk 9"/>
            <p:cNvSpPr/>
            <p:nvPr/>
          </p:nvSpPr>
          <p:spPr>
            <a:xfrm>
              <a:off x="4772107" y="3120870"/>
              <a:ext cx="570874" cy="520547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LNF cache</a:t>
              </a:r>
            </a:p>
          </p:txBody>
        </p:sp>
        <p:pic>
          <p:nvPicPr>
            <p:cNvPr id="85" name="Picture 17" descr="MCj0431564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1888" y="3059414"/>
              <a:ext cx="772585" cy="66886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Shape 146"/>
            <p:cNvSpPr txBox="1"/>
            <p:nvPr/>
          </p:nvSpPr>
          <p:spPr>
            <a:xfrm>
              <a:off x="6956534" y="3470033"/>
              <a:ext cx="710222" cy="352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/>
                <a:t>DPM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/>
                <a:t>head node</a:t>
              </a:r>
            </a:p>
          </p:txBody>
        </p:sp>
      </p:grp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11700669" y="41661556"/>
            <a:ext cx="8459788" cy="806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it-IT" sz="4700" b="1" i="1">
              <a:solidFill>
                <a:srgbClr val="2A5197"/>
              </a:solidFill>
            </a:endParaRPr>
          </a:p>
        </p:txBody>
      </p:sp>
      <p:sp>
        <p:nvSpPr>
          <p:cNvPr id="2056" name="Rectangle 23"/>
          <p:cNvSpPr>
            <a:spLocks noChangeArrowheads="1"/>
          </p:cNvSpPr>
          <p:nvPr/>
        </p:nvSpPr>
        <p:spPr bwMode="auto">
          <a:xfrm>
            <a:off x="356394" y="196056"/>
            <a:ext cx="295275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en-US"/>
          </a:p>
        </p:txBody>
      </p:sp>
      <p:sp>
        <p:nvSpPr>
          <p:cNvPr id="2071" name="Rectangle 35"/>
          <p:cNvSpPr>
            <a:spLocks noChangeArrowheads="1"/>
          </p:cNvSpPr>
          <p:nvPr/>
        </p:nvSpPr>
        <p:spPr bwMode="auto">
          <a:xfrm>
            <a:off x="0" y="-482912"/>
            <a:ext cx="184731" cy="1357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87" name="Rettangolo arrotondato 810"/>
          <p:cNvSpPr/>
          <p:nvPr/>
        </p:nvSpPr>
        <p:spPr>
          <a:xfrm>
            <a:off x="70472" y="146106"/>
            <a:ext cx="30102299" cy="7112625"/>
          </a:xfrm>
          <a:prstGeom prst="roundRect">
            <a:avLst>
              <a:gd name="adj" fmla="val 9254"/>
            </a:avLst>
          </a:prstGeom>
          <a:gradFill flip="none" rotWithShape="1">
            <a:gsLst>
              <a:gs pos="45000">
                <a:srgbClr val="0E25B5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133350">
            <a:solidFill>
              <a:schemeClr val="bg1"/>
            </a:solidFill>
          </a:ln>
          <a:effectLst>
            <a:outerShdw blurRad="40000" dist="20000" dir="5400000" rotWithShape="0">
              <a:schemeClr val="accent1">
                <a:lumMod val="50000"/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2215" tIns="56108" rIns="112215" bIns="56108" rtlCol="0" anchor="ctr"/>
          <a:lstStyle/>
          <a:p>
            <a:pPr algn="ctr"/>
            <a:endParaRPr lang="it-IT"/>
          </a:p>
        </p:txBody>
      </p:sp>
      <p:sp>
        <p:nvSpPr>
          <p:cNvPr id="45" name="Rettangolo arrotondato 823"/>
          <p:cNvSpPr/>
          <p:nvPr/>
        </p:nvSpPr>
        <p:spPr>
          <a:xfrm>
            <a:off x="71540" y="13378548"/>
            <a:ext cx="11376196" cy="8023111"/>
          </a:xfrm>
          <a:prstGeom prst="roundRect">
            <a:avLst>
              <a:gd name="adj" fmla="val 3801"/>
            </a:avLst>
          </a:prstGeom>
          <a:solidFill>
            <a:srgbClr val="FFFF00"/>
          </a:solidFill>
          <a:ln w="133350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5383" tIns="47692" rIns="95383" bIns="47692" rtlCol="0" anchor="ctr"/>
          <a:lstStyle/>
          <a:p>
            <a:endParaRPr lang="it-IT" sz="4200" b="1" dirty="0">
              <a:latin typeface="Garamond" pitchFamily="18" charset="0"/>
            </a:endParaRPr>
          </a:p>
        </p:txBody>
      </p:sp>
      <p:sp>
        <p:nvSpPr>
          <p:cNvPr id="46" name="Arrotonda angolo stesso lato rettangolo 824"/>
          <p:cNvSpPr/>
          <p:nvPr/>
        </p:nvSpPr>
        <p:spPr>
          <a:xfrm>
            <a:off x="71540" y="13192747"/>
            <a:ext cx="11448204" cy="1520242"/>
          </a:xfrm>
          <a:prstGeom prst="round2SameRect">
            <a:avLst>
              <a:gd name="adj1" fmla="val 31596"/>
              <a:gd name="adj2" fmla="val 0"/>
            </a:avLst>
          </a:prstGeom>
          <a:solidFill>
            <a:srgbClr val="0E25B5"/>
          </a:solidFill>
          <a:ln w="127000"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5383" tIns="47692" rIns="95383" bIns="47692" rtlCol="0" anchor="ctr"/>
          <a:lstStyle/>
          <a:p>
            <a:pPr marL="953829" indent="-953829"/>
            <a:r>
              <a:rPr lang="it-IT" sz="5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DPM </a:t>
            </a:r>
            <a:r>
              <a:rPr lang="it-IT" sz="54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volatile </a:t>
            </a:r>
            <a:r>
              <a:rPr lang="it-IT" sz="5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pools </a:t>
            </a:r>
            <a:r>
              <a:rPr lang="it-IT" sz="5400" b="1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as</a:t>
            </a:r>
            <a:r>
              <a:rPr lang="it-IT" sz="54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 </a:t>
            </a:r>
            <a:r>
              <a:rPr lang="it-IT" sz="5400" b="1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local</a:t>
            </a:r>
            <a:r>
              <a:rPr lang="it-IT" sz="54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 </a:t>
            </a:r>
            <a:r>
              <a:rPr lang="it-IT" sz="5400" b="1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caches</a:t>
            </a:r>
            <a:endParaRPr lang="en-US" sz="54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ramond"/>
              <a:cs typeface="Garamond"/>
            </a:endParaRPr>
          </a:p>
        </p:txBody>
      </p:sp>
      <p:sp>
        <p:nvSpPr>
          <p:cNvPr id="48" name="Segnaposto contenuto 2"/>
          <p:cNvSpPr txBox="1">
            <a:spLocks/>
          </p:cNvSpPr>
          <p:nvPr/>
        </p:nvSpPr>
        <p:spPr>
          <a:xfrm>
            <a:off x="70472" y="14704915"/>
            <a:ext cx="11305256" cy="6768751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449263" rtl="0" eaLnBrk="0" fontAlgn="base" hangingPunct="0">
              <a:spcBef>
                <a:spcPts val="3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31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6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2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08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685800" lvl="1" indent="-685800">
              <a:spcBef>
                <a:spcPts val="2400"/>
              </a:spcBef>
              <a:buFont typeface="Wingdings" charset="2"/>
              <a:buChar char="Ø"/>
            </a:pP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When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a file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is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requested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to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a volatile pool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for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the first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time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, the pool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retrieves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it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with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a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customized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script and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keeps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it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locally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for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the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next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usages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.</a:t>
            </a:r>
          </a:p>
          <a:p>
            <a:pPr marL="685800" lvl="1" indent="-685800">
              <a:spcBef>
                <a:spcPts val="2400"/>
              </a:spcBef>
              <a:buFont typeface="Wingdings" charset="2"/>
              <a:buChar char="Ø"/>
            </a:pP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Complex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retrival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algorithms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can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be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implemented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 and the file source can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be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another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storage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or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any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kind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of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Data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Federation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.</a:t>
            </a:r>
            <a:endParaRPr lang="it-IT" sz="4000" dirty="0">
              <a:solidFill>
                <a:schemeClr val="tx1"/>
              </a:solidFill>
              <a:latin typeface="Garamond"/>
              <a:cs typeface="Garamond"/>
            </a:endParaRPr>
          </a:p>
          <a:p>
            <a:pPr marL="685800" indent="-685800">
              <a:spcBef>
                <a:spcPts val="2400"/>
              </a:spcBef>
              <a:buFont typeface="Wingdings" charset="2"/>
              <a:buChar char="Ø"/>
            </a:pPr>
            <a:r>
              <a:rPr lang="it-IT" sz="4000" b="1" dirty="0" smtClean="0">
                <a:solidFill>
                  <a:schemeClr val="tx1"/>
                </a:solidFill>
                <a:latin typeface="Garamond"/>
                <a:cs typeface="Garamond"/>
              </a:rPr>
              <a:t>In </a:t>
            </a:r>
            <a:r>
              <a:rPr lang="it-IT" sz="4000" b="1" dirty="0" err="1" smtClean="0">
                <a:solidFill>
                  <a:schemeClr val="tx1"/>
                </a:solidFill>
                <a:latin typeface="Garamond"/>
                <a:cs typeface="Garamond"/>
              </a:rPr>
              <a:t>our</a:t>
            </a:r>
            <a:r>
              <a:rPr lang="it-IT" sz="4000" b="1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b="1" dirty="0" err="1" smtClean="0">
                <a:solidFill>
                  <a:schemeClr val="tx1"/>
                </a:solidFill>
                <a:latin typeface="Garamond"/>
                <a:cs typeface="Garamond"/>
              </a:rPr>
              <a:t>setup</a:t>
            </a:r>
            <a:r>
              <a:rPr lang="it-IT" sz="4000" b="1" dirty="0" smtClean="0">
                <a:solidFill>
                  <a:schemeClr val="tx1"/>
                </a:solidFill>
                <a:latin typeface="Garamond"/>
                <a:cs typeface="Garamond"/>
              </a:rPr>
              <a:t> the cache </a:t>
            </a:r>
            <a:r>
              <a:rPr lang="it-IT" sz="4000" b="1" dirty="0" err="1" smtClean="0">
                <a:solidFill>
                  <a:schemeClr val="tx1"/>
                </a:solidFill>
                <a:latin typeface="Garamond"/>
                <a:cs typeface="Garamond"/>
              </a:rPr>
              <a:t>interacts</a:t>
            </a:r>
            <a:r>
              <a:rPr lang="it-IT" sz="4000" b="1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b="1" dirty="0" err="1">
                <a:solidFill>
                  <a:schemeClr val="tx1"/>
                </a:solidFill>
                <a:latin typeface="Garamond"/>
                <a:cs typeface="Garamond"/>
              </a:rPr>
              <a:t>with</a:t>
            </a:r>
            <a:r>
              <a:rPr lang="it-IT" sz="4000" b="1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b="1" dirty="0" err="1" smtClean="0">
                <a:solidFill>
                  <a:schemeClr val="tx1"/>
                </a:solidFill>
                <a:latin typeface="Garamond"/>
                <a:cs typeface="Garamond"/>
              </a:rPr>
              <a:t>Rucio</a:t>
            </a:r>
            <a:r>
              <a:rPr lang="it-IT" sz="4000" b="1" dirty="0" smtClean="0">
                <a:solidFill>
                  <a:schemeClr val="tx1"/>
                </a:solidFill>
                <a:latin typeface="Garamond"/>
                <a:cs typeface="Garamond"/>
              </a:rPr>
              <a:t> Data Management </a:t>
            </a:r>
            <a:r>
              <a:rPr lang="it-IT" sz="4000" b="1" dirty="0">
                <a:solidFill>
                  <a:schemeClr val="tx1"/>
                </a:solidFill>
                <a:latin typeface="Garamond"/>
                <a:cs typeface="Garamond"/>
              </a:rPr>
              <a:t>to </a:t>
            </a:r>
            <a:r>
              <a:rPr lang="it-IT" sz="4000" b="1" dirty="0" err="1">
                <a:solidFill>
                  <a:schemeClr val="tx1"/>
                </a:solidFill>
                <a:latin typeface="Garamond"/>
                <a:cs typeface="Garamond"/>
              </a:rPr>
              <a:t>get</a:t>
            </a:r>
            <a:r>
              <a:rPr lang="it-IT" sz="4000" b="1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b="1" dirty="0" err="1">
                <a:solidFill>
                  <a:schemeClr val="tx1"/>
                </a:solidFill>
                <a:latin typeface="Garamond"/>
                <a:cs typeface="Garamond"/>
              </a:rPr>
              <a:t>any</a:t>
            </a:r>
            <a:r>
              <a:rPr lang="it-IT" sz="4000" b="1" dirty="0">
                <a:solidFill>
                  <a:schemeClr val="tx1"/>
                </a:solidFill>
                <a:latin typeface="Garamond"/>
                <a:cs typeface="Garamond"/>
              </a:rPr>
              <a:t> ATLAS file </a:t>
            </a:r>
            <a:r>
              <a:rPr lang="it-IT" sz="4000" b="1" dirty="0" err="1" smtClean="0">
                <a:solidFill>
                  <a:schemeClr val="tx1"/>
                </a:solidFill>
                <a:latin typeface="Garamond"/>
                <a:cs typeface="Garamond"/>
              </a:rPr>
              <a:t>locally</a:t>
            </a:r>
            <a:r>
              <a:rPr lang="it-IT" sz="4400" b="1" dirty="0" smtClean="0">
                <a:solidFill>
                  <a:schemeClr val="tx1"/>
                </a:solidFill>
                <a:latin typeface="Garamond"/>
                <a:cs typeface="Garamond"/>
              </a:rPr>
              <a:t>.</a:t>
            </a:r>
          </a:p>
          <a:p>
            <a:pPr marL="685800" indent="-685800">
              <a:spcBef>
                <a:spcPts val="2400"/>
              </a:spcBef>
              <a:buFont typeface="Wingdings" charset="2"/>
              <a:buChar char="Ø"/>
            </a:pP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Different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file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sources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could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be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used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for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other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VOs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</a:p>
        </p:txBody>
      </p:sp>
      <p:sp>
        <p:nvSpPr>
          <p:cNvPr id="50" name="Rettangolo arrotondato 823"/>
          <p:cNvSpPr/>
          <p:nvPr/>
        </p:nvSpPr>
        <p:spPr>
          <a:xfrm>
            <a:off x="18648536" y="14488890"/>
            <a:ext cx="11530720" cy="6984776"/>
          </a:xfrm>
          <a:prstGeom prst="roundRect">
            <a:avLst>
              <a:gd name="adj" fmla="val 3801"/>
            </a:avLst>
          </a:prstGeom>
          <a:solidFill>
            <a:srgbClr val="87DDD5"/>
          </a:solidFill>
          <a:ln w="133350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5383" tIns="47692" rIns="95383" bIns="47692" rtlCol="0" anchor="ctr"/>
          <a:lstStyle/>
          <a:p>
            <a:pPr marL="685800" indent="-685800">
              <a:spcBef>
                <a:spcPts val="2400"/>
              </a:spcBef>
              <a:buFont typeface="Wingdings" charset="2"/>
              <a:buChar char="Ø"/>
            </a:pP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The DPM head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node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is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located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in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Naples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.</a:t>
            </a:r>
          </a:p>
          <a:p>
            <a:pPr marL="685800" indent="-685800">
              <a:spcBef>
                <a:spcPts val="2400"/>
              </a:spcBef>
              <a:buFont typeface="Wingdings" charset="2"/>
              <a:buChar char="Ø"/>
            </a:pP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It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’s the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only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system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front-end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and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manages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3 disk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nodes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located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in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Naples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, in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Rome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and in Frascati.  </a:t>
            </a:r>
          </a:p>
          <a:p>
            <a:pPr marL="685800" indent="-685800">
              <a:spcBef>
                <a:spcPts val="2400"/>
              </a:spcBef>
              <a:buFont typeface="Wingdings" charset="2"/>
              <a:buChar char="Ø"/>
            </a:pP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A common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permanent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 pool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includes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storage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areas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from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each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disk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node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.</a:t>
            </a:r>
          </a:p>
          <a:p>
            <a:pPr marL="685800" indent="-685800">
              <a:spcBef>
                <a:spcPts val="2400"/>
              </a:spcBef>
              <a:buFont typeface="Wingdings" charset="2"/>
              <a:buChar char="Ø"/>
            </a:pP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3 volatile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pools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,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one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per site. </a:t>
            </a:r>
          </a:p>
          <a:p>
            <a:pPr marL="685800" indent="-685800">
              <a:spcBef>
                <a:spcPts val="2400"/>
              </a:spcBef>
              <a:buFont typeface="Wingdings" charset="2"/>
              <a:buChar char="Ø"/>
            </a:pP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All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system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nodes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have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a 10Gbps link </a:t>
            </a:r>
            <a:r>
              <a:rPr lang="it-IT" sz="4000" dirty="0" err="1" smtClean="0">
                <a:solidFill>
                  <a:schemeClr val="tx1"/>
                </a:solidFill>
                <a:latin typeface="Garamond"/>
                <a:cs typeface="Garamond"/>
              </a:rPr>
              <a:t>to</a:t>
            </a:r>
            <a:r>
              <a:rPr lang="it-IT" sz="4000" dirty="0" smtClean="0">
                <a:solidFill>
                  <a:schemeClr val="tx1"/>
                </a:solidFill>
                <a:latin typeface="Garamond"/>
                <a:cs typeface="Garamond"/>
              </a:rPr>
              <a:t> the WAN.</a:t>
            </a:r>
          </a:p>
          <a:p>
            <a:pPr marL="685800" indent="-685800">
              <a:spcBef>
                <a:spcPts val="2400"/>
              </a:spcBef>
              <a:buFont typeface="Wingdings" charset="2"/>
              <a:buChar char="Ø"/>
            </a:pPr>
            <a:r>
              <a:rPr lang="it-IT" sz="4000" dirty="0" smtClean="0">
                <a:latin typeface="Garamond"/>
                <a:cs typeface="Garamond"/>
              </a:rPr>
              <a:t>The file </a:t>
            </a:r>
            <a:r>
              <a:rPr lang="it-IT" sz="4000" dirty="0" err="1" smtClean="0">
                <a:latin typeface="Garamond"/>
                <a:cs typeface="Garamond"/>
              </a:rPr>
              <a:t>systems</a:t>
            </a:r>
            <a:r>
              <a:rPr lang="it-IT" sz="4000" dirty="0" smtClean="0">
                <a:latin typeface="Garamond"/>
                <a:cs typeface="Garamond"/>
              </a:rPr>
              <a:t> in </a:t>
            </a:r>
            <a:r>
              <a:rPr lang="it-IT" sz="4000" dirty="0" err="1" smtClean="0">
                <a:latin typeface="Garamond"/>
                <a:cs typeface="Garamond"/>
              </a:rPr>
              <a:t>Rome</a:t>
            </a:r>
            <a:r>
              <a:rPr lang="it-IT" sz="4000" dirty="0" smtClean="0">
                <a:latin typeface="Garamond"/>
                <a:cs typeface="Garamond"/>
              </a:rPr>
              <a:t> are </a:t>
            </a:r>
            <a:r>
              <a:rPr lang="it-IT" sz="4000" dirty="0" err="1" smtClean="0">
                <a:latin typeface="Garamond"/>
                <a:cs typeface="Garamond"/>
              </a:rPr>
              <a:t>built</a:t>
            </a:r>
            <a:r>
              <a:rPr lang="it-IT" sz="4000" dirty="0" smtClean="0">
                <a:latin typeface="Garamond"/>
                <a:cs typeface="Garamond"/>
              </a:rPr>
              <a:t> on CEPH</a:t>
            </a:r>
            <a:endParaRPr lang="it-IT" sz="4000" dirty="0" smtClean="0">
              <a:solidFill>
                <a:schemeClr val="tx1"/>
              </a:solidFill>
              <a:latin typeface="Garamond"/>
              <a:cs typeface="Garamond"/>
            </a:endParaRPr>
          </a:p>
        </p:txBody>
      </p:sp>
      <p:sp>
        <p:nvSpPr>
          <p:cNvPr id="52" name="Arrotonda angolo stesso lato rettangolo 824"/>
          <p:cNvSpPr/>
          <p:nvPr/>
        </p:nvSpPr>
        <p:spPr>
          <a:xfrm>
            <a:off x="18648536" y="13120738"/>
            <a:ext cx="11519744" cy="1429717"/>
          </a:xfrm>
          <a:prstGeom prst="round2SameRect">
            <a:avLst>
              <a:gd name="adj1" fmla="val 31596"/>
              <a:gd name="adj2" fmla="val 0"/>
            </a:avLst>
          </a:prstGeom>
          <a:solidFill>
            <a:srgbClr val="000090"/>
          </a:solidFill>
          <a:ln w="127000"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5383" tIns="47692" rIns="95383" bIns="47692" rtlCol="0" anchor="ctr"/>
          <a:lstStyle/>
          <a:p>
            <a:pPr marL="953829" indent="-953829"/>
            <a:r>
              <a:rPr lang="it-IT" sz="6000" b="1" i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DPM </a:t>
            </a:r>
            <a:r>
              <a:rPr lang="it-IT" sz="6000" b="1" i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multi-site</a:t>
            </a:r>
            <a:r>
              <a:rPr lang="it-IT" sz="6000" b="1" i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 </a:t>
            </a:r>
            <a:r>
              <a:rPr lang="it-IT" sz="6000" b="1" i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setup</a:t>
            </a:r>
            <a:endParaRPr lang="en-US" sz="60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ramond"/>
              <a:cs typeface="Garamond"/>
            </a:endParaRPr>
          </a:p>
        </p:txBody>
      </p:sp>
      <p:sp>
        <p:nvSpPr>
          <p:cNvPr id="90" name="Rettangolo 811"/>
          <p:cNvSpPr/>
          <p:nvPr/>
        </p:nvSpPr>
        <p:spPr>
          <a:xfrm>
            <a:off x="338134" y="591887"/>
            <a:ext cx="29311477" cy="6730508"/>
          </a:xfrm>
          <a:prstGeom prst="rect">
            <a:avLst/>
          </a:prstGeom>
        </p:spPr>
        <p:txBody>
          <a:bodyPr wrap="square" lIns="112215" tIns="56108" rIns="112215" bIns="56108">
            <a:spAutoFit/>
          </a:bodyPr>
          <a:lstStyle/>
          <a:p>
            <a:pPr algn="ctr"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9600" b="1" dirty="0" smtClean="0">
                <a:effectLst>
                  <a:reflection blurRad="6350" stA="55000" endA="300" endPos="45500" dir="5400000" sy="-100000" algn="bl" rotWithShape="0"/>
                </a:effectLst>
                <a:latin typeface="Garamond"/>
                <a:cs typeface="Garamond"/>
              </a:rPr>
              <a:t>Distributed </a:t>
            </a:r>
            <a:r>
              <a:rPr lang="it-IT" sz="9600" b="1" dirty="0" err="1" smtClean="0">
                <a:effectLst>
                  <a:reflection blurRad="6350" stA="55000" endA="300" endPos="45500" dir="5400000" sy="-100000" algn="bl" rotWithShape="0"/>
                </a:effectLst>
                <a:latin typeface="Garamond"/>
                <a:cs typeface="Garamond"/>
              </a:rPr>
              <a:t>caching</a:t>
            </a:r>
            <a:r>
              <a:rPr lang="it-IT" sz="9600" b="1" dirty="0" smtClean="0">
                <a:effectLst>
                  <a:reflection blurRad="6350" stA="55000" endA="300" endPos="45500" dir="5400000" sy="-100000" algn="bl" rotWithShape="0"/>
                </a:effectLst>
                <a:latin typeface="Garamond"/>
                <a:cs typeface="Garamond"/>
              </a:rPr>
              <a:t> </a:t>
            </a:r>
            <a:r>
              <a:rPr lang="it-IT" sz="9600" b="1" dirty="0" err="1" smtClean="0">
                <a:effectLst>
                  <a:reflection blurRad="6350" stA="55000" endA="300" endPos="45500" dir="5400000" sy="-100000" algn="bl" rotWithShape="0"/>
                </a:effectLst>
                <a:latin typeface="Garamond"/>
                <a:cs typeface="Garamond"/>
              </a:rPr>
              <a:t>system</a:t>
            </a:r>
            <a:r>
              <a:rPr lang="it-IT" sz="9600" b="1" dirty="0" smtClean="0">
                <a:effectLst>
                  <a:reflection blurRad="6350" stA="55000" endA="300" endPos="45500" dir="5400000" sy="-100000" algn="bl" rotWithShape="0"/>
                </a:effectLst>
                <a:latin typeface="Garamond"/>
                <a:cs typeface="Garamond"/>
              </a:rPr>
              <a:t> for a multi-site              DPM </a:t>
            </a:r>
            <a:r>
              <a:rPr lang="it-IT" sz="9600" b="1" dirty="0" err="1" smtClean="0">
                <a:effectLst>
                  <a:reflection blurRad="6350" stA="55000" endA="300" endPos="45500" dir="5400000" sy="-100000" algn="bl" rotWithShape="0"/>
                </a:effectLst>
                <a:latin typeface="Garamond"/>
                <a:cs typeface="Garamond"/>
              </a:rPr>
              <a:t>storage</a:t>
            </a:r>
            <a:endParaRPr lang="it-IT" sz="9600" b="1" dirty="0">
              <a:effectLst>
                <a:reflection blurRad="6350" stA="55000" endA="300" endPos="45500" dir="5400000" sy="-100000" algn="bl" rotWithShape="0"/>
              </a:effectLst>
              <a:latin typeface="Garamond"/>
              <a:cs typeface="Garamond"/>
            </a:endParaRPr>
          </a:p>
          <a:p>
            <a:pPr algn="ctr"/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 eaLnBrk="0" hangingPunct="0"/>
            <a:r>
              <a:rPr lang="en-US" sz="3000" b="1" dirty="0">
                <a:solidFill>
                  <a:srgbClr val="FFFFFF"/>
                </a:solidFill>
                <a:latin typeface="Garamond"/>
                <a:cs typeface="Garamond"/>
              </a:rPr>
              <a:t/>
            </a:r>
            <a:br>
              <a:rPr lang="en-US" sz="3000" b="1" dirty="0">
                <a:solidFill>
                  <a:srgbClr val="FFFFFF"/>
                </a:solidFill>
                <a:latin typeface="Garamond"/>
                <a:cs typeface="Garamond"/>
              </a:rPr>
            </a:br>
            <a:r>
              <a:rPr lang="it-IT" sz="4800" b="1" dirty="0">
                <a:latin typeface="Times New Roman" pitchFamily="18" charset="0"/>
                <a:cs typeface="Times New Roman" pitchFamily="18" charset="0"/>
              </a:rPr>
              <a:t>G. Carlino</a:t>
            </a:r>
            <a:r>
              <a:rPr lang="it-IT" sz="4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4800" b="1" dirty="0">
                <a:latin typeface="Times New Roman" pitchFamily="18" charset="0"/>
                <a:cs typeface="Times New Roman" pitchFamily="18" charset="0"/>
              </a:rPr>
              <a:t>, A. De Salvo</a:t>
            </a:r>
            <a:r>
              <a:rPr lang="it-IT" sz="4800" b="1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4800" b="1" dirty="0">
                <a:latin typeface="Times New Roman" pitchFamily="18" charset="0"/>
                <a:cs typeface="Times New Roman" pitchFamily="18" charset="0"/>
              </a:rPr>
              <a:t>, A. Doria</a:t>
            </a:r>
            <a:r>
              <a:rPr lang="it-IT" sz="4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4800" b="1" dirty="0">
                <a:latin typeface="Times New Roman" pitchFamily="18" charset="0"/>
                <a:cs typeface="Times New Roman" pitchFamily="18" charset="0"/>
              </a:rPr>
              <a:t>, B. Spisso</a:t>
            </a:r>
            <a:r>
              <a:rPr lang="it-IT" sz="4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4800" b="1" dirty="0">
                <a:latin typeface="Times New Roman" pitchFamily="18" charset="0"/>
                <a:cs typeface="Times New Roman" pitchFamily="18" charset="0"/>
              </a:rPr>
              <a:t>, E. Vilucchi</a:t>
            </a:r>
            <a:r>
              <a:rPr lang="it-IT" sz="4800" b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it-IT" sz="48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ClrTx/>
              <a:buSzTx/>
              <a:buFontTx/>
              <a:buNone/>
            </a:pPr>
            <a:r>
              <a:rPr lang="it-IT" sz="4000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4000" b="1" dirty="0" smtClean="0">
                <a:latin typeface="Times New Roman" pitchFamily="18" charset="0"/>
                <a:cs typeface="Times New Roman" pitchFamily="18" charset="0"/>
              </a:rPr>
              <a:t>INFN - Roma1 </a:t>
            </a:r>
            <a:r>
              <a:rPr lang="it-IT" sz="4000" b="1" dirty="0">
                <a:latin typeface="Times New Roman" pitchFamily="18" charset="0"/>
                <a:cs typeface="Times New Roman" pitchFamily="18" charset="0"/>
              </a:rPr>
              <a:t>Unit - Italy </a:t>
            </a:r>
            <a:endParaRPr lang="it-IT" sz="4000" b="1" dirty="0"/>
          </a:p>
          <a:p>
            <a:pPr algn="ctr" eaLnBrk="0" hangingPunct="0">
              <a:buClrTx/>
              <a:buSzTx/>
              <a:buFontTx/>
              <a:buNone/>
            </a:pPr>
            <a:r>
              <a:rPr lang="it-IT" sz="4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4000" b="1" dirty="0" smtClean="0">
                <a:latin typeface="Times New Roman" pitchFamily="18" charset="0"/>
                <a:cs typeface="Times New Roman" pitchFamily="18" charset="0"/>
              </a:rPr>
              <a:t>INFN - Napoli </a:t>
            </a:r>
            <a:r>
              <a:rPr lang="it-IT" sz="4000" b="1" dirty="0">
                <a:latin typeface="Times New Roman" pitchFamily="18" charset="0"/>
                <a:cs typeface="Times New Roman" pitchFamily="18" charset="0"/>
              </a:rPr>
              <a:t>Unit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it-IT" sz="4000" b="1" dirty="0" err="1">
                <a:latin typeface="Times New Roman" pitchFamily="18" charset="0"/>
                <a:cs typeface="Times New Roman" pitchFamily="18" charset="0"/>
              </a:rPr>
              <a:t>Italy</a:t>
            </a:r>
            <a:endParaRPr lang="it-IT" sz="4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ClrTx/>
              <a:buSzTx/>
              <a:buFontTx/>
              <a:buNone/>
            </a:pPr>
            <a:r>
              <a:rPr lang="it-IT" sz="40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it-IT" sz="4000" b="1" dirty="0" smtClean="0">
                <a:latin typeface="Times New Roman" pitchFamily="18" charset="0"/>
                <a:cs typeface="Times New Roman" pitchFamily="18" charset="0"/>
              </a:rPr>
              <a:t>INFN - Laboratori </a:t>
            </a:r>
            <a:r>
              <a:rPr lang="it-IT" sz="4000" b="1" dirty="0">
                <a:latin typeface="Times New Roman" pitchFamily="18" charset="0"/>
                <a:cs typeface="Times New Roman" pitchFamily="18" charset="0"/>
              </a:rPr>
              <a:t>Nazionali di Frascati - Italy</a:t>
            </a:r>
            <a:endParaRPr lang="it-IT" sz="4000" b="1" dirty="0"/>
          </a:p>
          <a:p>
            <a:pPr algn="ctr"/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11" name="Picture 10" descr="logo_infn_lnf_2_esteso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232" y="3615682"/>
            <a:ext cx="4574278" cy="40883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uppo 5"/>
          <p:cNvGrpSpPr/>
          <p:nvPr/>
        </p:nvGrpSpPr>
        <p:grpSpPr>
          <a:xfrm>
            <a:off x="41528" y="7347978"/>
            <a:ext cx="30133673" cy="5974381"/>
            <a:chOff x="41528" y="7347978"/>
            <a:chExt cx="30133673" cy="6780873"/>
          </a:xfrm>
        </p:grpSpPr>
        <p:grpSp>
          <p:nvGrpSpPr>
            <p:cNvPr id="4" name="Gruppo 3"/>
            <p:cNvGrpSpPr/>
            <p:nvPr/>
          </p:nvGrpSpPr>
          <p:grpSpPr>
            <a:xfrm>
              <a:off x="41528" y="8457296"/>
              <a:ext cx="30100495" cy="5671555"/>
              <a:chOff x="31791" y="9597160"/>
              <a:chExt cx="30176401" cy="4747714"/>
            </a:xfrm>
          </p:grpSpPr>
          <p:sp>
            <p:nvSpPr>
              <p:cNvPr id="96" name="Rettangolo arrotondato 823"/>
              <p:cNvSpPr/>
              <p:nvPr/>
            </p:nvSpPr>
            <p:spPr>
              <a:xfrm>
                <a:off x="31791" y="9597160"/>
                <a:ext cx="30176401" cy="4583026"/>
              </a:xfrm>
              <a:prstGeom prst="roundRect">
                <a:avLst>
                  <a:gd name="adj" fmla="val 3801"/>
                </a:avLst>
              </a:prstGeom>
              <a:solidFill>
                <a:srgbClr val="BEFF28"/>
              </a:solidFill>
              <a:ln w="1333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95383" tIns="47692" rIns="95383" bIns="47692" rtlCol="0" anchor="ctr"/>
              <a:lstStyle/>
              <a:p>
                <a:endParaRPr lang="it-IT" sz="4200" b="1" dirty="0">
                  <a:latin typeface="Garamond" pitchFamily="18" charset="0"/>
                </a:endParaRPr>
              </a:p>
            </p:txBody>
          </p:sp>
          <p:sp>
            <p:nvSpPr>
              <p:cNvPr id="98" name="Segnaposto contenuto 2"/>
              <p:cNvSpPr txBox="1">
                <a:spLocks/>
              </p:cNvSpPr>
              <p:nvPr/>
            </p:nvSpPr>
            <p:spPr>
              <a:xfrm>
                <a:off x="349566" y="9700358"/>
                <a:ext cx="29525540" cy="4644516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449263" rtl="0" eaLnBrk="0" fontAlgn="base" hangingPunct="0">
                  <a:spcBef>
                    <a:spcPts val="3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144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49263" rtl="0" eaLnBrk="0" fontAlgn="base" hangingPunct="0">
                  <a:spcBef>
                    <a:spcPts val="31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12600">
                    <a:solidFill>
                      <a:srgbClr val="000000"/>
                    </a:solidFill>
                    <a:latin typeface="+mn-lt"/>
                    <a:ea typeface="+mn-ea"/>
                  </a:defRPr>
                </a:lvl2pPr>
                <a:lvl3pPr marL="1143000" indent="-228600" algn="l" defTabSz="449263" rtl="0" eaLnBrk="0" fontAlgn="base" hangingPunct="0">
                  <a:spcBef>
                    <a:spcPts val="27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10800">
                    <a:solidFill>
                      <a:srgbClr val="000000"/>
                    </a:solidFill>
                    <a:latin typeface="+mn-lt"/>
                    <a:ea typeface="+mn-ea"/>
                  </a:defRPr>
                </a:lvl3pPr>
                <a:lvl4pPr marL="1600200" indent="-228600" algn="l" defTabSz="449263" rtl="0" eaLnBrk="0" fontAlgn="base" hangingPunct="0">
                  <a:spcBef>
                    <a:spcPts val="22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8800">
                    <a:solidFill>
                      <a:srgbClr val="000000"/>
                    </a:solidFill>
                    <a:latin typeface="+mn-lt"/>
                    <a:ea typeface="+mn-ea"/>
                  </a:defRPr>
                </a:lvl4pPr>
                <a:lvl5pPr marL="2057400" indent="-228600" algn="l" defTabSz="449263" rtl="0" eaLnBrk="0" fontAlgn="base" hangingPunct="0">
                  <a:spcBef>
                    <a:spcPts val="22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8800">
                    <a:solidFill>
                      <a:srgbClr val="000000"/>
                    </a:solidFill>
                    <a:latin typeface="+mn-lt"/>
                    <a:ea typeface="+mn-ea"/>
                  </a:defRPr>
                </a:lvl5pPr>
                <a:lvl6pPr marL="2514600" indent="-228600" algn="l" defTabSz="449263" rtl="0" eaLnBrk="0" fontAlgn="base" hangingPunct="0">
                  <a:spcBef>
                    <a:spcPts val="22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8800">
                    <a:solidFill>
                      <a:srgbClr val="000000"/>
                    </a:solidFill>
                    <a:latin typeface="+mn-lt"/>
                    <a:ea typeface="+mn-ea"/>
                  </a:defRPr>
                </a:lvl6pPr>
                <a:lvl7pPr marL="2971800" indent="-228600" algn="l" defTabSz="449263" rtl="0" eaLnBrk="0" fontAlgn="base" hangingPunct="0">
                  <a:spcBef>
                    <a:spcPts val="22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8800">
                    <a:solidFill>
                      <a:srgbClr val="000000"/>
                    </a:solidFill>
                    <a:latin typeface="+mn-lt"/>
                    <a:ea typeface="+mn-ea"/>
                  </a:defRPr>
                </a:lvl7pPr>
                <a:lvl8pPr marL="3429000" indent="-228600" algn="l" defTabSz="449263" rtl="0" eaLnBrk="0" fontAlgn="base" hangingPunct="0">
                  <a:spcBef>
                    <a:spcPts val="22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8800">
                    <a:solidFill>
                      <a:srgbClr val="000000"/>
                    </a:solidFill>
                    <a:latin typeface="+mn-lt"/>
                    <a:ea typeface="+mn-ea"/>
                  </a:defRPr>
                </a:lvl8pPr>
                <a:lvl9pPr marL="3886200" indent="-228600" algn="l" defTabSz="449263" rtl="0" eaLnBrk="0" fontAlgn="base" hangingPunct="0">
                  <a:spcBef>
                    <a:spcPts val="22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8800">
                    <a:solidFill>
                      <a:srgbClr val="000000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 algn="just"/>
                <a:r>
                  <a:rPr lang="en-GB" sz="4400" dirty="0" smtClean="0">
                    <a:latin typeface="Garamond"/>
                    <a:cs typeface="Garamond"/>
                  </a:rPr>
                  <a:t>The </a:t>
                </a:r>
                <a:r>
                  <a:rPr lang="en-GB" sz="4400" dirty="0">
                    <a:latin typeface="Garamond"/>
                    <a:cs typeface="Garamond"/>
                  </a:rPr>
                  <a:t>LHC </a:t>
                </a:r>
                <a:r>
                  <a:rPr lang="en-GB" sz="4400" dirty="0" smtClean="0">
                    <a:latin typeface="Garamond"/>
                    <a:cs typeface="Garamond"/>
                  </a:rPr>
                  <a:t>experiments, </a:t>
                </a:r>
                <a:r>
                  <a:rPr lang="en-GB" sz="4400" dirty="0">
                    <a:latin typeface="Garamond"/>
                    <a:cs typeface="Garamond"/>
                  </a:rPr>
                  <a:t>WLCG and funding agencies have started </a:t>
                </a:r>
                <a:r>
                  <a:rPr lang="en-GB" sz="4400" dirty="0" smtClean="0">
                    <a:latin typeface="Garamond"/>
                    <a:cs typeface="Garamond"/>
                  </a:rPr>
                  <a:t>a process </a:t>
                </a:r>
                <a:r>
                  <a:rPr lang="en-GB" sz="4400" dirty="0">
                    <a:latin typeface="Garamond"/>
                    <a:cs typeface="Garamond"/>
                  </a:rPr>
                  <a:t>of optimization of the storage hardware and human resources needed for storage </a:t>
                </a:r>
                <a:r>
                  <a:rPr lang="en-GB" sz="4400" dirty="0" smtClean="0">
                    <a:latin typeface="Garamond"/>
                    <a:cs typeface="Garamond"/>
                  </a:rPr>
                  <a:t>operations. The main keywords for this process are: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4000" b="1" dirty="0" smtClean="0">
                    <a:latin typeface="Garamond" pitchFamily="18" charset="0"/>
                  </a:rPr>
                  <a:t>Common </a:t>
                </a:r>
                <a:r>
                  <a:rPr lang="it-IT" sz="4000" b="1" dirty="0" err="1" smtClean="0">
                    <a:latin typeface="Garamond" pitchFamily="18" charset="0"/>
                  </a:rPr>
                  <a:t>namespaces</a:t>
                </a:r>
                <a:r>
                  <a:rPr lang="it-IT" sz="4000" b="1" dirty="0" smtClean="0">
                    <a:latin typeface="Garamond" pitchFamily="18" charset="0"/>
                  </a:rPr>
                  <a:t> - </a:t>
                </a:r>
                <a:r>
                  <a:rPr lang="it-IT" sz="4000" b="1" dirty="0" err="1" smtClean="0">
                    <a:latin typeface="Garamond" pitchFamily="18" charset="0"/>
                  </a:rPr>
                  <a:t>Distributed</a:t>
                </a:r>
                <a:r>
                  <a:rPr lang="it-IT" sz="4000" b="1" dirty="0" smtClean="0">
                    <a:latin typeface="Garamond" pitchFamily="18" charset="0"/>
                  </a:rPr>
                  <a:t> </a:t>
                </a:r>
                <a:r>
                  <a:rPr lang="it-IT" sz="4000" b="1" dirty="0" err="1" smtClean="0">
                    <a:latin typeface="Garamond" pitchFamily="18" charset="0"/>
                  </a:rPr>
                  <a:t>storage</a:t>
                </a:r>
                <a:r>
                  <a:rPr lang="it-IT" sz="4000" b="1" dirty="0" smtClean="0">
                    <a:latin typeface="Garamond" pitchFamily="18" charset="0"/>
                  </a:rPr>
                  <a:t> and </a:t>
                </a:r>
                <a:r>
                  <a:rPr lang="it-IT" sz="4000" b="1" dirty="0" err="1" smtClean="0">
                    <a:latin typeface="Garamond" pitchFamily="18" charset="0"/>
                  </a:rPr>
                  <a:t>redundancy</a:t>
                </a:r>
                <a:r>
                  <a:rPr lang="it-IT" sz="4000" b="1" dirty="0" smtClean="0">
                    <a:latin typeface="Garamond" pitchFamily="18" charset="0"/>
                  </a:rPr>
                  <a:t>  - D</a:t>
                </a:r>
                <a:r>
                  <a:rPr lang="en-US" sz="4000" b="1" dirty="0" err="1" smtClean="0">
                    <a:latin typeface="Garamond" pitchFamily="18" charset="0"/>
                  </a:rPr>
                  <a:t>ifferent</a:t>
                </a:r>
                <a:r>
                  <a:rPr lang="en-US" sz="4000" b="1" dirty="0" smtClean="0">
                    <a:latin typeface="Garamond" pitchFamily="18" charset="0"/>
                  </a:rPr>
                  <a:t> </a:t>
                </a:r>
                <a:r>
                  <a:rPr lang="en-US" sz="4000" b="1" dirty="0" err="1" smtClean="0">
                    <a:latin typeface="Garamond" pitchFamily="18" charset="0"/>
                  </a:rPr>
                  <a:t>QoS</a:t>
                </a:r>
                <a:r>
                  <a:rPr lang="en-US" sz="4000" b="1" dirty="0" smtClean="0">
                    <a:latin typeface="Garamond" pitchFamily="18" charset="0"/>
                  </a:rPr>
                  <a:t> (storage media) - Geo-awareness  - Caches</a:t>
                </a:r>
                <a:endParaRPr lang="en-GB" sz="4000" b="1" dirty="0" smtClean="0">
                  <a:latin typeface="Garamond" pitchFamily="18" charset="0"/>
                  <a:cs typeface="Garamond"/>
                </a:endParaRPr>
              </a:p>
              <a:p>
                <a:pPr marL="1143000" indent="-1143000">
                  <a:buFont typeface="Wingdings" charset="2"/>
                  <a:buChar char="Ø"/>
                </a:pPr>
                <a:r>
                  <a:rPr lang="it-IT" sz="4400" dirty="0" smtClean="0">
                    <a:latin typeface="Garamond" pitchFamily="18" charset="0"/>
                    <a:cs typeface="Garamond"/>
                  </a:rPr>
                  <a:t>The DPM </a:t>
                </a:r>
                <a:r>
                  <a:rPr lang="it-IT" sz="4400" dirty="0" err="1" smtClean="0">
                    <a:latin typeface="Garamond" pitchFamily="18" charset="0"/>
                    <a:cs typeface="Garamond"/>
                  </a:rPr>
                  <a:t>storage</a:t>
                </a:r>
                <a:r>
                  <a:rPr lang="it-IT" sz="4400" dirty="0" smtClean="0">
                    <a:latin typeface="Garamond" pitchFamily="18" charset="0"/>
                    <a:cs typeface="Garamond"/>
                  </a:rPr>
                  <a:t> system </a:t>
                </a:r>
                <a:r>
                  <a:rPr lang="it-IT" sz="4400" dirty="0" err="1" smtClean="0">
                    <a:latin typeface="Garamond" pitchFamily="18" charset="0"/>
                    <a:cs typeface="Garamond"/>
                  </a:rPr>
                  <a:t>is</a:t>
                </a:r>
                <a:r>
                  <a:rPr lang="it-IT" sz="4400" dirty="0" smtClean="0">
                    <a:latin typeface="Garamond" pitchFamily="18" charset="0"/>
                    <a:cs typeface="Garamond"/>
                  </a:rPr>
                  <a:t> </a:t>
                </a:r>
                <a:r>
                  <a:rPr lang="it-IT" sz="4400" dirty="0" err="1" smtClean="0">
                    <a:latin typeface="Garamond" pitchFamily="18" charset="0"/>
                    <a:cs typeface="Garamond"/>
                  </a:rPr>
                  <a:t>used</a:t>
                </a:r>
                <a:r>
                  <a:rPr lang="it-IT" sz="4400" dirty="0" smtClean="0">
                    <a:latin typeface="Garamond" pitchFamily="18" charset="0"/>
                    <a:cs typeface="Garamond"/>
                  </a:rPr>
                  <a:t> </a:t>
                </a:r>
                <a:r>
                  <a:rPr lang="it-IT" sz="4400" dirty="0" err="1" smtClean="0">
                    <a:latin typeface="Garamond" pitchFamily="18" charset="0"/>
                    <a:cs typeface="Garamond"/>
                  </a:rPr>
                  <a:t>since</a:t>
                </a:r>
                <a:r>
                  <a:rPr lang="it-IT" sz="4400" dirty="0" smtClean="0">
                    <a:latin typeface="Garamond" pitchFamily="18" charset="0"/>
                    <a:cs typeface="Garamond"/>
                  </a:rPr>
                  <a:t> 2006 in 3 out </a:t>
                </a:r>
                <a:r>
                  <a:rPr lang="it-IT" sz="4400" dirty="0" err="1" smtClean="0">
                    <a:latin typeface="Garamond" pitchFamily="18" charset="0"/>
                    <a:cs typeface="Garamond"/>
                  </a:rPr>
                  <a:t>of</a:t>
                </a:r>
                <a:r>
                  <a:rPr lang="it-IT" sz="4400" dirty="0" smtClean="0">
                    <a:latin typeface="Garamond" pitchFamily="18" charset="0"/>
                    <a:cs typeface="Garamond"/>
                  </a:rPr>
                  <a:t> 4 ATLAS Tier2s  in Italy.</a:t>
                </a:r>
                <a:r>
                  <a:rPr lang="en-GB" sz="4400" dirty="0" smtClean="0">
                    <a:latin typeface="Garamond" pitchFamily="18" charset="0"/>
                  </a:rPr>
                  <a:t> </a:t>
                </a:r>
                <a:r>
                  <a:rPr lang="en-US" sz="4400" dirty="0" smtClean="0">
                    <a:latin typeface="Garamond" pitchFamily="18" charset="0"/>
                    <a:cs typeface="Garamond"/>
                  </a:rPr>
                  <a:t>The DPM/DOME latest release has been used to verify how it fulfills some/all of the optimization requirements,  making it compatible with future data model evolutions.</a:t>
                </a:r>
                <a:endParaRPr lang="it-IT" sz="4400" dirty="0">
                  <a:latin typeface="Garamond" pitchFamily="18" charset="0"/>
                  <a:cs typeface="Garamond"/>
                </a:endParaRPr>
              </a:p>
            </p:txBody>
          </p:sp>
        </p:grpSp>
        <p:sp>
          <p:nvSpPr>
            <p:cNvPr id="97" name="Arrotonda angolo stesso lato rettangolo 824"/>
            <p:cNvSpPr/>
            <p:nvPr/>
          </p:nvSpPr>
          <p:spPr>
            <a:xfrm>
              <a:off x="41528" y="7347978"/>
              <a:ext cx="30133673" cy="111790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E25B5"/>
            </a:solidFill>
            <a:ln w="127000">
              <a:solidFill>
                <a:schemeClr val="bg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95383" tIns="47692" rIns="95383" bIns="47692" rtlCol="0" anchor="ctr"/>
            <a:lstStyle/>
            <a:p>
              <a:pPr marL="953829" indent="-953829"/>
              <a:r>
                <a:rPr lang="it-IT" sz="6000" b="1" i="1" dirty="0" err="1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Garamond"/>
                  <a:cs typeface="Garamond"/>
                </a:rPr>
                <a:t>Motivations</a:t>
              </a:r>
              <a:endParaRPr lang="en-US" sz="6000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endParaRPr>
            </a:p>
          </p:txBody>
        </p:sp>
      </p:grpSp>
      <p:sp>
        <p:nvSpPr>
          <p:cNvPr id="40" name="Rettangolo arrotondato 823"/>
          <p:cNvSpPr/>
          <p:nvPr/>
        </p:nvSpPr>
        <p:spPr>
          <a:xfrm>
            <a:off x="80514" y="36264288"/>
            <a:ext cx="30159774" cy="5219599"/>
          </a:xfrm>
          <a:prstGeom prst="roundRect">
            <a:avLst>
              <a:gd name="adj" fmla="val 3801"/>
            </a:avLst>
          </a:prstGeom>
          <a:solidFill>
            <a:srgbClr val="BEFF28"/>
          </a:solidFill>
          <a:ln w="133350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5383" tIns="47692" rIns="95383" bIns="47692" rtlCol="0" anchor="ctr"/>
          <a:lstStyle/>
          <a:p>
            <a:r>
              <a:rPr lang="en-GB" sz="4400" dirty="0" smtClean="0">
                <a:latin typeface="Garamond"/>
                <a:cs typeface="Garamond"/>
              </a:rPr>
              <a:t>The</a:t>
            </a:r>
            <a:r>
              <a:rPr lang="en-GB" sz="4400" b="1" dirty="0" smtClean="0">
                <a:latin typeface="Garamond"/>
                <a:cs typeface="Garamond"/>
              </a:rPr>
              <a:t> </a:t>
            </a:r>
            <a:r>
              <a:rPr lang="en-GB" sz="4400" dirty="0" smtClean="0">
                <a:latin typeface="Garamond"/>
                <a:cs typeface="Garamond"/>
              </a:rPr>
              <a:t>feasibility of the proposed architecture and its functionality have been proven. The results of the transfer tests show that different storage hw (CEPH, </a:t>
            </a:r>
            <a:r>
              <a:rPr lang="en-GB" sz="4400" dirty="0" err="1" smtClean="0">
                <a:latin typeface="Garamond"/>
                <a:cs typeface="Garamond"/>
              </a:rPr>
              <a:t>Posix</a:t>
            </a:r>
            <a:r>
              <a:rPr lang="en-GB" sz="4400" dirty="0" smtClean="0">
                <a:latin typeface="Garamond"/>
                <a:cs typeface="Garamond"/>
              </a:rPr>
              <a:t> file systems) and geographical distributed storage areas don’t affect significantly the data access and transfer.  </a:t>
            </a:r>
          </a:p>
          <a:p>
            <a:r>
              <a:rPr lang="en-US" sz="4200" dirty="0" smtClean="0">
                <a:latin typeface="Garamond" pitchFamily="18" charset="0"/>
              </a:rPr>
              <a:t>Any ATLAS file can be automatically retrieved in the cache, this could considerably improve local analysis on frequently used datasets.</a:t>
            </a:r>
          </a:p>
          <a:p>
            <a:r>
              <a:rPr lang="en-US" sz="4200" dirty="0" smtClean="0">
                <a:latin typeface="Garamond" pitchFamily="18" charset="0"/>
              </a:rPr>
              <a:t>Next steps of this study: </a:t>
            </a:r>
          </a:p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Garamond" pitchFamily="18" charset="0"/>
              </a:rPr>
              <a:t> Extend to larger infrastructures and to more heterogeneous storage media</a:t>
            </a:r>
          </a:p>
          <a:p>
            <a:pPr>
              <a:buFont typeface="Arial" pitchFamily="34" charset="0"/>
              <a:buChar char="•"/>
            </a:pPr>
            <a:r>
              <a:rPr lang="en-US" sz="4200" dirty="0" smtClean="0">
                <a:solidFill>
                  <a:schemeClr val="tx1"/>
                </a:solidFill>
                <a:latin typeface="Garamond" pitchFamily="18" charset="0"/>
              </a:rPr>
              <a:t> Perform  stress tests in a production-like </a:t>
            </a:r>
            <a:r>
              <a:rPr lang="en-US" sz="4200" dirty="0" smtClean="0">
                <a:solidFill>
                  <a:srgbClr val="000000"/>
                </a:solidFill>
                <a:latin typeface="Garamond" pitchFamily="18" charset="0"/>
              </a:rPr>
              <a:t>environment</a:t>
            </a:r>
            <a:endParaRPr lang="en-US" sz="4200" dirty="0" smtClean="0">
              <a:latin typeface="Garamond" pitchFamily="18" charset="0"/>
            </a:endParaRPr>
          </a:p>
        </p:txBody>
      </p:sp>
      <p:sp>
        <p:nvSpPr>
          <p:cNvPr id="42" name="Rettangolo arrotondato 823"/>
          <p:cNvSpPr/>
          <p:nvPr/>
        </p:nvSpPr>
        <p:spPr>
          <a:xfrm>
            <a:off x="72010" y="21977722"/>
            <a:ext cx="30070013" cy="3384376"/>
          </a:xfrm>
          <a:prstGeom prst="roundRect">
            <a:avLst>
              <a:gd name="adj" fmla="val 3801"/>
            </a:avLst>
          </a:prstGeom>
          <a:solidFill>
            <a:srgbClr val="BEFF28"/>
          </a:solidFill>
          <a:ln w="133350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5383" tIns="47692" rIns="95383" bIns="47692" rtlCol="0" anchor="ctr"/>
          <a:lstStyle/>
          <a:p>
            <a:endParaRPr lang="it-IT" sz="4200" b="1" dirty="0">
              <a:latin typeface="Garamond" pitchFamily="18" charset="0"/>
            </a:endParaRPr>
          </a:p>
        </p:txBody>
      </p:sp>
      <p:sp>
        <p:nvSpPr>
          <p:cNvPr id="44" name="Segnaposto contenuto 2"/>
          <p:cNvSpPr txBox="1">
            <a:spLocks/>
          </p:cNvSpPr>
          <p:nvPr/>
        </p:nvSpPr>
        <p:spPr>
          <a:xfrm>
            <a:off x="764488" y="22913826"/>
            <a:ext cx="13259059" cy="23313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49263" rtl="0" eaLnBrk="0" fontAlgn="base" hangingPunct="0">
              <a:spcBef>
                <a:spcPts val="3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31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6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2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08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571500" indent="-571500">
              <a:spcBef>
                <a:spcPts val="0"/>
              </a:spcBef>
              <a:buFont typeface="Wingdings" charset="2"/>
              <a:buChar char="Ø"/>
            </a:pPr>
            <a:r>
              <a:rPr lang="it-IT" sz="4400" dirty="0" err="1" smtClean="0">
                <a:solidFill>
                  <a:schemeClr val="tx1"/>
                </a:solidFill>
                <a:latin typeface="Garamond"/>
                <a:cs typeface="Garamond"/>
              </a:rPr>
              <a:t>Small</a:t>
            </a:r>
            <a:r>
              <a:rPr lang="it-IT" sz="44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400" dirty="0" err="1" smtClean="0">
                <a:solidFill>
                  <a:schemeClr val="tx1"/>
                </a:solidFill>
                <a:latin typeface="Garamond"/>
                <a:cs typeface="Garamond"/>
              </a:rPr>
              <a:t>diskless</a:t>
            </a:r>
            <a:r>
              <a:rPr lang="it-IT" sz="44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400" dirty="0" err="1">
                <a:solidFill>
                  <a:schemeClr val="tx1"/>
                </a:solidFill>
                <a:latin typeface="Garamond"/>
                <a:cs typeface="Garamond"/>
              </a:rPr>
              <a:t>sites</a:t>
            </a:r>
            <a:r>
              <a:rPr lang="it-IT" sz="4400" dirty="0">
                <a:solidFill>
                  <a:schemeClr val="tx1"/>
                </a:solidFill>
                <a:latin typeface="Garamond"/>
                <a:cs typeface="Garamond"/>
              </a:rPr>
              <a:t> with a </a:t>
            </a:r>
            <a:r>
              <a:rPr lang="it-IT" sz="4400" dirty="0" err="1">
                <a:solidFill>
                  <a:schemeClr val="tx1"/>
                </a:solidFill>
                <a:latin typeface="Garamond"/>
                <a:cs typeface="Garamond"/>
              </a:rPr>
              <a:t>local</a:t>
            </a:r>
            <a:r>
              <a:rPr lang="it-IT" sz="4400" dirty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it-IT" sz="4400" dirty="0" smtClean="0">
                <a:solidFill>
                  <a:schemeClr val="tx1"/>
                </a:solidFill>
                <a:latin typeface="Garamond"/>
                <a:cs typeface="Garamond"/>
              </a:rPr>
              <a:t>cache, </a:t>
            </a:r>
            <a:r>
              <a:rPr lang="it-IT" sz="4400" dirty="0" err="1" smtClean="0">
                <a:solidFill>
                  <a:schemeClr val="tx1"/>
                </a:solidFill>
                <a:latin typeface="Garamond"/>
                <a:cs typeface="Garamond"/>
              </a:rPr>
              <a:t>diskless</a:t>
            </a:r>
            <a:r>
              <a:rPr lang="it-IT" sz="4400" dirty="0" smtClean="0">
                <a:solidFill>
                  <a:schemeClr val="tx1"/>
                </a:solidFill>
                <a:latin typeface="Garamond"/>
                <a:cs typeface="Garamond"/>
              </a:rPr>
              <a:t> Tier3s </a:t>
            </a:r>
          </a:p>
          <a:p>
            <a:pPr marL="971550" lvl="1" indent="-571500">
              <a:spcBef>
                <a:spcPts val="600"/>
              </a:spcBef>
              <a:buFont typeface="Wingdings" charset="2"/>
              <a:buChar char="Ø"/>
            </a:pPr>
            <a:r>
              <a:rPr lang="it-IT" sz="3600" dirty="0" err="1" smtClean="0">
                <a:latin typeface="Garamond"/>
                <a:cs typeface="Garamond"/>
              </a:rPr>
              <a:t>Simplified</a:t>
            </a:r>
            <a:r>
              <a:rPr lang="it-IT" sz="3600" dirty="0" smtClean="0">
                <a:latin typeface="Garamond"/>
                <a:cs typeface="Garamond"/>
              </a:rPr>
              <a:t> </a:t>
            </a:r>
            <a:r>
              <a:rPr lang="it-IT" sz="3600" dirty="0" err="1" smtClean="0">
                <a:latin typeface="Garamond"/>
                <a:cs typeface="Garamond"/>
              </a:rPr>
              <a:t>local</a:t>
            </a:r>
            <a:r>
              <a:rPr lang="it-IT" sz="3600" dirty="0" smtClean="0">
                <a:latin typeface="Garamond"/>
                <a:cs typeface="Garamond"/>
              </a:rPr>
              <a:t> </a:t>
            </a:r>
            <a:r>
              <a:rPr lang="it-IT" sz="3600" dirty="0" err="1" smtClean="0">
                <a:latin typeface="Garamond"/>
                <a:cs typeface="Garamond"/>
              </a:rPr>
              <a:t>storage</a:t>
            </a:r>
            <a:r>
              <a:rPr lang="it-IT" sz="3600" dirty="0" smtClean="0">
                <a:latin typeface="Garamond"/>
                <a:cs typeface="Garamond"/>
              </a:rPr>
              <a:t> management.</a:t>
            </a:r>
          </a:p>
          <a:p>
            <a:pPr marL="971550" lvl="1" indent="-571500">
              <a:spcBef>
                <a:spcPts val="600"/>
              </a:spcBef>
              <a:buFont typeface="Wingdings" charset="2"/>
              <a:buChar char="Ø"/>
            </a:pPr>
            <a:r>
              <a:rPr lang="it-IT" sz="3600" dirty="0" smtClean="0">
                <a:latin typeface="Garamond"/>
                <a:cs typeface="Garamond"/>
              </a:rPr>
              <a:t>Local </a:t>
            </a:r>
            <a:r>
              <a:rPr lang="it-IT" sz="3600" dirty="0" err="1" smtClean="0">
                <a:latin typeface="Garamond"/>
                <a:cs typeface="Garamond"/>
              </a:rPr>
              <a:t>users</a:t>
            </a:r>
            <a:r>
              <a:rPr lang="it-IT" sz="3600" dirty="0" smtClean="0">
                <a:latin typeface="Garamond"/>
                <a:cs typeface="Garamond"/>
              </a:rPr>
              <a:t> can benefit </a:t>
            </a:r>
            <a:r>
              <a:rPr lang="it-IT" sz="3600" dirty="0" err="1" smtClean="0">
                <a:latin typeface="Garamond"/>
                <a:cs typeface="Garamond"/>
              </a:rPr>
              <a:t>from</a:t>
            </a:r>
            <a:r>
              <a:rPr lang="it-IT" sz="3600" dirty="0" smtClean="0">
                <a:latin typeface="Garamond"/>
                <a:cs typeface="Garamond"/>
              </a:rPr>
              <a:t> </a:t>
            </a:r>
            <a:r>
              <a:rPr lang="it-IT" sz="3600" dirty="0" err="1" smtClean="0">
                <a:latin typeface="Garamond"/>
                <a:cs typeface="Garamond"/>
              </a:rPr>
              <a:t>cached</a:t>
            </a:r>
            <a:r>
              <a:rPr lang="it-IT" sz="3600" dirty="0" smtClean="0">
                <a:latin typeface="Garamond"/>
                <a:cs typeface="Garamond"/>
              </a:rPr>
              <a:t> data </a:t>
            </a:r>
            <a:r>
              <a:rPr lang="it-IT" sz="3600" dirty="0" err="1" smtClean="0">
                <a:latin typeface="Garamond"/>
                <a:cs typeface="Garamond"/>
              </a:rPr>
              <a:t>for</a:t>
            </a:r>
            <a:r>
              <a:rPr lang="it-IT" sz="3600" dirty="0" smtClean="0">
                <a:latin typeface="Garamond"/>
                <a:cs typeface="Garamond"/>
              </a:rPr>
              <a:t> </a:t>
            </a:r>
            <a:r>
              <a:rPr lang="it-IT" sz="3600" dirty="0" err="1" smtClean="0">
                <a:latin typeface="Garamond"/>
                <a:cs typeface="Garamond"/>
              </a:rPr>
              <a:t>thier</a:t>
            </a:r>
            <a:r>
              <a:rPr lang="it-IT" sz="3600" dirty="0" smtClean="0">
                <a:latin typeface="Garamond"/>
                <a:cs typeface="Garamond"/>
              </a:rPr>
              <a:t> </a:t>
            </a:r>
            <a:r>
              <a:rPr lang="it-IT" sz="3600" dirty="0" err="1" smtClean="0">
                <a:latin typeface="Garamond"/>
                <a:cs typeface="Garamond"/>
              </a:rPr>
              <a:t>analysis</a:t>
            </a:r>
            <a:r>
              <a:rPr lang="it-IT" sz="3600" dirty="0" smtClean="0">
                <a:latin typeface="Garamond"/>
                <a:cs typeface="Garamond"/>
              </a:rPr>
              <a:t>.</a:t>
            </a:r>
            <a:endParaRPr lang="it-IT" sz="3600" dirty="0">
              <a:latin typeface="Garamond"/>
              <a:cs typeface="Garamond"/>
            </a:endParaRPr>
          </a:p>
        </p:txBody>
      </p:sp>
      <p:sp>
        <p:nvSpPr>
          <p:cNvPr id="43" name="Arrotonda angolo stesso lato rettangolo 824"/>
          <p:cNvSpPr/>
          <p:nvPr/>
        </p:nvSpPr>
        <p:spPr>
          <a:xfrm>
            <a:off x="72008" y="21473666"/>
            <a:ext cx="30070015" cy="1224136"/>
          </a:xfrm>
          <a:prstGeom prst="round2SameRect">
            <a:avLst>
              <a:gd name="adj1" fmla="val 31596"/>
              <a:gd name="adj2" fmla="val 0"/>
            </a:avLst>
          </a:prstGeom>
          <a:solidFill>
            <a:srgbClr val="0E25B5"/>
          </a:solidFill>
          <a:ln w="127000"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5383" tIns="47692" rIns="95383" bIns="47692" rtlCol="0" anchor="ctr"/>
          <a:lstStyle/>
          <a:p>
            <a:pPr marL="953829" indent="-953829"/>
            <a:r>
              <a:rPr lang="it-IT" sz="6000" b="1" i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Use</a:t>
            </a:r>
            <a:r>
              <a:rPr lang="it-IT" sz="60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 </a:t>
            </a:r>
            <a:r>
              <a:rPr lang="it-IT" sz="6000" b="1" i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cases</a:t>
            </a:r>
            <a:r>
              <a:rPr lang="it-IT" sz="60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 for </a:t>
            </a:r>
            <a:r>
              <a:rPr lang="it-IT" sz="6000" b="1" i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our</a:t>
            </a:r>
            <a:r>
              <a:rPr lang="it-IT" sz="60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 setup:</a:t>
            </a:r>
            <a:endParaRPr lang="en-US" sz="60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ramond"/>
              <a:cs typeface="Garamond"/>
            </a:endParaRPr>
          </a:p>
        </p:txBody>
      </p:sp>
      <p:sp>
        <p:nvSpPr>
          <p:cNvPr id="29" name="Segnaposto contenuto 2"/>
          <p:cNvSpPr txBox="1">
            <a:spLocks/>
          </p:cNvSpPr>
          <p:nvPr/>
        </p:nvSpPr>
        <p:spPr>
          <a:xfrm>
            <a:off x="14763557" y="22913826"/>
            <a:ext cx="15116787" cy="23060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49263" rtl="0" eaLnBrk="0" fontAlgn="base" hangingPunct="0">
              <a:spcBef>
                <a:spcPts val="3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31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6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2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08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2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8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-571500">
              <a:spcBef>
                <a:spcPts val="600"/>
              </a:spcBef>
              <a:buFont typeface="Wingdings" charset="2"/>
              <a:buChar char="Ø"/>
            </a:pPr>
            <a:r>
              <a:rPr lang="it-IT" sz="4400" dirty="0" err="1" smtClean="0">
                <a:latin typeface="Garamond"/>
                <a:cs typeface="Garamond"/>
              </a:rPr>
              <a:t>Distributed</a:t>
            </a:r>
            <a:r>
              <a:rPr lang="it-IT" sz="4400" dirty="0" smtClean="0">
                <a:latin typeface="Garamond"/>
                <a:cs typeface="Garamond"/>
              </a:rPr>
              <a:t> </a:t>
            </a:r>
            <a:r>
              <a:rPr lang="it-IT" sz="4400" dirty="0" err="1">
                <a:latin typeface="Garamond"/>
                <a:cs typeface="Garamond"/>
              </a:rPr>
              <a:t>storage</a:t>
            </a:r>
            <a:r>
              <a:rPr lang="it-IT" sz="4400" dirty="0">
                <a:latin typeface="Garamond"/>
                <a:cs typeface="Garamond"/>
              </a:rPr>
              <a:t> with a single </a:t>
            </a:r>
            <a:r>
              <a:rPr lang="it-IT" sz="4400" dirty="0" err="1">
                <a:latin typeface="Garamond"/>
                <a:cs typeface="Garamond"/>
              </a:rPr>
              <a:t>end-point</a:t>
            </a:r>
            <a:endParaRPr lang="it-IT" sz="4400" dirty="0">
              <a:latin typeface="Garamond"/>
              <a:cs typeface="Garamond"/>
            </a:endParaRPr>
          </a:p>
          <a:p>
            <a:pPr marL="972000" lvl="2" indent="-571500">
              <a:spcBef>
                <a:spcPts val="600"/>
              </a:spcBef>
              <a:buFont typeface="Wingdings" charset="2"/>
              <a:buChar char="Ø"/>
            </a:pPr>
            <a:r>
              <a:rPr lang="it-IT" sz="3600" dirty="0" smtClean="0">
                <a:latin typeface="Garamond"/>
                <a:cs typeface="Garamond"/>
              </a:rPr>
              <a:t>A single </a:t>
            </a:r>
            <a:r>
              <a:rPr lang="it-IT" sz="3600" dirty="0">
                <a:latin typeface="Garamond"/>
                <a:cs typeface="Garamond"/>
              </a:rPr>
              <a:t>common </a:t>
            </a:r>
            <a:r>
              <a:rPr lang="it-IT" sz="3600" dirty="0" err="1" smtClean="0">
                <a:latin typeface="Garamond"/>
                <a:cs typeface="Garamond"/>
              </a:rPr>
              <a:t>namespace</a:t>
            </a:r>
            <a:r>
              <a:rPr lang="it-IT" sz="3600" dirty="0" smtClean="0">
                <a:latin typeface="Garamond"/>
                <a:cs typeface="Garamond"/>
              </a:rPr>
              <a:t> </a:t>
            </a:r>
            <a:r>
              <a:rPr lang="it-IT" sz="3600" dirty="0" err="1" smtClean="0">
                <a:latin typeface="Garamond"/>
                <a:cs typeface="Garamond"/>
              </a:rPr>
              <a:t>for</a:t>
            </a:r>
            <a:r>
              <a:rPr lang="it-IT" sz="3600" dirty="0" smtClean="0">
                <a:latin typeface="Garamond"/>
                <a:cs typeface="Garamond"/>
              </a:rPr>
              <a:t> remote and </a:t>
            </a:r>
            <a:r>
              <a:rPr lang="it-IT" sz="3600" dirty="0" err="1" smtClean="0">
                <a:latin typeface="Garamond"/>
                <a:cs typeface="Garamond"/>
              </a:rPr>
              <a:t>different</a:t>
            </a:r>
            <a:r>
              <a:rPr lang="it-IT" sz="3600" dirty="0" smtClean="0">
                <a:latin typeface="Garamond"/>
                <a:cs typeface="Garamond"/>
              </a:rPr>
              <a:t> </a:t>
            </a:r>
            <a:r>
              <a:rPr lang="it-IT" sz="3600" dirty="0" err="1" smtClean="0">
                <a:latin typeface="Garamond"/>
                <a:cs typeface="Garamond"/>
              </a:rPr>
              <a:t>storage</a:t>
            </a:r>
            <a:r>
              <a:rPr lang="it-IT" sz="3600" dirty="0" smtClean="0">
                <a:latin typeface="Garamond"/>
                <a:cs typeface="Garamond"/>
              </a:rPr>
              <a:t> media.</a:t>
            </a:r>
            <a:endParaRPr lang="it-IT" sz="3600" dirty="0">
              <a:latin typeface="Garamond"/>
              <a:cs typeface="Garamond"/>
            </a:endParaRPr>
          </a:p>
          <a:p>
            <a:pPr marL="972000" lvl="2" indent="-571500">
              <a:spcBef>
                <a:spcPts val="600"/>
              </a:spcBef>
              <a:buFont typeface="Wingdings" charset="2"/>
              <a:buChar char="Ø"/>
            </a:pPr>
            <a:r>
              <a:rPr lang="it-IT" sz="3600" dirty="0" err="1">
                <a:latin typeface="Garamond"/>
                <a:cs typeface="Garamond"/>
              </a:rPr>
              <a:t>Simplified</a:t>
            </a:r>
            <a:r>
              <a:rPr lang="it-IT" sz="3600" dirty="0">
                <a:latin typeface="Garamond"/>
                <a:cs typeface="Garamond"/>
              </a:rPr>
              <a:t> </a:t>
            </a:r>
            <a:r>
              <a:rPr lang="it-IT" sz="3600" dirty="0" err="1">
                <a:latin typeface="Garamond"/>
                <a:cs typeface="Garamond"/>
              </a:rPr>
              <a:t>operations</a:t>
            </a:r>
            <a:r>
              <a:rPr lang="it-IT" sz="3600" dirty="0">
                <a:latin typeface="Garamond"/>
                <a:cs typeface="Garamond"/>
              </a:rPr>
              <a:t> from the </a:t>
            </a:r>
            <a:r>
              <a:rPr lang="it-IT" sz="3600" dirty="0" err="1">
                <a:latin typeface="Garamond"/>
                <a:cs typeface="Garamond"/>
              </a:rPr>
              <a:t>experiment</a:t>
            </a:r>
            <a:r>
              <a:rPr lang="it-IT" sz="3600" dirty="0">
                <a:latin typeface="Garamond"/>
                <a:cs typeface="Garamond"/>
              </a:rPr>
              <a:t> </a:t>
            </a:r>
            <a:r>
              <a:rPr lang="it-IT" sz="3600" dirty="0" err="1">
                <a:latin typeface="Garamond"/>
                <a:cs typeface="Garamond"/>
              </a:rPr>
              <a:t>point</a:t>
            </a:r>
            <a:r>
              <a:rPr lang="it-IT" sz="3600" dirty="0">
                <a:latin typeface="Garamond"/>
                <a:cs typeface="Garamond"/>
              </a:rPr>
              <a:t> </a:t>
            </a:r>
            <a:r>
              <a:rPr lang="it-IT" sz="3600" dirty="0" err="1">
                <a:latin typeface="Garamond"/>
                <a:cs typeface="Garamond"/>
              </a:rPr>
              <a:t>of</a:t>
            </a:r>
            <a:r>
              <a:rPr lang="it-IT" sz="3600" dirty="0">
                <a:latin typeface="Garamond"/>
                <a:cs typeface="Garamond"/>
              </a:rPr>
              <a:t> </a:t>
            </a:r>
            <a:r>
              <a:rPr lang="it-IT" sz="3600" dirty="0" err="1" smtClean="0">
                <a:latin typeface="Garamond"/>
                <a:cs typeface="Garamond"/>
              </a:rPr>
              <a:t>view</a:t>
            </a:r>
            <a:r>
              <a:rPr lang="it-IT" sz="3600" dirty="0" smtClean="0">
                <a:latin typeface="Garamond"/>
                <a:cs typeface="Garamond"/>
              </a:rPr>
              <a:t>.</a:t>
            </a:r>
            <a:endParaRPr lang="it-IT" sz="3600" dirty="0">
              <a:latin typeface="Garamond"/>
              <a:cs typeface="Garamond"/>
            </a:endParaRPr>
          </a:p>
          <a:p>
            <a:pPr marL="0" lvl="1">
              <a:spcBef>
                <a:spcPts val="600"/>
              </a:spcBef>
            </a:pPr>
            <a:endParaRPr lang="it-IT" sz="2000" dirty="0"/>
          </a:p>
        </p:txBody>
      </p:sp>
      <p:sp>
        <p:nvSpPr>
          <p:cNvPr id="2" name="TextBox 1"/>
          <p:cNvSpPr txBox="1"/>
          <p:nvPr/>
        </p:nvSpPr>
        <p:spPr>
          <a:xfrm flipH="1">
            <a:off x="16488296" y="39475666"/>
            <a:ext cx="12241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Garamond" pitchFamily="18" charset="0"/>
              </a:rPr>
              <a:t> </a:t>
            </a:r>
            <a:r>
              <a:rPr lang="en-US" sz="4200" dirty="0" smtClean="0">
                <a:solidFill>
                  <a:schemeClr val="tx1"/>
                </a:solidFill>
                <a:latin typeface="Garamond" pitchFamily="18" charset="0"/>
              </a:rPr>
              <a:t>Test  caches with real user analysis. </a:t>
            </a:r>
          </a:p>
          <a:p>
            <a:pPr>
              <a:buFont typeface="Arial" pitchFamily="34" charset="0"/>
              <a:buChar char="•"/>
            </a:pPr>
            <a:r>
              <a:rPr lang="en-US" sz="4200" dirty="0" smtClean="0">
                <a:solidFill>
                  <a:srgbClr val="000000"/>
                </a:solidFill>
                <a:latin typeface="Garamond" pitchFamily="18" charset="0"/>
              </a:rPr>
              <a:t> Improve </a:t>
            </a:r>
            <a:r>
              <a:rPr lang="en-US" sz="4200" dirty="0">
                <a:solidFill>
                  <a:srgbClr val="000000"/>
                </a:solidFill>
                <a:latin typeface="Garamond" pitchFamily="18" charset="0"/>
              </a:rPr>
              <a:t>the integration with </a:t>
            </a:r>
            <a:r>
              <a:rPr lang="en-US" sz="4200" dirty="0" err="1">
                <a:solidFill>
                  <a:srgbClr val="000000"/>
                </a:solidFill>
                <a:latin typeface="Garamond" pitchFamily="18" charset="0"/>
              </a:rPr>
              <a:t>Rucio</a:t>
            </a:r>
            <a:r>
              <a:rPr lang="en-US" sz="4200" dirty="0">
                <a:solidFill>
                  <a:srgbClr val="000000"/>
                </a:solidFill>
                <a:latin typeface="Garamond" pitchFamily="18" charset="0"/>
              </a:rPr>
              <a:t> Data Management</a:t>
            </a:r>
            <a:r>
              <a:rPr lang="en-US" sz="4200" dirty="0" smtClean="0">
                <a:solidFill>
                  <a:srgbClr val="000000"/>
                </a:solidFill>
                <a:latin typeface="Garamond" pitchFamily="18" charset="0"/>
              </a:rPr>
              <a:t>.</a:t>
            </a:r>
            <a:endParaRPr lang="it-IT" sz="42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55" name="Rettangolo arrotondato 823"/>
          <p:cNvSpPr/>
          <p:nvPr/>
        </p:nvSpPr>
        <p:spPr>
          <a:xfrm>
            <a:off x="72008" y="26658242"/>
            <a:ext cx="14400064" cy="8657359"/>
          </a:xfrm>
          <a:prstGeom prst="roundRect">
            <a:avLst>
              <a:gd name="adj" fmla="val 3801"/>
            </a:avLst>
          </a:prstGeom>
          <a:solidFill>
            <a:srgbClr val="FFFF00"/>
          </a:solidFill>
          <a:ln w="133350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5383" tIns="47692" rIns="95383" bIns="47692" rtlCol="0" anchor="ctr"/>
          <a:lstStyle/>
          <a:p>
            <a:endParaRPr lang="it-IT" sz="4200" b="1" dirty="0">
              <a:latin typeface="Garamond" pitchFamily="18" charset="0"/>
            </a:endParaRPr>
          </a:p>
        </p:txBody>
      </p:sp>
      <p:sp>
        <p:nvSpPr>
          <p:cNvPr id="57" name="Arrotonda angolo stesso lato rettangolo 824"/>
          <p:cNvSpPr/>
          <p:nvPr/>
        </p:nvSpPr>
        <p:spPr>
          <a:xfrm>
            <a:off x="74307" y="25545659"/>
            <a:ext cx="14325757" cy="1217806"/>
          </a:xfrm>
          <a:prstGeom prst="round2SameRect">
            <a:avLst>
              <a:gd name="adj1" fmla="val 31596"/>
              <a:gd name="adj2" fmla="val 0"/>
            </a:avLst>
          </a:prstGeom>
          <a:solidFill>
            <a:srgbClr val="0E25B5"/>
          </a:solidFill>
          <a:ln w="127000"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5383" tIns="47692" rIns="95383" bIns="47692" rtlCol="0" anchor="ctr"/>
          <a:lstStyle/>
          <a:p>
            <a:pPr marL="953829" indent="-953829"/>
            <a:r>
              <a:rPr lang="it-IT" sz="60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Cache </a:t>
            </a:r>
            <a:r>
              <a:rPr lang="it-IT" sz="6000" b="1" i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tests</a:t>
            </a:r>
            <a:endParaRPr lang="en-US" sz="60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ramond"/>
              <a:cs typeface="Garamond"/>
            </a:endParaRPr>
          </a:p>
        </p:txBody>
      </p:sp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10632" y="4263754"/>
            <a:ext cx="374170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" name="Arrotonda angolo stesso lato rettangolo 824"/>
          <p:cNvSpPr/>
          <p:nvPr/>
        </p:nvSpPr>
        <p:spPr>
          <a:xfrm>
            <a:off x="110316" y="41347874"/>
            <a:ext cx="30166745" cy="1239418"/>
          </a:xfrm>
          <a:prstGeom prst="round2SameRect">
            <a:avLst>
              <a:gd name="adj1" fmla="val 2736"/>
              <a:gd name="adj2" fmla="val 50000"/>
            </a:avLst>
          </a:prstGeom>
          <a:solidFill>
            <a:srgbClr val="000090"/>
          </a:solidFill>
          <a:ln w="127000"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5383" tIns="47692" rIns="95383" bIns="47692" rtlCol="0" anchor="ctr"/>
          <a:lstStyle/>
          <a:p>
            <a:pPr algn="ctr"/>
            <a:r>
              <a:rPr lang="it-IT" sz="3600" b="1" dirty="0">
                <a:ln>
                  <a:solidFill>
                    <a:schemeClr val="bg1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aramond"/>
                <a:cs typeface="Garamond"/>
              </a:rPr>
              <a:t>CHEP2018 – 23rd International Conference on </a:t>
            </a:r>
            <a:r>
              <a:rPr lang="en-US" sz="3600" b="1" dirty="0">
                <a:ln>
                  <a:solidFill>
                    <a:schemeClr val="bg1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aramond"/>
                <a:cs typeface="Garamond"/>
              </a:rPr>
              <a:t>Computing in High Energy and Nuclear Physics 2018                  </a:t>
            </a:r>
            <a:r>
              <a:rPr lang="en-US" sz="3600" b="1" dirty="0" smtClean="0">
                <a:ln>
                  <a:solidFill>
                    <a:schemeClr val="bg1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aramond"/>
                <a:cs typeface="Garamond"/>
              </a:rPr>
              <a:t>9-13 </a:t>
            </a:r>
            <a:r>
              <a:rPr lang="en-US" sz="3600" b="1" dirty="0">
                <a:ln>
                  <a:solidFill>
                    <a:schemeClr val="bg1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aramond"/>
                <a:cs typeface="Garamond"/>
              </a:rPr>
              <a:t>July 2018, Sofia, </a:t>
            </a:r>
            <a:r>
              <a:rPr lang="en-US" sz="3600" b="1" dirty="0" smtClean="0">
                <a:ln>
                  <a:solidFill>
                    <a:schemeClr val="bg1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aramond"/>
                <a:cs typeface="Garamond"/>
              </a:rPr>
              <a:t>Bulgaria</a:t>
            </a:r>
            <a:endParaRPr lang="en-US" sz="3600" b="1" dirty="0">
              <a:ln>
                <a:solidFill>
                  <a:schemeClr val="bg1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Garamond"/>
              <a:cs typeface="Garamond"/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216024" y="26946274"/>
            <a:ext cx="1432805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Each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cache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is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accessible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through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the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same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front-end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but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with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a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specific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path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,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that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refers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to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the site.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For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example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,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to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get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a file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from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Roma cache: </a:t>
            </a:r>
          </a:p>
          <a:p>
            <a:r>
              <a:rPr lang="it-IT" sz="3200" dirty="0" err="1" smtClean="0">
                <a:solidFill>
                  <a:schemeClr val="tx1"/>
                </a:solidFill>
                <a:latin typeface="Garamond" pitchFamily="18" charset="0"/>
              </a:rPr>
              <a:t>davs</a:t>
            </a:r>
            <a:r>
              <a:rPr lang="it-IT" sz="3200" dirty="0" smtClean="0">
                <a:solidFill>
                  <a:schemeClr val="tx1"/>
                </a:solidFill>
                <a:latin typeface="Garamond" pitchFamily="18" charset="0"/>
              </a:rPr>
              <a:t>://</a:t>
            </a:r>
            <a:r>
              <a:rPr lang="it-IT" sz="3200" b="1" dirty="0" smtClean="0">
                <a:solidFill>
                  <a:schemeClr val="tx1"/>
                </a:solidFill>
                <a:latin typeface="Garamond" pitchFamily="18" charset="0"/>
              </a:rPr>
              <a:t>t2-dpm-dome.na.infn.it</a:t>
            </a:r>
            <a:r>
              <a:rPr lang="it-IT" sz="3200" dirty="0" smtClean="0">
                <a:solidFill>
                  <a:schemeClr val="tx1"/>
                </a:solidFill>
                <a:latin typeface="Garamond" pitchFamily="18" charset="0"/>
              </a:rPr>
              <a:t>/</a:t>
            </a:r>
            <a:r>
              <a:rPr lang="it-IT" sz="3200" dirty="0" err="1" smtClean="0">
                <a:solidFill>
                  <a:schemeClr val="tx1"/>
                </a:solidFill>
                <a:latin typeface="Garamond" pitchFamily="18" charset="0"/>
              </a:rPr>
              <a:t>dpm</a:t>
            </a:r>
            <a:r>
              <a:rPr lang="it-IT" sz="3200" dirty="0" smtClean="0">
                <a:solidFill>
                  <a:schemeClr val="tx1"/>
                </a:solidFill>
                <a:latin typeface="Garamond" pitchFamily="18" charset="0"/>
              </a:rPr>
              <a:t>/</a:t>
            </a:r>
            <a:r>
              <a:rPr lang="it-IT" sz="3200" b="1" dirty="0" smtClean="0">
                <a:solidFill>
                  <a:schemeClr val="tx1"/>
                </a:solidFill>
                <a:latin typeface="Garamond" pitchFamily="18" charset="0"/>
              </a:rPr>
              <a:t>roma1.infn.it</a:t>
            </a:r>
            <a:r>
              <a:rPr lang="it-IT" sz="3200" dirty="0" smtClean="0">
                <a:solidFill>
                  <a:schemeClr val="tx1"/>
                </a:solidFill>
                <a:latin typeface="Garamond" pitchFamily="18" charset="0"/>
              </a:rPr>
              <a:t>/home/</a:t>
            </a:r>
            <a:r>
              <a:rPr lang="it-IT" sz="3200" dirty="0" err="1" smtClean="0">
                <a:solidFill>
                  <a:schemeClr val="tx1"/>
                </a:solidFill>
                <a:latin typeface="Garamond" pitchFamily="18" charset="0"/>
              </a:rPr>
              <a:t>atlas</a:t>
            </a:r>
            <a:r>
              <a:rPr lang="it-IT" sz="3200" dirty="0" smtClean="0">
                <a:solidFill>
                  <a:schemeClr val="tx1"/>
                </a:solidFill>
                <a:latin typeface="Garamond" pitchFamily="18" charset="0"/>
              </a:rPr>
              <a:t>/</a:t>
            </a:r>
            <a:r>
              <a:rPr lang="it-IT" sz="3200" dirty="0" err="1" smtClean="0">
                <a:solidFill>
                  <a:schemeClr val="tx1"/>
                </a:solidFill>
                <a:latin typeface="Garamond" pitchFamily="18" charset="0"/>
              </a:rPr>
              <a:t>user.angianni</a:t>
            </a:r>
            <a:r>
              <a:rPr lang="it-IT" sz="3200" dirty="0" smtClean="0">
                <a:solidFill>
                  <a:schemeClr val="tx1"/>
                </a:solidFill>
                <a:latin typeface="Garamond" pitchFamily="18" charset="0"/>
              </a:rPr>
              <a:t>/</a:t>
            </a:r>
          </a:p>
          <a:p>
            <a:r>
              <a:rPr lang="it-IT" sz="3200" dirty="0" err="1" smtClean="0">
                <a:solidFill>
                  <a:schemeClr val="tx1"/>
                </a:solidFill>
                <a:latin typeface="Garamond" pitchFamily="18" charset="0"/>
              </a:rPr>
              <a:t>user.angianni</a:t>
            </a:r>
            <a:r>
              <a:rPr lang="it-IT" sz="3200" dirty="0" smtClean="0">
                <a:solidFill>
                  <a:schemeClr val="tx1"/>
                </a:solidFill>
                <a:latin typeface="Garamond" pitchFamily="18" charset="0"/>
              </a:rPr>
              <a:t>.14404934._000001.CxAOD.root</a:t>
            </a:r>
          </a:p>
          <a:p>
            <a:endParaRPr lang="it-IT" sz="3000" dirty="0" smtClean="0">
              <a:solidFill>
                <a:schemeClr val="tx1"/>
              </a:solidFill>
              <a:latin typeface="Garamond" pitchFamily="18" charset="0"/>
            </a:endParaRPr>
          </a:p>
          <a:p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At the first file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retrival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, the “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cold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” cache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contacts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Rucio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to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get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a file replica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from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the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grid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and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returns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it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to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the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requester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. </a:t>
            </a:r>
          </a:p>
          <a:p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Any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other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file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access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(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warm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cache)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is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local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and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about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10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times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it-IT" sz="3600" dirty="0" err="1" smtClean="0">
                <a:solidFill>
                  <a:schemeClr val="tx1"/>
                </a:solidFill>
                <a:latin typeface="Garamond" pitchFamily="18" charset="0"/>
              </a:rPr>
              <a:t>faster</a:t>
            </a:r>
            <a:r>
              <a:rPr lang="it-IT" sz="3600" dirty="0" smtClean="0">
                <a:solidFill>
                  <a:schemeClr val="tx1"/>
                </a:solidFill>
                <a:latin typeface="Garamond" pitchFamily="18" charset="0"/>
              </a:rPr>
              <a:t>.</a:t>
            </a:r>
            <a:endParaRPr lang="it-IT" sz="3600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64" name="Immagine 63" descr="Immagin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5147" y="31554786"/>
            <a:ext cx="7838213" cy="3600400"/>
          </a:xfrm>
          <a:prstGeom prst="rect">
            <a:avLst/>
          </a:prstGeom>
        </p:spPr>
      </p:pic>
      <p:sp>
        <p:nvSpPr>
          <p:cNvPr id="65" name="TextBox 1"/>
          <p:cNvSpPr txBox="1"/>
          <p:nvPr/>
        </p:nvSpPr>
        <p:spPr>
          <a:xfrm flipH="1">
            <a:off x="8135368" y="31770810"/>
            <a:ext cx="60486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For very small files, the overhead of </a:t>
            </a:r>
            <a:r>
              <a:rPr lang="en-US" sz="3200" dirty="0" err="1" smtClean="0">
                <a:solidFill>
                  <a:schemeClr val="tx1"/>
                </a:solidFill>
                <a:latin typeface="Garamond" pitchFamily="18" charset="0"/>
              </a:rPr>
              <a:t>Rucio</a:t>
            </a:r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 setup and retrieval  prevails over the file transfer time. However it can’t be reduced below 10 sec. </a:t>
            </a:r>
          </a:p>
          <a:p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With warm cache, the transfer times of 2M files are lower then a second.</a:t>
            </a:r>
            <a:endParaRPr lang="it-IT" sz="3200" dirty="0">
              <a:solidFill>
                <a:schemeClr val="tx1"/>
              </a:solidFill>
              <a:latin typeface="Garamond" pitchFamily="18" charset="0"/>
            </a:endParaRPr>
          </a:p>
        </p:txBody>
      </p:sp>
      <p:grpSp>
        <p:nvGrpSpPr>
          <p:cNvPr id="88" name="Gruppo 87"/>
          <p:cNvGrpSpPr/>
          <p:nvPr/>
        </p:nvGrpSpPr>
        <p:grpSpPr>
          <a:xfrm>
            <a:off x="14420614" y="25504324"/>
            <a:ext cx="15747666" cy="9866886"/>
            <a:chOff x="14420614" y="25504324"/>
            <a:chExt cx="15747666" cy="9866886"/>
          </a:xfrm>
        </p:grpSpPr>
        <p:sp>
          <p:nvSpPr>
            <p:cNvPr id="35" name="Rettangolo arrotondato 823"/>
            <p:cNvSpPr/>
            <p:nvPr/>
          </p:nvSpPr>
          <p:spPr>
            <a:xfrm>
              <a:off x="14420614" y="26442218"/>
              <a:ext cx="8973673" cy="8928992"/>
            </a:xfrm>
            <a:prstGeom prst="roundRect">
              <a:avLst>
                <a:gd name="adj" fmla="val 3801"/>
              </a:avLst>
            </a:prstGeom>
            <a:solidFill>
              <a:srgbClr val="87DDD5"/>
            </a:solidFill>
            <a:ln w="133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5383" tIns="47692" rIns="95383" bIns="47692" rtlCol="0" anchor="ctr"/>
            <a:lstStyle/>
            <a:p>
              <a:endParaRPr lang="it-IT" sz="4200" b="1" dirty="0">
                <a:latin typeface="Garamond" pitchFamily="18" charset="0"/>
              </a:endParaRPr>
            </a:p>
          </p:txBody>
        </p:sp>
        <p:sp>
          <p:nvSpPr>
            <p:cNvPr id="36" name="Arrotonda angolo stesso lato rettangolo 824"/>
            <p:cNvSpPr/>
            <p:nvPr/>
          </p:nvSpPr>
          <p:spPr>
            <a:xfrm>
              <a:off x="14472072" y="25504324"/>
              <a:ext cx="15669951" cy="1217806"/>
            </a:xfrm>
            <a:prstGeom prst="round2SameRect">
              <a:avLst>
                <a:gd name="adj1" fmla="val 31596"/>
                <a:gd name="adj2" fmla="val 0"/>
              </a:avLst>
            </a:prstGeom>
            <a:solidFill>
              <a:srgbClr val="0E25B5"/>
            </a:solidFill>
            <a:ln w="127000">
              <a:solidFill>
                <a:schemeClr val="bg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95383" tIns="47692" rIns="95383" bIns="47692" rtlCol="0" anchor="ctr"/>
            <a:lstStyle/>
            <a:p>
              <a:pPr marL="953829" indent="-953829"/>
              <a:r>
                <a:rPr lang="it-IT" sz="6000" b="1" i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Garamond"/>
                  <a:cs typeface="Garamond"/>
                </a:rPr>
                <a:t>Multi-site </a:t>
              </a:r>
              <a:r>
                <a:rPr lang="it-IT" sz="6000" b="1" i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Garamond"/>
                  <a:cs typeface="Garamond"/>
                </a:rPr>
                <a:t>setup </a:t>
              </a:r>
              <a:r>
                <a:rPr lang="it-IT" sz="6000" b="1" i="1" dirty="0" err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Garamond"/>
                  <a:cs typeface="Garamond"/>
                </a:rPr>
                <a:t>tests</a:t>
              </a:r>
              <a:endParaRPr lang="en-US" sz="6000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endParaRPr>
            </a:p>
          </p:txBody>
        </p:sp>
        <p:sp>
          <p:nvSpPr>
            <p:cNvPr id="37" name="Segnaposto contenuto 2"/>
            <p:cNvSpPr txBox="1">
              <a:spLocks/>
            </p:cNvSpPr>
            <p:nvPr/>
          </p:nvSpPr>
          <p:spPr>
            <a:xfrm>
              <a:off x="14507652" y="26920774"/>
              <a:ext cx="8965420" cy="830642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449263" rtl="0" eaLnBrk="0" fontAlgn="base" hangingPunct="0">
                <a:spcBef>
                  <a:spcPts val="3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44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ts val="31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2600">
                  <a:solidFill>
                    <a:srgbClr val="000000"/>
                  </a:solidFill>
                  <a:latin typeface="+mn-lt"/>
                  <a:ea typeface="+mn-ea"/>
                </a:defRPr>
              </a:lvl2pPr>
              <a:lvl3pPr marL="1143000" indent="-228600" algn="l" defTabSz="449263" rtl="0" eaLnBrk="0" fontAlgn="base" hangingPunct="0">
                <a:spcBef>
                  <a:spcPts val="2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0800">
                  <a:solidFill>
                    <a:srgbClr val="000000"/>
                  </a:solidFill>
                  <a:latin typeface="+mn-lt"/>
                  <a:ea typeface="+mn-ea"/>
                </a:defRPr>
              </a:lvl3pPr>
              <a:lvl4pPr marL="1600200" indent="-228600" algn="l" defTabSz="449263" rtl="0" eaLnBrk="0" fontAlgn="base" hangingPunct="0">
                <a:spcBef>
                  <a:spcPts val="22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8800">
                  <a:solidFill>
                    <a:srgbClr val="000000"/>
                  </a:solidFill>
                  <a:latin typeface="+mn-lt"/>
                  <a:ea typeface="+mn-ea"/>
                </a:defRPr>
              </a:lvl4pPr>
              <a:lvl5pPr marL="2057400" indent="-228600" algn="l" defTabSz="449263" rtl="0" eaLnBrk="0" fontAlgn="base" hangingPunct="0">
                <a:spcBef>
                  <a:spcPts val="22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8800">
                  <a:solidFill>
                    <a:srgbClr val="000000"/>
                  </a:solidFill>
                  <a:latin typeface="+mn-lt"/>
                  <a:ea typeface="+mn-ea"/>
                </a:defRPr>
              </a:lvl5pPr>
              <a:lvl6pPr marL="2514600" indent="-228600" algn="l" defTabSz="449263" rtl="0" eaLnBrk="0" fontAlgn="base" hangingPunct="0">
                <a:spcBef>
                  <a:spcPts val="22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8800">
                  <a:solidFill>
                    <a:srgbClr val="000000"/>
                  </a:solidFill>
                  <a:latin typeface="+mn-lt"/>
                  <a:ea typeface="+mn-ea"/>
                </a:defRPr>
              </a:lvl6pPr>
              <a:lvl7pPr marL="2971800" indent="-228600" algn="l" defTabSz="449263" rtl="0" eaLnBrk="0" fontAlgn="base" hangingPunct="0">
                <a:spcBef>
                  <a:spcPts val="22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8800">
                  <a:solidFill>
                    <a:srgbClr val="000000"/>
                  </a:solidFill>
                  <a:latin typeface="+mn-lt"/>
                  <a:ea typeface="+mn-ea"/>
                </a:defRPr>
              </a:lvl7pPr>
              <a:lvl8pPr marL="3429000" indent="-228600" algn="l" defTabSz="449263" rtl="0" eaLnBrk="0" fontAlgn="base" hangingPunct="0">
                <a:spcBef>
                  <a:spcPts val="22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8800">
                  <a:solidFill>
                    <a:srgbClr val="000000"/>
                  </a:solidFill>
                  <a:latin typeface="+mn-lt"/>
                  <a:ea typeface="+mn-ea"/>
                </a:defRPr>
              </a:lvl8pPr>
              <a:lvl9pPr marL="3886200" indent="-228600" algn="l" defTabSz="449263" rtl="0" eaLnBrk="0" fontAlgn="base" hangingPunct="0">
                <a:spcBef>
                  <a:spcPts val="22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8800">
                  <a:solidFill>
                    <a:srgbClr val="000000"/>
                  </a:solidFill>
                  <a:latin typeface="+mn-lt"/>
                  <a:ea typeface="+mn-ea"/>
                </a:defRPr>
              </a:lvl9pPr>
            </a:lstStyle>
            <a:p>
              <a:pPr marL="0" indent="0"/>
              <a:r>
                <a:rPr lang="en-GB" sz="3600" dirty="0" smtClean="0">
                  <a:latin typeface="Garamond"/>
                  <a:cs typeface="Garamond"/>
                </a:rPr>
                <a:t>The distributed permanent pool was tested with 3 protocols: </a:t>
              </a:r>
              <a:r>
                <a:rPr lang="en-GB" sz="3600" dirty="0" err="1" smtClean="0">
                  <a:latin typeface="Garamond"/>
                  <a:cs typeface="Garamond"/>
                </a:rPr>
                <a:t>davs</a:t>
              </a:r>
              <a:r>
                <a:rPr lang="en-GB" sz="3600" dirty="0" smtClean="0">
                  <a:latin typeface="Garamond"/>
                  <a:cs typeface="Garamond"/>
                </a:rPr>
                <a:t>, </a:t>
              </a:r>
              <a:r>
                <a:rPr lang="en-GB" sz="3600" dirty="0" err="1" smtClean="0">
                  <a:latin typeface="Garamond"/>
                  <a:cs typeface="Garamond"/>
                </a:rPr>
                <a:t>xroot</a:t>
              </a:r>
              <a:r>
                <a:rPr lang="en-GB" sz="3600" dirty="0" smtClean="0">
                  <a:latin typeface="Garamond"/>
                  <a:cs typeface="Garamond"/>
                </a:rPr>
                <a:t> and </a:t>
              </a:r>
              <a:r>
                <a:rPr lang="en-GB" sz="3600" dirty="0" err="1" smtClean="0">
                  <a:latin typeface="Garamond"/>
                  <a:cs typeface="Garamond"/>
                </a:rPr>
                <a:t>gsiftp</a:t>
              </a:r>
              <a:r>
                <a:rPr lang="en-GB" sz="3600" dirty="0" smtClean="0">
                  <a:latin typeface="Garamond"/>
                  <a:cs typeface="Garamond"/>
                </a:rPr>
                <a:t>. </a:t>
              </a:r>
            </a:p>
            <a:p>
              <a:pPr marL="0" indent="0"/>
              <a:r>
                <a:rPr lang="en-GB" sz="3200" dirty="0" smtClean="0">
                  <a:latin typeface="Garamond"/>
                  <a:cs typeface="Garamond"/>
                </a:rPr>
                <a:t>File upload, download and upload of 10 files in parallel threads were performed, with files of different sizes. </a:t>
              </a:r>
            </a:p>
            <a:p>
              <a:pPr marL="0" indent="0"/>
              <a:r>
                <a:rPr lang="en-GB" sz="3200" dirty="0" smtClean="0">
                  <a:latin typeface="Garamond"/>
                  <a:cs typeface="Garamond"/>
                </a:rPr>
                <a:t>The different locations of head and disk nodes and the different underlying </a:t>
              </a:r>
              <a:r>
                <a:rPr lang="en-GB" sz="3200" dirty="0" err="1" smtClean="0">
                  <a:latin typeface="Garamond"/>
                  <a:cs typeface="Garamond"/>
                </a:rPr>
                <a:t>filesystems</a:t>
              </a:r>
              <a:r>
                <a:rPr lang="en-GB" sz="3200" dirty="0" smtClean="0">
                  <a:latin typeface="Garamond"/>
                  <a:cs typeface="Garamond"/>
                </a:rPr>
                <a:t> (CEPH @Roma, </a:t>
              </a:r>
              <a:r>
                <a:rPr lang="en-GB" sz="3200" dirty="0" err="1" smtClean="0">
                  <a:latin typeface="Garamond"/>
                  <a:cs typeface="Garamond"/>
                </a:rPr>
                <a:t>posix</a:t>
              </a:r>
              <a:r>
                <a:rPr lang="en-GB" sz="3200" dirty="0" smtClean="0">
                  <a:latin typeface="Garamond"/>
                  <a:cs typeface="Garamond"/>
                </a:rPr>
                <a:t> @ NA and LNF) might add an overhead in transfers.</a:t>
              </a:r>
            </a:p>
            <a:p>
              <a:pPr marL="0" indent="0"/>
              <a:r>
                <a:rPr lang="en-GB" sz="3200" dirty="0" smtClean="0">
                  <a:latin typeface="Garamond"/>
                  <a:cs typeface="Garamond"/>
                </a:rPr>
                <a:t> In order to point it out, the tests were repeated with different setups: </a:t>
              </a:r>
            </a:p>
            <a:p>
              <a:pPr marL="0" indent="0">
                <a:spcBef>
                  <a:spcPts val="0"/>
                </a:spcBef>
                <a:buFont typeface="Arial" pitchFamily="34" charset="0"/>
                <a:buChar char="•"/>
              </a:pPr>
              <a:r>
                <a:rPr lang="en-GB" sz="3200" dirty="0" smtClean="0">
                  <a:latin typeface="Garamond"/>
                  <a:cs typeface="Garamond"/>
                </a:rPr>
                <a:t> all the file systems enabled for RW, </a:t>
              </a:r>
            </a:p>
            <a:p>
              <a:pPr marL="0" indent="0">
                <a:spcBef>
                  <a:spcPts val="0"/>
                </a:spcBef>
                <a:buFont typeface="Arial" pitchFamily="34" charset="0"/>
                <a:buChar char="•"/>
              </a:pPr>
              <a:r>
                <a:rPr lang="en-GB" sz="3200" dirty="0" smtClean="0">
                  <a:latin typeface="Garamond"/>
                  <a:cs typeface="Garamond"/>
                </a:rPr>
                <a:t> only </a:t>
              </a:r>
              <a:r>
                <a:rPr lang="en-GB" sz="3200" dirty="0">
                  <a:latin typeface="Garamond"/>
                  <a:cs typeface="Garamond"/>
                </a:rPr>
                <a:t>Napoli (local) disks writable</a:t>
              </a:r>
              <a:r>
                <a:rPr lang="en-GB" sz="3200" dirty="0" smtClean="0">
                  <a:latin typeface="Garamond"/>
                  <a:cs typeface="Garamond"/>
                </a:rPr>
                <a:t>, </a:t>
              </a:r>
            </a:p>
            <a:p>
              <a:pPr marL="0" indent="0">
                <a:spcBef>
                  <a:spcPts val="0"/>
                </a:spcBef>
                <a:buFont typeface="Arial" pitchFamily="34" charset="0"/>
                <a:buChar char="•"/>
              </a:pPr>
              <a:r>
                <a:rPr lang="en-GB" sz="3200" dirty="0" smtClean="0">
                  <a:latin typeface="Garamond"/>
                  <a:cs typeface="Garamond"/>
                </a:rPr>
                <a:t> only Roma (remote) disks writable. </a:t>
              </a:r>
            </a:p>
            <a:p>
              <a:pPr marL="0" indent="0">
                <a:spcBef>
                  <a:spcPts val="0"/>
                </a:spcBef>
              </a:pPr>
              <a:r>
                <a:rPr lang="it-IT" sz="3200" dirty="0" smtClean="0">
                  <a:latin typeface="Garamond"/>
                  <a:cs typeface="Garamond"/>
                </a:rPr>
                <a:t>The </a:t>
              </a:r>
              <a:r>
                <a:rPr lang="it-IT" sz="3200" dirty="0" err="1" smtClean="0">
                  <a:latin typeface="Garamond"/>
                  <a:cs typeface="Garamond"/>
                </a:rPr>
                <a:t>results</a:t>
              </a:r>
              <a:r>
                <a:rPr lang="it-IT" sz="3200" dirty="0" smtClean="0">
                  <a:latin typeface="Garamond"/>
                  <a:cs typeface="Garamond"/>
                </a:rPr>
                <a:t> </a:t>
              </a:r>
              <a:r>
                <a:rPr lang="it-IT" sz="3200" dirty="0" err="1" smtClean="0">
                  <a:latin typeface="Garamond"/>
                  <a:cs typeface="Garamond"/>
                </a:rPr>
                <a:t>of</a:t>
              </a:r>
              <a:r>
                <a:rPr lang="it-IT" sz="3200" dirty="0" smtClean="0">
                  <a:latin typeface="Garamond"/>
                  <a:cs typeface="Garamond"/>
                </a:rPr>
                <a:t> the </a:t>
              </a:r>
              <a:r>
                <a:rPr lang="it-IT" sz="3200" dirty="0" err="1" smtClean="0">
                  <a:latin typeface="Garamond"/>
                  <a:cs typeface="Garamond"/>
                </a:rPr>
                <a:t>two</a:t>
              </a:r>
              <a:r>
                <a:rPr lang="it-IT" sz="3200" dirty="0" smtClean="0">
                  <a:latin typeface="Garamond"/>
                  <a:cs typeface="Garamond"/>
                </a:rPr>
                <a:t> last </a:t>
              </a:r>
              <a:r>
                <a:rPr lang="it-IT" sz="3200" dirty="0" err="1" smtClean="0">
                  <a:latin typeface="Garamond"/>
                  <a:cs typeface="Garamond"/>
                </a:rPr>
                <a:t>cases</a:t>
              </a:r>
              <a:r>
                <a:rPr lang="it-IT" sz="3200" dirty="0" smtClean="0">
                  <a:latin typeface="Garamond"/>
                  <a:cs typeface="Garamond"/>
                </a:rPr>
                <a:t> are </a:t>
              </a:r>
              <a:r>
                <a:rPr lang="it-IT" sz="3200" dirty="0" err="1" smtClean="0">
                  <a:latin typeface="Garamond"/>
                  <a:cs typeface="Garamond"/>
                </a:rPr>
                <a:t>shown</a:t>
              </a:r>
              <a:r>
                <a:rPr lang="it-IT" sz="3200" dirty="0" smtClean="0">
                  <a:latin typeface="Garamond"/>
                  <a:cs typeface="Garamond"/>
                </a:rPr>
                <a:t>.</a:t>
              </a:r>
              <a:endParaRPr lang="it-IT" sz="3200" dirty="0">
                <a:latin typeface="Garamond"/>
                <a:cs typeface="Garamond"/>
              </a:endParaRPr>
            </a:p>
          </p:txBody>
        </p:sp>
        <p:sp>
          <p:nvSpPr>
            <p:cNvPr id="59" name="Rettangolo 58"/>
            <p:cNvSpPr/>
            <p:nvPr/>
          </p:nvSpPr>
          <p:spPr bwMode="auto">
            <a:xfrm>
              <a:off x="23473072" y="26802258"/>
              <a:ext cx="6695208" cy="842493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it-IT" sz="81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Microsoft YaHei" charset="-122"/>
              </a:endParaRPr>
            </a:p>
          </p:txBody>
        </p:sp>
        <p:graphicFrame>
          <p:nvGraphicFramePr>
            <p:cNvPr id="61" name="Grafico 60">
              <a:extLst>
                <a:ext uri="{FF2B5EF4-FFF2-40B4-BE49-F238E27FC236}">
                  <a16:creationId xmlns:a16="http://schemas.microsoft.com/office/drawing/2014/main" id="{00000000-0008-0000-0100-000005000000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3401064" y="26874266"/>
            <a:ext cx="6608139" cy="40322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63" name="Chart 7">
              <a:extLst>
                <a:ext uri="{FF2B5EF4-FFF2-40B4-BE49-F238E27FC236}">
                  <a16:creationId xmlns:a16="http://schemas.microsoft.com/office/drawing/2014/main" id="{00000000-0008-0000-0100-000008000000}"/>
                </a:ext>
              </a:extLst>
            </p:cNvPr>
            <p:cNvGraphicFramePr/>
            <p:nvPr/>
          </p:nvGraphicFramePr>
          <p:xfrm>
            <a:off x="23401064" y="31122738"/>
            <a:ext cx="6552728" cy="39974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</p:grpSp>
      <p:sp>
        <p:nvSpPr>
          <p:cNvPr id="47" name="Arrotonda angolo stesso lato rettangolo 824"/>
          <p:cNvSpPr/>
          <p:nvPr/>
        </p:nvSpPr>
        <p:spPr>
          <a:xfrm>
            <a:off x="73544" y="35299202"/>
            <a:ext cx="30166744" cy="1152128"/>
          </a:xfrm>
          <a:prstGeom prst="round2SameRect">
            <a:avLst>
              <a:gd name="adj1" fmla="val 31596"/>
              <a:gd name="adj2" fmla="val 0"/>
            </a:avLst>
          </a:prstGeom>
          <a:solidFill>
            <a:srgbClr val="000090"/>
          </a:solidFill>
          <a:ln w="127000"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5383" tIns="47692" rIns="95383" bIns="47692" rtlCol="0" anchor="ctr"/>
          <a:lstStyle/>
          <a:p>
            <a:pPr marL="953829" indent="-953829"/>
            <a:r>
              <a:rPr lang="it-IT" sz="6000" b="1" i="1" dirty="0" err="1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ramond"/>
                <a:cs typeface="Garamond"/>
              </a:rPr>
              <a:t>Conclusions</a:t>
            </a:r>
            <a:endParaRPr lang="en-US" sz="60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ramond"/>
              <a:cs typeface="Garamond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it-IT" sz="81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it-IT" sz="81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4613</TotalTime>
  <Words>738</Words>
  <Application>Microsoft Office PowerPoint</Application>
  <PresentationFormat>Personalizzato</PresentationFormat>
  <Paragraphs>72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Microsoft YaHei</vt:lpstr>
      <vt:lpstr>Arial</vt:lpstr>
      <vt:lpstr>Garamond</vt:lpstr>
      <vt:lpstr>Times New Roman</vt:lpstr>
      <vt:lpstr>Wingdings</vt:lpstr>
      <vt:lpstr>Tema di Office</vt:lpstr>
      <vt:lpstr>Presentazione standard di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Alessandra</cp:lastModifiedBy>
  <cp:revision>185</cp:revision>
  <cp:lastPrinted>2018-07-05T19:28:44Z</cp:lastPrinted>
  <dcterms:created xsi:type="dcterms:W3CDTF">2004-09-20T07:42:51Z</dcterms:created>
  <dcterms:modified xsi:type="dcterms:W3CDTF">2018-07-05T19:35:17Z</dcterms:modified>
</cp:coreProperties>
</file>