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handoutMasterIdLst>
    <p:handoutMasterId r:id="rId22"/>
  </p:handoutMasterIdLst>
  <p:sldIdLst>
    <p:sldId id="320" r:id="rId2"/>
    <p:sldId id="261" r:id="rId3"/>
    <p:sldId id="295" r:id="rId4"/>
    <p:sldId id="296" r:id="rId5"/>
    <p:sldId id="306" r:id="rId6"/>
    <p:sldId id="297" r:id="rId7"/>
    <p:sldId id="298" r:id="rId8"/>
    <p:sldId id="307" r:id="rId9"/>
    <p:sldId id="314" r:id="rId10"/>
    <p:sldId id="308" r:id="rId11"/>
    <p:sldId id="315" r:id="rId12"/>
    <p:sldId id="316" r:id="rId13"/>
    <p:sldId id="300" r:id="rId14"/>
    <p:sldId id="302" r:id="rId15"/>
    <p:sldId id="317" r:id="rId16"/>
    <p:sldId id="318" r:id="rId17"/>
    <p:sldId id="303" r:id="rId18"/>
    <p:sldId id="319" r:id="rId19"/>
    <p:sldId id="304" r:id="rId20"/>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E2FFFA"/>
    <a:srgbClr val="FFFF99"/>
    <a:srgbClr val="FFD8FF"/>
    <a:srgbClr val="D0FF00"/>
    <a:srgbClr val="AFFC64"/>
    <a:srgbClr val="0055A0"/>
    <a:srgbClr val="993300"/>
    <a:srgbClr val="0B387C"/>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41"/>
    <p:restoredTop sz="94686"/>
  </p:normalViewPr>
  <p:slideViewPr>
    <p:cSldViewPr snapToGrid="0" snapToObjects="1">
      <p:cViewPr>
        <p:scale>
          <a:sx n="100" d="100"/>
          <a:sy n="100" d="100"/>
        </p:scale>
        <p:origin x="592" y="3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t>7/5/18</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t>‹#›</a:t>
            </a:fld>
            <a:endParaRPr lang="en-US" dirty="0"/>
          </a:p>
        </p:txBody>
      </p:sp>
    </p:spTree>
    <p:extLst>
      <p:ext uri="{BB962C8B-B14F-4D97-AF65-F5344CB8AC3E}">
        <p14:creationId xmlns:p14="http://schemas.microsoft.com/office/powerpoint/2010/main"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t>05/07/2018</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t>‹#›</a:t>
            </a:fld>
            <a:endParaRPr lang="en-GB" dirty="0"/>
          </a:p>
        </p:txBody>
      </p:sp>
    </p:spTree>
    <p:extLst>
      <p:ext uri="{BB962C8B-B14F-4D97-AF65-F5344CB8AC3E}">
        <p14:creationId xmlns:p14="http://schemas.microsoft.com/office/powerpoint/2010/main"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1</a:t>
            </a:fld>
            <a:endParaRPr lang="en-GB" dirty="0"/>
          </a:p>
        </p:txBody>
      </p:sp>
    </p:spTree>
    <p:extLst>
      <p:ext uri="{BB962C8B-B14F-4D97-AF65-F5344CB8AC3E}">
        <p14:creationId xmlns:p14="http://schemas.microsoft.com/office/powerpoint/2010/main" val="1868843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11</a:t>
            </a:fld>
            <a:endParaRPr lang="en-GB" dirty="0"/>
          </a:p>
        </p:txBody>
      </p:sp>
    </p:spTree>
    <p:extLst>
      <p:ext uri="{BB962C8B-B14F-4D97-AF65-F5344CB8AC3E}">
        <p14:creationId xmlns:p14="http://schemas.microsoft.com/office/powerpoint/2010/main" val="708739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13</a:t>
            </a:fld>
            <a:endParaRPr lang="en-GB" dirty="0"/>
          </a:p>
        </p:txBody>
      </p:sp>
    </p:spTree>
    <p:extLst>
      <p:ext uri="{BB962C8B-B14F-4D97-AF65-F5344CB8AC3E}">
        <p14:creationId xmlns:p14="http://schemas.microsoft.com/office/powerpoint/2010/main" val="1904943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14</a:t>
            </a:fld>
            <a:endParaRPr lang="en-GB" dirty="0"/>
          </a:p>
        </p:txBody>
      </p:sp>
    </p:spTree>
    <p:extLst>
      <p:ext uri="{BB962C8B-B14F-4D97-AF65-F5344CB8AC3E}">
        <p14:creationId xmlns:p14="http://schemas.microsoft.com/office/powerpoint/2010/main" val="1586888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15</a:t>
            </a:fld>
            <a:endParaRPr lang="en-GB" dirty="0"/>
          </a:p>
        </p:txBody>
      </p:sp>
    </p:spTree>
    <p:extLst>
      <p:ext uri="{BB962C8B-B14F-4D97-AF65-F5344CB8AC3E}">
        <p14:creationId xmlns:p14="http://schemas.microsoft.com/office/powerpoint/2010/main" val="117813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t>2</a:t>
            </a:fld>
            <a:endParaRPr lang="en-GB" dirty="0"/>
          </a:p>
        </p:txBody>
      </p:sp>
    </p:spTree>
    <p:extLst>
      <p:ext uri="{BB962C8B-B14F-4D97-AF65-F5344CB8AC3E}">
        <p14:creationId xmlns:p14="http://schemas.microsoft.com/office/powerpoint/2010/main" val="4152106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3</a:t>
            </a:fld>
            <a:endParaRPr lang="en-GB" dirty="0"/>
          </a:p>
        </p:txBody>
      </p:sp>
    </p:spTree>
    <p:extLst>
      <p:ext uri="{BB962C8B-B14F-4D97-AF65-F5344CB8AC3E}">
        <p14:creationId xmlns:p14="http://schemas.microsoft.com/office/powerpoint/2010/main" val="1407936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4</a:t>
            </a:fld>
            <a:endParaRPr lang="en-GB" dirty="0"/>
          </a:p>
        </p:txBody>
      </p:sp>
    </p:spTree>
    <p:extLst>
      <p:ext uri="{BB962C8B-B14F-4D97-AF65-F5344CB8AC3E}">
        <p14:creationId xmlns:p14="http://schemas.microsoft.com/office/powerpoint/2010/main" val="506765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5</a:t>
            </a:fld>
            <a:endParaRPr lang="en-GB" dirty="0"/>
          </a:p>
        </p:txBody>
      </p:sp>
    </p:spTree>
    <p:extLst>
      <p:ext uri="{BB962C8B-B14F-4D97-AF65-F5344CB8AC3E}">
        <p14:creationId xmlns:p14="http://schemas.microsoft.com/office/powerpoint/2010/main" val="665000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6</a:t>
            </a:fld>
            <a:endParaRPr lang="en-GB" dirty="0"/>
          </a:p>
        </p:txBody>
      </p:sp>
    </p:spTree>
    <p:extLst>
      <p:ext uri="{BB962C8B-B14F-4D97-AF65-F5344CB8AC3E}">
        <p14:creationId xmlns:p14="http://schemas.microsoft.com/office/powerpoint/2010/main" val="15230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7</a:t>
            </a:fld>
            <a:endParaRPr lang="en-GB" dirty="0"/>
          </a:p>
        </p:txBody>
      </p:sp>
    </p:spTree>
    <p:extLst>
      <p:ext uri="{BB962C8B-B14F-4D97-AF65-F5344CB8AC3E}">
        <p14:creationId xmlns:p14="http://schemas.microsoft.com/office/powerpoint/2010/main" val="515712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9</a:t>
            </a:fld>
            <a:endParaRPr lang="en-GB" dirty="0"/>
          </a:p>
        </p:txBody>
      </p:sp>
    </p:spTree>
    <p:extLst>
      <p:ext uri="{BB962C8B-B14F-4D97-AF65-F5344CB8AC3E}">
        <p14:creationId xmlns:p14="http://schemas.microsoft.com/office/powerpoint/2010/main" val="3031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C9EEFC-C032-435A-B3AC-EAF0642B2897}" type="slidenum">
              <a:rPr lang="en-GB" smtClean="0"/>
              <a:t>10</a:t>
            </a:fld>
            <a:endParaRPr lang="en-GB" dirty="0"/>
          </a:p>
        </p:txBody>
      </p:sp>
    </p:spTree>
    <p:extLst>
      <p:ext uri="{BB962C8B-B14F-4D97-AF65-F5344CB8AC3E}">
        <p14:creationId xmlns:p14="http://schemas.microsoft.com/office/powerpoint/2010/main" val="1357033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055A0"/>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055A0"/>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tr-TR" smtClean="0"/>
              <a:t>Julia Andreeva, CHEP 2018, Sofia,  16.07.2018</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cern.ch/go/B8vw"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lcg.web.cern.ch/" TargetMode="External"/><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hyperlink" Target="https://docs.google.com/document/d/1yzCvKpxsbcQC5K9MyvXc-vBF1HGPBk4vhjw3MEXoXf8"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587955/contributions/2937417/" TargetMode="External"/><Relationship Id="rId4"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77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WSSA Data Flow</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Can 6"/>
          <p:cNvSpPr/>
          <p:nvPr/>
        </p:nvSpPr>
        <p:spPr>
          <a:xfrm>
            <a:off x="800100" y="1447800"/>
            <a:ext cx="990600" cy="14478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6673850" y="1696427"/>
            <a:ext cx="571500" cy="850900"/>
          </a:xfrm>
          <a:prstGeom prst="can">
            <a:avLst>
              <a:gd name="adj" fmla="val 31667"/>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an 9"/>
          <p:cNvSpPr/>
          <p:nvPr/>
        </p:nvSpPr>
        <p:spPr>
          <a:xfrm>
            <a:off x="7083424" y="1856967"/>
            <a:ext cx="571500" cy="850900"/>
          </a:xfrm>
          <a:prstGeom prst="can">
            <a:avLst>
              <a:gd name="adj" fmla="val 27222"/>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108200" y="3563165"/>
            <a:ext cx="1320800" cy="800100"/>
          </a:xfrm>
          <a:prstGeom prst="rect">
            <a:avLst/>
          </a:prstGeom>
          <a:gradFill flip="none" rotWithShape="1">
            <a:gsLst>
              <a:gs pos="0">
                <a:srgbClr val="FFD8FF">
                  <a:shade val="30000"/>
                  <a:satMod val="115000"/>
                </a:srgbClr>
              </a:gs>
              <a:gs pos="50000">
                <a:srgbClr val="FFD8FF">
                  <a:shade val="67500"/>
                  <a:satMod val="115000"/>
                </a:srgbClr>
              </a:gs>
              <a:gs pos="100000">
                <a:srgbClr val="FFD8FF">
                  <a:shade val="100000"/>
                  <a:satMod val="115000"/>
                </a:srgbClr>
              </a:gs>
            </a:gsLst>
            <a:lin ang="162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311650" y="3309165"/>
            <a:ext cx="2705100" cy="1308100"/>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16200000" scaled="1"/>
            <a:tileRect/>
          </a:gra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MONIT infrastructure</a:t>
            </a:r>
            <a:endParaRPr lang="en-US" dirty="0">
              <a:solidFill>
                <a:schemeClr val="tx2"/>
              </a:solidFill>
            </a:endParaRPr>
          </a:p>
        </p:txBody>
      </p:sp>
      <p:sp>
        <p:nvSpPr>
          <p:cNvPr id="13" name="Bevel 12"/>
          <p:cNvSpPr/>
          <p:nvPr/>
        </p:nvSpPr>
        <p:spPr>
          <a:xfrm>
            <a:off x="6451600" y="4112847"/>
            <a:ext cx="1587500" cy="1008835"/>
          </a:xfrm>
          <a:prstGeom prst="bevel">
            <a:avLst/>
          </a:prstGeom>
          <a:solidFill>
            <a:srgbClr val="E2FFF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2"/>
                </a:solidFill>
              </a:rPr>
              <a:t>WSSA Dashboard</a:t>
            </a:r>
            <a:endParaRPr lang="en-US" sz="1400" b="1" dirty="0">
              <a:solidFill>
                <a:schemeClr val="tx2"/>
              </a:solidFill>
            </a:endParaRPr>
          </a:p>
        </p:txBody>
      </p:sp>
      <p:sp>
        <p:nvSpPr>
          <p:cNvPr id="17" name="TextBox 16"/>
          <p:cNvSpPr txBox="1"/>
          <p:nvPr/>
        </p:nvSpPr>
        <p:spPr>
          <a:xfrm>
            <a:off x="914400" y="1892300"/>
            <a:ext cx="787400" cy="600164"/>
          </a:xfrm>
          <a:prstGeom prst="rect">
            <a:avLst/>
          </a:prstGeom>
          <a:noFill/>
        </p:spPr>
        <p:txBody>
          <a:bodyPr wrap="square" rtlCol="0">
            <a:spAutoFit/>
          </a:bodyPr>
          <a:lstStyle/>
          <a:p>
            <a:r>
              <a:rPr lang="en-US" sz="1100" b="1" dirty="0" smtClean="0"/>
              <a:t>Storage topology source</a:t>
            </a:r>
            <a:endParaRPr lang="en-US" sz="1100" b="1" dirty="0"/>
          </a:p>
        </p:txBody>
      </p:sp>
      <p:sp>
        <p:nvSpPr>
          <p:cNvPr id="18" name="TextBox 17"/>
          <p:cNvSpPr txBox="1"/>
          <p:nvPr/>
        </p:nvSpPr>
        <p:spPr>
          <a:xfrm>
            <a:off x="7169150" y="2194790"/>
            <a:ext cx="571500" cy="215444"/>
          </a:xfrm>
          <a:prstGeom prst="rect">
            <a:avLst/>
          </a:prstGeom>
          <a:noFill/>
        </p:spPr>
        <p:txBody>
          <a:bodyPr wrap="square" rtlCol="0">
            <a:spAutoFit/>
          </a:bodyPr>
          <a:lstStyle/>
          <a:p>
            <a:r>
              <a:rPr lang="en-US" sz="800" b="1" dirty="0" smtClean="0"/>
              <a:t>Storage</a:t>
            </a:r>
            <a:endParaRPr lang="en-US" sz="800" b="1" dirty="0"/>
          </a:p>
        </p:txBody>
      </p:sp>
      <p:sp>
        <p:nvSpPr>
          <p:cNvPr id="19" name="TextBox 18"/>
          <p:cNvSpPr txBox="1"/>
          <p:nvPr/>
        </p:nvSpPr>
        <p:spPr>
          <a:xfrm>
            <a:off x="2225675" y="3649036"/>
            <a:ext cx="1066800" cy="646331"/>
          </a:xfrm>
          <a:prstGeom prst="rect">
            <a:avLst/>
          </a:prstGeom>
          <a:noFill/>
        </p:spPr>
        <p:txBody>
          <a:bodyPr wrap="square" rtlCol="0">
            <a:spAutoFit/>
          </a:bodyPr>
          <a:lstStyle/>
          <a:p>
            <a:r>
              <a:rPr lang="en-US" smtClean="0"/>
              <a:t>WSSA collector</a:t>
            </a:r>
            <a:endParaRPr lang="en-US"/>
          </a:p>
        </p:txBody>
      </p:sp>
      <p:cxnSp>
        <p:nvCxnSpPr>
          <p:cNvPr id="21" name="Straight Arrow Connector 20"/>
          <p:cNvCxnSpPr>
            <a:endCxn id="7" idx="3"/>
          </p:cNvCxnSpPr>
          <p:nvPr/>
        </p:nvCxnSpPr>
        <p:spPr>
          <a:xfrm flipH="1" flipV="1">
            <a:off x="1295400" y="2895600"/>
            <a:ext cx="930276" cy="667566"/>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536700" y="2895600"/>
            <a:ext cx="901700" cy="66756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3108326" y="2779415"/>
            <a:ext cx="3475037" cy="783751"/>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5" idx="3"/>
          </p:cNvCxnSpPr>
          <p:nvPr/>
        </p:nvCxnSpPr>
        <p:spPr>
          <a:xfrm flipH="1">
            <a:off x="3209926" y="2806279"/>
            <a:ext cx="3659187" cy="810054"/>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29" name="Right Arrow 28"/>
          <p:cNvSpPr/>
          <p:nvPr/>
        </p:nvSpPr>
        <p:spPr>
          <a:xfrm>
            <a:off x="3530600" y="3835400"/>
            <a:ext cx="711200" cy="2774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228601" y="3013800"/>
            <a:ext cx="1168400" cy="1200329"/>
          </a:xfrm>
          <a:prstGeom prst="rect">
            <a:avLst/>
          </a:prstGeom>
          <a:noFill/>
        </p:spPr>
        <p:txBody>
          <a:bodyPr wrap="square" rtlCol="0">
            <a:spAutoFit/>
          </a:bodyPr>
          <a:lstStyle/>
          <a:p>
            <a:r>
              <a:rPr lang="en-US" dirty="0" smtClean="0"/>
              <a:t>Request for </a:t>
            </a:r>
            <a:r>
              <a:rPr lang="en-US" smtClean="0"/>
              <a:t>storage  topology</a:t>
            </a:r>
            <a:endParaRPr lang="en-US"/>
          </a:p>
        </p:txBody>
      </p:sp>
      <p:sp>
        <p:nvSpPr>
          <p:cNvPr id="31" name="TextBox 30"/>
          <p:cNvSpPr txBox="1"/>
          <p:nvPr/>
        </p:nvSpPr>
        <p:spPr>
          <a:xfrm>
            <a:off x="4446586" y="2024835"/>
            <a:ext cx="1117601" cy="923330"/>
          </a:xfrm>
          <a:prstGeom prst="rect">
            <a:avLst/>
          </a:prstGeom>
          <a:noFill/>
        </p:spPr>
        <p:txBody>
          <a:bodyPr wrap="square" rtlCol="0">
            <a:spAutoFit/>
          </a:bodyPr>
          <a:lstStyle/>
          <a:p>
            <a:r>
              <a:rPr lang="en-US" dirty="0" smtClean="0"/>
              <a:t>Storage space queries</a:t>
            </a:r>
            <a:endParaRPr lang="en-US" dirty="0"/>
          </a:p>
        </p:txBody>
      </p:sp>
      <p:sp>
        <p:nvSpPr>
          <p:cNvPr id="25" name="Can 24"/>
          <p:cNvSpPr/>
          <p:nvPr/>
        </p:nvSpPr>
        <p:spPr>
          <a:xfrm>
            <a:off x="6583363" y="1955379"/>
            <a:ext cx="571500" cy="850900"/>
          </a:xfrm>
          <a:prstGeom prst="can">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601618" y="2312051"/>
            <a:ext cx="571500" cy="215444"/>
          </a:xfrm>
          <a:prstGeom prst="rect">
            <a:avLst/>
          </a:prstGeom>
          <a:noFill/>
        </p:spPr>
        <p:txBody>
          <a:bodyPr wrap="square" rtlCol="0">
            <a:spAutoFit/>
          </a:bodyPr>
          <a:lstStyle/>
          <a:p>
            <a:r>
              <a:rPr lang="en-US" sz="800" b="1" dirty="0" smtClean="0"/>
              <a:t>Storage</a:t>
            </a:r>
            <a:endParaRPr lang="en-US" sz="800" b="1" dirty="0"/>
          </a:p>
        </p:txBody>
      </p:sp>
      <p:sp>
        <p:nvSpPr>
          <p:cNvPr id="16" name="TextBox 15"/>
          <p:cNvSpPr txBox="1"/>
          <p:nvPr/>
        </p:nvSpPr>
        <p:spPr>
          <a:xfrm>
            <a:off x="1066800" y="6356350"/>
            <a:ext cx="53848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9041516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WSSA Current Implementation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Can 6"/>
          <p:cNvSpPr/>
          <p:nvPr/>
        </p:nvSpPr>
        <p:spPr>
          <a:xfrm>
            <a:off x="800100" y="1447800"/>
            <a:ext cx="990600" cy="14478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6673850" y="1696427"/>
            <a:ext cx="571500" cy="850900"/>
          </a:xfrm>
          <a:prstGeom prst="can">
            <a:avLst>
              <a:gd name="adj" fmla="val 31667"/>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an 9"/>
          <p:cNvSpPr/>
          <p:nvPr/>
        </p:nvSpPr>
        <p:spPr>
          <a:xfrm>
            <a:off x="7083424" y="1856967"/>
            <a:ext cx="571500" cy="850900"/>
          </a:xfrm>
          <a:prstGeom prst="can">
            <a:avLst>
              <a:gd name="adj" fmla="val 27222"/>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108200" y="3563165"/>
            <a:ext cx="1320800" cy="800100"/>
          </a:xfrm>
          <a:prstGeom prst="rect">
            <a:avLst/>
          </a:prstGeom>
          <a:gradFill flip="none" rotWithShape="1">
            <a:gsLst>
              <a:gs pos="0">
                <a:srgbClr val="FFD8FF">
                  <a:shade val="30000"/>
                  <a:satMod val="115000"/>
                </a:srgbClr>
              </a:gs>
              <a:gs pos="50000">
                <a:srgbClr val="FFD8FF">
                  <a:shade val="67500"/>
                  <a:satMod val="115000"/>
                </a:srgbClr>
              </a:gs>
              <a:gs pos="100000">
                <a:srgbClr val="FFD8FF">
                  <a:shade val="100000"/>
                  <a:satMod val="115000"/>
                </a:srgbClr>
              </a:gs>
            </a:gsLst>
            <a:lin ang="162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311650" y="3309165"/>
            <a:ext cx="2705100" cy="1308100"/>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16200000" scaled="1"/>
            <a:tileRect/>
          </a:gra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MONIT infrastructure</a:t>
            </a:r>
            <a:endParaRPr lang="en-US" dirty="0">
              <a:solidFill>
                <a:schemeClr val="tx2"/>
              </a:solidFill>
            </a:endParaRPr>
          </a:p>
        </p:txBody>
      </p:sp>
      <p:sp>
        <p:nvSpPr>
          <p:cNvPr id="13" name="Bevel 12"/>
          <p:cNvSpPr/>
          <p:nvPr/>
        </p:nvSpPr>
        <p:spPr>
          <a:xfrm>
            <a:off x="6451600" y="4112847"/>
            <a:ext cx="1587500" cy="1008835"/>
          </a:xfrm>
          <a:prstGeom prst="bevel">
            <a:avLst/>
          </a:prstGeom>
          <a:solidFill>
            <a:srgbClr val="E2FFF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2"/>
                </a:solidFill>
              </a:rPr>
              <a:t>WSSA Dashboard</a:t>
            </a:r>
            <a:endParaRPr lang="en-US" sz="1400" b="1" dirty="0">
              <a:solidFill>
                <a:schemeClr val="tx2"/>
              </a:solidFill>
            </a:endParaRPr>
          </a:p>
        </p:txBody>
      </p:sp>
      <p:sp>
        <p:nvSpPr>
          <p:cNvPr id="17" name="TextBox 16"/>
          <p:cNvSpPr txBox="1"/>
          <p:nvPr/>
        </p:nvSpPr>
        <p:spPr>
          <a:xfrm>
            <a:off x="914400" y="1892300"/>
            <a:ext cx="787400" cy="600164"/>
          </a:xfrm>
          <a:prstGeom prst="rect">
            <a:avLst/>
          </a:prstGeom>
          <a:noFill/>
        </p:spPr>
        <p:txBody>
          <a:bodyPr wrap="square" rtlCol="0">
            <a:spAutoFit/>
          </a:bodyPr>
          <a:lstStyle/>
          <a:p>
            <a:r>
              <a:rPr lang="en-US" sz="1100" b="1" dirty="0" smtClean="0"/>
              <a:t>Storage topology source</a:t>
            </a:r>
            <a:endParaRPr lang="en-US" sz="1100" b="1" dirty="0"/>
          </a:p>
        </p:txBody>
      </p:sp>
      <p:sp>
        <p:nvSpPr>
          <p:cNvPr id="18" name="TextBox 17"/>
          <p:cNvSpPr txBox="1"/>
          <p:nvPr/>
        </p:nvSpPr>
        <p:spPr>
          <a:xfrm>
            <a:off x="7169150" y="2194790"/>
            <a:ext cx="571500" cy="215444"/>
          </a:xfrm>
          <a:prstGeom prst="rect">
            <a:avLst/>
          </a:prstGeom>
          <a:noFill/>
        </p:spPr>
        <p:txBody>
          <a:bodyPr wrap="square" rtlCol="0">
            <a:spAutoFit/>
          </a:bodyPr>
          <a:lstStyle/>
          <a:p>
            <a:r>
              <a:rPr lang="en-US" sz="800" b="1" dirty="0" smtClean="0"/>
              <a:t>Storage</a:t>
            </a:r>
            <a:endParaRPr lang="en-US" sz="800" b="1" dirty="0"/>
          </a:p>
        </p:txBody>
      </p:sp>
      <p:sp>
        <p:nvSpPr>
          <p:cNvPr id="19" name="TextBox 18"/>
          <p:cNvSpPr txBox="1"/>
          <p:nvPr/>
        </p:nvSpPr>
        <p:spPr>
          <a:xfrm>
            <a:off x="2225675" y="3649036"/>
            <a:ext cx="1066800" cy="646331"/>
          </a:xfrm>
          <a:prstGeom prst="rect">
            <a:avLst/>
          </a:prstGeom>
          <a:noFill/>
        </p:spPr>
        <p:txBody>
          <a:bodyPr wrap="square" rtlCol="0">
            <a:spAutoFit/>
          </a:bodyPr>
          <a:lstStyle/>
          <a:p>
            <a:r>
              <a:rPr lang="en-US" smtClean="0"/>
              <a:t>WSSA collector</a:t>
            </a:r>
            <a:endParaRPr lang="en-US"/>
          </a:p>
        </p:txBody>
      </p:sp>
      <p:cxnSp>
        <p:nvCxnSpPr>
          <p:cNvPr id="21" name="Straight Arrow Connector 20"/>
          <p:cNvCxnSpPr>
            <a:endCxn id="7" idx="3"/>
          </p:cNvCxnSpPr>
          <p:nvPr/>
        </p:nvCxnSpPr>
        <p:spPr>
          <a:xfrm flipH="1" flipV="1">
            <a:off x="1295400" y="2895600"/>
            <a:ext cx="930276" cy="667566"/>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536700" y="2895600"/>
            <a:ext cx="901700" cy="66756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3108326" y="2779415"/>
            <a:ext cx="3475037" cy="783751"/>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5" idx="3"/>
          </p:cNvCxnSpPr>
          <p:nvPr/>
        </p:nvCxnSpPr>
        <p:spPr>
          <a:xfrm flipH="1">
            <a:off x="3209926" y="2806279"/>
            <a:ext cx="3659187" cy="810054"/>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29" name="Right Arrow 28"/>
          <p:cNvSpPr/>
          <p:nvPr/>
        </p:nvSpPr>
        <p:spPr>
          <a:xfrm>
            <a:off x="3530600" y="3835400"/>
            <a:ext cx="711200" cy="2774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228601" y="3013800"/>
            <a:ext cx="1168400" cy="1200329"/>
          </a:xfrm>
          <a:prstGeom prst="rect">
            <a:avLst/>
          </a:prstGeom>
          <a:noFill/>
        </p:spPr>
        <p:txBody>
          <a:bodyPr wrap="square" rtlCol="0">
            <a:spAutoFit/>
          </a:bodyPr>
          <a:lstStyle/>
          <a:p>
            <a:r>
              <a:rPr lang="en-US" dirty="0" smtClean="0"/>
              <a:t>Request for </a:t>
            </a:r>
            <a:r>
              <a:rPr lang="en-US" smtClean="0"/>
              <a:t>storage  topology</a:t>
            </a:r>
            <a:endParaRPr lang="en-US"/>
          </a:p>
        </p:txBody>
      </p:sp>
      <p:sp>
        <p:nvSpPr>
          <p:cNvPr id="25" name="Can 24"/>
          <p:cNvSpPr/>
          <p:nvPr/>
        </p:nvSpPr>
        <p:spPr>
          <a:xfrm>
            <a:off x="6583363" y="1955379"/>
            <a:ext cx="571500" cy="850900"/>
          </a:xfrm>
          <a:prstGeom prst="can">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601618" y="2312051"/>
            <a:ext cx="571500" cy="215444"/>
          </a:xfrm>
          <a:prstGeom prst="rect">
            <a:avLst/>
          </a:prstGeom>
          <a:noFill/>
        </p:spPr>
        <p:txBody>
          <a:bodyPr wrap="square" rtlCol="0">
            <a:spAutoFit/>
          </a:bodyPr>
          <a:lstStyle/>
          <a:p>
            <a:r>
              <a:rPr lang="en-US" sz="800" b="1" dirty="0" smtClean="0"/>
              <a:t>Storage</a:t>
            </a:r>
            <a:endParaRPr lang="en-US" sz="800" b="1" dirty="0"/>
          </a:p>
        </p:txBody>
      </p:sp>
      <p:sp>
        <p:nvSpPr>
          <p:cNvPr id="23" name="Rectangle 22"/>
          <p:cNvSpPr/>
          <p:nvPr/>
        </p:nvSpPr>
        <p:spPr>
          <a:xfrm>
            <a:off x="228602" y="1812290"/>
            <a:ext cx="2139665" cy="778510"/>
          </a:xfrm>
          <a:prstGeom prst="rect">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C00000"/>
                </a:solidFill>
              </a:rPr>
              <a:t>Experiment-specific topology sources </a:t>
            </a:r>
            <a:endParaRPr lang="en-US" dirty="0">
              <a:solidFill>
                <a:srgbClr val="C00000"/>
              </a:solidFill>
            </a:endParaRPr>
          </a:p>
        </p:txBody>
      </p:sp>
      <p:sp>
        <p:nvSpPr>
          <p:cNvPr id="32" name="TextBox 31"/>
          <p:cNvSpPr txBox="1"/>
          <p:nvPr/>
        </p:nvSpPr>
        <p:spPr>
          <a:xfrm>
            <a:off x="4694236" y="1660311"/>
            <a:ext cx="1117601" cy="1477328"/>
          </a:xfrm>
          <a:prstGeom prst="rect">
            <a:avLst/>
          </a:prstGeom>
          <a:noFill/>
        </p:spPr>
        <p:txBody>
          <a:bodyPr wrap="square" rtlCol="0">
            <a:spAutoFit/>
          </a:bodyPr>
          <a:lstStyle/>
          <a:p>
            <a:r>
              <a:rPr lang="en-US" dirty="0" smtClean="0">
                <a:solidFill>
                  <a:srgbClr val="C00000"/>
                </a:solidFill>
              </a:rPr>
              <a:t>SRM queries and </a:t>
            </a:r>
            <a:r>
              <a:rPr lang="en-US" dirty="0" err="1" smtClean="0">
                <a:solidFill>
                  <a:srgbClr val="C00000"/>
                </a:solidFill>
              </a:rPr>
              <a:t>Monalisa</a:t>
            </a:r>
            <a:r>
              <a:rPr lang="en-US" dirty="0" smtClean="0">
                <a:solidFill>
                  <a:srgbClr val="C00000"/>
                </a:solidFill>
              </a:rPr>
              <a:t> APIs</a:t>
            </a:r>
            <a:endParaRPr lang="en-US" dirty="0">
              <a:solidFill>
                <a:srgbClr val="C00000"/>
              </a:solidFill>
            </a:endParaRPr>
          </a:p>
        </p:txBody>
      </p:sp>
      <p:sp>
        <p:nvSpPr>
          <p:cNvPr id="34" name="TextBox 33"/>
          <p:cNvSpPr txBox="1"/>
          <p:nvPr/>
        </p:nvSpPr>
        <p:spPr>
          <a:xfrm>
            <a:off x="1981200" y="4648222"/>
            <a:ext cx="4787899" cy="1384995"/>
          </a:xfrm>
          <a:prstGeom prst="rect">
            <a:avLst/>
          </a:prstGeom>
          <a:noFill/>
        </p:spPr>
        <p:txBody>
          <a:bodyPr wrap="square" rtlCol="0">
            <a:spAutoFit/>
          </a:bodyPr>
          <a:lstStyle/>
          <a:p>
            <a:pPr marL="285750" indent="-285750">
              <a:buFont typeface="Arial" charset="0"/>
              <a:buChar char="•"/>
            </a:pPr>
            <a:r>
              <a:rPr lang="en-US" sz="1400" b="1" dirty="0" smtClean="0"/>
              <a:t>MONIT infrastructure is used for data storage, processing and visualization</a:t>
            </a:r>
          </a:p>
          <a:p>
            <a:pPr marL="285750" indent="-285750">
              <a:buFont typeface="Arial" charset="0"/>
              <a:buChar char="•"/>
            </a:pPr>
            <a:r>
              <a:rPr lang="en-US" sz="1400" b="1" dirty="0" smtClean="0"/>
              <a:t>Data </a:t>
            </a:r>
            <a:r>
              <a:rPr lang="en-US" sz="1400" b="1" dirty="0"/>
              <a:t>is stored </a:t>
            </a:r>
            <a:r>
              <a:rPr lang="en-US" sz="1400" b="1" dirty="0" smtClean="0"/>
              <a:t>on HDFS</a:t>
            </a:r>
            <a:r>
              <a:rPr lang="en-US" sz="1400" b="1" dirty="0"/>
              <a:t>, </a:t>
            </a:r>
            <a:r>
              <a:rPr lang="en-US" sz="1400" b="1" dirty="0" err="1"/>
              <a:t>Elasticsearch</a:t>
            </a:r>
            <a:r>
              <a:rPr lang="en-US" sz="1400" b="1" dirty="0"/>
              <a:t> and </a:t>
            </a:r>
            <a:r>
              <a:rPr lang="en-US" sz="1400" b="1" dirty="0" err="1" smtClean="0"/>
              <a:t>InfluxDB</a:t>
            </a:r>
            <a:endParaRPr lang="en-US" sz="1400" b="1" dirty="0" smtClean="0"/>
          </a:p>
          <a:p>
            <a:pPr marL="285750" indent="-285750">
              <a:buFont typeface="Arial" charset="0"/>
              <a:buChar char="•"/>
            </a:pPr>
            <a:r>
              <a:rPr lang="en-US" sz="1400" b="1" dirty="0" smtClean="0"/>
              <a:t>WSSA Dashboard is implemented in </a:t>
            </a:r>
            <a:r>
              <a:rPr lang="en-US" sz="1400" b="1" dirty="0" err="1" smtClean="0"/>
              <a:t>Grafana</a:t>
            </a:r>
            <a:r>
              <a:rPr lang="en-US" sz="1400" b="1" dirty="0" smtClean="0"/>
              <a:t> and uses </a:t>
            </a:r>
            <a:r>
              <a:rPr lang="en-US" sz="1400" b="1" dirty="0" err="1" smtClean="0"/>
              <a:t>InfluxDB</a:t>
            </a:r>
            <a:r>
              <a:rPr lang="en-US" sz="1400" b="1" dirty="0" smtClean="0"/>
              <a:t> storage backend</a:t>
            </a:r>
            <a:endParaRPr lang="en-US" sz="1400" b="1" dirty="0"/>
          </a:p>
        </p:txBody>
      </p:sp>
      <p:sp>
        <p:nvSpPr>
          <p:cNvPr id="3" name="TextBox 2"/>
          <p:cNvSpPr txBox="1"/>
          <p:nvPr/>
        </p:nvSpPr>
        <p:spPr>
          <a:xfrm>
            <a:off x="1130300" y="6356350"/>
            <a:ext cx="5953124"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035547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WSSA  Implementation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Can 6"/>
          <p:cNvSpPr/>
          <p:nvPr/>
        </p:nvSpPr>
        <p:spPr>
          <a:xfrm>
            <a:off x="800100" y="1447800"/>
            <a:ext cx="990600" cy="14478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6673850" y="1696427"/>
            <a:ext cx="571500" cy="850900"/>
          </a:xfrm>
          <a:prstGeom prst="can">
            <a:avLst>
              <a:gd name="adj" fmla="val 31667"/>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an 9"/>
          <p:cNvSpPr/>
          <p:nvPr/>
        </p:nvSpPr>
        <p:spPr>
          <a:xfrm>
            <a:off x="7083424" y="1856967"/>
            <a:ext cx="571500" cy="850900"/>
          </a:xfrm>
          <a:prstGeom prst="can">
            <a:avLst>
              <a:gd name="adj" fmla="val 27222"/>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108200" y="3563165"/>
            <a:ext cx="1320800" cy="800100"/>
          </a:xfrm>
          <a:prstGeom prst="rect">
            <a:avLst/>
          </a:prstGeom>
          <a:gradFill flip="none" rotWithShape="1">
            <a:gsLst>
              <a:gs pos="0">
                <a:srgbClr val="FFD8FF">
                  <a:shade val="30000"/>
                  <a:satMod val="115000"/>
                </a:srgbClr>
              </a:gs>
              <a:gs pos="50000">
                <a:srgbClr val="FFD8FF">
                  <a:shade val="67500"/>
                  <a:satMod val="115000"/>
                </a:srgbClr>
              </a:gs>
              <a:gs pos="100000">
                <a:srgbClr val="FFD8FF">
                  <a:shade val="100000"/>
                  <a:satMod val="115000"/>
                </a:srgbClr>
              </a:gs>
            </a:gsLst>
            <a:lin ang="162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4311650" y="3309165"/>
            <a:ext cx="2705100" cy="1308100"/>
          </a:xfrm>
          <a:prstGeom prst="rect">
            <a:avLst/>
          </a:prstGeom>
          <a:gradFill flip="none" rotWithShape="1">
            <a:gsLst>
              <a:gs pos="0">
                <a:srgbClr val="E2FFFA">
                  <a:shade val="30000"/>
                  <a:satMod val="115000"/>
                </a:srgbClr>
              </a:gs>
              <a:gs pos="50000">
                <a:srgbClr val="E2FFFA">
                  <a:shade val="67500"/>
                  <a:satMod val="115000"/>
                </a:srgbClr>
              </a:gs>
              <a:gs pos="100000">
                <a:srgbClr val="E2FFFA">
                  <a:shade val="100000"/>
                  <a:satMod val="115000"/>
                </a:srgbClr>
              </a:gs>
            </a:gsLst>
            <a:lin ang="16200000" scaled="1"/>
            <a:tileRect/>
          </a:gra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MONIT infrastructure</a:t>
            </a:r>
            <a:endParaRPr lang="en-US" dirty="0">
              <a:solidFill>
                <a:schemeClr val="tx2"/>
              </a:solidFill>
            </a:endParaRPr>
          </a:p>
        </p:txBody>
      </p:sp>
      <p:sp>
        <p:nvSpPr>
          <p:cNvPr id="13" name="Bevel 12"/>
          <p:cNvSpPr/>
          <p:nvPr/>
        </p:nvSpPr>
        <p:spPr>
          <a:xfrm>
            <a:off x="6451600" y="4112847"/>
            <a:ext cx="1587500" cy="1008835"/>
          </a:xfrm>
          <a:prstGeom prst="bevel">
            <a:avLst/>
          </a:prstGeom>
          <a:solidFill>
            <a:srgbClr val="E2FFFA"/>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2"/>
                </a:solidFill>
              </a:rPr>
              <a:t>WSSA Dashboard</a:t>
            </a:r>
            <a:endParaRPr lang="en-US" sz="1400" b="1" dirty="0">
              <a:solidFill>
                <a:schemeClr val="tx2"/>
              </a:solidFill>
            </a:endParaRPr>
          </a:p>
        </p:txBody>
      </p:sp>
      <p:sp>
        <p:nvSpPr>
          <p:cNvPr id="17" name="TextBox 16"/>
          <p:cNvSpPr txBox="1"/>
          <p:nvPr/>
        </p:nvSpPr>
        <p:spPr>
          <a:xfrm>
            <a:off x="914400" y="1892300"/>
            <a:ext cx="787400" cy="600164"/>
          </a:xfrm>
          <a:prstGeom prst="rect">
            <a:avLst/>
          </a:prstGeom>
          <a:noFill/>
        </p:spPr>
        <p:txBody>
          <a:bodyPr wrap="square" rtlCol="0">
            <a:spAutoFit/>
          </a:bodyPr>
          <a:lstStyle/>
          <a:p>
            <a:r>
              <a:rPr lang="en-US" sz="1100" b="1" dirty="0" smtClean="0"/>
              <a:t>Storage topology source</a:t>
            </a:r>
            <a:endParaRPr lang="en-US" sz="1100" b="1" dirty="0"/>
          </a:p>
        </p:txBody>
      </p:sp>
      <p:sp>
        <p:nvSpPr>
          <p:cNvPr id="18" name="TextBox 17"/>
          <p:cNvSpPr txBox="1"/>
          <p:nvPr/>
        </p:nvSpPr>
        <p:spPr>
          <a:xfrm>
            <a:off x="7169150" y="2194790"/>
            <a:ext cx="571500" cy="215444"/>
          </a:xfrm>
          <a:prstGeom prst="rect">
            <a:avLst/>
          </a:prstGeom>
          <a:noFill/>
        </p:spPr>
        <p:txBody>
          <a:bodyPr wrap="square" rtlCol="0">
            <a:spAutoFit/>
          </a:bodyPr>
          <a:lstStyle/>
          <a:p>
            <a:r>
              <a:rPr lang="en-US" sz="800" b="1" dirty="0" smtClean="0"/>
              <a:t>Storage</a:t>
            </a:r>
            <a:endParaRPr lang="en-US" sz="800" b="1" dirty="0"/>
          </a:p>
        </p:txBody>
      </p:sp>
      <p:sp>
        <p:nvSpPr>
          <p:cNvPr id="19" name="TextBox 18"/>
          <p:cNvSpPr txBox="1"/>
          <p:nvPr/>
        </p:nvSpPr>
        <p:spPr>
          <a:xfrm>
            <a:off x="2225675" y="3649036"/>
            <a:ext cx="1066800" cy="646331"/>
          </a:xfrm>
          <a:prstGeom prst="rect">
            <a:avLst/>
          </a:prstGeom>
          <a:noFill/>
        </p:spPr>
        <p:txBody>
          <a:bodyPr wrap="square" rtlCol="0">
            <a:spAutoFit/>
          </a:bodyPr>
          <a:lstStyle/>
          <a:p>
            <a:r>
              <a:rPr lang="en-US" smtClean="0"/>
              <a:t>WSSA collector</a:t>
            </a:r>
            <a:endParaRPr lang="en-US"/>
          </a:p>
        </p:txBody>
      </p:sp>
      <p:cxnSp>
        <p:nvCxnSpPr>
          <p:cNvPr id="21" name="Straight Arrow Connector 20"/>
          <p:cNvCxnSpPr>
            <a:endCxn id="7" idx="3"/>
          </p:cNvCxnSpPr>
          <p:nvPr/>
        </p:nvCxnSpPr>
        <p:spPr>
          <a:xfrm flipH="1" flipV="1">
            <a:off x="1295400" y="2895600"/>
            <a:ext cx="930276" cy="667566"/>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536700" y="2895600"/>
            <a:ext cx="901700" cy="66756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V="1">
            <a:off x="3108326" y="2779415"/>
            <a:ext cx="3475037" cy="783751"/>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25" idx="3"/>
          </p:cNvCxnSpPr>
          <p:nvPr/>
        </p:nvCxnSpPr>
        <p:spPr>
          <a:xfrm flipH="1">
            <a:off x="3209926" y="2806279"/>
            <a:ext cx="3659187" cy="810054"/>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29" name="Right Arrow 28"/>
          <p:cNvSpPr/>
          <p:nvPr/>
        </p:nvSpPr>
        <p:spPr>
          <a:xfrm>
            <a:off x="3530600" y="3835400"/>
            <a:ext cx="711200" cy="27744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228601" y="3013800"/>
            <a:ext cx="1168400" cy="1200329"/>
          </a:xfrm>
          <a:prstGeom prst="rect">
            <a:avLst/>
          </a:prstGeom>
          <a:noFill/>
        </p:spPr>
        <p:txBody>
          <a:bodyPr wrap="square" rtlCol="0">
            <a:spAutoFit/>
          </a:bodyPr>
          <a:lstStyle/>
          <a:p>
            <a:r>
              <a:rPr lang="en-US" dirty="0" smtClean="0"/>
              <a:t>Request for </a:t>
            </a:r>
            <a:r>
              <a:rPr lang="en-US" smtClean="0"/>
              <a:t>storage  topology</a:t>
            </a:r>
            <a:endParaRPr lang="en-US"/>
          </a:p>
        </p:txBody>
      </p:sp>
      <p:sp>
        <p:nvSpPr>
          <p:cNvPr id="25" name="Can 24"/>
          <p:cNvSpPr/>
          <p:nvPr/>
        </p:nvSpPr>
        <p:spPr>
          <a:xfrm>
            <a:off x="6583363" y="1955379"/>
            <a:ext cx="571500" cy="850900"/>
          </a:xfrm>
          <a:prstGeom prst="can">
            <a:avLst/>
          </a:prstGeom>
          <a:gradFill flip="none" rotWithShape="1">
            <a:gsLst>
              <a:gs pos="0">
                <a:schemeClr val="tx2">
                  <a:lumMod val="20000"/>
                  <a:lumOff val="80000"/>
                  <a:shade val="30000"/>
                  <a:satMod val="115000"/>
                </a:schemeClr>
              </a:gs>
              <a:gs pos="50000">
                <a:schemeClr val="tx2">
                  <a:lumMod val="20000"/>
                  <a:lumOff val="80000"/>
                  <a:shade val="67500"/>
                  <a:satMod val="115000"/>
                </a:schemeClr>
              </a:gs>
              <a:gs pos="100000">
                <a:schemeClr val="tx2">
                  <a:lumMod val="20000"/>
                  <a:lumOff val="80000"/>
                  <a:shade val="100000"/>
                  <a:satMod val="115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601618" y="2312051"/>
            <a:ext cx="571500" cy="215444"/>
          </a:xfrm>
          <a:prstGeom prst="rect">
            <a:avLst/>
          </a:prstGeom>
          <a:noFill/>
        </p:spPr>
        <p:txBody>
          <a:bodyPr wrap="square" rtlCol="0">
            <a:spAutoFit/>
          </a:bodyPr>
          <a:lstStyle/>
          <a:p>
            <a:r>
              <a:rPr lang="en-US" sz="800" b="1" dirty="0" smtClean="0"/>
              <a:t>Storage</a:t>
            </a:r>
            <a:endParaRPr lang="en-US" sz="800" b="1" dirty="0"/>
          </a:p>
        </p:txBody>
      </p:sp>
      <p:sp>
        <p:nvSpPr>
          <p:cNvPr id="32" name="TextBox 31"/>
          <p:cNvSpPr txBox="1"/>
          <p:nvPr/>
        </p:nvSpPr>
        <p:spPr>
          <a:xfrm>
            <a:off x="4973637" y="2192382"/>
            <a:ext cx="1117601" cy="646331"/>
          </a:xfrm>
          <a:prstGeom prst="rect">
            <a:avLst/>
          </a:prstGeom>
          <a:noFill/>
        </p:spPr>
        <p:txBody>
          <a:bodyPr wrap="square" rtlCol="0">
            <a:spAutoFit/>
          </a:bodyPr>
          <a:lstStyle/>
          <a:p>
            <a:r>
              <a:rPr lang="en-US" smtClean="0">
                <a:solidFill>
                  <a:srgbClr val="C00000"/>
                </a:solidFill>
              </a:rPr>
              <a:t>SRR queries</a:t>
            </a:r>
            <a:endParaRPr lang="en-US" dirty="0">
              <a:solidFill>
                <a:srgbClr val="C00000"/>
              </a:solidFill>
            </a:endParaRPr>
          </a:p>
        </p:txBody>
      </p:sp>
      <p:pic>
        <p:nvPicPr>
          <p:cNvPr id="31" name="Picture 2" descr="https://lh5.googleusercontent.com/gRUctv1qaPrmw5hoP8n7SHX4OFDFMYYyZTct2VeTFcAKSyDUMz9dfJV-0OiVI3zp42LU3uPfZWER9rGRCyZviFLIXqRbNsB-5Q5ya0ycOe6uu6Hwcqc5XPzx07VzNsUoYfq29kawND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549" y="1980905"/>
            <a:ext cx="914400" cy="45749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295400" y="6356350"/>
            <a:ext cx="537845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7135203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WSSA status (disk storage)</a:t>
            </a:r>
            <a:endParaRPr lang="en-US" dirty="0"/>
          </a:p>
        </p:txBody>
      </p:sp>
      <p:sp>
        <p:nvSpPr>
          <p:cNvPr id="3" name="Content Placeholder 2"/>
          <p:cNvSpPr>
            <a:spLocks noGrp="1"/>
          </p:cNvSpPr>
          <p:nvPr>
            <p:ph idx="1"/>
          </p:nvPr>
        </p:nvSpPr>
        <p:spPr/>
        <p:txBody>
          <a:bodyPr>
            <a:normAutofit/>
          </a:bodyPr>
          <a:lstStyle/>
          <a:p>
            <a:r>
              <a:rPr lang="en-US" sz="2000" b="1" dirty="0" smtClean="0"/>
              <a:t>Space accounting for disk storage is provided in WSSA prototype for ALICE, ATLAS and </a:t>
            </a:r>
            <a:r>
              <a:rPr lang="en-US" sz="2000" b="1" dirty="0" err="1" smtClean="0"/>
              <a:t>LHCb</a:t>
            </a:r>
            <a:r>
              <a:rPr lang="en-US" sz="2000" b="1" dirty="0" smtClean="0"/>
              <a:t>. Work for CMS is ongoing.</a:t>
            </a:r>
            <a:endParaRPr lang="en-US" sz="2000" b="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349500"/>
            <a:ext cx="4789146" cy="2945027"/>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7978" y="3068860"/>
            <a:ext cx="4815102" cy="2924167"/>
          </a:xfrm>
          <a:prstGeom prst="rect">
            <a:avLst/>
          </a:prstGeom>
        </p:spPr>
      </p:pic>
      <p:sp>
        <p:nvSpPr>
          <p:cNvPr id="8" name="TextBox 7"/>
          <p:cNvSpPr txBox="1"/>
          <p:nvPr/>
        </p:nvSpPr>
        <p:spPr>
          <a:xfrm>
            <a:off x="1003300" y="6356350"/>
            <a:ext cx="62230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01567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Storage Space Accounting for tapes</a:t>
            </a:r>
            <a:endParaRPr lang="en-US" dirty="0"/>
          </a:p>
        </p:txBody>
      </p:sp>
      <p:sp>
        <p:nvSpPr>
          <p:cNvPr id="3" name="Content Placeholder 2"/>
          <p:cNvSpPr>
            <a:spLocks noGrp="1"/>
          </p:cNvSpPr>
          <p:nvPr>
            <p:ph idx="1"/>
          </p:nvPr>
        </p:nvSpPr>
        <p:spPr/>
        <p:txBody>
          <a:bodyPr>
            <a:normAutofit lnSpcReduction="10000"/>
          </a:bodyPr>
          <a:lstStyle/>
          <a:p>
            <a:r>
              <a:rPr lang="en-US" dirty="0" smtClean="0"/>
              <a:t>In collaboration with </a:t>
            </a:r>
            <a:r>
              <a:rPr lang="en-US" dirty="0"/>
              <a:t>the WLCG Archival </a:t>
            </a:r>
            <a:r>
              <a:rPr lang="en-US" dirty="0" smtClean="0"/>
              <a:t>Storage </a:t>
            </a:r>
            <a:r>
              <a:rPr lang="en-US" dirty="0"/>
              <a:t>Working </a:t>
            </a:r>
            <a:r>
              <a:rPr lang="en-US" dirty="0" smtClean="0"/>
              <a:t>Group the progress has been done for tape storage accounting</a:t>
            </a:r>
            <a:endParaRPr lang="en-US" dirty="0"/>
          </a:p>
          <a:p>
            <a:r>
              <a:rPr lang="en-US" dirty="0"/>
              <a:t>File format very similar to </a:t>
            </a:r>
            <a:r>
              <a:rPr lang="en-US" dirty="0" smtClean="0"/>
              <a:t>SRR</a:t>
            </a:r>
            <a:endParaRPr lang="en-US" dirty="0"/>
          </a:p>
          <a:p>
            <a:r>
              <a:rPr lang="en-US" dirty="0"/>
              <a:t>Pull mechanism over </a:t>
            </a:r>
            <a:r>
              <a:rPr lang="en-US" dirty="0" smtClean="0"/>
              <a:t>HTTP</a:t>
            </a:r>
            <a:endParaRPr lang="en-US" dirty="0"/>
          </a:p>
          <a:p>
            <a:r>
              <a:rPr lang="en-US" dirty="0"/>
              <a:t>Can support any number of </a:t>
            </a:r>
            <a:r>
              <a:rPr lang="en-US" dirty="0" smtClean="0"/>
              <a:t>metrics, not just limited to the accounting data, but for other tape metrics which can help to understand and optimize tape usage for the LHC workflows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TextBox 4"/>
          <p:cNvSpPr txBox="1"/>
          <p:nvPr/>
        </p:nvSpPr>
        <p:spPr>
          <a:xfrm>
            <a:off x="1041400" y="6356350"/>
            <a:ext cx="55372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05802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WSSA Status for tape storage</a:t>
            </a:r>
            <a:endParaRPr lang="en-US" dirty="0"/>
          </a:p>
        </p:txBody>
      </p:sp>
      <p:sp>
        <p:nvSpPr>
          <p:cNvPr id="3" name="Content Placeholder 2"/>
          <p:cNvSpPr>
            <a:spLocks noGrp="1"/>
          </p:cNvSpPr>
          <p:nvPr>
            <p:ph idx="1"/>
          </p:nvPr>
        </p:nvSpPr>
        <p:spPr/>
        <p:txBody>
          <a:bodyPr/>
          <a:lstStyle/>
          <a:p>
            <a:r>
              <a:rPr lang="en-US" sz="2000" b="1" dirty="0"/>
              <a:t>Implemented for </a:t>
            </a:r>
            <a:r>
              <a:rPr lang="en-US" sz="2000" b="1" dirty="0" smtClean="0"/>
              <a:t>11 sites </a:t>
            </a:r>
            <a:r>
              <a:rPr lang="en-US" sz="2000" b="1" dirty="0"/>
              <a:t>out of 14 </a:t>
            </a:r>
            <a:r>
              <a:rPr lang="en-US" sz="2000" b="1" dirty="0" smtClean="0"/>
              <a:t>running </a:t>
            </a:r>
            <a:r>
              <a:rPr lang="en-US" sz="2000" b="1" dirty="0"/>
              <a:t>tape </a:t>
            </a:r>
            <a:r>
              <a:rPr lang="en-US" sz="2000" b="1" dirty="0" smtClean="0"/>
              <a:t>storage. 3 missing ones are on the way</a:t>
            </a:r>
            <a:endParaRPr lang="en-US" sz="2000" b="1" dirty="0"/>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00" y="2059965"/>
            <a:ext cx="5955600" cy="319783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8092" y="3865877"/>
            <a:ext cx="4965700" cy="2126282"/>
          </a:xfrm>
          <a:prstGeom prst="rect">
            <a:avLst/>
          </a:prstGeom>
        </p:spPr>
      </p:pic>
      <p:sp>
        <p:nvSpPr>
          <p:cNvPr id="7" name="TextBox 6"/>
          <p:cNvSpPr txBox="1"/>
          <p:nvPr/>
        </p:nvSpPr>
        <p:spPr>
          <a:xfrm>
            <a:off x="889000" y="6356350"/>
            <a:ext cx="59182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750407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WSSA. Disk vs tape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1162" y="1325563"/>
            <a:ext cx="7178500" cy="4667250"/>
          </a:xfrm>
        </p:spPr>
      </p:pic>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sp>
        <p:nvSpPr>
          <p:cNvPr id="7" name="TextBox 6"/>
          <p:cNvSpPr txBox="1"/>
          <p:nvPr/>
        </p:nvSpPr>
        <p:spPr>
          <a:xfrm>
            <a:off x="1219200" y="6352143"/>
            <a:ext cx="5943600" cy="307777"/>
          </a:xfrm>
          <a:prstGeom prst="rect">
            <a:avLst/>
          </a:prstGeom>
          <a:noFill/>
        </p:spPr>
        <p:txBody>
          <a:bodyPr wrap="square" rtlCol="0">
            <a:spAutoFit/>
          </a:bodyPr>
          <a:lstStyle/>
          <a:p>
            <a:pPr lvl="0"/>
            <a:r>
              <a:rPr lang="en-US" sz="1400" dirty="0">
                <a:solidFill>
                  <a:prstClr val="white"/>
                </a:solidFill>
              </a:rPr>
              <a:t>Julia Andreeva , CHEP 2018, Sofia, 09.07.2018</a:t>
            </a:r>
            <a:endParaRPr lang="en-US" sz="1400" dirty="0">
              <a:solidFill>
                <a:prstClr val="white"/>
              </a:solidFill>
            </a:endParaRPr>
          </a:p>
        </p:txBody>
      </p:sp>
    </p:spTree>
    <p:extLst>
      <p:ext uri="{BB962C8B-B14F-4D97-AF65-F5344CB8AC3E}">
        <p14:creationId xmlns:p14="http://schemas.microsoft.com/office/powerpoint/2010/main" val="13302734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Enable WSSA for CMS</a:t>
            </a:r>
          </a:p>
          <a:p>
            <a:r>
              <a:rPr lang="en-US" dirty="0" smtClean="0"/>
              <a:t>SRR implementation and deployment which requires effort of many people of  the storage development teams , WLCG operations and sites. </a:t>
            </a:r>
          </a:p>
          <a:p>
            <a:r>
              <a:rPr lang="en-US" dirty="0" smtClean="0"/>
              <a:t>Deployment of WSSA to production (planned for autumn this year)</a:t>
            </a:r>
          </a:p>
          <a:p>
            <a:r>
              <a:rPr lang="en-US" dirty="0" smtClean="0"/>
              <a:t>Integration of the WLCG monthly accounting report generation with WSSA</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sp>
        <p:nvSpPr>
          <p:cNvPr id="5" name="TextBox 4"/>
          <p:cNvSpPr txBox="1"/>
          <p:nvPr/>
        </p:nvSpPr>
        <p:spPr>
          <a:xfrm>
            <a:off x="1130300" y="6356350"/>
            <a:ext cx="64389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062014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effort</a:t>
            </a:r>
            <a:endParaRPr lang="en-US" dirty="0"/>
          </a:p>
        </p:txBody>
      </p:sp>
      <p:sp>
        <p:nvSpPr>
          <p:cNvPr id="3" name="Content Placeholder 2"/>
          <p:cNvSpPr>
            <a:spLocks noGrp="1"/>
          </p:cNvSpPr>
          <p:nvPr>
            <p:ph idx="1"/>
          </p:nvPr>
        </p:nvSpPr>
        <p:spPr/>
        <p:txBody>
          <a:bodyPr/>
          <a:lstStyle/>
          <a:p>
            <a:r>
              <a:rPr lang="en-US" dirty="0" smtClean="0"/>
              <a:t>This work requires contribution of many people for development, deployment and validation.</a:t>
            </a:r>
          </a:p>
          <a:p>
            <a:r>
              <a:rPr lang="en-US" dirty="0" smtClean="0"/>
              <a:t>Would like to highlight important contribution of Oliver Keeble and Alessandro Di </a:t>
            </a:r>
            <a:r>
              <a:rPr lang="en-US" dirty="0" err="1" smtClean="0"/>
              <a:t>Girolamo</a:t>
            </a:r>
            <a:r>
              <a:rPr lang="en-US" dirty="0" smtClean="0"/>
              <a:t> (authors of SRR proposal) and </a:t>
            </a:r>
            <a:r>
              <a:rPr lang="en-US" dirty="0" err="1" smtClean="0"/>
              <a:t>Dimitrios</a:t>
            </a:r>
            <a:r>
              <a:rPr lang="en-US" dirty="0" smtClean="0"/>
              <a:t> </a:t>
            </a:r>
            <a:r>
              <a:rPr lang="en-US" dirty="0" err="1" smtClean="0"/>
              <a:t>Christidis</a:t>
            </a:r>
            <a:r>
              <a:rPr lang="en-US" dirty="0" smtClean="0"/>
              <a:t>  (WSSA service developer)</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sp>
        <p:nvSpPr>
          <p:cNvPr id="5" name="TextBox 4"/>
          <p:cNvSpPr txBox="1"/>
          <p:nvPr/>
        </p:nvSpPr>
        <p:spPr>
          <a:xfrm>
            <a:off x="952500" y="6356350"/>
            <a:ext cx="59309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2110324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WSSA provides a global view of storage occupancy for the WLCG infrastructure both for disk and tape storage</a:t>
            </a:r>
          </a:p>
          <a:p>
            <a:r>
              <a:rPr lang="en-US" dirty="0" smtClean="0"/>
              <a:t>Current implementation is using available methods for getting information from the primary sources but we are moving forward to deploy SRM-free storage accounting</a:t>
            </a:r>
          </a:p>
          <a:p>
            <a:r>
              <a:rPr lang="en-US" dirty="0" smtClean="0"/>
              <a:t>WSSA prototype is stable and ready for validation. Will move to production early autumn</a:t>
            </a:r>
          </a:p>
          <a:p>
            <a:r>
              <a:rPr lang="en-US" dirty="0" smtClean="0"/>
              <a:t>Please, give a try and provide your </a:t>
            </a:r>
            <a:r>
              <a:rPr lang="en-US" smtClean="0"/>
              <a:t>feedback: </a:t>
            </a:r>
            <a:r>
              <a:rPr lang="en-US" smtClean="0">
                <a:hlinkClick r:id="rId2"/>
              </a:rPr>
              <a:t>http</a:t>
            </a:r>
            <a:r>
              <a:rPr lang="en-US" dirty="0" smtClean="0">
                <a:hlinkClick r:id="rId2"/>
              </a:rPr>
              <a:t>://cern.ch/go/B8vw</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19</a:t>
            </a:fld>
            <a:endParaRPr lang="en-US" dirty="0"/>
          </a:p>
        </p:txBody>
      </p:sp>
      <p:sp>
        <p:nvSpPr>
          <p:cNvPr id="5" name="TextBox 4"/>
          <p:cNvSpPr txBox="1"/>
          <p:nvPr/>
        </p:nvSpPr>
        <p:spPr>
          <a:xfrm>
            <a:off x="1054100" y="6356350"/>
            <a:ext cx="58801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236185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normAutofit fontScale="90000"/>
          </a:bodyPr>
          <a:lstStyle/>
          <a:p>
            <a:r>
              <a:rPr lang="en-US" dirty="0" smtClean="0">
                <a:solidFill>
                  <a:srgbClr val="7030A0"/>
                </a:solidFill>
              </a:rPr>
              <a:t>WLCG Space Accounting in the SRM-less world</a:t>
            </a:r>
            <a:br>
              <a:rPr lang="en-US" dirty="0" smtClean="0">
                <a:solidFill>
                  <a:srgbClr val="7030A0"/>
                </a:solidFill>
              </a:rPr>
            </a:br>
            <a:r>
              <a:rPr lang="en-US" dirty="0" smtClean="0">
                <a:solidFill>
                  <a:srgbClr val="7030A0"/>
                </a:solidFill>
              </a:rPr>
              <a:t/>
            </a:r>
            <a:br>
              <a:rPr lang="en-US" dirty="0" smtClean="0">
                <a:solidFill>
                  <a:srgbClr val="7030A0"/>
                </a:solidFill>
              </a:rPr>
            </a:br>
            <a:r>
              <a:rPr lang="en-US" sz="2800" dirty="0" smtClean="0"/>
              <a:t/>
            </a:r>
            <a:br>
              <a:rPr lang="en-US" sz="2800" dirty="0" smtClean="0"/>
            </a:br>
            <a:r>
              <a:rPr lang="en-US" sz="2800" dirty="0" smtClean="0"/>
              <a:t>CHEP 2018, Sofia, 09.07.2018</a:t>
            </a:r>
            <a:r>
              <a:rPr lang="en-US" sz="3200" dirty="0" smtClean="0"/>
              <a:t/>
            </a:r>
            <a:br>
              <a:rPr lang="en-US" sz="3200" dirty="0" smtClean="0"/>
            </a:br>
            <a:r>
              <a:rPr lang="en-US" sz="3200" dirty="0"/>
              <a:t/>
            </a:r>
            <a:br>
              <a:rPr lang="en-US" sz="3200" dirty="0"/>
            </a:br>
            <a:r>
              <a:rPr lang="en-US" sz="2400" dirty="0">
                <a:solidFill>
                  <a:srgbClr val="0055A0"/>
                </a:solidFill>
              </a:rPr>
              <a:t/>
            </a:r>
            <a:br>
              <a:rPr lang="en-US" sz="2400" dirty="0">
                <a:solidFill>
                  <a:srgbClr val="0055A0"/>
                </a:solidFill>
              </a:rPr>
            </a:br>
            <a:r>
              <a:rPr lang="en-US" sz="2400" dirty="0" smtClean="0">
                <a:solidFill>
                  <a:srgbClr val="0055A0"/>
                </a:solidFill>
              </a:rPr>
              <a:t>Julia </a:t>
            </a:r>
            <a:r>
              <a:rPr lang="en-US" sz="2400" dirty="0" smtClean="0">
                <a:solidFill>
                  <a:srgbClr val="0055A0"/>
                </a:solidFill>
              </a:rPr>
              <a:t>Andreeva on behalf of the team contributing to the WLCG Storage Space Accounting project</a:t>
            </a:r>
            <a:r>
              <a:rPr lang="en-US" sz="2400" dirty="0" smtClean="0">
                <a:solidFill>
                  <a:srgbClr val="0055A0"/>
                </a:solidFill>
              </a:rPr>
              <a:t/>
            </a:r>
            <a:br>
              <a:rPr lang="en-US" sz="2400" dirty="0" smtClean="0">
                <a:solidFill>
                  <a:srgbClr val="0055A0"/>
                </a:solidFill>
              </a:rPr>
            </a:br>
            <a:r>
              <a:rPr lang="en-US" sz="2400" dirty="0" smtClean="0">
                <a:solidFill>
                  <a:srgbClr val="0055A0"/>
                </a:solidFill>
              </a:rPr>
              <a:t>CERN</a:t>
            </a:r>
            <a:r>
              <a:rPr lang="en-US" sz="2400" dirty="0" smtClean="0">
                <a:solidFill>
                  <a:srgbClr val="0B387C"/>
                </a:solidFill>
              </a:rPr>
              <a:t/>
            </a:r>
            <a:br>
              <a:rPr lang="en-US" sz="2400" dirty="0" smtClean="0">
                <a:solidFill>
                  <a:srgbClr val="0B387C"/>
                </a:solidFill>
              </a:rPr>
            </a:br>
            <a:r>
              <a:rPr lang="en-US" sz="2400" dirty="0" smtClean="0">
                <a:solidFill>
                  <a:srgbClr val="0B387C"/>
                </a:solidFill>
              </a:rPr>
              <a:t/>
            </a:r>
            <a:br>
              <a:rPr lang="en-US" sz="2400" dirty="0" smtClean="0">
                <a:solidFill>
                  <a:srgbClr val="0B387C"/>
                </a:solidFill>
              </a:rPr>
            </a:br>
            <a:endParaRPr lang="en-US" sz="2400" dirty="0">
              <a:solidFill>
                <a:srgbClr val="0055A0"/>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pic>
        <p:nvPicPr>
          <p:cNvPr id="7" name="Picture 6">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105775" y="3931"/>
            <a:ext cx="1038225" cy="919461"/>
          </a:xfrm>
          <a:prstGeom prst="rect">
            <a:avLst/>
          </a:prstGeom>
        </p:spPr>
      </p:pic>
    </p:spTree>
    <p:extLst>
      <p:ext uri="{BB962C8B-B14F-4D97-AF65-F5344CB8AC3E}">
        <p14:creationId xmlns:p14="http://schemas.microsoft.com/office/powerpoint/2010/main" val="3712282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a:xfrm>
            <a:off x="418592" y="1255670"/>
            <a:ext cx="4953508" cy="4710327"/>
          </a:xfrm>
        </p:spPr>
        <p:txBody>
          <a:bodyPr>
            <a:normAutofit fontScale="77500" lnSpcReduction="20000"/>
          </a:bodyPr>
          <a:lstStyle/>
          <a:p>
            <a:r>
              <a:rPr lang="en-US" dirty="0" smtClean="0"/>
              <a:t>Lack of global storage space accounting for the WLCG infrastructure</a:t>
            </a:r>
          </a:p>
          <a:p>
            <a:r>
              <a:rPr lang="en-US" dirty="0" smtClean="0"/>
              <a:t>Existing solutions are working in the scope of a single experiment or a given infrastructure (EGI APEL-based)</a:t>
            </a:r>
          </a:p>
          <a:p>
            <a:r>
              <a:rPr lang="en-US" dirty="0" smtClean="0"/>
              <a:t>Looking for a common solution which can </a:t>
            </a:r>
            <a:r>
              <a:rPr lang="en-US" dirty="0" smtClean="0"/>
              <a:t>work across experiments, Grid infrastructures and  can be </a:t>
            </a:r>
            <a:r>
              <a:rPr lang="en-US" dirty="0" smtClean="0"/>
              <a:t>used for operations and accounting purposes </a:t>
            </a:r>
          </a:p>
          <a:p>
            <a:r>
              <a:rPr lang="en-US" dirty="0" smtClean="0"/>
              <a:t>Gradually get rid of the SRM dependencies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4500" y="1912039"/>
            <a:ext cx="3479292" cy="2373803"/>
          </a:xfrm>
          <a:prstGeom prst="rect">
            <a:avLst/>
          </a:prstGeom>
        </p:spPr>
      </p:pic>
      <p:sp>
        <p:nvSpPr>
          <p:cNvPr id="6" name="TextBox 5"/>
          <p:cNvSpPr txBox="1"/>
          <p:nvPr/>
        </p:nvSpPr>
        <p:spPr>
          <a:xfrm>
            <a:off x="1460500" y="6356350"/>
            <a:ext cx="6883400" cy="307777"/>
          </a:xfrm>
          <a:prstGeom prst="rect">
            <a:avLst/>
          </a:prstGeom>
          <a:noFill/>
        </p:spPr>
        <p:txBody>
          <a:bodyPr wrap="square" rtlCol="0">
            <a:spAutoFit/>
          </a:bodyPr>
          <a:lstStyle/>
          <a:p>
            <a:r>
              <a:rPr lang="en-US" sz="1400" dirty="0" smtClean="0">
                <a:solidFill>
                  <a:schemeClr val="bg1"/>
                </a:solidFill>
              </a:rPr>
              <a:t>Julia Andreeva , CHEP 2018, Sofia, 09.07.2018</a:t>
            </a:r>
            <a:endParaRPr lang="en-US" sz="1400" dirty="0">
              <a:solidFill>
                <a:schemeClr val="bg1"/>
              </a:solidFill>
            </a:endParaRPr>
          </a:p>
        </p:txBody>
      </p:sp>
    </p:spTree>
    <p:extLst>
      <p:ext uri="{BB962C8B-B14F-4D97-AF65-F5344CB8AC3E}">
        <p14:creationId xmlns:p14="http://schemas.microsoft.com/office/powerpoint/2010/main" val="1781725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 of work (1)</a:t>
            </a:r>
            <a:endParaRPr lang="en-US" dirty="0"/>
          </a:p>
        </p:txBody>
      </p:sp>
      <p:sp>
        <p:nvSpPr>
          <p:cNvPr id="3" name="Content Placeholder 2"/>
          <p:cNvSpPr>
            <a:spLocks noGrp="1"/>
          </p:cNvSpPr>
          <p:nvPr>
            <p:ph idx="1"/>
          </p:nvPr>
        </p:nvSpPr>
        <p:spPr/>
        <p:txBody>
          <a:bodyPr/>
          <a:lstStyle/>
          <a:p>
            <a:r>
              <a:rPr lang="en-US" dirty="0" smtClean="0"/>
              <a:t>Enable storage space topology description</a:t>
            </a:r>
          </a:p>
          <a:p>
            <a:r>
              <a:rPr lang="en-US" dirty="0"/>
              <a:t>Enable possibility to query storage space accounting information for all </a:t>
            </a:r>
            <a:r>
              <a:rPr lang="en-US" dirty="0" smtClean="0"/>
              <a:t>kinds </a:t>
            </a:r>
            <a:r>
              <a:rPr lang="en-US" dirty="0"/>
              <a:t>of storage </a:t>
            </a:r>
            <a:r>
              <a:rPr lang="en-US" dirty="0" smtClean="0"/>
              <a:t>implementation</a:t>
            </a:r>
          </a:p>
          <a:p>
            <a:r>
              <a:rPr lang="en-US" dirty="0" smtClean="0"/>
              <a:t>Implementation of the WLCG Storage Space Accounting service (WSSA) which implies data collection, storage, processing and visualization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8" name="TextBox 7"/>
          <p:cNvSpPr txBox="1"/>
          <p:nvPr/>
        </p:nvSpPr>
        <p:spPr>
          <a:xfrm>
            <a:off x="1270000" y="6356350"/>
            <a:ext cx="5600700" cy="584775"/>
          </a:xfrm>
          <a:prstGeom prst="rect">
            <a:avLst/>
          </a:prstGeom>
          <a:noFill/>
        </p:spPr>
        <p:txBody>
          <a:bodyPr wrap="square" rtlCol="0">
            <a:spAutoFit/>
          </a:bodyPr>
          <a:lstStyle/>
          <a:p>
            <a:r>
              <a:rPr lang="en-US" sz="1400" dirty="0">
                <a:solidFill>
                  <a:schemeClr val="bg1"/>
                </a:solidFill>
              </a:rPr>
              <a:t>Julia Andreeva , CHEP 2018, Sofia, 09.07.2018</a:t>
            </a:r>
          </a:p>
          <a:p>
            <a:endParaRPr lang="en-US" dirty="0"/>
          </a:p>
        </p:txBody>
      </p:sp>
    </p:spTree>
    <p:extLst>
      <p:ext uri="{BB962C8B-B14F-4D97-AF65-F5344CB8AC3E}">
        <p14:creationId xmlns:p14="http://schemas.microsoft.com/office/powerpoint/2010/main" val="1328669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 </a:t>
            </a:r>
            <a:r>
              <a:rPr lang="en-US" smtClean="0"/>
              <a:t>of work (2)</a:t>
            </a:r>
            <a:endParaRPr lang="en-US" dirty="0"/>
          </a:p>
        </p:txBody>
      </p:sp>
      <p:sp>
        <p:nvSpPr>
          <p:cNvPr id="3" name="Content Placeholder 2"/>
          <p:cNvSpPr>
            <a:spLocks noGrp="1"/>
          </p:cNvSpPr>
          <p:nvPr>
            <p:ph idx="1"/>
          </p:nvPr>
        </p:nvSpPr>
        <p:spPr/>
        <p:txBody>
          <a:bodyPr/>
          <a:lstStyle/>
          <a:p>
            <a:r>
              <a:rPr lang="en-US" dirty="0" smtClean="0"/>
              <a:t>Enable storage space topology description</a:t>
            </a:r>
          </a:p>
          <a:p>
            <a:r>
              <a:rPr lang="en-US" dirty="0"/>
              <a:t>Enable possibility to query storage space accounting information for all </a:t>
            </a:r>
            <a:r>
              <a:rPr lang="en-US" dirty="0" smtClean="0"/>
              <a:t>kinds </a:t>
            </a:r>
            <a:r>
              <a:rPr lang="en-US" dirty="0"/>
              <a:t>of storage </a:t>
            </a:r>
            <a:r>
              <a:rPr lang="en-US" dirty="0" smtClean="0"/>
              <a:t>implementation</a:t>
            </a:r>
          </a:p>
          <a:p>
            <a:r>
              <a:rPr lang="en-US" dirty="0" smtClean="0"/>
              <a:t>Implementation of the Storage Space Accounting service which implies data collection, storage, processing and visualization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TextBox 4"/>
          <p:cNvSpPr txBox="1"/>
          <p:nvPr/>
        </p:nvSpPr>
        <p:spPr>
          <a:xfrm>
            <a:off x="297331" y="3467042"/>
            <a:ext cx="8546592" cy="2677656"/>
          </a:xfrm>
          <a:prstGeom prst="rect">
            <a:avLst/>
          </a:prstGeom>
          <a:solidFill>
            <a:schemeClr val="bg1">
              <a:lumMod val="85000"/>
            </a:schemeClr>
          </a:solidFill>
        </p:spPr>
        <p:txBody>
          <a:bodyPr wrap="square" rtlCol="0">
            <a:spAutoFit/>
          </a:bodyPr>
          <a:lstStyle/>
          <a:p>
            <a:r>
              <a:rPr lang="en-US" sz="2400" dirty="0" smtClean="0"/>
              <a:t>First two goals are being addressed by the joined effort of the WLCG Data Steering group in collaboration with storage providers and the WLCG Accounting Task Force. The technical proposal is described in detail in </a:t>
            </a:r>
            <a:r>
              <a:rPr lang="en-US" sz="2400" dirty="0" smtClean="0">
                <a:hlinkClick r:id="rId3"/>
              </a:rPr>
              <a:t>Storage Resource Reporting (SRR) document</a:t>
            </a:r>
            <a:r>
              <a:rPr lang="en-US" sz="2400" dirty="0" smtClean="0"/>
              <a:t>. Presented at approved at the Grid Deployment Board. The initial proposal considered disk storage space accounting. Implementation is in progress.</a:t>
            </a:r>
            <a:endParaRPr lang="en-US" sz="2400" dirty="0"/>
          </a:p>
        </p:txBody>
      </p:sp>
      <p:sp>
        <p:nvSpPr>
          <p:cNvPr id="6" name="TextBox 5"/>
          <p:cNvSpPr txBox="1"/>
          <p:nvPr/>
        </p:nvSpPr>
        <p:spPr>
          <a:xfrm>
            <a:off x="1320800" y="6356350"/>
            <a:ext cx="5486400" cy="584775"/>
          </a:xfrm>
          <a:prstGeom prst="rect">
            <a:avLst/>
          </a:prstGeom>
          <a:noFill/>
        </p:spPr>
        <p:txBody>
          <a:bodyPr wrap="square" rtlCol="0">
            <a:spAutoFit/>
          </a:bodyPr>
          <a:lstStyle/>
          <a:p>
            <a:r>
              <a:rPr lang="en-US" sz="1400" dirty="0">
                <a:solidFill>
                  <a:schemeClr val="bg1"/>
                </a:solidFill>
              </a:rPr>
              <a:t>Julia Andreeva , CHEP 2018, Sofia, 09.07.2018</a:t>
            </a:r>
          </a:p>
          <a:p>
            <a:endParaRPr lang="en-US" dirty="0"/>
          </a:p>
        </p:txBody>
      </p:sp>
    </p:spTree>
    <p:extLst>
      <p:ext uri="{BB962C8B-B14F-4D97-AF65-F5344CB8AC3E}">
        <p14:creationId xmlns:p14="http://schemas.microsoft.com/office/powerpoint/2010/main" val="964935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topology description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goal is to provide description of the storage services with space quotas (storage shares) which have to be accounted separately. Storage shares should be independent with no physical overlap in terms of space. Aggregation of occupied/free space of storage shares of a given storage service should provide a complete view of the storage service capacity.</a:t>
            </a:r>
          </a:p>
          <a:p>
            <a:r>
              <a:rPr lang="en-US" dirty="0" smtClean="0"/>
              <a:t>According to SRR every storage should provide an URL with the file in JSON format.</a:t>
            </a:r>
          </a:p>
          <a:p>
            <a:r>
              <a:rPr lang="en-US" dirty="0" smtClean="0"/>
              <a:t>URL will be recorded as an attribute of the storage service in </a:t>
            </a:r>
            <a:r>
              <a:rPr lang="en-US" dirty="0" err="1" smtClean="0"/>
              <a:t>GocDB</a:t>
            </a:r>
            <a:r>
              <a:rPr lang="en-US" dirty="0" smtClean="0"/>
              <a:t>/OIM</a:t>
            </a:r>
          </a:p>
          <a:p>
            <a:r>
              <a:rPr lang="en-US" dirty="0" smtClean="0"/>
              <a:t>It is foreseen that Computing Resource Information Catalogue (CRIC) which is currently under development will collect and record storage topology description and will serve as an information provider for global WLCG view. Fore more details see    	       </a:t>
            </a:r>
            <a:r>
              <a:rPr lang="en-US" dirty="0" smtClean="0">
                <a:hlinkClick r:id="rId3"/>
              </a:rPr>
              <a:t>presentation</a:t>
            </a:r>
            <a:endParaRPr lang="en-US"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pic>
        <p:nvPicPr>
          <p:cNvPr id="6" name="Picture 2" descr="https://lh5.googleusercontent.com/gRUctv1qaPrmw5hoP8n7SHX4OFDFMYYyZTct2VeTFcAKSyDUMz9dfJV-0OiVI3zp42LU3uPfZWER9rGRCyZviFLIXqRbNsB-5Q5ya0ycOe6uu6Hwcqc5XPzx07VzNsUoYfq29kawND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8000" y="5121933"/>
            <a:ext cx="914400" cy="42586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231900" y="6356350"/>
            <a:ext cx="60706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480835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“Space quota” level resource </a:t>
            </a:r>
            <a:r>
              <a:rPr lang="en-US" dirty="0" smtClean="0"/>
              <a:t>reporting </a:t>
            </a:r>
            <a:endParaRPr lang="en-US" dirty="0"/>
          </a:p>
        </p:txBody>
      </p:sp>
      <p:sp>
        <p:nvSpPr>
          <p:cNvPr id="3" name="Content Placeholder 2"/>
          <p:cNvSpPr>
            <a:spLocks noGrp="1"/>
          </p:cNvSpPr>
          <p:nvPr>
            <p:ph idx="1"/>
          </p:nvPr>
        </p:nvSpPr>
        <p:spPr/>
        <p:txBody>
          <a:bodyPr>
            <a:normAutofit/>
          </a:bodyPr>
          <a:lstStyle/>
          <a:p>
            <a:r>
              <a:rPr lang="en-US" sz="2400" dirty="0" smtClean="0"/>
              <a:t>Requirement : Storage </a:t>
            </a:r>
            <a:r>
              <a:rPr lang="en-US" sz="2400" dirty="0"/>
              <a:t>systems should provide total used and total free space for all distinct </a:t>
            </a:r>
            <a:r>
              <a:rPr lang="en-US" sz="2400" i="1" dirty="0"/>
              <a:t>space quotas </a:t>
            </a:r>
            <a:r>
              <a:rPr lang="en-US" sz="2400" dirty="0"/>
              <a:t>available to the experiment through a non-SRM protocol</a:t>
            </a:r>
            <a:r>
              <a:rPr lang="en-US" sz="2400" dirty="0" smtClean="0"/>
              <a:t>.</a:t>
            </a:r>
          </a:p>
          <a:p>
            <a:pPr lvl="1"/>
            <a:r>
              <a:rPr lang="en-US" sz="1800" dirty="0" smtClean="0"/>
              <a:t>Query frequency - order of minutes</a:t>
            </a:r>
          </a:p>
          <a:p>
            <a:pPr lvl="1"/>
            <a:r>
              <a:rPr lang="en-US" sz="1800" dirty="0" smtClean="0"/>
              <a:t>Accuracy </a:t>
            </a:r>
            <a:r>
              <a:rPr lang="mr-IN" sz="1800" dirty="0" smtClean="0"/>
              <a:t>–</a:t>
            </a:r>
            <a:r>
              <a:rPr lang="en-US" sz="1800" dirty="0" smtClean="0"/>
              <a:t> order of tens of GB depending on storage implementation</a:t>
            </a:r>
          </a:p>
          <a:p>
            <a:pPr lvl="1"/>
            <a:r>
              <a:rPr lang="en-US" sz="1800" dirty="0" smtClean="0"/>
              <a:t>Freshness </a:t>
            </a:r>
            <a:r>
              <a:rPr lang="mr-IN" sz="1800" dirty="0" smtClean="0"/>
              <a:t>–</a:t>
            </a:r>
            <a:r>
              <a:rPr lang="en-US" sz="1800" dirty="0" smtClean="0"/>
              <a:t> tens of minutes</a:t>
            </a:r>
          </a:p>
          <a:p>
            <a:r>
              <a:rPr lang="en-US" sz="2400" dirty="0" smtClean="0"/>
              <a:t>At least one non-SRM protocol (</a:t>
            </a:r>
            <a:r>
              <a:rPr lang="en-US" sz="2400" dirty="0" err="1"/>
              <a:t>gridFTP</a:t>
            </a:r>
            <a:r>
              <a:rPr lang="en-US" sz="2400" dirty="0"/>
              <a:t>, HTTP and </a:t>
            </a:r>
            <a:r>
              <a:rPr lang="en-US" sz="2400" dirty="0" err="1" smtClean="0"/>
              <a:t>xrootd</a:t>
            </a:r>
            <a:r>
              <a:rPr lang="en-US" sz="2400" dirty="0" smtClean="0"/>
              <a:t>) should be enabled for storage occupancy queries (used/free if possible)</a:t>
            </a:r>
          </a:p>
          <a:p>
            <a:r>
              <a:rPr lang="en-US" sz="2400" dirty="0" smtClean="0"/>
              <a:t>An alternative solution is a JSON file as for topology description complemented with accounting data</a:t>
            </a:r>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TextBox 4"/>
          <p:cNvSpPr txBox="1"/>
          <p:nvPr/>
        </p:nvSpPr>
        <p:spPr>
          <a:xfrm>
            <a:off x="1028700" y="6356350"/>
            <a:ext cx="60579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1041875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SRR implementation</a:t>
            </a:r>
            <a:endParaRPr lang="en-US" dirty="0"/>
          </a:p>
        </p:txBody>
      </p:sp>
      <p:sp>
        <p:nvSpPr>
          <p:cNvPr id="3" name="Content Placeholder 2"/>
          <p:cNvSpPr>
            <a:spLocks noGrp="1"/>
          </p:cNvSpPr>
          <p:nvPr>
            <p:ph idx="1"/>
          </p:nvPr>
        </p:nvSpPr>
        <p:spPr/>
        <p:txBody>
          <a:bodyPr/>
          <a:lstStyle/>
          <a:p>
            <a:r>
              <a:rPr lang="en-US" dirty="0" smtClean="0"/>
              <a:t>Implementation by all storage providers is ongoing.	</a:t>
            </a:r>
          </a:p>
          <a:p>
            <a:pPr lvl="1"/>
            <a:r>
              <a:rPr lang="en-US" dirty="0" smtClean="0"/>
              <a:t>EOS </a:t>
            </a:r>
            <a:r>
              <a:rPr lang="mr-IN" dirty="0" smtClean="0"/>
              <a:t>–</a:t>
            </a:r>
            <a:r>
              <a:rPr lang="en-US" dirty="0" smtClean="0"/>
              <a:t> done. Already enabled at CERN </a:t>
            </a:r>
            <a:endParaRPr lang="en-US" dirty="0"/>
          </a:p>
          <a:p>
            <a:pPr lvl="1"/>
            <a:r>
              <a:rPr lang="en-US" dirty="0" smtClean="0"/>
              <a:t>DPM </a:t>
            </a:r>
            <a:r>
              <a:rPr lang="mr-IN" dirty="0" smtClean="0"/>
              <a:t>–</a:t>
            </a:r>
            <a:r>
              <a:rPr lang="en-US" dirty="0" smtClean="0"/>
              <a:t> enabled in DPM 1.10. Needs special configuration performed by the sites. Will be followed up by SRR deployment campaign</a:t>
            </a:r>
          </a:p>
          <a:p>
            <a:pPr lvl="1"/>
            <a:r>
              <a:rPr lang="en-US" dirty="0" err="1" smtClean="0"/>
              <a:t>dCache</a:t>
            </a:r>
            <a:r>
              <a:rPr lang="en-US" dirty="0" smtClean="0"/>
              <a:t> </a:t>
            </a:r>
            <a:r>
              <a:rPr lang="mr-IN" dirty="0" smtClean="0"/>
              <a:t>–</a:t>
            </a:r>
            <a:r>
              <a:rPr lang="en-US" dirty="0" smtClean="0"/>
              <a:t> work in progress</a:t>
            </a:r>
          </a:p>
          <a:p>
            <a:pPr lvl="1"/>
            <a:r>
              <a:rPr lang="en-US" dirty="0" smtClean="0"/>
              <a:t>Other storage providers are also planning to work on SRR implementation</a:t>
            </a:r>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TextBox 4"/>
          <p:cNvSpPr txBox="1"/>
          <p:nvPr/>
        </p:nvSpPr>
        <p:spPr>
          <a:xfrm>
            <a:off x="1130300" y="6356350"/>
            <a:ext cx="59563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272065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 of </a:t>
            </a:r>
            <a:r>
              <a:rPr lang="en-US" smtClean="0"/>
              <a:t>work (3)</a:t>
            </a:r>
            <a:endParaRPr lang="en-US" dirty="0"/>
          </a:p>
        </p:txBody>
      </p:sp>
      <p:sp>
        <p:nvSpPr>
          <p:cNvPr id="3" name="Content Placeholder 2"/>
          <p:cNvSpPr>
            <a:spLocks noGrp="1"/>
          </p:cNvSpPr>
          <p:nvPr>
            <p:ph idx="1"/>
          </p:nvPr>
        </p:nvSpPr>
        <p:spPr/>
        <p:txBody>
          <a:bodyPr/>
          <a:lstStyle/>
          <a:p>
            <a:r>
              <a:rPr lang="en-US" dirty="0" smtClean="0"/>
              <a:t>Enable storage space topology description</a:t>
            </a:r>
          </a:p>
          <a:p>
            <a:r>
              <a:rPr lang="en-US" dirty="0"/>
              <a:t>Enable possibility to query storage space accounting information for all </a:t>
            </a:r>
            <a:r>
              <a:rPr lang="en-US" dirty="0" smtClean="0"/>
              <a:t>kinds </a:t>
            </a:r>
            <a:r>
              <a:rPr lang="en-US" dirty="0"/>
              <a:t>of storage </a:t>
            </a:r>
            <a:r>
              <a:rPr lang="en-US" dirty="0" smtClean="0"/>
              <a:t>implementation</a:t>
            </a:r>
          </a:p>
          <a:p>
            <a:r>
              <a:rPr lang="en-US" dirty="0" smtClean="0"/>
              <a:t>Implementation of the WLCG Storage Space Accounting service (WSSA) which implies data collection, storage, processing and visualization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Rectangle 4"/>
          <p:cNvSpPr/>
          <p:nvPr/>
        </p:nvSpPr>
        <p:spPr>
          <a:xfrm>
            <a:off x="368300" y="1325606"/>
            <a:ext cx="8445500" cy="2039894"/>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charset="0"/>
              <a:buChar char="•"/>
            </a:pPr>
            <a:r>
              <a:rPr lang="en-US" b="1" dirty="0">
                <a:solidFill>
                  <a:schemeClr val="tx2"/>
                </a:solidFill>
              </a:rPr>
              <a:t>CRIC and SRR are work in progress</a:t>
            </a:r>
          </a:p>
          <a:p>
            <a:pPr marL="285750" indent="-285750">
              <a:buFont typeface="Arial" charset="0"/>
              <a:buChar char="•"/>
            </a:pPr>
            <a:r>
              <a:rPr lang="en-US" b="1" dirty="0">
                <a:solidFill>
                  <a:schemeClr val="tx2"/>
                </a:solidFill>
              </a:rPr>
              <a:t>Deployment campaign for SRR might take quite some time</a:t>
            </a:r>
          </a:p>
          <a:p>
            <a:pPr marL="285750" indent="-285750">
              <a:buFont typeface="Arial" charset="0"/>
              <a:buChar char="•"/>
            </a:pPr>
            <a:r>
              <a:rPr lang="en-US" b="1" dirty="0">
                <a:solidFill>
                  <a:schemeClr val="tx2"/>
                </a:solidFill>
              </a:rPr>
              <a:t>The system is constructed in a way to make progress using existing sources and to switch transparently to CRIC and SRR as they are in place</a:t>
            </a:r>
          </a:p>
        </p:txBody>
      </p:sp>
      <p:sp>
        <p:nvSpPr>
          <p:cNvPr id="6" name="TextBox 5"/>
          <p:cNvSpPr txBox="1"/>
          <p:nvPr/>
        </p:nvSpPr>
        <p:spPr>
          <a:xfrm>
            <a:off x="1181100" y="6356350"/>
            <a:ext cx="6070600" cy="584775"/>
          </a:xfrm>
          <a:prstGeom prst="rect">
            <a:avLst/>
          </a:prstGeom>
          <a:noFill/>
        </p:spPr>
        <p:txBody>
          <a:bodyPr wrap="square" rtlCol="0">
            <a:spAutoFit/>
          </a:bodyPr>
          <a:lstStyle/>
          <a:p>
            <a:pPr lvl="0"/>
            <a:r>
              <a:rPr lang="en-US" sz="1400" dirty="0">
                <a:solidFill>
                  <a:prstClr val="white"/>
                </a:solidFill>
              </a:rPr>
              <a:t>Julia Andreeva , CHEP 2018, Sofia, 09.07.2018</a:t>
            </a:r>
          </a:p>
          <a:p>
            <a:endParaRPr lang="en-US" dirty="0"/>
          </a:p>
        </p:txBody>
      </p:sp>
    </p:spTree>
    <p:extLst>
      <p:ext uri="{BB962C8B-B14F-4D97-AF65-F5344CB8AC3E}">
        <p14:creationId xmlns:p14="http://schemas.microsoft.com/office/powerpoint/2010/main" val="119661588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34810</TotalTime>
  <Words>1113</Words>
  <Application>Microsoft Macintosh PowerPoint</Application>
  <PresentationFormat>On-screen Show (4:3)</PresentationFormat>
  <Paragraphs>144</Paragraphs>
  <Slides>19</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Calibri</vt:lpstr>
      <vt:lpstr>Mangal</vt:lpstr>
      <vt:lpstr>Wingdings</vt:lpstr>
      <vt:lpstr>Arial</vt:lpstr>
      <vt:lpstr>CERNCorporate4-3</vt:lpstr>
      <vt:lpstr>PowerPoint Presentation</vt:lpstr>
      <vt:lpstr>WLCG Space Accounting in the SRM-less world   CHEP 2018, Sofia, 09.07.2018   Julia Andreeva on behalf of the team contributing to the WLCG Storage Space Accounting project CERN  </vt:lpstr>
      <vt:lpstr>Motivation</vt:lpstr>
      <vt:lpstr>Directions of work (1)</vt:lpstr>
      <vt:lpstr>Directions of work (2)</vt:lpstr>
      <vt:lpstr>Storage topology description</vt:lpstr>
      <vt:lpstr>“Space quota” level resource reporting </vt:lpstr>
      <vt:lpstr>SRR implementation</vt:lpstr>
      <vt:lpstr>Directions of work (3)</vt:lpstr>
      <vt:lpstr>WSSA Data Flow</vt:lpstr>
      <vt:lpstr>WSSA Current Implementation</vt:lpstr>
      <vt:lpstr>WSSA  Implementation</vt:lpstr>
      <vt:lpstr>WSSA status (disk storage)</vt:lpstr>
      <vt:lpstr>Storage Space Accounting for tapes</vt:lpstr>
      <vt:lpstr>WSSA Status for tape storage</vt:lpstr>
      <vt:lpstr>WSSA. Disk vs tape</vt:lpstr>
      <vt:lpstr>Next steps</vt:lpstr>
      <vt:lpstr>Collaborative effort</vt:lpstr>
      <vt:lpstr>Conclusions</vt:lpstr>
    </vt:vector>
  </TitlesOfParts>
  <Company>CERN</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383</cp:revision>
  <cp:lastPrinted>2018-07-06T16:08:57Z</cp:lastPrinted>
  <dcterms:created xsi:type="dcterms:W3CDTF">2015-01-26T14:46:24Z</dcterms:created>
  <dcterms:modified xsi:type="dcterms:W3CDTF">2018-07-09T03:40:46Z</dcterms:modified>
</cp:coreProperties>
</file>