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autoCompressPictures="0">
  <p:sldMasterIdLst>
    <p:sldMasterId id="2147483648" r:id="rId1"/>
  </p:sldMasterIdLst>
  <p:notesMasterIdLst>
    <p:notesMasterId r:id="rId22"/>
  </p:notesMasterIdLst>
  <p:sldIdLst>
    <p:sldId id="256" r:id="rId2"/>
    <p:sldId id="336" r:id="rId3"/>
    <p:sldId id="333" r:id="rId4"/>
    <p:sldId id="332" r:id="rId5"/>
    <p:sldId id="343" r:id="rId6"/>
    <p:sldId id="320" r:id="rId7"/>
    <p:sldId id="326" r:id="rId8"/>
    <p:sldId id="322" r:id="rId9"/>
    <p:sldId id="265" r:id="rId10"/>
    <p:sldId id="324" r:id="rId11"/>
    <p:sldId id="334" r:id="rId12"/>
    <p:sldId id="297" r:id="rId13"/>
    <p:sldId id="342" r:id="rId14"/>
    <p:sldId id="338" r:id="rId15"/>
    <p:sldId id="335" r:id="rId16"/>
    <p:sldId id="327" r:id="rId17"/>
    <p:sldId id="340" r:id="rId18"/>
    <p:sldId id="328" r:id="rId19"/>
    <p:sldId id="286" r:id="rId20"/>
    <p:sldId id="290" r:id="rId21"/>
  </p:sldIdLst>
  <p:sldSz cx="12192000" cy="6858000"/>
  <p:notesSz cx="6858000" cy="9144000"/>
  <p:defaultText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954"/>
    <p:restoredTop sz="81847"/>
  </p:normalViewPr>
  <p:slideViewPr>
    <p:cSldViewPr snapToGrid="0" snapToObjects="1">
      <p:cViewPr>
        <p:scale>
          <a:sx n="80" d="100"/>
          <a:sy n="80" d="100"/>
        </p:scale>
        <p:origin x="144" y="344"/>
      </p:cViewPr>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b-NO"/>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FC65D9C-847E-D545-BA83-DBE908B6B78F}" type="datetimeFigureOut">
              <a:rPr lang="nb-NO" smtClean="0"/>
              <a:t>07.07.2018</a:t>
            </a:fld>
            <a:endParaRPr lang="nb-NO"/>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b-NO"/>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nb-NO"/>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b-NO"/>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7859205-B84F-694E-AC00-07968F9BF810}" type="slidenum">
              <a:rPr lang="nb-NO" smtClean="0"/>
              <a:t>‹#›</a:t>
            </a:fld>
            <a:endParaRPr lang="nb-NO"/>
          </a:p>
        </p:txBody>
      </p:sp>
    </p:spTree>
    <p:extLst>
      <p:ext uri="{BB962C8B-B14F-4D97-AF65-F5344CB8AC3E}">
        <p14:creationId xmlns:p14="http://schemas.microsoft.com/office/powerpoint/2010/main" val="26272534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b-NO" dirty="0"/>
              <a:t>I </a:t>
            </a:r>
            <a:r>
              <a:rPr lang="nb-NO" dirty="0" err="1"/>
              <a:t>will</a:t>
            </a:r>
            <a:r>
              <a:rPr lang="nb-NO" dirty="0"/>
              <a:t> first </a:t>
            </a:r>
            <a:r>
              <a:rPr lang="nb-NO" dirty="0" err="1"/>
              <a:t>give</a:t>
            </a:r>
            <a:r>
              <a:rPr lang="nb-NO" dirty="0"/>
              <a:t> a </a:t>
            </a:r>
            <a:r>
              <a:rPr lang="nb-NO" dirty="0" err="1"/>
              <a:t>quick</a:t>
            </a:r>
            <a:r>
              <a:rPr lang="nb-NO" dirty="0"/>
              <a:t> </a:t>
            </a:r>
            <a:r>
              <a:rPr lang="nb-NO" dirty="0" err="1"/>
              <a:t>overview</a:t>
            </a:r>
            <a:r>
              <a:rPr lang="nb-NO" dirty="0"/>
              <a:t> </a:t>
            </a:r>
            <a:r>
              <a:rPr lang="nb-NO" dirty="0" err="1"/>
              <a:t>of</a:t>
            </a:r>
            <a:r>
              <a:rPr lang="nb-NO" dirty="0"/>
              <a:t> a </a:t>
            </a:r>
            <a:r>
              <a:rPr lang="nb-NO" dirty="0" err="1"/>
              <a:t>few</a:t>
            </a:r>
            <a:r>
              <a:rPr lang="nb-NO" dirty="0"/>
              <a:t> different types </a:t>
            </a:r>
            <a:r>
              <a:rPr lang="nb-NO" dirty="0" err="1"/>
              <a:t>of</a:t>
            </a:r>
            <a:r>
              <a:rPr lang="nb-NO" dirty="0"/>
              <a:t> ATLAS </a:t>
            </a:r>
            <a:r>
              <a:rPr lang="nb-NO" dirty="0" err="1"/>
              <a:t>sites</a:t>
            </a:r>
            <a:r>
              <a:rPr lang="nb-NO" dirty="0"/>
              <a:t> in </a:t>
            </a:r>
            <a:r>
              <a:rPr lang="nb-NO" dirty="0" err="1"/>
              <a:t>the</a:t>
            </a:r>
            <a:r>
              <a:rPr lang="nb-NO" dirty="0"/>
              <a:t> WLCG. </a:t>
            </a:r>
          </a:p>
          <a:p>
            <a:r>
              <a:rPr lang="nb-NO" dirty="0"/>
              <a:t>This </a:t>
            </a:r>
            <a:r>
              <a:rPr lang="nb-NO" dirty="0" err="1"/>
              <a:t>will</a:t>
            </a:r>
            <a:r>
              <a:rPr lang="nb-NO" dirty="0"/>
              <a:t> </a:t>
            </a:r>
            <a:r>
              <a:rPr lang="nb-NO" dirty="0" err="1"/>
              <a:t>include</a:t>
            </a:r>
            <a:r>
              <a:rPr lang="nb-NO" dirty="0"/>
              <a:t> </a:t>
            </a:r>
            <a:r>
              <a:rPr lang="nb-NO" dirty="0" err="1"/>
              <a:t>the</a:t>
            </a:r>
            <a:r>
              <a:rPr lang="nb-NO" dirty="0"/>
              <a:t> </a:t>
            </a:r>
            <a:r>
              <a:rPr lang="nb-NO" dirty="0" err="1"/>
              <a:t>main</a:t>
            </a:r>
            <a:r>
              <a:rPr lang="nb-NO" dirty="0"/>
              <a:t> </a:t>
            </a:r>
            <a:r>
              <a:rPr lang="nb-NO" dirty="0" err="1"/>
              <a:t>topic</a:t>
            </a:r>
            <a:r>
              <a:rPr lang="nb-NO" dirty="0"/>
              <a:t> </a:t>
            </a:r>
            <a:r>
              <a:rPr lang="nb-NO" dirty="0" err="1"/>
              <a:t>of</a:t>
            </a:r>
            <a:r>
              <a:rPr lang="nb-NO" dirty="0"/>
              <a:t> </a:t>
            </a:r>
            <a:r>
              <a:rPr lang="nb-NO" dirty="0" err="1"/>
              <a:t>this</a:t>
            </a:r>
            <a:r>
              <a:rPr lang="nb-NO" dirty="0"/>
              <a:t> talk </a:t>
            </a:r>
            <a:r>
              <a:rPr lang="nb-NO" dirty="0" err="1"/>
              <a:t>which</a:t>
            </a:r>
            <a:r>
              <a:rPr lang="nb-NO" dirty="0"/>
              <a:t> is </a:t>
            </a:r>
            <a:r>
              <a:rPr lang="nb-NO" dirty="0" err="1"/>
              <a:t>the</a:t>
            </a:r>
            <a:r>
              <a:rPr lang="nb-NO" dirty="0"/>
              <a:t> </a:t>
            </a:r>
            <a:r>
              <a:rPr lang="nb-NO" dirty="0" err="1"/>
              <a:t>Nordugrid</a:t>
            </a:r>
            <a:r>
              <a:rPr lang="nb-NO" dirty="0"/>
              <a:t> ARC and ARC Control Tower </a:t>
            </a:r>
            <a:r>
              <a:rPr lang="nb-NO" dirty="0" err="1"/>
              <a:t>running</a:t>
            </a:r>
            <a:r>
              <a:rPr lang="nb-NO" dirty="0"/>
              <a:t> in INTERNAL mode. </a:t>
            </a:r>
          </a:p>
          <a:p>
            <a:r>
              <a:rPr lang="nb-NO" dirty="0"/>
              <a:t>I </a:t>
            </a:r>
            <a:r>
              <a:rPr lang="nb-NO" dirty="0" err="1"/>
              <a:t>will</a:t>
            </a:r>
            <a:r>
              <a:rPr lang="nb-NO" dirty="0"/>
              <a:t> </a:t>
            </a:r>
            <a:r>
              <a:rPr lang="nb-NO" dirty="0" err="1"/>
              <a:t>then</a:t>
            </a:r>
            <a:r>
              <a:rPr lang="nb-NO" dirty="0"/>
              <a:t> </a:t>
            </a:r>
            <a:r>
              <a:rPr lang="nb-NO" dirty="0" err="1"/>
              <a:t>give</a:t>
            </a:r>
            <a:r>
              <a:rPr lang="nb-NO" dirty="0"/>
              <a:t> an </a:t>
            </a:r>
            <a:r>
              <a:rPr lang="nb-NO" dirty="0" err="1"/>
              <a:t>slightly</a:t>
            </a:r>
            <a:r>
              <a:rPr lang="nb-NO" dirty="0"/>
              <a:t> more </a:t>
            </a:r>
            <a:r>
              <a:rPr lang="nb-NO" dirty="0" err="1"/>
              <a:t>detailed</a:t>
            </a:r>
            <a:r>
              <a:rPr lang="nb-NO" dirty="0"/>
              <a:t> </a:t>
            </a:r>
            <a:r>
              <a:rPr lang="nb-NO" dirty="0" err="1"/>
              <a:t>overview</a:t>
            </a:r>
            <a:r>
              <a:rPr lang="nb-NO" dirty="0"/>
              <a:t> </a:t>
            </a:r>
            <a:r>
              <a:rPr lang="nb-NO" dirty="0" err="1"/>
              <a:t>of</a:t>
            </a:r>
            <a:r>
              <a:rPr lang="nb-NO" dirty="0"/>
              <a:t> </a:t>
            </a:r>
            <a:r>
              <a:rPr lang="nb-NO" dirty="0" err="1"/>
              <a:t>the</a:t>
            </a:r>
            <a:r>
              <a:rPr lang="nb-NO" dirty="0"/>
              <a:t> different ARC-CE </a:t>
            </a:r>
            <a:r>
              <a:rPr lang="nb-NO" dirty="0" err="1"/>
              <a:t>submission</a:t>
            </a:r>
            <a:r>
              <a:rPr lang="nb-NO" dirty="0"/>
              <a:t> </a:t>
            </a:r>
            <a:r>
              <a:rPr lang="nb-NO" dirty="0" err="1"/>
              <a:t>interfaces</a:t>
            </a:r>
            <a:r>
              <a:rPr lang="nb-NO" dirty="0"/>
              <a:t>.</a:t>
            </a:r>
          </a:p>
          <a:p>
            <a:r>
              <a:rPr lang="nb-NO" dirty="0" err="1"/>
              <a:t>Then</a:t>
            </a:r>
            <a:r>
              <a:rPr lang="nb-NO" dirty="0"/>
              <a:t> </a:t>
            </a:r>
            <a:r>
              <a:rPr lang="nb-NO" dirty="0" err="1"/>
              <a:t>move</a:t>
            </a:r>
            <a:r>
              <a:rPr lang="nb-NO" dirty="0"/>
              <a:t> </a:t>
            </a:r>
            <a:r>
              <a:rPr lang="nb-NO" dirty="0" err="1"/>
              <a:t>on</a:t>
            </a:r>
            <a:r>
              <a:rPr lang="nb-NO" dirty="0"/>
              <a:t> to </a:t>
            </a:r>
            <a:r>
              <a:rPr lang="nb-NO" dirty="0" err="1"/>
              <a:t>the</a:t>
            </a:r>
            <a:r>
              <a:rPr lang="nb-NO" dirty="0"/>
              <a:t> </a:t>
            </a:r>
            <a:r>
              <a:rPr lang="nb-NO" dirty="0" err="1"/>
              <a:t>cloud</a:t>
            </a:r>
            <a:r>
              <a:rPr lang="nb-NO" dirty="0"/>
              <a:t> </a:t>
            </a:r>
            <a:r>
              <a:rPr lang="nb-NO" dirty="0" err="1"/>
              <a:t>related</a:t>
            </a:r>
            <a:r>
              <a:rPr lang="nb-NO" dirty="0"/>
              <a:t> part </a:t>
            </a:r>
            <a:r>
              <a:rPr lang="nb-NO" dirty="0" err="1"/>
              <a:t>of</a:t>
            </a:r>
            <a:r>
              <a:rPr lang="nb-NO" dirty="0"/>
              <a:t> </a:t>
            </a:r>
            <a:r>
              <a:rPr lang="nb-NO" dirty="0" err="1"/>
              <a:t>the</a:t>
            </a:r>
            <a:r>
              <a:rPr lang="nb-NO" dirty="0"/>
              <a:t> talk, </a:t>
            </a:r>
            <a:r>
              <a:rPr lang="nb-NO" dirty="0" err="1"/>
              <a:t>with</a:t>
            </a:r>
            <a:r>
              <a:rPr lang="nb-NO" dirty="0"/>
              <a:t> setting up and </a:t>
            </a:r>
            <a:r>
              <a:rPr lang="nb-NO" dirty="0" err="1"/>
              <a:t>configuring</a:t>
            </a:r>
            <a:r>
              <a:rPr lang="nb-NO" dirty="0"/>
              <a:t> an </a:t>
            </a:r>
            <a:r>
              <a:rPr lang="nb-NO" dirty="0" err="1"/>
              <a:t>OpenStack</a:t>
            </a:r>
            <a:r>
              <a:rPr lang="nb-NO" dirty="0"/>
              <a:t> grid </a:t>
            </a:r>
            <a:r>
              <a:rPr lang="nb-NO" dirty="0" err="1"/>
              <a:t>site</a:t>
            </a:r>
            <a:r>
              <a:rPr lang="nb-NO" dirty="0"/>
              <a:t> </a:t>
            </a:r>
            <a:r>
              <a:rPr lang="nb-NO" dirty="0" err="1"/>
              <a:t>with</a:t>
            </a:r>
            <a:r>
              <a:rPr lang="nb-NO" dirty="0"/>
              <a:t> </a:t>
            </a:r>
            <a:r>
              <a:rPr lang="nb-NO" dirty="0" err="1"/>
              <a:t>Elasticluster</a:t>
            </a:r>
            <a:endParaRPr lang="nb-NO" dirty="0"/>
          </a:p>
          <a:p>
            <a:r>
              <a:rPr lang="nb-NO" dirty="0" err="1"/>
              <a:t>Finally</a:t>
            </a:r>
            <a:r>
              <a:rPr lang="nb-NO" dirty="0"/>
              <a:t> show </a:t>
            </a:r>
            <a:r>
              <a:rPr lang="nb-NO" dirty="0" err="1"/>
              <a:t>the</a:t>
            </a:r>
            <a:r>
              <a:rPr lang="nb-NO" dirty="0"/>
              <a:t> INTERNAL </a:t>
            </a:r>
            <a:r>
              <a:rPr lang="nb-NO" dirty="0" err="1"/>
              <a:t>submission</a:t>
            </a:r>
            <a:r>
              <a:rPr lang="nb-NO" dirty="0"/>
              <a:t> mode in </a:t>
            </a:r>
            <a:r>
              <a:rPr lang="nb-NO" dirty="0" err="1"/>
              <a:t>use</a:t>
            </a:r>
            <a:endParaRPr lang="nb-NO" dirty="0"/>
          </a:p>
          <a:p>
            <a:r>
              <a:rPr lang="nb-NO" dirty="0"/>
              <a:t>And </a:t>
            </a:r>
            <a:r>
              <a:rPr lang="nb-NO" dirty="0" err="1"/>
              <a:t>then</a:t>
            </a:r>
            <a:r>
              <a:rPr lang="nb-NO" dirty="0"/>
              <a:t> </a:t>
            </a:r>
            <a:r>
              <a:rPr lang="nb-NO" dirty="0" err="1"/>
              <a:t>conclude</a:t>
            </a:r>
            <a:r>
              <a:rPr lang="nb-NO" dirty="0"/>
              <a:t>.</a:t>
            </a:r>
          </a:p>
        </p:txBody>
      </p:sp>
      <p:sp>
        <p:nvSpPr>
          <p:cNvPr id="4" name="Slide Number Placeholder 3"/>
          <p:cNvSpPr>
            <a:spLocks noGrp="1"/>
          </p:cNvSpPr>
          <p:nvPr>
            <p:ph type="sldNum" sz="quarter" idx="10"/>
          </p:nvPr>
        </p:nvSpPr>
        <p:spPr/>
        <p:txBody>
          <a:bodyPr/>
          <a:lstStyle/>
          <a:p>
            <a:fld id="{D7859205-B84F-694E-AC00-07968F9BF810}" type="slidenum">
              <a:rPr lang="nb-NO" smtClean="0"/>
              <a:t>1</a:t>
            </a:fld>
            <a:endParaRPr lang="nb-NO"/>
          </a:p>
        </p:txBody>
      </p:sp>
    </p:spTree>
    <p:extLst>
      <p:ext uri="{BB962C8B-B14F-4D97-AF65-F5344CB8AC3E}">
        <p14:creationId xmlns:p14="http://schemas.microsoft.com/office/powerpoint/2010/main" val="9645341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b-NO" dirty="0"/>
              <a:t>Three </a:t>
            </a:r>
            <a:r>
              <a:rPr lang="nb-NO" dirty="0" err="1"/>
              <a:t>steps</a:t>
            </a:r>
            <a:r>
              <a:rPr lang="nb-NO" dirty="0"/>
              <a:t> needes</a:t>
            </a:r>
          </a:p>
          <a:p>
            <a:pPr marL="228600" indent="-228600">
              <a:buAutoNum type="arabicParenR"/>
            </a:pPr>
            <a:r>
              <a:rPr lang="nb-NO" dirty="0" err="1"/>
              <a:t>Initialize</a:t>
            </a:r>
            <a:r>
              <a:rPr lang="nb-NO" dirty="0"/>
              <a:t> and </a:t>
            </a:r>
            <a:r>
              <a:rPr lang="nb-NO" dirty="0" err="1"/>
              <a:t>setup</a:t>
            </a:r>
            <a:r>
              <a:rPr lang="nb-NO" dirty="0"/>
              <a:t> </a:t>
            </a:r>
            <a:r>
              <a:rPr lang="nb-NO" dirty="0" err="1"/>
              <a:t>cluster</a:t>
            </a:r>
            <a:endParaRPr lang="nb-NO" dirty="0"/>
          </a:p>
          <a:p>
            <a:pPr marL="228600" indent="-228600">
              <a:buAutoNum type="arabicParenR"/>
            </a:pPr>
            <a:r>
              <a:rPr lang="nb-NO" dirty="0"/>
              <a:t>Run </a:t>
            </a:r>
            <a:r>
              <a:rPr lang="nb-NO" dirty="0" err="1"/>
              <a:t>custom</a:t>
            </a:r>
            <a:r>
              <a:rPr lang="nb-NO" dirty="0"/>
              <a:t> </a:t>
            </a:r>
            <a:r>
              <a:rPr lang="nb-NO" dirty="0" err="1"/>
              <a:t>after</a:t>
            </a:r>
            <a:r>
              <a:rPr lang="nb-NO" dirty="0"/>
              <a:t>. play</a:t>
            </a:r>
          </a:p>
          <a:p>
            <a:pPr marL="228600" indent="-228600">
              <a:buAutoNum type="arabicParenR"/>
            </a:pPr>
            <a:r>
              <a:rPr lang="nb-NO" dirty="0" err="1"/>
              <a:t>Install</a:t>
            </a:r>
            <a:r>
              <a:rPr lang="nb-NO" dirty="0"/>
              <a:t> and </a:t>
            </a:r>
            <a:r>
              <a:rPr lang="nb-NO" dirty="0" err="1"/>
              <a:t>configure</a:t>
            </a:r>
            <a:r>
              <a:rPr lang="nb-NO" dirty="0"/>
              <a:t> ARC-CE and </a:t>
            </a:r>
            <a:r>
              <a:rPr lang="nb-NO" dirty="0" err="1"/>
              <a:t>aCT</a:t>
            </a:r>
            <a:endParaRPr lang="nb-NO" dirty="0"/>
          </a:p>
        </p:txBody>
      </p:sp>
      <p:sp>
        <p:nvSpPr>
          <p:cNvPr id="4" name="Slide Number Placeholder 3"/>
          <p:cNvSpPr>
            <a:spLocks noGrp="1"/>
          </p:cNvSpPr>
          <p:nvPr>
            <p:ph type="sldNum" sz="quarter" idx="10"/>
          </p:nvPr>
        </p:nvSpPr>
        <p:spPr/>
        <p:txBody>
          <a:bodyPr/>
          <a:lstStyle/>
          <a:p>
            <a:fld id="{D7859205-B84F-694E-AC00-07968F9BF810}" type="slidenum">
              <a:rPr lang="nb-NO" smtClean="0"/>
              <a:t>10</a:t>
            </a:fld>
            <a:endParaRPr lang="nb-NO"/>
          </a:p>
        </p:txBody>
      </p:sp>
    </p:spTree>
    <p:extLst>
      <p:ext uri="{BB962C8B-B14F-4D97-AF65-F5344CB8AC3E}">
        <p14:creationId xmlns:p14="http://schemas.microsoft.com/office/powerpoint/2010/main" val="12626775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b-NO" dirty="0"/>
              <a:t>INTERNAL </a:t>
            </a:r>
            <a:r>
              <a:rPr lang="nb-NO" dirty="0" err="1"/>
              <a:t>submission</a:t>
            </a:r>
            <a:r>
              <a:rPr lang="nb-NO" dirty="0"/>
              <a:t> </a:t>
            </a:r>
            <a:r>
              <a:rPr lang="nb-NO" dirty="0" err="1"/>
              <a:t>interface</a:t>
            </a:r>
            <a:r>
              <a:rPr lang="nb-NO" dirty="0"/>
              <a:t> is </a:t>
            </a:r>
            <a:r>
              <a:rPr lang="nb-NO" dirty="0" err="1"/>
              <a:t>the</a:t>
            </a:r>
            <a:r>
              <a:rPr lang="nb-NO" dirty="0"/>
              <a:t> </a:t>
            </a:r>
            <a:r>
              <a:rPr lang="nb-NO" dirty="0" err="1"/>
              <a:t>default</a:t>
            </a:r>
            <a:r>
              <a:rPr lang="nb-NO" dirty="0"/>
              <a:t> </a:t>
            </a:r>
            <a:r>
              <a:rPr lang="nb-NO" dirty="0" err="1"/>
              <a:t>interface</a:t>
            </a:r>
            <a:r>
              <a:rPr lang="nb-NO" dirty="0"/>
              <a:t>, so </a:t>
            </a:r>
            <a:r>
              <a:rPr lang="nb-NO" dirty="0" err="1"/>
              <a:t>no</a:t>
            </a:r>
            <a:r>
              <a:rPr lang="nb-NO" dirty="0"/>
              <a:t> </a:t>
            </a:r>
            <a:r>
              <a:rPr lang="nb-NO" dirty="0" err="1"/>
              <a:t>need</a:t>
            </a:r>
            <a:r>
              <a:rPr lang="nb-NO" dirty="0"/>
              <a:t> to </a:t>
            </a:r>
            <a:r>
              <a:rPr lang="nb-NO" dirty="0" err="1"/>
              <a:t>specify</a:t>
            </a:r>
            <a:r>
              <a:rPr lang="nb-NO" dirty="0"/>
              <a:t> it</a:t>
            </a:r>
          </a:p>
          <a:p>
            <a:r>
              <a:rPr lang="nb-NO" dirty="0" err="1"/>
              <a:t>Uses</a:t>
            </a:r>
            <a:r>
              <a:rPr lang="nb-NO" dirty="0"/>
              <a:t> </a:t>
            </a:r>
            <a:r>
              <a:rPr lang="nb-NO" dirty="0" err="1"/>
              <a:t>the</a:t>
            </a:r>
            <a:r>
              <a:rPr lang="nb-NO" dirty="0"/>
              <a:t> file </a:t>
            </a:r>
            <a:r>
              <a:rPr lang="nb-NO" dirty="0" err="1"/>
              <a:t>protocol</a:t>
            </a:r>
            <a:r>
              <a:rPr lang="nb-NO" dirty="0"/>
              <a:t> to </a:t>
            </a:r>
            <a:r>
              <a:rPr lang="nb-NO" dirty="0" err="1"/>
              <a:t>submit</a:t>
            </a:r>
            <a:r>
              <a:rPr lang="nb-NO" dirty="0"/>
              <a:t> </a:t>
            </a:r>
            <a:r>
              <a:rPr lang="nb-NO" dirty="0" err="1"/>
              <a:t>the</a:t>
            </a:r>
            <a:r>
              <a:rPr lang="nb-NO" dirty="0"/>
              <a:t> </a:t>
            </a:r>
            <a:r>
              <a:rPr lang="nb-NO" dirty="0" err="1"/>
              <a:t>jobs</a:t>
            </a:r>
            <a:endParaRPr lang="nb-NO" dirty="0"/>
          </a:p>
          <a:p>
            <a:endParaRPr lang="nb-NO" dirty="0"/>
          </a:p>
          <a:p>
            <a:endParaRPr lang="nb-NO" dirty="0"/>
          </a:p>
        </p:txBody>
      </p:sp>
      <p:sp>
        <p:nvSpPr>
          <p:cNvPr id="4" name="Slide Number Placeholder 3"/>
          <p:cNvSpPr>
            <a:spLocks noGrp="1"/>
          </p:cNvSpPr>
          <p:nvPr>
            <p:ph type="sldNum" sz="quarter" idx="10"/>
          </p:nvPr>
        </p:nvSpPr>
        <p:spPr/>
        <p:txBody>
          <a:bodyPr/>
          <a:lstStyle/>
          <a:p>
            <a:fld id="{D7859205-B84F-694E-AC00-07968F9BF810}" type="slidenum">
              <a:rPr lang="nb-NO" smtClean="0"/>
              <a:t>11</a:t>
            </a:fld>
            <a:endParaRPr lang="nb-NO"/>
          </a:p>
        </p:txBody>
      </p:sp>
    </p:spTree>
    <p:extLst>
      <p:ext uri="{BB962C8B-B14F-4D97-AF65-F5344CB8AC3E}">
        <p14:creationId xmlns:p14="http://schemas.microsoft.com/office/powerpoint/2010/main" val="6409165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D79A492-235F-B848-92D5-F03714DD95F3}" type="slidenum">
              <a:rPr lang="en-US" smtClean="0"/>
              <a:t>12</a:t>
            </a:fld>
            <a:endParaRPr lang="en-US" dirty="0"/>
          </a:p>
        </p:txBody>
      </p:sp>
    </p:spTree>
    <p:extLst>
      <p:ext uri="{BB962C8B-B14F-4D97-AF65-F5344CB8AC3E}">
        <p14:creationId xmlns:p14="http://schemas.microsoft.com/office/powerpoint/2010/main" val="94602270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noProof="0" dirty="0"/>
          </a:p>
        </p:txBody>
      </p:sp>
      <p:sp>
        <p:nvSpPr>
          <p:cNvPr id="4" name="Slide Number Placeholder 3"/>
          <p:cNvSpPr>
            <a:spLocks noGrp="1"/>
          </p:cNvSpPr>
          <p:nvPr>
            <p:ph type="sldNum" sz="quarter" idx="10"/>
          </p:nvPr>
        </p:nvSpPr>
        <p:spPr/>
        <p:txBody>
          <a:bodyPr/>
          <a:lstStyle/>
          <a:p>
            <a:fld id="{D7859205-B84F-694E-AC00-07968F9BF810}" type="slidenum">
              <a:rPr lang="nb-NO" smtClean="0"/>
              <a:t>13</a:t>
            </a:fld>
            <a:endParaRPr lang="nb-NO"/>
          </a:p>
        </p:txBody>
      </p:sp>
    </p:spTree>
    <p:extLst>
      <p:ext uri="{BB962C8B-B14F-4D97-AF65-F5344CB8AC3E}">
        <p14:creationId xmlns:p14="http://schemas.microsoft.com/office/powerpoint/2010/main" val="256497732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b-NO" dirty="0"/>
          </a:p>
          <a:p>
            <a:r>
              <a:rPr lang="nb-NO" dirty="0"/>
              <a:t>[</a:t>
            </a:r>
            <a:r>
              <a:rPr lang="nb-NO" dirty="0" err="1"/>
              <a:t>common</a:t>
            </a:r>
            <a:r>
              <a:rPr lang="nb-NO" dirty="0"/>
              <a:t>] </a:t>
            </a:r>
            <a:r>
              <a:rPr lang="nb-NO" dirty="0" err="1"/>
              <a:t>block</a:t>
            </a:r>
            <a:r>
              <a:rPr lang="nb-NO" dirty="0"/>
              <a:t> - </a:t>
            </a:r>
            <a:r>
              <a:rPr lang="nb-NO" dirty="0" err="1"/>
              <a:t>removed</a:t>
            </a:r>
            <a:r>
              <a:rPr lang="nb-NO" dirty="0"/>
              <a:t> as it </a:t>
            </a:r>
            <a:r>
              <a:rPr lang="nb-NO" dirty="0" err="1"/>
              <a:t>should</a:t>
            </a:r>
            <a:r>
              <a:rPr lang="nb-NO" dirty="0"/>
              <a:t> not be </a:t>
            </a:r>
            <a:r>
              <a:rPr lang="nb-NO" dirty="0" err="1"/>
              <a:t>needed</a:t>
            </a:r>
            <a:r>
              <a:rPr lang="nb-NO" dirty="0"/>
              <a:t> </a:t>
            </a:r>
            <a:r>
              <a:rPr lang="nb-NO" dirty="0" err="1"/>
              <a:t>when</a:t>
            </a:r>
            <a:r>
              <a:rPr lang="nb-NO" dirty="0"/>
              <a:t> final ARC 6 </a:t>
            </a:r>
            <a:r>
              <a:rPr lang="nb-NO" dirty="0" err="1"/>
              <a:t>cleanup</a:t>
            </a:r>
            <a:r>
              <a:rPr lang="nb-NO" dirty="0"/>
              <a:t> done</a:t>
            </a:r>
          </a:p>
          <a:p>
            <a:r>
              <a:rPr lang="nb-NO" dirty="0"/>
              <a:t>[</a:t>
            </a:r>
            <a:r>
              <a:rPr lang="nb-NO" dirty="0" err="1"/>
              <a:t>cluster</a:t>
            </a:r>
            <a:r>
              <a:rPr lang="nb-NO" dirty="0"/>
              <a:t>] </a:t>
            </a:r>
            <a:r>
              <a:rPr lang="nb-NO" dirty="0" err="1"/>
              <a:t>block</a:t>
            </a:r>
            <a:r>
              <a:rPr lang="nb-NO" dirty="0"/>
              <a:t>  - </a:t>
            </a:r>
            <a:r>
              <a:rPr lang="nb-NO" dirty="0" err="1"/>
              <a:t>removed</a:t>
            </a:r>
            <a:r>
              <a:rPr lang="nb-NO" dirty="0"/>
              <a:t> as it </a:t>
            </a:r>
            <a:r>
              <a:rPr lang="nb-NO" dirty="0" err="1"/>
              <a:t>should</a:t>
            </a:r>
            <a:r>
              <a:rPr lang="nb-NO" dirty="0"/>
              <a:t> not be </a:t>
            </a:r>
            <a:r>
              <a:rPr lang="nb-NO" dirty="0" err="1"/>
              <a:t>needed</a:t>
            </a:r>
            <a:r>
              <a:rPr lang="nb-NO" dirty="0"/>
              <a:t> </a:t>
            </a:r>
            <a:r>
              <a:rPr lang="nb-NO" dirty="0" err="1"/>
              <a:t>when</a:t>
            </a:r>
            <a:r>
              <a:rPr lang="nb-NO" dirty="0"/>
              <a:t> final ARC 6 </a:t>
            </a:r>
            <a:r>
              <a:rPr lang="nb-NO" dirty="0" err="1"/>
              <a:t>cleanup</a:t>
            </a:r>
            <a:r>
              <a:rPr lang="nb-NO" dirty="0"/>
              <a:t> done</a:t>
            </a:r>
          </a:p>
          <a:p>
            <a:r>
              <a:rPr lang="nb-NO" dirty="0"/>
              <a:t>[</a:t>
            </a:r>
            <a:r>
              <a:rPr lang="nb-NO" dirty="0" err="1"/>
              <a:t>infosys</a:t>
            </a:r>
            <a:r>
              <a:rPr lang="nb-NO" dirty="0"/>
              <a:t>] </a:t>
            </a:r>
            <a:r>
              <a:rPr lang="nb-NO" dirty="0" err="1"/>
              <a:t>block</a:t>
            </a:r>
            <a:r>
              <a:rPr lang="nb-NO" dirty="0"/>
              <a:t> – I am </a:t>
            </a:r>
            <a:r>
              <a:rPr lang="nb-NO" dirty="0" err="1"/>
              <a:t>using</a:t>
            </a:r>
            <a:r>
              <a:rPr lang="nb-NO" dirty="0"/>
              <a:t> </a:t>
            </a:r>
            <a:r>
              <a:rPr lang="nb-NO" dirty="0" err="1"/>
              <a:t>infosys</a:t>
            </a:r>
            <a:r>
              <a:rPr lang="nb-NO" dirty="0"/>
              <a:t> in matchmaking – </a:t>
            </a:r>
            <a:r>
              <a:rPr lang="nb-NO" dirty="0" err="1"/>
              <a:t>use</a:t>
            </a:r>
            <a:r>
              <a:rPr lang="nb-NO" dirty="0"/>
              <a:t> </a:t>
            </a:r>
            <a:r>
              <a:rPr lang="nb-NO" dirty="0" err="1"/>
              <a:t>info.xml</a:t>
            </a:r>
            <a:r>
              <a:rPr lang="nb-NO" dirty="0"/>
              <a:t> </a:t>
            </a:r>
          </a:p>
          <a:p>
            <a:endParaRPr lang="nb-NO" dirty="0"/>
          </a:p>
        </p:txBody>
      </p:sp>
      <p:sp>
        <p:nvSpPr>
          <p:cNvPr id="4" name="Slide Number Placeholder 3"/>
          <p:cNvSpPr>
            <a:spLocks noGrp="1"/>
          </p:cNvSpPr>
          <p:nvPr>
            <p:ph type="sldNum" sz="quarter" idx="10"/>
          </p:nvPr>
        </p:nvSpPr>
        <p:spPr/>
        <p:txBody>
          <a:bodyPr/>
          <a:lstStyle/>
          <a:p>
            <a:fld id="{D7859205-B84F-694E-AC00-07968F9BF810}" type="slidenum">
              <a:rPr lang="nb-NO" smtClean="0"/>
              <a:t>15</a:t>
            </a:fld>
            <a:endParaRPr lang="nb-NO"/>
          </a:p>
        </p:txBody>
      </p:sp>
    </p:spTree>
    <p:extLst>
      <p:ext uri="{BB962C8B-B14F-4D97-AF65-F5344CB8AC3E}">
        <p14:creationId xmlns:p14="http://schemas.microsoft.com/office/powerpoint/2010/main" val="280488280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b-NO" dirty="0"/>
              <a:t>Simple </a:t>
            </a:r>
            <a:r>
              <a:rPr lang="nb-NO" dirty="0" err="1"/>
              <a:t>configuration</a:t>
            </a:r>
            <a:r>
              <a:rPr lang="nb-NO" dirty="0"/>
              <a:t> </a:t>
            </a:r>
            <a:r>
              <a:rPr lang="nb-NO" dirty="0" err="1"/>
              <a:t>of</a:t>
            </a:r>
            <a:r>
              <a:rPr lang="nb-NO" dirty="0"/>
              <a:t> </a:t>
            </a:r>
            <a:r>
              <a:rPr lang="nb-NO" dirty="0" err="1"/>
              <a:t>elasticluster</a:t>
            </a:r>
            <a:r>
              <a:rPr lang="nb-NO" dirty="0"/>
              <a:t> – OS image is </a:t>
            </a:r>
            <a:r>
              <a:rPr lang="nb-NO" dirty="0" err="1"/>
              <a:t>specified</a:t>
            </a:r>
            <a:r>
              <a:rPr lang="nb-NO" dirty="0"/>
              <a:t> in image id. </a:t>
            </a:r>
          </a:p>
        </p:txBody>
      </p:sp>
      <p:sp>
        <p:nvSpPr>
          <p:cNvPr id="4" name="Slide Number Placeholder 3"/>
          <p:cNvSpPr>
            <a:spLocks noGrp="1"/>
          </p:cNvSpPr>
          <p:nvPr>
            <p:ph type="sldNum" sz="quarter" idx="10"/>
          </p:nvPr>
        </p:nvSpPr>
        <p:spPr/>
        <p:txBody>
          <a:bodyPr/>
          <a:lstStyle/>
          <a:p>
            <a:fld id="{8D79A492-235F-B848-92D5-F03714DD95F3}" type="slidenum">
              <a:rPr lang="en-US" smtClean="0"/>
              <a:t>16</a:t>
            </a:fld>
            <a:endParaRPr lang="en-US" dirty="0"/>
          </a:p>
        </p:txBody>
      </p:sp>
    </p:spTree>
    <p:extLst>
      <p:ext uri="{BB962C8B-B14F-4D97-AF65-F5344CB8AC3E}">
        <p14:creationId xmlns:p14="http://schemas.microsoft.com/office/powerpoint/2010/main" val="20675297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b-NO" dirty="0" err="1"/>
              <a:t>What</a:t>
            </a:r>
            <a:r>
              <a:rPr lang="nb-NO" dirty="0"/>
              <a:t> </a:t>
            </a:r>
            <a:r>
              <a:rPr lang="nb-NO" dirty="0" err="1"/>
              <a:t>can</a:t>
            </a:r>
            <a:r>
              <a:rPr lang="nb-NO" dirty="0"/>
              <a:t> I </a:t>
            </a:r>
            <a:r>
              <a:rPr lang="nb-NO" dirty="0" err="1"/>
              <a:t>remove</a:t>
            </a:r>
            <a:r>
              <a:rPr lang="nb-NO" dirty="0"/>
              <a:t> </a:t>
            </a:r>
            <a:r>
              <a:rPr lang="nb-NO" dirty="0" err="1"/>
              <a:t>here</a:t>
            </a:r>
            <a:r>
              <a:rPr lang="nb-NO" dirty="0"/>
              <a:t>? And </a:t>
            </a:r>
            <a:r>
              <a:rPr lang="nb-NO" dirty="0" err="1"/>
              <a:t>what</a:t>
            </a:r>
            <a:r>
              <a:rPr lang="nb-NO" dirty="0"/>
              <a:t> </a:t>
            </a:r>
            <a:r>
              <a:rPr lang="nb-NO" dirty="0" err="1"/>
              <a:t>are</a:t>
            </a:r>
            <a:r>
              <a:rPr lang="nb-NO" dirty="0"/>
              <a:t> </a:t>
            </a:r>
            <a:r>
              <a:rPr lang="nb-NO" dirty="0" err="1"/>
              <a:t>reasonable</a:t>
            </a:r>
            <a:r>
              <a:rPr lang="nb-NO" dirty="0"/>
              <a:t> </a:t>
            </a:r>
            <a:r>
              <a:rPr lang="nb-NO" dirty="0" err="1"/>
              <a:t>values</a:t>
            </a:r>
            <a:r>
              <a:rPr lang="nb-NO" dirty="0"/>
              <a:t>? </a:t>
            </a:r>
          </a:p>
        </p:txBody>
      </p:sp>
      <p:sp>
        <p:nvSpPr>
          <p:cNvPr id="4" name="Slide Number Placeholder 3"/>
          <p:cNvSpPr>
            <a:spLocks noGrp="1"/>
          </p:cNvSpPr>
          <p:nvPr>
            <p:ph type="sldNum" sz="quarter" idx="10"/>
          </p:nvPr>
        </p:nvSpPr>
        <p:spPr/>
        <p:txBody>
          <a:bodyPr/>
          <a:lstStyle/>
          <a:p>
            <a:fld id="{D7859205-B84F-694E-AC00-07968F9BF810}" type="slidenum">
              <a:rPr lang="nb-NO" smtClean="0"/>
              <a:t>17</a:t>
            </a:fld>
            <a:endParaRPr lang="nb-NO"/>
          </a:p>
        </p:txBody>
      </p:sp>
    </p:spTree>
    <p:extLst>
      <p:ext uri="{BB962C8B-B14F-4D97-AF65-F5344CB8AC3E}">
        <p14:creationId xmlns:p14="http://schemas.microsoft.com/office/powerpoint/2010/main" val="374829480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fontAlgn="base"/>
            <a:r>
              <a:rPr lang="en-US" sz="1200" b="0" i="0" u="none" strike="noStrike" kern="1200" dirty="0">
                <a:solidFill>
                  <a:schemeClr val="tx1"/>
                </a:solidFill>
                <a:effectLst/>
                <a:latin typeface="+mn-lt"/>
                <a:ea typeface="+mn-ea"/>
                <a:cs typeface="+mn-cs"/>
              </a:rPr>
              <a:t>Full NDGF mode: ARC CE stages input and output files, </a:t>
            </a:r>
            <a:r>
              <a:rPr lang="en-US" sz="1200" b="0" i="0" u="none" strike="noStrike" kern="1200" dirty="0" err="1">
                <a:solidFill>
                  <a:schemeClr val="tx1"/>
                </a:solidFill>
                <a:effectLst/>
                <a:latin typeface="+mn-lt"/>
                <a:ea typeface="+mn-ea"/>
                <a:cs typeface="+mn-cs"/>
              </a:rPr>
              <a:t>aCT</a:t>
            </a:r>
            <a:r>
              <a:rPr lang="en-US" sz="1200" b="0" i="0" u="none" strike="noStrike" kern="1200" dirty="0">
                <a:solidFill>
                  <a:schemeClr val="tx1"/>
                </a:solidFill>
                <a:effectLst/>
                <a:latin typeface="+mn-lt"/>
                <a:ea typeface="+mn-ea"/>
                <a:cs typeface="+mn-cs"/>
              </a:rPr>
              <a:t> sends heartbeats for the full lifetime of the job. This mode is set by </a:t>
            </a:r>
            <a:r>
              <a:rPr lang="en-US" sz="1200" b="0" i="0" u="none" strike="noStrike" kern="1200" dirty="0" err="1">
                <a:solidFill>
                  <a:schemeClr val="tx1"/>
                </a:solidFill>
                <a:effectLst/>
                <a:latin typeface="+mn-lt"/>
                <a:ea typeface="+mn-ea"/>
                <a:cs typeface="+mn-cs"/>
              </a:rPr>
              <a:t>copytool</a:t>
            </a:r>
            <a:r>
              <a:rPr lang="en-US" sz="1200" b="0" i="0" u="none" strike="noStrike" kern="1200" dirty="0">
                <a:solidFill>
                  <a:schemeClr val="tx1"/>
                </a:solidFill>
                <a:effectLst/>
                <a:latin typeface="+mn-lt"/>
                <a:ea typeface="+mn-ea"/>
                <a:cs typeface="+mn-cs"/>
              </a:rPr>
              <a:t>=mv</a:t>
            </a:r>
          </a:p>
          <a:p>
            <a:pPr rtl="0" fontAlgn="base"/>
            <a:r>
              <a:rPr lang="en-US" sz="1200" b="0" i="0" u="none" strike="noStrike" kern="1200" dirty="0">
                <a:solidFill>
                  <a:schemeClr val="tx1"/>
                </a:solidFill>
                <a:effectLst/>
                <a:latin typeface="+mn-lt"/>
                <a:ea typeface="+mn-ea"/>
                <a:cs typeface="+mn-cs"/>
              </a:rPr>
              <a:t>True pilot mode: ARC CE acts as pilot gateway, pilot stages input and output files and sends heartbeats. In this case the pilot acts in the same way as an APF queue, the only difference is that the job description is pre-placed so </a:t>
            </a:r>
            <a:r>
              <a:rPr lang="en-US" sz="1200" b="0" i="0" u="none" strike="noStrike" kern="1200" dirty="0" err="1">
                <a:solidFill>
                  <a:schemeClr val="tx1"/>
                </a:solidFill>
                <a:effectLst/>
                <a:latin typeface="+mn-lt"/>
                <a:ea typeface="+mn-ea"/>
                <a:cs typeface="+mn-cs"/>
              </a:rPr>
              <a:t>getJob</a:t>
            </a:r>
            <a:r>
              <a:rPr lang="en-US" sz="1200" b="0" i="0" u="none" strike="noStrike" kern="1200" dirty="0">
                <a:solidFill>
                  <a:schemeClr val="tx1"/>
                </a:solidFill>
                <a:effectLst/>
                <a:latin typeface="+mn-lt"/>
                <a:ea typeface="+mn-ea"/>
                <a:cs typeface="+mn-cs"/>
              </a:rPr>
              <a:t>() is skipped. This mode is set by </a:t>
            </a:r>
            <a:r>
              <a:rPr lang="en-US" sz="1200" b="0" i="0" u="none" strike="noStrike" kern="1200" dirty="0" err="1">
                <a:solidFill>
                  <a:schemeClr val="tx1"/>
                </a:solidFill>
                <a:effectLst/>
                <a:latin typeface="+mn-lt"/>
                <a:ea typeface="+mn-ea"/>
                <a:cs typeface="+mn-cs"/>
              </a:rPr>
              <a:t>copytool</a:t>
            </a:r>
            <a:r>
              <a:rPr lang="en-US" sz="1200" b="0" i="0" u="none" strike="noStrike" kern="1200" dirty="0">
                <a:solidFill>
                  <a:schemeClr val="tx1"/>
                </a:solidFill>
                <a:effectLst/>
                <a:latin typeface="+mn-lt"/>
                <a:ea typeface="+mn-ea"/>
                <a:cs typeface="+mn-cs"/>
              </a:rPr>
              <a:t>!=mv</a:t>
            </a:r>
          </a:p>
          <a:p>
            <a:endParaRPr lang="en-US" dirty="0"/>
          </a:p>
        </p:txBody>
      </p:sp>
      <p:sp>
        <p:nvSpPr>
          <p:cNvPr id="4" name="Slide Number Placeholder 3"/>
          <p:cNvSpPr>
            <a:spLocks noGrp="1"/>
          </p:cNvSpPr>
          <p:nvPr>
            <p:ph type="sldNum" sz="quarter" idx="10"/>
          </p:nvPr>
        </p:nvSpPr>
        <p:spPr/>
        <p:txBody>
          <a:bodyPr/>
          <a:lstStyle/>
          <a:p>
            <a:fld id="{8D79A492-235F-B848-92D5-F03714DD95F3}" type="slidenum">
              <a:rPr lang="en-US" smtClean="0"/>
              <a:t>18</a:t>
            </a:fld>
            <a:endParaRPr lang="en-US" dirty="0"/>
          </a:p>
        </p:txBody>
      </p:sp>
    </p:spTree>
    <p:extLst>
      <p:ext uri="{BB962C8B-B14F-4D97-AF65-F5344CB8AC3E}">
        <p14:creationId xmlns:p14="http://schemas.microsoft.com/office/powerpoint/2010/main" val="40852759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b-NO" dirty="0" err="1"/>
              <a:t>There</a:t>
            </a:r>
            <a:r>
              <a:rPr lang="nb-NO" dirty="0"/>
              <a:t> </a:t>
            </a:r>
            <a:r>
              <a:rPr lang="nb-NO" dirty="0" err="1"/>
              <a:t>are</a:t>
            </a:r>
            <a:r>
              <a:rPr lang="nb-NO" dirty="0"/>
              <a:t> </a:t>
            </a:r>
            <a:r>
              <a:rPr lang="nb-NO" dirty="0" err="1"/>
              <a:t>many</a:t>
            </a:r>
            <a:r>
              <a:rPr lang="nb-NO" dirty="0"/>
              <a:t> different </a:t>
            </a:r>
            <a:r>
              <a:rPr lang="nb-NO" dirty="0" err="1"/>
              <a:t>flavours</a:t>
            </a:r>
            <a:r>
              <a:rPr lang="nb-NO" dirty="0"/>
              <a:t> </a:t>
            </a:r>
            <a:r>
              <a:rPr lang="nb-NO" dirty="0" err="1"/>
              <a:t>of</a:t>
            </a:r>
            <a:r>
              <a:rPr lang="nb-NO" dirty="0"/>
              <a:t> grid </a:t>
            </a:r>
            <a:r>
              <a:rPr lang="nb-NO" dirty="0" err="1"/>
              <a:t>sites</a:t>
            </a:r>
            <a:r>
              <a:rPr lang="nb-NO" dirty="0"/>
              <a:t> in WLCG </a:t>
            </a:r>
          </a:p>
          <a:p>
            <a:r>
              <a:rPr lang="nb-NO" dirty="0"/>
              <a:t>A </a:t>
            </a:r>
            <a:r>
              <a:rPr lang="nb-NO" dirty="0" err="1"/>
              <a:t>couple</a:t>
            </a:r>
            <a:r>
              <a:rPr lang="nb-NO" dirty="0"/>
              <a:t> </a:t>
            </a:r>
            <a:r>
              <a:rPr lang="nb-NO" dirty="0" err="1"/>
              <a:t>of</a:t>
            </a:r>
            <a:r>
              <a:rPr lang="nb-NO" dirty="0"/>
              <a:t> </a:t>
            </a:r>
            <a:r>
              <a:rPr lang="nb-NO" dirty="0" err="1"/>
              <a:t>examples</a:t>
            </a:r>
            <a:r>
              <a:rPr lang="nb-NO" dirty="0"/>
              <a:t> </a:t>
            </a:r>
            <a:r>
              <a:rPr lang="nb-NO" dirty="0" err="1"/>
              <a:t>are</a:t>
            </a:r>
            <a:r>
              <a:rPr lang="nb-NO" dirty="0"/>
              <a:t> </a:t>
            </a:r>
            <a:r>
              <a:rPr lang="nb-NO" dirty="0" err="1"/>
              <a:t>shown</a:t>
            </a:r>
            <a:r>
              <a:rPr lang="nb-NO" dirty="0"/>
              <a:t> </a:t>
            </a:r>
            <a:r>
              <a:rPr lang="nb-NO" dirty="0" err="1"/>
              <a:t>here</a:t>
            </a:r>
            <a:endParaRPr lang="nb-NO" dirty="0"/>
          </a:p>
          <a:p>
            <a:endParaRPr lang="nb-NO" dirty="0"/>
          </a:p>
          <a:p>
            <a:r>
              <a:rPr lang="nb-NO" dirty="0" err="1"/>
              <a:t>We</a:t>
            </a:r>
            <a:r>
              <a:rPr lang="nb-NO" dirty="0"/>
              <a:t> have </a:t>
            </a:r>
            <a:r>
              <a:rPr lang="nb-NO" dirty="0" err="1"/>
              <a:t>the</a:t>
            </a:r>
            <a:r>
              <a:rPr lang="nb-NO" dirty="0"/>
              <a:t> </a:t>
            </a:r>
            <a:r>
              <a:rPr lang="nb-NO" dirty="0" err="1"/>
              <a:t>traditional</a:t>
            </a:r>
            <a:r>
              <a:rPr lang="nb-NO" dirty="0"/>
              <a:t> grid </a:t>
            </a:r>
            <a:r>
              <a:rPr lang="nb-NO" dirty="0" err="1"/>
              <a:t>site</a:t>
            </a:r>
            <a:r>
              <a:rPr lang="nb-NO" dirty="0"/>
              <a:t>, </a:t>
            </a:r>
            <a:r>
              <a:rPr lang="nb-NO" dirty="0" err="1"/>
              <a:t>with</a:t>
            </a:r>
            <a:r>
              <a:rPr lang="nb-NO" dirty="0"/>
              <a:t> </a:t>
            </a:r>
            <a:r>
              <a:rPr lang="nb-NO" dirty="0" err="1"/>
              <a:t>dedicated</a:t>
            </a:r>
            <a:r>
              <a:rPr lang="nb-NO" dirty="0"/>
              <a:t> </a:t>
            </a:r>
            <a:r>
              <a:rPr lang="nb-NO" dirty="0" err="1"/>
              <a:t>machines</a:t>
            </a:r>
            <a:r>
              <a:rPr lang="nb-NO" dirty="0"/>
              <a:t> </a:t>
            </a:r>
            <a:r>
              <a:rPr lang="nb-NO" dirty="0" err="1"/>
              <a:t>running</a:t>
            </a:r>
            <a:r>
              <a:rPr lang="nb-NO" dirty="0"/>
              <a:t> in pilot mode. </a:t>
            </a:r>
          </a:p>
          <a:p>
            <a:r>
              <a:rPr lang="nb-NO" dirty="0"/>
              <a:t>The </a:t>
            </a:r>
            <a:r>
              <a:rPr lang="nb-NO" dirty="0" err="1"/>
              <a:t>compute</a:t>
            </a:r>
            <a:r>
              <a:rPr lang="nb-NO" dirty="0"/>
              <a:t> element </a:t>
            </a:r>
            <a:r>
              <a:rPr lang="nb-NO" dirty="0" err="1"/>
              <a:t>receives</a:t>
            </a:r>
            <a:r>
              <a:rPr lang="nb-NO" dirty="0"/>
              <a:t> pilot </a:t>
            </a:r>
            <a:r>
              <a:rPr lang="nb-NO" dirty="0" err="1"/>
              <a:t>jobs</a:t>
            </a:r>
            <a:r>
              <a:rPr lang="nb-NO" dirty="0"/>
              <a:t> and passes </a:t>
            </a:r>
            <a:r>
              <a:rPr lang="nb-NO" dirty="0" err="1"/>
              <a:t>them</a:t>
            </a:r>
            <a:r>
              <a:rPr lang="nb-NO" dirty="0"/>
              <a:t> </a:t>
            </a:r>
            <a:r>
              <a:rPr lang="nb-NO" dirty="0" err="1"/>
              <a:t>onto</a:t>
            </a:r>
            <a:r>
              <a:rPr lang="nb-NO" dirty="0"/>
              <a:t> </a:t>
            </a:r>
            <a:r>
              <a:rPr lang="nb-NO" dirty="0" err="1"/>
              <a:t>the</a:t>
            </a:r>
            <a:r>
              <a:rPr lang="nb-NO" dirty="0"/>
              <a:t> </a:t>
            </a:r>
            <a:r>
              <a:rPr lang="nb-NO" dirty="0" err="1"/>
              <a:t>worker</a:t>
            </a:r>
            <a:r>
              <a:rPr lang="nb-NO" dirty="0"/>
              <a:t> </a:t>
            </a:r>
            <a:r>
              <a:rPr lang="nb-NO" dirty="0" err="1"/>
              <a:t>noedes</a:t>
            </a:r>
            <a:r>
              <a:rPr lang="nb-NO" dirty="0"/>
              <a:t>. </a:t>
            </a:r>
          </a:p>
          <a:p>
            <a:r>
              <a:rPr lang="nb-NO" dirty="0"/>
              <a:t>The </a:t>
            </a:r>
            <a:r>
              <a:rPr lang="nb-NO" dirty="0" err="1"/>
              <a:t>worker</a:t>
            </a:r>
            <a:r>
              <a:rPr lang="nb-NO" dirty="0"/>
              <a:t> nodes </a:t>
            </a:r>
            <a:r>
              <a:rPr lang="nb-NO" dirty="0" err="1"/>
              <a:t>fetches</a:t>
            </a:r>
            <a:r>
              <a:rPr lang="nb-NO" dirty="0"/>
              <a:t> </a:t>
            </a:r>
            <a:r>
              <a:rPr lang="nb-NO" dirty="0" err="1"/>
              <a:t>the</a:t>
            </a:r>
            <a:r>
              <a:rPr lang="nb-NO" dirty="0"/>
              <a:t> </a:t>
            </a:r>
            <a:r>
              <a:rPr lang="nb-NO" dirty="0" err="1"/>
              <a:t>workload</a:t>
            </a:r>
            <a:r>
              <a:rPr lang="nb-NO" dirty="0"/>
              <a:t> from </a:t>
            </a:r>
            <a:r>
              <a:rPr lang="nb-NO" dirty="0" err="1"/>
              <a:t>the</a:t>
            </a:r>
            <a:r>
              <a:rPr lang="nb-NO" dirty="0"/>
              <a:t> </a:t>
            </a:r>
            <a:r>
              <a:rPr lang="nb-NO" dirty="0" err="1"/>
              <a:t>central</a:t>
            </a:r>
            <a:r>
              <a:rPr lang="nb-NO" dirty="0"/>
              <a:t>  ATLAS Job Provider, </a:t>
            </a:r>
            <a:r>
              <a:rPr lang="nb-NO" dirty="0" err="1"/>
              <a:t>PaNDA</a:t>
            </a:r>
            <a:endParaRPr lang="nb-NO" dirty="0"/>
          </a:p>
          <a:p>
            <a:endParaRPr lang="nb-NO" dirty="0"/>
          </a:p>
          <a:p>
            <a:r>
              <a:rPr lang="nb-NO" dirty="0"/>
              <a:t>This mode </a:t>
            </a:r>
            <a:r>
              <a:rPr lang="nb-NO" dirty="0" err="1"/>
              <a:t>requires</a:t>
            </a:r>
            <a:r>
              <a:rPr lang="nb-NO" dirty="0"/>
              <a:t> </a:t>
            </a:r>
            <a:r>
              <a:rPr lang="nb-NO" dirty="0" err="1"/>
              <a:t>middleware</a:t>
            </a:r>
            <a:r>
              <a:rPr lang="nb-NO" dirty="0"/>
              <a:t> </a:t>
            </a:r>
            <a:r>
              <a:rPr lang="nb-NO" dirty="0" err="1"/>
              <a:t>on</a:t>
            </a:r>
            <a:r>
              <a:rPr lang="nb-NO" dirty="0"/>
              <a:t> </a:t>
            </a:r>
            <a:r>
              <a:rPr lang="nb-NO" dirty="0" err="1"/>
              <a:t>the</a:t>
            </a:r>
            <a:r>
              <a:rPr lang="nb-NO" dirty="0"/>
              <a:t> </a:t>
            </a:r>
            <a:r>
              <a:rPr lang="nb-NO" dirty="0" err="1"/>
              <a:t>workernode</a:t>
            </a:r>
            <a:r>
              <a:rPr lang="nb-NO" dirty="0"/>
              <a:t> (pilot), </a:t>
            </a:r>
            <a:r>
              <a:rPr lang="nb-NO" dirty="0" err="1"/>
              <a:t>inbound</a:t>
            </a:r>
            <a:r>
              <a:rPr lang="nb-NO" dirty="0"/>
              <a:t> </a:t>
            </a:r>
            <a:r>
              <a:rPr lang="nb-NO" dirty="0" err="1"/>
              <a:t>connectivity</a:t>
            </a:r>
            <a:r>
              <a:rPr lang="nb-NO" dirty="0"/>
              <a:t>, and a </a:t>
            </a:r>
            <a:r>
              <a:rPr lang="nb-NO" dirty="0" err="1"/>
              <a:t>directory</a:t>
            </a:r>
            <a:r>
              <a:rPr lang="nb-NO" dirty="0"/>
              <a:t> service must be </a:t>
            </a:r>
            <a:r>
              <a:rPr lang="nb-NO" dirty="0" err="1"/>
              <a:t>running</a:t>
            </a:r>
            <a:r>
              <a:rPr lang="nb-NO" dirty="0"/>
              <a:t> for </a:t>
            </a:r>
            <a:r>
              <a:rPr lang="nb-NO" dirty="0" err="1"/>
              <a:t>the</a:t>
            </a:r>
            <a:r>
              <a:rPr lang="nb-NO" dirty="0"/>
              <a:t> </a:t>
            </a:r>
            <a:r>
              <a:rPr lang="nb-NO" dirty="0" err="1"/>
              <a:t>discovery</a:t>
            </a:r>
            <a:r>
              <a:rPr lang="nb-NO" dirty="0"/>
              <a:t> </a:t>
            </a:r>
            <a:r>
              <a:rPr lang="nb-NO" dirty="0" err="1"/>
              <a:t>of</a:t>
            </a:r>
            <a:r>
              <a:rPr lang="nb-NO" dirty="0"/>
              <a:t> </a:t>
            </a:r>
            <a:r>
              <a:rPr lang="nb-NO" dirty="0" err="1"/>
              <a:t>the</a:t>
            </a:r>
            <a:r>
              <a:rPr lang="nb-NO" dirty="0"/>
              <a:t> </a:t>
            </a:r>
            <a:r>
              <a:rPr lang="nb-NO" dirty="0" err="1"/>
              <a:t>site</a:t>
            </a:r>
            <a:r>
              <a:rPr lang="nb-NO" dirty="0"/>
              <a:t>. </a:t>
            </a:r>
          </a:p>
          <a:p>
            <a:endParaRPr lang="nb-NO" dirty="0"/>
          </a:p>
          <a:p>
            <a:endParaRPr lang="nb-NO" dirty="0"/>
          </a:p>
          <a:p>
            <a:pPr marL="0" marR="0" lvl="0" indent="0" algn="l" defTabSz="914400" rtl="0" eaLnBrk="1" fontAlgn="auto" latinLnBrk="0" hangingPunct="1">
              <a:lnSpc>
                <a:spcPct val="100000"/>
              </a:lnSpc>
              <a:spcBef>
                <a:spcPts val="0"/>
              </a:spcBef>
              <a:spcAft>
                <a:spcPts val="0"/>
              </a:spcAft>
              <a:buClrTx/>
              <a:buSzTx/>
              <a:buFontTx/>
              <a:buNone/>
              <a:tabLst/>
              <a:defRPr/>
            </a:pPr>
            <a:r>
              <a:rPr lang="nb-NO" dirty="0"/>
              <a:t>On </a:t>
            </a:r>
            <a:r>
              <a:rPr lang="nb-NO" dirty="0" err="1"/>
              <a:t>Nordugrid</a:t>
            </a:r>
            <a:r>
              <a:rPr lang="nb-NO" dirty="0"/>
              <a:t> </a:t>
            </a:r>
            <a:r>
              <a:rPr lang="nb-NO" dirty="0" err="1"/>
              <a:t>sites</a:t>
            </a:r>
            <a:r>
              <a:rPr lang="nb-NO" dirty="0"/>
              <a:t> </a:t>
            </a:r>
            <a:r>
              <a:rPr lang="nb-NO" dirty="0" err="1"/>
              <a:t>you</a:t>
            </a:r>
            <a:r>
              <a:rPr lang="nb-NO" dirty="0"/>
              <a:t> have </a:t>
            </a:r>
            <a:r>
              <a:rPr lang="nb-NO" dirty="0" err="1"/>
              <a:t>the</a:t>
            </a:r>
            <a:r>
              <a:rPr lang="nb-NO" dirty="0"/>
              <a:t> ARC Control Tower </a:t>
            </a:r>
            <a:r>
              <a:rPr lang="nb-NO" dirty="0" err="1"/>
              <a:t>between</a:t>
            </a:r>
            <a:r>
              <a:rPr lang="nb-NO" dirty="0"/>
              <a:t> </a:t>
            </a:r>
            <a:r>
              <a:rPr lang="nb-NO" dirty="0" err="1"/>
              <a:t>the</a:t>
            </a:r>
            <a:r>
              <a:rPr lang="nb-NO" dirty="0"/>
              <a:t> ARC-CE and </a:t>
            </a:r>
            <a:r>
              <a:rPr lang="nb-NO" dirty="0" err="1"/>
              <a:t>PanDA</a:t>
            </a:r>
            <a:r>
              <a:rPr lang="nb-NO" dirty="0"/>
              <a:t>. The ARC Control Tower (</a:t>
            </a:r>
            <a:r>
              <a:rPr lang="nb-NO" dirty="0" err="1"/>
              <a:t>aCT</a:t>
            </a:r>
            <a:r>
              <a:rPr lang="nb-NO" dirty="0"/>
              <a:t>) handles </a:t>
            </a:r>
            <a:r>
              <a:rPr lang="nb-NO" dirty="0" err="1"/>
              <a:t>the</a:t>
            </a:r>
            <a:r>
              <a:rPr lang="nb-NO" dirty="0"/>
              <a:t> </a:t>
            </a:r>
            <a:r>
              <a:rPr lang="nb-NO" dirty="0" err="1"/>
              <a:t>communication</a:t>
            </a:r>
            <a:r>
              <a:rPr lang="nb-NO" dirty="0"/>
              <a:t> </a:t>
            </a:r>
            <a:r>
              <a:rPr lang="nb-NO" dirty="0" err="1"/>
              <a:t>with</a:t>
            </a:r>
            <a:r>
              <a:rPr lang="nb-NO" dirty="0"/>
              <a:t> </a:t>
            </a:r>
            <a:r>
              <a:rPr lang="nb-NO" dirty="0" err="1"/>
              <a:t>PanDA</a:t>
            </a:r>
            <a:r>
              <a:rPr lang="nb-NO" dirty="0"/>
              <a:t> taking </a:t>
            </a:r>
            <a:r>
              <a:rPr lang="nb-NO" dirty="0" err="1"/>
              <a:t>the</a:t>
            </a:r>
            <a:r>
              <a:rPr lang="nb-NO" dirty="0"/>
              <a:t> </a:t>
            </a:r>
            <a:r>
              <a:rPr lang="nb-NO" dirty="0" err="1"/>
              <a:t>role</a:t>
            </a:r>
            <a:r>
              <a:rPr lang="nb-NO" dirty="0"/>
              <a:t> </a:t>
            </a:r>
            <a:r>
              <a:rPr lang="nb-NO" dirty="0" err="1"/>
              <a:t>of</a:t>
            </a:r>
            <a:r>
              <a:rPr lang="nb-NO" dirty="0"/>
              <a:t> </a:t>
            </a:r>
            <a:r>
              <a:rPr lang="nb-NO" dirty="0" err="1"/>
              <a:t>the</a:t>
            </a:r>
            <a:r>
              <a:rPr lang="nb-NO" dirty="0"/>
              <a:t> pilot.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nb-NO" dirty="0"/>
          </a:p>
          <a:p>
            <a:pPr marL="0" marR="0" lvl="0" indent="0" algn="l" defTabSz="914400" rtl="0" eaLnBrk="1" fontAlgn="auto" latinLnBrk="0" hangingPunct="1">
              <a:lnSpc>
                <a:spcPct val="100000"/>
              </a:lnSpc>
              <a:spcBef>
                <a:spcPts val="0"/>
              </a:spcBef>
              <a:spcAft>
                <a:spcPts val="0"/>
              </a:spcAft>
              <a:buClrTx/>
              <a:buSzTx/>
              <a:buFontTx/>
              <a:buNone/>
              <a:tabLst/>
              <a:defRPr/>
            </a:pPr>
            <a:r>
              <a:rPr lang="nb-NO" dirty="0"/>
              <a:t>This </a:t>
            </a:r>
            <a:r>
              <a:rPr lang="nb-NO" dirty="0" err="1"/>
              <a:t>allows</a:t>
            </a:r>
            <a:r>
              <a:rPr lang="nb-NO" dirty="0"/>
              <a:t> </a:t>
            </a:r>
            <a:r>
              <a:rPr lang="nb-NO" dirty="0" err="1"/>
              <a:t>the</a:t>
            </a:r>
            <a:r>
              <a:rPr lang="nb-NO" dirty="0"/>
              <a:t> </a:t>
            </a:r>
            <a:r>
              <a:rPr lang="nb-NO" dirty="0" err="1"/>
              <a:t>worker</a:t>
            </a:r>
            <a:r>
              <a:rPr lang="nb-NO" dirty="0"/>
              <a:t> nodes to be </a:t>
            </a:r>
            <a:r>
              <a:rPr lang="nb-NO" dirty="0" err="1"/>
              <a:t>both</a:t>
            </a:r>
            <a:r>
              <a:rPr lang="nb-NO" dirty="0"/>
              <a:t> </a:t>
            </a:r>
            <a:r>
              <a:rPr lang="nb-NO" dirty="0" err="1"/>
              <a:t>middleware</a:t>
            </a:r>
            <a:r>
              <a:rPr lang="nb-NO" dirty="0"/>
              <a:t> </a:t>
            </a:r>
            <a:r>
              <a:rPr lang="nb-NO" dirty="0" err="1"/>
              <a:t>free</a:t>
            </a:r>
            <a:r>
              <a:rPr lang="nb-NO" dirty="0"/>
              <a:t>, and </a:t>
            </a:r>
            <a:r>
              <a:rPr lang="nb-NO" dirty="0" err="1"/>
              <a:t>without</a:t>
            </a:r>
            <a:r>
              <a:rPr lang="nb-NO" dirty="0"/>
              <a:t> </a:t>
            </a:r>
            <a:r>
              <a:rPr lang="nb-NO" dirty="0" err="1"/>
              <a:t>need</a:t>
            </a:r>
            <a:r>
              <a:rPr lang="nb-NO" dirty="0"/>
              <a:t> </a:t>
            </a:r>
            <a:r>
              <a:rPr lang="nb-NO" dirty="0" err="1"/>
              <a:t>of</a:t>
            </a:r>
            <a:r>
              <a:rPr lang="nb-NO" dirty="0"/>
              <a:t> </a:t>
            </a:r>
            <a:r>
              <a:rPr lang="nb-NO" dirty="0" err="1"/>
              <a:t>inbound</a:t>
            </a:r>
            <a:r>
              <a:rPr lang="nb-NO" dirty="0"/>
              <a:t> </a:t>
            </a:r>
            <a:r>
              <a:rPr lang="nb-NO" dirty="0" err="1"/>
              <a:t>connectivity</a:t>
            </a:r>
            <a:r>
              <a:rPr lang="nb-NO" dirty="0"/>
              <a:t>.  The </a:t>
            </a:r>
            <a:r>
              <a:rPr lang="nb-NO" dirty="0" err="1"/>
              <a:t>worker</a:t>
            </a:r>
            <a:r>
              <a:rPr lang="nb-NO" dirty="0"/>
              <a:t> nodes </a:t>
            </a:r>
            <a:r>
              <a:rPr lang="nb-NO" dirty="0" err="1"/>
              <a:t>simply</a:t>
            </a:r>
            <a:r>
              <a:rPr lang="nb-NO" dirty="0"/>
              <a:t> run </a:t>
            </a:r>
            <a:r>
              <a:rPr lang="nb-NO" dirty="0" err="1"/>
              <a:t>the</a:t>
            </a:r>
            <a:r>
              <a:rPr lang="nb-NO" dirty="0"/>
              <a:t> </a:t>
            </a:r>
            <a:r>
              <a:rPr lang="nb-NO" dirty="0" err="1"/>
              <a:t>job</a:t>
            </a:r>
            <a:r>
              <a:rPr lang="nb-NO" dirty="0"/>
              <a:t> via </a:t>
            </a:r>
            <a:r>
              <a:rPr lang="nb-NO" dirty="0" err="1"/>
              <a:t>the</a:t>
            </a:r>
            <a:r>
              <a:rPr lang="nb-NO" dirty="0"/>
              <a:t> </a:t>
            </a:r>
            <a:r>
              <a:rPr lang="nb-NO" dirty="0" err="1"/>
              <a:t>local</a:t>
            </a:r>
            <a:r>
              <a:rPr lang="nb-NO" dirty="0"/>
              <a:t> batch system. </a:t>
            </a:r>
          </a:p>
          <a:p>
            <a:pPr marL="0" marR="0" lvl="0" indent="0" algn="l" defTabSz="914400" rtl="0" eaLnBrk="1" fontAlgn="auto" latinLnBrk="0" hangingPunct="1">
              <a:lnSpc>
                <a:spcPct val="100000"/>
              </a:lnSpc>
              <a:spcBef>
                <a:spcPts val="0"/>
              </a:spcBef>
              <a:spcAft>
                <a:spcPts val="0"/>
              </a:spcAft>
              <a:buClrTx/>
              <a:buSzTx/>
              <a:buFontTx/>
              <a:buNone/>
              <a:tabLst/>
              <a:defRPr/>
            </a:pPr>
            <a:r>
              <a:rPr lang="nb-NO" dirty="0"/>
              <a:t>As for </a:t>
            </a:r>
            <a:r>
              <a:rPr lang="nb-NO" dirty="0" err="1"/>
              <a:t>the</a:t>
            </a:r>
            <a:r>
              <a:rPr lang="nb-NO" dirty="0"/>
              <a:t> </a:t>
            </a:r>
            <a:r>
              <a:rPr lang="nb-NO" dirty="0" err="1"/>
              <a:t>traditional</a:t>
            </a:r>
            <a:r>
              <a:rPr lang="nb-NO" dirty="0"/>
              <a:t> grid </a:t>
            </a:r>
            <a:r>
              <a:rPr lang="nb-NO" dirty="0" err="1"/>
              <a:t>site</a:t>
            </a:r>
            <a:r>
              <a:rPr lang="nb-NO" dirty="0"/>
              <a:t> </a:t>
            </a:r>
            <a:r>
              <a:rPr lang="nb-NO" dirty="0" err="1"/>
              <a:t>with</a:t>
            </a:r>
            <a:r>
              <a:rPr lang="nb-NO" dirty="0"/>
              <a:t> pilots, a </a:t>
            </a:r>
            <a:r>
              <a:rPr lang="nb-NO" dirty="0" err="1"/>
              <a:t>directory</a:t>
            </a:r>
            <a:r>
              <a:rPr lang="nb-NO" dirty="0"/>
              <a:t> service must run </a:t>
            </a:r>
            <a:r>
              <a:rPr lang="nb-NO" dirty="0" err="1"/>
              <a:t>also</a:t>
            </a:r>
            <a:r>
              <a:rPr lang="nb-NO" dirty="0"/>
              <a:t> </a:t>
            </a:r>
            <a:r>
              <a:rPr lang="nb-NO" dirty="0" err="1"/>
              <a:t>here</a:t>
            </a:r>
            <a:r>
              <a:rPr lang="nb-NO"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nb-NO" dirty="0"/>
          </a:p>
          <a:p>
            <a:pPr marL="0" marR="0" lvl="0" indent="0" algn="l" defTabSz="914400" rtl="0" eaLnBrk="1" fontAlgn="auto" latinLnBrk="0" hangingPunct="1">
              <a:lnSpc>
                <a:spcPct val="100000"/>
              </a:lnSpc>
              <a:spcBef>
                <a:spcPts val="0"/>
              </a:spcBef>
              <a:spcAft>
                <a:spcPts val="0"/>
              </a:spcAft>
              <a:buClrTx/>
              <a:buSzTx/>
              <a:buFontTx/>
              <a:buNone/>
              <a:tabLst/>
              <a:defRPr/>
            </a:pPr>
            <a:r>
              <a:rPr lang="nb-NO" dirty="0"/>
              <a:t>This mode is </a:t>
            </a:r>
            <a:r>
              <a:rPr lang="nb-NO" dirty="0" err="1"/>
              <a:t>well</a:t>
            </a:r>
            <a:r>
              <a:rPr lang="nb-NO" dirty="0"/>
              <a:t> </a:t>
            </a:r>
            <a:r>
              <a:rPr lang="nb-NO" dirty="0" err="1"/>
              <a:t>suited</a:t>
            </a:r>
            <a:r>
              <a:rPr lang="nb-NO" dirty="0"/>
              <a:t> for </a:t>
            </a:r>
            <a:r>
              <a:rPr lang="nb-NO" dirty="0" err="1"/>
              <a:t>example</a:t>
            </a:r>
            <a:r>
              <a:rPr lang="nb-NO" dirty="0"/>
              <a:t> for </a:t>
            </a:r>
            <a:r>
              <a:rPr lang="nb-NO" dirty="0" err="1"/>
              <a:t>HPC’s</a:t>
            </a:r>
            <a:r>
              <a:rPr lang="nb-NO" dirty="0"/>
              <a:t>, </a:t>
            </a:r>
            <a:r>
              <a:rPr lang="nb-NO" dirty="0" err="1"/>
              <a:t>where</a:t>
            </a:r>
            <a:r>
              <a:rPr lang="nb-NO" dirty="0"/>
              <a:t> </a:t>
            </a:r>
            <a:r>
              <a:rPr lang="nb-NO" dirty="0" err="1"/>
              <a:t>the</a:t>
            </a:r>
            <a:r>
              <a:rPr lang="nb-NO" dirty="0"/>
              <a:t> </a:t>
            </a:r>
            <a:r>
              <a:rPr lang="nb-NO" dirty="0" err="1"/>
              <a:t>cluster</a:t>
            </a:r>
            <a:r>
              <a:rPr lang="nb-NO" dirty="0"/>
              <a:t> is </a:t>
            </a:r>
            <a:r>
              <a:rPr lang="nb-NO" dirty="0" err="1"/>
              <a:t>shared</a:t>
            </a:r>
            <a:r>
              <a:rPr lang="nb-NO" dirty="0"/>
              <a:t> </a:t>
            </a:r>
            <a:r>
              <a:rPr lang="nb-NO" dirty="0" err="1"/>
              <a:t>with</a:t>
            </a:r>
            <a:r>
              <a:rPr lang="nb-NO" dirty="0"/>
              <a:t> non-WLCG </a:t>
            </a:r>
            <a:r>
              <a:rPr lang="nb-NO" dirty="0" err="1"/>
              <a:t>users</a:t>
            </a:r>
            <a:r>
              <a:rPr lang="nb-NO" dirty="0"/>
              <a:t>. </a:t>
            </a:r>
          </a:p>
          <a:p>
            <a:endParaRPr lang="nb-NO" dirty="0"/>
          </a:p>
          <a:p>
            <a:r>
              <a:rPr lang="nb-NO" dirty="0"/>
              <a:t>The same </a:t>
            </a:r>
            <a:r>
              <a:rPr lang="nb-NO" dirty="0" err="1"/>
              <a:t>model</a:t>
            </a:r>
            <a:r>
              <a:rPr lang="nb-NO" dirty="0"/>
              <a:t> </a:t>
            </a:r>
            <a:r>
              <a:rPr lang="nb-NO" dirty="0" err="1"/>
              <a:t>works</a:t>
            </a:r>
            <a:r>
              <a:rPr lang="nb-NO" dirty="0"/>
              <a:t> for </a:t>
            </a:r>
            <a:r>
              <a:rPr lang="nb-NO" dirty="0" err="1"/>
              <a:t>sites</a:t>
            </a:r>
            <a:r>
              <a:rPr lang="nb-NO" dirty="0"/>
              <a:t> </a:t>
            </a:r>
            <a:r>
              <a:rPr lang="nb-NO" dirty="0" err="1"/>
              <a:t>running</a:t>
            </a:r>
            <a:r>
              <a:rPr lang="nb-NO" dirty="0"/>
              <a:t> in a </a:t>
            </a:r>
            <a:r>
              <a:rPr lang="nb-NO" dirty="0" err="1"/>
              <a:t>cloud</a:t>
            </a:r>
            <a:r>
              <a:rPr lang="nb-NO" dirty="0"/>
              <a:t> service. </a:t>
            </a:r>
          </a:p>
          <a:p>
            <a:endParaRPr lang="nb-NO" dirty="0"/>
          </a:p>
          <a:p>
            <a:endParaRPr lang="nb-NO" dirty="0"/>
          </a:p>
          <a:p>
            <a:r>
              <a:rPr lang="nb-NO" dirty="0"/>
              <a:t>As </a:t>
            </a:r>
            <a:r>
              <a:rPr lang="nb-NO" dirty="0" err="1"/>
              <a:t>demand</a:t>
            </a:r>
            <a:r>
              <a:rPr lang="nb-NO" dirty="0"/>
              <a:t> is </a:t>
            </a:r>
            <a:r>
              <a:rPr lang="nb-NO" dirty="0" err="1"/>
              <a:t>constantly</a:t>
            </a:r>
            <a:r>
              <a:rPr lang="nb-NO" dirty="0"/>
              <a:t> </a:t>
            </a:r>
            <a:r>
              <a:rPr lang="nb-NO" dirty="0" err="1"/>
              <a:t>increasing</a:t>
            </a:r>
            <a:r>
              <a:rPr lang="nb-NO" dirty="0"/>
              <a:t> for </a:t>
            </a:r>
            <a:r>
              <a:rPr lang="nb-NO" dirty="0" err="1"/>
              <a:t>storage</a:t>
            </a:r>
            <a:r>
              <a:rPr lang="nb-NO" dirty="0"/>
              <a:t> and </a:t>
            </a:r>
            <a:r>
              <a:rPr lang="nb-NO" dirty="0" err="1"/>
              <a:t>cpu</a:t>
            </a:r>
            <a:r>
              <a:rPr lang="nb-NO" dirty="0"/>
              <a:t>, </a:t>
            </a:r>
            <a:r>
              <a:rPr lang="nb-NO" dirty="0" err="1"/>
              <a:t>sites</a:t>
            </a:r>
            <a:r>
              <a:rPr lang="nb-NO" dirty="0"/>
              <a:t> </a:t>
            </a:r>
            <a:r>
              <a:rPr lang="nb-NO" dirty="0" err="1"/>
              <a:t>are</a:t>
            </a:r>
            <a:r>
              <a:rPr lang="nb-NO" dirty="0"/>
              <a:t> </a:t>
            </a:r>
            <a:r>
              <a:rPr lang="nb-NO" dirty="0" err="1"/>
              <a:t>looking</a:t>
            </a:r>
            <a:r>
              <a:rPr lang="nb-NO" dirty="0"/>
              <a:t> at </a:t>
            </a:r>
            <a:r>
              <a:rPr lang="nb-NO" dirty="0" err="1"/>
              <a:t>how</a:t>
            </a:r>
            <a:r>
              <a:rPr lang="nb-NO" dirty="0"/>
              <a:t> </a:t>
            </a:r>
            <a:r>
              <a:rPr lang="nb-NO" dirty="0" err="1"/>
              <a:t>meet</a:t>
            </a:r>
            <a:r>
              <a:rPr lang="nb-NO" dirty="0"/>
              <a:t> </a:t>
            </a:r>
            <a:r>
              <a:rPr lang="nb-NO" dirty="0" err="1"/>
              <a:t>the</a:t>
            </a:r>
            <a:r>
              <a:rPr lang="nb-NO" dirty="0"/>
              <a:t> </a:t>
            </a:r>
            <a:r>
              <a:rPr lang="nb-NO" dirty="0" err="1"/>
              <a:t>demand</a:t>
            </a:r>
            <a:r>
              <a:rPr lang="nb-NO" dirty="0"/>
              <a:t>. </a:t>
            </a:r>
          </a:p>
          <a:p>
            <a:r>
              <a:rPr lang="nb-NO" dirty="0"/>
              <a:t>One </a:t>
            </a:r>
            <a:r>
              <a:rPr lang="nb-NO" dirty="0" err="1"/>
              <a:t>way</a:t>
            </a:r>
            <a:r>
              <a:rPr lang="nb-NO" dirty="0"/>
              <a:t> is to offer a </a:t>
            </a:r>
            <a:r>
              <a:rPr lang="nb-NO" dirty="0" err="1"/>
              <a:t>set</a:t>
            </a:r>
            <a:r>
              <a:rPr lang="nb-NO" dirty="0"/>
              <a:t> </a:t>
            </a:r>
            <a:r>
              <a:rPr lang="nb-NO" dirty="0" err="1"/>
              <a:t>of</a:t>
            </a:r>
            <a:r>
              <a:rPr lang="nb-NO" dirty="0"/>
              <a:t> </a:t>
            </a:r>
            <a:r>
              <a:rPr lang="nb-NO" dirty="0" err="1"/>
              <a:t>mixed</a:t>
            </a:r>
            <a:r>
              <a:rPr lang="nb-NO" dirty="0"/>
              <a:t> </a:t>
            </a:r>
            <a:r>
              <a:rPr lang="nb-NO" dirty="0" err="1"/>
              <a:t>resources</a:t>
            </a:r>
            <a:r>
              <a:rPr lang="nb-NO" dirty="0"/>
              <a:t>, for </a:t>
            </a:r>
            <a:r>
              <a:rPr lang="nb-NO" dirty="0" err="1"/>
              <a:t>instance</a:t>
            </a:r>
            <a:r>
              <a:rPr lang="nb-NO" dirty="0"/>
              <a:t> HPC and </a:t>
            </a:r>
            <a:r>
              <a:rPr lang="nb-NO" dirty="0" err="1"/>
              <a:t>cloud</a:t>
            </a:r>
            <a:r>
              <a:rPr lang="nb-NO" dirty="0"/>
              <a:t> </a:t>
            </a:r>
            <a:r>
              <a:rPr lang="nb-NO" dirty="0" err="1"/>
              <a:t>resources</a:t>
            </a:r>
            <a:r>
              <a:rPr lang="nb-NO" dirty="0"/>
              <a:t>, </a:t>
            </a:r>
            <a:r>
              <a:rPr lang="nb-NO" dirty="0" err="1"/>
              <a:t>where</a:t>
            </a:r>
            <a:r>
              <a:rPr lang="nb-NO" dirty="0"/>
              <a:t> </a:t>
            </a:r>
            <a:r>
              <a:rPr lang="nb-NO" dirty="0" err="1"/>
              <a:t>the</a:t>
            </a:r>
            <a:r>
              <a:rPr lang="nb-NO" dirty="0"/>
              <a:t> </a:t>
            </a:r>
            <a:r>
              <a:rPr lang="nb-NO" dirty="0" err="1"/>
              <a:t>cloud</a:t>
            </a:r>
            <a:r>
              <a:rPr lang="nb-NO" dirty="0"/>
              <a:t> </a:t>
            </a:r>
            <a:r>
              <a:rPr lang="nb-NO" dirty="0" err="1"/>
              <a:t>resource</a:t>
            </a:r>
            <a:r>
              <a:rPr lang="nb-NO" dirty="0"/>
              <a:t> </a:t>
            </a:r>
            <a:r>
              <a:rPr lang="nb-NO" dirty="0" err="1"/>
              <a:t>could</a:t>
            </a:r>
            <a:r>
              <a:rPr lang="nb-NO" dirty="0"/>
              <a:t> </a:t>
            </a:r>
            <a:r>
              <a:rPr lang="nb-NO" dirty="0" err="1"/>
              <a:t>operate</a:t>
            </a:r>
            <a:r>
              <a:rPr lang="nb-NO" dirty="0"/>
              <a:t> in a </a:t>
            </a:r>
            <a:r>
              <a:rPr lang="nb-NO" dirty="0" err="1"/>
              <a:t>flexible</a:t>
            </a:r>
            <a:r>
              <a:rPr lang="nb-NO" dirty="0"/>
              <a:t> and </a:t>
            </a:r>
            <a:r>
              <a:rPr lang="nb-NO" dirty="0" err="1"/>
              <a:t>opportunistic</a:t>
            </a:r>
            <a:r>
              <a:rPr lang="nb-NO" dirty="0"/>
              <a:t> </a:t>
            </a:r>
            <a:r>
              <a:rPr lang="nb-NO" dirty="0" err="1"/>
              <a:t>scheme</a:t>
            </a:r>
            <a:r>
              <a:rPr lang="nb-NO" dirty="0"/>
              <a:t>, </a:t>
            </a:r>
            <a:r>
              <a:rPr lang="nb-NO" dirty="0" err="1"/>
              <a:t>increasing</a:t>
            </a:r>
            <a:r>
              <a:rPr lang="nb-NO" dirty="0"/>
              <a:t> and </a:t>
            </a:r>
            <a:r>
              <a:rPr lang="nb-NO" dirty="0" err="1"/>
              <a:t>decreasing</a:t>
            </a:r>
            <a:r>
              <a:rPr lang="nb-NO" dirty="0"/>
              <a:t> </a:t>
            </a:r>
            <a:r>
              <a:rPr lang="nb-NO" dirty="0" err="1"/>
              <a:t>the</a:t>
            </a:r>
            <a:r>
              <a:rPr lang="nb-NO" dirty="0"/>
              <a:t> </a:t>
            </a:r>
            <a:r>
              <a:rPr lang="nb-NO" dirty="0" err="1"/>
              <a:t>cluster</a:t>
            </a:r>
            <a:r>
              <a:rPr lang="nb-NO" dirty="0"/>
              <a:t> as </a:t>
            </a:r>
            <a:r>
              <a:rPr lang="nb-NO" dirty="0" err="1"/>
              <a:t>needed</a:t>
            </a:r>
            <a:r>
              <a:rPr lang="nb-NO" dirty="0"/>
              <a:t>. </a:t>
            </a:r>
          </a:p>
          <a:p>
            <a:endParaRPr lang="nb-NO" dirty="0"/>
          </a:p>
          <a:p>
            <a:endParaRPr lang="nb-NO" dirty="0"/>
          </a:p>
        </p:txBody>
      </p:sp>
      <p:sp>
        <p:nvSpPr>
          <p:cNvPr id="4" name="Slide Number Placeholder 3"/>
          <p:cNvSpPr>
            <a:spLocks noGrp="1"/>
          </p:cNvSpPr>
          <p:nvPr>
            <p:ph type="sldNum" sz="quarter" idx="10"/>
          </p:nvPr>
        </p:nvSpPr>
        <p:spPr/>
        <p:txBody>
          <a:bodyPr/>
          <a:lstStyle/>
          <a:p>
            <a:fld id="{D7859205-B84F-694E-AC00-07968F9BF810}" type="slidenum">
              <a:rPr lang="nb-NO" smtClean="0"/>
              <a:t>2</a:t>
            </a:fld>
            <a:endParaRPr lang="nb-NO"/>
          </a:p>
        </p:txBody>
      </p:sp>
    </p:spTree>
    <p:extLst>
      <p:ext uri="{BB962C8B-B14F-4D97-AF65-F5344CB8AC3E}">
        <p14:creationId xmlns:p14="http://schemas.microsoft.com/office/powerpoint/2010/main" val="10571100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b-NO" dirty="0"/>
              <a:t>One </a:t>
            </a:r>
            <a:r>
              <a:rPr lang="nb-NO" dirty="0" err="1"/>
              <a:t>way</a:t>
            </a:r>
            <a:r>
              <a:rPr lang="nb-NO" dirty="0"/>
              <a:t> </a:t>
            </a:r>
            <a:r>
              <a:rPr lang="nb-NO" dirty="0" err="1"/>
              <a:t>of</a:t>
            </a:r>
            <a:r>
              <a:rPr lang="nb-NO" dirty="0"/>
              <a:t> providing a </a:t>
            </a:r>
            <a:r>
              <a:rPr lang="nb-NO" dirty="0" err="1"/>
              <a:t>lightweight</a:t>
            </a:r>
            <a:r>
              <a:rPr lang="nb-NO" dirty="0"/>
              <a:t> </a:t>
            </a:r>
            <a:r>
              <a:rPr lang="nb-NO" dirty="0" err="1"/>
              <a:t>cloud</a:t>
            </a:r>
            <a:r>
              <a:rPr lang="nb-NO" dirty="0"/>
              <a:t> grid </a:t>
            </a:r>
            <a:r>
              <a:rPr lang="nb-NO" dirty="0" err="1"/>
              <a:t>site</a:t>
            </a:r>
            <a:r>
              <a:rPr lang="nb-NO" dirty="0"/>
              <a:t> is </a:t>
            </a:r>
            <a:r>
              <a:rPr lang="nb-NO" dirty="0" err="1"/>
              <a:t>introduced</a:t>
            </a:r>
            <a:r>
              <a:rPr lang="nb-NO" dirty="0"/>
              <a:t> </a:t>
            </a:r>
            <a:r>
              <a:rPr lang="nb-NO" dirty="0" err="1"/>
              <a:t>with</a:t>
            </a:r>
            <a:r>
              <a:rPr lang="nb-NO" dirty="0"/>
              <a:t> </a:t>
            </a:r>
            <a:r>
              <a:rPr lang="nb-NO" dirty="0" err="1"/>
              <a:t>the</a:t>
            </a:r>
            <a:r>
              <a:rPr lang="nb-NO" dirty="0"/>
              <a:t> </a:t>
            </a:r>
            <a:r>
              <a:rPr lang="nb-NO" dirty="0" err="1"/>
              <a:t>new</a:t>
            </a:r>
            <a:r>
              <a:rPr lang="nb-NO" dirty="0"/>
              <a:t> ARC INTERNAL </a:t>
            </a:r>
            <a:r>
              <a:rPr lang="nb-NO" dirty="0" err="1"/>
              <a:t>submission</a:t>
            </a:r>
            <a:r>
              <a:rPr lang="nb-NO" dirty="0"/>
              <a:t> mode </a:t>
            </a:r>
            <a:r>
              <a:rPr lang="nb-NO" dirty="0" err="1"/>
              <a:t>together</a:t>
            </a:r>
            <a:r>
              <a:rPr lang="nb-NO" dirty="0"/>
              <a:t> </a:t>
            </a:r>
            <a:r>
              <a:rPr lang="nb-NO" dirty="0" err="1"/>
              <a:t>with</a:t>
            </a:r>
            <a:r>
              <a:rPr lang="nb-NO" dirty="0"/>
              <a:t> a </a:t>
            </a:r>
            <a:r>
              <a:rPr lang="nb-NO" dirty="0" err="1"/>
              <a:t>local</a:t>
            </a:r>
            <a:r>
              <a:rPr lang="nb-NO" dirty="0"/>
              <a:t> </a:t>
            </a:r>
            <a:r>
              <a:rPr lang="nb-NO" dirty="0" err="1"/>
              <a:t>installation</a:t>
            </a:r>
            <a:r>
              <a:rPr lang="nb-NO" dirty="0"/>
              <a:t> </a:t>
            </a:r>
            <a:r>
              <a:rPr lang="nb-NO" dirty="0" err="1"/>
              <a:t>of</a:t>
            </a:r>
            <a:r>
              <a:rPr lang="nb-NO" dirty="0"/>
              <a:t> </a:t>
            </a:r>
            <a:r>
              <a:rPr lang="nb-NO" dirty="0" err="1"/>
              <a:t>the</a:t>
            </a:r>
            <a:r>
              <a:rPr lang="nb-NO" dirty="0"/>
              <a:t> ARC Control Tower (</a:t>
            </a:r>
            <a:r>
              <a:rPr lang="nb-NO" dirty="0" err="1"/>
              <a:t>aCT</a:t>
            </a:r>
            <a:r>
              <a:rPr lang="nb-NO" dirty="0"/>
              <a:t>).</a:t>
            </a:r>
          </a:p>
          <a:p>
            <a:r>
              <a:rPr lang="nb-NO" dirty="0"/>
              <a:t>As in </a:t>
            </a:r>
            <a:r>
              <a:rPr lang="nb-NO" dirty="0" err="1"/>
              <a:t>the</a:t>
            </a:r>
            <a:r>
              <a:rPr lang="nb-NO" dirty="0"/>
              <a:t> </a:t>
            </a:r>
            <a:r>
              <a:rPr lang="nb-NO" dirty="0" err="1"/>
              <a:t>Nordugrid</a:t>
            </a:r>
            <a:r>
              <a:rPr lang="nb-NO" dirty="0"/>
              <a:t> standard mode, </a:t>
            </a:r>
            <a:r>
              <a:rPr lang="nb-NO" dirty="0" err="1"/>
              <a:t>no</a:t>
            </a:r>
            <a:r>
              <a:rPr lang="nb-NO" dirty="0"/>
              <a:t> </a:t>
            </a:r>
            <a:r>
              <a:rPr lang="nb-NO" dirty="0" err="1"/>
              <a:t>middleware</a:t>
            </a:r>
            <a:r>
              <a:rPr lang="nb-NO" dirty="0"/>
              <a:t> is </a:t>
            </a:r>
            <a:r>
              <a:rPr lang="nb-NO" dirty="0" err="1"/>
              <a:t>installed</a:t>
            </a:r>
            <a:r>
              <a:rPr lang="nb-NO" dirty="0"/>
              <a:t> </a:t>
            </a:r>
            <a:r>
              <a:rPr lang="nb-NO" dirty="0" err="1"/>
              <a:t>on</a:t>
            </a:r>
            <a:r>
              <a:rPr lang="nb-NO" dirty="0"/>
              <a:t> </a:t>
            </a:r>
            <a:r>
              <a:rPr lang="nb-NO" dirty="0" err="1"/>
              <a:t>the</a:t>
            </a:r>
            <a:r>
              <a:rPr lang="nb-NO" dirty="0"/>
              <a:t> </a:t>
            </a:r>
            <a:r>
              <a:rPr lang="nb-NO" dirty="0" err="1"/>
              <a:t>compute</a:t>
            </a:r>
            <a:r>
              <a:rPr lang="nb-NO" dirty="0"/>
              <a:t> nodes and </a:t>
            </a:r>
            <a:r>
              <a:rPr lang="nb-NO" dirty="0" err="1"/>
              <a:t>no</a:t>
            </a:r>
            <a:r>
              <a:rPr lang="nb-NO" dirty="0"/>
              <a:t> </a:t>
            </a:r>
            <a:r>
              <a:rPr lang="nb-NO" dirty="0" err="1"/>
              <a:t>inbound</a:t>
            </a:r>
            <a:r>
              <a:rPr lang="nb-NO" dirty="0"/>
              <a:t> </a:t>
            </a:r>
            <a:r>
              <a:rPr lang="nb-NO" dirty="0" err="1"/>
              <a:t>connectivity</a:t>
            </a:r>
            <a:r>
              <a:rPr lang="nb-NO" dirty="0"/>
              <a:t> is </a:t>
            </a:r>
            <a:r>
              <a:rPr lang="nb-NO" dirty="0" err="1"/>
              <a:t>required</a:t>
            </a:r>
            <a:r>
              <a:rPr lang="nb-NO" dirty="0"/>
              <a:t>. </a:t>
            </a:r>
          </a:p>
          <a:p>
            <a:r>
              <a:rPr lang="nb-NO" dirty="0" err="1"/>
              <a:t>However</a:t>
            </a:r>
            <a:r>
              <a:rPr lang="nb-NO" dirty="0"/>
              <a:t>, in </a:t>
            </a:r>
            <a:r>
              <a:rPr lang="nb-NO" dirty="0" err="1"/>
              <a:t>the</a:t>
            </a:r>
            <a:r>
              <a:rPr lang="nb-NO" dirty="0"/>
              <a:t> INTERNAL mode </a:t>
            </a:r>
            <a:r>
              <a:rPr lang="nb-NO" dirty="0" err="1"/>
              <a:t>you</a:t>
            </a:r>
            <a:r>
              <a:rPr lang="nb-NO" dirty="0"/>
              <a:t> </a:t>
            </a:r>
            <a:r>
              <a:rPr lang="nb-NO" dirty="0" err="1"/>
              <a:t>need</a:t>
            </a:r>
            <a:r>
              <a:rPr lang="nb-NO" dirty="0"/>
              <a:t> </a:t>
            </a:r>
            <a:r>
              <a:rPr lang="nb-NO" dirty="0" err="1"/>
              <a:t>no</a:t>
            </a:r>
            <a:r>
              <a:rPr lang="nb-NO" dirty="0"/>
              <a:t> </a:t>
            </a:r>
            <a:r>
              <a:rPr lang="nb-NO" dirty="0" err="1"/>
              <a:t>inbound</a:t>
            </a:r>
            <a:r>
              <a:rPr lang="nb-NO" dirty="0"/>
              <a:t> </a:t>
            </a:r>
            <a:r>
              <a:rPr lang="nb-NO" dirty="0" err="1"/>
              <a:t>connectivity</a:t>
            </a:r>
            <a:r>
              <a:rPr lang="nb-NO" dirty="0"/>
              <a:t> </a:t>
            </a:r>
            <a:r>
              <a:rPr lang="nb-NO" dirty="0" err="1"/>
              <a:t>on</a:t>
            </a:r>
            <a:r>
              <a:rPr lang="nb-NO" dirty="0"/>
              <a:t> </a:t>
            </a:r>
            <a:r>
              <a:rPr lang="nb-NO" dirty="0" err="1"/>
              <a:t>the</a:t>
            </a:r>
            <a:r>
              <a:rPr lang="nb-NO" dirty="0"/>
              <a:t> </a:t>
            </a:r>
            <a:r>
              <a:rPr lang="nb-NO" dirty="0" err="1"/>
              <a:t>compute</a:t>
            </a:r>
            <a:r>
              <a:rPr lang="nb-NO" dirty="0"/>
              <a:t> element </a:t>
            </a:r>
            <a:r>
              <a:rPr lang="nb-NO" dirty="0" err="1"/>
              <a:t>either</a:t>
            </a:r>
            <a:r>
              <a:rPr lang="nb-NO" dirty="0"/>
              <a:t>. </a:t>
            </a:r>
          </a:p>
          <a:p>
            <a:r>
              <a:rPr lang="nb-NO" dirty="0"/>
              <a:t>This is </a:t>
            </a:r>
            <a:r>
              <a:rPr lang="nb-NO" dirty="0" err="1"/>
              <a:t>because</a:t>
            </a:r>
            <a:r>
              <a:rPr lang="nb-NO" dirty="0"/>
              <a:t> </a:t>
            </a:r>
            <a:r>
              <a:rPr lang="nb-NO" dirty="0" err="1"/>
              <a:t>aCT</a:t>
            </a:r>
            <a:r>
              <a:rPr lang="nb-NO" dirty="0"/>
              <a:t> </a:t>
            </a:r>
            <a:r>
              <a:rPr lang="nb-NO" dirty="0" err="1"/>
              <a:t>itself</a:t>
            </a:r>
            <a:r>
              <a:rPr lang="nb-NO" dirty="0"/>
              <a:t> </a:t>
            </a:r>
            <a:r>
              <a:rPr lang="nb-NO" dirty="0" err="1"/>
              <a:t>fetches</a:t>
            </a:r>
            <a:r>
              <a:rPr lang="nb-NO" dirty="0"/>
              <a:t> </a:t>
            </a:r>
            <a:r>
              <a:rPr lang="nb-NO" dirty="0" err="1"/>
              <a:t>jobs</a:t>
            </a:r>
            <a:r>
              <a:rPr lang="nb-NO" dirty="0"/>
              <a:t> from </a:t>
            </a:r>
            <a:r>
              <a:rPr lang="nb-NO" dirty="0" err="1"/>
              <a:t>PaNDA</a:t>
            </a:r>
            <a:r>
              <a:rPr lang="nb-NO" dirty="0"/>
              <a:t> from </a:t>
            </a:r>
            <a:r>
              <a:rPr lang="nb-NO" dirty="0" err="1"/>
              <a:t>within</a:t>
            </a:r>
            <a:r>
              <a:rPr lang="nb-NO" dirty="0"/>
              <a:t> </a:t>
            </a:r>
            <a:r>
              <a:rPr lang="nb-NO" dirty="0" err="1"/>
              <a:t>the</a:t>
            </a:r>
            <a:r>
              <a:rPr lang="nb-NO" dirty="0"/>
              <a:t> </a:t>
            </a:r>
            <a:r>
              <a:rPr lang="nb-NO" dirty="0" err="1"/>
              <a:t>site</a:t>
            </a:r>
            <a:r>
              <a:rPr lang="nb-NO" dirty="0"/>
              <a:t>, </a:t>
            </a:r>
            <a:r>
              <a:rPr lang="nb-NO" dirty="0" err="1"/>
              <a:t>instead</a:t>
            </a:r>
            <a:r>
              <a:rPr lang="nb-NO" dirty="0"/>
              <a:t> </a:t>
            </a:r>
            <a:r>
              <a:rPr lang="nb-NO" dirty="0" err="1"/>
              <a:t>of</a:t>
            </a:r>
            <a:r>
              <a:rPr lang="nb-NO" dirty="0"/>
              <a:t> </a:t>
            </a:r>
            <a:r>
              <a:rPr lang="nb-NO" dirty="0" err="1"/>
              <a:t>the</a:t>
            </a:r>
            <a:r>
              <a:rPr lang="nb-NO" dirty="0"/>
              <a:t> </a:t>
            </a:r>
            <a:r>
              <a:rPr lang="nb-NO" dirty="0" err="1"/>
              <a:t>sites</a:t>
            </a:r>
            <a:r>
              <a:rPr lang="nb-NO" dirty="0"/>
              <a:t> </a:t>
            </a:r>
            <a:r>
              <a:rPr lang="nb-NO" dirty="0" err="1"/>
              <a:t>receveing</a:t>
            </a:r>
            <a:r>
              <a:rPr lang="nb-NO" dirty="0"/>
              <a:t> </a:t>
            </a:r>
            <a:r>
              <a:rPr lang="nb-NO" dirty="0" err="1"/>
              <a:t>jobs</a:t>
            </a:r>
            <a:r>
              <a:rPr lang="nb-NO" dirty="0"/>
              <a:t> </a:t>
            </a:r>
            <a:r>
              <a:rPr lang="nb-NO" dirty="0" err="1"/>
              <a:t>pushed</a:t>
            </a:r>
            <a:r>
              <a:rPr lang="nb-NO" dirty="0"/>
              <a:t> by an </a:t>
            </a:r>
            <a:r>
              <a:rPr lang="nb-NO" dirty="0" err="1"/>
              <a:t>outside</a:t>
            </a:r>
            <a:r>
              <a:rPr lang="nb-NO" dirty="0"/>
              <a:t> </a:t>
            </a:r>
            <a:r>
              <a:rPr lang="nb-NO" dirty="0" err="1"/>
              <a:t>aCT</a:t>
            </a:r>
            <a:r>
              <a:rPr lang="nb-NO" dirty="0"/>
              <a:t>. </a:t>
            </a:r>
          </a:p>
          <a:p>
            <a:r>
              <a:rPr lang="nb-NO" dirty="0"/>
              <a:t>The </a:t>
            </a:r>
            <a:r>
              <a:rPr lang="nb-NO" dirty="0" err="1"/>
              <a:t>site</a:t>
            </a:r>
            <a:r>
              <a:rPr lang="nb-NO" dirty="0"/>
              <a:t> </a:t>
            </a:r>
            <a:r>
              <a:rPr lang="nb-NO" dirty="0" err="1"/>
              <a:t>does</a:t>
            </a:r>
            <a:r>
              <a:rPr lang="nb-NO" dirty="0"/>
              <a:t> not have to </a:t>
            </a:r>
            <a:r>
              <a:rPr lang="nb-NO" dirty="0" err="1"/>
              <a:t>publish</a:t>
            </a:r>
            <a:r>
              <a:rPr lang="nb-NO" dirty="0"/>
              <a:t> </a:t>
            </a:r>
            <a:r>
              <a:rPr lang="nb-NO" dirty="0" err="1"/>
              <a:t>its</a:t>
            </a:r>
            <a:r>
              <a:rPr lang="nb-NO" dirty="0"/>
              <a:t> </a:t>
            </a:r>
            <a:r>
              <a:rPr lang="nb-NO" dirty="0" err="1"/>
              <a:t>site</a:t>
            </a:r>
            <a:r>
              <a:rPr lang="nb-NO" dirty="0"/>
              <a:t> </a:t>
            </a:r>
            <a:r>
              <a:rPr lang="nb-NO" dirty="0" err="1"/>
              <a:t>information</a:t>
            </a:r>
            <a:r>
              <a:rPr lang="nb-NO" dirty="0"/>
              <a:t> for </a:t>
            </a:r>
            <a:r>
              <a:rPr lang="nb-NO" dirty="0" err="1"/>
              <a:t>discovery</a:t>
            </a:r>
            <a:r>
              <a:rPr lang="nb-NO" dirty="0"/>
              <a:t>. </a:t>
            </a:r>
          </a:p>
          <a:p>
            <a:endParaRPr lang="nb-NO" dirty="0"/>
          </a:p>
        </p:txBody>
      </p:sp>
      <p:sp>
        <p:nvSpPr>
          <p:cNvPr id="4" name="Slide Number Placeholder 3"/>
          <p:cNvSpPr>
            <a:spLocks noGrp="1"/>
          </p:cNvSpPr>
          <p:nvPr>
            <p:ph type="sldNum" sz="quarter" idx="10"/>
          </p:nvPr>
        </p:nvSpPr>
        <p:spPr/>
        <p:txBody>
          <a:bodyPr/>
          <a:lstStyle/>
          <a:p>
            <a:fld id="{D7859205-B84F-694E-AC00-07968F9BF810}" type="slidenum">
              <a:rPr lang="nb-NO" smtClean="0"/>
              <a:t>3</a:t>
            </a:fld>
            <a:endParaRPr lang="nb-NO"/>
          </a:p>
        </p:txBody>
      </p:sp>
    </p:spTree>
    <p:extLst>
      <p:ext uri="{BB962C8B-B14F-4D97-AF65-F5344CB8AC3E}">
        <p14:creationId xmlns:p14="http://schemas.microsoft.com/office/powerpoint/2010/main" val="40960363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GB" dirty="0" err="1"/>
              <a:t>Nordugrid</a:t>
            </a:r>
            <a:r>
              <a:rPr lang="en-GB" dirty="0"/>
              <a:t> ARC offers 4 submission interfaces, the </a:t>
            </a:r>
            <a:r>
              <a:rPr lang="en-GB" dirty="0" err="1"/>
              <a:t>Gridftp</a:t>
            </a:r>
            <a:r>
              <a:rPr lang="en-GB" dirty="0"/>
              <a:t>, EMIE-ES, a REST interface, and the new INTERNAL interface. </a:t>
            </a:r>
          </a:p>
          <a:p>
            <a:pPr marL="0" indent="0">
              <a:buNone/>
            </a:pPr>
            <a:endParaRPr lang="en-GB" dirty="0"/>
          </a:p>
          <a:p>
            <a:pPr marL="0" indent="0">
              <a:buNone/>
            </a:pPr>
            <a:r>
              <a:rPr lang="en-GB" dirty="0"/>
              <a:t>With the </a:t>
            </a:r>
            <a:r>
              <a:rPr lang="en-GB" dirty="0" err="1"/>
              <a:t>Gridftp</a:t>
            </a:r>
            <a:r>
              <a:rPr lang="en-GB" dirty="0"/>
              <a:t>, EMI-ES or REST interfaces, the CE listens for incoming jobs pushed to the site by a central </a:t>
            </a:r>
            <a:r>
              <a:rPr lang="en-GB" dirty="0" err="1"/>
              <a:t>aCT</a:t>
            </a:r>
            <a:r>
              <a:rPr lang="en-GB" dirty="0"/>
              <a:t>.  </a:t>
            </a:r>
          </a:p>
          <a:p>
            <a:pPr marL="0" indent="0">
              <a:buNone/>
            </a:pPr>
            <a:r>
              <a:rPr lang="en-GB" dirty="0"/>
              <a:t>The communication between the client and the server are via request and response messages. </a:t>
            </a:r>
          </a:p>
          <a:p>
            <a:pPr lvl="1"/>
            <a:endParaRPr lang="en-GB" dirty="0"/>
          </a:p>
          <a:p>
            <a:pPr lvl="0"/>
            <a:r>
              <a:rPr lang="en-GB" dirty="0"/>
              <a:t>In Internal mode, there are no incoming connections since </a:t>
            </a:r>
            <a:r>
              <a:rPr lang="en-GB" dirty="0" err="1"/>
              <a:t>aCT</a:t>
            </a:r>
            <a:r>
              <a:rPr lang="en-GB" dirty="0"/>
              <a:t> pulls the jobs itself. </a:t>
            </a:r>
          </a:p>
          <a:p>
            <a:pPr lvl="0"/>
            <a:r>
              <a:rPr lang="en-GB" dirty="0"/>
              <a:t>The jobs are passed onto the server internally by simple direct file placement in the file system shared by </a:t>
            </a:r>
            <a:r>
              <a:rPr lang="en-GB" dirty="0" err="1"/>
              <a:t>aCT</a:t>
            </a:r>
            <a:r>
              <a:rPr lang="en-GB" dirty="0"/>
              <a:t>, the ARC client and the ARC server. </a:t>
            </a:r>
          </a:p>
          <a:p>
            <a:pPr lvl="2"/>
            <a:endParaRPr lang="en-GB" dirty="0"/>
          </a:p>
          <a:p>
            <a:endParaRPr lang="en-GB" dirty="0"/>
          </a:p>
        </p:txBody>
      </p:sp>
      <p:sp>
        <p:nvSpPr>
          <p:cNvPr id="4" name="Slide Number Placeholder 3"/>
          <p:cNvSpPr>
            <a:spLocks noGrp="1"/>
          </p:cNvSpPr>
          <p:nvPr>
            <p:ph type="sldNum" sz="quarter" idx="10"/>
          </p:nvPr>
        </p:nvSpPr>
        <p:spPr/>
        <p:txBody>
          <a:bodyPr/>
          <a:lstStyle/>
          <a:p>
            <a:fld id="{D7859205-B84F-694E-AC00-07968F9BF810}" type="slidenum">
              <a:rPr lang="nb-NO" smtClean="0"/>
              <a:t>4</a:t>
            </a:fld>
            <a:endParaRPr lang="nb-NO"/>
          </a:p>
        </p:txBody>
      </p:sp>
    </p:spTree>
    <p:extLst>
      <p:ext uri="{BB962C8B-B14F-4D97-AF65-F5344CB8AC3E}">
        <p14:creationId xmlns:p14="http://schemas.microsoft.com/office/powerpoint/2010/main" val="33096711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GB" dirty="0"/>
          </a:p>
          <a:p>
            <a:pPr marL="0" indent="0">
              <a:buNone/>
            </a:pPr>
            <a:r>
              <a:rPr lang="en-GB" dirty="0"/>
              <a:t>ARC and </a:t>
            </a:r>
            <a:r>
              <a:rPr lang="en-GB" dirty="0" err="1"/>
              <a:t>aCT</a:t>
            </a:r>
            <a:r>
              <a:rPr lang="en-GB" dirty="0"/>
              <a:t> can be installed as normal user with the INTERNAL mode. </a:t>
            </a:r>
          </a:p>
          <a:p>
            <a:pPr marL="0" indent="0">
              <a:buNone/>
            </a:pPr>
            <a:r>
              <a:rPr lang="en-GB" dirty="0"/>
              <a:t>Also note that since the </a:t>
            </a:r>
            <a:r>
              <a:rPr lang="en-GB" dirty="0" err="1"/>
              <a:t>aCT</a:t>
            </a:r>
            <a:r>
              <a:rPr lang="en-GB" dirty="0"/>
              <a:t> and ARC are on the same machine no host certificate is needed. </a:t>
            </a:r>
          </a:p>
          <a:p>
            <a:endParaRPr lang="en-US" dirty="0"/>
          </a:p>
          <a:p>
            <a:r>
              <a:rPr lang="en-US" dirty="0"/>
              <a:t>To sum up: a minimal set of services are needed: no </a:t>
            </a:r>
            <a:r>
              <a:rPr lang="en-US" dirty="0" err="1"/>
              <a:t>gridftp</a:t>
            </a:r>
            <a:r>
              <a:rPr lang="en-US" dirty="0"/>
              <a:t> server, no </a:t>
            </a:r>
            <a:r>
              <a:rPr lang="en-US" dirty="0" err="1"/>
              <a:t>emi-es</a:t>
            </a:r>
            <a:r>
              <a:rPr lang="en-US" dirty="0"/>
              <a:t>, no </a:t>
            </a:r>
            <a:r>
              <a:rPr lang="en-US" dirty="0" err="1"/>
              <a:t>ldap</a:t>
            </a:r>
            <a:r>
              <a:rPr lang="en-US" dirty="0"/>
              <a:t>. </a:t>
            </a:r>
          </a:p>
          <a:p>
            <a:r>
              <a:rPr lang="en-US" dirty="0"/>
              <a:t>This results in a lightweight CE beneficial for installation, configuration and maintenance.</a:t>
            </a:r>
          </a:p>
          <a:p>
            <a:endParaRPr lang="en-US" dirty="0"/>
          </a:p>
          <a:p>
            <a:r>
              <a:rPr lang="en-US" dirty="0"/>
              <a:t>An example of the ARC configuration in the INTERNAL mode is available in the Extra material slides. </a:t>
            </a:r>
          </a:p>
        </p:txBody>
      </p:sp>
      <p:sp>
        <p:nvSpPr>
          <p:cNvPr id="4" name="Slide Number Placeholder 3"/>
          <p:cNvSpPr>
            <a:spLocks noGrp="1"/>
          </p:cNvSpPr>
          <p:nvPr>
            <p:ph type="sldNum" sz="quarter" idx="10"/>
          </p:nvPr>
        </p:nvSpPr>
        <p:spPr/>
        <p:txBody>
          <a:bodyPr/>
          <a:lstStyle/>
          <a:p>
            <a:fld id="{8D79A492-235F-B848-92D5-F03714DD95F3}" type="slidenum">
              <a:rPr lang="en-US" smtClean="0"/>
              <a:t>5</a:t>
            </a:fld>
            <a:endParaRPr lang="en-US" dirty="0"/>
          </a:p>
        </p:txBody>
      </p:sp>
    </p:spTree>
    <p:extLst>
      <p:ext uri="{BB962C8B-B14F-4D97-AF65-F5344CB8AC3E}">
        <p14:creationId xmlns:p14="http://schemas.microsoft.com/office/powerpoint/2010/main" val="6117631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b-NO" dirty="0" err="1"/>
              <a:t>Elasticluster</a:t>
            </a:r>
            <a:r>
              <a:rPr lang="nb-NO" dirty="0"/>
              <a:t> and </a:t>
            </a:r>
            <a:r>
              <a:rPr lang="nb-NO" dirty="0" err="1"/>
              <a:t>ansible</a:t>
            </a:r>
            <a:r>
              <a:rPr lang="nb-NO" dirty="0"/>
              <a:t> to </a:t>
            </a:r>
            <a:r>
              <a:rPr lang="nb-NO" dirty="0" err="1"/>
              <a:t>initiate</a:t>
            </a:r>
            <a:r>
              <a:rPr lang="nb-NO" dirty="0"/>
              <a:t> and </a:t>
            </a:r>
            <a:r>
              <a:rPr lang="nb-NO" dirty="0" err="1"/>
              <a:t>configure</a:t>
            </a:r>
            <a:r>
              <a:rPr lang="nb-NO" dirty="0"/>
              <a:t> </a:t>
            </a:r>
            <a:r>
              <a:rPr lang="nb-NO" dirty="0" err="1"/>
              <a:t>cluster</a:t>
            </a:r>
            <a:endParaRPr lang="nb-NO" dirty="0"/>
          </a:p>
          <a:p>
            <a:endParaRPr lang="en-GB" dirty="0"/>
          </a:p>
        </p:txBody>
      </p:sp>
      <p:sp>
        <p:nvSpPr>
          <p:cNvPr id="4" name="Slide Number Placeholder 3"/>
          <p:cNvSpPr>
            <a:spLocks noGrp="1"/>
          </p:cNvSpPr>
          <p:nvPr>
            <p:ph type="sldNum" sz="quarter" idx="10"/>
          </p:nvPr>
        </p:nvSpPr>
        <p:spPr/>
        <p:txBody>
          <a:bodyPr/>
          <a:lstStyle/>
          <a:p>
            <a:fld id="{D7859205-B84F-694E-AC00-07968F9BF810}" type="slidenum">
              <a:rPr lang="nb-NO" smtClean="0"/>
              <a:t>6</a:t>
            </a:fld>
            <a:endParaRPr lang="nb-NO"/>
          </a:p>
        </p:txBody>
      </p:sp>
    </p:spTree>
    <p:extLst>
      <p:ext uri="{BB962C8B-B14F-4D97-AF65-F5344CB8AC3E}">
        <p14:creationId xmlns:p14="http://schemas.microsoft.com/office/powerpoint/2010/main" val="7435082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will describe how we have set up a test grid cluster in OpenStack using </a:t>
            </a:r>
            <a:r>
              <a:rPr lang="en-US" dirty="0" err="1"/>
              <a:t>Elasticluster</a:t>
            </a:r>
            <a:r>
              <a:rPr lang="en-US" dirty="0"/>
              <a:t> together with custom ansible scripts. </a:t>
            </a:r>
          </a:p>
          <a:p>
            <a:endParaRPr lang="en-US" dirty="0"/>
          </a:p>
          <a:p>
            <a:r>
              <a:rPr lang="en-US" dirty="0" err="1"/>
              <a:t>Elasticluster</a:t>
            </a:r>
            <a:r>
              <a:rPr lang="en-US" dirty="0"/>
              <a:t> is a c</a:t>
            </a:r>
            <a:r>
              <a:rPr lang="nb-NO" dirty="0" err="1"/>
              <a:t>ommand</a:t>
            </a:r>
            <a:r>
              <a:rPr lang="nb-NO" dirty="0"/>
              <a:t> line </a:t>
            </a:r>
            <a:r>
              <a:rPr lang="nb-NO" dirty="0" err="1"/>
              <a:t>tool</a:t>
            </a:r>
            <a:r>
              <a:rPr lang="nb-NO" dirty="0"/>
              <a:t> to </a:t>
            </a:r>
            <a:r>
              <a:rPr lang="nb-NO" dirty="0" err="1"/>
              <a:t>create</a:t>
            </a:r>
            <a:r>
              <a:rPr lang="nb-NO" dirty="0"/>
              <a:t>, </a:t>
            </a:r>
            <a:r>
              <a:rPr lang="nb-NO" dirty="0" err="1"/>
              <a:t>manage</a:t>
            </a:r>
            <a:r>
              <a:rPr lang="nb-NO" dirty="0"/>
              <a:t> and </a:t>
            </a:r>
            <a:r>
              <a:rPr lang="nb-NO" dirty="0" err="1"/>
              <a:t>setup</a:t>
            </a:r>
            <a:r>
              <a:rPr lang="nb-NO" dirty="0"/>
              <a:t> </a:t>
            </a:r>
            <a:r>
              <a:rPr lang="nb-NO" dirty="0" err="1"/>
              <a:t>computing</a:t>
            </a:r>
            <a:r>
              <a:rPr lang="nb-NO" dirty="0"/>
              <a:t> </a:t>
            </a:r>
            <a:r>
              <a:rPr lang="nb-NO" dirty="0" err="1"/>
              <a:t>clusters</a:t>
            </a:r>
            <a:r>
              <a:rPr lang="nb-NO" dirty="0"/>
              <a:t> </a:t>
            </a:r>
            <a:r>
              <a:rPr lang="nb-NO" dirty="0" err="1"/>
              <a:t>hosted</a:t>
            </a:r>
            <a:r>
              <a:rPr lang="nb-NO" dirty="0"/>
              <a:t> </a:t>
            </a:r>
            <a:r>
              <a:rPr lang="nb-NO" dirty="0" err="1"/>
              <a:t>on</a:t>
            </a:r>
            <a:r>
              <a:rPr lang="nb-NO" dirty="0"/>
              <a:t> </a:t>
            </a:r>
            <a:r>
              <a:rPr lang="nb-NO" dirty="0" err="1"/>
              <a:t>cloud</a:t>
            </a:r>
            <a:r>
              <a:rPr lang="nb-NO" dirty="0"/>
              <a:t> </a:t>
            </a:r>
            <a:r>
              <a:rPr lang="nb-NO" dirty="0" err="1"/>
              <a:t>infrastructures</a:t>
            </a:r>
            <a:r>
              <a:rPr lang="nb-NO" dirty="0"/>
              <a:t>. </a:t>
            </a:r>
          </a:p>
          <a:p>
            <a:r>
              <a:rPr lang="nb-NO" dirty="0"/>
              <a:t>The </a:t>
            </a:r>
            <a:r>
              <a:rPr lang="nb-NO" dirty="0" err="1"/>
              <a:t>setup</a:t>
            </a:r>
            <a:r>
              <a:rPr lang="nb-NO" dirty="0"/>
              <a:t> is done by </a:t>
            </a:r>
            <a:r>
              <a:rPr lang="nb-NO" dirty="0" err="1"/>
              <a:t>running</a:t>
            </a:r>
            <a:r>
              <a:rPr lang="nb-NO" dirty="0"/>
              <a:t> a series </a:t>
            </a:r>
            <a:r>
              <a:rPr lang="nb-NO" dirty="0" err="1"/>
              <a:t>of</a:t>
            </a:r>
            <a:r>
              <a:rPr lang="nb-NO" dirty="0"/>
              <a:t> </a:t>
            </a:r>
            <a:r>
              <a:rPr lang="nb-NO" dirty="0" err="1"/>
              <a:t>ansible</a:t>
            </a:r>
            <a:r>
              <a:rPr lang="nb-NO" dirty="0"/>
              <a:t> </a:t>
            </a:r>
            <a:r>
              <a:rPr lang="nb-NO" dirty="0" err="1"/>
              <a:t>playbooks</a:t>
            </a:r>
            <a:r>
              <a:rPr lang="nb-NO" dirty="0"/>
              <a:t> </a:t>
            </a:r>
            <a:r>
              <a:rPr lang="nb-NO" dirty="0" err="1"/>
              <a:t>according</a:t>
            </a:r>
            <a:r>
              <a:rPr lang="nb-NO" dirty="0"/>
              <a:t> to </a:t>
            </a:r>
            <a:r>
              <a:rPr lang="nb-NO" dirty="0" err="1"/>
              <a:t>your</a:t>
            </a:r>
            <a:r>
              <a:rPr lang="nb-NO" dirty="0"/>
              <a:t> </a:t>
            </a:r>
            <a:r>
              <a:rPr lang="nb-NO" dirty="0" err="1"/>
              <a:t>needs</a:t>
            </a:r>
            <a:r>
              <a:rPr lang="nb-NO" dirty="0"/>
              <a:t>. </a:t>
            </a:r>
          </a:p>
          <a:p>
            <a:endParaRPr lang="nb-NO" dirty="0"/>
          </a:p>
          <a:p>
            <a:r>
              <a:rPr lang="nb-NO" dirty="0"/>
              <a:t>The test </a:t>
            </a:r>
            <a:r>
              <a:rPr lang="nb-NO" dirty="0" err="1"/>
              <a:t>cluster</a:t>
            </a:r>
            <a:r>
              <a:rPr lang="nb-NO" dirty="0"/>
              <a:t> </a:t>
            </a:r>
            <a:r>
              <a:rPr lang="nb-NO" dirty="0" err="1"/>
              <a:t>we</a:t>
            </a:r>
            <a:r>
              <a:rPr lang="nb-NO" dirty="0"/>
              <a:t> </a:t>
            </a:r>
            <a:r>
              <a:rPr lang="nb-NO" dirty="0" err="1"/>
              <a:t>set</a:t>
            </a:r>
            <a:r>
              <a:rPr lang="nb-NO" dirty="0"/>
              <a:t> up in Oslo is a SLURM batch system. </a:t>
            </a:r>
          </a:p>
          <a:p>
            <a:r>
              <a:rPr lang="nb-NO" dirty="0" err="1"/>
              <a:t>Elasticluster</a:t>
            </a:r>
            <a:r>
              <a:rPr lang="nb-NO" dirty="0"/>
              <a:t> </a:t>
            </a:r>
            <a:r>
              <a:rPr lang="nb-NO" dirty="0" err="1"/>
              <a:t>sets</a:t>
            </a:r>
            <a:r>
              <a:rPr lang="nb-NO" dirty="0"/>
              <a:t> up NFS and </a:t>
            </a:r>
            <a:r>
              <a:rPr lang="nb-NO" dirty="0" err="1"/>
              <a:t>various</a:t>
            </a:r>
            <a:r>
              <a:rPr lang="nb-NO" dirty="0"/>
              <a:t> </a:t>
            </a:r>
            <a:r>
              <a:rPr lang="nb-NO" dirty="0" err="1"/>
              <a:t>common</a:t>
            </a:r>
            <a:r>
              <a:rPr lang="nb-NO" dirty="0"/>
              <a:t> HPC </a:t>
            </a:r>
            <a:r>
              <a:rPr lang="nb-NO" dirty="0" err="1"/>
              <a:t>software</a:t>
            </a:r>
            <a:r>
              <a:rPr lang="nb-NO" dirty="0"/>
              <a:t> like </a:t>
            </a:r>
            <a:r>
              <a:rPr lang="nb-NO" dirty="0" err="1"/>
              <a:t>lmod</a:t>
            </a:r>
            <a:r>
              <a:rPr lang="nb-NO" dirty="0"/>
              <a:t> as a </a:t>
            </a:r>
            <a:r>
              <a:rPr lang="nb-NO" dirty="0" err="1"/>
              <a:t>default</a:t>
            </a:r>
            <a:r>
              <a:rPr lang="nb-NO" dirty="0"/>
              <a:t>. </a:t>
            </a:r>
          </a:p>
          <a:p>
            <a:endParaRPr lang="nb-NO" dirty="0"/>
          </a:p>
          <a:p>
            <a:r>
              <a:rPr lang="nb-NO" dirty="0" err="1"/>
              <a:t>Again</a:t>
            </a:r>
            <a:r>
              <a:rPr lang="nb-NO" dirty="0"/>
              <a:t>, </a:t>
            </a:r>
            <a:r>
              <a:rPr lang="nb-NO" dirty="0" err="1"/>
              <a:t>you</a:t>
            </a:r>
            <a:r>
              <a:rPr lang="nb-NO" dirty="0"/>
              <a:t> </a:t>
            </a:r>
            <a:r>
              <a:rPr lang="nb-NO" dirty="0" err="1"/>
              <a:t>can</a:t>
            </a:r>
            <a:r>
              <a:rPr lang="nb-NO" dirty="0"/>
              <a:t> </a:t>
            </a:r>
            <a:r>
              <a:rPr lang="nb-NO" dirty="0" err="1"/>
              <a:t>find</a:t>
            </a:r>
            <a:r>
              <a:rPr lang="nb-NO" dirty="0"/>
              <a:t> an </a:t>
            </a:r>
            <a:r>
              <a:rPr lang="nb-NO" dirty="0" err="1"/>
              <a:t>example</a:t>
            </a:r>
            <a:r>
              <a:rPr lang="nb-NO" dirty="0"/>
              <a:t> </a:t>
            </a:r>
            <a:r>
              <a:rPr lang="nb-NO" dirty="0" err="1"/>
              <a:t>of</a:t>
            </a:r>
            <a:r>
              <a:rPr lang="nb-NO" dirty="0"/>
              <a:t> </a:t>
            </a:r>
            <a:r>
              <a:rPr lang="nb-NO" dirty="0" err="1"/>
              <a:t>the</a:t>
            </a:r>
            <a:r>
              <a:rPr lang="nb-NO" dirty="0"/>
              <a:t> </a:t>
            </a:r>
            <a:r>
              <a:rPr lang="nb-NO" dirty="0" err="1"/>
              <a:t>configuration</a:t>
            </a:r>
            <a:r>
              <a:rPr lang="nb-NO" dirty="0"/>
              <a:t> </a:t>
            </a:r>
            <a:r>
              <a:rPr lang="nb-NO" dirty="0" err="1"/>
              <a:t>of</a:t>
            </a:r>
            <a:r>
              <a:rPr lang="nb-NO" dirty="0"/>
              <a:t> </a:t>
            </a:r>
            <a:r>
              <a:rPr lang="nb-NO" dirty="0" err="1"/>
              <a:t>Elasticluster</a:t>
            </a:r>
            <a:r>
              <a:rPr lang="nb-NO" dirty="0"/>
              <a:t> in </a:t>
            </a:r>
            <a:r>
              <a:rPr lang="nb-NO" dirty="0" err="1"/>
              <a:t>the</a:t>
            </a:r>
            <a:r>
              <a:rPr lang="nb-NO" dirty="0"/>
              <a:t> </a:t>
            </a:r>
            <a:r>
              <a:rPr lang="nb-NO" dirty="0" err="1"/>
              <a:t>Extra</a:t>
            </a:r>
            <a:r>
              <a:rPr lang="nb-NO" dirty="0"/>
              <a:t> material slides. </a:t>
            </a:r>
          </a:p>
          <a:p>
            <a:endParaRPr lang="nb-NO" dirty="0"/>
          </a:p>
          <a:p>
            <a:endParaRPr lang="nb-NO" dirty="0"/>
          </a:p>
          <a:p>
            <a:endParaRPr lang="nb-NO" dirty="0"/>
          </a:p>
          <a:p>
            <a:endParaRPr lang="en-US" dirty="0"/>
          </a:p>
        </p:txBody>
      </p:sp>
      <p:sp>
        <p:nvSpPr>
          <p:cNvPr id="4" name="Slide Number Placeholder 3"/>
          <p:cNvSpPr>
            <a:spLocks noGrp="1"/>
          </p:cNvSpPr>
          <p:nvPr>
            <p:ph type="sldNum" sz="quarter" idx="10"/>
          </p:nvPr>
        </p:nvSpPr>
        <p:spPr/>
        <p:txBody>
          <a:bodyPr/>
          <a:lstStyle/>
          <a:p>
            <a:fld id="{8D79A492-235F-B848-92D5-F03714DD95F3}" type="slidenum">
              <a:rPr lang="en-US" smtClean="0"/>
              <a:t>7</a:t>
            </a:fld>
            <a:endParaRPr lang="en-US" dirty="0"/>
          </a:p>
        </p:txBody>
      </p:sp>
    </p:spTree>
    <p:extLst>
      <p:ext uri="{BB962C8B-B14F-4D97-AF65-F5344CB8AC3E}">
        <p14:creationId xmlns:p14="http://schemas.microsoft.com/office/powerpoint/2010/main" val="31700260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b-NO" dirty="0"/>
          </a:p>
        </p:txBody>
      </p:sp>
      <p:sp>
        <p:nvSpPr>
          <p:cNvPr id="4" name="Slide Number Placeholder 3"/>
          <p:cNvSpPr>
            <a:spLocks noGrp="1"/>
          </p:cNvSpPr>
          <p:nvPr>
            <p:ph type="sldNum" sz="quarter" idx="10"/>
          </p:nvPr>
        </p:nvSpPr>
        <p:spPr/>
        <p:txBody>
          <a:bodyPr/>
          <a:lstStyle/>
          <a:p>
            <a:fld id="{D7859205-B84F-694E-AC00-07968F9BF810}" type="slidenum">
              <a:rPr lang="nb-NO" smtClean="0"/>
              <a:t>8</a:t>
            </a:fld>
            <a:endParaRPr lang="nb-NO"/>
          </a:p>
        </p:txBody>
      </p:sp>
    </p:spTree>
    <p:extLst>
      <p:ext uri="{BB962C8B-B14F-4D97-AF65-F5344CB8AC3E}">
        <p14:creationId xmlns:p14="http://schemas.microsoft.com/office/powerpoint/2010/main" val="37739905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b-NO" dirty="0"/>
              <a:t>The </a:t>
            </a:r>
            <a:r>
              <a:rPr lang="nb-NO" dirty="0" err="1"/>
              <a:t>necessary</a:t>
            </a:r>
            <a:r>
              <a:rPr lang="nb-NO" dirty="0"/>
              <a:t> </a:t>
            </a:r>
            <a:r>
              <a:rPr lang="nb-NO" dirty="0" err="1"/>
              <a:t>steps</a:t>
            </a:r>
            <a:r>
              <a:rPr lang="nb-NO" dirty="0"/>
              <a:t> to </a:t>
            </a:r>
            <a:r>
              <a:rPr lang="nb-NO" dirty="0" err="1"/>
              <a:t>set</a:t>
            </a:r>
            <a:r>
              <a:rPr lang="nb-NO" dirty="0"/>
              <a:t> up a </a:t>
            </a:r>
            <a:r>
              <a:rPr lang="nb-NO" dirty="0" err="1"/>
              <a:t>fully</a:t>
            </a:r>
            <a:r>
              <a:rPr lang="nb-NO" dirty="0"/>
              <a:t> </a:t>
            </a:r>
            <a:r>
              <a:rPr lang="nb-NO" dirty="0" err="1"/>
              <a:t>functional</a:t>
            </a:r>
            <a:r>
              <a:rPr lang="nb-NO" dirty="0"/>
              <a:t> grid </a:t>
            </a:r>
            <a:r>
              <a:rPr lang="nb-NO" dirty="0" err="1"/>
              <a:t>site</a:t>
            </a:r>
            <a:r>
              <a:rPr lang="nb-NO" dirty="0"/>
              <a:t> in INTERNAL mode is </a:t>
            </a:r>
            <a:r>
              <a:rPr lang="nb-NO" dirty="0" err="1"/>
              <a:t>the</a:t>
            </a:r>
            <a:r>
              <a:rPr lang="nb-NO" dirty="0"/>
              <a:t> </a:t>
            </a:r>
            <a:r>
              <a:rPr lang="nb-NO" dirty="0" err="1"/>
              <a:t>following</a:t>
            </a:r>
            <a:r>
              <a:rPr lang="nb-NO" dirty="0"/>
              <a:t>. </a:t>
            </a:r>
          </a:p>
          <a:p>
            <a:endParaRPr lang="nb-NO" dirty="0"/>
          </a:p>
          <a:p>
            <a:r>
              <a:rPr lang="nb-NO" dirty="0"/>
              <a:t>A </a:t>
            </a:r>
            <a:r>
              <a:rPr lang="nb-NO" dirty="0" err="1"/>
              <a:t>custom</a:t>
            </a:r>
            <a:r>
              <a:rPr lang="nb-NO" dirty="0"/>
              <a:t> </a:t>
            </a:r>
            <a:r>
              <a:rPr lang="nb-NO" dirty="0" err="1"/>
              <a:t>set</a:t>
            </a:r>
            <a:r>
              <a:rPr lang="nb-NO" dirty="0"/>
              <a:t> up </a:t>
            </a:r>
            <a:r>
              <a:rPr lang="nb-NO" dirty="0" err="1"/>
              <a:t>ansible</a:t>
            </a:r>
            <a:r>
              <a:rPr lang="nb-NO" dirty="0"/>
              <a:t> scripts have </a:t>
            </a:r>
            <a:r>
              <a:rPr lang="nb-NO" dirty="0" err="1"/>
              <a:t>been</a:t>
            </a:r>
            <a:r>
              <a:rPr lang="nb-NO" dirty="0"/>
              <a:t> </a:t>
            </a:r>
            <a:r>
              <a:rPr lang="nb-NO" dirty="0" err="1"/>
              <a:t>prepared</a:t>
            </a:r>
            <a:r>
              <a:rPr lang="nb-NO" dirty="0"/>
              <a:t> to </a:t>
            </a:r>
            <a:r>
              <a:rPr lang="nb-NO" dirty="0" err="1"/>
              <a:t>install</a:t>
            </a:r>
            <a:r>
              <a:rPr lang="nb-NO" dirty="0"/>
              <a:t> and </a:t>
            </a:r>
            <a:r>
              <a:rPr lang="nb-NO" dirty="0" err="1"/>
              <a:t>configure</a:t>
            </a:r>
            <a:r>
              <a:rPr lang="nb-NO" dirty="0"/>
              <a:t> ARC-CE and </a:t>
            </a:r>
            <a:r>
              <a:rPr lang="nb-NO" dirty="0" err="1"/>
              <a:t>aCT</a:t>
            </a:r>
            <a:r>
              <a:rPr lang="nb-NO" dirty="0"/>
              <a:t> for </a:t>
            </a:r>
            <a:r>
              <a:rPr lang="nb-NO" dirty="0" err="1"/>
              <a:t>the</a:t>
            </a:r>
            <a:r>
              <a:rPr lang="nb-NO" dirty="0"/>
              <a:t> INTERNAL mode </a:t>
            </a:r>
            <a:r>
              <a:rPr lang="nb-NO" dirty="0" err="1"/>
              <a:t>setup</a:t>
            </a:r>
            <a:r>
              <a:rPr lang="nb-NO" dirty="0"/>
              <a:t>.</a:t>
            </a:r>
          </a:p>
        </p:txBody>
      </p:sp>
      <p:sp>
        <p:nvSpPr>
          <p:cNvPr id="4" name="Slide Number Placeholder 3"/>
          <p:cNvSpPr>
            <a:spLocks noGrp="1"/>
          </p:cNvSpPr>
          <p:nvPr>
            <p:ph type="sldNum" sz="quarter" idx="10"/>
          </p:nvPr>
        </p:nvSpPr>
        <p:spPr/>
        <p:txBody>
          <a:bodyPr/>
          <a:lstStyle/>
          <a:p>
            <a:fld id="{D7859205-B84F-694E-AC00-07968F9BF810}" type="slidenum">
              <a:rPr lang="nb-NO" smtClean="0"/>
              <a:t>9</a:t>
            </a:fld>
            <a:endParaRPr lang="nb-NO"/>
          </a:p>
        </p:txBody>
      </p:sp>
    </p:spTree>
    <p:extLst>
      <p:ext uri="{BB962C8B-B14F-4D97-AF65-F5344CB8AC3E}">
        <p14:creationId xmlns:p14="http://schemas.microsoft.com/office/powerpoint/2010/main" val="13002758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F18DC9-B3C7-8A41-9C51-5DA2E8B03D2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nb-NO"/>
          </a:p>
        </p:txBody>
      </p:sp>
      <p:sp>
        <p:nvSpPr>
          <p:cNvPr id="3" name="Subtitle 2">
            <a:extLst>
              <a:ext uri="{FF2B5EF4-FFF2-40B4-BE49-F238E27FC236}">
                <a16:creationId xmlns:a16="http://schemas.microsoft.com/office/drawing/2014/main" id="{FE5DD481-4582-E046-8282-973248D1B1D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nb-NO"/>
          </a:p>
        </p:txBody>
      </p:sp>
      <p:sp>
        <p:nvSpPr>
          <p:cNvPr id="4" name="Date Placeholder 3">
            <a:extLst>
              <a:ext uri="{FF2B5EF4-FFF2-40B4-BE49-F238E27FC236}">
                <a16:creationId xmlns:a16="http://schemas.microsoft.com/office/drawing/2014/main" id="{1B157C6C-2C65-BE4B-BB41-8A5A3C755094}"/>
              </a:ext>
            </a:extLst>
          </p:cNvPr>
          <p:cNvSpPr>
            <a:spLocks noGrp="1"/>
          </p:cNvSpPr>
          <p:nvPr>
            <p:ph type="dt" sz="half" idx="10"/>
          </p:nvPr>
        </p:nvSpPr>
        <p:spPr/>
        <p:txBody>
          <a:bodyPr/>
          <a:lstStyle/>
          <a:p>
            <a:fld id="{AE9E9C35-5FE5-5B44-B772-299823788116}" type="datetime1">
              <a:rPr lang="nb-NO" smtClean="0"/>
              <a:t>07.07.2018</a:t>
            </a:fld>
            <a:endParaRPr lang="nb-NO"/>
          </a:p>
        </p:txBody>
      </p:sp>
      <p:sp>
        <p:nvSpPr>
          <p:cNvPr id="5" name="Footer Placeholder 4">
            <a:extLst>
              <a:ext uri="{FF2B5EF4-FFF2-40B4-BE49-F238E27FC236}">
                <a16:creationId xmlns:a16="http://schemas.microsoft.com/office/drawing/2014/main" id="{FB9273E6-E6CB-C34C-B349-EAC883DEDEB5}"/>
              </a:ext>
            </a:extLst>
          </p:cNvPr>
          <p:cNvSpPr>
            <a:spLocks noGrp="1"/>
          </p:cNvSpPr>
          <p:nvPr>
            <p:ph type="ftr" sz="quarter" idx="11"/>
          </p:nvPr>
        </p:nvSpPr>
        <p:spPr/>
        <p:txBody>
          <a:bodyPr/>
          <a:lstStyle/>
          <a:p>
            <a:r>
              <a:rPr lang="nb-NO"/>
              <a:t>Maiken Pedersen - UiO - CHEP 2018</a:t>
            </a:r>
          </a:p>
        </p:txBody>
      </p:sp>
      <p:sp>
        <p:nvSpPr>
          <p:cNvPr id="6" name="Slide Number Placeholder 5">
            <a:extLst>
              <a:ext uri="{FF2B5EF4-FFF2-40B4-BE49-F238E27FC236}">
                <a16:creationId xmlns:a16="http://schemas.microsoft.com/office/drawing/2014/main" id="{CF85FCBF-08A7-B446-BE27-9CF27C9393C4}"/>
              </a:ext>
            </a:extLst>
          </p:cNvPr>
          <p:cNvSpPr>
            <a:spLocks noGrp="1"/>
          </p:cNvSpPr>
          <p:nvPr>
            <p:ph type="sldNum" sz="quarter" idx="12"/>
          </p:nvPr>
        </p:nvSpPr>
        <p:spPr/>
        <p:txBody>
          <a:bodyPr/>
          <a:lstStyle/>
          <a:p>
            <a:fld id="{EC53258F-20E5-4140-92B7-C66CEF1AF9CB}" type="slidenum">
              <a:rPr lang="nb-NO" smtClean="0"/>
              <a:t>‹#›</a:t>
            </a:fld>
            <a:endParaRPr lang="nb-NO"/>
          </a:p>
        </p:txBody>
      </p:sp>
    </p:spTree>
    <p:extLst>
      <p:ext uri="{BB962C8B-B14F-4D97-AF65-F5344CB8AC3E}">
        <p14:creationId xmlns:p14="http://schemas.microsoft.com/office/powerpoint/2010/main" val="27842166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A8EDA-A0C9-3343-8360-B72DB0C19420}"/>
              </a:ext>
            </a:extLst>
          </p:cNvPr>
          <p:cNvSpPr>
            <a:spLocks noGrp="1"/>
          </p:cNvSpPr>
          <p:nvPr>
            <p:ph type="title"/>
          </p:nvPr>
        </p:nvSpPr>
        <p:spPr/>
        <p:txBody>
          <a:bodyPr/>
          <a:lstStyle/>
          <a:p>
            <a:r>
              <a:rPr lang="en-US"/>
              <a:t>Click to edit Master title style</a:t>
            </a:r>
            <a:endParaRPr lang="nb-NO"/>
          </a:p>
        </p:txBody>
      </p:sp>
      <p:sp>
        <p:nvSpPr>
          <p:cNvPr id="3" name="Vertical Text Placeholder 2">
            <a:extLst>
              <a:ext uri="{FF2B5EF4-FFF2-40B4-BE49-F238E27FC236}">
                <a16:creationId xmlns:a16="http://schemas.microsoft.com/office/drawing/2014/main" id="{76BA060A-C3FE-614F-984C-9435AF2A7F16}"/>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nb-NO"/>
          </a:p>
        </p:txBody>
      </p:sp>
      <p:sp>
        <p:nvSpPr>
          <p:cNvPr id="4" name="Date Placeholder 3">
            <a:extLst>
              <a:ext uri="{FF2B5EF4-FFF2-40B4-BE49-F238E27FC236}">
                <a16:creationId xmlns:a16="http://schemas.microsoft.com/office/drawing/2014/main" id="{0E2F8DD5-02B1-9A47-86A8-1A9B2E9DA538}"/>
              </a:ext>
            </a:extLst>
          </p:cNvPr>
          <p:cNvSpPr>
            <a:spLocks noGrp="1"/>
          </p:cNvSpPr>
          <p:nvPr>
            <p:ph type="dt" sz="half" idx="10"/>
          </p:nvPr>
        </p:nvSpPr>
        <p:spPr/>
        <p:txBody>
          <a:bodyPr/>
          <a:lstStyle/>
          <a:p>
            <a:fld id="{B54B9C48-837C-B74C-B536-D23DC77185B2}" type="datetime1">
              <a:rPr lang="nb-NO" smtClean="0"/>
              <a:t>07.07.2018</a:t>
            </a:fld>
            <a:endParaRPr lang="nb-NO"/>
          </a:p>
        </p:txBody>
      </p:sp>
      <p:sp>
        <p:nvSpPr>
          <p:cNvPr id="5" name="Footer Placeholder 4">
            <a:extLst>
              <a:ext uri="{FF2B5EF4-FFF2-40B4-BE49-F238E27FC236}">
                <a16:creationId xmlns:a16="http://schemas.microsoft.com/office/drawing/2014/main" id="{0808500C-BD23-9C44-AAEA-14799DE84253}"/>
              </a:ext>
            </a:extLst>
          </p:cNvPr>
          <p:cNvSpPr>
            <a:spLocks noGrp="1"/>
          </p:cNvSpPr>
          <p:nvPr>
            <p:ph type="ftr" sz="quarter" idx="11"/>
          </p:nvPr>
        </p:nvSpPr>
        <p:spPr/>
        <p:txBody>
          <a:bodyPr/>
          <a:lstStyle/>
          <a:p>
            <a:r>
              <a:rPr lang="nb-NO"/>
              <a:t>Maiken Pedersen - UiO - CHEP 2018</a:t>
            </a:r>
          </a:p>
        </p:txBody>
      </p:sp>
      <p:sp>
        <p:nvSpPr>
          <p:cNvPr id="6" name="Slide Number Placeholder 5">
            <a:extLst>
              <a:ext uri="{FF2B5EF4-FFF2-40B4-BE49-F238E27FC236}">
                <a16:creationId xmlns:a16="http://schemas.microsoft.com/office/drawing/2014/main" id="{9CBD0B29-1D0C-C04F-B0D2-172F5976FDFE}"/>
              </a:ext>
            </a:extLst>
          </p:cNvPr>
          <p:cNvSpPr>
            <a:spLocks noGrp="1"/>
          </p:cNvSpPr>
          <p:nvPr>
            <p:ph type="sldNum" sz="quarter" idx="12"/>
          </p:nvPr>
        </p:nvSpPr>
        <p:spPr/>
        <p:txBody>
          <a:bodyPr/>
          <a:lstStyle/>
          <a:p>
            <a:fld id="{EC53258F-20E5-4140-92B7-C66CEF1AF9CB}" type="slidenum">
              <a:rPr lang="nb-NO" smtClean="0"/>
              <a:t>‹#›</a:t>
            </a:fld>
            <a:endParaRPr lang="nb-NO"/>
          </a:p>
        </p:txBody>
      </p:sp>
    </p:spTree>
    <p:extLst>
      <p:ext uri="{BB962C8B-B14F-4D97-AF65-F5344CB8AC3E}">
        <p14:creationId xmlns:p14="http://schemas.microsoft.com/office/powerpoint/2010/main" val="23524152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4BF18C9-45E4-DF4A-BCB0-0FE45F9F1948}"/>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nb-NO"/>
          </a:p>
        </p:txBody>
      </p:sp>
      <p:sp>
        <p:nvSpPr>
          <p:cNvPr id="3" name="Vertical Text Placeholder 2">
            <a:extLst>
              <a:ext uri="{FF2B5EF4-FFF2-40B4-BE49-F238E27FC236}">
                <a16:creationId xmlns:a16="http://schemas.microsoft.com/office/drawing/2014/main" id="{41FE2B8E-9C59-EA47-A233-2B8329B05B13}"/>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nb-NO"/>
          </a:p>
        </p:txBody>
      </p:sp>
      <p:sp>
        <p:nvSpPr>
          <p:cNvPr id="4" name="Date Placeholder 3">
            <a:extLst>
              <a:ext uri="{FF2B5EF4-FFF2-40B4-BE49-F238E27FC236}">
                <a16:creationId xmlns:a16="http://schemas.microsoft.com/office/drawing/2014/main" id="{B27CF73D-0258-4B4F-98E4-2C048A479DFD}"/>
              </a:ext>
            </a:extLst>
          </p:cNvPr>
          <p:cNvSpPr>
            <a:spLocks noGrp="1"/>
          </p:cNvSpPr>
          <p:nvPr>
            <p:ph type="dt" sz="half" idx="10"/>
          </p:nvPr>
        </p:nvSpPr>
        <p:spPr/>
        <p:txBody>
          <a:bodyPr/>
          <a:lstStyle/>
          <a:p>
            <a:fld id="{4387E27D-78AE-6843-8DF8-BDD0320FF530}" type="datetime1">
              <a:rPr lang="nb-NO" smtClean="0"/>
              <a:t>07.07.2018</a:t>
            </a:fld>
            <a:endParaRPr lang="nb-NO"/>
          </a:p>
        </p:txBody>
      </p:sp>
      <p:sp>
        <p:nvSpPr>
          <p:cNvPr id="5" name="Footer Placeholder 4">
            <a:extLst>
              <a:ext uri="{FF2B5EF4-FFF2-40B4-BE49-F238E27FC236}">
                <a16:creationId xmlns:a16="http://schemas.microsoft.com/office/drawing/2014/main" id="{9CFA8B85-A012-744B-9858-1B397289537C}"/>
              </a:ext>
            </a:extLst>
          </p:cNvPr>
          <p:cNvSpPr>
            <a:spLocks noGrp="1"/>
          </p:cNvSpPr>
          <p:nvPr>
            <p:ph type="ftr" sz="quarter" idx="11"/>
          </p:nvPr>
        </p:nvSpPr>
        <p:spPr/>
        <p:txBody>
          <a:bodyPr/>
          <a:lstStyle/>
          <a:p>
            <a:r>
              <a:rPr lang="nb-NO"/>
              <a:t>Maiken Pedersen - UiO - CHEP 2018</a:t>
            </a:r>
          </a:p>
        </p:txBody>
      </p:sp>
      <p:sp>
        <p:nvSpPr>
          <p:cNvPr id="6" name="Slide Number Placeholder 5">
            <a:extLst>
              <a:ext uri="{FF2B5EF4-FFF2-40B4-BE49-F238E27FC236}">
                <a16:creationId xmlns:a16="http://schemas.microsoft.com/office/drawing/2014/main" id="{09567E9F-5446-BB4B-B2BC-B3C6C864C504}"/>
              </a:ext>
            </a:extLst>
          </p:cNvPr>
          <p:cNvSpPr>
            <a:spLocks noGrp="1"/>
          </p:cNvSpPr>
          <p:nvPr>
            <p:ph type="sldNum" sz="quarter" idx="12"/>
          </p:nvPr>
        </p:nvSpPr>
        <p:spPr/>
        <p:txBody>
          <a:bodyPr/>
          <a:lstStyle/>
          <a:p>
            <a:fld id="{EC53258F-20E5-4140-92B7-C66CEF1AF9CB}" type="slidenum">
              <a:rPr lang="nb-NO" smtClean="0"/>
              <a:t>‹#›</a:t>
            </a:fld>
            <a:endParaRPr lang="nb-NO"/>
          </a:p>
        </p:txBody>
      </p:sp>
    </p:spTree>
    <p:extLst>
      <p:ext uri="{BB962C8B-B14F-4D97-AF65-F5344CB8AC3E}">
        <p14:creationId xmlns:p14="http://schemas.microsoft.com/office/powerpoint/2010/main" val="2300564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210147-D800-4648-9EB2-EB75468930FB}"/>
              </a:ext>
            </a:extLst>
          </p:cNvPr>
          <p:cNvSpPr>
            <a:spLocks noGrp="1"/>
          </p:cNvSpPr>
          <p:nvPr>
            <p:ph type="title"/>
          </p:nvPr>
        </p:nvSpPr>
        <p:spPr/>
        <p:txBody>
          <a:bodyPr/>
          <a:lstStyle/>
          <a:p>
            <a:r>
              <a:rPr lang="en-US"/>
              <a:t>Click to edit Master title style</a:t>
            </a:r>
            <a:endParaRPr lang="nb-NO"/>
          </a:p>
        </p:txBody>
      </p:sp>
      <p:sp>
        <p:nvSpPr>
          <p:cNvPr id="3" name="Content Placeholder 2">
            <a:extLst>
              <a:ext uri="{FF2B5EF4-FFF2-40B4-BE49-F238E27FC236}">
                <a16:creationId xmlns:a16="http://schemas.microsoft.com/office/drawing/2014/main" id="{8BA97BA6-2903-634D-BC77-0AA326A6B01E}"/>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nb-NO"/>
          </a:p>
        </p:txBody>
      </p:sp>
      <p:sp>
        <p:nvSpPr>
          <p:cNvPr id="4" name="Date Placeholder 3">
            <a:extLst>
              <a:ext uri="{FF2B5EF4-FFF2-40B4-BE49-F238E27FC236}">
                <a16:creationId xmlns:a16="http://schemas.microsoft.com/office/drawing/2014/main" id="{FEC55892-28A7-1140-A2D5-0B6E5703834A}"/>
              </a:ext>
            </a:extLst>
          </p:cNvPr>
          <p:cNvSpPr>
            <a:spLocks noGrp="1"/>
          </p:cNvSpPr>
          <p:nvPr>
            <p:ph type="dt" sz="half" idx="10"/>
          </p:nvPr>
        </p:nvSpPr>
        <p:spPr/>
        <p:txBody>
          <a:bodyPr/>
          <a:lstStyle/>
          <a:p>
            <a:fld id="{124AFE5E-238B-8E43-A32B-B0A0624E41D9}" type="datetime1">
              <a:rPr lang="nb-NO" smtClean="0"/>
              <a:t>07.07.2018</a:t>
            </a:fld>
            <a:endParaRPr lang="nb-NO"/>
          </a:p>
        </p:txBody>
      </p:sp>
      <p:sp>
        <p:nvSpPr>
          <p:cNvPr id="5" name="Footer Placeholder 4">
            <a:extLst>
              <a:ext uri="{FF2B5EF4-FFF2-40B4-BE49-F238E27FC236}">
                <a16:creationId xmlns:a16="http://schemas.microsoft.com/office/drawing/2014/main" id="{25D3814F-2CBB-F444-92A4-B7CE6546110C}"/>
              </a:ext>
            </a:extLst>
          </p:cNvPr>
          <p:cNvSpPr>
            <a:spLocks noGrp="1"/>
          </p:cNvSpPr>
          <p:nvPr>
            <p:ph type="ftr" sz="quarter" idx="11"/>
          </p:nvPr>
        </p:nvSpPr>
        <p:spPr/>
        <p:txBody>
          <a:bodyPr/>
          <a:lstStyle/>
          <a:p>
            <a:r>
              <a:rPr lang="nb-NO"/>
              <a:t>Maiken Pedersen - UiO - CHEP 2018</a:t>
            </a:r>
          </a:p>
        </p:txBody>
      </p:sp>
      <p:sp>
        <p:nvSpPr>
          <p:cNvPr id="6" name="Slide Number Placeholder 5">
            <a:extLst>
              <a:ext uri="{FF2B5EF4-FFF2-40B4-BE49-F238E27FC236}">
                <a16:creationId xmlns:a16="http://schemas.microsoft.com/office/drawing/2014/main" id="{2FAB7356-735B-9A45-8209-1FBC119BF763}"/>
              </a:ext>
            </a:extLst>
          </p:cNvPr>
          <p:cNvSpPr>
            <a:spLocks noGrp="1"/>
          </p:cNvSpPr>
          <p:nvPr>
            <p:ph type="sldNum" sz="quarter" idx="12"/>
          </p:nvPr>
        </p:nvSpPr>
        <p:spPr/>
        <p:txBody>
          <a:bodyPr/>
          <a:lstStyle/>
          <a:p>
            <a:fld id="{EC53258F-20E5-4140-92B7-C66CEF1AF9CB}" type="slidenum">
              <a:rPr lang="nb-NO" smtClean="0"/>
              <a:t>‹#›</a:t>
            </a:fld>
            <a:endParaRPr lang="nb-NO"/>
          </a:p>
        </p:txBody>
      </p:sp>
    </p:spTree>
    <p:extLst>
      <p:ext uri="{BB962C8B-B14F-4D97-AF65-F5344CB8AC3E}">
        <p14:creationId xmlns:p14="http://schemas.microsoft.com/office/powerpoint/2010/main" val="15900688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A3C46B-674A-4549-B063-EBCF062A6E4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nb-NO"/>
          </a:p>
        </p:txBody>
      </p:sp>
      <p:sp>
        <p:nvSpPr>
          <p:cNvPr id="3" name="Text Placeholder 2">
            <a:extLst>
              <a:ext uri="{FF2B5EF4-FFF2-40B4-BE49-F238E27FC236}">
                <a16:creationId xmlns:a16="http://schemas.microsoft.com/office/drawing/2014/main" id="{E18C5100-2B69-9947-B47A-6B5E441D1D3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D654ADFD-5F7C-EB42-B8CF-1CC7526C0D57}"/>
              </a:ext>
            </a:extLst>
          </p:cNvPr>
          <p:cNvSpPr>
            <a:spLocks noGrp="1"/>
          </p:cNvSpPr>
          <p:nvPr>
            <p:ph type="dt" sz="half" idx="10"/>
          </p:nvPr>
        </p:nvSpPr>
        <p:spPr/>
        <p:txBody>
          <a:bodyPr/>
          <a:lstStyle/>
          <a:p>
            <a:fld id="{746EB7D7-1BE0-2D42-A31A-E8A15D031D95}" type="datetime1">
              <a:rPr lang="nb-NO" smtClean="0"/>
              <a:t>07.07.2018</a:t>
            </a:fld>
            <a:endParaRPr lang="nb-NO"/>
          </a:p>
        </p:txBody>
      </p:sp>
      <p:sp>
        <p:nvSpPr>
          <p:cNvPr id="5" name="Footer Placeholder 4">
            <a:extLst>
              <a:ext uri="{FF2B5EF4-FFF2-40B4-BE49-F238E27FC236}">
                <a16:creationId xmlns:a16="http://schemas.microsoft.com/office/drawing/2014/main" id="{AFA89BF0-E4DF-734E-8D4D-5E5FDFC8C2D5}"/>
              </a:ext>
            </a:extLst>
          </p:cNvPr>
          <p:cNvSpPr>
            <a:spLocks noGrp="1"/>
          </p:cNvSpPr>
          <p:nvPr>
            <p:ph type="ftr" sz="quarter" idx="11"/>
          </p:nvPr>
        </p:nvSpPr>
        <p:spPr/>
        <p:txBody>
          <a:bodyPr/>
          <a:lstStyle/>
          <a:p>
            <a:r>
              <a:rPr lang="nb-NO"/>
              <a:t>Maiken Pedersen - UiO - CHEP 2018</a:t>
            </a:r>
          </a:p>
        </p:txBody>
      </p:sp>
      <p:sp>
        <p:nvSpPr>
          <p:cNvPr id="6" name="Slide Number Placeholder 5">
            <a:extLst>
              <a:ext uri="{FF2B5EF4-FFF2-40B4-BE49-F238E27FC236}">
                <a16:creationId xmlns:a16="http://schemas.microsoft.com/office/drawing/2014/main" id="{4262EAA4-3F13-C34A-8224-AA871D4FCD81}"/>
              </a:ext>
            </a:extLst>
          </p:cNvPr>
          <p:cNvSpPr>
            <a:spLocks noGrp="1"/>
          </p:cNvSpPr>
          <p:nvPr>
            <p:ph type="sldNum" sz="quarter" idx="12"/>
          </p:nvPr>
        </p:nvSpPr>
        <p:spPr/>
        <p:txBody>
          <a:bodyPr/>
          <a:lstStyle/>
          <a:p>
            <a:fld id="{EC53258F-20E5-4140-92B7-C66CEF1AF9CB}" type="slidenum">
              <a:rPr lang="nb-NO" smtClean="0"/>
              <a:t>‹#›</a:t>
            </a:fld>
            <a:endParaRPr lang="nb-NO"/>
          </a:p>
        </p:txBody>
      </p:sp>
    </p:spTree>
    <p:extLst>
      <p:ext uri="{BB962C8B-B14F-4D97-AF65-F5344CB8AC3E}">
        <p14:creationId xmlns:p14="http://schemas.microsoft.com/office/powerpoint/2010/main" val="2897730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9E03C3-C947-174C-B6AD-BA68C997D26F}"/>
              </a:ext>
            </a:extLst>
          </p:cNvPr>
          <p:cNvSpPr>
            <a:spLocks noGrp="1"/>
          </p:cNvSpPr>
          <p:nvPr>
            <p:ph type="title"/>
          </p:nvPr>
        </p:nvSpPr>
        <p:spPr/>
        <p:txBody>
          <a:bodyPr/>
          <a:lstStyle/>
          <a:p>
            <a:r>
              <a:rPr lang="en-US"/>
              <a:t>Click to edit Master title style</a:t>
            </a:r>
            <a:endParaRPr lang="nb-NO"/>
          </a:p>
        </p:txBody>
      </p:sp>
      <p:sp>
        <p:nvSpPr>
          <p:cNvPr id="3" name="Content Placeholder 2">
            <a:extLst>
              <a:ext uri="{FF2B5EF4-FFF2-40B4-BE49-F238E27FC236}">
                <a16:creationId xmlns:a16="http://schemas.microsoft.com/office/drawing/2014/main" id="{685316F9-AECB-594E-B31F-E0A8C7DC6D15}"/>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nb-NO"/>
          </a:p>
        </p:txBody>
      </p:sp>
      <p:sp>
        <p:nvSpPr>
          <p:cNvPr id="4" name="Content Placeholder 3">
            <a:extLst>
              <a:ext uri="{FF2B5EF4-FFF2-40B4-BE49-F238E27FC236}">
                <a16:creationId xmlns:a16="http://schemas.microsoft.com/office/drawing/2014/main" id="{19A09296-3C58-6045-BD35-6552C50B7BDB}"/>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nb-NO"/>
          </a:p>
        </p:txBody>
      </p:sp>
      <p:sp>
        <p:nvSpPr>
          <p:cNvPr id="5" name="Date Placeholder 4">
            <a:extLst>
              <a:ext uri="{FF2B5EF4-FFF2-40B4-BE49-F238E27FC236}">
                <a16:creationId xmlns:a16="http://schemas.microsoft.com/office/drawing/2014/main" id="{7FBDB74D-3AEA-7943-BD9F-B2D4A5F6DDCA}"/>
              </a:ext>
            </a:extLst>
          </p:cNvPr>
          <p:cNvSpPr>
            <a:spLocks noGrp="1"/>
          </p:cNvSpPr>
          <p:nvPr>
            <p:ph type="dt" sz="half" idx="10"/>
          </p:nvPr>
        </p:nvSpPr>
        <p:spPr/>
        <p:txBody>
          <a:bodyPr/>
          <a:lstStyle/>
          <a:p>
            <a:fld id="{E60A950A-A847-264C-A9A5-EAED8127CD8C}" type="datetime1">
              <a:rPr lang="nb-NO" smtClean="0"/>
              <a:t>07.07.2018</a:t>
            </a:fld>
            <a:endParaRPr lang="nb-NO"/>
          </a:p>
        </p:txBody>
      </p:sp>
      <p:sp>
        <p:nvSpPr>
          <p:cNvPr id="6" name="Footer Placeholder 5">
            <a:extLst>
              <a:ext uri="{FF2B5EF4-FFF2-40B4-BE49-F238E27FC236}">
                <a16:creationId xmlns:a16="http://schemas.microsoft.com/office/drawing/2014/main" id="{C9FC2A70-6A52-8A45-91C1-416B4853026F}"/>
              </a:ext>
            </a:extLst>
          </p:cNvPr>
          <p:cNvSpPr>
            <a:spLocks noGrp="1"/>
          </p:cNvSpPr>
          <p:nvPr>
            <p:ph type="ftr" sz="quarter" idx="11"/>
          </p:nvPr>
        </p:nvSpPr>
        <p:spPr/>
        <p:txBody>
          <a:bodyPr/>
          <a:lstStyle/>
          <a:p>
            <a:r>
              <a:rPr lang="nb-NO"/>
              <a:t>Maiken Pedersen - UiO - CHEP 2018</a:t>
            </a:r>
          </a:p>
        </p:txBody>
      </p:sp>
      <p:sp>
        <p:nvSpPr>
          <p:cNvPr id="7" name="Slide Number Placeholder 6">
            <a:extLst>
              <a:ext uri="{FF2B5EF4-FFF2-40B4-BE49-F238E27FC236}">
                <a16:creationId xmlns:a16="http://schemas.microsoft.com/office/drawing/2014/main" id="{91A1BAF1-344D-9E4C-BFFC-4CB267A5F605}"/>
              </a:ext>
            </a:extLst>
          </p:cNvPr>
          <p:cNvSpPr>
            <a:spLocks noGrp="1"/>
          </p:cNvSpPr>
          <p:nvPr>
            <p:ph type="sldNum" sz="quarter" idx="12"/>
          </p:nvPr>
        </p:nvSpPr>
        <p:spPr/>
        <p:txBody>
          <a:bodyPr/>
          <a:lstStyle/>
          <a:p>
            <a:fld id="{EC53258F-20E5-4140-92B7-C66CEF1AF9CB}" type="slidenum">
              <a:rPr lang="nb-NO" smtClean="0"/>
              <a:t>‹#›</a:t>
            </a:fld>
            <a:endParaRPr lang="nb-NO"/>
          </a:p>
        </p:txBody>
      </p:sp>
    </p:spTree>
    <p:extLst>
      <p:ext uri="{BB962C8B-B14F-4D97-AF65-F5344CB8AC3E}">
        <p14:creationId xmlns:p14="http://schemas.microsoft.com/office/powerpoint/2010/main" val="33989126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C1FA6B-94FA-1F43-B3FB-790E37F98DC9}"/>
              </a:ext>
            </a:extLst>
          </p:cNvPr>
          <p:cNvSpPr>
            <a:spLocks noGrp="1"/>
          </p:cNvSpPr>
          <p:nvPr>
            <p:ph type="title"/>
          </p:nvPr>
        </p:nvSpPr>
        <p:spPr>
          <a:xfrm>
            <a:off x="839788" y="365125"/>
            <a:ext cx="10515600" cy="1325563"/>
          </a:xfrm>
        </p:spPr>
        <p:txBody>
          <a:bodyPr/>
          <a:lstStyle/>
          <a:p>
            <a:r>
              <a:rPr lang="en-US"/>
              <a:t>Click to edit Master title style</a:t>
            </a:r>
            <a:endParaRPr lang="nb-NO"/>
          </a:p>
        </p:txBody>
      </p:sp>
      <p:sp>
        <p:nvSpPr>
          <p:cNvPr id="3" name="Text Placeholder 2">
            <a:extLst>
              <a:ext uri="{FF2B5EF4-FFF2-40B4-BE49-F238E27FC236}">
                <a16:creationId xmlns:a16="http://schemas.microsoft.com/office/drawing/2014/main" id="{7EDF91B5-7DBF-0A44-891E-3802B99502B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51EDB849-D44F-BF46-B84F-5A987BF37BF1}"/>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nb-NO"/>
          </a:p>
        </p:txBody>
      </p:sp>
      <p:sp>
        <p:nvSpPr>
          <p:cNvPr id="5" name="Text Placeholder 4">
            <a:extLst>
              <a:ext uri="{FF2B5EF4-FFF2-40B4-BE49-F238E27FC236}">
                <a16:creationId xmlns:a16="http://schemas.microsoft.com/office/drawing/2014/main" id="{C054E081-5557-A546-9B15-786C033BFEF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E2AFC10C-2B03-E54F-AB81-14B2B71F2F29}"/>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nb-NO"/>
          </a:p>
        </p:txBody>
      </p:sp>
      <p:sp>
        <p:nvSpPr>
          <p:cNvPr id="7" name="Date Placeholder 6">
            <a:extLst>
              <a:ext uri="{FF2B5EF4-FFF2-40B4-BE49-F238E27FC236}">
                <a16:creationId xmlns:a16="http://schemas.microsoft.com/office/drawing/2014/main" id="{DBB6B202-A485-C74F-99CE-520245D9FDD0}"/>
              </a:ext>
            </a:extLst>
          </p:cNvPr>
          <p:cNvSpPr>
            <a:spLocks noGrp="1"/>
          </p:cNvSpPr>
          <p:nvPr>
            <p:ph type="dt" sz="half" idx="10"/>
          </p:nvPr>
        </p:nvSpPr>
        <p:spPr/>
        <p:txBody>
          <a:bodyPr/>
          <a:lstStyle/>
          <a:p>
            <a:fld id="{2196242D-9B94-5349-B5EE-A7A9A6D8C690}" type="datetime1">
              <a:rPr lang="nb-NO" smtClean="0"/>
              <a:t>07.07.2018</a:t>
            </a:fld>
            <a:endParaRPr lang="nb-NO"/>
          </a:p>
        </p:txBody>
      </p:sp>
      <p:sp>
        <p:nvSpPr>
          <p:cNvPr id="8" name="Footer Placeholder 7">
            <a:extLst>
              <a:ext uri="{FF2B5EF4-FFF2-40B4-BE49-F238E27FC236}">
                <a16:creationId xmlns:a16="http://schemas.microsoft.com/office/drawing/2014/main" id="{89C05D19-F256-1141-A4CC-FAB88EC3235D}"/>
              </a:ext>
            </a:extLst>
          </p:cNvPr>
          <p:cNvSpPr>
            <a:spLocks noGrp="1"/>
          </p:cNvSpPr>
          <p:nvPr>
            <p:ph type="ftr" sz="quarter" idx="11"/>
          </p:nvPr>
        </p:nvSpPr>
        <p:spPr/>
        <p:txBody>
          <a:bodyPr/>
          <a:lstStyle/>
          <a:p>
            <a:r>
              <a:rPr lang="nb-NO"/>
              <a:t>Maiken Pedersen - UiO - CHEP 2018</a:t>
            </a:r>
          </a:p>
        </p:txBody>
      </p:sp>
      <p:sp>
        <p:nvSpPr>
          <p:cNvPr id="9" name="Slide Number Placeholder 8">
            <a:extLst>
              <a:ext uri="{FF2B5EF4-FFF2-40B4-BE49-F238E27FC236}">
                <a16:creationId xmlns:a16="http://schemas.microsoft.com/office/drawing/2014/main" id="{2FD55A44-E149-9148-B852-3025847A2C91}"/>
              </a:ext>
            </a:extLst>
          </p:cNvPr>
          <p:cNvSpPr>
            <a:spLocks noGrp="1"/>
          </p:cNvSpPr>
          <p:nvPr>
            <p:ph type="sldNum" sz="quarter" idx="12"/>
          </p:nvPr>
        </p:nvSpPr>
        <p:spPr/>
        <p:txBody>
          <a:bodyPr/>
          <a:lstStyle/>
          <a:p>
            <a:fld id="{EC53258F-20E5-4140-92B7-C66CEF1AF9CB}" type="slidenum">
              <a:rPr lang="nb-NO" smtClean="0"/>
              <a:t>‹#›</a:t>
            </a:fld>
            <a:endParaRPr lang="nb-NO"/>
          </a:p>
        </p:txBody>
      </p:sp>
    </p:spTree>
    <p:extLst>
      <p:ext uri="{BB962C8B-B14F-4D97-AF65-F5344CB8AC3E}">
        <p14:creationId xmlns:p14="http://schemas.microsoft.com/office/powerpoint/2010/main" val="13016059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CE2E5B-D132-B44F-A69E-47875DF017DE}"/>
              </a:ext>
            </a:extLst>
          </p:cNvPr>
          <p:cNvSpPr>
            <a:spLocks noGrp="1"/>
          </p:cNvSpPr>
          <p:nvPr>
            <p:ph type="title"/>
          </p:nvPr>
        </p:nvSpPr>
        <p:spPr/>
        <p:txBody>
          <a:bodyPr/>
          <a:lstStyle/>
          <a:p>
            <a:r>
              <a:rPr lang="en-US"/>
              <a:t>Click to edit Master title style</a:t>
            </a:r>
            <a:endParaRPr lang="nb-NO"/>
          </a:p>
        </p:txBody>
      </p:sp>
      <p:sp>
        <p:nvSpPr>
          <p:cNvPr id="3" name="Date Placeholder 2">
            <a:extLst>
              <a:ext uri="{FF2B5EF4-FFF2-40B4-BE49-F238E27FC236}">
                <a16:creationId xmlns:a16="http://schemas.microsoft.com/office/drawing/2014/main" id="{466E8A82-AAE7-B94B-820C-9EB507EF96CF}"/>
              </a:ext>
            </a:extLst>
          </p:cNvPr>
          <p:cNvSpPr>
            <a:spLocks noGrp="1"/>
          </p:cNvSpPr>
          <p:nvPr>
            <p:ph type="dt" sz="half" idx="10"/>
          </p:nvPr>
        </p:nvSpPr>
        <p:spPr/>
        <p:txBody>
          <a:bodyPr/>
          <a:lstStyle/>
          <a:p>
            <a:fld id="{C3BEEC26-59EB-3446-8DCF-4A3C64BF220E}" type="datetime1">
              <a:rPr lang="nb-NO" smtClean="0"/>
              <a:t>07.07.2018</a:t>
            </a:fld>
            <a:endParaRPr lang="nb-NO"/>
          </a:p>
        </p:txBody>
      </p:sp>
      <p:sp>
        <p:nvSpPr>
          <p:cNvPr id="4" name="Footer Placeholder 3">
            <a:extLst>
              <a:ext uri="{FF2B5EF4-FFF2-40B4-BE49-F238E27FC236}">
                <a16:creationId xmlns:a16="http://schemas.microsoft.com/office/drawing/2014/main" id="{D40FB8A6-8B2D-1247-9B15-26D7CBFE8C7B}"/>
              </a:ext>
            </a:extLst>
          </p:cNvPr>
          <p:cNvSpPr>
            <a:spLocks noGrp="1"/>
          </p:cNvSpPr>
          <p:nvPr>
            <p:ph type="ftr" sz="quarter" idx="11"/>
          </p:nvPr>
        </p:nvSpPr>
        <p:spPr/>
        <p:txBody>
          <a:bodyPr/>
          <a:lstStyle/>
          <a:p>
            <a:r>
              <a:rPr lang="nb-NO"/>
              <a:t>Maiken Pedersen - UiO - CHEP 2018</a:t>
            </a:r>
          </a:p>
        </p:txBody>
      </p:sp>
      <p:sp>
        <p:nvSpPr>
          <p:cNvPr id="5" name="Slide Number Placeholder 4">
            <a:extLst>
              <a:ext uri="{FF2B5EF4-FFF2-40B4-BE49-F238E27FC236}">
                <a16:creationId xmlns:a16="http://schemas.microsoft.com/office/drawing/2014/main" id="{2CECF55B-C2CF-7B42-AF28-738EABBBA72C}"/>
              </a:ext>
            </a:extLst>
          </p:cNvPr>
          <p:cNvSpPr>
            <a:spLocks noGrp="1"/>
          </p:cNvSpPr>
          <p:nvPr>
            <p:ph type="sldNum" sz="quarter" idx="12"/>
          </p:nvPr>
        </p:nvSpPr>
        <p:spPr/>
        <p:txBody>
          <a:bodyPr/>
          <a:lstStyle/>
          <a:p>
            <a:fld id="{EC53258F-20E5-4140-92B7-C66CEF1AF9CB}" type="slidenum">
              <a:rPr lang="nb-NO" smtClean="0"/>
              <a:t>‹#›</a:t>
            </a:fld>
            <a:endParaRPr lang="nb-NO"/>
          </a:p>
        </p:txBody>
      </p:sp>
    </p:spTree>
    <p:extLst>
      <p:ext uri="{BB962C8B-B14F-4D97-AF65-F5344CB8AC3E}">
        <p14:creationId xmlns:p14="http://schemas.microsoft.com/office/powerpoint/2010/main" val="32805351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B481841-A9C8-4F4B-BE3F-6D5223DB2085}"/>
              </a:ext>
            </a:extLst>
          </p:cNvPr>
          <p:cNvSpPr>
            <a:spLocks noGrp="1"/>
          </p:cNvSpPr>
          <p:nvPr>
            <p:ph type="dt" sz="half" idx="10"/>
          </p:nvPr>
        </p:nvSpPr>
        <p:spPr/>
        <p:txBody>
          <a:bodyPr/>
          <a:lstStyle/>
          <a:p>
            <a:fld id="{E24B007E-31FE-384A-BA35-D7E2F73DCE25}" type="datetime1">
              <a:rPr lang="nb-NO" smtClean="0"/>
              <a:t>07.07.2018</a:t>
            </a:fld>
            <a:endParaRPr lang="nb-NO"/>
          </a:p>
        </p:txBody>
      </p:sp>
      <p:sp>
        <p:nvSpPr>
          <p:cNvPr id="3" name="Footer Placeholder 2">
            <a:extLst>
              <a:ext uri="{FF2B5EF4-FFF2-40B4-BE49-F238E27FC236}">
                <a16:creationId xmlns:a16="http://schemas.microsoft.com/office/drawing/2014/main" id="{3D26C317-C82E-7441-AB00-967410A77CC0}"/>
              </a:ext>
            </a:extLst>
          </p:cNvPr>
          <p:cNvSpPr>
            <a:spLocks noGrp="1"/>
          </p:cNvSpPr>
          <p:nvPr>
            <p:ph type="ftr" sz="quarter" idx="11"/>
          </p:nvPr>
        </p:nvSpPr>
        <p:spPr/>
        <p:txBody>
          <a:bodyPr/>
          <a:lstStyle/>
          <a:p>
            <a:r>
              <a:rPr lang="nb-NO"/>
              <a:t>Maiken Pedersen - UiO - CHEP 2018</a:t>
            </a:r>
          </a:p>
        </p:txBody>
      </p:sp>
      <p:sp>
        <p:nvSpPr>
          <p:cNvPr id="4" name="Slide Number Placeholder 3">
            <a:extLst>
              <a:ext uri="{FF2B5EF4-FFF2-40B4-BE49-F238E27FC236}">
                <a16:creationId xmlns:a16="http://schemas.microsoft.com/office/drawing/2014/main" id="{4A24F547-AFF5-224D-9D38-DD36FE503C5F}"/>
              </a:ext>
            </a:extLst>
          </p:cNvPr>
          <p:cNvSpPr>
            <a:spLocks noGrp="1"/>
          </p:cNvSpPr>
          <p:nvPr>
            <p:ph type="sldNum" sz="quarter" idx="12"/>
          </p:nvPr>
        </p:nvSpPr>
        <p:spPr/>
        <p:txBody>
          <a:bodyPr/>
          <a:lstStyle/>
          <a:p>
            <a:fld id="{EC53258F-20E5-4140-92B7-C66CEF1AF9CB}" type="slidenum">
              <a:rPr lang="nb-NO" smtClean="0"/>
              <a:t>‹#›</a:t>
            </a:fld>
            <a:endParaRPr lang="nb-NO"/>
          </a:p>
        </p:txBody>
      </p:sp>
    </p:spTree>
    <p:extLst>
      <p:ext uri="{BB962C8B-B14F-4D97-AF65-F5344CB8AC3E}">
        <p14:creationId xmlns:p14="http://schemas.microsoft.com/office/powerpoint/2010/main" val="23709428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317EC4-15ED-A342-A56A-64A3707A6E6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nb-NO"/>
          </a:p>
        </p:txBody>
      </p:sp>
      <p:sp>
        <p:nvSpPr>
          <p:cNvPr id="3" name="Content Placeholder 2">
            <a:extLst>
              <a:ext uri="{FF2B5EF4-FFF2-40B4-BE49-F238E27FC236}">
                <a16:creationId xmlns:a16="http://schemas.microsoft.com/office/drawing/2014/main" id="{D20D5473-62EA-224D-B065-7EFBA50BA4A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nb-NO"/>
          </a:p>
        </p:txBody>
      </p:sp>
      <p:sp>
        <p:nvSpPr>
          <p:cNvPr id="4" name="Text Placeholder 3">
            <a:extLst>
              <a:ext uri="{FF2B5EF4-FFF2-40B4-BE49-F238E27FC236}">
                <a16:creationId xmlns:a16="http://schemas.microsoft.com/office/drawing/2014/main" id="{410163B5-CBEF-EA45-8936-75B1D56CB5D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8F90D667-BAE3-2340-9EB9-CABBBA99A832}"/>
              </a:ext>
            </a:extLst>
          </p:cNvPr>
          <p:cNvSpPr>
            <a:spLocks noGrp="1"/>
          </p:cNvSpPr>
          <p:nvPr>
            <p:ph type="dt" sz="half" idx="10"/>
          </p:nvPr>
        </p:nvSpPr>
        <p:spPr/>
        <p:txBody>
          <a:bodyPr/>
          <a:lstStyle/>
          <a:p>
            <a:fld id="{C63C6D7B-07CA-AE42-8142-7A7BDD3C02E5}" type="datetime1">
              <a:rPr lang="nb-NO" smtClean="0"/>
              <a:t>07.07.2018</a:t>
            </a:fld>
            <a:endParaRPr lang="nb-NO"/>
          </a:p>
        </p:txBody>
      </p:sp>
      <p:sp>
        <p:nvSpPr>
          <p:cNvPr id="6" name="Footer Placeholder 5">
            <a:extLst>
              <a:ext uri="{FF2B5EF4-FFF2-40B4-BE49-F238E27FC236}">
                <a16:creationId xmlns:a16="http://schemas.microsoft.com/office/drawing/2014/main" id="{F70F2A51-ABCD-C24D-A72C-F4EC634B5E97}"/>
              </a:ext>
            </a:extLst>
          </p:cNvPr>
          <p:cNvSpPr>
            <a:spLocks noGrp="1"/>
          </p:cNvSpPr>
          <p:nvPr>
            <p:ph type="ftr" sz="quarter" idx="11"/>
          </p:nvPr>
        </p:nvSpPr>
        <p:spPr/>
        <p:txBody>
          <a:bodyPr/>
          <a:lstStyle/>
          <a:p>
            <a:r>
              <a:rPr lang="nb-NO"/>
              <a:t>Maiken Pedersen - UiO - CHEP 2018</a:t>
            </a:r>
          </a:p>
        </p:txBody>
      </p:sp>
      <p:sp>
        <p:nvSpPr>
          <p:cNvPr id="7" name="Slide Number Placeholder 6">
            <a:extLst>
              <a:ext uri="{FF2B5EF4-FFF2-40B4-BE49-F238E27FC236}">
                <a16:creationId xmlns:a16="http://schemas.microsoft.com/office/drawing/2014/main" id="{DE9F0DD1-828B-5C44-B4E5-75414A443443}"/>
              </a:ext>
            </a:extLst>
          </p:cNvPr>
          <p:cNvSpPr>
            <a:spLocks noGrp="1"/>
          </p:cNvSpPr>
          <p:nvPr>
            <p:ph type="sldNum" sz="quarter" idx="12"/>
          </p:nvPr>
        </p:nvSpPr>
        <p:spPr/>
        <p:txBody>
          <a:bodyPr/>
          <a:lstStyle/>
          <a:p>
            <a:fld id="{EC53258F-20E5-4140-92B7-C66CEF1AF9CB}" type="slidenum">
              <a:rPr lang="nb-NO" smtClean="0"/>
              <a:t>‹#›</a:t>
            </a:fld>
            <a:endParaRPr lang="nb-NO"/>
          </a:p>
        </p:txBody>
      </p:sp>
    </p:spTree>
    <p:extLst>
      <p:ext uri="{BB962C8B-B14F-4D97-AF65-F5344CB8AC3E}">
        <p14:creationId xmlns:p14="http://schemas.microsoft.com/office/powerpoint/2010/main" val="4906268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64882D-5267-5244-88C7-647E42794BC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nb-NO"/>
          </a:p>
        </p:txBody>
      </p:sp>
      <p:sp>
        <p:nvSpPr>
          <p:cNvPr id="3" name="Picture Placeholder 2">
            <a:extLst>
              <a:ext uri="{FF2B5EF4-FFF2-40B4-BE49-F238E27FC236}">
                <a16:creationId xmlns:a16="http://schemas.microsoft.com/office/drawing/2014/main" id="{9EE9E98C-1945-6041-9EB7-002DD084B78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b-NO"/>
          </a:p>
        </p:txBody>
      </p:sp>
      <p:sp>
        <p:nvSpPr>
          <p:cNvPr id="4" name="Text Placeholder 3">
            <a:extLst>
              <a:ext uri="{FF2B5EF4-FFF2-40B4-BE49-F238E27FC236}">
                <a16:creationId xmlns:a16="http://schemas.microsoft.com/office/drawing/2014/main" id="{B2F8F913-BB80-D743-8631-203C2D2295B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CED5E66D-1CF5-1C44-B35A-471BE799D660}"/>
              </a:ext>
            </a:extLst>
          </p:cNvPr>
          <p:cNvSpPr>
            <a:spLocks noGrp="1"/>
          </p:cNvSpPr>
          <p:nvPr>
            <p:ph type="dt" sz="half" idx="10"/>
          </p:nvPr>
        </p:nvSpPr>
        <p:spPr/>
        <p:txBody>
          <a:bodyPr/>
          <a:lstStyle/>
          <a:p>
            <a:fld id="{A6E8AFB2-45F1-584A-9EB2-7865D8434E56}" type="datetime1">
              <a:rPr lang="nb-NO" smtClean="0"/>
              <a:t>07.07.2018</a:t>
            </a:fld>
            <a:endParaRPr lang="nb-NO"/>
          </a:p>
        </p:txBody>
      </p:sp>
      <p:sp>
        <p:nvSpPr>
          <p:cNvPr id="6" name="Footer Placeholder 5">
            <a:extLst>
              <a:ext uri="{FF2B5EF4-FFF2-40B4-BE49-F238E27FC236}">
                <a16:creationId xmlns:a16="http://schemas.microsoft.com/office/drawing/2014/main" id="{ADDAA852-312D-5347-9E66-6490ED3634A7}"/>
              </a:ext>
            </a:extLst>
          </p:cNvPr>
          <p:cNvSpPr>
            <a:spLocks noGrp="1"/>
          </p:cNvSpPr>
          <p:nvPr>
            <p:ph type="ftr" sz="quarter" idx="11"/>
          </p:nvPr>
        </p:nvSpPr>
        <p:spPr/>
        <p:txBody>
          <a:bodyPr/>
          <a:lstStyle/>
          <a:p>
            <a:r>
              <a:rPr lang="nb-NO"/>
              <a:t>Maiken Pedersen - UiO - CHEP 2018</a:t>
            </a:r>
          </a:p>
        </p:txBody>
      </p:sp>
      <p:sp>
        <p:nvSpPr>
          <p:cNvPr id="7" name="Slide Number Placeholder 6">
            <a:extLst>
              <a:ext uri="{FF2B5EF4-FFF2-40B4-BE49-F238E27FC236}">
                <a16:creationId xmlns:a16="http://schemas.microsoft.com/office/drawing/2014/main" id="{3D38D24A-E409-CC49-8206-18DE4242CC68}"/>
              </a:ext>
            </a:extLst>
          </p:cNvPr>
          <p:cNvSpPr>
            <a:spLocks noGrp="1"/>
          </p:cNvSpPr>
          <p:nvPr>
            <p:ph type="sldNum" sz="quarter" idx="12"/>
          </p:nvPr>
        </p:nvSpPr>
        <p:spPr/>
        <p:txBody>
          <a:bodyPr/>
          <a:lstStyle/>
          <a:p>
            <a:fld id="{EC53258F-20E5-4140-92B7-C66CEF1AF9CB}" type="slidenum">
              <a:rPr lang="nb-NO" smtClean="0"/>
              <a:t>‹#›</a:t>
            </a:fld>
            <a:endParaRPr lang="nb-NO"/>
          </a:p>
        </p:txBody>
      </p:sp>
    </p:spTree>
    <p:extLst>
      <p:ext uri="{BB962C8B-B14F-4D97-AF65-F5344CB8AC3E}">
        <p14:creationId xmlns:p14="http://schemas.microsoft.com/office/powerpoint/2010/main" val="14371916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A0C51A2-B2AC-A146-9AC2-C47EC802284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nb-NO"/>
          </a:p>
        </p:txBody>
      </p:sp>
      <p:sp>
        <p:nvSpPr>
          <p:cNvPr id="3" name="Text Placeholder 2">
            <a:extLst>
              <a:ext uri="{FF2B5EF4-FFF2-40B4-BE49-F238E27FC236}">
                <a16:creationId xmlns:a16="http://schemas.microsoft.com/office/drawing/2014/main" id="{0068F996-FB95-2A4D-9C78-6B6C0A88DDC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nb-NO"/>
          </a:p>
        </p:txBody>
      </p:sp>
      <p:sp>
        <p:nvSpPr>
          <p:cNvPr id="4" name="Date Placeholder 3">
            <a:extLst>
              <a:ext uri="{FF2B5EF4-FFF2-40B4-BE49-F238E27FC236}">
                <a16:creationId xmlns:a16="http://schemas.microsoft.com/office/drawing/2014/main" id="{84AA9D76-2796-E645-8603-6D69C3A6524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8AA67B4-DE5C-B044-BBE2-4FA4CC161E64}" type="datetime1">
              <a:rPr lang="nb-NO" smtClean="0"/>
              <a:t>07.07.2018</a:t>
            </a:fld>
            <a:endParaRPr lang="nb-NO"/>
          </a:p>
        </p:txBody>
      </p:sp>
      <p:sp>
        <p:nvSpPr>
          <p:cNvPr id="5" name="Footer Placeholder 4">
            <a:extLst>
              <a:ext uri="{FF2B5EF4-FFF2-40B4-BE49-F238E27FC236}">
                <a16:creationId xmlns:a16="http://schemas.microsoft.com/office/drawing/2014/main" id="{297647AB-7E6E-384D-8237-65DB54AA042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nb-NO"/>
              <a:t>Maiken Pedersen - UiO - CHEP 2018</a:t>
            </a:r>
          </a:p>
        </p:txBody>
      </p:sp>
      <p:sp>
        <p:nvSpPr>
          <p:cNvPr id="6" name="Slide Number Placeholder 5">
            <a:extLst>
              <a:ext uri="{FF2B5EF4-FFF2-40B4-BE49-F238E27FC236}">
                <a16:creationId xmlns:a16="http://schemas.microsoft.com/office/drawing/2014/main" id="{FC457B51-F393-5341-B3AE-599E4E732C1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C53258F-20E5-4140-92B7-C66CEF1AF9CB}" type="slidenum">
              <a:rPr lang="nb-NO" smtClean="0"/>
              <a:t>‹#›</a:t>
            </a:fld>
            <a:endParaRPr lang="nb-NO"/>
          </a:p>
        </p:txBody>
      </p:sp>
    </p:spTree>
    <p:extLst>
      <p:ext uri="{BB962C8B-B14F-4D97-AF65-F5344CB8AC3E}">
        <p14:creationId xmlns:p14="http://schemas.microsoft.com/office/powerpoint/2010/main" val="36685782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hyperlink" Target="https://source.coderefinery.org/nordugrid/contrib/tree/master/ansible/arc-ce"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8.xml"/><Relationship Id="rId4" Type="http://schemas.openxmlformats.org/officeDocument/2006/relationships/image" Target="../media/image18.jpeg"/></Relationships>
</file>

<file path=ppt/slides/_rels/slide14.xml.rels><?xml version="1.0" encoding="UTF-8" standalone="yes"?>
<Relationships xmlns="http://schemas.openxmlformats.org/package/2006/relationships"><Relationship Id="rId3" Type="http://schemas.openxmlformats.org/officeDocument/2006/relationships/hyperlink" Target="https://source.coderefinery.org/nordugrid/arc"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23.png"/><Relationship Id="rId4" Type="http://schemas.openxmlformats.org/officeDocument/2006/relationships/image" Target="../media/image22.png"/></Relationships>
</file>

<file path=ppt/slides/_rels/slide19.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26.emf"/><Relationship Id="rId4" Type="http://schemas.openxmlformats.org/officeDocument/2006/relationships/image" Target="../media/image25.emf"/></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image" Target="../media/image27.emf"/><Relationship Id="rId1" Type="http://schemas.openxmlformats.org/officeDocument/2006/relationships/slideLayout" Target="../slideLayouts/slideLayout2.xml"/><Relationship Id="rId4" Type="http://schemas.openxmlformats.org/officeDocument/2006/relationships/image" Target="../media/image7.emf"/></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1.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hyperlink" Target="http://elasticluster.readthedocs.io/en/latest/" TargetMode="External"/><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DF62A4-EA09-0D41-B468-5FC245143A7E}"/>
              </a:ext>
            </a:extLst>
          </p:cNvPr>
          <p:cNvSpPr>
            <a:spLocks noGrp="1"/>
          </p:cNvSpPr>
          <p:nvPr>
            <p:ph type="ctrTitle"/>
          </p:nvPr>
        </p:nvSpPr>
        <p:spPr/>
        <p:txBody>
          <a:bodyPr>
            <a:normAutofit fontScale="90000"/>
          </a:bodyPr>
          <a:lstStyle/>
          <a:p>
            <a:r>
              <a:rPr lang="nb-NO" dirty="0" err="1"/>
              <a:t>Lightweight</a:t>
            </a:r>
            <a:r>
              <a:rPr lang="nb-NO" dirty="0"/>
              <a:t> on-</a:t>
            </a:r>
            <a:r>
              <a:rPr lang="nb-NO" dirty="0" err="1"/>
              <a:t>demand</a:t>
            </a:r>
            <a:r>
              <a:rPr lang="nb-NO" dirty="0"/>
              <a:t> </a:t>
            </a:r>
            <a:r>
              <a:rPr lang="nb-NO" dirty="0" err="1"/>
              <a:t>computing</a:t>
            </a:r>
            <a:r>
              <a:rPr lang="nb-NO" dirty="0"/>
              <a:t> </a:t>
            </a:r>
            <a:r>
              <a:rPr lang="nb-NO" dirty="0" err="1"/>
              <a:t>with</a:t>
            </a:r>
            <a:r>
              <a:rPr lang="nb-NO" dirty="0"/>
              <a:t> </a:t>
            </a:r>
            <a:r>
              <a:rPr lang="nb-NO" dirty="0" err="1"/>
              <a:t>Elasticluster</a:t>
            </a:r>
            <a:r>
              <a:rPr lang="nb-NO" dirty="0"/>
              <a:t> and </a:t>
            </a:r>
            <a:r>
              <a:rPr lang="nb-NO" dirty="0" err="1"/>
              <a:t>Nordugrid</a:t>
            </a:r>
            <a:r>
              <a:rPr lang="nb-NO" dirty="0"/>
              <a:t> ARC</a:t>
            </a:r>
          </a:p>
        </p:txBody>
      </p:sp>
      <p:sp>
        <p:nvSpPr>
          <p:cNvPr id="3" name="Subtitle 2">
            <a:extLst>
              <a:ext uri="{FF2B5EF4-FFF2-40B4-BE49-F238E27FC236}">
                <a16:creationId xmlns:a16="http://schemas.microsoft.com/office/drawing/2014/main" id="{3E97ED8A-19F7-7844-B970-38A8CE7E3A49}"/>
              </a:ext>
            </a:extLst>
          </p:cNvPr>
          <p:cNvSpPr>
            <a:spLocks noGrp="1"/>
          </p:cNvSpPr>
          <p:nvPr>
            <p:ph type="subTitle" idx="1"/>
          </p:nvPr>
        </p:nvSpPr>
        <p:spPr>
          <a:xfrm>
            <a:off x="1524000" y="4262438"/>
            <a:ext cx="9144000" cy="1655762"/>
          </a:xfrm>
        </p:spPr>
        <p:txBody>
          <a:bodyPr>
            <a:normAutofit fontScale="77500" lnSpcReduction="20000"/>
          </a:bodyPr>
          <a:lstStyle/>
          <a:p>
            <a:r>
              <a:rPr lang="nb-NO" dirty="0"/>
              <a:t>On </a:t>
            </a:r>
            <a:r>
              <a:rPr lang="nb-NO" dirty="0" err="1"/>
              <a:t>behalf</a:t>
            </a:r>
            <a:r>
              <a:rPr lang="nb-NO" dirty="0"/>
              <a:t> </a:t>
            </a:r>
            <a:r>
              <a:rPr lang="nb-NO" dirty="0" err="1"/>
              <a:t>of</a:t>
            </a:r>
            <a:r>
              <a:rPr lang="nb-NO" dirty="0"/>
              <a:t> </a:t>
            </a:r>
            <a:r>
              <a:rPr lang="nb-NO" dirty="0" err="1"/>
              <a:t>the</a:t>
            </a:r>
            <a:r>
              <a:rPr lang="nb-NO" dirty="0"/>
              <a:t> ATLAS Collaboration</a:t>
            </a:r>
          </a:p>
          <a:p>
            <a:endParaRPr lang="nb-NO" dirty="0"/>
          </a:p>
          <a:p>
            <a:r>
              <a:rPr lang="nb-NO" u="sng" dirty="0"/>
              <a:t>Maiken Pedersen, </a:t>
            </a:r>
            <a:r>
              <a:rPr lang="nb-NO" u="sng" dirty="0" err="1"/>
              <a:t>University</a:t>
            </a:r>
            <a:r>
              <a:rPr lang="nb-NO" u="sng" dirty="0"/>
              <a:t> </a:t>
            </a:r>
            <a:r>
              <a:rPr lang="nb-NO" u="sng" dirty="0" err="1"/>
              <a:t>of</a:t>
            </a:r>
            <a:r>
              <a:rPr lang="nb-NO" u="sng" dirty="0"/>
              <a:t> Oslo (NO)</a:t>
            </a:r>
          </a:p>
          <a:p>
            <a:r>
              <a:rPr lang="nb-NO" dirty="0"/>
              <a:t>David Cameron, </a:t>
            </a:r>
            <a:r>
              <a:rPr lang="nb-NO" dirty="0" err="1"/>
              <a:t>University</a:t>
            </a:r>
            <a:r>
              <a:rPr lang="nb-NO" dirty="0"/>
              <a:t> </a:t>
            </a:r>
            <a:r>
              <a:rPr lang="nb-NO" dirty="0" err="1"/>
              <a:t>of</a:t>
            </a:r>
            <a:r>
              <a:rPr lang="nb-NO" dirty="0"/>
              <a:t> Oslo (NO)</a:t>
            </a:r>
          </a:p>
          <a:p>
            <a:r>
              <a:rPr lang="nb-NO" dirty="0"/>
              <a:t>Andrej </a:t>
            </a:r>
            <a:r>
              <a:rPr lang="nb-NO" dirty="0" err="1"/>
              <a:t>Filipcic</a:t>
            </a:r>
            <a:r>
              <a:rPr lang="nb-NO" dirty="0"/>
              <a:t>, Jozef Stefan </a:t>
            </a:r>
            <a:r>
              <a:rPr lang="nb-NO" dirty="0" err="1"/>
              <a:t>Institute</a:t>
            </a:r>
            <a:r>
              <a:rPr lang="nb-NO" dirty="0"/>
              <a:t> (SI)</a:t>
            </a:r>
          </a:p>
          <a:p>
            <a:endParaRPr lang="nb-NO" dirty="0"/>
          </a:p>
        </p:txBody>
      </p:sp>
      <p:pic>
        <p:nvPicPr>
          <p:cNvPr id="3078" name="Picture 6" descr="Home">
            <a:extLst>
              <a:ext uri="{FF2B5EF4-FFF2-40B4-BE49-F238E27FC236}">
                <a16:creationId xmlns:a16="http://schemas.microsoft.com/office/drawing/2014/main" id="{1A2B467E-0BA1-1F45-B517-67DCA02645C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91599" y="5491649"/>
            <a:ext cx="3048000" cy="1066800"/>
          </a:xfrm>
          <a:prstGeom prst="rect">
            <a:avLst/>
          </a:prstGeom>
          <a:solidFill>
            <a:schemeClr val="accent1"/>
          </a:solidFill>
        </p:spPr>
      </p:pic>
      <p:pic>
        <p:nvPicPr>
          <p:cNvPr id="3080" name="Picture 8" descr="ARC logo">
            <a:extLst>
              <a:ext uri="{FF2B5EF4-FFF2-40B4-BE49-F238E27FC236}">
                <a16:creationId xmlns:a16="http://schemas.microsoft.com/office/drawing/2014/main" id="{D9554BB3-6E4B-F145-8368-5D3F896CE3A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6400" y="3509963"/>
            <a:ext cx="1117600" cy="1477969"/>
          </a:xfrm>
          <a:prstGeom prst="rect">
            <a:avLst/>
          </a:prstGeom>
          <a:noFill/>
          <a:extLst>
            <a:ext uri="{909E8E84-426E-40DD-AFC4-6F175D3DCCD1}">
              <a14:hiddenFill xmlns:a14="http://schemas.microsoft.com/office/drawing/2010/main">
                <a:solidFill>
                  <a:srgbClr val="FFFFFF"/>
                </a:solidFill>
              </a14:hiddenFill>
            </a:ext>
          </a:extLst>
        </p:spPr>
      </p:pic>
      <p:sp>
        <p:nvSpPr>
          <p:cNvPr id="4" name="AutoShape 10" descr="Image result for nordugrid logo">
            <a:extLst>
              <a:ext uri="{FF2B5EF4-FFF2-40B4-BE49-F238E27FC236}">
                <a16:creationId xmlns:a16="http://schemas.microsoft.com/office/drawing/2014/main" id="{D9C08065-D11B-3641-9790-946E18FA7136}"/>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b-NO"/>
          </a:p>
        </p:txBody>
      </p:sp>
      <p:pic>
        <p:nvPicPr>
          <p:cNvPr id="3086" name="Picture 14" descr="Image result for nordugrid logo">
            <a:extLst>
              <a:ext uri="{FF2B5EF4-FFF2-40B4-BE49-F238E27FC236}">
                <a16:creationId xmlns:a16="http://schemas.microsoft.com/office/drawing/2014/main" id="{8A588463-E61A-8547-A4DB-715CF87B04A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1" y="5379424"/>
            <a:ext cx="3420533" cy="12912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02873416"/>
      </p:ext>
    </p:extLst>
  </p:cSld>
  <p:clrMapOvr>
    <a:masterClrMapping/>
  </p:clrMapOvr>
  <mc:AlternateContent xmlns:mc="http://schemas.openxmlformats.org/markup-compatibility/2006">
    <mc:Choice xmlns:p14="http://schemas.microsoft.com/office/powerpoint/2010/main" Requires="p14">
      <p:transition spd="slow" p14:dur="2000" advTm="10244"/>
    </mc:Choice>
    <mc:Fallback>
      <p:transition spd="slow" advTm="10244"/>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Group 25"/>
          <p:cNvGrpSpPr/>
          <p:nvPr/>
        </p:nvGrpSpPr>
        <p:grpSpPr>
          <a:xfrm>
            <a:off x="4795028" y="986457"/>
            <a:ext cx="7382391" cy="5265408"/>
            <a:chOff x="37474" y="-219764"/>
            <a:chExt cx="12340664" cy="7124401"/>
          </a:xfrm>
        </p:grpSpPr>
        <p:sp>
          <p:nvSpPr>
            <p:cNvPr id="4" name="Cloud 3"/>
            <p:cNvSpPr/>
            <p:nvPr/>
          </p:nvSpPr>
          <p:spPr>
            <a:xfrm rot="11273635">
              <a:off x="200986" y="-219764"/>
              <a:ext cx="12177152" cy="7124401"/>
            </a:xfrm>
            <a:prstGeom prst="cloud">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ounded Rectangle 4"/>
            <p:cNvSpPr/>
            <p:nvPr/>
          </p:nvSpPr>
          <p:spPr>
            <a:xfrm>
              <a:off x="1248911" y="2153345"/>
              <a:ext cx="2140123" cy="1810138"/>
            </a:xfrm>
            <a:prstGeom prst="roundRect">
              <a:avLst/>
            </a:prstGeom>
            <a:solidFill>
              <a:schemeClr val="accent5">
                <a:lumMod val="60000"/>
                <a:lumOff val="40000"/>
              </a:schemeClr>
            </a:solidFill>
            <a:ln w="317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Custom ansible </a:t>
              </a:r>
            </a:p>
            <a:p>
              <a:pPr algn="ctr"/>
              <a:r>
                <a:rPr lang="en-US" sz="1600" dirty="0">
                  <a:solidFill>
                    <a:schemeClr val="tx1"/>
                  </a:solidFill>
                </a:rPr>
                <a:t>for ARC CE and </a:t>
              </a:r>
              <a:r>
                <a:rPr lang="en-US" sz="1600" dirty="0" err="1">
                  <a:solidFill>
                    <a:schemeClr val="tx1"/>
                  </a:solidFill>
                </a:rPr>
                <a:t>aCT</a:t>
              </a:r>
              <a:endParaRPr lang="en-US" sz="1600" dirty="0">
                <a:solidFill>
                  <a:schemeClr val="tx1"/>
                </a:solidFill>
              </a:endParaRPr>
            </a:p>
            <a:p>
              <a:pPr algn="ctr"/>
              <a:r>
                <a:rPr lang="en-US" sz="1600" dirty="0">
                  <a:solidFill>
                    <a:schemeClr val="tx1"/>
                  </a:solidFill>
                </a:rPr>
                <a:t>setup</a:t>
              </a:r>
            </a:p>
          </p:txBody>
        </p:sp>
        <p:sp>
          <p:nvSpPr>
            <p:cNvPr id="6" name="Rounded Rectangle 5"/>
            <p:cNvSpPr/>
            <p:nvPr/>
          </p:nvSpPr>
          <p:spPr>
            <a:xfrm>
              <a:off x="4044706" y="812415"/>
              <a:ext cx="6144264" cy="3013196"/>
            </a:xfrm>
            <a:prstGeom prst="roundRect">
              <a:avLst/>
            </a:prstGeom>
            <a:solidFill>
              <a:schemeClr val="accent4">
                <a:lumMod val="40000"/>
                <a:lumOff val="60000"/>
              </a:schemeClr>
            </a:solidFill>
            <a:ln w="317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dirty="0">
                  <a:solidFill>
                    <a:schemeClr val="tx1"/>
                  </a:solidFill>
                </a:rPr>
                <a:t>FRONTEND</a:t>
              </a:r>
            </a:p>
          </p:txBody>
        </p:sp>
        <p:sp>
          <p:nvSpPr>
            <p:cNvPr id="7" name="Rounded Rectangle 6"/>
            <p:cNvSpPr/>
            <p:nvPr/>
          </p:nvSpPr>
          <p:spPr>
            <a:xfrm>
              <a:off x="6948639" y="1785876"/>
              <a:ext cx="1135915" cy="898479"/>
            </a:xfrm>
            <a:prstGeom prst="roundRect">
              <a:avLst/>
            </a:prstGeom>
            <a:solidFill>
              <a:schemeClr val="accent5">
                <a:lumMod val="60000"/>
                <a:lumOff val="40000"/>
              </a:schemeClr>
            </a:solidFill>
            <a:ln w="317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rPr>
                <a:t>ARC </a:t>
              </a:r>
              <a:br>
                <a:rPr lang="en-US" sz="1400" dirty="0">
                  <a:solidFill>
                    <a:schemeClr val="tx1"/>
                  </a:solidFill>
                </a:rPr>
              </a:br>
              <a:r>
                <a:rPr lang="en-US" sz="1400" dirty="0">
                  <a:solidFill>
                    <a:schemeClr val="tx1"/>
                  </a:solidFill>
                </a:rPr>
                <a:t>CE</a:t>
              </a:r>
            </a:p>
          </p:txBody>
        </p:sp>
        <p:sp>
          <p:nvSpPr>
            <p:cNvPr id="8" name="Rounded Rectangle 7"/>
            <p:cNvSpPr/>
            <p:nvPr/>
          </p:nvSpPr>
          <p:spPr>
            <a:xfrm>
              <a:off x="5640158" y="1773428"/>
              <a:ext cx="1138694" cy="893977"/>
            </a:xfrm>
            <a:prstGeom prst="roundRect">
              <a:avLst/>
            </a:prstGeom>
            <a:solidFill>
              <a:schemeClr val="accent5">
                <a:lumMod val="60000"/>
                <a:lumOff val="40000"/>
              </a:schemeClr>
            </a:solidFill>
            <a:ln w="317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rPr>
                <a:t>ARC </a:t>
              </a:r>
              <a:br>
                <a:rPr lang="en-US" sz="1400" dirty="0">
                  <a:solidFill>
                    <a:schemeClr val="tx1"/>
                  </a:solidFill>
                </a:rPr>
              </a:br>
              <a:r>
                <a:rPr lang="en-US" sz="1400" dirty="0">
                  <a:solidFill>
                    <a:schemeClr val="tx1"/>
                  </a:solidFill>
                </a:rPr>
                <a:t>Client</a:t>
              </a:r>
            </a:p>
          </p:txBody>
        </p:sp>
        <p:sp>
          <p:nvSpPr>
            <p:cNvPr id="10" name="Rounded Rectangle 9"/>
            <p:cNvSpPr/>
            <p:nvPr/>
          </p:nvSpPr>
          <p:spPr>
            <a:xfrm>
              <a:off x="6055577" y="4168357"/>
              <a:ext cx="1897068" cy="1501338"/>
            </a:xfrm>
            <a:prstGeom prst="roundRect">
              <a:avLst/>
            </a:prstGeom>
            <a:solidFill>
              <a:schemeClr val="bg2">
                <a:lumMod val="75000"/>
              </a:schemeClr>
            </a:solidFill>
            <a:ln w="317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5" name="Rounded Rectangle 14"/>
            <p:cNvSpPr/>
            <p:nvPr/>
          </p:nvSpPr>
          <p:spPr>
            <a:xfrm>
              <a:off x="6296669" y="4385428"/>
              <a:ext cx="1897068" cy="1501338"/>
            </a:xfrm>
            <a:prstGeom prst="roundRect">
              <a:avLst/>
            </a:prstGeom>
            <a:solidFill>
              <a:schemeClr val="bg2">
                <a:lumMod val="75000"/>
              </a:schemeClr>
            </a:solidFill>
            <a:ln w="317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6" name="Rounded Rectangle 15"/>
            <p:cNvSpPr/>
            <p:nvPr/>
          </p:nvSpPr>
          <p:spPr>
            <a:xfrm>
              <a:off x="6537760" y="4602499"/>
              <a:ext cx="1897068" cy="1501338"/>
            </a:xfrm>
            <a:prstGeom prst="roundRect">
              <a:avLst/>
            </a:prstGeom>
            <a:solidFill>
              <a:schemeClr val="bg2">
                <a:lumMod val="75000"/>
              </a:schemeClr>
            </a:solidFill>
            <a:ln w="317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7" name="Rounded Rectangle 16"/>
            <p:cNvSpPr/>
            <p:nvPr/>
          </p:nvSpPr>
          <p:spPr>
            <a:xfrm>
              <a:off x="6778852" y="4819571"/>
              <a:ext cx="1897068" cy="1501339"/>
            </a:xfrm>
            <a:prstGeom prst="roundRect">
              <a:avLst/>
            </a:prstGeom>
            <a:solidFill>
              <a:schemeClr val="bg2">
                <a:lumMod val="75000"/>
              </a:schemeClr>
            </a:solidFill>
            <a:ln w="317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a:solidFill>
                    <a:schemeClr val="tx1"/>
                  </a:solidFill>
                </a:rPr>
                <a:t>WN</a:t>
              </a:r>
              <a:endParaRPr lang="en-US" dirty="0">
                <a:solidFill>
                  <a:schemeClr val="tx1"/>
                </a:solidFill>
              </a:endParaRPr>
            </a:p>
          </p:txBody>
        </p:sp>
        <p:cxnSp>
          <p:nvCxnSpPr>
            <p:cNvPr id="36" name="Elbow Connector 35"/>
            <p:cNvCxnSpPr>
              <a:cxnSpLocks/>
              <a:stCxn id="5" idx="2"/>
              <a:endCxn id="16" idx="1"/>
            </p:cNvCxnSpPr>
            <p:nvPr/>
          </p:nvCxnSpPr>
          <p:spPr>
            <a:xfrm rot="16200000" flipH="1">
              <a:off x="3733524" y="2548931"/>
              <a:ext cx="1389685" cy="4218787"/>
            </a:xfrm>
            <a:prstGeom prst="bentConnector2">
              <a:avLst/>
            </a:prstGeom>
            <a:ln w="47625">
              <a:solidFill>
                <a:schemeClr val="bg2">
                  <a:lumMod val="2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51" name="Round Diagonal Corner Rectangle 50"/>
            <p:cNvSpPr/>
            <p:nvPr/>
          </p:nvSpPr>
          <p:spPr>
            <a:xfrm>
              <a:off x="5626459" y="3336372"/>
              <a:ext cx="1597686" cy="1169256"/>
            </a:xfrm>
            <a:prstGeom prst="round2DiagRect">
              <a:avLst>
                <a:gd name="adj1" fmla="val 16667"/>
                <a:gd name="adj2" fmla="val 50000"/>
              </a:avLst>
            </a:prstGeom>
            <a:solidFill>
              <a:schemeClr val="accent2">
                <a:lumMod val="60000"/>
                <a:lumOff val="4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NFS</a:t>
              </a:r>
              <a:endParaRPr lang="en-US" sz="1200" dirty="0">
                <a:solidFill>
                  <a:schemeClr val="tx1"/>
                </a:solidFill>
              </a:endParaRPr>
            </a:p>
          </p:txBody>
        </p:sp>
        <p:sp>
          <p:nvSpPr>
            <p:cNvPr id="71" name="Rounded Rectangle 70"/>
            <p:cNvSpPr/>
            <p:nvPr/>
          </p:nvSpPr>
          <p:spPr>
            <a:xfrm>
              <a:off x="4351988" y="1768928"/>
              <a:ext cx="1156949" cy="898478"/>
            </a:xfrm>
            <a:prstGeom prst="roundRect">
              <a:avLst/>
            </a:prstGeom>
            <a:solidFill>
              <a:schemeClr val="accent5">
                <a:lumMod val="60000"/>
                <a:lumOff val="40000"/>
              </a:schemeClr>
            </a:solidFill>
            <a:ln w="317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rPr>
                <a:t>aCT</a:t>
              </a:r>
            </a:p>
          </p:txBody>
        </p:sp>
        <p:cxnSp>
          <p:nvCxnSpPr>
            <p:cNvPr id="83" name="Elbow Connector 82"/>
            <p:cNvCxnSpPr>
              <a:cxnSpLocks/>
              <a:stCxn id="5" idx="0"/>
              <a:endCxn id="6" idx="1"/>
            </p:cNvCxnSpPr>
            <p:nvPr/>
          </p:nvCxnSpPr>
          <p:spPr>
            <a:xfrm rot="16200000" flipH="1">
              <a:off x="3099006" y="1373313"/>
              <a:ext cx="165668" cy="1725733"/>
            </a:xfrm>
            <a:prstGeom prst="bentConnector4">
              <a:avLst>
                <a:gd name="adj1" fmla="val -186704"/>
                <a:gd name="adj2" fmla="val 81003"/>
              </a:avLst>
            </a:prstGeom>
            <a:ln w="47625">
              <a:solidFill>
                <a:schemeClr val="bg2">
                  <a:lumMod val="2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90" name="Rounded Rectangle 89"/>
            <p:cNvSpPr/>
            <p:nvPr/>
          </p:nvSpPr>
          <p:spPr>
            <a:xfrm>
              <a:off x="6976227" y="5446604"/>
              <a:ext cx="751158" cy="760364"/>
            </a:xfrm>
            <a:prstGeom prst="roundRect">
              <a:avLst>
                <a:gd name="adj" fmla="val 0"/>
              </a:avLst>
            </a:prstGeom>
            <a:solidFill>
              <a:schemeClr val="accent6">
                <a:lumMod val="40000"/>
                <a:lumOff val="60000"/>
              </a:schemeClr>
            </a:solidFill>
            <a:ln w="317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dirty="0">
                  <a:solidFill>
                    <a:schemeClr val="tx1"/>
                  </a:solidFill>
                </a:rPr>
                <a:t>SLURM</a:t>
              </a:r>
            </a:p>
            <a:p>
              <a:pPr algn="ctr"/>
              <a:r>
                <a:rPr lang="en-US" sz="700" dirty="0">
                  <a:solidFill>
                    <a:schemeClr val="tx1"/>
                  </a:solidFill>
                </a:rPr>
                <a:t>worker</a:t>
              </a:r>
            </a:p>
          </p:txBody>
        </p:sp>
        <p:sp>
          <p:nvSpPr>
            <p:cNvPr id="91" name="Rounded Rectangle 90"/>
            <p:cNvSpPr/>
            <p:nvPr/>
          </p:nvSpPr>
          <p:spPr>
            <a:xfrm>
              <a:off x="7818156" y="5454764"/>
              <a:ext cx="751158" cy="760364"/>
            </a:xfrm>
            <a:prstGeom prst="roundRect">
              <a:avLst>
                <a:gd name="adj" fmla="val 0"/>
              </a:avLst>
            </a:prstGeom>
            <a:solidFill>
              <a:schemeClr val="accent5">
                <a:lumMod val="60000"/>
                <a:lumOff val="40000"/>
              </a:schemeClr>
            </a:solidFill>
            <a:ln w="317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solidFill>
                    <a:schemeClr val="tx1"/>
                  </a:solidFill>
                </a:rPr>
                <a:t>cvmfs</a:t>
              </a:r>
            </a:p>
          </p:txBody>
        </p:sp>
        <p:pic>
          <p:nvPicPr>
            <p:cNvPr id="11" name="Picture 10"/>
            <p:cNvPicPr>
              <a:picLocks noChangeAspect="1"/>
            </p:cNvPicPr>
            <p:nvPr/>
          </p:nvPicPr>
          <p:blipFill rotWithShape="1">
            <a:blip r:embed="rId3">
              <a:extLst>
                <a:ext uri="{28A0092B-C50C-407E-A947-70E740481C1C}">
                  <a14:useLocalDpi xmlns:a14="http://schemas.microsoft.com/office/drawing/2010/main" val="0"/>
                </a:ext>
              </a:extLst>
            </a:blip>
            <a:srcRect l="40" t="1960" r="-40" b="7831"/>
            <a:stretch/>
          </p:blipFill>
          <p:spPr>
            <a:xfrm>
              <a:off x="37474" y="5480128"/>
              <a:ext cx="1231992" cy="1188305"/>
            </a:xfrm>
            <a:prstGeom prst="rect">
              <a:avLst/>
            </a:prstGeom>
            <a:noFill/>
          </p:spPr>
        </p:pic>
        <p:cxnSp>
          <p:nvCxnSpPr>
            <p:cNvPr id="13" name="Straight Arrow Connector 12"/>
            <p:cNvCxnSpPr/>
            <p:nvPr/>
          </p:nvCxnSpPr>
          <p:spPr>
            <a:xfrm flipV="1">
              <a:off x="979662" y="3721459"/>
              <a:ext cx="861838" cy="2165307"/>
            </a:xfrm>
            <a:prstGeom prst="straightConnector1">
              <a:avLst/>
            </a:prstGeom>
            <a:ln w="38100">
              <a:solidFill>
                <a:schemeClr val="bg2">
                  <a:lumMod val="2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rot="17709607">
              <a:off x="781802" y="4611881"/>
              <a:ext cx="486031" cy="369332"/>
            </a:xfrm>
            <a:prstGeom prst="rect">
              <a:avLst/>
            </a:prstGeom>
            <a:noFill/>
          </p:spPr>
          <p:txBody>
            <a:bodyPr wrap="none" rtlCol="0">
              <a:spAutoFit/>
            </a:bodyPr>
            <a:lstStyle/>
            <a:p>
              <a:r>
                <a:rPr lang="en-US" dirty="0" err="1"/>
                <a:t>ssh</a:t>
              </a:r>
              <a:endParaRPr lang="en-US" dirty="0"/>
            </a:p>
          </p:txBody>
        </p:sp>
      </p:grpSp>
      <p:sp>
        <p:nvSpPr>
          <p:cNvPr id="23" name="Slide Number Placeholder 22"/>
          <p:cNvSpPr>
            <a:spLocks noGrp="1"/>
          </p:cNvSpPr>
          <p:nvPr>
            <p:ph type="sldNum" sz="quarter" idx="12"/>
          </p:nvPr>
        </p:nvSpPr>
        <p:spPr/>
        <p:txBody>
          <a:bodyPr/>
          <a:lstStyle/>
          <a:p>
            <a:fld id="{44B780BB-5154-ED44-A4A1-2D044D3B2D35}" type="slidenum">
              <a:rPr lang="en-US" smtClean="0"/>
              <a:t>9</a:t>
            </a:fld>
            <a:endParaRPr lang="en-US" dirty="0"/>
          </a:p>
        </p:txBody>
      </p:sp>
      <p:sp>
        <p:nvSpPr>
          <p:cNvPr id="37" name="Text Placeholder 7"/>
          <p:cNvSpPr txBox="1">
            <a:spLocks/>
          </p:cNvSpPr>
          <p:nvPr/>
        </p:nvSpPr>
        <p:spPr>
          <a:xfrm>
            <a:off x="409289" y="1754675"/>
            <a:ext cx="4678983" cy="4036733"/>
          </a:xfrm>
          <a:prstGeom prst="rect">
            <a:avLst/>
          </a:prstGeom>
        </p:spPr>
        <p:txBody>
          <a:bodyPr>
            <a:no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457200" lvl="1" indent="0">
              <a:buNone/>
            </a:pPr>
            <a:endParaRPr lang="en-US" sz="1800" dirty="0"/>
          </a:p>
          <a:p>
            <a:pPr marL="285750" indent="-285750">
              <a:buFont typeface="Arial" charset="0"/>
              <a:buChar char="•"/>
            </a:pPr>
            <a:endParaRPr lang="en-US" sz="2200" dirty="0"/>
          </a:p>
        </p:txBody>
      </p:sp>
      <p:sp>
        <p:nvSpPr>
          <p:cNvPr id="29" name="Rounded Rectangle 28">
            <a:extLst>
              <a:ext uri="{FF2B5EF4-FFF2-40B4-BE49-F238E27FC236}">
                <a16:creationId xmlns:a16="http://schemas.microsoft.com/office/drawing/2014/main" id="{A6158CB8-A09B-F142-B040-6D858F0908CE}"/>
              </a:ext>
            </a:extLst>
          </p:cNvPr>
          <p:cNvSpPr/>
          <p:nvPr/>
        </p:nvSpPr>
        <p:spPr>
          <a:xfrm>
            <a:off x="9898917" y="2054949"/>
            <a:ext cx="795668" cy="698134"/>
          </a:xfrm>
          <a:prstGeom prst="roundRect">
            <a:avLst>
              <a:gd name="adj" fmla="val 0"/>
            </a:avLst>
          </a:prstGeom>
          <a:solidFill>
            <a:schemeClr val="accent6">
              <a:lumMod val="40000"/>
              <a:lumOff val="60000"/>
            </a:schemeClr>
          </a:solidFill>
          <a:ln w="317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SLURM</a:t>
            </a:r>
          </a:p>
          <a:p>
            <a:pPr algn="ctr"/>
            <a:r>
              <a:rPr lang="en-US" sz="1200" dirty="0">
                <a:solidFill>
                  <a:schemeClr val="tx1"/>
                </a:solidFill>
              </a:rPr>
              <a:t>master</a:t>
            </a:r>
          </a:p>
        </p:txBody>
      </p:sp>
      <p:sp>
        <p:nvSpPr>
          <p:cNvPr id="30" name="Rounded Rectangle 29">
            <a:extLst>
              <a:ext uri="{FF2B5EF4-FFF2-40B4-BE49-F238E27FC236}">
                <a16:creationId xmlns:a16="http://schemas.microsoft.com/office/drawing/2014/main" id="{6C0517EE-253B-BE49-9CCC-952E6BDEDDD3}"/>
              </a:ext>
            </a:extLst>
          </p:cNvPr>
          <p:cNvSpPr/>
          <p:nvPr/>
        </p:nvSpPr>
        <p:spPr>
          <a:xfrm>
            <a:off x="9898917" y="2961640"/>
            <a:ext cx="782527" cy="755427"/>
          </a:xfrm>
          <a:prstGeom prst="roundRect">
            <a:avLst>
              <a:gd name="adj" fmla="val 0"/>
            </a:avLst>
          </a:prstGeom>
          <a:solidFill>
            <a:schemeClr val="accent6">
              <a:lumMod val="40000"/>
              <a:lumOff val="60000"/>
            </a:schemeClr>
          </a:solidFill>
          <a:ln w="317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ganglia</a:t>
            </a:r>
          </a:p>
          <a:p>
            <a:pPr algn="ctr"/>
            <a:r>
              <a:rPr lang="en-US" sz="1200" dirty="0">
                <a:solidFill>
                  <a:schemeClr val="tx1"/>
                </a:solidFill>
              </a:rPr>
              <a:t>master</a:t>
            </a:r>
          </a:p>
        </p:txBody>
      </p:sp>
      <p:sp>
        <p:nvSpPr>
          <p:cNvPr id="31" name="Content Placeholder 5">
            <a:extLst>
              <a:ext uri="{FF2B5EF4-FFF2-40B4-BE49-F238E27FC236}">
                <a16:creationId xmlns:a16="http://schemas.microsoft.com/office/drawing/2014/main" id="{A8555824-0FF2-EB43-A00D-5151BC3400DA}"/>
              </a:ext>
            </a:extLst>
          </p:cNvPr>
          <p:cNvSpPr>
            <a:spLocks noGrp="1"/>
          </p:cNvSpPr>
          <p:nvPr>
            <p:ph sz="half" idx="1"/>
          </p:nvPr>
        </p:nvSpPr>
        <p:spPr>
          <a:xfrm>
            <a:off x="348278" y="1307856"/>
            <a:ext cx="4419600" cy="3395091"/>
          </a:xfrm>
        </p:spPr>
        <p:txBody>
          <a:bodyPr>
            <a:noAutofit/>
          </a:bodyPr>
          <a:lstStyle/>
          <a:p>
            <a:pPr marL="0" indent="0">
              <a:buNone/>
            </a:pPr>
            <a:r>
              <a:rPr lang="en-US" sz="1800" b="1" dirty="0"/>
              <a:t>On frontend </a:t>
            </a:r>
          </a:p>
          <a:p>
            <a:r>
              <a:rPr lang="en-US" sz="1800" dirty="0"/>
              <a:t>Install, configure ARC, </a:t>
            </a:r>
            <a:r>
              <a:rPr lang="en-US" sz="1800" dirty="0" err="1"/>
              <a:t>aCT</a:t>
            </a:r>
            <a:endParaRPr lang="en-US" sz="1800" dirty="0"/>
          </a:p>
          <a:p>
            <a:r>
              <a:rPr lang="en-US" sz="1800" dirty="0"/>
              <a:t>Mounting of extra block storage for shared session directory, cache and runtime directory</a:t>
            </a:r>
          </a:p>
          <a:p>
            <a:r>
              <a:rPr lang="en-US" sz="1800" dirty="0"/>
              <a:t>Install CA’s for verification of incoming jobs</a:t>
            </a:r>
          </a:p>
          <a:p>
            <a:r>
              <a:rPr lang="en-US" sz="1800" dirty="0"/>
              <a:t>Modify $PATH and $PYTHONPATH for non-default installation and as non-root</a:t>
            </a:r>
          </a:p>
          <a:p>
            <a:r>
              <a:rPr lang="en-US" sz="1800" dirty="0"/>
              <a:t>Create </a:t>
            </a:r>
            <a:r>
              <a:rPr lang="en-US" sz="1800" dirty="0" err="1"/>
              <a:t>griduser</a:t>
            </a:r>
            <a:r>
              <a:rPr lang="en-US" sz="1800" dirty="0"/>
              <a:t> and add user to SLURM</a:t>
            </a:r>
          </a:p>
        </p:txBody>
      </p:sp>
      <p:sp>
        <p:nvSpPr>
          <p:cNvPr id="32" name="Content Placeholder 5">
            <a:extLst>
              <a:ext uri="{FF2B5EF4-FFF2-40B4-BE49-F238E27FC236}">
                <a16:creationId xmlns:a16="http://schemas.microsoft.com/office/drawing/2014/main" id="{25DA31C7-26E9-E047-9108-0A4ABB579B25}"/>
              </a:ext>
            </a:extLst>
          </p:cNvPr>
          <p:cNvSpPr txBox="1">
            <a:spLocks/>
          </p:cNvSpPr>
          <p:nvPr/>
        </p:nvSpPr>
        <p:spPr>
          <a:xfrm>
            <a:off x="429792" y="4779135"/>
            <a:ext cx="4241800" cy="220027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US" sz="1800" b="1" dirty="0"/>
              <a:t>On compute node </a:t>
            </a:r>
          </a:p>
          <a:p>
            <a:r>
              <a:rPr lang="en-US" sz="1800" dirty="0" err="1"/>
              <a:t>Cvmfs</a:t>
            </a:r>
            <a:r>
              <a:rPr lang="en-US" sz="1800" dirty="0"/>
              <a:t> setup plus extra block storage to contain it</a:t>
            </a:r>
          </a:p>
          <a:p>
            <a:r>
              <a:rPr lang="en-US" sz="1800" dirty="0"/>
              <a:t>Create </a:t>
            </a:r>
            <a:r>
              <a:rPr lang="en-US" sz="1800" dirty="0" err="1"/>
              <a:t>griduser</a:t>
            </a:r>
            <a:r>
              <a:rPr lang="en-US" sz="1800" dirty="0"/>
              <a:t> and add user to SLURM</a:t>
            </a:r>
          </a:p>
        </p:txBody>
      </p:sp>
      <p:sp>
        <p:nvSpPr>
          <p:cNvPr id="33" name="Title 4">
            <a:extLst>
              <a:ext uri="{FF2B5EF4-FFF2-40B4-BE49-F238E27FC236}">
                <a16:creationId xmlns:a16="http://schemas.microsoft.com/office/drawing/2014/main" id="{26A6EC73-C6D1-D54B-81E9-14D82E914E3C}"/>
              </a:ext>
            </a:extLst>
          </p:cNvPr>
          <p:cNvSpPr txBox="1">
            <a:spLocks/>
          </p:cNvSpPr>
          <p:nvPr/>
        </p:nvSpPr>
        <p:spPr>
          <a:xfrm>
            <a:off x="282720" y="126456"/>
            <a:ext cx="11071080" cy="98888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dirty="0"/>
              <a:t>Steps to create an ARC-CE INTERNAL site</a:t>
            </a:r>
          </a:p>
          <a:p>
            <a:r>
              <a:rPr lang="en-US" sz="3200" dirty="0"/>
              <a:t>Ansible script tasks</a:t>
            </a:r>
          </a:p>
        </p:txBody>
      </p:sp>
      <p:sp>
        <p:nvSpPr>
          <p:cNvPr id="18" name="Footer Placeholder 17">
            <a:extLst>
              <a:ext uri="{FF2B5EF4-FFF2-40B4-BE49-F238E27FC236}">
                <a16:creationId xmlns:a16="http://schemas.microsoft.com/office/drawing/2014/main" id="{D2EC0DC0-52D8-E245-89A5-D6731180EE58}"/>
              </a:ext>
            </a:extLst>
          </p:cNvPr>
          <p:cNvSpPr>
            <a:spLocks noGrp="1"/>
          </p:cNvSpPr>
          <p:nvPr>
            <p:ph type="ftr" sz="quarter" idx="11"/>
          </p:nvPr>
        </p:nvSpPr>
        <p:spPr/>
        <p:txBody>
          <a:bodyPr/>
          <a:lstStyle/>
          <a:p>
            <a:r>
              <a:rPr lang="nb-NO"/>
              <a:t>Maiken Pedersen - UiO - CHEP 2018</a:t>
            </a:r>
          </a:p>
        </p:txBody>
      </p:sp>
    </p:spTree>
    <p:extLst>
      <p:ext uri="{BB962C8B-B14F-4D97-AF65-F5344CB8AC3E}">
        <p14:creationId xmlns:p14="http://schemas.microsoft.com/office/powerpoint/2010/main" val="38932364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12F0ECD7-AEAE-2445-9B41-ED0CFDF4FDF1}"/>
              </a:ext>
            </a:extLst>
          </p:cNvPr>
          <p:cNvSpPr>
            <a:spLocks noGrp="1"/>
          </p:cNvSpPr>
          <p:nvPr>
            <p:ph type="title"/>
          </p:nvPr>
        </p:nvSpPr>
        <p:spPr/>
        <p:txBody>
          <a:bodyPr/>
          <a:lstStyle/>
          <a:p>
            <a:r>
              <a:rPr lang="nb-NO" dirty="0" err="1"/>
              <a:t>Elasticluster</a:t>
            </a:r>
            <a:r>
              <a:rPr lang="nb-NO" dirty="0"/>
              <a:t> and </a:t>
            </a:r>
            <a:r>
              <a:rPr lang="nb-NO" dirty="0" err="1"/>
              <a:t>ansible</a:t>
            </a:r>
            <a:r>
              <a:rPr lang="nb-NO" dirty="0"/>
              <a:t> </a:t>
            </a:r>
            <a:r>
              <a:rPr lang="nb-NO" dirty="0" err="1"/>
              <a:t>sequence</a:t>
            </a:r>
            <a:endParaRPr lang="nb-NO" dirty="0"/>
          </a:p>
        </p:txBody>
      </p:sp>
      <p:sp>
        <p:nvSpPr>
          <p:cNvPr id="6" name="Slide Number Placeholder 5">
            <a:extLst>
              <a:ext uri="{FF2B5EF4-FFF2-40B4-BE49-F238E27FC236}">
                <a16:creationId xmlns:a16="http://schemas.microsoft.com/office/drawing/2014/main" id="{F7588638-B76B-1247-9BFC-A045AA1E993D}"/>
              </a:ext>
            </a:extLst>
          </p:cNvPr>
          <p:cNvSpPr>
            <a:spLocks noGrp="1"/>
          </p:cNvSpPr>
          <p:nvPr>
            <p:ph type="sldNum" sz="quarter" idx="12"/>
          </p:nvPr>
        </p:nvSpPr>
        <p:spPr/>
        <p:txBody>
          <a:bodyPr/>
          <a:lstStyle/>
          <a:p>
            <a:fld id="{EC53258F-20E5-4140-92B7-C66CEF1AF9CB}" type="slidenum">
              <a:rPr lang="nb-NO" smtClean="0"/>
              <a:t>10</a:t>
            </a:fld>
            <a:endParaRPr lang="nb-NO"/>
          </a:p>
        </p:txBody>
      </p:sp>
      <p:pic>
        <p:nvPicPr>
          <p:cNvPr id="16" name="Content Placeholder 15">
            <a:extLst>
              <a:ext uri="{FF2B5EF4-FFF2-40B4-BE49-F238E27FC236}">
                <a16:creationId xmlns:a16="http://schemas.microsoft.com/office/drawing/2014/main" id="{F1A64A87-7641-6347-AF61-57822E2A7A6F}"/>
              </a:ext>
            </a:extLst>
          </p:cNvPr>
          <p:cNvPicPr>
            <a:picLocks noGrp="1" noChangeAspect="1"/>
          </p:cNvPicPr>
          <p:nvPr>
            <p:ph idx="1"/>
          </p:nvPr>
        </p:nvPicPr>
        <p:blipFill>
          <a:blip r:embed="rId3"/>
          <a:stretch>
            <a:fillRect/>
          </a:stretch>
        </p:blipFill>
        <p:spPr>
          <a:xfrm>
            <a:off x="838199" y="1446165"/>
            <a:ext cx="10735129" cy="4274684"/>
          </a:xfrm>
        </p:spPr>
      </p:pic>
      <p:sp>
        <p:nvSpPr>
          <p:cNvPr id="17" name="Footer Placeholder 16">
            <a:extLst>
              <a:ext uri="{FF2B5EF4-FFF2-40B4-BE49-F238E27FC236}">
                <a16:creationId xmlns:a16="http://schemas.microsoft.com/office/drawing/2014/main" id="{4CF5CB92-B836-1841-AEFB-FF6640D810D1}"/>
              </a:ext>
            </a:extLst>
          </p:cNvPr>
          <p:cNvSpPr>
            <a:spLocks noGrp="1"/>
          </p:cNvSpPr>
          <p:nvPr>
            <p:ph type="ftr" sz="quarter" idx="11"/>
          </p:nvPr>
        </p:nvSpPr>
        <p:spPr/>
        <p:txBody>
          <a:bodyPr/>
          <a:lstStyle/>
          <a:p>
            <a:r>
              <a:rPr lang="nb-NO" dirty="0"/>
              <a:t>Maiken Pedersen - UiO - CHEP 2018</a:t>
            </a:r>
          </a:p>
        </p:txBody>
      </p:sp>
      <p:sp>
        <p:nvSpPr>
          <p:cNvPr id="2" name="Rectangle 1">
            <a:extLst>
              <a:ext uri="{FF2B5EF4-FFF2-40B4-BE49-F238E27FC236}">
                <a16:creationId xmlns:a16="http://schemas.microsoft.com/office/drawing/2014/main" id="{5B8DFB6B-DC6E-3344-81D6-611D233C2CAA}"/>
              </a:ext>
            </a:extLst>
          </p:cNvPr>
          <p:cNvSpPr/>
          <p:nvPr/>
        </p:nvSpPr>
        <p:spPr>
          <a:xfrm>
            <a:off x="838200" y="1652339"/>
            <a:ext cx="4455695" cy="256673"/>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71DC64DB-9563-9443-9B40-71E25B9B7F4D}"/>
              </a:ext>
            </a:extLst>
          </p:cNvPr>
          <p:cNvSpPr/>
          <p:nvPr/>
        </p:nvSpPr>
        <p:spPr>
          <a:xfrm>
            <a:off x="838199" y="2219779"/>
            <a:ext cx="10022306" cy="282791"/>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94D3CF05-3EB4-A240-8FC9-ABAE28338655}"/>
              </a:ext>
            </a:extLst>
          </p:cNvPr>
          <p:cNvSpPr/>
          <p:nvPr/>
        </p:nvSpPr>
        <p:spPr>
          <a:xfrm>
            <a:off x="838199" y="3972260"/>
            <a:ext cx="5674896" cy="246815"/>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2">
            <a:extLst>
              <a:ext uri="{FF2B5EF4-FFF2-40B4-BE49-F238E27FC236}">
                <a16:creationId xmlns:a16="http://schemas.microsoft.com/office/drawing/2014/main" id="{B352E318-A15F-F643-BC46-49742218B1B5}"/>
              </a:ext>
            </a:extLst>
          </p:cNvPr>
          <p:cNvSpPr/>
          <p:nvPr/>
        </p:nvSpPr>
        <p:spPr>
          <a:xfrm>
            <a:off x="294773" y="5822376"/>
            <a:ext cx="8939463" cy="923330"/>
          </a:xfrm>
          <a:prstGeom prst="rect">
            <a:avLst/>
          </a:prstGeom>
        </p:spPr>
        <p:txBody>
          <a:bodyPr wrap="square">
            <a:spAutoFit/>
          </a:bodyPr>
          <a:lstStyle/>
          <a:p>
            <a:r>
              <a:rPr lang="en-GB" dirty="0"/>
              <a:t>Link to playbook to install ARC and </a:t>
            </a:r>
            <a:r>
              <a:rPr lang="en-GB" dirty="0" err="1"/>
              <a:t>aCT</a:t>
            </a:r>
            <a:r>
              <a:rPr lang="en-GB" dirty="0"/>
              <a:t> (step 3)</a:t>
            </a:r>
          </a:p>
          <a:p>
            <a:r>
              <a:rPr lang="en-GB" dirty="0">
                <a:hlinkClick r:id="rId4"/>
              </a:rPr>
              <a:t>https://source.coderefinery.org/nordugrid/contrib/tree/master/ansible/arc-ce</a:t>
            </a:r>
            <a:endParaRPr lang="en-GB" dirty="0"/>
          </a:p>
          <a:p>
            <a:endParaRPr lang="en-GB" dirty="0"/>
          </a:p>
        </p:txBody>
      </p:sp>
    </p:spTree>
    <p:extLst>
      <p:ext uri="{BB962C8B-B14F-4D97-AF65-F5344CB8AC3E}">
        <p14:creationId xmlns:p14="http://schemas.microsoft.com/office/powerpoint/2010/main" val="28761553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8539" y="241435"/>
            <a:ext cx="10515600" cy="1325563"/>
          </a:xfrm>
        </p:spPr>
        <p:txBody>
          <a:bodyPr>
            <a:normAutofit/>
          </a:bodyPr>
          <a:lstStyle/>
          <a:p>
            <a:r>
              <a:rPr lang="en-US" dirty="0"/>
              <a:t>Testing submission with the INTERNAL submission mode</a:t>
            </a:r>
          </a:p>
        </p:txBody>
      </p:sp>
      <p:sp>
        <p:nvSpPr>
          <p:cNvPr id="4" name="Rectangle 3"/>
          <p:cNvSpPr/>
          <p:nvPr/>
        </p:nvSpPr>
        <p:spPr>
          <a:xfrm>
            <a:off x="327943" y="1932972"/>
            <a:ext cx="10302551" cy="1015663"/>
          </a:xfrm>
          <a:prstGeom prst="rect">
            <a:avLst/>
          </a:prstGeom>
        </p:spPr>
        <p:txBody>
          <a:bodyPr wrap="square">
            <a:spAutoFit/>
          </a:bodyPr>
          <a:lstStyle/>
          <a:p>
            <a:r>
              <a:rPr lang="en-US" sz="2000" dirty="0"/>
              <a:t>Specify local interface </a:t>
            </a:r>
            <a:r>
              <a:rPr lang="en-US" sz="1600" dirty="0">
                <a:solidFill>
                  <a:schemeClr val="accent1"/>
                </a:solidFill>
                <a:latin typeface="Menlo" panose="020B0609030804020204" pitchFamily="49" charset="0"/>
                <a:ea typeface="Menlo" panose="020B0609030804020204" pitchFamily="49" charset="0"/>
                <a:cs typeface="Menlo" panose="020B0609030804020204" pitchFamily="49" charset="0"/>
              </a:rPr>
              <a:t>–S </a:t>
            </a:r>
            <a:r>
              <a:rPr lang="en-US" sz="1600" dirty="0" err="1">
                <a:solidFill>
                  <a:schemeClr val="accent1"/>
                </a:solidFill>
                <a:latin typeface="Menlo" panose="020B0609030804020204" pitchFamily="49" charset="0"/>
                <a:ea typeface="Menlo" panose="020B0609030804020204" pitchFamily="49" charset="0"/>
                <a:cs typeface="Menlo" panose="020B0609030804020204" pitchFamily="49" charset="0"/>
              </a:rPr>
              <a:t>org.nordugrid.internal</a:t>
            </a:r>
            <a:r>
              <a:rPr lang="en-US" sz="1600" dirty="0">
                <a:solidFill>
                  <a:schemeClr val="accent1"/>
                </a:solidFill>
                <a:latin typeface="Menlo" panose="020B0609030804020204" pitchFamily="49" charset="0"/>
                <a:ea typeface="Menlo" panose="020B0609030804020204" pitchFamily="49" charset="0"/>
                <a:cs typeface="Menlo" panose="020B0609030804020204" pitchFamily="49" charset="0"/>
              </a:rPr>
              <a:t> </a:t>
            </a:r>
            <a:r>
              <a:rPr lang="en-US" sz="2000" dirty="0"/>
              <a:t>or leave blank as it is the default</a:t>
            </a:r>
          </a:p>
          <a:p>
            <a:endParaRPr lang="en-US" sz="2000" dirty="0"/>
          </a:p>
          <a:p>
            <a:endParaRPr lang="en-US" sz="2000" dirty="0"/>
          </a:p>
        </p:txBody>
      </p:sp>
      <p:sp>
        <p:nvSpPr>
          <p:cNvPr id="8" name="Slide Number Placeholder 7"/>
          <p:cNvSpPr>
            <a:spLocks noGrp="1"/>
          </p:cNvSpPr>
          <p:nvPr>
            <p:ph type="sldNum" sz="quarter" idx="12"/>
          </p:nvPr>
        </p:nvSpPr>
        <p:spPr/>
        <p:txBody>
          <a:bodyPr/>
          <a:lstStyle/>
          <a:p>
            <a:fld id="{44B780BB-5154-ED44-A4A1-2D044D3B2D35}" type="slidenum">
              <a:rPr lang="en-US" smtClean="0"/>
              <a:t>11</a:t>
            </a:fld>
            <a:endParaRPr lang="en-US" dirty="0"/>
          </a:p>
        </p:txBody>
      </p:sp>
      <p:sp>
        <p:nvSpPr>
          <p:cNvPr id="3" name="Footer Placeholder 2">
            <a:extLst>
              <a:ext uri="{FF2B5EF4-FFF2-40B4-BE49-F238E27FC236}">
                <a16:creationId xmlns:a16="http://schemas.microsoft.com/office/drawing/2014/main" id="{494311D8-9E92-A74D-AA5F-63E5B823604E}"/>
              </a:ext>
            </a:extLst>
          </p:cNvPr>
          <p:cNvSpPr>
            <a:spLocks noGrp="1"/>
          </p:cNvSpPr>
          <p:nvPr>
            <p:ph type="ftr" sz="quarter" idx="11"/>
          </p:nvPr>
        </p:nvSpPr>
        <p:spPr/>
        <p:txBody>
          <a:bodyPr/>
          <a:lstStyle/>
          <a:p>
            <a:r>
              <a:rPr lang="nb-NO"/>
              <a:t>Maiken Pedersen - UiO - CHEP 2018</a:t>
            </a:r>
          </a:p>
        </p:txBody>
      </p:sp>
      <p:pic>
        <p:nvPicPr>
          <p:cNvPr id="10" name="Picture 9">
            <a:extLst>
              <a:ext uri="{FF2B5EF4-FFF2-40B4-BE49-F238E27FC236}">
                <a16:creationId xmlns:a16="http://schemas.microsoft.com/office/drawing/2014/main" id="{90A41351-9A1B-8E4D-98BE-471787E92B63}"/>
              </a:ext>
            </a:extLst>
          </p:cNvPr>
          <p:cNvPicPr>
            <a:picLocks noChangeAspect="1"/>
          </p:cNvPicPr>
          <p:nvPr/>
        </p:nvPicPr>
        <p:blipFill rotWithShape="1">
          <a:blip r:embed="rId3"/>
          <a:srcRect t="1" b="14891"/>
          <a:stretch/>
        </p:blipFill>
        <p:spPr>
          <a:xfrm>
            <a:off x="327943" y="2945523"/>
            <a:ext cx="11864057" cy="455828"/>
          </a:xfrm>
          <a:prstGeom prst="rect">
            <a:avLst/>
          </a:prstGeom>
        </p:spPr>
      </p:pic>
      <p:pic>
        <p:nvPicPr>
          <p:cNvPr id="13" name="Picture 12">
            <a:extLst>
              <a:ext uri="{FF2B5EF4-FFF2-40B4-BE49-F238E27FC236}">
                <a16:creationId xmlns:a16="http://schemas.microsoft.com/office/drawing/2014/main" id="{ADDB6634-7CF4-7B47-B23A-B39A1CC45124}"/>
              </a:ext>
            </a:extLst>
          </p:cNvPr>
          <p:cNvPicPr>
            <a:picLocks noChangeAspect="1"/>
          </p:cNvPicPr>
          <p:nvPr/>
        </p:nvPicPr>
        <p:blipFill>
          <a:blip r:embed="rId4"/>
          <a:stretch>
            <a:fillRect/>
          </a:stretch>
        </p:blipFill>
        <p:spPr>
          <a:xfrm>
            <a:off x="327943" y="3704479"/>
            <a:ext cx="9223046" cy="1896027"/>
          </a:xfrm>
          <a:prstGeom prst="rect">
            <a:avLst/>
          </a:prstGeom>
        </p:spPr>
      </p:pic>
      <p:pic>
        <p:nvPicPr>
          <p:cNvPr id="15" name="Picture 14">
            <a:extLst>
              <a:ext uri="{FF2B5EF4-FFF2-40B4-BE49-F238E27FC236}">
                <a16:creationId xmlns:a16="http://schemas.microsoft.com/office/drawing/2014/main" id="{95D92734-1801-2B4B-9F69-B66C762E1273}"/>
              </a:ext>
            </a:extLst>
          </p:cNvPr>
          <p:cNvPicPr>
            <a:picLocks noChangeAspect="1"/>
          </p:cNvPicPr>
          <p:nvPr/>
        </p:nvPicPr>
        <p:blipFill rotWithShape="1">
          <a:blip r:embed="rId5"/>
          <a:srcRect t="27624" b="22497"/>
          <a:stretch/>
        </p:blipFill>
        <p:spPr>
          <a:xfrm>
            <a:off x="327942" y="2642395"/>
            <a:ext cx="9867435" cy="175779"/>
          </a:xfrm>
          <a:prstGeom prst="rect">
            <a:avLst/>
          </a:prstGeom>
        </p:spPr>
      </p:pic>
    </p:spTree>
    <p:extLst>
      <p:ext uri="{BB962C8B-B14F-4D97-AF65-F5344CB8AC3E}">
        <p14:creationId xmlns:p14="http://schemas.microsoft.com/office/powerpoint/2010/main" val="3300522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4301" y="106362"/>
            <a:ext cx="8136078" cy="1600200"/>
          </a:xfrm>
        </p:spPr>
        <p:txBody>
          <a:bodyPr>
            <a:normAutofit/>
          </a:bodyPr>
          <a:lstStyle/>
          <a:p>
            <a:r>
              <a:rPr lang="en-US" sz="3600" dirty="0"/>
              <a:t>UIO_CLOUD queue</a:t>
            </a:r>
            <a:br>
              <a:rPr lang="en-US" sz="3600" dirty="0"/>
            </a:br>
            <a:r>
              <a:rPr lang="en-US" sz="3600" dirty="0" err="1"/>
              <a:t>Hammercloud</a:t>
            </a:r>
            <a:r>
              <a:rPr lang="en-US" sz="3600" dirty="0"/>
              <a:t> jobs with local submission </a:t>
            </a:r>
            <a:br>
              <a:rPr lang="en-US" sz="3600" dirty="0"/>
            </a:br>
            <a:r>
              <a:rPr lang="en-US" sz="3600" dirty="0"/>
              <a:t>in </a:t>
            </a:r>
            <a:r>
              <a:rPr lang="en-US" sz="3600" dirty="0" err="1"/>
              <a:t>PanDA</a:t>
            </a:r>
            <a:r>
              <a:rPr lang="en-US" sz="3600" dirty="0"/>
              <a:t> monitor</a:t>
            </a:r>
          </a:p>
        </p:txBody>
      </p:sp>
      <p:sp>
        <p:nvSpPr>
          <p:cNvPr id="8" name="Text Placeholder 7">
            <a:extLst>
              <a:ext uri="{FF2B5EF4-FFF2-40B4-BE49-F238E27FC236}">
                <a16:creationId xmlns:a16="http://schemas.microsoft.com/office/drawing/2014/main" id="{CC2818F6-1D4A-734C-BDAB-99E0216CEA02}"/>
              </a:ext>
            </a:extLst>
          </p:cNvPr>
          <p:cNvSpPr>
            <a:spLocks noGrp="1"/>
          </p:cNvSpPr>
          <p:nvPr>
            <p:ph type="body" sz="half" idx="2"/>
          </p:nvPr>
        </p:nvSpPr>
        <p:spPr>
          <a:xfrm>
            <a:off x="264301" y="1916410"/>
            <a:ext cx="3169407" cy="4649788"/>
          </a:xfrm>
        </p:spPr>
        <p:txBody>
          <a:bodyPr>
            <a:noAutofit/>
          </a:bodyPr>
          <a:lstStyle/>
          <a:p>
            <a:pPr marL="285750" indent="-285750">
              <a:buFont typeface="Arial" panose="020B0604020202020204" pitchFamily="34" charset="0"/>
              <a:buChar char="•"/>
            </a:pPr>
            <a:r>
              <a:rPr lang="en-GB" sz="2000" dirty="0"/>
              <a:t>An ARC-CE and </a:t>
            </a:r>
            <a:r>
              <a:rPr lang="en-GB" sz="2000" dirty="0" err="1"/>
              <a:t>aCT</a:t>
            </a:r>
            <a:r>
              <a:rPr lang="en-GB" sz="2000" dirty="0"/>
              <a:t> INTERNAL test cluster has successfully been installed in the University of Oslo’s </a:t>
            </a:r>
            <a:r>
              <a:rPr lang="en-GB" sz="2000" dirty="0" err="1"/>
              <a:t>Openstack</a:t>
            </a:r>
            <a:r>
              <a:rPr lang="en-GB" sz="2000" dirty="0"/>
              <a:t> cloud service</a:t>
            </a:r>
          </a:p>
          <a:p>
            <a:pPr marL="285750" indent="-285750">
              <a:buFont typeface="Arial" panose="020B0604020202020204" pitchFamily="34" charset="0"/>
              <a:buChar char="•"/>
            </a:pPr>
            <a:r>
              <a:rPr lang="en-GB" sz="2000" dirty="0"/>
              <a:t>Collects jobs from </a:t>
            </a:r>
            <a:r>
              <a:rPr lang="en-GB" sz="2000" dirty="0" err="1"/>
              <a:t>PanDA</a:t>
            </a:r>
            <a:r>
              <a:rPr lang="en-GB" sz="2000" dirty="0"/>
              <a:t> as the UIO_CLOUD queue</a:t>
            </a:r>
          </a:p>
          <a:p>
            <a:pPr marL="285750" indent="-285750">
              <a:buFont typeface="Arial" panose="020B0604020202020204" pitchFamily="34" charset="0"/>
              <a:buChar char="•"/>
            </a:pPr>
            <a:r>
              <a:rPr lang="en-GB" sz="2000" dirty="0"/>
              <a:t>The jobs are so-called </a:t>
            </a:r>
            <a:r>
              <a:rPr lang="en-GB" sz="2000" dirty="0" err="1"/>
              <a:t>Hammercloud</a:t>
            </a:r>
            <a:r>
              <a:rPr lang="en-GB" sz="2000" dirty="0"/>
              <a:t> jobs</a:t>
            </a:r>
          </a:p>
          <a:p>
            <a:pPr marL="742950" lvl="1" indent="-285750">
              <a:buFont typeface="Arial" panose="020B0604020202020204" pitchFamily="34" charset="0"/>
              <a:buChar char="•"/>
            </a:pPr>
            <a:r>
              <a:rPr lang="en-GB" sz="2000" dirty="0"/>
              <a:t>Testing framework using realistic ATLAS jobs</a:t>
            </a:r>
          </a:p>
          <a:p>
            <a:pPr marL="742950" lvl="1" indent="-285750">
              <a:buFont typeface="Arial" panose="020B0604020202020204" pitchFamily="34" charset="0"/>
              <a:buChar char="•"/>
            </a:pPr>
            <a:r>
              <a:rPr lang="en-GB" sz="2000" dirty="0"/>
              <a:t>Jobs require </a:t>
            </a:r>
            <a:r>
              <a:rPr lang="en-GB" sz="2000" dirty="0" err="1"/>
              <a:t>cvmfs</a:t>
            </a:r>
            <a:r>
              <a:rPr lang="en-GB" sz="2000" dirty="0"/>
              <a:t>, download of input files etc. </a:t>
            </a:r>
          </a:p>
          <a:p>
            <a:endParaRPr lang="en-GB" sz="1800" dirty="0"/>
          </a:p>
        </p:txBody>
      </p:sp>
      <p:sp>
        <p:nvSpPr>
          <p:cNvPr id="3" name="Footer Placeholder 2">
            <a:extLst>
              <a:ext uri="{FF2B5EF4-FFF2-40B4-BE49-F238E27FC236}">
                <a16:creationId xmlns:a16="http://schemas.microsoft.com/office/drawing/2014/main" id="{C2BB3FE8-D224-0344-A09F-95FBF504E596}"/>
              </a:ext>
            </a:extLst>
          </p:cNvPr>
          <p:cNvSpPr>
            <a:spLocks noGrp="1"/>
          </p:cNvSpPr>
          <p:nvPr>
            <p:ph type="ftr" sz="quarter" idx="11"/>
          </p:nvPr>
        </p:nvSpPr>
        <p:spPr/>
        <p:txBody>
          <a:bodyPr/>
          <a:lstStyle/>
          <a:p>
            <a:r>
              <a:rPr lang="nb-NO"/>
              <a:t>Maiken Pedersen - UiO - CHEP 2018</a:t>
            </a:r>
          </a:p>
        </p:txBody>
      </p:sp>
      <p:sp>
        <p:nvSpPr>
          <p:cNvPr id="6" name="Slide Number Placeholder 5"/>
          <p:cNvSpPr>
            <a:spLocks noGrp="1"/>
          </p:cNvSpPr>
          <p:nvPr>
            <p:ph type="sldNum" sz="quarter" idx="12"/>
          </p:nvPr>
        </p:nvSpPr>
        <p:spPr/>
        <p:txBody>
          <a:bodyPr/>
          <a:lstStyle/>
          <a:p>
            <a:fld id="{44B780BB-5154-ED44-A4A1-2D044D3B2D35}" type="slidenum">
              <a:rPr lang="en-US" smtClean="0"/>
              <a:t>12</a:t>
            </a:fld>
            <a:endParaRPr lang="en-US" dirty="0"/>
          </a:p>
        </p:txBody>
      </p:sp>
      <p:pic>
        <p:nvPicPr>
          <p:cNvPr id="10" name="Content Placeholder 10">
            <a:extLst>
              <a:ext uri="{FF2B5EF4-FFF2-40B4-BE49-F238E27FC236}">
                <a16:creationId xmlns:a16="http://schemas.microsoft.com/office/drawing/2014/main" id="{57147384-E3CE-C447-B2A4-70F30A2C45AC}"/>
              </a:ext>
            </a:extLst>
          </p:cNvPr>
          <p:cNvPicPr>
            <a:picLocks noChangeAspect="1"/>
          </p:cNvPicPr>
          <p:nvPr/>
        </p:nvPicPr>
        <p:blipFill>
          <a:blip r:embed="rId3"/>
          <a:stretch>
            <a:fillRect/>
          </a:stretch>
        </p:blipFill>
        <p:spPr>
          <a:xfrm>
            <a:off x="3635339" y="1675837"/>
            <a:ext cx="8429958" cy="4680513"/>
          </a:xfrm>
          <a:prstGeom prst="rect">
            <a:avLst/>
          </a:prstGeom>
        </p:spPr>
      </p:pic>
      <p:sp>
        <p:nvSpPr>
          <p:cNvPr id="11" name="Rounded Rectangle 10">
            <a:extLst>
              <a:ext uri="{FF2B5EF4-FFF2-40B4-BE49-F238E27FC236}">
                <a16:creationId xmlns:a16="http://schemas.microsoft.com/office/drawing/2014/main" id="{F015D1F2-648D-4248-B86E-54E34499CFFC}"/>
              </a:ext>
            </a:extLst>
          </p:cNvPr>
          <p:cNvSpPr/>
          <p:nvPr/>
        </p:nvSpPr>
        <p:spPr>
          <a:xfrm>
            <a:off x="9514351" y="1257300"/>
            <a:ext cx="927108" cy="5304138"/>
          </a:xfrm>
          <a:prstGeom prst="round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2" descr="https://lh6.googleusercontent.com/-ggm7lDssQ16niyfsIX5aJryd65ebDbpAFsVZq6pmjVjXyjCzjtJHSYKFWwQU7HdddNkASlu8vK8Sh8nddvxXSztA4locVB2uwTLvpHNrc-K5vlEutOT_4lHKS_RSKGc">
            <a:extLst>
              <a:ext uri="{FF2B5EF4-FFF2-40B4-BE49-F238E27FC236}">
                <a16:creationId xmlns:a16="http://schemas.microsoft.com/office/drawing/2014/main" id="{1CA72637-5366-9841-9D65-CFA1FC6E729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501270" y="62696"/>
            <a:ext cx="1498512" cy="14531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478260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F093F8-FB6F-3340-BDFC-CC342B44B8CF}"/>
              </a:ext>
            </a:extLst>
          </p:cNvPr>
          <p:cNvSpPr>
            <a:spLocks noGrp="1"/>
          </p:cNvSpPr>
          <p:nvPr>
            <p:ph type="title"/>
          </p:nvPr>
        </p:nvSpPr>
        <p:spPr/>
        <p:txBody>
          <a:bodyPr/>
          <a:lstStyle/>
          <a:p>
            <a:r>
              <a:rPr lang="nb-NO" dirty="0" err="1"/>
              <a:t>Conclusion</a:t>
            </a:r>
            <a:endParaRPr lang="nb-NO" dirty="0"/>
          </a:p>
        </p:txBody>
      </p:sp>
      <p:sp>
        <p:nvSpPr>
          <p:cNvPr id="3" name="Content Placeholder 2">
            <a:extLst>
              <a:ext uri="{FF2B5EF4-FFF2-40B4-BE49-F238E27FC236}">
                <a16:creationId xmlns:a16="http://schemas.microsoft.com/office/drawing/2014/main" id="{4AB4E83B-014E-964A-9AFF-C998E3E4138D}"/>
              </a:ext>
            </a:extLst>
          </p:cNvPr>
          <p:cNvSpPr>
            <a:spLocks noGrp="1"/>
          </p:cNvSpPr>
          <p:nvPr>
            <p:ph idx="1"/>
          </p:nvPr>
        </p:nvSpPr>
        <p:spPr/>
        <p:txBody>
          <a:bodyPr/>
          <a:lstStyle/>
          <a:p>
            <a:r>
              <a:rPr lang="nb-NO" dirty="0"/>
              <a:t>ARC and </a:t>
            </a:r>
            <a:r>
              <a:rPr lang="nb-NO" dirty="0" err="1"/>
              <a:t>aCT</a:t>
            </a:r>
            <a:r>
              <a:rPr lang="nb-NO" dirty="0"/>
              <a:t> </a:t>
            </a:r>
            <a:r>
              <a:rPr lang="nb-NO" dirty="0" err="1"/>
              <a:t>gives</a:t>
            </a:r>
            <a:r>
              <a:rPr lang="nb-NO" dirty="0"/>
              <a:t> a </a:t>
            </a:r>
            <a:r>
              <a:rPr lang="nb-NO" dirty="0" err="1"/>
              <a:t>new</a:t>
            </a:r>
            <a:r>
              <a:rPr lang="nb-NO" dirty="0"/>
              <a:t> </a:t>
            </a:r>
            <a:r>
              <a:rPr lang="nb-NO" dirty="0" err="1"/>
              <a:t>site</a:t>
            </a:r>
            <a:r>
              <a:rPr lang="nb-NO" dirty="0"/>
              <a:t> </a:t>
            </a:r>
            <a:r>
              <a:rPr lang="nb-NO" dirty="0" err="1"/>
              <a:t>configuration</a:t>
            </a:r>
            <a:r>
              <a:rPr lang="nb-NO" dirty="0"/>
              <a:t> </a:t>
            </a:r>
            <a:r>
              <a:rPr lang="nb-NO" dirty="0" err="1"/>
              <a:t>option</a:t>
            </a:r>
            <a:r>
              <a:rPr lang="nb-NO" dirty="0"/>
              <a:t> for ATLAS </a:t>
            </a:r>
            <a:r>
              <a:rPr lang="nb-NO" dirty="0" err="1"/>
              <a:t>sites</a:t>
            </a:r>
            <a:endParaRPr lang="nb-NO" dirty="0"/>
          </a:p>
          <a:p>
            <a:pPr lvl="1"/>
            <a:r>
              <a:rPr lang="nb-NO" dirty="0" err="1"/>
              <a:t>Lightweight</a:t>
            </a:r>
            <a:endParaRPr lang="nb-NO" dirty="0"/>
          </a:p>
          <a:p>
            <a:pPr lvl="1"/>
            <a:r>
              <a:rPr lang="nb-NO" dirty="0"/>
              <a:t>Good </a:t>
            </a:r>
            <a:r>
              <a:rPr lang="nb-NO" dirty="0" err="1"/>
              <a:t>option</a:t>
            </a:r>
            <a:r>
              <a:rPr lang="nb-NO" dirty="0"/>
              <a:t> for </a:t>
            </a:r>
            <a:r>
              <a:rPr lang="nb-NO" dirty="0" err="1"/>
              <a:t>restrictive</a:t>
            </a:r>
            <a:r>
              <a:rPr lang="nb-NO" dirty="0"/>
              <a:t> </a:t>
            </a:r>
            <a:r>
              <a:rPr lang="nb-NO" dirty="0" err="1"/>
              <a:t>sites</a:t>
            </a:r>
            <a:endParaRPr lang="nb-NO" dirty="0"/>
          </a:p>
          <a:p>
            <a:pPr lvl="1"/>
            <a:r>
              <a:rPr lang="nb-NO" dirty="0" err="1"/>
              <a:t>Suitable</a:t>
            </a:r>
            <a:r>
              <a:rPr lang="nb-NO" dirty="0"/>
              <a:t> for </a:t>
            </a:r>
            <a:r>
              <a:rPr lang="nb-NO" dirty="0" err="1"/>
              <a:t>cloud</a:t>
            </a:r>
            <a:r>
              <a:rPr lang="nb-NO" dirty="0"/>
              <a:t> and HPC</a:t>
            </a:r>
          </a:p>
          <a:p>
            <a:r>
              <a:rPr lang="nb-NO" dirty="0"/>
              <a:t>Will be </a:t>
            </a:r>
            <a:r>
              <a:rPr lang="nb-NO" dirty="0" err="1"/>
              <a:t>available</a:t>
            </a:r>
            <a:r>
              <a:rPr lang="nb-NO" dirty="0"/>
              <a:t> in </a:t>
            </a:r>
            <a:r>
              <a:rPr lang="nb-NO" dirty="0" err="1"/>
              <a:t>upcoming</a:t>
            </a:r>
            <a:r>
              <a:rPr lang="nb-NO" dirty="0"/>
              <a:t> </a:t>
            </a:r>
            <a:r>
              <a:rPr lang="nb-NO" dirty="0" err="1"/>
              <a:t>release</a:t>
            </a:r>
            <a:r>
              <a:rPr lang="nb-NO" dirty="0"/>
              <a:t> </a:t>
            </a:r>
            <a:r>
              <a:rPr lang="nb-NO" dirty="0" err="1"/>
              <a:t>of</a:t>
            </a:r>
            <a:r>
              <a:rPr lang="nb-NO" dirty="0"/>
              <a:t> ARC 6</a:t>
            </a:r>
          </a:p>
          <a:p>
            <a:pPr lvl="1"/>
            <a:r>
              <a:rPr lang="nb-NO" dirty="0"/>
              <a:t>Pre-</a:t>
            </a:r>
            <a:r>
              <a:rPr lang="nb-NO" dirty="0" err="1"/>
              <a:t>release</a:t>
            </a:r>
            <a:r>
              <a:rPr lang="nb-NO" dirty="0"/>
              <a:t> </a:t>
            </a:r>
            <a:r>
              <a:rPr lang="nb-NO" dirty="0" err="1"/>
              <a:t>version</a:t>
            </a:r>
            <a:r>
              <a:rPr lang="nb-NO" dirty="0"/>
              <a:t> </a:t>
            </a:r>
            <a:r>
              <a:rPr lang="nb-NO" dirty="0" err="1"/>
              <a:t>already</a:t>
            </a:r>
            <a:r>
              <a:rPr lang="nb-NO" dirty="0"/>
              <a:t> </a:t>
            </a:r>
            <a:r>
              <a:rPr lang="nb-NO" dirty="0" err="1"/>
              <a:t>available</a:t>
            </a:r>
            <a:endParaRPr lang="nb-NO" dirty="0"/>
          </a:p>
          <a:p>
            <a:pPr lvl="1"/>
            <a:r>
              <a:rPr lang="nb-NO" dirty="0">
                <a:hlinkClick r:id="rId3"/>
              </a:rPr>
              <a:t>https://source.coderefinery.org/nordugrid/arc</a:t>
            </a:r>
            <a:endParaRPr lang="nb-NO" dirty="0"/>
          </a:p>
          <a:p>
            <a:pPr lvl="1"/>
            <a:endParaRPr lang="nb-NO" dirty="0"/>
          </a:p>
          <a:p>
            <a:pPr lvl="1"/>
            <a:endParaRPr lang="nb-NO" dirty="0"/>
          </a:p>
        </p:txBody>
      </p:sp>
      <p:sp>
        <p:nvSpPr>
          <p:cNvPr id="5" name="Slide Number Placeholder 4">
            <a:extLst>
              <a:ext uri="{FF2B5EF4-FFF2-40B4-BE49-F238E27FC236}">
                <a16:creationId xmlns:a16="http://schemas.microsoft.com/office/drawing/2014/main" id="{6674D5D1-D0BA-E945-9ECD-737E7006E634}"/>
              </a:ext>
            </a:extLst>
          </p:cNvPr>
          <p:cNvSpPr>
            <a:spLocks noGrp="1"/>
          </p:cNvSpPr>
          <p:nvPr>
            <p:ph type="sldNum" sz="quarter" idx="12"/>
          </p:nvPr>
        </p:nvSpPr>
        <p:spPr/>
        <p:txBody>
          <a:bodyPr/>
          <a:lstStyle/>
          <a:p>
            <a:fld id="{EC53258F-20E5-4140-92B7-C66CEF1AF9CB}" type="slidenum">
              <a:rPr lang="nb-NO" smtClean="0"/>
              <a:t>13</a:t>
            </a:fld>
            <a:endParaRPr lang="nb-NO"/>
          </a:p>
        </p:txBody>
      </p:sp>
      <p:sp>
        <p:nvSpPr>
          <p:cNvPr id="6" name="Footer Placeholder 5">
            <a:extLst>
              <a:ext uri="{FF2B5EF4-FFF2-40B4-BE49-F238E27FC236}">
                <a16:creationId xmlns:a16="http://schemas.microsoft.com/office/drawing/2014/main" id="{A35C358C-15F2-DF45-A669-2EBECDD392BE}"/>
              </a:ext>
            </a:extLst>
          </p:cNvPr>
          <p:cNvSpPr>
            <a:spLocks noGrp="1"/>
          </p:cNvSpPr>
          <p:nvPr>
            <p:ph type="ftr" sz="quarter" idx="11"/>
          </p:nvPr>
        </p:nvSpPr>
        <p:spPr/>
        <p:txBody>
          <a:bodyPr/>
          <a:lstStyle/>
          <a:p>
            <a:r>
              <a:rPr lang="nb-NO"/>
              <a:t>Maiken Pedersen - UiO - CHEP 2018</a:t>
            </a:r>
          </a:p>
        </p:txBody>
      </p:sp>
    </p:spTree>
    <p:extLst>
      <p:ext uri="{BB962C8B-B14F-4D97-AF65-F5344CB8AC3E}">
        <p14:creationId xmlns:p14="http://schemas.microsoft.com/office/powerpoint/2010/main" val="411531565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DB95A7-3495-9A45-9584-447A1A49E8E4}"/>
              </a:ext>
            </a:extLst>
          </p:cNvPr>
          <p:cNvSpPr>
            <a:spLocks noGrp="1"/>
          </p:cNvSpPr>
          <p:nvPr>
            <p:ph type="title"/>
          </p:nvPr>
        </p:nvSpPr>
        <p:spPr>
          <a:xfrm>
            <a:off x="838200" y="2210254"/>
            <a:ext cx="10515600" cy="1325563"/>
          </a:xfrm>
        </p:spPr>
        <p:txBody>
          <a:bodyPr/>
          <a:lstStyle/>
          <a:p>
            <a:r>
              <a:rPr lang="nb-NO" dirty="0" err="1"/>
              <a:t>Extra</a:t>
            </a:r>
            <a:r>
              <a:rPr lang="nb-NO" dirty="0"/>
              <a:t> material</a:t>
            </a:r>
          </a:p>
        </p:txBody>
      </p:sp>
      <p:sp>
        <p:nvSpPr>
          <p:cNvPr id="6" name="Slide Number Placeholder 5">
            <a:extLst>
              <a:ext uri="{FF2B5EF4-FFF2-40B4-BE49-F238E27FC236}">
                <a16:creationId xmlns:a16="http://schemas.microsoft.com/office/drawing/2014/main" id="{67642A90-D6AD-554D-BFB3-AD8C592C9E86}"/>
              </a:ext>
            </a:extLst>
          </p:cNvPr>
          <p:cNvSpPr>
            <a:spLocks noGrp="1"/>
          </p:cNvSpPr>
          <p:nvPr>
            <p:ph type="sldNum" sz="quarter" idx="12"/>
          </p:nvPr>
        </p:nvSpPr>
        <p:spPr/>
        <p:txBody>
          <a:bodyPr/>
          <a:lstStyle/>
          <a:p>
            <a:fld id="{EC53258F-20E5-4140-92B7-C66CEF1AF9CB}" type="slidenum">
              <a:rPr lang="nb-NO" smtClean="0"/>
              <a:t>14</a:t>
            </a:fld>
            <a:endParaRPr lang="nb-NO"/>
          </a:p>
        </p:txBody>
      </p:sp>
      <p:sp>
        <p:nvSpPr>
          <p:cNvPr id="7" name="Footer Placeholder 6">
            <a:extLst>
              <a:ext uri="{FF2B5EF4-FFF2-40B4-BE49-F238E27FC236}">
                <a16:creationId xmlns:a16="http://schemas.microsoft.com/office/drawing/2014/main" id="{C6DCEF06-AA1A-8E41-8ACC-B0AE6F016514}"/>
              </a:ext>
            </a:extLst>
          </p:cNvPr>
          <p:cNvSpPr>
            <a:spLocks noGrp="1"/>
          </p:cNvSpPr>
          <p:nvPr>
            <p:ph type="ftr" sz="quarter" idx="11"/>
          </p:nvPr>
        </p:nvSpPr>
        <p:spPr/>
        <p:txBody>
          <a:bodyPr/>
          <a:lstStyle/>
          <a:p>
            <a:r>
              <a:rPr lang="nb-NO"/>
              <a:t>Maiken Pedersen - UiO - CHEP 2018</a:t>
            </a:r>
          </a:p>
        </p:txBody>
      </p:sp>
    </p:spTree>
    <p:extLst>
      <p:ext uri="{BB962C8B-B14F-4D97-AF65-F5344CB8AC3E}">
        <p14:creationId xmlns:p14="http://schemas.microsoft.com/office/powerpoint/2010/main" val="168623295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5739A2-E6F3-4046-8FE7-EC90B0A76226}"/>
              </a:ext>
            </a:extLst>
          </p:cNvPr>
          <p:cNvSpPr>
            <a:spLocks noGrp="1"/>
          </p:cNvSpPr>
          <p:nvPr>
            <p:ph type="title"/>
          </p:nvPr>
        </p:nvSpPr>
        <p:spPr/>
        <p:txBody>
          <a:bodyPr>
            <a:normAutofit fontScale="90000"/>
          </a:bodyPr>
          <a:lstStyle/>
          <a:p>
            <a:r>
              <a:rPr lang="nb-NO" dirty="0" err="1"/>
              <a:t>Minimalistic</a:t>
            </a:r>
            <a:r>
              <a:rPr lang="nb-NO" dirty="0"/>
              <a:t> </a:t>
            </a:r>
            <a:r>
              <a:rPr lang="nb-NO" dirty="0" err="1"/>
              <a:t>configuration</a:t>
            </a:r>
            <a:r>
              <a:rPr lang="nb-NO" dirty="0"/>
              <a:t> </a:t>
            </a:r>
            <a:r>
              <a:rPr lang="nb-NO" dirty="0" err="1"/>
              <a:t>of</a:t>
            </a:r>
            <a:r>
              <a:rPr lang="nb-NO" dirty="0"/>
              <a:t> ARC for </a:t>
            </a:r>
            <a:br>
              <a:rPr lang="nb-NO" dirty="0"/>
            </a:br>
            <a:r>
              <a:rPr lang="nb-NO" dirty="0"/>
              <a:t>INTERNAL </a:t>
            </a:r>
            <a:r>
              <a:rPr lang="nb-NO" dirty="0" err="1"/>
              <a:t>submission</a:t>
            </a:r>
            <a:r>
              <a:rPr lang="nb-NO" dirty="0"/>
              <a:t> </a:t>
            </a:r>
            <a:r>
              <a:rPr lang="nb-NO" dirty="0" err="1"/>
              <a:t>only</a:t>
            </a:r>
            <a:r>
              <a:rPr lang="nb-NO" dirty="0"/>
              <a:t> </a:t>
            </a:r>
            <a:br>
              <a:rPr lang="nb-NO" dirty="0"/>
            </a:br>
            <a:r>
              <a:rPr lang="nb-NO" dirty="0" err="1"/>
              <a:t>running</a:t>
            </a:r>
            <a:r>
              <a:rPr lang="nb-NO" dirty="0"/>
              <a:t> ARC as normal </a:t>
            </a:r>
            <a:r>
              <a:rPr lang="nb-NO" dirty="0" err="1"/>
              <a:t>user</a:t>
            </a:r>
            <a:endParaRPr lang="nb-NO" dirty="0"/>
          </a:p>
        </p:txBody>
      </p:sp>
      <p:sp>
        <p:nvSpPr>
          <p:cNvPr id="11" name="Content Placeholder 10">
            <a:extLst>
              <a:ext uri="{FF2B5EF4-FFF2-40B4-BE49-F238E27FC236}">
                <a16:creationId xmlns:a16="http://schemas.microsoft.com/office/drawing/2014/main" id="{37AC32F7-FC41-D245-9474-A0824C30A663}"/>
              </a:ext>
            </a:extLst>
          </p:cNvPr>
          <p:cNvSpPr>
            <a:spLocks noGrp="1"/>
          </p:cNvSpPr>
          <p:nvPr>
            <p:ph sz="half" idx="2"/>
          </p:nvPr>
        </p:nvSpPr>
        <p:spPr>
          <a:xfrm>
            <a:off x="6142264" y="2596242"/>
            <a:ext cx="4936671" cy="2454049"/>
          </a:xfrm>
        </p:spPr>
        <p:txBody>
          <a:bodyPr/>
          <a:lstStyle/>
          <a:p>
            <a:pPr marL="0" indent="0">
              <a:buNone/>
            </a:pPr>
            <a:r>
              <a:rPr lang="nb-NO" dirty="0"/>
              <a:t>For </a:t>
            </a:r>
            <a:r>
              <a:rPr lang="nb-NO" dirty="0" err="1"/>
              <a:t>production</a:t>
            </a:r>
            <a:r>
              <a:rPr lang="nb-NO" dirty="0"/>
              <a:t> </a:t>
            </a:r>
            <a:r>
              <a:rPr lang="nb-NO" dirty="0" err="1"/>
              <a:t>site</a:t>
            </a:r>
            <a:r>
              <a:rPr lang="nb-NO" dirty="0"/>
              <a:t> </a:t>
            </a:r>
            <a:r>
              <a:rPr lang="nb-NO" dirty="0" err="1"/>
              <a:t>you</a:t>
            </a:r>
            <a:r>
              <a:rPr lang="nb-NO" dirty="0"/>
              <a:t> </a:t>
            </a:r>
            <a:r>
              <a:rPr lang="nb-NO" dirty="0" err="1"/>
              <a:t>would</a:t>
            </a:r>
            <a:r>
              <a:rPr lang="nb-NO" dirty="0"/>
              <a:t> </a:t>
            </a:r>
            <a:r>
              <a:rPr lang="nb-NO" dirty="0" err="1"/>
              <a:t>add</a:t>
            </a:r>
            <a:r>
              <a:rPr lang="nb-NO" dirty="0"/>
              <a:t> VO </a:t>
            </a:r>
            <a:r>
              <a:rPr lang="nb-NO" dirty="0" err="1"/>
              <a:t>configuration</a:t>
            </a:r>
            <a:endParaRPr lang="nb-NO" dirty="0"/>
          </a:p>
        </p:txBody>
      </p:sp>
      <p:sp>
        <p:nvSpPr>
          <p:cNvPr id="26" name="Slide Number Placeholder 25">
            <a:extLst>
              <a:ext uri="{FF2B5EF4-FFF2-40B4-BE49-F238E27FC236}">
                <a16:creationId xmlns:a16="http://schemas.microsoft.com/office/drawing/2014/main" id="{5D5BDA70-D317-F444-BCAA-CCDA08A4DCF0}"/>
              </a:ext>
            </a:extLst>
          </p:cNvPr>
          <p:cNvSpPr>
            <a:spLocks noGrp="1"/>
          </p:cNvSpPr>
          <p:nvPr>
            <p:ph type="sldNum" sz="quarter" idx="12"/>
          </p:nvPr>
        </p:nvSpPr>
        <p:spPr/>
        <p:txBody>
          <a:bodyPr/>
          <a:lstStyle/>
          <a:p>
            <a:fld id="{EC53258F-20E5-4140-92B7-C66CEF1AF9CB}" type="slidenum">
              <a:rPr lang="nb-NO" smtClean="0"/>
              <a:t>15</a:t>
            </a:fld>
            <a:endParaRPr lang="nb-NO"/>
          </a:p>
        </p:txBody>
      </p:sp>
      <p:pic>
        <p:nvPicPr>
          <p:cNvPr id="19" name="Content Placeholder 18">
            <a:extLst>
              <a:ext uri="{FF2B5EF4-FFF2-40B4-BE49-F238E27FC236}">
                <a16:creationId xmlns:a16="http://schemas.microsoft.com/office/drawing/2014/main" id="{A7D5A214-C392-4C41-997B-018AFA38FB9E}"/>
              </a:ext>
            </a:extLst>
          </p:cNvPr>
          <p:cNvPicPr>
            <a:picLocks noGrp="1" noChangeAspect="1"/>
          </p:cNvPicPr>
          <p:nvPr>
            <p:ph sz="half" idx="1"/>
          </p:nvPr>
        </p:nvPicPr>
        <p:blipFill>
          <a:blip r:embed="rId3"/>
          <a:stretch>
            <a:fillRect/>
          </a:stretch>
        </p:blipFill>
        <p:spPr>
          <a:xfrm>
            <a:off x="980974" y="2005012"/>
            <a:ext cx="3230538" cy="4351338"/>
          </a:xfrm>
        </p:spPr>
      </p:pic>
      <p:sp>
        <p:nvSpPr>
          <p:cNvPr id="20" name="Footer Placeholder 19">
            <a:extLst>
              <a:ext uri="{FF2B5EF4-FFF2-40B4-BE49-F238E27FC236}">
                <a16:creationId xmlns:a16="http://schemas.microsoft.com/office/drawing/2014/main" id="{22A89C11-1629-8B4D-8A9B-2707ECBB8F0D}"/>
              </a:ext>
            </a:extLst>
          </p:cNvPr>
          <p:cNvSpPr>
            <a:spLocks noGrp="1"/>
          </p:cNvSpPr>
          <p:nvPr>
            <p:ph type="ftr" sz="quarter" idx="11"/>
          </p:nvPr>
        </p:nvSpPr>
        <p:spPr/>
        <p:txBody>
          <a:bodyPr/>
          <a:lstStyle/>
          <a:p>
            <a:r>
              <a:rPr lang="nb-NO"/>
              <a:t>Maiken Pedersen - UiO - CHEP 2018</a:t>
            </a:r>
          </a:p>
        </p:txBody>
      </p:sp>
    </p:spTree>
    <p:extLst>
      <p:ext uri="{BB962C8B-B14F-4D97-AF65-F5344CB8AC3E}">
        <p14:creationId xmlns:p14="http://schemas.microsoft.com/office/powerpoint/2010/main" val="40965998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BF6C0A11-E6DF-1A43-8BF8-B70968BFDD52}"/>
              </a:ext>
            </a:extLst>
          </p:cNvPr>
          <p:cNvGrpSpPr/>
          <p:nvPr/>
        </p:nvGrpSpPr>
        <p:grpSpPr>
          <a:xfrm>
            <a:off x="1309169" y="200359"/>
            <a:ext cx="5458862" cy="6155991"/>
            <a:chOff x="295167" y="120073"/>
            <a:chExt cx="5458862" cy="6155991"/>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8739" y="120073"/>
              <a:ext cx="5435290" cy="6155991"/>
            </a:xfrm>
            <a:prstGeom prst="rect">
              <a:avLst/>
            </a:prstGeom>
          </p:spPr>
        </p:pic>
        <p:sp>
          <p:nvSpPr>
            <p:cNvPr id="9" name="Rounded Rectangle 8"/>
            <p:cNvSpPr/>
            <p:nvPr/>
          </p:nvSpPr>
          <p:spPr>
            <a:xfrm>
              <a:off x="295167" y="2687443"/>
              <a:ext cx="5458862" cy="965190"/>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10"/>
            <p:cNvSpPr/>
            <p:nvPr/>
          </p:nvSpPr>
          <p:spPr>
            <a:xfrm>
              <a:off x="295167" y="5381197"/>
              <a:ext cx="2797438" cy="838806"/>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 name="Title 6"/>
          <p:cNvSpPr>
            <a:spLocks noGrp="1"/>
          </p:cNvSpPr>
          <p:nvPr>
            <p:ph type="title"/>
          </p:nvPr>
        </p:nvSpPr>
        <p:spPr>
          <a:xfrm>
            <a:off x="5295919" y="281482"/>
            <a:ext cx="6057881" cy="1174531"/>
          </a:xfrm>
        </p:spPr>
        <p:txBody>
          <a:bodyPr>
            <a:normAutofit/>
          </a:bodyPr>
          <a:lstStyle/>
          <a:p>
            <a:r>
              <a:rPr lang="en-US" sz="3600" dirty="0"/>
              <a:t>Example configuration of elasticluster</a:t>
            </a:r>
          </a:p>
        </p:txBody>
      </p:sp>
      <p:sp>
        <p:nvSpPr>
          <p:cNvPr id="5" name="Slide Number Placeholder 4"/>
          <p:cNvSpPr>
            <a:spLocks noGrp="1"/>
          </p:cNvSpPr>
          <p:nvPr>
            <p:ph type="sldNum" sz="quarter" idx="12"/>
          </p:nvPr>
        </p:nvSpPr>
        <p:spPr/>
        <p:txBody>
          <a:bodyPr/>
          <a:lstStyle/>
          <a:p>
            <a:fld id="{44B780BB-5154-ED44-A4A1-2D044D3B2D35}" type="slidenum">
              <a:rPr lang="en-US" smtClean="0"/>
              <a:t>16</a:t>
            </a:fld>
            <a:endParaRPr lang="en-US" dirty="0"/>
          </a:p>
        </p:txBody>
      </p:sp>
      <p:sp>
        <p:nvSpPr>
          <p:cNvPr id="10" name="TextBox 9">
            <a:extLst>
              <a:ext uri="{FF2B5EF4-FFF2-40B4-BE49-F238E27FC236}">
                <a16:creationId xmlns:a16="http://schemas.microsoft.com/office/drawing/2014/main" id="{F458BD46-8394-E949-A8AF-5A61D0B84E3A}"/>
              </a:ext>
            </a:extLst>
          </p:cNvPr>
          <p:cNvSpPr txBox="1"/>
          <p:nvPr/>
        </p:nvSpPr>
        <p:spPr>
          <a:xfrm rot="5400000">
            <a:off x="415966" y="643510"/>
            <a:ext cx="1369927" cy="307777"/>
          </a:xfrm>
          <a:prstGeom prst="rect">
            <a:avLst/>
          </a:prstGeom>
          <a:noFill/>
        </p:spPr>
        <p:txBody>
          <a:bodyPr wrap="none" rtlCol="0">
            <a:spAutoFit/>
          </a:bodyPr>
          <a:lstStyle/>
          <a:p>
            <a:r>
              <a:rPr lang="nb-NO" sz="1400" dirty="0" err="1">
                <a:solidFill>
                  <a:srgbClr val="FF0000"/>
                </a:solidFill>
              </a:rPr>
              <a:t>Openstack</a:t>
            </a:r>
            <a:r>
              <a:rPr lang="nb-NO" sz="1400" dirty="0">
                <a:solidFill>
                  <a:srgbClr val="FF0000"/>
                </a:solidFill>
              </a:rPr>
              <a:t>  </a:t>
            </a:r>
            <a:r>
              <a:rPr lang="nb-NO" sz="1400" dirty="0" err="1">
                <a:solidFill>
                  <a:srgbClr val="FF0000"/>
                </a:solidFill>
              </a:rPr>
              <a:t>auth</a:t>
            </a:r>
            <a:endParaRPr lang="nb-NO" sz="1400" dirty="0">
              <a:solidFill>
                <a:srgbClr val="FF0000"/>
              </a:solidFill>
            </a:endParaRPr>
          </a:p>
        </p:txBody>
      </p:sp>
      <p:sp>
        <p:nvSpPr>
          <p:cNvPr id="12" name="TextBox 11">
            <a:extLst>
              <a:ext uri="{FF2B5EF4-FFF2-40B4-BE49-F238E27FC236}">
                <a16:creationId xmlns:a16="http://schemas.microsoft.com/office/drawing/2014/main" id="{3DA4E809-075E-C645-B33E-871B3D587857}"/>
              </a:ext>
            </a:extLst>
          </p:cNvPr>
          <p:cNvSpPr txBox="1"/>
          <p:nvPr/>
        </p:nvSpPr>
        <p:spPr>
          <a:xfrm rot="5400000">
            <a:off x="553695" y="1992017"/>
            <a:ext cx="1094467" cy="307777"/>
          </a:xfrm>
          <a:prstGeom prst="rect">
            <a:avLst/>
          </a:prstGeom>
          <a:noFill/>
        </p:spPr>
        <p:txBody>
          <a:bodyPr wrap="none" rtlCol="0">
            <a:spAutoFit/>
          </a:bodyPr>
          <a:lstStyle/>
          <a:p>
            <a:r>
              <a:rPr lang="nb-NO" sz="1400" dirty="0">
                <a:solidFill>
                  <a:srgbClr val="FF0000"/>
                </a:solidFill>
              </a:rPr>
              <a:t>Cluster </a:t>
            </a:r>
            <a:r>
              <a:rPr lang="nb-NO" sz="1400" dirty="0" err="1">
                <a:solidFill>
                  <a:srgbClr val="FF0000"/>
                </a:solidFill>
              </a:rPr>
              <a:t>login</a:t>
            </a:r>
            <a:endParaRPr lang="nb-NO" sz="1400" dirty="0">
              <a:solidFill>
                <a:srgbClr val="FF0000"/>
              </a:solidFill>
            </a:endParaRPr>
          </a:p>
        </p:txBody>
      </p:sp>
      <p:sp>
        <p:nvSpPr>
          <p:cNvPr id="13" name="TextBox 12">
            <a:extLst>
              <a:ext uri="{FF2B5EF4-FFF2-40B4-BE49-F238E27FC236}">
                <a16:creationId xmlns:a16="http://schemas.microsoft.com/office/drawing/2014/main" id="{37F483C9-3814-4741-98FA-8A2A942B93B3}"/>
              </a:ext>
            </a:extLst>
          </p:cNvPr>
          <p:cNvSpPr txBox="1"/>
          <p:nvPr/>
        </p:nvSpPr>
        <p:spPr>
          <a:xfrm rot="5400000">
            <a:off x="486466" y="3151518"/>
            <a:ext cx="1259704" cy="307777"/>
          </a:xfrm>
          <a:prstGeom prst="rect">
            <a:avLst/>
          </a:prstGeom>
          <a:noFill/>
        </p:spPr>
        <p:txBody>
          <a:bodyPr wrap="none" rtlCol="0">
            <a:spAutoFit/>
          </a:bodyPr>
          <a:lstStyle/>
          <a:p>
            <a:r>
              <a:rPr lang="nb-NO" sz="1400" dirty="0" err="1">
                <a:solidFill>
                  <a:srgbClr val="FF0000"/>
                </a:solidFill>
              </a:rPr>
              <a:t>Ansible</a:t>
            </a:r>
            <a:r>
              <a:rPr lang="nb-NO" sz="1400" dirty="0">
                <a:solidFill>
                  <a:srgbClr val="FF0000"/>
                </a:solidFill>
              </a:rPr>
              <a:t> </a:t>
            </a:r>
            <a:r>
              <a:rPr lang="nb-NO" sz="1400" dirty="0" err="1">
                <a:solidFill>
                  <a:srgbClr val="FF0000"/>
                </a:solidFill>
              </a:rPr>
              <a:t>groups</a:t>
            </a:r>
            <a:endParaRPr lang="nb-NO" sz="1400" dirty="0">
              <a:solidFill>
                <a:srgbClr val="FF0000"/>
              </a:solidFill>
            </a:endParaRPr>
          </a:p>
        </p:txBody>
      </p:sp>
      <p:sp>
        <p:nvSpPr>
          <p:cNvPr id="14" name="TextBox 13">
            <a:extLst>
              <a:ext uri="{FF2B5EF4-FFF2-40B4-BE49-F238E27FC236}">
                <a16:creationId xmlns:a16="http://schemas.microsoft.com/office/drawing/2014/main" id="{C122C79D-6E61-1543-9BED-A523715B895D}"/>
              </a:ext>
            </a:extLst>
          </p:cNvPr>
          <p:cNvSpPr txBox="1"/>
          <p:nvPr/>
        </p:nvSpPr>
        <p:spPr>
          <a:xfrm rot="5400000">
            <a:off x="527726" y="4318103"/>
            <a:ext cx="1146404" cy="307777"/>
          </a:xfrm>
          <a:prstGeom prst="rect">
            <a:avLst/>
          </a:prstGeom>
          <a:noFill/>
        </p:spPr>
        <p:txBody>
          <a:bodyPr wrap="none" rtlCol="0">
            <a:spAutoFit/>
          </a:bodyPr>
          <a:lstStyle/>
          <a:p>
            <a:r>
              <a:rPr lang="nb-NO" sz="1400" dirty="0">
                <a:solidFill>
                  <a:srgbClr val="FF0000"/>
                </a:solidFill>
              </a:rPr>
              <a:t>Cluster </a:t>
            </a:r>
            <a:r>
              <a:rPr lang="nb-NO" sz="1400" dirty="0" err="1">
                <a:solidFill>
                  <a:srgbClr val="FF0000"/>
                </a:solidFill>
              </a:rPr>
              <a:t>setup</a:t>
            </a:r>
            <a:endParaRPr lang="nb-NO" sz="1400" dirty="0">
              <a:solidFill>
                <a:srgbClr val="FF0000"/>
              </a:solidFill>
            </a:endParaRPr>
          </a:p>
        </p:txBody>
      </p:sp>
      <p:sp>
        <p:nvSpPr>
          <p:cNvPr id="15" name="TextBox 14">
            <a:extLst>
              <a:ext uri="{FF2B5EF4-FFF2-40B4-BE49-F238E27FC236}">
                <a16:creationId xmlns:a16="http://schemas.microsoft.com/office/drawing/2014/main" id="{0C3BC4A2-E7CA-1740-B256-C93A85EEB03E}"/>
              </a:ext>
            </a:extLst>
          </p:cNvPr>
          <p:cNvSpPr txBox="1"/>
          <p:nvPr/>
        </p:nvSpPr>
        <p:spPr>
          <a:xfrm rot="5400000">
            <a:off x="392560" y="5802313"/>
            <a:ext cx="1416734" cy="307777"/>
          </a:xfrm>
          <a:prstGeom prst="rect">
            <a:avLst/>
          </a:prstGeom>
          <a:noFill/>
        </p:spPr>
        <p:txBody>
          <a:bodyPr wrap="none" rtlCol="0">
            <a:spAutoFit/>
          </a:bodyPr>
          <a:lstStyle/>
          <a:p>
            <a:r>
              <a:rPr lang="nb-NO" sz="1400" dirty="0" err="1">
                <a:solidFill>
                  <a:srgbClr val="FF0000"/>
                </a:solidFill>
              </a:rPr>
              <a:t>Instance</a:t>
            </a:r>
            <a:r>
              <a:rPr lang="nb-NO" sz="1400" dirty="0">
                <a:solidFill>
                  <a:srgbClr val="FF0000"/>
                </a:solidFill>
              </a:rPr>
              <a:t> </a:t>
            </a:r>
            <a:r>
              <a:rPr lang="nb-NO" sz="1400" dirty="0" err="1">
                <a:solidFill>
                  <a:srgbClr val="FF0000"/>
                </a:solidFill>
              </a:rPr>
              <a:t>flavours</a:t>
            </a:r>
            <a:endParaRPr lang="nb-NO" sz="1400" dirty="0">
              <a:solidFill>
                <a:srgbClr val="FF0000"/>
              </a:solidFill>
            </a:endParaRPr>
          </a:p>
        </p:txBody>
      </p:sp>
      <p:sp>
        <p:nvSpPr>
          <p:cNvPr id="6" name="Footer Placeholder 5">
            <a:extLst>
              <a:ext uri="{FF2B5EF4-FFF2-40B4-BE49-F238E27FC236}">
                <a16:creationId xmlns:a16="http://schemas.microsoft.com/office/drawing/2014/main" id="{B1B98D21-FF67-CE40-9909-4E4728BF425B}"/>
              </a:ext>
            </a:extLst>
          </p:cNvPr>
          <p:cNvSpPr>
            <a:spLocks noGrp="1"/>
          </p:cNvSpPr>
          <p:nvPr>
            <p:ph type="ftr" sz="quarter" idx="11"/>
          </p:nvPr>
        </p:nvSpPr>
        <p:spPr/>
        <p:txBody>
          <a:bodyPr/>
          <a:lstStyle/>
          <a:p>
            <a:r>
              <a:rPr lang="nb-NO"/>
              <a:t>Maiken Pedersen - UiO - CHEP 2018</a:t>
            </a:r>
          </a:p>
        </p:txBody>
      </p:sp>
    </p:spTree>
    <p:extLst>
      <p:ext uri="{BB962C8B-B14F-4D97-AF65-F5344CB8AC3E}">
        <p14:creationId xmlns:p14="http://schemas.microsoft.com/office/powerpoint/2010/main" val="305310601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705D82-D5EC-FF42-85FD-129A8F8DE3E2}"/>
              </a:ext>
            </a:extLst>
          </p:cNvPr>
          <p:cNvSpPr>
            <a:spLocks noGrp="1"/>
          </p:cNvSpPr>
          <p:nvPr>
            <p:ph type="title"/>
          </p:nvPr>
        </p:nvSpPr>
        <p:spPr>
          <a:xfrm>
            <a:off x="176204" y="223156"/>
            <a:ext cx="10515600" cy="1325563"/>
          </a:xfrm>
        </p:spPr>
        <p:txBody>
          <a:bodyPr/>
          <a:lstStyle/>
          <a:p>
            <a:r>
              <a:rPr lang="nb-NO" dirty="0" err="1"/>
              <a:t>Configuration</a:t>
            </a:r>
            <a:r>
              <a:rPr lang="nb-NO" dirty="0"/>
              <a:t> </a:t>
            </a:r>
            <a:r>
              <a:rPr lang="nb-NO" dirty="0" err="1"/>
              <a:t>of</a:t>
            </a:r>
            <a:r>
              <a:rPr lang="nb-NO" dirty="0"/>
              <a:t> </a:t>
            </a:r>
            <a:r>
              <a:rPr lang="nb-NO" dirty="0" err="1"/>
              <a:t>aCT</a:t>
            </a:r>
            <a:r>
              <a:rPr lang="nb-NO" dirty="0"/>
              <a:t> for INTERNAL mode</a:t>
            </a:r>
          </a:p>
        </p:txBody>
      </p:sp>
      <p:pic>
        <p:nvPicPr>
          <p:cNvPr id="5" name="Content Placeholder 4">
            <a:extLst>
              <a:ext uri="{FF2B5EF4-FFF2-40B4-BE49-F238E27FC236}">
                <a16:creationId xmlns:a16="http://schemas.microsoft.com/office/drawing/2014/main" id="{2A9443FF-5367-7547-A359-EDC2C4E359DD}"/>
              </a:ext>
            </a:extLst>
          </p:cNvPr>
          <p:cNvPicPr>
            <a:picLocks noGrp="1" noChangeAspect="1"/>
          </p:cNvPicPr>
          <p:nvPr>
            <p:ph idx="1"/>
          </p:nvPr>
        </p:nvPicPr>
        <p:blipFill>
          <a:blip r:embed="rId3"/>
          <a:stretch>
            <a:fillRect/>
          </a:stretch>
        </p:blipFill>
        <p:spPr>
          <a:xfrm>
            <a:off x="176204" y="1503891"/>
            <a:ext cx="3237459" cy="4351338"/>
          </a:xfrm>
        </p:spPr>
      </p:pic>
      <p:pic>
        <p:nvPicPr>
          <p:cNvPr id="7" name="Picture 6">
            <a:extLst>
              <a:ext uri="{FF2B5EF4-FFF2-40B4-BE49-F238E27FC236}">
                <a16:creationId xmlns:a16="http://schemas.microsoft.com/office/drawing/2014/main" id="{3CC0520C-AD02-C642-9460-A6E9DA6E2AA1}"/>
              </a:ext>
            </a:extLst>
          </p:cNvPr>
          <p:cNvPicPr>
            <a:picLocks noChangeAspect="1"/>
          </p:cNvPicPr>
          <p:nvPr/>
        </p:nvPicPr>
        <p:blipFill>
          <a:blip r:embed="rId4"/>
          <a:stretch>
            <a:fillRect/>
          </a:stretch>
        </p:blipFill>
        <p:spPr>
          <a:xfrm>
            <a:off x="3413663" y="1503891"/>
            <a:ext cx="2835349" cy="2776802"/>
          </a:xfrm>
          <a:prstGeom prst="rect">
            <a:avLst/>
          </a:prstGeom>
        </p:spPr>
      </p:pic>
      <p:pic>
        <p:nvPicPr>
          <p:cNvPr id="9" name="Picture 8">
            <a:extLst>
              <a:ext uri="{FF2B5EF4-FFF2-40B4-BE49-F238E27FC236}">
                <a16:creationId xmlns:a16="http://schemas.microsoft.com/office/drawing/2014/main" id="{5C5AE415-5BD0-8C48-A926-C4EA0AA8A550}"/>
              </a:ext>
            </a:extLst>
          </p:cNvPr>
          <p:cNvPicPr>
            <a:picLocks noChangeAspect="1"/>
          </p:cNvPicPr>
          <p:nvPr/>
        </p:nvPicPr>
        <p:blipFill>
          <a:blip r:embed="rId5"/>
          <a:stretch>
            <a:fillRect/>
          </a:stretch>
        </p:blipFill>
        <p:spPr>
          <a:xfrm>
            <a:off x="6668404" y="1503891"/>
            <a:ext cx="5523596" cy="3722423"/>
          </a:xfrm>
          <a:prstGeom prst="rect">
            <a:avLst/>
          </a:prstGeom>
        </p:spPr>
      </p:pic>
      <p:sp>
        <p:nvSpPr>
          <p:cNvPr id="10" name="Rounded Rectangle 9">
            <a:extLst>
              <a:ext uri="{FF2B5EF4-FFF2-40B4-BE49-F238E27FC236}">
                <a16:creationId xmlns:a16="http://schemas.microsoft.com/office/drawing/2014/main" id="{669FAF27-558C-C44B-AD9A-C5DBDCEE944F}"/>
              </a:ext>
            </a:extLst>
          </p:cNvPr>
          <p:cNvSpPr/>
          <p:nvPr/>
        </p:nvSpPr>
        <p:spPr>
          <a:xfrm>
            <a:off x="0" y="1797692"/>
            <a:ext cx="2810933" cy="1284176"/>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10">
            <a:extLst>
              <a:ext uri="{FF2B5EF4-FFF2-40B4-BE49-F238E27FC236}">
                <a16:creationId xmlns:a16="http://schemas.microsoft.com/office/drawing/2014/main" id="{E940EDA2-9028-CD4A-94BC-2D209266EE20}"/>
              </a:ext>
            </a:extLst>
          </p:cNvPr>
          <p:cNvSpPr/>
          <p:nvPr/>
        </p:nvSpPr>
        <p:spPr>
          <a:xfrm>
            <a:off x="176204" y="5037476"/>
            <a:ext cx="3237459" cy="953219"/>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ounded Rectangle 11">
            <a:extLst>
              <a:ext uri="{FF2B5EF4-FFF2-40B4-BE49-F238E27FC236}">
                <a16:creationId xmlns:a16="http://schemas.microsoft.com/office/drawing/2014/main" id="{1530A91D-AC1C-3E46-A016-C21AA902A149}"/>
              </a:ext>
            </a:extLst>
          </p:cNvPr>
          <p:cNvSpPr/>
          <p:nvPr/>
        </p:nvSpPr>
        <p:spPr>
          <a:xfrm>
            <a:off x="6570130" y="2863320"/>
            <a:ext cx="5503336" cy="2396860"/>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Slide Number Placeholder 13">
            <a:extLst>
              <a:ext uri="{FF2B5EF4-FFF2-40B4-BE49-F238E27FC236}">
                <a16:creationId xmlns:a16="http://schemas.microsoft.com/office/drawing/2014/main" id="{06BF86EF-E6AF-3243-8730-8915DB1BE283}"/>
              </a:ext>
            </a:extLst>
          </p:cNvPr>
          <p:cNvSpPr>
            <a:spLocks noGrp="1"/>
          </p:cNvSpPr>
          <p:nvPr>
            <p:ph type="sldNum" sz="quarter" idx="12"/>
          </p:nvPr>
        </p:nvSpPr>
        <p:spPr/>
        <p:txBody>
          <a:bodyPr/>
          <a:lstStyle/>
          <a:p>
            <a:fld id="{EC53258F-20E5-4140-92B7-C66CEF1AF9CB}" type="slidenum">
              <a:rPr lang="nb-NO" smtClean="0"/>
              <a:t>17</a:t>
            </a:fld>
            <a:endParaRPr lang="nb-NO"/>
          </a:p>
        </p:txBody>
      </p:sp>
      <p:sp>
        <p:nvSpPr>
          <p:cNvPr id="3" name="Footer Placeholder 2">
            <a:extLst>
              <a:ext uri="{FF2B5EF4-FFF2-40B4-BE49-F238E27FC236}">
                <a16:creationId xmlns:a16="http://schemas.microsoft.com/office/drawing/2014/main" id="{EBCB7328-8761-CC45-82B5-5E9943F50622}"/>
              </a:ext>
            </a:extLst>
          </p:cNvPr>
          <p:cNvSpPr>
            <a:spLocks noGrp="1"/>
          </p:cNvSpPr>
          <p:nvPr>
            <p:ph type="ftr" sz="quarter" idx="11"/>
          </p:nvPr>
        </p:nvSpPr>
        <p:spPr/>
        <p:txBody>
          <a:bodyPr/>
          <a:lstStyle/>
          <a:p>
            <a:r>
              <a:rPr lang="nb-NO"/>
              <a:t>Maiken Pedersen - UiO - CHEP 2018</a:t>
            </a:r>
          </a:p>
        </p:txBody>
      </p:sp>
    </p:spTree>
    <p:extLst>
      <p:ext uri="{BB962C8B-B14F-4D97-AF65-F5344CB8AC3E}">
        <p14:creationId xmlns:p14="http://schemas.microsoft.com/office/powerpoint/2010/main" val="280877808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5747" y="118981"/>
            <a:ext cx="10515600" cy="1325563"/>
          </a:xfrm>
        </p:spPr>
        <p:txBody>
          <a:bodyPr>
            <a:normAutofit/>
          </a:bodyPr>
          <a:lstStyle/>
          <a:p>
            <a:pPr algn="ctr"/>
            <a:r>
              <a:rPr lang="en-US" sz="3600" dirty="0" err="1"/>
              <a:t>Nordugrid</a:t>
            </a:r>
            <a:r>
              <a:rPr lang="en-US" sz="3600" dirty="0"/>
              <a:t> ARC CE modes</a:t>
            </a:r>
          </a:p>
        </p:txBody>
      </p:sp>
      <p:sp>
        <p:nvSpPr>
          <p:cNvPr id="6" name="Slide Number Placeholder 5"/>
          <p:cNvSpPr>
            <a:spLocks noGrp="1"/>
          </p:cNvSpPr>
          <p:nvPr>
            <p:ph type="sldNum" sz="quarter" idx="12"/>
          </p:nvPr>
        </p:nvSpPr>
        <p:spPr/>
        <p:txBody>
          <a:bodyPr/>
          <a:lstStyle/>
          <a:p>
            <a:fld id="{44B780BB-5154-ED44-A4A1-2D044D3B2D35}" type="slidenum">
              <a:rPr lang="en-US" smtClean="0"/>
              <a:t>18</a:t>
            </a:fld>
            <a:endParaRPr lang="en-US" dirty="0"/>
          </a:p>
        </p:txBody>
      </p:sp>
      <p:sp>
        <p:nvSpPr>
          <p:cNvPr id="19" name="Rectangle 18"/>
          <p:cNvSpPr/>
          <p:nvPr/>
        </p:nvSpPr>
        <p:spPr>
          <a:xfrm>
            <a:off x="1445491" y="5760350"/>
            <a:ext cx="1317284" cy="369332"/>
          </a:xfrm>
          <a:prstGeom prst="rect">
            <a:avLst/>
          </a:prstGeom>
        </p:spPr>
        <p:txBody>
          <a:bodyPr wrap="none">
            <a:spAutoFit/>
          </a:bodyPr>
          <a:lstStyle/>
          <a:p>
            <a:r>
              <a:rPr lang="en-US" dirty="0"/>
              <a:t>Pilot factory</a:t>
            </a:r>
          </a:p>
        </p:txBody>
      </p:sp>
      <p:sp>
        <p:nvSpPr>
          <p:cNvPr id="26" name="Rectangle 25"/>
          <p:cNvSpPr/>
          <p:nvPr/>
        </p:nvSpPr>
        <p:spPr>
          <a:xfrm>
            <a:off x="5278613" y="5760350"/>
            <a:ext cx="1079270" cy="369332"/>
          </a:xfrm>
          <a:prstGeom prst="rect">
            <a:avLst/>
          </a:prstGeom>
        </p:spPr>
        <p:txBody>
          <a:bodyPr wrap="none">
            <a:spAutoFit/>
          </a:bodyPr>
          <a:lstStyle/>
          <a:p>
            <a:r>
              <a:rPr lang="en-US" dirty="0"/>
              <a:t>True pilot</a:t>
            </a:r>
          </a:p>
        </p:txBody>
      </p:sp>
      <p:pic>
        <p:nvPicPr>
          <p:cNvPr id="30" name="Picture 29"/>
          <p:cNvPicPr>
            <a:picLocks noChangeAspect="1"/>
          </p:cNvPicPr>
          <p:nvPr/>
        </p:nvPicPr>
        <p:blipFill rotWithShape="1">
          <a:blip r:embed="rId3">
            <a:extLst>
              <a:ext uri="{28A0092B-C50C-407E-A947-70E740481C1C}">
                <a14:useLocalDpi xmlns:a14="http://schemas.microsoft.com/office/drawing/2010/main" val="0"/>
              </a:ext>
            </a:extLst>
          </a:blip>
          <a:srcRect t="11545" r="32722" b="16422"/>
          <a:stretch/>
        </p:blipFill>
        <p:spPr>
          <a:xfrm rot="5400000">
            <a:off x="4125297" y="1857901"/>
            <a:ext cx="4266768" cy="3228161"/>
          </a:xfrm>
          <a:prstGeom prst="rect">
            <a:avLst/>
          </a:prstGeom>
        </p:spPr>
      </p:pic>
      <p:pic>
        <p:nvPicPr>
          <p:cNvPr id="31" name="Picture 30"/>
          <p:cNvPicPr>
            <a:picLocks noChangeAspect="1"/>
          </p:cNvPicPr>
          <p:nvPr/>
        </p:nvPicPr>
        <p:blipFill rotWithShape="1">
          <a:blip r:embed="rId4">
            <a:extLst>
              <a:ext uri="{28A0092B-C50C-407E-A947-70E740481C1C}">
                <a14:useLocalDpi xmlns:a14="http://schemas.microsoft.com/office/drawing/2010/main" val="0"/>
              </a:ext>
            </a:extLst>
          </a:blip>
          <a:srcRect t="13333" r="28680" b="17804"/>
          <a:stretch/>
        </p:blipFill>
        <p:spPr>
          <a:xfrm rot="5400000">
            <a:off x="7947415" y="1665581"/>
            <a:ext cx="4683773" cy="3195795"/>
          </a:xfrm>
          <a:prstGeom prst="rect">
            <a:avLst/>
          </a:prstGeom>
        </p:spPr>
      </p:pic>
      <p:pic>
        <p:nvPicPr>
          <p:cNvPr id="32" name="Picture 31"/>
          <p:cNvPicPr>
            <a:picLocks noChangeAspect="1"/>
          </p:cNvPicPr>
          <p:nvPr/>
        </p:nvPicPr>
        <p:blipFill rotWithShape="1">
          <a:blip r:embed="rId5">
            <a:extLst>
              <a:ext uri="{28A0092B-C50C-407E-A947-70E740481C1C}">
                <a14:useLocalDpi xmlns:a14="http://schemas.microsoft.com/office/drawing/2010/main" val="0"/>
              </a:ext>
            </a:extLst>
          </a:blip>
          <a:srcRect t="11381" r="32582" b="15284"/>
          <a:stretch/>
        </p:blipFill>
        <p:spPr>
          <a:xfrm rot="5400000">
            <a:off x="265573" y="1651200"/>
            <a:ext cx="4471385" cy="3436945"/>
          </a:xfrm>
          <a:prstGeom prst="rect">
            <a:avLst/>
          </a:prstGeom>
        </p:spPr>
      </p:pic>
      <p:sp>
        <p:nvSpPr>
          <p:cNvPr id="33" name="Rectangle 32"/>
          <p:cNvSpPr/>
          <p:nvPr/>
        </p:nvSpPr>
        <p:spPr>
          <a:xfrm>
            <a:off x="9345091" y="5760350"/>
            <a:ext cx="1324402" cy="369332"/>
          </a:xfrm>
          <a:prstGeom prst="rect">
            <a:avLst/>
          </a:prstGeom>
        </p:spPr>
        <p:txBody>
          <a:bodyPr wrap="none">
            <a:spAutoFit/>
          </a:bodyPr>
          <a:lstStyle/>
          <a:p>
            <a:r>
              <a:rPr lang="en-US" dirty="0"/>
              <a:t>NDGF mode</a:t>
            </a:r>
          </a:p>
        </p:txBody>
      </p:sp>
      <p:sp>
        <p:nvSpPr>
          <p:cNvPr id="3" name="Footer Placeholder 2">
            <a:extLst>
              <a:ext uri="{FF2B5EF4-FFF2-40B4-BE49-F238E27FC236}">
                <a16:creationId xmlns:a16="http://schemas.microsoft.com/office/drawing/2014/main" id="{F8FF15C4-9F30-F84A-8F81-BEBE69585980}"/>
              </a:ext>
            </a:extLst>
          </p:cNvPr>
          <p:cNvSpPr>
            <a:spLocks noGrp="1"/>
          </p:cNvSpPr>
          <p:nvPr>
            <p:ph type="ftr" sz="quarter" idx="11"/>
          </p:nvPr>
        </p:nvSpPr>
        <p:spPr/>
        <p:txBody>
          <a:bodyPr/>
          <a:lstStyle/>
          <a:p>
            <a:r>
              <a:rPr lang="nb-NO"/>
              <a:t>Maiken Pedersen - UiO - CHEP 2018</a:t>
            </a:r>
          </a:p>
        </p:txBody>
      </p:sp>
    </p:spTree>
    <p:extLst>
      <p:ext uri="{BB962C8B-B14F-4D97-AF65-F5344CB8AC3E}">
        <p14:creationId xmlns:p14="http://schemas.microsoft.com/office/powerpoint/2010/main" val="38639772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678964-B0FD-754A-BB93-7E939F37DABC}"/>
              </a:ext>
            </a:extLst>
          </p:cNvPr>
          <p:cNvSpPr>
            <a:spLocks noGrp="1"/>
          </p:cNvSpPr>
          <p:nvPr>
            <p:ph type="title"/>
          </p:nvPr>
        </p:nvSpPr>
        <p:spPr/>
        <p:txBody>
          <a:bodyPr/>
          <a:lstStyle/>
          <a:p>
            <a:r>
              <a:rPr lang="nb-NO" dirty="0" err="1"/>
              <a:t>Overview</a:t>
            </a:r>
            <a:endParaRPr lang="nb-NO" dirty="0"/>
          </a:p>
        </p:txBody>
      </p:sp>
      <p:sp>
        <p:nvSpPr>
          <p:cNvPr id="3" name="Content Placeholder 2">
            <a:extLst>
              <a:ext uri="{FF2B5EF4-FFF2-40B4-BE49-F238E27FC236}">
                <a16:creationId xmlns:a16="http://schemas.microsoft.com/office/drawing/2014/main" id="{9CF7D1AA-B981-944B-AA8C-71E450F97E73}"/>
              </a:ext>
            </a:extLst>
          </p:cNvPr>
          <p:cNvSpPr>
            <a:spLocks noGrp="1"/>
          </p:cNvSpPr>
          <p:nvPr>
            <p:ph idx="1"/>
          </p:nvPr>
        </p:nvSpPr>
        <p:spPr/>
        <p:txBody>
          <a:bodyPr/>
          <a:lstStyle/>
          <a:p>
            <a:r>
              <a:rPr lang="nb-NO" dirty="0"/>
              <a:t>Types </a:t>
            </a:r>
            <a:r>
              <a:rPr lang="nb-NO" dirty="0" err="1"/>
              <a:t>of</a:t>
            </a:r>
            <a:r>
              <a:rPr lang="nb-NO" dirty="0"/>
              <a:t> ATLAS </a:t>
            </a:r>
            <a:r>
              <a:rPr lang="nb-NO" dirty="0" err="1"/>
              <a:t>sites</a:t>
            </a:r>
            <a:r>
              <a:rPr lang="nb-NO" dirty="0"/>
              <a:t> in WLCG </a:t>
            </a:r>
            <a:r>
              <a:rPr lang="nb-NO" dirty="0" err="1"/>
              <a:t>including</a:t>
            </a:r>
            <a:r>
              <a:rPr lang="nb-NO" dirty="0"/>
              <a:t> </a:t>
            </a:r>
            <a:r>
              <a:rPr lang="nb-NO" dirty="0" err="1"/>
              <a:t>the</a:t>
            </a:r>
            <a:r>
              <a:rPr lang="nb-NO" dirty="0"/>
              <a:t> </a:t>
            </a:r>
            <a:r>
              <a:rPr lang="nb-NO" dirty="0" err="1"/>
              <a:t>Nordugrid</a:t>
            </a:r>
            <a:r>
              <a:rPr lang="nb-NO" dirty="0"/>
              <a:t> ARC and </a:t>
            </a:r>
            <a:r>
              <a:rPr lang="nb-NO" dirty="0" err="1"/>
              <a:t>aCT</a:t>
            </a:r>
            <a:r>
              <a:rPr lang="nb-NO" dirty="0"/>
              <a:t>  INTERNAL mode grid </a:t>
            </a:r>
            <a:r>
              <a:rPr lang="nb-NO" dirty="0" err="1"/>
              <a:t>site</a:t>
            </a:r>
            <a:endParaRPr lang="nb-NO" dirty="0"/>
          </a:p>
          <a:p>
            <a:r>
              <a:rPr lang="nb-NO" dirty="0" err="1"/>
              <a:t>Overview</a:t>
            </a:r>
            <a:r>
              <a:rPr lang="nb-NO" dirty="0"/>
              <a:t> </a:t>
            </a:r>
            <a:r>
              <a:rPr lang="nb-NO" dirty="0" err="1"/>
              <a:t>of</a:t>
            </a:r>
            <a:r>
              <a:rPr lang="nb-NO" dirty="0"/>
              <a:t> </a:t>
            </a:r>
            <a:r>
              <a:rPr lang="nb-NO" dirty="0" err="1"/>
              <a:t>the</a:t>
            </a:r>
            <a:r>
              <a:rPr lang="nb-NO" dirty="0"/>
              <a:t> different ARC-CE </a:t>
            </a:r>
            <a:r>
              <a:rPr lang="nb-NO" dirty="0" err="1"/>
              <a:t>submission</a:t>
            </a:r>
            <a:r>
              <a:rPr lang="nb-NO" dirty="0"/>
              <a:t> </a:t>
            </a:r>
            <a:r>
              <a:rPr lang="nb-NO" dirty="0" err="1"/>
              <a:t>interfaces</a:t>
            </a:r>
            <a:endParaRPr lang="nb-NO" dirty="0"/>
          </a:p>
          <a:p>
            <a:r>
              <a:rPr lang="nb-NO" dirty="0"/>
              <a:t>Setup and </a:t>
            </a:r>
            <a:r>
              <a:rPr lang="nb-NO" dirty="0" err="1"/>
              <a:t>configuration</a:t>
            </a:r>
            <a:r>
              <a:rPr lang="nb-NO" dirty="0"/>
              <a:t> </a:t>
            </a:r>
            <a:r>
              <a:rPr lang="nb-NO" dirty="0" err="1"/>
              <a:t>of</a:t>
            </a:r>
            <a:r>
              <a:rPr lang="nb-NO" dirty="0"/>
              <a:t> </a:t>
            </a:r>
            <a:r>
              <a:rPr lang="nb-NO" dirty="0" err="1"/>
              <a:t>OpenStack</a:t>
            </a:r>
            <a:r>
              <a:rPr lang="nb-NO" dirty="0"/>
              <a:t> grid </a:t>
            </a:r>
            <a:r>
              <a:rPr lang="nb-NO" dirty="0" err="1"/>
              <a:t>site</a:t>
            </a:r>
            <a:r>
              <a:rPr lang="nb-NO" dirty="0"/>
              <a:t> </a:t>
            </a:r>
            <a:r>
              <a:rPr lang="nb-NO" dirty="0" err="1"/>
              <a:t>with</a:t>
            </a:r>
            <a:r>
              <a:rPr lang="nb-NO" dirty="0"/>
              <a:t> </a:t>
            </a:r>
            <a:r>
              <a:rPr lang="nb-NO" dirty="0" err="1"/>
              <a:t>Elasticluster</a:t>
            </a:r>
            <a:endParaRPr lang="nb-NO" dirty="0"/>
          </a:p>
          <a:p>
            <a:r>
              <a:rPr lang="nb-NO" dirty="0"/>
              <a:t>INTERNAL </a:t>
            </a:r>
            <a:r>
              <a:rPr lang="nb-NO" dirty="0" err="1"/>
              <a:t>submission</a:t>
            </a:r>
            <a:r>
              <a:rPr lang="nb-NO" dirty="0"/>
              <a:t> </a:t>
            </a:r>
            <a:r>
              <a:rPr lang="nb-NO" dirty="0" err="1"/>
              <a:t>interface</a:t>
            </a:r>
            <a:r>
              <a:rPr lang="nb-NO" dirty="0"/>
              <a:t> in </a:t>
            </a:r>
            <a:r>
              <a:rPr lang="nb-NO" dirty="0" err="1"/>
              <a:t>use</a:t>
            </a:r>
            <a:endParaRPr lang="nb-NO" dirty="0"/>
          </a:p>
          <a:p>
            <a:r>
              <a:rPr lang="nb-NO" dirty="0" err="1"/>
              <a:t>Conclusion</a:t>
            </a:r>
            <a:endParaRPr lang="nb-NO" dirty="0"/>
          </a:p>
          <a:p>
            <a:endParaRPr lang="nb-NO" dirty="0"/>
          </a:p>
          <a:p>
            <a:endParaRPr lang="nb-NO" dirty="0"/>
          </a:p>
        </p:txBody>
      </p:sp>
      <p:sp>
        <p:nvSpPr>
          <p:cNvPr id="5" name="Slide Number Placeholder 4">
            <a:extLst>
              <a:ext uri="{FF2B5EF4-FFF2-40B4-BE49-F238E27FC236}">
                <a16:creationId xmlns:a16="http://schemas.microsoft.com/office/drawing/2014/main" id="{1EB4CA03-3EAC-2245-98C0-DF166A8E4F56}"/>
              </a:ext>
            </a:extLst>
          </p:cNvPr>
          <p:cNvSpPr>
            <a:spLocks noGrp="1"/>
          </p:cNvSpPr>
          <p:nvPr>
            <p:ph type="sldNum" sz="quarter" idx="12"/>
          </p:nvPr>
        </p:nvSpPr>
        <p:spPr/>
        <p:txBody>
          <a:bodyPr/>
          <a:lstStyle/>
          <a:p>
            <a:fld id="{EC53258F-20E5-4140-92B7-C66CEF1AF9CB}" type="slidenum">
              <a:rPr lang="nb-NO" smtClean="0"/>
              <a:t>1</a:t>
            </a:fld>
            <a:endParaRPr lang="nb-NO"/>
          </a:p>
        </p:txBody>
      </p:sp>
      <p:sp>
        <p:nvSpPr>
          <p:cNvPr id="6" name="Footer Placeholder 5">
            <a:extLst>
              <a:ext uri="{FF2B5EF4-FFF2-40B4-BE49-F238E27FC236}">
                <a16:creationId xmlns:a16="http://schemas.microsoft.com/office/drawing/2014/main" id="{9DB9E05C-39D9-F249-A9B6-3DE544585563}"/>
              </a:ext>
            </a:extLst>
          </p:cNvPr>
          <p:cNvSpPr>
            <a:spLocks noGrp="1"/>
          </p:cNvSpPr>
          <p:nvPr>
            <p:ph type="ftr" sz="quarter" idx="11"/>
          </p:nvPr>
        </p:nvSpPr>
        <p:spPr/>
        <p:txBody>
          <a:bodyPr/>
          <a:lstStyle/>
          <a:p>
            <a:r>
              <a:rPr lang="nb-NO"/>
              <a:t>Maiken Pedersen - UiO - CHEP 2018</a:t>
            </a:r>
          </a:p>
        </p:txBody>
      </p:sp>
    </p:spTree>
    <p:extLst>
      <p:ext uri="{BB962C8B-B14F-4D97-AF65-F5344CB8AC3E}">
        <p14:creationId xmlns:p14="http://schemas.microsoft.com/office/powerpoint/2010/main" val="3387737101"/>
      </p:ext>
    </p:extLst>
  </p:cSld>
  <p:clrMapOvr>
    <a:masterClrMapping/>
  </p:clrMapOvr>
  <mc:AlternateContent xmlns:mc="http://schemas.openxmlformats.org/markup-compatibility/2006">
    <mc:Choice xmlns:p14="http://schemas.microsoft.com/office/powerpoint/2010/main" Requires="p14">
      <p:transition spd="slow" p14:dur="2000" advTm="46951"/>
    </mc:Choice>
    <mc:Fallback>
      <p:transition spd="slow" advTm="46951"/>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65162"/>
            <a:ext cx="10515600" cy="1325563"/>
          </a:xfrm>
        </p:spPr>
        <p:txBody>
          <a:bodyPr>
            <a:noAutofit/>
          </a:bodyPr>
          <a:lstStyle/>
          <a:p>
            <a:r>
              <a:rPr lang="en-US" sz="3200" dirty="0" err="1"/>
              <a:t>Nordugrid</a:t>
            </a:r>
            <a:r>
              <a:rPr lang="en-US" sz="3200" dirty="0"/>
              <a:t> ARC CE modes</a:t>
            </a:r>
            <a:br>
              <a:rPr lang="en-US" sz="3200" dirty="0"/>
            </a:br>
            <a:r>
              <a:rPr lang="en-US" sz="3200" dirty="0"/>
              <a:t>for restrictive (HPC) sites and lightweight sites, including clouds</a:t>
            </a:r>
          </a:p>
        </p:txBody>
      </p:sp>
      <p:sp>
        <p:nvSpPr>
          <p:cNvPr id="6" name="Slide Number Placeholder 5"/>
          <p:cNvSpPr>
            <a:spLocks noGrp="1"/>
          </p:cNvSpPr>
          <p:nvPr>
            <p:ph type="sldNum" sz="quarter" idx="12"/>
          </p:nvPr>
        </p:nvSpPr>
        <p:spPr/>
        <p:txBody>
          <a:bodyPr/>
          <a:lstStyle/>
          <a:p>
            <a:fld id="{44B780BB-5154-ED44-A4A1-2D044D3B2D35}" type="slidenum">
              <a:rPr lang="en-US" smtClean="0"/>
              <a:t>19</a:t>
            </a:fld>
            <a:endParaRPr lang="en-US" dirty="0"/>
          </a:p>
        </p:txBody>
      </p:sp>
      <p:sp>
        <p:nvSpPr>
          <p:cNvPr id="12" name="TextBox 11"/>
          <p:cNvSpPr txBox="1"/>
          <p:nvPr/>
        </p:nvSpPr>
        <p:spPr>
          <a:xfrm>
            <a:off x="1232105" y="5987018"/>
            <a:ext cx="1099981" cy="369332"/>
          </a:xfrm>
          <a:prstGeom prst="rect">
            <a:avLst/>
          </a:prstGeom>
          <a:noFill/>
        </p:spPr>
        <p:txBody>
          <a:bodyPr wrap="none" rtlCol="0">
            <a:spAutoFit/>
          </a:bodyPr>
          <a:lstStyle/>
          <a:p>
            <a:r>
              <a:rPr lang="en-US" dirty="0" err="1"/>
              <a:t>ssh</a:t>
            </a:r>
            <a:r>
              <a:rPr lang="en-US" dirty="0"/>
              <a:t>-mode</a:t>
            </a:r>
          </a:p>
        </p:txBody>
      </p:sp>
      <p:sp>
        <p:nvSpPr>
          <p:cNvPr id="13" name="Rectangle 12"/>
          <p:cNvSpPr/>
          <p:nvPr/>
        </p:nvSpPr>
        <p:spPr>
          <a:xfrm>
            <a:off x="4888780" y="6125817"/>
            <a:ext cx="2156360" cy="369332"/>
          </a:xfrm>
          <a:prstGeom prst="rect">
            <a:avLst/>
          </a:prstGeom>
        </p:spPr>
        <p:txBody>
          <a:bodyPr wrap="none">
            <a:spAutoFit/>
          </a:bodyPr>
          <a:lstStyle/>
          <a:p>
            <a:r>
              <a:rPr lang="en-US" dirty="0"/>
              <a:t>INTERNAL mode HPC</a:t>
            </a:r>
          </a:p>
        </p:txBody>
      </p:sp>
      <p:pic>
        <p:nvPicPr>
          <p:cNvPr id="17" name="Picture 16"/>
          <p:cNvPicPr>
            <a:picLocks noChangeAspect="1"/>
          </p:cNvPicPr>
          <p:nvPr/>
        </p:nvPicPr>
        <p:blipFill rotWithShape="1">
          <a:blip r:embed="rId2">
            <a:extLst>
              <a:ext uri="{28A0092B-C50C-407E-A947-70E740481C1C}">
                <a14:useLocalDpi xmlns:a14="http://schemas.microsoft.com/office/drawing/2010/main" val="0"/>
              </a:ext>
            </a:extLst>
          </a:blip>
          <a:srcRect t="11707" r="35479" b="15447"/>
          <a:stretch/>
        </p:blipFill>
        <p:spPr>
          <a:xfrm rot="5400000">
            <a:off x="3708099" y="2070016"/>
            <a:ext cx="4357494" cy="3476510"/>
          </a:xfrm>
          <a:prstGeom prst="rect">
            <a:avLst/>
          </a:prstGeom>
          <a:ln w="28575">
            <a:solidFill>
              <a:schemeClr val="accent6"/>
            </a:solidFill>
          </a:ln>
        </p:spPr>
      </p:pic>
      <p:pic>
        <p:nvPicPr>
          <p:cNvPr id="18" name="Picture 17"/>
          <p:cNvPicPr>
            <a:picLocks noChangeAspect="1"/>
          </p:cNvPicPr>
          <p:nvPr/>
        </p:nvPicPr>
        <p:blipFill rotWithShape="1">
          <a:blip r:embed="rId3">
            <a:extLst>
              <a:ext uri="{28A0092B-C50C-407E-A947-70E740481C1C}">
                <a14:useLocalDpi xmlns:a14="http://schemas.microsoft.com/office/drawing/2010/main" val="0"/>
              </a:ext>
            </a:extLst>
          </a:blip>
          <a:srcRect t="23761" r="28680" b="16261"/>
          <a:stretch/>
        </p:blipFill>
        <p:spPr>
          <a:xfrm rot="5400000">
            <a:off x="-404244" y="2334374"/>
            <a:ext cx="4582168" cy="2723120"/>
          </a:xfrm>
          <a:prstGeom prst="rect">
            <a:avLst/>
          </a:prstGeom>
        </p:spPr>
      </p:pic>
      <p:sp>
        <p:nvSpPr>
          <p:cNvPr id="14" name="Rectangle 13">
            <a:extLst>
              <a:ext uri="{FF2B5EF4-FFF2-40B4-BE49-F238E27FC236}">
                <a16:creationId xmlns:a16="http://schemas.microsoft.com/office/drawing/2014/main" id="{5F1D598C-088D-7042-942C-5FDC346D10D6}"/>
              </a:ext>
            </a:extLst>
          </p:cNvPr>
          <p:cNvSpPr/>
          <p:nvPr/>
        </p:nvSpPr>
        <p:spPr>
          <a:xfrm>
            <a:off x="8610600" y="6125817"/>
            <a:ext cx="2286203" cy="369332"/>
          </a:xfrm>
          <a:prstGeom prst="rect">
            <a:avLst/>
          </a:prstGeom>
        </p:spPr>
        <p:txBody>
          <a:bodyPr wrap="none">
            <a:spAutoFit/>
          </a:bodyPr>
          <a:lstStyle/>
          <a:p>
            <a:r>
              <a:rPr lang="en-US" dirty="0"/>
              <a:t>INTERNAL mode cloud</a:t>
            </a:r>
          </a:p>
        </p:txBody>
      </p:sp>
      <p:pic>
        <p:nvPicPr>
          <p:cNvPr id="9" name="Picture 8">
            <a:extLst>
              <a:ext uri="{FF2B5EF4-FFF2-40B4-BE49-F238E27FC236}">
                <a16:creationId xmlns:a16="http://schemas.microsoft.com/office/drawing/2014/main" id="{E7C5F229-E6A1-984D-89EE-5DAF4358DF02}"/>
              </a:ext>
            </a:extLst>
          </p:cNvPr>
          <p:cNvPicPr>
            <a:picLocks noChangeAspect="1"/>
          </p:cNvPicPr>
          <p:nvPr/>
        </p:nvPicPr>
        <p:blipFill rotWithShape="1">
          <a:blip r:embed="rId4"/>
          <a:srcRect t="29603" r="13611" b="29206"/>
          <a:stretch/>
        </p:blipFill>
        <p:spPr>
          <a:xfrm rot="5400000">
            <a:off x="7717519" y="2280211"/>
            <a:ext cx="4529361" cy="3056120"/>
          </a:xfrm>
          <a:prstGeom prst="rect">
            <a:avLst/>
          </a:prstGeom>
          <a:ln w="28575">
            <a:solidFill>
              <a:schemeClr val="accent6"/>
            </a:solidFill>
          </a:ln>
        </p:spPr>
      </p:pic>
      <p:sp>
        <p:nvSpPr>
          <p:cNvPr id="10" name="Footer Placeholder 9">
            <a:extLst>
              <a:ext uri="{FF2B5EF4-FFF2-40B4-BE49-F238E27FC236}">
                <a16:creationId xmlns:a16="http://schemas.microsoft.com/office/drawing/2014/main" id="{53DB3E2E-05D1-244E-AE10-B83DE14F6773}"/>
              </a:ext>
            </a:extLst>
          </p:cNvPr>
          <p:cNvSpPr>
            <a:spLocks noGrp="1"/>
          </p:cNvSpPr>
          <p:nvPr>
            <p:ph type="ftr" sz="quarter" idx="11"/>
          </p:nvPr>
        </p:nvSpPr>
        <p:spPr/>
        <p:txBody>
          <a:bodyPr/>
          <a:lstStyle/>
          <a:p>
            <a:r>
              <a:rPr lang="nb-NO"/>
              <a:t>Maiken Pedersen - UiO - CHEP 2018</a:t>
            </a:r>
          </a:p>
        </p:txBody>
      </p:sp>
    </p:spTree>
    <p:extLst>
      <p:ext uri="{BB962C8B-B14F-4D97-AF65-F5344CB8AC3E}">
        <p14:creationId xmlns:p14="http://schemas.microsoft.com/office/powerpoint/2010/main" val="12360787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87F68E80-88E6-BA4E-9183-8B439867746E}"/>
              </a:ext>
            </a:extLst>
          </p:cNvPr>
          <p:cNvSpPr>
            <a:spLocks noGrp="1"/>
          </p:cNvSpPr>
          <p:nvPr>
            <p:ph type="sldNum" sz="quarter" idx="12"/>
          </p:nvPr>
        </p:nvSpPr>
        <p:spPr/>
        <p:txBody>
          <a:bodyPr/>
          <a:lstStyle/>
          <a:p>
            <a:fld id="{EC53258F-20E5-4140-92B7-C66CEF1AF9CB}" type="slidenum">
              <a:rPr lang="nb-NO" smtClean="0"/>
              <a:t>2</a:t>
            </a:fld>
            <a:endParaRPr lang="nb-NO"/>
          </a:p>
        </p:txBody>
      </p:sp>
      <p:pic>
        <p:nvPicPr>
          <p:cNvPr id="19" name="Content Placeholder 18">
            <a:extLst>
              <a:ext uri="{FF2B5EF4-FFF2-40B4-BE49-F238E27FC236}">
                <a16:creationId xmlns:a16="http://schemas.microsoft.com/office/drawing/2014/main" id="{5766A03B-664F-F842-990C-CCBB349BDCE9}"/>
              </a:ext>
            </a:extLst>
          </p:cNvPr>
          <p:cNvPicPr>
            <a:picLocks noGrp="1" noChangeAspect="1"/>
          </p:cNvPicPr>
          <p:nvPr>
            <p:ph idx="1"/>
          </p:nvPr>
        </p:nvPicPr>
        <p:blipFill>
          <a:blip r:embed="rId4"/>
          <a:stretch>
            <a:fillRect/>
          </a:stretch>
        </p:blipFill>
        <p:spPr>
          <a:xfrm>
            <a:off x="-81645" y="0"/>
            <a:ext cx="8812799" cy="6120000"/>
          </a:xfrm>
        </p:spPr>
      </p:pic>
      <p:sp>
        <p:nvSpPr>
          <p:cNvPr id="21" name="TextBox 20">
            <a:extLst>
              <a:ext uri="{FF2B5EF4-FFF2-40B4-BE49-F238E27FC236}">
                <a16:creationId xmlns:a16="http://schemas.microsoft.com/office/drawing/2014/main" id="{96C70144-97C7-7744-830C-B4DF94D2A1A3}"/>
              </a:ext>
            </a:extLst>
          </p:cNvPr>
          <p:cNvSpPr txBox="1"/>
          <p:nvPr/>
        </p:nvSpPr>
        <p:spPr>
          <a:xfrm>
            <a:off x="194888" y="5339444"/>
            <a:ext cx="2531983" cy="1384995"/>
          </a:xfrm>
          <a:prstGeom prst="rect">
            <a:avLst/>
          </a:prstGeom>
          <a:solidFill>
            <a:schemeClr val="accent1">
              <a:lumMod val="20000"/>
              <a:lumOff val="80000"/>
            </a:schemeClr>
          </a:solidFill>
          <a:ln>
            <a:solidFill>
              <a:schemeClr val="tx1"/>
            </a:solidFill>
          </a:ln>
        </p:spPr>
        <p:txBody>
          <a:bodyPr wrap="square" rtlCol="0">
            <a:spAutoFit/>
          </a:bodyPr>
          <a:lstStyle/>
          <a:p>
            <a:r>
              <a:rPr lang="nb-NO" sz="1200" dirty="0"/>
              <a:t>TRADITIONAL GRID MODE</a:t>
            </a:r>
          </a:p>
          <a:p>
            <a:pPr marL="285750" indent="-285750">
              <a:buFont typeface="Arial" panose="020B0604020202020204" pitchFamily="34" charset="0"/>
              <a:buChar char="•"/>
            </a:pPr>
            <a:r>
              <a:rPr lang="nb-NO" sz="1200" dirty="0" err="1"/>
              <a:t>Middleware</a:t>
            </a:r>
            <a:r>
              <a:rPr lang="nb-NO" sz="1200" dirty="0"/>
              <a:t> </a:t>
            </a:r>
            <a:r>
              <a:rPr lang="nb-NO" sz="1200" dirty="0" err="1"/>
              <a:t>on</a:t>
            </a:r>
            <a:r>
              <a:rPr lang="nb-NO" sz="1200" dirty="0"/>
              <a:t> WN</a:t>
            </a:r>
          </a:p>
          <a:p>
            <a:pPr marL="285750" indent="-285750">
              <a:buFont typeface="Arial" panose="020B0604020202020204" pitchFamily="34" charset="0"/>
              <a:buChar char="•"/>
            </a:pPr>
            <a:r>
              <a:rPr lang="nb-NO" sz="1200" dirty="0" err="1"/>
              <a:t>Inbound</a:t>
            </a:r>
            <a:r>
              <a:rPr lang="nb-NO" sz="1200" dirty="0"/>
              <a:t> </a:t>
            </a:r>
            <a:r>
              <a:rPr lang="nb-NO" sz="1200" dirty="0" err="1"/>
              <a:t>connectivity</a:t>
            </a:r>
            <a:r>
              <a:rPr lang="nb-NO" sz="1200" dirty="0"/>
              <a:t> </a:t>
            </a:r>
            <a:r>
              <a:rPr lang="nb-NO" sz="1200" dirty="0" err="1"/>
              <a:t>on</a:t>
            </a:r>
            <a:r>
              <a:rPr lang="nb-NO" sz="1200" dirty="0"/>
              <a:t> WN and </a:t>
            </a:r>
            <a:r>
              <a:rPr lang="nb-NO" sz="1200" dirty="0" err="1"/>
              <a:t>frontend</a:t>
            </a:r>
            <a:endParaRPr lang="nb-NO" sz="1200" dirty="0"/>
          </a:p>
          <a:p>
            <a:pPr marL="285750" indent="-285750">
              <a:buFont typeface="Arial" panose="020B0604020202020204" pitchFamily="34" charset="0"/>
              <a:buChar char="•"/>
            </a:pPr>
            <a:r>
              <a:rPr lang="nb-NO" sz="1200" dirty="0"/>
              <a:t>Information </a:t>
            </a:r>
            <a:r>
              <a:rPr lang="nb-NO" sz="1200" dirty="0" err="1"/>
              <a:t>publishing</a:t>
            </a:r>
            <a:r>
              <a:rPr lang="nb-NO" sz="1200" dirty="0"/>
              <a:t> service for </a:t>
            </a:r>
            <a:r>
              <a:rPr lang="nb-NO" sz="1200" dirty="0" err="1"/>
              <a:t>discovery</a:t>
            </a:r>
            <a:endParaRPr lang="nb-NO" sz="1200" dirty="0"/>
          </a:p>
          <a:p>
            <a:pPr marL="285750" indent="-285750">
              <a:buFont typeface="Arial" panose="020B0604020202020204" pitchFamily="34" charset="0"/>
              <a:buChar char="•"/>
            </a:pPr>
            <a:endParaRPr lang="nb-NO" sz="1200" dirty="0"/>
          </a:p>
        </p:txBody>
      </p:sp>
      <p:sp>
        <p:nvSpPr>
          <p:cNvPr id="23" name="TextBox 22">
            <a:extLst>
              <a:ext uri="{FF2B5EF4-FFF2-40B4-BE49-F238E27FC236}">
                <a16:creationId xmlns:a16="http://schemas.microsoft.com/office/drawing/2014/main" id="{983681F4-3F62-E340-8B56-66F1188FDD2A}"/>
              </a:ext>
            </a:extLst>
          </p:cNvPr>
          <p:cNvSpPr txBox="1"/>
          <p:nvPr/>
        </p:nvSpPr>
        <p:spPr>
          <a:xfrm>
            <a:off x="2850161" y="5655160"/>
            <a:ext cx="5403678" cy="1200329"/>
          </a:xfrm>
          <a:prstGeom prst="rect">
            <a:avLst/>
          </a:prstGeom>
          <a:solidFill>
            <a:schemeClr val="accent1">
              <a:lumMod val="20000"/>
              <a:lumOff val="80000"/>
            </a:schemeClr>
          </a:solidFill>
          <a:ln>
            <a:solidFill>
              <a:schemeClr val="tx1"/>
            </a:solidFill>
          </a:ln>
        </p:spPr>
        <p:txBody>
          <a:bodyPr wrap="square" rtlCol="0">
            <a:spAutoFit/>
          </a:bodyPr>
          <a:lstStyle/>
          <a:p>
            <a:r>
              <a:rPr lang="nb-NO" sz="1200" dirty="0"/>
              <a:t>NORDUGRID STANDARD MODE</a:t>
            </a:r>
          </a:p>
          <a:p>
            <a:pPr marL="285750" indent="-285750">
              <a:buFont typeface="Arial" panose="020B0604020202020204" pitchFamily="34" charset="0"/>
              <a:buChar char="•"/>
            </a:pPr>
            <a:r>
              <a:rPr lang="nb-NO" sz="1200" dirty="0"/>
              <a:t>NO </a:t>
            </a:r>
            <a:r>
              <a:rPr lang="nb-NO" sz="1200" dirty="0" err="1"/>
              <a:t>middleware</a:t>
            </a:r>
            <a:r>
              <a:rPr lang="nb-NO" sz="1200" dirty="0"/>
              <a:t> </a:t>
            </a:r>
            <a:r>
              <a:rPr lang="nb-NO" sz="1200" dirty="0" err="1"/>
              <a:t>on</a:t>
            </a:r>
            <a:r>
              <a:rPr lang="nb-NO" sz="1200" dirty="0"/>
              <a:t> WN</a:t>
            </a:r>
          </a:p>
          <a:p>
            <a:pPr marL="285750" indent="-285750">
              <a:buFont typeface="Arial" panose="020B0604020202020204" pitchFamily="34" charset="0"/>
              <a:buChar char="•"/>
            </a:pPr>
            <a:r>
              <a:rPr lang="nb-NO" sz="1200" dirty="0"/>
              <a:t>NO </a:t>
            </a:r>
            <a:r>
              <a:rPr lang="nb-NO" sz="1200" dirty="0" err="1"/>
              <a:t>inbound</a:t>
            </a:r>
            <a:r>
              <a:rPr lang="nb-NO" sz="1200" dirty="0"/>
              <a:t> </a:t>
            </a:r>
            <a:r>
              <a:rPr lang="nb-NO" sz="1200" dirty="0" err="1"/>
              <a:t>connectivity</a:t>
            </a:r>
            <a:r>
              <a:rPr lang="nb-NO" sz="1200" dirty="0"/>
              <a:t> </a:t>
            </a:r>
            <a:r>
              <a:rPr lang="nb-NO" sz="1200" dirty="0" err="1"/>
              <a:t>on</a:t>
            </a:r>
            <a:r>
              <a:rPr lang="nb-NO" sz="1200" dirty="0"/>
              <a:t> WN</a:t>
            </a:r>
          </a:p>
          <a:p>
            <a:pPr marL="285750" indent="-285750">
              <a:buFont typeface="Arial" panose="020B0604020202020204" pitchFamily="34" charset="0"/>
              <a:buChar char="•"/>
            </a:pPr>
            <a:r>
              <a:rPr lang="nb-NO" sz="1200" dirty="0" err="1"/>
              <a:t>Inbound</a:t>
            </a:r>
            <a:r>
              <a:rPr lang="nb-NO" sz="1200" dirty="0"/>
              <a:t> </a:t>
            </a:r>
            <a:r>
              <a:rPr lang="nb-NO" sz="1200" dirty="0" err="1"/>
              <a:t>connectivity</a:t>
            </a:r>
            <a:r>
              <a:rPr lang="nb-NO" sz="1200" dirty="0"/>
              <a:t> </a:t>
            </a:r>
            <a:r>
              <a:rPr lang="nb-NO" sz="1200" dirty="0" err="1"/>
              <a:t>on</a:t>
            </a:r>
            <a:r>
              <a:rPr lang="nb-NO" sz="1200" dirty="0"/>
              <a:t> </a:t>
            </a:r>
            <a:r>
              <a:rPr lang="nb-NO" sz="1200" dirty="0" err="1"/>
              <a:t>frontend</a:t>
            </a:r>
            <a:endParaRPr lang="nb-NO" sz="1200" dirty="0"/>
          </a:p>
          <a:p>
            <a:pPr marL="285750" indent="-285750">
              <a:buFont typeface="Arial" panose="020B0604020202020204" pitchFamily="34" charset="0"/>
              <a:buChar char="•"/>
            </a:pPr>
            <a:r>
              <a:rPr lang="nb-NO" sz="1200" dirty="0"/>
              <a:t>Information </a:t>
            </a:r>
            <a:r>
              <a:rPr lang="nb-NO" sz="1200" dirty="0" err="1"/>
              <a:t>publishing</a:t>
            </a:r>
            <a:r>
              <a:rPr lang="nb-NO" sz="1200" dirty="0"/>
              <a:t> service for </a:t>
            </a:r>
            <a:r>
              <a:rPr lang="nb-NO" sz="1200" dirty="0" err="1"/>
              <a:t>discovery</a:t>
            </a:r>
            <a:endParaRPr lang="nb-NO" sz="1200" dirty="0"/>
          </a:p>
          <a:p>
            <a:pPr marL="285750" indent="-285750">
              <a:buFont typeface="Arial" panose="020B0604020202020204" pitchFamily="34" charset="0"/>
              <a:buChar char="•"/>
            </a:pPr>
            <a:endParaRPr lang="nb-NO" sz="1200" dirty="0"/>
          </a:p>
        </p:txBody>
      </p:sp>
      <p:sp>
        <p:nvSpPr>
          <p:cNvPr id="26" name="Title 22">
            <a:extLst>
              <a:ext uri="{FF2B5EF4-FFF2-40B4-BE49-F238E27FC236}">
                <a16:creationId xmlns:a16="http://schemas.microsoft.com/office/drawing/2014/main" id="{2CA00FB0-9749-9C49-A6C2-BCA6367A190A}"/>
              </a:ext>
            </a:extLst>
          </p:cNvPr>
          <p:cNvSpPr>
            <a:spLocks noGrp="1"/>
          </p:cNvSpPr>
          <p:nvPr>
            <p:ph type="title"/>
          </p:nvPr>
        </p:nvSpPr>
        <p:spPr>
          <a:xfrm>
            <a:off x="5017181" y="246"/>
            <a:ext cx="6902920" cy="1325563"/>
          </a:xfrm>
        </p:spPr>
        <p:txBody>
          <a:bodyPr>
            <a:normAutofit/>
          </a:bodyPr>
          <a:lstStyle/>
          <a:p>
            <a:r>
              <a:rPr lang="nb-NO" sz="3200" dirty="0"/>
              <a:t>A </a:t>
            </a:r>
            <a:r>
              <a:rPr lang="nb-NO" sz="3200" dirty="0" err="1"/>
              <a:t>handful</a:t>
            </a:r>
            <a:r>
              <a:rPr lang="nb-NO" sz="3200" dirty="0"/>
              <a:t> different types </a:t>
            </a:r>
            <a:r>
              <a:rPr lang="nb-NO" sz="3200" dirty="0" err="1"/>
              <a:t>of</a:t>
            </a:r>
            <a:r>
              <a:rPr lang="nb-NO" sz="3200" dirty="0"/>
              <a:t> ATLAS</a:t>
            </a:r>
            <a:br>
              <a:rPr lang="nb-NO" sz="3200" dirty="0"/>
            </a:br>
            <a:r>
              <a:rPr lang="nb-NO" sz="3200" dirty="0" err="1"/>
              <a:t>sites</a:t>
            </a:r>
            <a:r>
              <a:rPr lang="nb-NO" sz="3200" dirty="0"/>
              <a:t> in </a:t>
            </a:r>
            <a:r>
              <a:rPr lang="nb-NO" sz="3200" dirty="0" err="1"/>
              <a:t>the</a:t>
            </a:r>
            <a:r>
              <a:rPr lang="nb-NO" sz="3200" dirty="0"/>
              <a:t> WLCG</a:t>
            </a:r>
          </a:p>
        </p:txBody>
      </p:sp>
      <p:sp>
        <p:nvSpPr>
          <p:cNvPr id="27" name="TextBox 26">
            <a:extLst>
              <a:ext uri="{FF2B5EF4-FFF2-40B4-BE49-F238E27FC236}">
                <a16:creationId xmlns:a16="http://schemas.microsoft.com/office/drawing/2014/main" id="{0378FC8E-F879-0645-B139-E298718B5730}"/>
              </a:ext>
            </a:extLst>
          </p:cNvPr>
          <p:cNvSpPr txBox="1"/>
          <p:nvPr/>
        </p:nvSpPr>
        <p:spPr>
          <a:xfrm>
            <a:off x="5292213" y="1512578"/>
            <a:ext cx="5722374" cy="646331"/>
          </a:xfrm>
          <a:prstGeom prst="rect">
            <a:avLst/>
          </a:prstGeom>
          <a:noFill/>
        </p:spPr>
        <p:txBody>
          <a:bodyPr wrap="square" rtlCol="0">
            <a:spAutoFit/>
          </a:bodyPr>
          <a:lstStyle/>
          <a:p>
            <a:r>
              <a:rPr lang="nb-NO" dirty="0"/>
              <a:t>ARC: Advanced Resource Connector </a:t>
            </a:r>
          </a:p>
          <a:p>
            <a:r>
              <a:rPr lang="nb-NO" dirty="0" err="1"/>
              <a:t>aCT</a:t>
            </a:r>
            <a:r>
              <a:rPr lang="nb-NO" dirty="0"/>
              <a:t>: ARC/ATLAS Control Tower</a:t>
            </a:r>
          </a:p>
        </p:txBody>
      </p:sp>
      <p:sp>
        <p:nvSpPr>
          <p:cNvPr id="28" name="TextBox 27">
            <a:extLst>
              <a:ext uri="{FF2B5EF4-FFF2-40B4-BE49-F238E27FC236}">
                <a16:creationId xmlns:a16="http://schemas.microsoft.com/office/drawing/2014/main" id="{5787FA94-BD0C-D84B-ABE8-9ED62DCFD19B}"/>
              </a:ext>
            </a:extLst>
          </p:cNvPr>
          <p:cNvSpPr txBox="1"/>
          <p:nvPr/>
        </p:nvSpPr>
        <p:spPr>
          <a:xfrm>
            <a:off x="7766385" y="2640750"/>
            <a:ext cx="4212972" cy="1200329"/>
          </a:xfrm>
          <a:prstGeom prst="rect">
            <a:avLst/>
          </a:prstGeom>
          <a:noFill/>
        </p:spPr>
        <p:txBody>
          <a:bodyPr wrap="square" rtlCol="0">
            <a:spAutoFit/>
          </a:bodyPr>
          <a:lstStyle/>
          <a:p>
            <a:pPr marL="285750" indent="-285750">
              <a:buFont typeface="Arial" panose="020B0604020202020204" pitchFamily="34" charset="0"/>
              <a:buChar char="•"/>
            </a:pPr>
            <a:r>
              <a:rPr lang="nb-NO" dirty="0"/>
              <a:t>A </a:t>
            </a:r>
            <a:r>
              <a:rPr lang="nb-NO" dirty="0" err="1"/>
              <a:t>site</a:t>
            </a:r>
            <a:r>
              <a:rPr lang="nb-NO" dirty="0"/>
              <a:t> </a:t>
            </a:r>
            <a:r>
              <a:rPr lang="nb-NO" dirty="0" err="1"/>
              <a:t>might</a:t>
            </a:r>
            <a:r>
              <a:rPr lang="nb-NO" dirty="0"/>
              <a:t> offer </a:t>
            </a:r>
            <a:r>
              <a:rPr lang="nb-NO" dirty="0" err="1"/>
              <a:t>several</a:t>
            </a:r>
            <a:r>
              <a:rPr lang="nb-NO" dirty="0"/>
              <a:t> grid </a:t>
            </a:r>
            <a:r>
              <a:rPr lang="nb-NO" dirty="0" err="1"/>
              <a:t>flavours</a:t>
            </a:r>
            <a:endParaRPr lang="nb-NO" dirty="0"/>
          </a:p>
          <a:p>
            <a:pPr marL="742950" lvl="1" indent="-285750">
              <a:buFont typeface="Arial" panose="020B0604020202020204" pitchFamily="34" charset="0"/>
              <a:buChar char="•"/>
            </a:pPr>
            <a:r>
              <a:rPr lang="nb-NO" dirty="0"/>
              <a:t>Grid</a:t>
            </a:r>
          </a:p>
          <a:p>
            <a:pPr marL="742950" lvl="1" indent="-285750">
              <a:buFont typeface="Arial" panose="020B0604020202020204" pitchFamily="34" charset="0"/>
              <a:buChar char="•"/>
            </a:pPr>
            <a:r>
              <a:rPr lang="nb-NO" dirty="0"/>
              <a:t>HPC</a:t>
            </a:r>
          </a:p>
          <a:p>
            <a:pPr marL="742950" lvl="1" indent="-285750">
              <a:buFont typeface="Arial" panose="020B0604020202020204" pitchFamily="34" charset="0"/>
              <a:buChar char="•"/>
            </a:pPr>
            <a:r>
              <a:rPr lang="nb-NO" dirty="0" err="1"/>
              <a:t>Cloud</a:t>
            </a:r>
            <a:endParaRPr lang="nb-NO" dirty="0"/>
          </a:p>
        </p:txBody>
      </p:sp>
    </p:spTree>
    <p:custDataLst>
      <p:tags r:id="rId1"/>
    </p:custDataLst>
    <p:extLst>
      <p:ext uri="{BB962C8B-B14F-4D97-AF65-F5344CB8AC3E}">
        <p14:creationId xmlns:p14="http://schemas.microsoft.com/office/powerpoint/2010/main" val="3902752668"/>
      </p:ext>
    </p:extLst>
  </p:cSld>
  <p:clrMapOvr>
    <a:masterClrMapping/>
  </p:clrMapOvr>
  <mc:AlternateContent xmlns:mc="http://schemas.openxmlformats.org/markup-compatibility/2006">
    <mc:Choice xmlns:p14="http://schemas.microsoft.com/office/powerpoint/2010/main" Requires="p14">
      <p:transition spd="slow" p14:dur="2000" advTm="178229"/>
    </mc:Choice>
    <mc:Fallback>
      <p:transition spd="slow" advTm="178229"/>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icture 27">
            <a:extLst>
              <a:ext uri="{FF2B5EF4-FFF2-40B4-BE49-F238E27FC236}">
                <a16:creationId xmlns:a16="http://schemas.microsoft.com/office/drawing/2014/main" id="{30D9E759-388B-714C-A7B0-0F0D0343B751}"/>
              </a:ext>
            </a:extLst>
          </p:cNvPr>
          <p:cNvPicPr>
            <a:picLocks noChangeAspect="1"/>
          </p:cNvPicPr>
          <p:nvPr/>
        </p:nvPicPr>
        <p:blipFill>
          <a:blip r:embed="rId3"/>
          <a:stretch>
            <a:fillRect/>
          </a:stretch>
        </p:blipFill>
        <p:spPr>
          <a:xfrm>
            <a:off x="-81643" y="-28574"/>
            <a:ext cx="8692243" cy="6036280"/>
          </a:xfrm>
          <a:prstGeom prst="rect">
            <a:avLst/>
          </a:prstGeom>
        </p:spPr>
      </p:pic>
      <p:sp>
        <p:nvSpPr>
          <p:cNvPr id="34" name="Rounded Rectangle 33">
            <a:extLst>
              <a:ext uri="{FF2B5EF4-FFF2-40B4-BE49-F238E27FC236}">
                <a16:creationId xmlns:a16="http://schemas.microsoft.com/office/drawing/2014/main" id="{A61B193A-768A-D649-891F-D4EFE7FB3780}"/>
              </a:ext>
            </a:extLst>
          </p:cNvPr>
          <p:cNvSpPr/>
          <p:nvPr/>
        </p:nvSpPr>
        <p:spPr>
          <a:xfrm>
            <a:off x="5151820" y="126266"/>
            <a:ext cx="3458780" cy="2806716"/>
          </a:xfrm>
          <a:prstGeom prst="roundRect">
            <a:avLst/>
          </a:prstGeom>
          <a:solidFill>
            <a:schemeClr val="accent4">
              <a:alpha val="23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5" name="Slide Number Placeholder 4">
            <a:extLst>
              <a:ext uri="{FF2B5EF4-FFF2-40B4-BE49-F238E27FC236}">
                <a16:creationId xmlns:a16="http://schemas.microsoft.com/office/drawing/2014/main" id="{01FAAC38-9DAC-6346-B5E3-086B70DB8E8A}"/>
              </a:ext>
            </a:extLst>
          </p:cNvPr>
          <p:cNvSpPr>
            <a:spLocks noGrp="1"/>
          </p:cNvSpPr>
          <p:nvPr>
            <p:ph type="sldNum" sz="quarter" idx="12"/>
          </p:nvPr>
        </p:nvSpPr>
        <p:spPr/>
        <p:txBody>
          <a:bodyPr/>
          <a:lstStyle/>
          <a:p>
            <a:fld id="{EC53258F-20E5-4140-92B7-C66CEF1AF9CB}" type="slidenum">
              <a:rPr lang="nb-NO" smtClean="0"/>
              <a:t>3</a:t>
            </a:fld>
            <a:endParaRPr lang="nb-NO"/>
          </a:p>
        </p:txBody>
      </p:sp>
      <p:sp>
        <p:nvSpPr>
          <p:cNvPr id="8" name="TextBox 7">
            <a:extLst>
              <a:ext uri="{FF2B5EF4-FFF2-40B4-BE49-F238E27FC236}">
                <a16:creationId xmlns:a16="http://schemas.microsoft.com/office/drawing/2014/main" id="{FFC77DF3-4C4C-5D42-8387-30C4D6E3FF53}"/>
              </a:ext>
            </a:extLst>
          </p:cNvPr>
          <p:cNvSpPr txBox="1"/>
          <p:nvPr/>
        </p:nvSpPr>
        <p:spPr>
          <a:xfrm>
            <a:off x="146762" y="5002562"/>
            <a:ext cx="2531983" cy="1600438"/>
          </a:xfrm>
          <a:prstGeom prst="rect">
            <a:avLst/>
          </a:prstGeom>
          <a:solidFill>
            <a:schemeClr val="accent1">
              <a:lumMod val="20000"/>
              <a:lumOff val="80000"/>
            </a:schemeClr>
          </a:solidFill>
          <a:ln>
            <a:solidFill>
              <a:schemeClr val="tx1"/>
            </a:solidFill>
          </a:ln>
        </p:spPr>
        <p:txBody>
          <a:bodyPr wrap="square" rtlCol="0">
            <a:spAutoFit/>
          </a:bodyPr>
          <a:lstStyle/>
          <a:p>
            <a:r>
              <a:rPr lang="nb-NO" sz="1400" dirty="0"/>
              <a:t>TRADITIONAL GRID MODE</a:t>
            </a:r>
          </a:p>
          <a:p>
            <a:pPr marL="285750" indent="-285750">
              <a:buFont typeface="Arial" panose="020B0604020202020204" pitchFamily="34" charset="0"/>
              <a:buChar char="•"/>
            </a:pPr>
            <a:r>
              <a:rPr lang="nb-NO" sz="1400" dirty="0" err="1"/>
              <a:t>Middleware</a:t>
            </a:r>
            <a:r>
              <a:rPr lang="nb-NO" sz="1400" dirty="0"/>
              <a:t> </a:t>
            </a:r>
            <a:r>
              <a:rPr lang="nb-NO" sz="1400" dirty="0" err="1"/>
              <a:t>on</a:t>
            </a:r>
            <a:r>
              <a:rPr lang="nb-NO" sz="1400" dirty="0"/>
              <a:t> WN</a:t>
            </a:r>
          </a:p>
          <a:p>
            <a:pPr marL="285750" indent="-285750">
              <a:buFont typeface="Arial" panose="020B0604020202020204" pitchFamily="34" charset="0"/>
              <a:buChar char="•"/>
            </a:pPr>
            <a:r>
              <a:rPr lang="nb-NO" sz="1400" dirty="0" err="1"/>
              <a:t>Inbound</a:t>
            </a:r>
            <a:r>
              <a:rPr lang="nb-NO" sz="1400" dirty="0"/>
              <a:t> </a:t>
            </a:r>
            <a:r>
              <a:rPr lang="nb-NO" sz="1400" dirty="0" err="1"/>
              <a:t>connectivity</a:t>
            </a:r>
            <a:r>
              <a:rPr lang="nb-NO" sz="1400" dirty="0"/>
              <a:t> </a:t>
            </a:r>
            <a:r>
              <a:rPr lang="nb-NO" sz="1400" dirty="0" err="1"/>
              <a:t>on</a:t>
            </a:r>
            <a:r>
              <a:rPr lang="nb-NO" sz="1400" dirty="0"/>
              <a:t> WN and </a:t>
            </a:r>
            <a:r>
              <a:rPr lang="nb-NO" sz="1400" dirty="0" err="1"/>
              <a:t>frontend</a:t>
            </a:r>
            <a:endParaRPr lang="nb-NO" sz="1400" dirty="0"/>
          </a:p>
          <a:p>
            <a:pPr marL="285750" indent="-285750">
              <a:buFont typeface="Arial" panose="020B0604020202020204" pitchFamily="34" charset="0"/>
              <a:buChar char="•"/>
            </a:pPr>
            <a:r>
              <a:rPr lang="nb-NO" sz="1400" dirty="0"/>
              <a:t>Information </a:t>
            </a:r>
            <a:r>
              <a:rPr lang="nb-NO" sz="1400" dirty="0" err="1"/>
              <a:t>publishing</a:t>
            </a:r>
            <a:r>
              <a:rPr lang="nb-NO" sz="1400" dirty="0"/>
              <a:t> service for </a:t>
            </a:r>
            <a:r>
              <a:rPr lang="nb-NO" sz="1400" dirty="0" err="1"/>
              <a:t>discovery</a:t>
            </a:r>
            <a:endParaRPr lang="nb-NO" sz="1400" dirty="0"/>
          </a:p>
          <a:p>
            <a:pPr marL="285750" indent="-285750">
              <a:buFont typeface="Arial" panose="020B0604020202020204" pitchFamily="34" charset="0"/>
              <a:buChar char="•"/>
            </a:pPr>
            <a:endParaRPr lang="nb-NO" sz="1400" dirty="0"/>
          </a:p>
        </p:txBody>
      </p:sp>
      <p:sp>
        <p:nvSpPr>
          <p:cNvPr id="10" name="TextBox 9">
            <a:extLst>
              <a:ext uri="{FF2B5EF4-FFF2-40B4-BE49-F238E27FC236}">
                <a16:creationId xmlns:a16="http://schemas.microsoft.com/office/drawing/2014/main" id="{A75ECE9A-833C-8F4D-8F40-0AE8B19EB17A}"/>
              </a:ext>
            </a:extLst>
          </p:cNvPr>
          <p:cNvSpPr txBox="1"/>
          <p:nvPr/>
        </p:nvSpPr>
        <p:spPr>
          <a:xfrm>
            <a:off x="9134241" y="1933494"/>
            <a:ext cx="2908234" cy="1323439"/>
          </a:xfrm>
          <a:prstGeom prst="rect">
            <a:avLst/>
          </a:prstGeom>
          <a:solidFill>
            <a:schemeClr val="accent4">
              <a:lumMod val="20000"/>
              <a:lumOff val="80000"/>
            </a:schemeClr>
          </a:solidFill>
          <a:ln>
            <a:solidFill>
              <a:schemeClr val="tx1"/>
            </a:solidFill>
          </a:ln>
        </p:spPr>
        <p:txBody>
          <a:bodyPr wrap="square" rtlCol="0">
            <a:spAutoFit/>
          </a:bodyPr>
          <a:lstStyle/>
          <a:p>
            <a:r>
              <a:rPr lang="nb-NO" sz="1600" dirty="0"/>
              <a:t>NORDUGRID INTERNAL MODE</a:t>
            </a:r>
          </a:p>
          <a:p>
            <a:pPr marL="285750" indent="-285750">
              <a:buFont typeface="Arial" panose="020B0604020202020204" pitchFamily="34" charset="0"/>
              <a:buChar char="•"/>
            </a:pPr>
            <a:r>
              <a:rPr lang="nb-NO" sz="1600" dirty="0"/>
              <a:t>NO </a:t>
            </a:r>
            <a:r>
              <a:rPr lang="nb-NO" sz="1600" dirty="0" err="1"/>
              <a:t>middleware</a:t>
            </a:r>
            <a:r>
              <a:rPr lang="nb-NO" sz="1600" dirty="0"/>
              <a:t> </a:t>
            </a:r>
            <a:r>
              <a:rPr lang="nb-NO" sz="1600" dirty="0" err="1"/>
              <a:t>on</a:t>
            </a:r>
            <a:r>
              <a:rPr lang="nb-NO" sz="1600" dirty="0"/>
              <a:t> WN</a:t>
            </a:r>
          </a:p>
          <a:p>
            <a:pPr marL="285750" indent="-285750">
              <a:buFont typeface="Arial" panose="020B0604020202020204" pitchFamily="34" charset="0"/>
              <a:buChar char="•"/>
            </a:pPr>
            <a:r>
              <a:rPr lang="nb-NO" sz="1600" dirty="0"/>
              <a:t>NO </a:t>
            </a:r>
            <a:r>
              <a:rPr lang="nb-NO" sz="1600" dirty="0" err="1"/>
              <a:t>inbound</a:t>
            </a:r>
            <a:r>
              <a:rPr lang="nb-NO" sz="1600" dirty="0"/>
              <a:t> </a:t>
            </a:r>
            <a:r>
              <a:rPr lang="nb-NO" sz="1600" dirty="0" err="1"/>
              <a:t>connectivity</a:t>
            </a:r>
            <a:endParaRPr lang="nb-NO" sz="1600" dirty="0"/>
          </a:p>
          <a:p>
            <a:r>
              <a:rPr lang="nb-NO" sz="1600" dirty="0"/>
              <a:t>      </a:t>
            </a:r>
            <a:r>
              <a:rPr lang="nb-NO" sz="1600" dirty="0" err="1"/>
              <a:t>neither</a:t>
            </a:r>
            <a:r>
              <a:rPr lang="nb-NO" sz="1600" dirty="0"/>
              <a:t> </a:t>
            </a:r>
            <a:r>
              <a:rPr lang="nb-NO" sz="1600" dirty="0" err="1"/>
              <a:t>on</a:t>
            </a:r>
            <a:r>
              <a:rPr lang="nb-NO" sz="1600" dirty="0"/>
              <a:t> WN nor  </a:t>
            </a:r>
            <a:r>
              <a:rPr lang="nb-NO" sz="1600" dirty="0" err="1"/>
              <a:t>frontend</a:t>
            </a:r>
            <a:endParaRPr lang="nb-NO" sz="1600" dirty="0"/>
          </a:p>
          <a:p>
            <a:pPr marL="285750" indent="-285750">
              <a:buFont typeface="Arial" panose="020B0604020202020204" pitchFamily="34" charset="0"/>
              <a:buChar char="•"/>
            </a:pPr>
            <a:r>
              <a:rPr lang="nb-NO" sz="1600" dirty="0"/>
              <a:t>NO </a:t>
            </a:r>
            <a:r>
              <a:rPr lang="nb-NO" sz="1600" dirty="0" err="1"/>
              <a:t>information</a:t>
            </a:r>
            <a:r>
              <a:rPr lang="nb-NO" sz="1600" dirty="0"/>
              <a:t> </a:t>
            </a:r>
            <a:r>
              <a:rPr lang="nb-NO" sz="1600" dirty="0" err="1"/>
              <a:t>publishing</a:t>
            </a:r>
            <a:endParaRPr lang="nb-NO" sz="1600" dirty="0"/>
          </a:p>
        </p:txBody>
      </p:sp>
      <p:sp>
        <p:nvSpPr>
          <p:cNvPr id="32" name="Title 22">
            <a:extLst>
              <a:ext uri="{FF2B5EF4-FFF2-40B4-BE49-F238E27FC236}">
                <a16:creationId xmlns:a16="http://schemas.microsoft.com/office/drawing/2014/main" id="{ED7FD292-2966-9C43-A843-E8F9F794EEE1}"/>
              </a:ext>
            </a:extLst>
          </p:cNvPr>
          <p:cNvSpPr>
            <a:spLocks noGrp="1"/>
          </p:cNvSpPr>
          <p:nvPr>
            <p:ph type="title"/>
          </p:nvPr>
        </p:nvSpPr>
        <p:spPr>
          <a:xfrm>
            <a:off x="9008743" y="160771"/>
            <a:ext cx="3492910" cy="1325563"/>
          </a:xfrm>
        </p:spPr>
        <p:txBody>
          <a:bodyPr>
            <a:normAutofit fontScale="90000"/>
          </a:bodyPr>
          <a:lstStyle/>
          <a:p>
            <a:r>
              <a:rPr lang="nb-NO" sz="3200" dirty="0" err="1"/>
              <a:t>Nordugrid</a:t>
            </a:r>
            <a:r>
              <a:rPr lang="nb-NO" sz="3200" dirty="0"/>
              <a:t> </a:t>
            </a:r>
            <a:br>
              <a:rPr lang="nb-NO" sz="3200" dirty="0"/>
            </a:br>
            <a:r>
              <a:rPr lang="nb-NO" sz="3200" dirty="0"/>
              <a:t>ARC-CE and </a:t>
            </a:r>
            <a:r>
              <a:rPr lang="nb-NO" sz="3200" dirty="0" err="1"/>
              <a:t>aCT</a:t>
            </a:r>
            <a:br>
              <a:rPr lang="nb-NO" sz="3200" dirty="0"/>
            </a:br>
            <a:r>
              <a:rPr lang="nb-NO" sz="3200" dirty="0"/>
              <a:t>INTERNAL MODE</a:t>
            </a:r>
          </a:p>
        </p:txBody>
      </p:sp>
      <p:sp>
        <p:nvSpPr>
          <p:cNvPr id="37" name="TextBox 36">
            <a:extLst>
              <a:ext uri="{FF2B5EF4-FFF2-40B4-BE49-F238E27FC236}">
                <a16:creationId xmlns:a16="http://schemas.microsoft.com/office/drawing/2014/main" id="{DBBAF99C-187A-7B4B-840B-1A4F0867DF4F}"/>
              </a:ext>
            </a:extLst>
          </p:cNvPr>
          <p:cNvSpPr txBox="1"/>
          <p:nvPr/>
        </p:nvSpPr>
        <p:spPr>
          <a:xfrm>
            <a:off x="2850161" y="5558909"/>
            <a:ext cx="5394928" cy="1354217"/>
          </a:xfrm>
          <a:prstGeom prst="rect">
            <a:avLst/>
          </a:prstGeom>
          <a:solidFill>
            <a:schemeClr val="accent1">
              <a:lumMod val="20000"/>
              <a:lumOff val="80000"/>
            </a:schemeClr>
          </a:solidFill>
          <a:ln>
            <a:solidFill>
              <a:schemeClr val="tx1"/>
            </a:solidFill>
          </a:ln>
        </p:spPr>
        <p:txBody>
          <a:bodyPr wrap="square" rtlCol="0">
            <a:spAutoFit/>
          </a:bodyPr>
          <a:lstStyle/>
          <a:p>
            <a:r>
              <a:rPr lang="nb-NO" sz="1400" dirty="0"/>
              <a:t>NORDUGRID STANDARD MODE</a:t>
            </a:r>
          </a:p>
          <a:p>
            <a:pPr marL="285750" indent="-285750">
              <a:buFont typeface="Arial" panose="020B0604020202020204" pitchFamily="34" charset="0"/>
              <a:buChar char="•"/>
            </a:pPr>
            <a:r>
              <a:rPr lang="nb-NO" sz="1400" dirty="0"/>
              <a:t>NO </a:t>
            </a:r>
            <a:r>
              <a:rPr lang="nb-NO" sz="1400" dirty="0" err="1"/>
              <a:t>middleware</a:t>
            </a:r>
            <a:r>
              <a:rPr lang="nb-NO" sz="1400" dirty="0"/>
              <a:t> </a:t>
            </a:r>
            <a:r>
              <a:rPr lang="nb-NO" sz="1400" dirty="0" err="1"/>
              <a:t>on</a:t>
            </a:r>
            <a:r>
              <a:rPr lang="nb-NO" sz="1400" dirty="0"/>
              <a:t> WN</a:t>
            </a:r>
          </a:p>
          <a:p>
            <a:pPr marL="285750" indent="-285750">
              <a:buFont typeface="Arial" panose="020B0604020202020204" pitchFamily="34" charset="0"/>
              <a:buChar char="•"/>
            </a:pPr>
            <a:r>
              <a:rPr lang="nb-NO" sz="1400" dirty="0"/>
              <a:t>NO </a:t>
            </a:r>
            <a:r>
              <a:rPr lang="nb-NO" sz="1400" dirty="0" err="1"/>
              <a:t>inbound</a:t>
            </a:r>
            <a:r>
              <a:rPr lang="nb-NO" sz="1400" dirty="0"/>
              <a:t> </a:t>
            </a:r>
            <a:r>
              <a:rPr lang="nb-NO" sz="1400" dirty="0" err="1"/>
              <a:t>connectivity</a:t>
            </a:r>
            <a:r>
              <a:rPr lang="nb-NO" sz="1400" dirty="0"/>
              <a:t> </a:t>
            </a:r>
            <a:r>
              <a:rPr lang="nb-NO" sz="1400" dirty="0" err="1"/>
              <a:t>on</a:t>
            </a:r>
            <a:r>
              <a:rPr lang="nb-NO" sz="1400" dirty="0"/>
              <a:t> WN</a:t>
            </a:r>
          </a:p>
          <a:p>
            <a:pPr marL="285750" indent="-285750">
              <a:buFont typeface="Arial" panose="020B0604020202020204" pitchFamily="34" charset="0"/>
              <a:buChar char="•"/>
            </a:pPr>
            <a:r>
              <a:rPr lang="nb-NO" sz="1400" dirty="0" err="1"/>
              <a:t>Inbound</a:t>
            </a:r>
            <a:r>
              <a:rPr lang="nb-NO" sz="1400" dirty="0"/>
              <a:t> </a:t>
            </a:r>
            <a:r>
              <a:rPr lang="nb-NO" sz="1400" dirty="0" err="1"/>
              <a:t>connectivity</a:t>
            </a:r>
            <a:r>
              <a:rPr lang="nb-NO" sz="1400" dirty="0"/>
              <a:t> </a:t>
            </a:r>
            <a:r>
              <a:rPr lang="nb-NO" sz="1400" dirty="0" err="1"/>
              <a:t>on</a:t>
            </a:r>
            <a:r>
              <a:rPr lang="nb-NO" sz="1400" dirty="0"/>
              <a:t> </a:t>
            </a:r>
            <a:r>
              <a:rPr lang="nb-NO" sz="1400" dirty="0" err="1"/>
              <a:t>frontend</a:t>
            </a:r>
            <a:endParaRPr lang="nb-NO" sz="1400" dirty="0"/>
          </a:p>
          <a:p>
            <a:pPr marL="285750" indent="-285750">
              <a:buFont typeface="Arial" panose="020B0604020202020204" pitchFamily="34" charset="0"/>
              <a:buChar char="•"/>
            </a:pPr>
            <a:r>
              <a:rPr lang="nb-NO" sz="1400" dirty="0"/>
              <a:t>Information </a:t>
            </a:r>
            <a:r>
              <a:rPr lang="nb-NO" sz="1400" dirty="0" err="1"/>
              <a:t>publishing</a:t>
            </a:r>
            <a:r>
              <a:rPr lang="nb-NO" sz="1400" dirty="0"/>
              <a:t> service for </a:t>
            </a:r>
            <a:r>
              <a:rPr lang="nb-NO" sz="1400" dirty="0" err="1"/>
              <a:t>discovery</a:t>
            </a:r>
            <a:endParaRPr lang="nb-NO" sz="1400" dirty="0"/>
          </a:p>
          <a:p>
            <a:pPr marL="285750" indent="-285750">
              <a:buFont typeface="Arial" panose="020B0604020202020204" pitchFamily="34" charset="0"/>
              <a:buChar char="•"/>
            </a:pPr>
            <a:endParaRPr lang="nb-NO" sz="1200" dirty="0"/>
          </a:p>
        </p:txBody>
      </p:sp>
    </p:spTree>
    <p:extLst>
      <p:ext uri="{BB962C8B-B14F-4D97-AF65-F5344CB8AC3E}">
        <p14:creationId xmlns:p14="http://schemas.microsoft.com/office/powerpoint/2010/main" val="1332363218"/>
      </p:ext>
    </p:extLst>
  </p:cSld>
  <p:clrMapOvr>
    <a:masterClrMapping/>
  </p:clrMapOvr>
  <mc:AlternateContent xmlns:mc="http://schemas.openxmlformats.org/markup-compatibility/2006">
    <mc:Choice xmlns:p14="http://schemas.microsoft.com/office/powerpoint/2010/main" Requires="p14">
      <p:transition spd="slow" p14:dur="2000" advTm="12092"/>
    </mc:Choice>
    <mc:Fallback>
      <p:transition spd="slow" advTm="12092"/>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AE4874F8-728A-A341-8924-83290DD8DB8C}"/>
              </a:ext>
            </a:extLst>
          </p:cNvPr>
          <p:cNvSpPr>
            <a:spLocks noGrp="1"/>
          </p:cNvSpPr>
          <p:nvPr>
            <p:ph type="ftr" sz="quarter" idx="11"/>
          </p:nvPr>
        </p:nvSpPr>
        <p:spPr/>
        <p:txBody>
          <a:bodyPr/>
          <a:lstStyle/>
          <a:p>
            <a:r>
              <a:rPr lang="nb-NO"/>
              <a:t>Maiken Pedersen - UiO - CHEP 2018</a:t>
            </a:r>
          </a:p>
        </p:txBody>
      </p:sp>
      <p:sp>
        <p:nvSpPr>
          <p:cNvPr id="4" name="Slide Number Placeholder 3">
            <a:extLst>
              <a:ext uri="{FF2B5EF4-FFF2-40B4-BE49-F238E27FC236}">
                <a16:creationId xmlns:a16="http://schemas.microsoft.com/office/drawing/2014/main" id="{73D7D9F0-2AF4-E240-9F55-7661641DDBED}"/>
              </a:ext>
            </a:extLst>
          </p:cNvPr>
          <p:cNvSpPr>
            <a:spLocks noGrp="1"/>
          </p:cNvSpPr>
          <p:nvPr>
            <p:ph type="sldNum" sz="quarter" idx="12"/>
          </p:nvPr>
        </p:nvSpPr>
        <p:spPr/>
        <p:txBody>
          <a:bodyPr/>
          <a:lstStyle/>
          <a:p>
            <a:fld id="{EC53258F-20E5-4140-92B7-C66CEF1AF9CB}" type="slidenum">
              <a:rPr lang="nb-NO" smtClean="0"/>
              <a:t>4</a:t>
            </a:fld>
            <a:endParaRPr lang="nb-NO"/>
          </a:p>
        </p:txBody>
      </p:sp>
      <p:sp>
        <p:nvSpPr>
          <p:cNvPr id="7" name="Title 1">
            <a:extLst>
              <a:ext uri="{FF2B5EF4-FFF2-40B4-BE49-F238E27FC236}">
                <a16:creationId xmlns:a16="http://schemas.microsoft.com/office/drawing/2014/main" id="{D5ADC0A1-44D0-294C-AA08-691E15F36537}"/>
              </a:ext>
            </a:extLst>
          </p:cNvPr>
          <p:cNvSpPr txBox="1">
            <a:spLocks/>
          </p:cNvSpPr>
          <p:nvPr/>
        </p:nvSpPr>
        <p:spPr>
          <a:xfrm>
            <a:off x="787400" y="346387"/>
            <a:ext cx="10515600" cy="1154243"/>
          </a:xfrm>
          <a:prstGeom prst="rect">
            <a:avLst/>
          </a:prstGeom>
        </p:spPr>
        <p:txBody>
          <a:bodyPr>
            <a:normAutofit fontScale="900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nb-NO"/>
              <a:t>Overview of the ARC-CE submission interfaces</a:t>
            </a:r>
            <a:br>
              <a:rPr lang="nb-NO"/>
            </a:br>
            <a:endParaRPr lang="en-US" dirty="0"/>
          </a:p>
        </p:txBody>
      </p:sp>
      <p:pic>
        <p:nvPicPr>
          <p:cNvPr id="12" name="Picture 11">
            <a:extLst>
              <a:ext uri="{FF2B5EF4-FFF2-40B4-BE49-F238E27FC236}">
                <a16:creationId xmlns:a16="http://schemas.microsoft.com/office/drawing/2014/main" id="{08C0B0FE-54C0-1744-B0AB-7C73C0A3636A}"/>
              </a:ext>
            </a:extLst>
          </p:cNvPr>
          <p:cNvPicPr>
            <a:picLocks noChangeAspect="1"/>
          </p:cNvPicPr>
          <p:nvPr/>
        </p:nvPicPr>
        <p:blipFill>
          <a:blip r:embed="rId3"/>
          <a:stretch>
            <a:fillRect/>
          </a:stretch>
        </p:blipFill>
        <p:spPr>
          <a:xfrm>
            <a:off x="310554" y="529614"/>
            <a:ext cx="11507638" cy="6165431"/>
          </a:xfrm>
          <a:prstGeom prst="rect">
            <a:avLst/>
          </a:prstGeom>
        </p:spPr>
      </p:pic>
    </p:spTree>
    <p:extLst>
      <p:ext uri="{BB962C8B-B14F-4D97-AF65-F5344CB8AC3E}">
        <p14:creationId xmlns:p14="http://schemas.microsoft.com/office/powerpoint/2010/main" val="1944341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0991" y="200233"/>
            <a:ext cx="10515600" cy="1325563"/>
          </a:xfrm>
        </p:spPr>
        <p:txBody>
          <a:bodyPr/>
          <a:lstStyle/>
          <a:p>
            <a:r>
              <a:rPr lang="en-US" dirty="0"/>
              <a:t>INTERNAL submission interface</a:t>
            </a:r>
          </a:p>
        </p:txBody>
      </p:sp>
      <p:sp>
        <p:nvSpPr>
          <p:cNvPr id="3" name="Content Placeholder 2"/>
          <p:cNvSpPr>
            <a:spLocks noGrp="1"/>
          </p:cNvSpPr>
          <p:nvPr>
            <p:ph idx="1"/>
          </p:nvPr>
        </p:nvSpPr>
        <p:spPr>
          <a:xfrm>
            <a:off x="468919" y="1525796"/>
            <a:ext cx="6670431" cy="4796131"/>
          </a:xfrm>
        </p:spPr>
        <p:txBody>
          <a:bodyPr>
            <a:normAutofit fontScale="92500" lnSpcReduction="10000"/>
          </a:bodyPr>
          <a:lstStyle/>
          <a:p>
            <a:pPr marL="0" indent="0">
              <a:buNone/>
            </a:pPr>
            <a:r>
              <a:rPr lang="en-GB" dirty="0"/>
              <a:t>With </a:t>
            </a:r>
            <a:r>
              <a:rPr lang="en-GB" dirty="0" err="1"/>
              <a:t>aCT</a:t>
            </a:r>
            <a:r>
              <a:rPr lang="en-GB" dirty="0"/>
              <a:t> and ARC-CE installed at site running in “internal” mode: system administrator can run </a:t>
            </a:r>
            <a:r>
              <a:rPr lang="en-GB" dirty="0" err="1"/>
              <a:t>aCT</a:t>
            </a:r>
            <a:r>
              <a:rPr lang="en-GB" dirty="0"/>
              <a:t> and ARC-CE as non-root</a:t>
            </a:r>
          </a:p>
          <a:p>
            <a:pPr lvl="1"/>
            <a:r>
              <a:rPr lang="en-GB" dirty="0"/>
              <a:t>All files and jobs owned by this user</a:t>
            </a:r>
          </a:p>
          <a:p>
            <a:pPr marL="0" indent="0">
              <a:buNone/>
            </a:pPr>
            <a:endParaRPr lang="en-GB" dirty="0"/>
          </a:p>
          <a:p>
            <a:pPr marL="0" indent="0">
              <a:buNone/>
            </a:pPr>
            <a:r>
              <a:rPr lang="en-GB" dirty="0"/>
              <a:t>Since </a:t>
            </a:r>
            <a:r>
              <a:rPr lang="en-GB" dirty="0" err="1"/>
              <a:t>aCT</a:t>
            </a:r>
            <a:r>
              <a:rPr lang="en-GB" dirty="0"/>
              <a:t> and ARC are run on the same machine no host certificate is required </a:t>
            </a:r>
          </a:p>
          <a:p>
            <a:pPr lvl="1"/>
            <a:endParaRPr lang="en-GB" dirty="0">
              <a:sym typeface="Wingdings"/>
            </a:endParaRPr>
          </a:p>
          <a:p>
            <a:pPr>
              <a:buFont typeface="Wingdings" charset="2"/>
              <a:buChar char="à"/>
            </a:pPr>
            <a:r>
              <a:rPr lang="en-GB" dirty="0">
                <a:sym typeface="Wingdings"/>
              </a:rPr>
              <a:t> Minimal set of services, no </a:t>
            </a:r>
            <a:r>
              <a:rPr lang="en-GB" dirty="0" err="1">
                <a:sym typeface="Wingdings"/>
              </a:rPr>
              <a:t>gridftp</a:t>
            </a:r>
            <a:r>
              <a:rPr lang="en-GB" dirty="0">
                <a:sym typeface="Wingdings"/>
              </a:rPr>
              <a:t> server, no </a:t>
            </a:r>
            <a:r>
              <a:rPr lang="en-GB" dirty="0" err="1">
                <a:sym typeface="Wingdings"/>
              </a:rPr>
              <a:t>emi-es</a:t>
            </a:r>
            <a:r>
              <a:rPr lang="en-GB" dirty="0">
                <a:sym typeface="Wingdings"/>
              </a:rPr>
              <a:t>, no </a:t>
            </a:r>
            <a:r>
              <a:rPr lang="en-GB" dirty="0" err="1">
                <a:sym typeface="Wingdings"/>
              </a:rPr>
              <a:t>ldap</a:t>
            </a:r>
            <a:r>
              <a:rPr lang="en-GB" dirty="0">
                <a:sym typeface="Wingdings"/>
              </a:rPr>
              <a:t>, no host certificate</a:t>
            </a:r>
          </a:p>
          <a:p>
            <a:pPr marL="0" indent="0">
              <a:buNone/>
            </a:pPr>
            <a:endParaRPr lang="en-GB" dirty="0">
              <a:sym typeface="Wingdings"/>
            </a:endParaRPr>
          </a:p>
          <a:p>
            <a:pPr marL="0" indent="0">
              <a:buNone/>
            </a:pPr>
            <a:r>
              <a:rPr lang="en-GB" sz="2400" dirty="0">
                <a:solidFill>
                  <a:schemeClr val="accent6">
                    <a:lumMod val="75000"/>
                  </a:schemeClr>
                </a:solidFill>
                <a:sym typeface="Wingdings"/>
              </a:rPr>
              <a:t>L</a:t>
            </a:r>
            <a:r>
              <a:rPr lang="en-GB" sz="2400" dirty="0">
                <a:solidFill>
                  <a:schemeClr val="accent6">
                    <a:lumMod val="75000"/>
                  </a:schemeClr>
                </a:solidFill>
              </a:rPr>
              <a:t>ightweight ARC-CE beneficial for installation, configuration and maintenance</a:t>
            </a:r>
            <a:endParaRPr lang="en-GB" dirty="0">
              <a:solidFill>
                <a:schemeClr val="accent6">
                  <a:lumMod val="75000"/>
                </a:schemeClr>
              </a:solidFill>
            </a:endParaRPr>
          </a:p>
          <a:p>
            <a:pPr marL="0" indent="0">
              <a:buNone/>
            </a:pPr>
            <a:endParaRPr lang="en-GB" dirty="0">
              <a:sym typeface="Wingdings"/>
            </a:endParaRPr>
          </a:p>
          <a:p>
            <a:pPr marL="0" indent="0">
              <a:buNone/>
            </a:pPr>
            <a:endParaRPr lang="en-US" dirty="0"/>
          </a:p>
        </p:txBody>
      </p:sp>
      <p:sp>
        <p:nvSpPr>
          <p:cNvPr id="6" name="Slide Number Placeholder 5"/>
          <p:cNvSpPr>
            <a:spLocks noGrp="1"/>
          </p:cNvSpPr>
          <p:nvPr>
            <p:ph type="sldNum" sz="quarter" idx="12"/>
          </p:nvPr>
        </p:nvSpPr>
        <p:spPr/>
        <p:txBody>
          <a:bodyPr/>
          <a:lstStyle/>
          <a:p>
            <a:fld id="{44B780BB-5154-ED44-A4A1-2D044D3B2D35}" type="slidenum">
              <a:rPr lang="en-US" smtClean="0"/>
              <a:t>5</a:t>
            </a:fld>
            <a:endParaRPr lang="en-US" dirty="0"/>
          </a:p>
        </p:txBody>
      </p:sp>
      <p:pic>
        <p:nvPicPr>
          <p:cNvPr id="7" name="Picture 6">
            <a:extLst>
              <a:ext uri="{FF2B5EF4-FFF2-40B4-BE49-F238E27FC236}">
                <a16:creationId xmlns:a16="http://schemas.microsoft.com/office/drawing/2014/main" id="{0BBA5B21-6110-E444-8B5B-C69D15680591}"/>
              </a:ext>
            </a:extLst>
          </p:cNvPr>
          <p:cNvPicPr>
            <a:picLocks noChangeAspect="1"/>
          </p:cNvPicPr>
          <p:nvPr/>
        </p:nvPicPr>
        <p:blipFill rotWithShape="1">
          <a:blip r:embed="rId3"/>
          <a:srcRect t="29603" r="13611" b="29206"/>
          <a:stretch/>
        </p:blipFill>
        <p:spPr>
          <a:xfrm rot="5400000">
            <a:off x="7201178" y="1664453"/>
            <a:ext cx="5562042" cy="3752907"/>
          </a:xfrm>
          <a:prstGeom prst="rect">
            <a:avLst/>
          </a:prstGeom>
          <a:ln w="28575">
            <a:solidFill>
              <a:schemeClr val="accent6"/>
            </a:solidFill>
          </a:ln>
        </p:spPr>
      </p:pic>
      <p:sp>
        <p:nvSpPr>
          <p:cNvPr id="4" name="Footer Placeholder 3">
            <a:extLst>
              <a:ext uri="{FF2B5EF4-FFF2-40B4-BE49-F238E27FC236}">
                <a16:creationId xmlns:a16="http://schemas.microsoft.com/office/drawing/2014/main" id="{FA459110-0D77-EE4C-B4D0-8962FD7F736C}"/>
              </a:ext>
            </a:extLst>
          </p:cNvPr>
          <p:cNvSpPr>
            <a:spLocks noGrp="1"/>
          </p:cNvSpPr>
          <p:nvPr>
            <p:ph type="ftr" sz="quarter" idx="11"/>
          </p:nvPr>
        </p:nvSpPr>
        <p:spPr/>
        <p:txBody>
          <a:bodyPr/>
          <a:lstStyle/>
          <a:p>
            <a:r>
              <a:rPr lang="nb-NO"/>
              <a:t>Maiken Pedersen - UiO - CHEP 2018</a:t>
            </a:r>
          </a:p>
        </p:txBody>
      </p:sp>
    </p:spTree>
    <p:extLst>
      <p:ext uri="{BB962C8B-B14F-4D97-AF65-F5344CB8AC3E}">
        <p14:creationId xmlns:p14="http://schemas.microsoft.com/office/powerpoint/2010/main" val="18250817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37AD23-C3E9-0646-A890-E93841DB91AC}"/>
              </a:ext>
            </a:extLst>
          </p:cNvPr>
          <p:cNvSpPr>
            <a:spLocks noGrp="1"/>
          </p:cNvSpPr>
          <p:nvPr>
            <p:ph type="title"/>
          </p:nvPr>
        </p:nvSpPr>
        <p:spPr>
          <a:xfrm>
            <a:off x="863252" y="2131295"/>
            <a:ext cx="10515600" cy="1325563"/>
          </a:xfrm>
        </p:spPr>
        <p:txBody>
          <a:bodyPr/>
          <a:lstStyle/>
          <a:p>
            <a:r>
              <a:rPr lang="nb-NO" dirty="0"/>
              <a:t>Setup and </a:t>
            </a:r>
            <a:r>
              <a:rPr lang="nb-NO" dirty="0" err="1"/>
              <a:t>configuration</a:t>
            </a:r>
            <a:r>
              <a:rPr lang="nb-NO" dirty="0"/>
              <a:t> </a:t>
            </a:r>
            <a:r>
              <a:rPr lang="nb-NO" dirty="0" err="1"/>
              <a:t>of</a:t>
            </a:r>
            <a:r>
              <a:rPr lang="nb-NO" dirty="0"/>
              <a:t> </a:t>
            </a:r>
            <a:br>
              <a:rPr lang="nb-NO" dirty="0"/>
            </a:br>
            <a:r>
              <a:rPr lang="nb-NO" dirty="0" err="1"/>
              <a:t>OpenStack</a:t>
            </a:r>
            <a:r>
              <a:rPr lang="nb-NO" dirty="0"/>
              <a:t> grid </a:t>
            </a:r>
            <a:r>
              <a:rPr lang="nb-NO" dirty="0" err="1"/>
              <a:t>site</a:t>
            </a:r>
            <a:r>
              <a:rPr lang="nb-NO" dirty="0"/>
              <a:t> </a:t>
            </a:r>
            <a:r>
              <a:rPr lang="nb-NO" dirty="0" err="1"/>
              <a:t>with</a:t>
            </a:r>
            <a:r>
              <a:rPr lang="nb-NO" dirty="0"/>
              <a:t> </a:t>
            </a:r>
            <a:r>
              <a:rPr lang="nb-NO" dirty="0" err="1"/>
              <a:t>Elasticluster</a:t>
            </a:r>
            <a:endParaRPr lang="nb-NO" dirty="0"/>
          </a:p>
        </p:txBody>
      </p:sp>
      <p:sp>
        <p:nvSpPr>
          <p:cNvPr id="4" name="Slide Number Placeholder 3">
            <a:extLst>
              <a:ext uri="{FF2B5EF4-FFF2-40B4-BE49-F238E27FC236}">
                <a16:creationId xmlns:a16="http://schemas.microsoft.com/office/drawing/2014/main" id="{4469652B-8F23-A64E-8625-C7ABDA83CC09}"/>
              </a:ext>
            </a:extLst>
          </p:cNvPr>
          <p:cNvSpPr>
            <a:spLocks noGrp="1"/>
          </p:cNvSpPr>
          <p:nvPr>
            <p:ph type="sldNum" sz="quarter" idx="12"/>
          </p:nvPr>
        </p:nvSpPr>
        <p:spPr/>
        <p:txBody>
          <a:bodyPr/>
          <a:lstStyle/>
          <a:p>
            <a:fld id="{EC53258F-20E5-4140-92B7-C66CEF1AF9CB}" type="slidenum">
              <a:rPr lang="nb-NO" smtClean="0"/>
              <a:t>6</a:t>
            </a:fld>
            <a:endParaRPr lang="nb-NO"/>
          </a:p>
        </p:txBody>
      </p:sp>
      <p:sp>
        <p:nvSpPr>
          <p:cNvPr id="5" name="Footer Placeholder 4">
            <a:extLst>
              <a:ext uri="{FF2B5EF4-FFF2-40B4-BE49-F238E27FC236}">
                <a16:creationId xmlns:a16="http://schemas.microsoft.com/office/drawing/2014/main" id="{6D9377D6-CA11-6D43-934E-EC5B167BB1CA}"/>
              </a:ext>
            </a:extLst>
          </p:cNvPr>
          <p:cNvSpPr>
            <a:spLocks noGrp="1"/>
          </p:cNvSpPr>
          <p:nvPr>
            <p:ph type="ftr" sz="quarter" idx="11"/>
          </p:nvPr>
        </p:nvSpPr>
        <p:spPr/>
        <p:txBody>
          <a:bodyPr/>
          <a:lstStyle/>
          <a:p>
            <a:r>
              <a:rPr lang="nb-NO"/>
              <a:t>Maiken Pedersen - UiO - CHEP 2018</a:t>
            </a:r>
          </a:p>
        </p:txBody>
      </p:sp>
    </p:spTree>
    <p:extLst>
      <p:ext uri="{BB962C8B-B14F-4D97-AF65-F5344CB8AC3E}">
        <p14:creationId xmlns:p14="http://schemas.microsoft.com/office/powerpoint/2010/main" val="21327447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838200" y="45484"/>
            <a:ext cx="10515600" cy="1325563"/>
          </a:xfrm>
        </p:spPr>
        <p:txBody>
          <a:bodyPr/>
          <a:lstStyle/>
          <a:p>
            <a:r>
              <a:rPr lang="en-US" dirty="0"/>
              <a:t>Elasticluster</a:t>
            </a:r>
          </a:p>
        </p:txBody>
      </p:sp>
      <p:sp>
        <p:nvSpPr>
          <p:cNvPr id="6" name="Content Placeholder 5"/>
          <p:cNvSpPr>
            <a:spLocks noGrp="1"/>
          </p:cNvSpPr>
          <p:nvPr>
            <p:ph sz="half" idx="1"/>
          </p:nvPr>
        </p:nvSpPr>
        <p:spPr>
          <a:xfrm>
            <a:off x="838200" y="1212980"/>
            <a:ext cx="7048500" cy="3778120"/>
          </a:xfrm>
        </p:spPr>
        <p:txBody>
          <a:bodyPr>
            <a:noAutofit/>
          </a:bodyPr>
          <a:lstStyle/>
          <a:p>
            <a:pPr marL="0" indent="0">
              <a:buNone/>
            </a:pPr>
            <a:r>
              <a:rPr lang="en-US" sz="1600" dirty="0"/>
              <a:t>   </a:t>
            </a:r>
            <a:r>
              <a:rPr lang="en-US" sz="1600" dirty="0">
                <a:hlinkClick r:id="rId3"/>
              </a:rPr>
              <a:t>http://elasticluster.readthedocs.io/en/latest/</a:t>
            </a:r>
            <a:endParaRPr lang="en-US" sz="1600" dirty="0"/>
          </a:p>
          <a:p>
            <a:pPr marL="0" indent="0">
              <a:buNone/>
            </a:pPr>
            <a:r>
              <a:rPr lang="en-US" sz="1600" dirty="0"/>
              <a:t>Tool that uses ansible scripts to set up a cluster on a cloud service from inside or outside the cloud</a:t>
            </a:r>
          </a:p>
          <a:p>
            <a:r>
              <a:rPr lang="en-US" sz="1600" dirty="0" err="1"/>
              <a:t>Elasticluster</a:t>
            </a:r>
            <a:r>
              <a:rPr lang="en-US" sz="1600" dirty="0"/>
              <a:t> supported cloud providers</a:t>
            </a:r>
          </a:p>
          <a:p>
            <a:pPr lvl="1"/>
            <a:r>
              <a:rPr lang="en-US" sz="1600" dirty="0"/>
              <a:t>ec2_boto</a:t>
            </a:r>
          </a:p>
          <a:p>
            <a:pPr lvl="1"/>
            <a:r>
              <a:rPr lang="en-US" sz="1600" dirty="0"/>
              <a:t>Google</a:t>
            </a:r>
          </a:p>
          <a:p>
            <a:pPr lvl="1"/>
            <a:r>
              <a:rPr lang="en-US" sz="1600" dirty="0"/>
              <a:t>Openstack</a:t>
            </a:r>
          </a:p>
          <a:p>
            <a:pPr lvl="1"/>
            <a:r>
              <a:rPr lang="en-US" sz="1600" dirty="0" err="1"/>
              <a:t>Libcloud</a:t>
            </a:r>
            <a:endParaRPr lang="en-US" sz="1600" dirty="0"/>
          </a:p>
          <a:p>
            <a:r>
              <a:rPr lang="en-US" sz="2000" dirty="0"/>
              <a:t>Batch system – </a:t>
            </a:r>
            <a:r>
              <a:rPr lang="en-US" sz="2000" dirty="0" err="1"/>
              <a:t>slurm</a:t>
            </a:r>
            <a:r>
              <a:rPr lang="en-US" sz="2000" dirty="0"/>
              <a:t>/</a:t>
            </a:r>
            <a:r>
              <a:rPr lang="en-US" sz="2000" dirty="0" err="1"/>
              <a:t>gridengine</a:t>
            </a:r>
            <a:r>
              <a:rPr lang="en-US" sz="2000" dirty="0"/>
              <a:t>/</a:t>
            </a:r>
            <a:r>
              <a:rPr lang="en-US" sz="2000" dirty="0" err="1"/>
              <a:t>htcondor</a:t>
            </a:r>
            <a:endParaRPr lang="en-US" sz="2000" dirty="0"/>
          </a:p>
          <a:p>
            <a:r>
              <a:rPr lang="en-US" sz="2000" dirty="0"/>
              <a:t>NFS setup</a:t>
            </a:r>
          </a:p>
          <a:p>
            <a:r>
              <a:rPr lang="en-US" sz="2000" dirty="0"/>
              <a:t>HPC common software (… </a:t>
            </a:r>
            <a:r>
              <a:rPr lang="en-US" sz="2000" dirty="0" err="1"/>
              <a:t>lmod</a:t>
            </a:r>
            <a:r>
              <a:rPr lang="en-US" sz="2000" dirty="0"/>
              <a:t>, …), ganglia</a:t>
            </a:r>
          </a:p>
          <a:p>
            <a:endParaRPr lang="en-US" sz="2000" dirty="0"/>
          </a:p>
          <a:p>
            <a:endParaRPr lang="en-US" sz="2000" dirty="0"/>
          </a:p>
          <a:p>
            <a:pPr lvl="1"/>
            <a:endParaRPr lang="en-US" sz="1400" dirty="0"/>
          </a:p>
        </p:txBody>
      </p:sp>
      <p:pic>
        <p:nvPicPr>
          <p:cNvPr id="10" name="Content Placeholder 9"/>
          <p:cNvPicPr>
            <a:picLocks noGrp="1" noChangeAspect="1"/>
          </p:cNvPicPr>
          <p:nvPr>
            <p:ph sz="half" idx="2"/>
          </p:nvPr>
        </p:nvPicPr>
        <p:blipFill>
          <a:blip r:embed="rId4">
            <a:extLst>
              <a:ext uri="{28A0092B-C50C-407E-A947-70E740481C1C}">
                <a14:useLocalDpi xmlns:a14="http://schemas.microsoft.com/office/drawing/2010/main" val="0"/>
              </a:ext>
            </a:extLst>
          </a:blip>
          <a:stretch>
            <a:fillRect/>
          </a:stretch>
        </p:blipFill>
        <p:spPr>
          <a:xfrm>
            <a:off x="7995077" y="0"/>
            <a:ext cx="3628157" cy="4351338"/>
          </a:xfrm>
        </p:spPr>
      </p:pic>
      <p:sp>
        <p:nvSpPr>
          <p:cNvPr id="12" name="Oval 11"/>
          <p:cNvSpPr/>
          <p:nvPr/>
        </p:nvSpPr>
        <p:spPr>
          <a:xfrm>
            <a:off x="1276522" y="2956913"/>
            <a:ext cx="1382745" cy="347016"/>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Oval 12"/>
          <p:cNvSpPr/>
          <p:nvPr/>
        </p:nvSpPr>
        <p:spPr>
          <a:xfrm>
            <a:off x="8269721" y="708265"/>
            <a:ext cx="975879" cy="426244"/>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Oval 13"/>
          <p:cNvSpPr/>
          <p:nvPr/>
        </p:nvSpPr>
        <p:spPr>
          <a:xfrm>
            <a:off x="8269721" y="1820706"/>
            <a:ext cx="975879" cy="426244"/>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6" name="Picture 15">
            <a:hlinkClick r:id="rId3"/>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43419" y="1259081"/>
            <a:ext cx="264206" cy="264206"/>
          </a:xfrm>
          <a:prstGeom prst="rect">
            <a:avLst/>
          </a:prstGeom>
        </p:spPr>
      </p:pic>
      <p:sp>
        <p:nvSpPr>
          <p:cNvPr id="4" name="Slide Number Placeholder 3"/>
          <p:cNvSpPr>
            <a:spLocks noGrp="1"/>
          </p:cNvSpPr>
          <p:nvPr>
            <p:ph type="sldNum" sz="quarter" idx="12"/>
          </p:nvPr>
        </p:nvSpPr>
        <p:spPr/>
        <p:txBody>
          <a:bodyPr/>
          <a:lstStyle/>
          <a:p>
            <a:fld id="{44B780BB-5154-ED44-A4A1-2D044D3B2D35}" type="slidenum">
              <a:rPr lang="en-US" smtClean="0"/>
              <a:t>7</a:t>
            </a:fld>
            <a:endParaRPr lang="en-US" dirty="0"/>
          </a:p>
        </p:txBody>
      </p:sp>
      <p:pic>
        <p:nvPicPr>
          <p:cNvPr id="7" name="Picture 6"/>
          <p:cNvPicPr>
            <a:picLocks noChangeAspect="1"/>
          </p:cNvPicPr>
          <p:nvPr/>
        </p:nvPicPr>
        <p:blipFill rotWithShape="1">
          <a:blip r:embed="rId6">
            <a:extLst>
              <a:ext uri="{28A0092B-C50C-407E-A947-70E740481C1C}">
                <a14:useLocalDpi xmlns:a14="http://schemas.microsoft.com/office/drawing/2010/main" val="0"/>
              </a:ext>
            </a:extLst>
          </a:blip>
          <a:srcRect b="3874"/>
          <a:stretch/>
        </p:blipFill>
        <p:spPr>
          <a:xfrm>
            <a:off x="640468" y="5325106"/>
            <a:ext cx="10919266" cy="1073483"/>
          </a:xfrm>
          <a:prstGeom prst="rect">
            <a:avLst/>
          </a:prstGeom>
        </p:spPr>
      </p:pic>
      <p:sp>
        <p:nvSpPr>
          <p:cNvPr id="8" name="TextBox 7"/>
          <p:cNvSpPr txBox="1"/>
          <p:nvPr/>
        </p:nvSpPr>
        <p:spPr>
          <a:xfrm>
            <a:off x="583242" y="5037201"/>
            <a:ext cx="3006144" cy="369332"/>
          </a:xfrm>
          <a:prstGeom prst="rect">
            <a:avLst/>
          </a:prstGeom>
          <a:noFill/>
        </p:spPr>
        <p:txBody>
          <a:bodyPr wrap="none" rtlCol="0">
            <a:spAutoFit/>
          </a:bodyPr>
          <a:lstStyle/>
          <a:p>
            <a:r>
              <a:rPr lang="en-US" dirty="0"/>
              <a:t>Available roles in </a:t>
            </a:r>
            <a:r>
              <a:rPr lang="en-US" dirty="0" err="1"/>
              <a:t>Elasticluster</a:t>
            </a:r>
            <a:r>
              <a:rPr lang="en-US" dirty="0"/>
              <a:t>:</a:t>
            </a:r>
          </a:p>
        </p:txBody>
      </p:sp>
      <p:sp>
        <p:nvSpPr>
          <p:cNvPr id="2" name="Footer Placeholder 1">
            <a:extLst>
              <a:ext uri="{FF2B5EF4-FFF2-40B4-BE49-F238E27FC236}">
                <a16:creationId xmlns:a16="http://schemas.microsoft.com/office/drawing/2014/main" id="{DA2B1D05-710D-E647-9386-8BA3C6136378}"/>
              </a:ext>
            </a:extLst>
          </p:cNvPr>
          <p:cNvSpPr>
            <a:spLocks noGrp="1"/>
          </p:cNvSpPr>
          <p:nvPr>
            <p:ph type="ftr" sz="quarter" idx="11"/>
          </p:nvPr>
        </p:nvSpPr>
        <p:spPr/>
        <p:txBody>
          <a:bodyPr/>
          <a:lstStyle/>
          <a:p>
            <a:r>
              <a:rPr lang="nb-NO"/>
              <a:t>Maiken Pedersen - UiO - CHEP 2018</a:t>
            </a:r>
          </a:p>
        </p:txBody>
      </p:sp>
    </p:spTree>
    <p:extLst>
      <p:ext uri="{BB962C8B-B14F-4D97-AF65-F5344CB8AC3E}">
        <p14:creationId xmlns:p14="http://schemas.microsoft.com/office/powerpoint/2010/main" val="8062961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Group 25"/>
          <p:cNvGrpSpPr/>
          <p:nvPr/>
        </p:nvGrpSpPr>
        <p:grpSpPr>
          <a:xfrm>
            <a:off x="4824524" y="423747"/>
            <a:ext cx="7382391" cy="5265408"/>
            <a:chOff x="37474" y="-219764"/>
            <a:chExt cx="12340664" cy="7124401"/>
          </a:xfrm>
        </p:grpSpPr>
        <p:sp>
          <p:nvSpPr>
            <p:cNvPr id="4" name="Cloud 3"/>
            <p:cNvSpPr/>
            <p:nvPr/>
          </p:nvSpPr>
          <p:spPr>
            <a:xfrm rot="11273635">
              <a:off x="200986" y="-219764"/>
              <a:ext cx="12177152" cy="7124401"/>
            </a:xfrm>
            <a:prstGeom prst="cloud">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ounded Rectangle 4"/>
            <p:cNvSpPr/>
            <p:nvPr/>
          </p:nvSpPr>
          <p:spPr>
            <a:xfrm>
              <a:off x="1248913" y="2939791"/>
              <a:ext cx="1703155" cy="1023692"/>
            </a:xfrm>
            <a:prstGeom prst="roundRect">
              <a:avLst/>
            </a:prstGeom>
            <a:solidFill>
              <a:schemeClr val="accent4">
                <a:lumMod val="40000"/>
                <a:lumOff val="60000"/>
              </a:schemeClr>
            </a:solidFill>
            <a:ln w="317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err="1">
                  <a:solidFill>
                    <a:schemeClr val="tx1"/>
                  </a:solidFill>
                </a:rPr>
                <a:t>Elasticluster</a:t>
              </a:r>
              <a:endParaRPr lang="en-US" sz="1200" dirty="0">
                <a:solidFill>
                  <a:schemeClr val="tx1"/>
                </a:solidFill>
              </a:endParaRPr>
            </a:p>
          </p:txBody>
        </p:sp>
        <p:sp>
          <p:nvSpPr>
            <p:cNvPr id="6" name="Rounded Rectangle 5"/>
            <p:cNvSpPr/>
            <p:nvPr/>
          </p:nvSpPr>
          <p:spPr>
            <a:xfrm>
              <a:off x="4026115" y="891699"/>
              <a:ext cx="6144264" cy="3013196"/>
            </a:xfrm>
            <a:prstGeom prst="roundRect">
              <a:avLst/>
            </a:prstGeom>
            <a:solidFill>
              <a:schemeClr val="accent4">
                <a:lumMod val="40000"/>
                <a:lumOff val="60000"/>
              </a:schemeClr>
            </a:solidFill>
            <a:ln w="317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dirty="0">
                  <a:solidFill>
                    <a:schemeClr val="tx1"/>
                  </a:solidFill>
                </a:rPr>
                <a:t>FRONTEND</a:t>
              </a:r>
            </a:p>
          </p:txBody>
        </p:sp>
        <p:sp>
          <p:nvSpPr>
            <p:cNvPr id="10" name="Rounded Rectangle 9"/>
            <p:cNvSpPr/>
            <p:nvPr/>
          </p:nvSpPr>
          <p:spPr>
            <a:xfrm>
              <a:off x="6055578" y="4168357"/>
              <a:ext cx="2768910" cy="1833102"/>
            </a:xfrm>
            <a:prstGeom prst="roundRect">
              <a:avLst/>
            </a:prstGeom>
            <a:solidFill>
              <a:schemeClr val="bg2">
                <a:lumMod val="75000"/>
              </a:schemeClr>
            </a:solidFill>
            <a:ln w="317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6" name="Elbow Connector 35"/>
            <p:cNvCxnSpPr>
              <a:cxnSpLocks/>
              <a:stCxn id="5" idx="2"/>
              <a:endCxn id="10" idx="1"/>
            </p:cNvCxnSpPr>
            <p:nvPr/>
          </p:nvCxnSpPr>
          <p:spPr>
            <a:xfrm rot="16200000" flipH="1">
              <a:off x="3517321" y="2546652"/>
              <a:ext cx="1121425" cy="3955087"/>
            </a:xfrm>
            <a:prstGeom prst="bentConnector2">
              <a:avLst/>
            </a:prstGeom>
            <a:ln w="47625">
              <a:solidFill>
                <a:schemeClr val="bg2">
                  <a:lumMod val="2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83" name="Elbow Connector 82"/>
            <p:cNvCxnSpPr>
              <a:cxnSpLocks/>
              <a:stCxn id="5" idx="0"/>
              <a:endCxn id="6" idx="1"/>
            </p:cNvCxnSpPr>
            <p:nvPr/>
          </p:nvCxnSpPr>
          <p:spPr>
            <a:xfrm rot="5400000" flipH="1" flipV="1">
              <a:off x="2792556" y="1706232"/>
              <a:ext cx="541494" cy="1925625"/>
            </a:xfrm>
            <a:prstGeom prst="bentConnector2">
              <a:avLst/>
            </a:prstGeom>
            <a:ln w="47625">
              <a:solidFill>
                <a:schemeClr val="bg2">
                  <a:lumMod val="25000"/>
                </a:schemeClr>
              </a:solidFill>
              <a:tailEnd type="triangle"/>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p:nvPicPr>
          <p:blipFill rotWithShape="1">
            <a:blip r:embed="rId3">
              <a:extLst>
                <a:ext uri="{28A0092B-C50C-407E-A947-70E740481C1C}">
                  <a14:useLocalDpi xmlns:a14="http://schemas.microsoft.com/office/drawing/2010/main" val="0"/>
                </a:ext>
              </a:extLst>
            </a:blip>
            <a:srcRect l="40" t="1960" r="-40" b="7831"/>
            <a:stretch/>
          </p:blipFill>
          <p:spPr>
            <a:xfrm>
              <a:off x="37474" y="5480128"/>
              <a:ext cx="1231992" cy="1188305"/>
            </a:xfrm>
            <a:prstGeom prst="rect">
              <a:avLst/>
            </a:prstGeom>
            <a:noFill/>
          </p:spPr>
        </p:pic>
        <p:cxnSp>
          <p:nvCxnSpPr>
            <p:cNvPr id="13" name="Straight Arrow Connector 12"/>
            <p:cNvCxnSpPr/>
            <p:nvPr/>
          </p:nvCxnSpPr>
          <p:spPr>
            <a:xfrm flipV="1">
              <a:off x="979662" y="3721459"/>
              <a:ext cx="861838" cy="2165307"/>
            </a:xfrm>
            <a:prstGeom prst="straightConnector1">
              <a:avLst/>
            </a:prstGeom>
            <a:ln w="38100">
              <a:solidFill>
                <a:schemeClr val="bg2">
                  <a:lumMod val="2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rot="17709607">
              <a:off x="781802" y="4611881"/>
              <a:ext cx="486031" cy="369332"/>
            </a:xfrm>
            <a:prstGeom prst="rect">
              <a:avLst/>
            </a:prstGeom>
            <a:noFill/>
          </p:spPr>
          <p:txBody>
            <a:bodyPr wrap="none" rtlCol="0">
              <a:spAutoFit/>
            </a:bodyPr>
            <a:lstStyle/>
            <a:p>
              <a:r>
                <a:rPr lang="en-US" dirty="0" err="1"/>
                <a:t>ssh</a:t>
              </a:r>
              <a:endParaRPr lang="en-US" dirty="0"/>
            </a:p>
          </p:txBody>
        </p:sp>
        <p:sp>
          <p:nvSpPr>
            <p:cNvPr id="51" name="Round Diagonal Corner Rectangle 50"/>
            <p:cNvSpPr/>
            <p:nvPr/>
          </p:nvSpPr>
          <p:spPr>
            <a:xfrm>
              <a:off x="5616875" y="3206338"/>
              <a:ext cx="1597685" cy="1169256"/>
            </a:xfrm>
            <a:prstGeom prst="round2DiagRect">
              <a:avLst>
                <a:gd name="adj1" fmla="val 16667"/>
                <a:gd name="adj2" fmla="val 50000"/>
              </a:avLst>
            </a:prstGeom>
            <a:solidFill>
              <a:schemeClr val="accent2">
                <a:lumMod val="60000"/>
                <a:lumOff val="4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NFS</a:t>
              </a:r>
              <a:endParaRPr lang="en-US" sz="1200" dirty="0">
                <a:solidFill>
                  <a:schemeClr val="tx1"/>
                </a:solidFill>
              </a:endParaRPr>
            </a:p>
          </p:txBody>
        </p:sp>
      </p:grpSp>
      <p:sp>
        <p:nvSpPr>
          <p:cNvPr id="23" name="Slide Number Placeholder 22"/>
          <p:cNvSpPr>
            <a:spLocks noGrp="1"/>
          </p:cNvSpPr>
          <p:nvPr>
            <p:ph type="sldNum" sz="quarter" idx="12"/>
          </p:nvPr>
        </p:nvSpPr>
        <p:spPr/>
        <p:txBody>
          <a:bodyPr/>
          <a:lstStyle/>
          <a:p>
            <a:fld id="{44B780BB-5154-ED44-A4A1-2D044D3B2D35}" type="slidenum">
              <a:rPr lang="en-US" smtClean="0"/>
              <a:t>8</a:t>
            </a:fld>
            <a:endParaRPr lang="en-US" dirty="0"/>
          </a:p>
        </p:txBody>
      </p:sp>
      <p:sp>
        <p:nvSpPr>
          <p:cNvPr id="37" name="Text Placeholder 7"/>
          <p:cNvSpPr txBox="1">
            <a:spLocks/>
          </p:cNvSpPr>
          <p:nvPr/>
        </p:nvSpPr>
        <p:spPr>
          <a:xfrm>
            <a:off x="379794" y="1174382"/>
            <a:ext cx="4540511" cy="5195401"/>
          </a:xfrm>
          <a:prstGeom prst="rect">
            <a:avLst/>
          </a:prstGeom>
        </p:spPr>
        <p:txBody>
          <a:bodyPr>
            <a:no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285750" indent="-285750">
              <a:buFont typeface="Arial" charset="0"/>
              <a:buChar char="•"/>
            </a:pPr>
            <a:r>
              <a:rPr lang="en-US" sz="2200" dirty="0" err="1"/>
              <a:t>Elasticluster</a:t>
            </a:r>
            <a:r>
              <a:rPr lang="en-US" sz="2200" dirty="0"/>
              <a:t> contacts the </a:t>
            </a:r>
            <a:r>
              <a:rPr lang="en-US" sz="2200" dirty="0" err="1"/>
              <a:t>cloudprovider</a:t>
            </a:r>
            <a:r>
              <a:rPr lang="en-US" sz="2200" dirty="0"/>
              <a:t> through the API</a:t>
            </a:r>
          </a:p>
          <a:p>
            <a:pPr marL="285750" indent="-285750">
              <a:buFont typeface="Arial" charset="0"/>
              <a:buChar char="•"/>
            </a:pPr>
            <a:r>
              <a:rPr lang="en-US" sz="2200" dirty="0"/>
              <a:t>Fires up specified number of frontends and compute nodes with specified OS, size, memory, and what ports to open (through predefined security group)</a:t>
            </a:r>
          </a:p>
          <a:p>
            <a:pPr marL="285750" indent="-285750">
              <a:buFont typeface="Arial" charset="0"/>
              <a:buChar char="•"/>
            </a:pPr>
            <a:r>
              <a:rPr lang="en-US" sz="2200" dirty="0"/>
              <a:t>Installs </a:t>
            </a:r>
            <a:r>
              <a:rPr lang="en-US" sz="2200" dirty="0" err="1"/>
              <a:t>slurm</a:t>
            </a:r>
            <a:r>
              <a:rPr lang="en-US" sz="2200" dirty="0"/>
              <a:t> server for frontend and client on compute nodes, NFS, ganglia (+ whatever else specified) </a:t>
            </a:r>
          </a:p>
          <a:p>
            <a:pPr marL="285750" indent="-285750">
              <a:buFont typeface="Arial" charset="0"/>
              <a:buChar char="•"/>
            </a:pPr>
            <a:r>
              <a:rPr lang="en-US" sz="2200" dirty="0" err="1"/>
              <a:t>Elasticluster</a:t>
            </a:r>
            <a:r>
              <a:rPr lang="en-US" sz="2200" dirty="0"/>
              <a:t> ”after” play used to customize the frontend and compute elements</a:t>
            </a:r>
          </a:p>
        </p:txBody>
      </p:sp>
      <p:sp>
        <p:nvSpPr>
          <p:cNvPr id="38" name="Title 4"/>
          <p:cNvSpPr>
            <a:spLocks noGrp="1"/>
          </p:cNvSpPr>
          <p:nvPr>
            <p:ph type="title"/>
          </p:nvPr>
        </p:nvSpPr>
        <p:spPr>
          <a:xfrm>
            <a:off x="428125" y="-102484"/>
            <a:ext cx="11763875" cy="1325563"/>
          </a:xfrm>
        </p:spPr>
        <p:txBody>
          <a:bodyPr>
            <a:normAutofit/>
          </a:bodyPr>
          <a:lstStyle/>
          <a:p>
            <a:r>
              <a:rPr lang="en-US" sz="3600" dirty="0" err="1"/>
              <a:t>Elasticluster</a:t>
            </a:r>
            <a:r>
              <a:rPr lang="en-US" sz="3600" dirty="0"/>
              <a:t> in work for SLURM grid site</a:t>
            </a:r>
          </a:p>
        </p:txBody>
      </p:sp>
      <p:sp>
        <p:nvSpPr>
          <p:cNvPr id="27" name="Rounded Rectangle 26">
            <a:extLst>
              <a:ext uri="{FF2B5EF4-FFF2-40B4-BE49-F238E27FC236}">
                <a16:creationId xmlns:a16="http://schemas.microsoft.com/office/drawing/2014/main" id="{4AC6BF57-CD8E-8641-A4E8-704B9C88EC16}"/>
              </a:ext>
            </a:extLst>
          </p:cNvPr>
          <p:cNvSpPr/>
          <p:nvPr/>
        </p:nvSpPr>
        <p:spPr>
          <a:xfrm>
            <a:off x="7558393" y="1853322"/>
            <a:ext cx="714740" cy="717433"/>
          </a:xfrm>
          <a:prstGeom prst="roundRect">
            <a:avLst>
              <a:gd name="adj" fmla="val 0"/>
            </a:avLst>
          </a:prstGeom>
          <a:solidFill>
            <a:schemeClr val="accent6">
              <a:lumMod val="40000"/>
              <a:lumOff val="60000"/>
            </a:schemeClr>
          </a:solidFill>
          <a:ln w="317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SLURM</a:t>
            </a:r>
          </a:p>
          <a:p>
            <a:pPr algn="ctr"/>
            <a:r>
              <a:rPr lang="en-US" sz="1200" dirty="0">
                <a:solidFill>
                  <a:schemeClr val="tx1"/>
                </a:solidFill>
              </a:rPr>
              <a:t>master</a:t>
            </a:r>
          </a:p>
        </p:txBody>
      </p:sp>
      <p:sp>
        <p:nvSpPr>
          <p:cNvPr id="31" name="Rounded Rectangle 30">
            <a:extLst>
              <a:ext uri="{FF2B5EF4-FFF2-40B4-BE49-F238E27FC236}">
                <a16:creationId xmlns:a16="http://schemas.microsoft.com/office/drawing/2014/main" id="{5FEBC7D2-7C4D-2545-A6A6-4C7DDB90C8A0}"/>
              </a:ext>
            </a:extLst>
          </p:cNvPr>
          <p:cNvSpPr/>
          <p:nvPr/>
        </p:nvSpPr>
        <p:spPr>
          <a:xfrm>
            <a:off x="8443404" y="1853322"/>
            <a:ext cx="782527" cy="755427"/>
          </a:xfrm>
          <a:prstGeom prst="roundRect">
            <a:avLst>
              <a:gd name="adj" fmla="val 0"/>
            </a:avLst>
          </a:prstGeom>
          <a:solidFill>
            <a:schemeClr val="accent6">
              <a:lumMod val="40000"/>
              <a:lumOff val="60000"/>
            </a:schemeClr>
          </a:solidFill>
          <a:ln w="317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ganglia</a:t>
            </a:r>
          </a:p>
          <a:p>
            <a:pPr algn="ctr"/>
            <a:r>
              <a:rPr lang="en-US" sz="1200" dirty="0">
                <a:solidFill>
                  <a:schemeClr val="tx1"/>
                </a:solidFill>
              </a:rPr>
              <a:t>master</a:t>
            </a:r>
          </a:p>
        </p:txBody>
      </p:sp>
      <p:sp>
        <p:nvSpPr>
          <p:cNvPr id="41" name="Rounded Rectangle 40">
            <a:extLst>
              <a:ext uri="{FF2B5EF4-FFF2-40B4-BE49-F238E27FC236}">
                <a16:creationId xmlns:a16="http://schemas.microsoft.com/office/drawing/2014/main" id="{A72449B9-FAE4-B649-9471-DDDB0A021421}"/>
              </a:ext>
            </a:extLst>
          </p:cNvPr>
          <p:cNvSpPr/>
          <p:nvPr/>
        </p:nvSpPr>
        <p:spPr>
          <a:xfrm>
            <a:off x="8547558" y="3819261"/>
            <a:ext cx="1656408" cy="1354785"/>
          </a:xfrm>
          <a:prstGeom prst="roundRect">
            <a:avLst/>
          </a:prstGeom>
          <a:solidFill>
            <a:schemeClr val="bg2">
              <a:lumMod val="75000"/>
            </a:schemeClr>
          </a:solidFill>
          <a:ln w="317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42" name="Rounded Rectangle 41">
            <a:extLst>
              <a:ext uri="{FF2B5EF4-FFF2-40B4-BE49-F238E27FC236}">
                <a16:creationId xmlns:a16="http://schemas.microsoft.com/office/drawing/2014/main" id="{31B79EDE-4F97-E243-BFF2-5E900D04B86D}"/>
              </a:ext>
            </a:extLst>
          </p:cNvPr>
          <p:cNvSpPr/>
          <p:nvPr/>
        </p:nvSpPr>
        <p:spPr>
          <a:xfrm>
            <a:off x="8699958" y="3971661"/>
            <a:ext cx="1656408" cy="1354785"/>
          </a:xfrm>
          <a:prstGeom prst="roundRect">
            <a:avLst/>
          </a:prstGeom>
          <a:solidFill>
            <a:schemeClr val="bg2">
              <a:lumMod val="75000"/>
            </a:schemeClr>
          </a:solidFill>
          <a:ln w="317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43" name="Rounded Rectangle 42">
            <a:extLst>
              <a:ext uri="{FF2B5EF4-FFF2-40B4-BE49-F238E27FC236}">
                <a16:creationId xmlns:a16="http://schemas.microsoft.com/office/drawing/2014/main" id="{E92DA2A5-3794-D14E-B56A-5A4796CB000C}"/>
              </a:ext>
            </a:extLst>
          </p:cNvPr>
          <p:cNvSpPr/>
          <p:nvPr/>
        </p:nvSpPr>
        <p:spPr>
          <a:xfrm>
            <a:off x="8852358" y="4124061"/>
            <a:ext cx="1656408" cy="1354785"/>
          </a:xfrm>
          <a:prstGeom prst="roundRect">
            <a:avLst/>
          </a:prstGeom>
          <a:solidFill>
            <a:schemeClr val="bg2">
              <a:lumMod val="75000"/>
            </a:schemeClr>
          </a:solidFill>
          <a:ln w="317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9" name="TextBox 18">
            <a:extLst>
              <a:ext uri="{FF2B5EF4-FFF2-40B4-BE49-F238E27FC236}">
                <a16:creationId xmlns:a16="http://schemas.microsoft.com/office/drawing/2014/main" id="{ADD46A35-09BA-2C4C-B8A7-2572916B0F9F}"/>
              </a:ext>
            </a:extLst>
          </p:cNvPr>
          <p:cNvSpPr txBox="1"/>
          <p:nvPr/>
        </p:nvSpPr>
        <p:spPr>
          <a:xfrm>
            <a:off x="9383845" y="4217424"/>
            <a:ext cx="538930" cy="369332"/>
          </a:xfrm>
          <a:prstGeom prst="rect">
            <a:avLst/>
          </a:prstGeom>
          <a:noFill/>
        </p:spPr>
        <p:txBody>
          <a:bodyPr wrap="none" rtlCol="0">
            <a:spAutoFit/>
          </a:bodyPr>
          <a:lstStyle/>
          <a:p>
            <a:r>
              <a:rPr lang="nb-NO" dirty="0"/>
              <a:t>WN</a:t>
            </a:r>
          </a:p>
        </p:txBody>
      </p:sp>
      <p:sp>
        <p:nvSpPr>
          <p:cNvPr id="33" name="Rounded Rectangle 32">
            <a:extLst>
              <a:ext uri="{FF2B5EF4-FFF2-40B4-BE49-F238E27FC236}">
                <a16:creationId xmlns:a16="http://schemas.microsoft.com/office/drawing/2014/main" id="{2E57A055-02CC-F342-ACA9-02901006F59A}"/>
              </a:ext>
            </a:extLst>
          </p:cNvPr>
          <p:cNvSpPr/>
          <p:nvPr/>
        </p:nvSpPr>
        <p:spPr>
          <a:xfrm>
            <a:off x="9759802" y="4680119"/>
            <a:ext cx="691574" cy="701027"/>
          </a:xfrm>
          <a:prstGeom prst="roundRect">
            <a:avLst>
              <a:gd name="adj" fmla="val 0"/>
            </a:avLst>
          </a:prstGeom>
          <a:solidFill>
            <a:schemeClr val="accent6">
              <a:lumMod val="40000"/>
              <a:lumOff val="60000"/>
            </a:schemeClr>
          </a:solidFill>
          <a:ln w="317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ganglia</a:t>
            </a:r>
          </a:p>
          <a:p>
            <a:pPr algn="ctr"/>
            <a:r>
              <a:rPr lang="en-US" sz="1200" dirty="0">
                <a:solidFill>
                  <a:schemeClr val="tx1"/>
                </a:solidFill>
              </a:rPr>
              <a:t>monitor</a:t>
            </a:r>
          </a:p>
        </p:txBody>
      </p:sp>
      <p:sp>
        <p:nvSpPr>
          <p:cNvPr id="45" name="Rounded Rectangle 44">
            <a:extLst>
              <a:ext uri="{FF2B5EF4-FFF2-40B4-BE49-F238E27FC236}">
                <a16:creationId xmlns:a16="http://schemas.microsoft.com/office/drawing/2014/main" id="{75D4F043-721A-6442-9911-FD1414612847}"/>
              </a:ext>
            </a:extLst>
          </p:cNvPr>
          <p:cNvSpPr/>
          <p:nvPr/>
        </p:nvSpPr>
        <p:spPr>
          <a:xfrm>
            <a:off x="8996469" y="4680119"/>
            <a:ext cx="705943" cy="706424"/>
          </a:xfrm>
          <a:prstGeom prst="roundRect">
            <a:avLst>
              <a:gd name="adj" fmla="val 0"/>
            </a:avLst>
          </a:prstGeom>
          <a:solidFill>
            <a:schemeClr val="accent6">
              <a:lumMod val="40000"/>
              <a:lumOff val="60000"/>
            </a:schemeClr>
          </a:solidFill>
          <a:ln w="317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SLURM</a:t>
            </a:r>
          </a:p>
          <a:p>
            <a:pPr algn="ctr"/>
            <a:r>
              <a:rPr lang="en-US" sz="1200" dirty="0">
                <a:solidFill>
                  <a:schemeClr val="tx1"/>
                </a:solidFill>
              </a:rPr>
              <a:t>master</a:t>
            </a:r>
          </a:p>
        </p:txBody>
      </p:sp>
      <p:grpSp>
        <p:nvGrpSpPr>
          <p:cNvPr id="8" name="Group 7">
            <a:extLst>
              <a:ext uri="{FF2B5EF4-FFF2-40B4-BE49-F238E27FC236}">
                <a16:creationId xmlns:a16="http://schemas.microsoft.com/office/drawing/2014/main" id="{DB30A157-9B53-8147-8F7C-1198AC3FADCA}"/>
              </a:ext>
            </a:extLst>
          </p:cNvPr>
          <p:cNvGrpSpPr/>
          <p:nvPr/>
        </p:nvGrpSpPr>
        <p:grpSpPr>
          <a:xfrm>
            <a:off x="5552911" y="1458100"/>
            <a:ext cx="1261636" cy="602498"/>
            <a:chOff x="5591518" y="1245193"/>
            <a:chExt cx="1261636" cy="602498"/>
          </a:xfrm>
        </p:grpSpPr>
        <p:sp>
          <p:nvSpPr>
            <p:cNvPr id="2" name="Rounded Rectangle 1">
              <a:extLst>
                <a:ext uri="{FF2B5EF4-FFF2-40B4-BE49-F238E27FC236}">
                  <a16:creationId xmlns:a16="http://schemas.microsoft.com/office/drawing/2014/main" id="{88029F6A-514E-D940-AB9B-994F5E6B980C}"/>
                </a:ext>
              </a:extLst>
            </p:cNvPr>
            <p:cNvSpPr/>
            <p:nvPr/>
          </p:nvSpPr>
          <p:spPr>
            <a:xfrm>
              <a:off x="5591518" y="1245193"/>
              <a:ext cx="1261636" cy="602498"/>
            </a:xfrm>
            <a:prstGeom prst="round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pic>
          <p:nvPicPr>
            <p:cNvPr id="7" name="Picture 6">
              <a:extLst>
                <a:ext uri="{FF2B5EF4-FFF2-40B4-BE49-F238E27FC236}">
                  <a16:creationId xmlns:a16="http://schemas.microsoft.com/office/drawing/2014/main" id="{0FA330A6-1182-2F40-B047-642417A18198}"/>
                </a:ext>
              </a:extLst>
            </p:cNvPr>
            <p:cNvPicPr>
              <a:picLocks noChangeAspect="1"/>
            </p:cNvPicPr>
            <p:nvPr/>
          </p:nvPicPr>
          <p:blipFill>
            <a:blip r:embed="rId4"/>
            <a:stretch>
              <a:fillRect/>
            </a:stretch>
          </p:blipFill>
          <p:spPr>
            <a:xfrm>
              <a:off x="5721095" y="1379015"/>
              <a:ext cx="988813" cy="264976"/>
            </a:xfrm>
            <a:prstGeom prst="rect">
              <a:avLst/>
            </a:prstGeom>
          </p:spPr>
        </p:pic>
      </p:grpSp>
      <p:cxnSp>
        <p:nvCxnSpPr>
          <p:cNvPr id="12" name="Straight Arrow Connector 11">
            <a:extLst>
              <a:ext uri="{FF2B5EF4-FFF2-40B4-BE49-F238E27FC236}">
                <a16:creationId xmlns:a16="http://schemas.microsoft.com/office/drawing/2014/main" id="{CE7DD9CD-84F1-9A46-B334-25F87AD4B274}"/>
              </a:ext>
            </a:extLst>
          </p:cNvPr>
          <p:cNvCxnSpPr/>
          <p:nvPr/>
        </p:nvCxnSpPr>
        <p:spPr>
          <a:xfrm flipV="1">
            <a:off x="5903723" y="2060598"/>
            <a:ext cx="0" cy="698271"/>
          </a:xfrm>
          <a:prstGeom prst="straightConnector1">
            <a:avLst/>
          </a:prstGeom>
          <a:ln w="444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5" name="Footer Placeholder 14">
            <a:extLst>
              <a:ext uri="{FF2B5EF4-FFF2-40B4-BE49-F238E27FC236}">
                <a16:creationId xmlns:a16="http://schemas.microsoft.com/office/drawing/2014/main" id="{3D7411C5-C80D-2048-B1C0-E57895F95406}"/>
              </a:ext>
            </a:extLst>
          </p:cNvPr>
          <p:cNvSpPr>
            <a:spLocks noGrp="1"/>
          </p:cNvSpPr>
          <p:nvPr>
            <p:ph type="ftr" sz="quarter" idx="11"/>
          </p:nvPr>
        </p:nvSpPr>
        <p:spPr/>
        <p:txBody>
          <a:bodyPr/>
          <a:lstStyle/>
          <a:p>
            <a:r>
              <a:rPr lang="nb-NO"/>
              <a:t>Maiken Pedersen - UiO - CHEP 2018</a:t>
            </a:r>
          </a:p>
        </p:txBody>
      </p:sp>
    </p:spTree>
    <p:extLst>
      <p:ext uri="{BB962C8B-B14F-4D97-AF65-F5344CB8AC3E}">
        <p14:creationId xmlns:p14="http://schemas.microsoft.com/office/powerpoint/2010/main" val="154053618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IMING" val="|157.9"/>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35207</TotalTime>
  <Words>1932</Words>
  <Application>Microsoft Macintosh PowerPoint</Application>
  <PresentationFormat>Widescreen</PresentationFormat>
  <Paragraphs>280</Paragraphs>
  <Slides>20</Slides>
  <Notes>17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20</vt:i4>
      </vt:variant>
    </vt:vector>
  </HeadingPairs>
  <TitlesOfParts>
    <vt:vector size="26" baseType="lpstr">
      <vt:lpstr>Arial</vt:lpstr>
      <vt:lpstr>Calibri</vt:lpstr>
      <vt:lpstr>Calibri Light</vt:lpstr>
      <vt:lpstr>Menlo</vt:lpstr>
      <vt:lpstr>Wingdings</vt:lpstr>
      <vt:lpstr>Office Theme</vt:lpstr>
      <vt:lpstr>Lightweight on-demand computing with Elasticluster and Nordugrid ARC</vt:lpstr>
      <vt:lpstr>Overview</vt:lpstr>
      <vt:lpstr>A handful different types of ATLAS sites in the WLCG</vt:lpstr>
      <vt:lpstr>Nordugrid  ARC-CE and aCT INTERNAL MODE</vt:lpstr>
      <vt:lpstr>PowerPoint Presentation</vt:lpstr>
      <vt:lpstr>INTERNAL submission interface</vt:lpstr>
      <vt:lpstr>Setup and configuration of  OpenStack grid site with Elasticluster</vt:lpstr>
      <vt:lpstr>Elasticluster</vt:lpstr>
      <vt:lpstr>Elasticluster in work for SLURM grid site</vt:lpstr>
      <vt:lpstr>PowerPoint Presentation</vt:lpstr>
      <vt:lpstr>Elasticluster and ansible sequence</vt:lpstr>
      <vt:lpstr>Testing submission with the INTERNAL submission mode</vt:lpstr>
      <vt:lpstr>UIO_CLOUD queue Hammercloud jobs with local submission  in PanDA monitor</vt:lpstr>
      <vt:lpstr>Conclusion</vt:lpstr>
      <vt:lpstr>Extra material</vt:lpstr>
      <vt:lpstr>Minimalistic configuration of ARC for  INTERNAL submission only  running ARC as normal user</vt:lpstr>
      <vt:lpstr>Example configuration of elasticluster</vt:lpstr>
      <vt:lpstr>Configuration of aCT for INTERNAL mode</vt:lpstr>
      <vt:lpstr>Nordugrid ARC CE modes</vt:lpstr>
      <vt:lpstr>Nordugrid ARC CE modes for restrictive (HPC) sites and lightweight sites, including clouds</vt:lpstr>
    </vt:vector>
  </TitlesOfParts>
  <Company/>
  <LinksUpToDate>false</LinksUpToDate>
  <SharedDoc>false</SharedDoc>
  <HyperlinksChanged>false</HyperlinksChanged>
  <AppVersion>16.0013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Lightweight on-demand computing with Elasticluster and Nordugrid ARC</dc:title>
  <dc:creator>Maiken Pedersen</dc:creator>
  <cp:lastModifiedBy>Maiken Pedersen</cp:lastModifiedBy>
  <cp:revision>426</cp:revision>
  <dcterms:created xsi:type="dcterms:W3CDTF">2018-05-20T13:22:02Z</dcterms:created>
  <dcterms:modified xsi:type="dcterms:W3CDTF">2018-07-08T20:28:03Z</dcterms:modified>
</cp:coreProperties>
</file>