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ymbol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 b="def" i="def"/>
      <a:tcStyle>
        <a:tcBdr/>
        <a:fill>
          <a:solidFill>
            <a:srgbClr val="FF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 b="def" i="def"/>
      <a:tcStyle>
        <a:tcBdr/>
        <a:fill>
          <a:solidFill>
            <a:srgbClr val="EBEE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 b="def" i="def"/>
      <a:tcStyle>
        <a:tcBdr/>
        <a:fill>
          <a:solidFill>
            <a:srgbClr val="FCFF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7" name="Shape 10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pple Symbols"/>
      </a:defRPr>
    </a:lvl1pPr>
    <a:lvl2pPr indent="228600" latinLnBrk="0">
      <a:defRPr sz="1400">
        <a:latin typeface="+mn-lt"/>
        <a:ea typeface="+mn-ea"/>
        <a:cs typeface="+mn-cs"/>
        <a:sym typeface="Apple Symbols"/>
      </a:defRPr>
    </a:lvl2pPr>
    <a:lvl3pPr indent="457200" latinLnBrk="0">
      <a:defRPr sz="1400">
        <a:latin typeface="+mn-lt"/>
        <a:ea typeface="+mn-ea"/>
        <a:cs typeface="+mn-cs"/>
        <a:sym typeface="Apple Symbols"/>
      </a:defRPr>
    </a:lvl3pPr>
    <a:lvl4pPr indent="685800" latinLnBrk="0">
      <a:defRPr sz="1400">
        <a:latin typeface="+mn-lt"/>
        <a:ea typeface="+mn-ea"/>
        <a:cs typeface="+mn-cs"/>
        <a:sym typeface="Apple Symbols"/>
      </a:defRPr>
    </a:lvl4pPr>
    <a:lvl5pPr indent="914400" latinLnBrk="0">
      <a:defRPr sz="1400">
        <a:latin typeface="+mn-lt"/>
        <a:ea typeface="+mn-ea"/>
        <a:cs typeface="+mn-cs"/>
        <a:sym typeface="Apple Symbols"/>
      </a:defRPr>
    </a:lvl5pPr>
    <a:lvl6pPr indent="1143000" latinLnBrk="0">
      <a:defRPr sz="1400">
        <a:latin typeface="+mn-lt"/>
        <a:ea typeface="+mn-ea"/>
        <a:cs typeface="+mn-cs"/>
        <a:sym typeface="Apple Symbols"/>
      </a:defRPr>
    </a:lvl6pPr>
    <a:lvl7pPr indent="1371600" latinLnBrk="0">
      <a:defRPr sz="1400">
        <a:latin typeface="+mn-lt"/>
        <a:ea typeface="+mn-ea"/>
        <a:cs typeface="+mn-cs"/>
        <a:sym typeface="Apple Symbols"/>
      </a:defRPr>
    </a:lvl7pPr>
    <a:lvl8pPr indent="1600200" latinLnBrk="0">
      <a:defRPr sz="1400">
        <a:latin typeface="+mn-lt"/>
        <a:ea typeface="+mn-ea"/>
        <a:cs typeface="+mn-cs"/>
        <a:sym typeface="Apple Symbols"/>
      </a:defRPr>
    </a:lvl8pPr>
    <a:lvl9pPr indent="1828800" latinLnBrk="0">
      <a:defRPr sz="1400">
        <a:latin typeface="+mn-lt"/>
        <a:ea typeface="+mn-ea"/>
        <a:cs typeface="+mn-cs"/>
        <a:sym typeface="Apple Symbols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311708" y="744574"/>
            <a:ext cx="8520601" cy="2052601"/>
          </a:xfrm>
          <a:prstGeom prst="rect">
            <a:avLst/>
          </a:prstGeom>
        </p:spPr>
        <p:txBody>
          <a:bodyPr anchor="b"/>
          <a:lstStyle>
            <a:lvl1pPr algn="ctr">
              <a:defRPr sz="52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311699" y="2834125"/>
            <a:ext cx="8520602" cy="7926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8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8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8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8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itle Text"/>
          <p:cNvSpPr txBox="1"/>
          <p:nvPr>
            <p:ph type="title"/>
          </p:nvPr>
        </p:nvSpPr>
        <p:spPr>
          <a:xfrm>
            <a:off x="311699" y="1106125"/>
            <a:ext cx="8520602" cy="19635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sz="half" idx="1"/>
          </p:nvPr>
        </p:nvSpPr>
        <p:spPr>
          <a:xfrm>
            <a:off x="311699" y="3152225"/>
            <a:ext cx="8520602" cy="1300800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xfrm>
            <a:off x="311699" y="2150849"/>
            <a:ext cx="8520602" cy="841801"/>
          </a:xfrm>
          <a:prstGeom prst="rect">
            <a:avLst/>
          </a:prstGeom>
        </p:spPr>
        <p:txBody>
          <a:bodyPr anchor="ctr"/>
          <a:lstStyle>
            <a:lvl1pPr algn="ctr">
              <a:defRPr sz="3600"/>
            </a:lvl1pPr>
          </a:lstStyle>
          <a:p>
            <a:pPr/>
            <a:r>
              <a:t>Title Text</a:t>
            </a:r>
          </a:p>
        </p:txBody>
      </p:sp>
      <p:sp>
        <p:nvSpPr>
          <p:cNvPr id="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Body Level One…"/>
          <p:cNvSpPr txBox="1"/>
          <p:nvPr>
            <p:ph type="body" sz="half" idx="1"/>
          </p:nvPr>
        </p:nvSpPr>
        <p:spPr>
          <a:xfrm>
            <a:off x="311699" y="1152475"/>
            <a:ext cx="3999902" cy="3416400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/>
            </a:lvl1pPr>
            <a:lvl2pPr marL="965200" indent="-355600">
              <a:buSzPts val="1400"/>
              <a:defRPr sz="1400"/>
            </a:lvl2pPr>
            <a:lvl3pPr marL="1422400" indent="-355600">
              <a:buSzPts val="1400"/>
              <a:defRPr sz="1400"/>
            </a:lvl3pPr>
            <a:lvl4pPr marL="1879600" indent="-355600">
              <a:buSzPts val="1400"/>
              <a:defRPr sz="1400"/>
            </a:lvl4pPr>
            <a:lvl5pPr marL="2336800" indent="-355600"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hape 23"/>
          <p:cNvSpPr txBox="1"/>
          <p:nvPr>
            <p:ph type="body" sz="half" idx="13"/>
          </p:nvPr>
        </p:nvSpPr>
        <p:spPr>
          <a:xfrm>
            <a:off x="4832399" y="1152475"/>
            <a:ext cx="3999902" cy="3416400"/>
          </a:xfrm>
          <a:prstGeom prst="rect">
            <a:avLst/>
          </a:prstGeom>
        </p:spPr>
        <p:txBody>
          <a:bodyPr/>
          <a:lstStyle/>
          <a:p>
            <a:pPr indent="-317500">
              <a:buSzPts val="1400"/>
              <a:defRPr sz="1400"/>
            </a:pP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/>
          <p:nvPr>
            <p:ph type="title"/>
          </p:nvPr>
        </p:nvSpPr>
        <p:spPr>
          <a:xfrm>
            <a:off x="311699" y="555600"/>
            <a:ext cx="2808001" cy="7557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56" name="Body Level One…"/>
          <p:cNvSpPr txBox="1"/>
          <p:nvPr>
            <p:ph type="body" sz="quarter" idx="1"/>
          </p:nvPr>
        </p:nvSpPr>
        <p:spPr>
          <a:xfrm>
            <a:off x="311699" y="1389599"/>
            <a:ext cx="2808001" cy="3179401"/>
          </a:xfrm>
          <a:prstGeom prst="rect">
            <a:avLst/>
          </a:prstGeom>
        </p:spPr>
        <p:txBody>
          <a:bodyPr/>
          <a:lstStyle>
            <a:lvl1pPr indent="-304800">
              <a:buSzPts val="1200"/>
              <a:defRPr sz="1200"/>
            </a:lvl1pPr>
            <a:lvl2pPr marL="914400" indent="-304800">
              <a:buSzPts val="1200"/>
              <a:defRPr sz="1200"/>
            </a:lvl2pPr>
            <a:lvl3pPr marL="1371600" indent="-304800">
              <a:buSzPts val="1200"/>
              <a:defRPr sz="1200"/>
            </a:lvl3pPr>
            <a:lvl4pPr marL="1828800" indent="-304800">
              <a:buSzPts val="1200"/>
              <a:defRPr sz="1200"/>
            </a:lvl4pPr>
            <a:lvl5pPr marL="2286000" indent="-304800">
              <a:buSzPts val="1200"/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xfrm>
            <a:off x="490250" y="450149"/>
            <a:ext cx="6367801" cy="4090801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36"/>
          <p:cNvSpPr/>
          <p:nvPr/>
        </p:nvSpPr>
        <p:spPr>
          <a:xfrm>
            <a:off x="4572000" y="-125"/>
            <a:ext cx="4572000" cy="5143501"/>
          </a:xfrm>
          <a:prstGeom prst="rect">
            <a:avLst/>
          </a:prstGeom>
          <a:solidFill>
            <a:srgbClr val="EEEEEE"/>
          </a:solidFill>
          <a:ln w="12700">
            <a:miter lim="400000"/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265500" y="1233175"/>
            <a:ext cx="4045200" cy="1482301"/>
          </a:xfrm>
          <a:prstGeom prst="rect">
            <a:avLst/>
          </a:prstGeom>
        </p:spPr>
        <p:txBody>
          <a:bodyPr anchor="b"/>
          <a:lstStyle>
            <a:lvl1pPr algn="ctr">
              <a:defRPr sz="4200"/>
            </a:lvl1pPr>
          </a:lstStyle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quarter" idx="1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1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1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1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1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hape 39"/>
          <p:cNvSpPr txBox="1"/>
          <p:nvPr>
            <p:ph type="body" sz="half" idx="13"/>
          </p:nvPr>
        </p:nvSpPr>
        <p:spPr>
          <a:xfrm>
            <a:off x="4939500" y="724074"/>
            <a:ext cx="3837000" cy="3695102"/>
          </a:xfrm>
          <a:prstGeom prst="rect">
            <a:avLst/>
          </a:prstGeom>
        </p:spPr>
        <p:txBody>
          <a:bodyPr anchor="ctr"/>
          <a:lstStyle/>
          <a:p>
            <a:pPr/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ody Level One…"/>
          <p:cNvSpPr txBox="1"/>
          <p:nvPr>
            <p:ph type="body" sz="quarter" idx="1"/>
          </p:nvPr>
        </p:nvSpPr>
        <p:spPr>
          <a:xfrm>
            <a:off x="311699" y="4230575"/>
            <a:ext cx="5998802" cy="605101"/>
          </a:xfrm>
          <a:prstGeom prst="rect">
            <a:avLst/>
          </a:prstGeom>
        </p:spPr>
        <p:txBody>
          <a:bodyPr anchor="ctr"/>
          <a:lstStyle>
            <a:lvl1pPr marL="228600" indent="0">
              <a:lnSpc>
                <a:spcPct val="100000"/>
              </a:lnSpc>
              <a:buClrTx/>
              <a:buSzTx/>
              <a:buFontTx/>
              <a:buNone/>
            </a:lvl1pPr>
            <a:lvl2pPr>
              <a:lnSpc>
                <a:spcPct val="100000"/>
              </a:lnSpc>
              <a:buClrTx/>
              <a:buFontTx/>
            </a:lvl2pPr>
            <a:lvl3pPr>
              <a:lnSpc>
                <a:spcPct val="100000"/>
              </a:lnSpc>
              <a:buClrTx/>
              <a:buFontTx/>
            </a:lvl3pPr>
            <a:lvl4pPr>
              <a:lnSpc>
                <a:spcPct val="100000"/>
              </a:lnSpc>
              <a:buClrTx/>
              <a:buFontTx/>
            </a:lvl4pPr>
            <a:lvl5pPr>
              <a:lnSpc>
                <a:spcPct val="100000"/>
              </a:lnSpc>
              <a:buClrTx/>
              <a:buFont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spAutoFit/>
          </a:bodyPr>
          <a:lstStyle>
            <a:lvl1pPr algn="r">
              <a:defRPr sz="10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ymbols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●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○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■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●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○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■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●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○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pple Symbols"/>
        <a:buChar char="■"/>
        <a:tabLst/>
        <a:defRPr b="0" baseline="0" cap="none" i="0" spc="0" strike="noStrike" sz="1800" u="none">
          <a:ln>
            <a:noFill/>
          </a:ln>
          <a:solidFill>
            <a:schemeClr val="accent2">
              <a:lumOff val="21764"/>
            </a:schemeClr>
          </a:solidFill>
          <a:uFillTx/>
          <a:latin typeface="+mn-lt"/>
          <a:ea typeface="+mn-ea"/>
          <a:cs typeface="+mn-cs"/>
          <a:sym typeface="Apple Symbol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ymbol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1.jpeg"/><Relationship Id="rId4" Type="http://schemas.openxmlformats.org/officeDocument/2006/relationships/image" Target="../media/image8.png"/><Relationship Id="rId5" Type="http://schemas.openxmlformats.org/officeDocument/2006/relationships/image" Target="../media/image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hyperlink" Target="https://epsft-jenkins.cern.ch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hepsoftwarefoundation.org/notes/HSF-TN-2018-01.pdf" TargetMode="External"/><Relationship Id="rId3" Type="http://schemas.openxmlformats.org/officeDocument/2006/relationships/hyperlink" Target="https://indico.cern.ch/event/587955/contributions/2938043/" TargetMode="Externa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54"/>
          <p:cNvSpPr txBox="1"/>
          <p:nvPr>
            <p:ph type="ctrTitle"/>
          </p:nvPr>
        </p:nvSpPr>
        <p:spPr>
          <a:xfrm>
            <a:off x="311707" y="744575"/>
            <a:ext cx="8520602" cy="2052599"/>
          </a:xfrm>
          <a:prstGeom prst="rect">
            <a:avLst/>
          </a:prstGeom>
        </p:spPr>
        <p:txBody>
          <a:bodyPr/>
          <a:lstStyle/>
          <a:p>
            <a:pPr defTabSz="868680">
              <a:defRPr sz="4940"/>
            </a:pPr>
            <a:endParaRPr sz="3420"/>
          </a:p>
          <a:p>
            <a:pPr defTabSz="868680">
              <a:defRPr sz="4560"/>
            </a:pPr>
            <a:r>
              <a:t>CHEP18</a:t>
            </a:r>
          </a:p>
          <a:p>
            <a:pPr defTabSz="868680">
              <a:defRPr sz="3420">
                <a:solidFill>
                  <a:srgbClr val="FF0000"/>
                </a:solidFill>
              </a:defRPr>
            </a:pPr>
            <a:r>
              <a:t>Building, testing and distributing common software for the LHC experiments</a:t>
            </a:r>
          </a:p>
        </p:txBody>
      </p:sp>
      <p:sp>
        <p:nvSpPr>
          <p:cNvPr id="110" name="Shape 55"/>
          <p:cNvSpPr txBox="1"/>
          <p:nvPr>
            <p:ph type="subTitle" sz="half" idx="1"/>
          </p:nvPr>
        </p:nvSpPr>
        <p:spPr>
          <a:xfrm>
            <a:off x="311699" y="2834125"/>
            <a:ext cx="8520602" cy="1805101"/>
          </a:xfrm>
          <a:prstGeom prst="rect">
            <a:avLst/>
          </a:prstGeom>
        </p:spPr>
        <p:txBody>
          <a:bodyPr/>
          <a:lstStyle/>
          <a:p>
            <a:pPr marL="0" indent="0">
              <a:defRPr sz="2400"/>
            </a:pPr>
            <a:r>
              <a:t>Patricia Mendez Lorenzo </a:t>
            </a:r>
          </a:p>
          <a:p>
            <a:pPr marL="0" indent="0">
              <a:defRPr sz="2400"/>
            </a:pPr>
            <a:r>
              <a:t>for the EP-SFT/SPI project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196"/>
          <p:cNvSpPr txBox="1"/>
          <p:nvPr>
            <p:ph type="body" idx="1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0000"/>
              </a:buClr>
              <a:buSzPts val="2000"/>
              <a:defRPr sz="2000">
                <a:solidFill>
                  <a:srgbClr val="000000"/>
                </a:solidFill>
              </a:defRPr>
            </a:pPr>
            <a:r>
              <a:t>Default packaging: </a:t>
            </a:r>
            <a:r>
              <a:rPr>
                <a:solidFill>
                  <a:srgbClr val="FF0000"/>
                </a:solidFill>
              </a:rPr>
              <a:t>.tgz files</a:t>
            </a:r>
            <a:r>
              <a:t> created after the individual build of any package → Stored in EOS</a:t>
            </a:r>
          </a:p>
          <a:p>
            <a:pPr lvl="1" marL="914400" indent="-317500">
              <a:buClr>
                <a:srgbClr val="000000"/>
              </a:buClr>
              <a:buSzPts val="1700"/>
              <a:defRPr sz="1700">
                <a:solidFill>
                  <a:srgbClr val="000000"/>
                </a:solidFill>
              </a:defRPr>
            </a:pPr>
            <a:r>
              <a:t>Same structure for nightlies and releases</a:t>
            </a:r>
          </a:p>
          <a:p>
            <a:pPr lvl="1" marL="914400" indent="-317500">
              <a:buClr>
                <a:srgbClr val="000000"/>
              </a:buClr>
              <a:buSzPts val="1700"/>
              <a:defRPr sz="1700">
                <a:solidFill>
                  <a:srgbClr val="000000"/>
                </a:solidFill>
              </a:defRPr>
            </a:pPr>
            <a:r>
              <a:t>Specific dependencies .txt file available</a:t>
            </a:r>
          </a:p>
          <a:p>
            <a:pPr lvl="1" marL="914400" indent="-317500">
              <a:buClr>
                <a:srgbClr val="000000"/>
              </a:buClr>
              <a:buSzPts val="1700"/>
              <a:defRPr sz="1700">
                <a:solidFill>
                  <a:srgbClr val="000000"/>
                </a:solidFill>
              </a:defRPr>
            </a:pPr>
            <a:r>
              <a:t>Copy to EOS based on an incremental approach handled by the inclusion of a </a:t>
            </a:r>
            <a:r>
              <a:rPr u="sng">
                <a:solidFill>
                  <a:srgbClr val="980000"/>
                </a:solidFill>
              </a:rPr>
              <a:t>HASH</a:t>
            </a:r>
            <a:r>
              <a:t> parameter for each package (</a:t>
            </a:r>
            <a:r>
              <a:rPr>
                <a:solidFill>
                  <a:srgbClr val="274E13"/>
                </a:solidFill>
              </a:rPr>
              <a:t>determined by the version-revision-dependencies</a:t>
            </a:r>
            <a:r>
              <a:t> )</a:t>
            </a:r>
          </a:p>
          <a:p>
            <a:pPr marL="0" indent="0">
              <a:lnSpc>
                <a:spcPct val="100000"/>
              </a:lnSpc>
              <a:spcBef>
                <a:spcPts val="1600"/>
              </a:spcBef>
              <a:buSzTx/>
              <a:buNone/>
            </a:pPr>
            <a:endParaRPr sz="110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ts val="2000"/>
              <a:defRPr sz="2000">
                <a:solidFill>
                  <a:srgbClr val="000000"/>
                </a:solidFill>
              </a:defRPr>
            </a:pPr>
            <a:r>
              <a:t>Releases only:</a:t>
            </a:r>
          </a:p>
          <a:p>
            <a:pPr lvl="1" marL="914400" indent="-317500">
              <a:buClr>
                <a:srgbClr val="000000"/>
              </a:buClr>
              <a:buSzPts val="1700"/>
              <a:defRPr sz="1700">
                <a:solidFill>
                  <a:srgbClr val="FF0000"/>
                </a:solidFill>
              </a:defRPr>
            </a:pPr>
            <a:r>
              <a:t>RPMS </a:t>
            </a:r>
            <a:r>
              <a:rPr>
                <a:solidFill>
                  <a:srgbClr val="000000"/>
                </a:solidFill>
              </a:rPr>
              <a:t>provided also in the case of releases by experiment demand → Stored in EOS</a:t>
            </a:r>
            <a:endParaRPr>
              <a:solidFill>
                <a:srgbClr val="000000"/>
              </a:solidFill>
            </a:endParaRPr>
          </a:p>
          <a:p>
            <a:pPr lvl="1" marL="914400" indent="-317500">
              <a:buClr>
                <a:srgbClr val="000000"/>
              </a:buClr>
              <a:buSzPts val="1700"/>
              <a:defRPr sz="1700">
                <a:solidFill>
                  <a:srgbClr val="000000"/>
                </a:solidFill>
              </a:defRPr>
            </a:pPr>
            <a:r>
              <a:t>Flexible Provision of </a:t>
            </a:r>
            <a:r>
              <a:rPr>
                <a:solidFill>
                  <a:srgbClr val="FF0000"/>
                </a:solidFill>
              </a:rPr>
              <a:t>docker containers </a:t>
            </a:r>
            <a:r>
              <a:t>→ Stored in EOS</a:t>
            </a:r>
          </a:p>
          <a:p>
            <a:pPr lvl="2" marL="1371600" indent="-317500">
              <a:buClr>
                <a:srgbClr val="000000"/>
              </a:buClr>
              <a:buSzPts val="1700"/>
              <a:defRPr sz="1700" u="sng">
                <a:solidFill>
                  <a:srgbClr val="000000"/>
                </a:solidFill>
              </a:defRPr>
            </a:pPr>
            <a:r>
              <a:t>Total or partial number of packages per release</a:t>
            </a:r>
          </a:p>
        </p:txBody>
      </p:sp>
      <p:sp>
        <p:nvSpPr>
          <p:cNvPr id="289" name="Shape 197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The packaging approach</a:t>
            </a:r>
          </a:p>
        </p:txBody>
      </p:sp>
      <p:sp>
        <p:nvSpPr>
          <p:cNvPr id="290" name="Shape 198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1" name="Shape 199"/>
          <p:cNvSpPr/>
          <p:nvPr/>
        </p:nvSpPr>
        <p:spPr>
          <a:xfrm>
            <a:off x="219825" y="3602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04"/>
          <p:cNvSpPr/>
          <p:nvPr/>
        </p:nvSpPr>
        <p:spPr>
          <a:xfrm>
            <a:off x="219825" y="3602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294" name="Shape 205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5" name="Shape 206"/>
          <p:cNvSpPr/>
          <p:nvPr/>
        </p:nvSpPr>
        <p:spPr>
          <a:xfrm>
            <a:off x="664500" y="1290363"/>
            <a:ext cx="7814999" cy="1802401"/>
          </a:xfrm>
          <a:prstGeom prst="rect">
            <a:avLst/>
          </a:prstGeom>
          <a:ln w="28575">
            <a:solidFill>
              <a:srgbClr val="1155CC"/>
            </a:solidFill>
          </a:ln>
        </p:spPr>
        <p:txBody>
          <a:bodyPr lIns="0" tIns="0" rIns="0" bIns="0" anchor="ctr"/>
          <a:lstStyle/>
          <a:p>
            <a:pPr/>
          </a:p>
        </p:txBody>
      </p:sp>
      <p:pic>
        <p:nvPicPr>
          <p:cNvPr id="296" name="Shape 208" descr="Shape 20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9775" y="1453550"/>
            <a:ext cx="338801" cy="742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7" name="Shape 209" descr="Shape 20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97574" y="1484412"/>
            <a:ext cx="338801" cy="742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Shape 210" descr="Shape 2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35375" y="1449362"/>
            <a:ext cx="338801" cy="742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Shape 211" descr="Shape 2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20774" y="1453550"/>
            <a:ext cx="338801" cy="742026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Shape 212"/>
          <p:cNvSpPr txBox="1"/>
          <p:nvPr/>
        </p:nvSpPr>
        <p:spPr>
          <a:xfrm>
            <a:off x="4274825" y="1720612"/>
            <a:ext cx="9528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… … ...</a:t>
            </a:r>
          </a:p>
        </p:txBody>
      </p:sp>
      <p:pic>
        <p:nvPicPr>
          <p:cNvPr id="301" name="Shape 213" descr="Shape 2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8277" y="2323427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Shape 215" descr="Shape 21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21125" y="2926376"/>
            <a:ext cx="1222501" cy="831301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Shape 216"/>
          <p:cNvSpPr txBox="1"/>
          <p:nvPr/>
        </p:nvSpPr>
        <p:spPr>
          <a:xfrm rot="2030471">
            <a:off x="3912749" y="3018560"/>
            <a:ext cx="1135587" cy="405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800">
                <a:solidFill>
                  <a:srgbClr val="0000FF"/>
                </a:solidFill>
              </a:defRPr>
            </a:lvl1pPr>
          </a:lstStyle>
          <a:p>
            <a:pPr/>
            <a:r>
              <a:t>EOS</a:t>
            </a:r>
          </a:p>
        </p:txBody>
      </p:sp>
      <p:sp>
        <p:nvSpPr>
          <p:cNvPr id="304" name="Shape 217"/>
          <p:cNvSpPr/>
          <p:nvPr/>
        </p:nvSpPr>
        <p:spPr>
          <a:xfrm>
            <a:off x="1698574" y="2197124"/>
            <a:ext cx="2085002" cy="927901"/>
          </a:xfrm>
          <a:prstGeom prst="line">
            <a:avLst/>
          </a:prstGeom>
          <a:ln w="19050">
            <a:solidFill>
              <a:srgbClr val="57BB8A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05" name="Shape 218"/>
          <p:cNvSpPr/>
          <p:nvPr/>
        </p:nvSpPr>
        <p:spPr>
          <a:xfrm>
            <a:off x="2566974" y="2226437"/>
            <a:ext cx="1456801" cy="864901"/>
          </a:xfrm>
          <a:prstGeom prst="line">
            <a:avLst/>
          </a:prstGeom>
          <a:ln w="19050">
            <a:solidFill>
              <a:srgbClr val="57BB8A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46" name="Shape 219"/>
          <p:cNvSpPr/>
          <p:nvPr/>
        </p:nvSpPr>
        <p:spPr>
          <a:xfrm>
            <a:off x="3770563" y="2083346"/>
            <a:ext cx="448353" cy="71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19050">
            <a:solidFill>
              <a:srgbClr val="57BB8A"/>
            </a:solidFill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347" name="Shape 220"/>
          <p:cNvSpPr/>
          <p:nvPr/>
        </p:nvSpPr>
        <p:spPr>
          <a:xfrm>
            <a:off x="4649603" y="1952950"/>
            <a:ext cx="1473927" cy="1137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9050">
            <a:solidFill>
              <a:srgbClr val="57BB8A"/>
            </a:solidFill>
            <a:tailEnd type="triangle"/>
          </a:ln>
        </p:spPr>
        <p:txBody>
          <a:bodyPr/>
          <a:lstStyle/>
          <a:p>
            <a:pPr/>
          </a:p>
        </p:txBody>
      </p:sp>
      <p:pic>
        <p:nvPicPr>
          <p:cNvPr id="308" name="Shape 221" descr="Shape 2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1527" y="2254127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Shape 222" descr="Shape 22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26127" y="2280965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Shape 223" descr="Shape 22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33978" y="2323427"/>
            <a:ext cx="548700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Shape 224" descr="Shape 2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35523" y="4284605"/>
            <a:ext cx="855253" cy="570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Shape 225" descr="Shape 2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3150" y="3757674"/>
            <a:ext cx="472051" cy="1033876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Shape 226"/>
          <p:cNvSpPr/>
          <p:nvPr/>
        </p:nvSpPr>
        <p:spPr>
          <a:xfrm flipV="1">
            <a:off x="1529175" y="3358674"/>
            <a:ext cx="2331001" cy="399001"/>
          </a:xfrm>
          <a:prstGeom prst="line">
            <a:avLst/>
          </a:prstGeom>
          <a:ln w="28575">
            <a:solidFill>
              <a:srgbClr val="57BB8A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14" name="Shape 227"/>
          <p:cNvSpPr/>
          <p:nvPr/>
        </p:nvSpPr>
        <p:spPr>
          <a:xfrm flipH="1">
            <a:off x="2228250" y="3513975"/>
            <a:ext cx="1684801" cy="909001"/>
          </a:xfrm>
          <a:prstGeom prst="line">
            <a:avLst/>
          </a:prstGeom>
          <a:ln w="28575">
            <a:solidFill>
              <a:srgbClr val="57BB8A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15" name="Shape 228"/>
          <p:cNvSpPr txBox="1"/>
          <p:nvPr/>
        </p:nvSpPr>
        <p:spPr>
          <a:xfrm>
            <a:off x="2834400" y="2261249"/>
            <a:ext cx="4719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  <p:sp>
        <p:nvSpPr>
          <p:cNvPr id="316" name="Shape 229"/>
          <p:cNvSpPr txBox="1"/>
          <p:nvPr/>
        </p:nvSpPr>
        <p:spPr>
          <a:xfrm>
            <a:off x="3764524" y="2288088"/>
            <a:ext cx="471901" cy="345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  <p:sp>
        <p:nvSpPr>
          <p:cNvPr id="317" name="Shape 230"/>
          <p:cNvSpPr txBox="1"/>
          <p:nvPr/>
        </p:nvSpPr>
        <p:spPr>
          <a:xfrm>
            <a:off x="5478674" y="2319600"/>
            <a:ext cx="471901" cy="345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  <p:sp>
        <p:nvSpPr>
          <p:cNvPr id="318" name="Shape 231"/>
          <p:cNvSpPr txBox="1"/>
          <p:nvPr/>
        </p:nvSpPr>
        <p:spPr>
          <a:xfrm>
            <a:off x="1270599" y="1851224"/>
            <a:ext cx="10044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VM</a:t>
            </a:r>
          </a:p>
        </p:txBody>
      </p:sp>
      <p:sp>
        <p:nvSpPr>
          <p:cNvPr id="319" name="Shape 232"/>
          <p:cNvSpPr txBox="1"/>
          <p:nvPr/>
        </p:nvSpPr>
        <p:spPr>
          <a:xfrm>
            <a:off x="2352987" y="1851224"/>
            <a:ext cx="10044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VM</a:t>
            </a:r>
          </a:p>
        </p:txBody>
      </p:sp>
      <p:sp>
        <p:nvSpPr>
          <p:cNvPr id="320" name="Shape 233"/>
          <p:cNvSpPr txBox="1"/>
          <p:nvPr/>
        </p:nvSpPr>
        <p:spPr>
          <a:xfrm>
            <a:off x="3357400" y="1842199"/>
            <a:ext cx="10044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VM</a:t>
            </a:r>
          </a:p>
        </p:txBody>
      </p:sp>
      <p:sp>
        <p:nvSpPr>
          <p:cNvPr id="321" name="Shape 234"/>
          <p:cNvSpPr txBox="1"/>
          <p:nvPr/>
        </p:nvSpPr>
        <p:spPr>
          <a:xfrm>
            <a:off x="6073175" y="1920125"/>
            <a:ext cx="1004401" cy="345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VM</a:t>
            </a:r>
          </a:p>
        </p:txBody>
      </p:sp>
      <p:sp>
        <p:nvSpPr>
          <p:cNvPr id="322" name="Shape 235"/>
          <p:cNvSpPr txBox="1"/>
          <p:nvPr/>
        </p:nvSpPr>
        <p:spPr>
          <a:xfrm rot="5533370">
            <a:off x="936010" y="4177152"/>
            <a:ext cx="1175686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CVMFS</a:t>
            </a:r>
          </a:p>
        </p:txBody>
      </p:sp>
      <p:sp>
        <p:nvSpPr>
          <p:cNvPr id="323" name="Shape 236"/>
          <p:cNvSpPr txBox="1"/>
          <p:nvPr/>
        </p:nvSpPr>
        <p:spPr>
          <a:xfrm>
            <a:off x="5802362" y="2186527"/>
            <a:ext cx="2581201" cy="153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defRPr sz="1600">
                <a:solidFill>
                  <a:srgbClr val="38761D"/>
                </a:solidFill>
              </a:defRPr>
            </a:pPr>
            <a:r>
              <a:t>1st Job</a:t>
            </a:r>
          </a:p>
          <a:p>
            <a:pPr marL="457200" indent="-317500">
              <a:buClr>
                <a:srgbClr val="000000"/>
              </a:buClr>
              <a:buSzPts val="1600"/>
              <a:buFont typeface="Apple Symbols"/>
              <a:buChar char="●"/>
              <a:defRPr sz="1600"/>
            </a:pPr>
            <a:r>
              <a:t>Build of the binaries in VM/dockers</a:t>
            </a:r>
          </a:p>
          <a:p>
            <a:pPr marL="457200" indent="-317500">
              <a:buClr>
                <a:srgbClr val="000000"/>
              </a:buClr>
              <a:buSzPts val="1600"/>
              <a:buFont typeface="Apple Symbols"/>
              <a:buChar char="●"/>
              <a:defRPr sz="1600"/>
            </a:pPr>
            <a:r>
              <a:t>Creation of .tgz</a:t>
            </a:r>
          </a:p>
          <a:p>
            <a:pPr/>
          </a:p>
          <a:p>
            <a:pPr marL="457200" indent="-317500">
              <a:buClr>
                <a:srgbClr val="000000"/>
              </a:buClr>
              <a:buSzPts val="1600"/>
              <a:buFont typeface="Apple Symbols"/>
              <a:buChar char="●"/>
              <a:defRPr sz="1600"/>
            </a:pPr>
            <a:r>
              <a:t>Copy to EOS</a:t>
            </a:r>
          </a:p>
          <a:p>
            <a:pPr/>
            <a:r>
              <a:t> </a:t>
            </a:r>
          </a:p>
        </p:txBody>
      </p:sp>
      <p:sp>
        <p:nvSpPr>
          <p:cNvPr id="324" name="Shape 237"/>
          <p:cNvSpPr/>
          <p:nvPr/>
        </p:nvSpPr>
        <p:spPr>
          <a:xfrm>
            <a:off x="664500" y="3224445"/>
            <a:ext cx="7814999" cy="162810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325" name="Shape 238"/>
          <p:cNvSpPr txBox="1"/>
          <p:nvPr/>
        </p:nvSpPr>
        <p:spPr>
          <a:xfrm>
            <a:off x="3957399" y="3452974"/>
            <a:ext cx="4655701" cy="1565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defRPr sz="1600">
                <a:solidFill>
                  <a:srgbClr val="38761D"/>
                </a:solidFill>
              </a:defRPr>
            </a:pPr>
            <a:r>
              <a:t>2nd Job</a:t>
            </a:r>
          </a:p>
          <a:p>
            <a:pPr marL="457200" indent="-317500">
              <a:buClr>
                <a:srgbClr val="000000"/>
              </a:buClr>
              <a:buSzPts val="1600"/>
              <a:buFont typeface="Apple Symbols"/>
              <a:buChar char="●"/>
              <a:defRPr sz="1600"/>
            </a:pPr>
            <a:r>
              <a:t>Stratum0 are build nodes in Jenkins</a:t>
            </a:r>
          </a:p>
          <a:p>
            <a:pPr marL="457200" indent="-317500">
              <a:buClr>
                <a:srgbClr val="000000"/>
              </a:buClr>
              <a:buSzPts val="1600"/>
              <a:buFont typeface="Apple Symbols"/>
              <a:buChar char="●"/>
              <a:defRPr sz="1600"/>
            </a:pPr>
            <a:r>
              <a:t>Download of .tgz from EOS</a:t>
            </a:r>
          </a:p>
          <a:p>
            <a:pPr marL="457200" indent="-317500">
              <a:buClr>
                <a:srgbClr val="000000"/>
              </a:buClr>
              <a:buSzPts val="1600"/>
              <a:buFont typeface="Apple Symbols"/>
              <a:buChar char="●"/>
              <a:defRPr sz="1600"/>
            </a:pPr>
            <a:r>
              <a:t>Expansion and reallocation in CVMFS</a:t>
            </a:r>
          </a:p>
          <a:p>
            <a:pPr lvl="1" marL="914400" indent="-317500"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Different mount point for releases/nightlies</a:t>
            </a:r>
          </a:p>
          <a:p>
            <a:pPr lvl="1" marL="914400" indent="-317500"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Job granularity: Platform</a:t>
            </a:r>
          </a:p>
          <a:p>
            <a:pPr/>
            <a:r>
              <a:t> </a:t>
            </a:r>
          </a:p>
        </p:txBody>
      </p:sp>
      <p:grpSp>
        <p:nvGrpSpPr>
          <p:cNvPr id="328" name="Shape 239"/>
          <p:cNvGrpSpPr/>
          <p:nvPr/>
        </p:nvGrpSpPr>
        <p:grpSpPr>
          <a:xfrm>
            <a:off x="168407" y="1117909"/>
            <a:ext cx="8907542" cy="3896856"/>
            <a:chOff x="0" y="0"/>
            <a:chExt cx="8907540" cy="3896854"/>
          </a:xfrm>
        </p:grpSpPr>
        <p:sp>
          <p:nvSpPr>
            <p:cNvPr id="326" name="Shape"/>
            <p:cNvSpPr/>
            <p:nvPr/>
          </p:nvSpPr>
          <p:spPr>
            <a:xfrm>
              <a:off x="0" y="-1"/>
              <a:ext cx="8907541" cy="3896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9" h="20684" fill="norm" stroke="1" extrusionOk="0">
                  <a:moveTo>
                    <a:pt x="1901" y="6800"/>
                  </a:moveTo>
                  <a:lnTo>
                    <a:pt x="1901" y="6800"/>
                  </a:lnTo>
                  <a:cubicBezTo>
                    <a:pt x="1658" y="4397"/>
                    <a:pt x="2907" y="2184"/>
                    <a:pt x="4691" y="1857"/>
                  </a:cubicBezTo>
                  <a:cubicBezTo>
                    <a:pt x="5414" y="1724"/>
                    <a:pt x="6149" y="1922"/>
                    <a:pt x="6778" y="2419"/>
                  </a:cubicBezTo>
                  <a:lnTo>
                    <a:pt x="6778" y="2419"/>
                  </a:lnTo>
                  <a:cubicBezTo>
                    <a:pt x="7445" y="725"/>
                    <a:pt x="9003" y="82"/>
                    <a:pt x="10259" y="981"/>
                  </a:cubicBezTo>
                  <a:cubicBezTo>
                    <a:pt x="10478" y="1139"/>
                    <a:pt x="10680" y="1338"/>
                    <a:pt x="10857" y="1573"/>
                  </a:cubicBezTo>
                  <a:lnTo>
                    <a:pt x="10857" y="1573"/>
                  </a:lnTo>
                  <a:cubicBezTo>
                    <a:pt x="11377" y="169"/>
                    <a:pt x="12642" y="-401"/>
                    <a:pt x="13683" y="299"/>
                  </a:cubicBezTo>
                  <a:cubicBezTo>
                    <a:pt x="13971" y="493"/>
                    <a:pt x="14223" y="774"/>
                    <a:pt x="14418" y="1119"/>
                  </a:cubicBezTo>
                  <a:cubicBezTo>
                    <a:pt x="15255" y="-209"/>
                    <a:pt x="16734" y="-373"/>
                    <a:pt x="17722" y="753"/>
                  </a:cubicBezTo>
                  <a:cubicBezTo>
                    <a:pt x="18137" y="1226"/>
                    <a:pt x="18417" y="1878"/>
                    <a:pt x="18513" y="2598"/>
                  </a:cubicBezTo>
                  <a:lnTo>
                    <a:pt x="18513" y="2598"/>
                  </a:lnTo>
                  <a:cubicBezTo>
                    <a:pt x="19885" y="3102"/>
                    <a:pt x="20694" y="5013"/>
                    <a:pt x="20321" y="6865"/>
                  </a:cubicBezTo>
                  <a:cubicBezTo>
                    <a:pt x="20289" y="7020"/>
                    <a:pt x="20250" y="7173"/>
                    <a:pt x="20203" y="7321"/>
                  </a:cubicBezTo>
                  <a:lnTo>
                    <a:pt x="20203" y="7321"/>
                  </a:lnTo>
                  <a:cubicBezTo>
                    <a:pt x="21303" y="9251"/>
                    <a:pt x="21034" y="12017"/>
                    <a:pt x="19601" y="13499"/>
                  </a:cubicBezTo>
                  <a:cubicBezTo>
                    <a:pt x="19156" y="13961"/>
                    <a:pt x="18629" y="14259"/>
                    <a:pt x="18072" y="14367"/>
                  </a:cubicBezTo>
                  <a:cubicBezTo>
                    <a:pt x="18072" y="16443"/>
                    <a:pt x="16822" y="18126"/>
                    <a:pt x="15280" y="18126"/>
                  </a:cubicBezTo>
                  <a:cubicBezTo>
                    <a:pt x="14757" y="18126"/>
                    <a:pt x="14245" y="17928"/>
                    <a:pt x="13801" y="17556"/>
                  </a:cubicBezTo>
                  <a:lnTo>
                    <a:pt x="13801" y="17556"/>
                  </a:lnTo>
                  <a:cubicBezTo>
                    <a:pt x="13280" y="19883"/>
                    <a:pt x="11460" y="21199"/>
                    <a:pt x="9738" y="20494"/>
                  </a:cubicBezTo>
                  <a:cubicBezTo>
                    <a:pt x="9016" y="20199"/>
                    <a:pt x="8392" y="19574"/>
                    <a:pt x="7973" y="18727"/>
                  </a:cubicBezTo>
                  <a:cubicBezTo>
                    <a:pt x="6209" y="20160"/>
                    <a:pt x="3920" y="19389"/>
                    <a:pt x="2859" y="17004"/>
                  </a:cubicBezTo>
                  <a:cubicBezTo>
                    <a:pt x="2846" y="16974"/>
                    <a:pt x="2833" y="16944"/>
                    <a:pt x="2820" y="16914"/>
                  </a:cubicBezTo>
                  <a:lnTo>
                    <a:pt x="2820" y="16914"/>
                  </a:lnTo>
                  <a:cubicBezTo>
                    <a:pt x="1666" y="17096"/>
                    <a:pt x="620" y="15986"/>
                    <a:pt x="485" y="14435"/>
                  </a:cubicBezTo>
                  <a:cubicBezTo>
                    <a:pt x="412" y="13608"/>
                    <a:pt x="615" y="12780"/>
                    <a:pt x="1038" y="12172"/>
                  </a:cubicBezTo>
                  <a:lnTo>
                    <a:pt x="1038" y="12172"/>
                  </a:lnTo>
                  <a:cubicBezTo>
                    <a:pt x="39" y="11379"/>
                    <a:pt x="-297" y="9639"/>
                    <a:pt x="288" y="8285"/>
                  </a:cubicBezTo>
                  <a:cubicBezTo>
                    <a:pt x="626" y="7504"/>
                    <a:pt x="1218" y="6988"/>
                    <a:pt x="1883" y="6895"/>
                  </a:cubicBezTo>
                  <a:close/>
                </a:path>
              </a:pathLst>
            </a:custGeom>
            <a:noFill/>
            <a:ln w="28575" cap="flat">
              <a:solidFill>
                <a:srgbClr val="DCE755"/>
              </a:solidFill>
              <a:prstDash val="dashDot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327" name="Shape"/>
            <p:cNvSpPr/>
            <p:nvPr/>
          </p:nvSpPr>
          <p:spPr>
            <a:xfrm>
              <a:off x="452306" y="198151"/>
              <a:ext cx="8162281" cy="3308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0" y="14010"/>
                  </a:moveTo>
                  <a:lnTo>
                    <a:pt x="1380" y="14010"/>
                  </a:lnTo>
                  <a:cubicBezTo>
                    <a:pt x="899" y="14066"/>
                    <a:pt x="417" y="13902"/>
                    <a:pt x="0" y="13542"/>
                  </a:cubicBezTo>
                  <a:moveTo>
                    <a:pt x="2598" y="19137"/>
                  </a:moveTo>
                  <a:lnTo>
                    <a:pt x="2598" y="19137"/>
                  </a:lnTo>
                  <a:cubicBezTo>
                    <a:pt x="2405" y="19250"/>
                    <a:pt x="2202" y="19325"/>
                    <a:pt x="1994" y="19361"/>
                  </a:cubicBezTo>
                  <a:moveTo>
                    <a:pt x="7802" y="21600"/>
                  </a:moveTo>
                  <a:lnTo>
                    <a:pt x="7802" y="21600"/>
                  </a:lnTo>
                  <a:cubicBezTo>
                    <a:pt x="7657" y="21279"/>
                    <a:pt x="7535" y="20936"/>
                    <a:pt x="7438" y="20577"/>
                  </a:cubicBezTo>
                  <a:moveTo>
                    <a:pt x="14532" y="19050"/>
                  </a:moveTo>
                  <a:cubicBezTo>
                    <a:pt x="14510" y="19430"/>
                    <a:pt x="14462" y="19806"/>
                    <a:pt x="14386" y="20172"/>
                  </a:cubicBezTo>
                  <a:moveTo>
                    <a:pt x="17421" y="12116"/>
                  </a:moveTo>
                  <a:lnTo>
                    <a:pt x="17421" y="12116"/>
                  </a:lnTo>
                  <a:cubicBezTo>
                    <a:pt x="18505" y="12890"/>
                    <a:pt x="19193" y="14504"/>
                    <a:pt x="19193" y="16273"/>
                  </a:cubicBezTo>
                  <a:moveTo>
                    <a:pt x="21600" y="7649"/>
                  </a:moveTo>
                  <a:cubicBezTo>
                    <a:pt x="21423" y="8256"/>
                    <a:pt x="21153" y="8794"/>
                    <a:pt x="20811" y="9222"/>
                  </a:cubicBezTo>
                  <a:moveTo>
                    <a:pt x="19707" y="1814"/>
                  </a:moveTo>
                  <a:cubicBezTo>
                    <a:pt x="19737" y="2059"/>
                    <a:pt x="19751" y="2307"/>
                    <a:pt x="19749" y="2556"/>
                  </a:cubicBezTo>
                  <a:moveTo>
                    <a:pt x="14668" y="947"/>
                  </a:moveTo>
                  <a:cubicBezTo>
                    <a:pt x="14771" y="605"/>
                    <a:pt x="14907" y="286"/>
                    <a:pt x="15073" y="0"/>
                  </a:cubicBezTo>
                  <a:moveTo>
                    <a:pt x="10888" y="1399"/>
                  </a:moveTo>
                  <a:lnTo>
                    <a:pt x="10888" y="1399"/>
                  </a:lnTo>
                  <a:cubicBezTo>
                    <a:pt x="10930" y="1115"/>
                    <a:pt x="10996" y="841"/>
                    <a:pt x="11084" y="582"/>
                  </a:cubicBezTo>
                  <a:moveTo>
                    <a:pt x="6452" y="1676"/>
                  </a:moveTo>
                  <a:lnTo>
                    <a:pt x="6452" y="1676"/>
                  </a:lnTo>
                  <a:cubicBezTo>
                    <a:pt x="6709" y="1897"/>
                    <a:pt x="6947" y="2163"/>
                    <a:pt x="7160" y="2469"/>
                  </a:cubicBezTo>
                  <a:moveTo>
                    <a:pt x="1072" y="7905"/>
                  </a:moveTo>
                  <a:lnTo>
                    <a:pt x="1072" y="7905"/>
                  </a:lnTo>
                  <a:cubicBezTo>
                    <a:pt x="1016" y="7632"/>
                    <a:pt x="974" y="7353"/>
                    <a:pt x="948" y="7071"/>
                  </a:cubicBezTo>
                </a:path>
              </a:pathLst>
            </a:custGeom>
            <a:noFill/>
            <a:ln w="28575" cap="flat">
              <a:solidFill>
                <a:srgbClr val="DCE755"/>
              </a:solidFill>
              <a:prstDash val="dashDot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</p:grpSp>
      <p:pic>
        <p:nvPicPr>
          <p:cNvPr id="329" name="Shape 240" descr="Shape 24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4825" y="2120912"/>
            <a:ext cx="548700" cy="53387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2" name="Shape 241"/>
          <p:cNvGrpSpPr/>
          <p:nvPr/>
        </p:nvGrpSpPr>
        <p:grpSpPr>
          <a:xfrm>
            <a:off x="126874" y="2560322"/>
            <a:ext cx="1029902" cy="345806"/>
            <a:chOff x="0" y="17214"/>
            <a:chExt cx="1029900" cy="345804"/>
          </a:xfrm>
        </p:grpSpPr>
        <p:sp>
          <p:nvSpPr>
            <p:cNvPr id="330" name="Rectangle"/>
            <p:cNvSpPr/>
            <p:nvPr/>
          </p:nvSpPr>
          <p:spPr>
            <a:xfrm>
              <a:off x="0" y="77166"/>
              <a:ext cx="1029901" cy="225901"/>
            </a:xfrm>
            <a:prstGeom prst="rect">
              <a:avLst/>
            </a:prstGeom>
            <a:solidFill>
              <a:srgbClr val="38761D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331" name="JENKINS"/>
            <p:cNvSpPr txBox="1"/>
            <p:nvPr/>
          </p:nvSpPr>
          <p:spPr>
            <a:xfrm>
              <a:off x="0" y="17214"/>
              <a:ext cx="1029901" cy="345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JENKINS</a:t>
              </a:r>
            </a:p>
          </p:txBody>
        </p:sp>
      </p:grpSp>
      <p:sp>
        <p:nvSpPr>
          <p:cNvPr id="333" name="Shape 242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Binaries distribution workflow</a:t>
            </a:r>
          </a:p>
        </p:txBody>
      </p:sp>
      <p:sp>
        <p:nvSpPr>
          <p:cNvPr id="334" name="Shape 243"/>
          <p:cNvSpPr txBox="1"/>
          <p:nvPr/>
        </p:nvSpPr>
        <p:spPr>
          <a:xfrm>
            <a:off x="1176075" y="2094150"/>
            <a:ext cx="664801" cy="345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ubuntu</a:t>
            </a:r>
          </a:p>
        </p:txBody>
      </p:sp>
      <p:sp>
        <p:nvSpPr>
          <p:cNvPr id="335" name="Shape 244"/>
          <p:cNvSpPr txBox="1"/>
          <p:nvPr/>
        </p:nvSpPr>
        <p:spPr>
          <a:xfrm>
            <a:off x="2668763" y="1924724"/>
            <a:ext cx="6648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slc6</a:t>
            </a:r>
          </a:p>
        </p:txBody>
      </p:sp>
      <p:sp>
        <p:nvSpPr>
          <p:cNvPr id="336" name="Shape 245"/>
          <p:cNvSpPr txBox="1"/>
          <p:nvPr/>
        </p:nvSpPr>
        <p:spPr>
          <a:xfrm>
            <a:off x="3775112" y="1924724"/>
            <a:ext cx="664802" cy="523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centos7</a:t>
            </a:r>
          </a:p>
        </p:txBody>
      </p:sp>
      <p:pic>
        <p:nvPicPr>
          <p:cNvPr id="337" name="Shape 246" descr="Shape 24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70677" y="2475827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Shape 247" descr="Shape 24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92078" y="2439128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39" name="Shape 248" descr="Shape 24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63927" y="2388678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0" name="Shape 249" descr="Shape 24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24678" y="2388678"/>
            <a:ext cx="548701" cy="36613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Shape 250" descr="Shape 25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4977" y="2568778"/>
            <a:ext cx="548701" cy="366139"/>
          </a:xfrm>
          <a:prstGeom prst="rect">
            <a:avLst/>
          </a:prstGeom>
          <a:ln w="12700">
            <a:miter lim="400000"/>
          </a:ln>
        </p:spPr>
      </p:pic>
      <p:sp>
        <p:nvSpPr>
          <p:cNvPr id="342" name="Shape 251"/>
          <p:cNvSpPr txBox="1"/>
          <p:nvPr/>
        </p:nvSpPr>
        <p:spPr>
          <a:xfrm>
            <a:off x="3024275" y="2388799"/>
            <a:ext cx="9528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  <p:sp>
        <p:nvSpPr>
          <p:cNvPr id="343" name="Shape 252"/>
          <p:cNvSpPr txBox="1"/>
          <p:nvPr/>
        </p:nvSpPr>
        <p:spPr>
          <a:xfrm>
            <a:off x="2234175" y="2523225"/>
            <a:ext cx="952801" cy="345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  <p:sp>
        <p:nvSpPr>
          <p:cNvPr id="344" name="Shape 253"/>
          <p:cNvSpPr txBox="1"/>
          <p:nvPr/>
        </p:nvSpPr>
        <p:spPr>
          <a:xfrm>
            <a:off x="3863599" y="2421600"/>
            <a:ext cx="952801" cy="345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  <p:sp>
        <p:nvSpPr>
          <p:cNvPr id="345" name="Shape 254"/>
          <p:cNvSpPr txBox="1"/>
          <p:nvPr/>
        </p:nvSpPr>
        <p:spPr>
          <a:xfrm>
            <a:off x="5041524" y="2546787"/>
            <a:ext cx="9528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.tgz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259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Automation infrastructure</a:t>
            </a:r>
          </a:p>
        </p:txBody>
      </p:sp>
      <p:sp>
        <p:nvSpPr>
          <p:cNvPr id="350" name="Shape 260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1" name="Shape 261" descr="Shape 2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0074" y="988213"/>
            <a:ext cx="6866951" cy="28622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4" name="Shape 262"/>
          <p:cNvGrpSpPr/>
          <p:nvPr/>
        </p:nvGrpSpPr>
        <p:grpSpPr>
          <a:xfrm>
            <a:off x="227849" y="4064043"/>
            <a:ext cx="8351401" cy="1016784"/>
            <a:chOff x="0" y="46583"/>
            <a:chExt cx="8351400" cy="1016783"/>
          </a:xfrm>
        </p:grpSpPr>
        <p:sp>
          <p:nvSpPr>
            <p:cNvPr id="352" name="Rounded Rectangle"/>
            <p:cNvSpPr/>
            <p:nvPr/>
          </p:nvSpPr>
          <p:spPr>
            <a:xfrm>
              <a:off x="0" y="84424"/>
              <a:ext cx="8351401" cy="941101"/>
            </a:xfrm>
            <a:prstGeom prst="roundRect">
              <a:avLst>
                <a:gd name="adj" fmla="val 16667"/>
              </a:avLst>
            </a:prstGeom>
            <a:noFill/>
            <a:ln w="28575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353" name="Our own Jenkins structure…"/>
            <p:cNvSpPr txBox="1"/>
            <p:nvPr/>
          </p:nvSpPr>
          <p:spPr>
            <a:xfrm>
              <a:off x="45940" y="46583"/>
              <a:ext cx="8259520" cy="1016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 algn="ctr">
                <a:defRPr sz="1800">
                  <a:solidFill>
                    <a:srgbClr val="FF0000"/>
                  </a:solidFill>
                </a:defRPr>
              </a:pPr>
              <a:r>
                <a:t>Our own Jenkins structure</a:t>
              </a:r>
            </a:p>
            <a:p>
              <a:pPr marL="421922" indent="-282222">
                <a:buClr>
                  <a:srgbClr val="000000"/>
                </a:buClr>
                <a:buSzPts val="1600"/>
                <a:buFont typeface="Apple Symbols"/>
                <a:buChar char="●"/>
                <a:defRPr sz="1800"/>
              </a:pPr>
              <a:r>
                <a:rPr sz="1600"/>
                <a:t>Around 500 CPUs distributed among ubuntu/mac/slc6/centos6/fedora systems</a:t>
              </a:r>
              <a:endParaRPr sz="1600"/>
            </a:p>
            <a:p>
              <a:pPr marL="457200" indent="-317500">
                <a:buClr>
                  <a:srgbClr val="000000"/>
                </a:buClr>
                <a:buSzPts val="1600"/>
                <a:buFont typeface="Apple Symbols"/>
                <a:buChar char="●"/>
                <a:defRPr sz="1600"/>
              </a:pPr>
              <a:r>
                <a:t>Docker containers (Centos7 VM) available for SLC6/Centos7/Ubuntu16/Ubuntu18/Fedora</a:t>
              </a:r>
            </a:p>
            <a:p>
              <a:pPr marL="457200" indent="-317500">
                <a:buClr>
                  <a:srgbClr val="000000"/>
                </a:buClr>
                <a:buSzPts val="1600"/>
                <a:buFont typeface="Apple Symbols"/>
                <a:buChar char="●"/>
                <a:defRPr sz="1600" u="sng">
                  <a:solidFill>
                    <a:schemeClr val="accent5"/>
                  </a:solidFill>
                </a:defRPr>
              </a:pPr>
              <a:r>
                <a:rPr>
                  <a:uFill>
                    <a:solidFill>
                      <a:schemeClr val="accent5"/>
                    </a:solidFill>
                  </a:uFill>
                  <a:hlinkClick r:id="rId3" invalidUrl="" action="" tgtFrame="" tooltip="" history="1" highlightClick="0" endSnd="0"/>
                </a:rPr>
                <a:t>https://epsft-jenkins.cern.ch</a:t>
              </a:r>
            </a:p>
          </p:txBody>
        </p:sp>
      </p:grpSp>
      <p:sp>
        <p:nvSpPr>
          <p:cNvPr id="355" name="Shape 263"/>
          <p:cNvSpPr/>
          <p:nvPr/>
        </p:nvSpPr>
        <p:spPr>
          <a:xfrm>
            <a:off x="219825" y="3602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268"/>
          <p:cNvSpPr/>
          <p:nvPr/>
        </p:nvSpPr>
        <p:spPr>
          <a:xfrm>
            <a:off x="219825" y="3602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358" name="Shape 269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Build results dashboard</a:t>
            </a:r>
          </a:p>
        </p:txBody>
      </p:sp>
      <p:sp>
        <p:nvSpPr>
          <p:cNvPr id="359" name="Shape 270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60" name="Shape 271" descr="Shape 27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66974" y="3348375"/>
            <a:ext cx="5208851" cy="1639552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Shape 272"/>
          <p:cNvSpPr txBox="1"/>
          <p:nvPr/>
        </p:nvSpPr>
        <p:spPr>
          <a:xfrm>
            <a:off x="784499" y="1069325"/>
            <a:ext cx="4512602" cy="405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defRPr sz="1800">
                <a:solidFill>
                  <a:srgbClr val="FF0000"/>
                </a:solidFill>
              </a:defRPr>
            </a:pPr>
            <a:r>
              <a:t>http://cdash.cern.ch</a:t>
            </a:r>
            <a:r>
              <a:t> → accesible outside CERN</a:t>
            </a:r>
          </a:p>
        </p:txBody>
      </p:sp>
      <p:pic>
        <p:nvPicPr>
          <p:cNvPr id="362" name="Shape 273" descr="Shape 27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9430" y="1513623"/>
            <a:ext cx="8271669" cy="2525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63" name="Shape 274" descr="Shape 27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89026" y="1222200"/>
            <a:ext cx="3202577" cy="2525826"/>
          </a:xfrm>
          <a:prstGeom prst="rect">
            <a:avLst/>
          </a:prstGeom>
          <a:ln w="12700">
            <a:miter lim="400000"/>
          </a:ln>
        </p:spPr>
      </p:pic>
      <p:sp>
        <p:nvSpPr>
          <p:cNvPr id="364" name="Shape 275"/>
          <p:cNvSpPr/>
          <p:nvPr/>
        </p:nvSpPr>
        <p:spPr>
          <a:xfrm>
            <a:off x="2991424" y="3174575"/>
            <a:ext cx="1497001" cy="213901"/>
          </a:xfrm>
          <a:prstGeom prst="roundRect">
            <a:avLst>
              <a:gd name="adj" fmla="val 16667"/>
            </a:avLst>
          </a:prstGeom>
          <a:ln w="19050">
            <a:solidFill>
              <a:srgbClr val="FF0000"/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365" name="Shape 276"/>
          <p:cNvSpPr/>
          <p:nvPr/>
        </p:nvSpPr>
        <p:spPr>
          <a:xfrm flipV="1">
            <a:off x="4488424" y="1229824"/>
            <a:ext cx="1307402" cy="205170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66" name="Shape 277"/>
          <p:cNvSpPr/>
          <p:nvPr/>
        </p:nvSpPr>
        <p:spPr>
          <a:xfrm>
            <a:off x="4488425" y="3281524"/>
            <a:ext cx="1318200" cy="461101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67" name="Shape 278"/>
          <p:cNvSpPr/>
          <p:nvPr/>
        </p:nvSpPr>
        <p:spPr>
          <a:xfrm>
            <a:off x="5678175" y="2320450"/>
            <a:ext cx="1318201" cy="138901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368" name="Shape 279"/>
          <p:cNvSpPr/>
          <p:nvPr/>
        </p:nvSpPr>
        <p:spPr>
          <a:xfrm flipH="1">
            <a:off x="4940174" y="2459350"/>
            <a:ext cx="1397101" cy="209610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284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Publication of the releases</a:t>
            </a:r>
          </a:p>
        </p:txBody>
      </p:sp>
      <p:sp>
        <p:nvSpPr>
          <p:cNvPr id="371" name="Shape 285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2" name="Shape 286"/>
          <p:cNvSpPr txBox="1"/>
          <p:nvPr/>
        </p:nvSpPr>
        <p:spPr>
          <a:xfrm>
            <a:off x="784500" y="1069325"/>
            <a:ext cx="5379600" cy="405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algn="ctr">
              <a:defRPr sz="1800">
                <a:solidFill>
                  <a:srgbClr val="FF0000"/>
                </a:solidFill>
              </a:defRPr>
            </a:pPr>
            <a:r>
              <a:t>http://lcginfo.cern.ch/</a:t>
            </a:r>
            <a:r>
              <a:t> → accesible outside CERN</a:t>
            </a:r>
          </a:p>
        </p:txBody>
      </p:sp>
      <p:sp>
        <p:nvSpPr>
          <p:cNvPr id="373" name="Shape 287"/>
          <p:cNvSpPr/>
          <p:nvPr/>
        </p:nvSpPr>
        <p:spPr>
          <a:xfrm>
            <a:off x="219825" y="3602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pic>
        <p:nvPicPr>
          <p:cNvPr id="374" name="Shape 288" descr="Shape 28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00" y="1414624"/>
            <a:ext cx="8839204" cy="1805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5" name="Shape 289" descr="Shape 28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1699" y="3372125"/>
            <a:ext cx="8381251" cy="11885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294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Summary and Future</a:t>
            </a:r>
          </a:p>
        </p:txBody>
      </p:sp>
      <p:sp>
        <p:nvSpPr>
          <p:cNvPr id="378" name="Shape 295"/>
          <p:cNvSpPr txBox="1"/>
          <p:nvPr>
            <p:ph type="body" idx="1"/>
          </p:nvPr>
        </p:nvSpPr>
        <p:spPr>
          <a:xfrm>
            <a:off x="311699" y="1152474"/>
            <a:ext cx="8520602" cy="3839402"/>
          </a:xfrm>
          <a:prstGeom prst="rect">
            <a:avLst/>
          </a:prstGeom>
        </p:spPr>
        <p:txBody>
          <a:bodyPr/>
          <a:lstStyle/>
          <a:p>
            <a:pPr marL="495300" indent="-381000">
              <a:buClr>
                <a:srgbClr val="000000"/>
              </a:buClr>
              <a:buSzPts val="2000"/>
              <a:defRPr>
                <a:solidFill>
                  <a:srgbClr val="000000"/>
                </a:solidFill>
              </a:defRPr>
            </a:pPr>
            <a:r>
              <a:rPr sz="2000"/>
              <a:t>The EP-SFT group has enabled a</a:t>
            </a:r>
            <a:r>
              <a:t> robust and scalable structure to provide hundreds of binaries to the experiments and users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Stable working bleeding edge available on a daily basis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Biggest effort in the last years: Ensure a high level of automation 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Structure ready to escalate to a large range of compilers and OS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Support to three packaging structures: tar files, RPMS and containers</a:t>
            </a:r>
          </a:p>
          <a:p>
            <a:pPr indent="-317500">
              <a:buClr>
                <a:srgbClr val="000000"/>
              </a:buClr>
              <a:buSzPts val="2000"/>
              <a:defRPr sz="2000">
                <a:solidFill>
                  <a:srgbClr val="000000"/>
                </a:solidFill>
              </a:defRPr>
            </a:pPr>
            <a:r>
              <a:t>Covering the needs of: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ATLAS, LHCb, SWAN, FCC, Spark, Hadoop, BE dept. and a large range of individual users</a:t>
            </a:r>
          </a:p>
          <a:p>
            <a:pPr>
              <a:buClr>
                <a:srgbClr val="000000"/>
              </a:buClr>
              <a:buSzPts val="2000"/>
              <a:defRPr sz="2000">
                <a:solidFill>
                  <a:srgbClr val="000000"/>
                </a:solidFill>
              </a:defRPr>
            </a:pPr>
            <a:r>
              <a:t>Future: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Increase the level of validation 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Provide pre-releases</a:t>
            </a:r>
          </a:p>
          <a:p>
            <a:pPr lvl="1" marL="914400" indent="-317500">
              <a:buClr>
                <a:srgbClr val="000000"/>
              </a:buClr>
              <a:buSzPts val="1600"/>
              <a:defRPr sz="1600">
                <a:solidFill>
                  <a:srgbClr val="000000"/>
                </a:solidFill>
              </a:defRPr>
            </a:pPr>
            <a:r>
              <a:t>Structure embedded on the HSF project as part of the future build and packaging team</a:t>
            </a:r>
          </a:p>
        </p:txBody>
      </p:sp>
      <p:sp>
        <p:nvSpPr>
          <p:cNvPr id="379" name="Shape 296"/>
          <p:cNvSpPr txBox="1"/>
          <p:nvPr>
            <p:ph type="sldNum" sz="quarter" idx="2"/>
          </p:nvPr>
        </p:nvSpPr>
        <p:spPr>
          <a:xfrm>
            <a:off x="8705429" y="4704043"/>
            <a:ext cx="315729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0" name="Shape 297"/>
          <p:cNvSpPr/>
          <p:nvPr/>
        </p:nvSpPr>
        <p:spPr>
          <a:xfrm>
            <a:off x="219825" y="3602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9012" y="356630"/>
            <a:ext cx="5185976" cy="3457327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Shape 60"/>
          <p:cNvSpPr/>
          <p:nvPr/>
        </p:nvSpPr>
        <p:spPr>
          <a:xfrm>
            <a:off x="296025" y="436475"/>
            <a:ext cx="1953900" cy="6573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14" name="Shape 62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Overview</a:t>
            </a:r>
          </a:p>
        </p:txBody>
      </p:sp>
      <p:sp>
        <p:nvSpPr>
          <p:cNvPr id="115" name="Shape 63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6" name="Shape 64"/>
          <p:cNvSpPr txBox="1"/>
          <p:nvPr/>
        </p:nvSpPr>
        <p:spPr>
          <a:xfrm>
            <a:off x="6136525" y="1076574"/>
            <a:ext cx="3343501" cy="405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800">
                <a:solidFill>
                  <a:srgbClr val="FF0000"/>
                </a:solidFill>
              </a:defRPr>
            </a:lvl1pPr>
          </a:lstStyle>
          <a:p>
            <a:pPr/>
            <a:r>
              <a:t>Applications</a:t>
            </a:r>
          </a:p>
        </p:txBody>
      </p:sp>
      <p:sp>
        <p:nvSpPr>
          <p:cNvPr id="117" name="Shape 65"/>
          <p:cNvSpPr txBox="1"/>
          <p:nvPr/>
        </p:nvSpPr>
        <p:spPr>
          <a:xfrm>
            <a:off x="6203624" y="1445725"/>
            <a:ext cx="3343502" cy="405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800">
                <a:solidFill>
                  <a:srgbClr val="FF0000"/>
                </a:solidFill>
              </a:defRPr>
            </a:lvl1pPr>
          </a:lstStyle>
          <a:p>
            <a:pPr/>
            <a:r>
              <a:t>Event, Detector, Calibration</a:t>
            </a:r>
          </a:p>
        </p:txBody>
      </p:sp>
      <p:sp>
        <p:nvSpPr>
          <p:cNvPr id="118" name="Shape 66"/>
          <p:cNvSpPr txBox="1"/>
          <p:nvPr/>
        </p:nvSpPr>
        <p:spPr>
          <a:xfrm>
            <a:off x="6203624" y="1887925"/>
            <a:ext cx="3343502" cy="405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800">
                <a:solidFill>
                  <a:srgbClr val="FF0000"/>
                </a:solidFill>
              </a:defRPr>
            </a:lvl1pPr>
          </a:lstStyle>
          <a:p>
            <a:pPr/>
            <a:r>
              <a:t>Exp. specific packages</a:t>
            </a:r>
          </a:p>
        </p:txBody>
      </p:sp>
      <p:sp>
        <p:nvSpPr>
          <p:cNvPr id="119" name="Shape 67"/>
          <p:cNvSpPr txBox="1"/>
          <p:nvPr/>
        </p:nvSpPr>
        <p:spPr>
          <a:xfrm>
            <a:off x="6432150" y="2296174"/>
            <a:ext cx="2040301" cy="646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800">
                <a:solidFill>
                  <a:srgbClr val="FF0000"/>
                </a:solidFill>
              </a:defRPr>
            </a:pPr>
            <a:r>
              <a:t>Simulation, Data Mgt.</a:t>
            </a:r>
          </a:p>
          <a:p>
            <a:pPr>
              <a:defRPr sz="1800">
                <a:solidFill>
                  <a:srgbClr val="FF0000"/>
                </a:solidFill>
              </a:defRPr>
            </a:pPr>
            <a:r>
              <a:t>Distributed analysis….</a:t>
            </a:r>
          </a:p>
        </p:txBody>
      </p:sp>
      <p:sp>
        <p:nvSpPr>
          <p:cNvPr id="120" name="Shape 68"/>
          <p:cNvSpPr/>
          <p:nvPr/>
        </p:nvSpPr>
        <p:spPr>
          <a:xfrm>
            <a:off x="2021100" y="3233674"/>
            <a:ext cx="4974000" cy="1"/>
          </a:xfrm>
          <a:prstGeom prst="line">
            <a:avLst/>
          </a:prstGeom>
          <a:ln w="76200">
            <a:solidFill>
              <a:srgbClr val="38761D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21" name="Shape 69"/>
          <p:cNvSpPr txBox="1"/>
          <p:nvPr/>
        </p:nvSpPr>
        <p:spPr>
          <a:xfrm rot="385">
            <a:off x="3148594" y="3200838"/>
            <a:ext cx="2684701" cy="462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2400">
                <a:solidFill>
                  <a:srgbClr val="CC0000"/>
                </a:solidFill>
              </a:defRPr>
            </a:lvl1pPr>
          </a:lstStyle>
          <a:p>
            <a:pPr/>
            <a:r>
              <a:t>And here????</a:t>
            </a:r>
          </a:p>
        </p:txBody>
      </p:sp>
      <p:pic>
        <p:nvPicPr>
          <p:cNvPr id="122" name="Shape 70" descr="Shape 7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7563" y="3813916"/>
            <a:ext cx="622451" cy="65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Shape 71" descr="Shape 7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8899" y="3813916"/>
            <a:ext cx="622451" cy="657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72"/>
          <p:cNvSpPr txBox="1"/>
          <p:nvPr/>
        </p:nvSpPr>
        <p:spPr>
          <a:xfrm>
            <a:off x="744400" y="3922750"/>
            <a:ext cx="1761000" cy="887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800"/>
            </a:lvl1pPr>
          </a:lstStyle>
          <a:p>
            <a:pPr/>
            <a:r>
              <a:t>Core libraries and external packages non-HEP </a:t>
            </a:r>
          </a:p>
        </p:txBody>
      </p:sp>
      <p:sp>
        <p:nvSpPr>
          <p:cNvPr id="125" name="Shape 73"/>
          <p:cNvSpPr txBox="1"/>
          <p:nvPr/>
        </p:nvSpPr>
        <p:spPr>
          <a:xfrm>
            <a:off x="320025" y="1594975"/>
            <a:ext cx="1905900" cy="194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3000">
                <a:solidFill>
                  <a:srgbClr val="38761D"/>
                </a:solidFill>
              </a:defRPr>
            </a:pPr>
            <a:r>
              <a:t>This talk relates to this part</a:t>
            </a:r>
          </a:p>
          <a:p>
            <a:pPr/>
            <a:endParaRPr sz="2400">
              <a:solidFill>
                <a:srgbClr val="38761D"/>
              </a:solidFill>
            </a:endParaRPr>
          </a:p>
        </p:txBody>
      </p:sp>
      <p:sp>
        <p:nvSpPr>
          <p:cNvPr id="126" name="Shape 74"/>
          <p:cNvSpPr/>
          <p:nvPr/>
        </p:nvSpPr>
        <p:spPr>
          <a:xfrm>
            <a:off x="1256774" y="3304875"/>
            <a:ext cx="21902" cy="605401"/>
          </a:xfrm>
          <a:prstGeom prst="line">
            <a:avLst/>
          </a:prstGeom>
          <a:ln w="28575">
            <a:solidFill>
              <a:srgbClr val="38761D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127" name="Shape 75" descr="Shape 7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19963" y="3966316"/>
            <a:ext cx="622451" cy="65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Shape 76" descr="Shape 7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2363" y="4118716"/>
            <a:ext cx="622451" cy="65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Shape 77" descr="Shape 7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39488" y="3966342"/>
            <a:ext cx="622451" cy="65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Shape 78" descr="Shape 7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20437" y="3966316"/>
            <a:ext cx="622451" cy="65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Shape 79" descr="Shape 7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23225" y="3727491"/>
            <a:ext cx="622451" cy="65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Shape 80" descr="Shape 8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75625" y="3966342"/>
            <a:ext cx="622451" cy="65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Shape 81" descr="Shape 8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79725" y="4203141"/>
            <a:ext cx="622451" cy="657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Class="entr" nodeType="after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Class="entr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Class="entr" nodeType="afterEffect" presetID="9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Class="entr" nodeType="after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6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Class="entr" nodeType="after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0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Class="entr" nodeType="afterEffect" presetID="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Class="entr" nodeType="after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Class="entr" nodeType="afterEffect" presetID="9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2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Class="entr" nodeType="afterEffect" presetID="9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Class="entr" nodeType="afterEffect" presetID="9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0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Class="entr" nodeType="afterEffect" presetID="9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Class="entr" nodeType="afterEffect" presetID="9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8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Class="entr" nodeType="clickEffect" presetID="9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3" dur="11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"/>
                            </p:stCondLst>
                            <p:childTnLst>
                              <p:par>
                                <p:cTn id="75" presetClass="entr" nodeType="afterEffect" presetID="9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0" grpId="10"/>
      <p:bldP build="whole" bldLvl="1" animBg="1" rev="0" advAuto="0" spid="117" grpId="2"/>
      <p:bldP build="whole" bldLvl="1" animBg="1" rev="0" advAuto="0" spid="122" grpId="6"/>
      <p:bldP build="whole" bldLvl="1" animBg="1" rev="0" advAuto="0" spid="120" grpId="5"/>
      <p:bldP build="whole" bldLvl="1" animBg="1" rev="0" advAuto="0" spid="121" grpId="7"/>
      <p:bldP build="whole" bldLvl="1" animBg="1" rev="0" advAuto="0" spid="123" grpId="8"/>
      <p:bldP build="whole" bldLvl="1" animBg="1" rev="0" advAuto="0" spid="129" grpId="11"/>
      <p:bldP build="whole" bldLvl="1" animBg="1" rev="0" advAuto="0" spid="116" grpId="1"/>
      <p:bldP build="whole" bldLvl="1" animBg="1" rev="0" advAuto="0" spid="127" grpId="9"/>
      <p:bldP build="whole" bldLvl="1" animBg="1" rev="0" advAuto="0" spid="131" grpId="13"/>
      <p:bldP build="whole" bldLvl="1" animBg="1" rev="0" advAuto="0" spid="132" grpId="14"/>
      <p:bldP build="whole" bldLvl="1" animBg="1" rev="0" advAuto="0" spid="118" grpId="3"/>
      <p:bldP build="whole" bldLvl="1" animBg="1" rev="0" advAuto="0" spid="124" grpId="16"/>
      <p:bldP build="whole" bldLvl="1" animBg="1" rev="0" advAuto="0" spid="128" grpId="12"/>
      <p:bldP build="whole" bldLvl="1" animBg="1" rev="0" advAuto="0" spid="125" grpId="17"/>
      <p:bldP build="whole" bldLvl="1" animBg="1" rev="0" advAuto="0" spid="126" grpId="18"/>
      <p:bldP build="whole" bldLvl="1" animBg="1" rev="0" advAuto="0" spid="133" grpId="15"/>
      <p:bldP build="whole" bldLvl="1" animBg="1" rev="0" advAuto="0" spid="119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86"/>
          <p:cNvSpPr/>
          <p:nvPr/>
        </p:nvSpPr>
        <p:spPr>
          <a:xfrm>
            <a:off x="352124" y="445025"/>
            <a:ext cx="7873502" cy="6573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36" name="Shape 87"/>
          <p:cNvSpPr txBox="1"/>
          <p:nvPr>
            <p:ph type="body" sz="quarter" idx="1"/>
          </p:nvPr>
        </p:nvSpPr>
        <p:spPr>
          <a:xfrm>
            <a:off x="372056" y="1172750"/>
            <a:ext cx="4124401" cy="1772400"/>
          </a:xfrm>
          <a:prstGeom prst="rect">
            <a:avLst/>
          </a:prstGeom>
        </p:spPr>
        <p:txBody>
          <a:bodyPr/>
          <a:lstStyle/>
          <a:p>
            <a:pPr marL="0" indent="0" defTabSz="886968">
              <a:buSzTx/>
              <a:buNone/>
              <a:defRPr sz="1746" u="sng">
                <a:solidFill>
                  <a:srgbClr val="000000"/>
                </a:solidFill>
              </a:defRPr>
            </a:pPr>
            <a:r>
              <a:t>Including</a:t>
            </a:r>
            <a:r>
              <a:rPr>
                <a:solidFill>
                  <a:schemeClr val="accent2">
                    <a:lumOff val="21764"/>
                  </a:schemeClr>
                </a:solidFill>
              </a:rPr>
              <a:t>:</a:t>
            </a:r>
            <a:r>
              <a:rPr u="none">
                <a:solidFill>
                  <a:schemeClr val="accent2">
                    <a:lumOff val="21764"/>
                  </a:schemeClr>
                </a:solidFill>
              </a:rPr>
              <a:t> </a:t>
            </a:r>
          </a:p>
          <a:p>
            <a:pPr marL="443484" indent="-332613" defTabSz="886968">
              <a:spcBef>
                <a:spcPts val="1500"/>
              </a:spcBef>
              <a:buClr>
                <a:srgbClr val="000000"/>
              </a:buClr>
              <a:buSzPts val="1700"/>
              <a:defRPr sz="1746">
                <a:solidFill>
                  <a:srgbClr val="000000"/>
                </a:solidFill>
              </a:defRPr>
            </a:pPr>
            <a:r>
              <a:t>Common EP-SFT projects: ROOT and Geant4</a:t>
            </a:r>
          </a:p>
          <a:p>
            <a:pPr marL="443484" indent="-332613" defTabSz="886968">
              <a:buClr>
                <a:srgbClr val="000000"/>
              </a:buClr>
              <a:buSzPts val="1700"/>
              <a:defRPr sz="1746">
                <a:solidFill>
                  <a:srgbClr val="000000"/>
                </a:solidFill>
              </a:defRPr>
            </a:pPr>
            <a:r>
              <a:t>55 MC generators and 18 Grid MW packages</a:t>
            </a:r>
          </a:p>
          <a:p>
            <a:pPr marL="443484" indent="-332613" defTabSz="886968">
              <a:buClr>
                <a:srgbClr val="000000"/>
              </a:buClr>
              <a:buSzPts val="1700"/>
              <a:defRPr sz="1746">
                <a:solidFill>
                  <a:srgbClr val="000000"/>
                </a:solidFill>
              </a:defRPr>
            </a:pPr>
            <a:r>
              <a:t>Common tools: CMake, gcc, clang...</a:t>
            </a:r>
          </a:p>
        </p:txBody>
      </p:sp>
      <p:sp>
        <p:nvSpPr>
          <p:cNvPr id="137" name="Shape 88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What does the baseline contain? → </a:t>
            </a:r>
            <a:r>
              <a:rPr>
                <a:solidFill>
                  <a:srgbClr val="FF0000"/>
                </a:solidFill>
              </a:rPr>
              <a:t>ca. 400 packages</a:t>
            </a:r>
          </a:p>
        </p:txBody>
      </p:sp>
      <p:sp>
        <p:nvSpPr>
          <p:cNvPr id="138" name="Shape 89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9" name="Shape 90"/>
          <p:cNvSpPr txBox="1"/>
          <p:nvPr/>
        </p:nvSpPr>
        <p:spPr>
          <a:xfrm>
            <a:off x="417549" y="2772399"/>
            <a:ext cx="8520602" cy="617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>
              <a:defRPr sz="2800"/>
            </a:pPr>
            <a:r>
              <a:t>How do we provide it? → </a:t>
            </a:r>
            <a:r>
              <a:rPr>
                <a:solidFill>
                  <a:srgbClr val="FF0000"/>
                </a:solidFill>
              </a:rPr>
              <a:t>in LCG releases: LCG_XX </a:t>
            </a:r>
          </a:p>
        </p:txBody>
      </p:sp>
      <p:sp>
        <p:nvSpPr>
          <p:cNvPr id="140" name="Shape 91"/>
          <p:cNvSpPr txBox="1"/>
          <p:nvPr/>
        </p:nvSpPr>
        <p:spPr>
          <a:xfrm>
            <a:off x="311699" y="3604612"/>
            <a:ext cx="8520602" cy="1256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marL="452627" indent="-339470" defTabSz="905255">
              <a:lnSpc>
                <a:spcPct val="115000"/>
              </a:lnSpc>
              <a:buClr>
                <a:srgbClr val="000000"/>
              </a:buClr>
              <a:buSzPts val="1700"/>
              <a:buFont typeface="Apple Symbols"/>
              <a:buChar char="●"/>
              <a:defRPr sz="1782" u="sng"/>
            </a:pPr>
            <a:r>
              <a:t>Packaged</a:t>
            </a:r>
            <a:r>
              <a:rPr u="none"/>
              <a:t> →  EOS: </a:t>
            </a:r>
            <a:r>
              <a:rPr u="none"/>
              <a:t>/eos/project/l/lcg/www/lcgpackages</a:t>
            </a:r>
          </a:p>
          <a:p>
            <a:pPr lvl="1" marL="905255" indent="-314325" defTabSz="905255">
              <a:lnSpc>
                <a:spcPct val="115000"/>
              </a:lnSpc>
              <a:buClr>
                <a:srgbClr val="000000"/>
              </a:buClr>
              <a:buSzPts val="1300"/>
              <a:buFont typeface="Apple Symbols"/>
              <a:buChar char="○"/>
              <a:defRPr sz="1386"/>
            </a:pPr>
            <a:r>
              <a:t>https://lcgpackages.web.cern.ch/lcgpackages</a:t>
            </a:r>
          </a:p>
          <a:p>
            <a:pPr lvl="1" marL="905255" indent="-314325" defTabSz="905255">
              <a:lnSpc>
                <a:spcPct val="115000"/>
              </a:lnSpc>
              <a:buClr>
                <a:srgbClr val="000000"/>
              </a:buClr>
              <a:buSzPts val="1300"/>
              <a:buFont typeface="Apple Symbols"/>
              <a:buChar char="○"/>
              <a:defRPr sz="1386"/>
            </a:pPr>
            <a:r>
              <a:t>tar files, RPMS and docker containers</a:t>
            </a:r>
          </a:p>
          <a:p>
            <a:pPr marL="452627" indent="-339470" defTabSz="905255">
              <a:lnSpc>
                <a:spcPct val="115000"/>
              </a:lnSpc>
              <a:buClr>
                <a:srgbClr val="000000"/>
              </a:buClr>
              <a:buSzPts val="1700"/>
              <a:buFont typeface="Apple Symbols"/>
              <a:buChar char="●"/>
              <a:defRPr sz="1782" u="sng"/>
            </a:pPr>
            <a:r>
              <a:t>Expanded</a:t>
            </a:r>
            <a:r>
              <a:rPr u="none"/>
              <a:t> → CVMFS: </a:t>
            </a:r>
            <a:r>
              <a:rPr u="none"/>
              <a:t>/cvmfs/sft.cern.ch/lcg/releases</a:t>
            </a:r>
          </a:p>
          <a:p>
            <a:pPr lvl="1" marL="905255" indent="-314325" defTabSz="905255">
              <a:lnSpc>
                <a:spcPct val="115000"/>
              </a:lnSpc>
              <a:buClr>
                <a:srgbClr val="000000"/>
              </a:buClr>
              <a:buSzPts val="1300"/>
              <a:buFont typeface="Apple Symbols"/>
              <a:buChar char="○"/>
              <a:defRPr sz="1386"/>
            </a:pPr>
            <a:r>
              <a:t>10X2 platforms for both python 2 and 3</a:t>
            </a:r>
          </a:p>
        </p:txBody>
      </p:sp>
      <p:graphicFrame>
        <p:nvGraphicFramePr>
          <p:cNvPr id="141" name="Shape 92"/>
          <p:cNvGraphicFramePr/>
          <p:nvPr/>
        </p:nvGraphicFramePr>
        <p:xfrm>
          <a:off x="4624299" y="1609774"/>
          <a:ext cx="3505251" cy="89835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752625"/>
                <a:gridCol w="1752625"/>
              </a:tblGrid>
              <a:tr h="44852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~500k directories</a:t>
                      </a:r>
                    </a:p>
                  </a:txBody>
                  <a:tcPr marL="91425" marR="91425" marT="91425" marB="91425" anchor="t" anchorCtr="0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~6,3 million files</a:t>
                      </a:r>
                    </a:p>
                  </a:txBody>
                  <a:tcPr marL="91425" marR="91425" marT="91425" marB="91425" anchor="t" anchorCtr="0" horzOverflow="overflow">
                    <a:solidFill>
                      <a:srgbClr val="D9D9D9"/>
                    </a:solidFill>
                  </a:tcPr>
                </a:tc>
              </a:tr>
              <a:tr h="44982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~65k links</a:t>
                      </a:r>
                    </a:p>
                  </a:txBody>
                  <a:tcPr marL="91425" marR="91425" marT="91425" marB="91425" anchor="t" anchorCtr="0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~350 GB space</a:t>
                      </a:r>
                    </a:p>
                  </a:txBody>
                  <a:tcPr marL="91425" marR="91425" marT="91425" marB="91425" anchor="t" anchorCtr="0" horzOverflow="overflow"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pSp>
        <p:nvGrpSpPr>
          <p:cNvPr id="144" name="Shape 93"/>
          <p:cNvGrpSpPr/>
          <p:nvPr/>
        </p:nvGrpSpPr>
        <p:grpSpPr>
          <a:xfrm>
            <a:off x="4624325" y="1274343"/>
            <a:ext cx="3505201" cy="405064"/>
            <a:chOff x="0" y="28593"/>
            <a:chExt cx="3505200" cy="405062"/>
          </a:xfrm>
        </p:grpSpPr>
        <p:sp>
          <p:nvSpPr>
            <p:cNvPr id="142" name="Rounded Rectangle"/>
            <p:cNvSpPr/>
            <p:nvPr/>
          </p:nvSpPr>
          <p:spPr>
            <a:xfrm>
              <a:off x="0" y="98224"/>
              <a:ext cx="3505200" cy="265802"/>
            </a:xfrm>
            <a:prstGeom prst="roundRect">
              <a:avLst>
                <a:gd name="adj" fmla="val 16667"/>
              </a:avLst>
            </a:prstGeom>
            <a:solidFill>
              <a:srgbClr val="EEEEEE"/>
            </a:solidFill>
            <a:ln w="9525" cap="flat">
              <a:solidFill>
                <a:schemeClr val="accent2">
                  <a:lumOff val="21764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143" name="Full release volume"/>
            <p:cNvSpPr txBox="1"/>
            <p:nvPr/>
          </p:nvSpPr>
          <p:spPr>
            <a:xfrm>
              <a:off x="12974" y="28593"/>
              <a:ext cx="3479252" cy="405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Full release volume</a:t>
              </a:r>
            </a:p>
          </p:txBody>
        </p:sp>
      </p:grpSp>
      <p:sp>
        <p:nvSpPr>
          <p:cNvPr id="145" name="Shape 94"/>
          <p:cNvSpPr/>
          <p:nvPr/>
        </p:nvSpPr>
        <p:spPr>
          <a:xfrm>
            <a:off x="352124" y="2810549"/>
            <a:ext cx="7873502" cy="5727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4" grpId="2"/>
      <p:bldP build="whole" bldLvl="1" animBg="1" rev="0" advAuto="0" spid="14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99"/>
          <p:cNvSpPr/>
          <p:nvPr/>
        </p:nvSpPr>
        <p:spPr>
          <a:xfrm>
            <a:off x="1251599" y="1230924"/>
            <a:ext cx="6651002" cy="393601"/>
          </a:xfrm>
          <a:prstGeom prst="roundRect">
            <a:avLst>
              <a:gd name="adj" fmla="val 16667"/>
            </a:avLst>
          </a:prstGeom>
          <a:solidFill>
            <a:srgbClr val="EEEEEE"/>
          </a:solidFill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48" name="Shape 100"/>
          <p:cNvSpPr txBox="1"/>
          <p:nvPr>
            <p:ph type="body" idx="1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2100"/>
            </a:lvl1pPr>
          </a:lstStyle>
          <a:p>
            <a:pPr/>
            <a:r>
              <a:t>Platform = ${ARCH}-${OS}-${COMPILER}-${BUILD_TYPE}</a:t>
            </a:r>
          </a:p>
        </p:txBody>
      </p:sp>
      <p:sp>
        <p:nvSpPr>
          <p:cNvPr id="149" name="Shape 101"/>
          <p:cNvSpPr/>
          <p:nvPr/>
        </p:nvSpPr>
        <p:spPr>
          <a:xfrm>
            <a:off x="296025" y="436475"/>
            <a:ext cx="4932057" cy="5898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50" name="Shape 102"/>
          <p:cNvSpPr txBox="1"/>
          <p:nvPr/>
        </p:nvSpPr>
        <p:spPr>
          <a:xfrm>
            <a:off x="296025" y="1655638"/>
            <a:ext cx="7695901" cy="405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18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 invalidUrl="" action="" tgtFrame="" tooltip="" history="1" highlightClick="0" endSnd="0"/>
              </a:defRPr>
            </a:lvl1pPr>
          </a:lstStyle>
          <a:p>
            <a:pPr>
              <a:defRPr>
                <a:uFillTx/>
              </a:defRPr>
            </a:pPr>
            <a:r>
              <a:rPr>
                <a:uFill>
                  <a:solidFill>
                    <a:schemeClr val="accent5"/>
                  </a:solidFill>
                </a:uFill>
                <a:hlinkClick r:id="rId2" invalidUrl="" action="" tgtFrame="" tooltip="" history="1" highlightClick="0" endSnd="0"/>
              </a:rPr>
              <a:t>(Definition agreed by the HSF Platform naming convention) </a:t>
            </a:r>
          </a:p>
        </p:txBody>
      </p:sp>
      <p:sp>
        <p:nvSpPr>
          <p:cNvPr id="151" name="Shape 103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Our </a:t>
            </a:r>
            <a:r>
              <a:t>platform</a:t>
            </a:r>
            <a:r>
              <a:t> declaration</a:t>
            </a:r>
          </a:p>
        </p:txBody>
      </p:sp>
      <p:sp>
        <p:nvSpPr>
          <p:cNvPr id="152" name="Shape 104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153" name="Shape 105"/>
          <p:cNvGraphicFramePr/>
          <p:nvPr/>
        </p:nvGraphicFramePr>
        <p:xfrm>
          <a:off x="952500" y="2038350"/>
          <a:ext cx="7239000" cy="762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668299"/>
                <a:gridCol w="2042150"/>
                <a:gridCol w="2183625"/>
                <a:gridCol w="1344925"/>
              </a:tblGrid>
              <a:tr h="381000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Compilers</a:t>
                      </a:r>
                    </a:p>
                  </a:txBody>
                  <a:tcPr marL="91425" marR="91425" marT="91425" marB="91425" anchor="t" anchorCtr="0" horzOverflow="overflow">
                    <a:gradFill flip="none" rotWithShape="1">
                      <a:gsLst>
                        <a:gs pos="0">
                          <a:srgbClr val="DFE9FB"/>
                        </a:gs>
                        <a:gs pos="100000">
                          <a:srgbClr val="6E9BE7"/>
                        </a:gs>
                      </a:gsLst>
                      <a:lin ang="5400011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Architectures (ARCH)</a:t>
                      </a:r>
                    </a:p>
                  </a:txBody>
                  <a:tcPr marL="91425" marR="91425" marT="91425" marB="91425" anchor="t" anchorCtr="0" horzOverflow="overflow">
                    <a:gradFill flip="none" rotWithShape="1">
                      <a:gsLst>
                        <a:gs pos="0">
                          <a:srgbClr val="DFE9FB"/>
                        </a:gs>
                        <a:gs pos="100000">
                          <a:srgbClr val="6E9BE7"/>
                        </a:gs>
                      </a:gsLst>
                      <a:lin ang="5400011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Operating Systems (OS)</a:t>
                      </a:r>
                    </a:p>
                  </a:txBody>
                  <a:tcPr marL="91425" marR="91425" marT="91425" marB="91425" anchor="t" anchorCtr="0" horzOverflow="overflow">
                    <a:gradFill flip="none" rotWithShape="1">
                      <a:gsLst>
                        <a:gs pos="0">
                          <a:srgbClr val="DFE9FB"/>
                        </a:gs>
                        <a:gs pos="100000">
                          <a:srgbClr val="6E9BE7"/>
                        </a:gs>
                      </a:gsLst>
                      <a:lin ang="5400011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t>Build type</a:t>
                      </a:r>
                    </a:p>
                  </a:txBody>
                  <a:tcPr marL="91425" marR="91425" marT="91425" marB="91425" anchor="t" anchorCtr="0" horzOverflow="overflow">
                    <a:gradFill flip="none" rotWithShape="1">
                      <a:gsLst>
                        <a:gs pos="0">
                          <a:srgbClr val="DFE9FB"/>
                        </a:gs>
                        <a:gs pos="100000">
                          <a:srgbClr val="6E9BE7"/>
                        </a:gs>
                      </a:gsLst>
                      <a:lin ang="5400011" scaled="0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gcc62</a:t>
                      </a:r>
                    </a:p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gcc7</a:t>
                      </a:r>
                    </a:p>
                    <a:p>
                      <a:pPr marL="457200" indent="-342900" algn="l">
                        <a:buClr>
                          <a:srgbClr val="999999"/>
                        </a:buClr>
                        <a:buSzPts val="1800"/>
                        <a:buFont typeface="Apple Symbols"/>
                        <a:buChar char="●"/>
                        <a:defRPr sz="1800">
                          <a:solidFill>
                            <a:srgbClr val="999999"/>
                          </a:solidFill>
                        </a:defRPr>
                      </a:pPr>
                      <a:r>
                        <a:t>gcc8</a:t>
                      </a:r>
                    </a:p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clang60</a:t>
                      </a:r>
                    </a:p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native (ubuntu)</a:t>
                      </a:r>
                    </a:p>
                  </a:txBody>
                  <a:tcPr marL="91425" marR="91425" marT="91425" marB="91425" anchor="t" anchorCtr="0" horzOverflow="overflow"/>
                </a:tc>
                <a:tc>
                  <a:txBody>
                    <a:bodyPr/>
                    <a:lstStyle/>
                    <a:p>
                      <a:pPr marL="457200" indent="-342900" algn="l">
                        <a:buClr>
                          <a:srgbClr val="999999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x86_64(</a:t>
                      </a:r>
                      <a:r>
                        <a:rPr>
                          <a:solidFill>
                            <a:srgbClr val="999999"/>
                          </a:solidFill>
                        </a:rPr>
                        <a:t>+avx2+fma)</a:t>
                      </a:r>
                    </a:p>
                  </a:txBody>
                  <a:tcPr marL="91425" marR="91425" marT="91425" marB="91425" anchor="t" anchorCtr="0" horzOverflow="overflow"/>
                </a:tc>
                <a:tc>
                  <a:txBody>
                    <a:bodyPr/>
                    <a:lstStyle/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slc6</a:t>
                      </a:r>
                    </a:p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Centos7</a:t>
                      </a:r>
                    </a:p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Ubuntu16</a:t>
                      </a:r>
                    </a:p>
                    <a:p>
                      <a:pPr marL="457200" indent="-342900" algn="l">
                        <a:buClr>
                          <a:srgbClr val="999999"/>
                        </a:buClr>
                        <a:buSzPts val="1800"/>
                        <a:buFont typeface="Apple Symbols"/>
                        <a:buChar char="●"/>
                        <a:defRPr sz="1800">
                          <a:solidFill>
                            <a:srgbClr val="999999"/>
                          </a:solidFill>
                        </a:defRPr>
                      </a:pPr>
                      <a:r>
                        <a:t>Ubuntu18</a:t>
                      </a:r>
                    </a:p>
                    <a:p>
                      <a:pPr marL="457200" indent="-342900" algn="l">
                        <a:buClr>
                          <a:srgbClr val="999999"/>
                        </a:buClr>
                        <a:buSzPts val="1800"/>
                        <a:buFont typeface="Apple Symbols"/>
                        <a:buChar char="●"/>
                        <a:defRPr sz="1800">
                          <a:solidFill>
                            <a:srgbClr val="999999"/>
                          </a:solidFill>
                        </a:defRPr>
                      </a:pPr>
                      <a:r>
                        <a:t>Mac</a:t>
                      </a:r>
                    </a:p>
                    <a:p>
                      <a:pPr marL="457200" indent="-342900" algn="l">
                        <a:buClr>
                          <a:srgbClr val="999999"/>
                        </a:buClr>
                        <a:buSzPts val="1800"/>
                        <a:buFont typeface="Apple Symbols"/>
                        <a:buChar char="●"/>
                        <a:defRPr sz="1800">
                          <a:solidFill>
                            <a:srgbClr val="999999"/>
                          </a:solidFill>
                        </a:defRPr>
                      </a:pPr>
                      <a:r>
                        <a:t>arm64</a:t>
                      </a:r>
                    </a:p>
                  </a:txBody>
                  <a:tcPr marL="91425" marR="91425" marT="91425" marB="91425" anchor="t" anchorCtr="0" horzOverflow="overflow"/>
                </a:tc>
                <a:tc>
                  <a:txBody>
                    <a:bodyPr/>
                    <a:lstStyle/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Release</a:t>
                      </a:r>
                    </a:p>
                    <a:p>
                      <a:pPr marL="457200" indent="-342900" algn="l">
                        <a:buClr>
                          <a:srgbClr val="000000"/>
                        </a:buClr>
                        <a:buSzPts val="1800"/>
                        <a:buFont typeface="Apple Symbols"/>
                        <a:buChar char="●"/>
                        <a:defRPr sz="1800"/>
                      </a:pPr>
                      <a:r>
                        <a:t>Debug</a:t>
                      </a:r>
                    </a:p>
                  </a:txBody>
                  <a:tcPr marL="91425" marR="91425" marT="91425" marB="91425" anchor="t" anchorCtr="0" horzOverflow="overflow"/>
                </a:tc>
              </a:tr>
            </a:tbl>
          </a:graphicData>
        </a:graphic>
      </p:graphicFrame>
      <p:sp>
        <p:nvSpPr>
          <p:cNvPr id="154" name="Shape 106"/>
          <p:cNvSpPr txBox="1"/>
          <p:nvPr/>
        </p:nvSpPr>
        <p:spPr>
          <a:xfrm>
            <a:off x="712575" y="4418700"/>
            <a:ext cx="6293400" cy="646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800">
                <a:solidFill>
                  <a:srgbClr val="999999"/>
                </a:solidFill>
              </a:defRPr>
            </a:pPr>
            <a:r>
              <a:t>(Under testing in the so-called nightly builds)</a:t>
            </a:r>
          </a:p>
          <a:p>
            <a:pPr>
              <a:defRPr sz="1800">
                <a:solidFill>
                  <a:srgbClr val="424242"/>
                </a:solidFill>
              </a:defRPr>
            </a:pPr>
            <a:r>
              <a:t>See 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 invalidUrl="" action="" tgtFrame="" tooltip="" history="1" highlightClick="0" endSnd="0"/>
              </a:rPr>
              <a:t>G. Amadio, Robust Linux Binaries, Hall 3 12th July 10:30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Shape 111" descr="Shape 1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99" y="590325"/>
            <a:ext cx="4596502" cy="4596501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12"/>
          <p:cNvSpPr txBox="1"/>
          <p:nvPr>
            <p:ph type="title"/>
          </p:nvPr>
        </p:nvSpPr>
        <p:spPr>
          <a:xfrm>
            <a:off x="76200" y="141023"/>
            <a:ext cx="4040400" cy="488702"/>
          </a:xfrm>
          <a:prstGeom prst="rect">
            <a:avLst/>
          </a:prstGeom>
        </p:spPr>
        <p:txBody>
          <a:bodyPr/>
          <a:lstStyle>
            <a:lvl1pPr defTabSz="841247">
              <a:defRPr sz="2576"/>
            </a:lvl1pPr>
          </a:lstStyle>
          <a:p>
            <a:pPr/>
            <a:r>
              <a:t>Our challenges</a:t>
            </a:r>
          </a:p>
        </p:txBody>
      </p:sp>
      <p:sp>
        <p:nvSpPr>
          <p:cNvPr id="158" name="Shape 113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9" name="Shape 114"/>
          <p:cNvSpPr txBox="1"/>
          <p:nvPr/>
        </p:nvSpPr>
        <p:spPr>
          <a:xfrm>
            <a:off x="2132375" y="2005775"/>
            <a:ext cx="1450801" cy="46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 sz="2400">
                <a:solidFill>
                  <a:srgbClr val="CC0000"/>
                </a:solidFill>
              </a:defRPr>
            </a:lvl1pPr>
          </a:lstStyle>
          <a:p>
            <a:pPr/>
            <a:r>
              <a:t>LCG_XX</a:t>
            </a:r>
          </a:p>
        </p:txBody>
      </p:sp>
      <p:sp>
        <p:nvSpPr>
          <p:cNvPr id="160" name="Shape 115"/>
          <p:cNvSpPr/>
          <p:nvPr/>
        </p:nvSpPr>
        <p:spPr>
          <a:xfrm>
            <a:off x="76200" y="141025"/>
            <a:ext cx="2795852" cy="537100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61" name="Shape 116"/>
          <p:cNvSpPr/>
          <p:nvPr/>
        </p:nvSpPr>
        <p:spPr>
          <a:xfrm>
            <a:off x="1644699" y="4864199"/>
            <a:ext cx="2699702" cy="2793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62" name="Shape 117"/>
          <p:cNvSpPr txBox="1"/>
          <p:nvPr/>
        </p:nvSpPr>
        <p:spPr>
          <a:xfrm rot="20788586">
            <a:off x="2241813" y="3028585"/>
            <a:ext cx="1634416" cy="1128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- </a:t>
            </a:r>
            <a:r>
              <a:rPr sz="1800"/>
              <a:t>SW validation</a:t>
            </a:r>
            <a:endParaRPr sz="1800"/>
          </a:p>
          <a:p>
            <a:pPr>
              <a:defRPr sz="1800"/>
            </a:pPr>
            <a:r>
              <a:t>- Automation</a:t>
            </a:r>
          </a:p>
          <a:p>
            <a:pPr>
              <a:defRPr sz="1800"/>
            </a:pPr>
            <a:r>
              <a:t>- Relocation</a:t>
            </a:r>
          </a:p>
          <a:p>
            <a:pPr>
              <a:defRPr sz="1800"/>
            </a:pPr>
            <a:r>
              <a:t>- Scalability</a:t>
            </a:r>
          </a:p>
        </p:txBody>
      </p:sp>
      <p:sp>
        <p:nvSpPr>
          <p:cNvPr id="163" name="Shape 118"/>
          <p:cNvSpPr txBox="1"/>
          <p:nvPr/>
        </p:nvSpPr>
        <p:spPr>
          <a:xfrm rot="2243903">
            <a:off x="489019" y="3314266"/>
            <a:ext cx="2068649" cy="646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/>
            <a:r>
              <a:t>- </a:t>
            </a:r>
            <a:r>
              <a:rPr sz="1800"/>
              <a:t>Reproducibility</a:t>
            </a:r>
            <a:endParaRPr sz="1800"/>
          </a:p>
          <a:p>
            <a:pPr>
              <a:defRPr sz="1800"/>
            </a:pPr>
            <a:r>
              <a:t>- Feedback cycle</a:t>
            </a:r>
          </a:p>
        </p:txBody>
      </p:sp>
      <p:sp>
        <p:nvSpPr>
          <p:cNvPr id="164" name="Shape 119"/>
          <p:cNvSpPr txBox="1"/>
          <p:nvPr/>
        </p:nvSpPr>
        <p:spPr>
          <a:xfrm>
            <a:off x="4127468" y="318721"/>
            <a:ext cx="4714801" cy="51813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Apple Symbols"/>
              <a:buChar char="●"/>
              <a:defRPr sz="1800"/>
            </a:pPr>
            <a:r>
              <a:t>Reproducibility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Sources stored in EOS independent of changes in code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Specific branches per release 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Handling of the “internal” packages dependencies 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Apple Symbols"/>
              <a:buChar char="●"/>
              <a:defRPr sz="1800"/>
            </a:pPr>
            <a:r>
              <a:t>Scalability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Build software structure based on specific cmake modules handling dependencies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Modular approach for the implementation of new packages and versions</a:t>
            </a:r>
          </a:p>
          <a:p>
            <a:pPr marL="457200" indent="-317500">
              <a:lnSpc>
                <a:spcPct val="115000"/>
              </a:lnSpc>
              <a:buClr>
                <a:srgbClr val="000000"/>
              </a:buClr>
              <a:buSzPts val="1800"/>
              <a:buFont typeface="Apple Symbols"/>
              <a:buChar char="●"/>
              <a:defRPr sz="1800"/>
            </a:pPr>
            <a:r>
              <a:t>Relocation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Ability to install packages in different $PREFIXes 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Apple Symbols"/>
              <a:buChar char="●"/>
              <a:defRPr sz="1800"/>
            </a:pPr>
            <a:r>
              <a:t>Automation</a:t>
            </a:r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400"/>
              <a:buFont typeface="Apple Symbols"/>
              <a:buChar char="○"/>
            </a:pPr>
            <a:r>
              <a:t>J</a:t>
            </a:r>
            <a:r>
              <a:rPr sz="1600"/>
              <a:t>enkins structure and own scripting </a:t>
            </a:r>
            <a:endParaRPr sz="1600"/>
          </a:p>
          <a:p>
            <a:pPr lvl="1" marL="914400" indent="-317500">
              <a:lnSpc>
                <a:spcPct val="115000"/>
              </a:lnSpc>
              <a:buClr>
                <a:srgbClr val="000000"/>
              </a:buClr>
              <a:buSzPts val="1600"/>
              <a:buFont typeface="Apple Symbols"/>
              <a:buChar char="○"/>
              <a:defRPr sz="1600"/>
            </a:pPr>
            <a:r>
              <a:t>Operations based on a fast feedback implementation</a:t>
            </a:r>
          </a:p>
          <a:p>
            <a:pPr marL="457200" indent="-342900">
              <a:lnSpc>
                <a:spcPct val="115000"/>
              </a:lnSpc>
              <a:buClr>
                <a:srgbClr val="455A64"/>
              </a:buClr>
              <a:buSzPts val="1800"/>
              <a:buFont typeface="Apple Symbols"/>
              <a:buChar char="●"/>
              <a:defRPr sz="1800"/>
            </a:pPr>
            <a:r>
              <a:t>SW validation</a:t>
            </a:r>
          </a:p>
          <a:p>
            <a:pPr lvl="1" marL="914400" indent="-317500">
              <a:lnSpc>
                <a:spcPct val="115000"/>
              </a:lnSpc>
              <a:buClr>
                <a:srgbClr val="274E13"/>
              </a:buClr>
              <a:buSzPts val="1600"/>
              <a:buFont typeface="Apple Symbols"/>
              <a:buChar char="○"/>
              <a:defRPr sz="1600"/>
            </a:pPr>
            <a:r>
              <a:t>Execution of specific tests after binaries installation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24"/>
          <p:cNvSpPr txBox="1"/>
          <p:nvPr>
            <p:ph type="body" sz="quarter" idx="1"/>
          </p:nvPr>
        </p:nvSpPr>
        <p:spPr>
          <a:xfrm>
            <a:off x="305849" y="2269625"/>
            <a:ext cx="8532302" cy="10095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</a:lstStyle>
          <a:p>
            <a:pPr/>
            <a:r>
              <a:t>Technical aspects of the project</a:t>
            </a:r>
          </a:p>
        </p:txBody>
      </p:sp>
      <p:sp>
        <p:nvSpPr>
          <p:cNvPr id="167" name="Shape 125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30"/>
          <p:cNvSpPr/>
          <p:nvPr/>
        </p:nvSpPr>
        <p:spPr>
          <a:xfrm>
            <a:off x="296025" y="436475"/>
            <a:ext cx="4188301" cy="6489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70" name="Shape 131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</p:spPr>
        <p:txBody>
          <a:bodyPr/>
          <a:lstStyle/>
          <a:p>
            <a:pPr/>
            <a:r>
              <a:t>LCGCMAKE: the core</a:t>
            </a:r>
          </a:p>
        </p:txBody>
      </p:sp>
      <p:sp>
        <p:nvSpPr>
          <p:cNvPr id="171" name="Shape 132"/>
          <p:cNvSpPr txBox="1"/>
          <p:nvPr>
            <p:ph type="body" sz="quarter" idx="1"/>
          </p:nvPr>
        </p:nvSpPr>
        <p:spPr>
          <a:xfrm>
            <a:off x="311699" y="1132274"/>
            <a:ext cx="8439302" cy="572701"/>
          </a:xfrm>
          <a:prstGeom prst="rect">
            <a:avLst/>
          </a:prstGeom>
        </p:spPr>
        <p:txBody>
          <a:bodyPr/>
          <a:lstStyle>
            <a:lvl1pPr marL="0" indent="0" algn="ctr" defTabSz="886968">
              <a:spcBef>
                <a:spcPts val="1500"/>
              </a:spcBef>
              <a:buSzTx/>
              <a:buNone/>
              <a:defRPr sz="2328">
                <a:solidFill>
                  <a:srgbClr val="FF0000"/>
                </a:solidFill>
              </a:defRPr>
            </a:lvl1pPr>
          </a:lstStyle>
          <a:p>
            <a:pPr/>
            <a:r>
              <a:t>Responsible of the individual packages build recipes and the default packaging </a:t>
            </a:r>
          </a:p>
        </p:txBody>
      </p:sp>
      <p:sp>
        <p:nvSpPr>
          <p:cNvPr id="172" name="Shape 133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3" name="Shape 134"/>
          <p:cNvSpPr txBox="1"/>
          <p:nvPr/>
        </p:nvSpPr>
        <p:spPr>
          <a:xfrm>
            <a:off x="131349" y="1751875"/>
            <a:ext cx="4739402" cy="31641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marL="457200" indent="-381000">
              <a:lnSpc>
                <a:spcPct val="115000"/>
              </a:lnSpc>
              <a:buClr>
                <a:srgbClr val="000000"/>
              </a:buClr>
              <a:buSzPts val="2400"/>
              <a:buFont typeface="Apple Symbols"/>
              <a:buChar char="●"/>
              <a:defRPr sz="2400"/>
            </a:pPr>
            <a:r>
              <a:t>Build and testing infrastructure CMAKE based</a:t>
            </a:r>
          </a:p>
          <a:p>
            <a:pPr lvl="1" marL="914400" indent="-342900">
              <a:lnSpc>
                <a:spcPct val="115000"/>
              </a:lnSpc>
              <a:buClr>
                <a:srgbClr val="000000"/>
              </a:buClr>
              <a:buSzPts val="1800"/>
              <a:buFont typeface="Apple Symbols"/>
              <a:buChar char="○"/>
              <a:defRPr sz="1800"/>
            </a:pPr>
            <a:r>
              <a:t>Build specifications included in platform-independent list files</a:t>
            </a:r>
          </a:p>
          <a:p>
            <a:pPr lvl="1" marL="914400" indent="-342900">
              <a:lnSpc>
                <a:spcPct val="115000"/>
              </a:lnSpc>
              <a:buClr>
                <a:srgbClr val="000000"/>
              </a:buClr>
              <a:buSzPts val="1800"/>
              <a:buFont typeface="Apple Symbols"/>
              <a:buChar char="○"/>
              <a:defRPr sz="1800"/>
            </a:pPr>
            <a:r>
              <a:t>Modular and scalable system</a:t>
            </a:r>
          </a:p>
          <a:p>
            <a:pPr marL="457200" indent="-381000">
              <a:lnSpc>
                <a:spcPct val="115000"/>
              </a:lnSpc>
              <a:buClr>
                <a:schemeClr val="accent2">
                  <a:lumOff val="21764"/>
                </a:schemeClr>
              </a:buClr>
              <a:buSzPts val="2400"/>
              <a:buFont typeface="Apple Symbols"/>
              <a:buChar char="●"/>
              <a:defRPr sz="2400"/>
            </a:pPr>
            <a:r>
              <a:t>Based on “ExternalProject” CMAKE module implementation enabling:</a:t>
            </a:r>
          </a:p>
          <a:p>
            <a:pPr lvl="2" marL="1371600" indent="-317500">
              <a:lnSpc>
                <a:spcPct val="115000"/>
              </a:lnSpc>
              <a:buClr>
                <a:srgbClr val="000000"/>
              </a:buClr>
              <a:buSzPts val="1400"/>
              <a:buFont typeface="Apple Symbols"/>
              <a:buChar char="■"/>
            </a:pPr>
            <a:r>
              <a:t>Builds from external software sources</a:t>
            </a:r>
          </a:p>
          <a:p>
            <a:pPr lvl="2" marL="1371600" indent="-317500">
              <a:lnSpc>
                <a:spcPct val="115000"/>
              </a:lnSpc>
              <a:buClr>
                <a:srgbClr val="000000"/>
              </a:buClr>
              <a:buSzPts val="1400"/>
              <a:buFont typeface="Apple Symbols"/>
              <a:buChar char="■"/>
            </a:pPr>
            <a:r>
              <a:t>Control among package dependencies</a:t>
            </a:r>
          </a:p>
        </p:txBody>
      </p:sp>
      <p:grpSp>
        <p:nvGrpSpPr>
          <p:cNvPr id="176" name="Shape 135"/>
          <p:cNvGrpSpPr/>
          <p:nvPr/>
        </p:nvGrpSpPr>
        <p:grpSpPr>
          <a:xfrm>
            <a:off x="4729200" y="1758300"/>
            <a:ext cx="4092901" cy="2855701"/>
            <a:chOff x="0" y="60575"/>
            <a:chExt cx="4092900" cy="2855699"/>
          </a:xfrm>
        </p:grpSpPr>
        <p:sp>
          <p:nvSpPr>
            <p:cNvPr id="174" name="Rounded Rectangle"/>
            <p:cNvSpPr/>
            <p:nvPr/>
          </p:nvSpPr>
          <p:spPr>
            <a:xfrm>
              <a:off x="0" y="60575"/>
              <a:ext cx="4092901" cy="2855700"/>
            </a:xfrm>
            <a:prstGeom prst="roundRect">
              <a:avLst>
                <a:gd name="adj" fmla="val 16667"/>
              </a:avLst>
            </a:prstGeom>
            <a:solidFill>
              <a:srgbClr val="EEEEEE"/>
            </a:solidFill>
            <a:ln w="9525" cap="flat">
              <a:solidFill>
                <a:schemeClr val="accent2">
                  <a:lumOff val="21764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175" name="# ------ EXAMPLE OF a PACKAGE BUILD…"/>
            <p:cNvSpPr txBox="1"/>
            <p:nvPr/>
          </p:nvSpPr>
          <p:spPr>
            <a:xfrm>
              <a:off x="139404" y="337622"/>
              <a:ext cx="3814093" cy="2301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# ------ EXAMPLE OF a PACKAGE BUILD</a:t>
              </a:r>
            </a:p>
            <a:p>
              <a:pPr/>
              <a:r>
                <a:t>LCGPackage_Add(</a:t>
              </a:r>
            </a:p>
            <a:p>
              <a:pPr/>
              <a:r>
                <a:t>  </a:t>
              </a:r>
              <a:r>
                <a:t>mpfi</a:t>
              </a:r>
            </a:p>
            <a:p>
              <a:pPr/>
              <a:r>
                <a:t>  URL ${GenURL}/mpfi-${mpfi_native_version}.tar.gz</a:t>
              </a:r>
            </a:p>
            <a:p>
              <a:pPr/>
              <a:r>
                <a:t>  CONFIGURE_COMMAND ./configure --prefix=&lt;INSTALL_DIR&gt; --with-gmp=${gmp_home} --with-mpfr=${mpfr_home}</a:t>
              </a:r>
            </a:p>
            <a:p>
              <a:pPr/>
              <a:r>
                <a:t>  BUILD_COMMAND  make</a:t>
              </a:r>
            </a:p>
            <a:p>
              <a:pPr/>
              <a:r>
                <a:t>  INSTALL_COMMAND make install</a:t>
              </a:r>
            </a:p>
            <a:p>
              <a:pPr/>
              <a:r>
                <a:t>  BUILD_IN_SOURCE 1</a:t>
              </a:r>
            </a:p>
            <a:p>
              <a:pPr/>
              <a:r>
                <a:t>  DEPENDS gmp mpfr</a:t>
              </a:r>
            </a:p>
            <a:p>
              <a:pPr/>
              <a:r>
                <a:t>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40"/>
          <p:cNvSpPr/>
          <p:nvPr/>
        </p:nvSpPr>
        <p:spPr>
          <a:xfrm>
            <a:off x="219825" y="284075"/>
            <a:ext cx="4188301" cy="6489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179" name="Shape 141"/>
          <p:cNvSpPr txBox="1"/>
          <p:nvPr>
            <p:ph type="title"/>
          </p:nvPr>
        </p:nvSpPr>
        <p:spPr>
          <a:xfrm>
            <a:off x="311699" y="292624"/>
            <a:ext cx="8520602" cy="572702"/>
          </a:xfrm>
          <a:prstGeom prst="rect">
            <a:avLst/>
          </a:prstGeom>
        </p:spPr>
        <p:txBody>
          <a:bodyPr/>
          <a:lstStyle/>
          <a:p>
            <a:pPr/>
            <a:r>
              <a:t>The system elements</a:t>
            </a:r>
          </a:p>
        </p:txBody>
      </p:sp>
      <p:sp>
        <p:nvSpPr>
          <p:cNvPr id="180" name="Shape 142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83" name="Shape 143"/>
          <p:cNvGrpSpPr/>
          <p:nvPr/>
        </p:nvGrpSpPr>
        <p:grpSpPr>
          <a:xfrm>
            <a:off x="7565700" y="648049"/>
            <a:ext cx="640501" cy="1787401"/>
            <a:chOff x="0" y="0"/>
            <a:chExt cx="640500" cy="1787400"/>
          </a:xfrm>
        </p:grpSpPr>
        <p:sp>
          <p:nvSpPr>
            <p:cNvPr id="181" name="Rectangle"/>
            <p:cNvSpPr/>
            <p:nvPr/>
          </p:nvSpPr>
          <p:spPr>
            <a:xfrm rot="5400000">
              <a:off x="-573451" y="573449"/>
              <a:ext cx="1787401" cy="640501"/>
            </a:xfrm>
            <a:prstGeom prst="rect">
              <a:avLst/>
            </a:prstGeom>
            <a:gradFill flip="none" rotWithShape="1">
              <a:gsLst>
                <a:gs pos="0">
                  <a:srgbClr val="D4E5F5"/>
                </a:gs>
                <a:gs pos="100000">
                  <a:srgbClr val="70A4D5"/>
                </a:gs>
              </a:gsLst>
              <a:path path="circle">
                <a:fillToRect l="37721" t="-19636" r="62278" b="119636"/>
              </a:path>
            </a:gra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182" name="CDASH…"/>
            <p:cNvSpPr txBox="1"/>
            <p:nvPr/>
          </p:nvSpPr>
          <p:spPr>
            <a:xfrm rot="5400000">
              <a:off x="-573451" y="631897"/>
              <a:ext cx="1787401" cy="523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CDASH </a:t>
              </a:r>
            </a:p>
            <a:p>
              <a:pPr/>
              <a:r>
                <a:t>publication</a:t>
              </a:r>
            </a:p>
          </p:txBody>
        </p:sp>
      </p:grpSp>
      <p:grpSp>
        <p:nvGrpSpPr>
          <p:cNvPr id="186" name="Shape 144"/>
          <p:cNvGrpSpPr/>
          <p:nvPr/>
        </p:nvGrpSpPr>
        <p:grpSpPr>
          <a:xfrm>
            <a:off x="119501" y="1022566"/>
            <a:ext cx="7024986" cy="3837016"/>
            <a:chOff x="0" y="0"/>
            <a:chExt cx="7024984" cy="3837014"/>
          </a:xfrm>
        </p:grpSpPr>
        <p:sp>
          <p:nvSpPr>
            <p:cNvPr id="184" name="Shape"/>
            <p:cNvSpPr/>
            <p:nvPr/>
          </p:nvSpPr>
          <p:spPr>
            <a:xfrm>
              <a:off x="0" y="0"/>
              <a:ext cx="7024985" cy="383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9" h="20684" fill="norm" stroke="1" extrusionOk="0">
                  <a:moveTo>
                    <a:pt x="1901" y="6800"/>
                  </a:moveTo>
                  <a:lnTo>
                    <a:pt x="1901" y="6800"/>
                  </a:lnTo>
                  <a:cubicBezTo>
                    <a:pt x="1658" y="4397"/>
                    <a:pt x="2907" y="2184"/>
                    <a:pt x="4691" y="1857"/>
                  </a:cubicBezTo>
                  <a:cubicBezTo>
                    <a:pt x="5414" y="1724"/>
                    <a:pt x="6149" y="1922"/>
                    <a:pt x="6778" y="2419"/>
                  </a:cubicBezTo>
                  <a:lnTo>
                    <a:pt x="6778" y="2419"/>
                  </a:lnTo>
                  <a:cubicBezTo>
                    <a:pt x="7445" y="725"/>
                    <a:pt x="9003" y="82"/>
                    <a:pt x="10259" y="981"/>
                  </a:cubicBezTo>
                  <a:cubicBezTo>
                    <a:pt x="10478" y="1139"/>
                    <a:pt x="10680" y="1338"/>
                    <a:pt x="10857" y="1573"/>
                  </a:cubicBezTo>
                  <a:lnTo>
                    <a:pt x="10857" y="1573"/>
                  </a:lnTo>
                  <a:cubicBezTo>
                    <a:pt x="11377" y="169"/>
                    <a:pt x="12642" y="-401"/>
                    <a:pt x="13683" y="299"/>
                  </a:cubicBezTo>
                  <a:cubicBezTo>
                    <a:pt x="13971" y="493"/>
                    <a:pt x="14223" y="774"/>
                    <a:pt x="14418" y="1119"/>
                  </a:cubicBezTo>
                  <a:cubicBezTo>
                    <a:pt x="15255" y="-209"/>
                    <a:pt x="16734" y="-373"/>
                    <a:pt x="17722" y="753"/>
                  </a:cubicBezTo>
                  <a:cubicBezTo>
                    <a:pt x="18137" y="1226"/>
                    <a:pt x="18417" y="1878"/>
                    <a:pt x="18513" y="2598"/>
                  </a:cubicBezTo>
                  <a:lnTo>
                    <a:pt x="18513" y="2598"/>
                  </a:lnTo>
                  <a:cubicBezTo>
                    <a:pt x="19885" y="3102"/>
                    <a:pt x="20694" y="5013"/>
                    <a:pt x="20321" y="6865"/>
                  </a:cubicBezTo>
                  <a:cubicBezTo>
                    <a:pt x="20289" y="7020"/>
                    <a:pt x="20250" y="7173"/>
                    <a:pt x="20203" y="7321"/>
                  </a:cubicBezTo>
                  <a:lnTo>
                    <a:pt x="20203" y="7321"/>
                  </a:lnTo>
                  <a:cubicBezTo>
                    <a:pt x="21303" y="9251"/>
                    <a:pt x="21034" y="12017"/>
                    <a:pt x="19601" y="13499"/>
                  </a:cubicBezTo>
                  <a:cubicBezTo>
                    <a:pt x="19156" y="13961"/>
                    <a:pt x="18629" y="14259"/>
                    <a:pt x="18072" y="14367"/>
                  </a:cubicBezTo>
                  <a:cubicBezTo>
                    <a:pt x="18072" y="16443"/>
                    <a:pt x="16822" y="18126"/>
                    <a:pt x="15280" y="18126"/>
                  </a:cubicBezTo>
                  <a:cubicBezTo>
                    <a:pt x="14757" y="18126"/>
                    <a:pt x="14245" y="17928"/>
                    <a:pt x="13801" y="17556"/>
                  </a:cubicBezTo>
                  <a:lnTo>
                    <a:pt x="13801" y="17556"/>
                  </a:lnTo>
                  <a:cubicBezTo>
                    <a:pt x="13280" y="19883"/>
                    <a:pt x="11460" y="21199"/>
                    <a:pt x="9738" y="20494"/>
                  </a:cubicBezTo>
                  <a:cubicBezTo>
                    <a:pt x="9016" y="20199"/>
                    <a:pt x="8392" y="19574"/>
                    <a:pt x="7973" y="18727"/>
                  </a:cubicBezTo>
                  <a:cubicBezTo>
                    <a:pt x="6209" y="20160"/>
                    <a:pt x="3920" y="19389"/>
                    <a:pt x="2859" y="17004"/>
                  </a:cubicBezTo>
                  <a:cubicBezTo>
                    <a:pt x="2846" y="16974"/>
                    <a:pt x="2833" y="16944"/>
                    <a:pt x="2820" y="16914"/>
                  </a:cubicBezTo>
                  <a:lnTo>
                    <a:pt x="2820" y="16914"/>
                  </a:lnTo>
                  <a:cubicBezTo>
                    <a:pt x="1666" y="17096"/>
                    <a:pt x="620" y="15986"/>
                    <a:pt x="485" y="14435"/>
                  </a:cubicBezTo>
                  <a:cubicBezTo>
                    <a:pt x="412" y="13608"/>
                    <a:pt x="615" y="12780"/>
                    <a:pt x="1038" y="12172"/>
                  </a:cubicBezTo>
                  <a:lnTo>
                    <a:pt x="1038" y="12172"/>
                  </a:lnTo>
                  <a:cubicBezTo>
                    <a:pt x="39" y="11379"/>
                    <a:pt x="-297" y="9639"/>
                    <a:pt x="288" y="8285"/>
                  </a:cubicBezTo>
                  <a:cubicBezTo>
                    <a:pt x="626" y="7504"/>
                    <a:pt x="1218" y="6988"/>
                    <a:pt x="1883" y="6895"/>
                  </a:cubicBezTo>
                  <a:close/>
                </a:path>
              </a:pathLst>
            </a:custGeom>
            <a:noFill/>
            <a:ln w="28575" cap="flat">
              <a:solidFill>
                <a:srgbClr val="134F5C"/>
              </a:solidFill>
              <a:prstDash val="dashDot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185" name="Shape"/>
            <p:cNvSpPr/>
            <p:nvPr/>
          </p:nvSpPr>
          <p:spPr>
            <a:xfrm>
              <a:off x="356713" y="195108"/>
              <a:ext cx="6437231" cy="32577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80" y="14010"/>
                  </a:moveTo>
                  <a:lnTo>
                    <a:pt x="1380" y="14010"/>
                  </a:lnTo>
                  <a:cubicBezTo>
                    <a:pt x="899" y="14066"/>
                    <a:pt x="417" y="13902"/>
                    <a:pt x="0" y="13542"/>
                  </a:cubicBezTo>
                  <a:moveTo>
                    <a:pt x="2598" y="19137"/>
                  </a:moveTo>
                  <a:lnTo>
                    <a:pt x="2598" y="19137"/>
                  </a:lnTo>
                  <a:cubicBezTo>
                    <a:pt x="2405" y="19250"/>
                    <a:pt x="2202" y="19325"/>
                    <a:pt x="1994" y="19361"/>
                  </a:cubicBezTo>
                  <a:moveTo>
                    <a:pt x="7802" y="21600"/>
                  </a:moveTo>
                  <a:lnTo>
                    <a:pt x="7802" y="21600"/>
                  </a:lnTo>
                  <a:cubicBezTo>
                    <a:pt x="7657" y="21279"/>
                    <a:pt x="7535" y="20936"/>
                    <a:pt x="7438" y="20577"/>
                  </a:cubicBezTo>
                  <a:moveTo>
                    <a:pt x="14532" y="19050"/>
                  </a:moveTo>
                  <a:cubicBezTo>
                    <a:pt x="14510" y="19430"/>
                    <a:pt x="14462" y="19806"/>
                    <a:pt x="14386" y="20172"/>
                  </a:cubicBezTo>
                  <a:moveTo>
                    <a:pt x="17421" y="12116"/>
                  </a:moveTo>
                  <a:lnTo>
                    <a:pt x="17421" y="12116"/>
                  </a:lnTo>
                  <a:cubicBezTo>
                    <a:pt x="18505" y="12890"/>
                    <a:pt x="19193" y="14504"/>
                    <a:pt x="19193" y="16273"/>
                  </a:cubicBezTo>
                  <a:moveTo>
                    <a:pt x="21600" y="7649"/>
                  </a:moveTo>
                  <a:cubicBezTo>
                    <a:pt x="21423" y="8256"/>
                    <a:pt x="21153" y="8794"/>
                    <a:pt x="20811" y="9222"/>
                  </a:cubicBezTo>
                  <a:moveTo>
                    <a:pt x="19707" y="1814"/>
                  </a:moveTo>
                  <a:cubicBezTo>
                    <a:pt x="19737" y="2059"/>
                    <a:pt x="19751" y="2307"/>
                    <a:pt x="19749" y="2556"/>
                  </a:cubicBezTo>
                  <a:moveTo>
                    <a:pt x="14668" y="947"/>
                  </a:moveTo>
                  <a:cubicBezTo>
                    <a:pt x="14771" y="605"/>
                    <a:pt x="14907" y="286"/>
                    <a:pt x="15073" y="0"/>
                  </a:cubicBezTo>
                  <a:moveTo>
                    <a:pt x="10888" y="1399"/>
                  </a:moveTo>
                  <a:lnTo>
                    <a:pt x="10888" y="1399"/>
                  </a:lnTo>
                  <a:cubicBezTo>
                    <a:pt x="10930" y="1115"/>
                    <a:pt x="10996" y="841"/>
                    <a:pt x="11084" y="582"/>
                  </a:cubicBezTo>
                  <a:moveTo>
                    <a:pt x="6452" y="1676"/>
                  </a:moveTo>
                  <a:cubicBezTo>
                    <a:pt x="6709" y="1897"/>
                    <a:pt x="6947" y="2163"/>
                    <a:pt x="7160" y="2469"/>
                  </a:cubicBezTo>
                  <a:moveTo>
                    <a:pt x="1072" y="7905"/>
                  </a:moveTo>
                  <a:lnTo>
                    <a:pt x="1072" y="7905"/>
                  </a:lnTo>
                  <a:cubicBezTo>
                    <a:pt x="1016" y="7632"/>
                    <a:pt x="974" y="7353"/>
                    <a:pt x="948" y="7071"/>
                  </a:cubicBezTo>
                </a:path>
              </a:pathLst>
            </a:custGeom>
            <a:noFill/>
            <a:ln w="28575" cap="flat">
              <a:solidFill>
                <a:srgbClr val="134F5C"/>
              </a:solidFill>
              <a:prstDash val="dashDot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91" name="Shape 146"/>
          <p:cNvGrpSpPr/>
          <p:nvPr/>
        </p:nvGrpSpPr>
        <p:grpSpPr>
          <a:xfrm>
            <a:off x="1469625" y="1351074"/>
            <a:ext cx="1654201" cy="1073703"/>
            <a:chOff x="0" y="0"/>
            <a:chExt cx="1654199" cy="1073701"/>
          </a:xfrm>
        </p:grpSpPr>
        <p:sp>
          <p:nvSpPr>
            <p:cNvPr id="187" name="Shape"/>
            <p:cNvSpPr/>
            <p:nvPr/>
          </p:nvSpPr>
          <p:spPr>
            <a:xfrm>
              <a:off x="0" y="-1"/>
              <a:ext cx="1654200" cy="1073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6DB"/>
                </a:gs>
                <a:gs pos="100000">
                  <a:srgbClr val="FAD25C"/>
                </a:gs>
              </a:gsLst>
              <a:lin ang="5400011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188" name="Oval"/>
            <p:cNvSpPr/>
            <p:nvPr/>
          </p:nvSpPr>
          <p:spPr>
            <a:xfrm>
              <a:off x="0" y="-1"/>
              <a:ext cx="1654200" cy="268427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189" name="Line"/>
            <p:cNvSpPr/>
            <p:nvPr/>
          </p:nvSpPr>
          <p:spPr>
            <a:xfrm>
              <a:off x="0" y="-1"/>
              <a:ext cx="1654200" cy="1073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190" name="LCGCMAKE"/>
            <p:cNvSpPr txBox="1"/>
            <p:nvPr/>
          </p:nvSpPr>
          <p:spPr>
            <a:xfrm>
              <a:off x="0" y="342154"/>
              <a:ext cx="1654200" cy="5236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</a:p>
            <a:p>
              <a:pPr/>
              <a:r>
                <a:t>    LCGCMAKE</a:t>
              </a:r>
            </a:p>
          </p:txBody>
        </p:sp>
      </p:grpSp>
      <p:grpSp>
        <p:nvGrpSpPr>
          <p:cNvPr id="194" name="Shape 147"/>
          <p:cNvGrpSpPr/>
          <p:nvPr/>
        </p:nvGrpSpPr>
        <p:grpSpPr>
          <a:xfrm>
            <a:off x="1610199" y="1520747"/>
            <a:ext cx="1314001" cy="345806"/>
            <a:chOff x="0" y="17214"/>
            <a:chExt cx="1314000" cy="345804"/>
          </a:xfrm>
        </p:grpSpPr>
        <p:sp>
          <p:nvSpPr>
            <p:cNvPr id="192" name="Rectangle"/>
            <p:cNvSpPr/>
            <p:nvPr/>
          </p:nvSpPr>
          <p:spPr>
            <a:xfrm>
              <a:off x="0" y="77166"/>
              <a:ext cx="1314001" cy="225901"/>
            </a:xfrm>
            <a:prstGeom prst="rect">
              <a:avLst/>
            </a:prstGeom>
            <a:solidFill>
              <a:srgbClr val="CCA677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200"/>
              </a:pPr>
            </a:p>
          </p:txBody>
        </p:sp>
        <p:sp>
          <p:nvSpPr>
            <p:cNvPr id="193" name="Toolset.cmake"/>
            <p:cNvSpPr txBox="1"/>
            <p:nvPr/>
          </p:nvSpPr>
          <p:spPr>
            <a:xfrm>
              <a:off x="0" y="17214"/>
              <a:ext cx="1314001" cy="345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T</a:t>
              </a:r>
              <a:r>
                <a:rPr sz="1200"/>
                <a:t>oolset.cmake</a:t>
              </a:r>
            </a:p>
          </p:txBody>
        </p:sp>
      </p:grpSp>
      <p:grpSp>
        <p:nvGrpSpPr>
          <p:cNvPr id="197" name="Shape 148"/>
          <p:cNvGrpSpPr/>
          <p:nvPr/>
        </p:nvGrpSpPr>
        <p:grpSpPr>
          <a:xfrm>
            <a:off x="1027124" y="3207224"/>
            <a:ext cx="2040902" cy="441301"/>
            <a:chOff x="0" y="0"/>
            <a:chExt cx="2040900" cy="441300"/>
          </a:xfrm>
        </p:grpSpPr>
        <p:sp>
          <p:nvSpPr>
            <p:cNvPr id="195" name="Rectangle"/>
            <p:cNvSpPr/>
            <p:nvPr/>
          </p:nvSpPr>
          <p:spPr>
            <a:xfrm>
              <a:off x="-1" y="-1"/>
              <a:ext cx="2040902" cy="441302"/>
            </a:xfrm>
            <a:prstGeom prst="rect">
              <a:avLst/>
            </a:prstGeom>
            <a:solidFill>
              <a:srgbClr val="F1C232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200">
                  <a:solidFill>
                    <a:srgbClr val="38761D"/>
                  </a:solidFill>
                </a:defRPr>
              </a:pPr>
            </a:p>
          </p:txBody>
        </p:sp>
        <p:sp>
          <p:nvSpPr>
            <p:cNvPr id="196" name="1) Sources download"/>
            <p:cNvSpPr txBox="1"/>
            <p:nvPr/>
          </p:nvSpPr>
          <p:spPr>
            <a:xfrm>
              <a:off x="-1" y="59387"/>
              <a:ext cx="2040902" cy="3225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>
                <a:defRPr sz="1200">
                  <a:solidFill>
                    <a:srgbClr val="38761D"/>
                  </a:solidFill>
                </a:defRPr>
              </a:lvl1pPr>
            </a:lstStyle>
            <a:p>
              <a:pPr/>
              <a:r>
                <a:t>1) Sources download</a:t>
              </a:r>
            </a:p>
          </p:txBody>
        </p:sp>
      </p:grpSp>
      <p:grpSp>
        <p:nvGrpSpPr>
          <p:cNvPr id="200" name="Shape 149"/>
          <p:cNvGrpSpPr/>
          <p:nvPr/>
        </p:nvGrpSpPr>
        <p:grpSpPr>
          <a:xfrm>
            <a:off x="3426800" y="3193262"/>
            <a:ext cx="2195701" cy="474926"/>
            <a:chOff x="0" y="29269"/>
            <a:chExt cx="2195700" cy="474925"/>
          </a:xfrm>
        </p:grpSpPr>
        <p:sp>
          <p:nvSpPr>
            <p:cNvPr id="198" name="Rectangle"/>
            <p:cNvSpPr/>
            <p:nvPr/>
          </p:nvSpPr>
          <p:spPr>
            <a:xfrm>
              <a:off x="0" y="43232"/>
              <a:ext cx="2195701" cy="447001"/>
            </a:xfrm>
            <a:prstGeom prst="rect">
              <a:avLst/>
            </a:prstGeom>
            <a:solidFill>
              <a:srgbClr val="F1C232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200">
                  <a:solidFill>
                    <a:srgbClr val="38761D"/>
                  </a:solidFill>
                </a:defRPr>
              </a:pPr>
            </a:p>
          </p:txBody>
        </p:sp>
        <p:sp>
          <p:nvSpPr>
            <p:cNvPr id="199" name="2) Build orders per package…"/>
            <p:cNvSpPr txBox="1"/>
            <p:nvPr/>
          </p:nvSpPr>
          <p:spPr>
            <a:xfrm>
              <a:off x="0" y="29269"/>
              <a:ext cx="2195701" cy="4749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>
                <a:defRPr sz="1200">
                  <a:solidFill>
                    <a:srgbClr val="38761D"/>
                  </a:solidFill>
                </a:defRPr>
              </a:pPr>
              <a:r>
                <a:t>2) Build orders per package</a:t>
              </a:r>
            </a:p>
            <a:p>
              <a:pPr>
                <a:defRPr sz="1200">
                  <a:solidFill>
                    <a:srgbClr val="38761D"/>
                  </a:solidFill>
                </a:defRPr>
              </a:pPr>
              <a:r>
                <a:t>Machinery</a:t>
              </a:r>
            </a:p>
          </p:txBody>
        </p:sp>
      </p:grpSp>
      <p:grpSp>
        <p:nvGrpSpPr>
          <p:cNvPr id="203" name="Shape 150"/>
          <p:cNvGrpSpPr/>
          <p:nvPr/>
        </p:nvGrpSpPr>
        <p:grpSpPr>
          <a:xfrm>
            <a:off x="1393949" y="1140499"/>
            <a:ext cx="1787401" cy="1787401"/>
            <a:chOff x="0" y="7616"/>
            <a:chExt cx="1787400" cy="1787400"/>
          </a:xfrm>
        </p:grpSpPr>
        <p:sp>
          <p:nvSpPr>
            <p:cNvPr id="201" name="Square"/>
            <p:cNvSpPr/>
            <p:nvPr/>
          </p:nvSpPr>
          <p:spPr>
            <a:xfrm>
              <a:off x="0" y="7616"/>
              <a:ext cx="1787401" cy="1787401"/>
            </a:xfrm>
            <a:prstGeom prst="rect">
              <a:avLst/>
            </a:prstGeom>
            <a:noFill/>
            <a:ln w="38100" cap="flat">
              <a:solidFill>
                <a:srgbClr val="1155CC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02" name="GITLAB repo"/>
            <p:cNvSpPr txBox="1"/>
            <p:nvPr/>
          </p:nvSpPr>
          <p:spPr>
            <a:xfrm>
              <a:off x="0" y="106114"/>
              <a:ext cx="1787401" cy="15904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</a:p>
            <a:p>
              <a:pPr/>
            </a:p>
            <a:p>
              <a:pPr/>
            </a:p>
            <a:p>
              <a:pPr/>
            </a:p>
            <a:p>
              <a:pPr/>
            </a:p>
            <a:p>
              <a:pPr/>
            </a:p>
            <a:p>
              <a:pPr/>
            </a:p>
            <a:p>
              <a:pPr/>
              <a:r>
                <a:t>GITLAB repo</a:t>
              </a:r>
            </a:p>
          </p:txBody>
        </p:sp>
      </p:grpSp>
      <p:grpSp>
        <p:nvGrpSpPr>
          <p:cNvPr id="208" name="Shape 151"/>
          <p:cNvGrpSpPr/>
          <p:nvPr/>
        </p:nvGrpSpPr>
        <p:grpSpPr>
          <a:xfrm>
            <a:off x="1714075" y="4095124"/>
            <a:ext cx="1353901" cy="486900"/>
            <a:chOff x="0" y="0"/>
            <a:chExt cx="1353900" cy="486899"/>
          </a:xfrm>
        </p:grpSpPr>
        <p:sp>
          <p:nvSpPr>
            <p:cNvPr id="204" name="Shape"/>
            <p:cNvSpPr/>
            <p:nvPr/>
          </p:nvSpPr>
          <p:spPr>
            <a:xfrm>
              <a:off x="-1" y="-1"/>
              <a:ext cx="1353902" cy="486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CCA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05" name="Oval"/>
            <p:cNvSpPr/>
            <p:nvPr/>
          </p:nvSpPr>
          <p:spPr>
            <a:xfrm>
              <a:off x="-1" y="-1"/>
              <a:ext cx="1353902" cy="12172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06" name="Line"/>
            <p:cNvSpPr/>
            <p:nvPr/>
          </p:nvSpPr>
          <p:spPr>
            <a:xfrm>
              <a:off x="-1" y="-1"/>
              <a:ext cx="1353902" cy="486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07" name="EOS (**)"/>
            <p:cNvSpPr txBox="1"/>
            <p:nvPr/>
          </p:nvSpPr>
          <p:spPr>
            <a:xfrm>
              <a:off x="-1" y="100978"/>
              <a:ext cx="1353902" cy="345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/>
            </a:lstStyle>
            <a:p>
              <a:pPr/>
              <a:r>
                <a:t>       EOS (**)</a:t>
              </a:r>
            </a:p>
          </p:txBody>
        </p:sp>
      </p:grpSp>
      <p:grpSp>
        <p:nvGrpSpPr>
          <p:cNvPr id="216" name="Shape 152"/>
          <p:cNvGrpSpPr/>
          <p:nvPr/>
        </p:nvGrpSpPr>
        <p:grpSpPr>
          <a:xfrm>
            <a:off x="1093775" y="3975074"/>
            <a:ext cx="1074001" cy="353101"/>
            <a:chOff x="0" y="13566"/>
            <a:chExt cx="1074000" cy="353100"/>
          </a:xfrm>
        </p:grpSpPr>
        <p:sp>
          <p:nvSpPr>
            <p:cNvPr id="209" name="Rectangle"/>
            <p:cNvSpPr/>
            <p:nvPr/>
          </p:nvSpPr>
          <p:spPr>
            <a:xfrm>
              <a:off x="0" y="13566"/>
              <a:ext cx="1074001" cy="353101"/>
            </a:xfrm>
            <a:prstGeom prst="rect">
              <a:avLst/>
            </a:prstGeom>
            <a:solidFill>
              <a:srgbClr val="4A86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10" name="Shape"/>
            <p:cNvSpPr/>
            <p:nvPr/>
          </p:nvSpPr>
          <p:spPr>
            <a:xfrm>
              <a:off x="0" y="13566"/>
              <a:ext cx="1074001" cy="44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0712" y="21600"/>
                  </a:lnTo>
                  <a:lnTo>
                    <a:pt x="888" y="21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11" name="Shape"/>
            <p:cNvSpPr/>
            <p:nvPr/>
          </p:nvSpPr>
          <p:spPr>
            <a:xfrm>
              <a:off x="0" y="322529"/>
              <a:ext cx="1074001" cy="44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888" y="0"/>
                  </a:lnTo>
                  <a:lnTo>
                    <a:pt x="20712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12" name="Shape"/>
            <p:cNvSpPr/>
            <p:nvPr/>
          </p:nvSpPr>
          <p:spPr>
            <a:xfrm>
              <a:off x="0" y="13566"/>
              <a:ext cx="44139" cy="353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13" name="Shape"/>
            <p:cNvSpPr/>
            <p:nvPr/>
          </p:nvSpPr>
          <p:spPr>
            <a:xfrm>
              <a:off x="1029863" y="13566"/>
              <a:ext cx="44138" cy="353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8900"/>
                  </a:lnTo>
                  <a:lnTo>
                    <a:pt x="0" y="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14" name="Shape"/>
            <p:cNvSpPr/>
            <p:nvPr/>
          </p:nvSpPr>
          <p:spPr>
            <a:xfrm>
              <a:off x="0" y="13566"/>
              <a:ext cx="1074001" cy="353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888" y="2700"/>
                  </a:moveTo>
                  <a:lnTo>
                    <a:pt x="20712" y="2700"/>
                  </a:lnTo>
                  <a:lnTo>
                    <a:pt x="20712" y="18900"/>
                  </a:lnTo>
                  <a:lnTo>
                    <a:pt x="888" y="18900"/>
                  </a:lnTo>
                  <a:close/>
                  <a:moveTo>
                    <a:pt x="0" y="0"/>
                  </a:moveTo>
                  <a:lnTo>
                    <a:pt x="888" y="2700"/>
                  </a:lnTo>
                  <a:moveTo>
                    <a:pt x="0" y="21600"/>
                  </a:moveTo>
                  <a:lnTo>
                    <a:pt x="888" y="18900"/>
                  </a:lnTo>
                  <a:moveTo>
                    <a:pt x="21600" y="0"/>
                  </a:moveTo>
                  <a:lnTo>
                    <a:pt x="20712" y="2700"/>
                  </a:lnTo>
                  <a:moveTo>
                    <a:pt x="21600" y="21600"/>
                  </a:moveTo>
                  <a:lnTo>
                    <a:pt x="20712" y="18900"/>
                  </a:lnTo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15" name="http:// (*)"/>
            <p:cNvSpPr txBox="1"/>
            <p:nvPr/>
          </p:nvSpPr>
          <p:spPr>
            <a:xfrm>
              <a:off x="44138" y="17214"/>
              <a:ext cx="985726" cy="345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http:// (*)</a:t>
              </a:r>
            </a:p>
          </p:txBody>
        </p:sp>
      </p:grpSp>
      <p:sp>
        <p:nvSpPr>
          <p:cNvPr id="217" name="Shape 153"/>
          <p:cNvSpPr/>
          <p:nvPr/>
        </p:nvSpPr>
        <p:spPr>
          <a:xfrm flipH="1" flipV="1">
            <a:off x="2047575" y="3648525"/>
            <a:ext cx="560101" cy="441301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18" name="Shape 154"/>
          <p:cNvSpPr/>
          <p:nvPr/>
        </p:nvSpPr>
        <p:spPr>
          <a:xfrm>
            <a:off x="2287650" y="2927899"/>
            <a:ext cx="2141100" cy="280202"/>
          </a:xfrm>
          <a:prstGeom prst="line">
            <a:avLst/>
          </a:prstGeom>
          <a:ln w="28575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46" name="Shape 155"/>
          <p:cNvSpPr/>
          <p:nvPr/>
        </p:nvSpPr>
        <p:spPr>
          <a:xfrm>
            <a:off x="2086404" y="2946998"/>
            <a:ext cx="44007" cy="255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28575">
            <a:solidFill>
              <a:srgbClr val="000000"/>
            </a:solidFill>
            <a:tailEnd type="triangle"/>
          </a:ln>
        </p:spPr>
        <p:txBody>
          <a:bodyPr/>
          <a:lstStyle/>
          <a:p>
            <a:pPr/>
          </a:p>
        </p:txBody>
      </p:sp>
      <p:grpSp>
        <p:nvGrpSpPr>
          <p:cNvPr id="223" name="Shape 156"/>
          <p:cNvGrpSpPr/>
          <p:nvPr/>
        </p:nvGrpSpPr>
        <p:grpSpPr>
          <a:xfrm>
            <a:off x="4945423" y="2456200"/>
            <a:ext cx="2099678" cy="574451"/>
            <a:chOff x="0" y="0"/>
            <a:chExt cx="2099677" cy="574450"/>
          </a:xfrm>
        </p:grpSpPr>
        <p:sp>
          <p:nvSpPr>
            <p:cNvPr id="220" name="Shape"/>
            <p:cNvSpPr/>
            <p:nvPr/>
          </p:nvSpPr>
          <p:spPr>
            <a:xfrm>
              <a:off x="0" y="0"/>
              <a:ext cx="2099678" cy="57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600"/>
                  </a:moveTo>
                  <a:cubicBezTo>
                    <a:pt x="0" y="1612"/>
                    <a:pt x="4835" y="0"/>
                    <a:pt x="10800" y="0"/>
                  </a:cubicBezTo>
                  <a:cubicBezTo>
                    <a:pt x="167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6765" y="21600"/>
                    <a:pt x="10800" y="21600"/>
                  </a:cubicBezTo>
                  <a:cubicBezTo>
                    <a:pt x="4835" y="21600"/>
                    <a:pt x="0" y="19988"/>
                    <a:pt x="0" y="180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DECDB"/>
                </a:gs>
                <a:gs pos="100000">
                  <a:srgbClr val="F0A963"/>
                </a:gs>
              </a:gsLst>
              <a:lin ang="5400011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21" name="Shape"/>
            <p:cNvSpPr/>
            <p:nvPr/>
          </p:nvSpPr>
          <p:spPr>
            <a:xfrm>
              <a:off x="0" y="0"/>
              <a:ext cx="2099678" cy="574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600"/>
                  </a:moveTo>
                  <a:cubicBezTo>
                    <a:pt x="21600" y="5588"/>
                    <a:pt x="16765" y="7200"/>
                    <a:pt x="10800" y="7200"/>
                  </a:cubicBezTo>
                  <a:cubicBezTo>
                    <a:pt x="4835" y="7200"/>
                    <a:pt x="0" y="5588"/>
                    <a:pt x="0" y="3600"/>
                  </a:cubicBezTo>
                  <a:moveTo>
                    <a:pt x="0" y="3600"/>
                  </a:moveTo>
                  <a:cubicBezTo>
                    <a:pt x="0" y="1612"/>
                    <a:pt x="4835" y="0"/>
                    <a:pt x="10800" y="0"/>
                  </a:cubicBezTo>
                  <a:cubicBezTo>
                    <a:pt x="167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6765" y="21600"/>
                    <a:pt x="10800" y="21600"/>
                  </a:cubicBezTo>
                  <a:cubicBezTo>
                    <a:pt x="4835" y="21600"/>
                    <a:pt x="0" y="19988"/>
                    <a:pt x="0" y="18000"/>
                  </a:cubicBezTo>
                  <a:close/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22" name="Packages creation in tar files"/>
            <p:cNvSpPr txBox="1"/>
            <p:nvPr/>
          </p:nvSpPr>
          <p:spPr>
            <a:xfrm>
              <a:off x="1" y="162193"/>
              <a:ext cx="2099676" cy="345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/>
            </a:lstStyle>
            <a:p>
              <a:pPr/>
              <a:r>
                <a:t>Packages creation in tar files</a:t>
              </a:r>
            </a:p>
          </p:txBody>
        </p:sp>
      </p:grpSp>
      <p:grpSp>
        <p:nvGrpSpPr>
          <p:cNvPr id="226" name="Shape 157"/>
          <p:cNvGrpSpPr/>
          <p:nvPr/>
        </p:nvGrpSpPr>
        <p:grpSpPr>
          <a:xfrm>
            <a:off x="4945424" y="3830799"/>
            <a:ext cx="2195701" cy="534901"/>
            <a:chOff x="0" y="0"/>
            <a:chExt cx="2195700" cy="534900"/>
          </a:xfrm>
        </p:grpSpPr>
        <p:sp>
          <p:nvSpPr>
            <p:cNvPr id="224" name="Rounded Rectangle"/>
            <p:cNvSpPr/>
            <p:nvPr/>
          </p:nvSpPr>
          <p:spPr>
            <a:xfrm>
              <a:off x="0" y="0"/>
              <a:ext cx="2195701" cy="534901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FDECDB"/>
                </a:gs>
                <a:gs pos="100000">
                  <a:srgbClr val="F0A963"/>
                </a:gs>
              </a:gsLst>
              <a:lin ang="5400011" scaled="0"/>
            </a:gra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25" name="Dependencies text (.txt)"/>
            <p:cNvSpPr txBox="1"/>
            <p:nvPr/>
          </p:nvSpPr>
          <p:spPr>
            <a:xfrm>
              <a:off x="26112" y="94547"/>
              <a:ext cx="2143476" cy="345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Dependencies text (.txt)</a:t>
              </a:r>
            </a:p>
          </p:txBody>
        </p:sp>
      </p:grpSp>
      <p:sp>
        <p:nvSpPr>
          <p:cNvPr id="227" name="Shape 158"/>
          <p:cNvSpPr txBox="1"/>
          <p:nvPr/>
        </p:nvSpPr>
        <p:spPr>
          <a:xfrm>
            <a:off x="4623775" y="4582017"/>
            <a:ext cx="3114001" cy="345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/>
            <a:r>
              <a:t>Separated build execution for every platform</a:t>
            </a:r>
          </a:p>
        </p:txBody>
      </p:sp>
      <p:sp>
        <p:nvSpPr>
          <p:cNvPr id="247" name="Shape 159"/>
          <p:cNvSpPr/>
          <p:nvPr/>
        </p:nvSpPr>
        <p:spPr>
          <a:xfrm>
            <a:off x="5032535" y="3018884"/>
            <a:ext cx="373330" cy="174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248" name="Shape 160"/>
          <p:cNvSpPr/>
          <p:nvPr/>
        </p:nvSpPr>
        <p:spPr>
          <a:xfrm>
            <a:off x="5064507" y="3668024"/>
            <a:ext cx="359483" cy="1580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pic>
        <p:nvPicPr>
          <p:cNvPr id="230" name="Shape 161" descr="Shape 1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1699" y="3868075"/>
            <a:ext cx="548701" cy="53387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3" name="Shape 162"/>
          <p:cNvGrpSpPr/>
          <p:nvPr/>
        </p:nvGrpSpPr>
        <p:grpSpPr>
          <a:xfrm>
            <a:off x="264099" y="4324247"/>
            <a:ext cx="1029902" cy="345806"/>
            <a:chOff x="0" y="17214"/>
            <a:chExt cx="1029900" cy="345804"/>
          </a:xfrm>
        </p:grpSpPr>
        <p:sp>
          <p:nvSpPr>
            <p:cNvPr id="231" name="Rectangle"/>
            <p:cNvSpPr/>
            <p:nvPr/>
          </p:nvSpPr>
          <p:spPr>
            <a:xfrm>
              <a:off x="0" y="77166"/>
              <a:ext cx="1029901" cy="225901"/>
            </a:xfrm>
            <a:prstGeom prst="rect">
              <a:avLst/>
            </a:prstGeom>
            <a:solidFill>
              <a:srgbClr val="38761D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32" name="JENKINS"/>
            <p:cNvSpPr txBox="1"/>
            <p:nvPr/>
          </p:nvSpPr>
          <p:spPr>
            <a:xfrm>
              <a:off x="0" y="17214"/>
              <a:ext cx="1029901" cy="3458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JENKINS</a:t>
              </a:r>
            </a:p>
          </p:txBody>
        </p:sp>
      </p:grpSp>
      <p:pic>
        <p:nvPicPr>
          <p:cNvPr id="234" name="Shape 163" descr="Shape 16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65163" y="1806599"/>
            <a:ext cx="641576" cy="6415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7" name="Shape 164"/>
          <p:cNvGrpSpPr/>
          <p:nvPr/>
        </p:nvGrpSpPr>
        <p:grpSpPr>
          <a:xfrm>
            <a:off x="8075024" y="2984325"/>
            <a:ext cx="701406" cy="1690499"/>
            <a:chOff x="0" y="0"/>
            <a:chExt cx="701404" cy="1690498"/>
          </a:xfrm>
        </p:grpSpPr>
        <p:sp>
          <p:nvSpPr>
            <p:cNvPr id="235" name="Rectangle"/>
            <p:cNvSpPr/>
            <p:nvPr/>
          </p:nvSpPr>
          <p:spPr>
            <a:xfrm rot="5400000">
              <a:off x="-574500" y="574499"/>
              <a:ext cx="1690500" cy="541501"/>
            </a:xfrm>
            <a:prstGeom prst="rect">
              <a:avLst/>
            </a:prstGeom>
            <a:gradFill flip="none" rotWithShape="1">
              <a:gsLst>
                <a:gs pos="0">
                  <a:srgbClr val="D4E5F5"/>
                </a:gs>
                <a:gs pos="100000">
                  <a:srgbClr val="70A4D5"/>
                </a:gs>
              </a:gsLst>
              <a:lin ang="5400011" scaled="0"/>
            </a:gra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b">
              <a:noAutofit/>
            </a:bodyPr>
            <a:lstStyle/>
            <a:p>
              <a:pPr/>
            </a:p>
          </p:txBody>
        </p:sp>
        <p:sp>
          <p:nvSpPr>
            <p:cNvPr id="236" name="lcginfo.cern.ch"/>
            <p:cNvSpPr txBox="1"/>
            <p:nvPr/>
          </p:nvSpPr>
          <p:spPr>
            <a:xfrm rot="5400000">
              <a:off x="-494548" y="494547"/>
              <a:ext cx="1690500" cy="7014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b">
              <a:spAutoFit/>
            </a:bodyPr>
            <a:lstStyle/>
            <a:p>
              <a:pPr/>
            </a:p>
            <a:p>
              <a:pPr/>
            </a:p>
            <a:p>
              <a:pPr/>
              <a:r>
                <a:t>  lcginfo.cern.ch</a:t>
              </a:r>
            </a:p>
          </p:txBody>
        </p:sp>
      </p:grpSp>
      <p:sp>
        <p:nvSpPr>
          <p:cNvPr id="238" name="Shape 165"/>
          <p:cNvSpPr/>
          <p:nvPr/>
        </p:nvSpPr>
        <p:spPr>
          <a:xfrm flipH="1" rot="10800000">
            <a:off x="6913025" y="1267650"/>
            <a:ext cx="653701" cy="594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39" name="Shape 166"/>
          <p:cNvSpPr/>
          <p:nvPr/>
        </p:nvSpPr>
        <p:spPr>
          <a:xfrm>
            <a:off x="7135424" y="2925074"/>
            <a:ext cx="939601" cy="90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lIns="0" tIns="0" rIns="0" bIns="0"/>
          <a:lstStyle/>
          <a:p>
            <a:pPr/>
          </a:p>
        </p:txBody>
      </p:sp>
      <p:pic>
        <p:nvPicPr>
          <p:cNvPr id="240" name="Shape 167" descr="Shape 16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6900" y="1491099"/>
            <a:ext cx="766526" cy="7665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3" name="Shape 168"/>
          <p:cNvGrpSpPr/>
          <p:nvPr/>
        </p:nvGrpSpPr>
        <p:grpSpPr>
          <a:xfrm>
            <a:off x="3340975" y="1438372"/>
            <a:ext cx="2886601" cy="523606"/>
            <a:chOff x="0" y="153472"/>
            <a:chExt cx="2886599" cy="523604"/>
          </a:xfrm>
        </p:grpSpPr>
        <p:sp>
          <p:nvSpPr>
            <p:cNvPr id="241" name="Rectangle"/>
            <p:cNvSpPr/>
            <p:nvPr/>
          </p:nvSpPr>
          <p:spPr>
            <a:xfrm>
              <a:off x="0" y="194625"/>
              <a:ext cx="2886600" cy="441301"/>
            </a:xfrm>
            <a:prstGeom prst="rect">
              <a:avLst/>
            </a:prstGeom>
            <a:solidFill>
              <a:srgbClr val="EEEEEE"/>
            </a:solidFill>
            <a:ln w="9525" cap="flat">
              <a:solidFill>
                <a:schemeClr val="accent2">
                  <a:lumOff val="21764"/>
                </a:schemeClr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/>
            </a:p>
          </p:txBody>
        </p:sp>
        <p:sp>
          <p:nvSpPr>
            <p:cNvPr id="242" name="Files including declaration of packages to build and the versions"/>
            <p:cNvSpPr txBox="1"/>
            <p:nvPr/>
          </p:nvSpPr>
          <p:spPr>
            <a:xfrm>
              <a:off x="0" y="153472"/>
              <a:ext cx="2886600" cy="523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Files including declaration of packages to build and the versions</a:t>
              </a:r>
            </a:p>
          </p:txBody>
        </p:sp>
      </p:grpSp>
      <p:sp>
        <p:nvSpPr>
          <p:cNvPr id="244" name="Shape 169"/>
          <p:cNvSpPr/>
          <p:nvPr/>
        </p:nvSpPr>
        <p:spPr>
          <a:xfrm>
            <a:off x="2949475" y="1688475"/>
            <a:ext cx="391500" cy="11701"/>
          </a:xfrm>
          <a:prstGeom prst="line">
            <a:avLst/>
          </a:prstGeom>
          <a:ln w="19050">
            <a:solidFill>
              <a:schemeClr val="accent2">
                <a:lumOff val="21764"/>
              </a:schemeClr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45" name="Shape 170"/>
          <p:cNvSpPr/>
          <p:nvPr/>
        </p:nvSpPr>
        <p:spPr>
          <a:xfrm flipV="1">
            <a:off x="1193425" y="1787062"/>
            <a:ext cx="220800" cy="87301"/>
          </a:xfrm>
          <a:prstGeom prst="line">
            <a:avLst/>
          </a:prstGeom>
          <a:ln w="19050">
            <a:solidFill>
              <a:schemeClr val="accent2">
                <a:lumOff val="21764"/>
              </a:schemeClr>
            </a:solidFill>
            <a:tailEnd type="triangle"/>
          </a:ln>
        </p:spPr>
        <p:txBody>
          <a:bodyPr lIns="0" tIns="0" rIns="0" bIns="0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175"/>
          <p:cNvSpPr/>
          <p:nvPr/>
        </p:nvSpPr>
        <p:spPr>
          <a:xfrm>
            <a:off x="219825" y="284075"/>
            <a:ext cx="6658800" cy="664201"/>
          </a:xfrm>
          <a:prstGeom prst="roundRect">
            <a:avLst>
              <a:gd name="adj" fmla="val 16667"/>
            </a:avLst>
          </a:prstGeom>
          <a:ln>
            <a:solidFill>
              <a:schemeClr val="accent2">
                <a:lumOff val="21764"/>
              </a:schemeClr>
            </a:solidFill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251" name="Shape 176"/>
          <p:cNvSpPr txBox="1"/>
          <p:nvPr>
            <p:ph type="title"/>
          </p:nvPr>
        </p:nvSpPr>
        <p:spPr>
          <a:xfrm>
            <a:off x="267824" y="345724"/>
            <a:ext cx="8520602" cy="572702"/>
          </a:xfrm>
          <a:prstGeom prst="rect">
            <a:avLst/>
          </a:prstGeom>
        </p:spPr>
        <p:txBody>
          <a:bodyPr/>
          <a:lstStyle/>
          <a:p>
            <a:pPr/>
            <a:r>
              <a:t>Lifecycle of a new package</a:t>
            </a:r>
          </a:p>
        </p:txBody>
      </p:sp>
      <p:sp>
        <p:nvSpPr>
          <p:cNvPr id="252" name="Shape 177"/>
          <p:cNvSpPr txBox="1"/>
          <p:nvPr>
            <p:ph type="sldNum" sz="quarter" idx="2"/>
          </p:nvPr>
        </p:nvSpPr>
        <p:spPr>
          <a:xfrm>
            <a:off x="8765518" y="4704043"/>
            <a:ext cx="255640" cy="3119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55" name="Shape 178"/>
          <p:cNvGrpSpPr/>
          <p:nvPr/>
        </p:nvGrpSpPr>
        <p:grpSpPr>
          <a:xfrm>
            <a:off x="1714874" y="1983248"/>
            <a:ext cx="2415302" cy="459900"/>
            <a:chOff x="0" y="1175"/>
            <a:chExt cx="2415300" cy="459899"/>
          </a:xfrm>
        </p:grpSpPr>
        <p:sp>
          <p:nvSpPr>
            <p:cNvPr id="253" name="Rectangle"/>
            <p:cNvSpPr/>
            <p:nvPr/>
          </p:nvSpPr>
          <p:spPr>
            <a:xfrm>
              <a:off x="0" y="1175"/>
              <a:ext cx="2415301" cy="459900"/>
            </a:xfrm>
            <a:prstGeom prst="rect">
              <a:avLst/>
            </a:prstGeom>
            <a:solidFill>
              <a:srgbClr val="EFEFEF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254" name="2. Experimental slots"/>
            <p:cNvSpPr txBox="1"/>
            <p:nvPr/>
          </p:nvSpPr>
          <p:spPr>
            <a:xfrm>
              <a:off x="0" y="28593"/>
              <a:ext cx="2415301" cy="4050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2. Experimental slots</a:t>
              </a:r>
            </a:p>
          </p:txBody>
        </p:sp>
      </p:grpSp>
      <p:grpSp>
        <p:nvGrpSpPr>
          <p:cNvPr id="258" name="Shape 179"/>
          <p:cNvGrpSpPr/>
          <p:nvPr/>
        </p:nvGrpSpPr>
        <p:grpSpPr>
          <a:xfrm>
            <a:off x="1015424" y="2842918"/>
            <a:ext cx="3839402" cy="887663"/>
            <a:chOff x="0" y="66693"/>
            <a:chExt cx="3839400" cy="887662"/>
          </a:xfrm>
        </p:grpSpPr>
        <p:sp>
          <p:nvSpPr>
            <p:cNvPr id="256" name="Rectangle"/>
            <p:cNvSpPr/>
            <p:nvPr/>
          </p:nvSpPr>
          <p:spPr>
            <a:xfrm>
              <a:off x="0" y="280575"/>
              <a:ext cx="3839401" cy="459900"/>
            </a:xfrm>
            <a:prstGeom prst="rect">
              <a:avLst/>
            </a:prstGeom>
            <a:solidFill>
              <a:srgbClr val="EFEFEF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800"/>
              </a:pPr>
            </a:p>
          </p:txBody>
        </p:sp>
        <p:sp>
          <p:nvSpPr>
            <p:cNvPr id="257" name="3. Incremental nightly builds"/>
            <p:cNvSpPr txBox="1"/>
            <p:nvPr/>
          </p:nvSpPr>
          <p:spPr>
            <a:xfrm>
              <a:off x="0" y="66693"/>
              <a:ext cx="3839401" cy="887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 algn="ctr"/>
              <a:endParaRPr sz="1800">
                <a:solidFill>
                  <a:srgbClr val="FF0000"/>
                </a:solidFill>
              </a:endParaRPr>
            </a:p>
            <a:p>
              <a:pPr algn="ctr">
                <a:defRPr sz="1800">
                  <a:solidFill>
                    <a:srgbClr val="FF0000"/>
                  </a:solidFill>
                </a:defRPr>
              </a:pPr>
              <a:r>
                <a:t>3. Incremental</a:t>
              </a:r>
              <a:r>
                <a:rPr>
                  <a:solidFill>
                    <a:srgbClr val="000000"/>
                  </a:solidFill>
                </a:rPr>
                <a:t> nightly builds</a:t>
              </a:r>
            </a:p>
          </p:txBody>
        </p:sp>
      </p:grpSp>
      <p:grpSp>
        <p:nvGrpSpPr>
          <p:cNvPr id="261" name="Shape 180"/>
          <p:cNvGrpSpPr/>
          <p:nvPr/>
        </p:nvGrpSpPr>
        <p:grpSpPr>
          <a:xfrm>
            <a:off x="1076175" y="3888074"/>
            <a:ext cx="3717900" cy="664201"/>
            <a:chOff x="0" y="41010"/>
            <a:chExt cx="3717899" cy="664200"/>
          </a:xfrm>
        </p:grpSpPr>
        <p:sp>
          <p:nvSpPr>
            <p:cNvPr id="259" name="Rectangle"/>
            <p:cNvSpPr/>
            <p:nvPr/>
          </p:nvSpPr>
          <p:spPr>
            <a:xfrm>
              <a:off x="0" y="41010"/>
              <a:ext cx="3717900" cy="664201"/>
            </a:xfrm>
            <a:prstGeom prst="rect">
              <a:avLst/>
            </a:prstGeom>
            <a:solidFill>
              <a:srgbClr val="EFEFEF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1800"/>
              </a:pPr>
            </a:p>
          </p:txBody>
        </p:sp>
        <p:sp>
          <p:nvSpPr>
            <p:cNvPr id="260" name="4. Releases LCG_XX and LCG_XXpython3 (Full build)"/>
            <p:cNvSpPr txBox="1"/>
            <p:nvPr/>
          </p:nvSpPr>
          <p:spPr>
            <a:xfrm>
              <a:off x="0" y="49928"/>
              <a:ext cx="3717900" cy="646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>
                <a:defRPr sz="1100"/>
              </a:pPr>
              <a:r>
                <a:t>4</a:t>
              </a:r>
              <a:r>
                <a:rPr sz="1800"/>
                <a:t>. Releases LCG_XX and LCG_XXpython3 (Full build)</a:t>
              </a:r>
            </a:p>
          </p:txBody>
        </p:sp>
      </p:grpSp>
      <p:sp>
        <p:nvSpPr>
          <p:cNvPr id="262" name="Shape 181"/>
          <p:cNvSpPr/>
          <p:nvPr/>
        </p:nvSpPr>
        <p:spPr>
          <a:xfrm>
            <a:off x="5764149" y="1844299"/>
            <a:ext cx="6602" cy="2370301"/>
          </a:xfrm>
          <a:prstGeom prst="line">
            <a:avLst/>
          </a:prstGeom>
          <a:ln w="28575">
            <a:solidFill>
              <a:srgbClr val="434343"/>
            </a:solidFill>
            <a:prstDash val="dash"/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81" name="Shape 182"/>
          <p:cNvSpPr/>
          <p:nvPr/>
        </p:nvSpPr>
        <p:spPr>
          <a:xfrm>
            <a:off x="2925280" y="2448004"/>
            <a:ext cx="4636" cy="394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19050">
            <a:solidFill>
              <a:srgbClr val="FF0000"/>
            </a:solidFill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282" name="Shape 183"/>
          <p:cNvSpPr/>
          <p:nvPr/>
        </p:nvSpPr>
        <p:spPr>
          <a:xfrm>
            <a:off x="2935124" y="3730708"/>
            <a:ext cx="1" cy="152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9050">
            <a:solidFill>
              <a:srgbClr val="FF0000"/>
            </a:solidFill>
            <a:tailEnd type="triangle"/>
          </a:ln>
        </p:spPr>
        <p:txBody>
          <a:bodyPr/>
          <a:lstStyle/>
          <a:p>
            <a:pPr/>
          </a:p>
        </p:txBody>
      </p:sp>
      <p:grpSp>
        <p:nvGrpSpPr>
          <p:cNvPr id="268" name="Shape 184"/>
          <p:cNvGrpSpPr/>
          <p:nvPr/>
        </p:nvGrpSpPr>
        <p:grpSpPr>
          <a:xfrm>
            <a:off x="6642224" y="1543224"/>
            <a:ext cx="1551601" cy="831301"/>
            <a:chOff x="0" y="0"/>
            <a:chExt cx="1551600" cy="831299"/>
          </a:xfrm>
        </p:grpSpPr>
        <p:sp>
          <p:nvSpPr>
            <p:cNvPr id="265" name="Shape"/>
            <p:cNvSpPr/>
            <p:nvPr/>
          </p:nvSpPr>
          <p:spPr>
            <a:xfrm>
              <a:off x="0" y="0"/>
              <a:ext cx="1551601" cy="83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600"/>
                  </a:moveTo>
                  <a:cubicBezTo>
                    <a:pt x="0" y="1612"/>
                    <a:pt x="4835" y="0"/>
                    <a:pt x="10800" y="0"/>
                  </a:cubicBezTo>
                  <a:cubicBezTo>
                    <a:pt x="167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6765" y="21600"/>
                    <a:pt x="10800" y="21600"/>
                  </a:cubicBezTo>
                  <a:cubicBezTo>
                    <a:pt x="4835" y="21600"/>
                    <a:pt x="0" y="19988"/>
                    <a:pt x="0" y="180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DDDDD"/>
                </a:gs>
                <a:gs pos="100000">
                  <a:srgbClr val="91919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66" name="Shape"/>
            <p:cNvSpPr/>
            <p:nvPr/>
          </p:nvSpPr>
          <p:spPr>
            <a:xfrm>
              <a:off x="0" y="0"/>
              <a:ext cx="1551601" cy="83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600"/>
                  </a:moveTo>
                  <a:cubicBezTo>
                    <a:pt x="21600" y="5588"/>
                    <a:pt x="16765" y="7200"/>
                    <a:pt x="10800" y="7200"/>
                  </a:cubicBezTo>
                  <a:cubicBezTo>
                    <a:pt x="4835" y="7200"/>
                    <a:pt x="0" y="5588"/>
                    <a:pt x="0" y="3600"/>
                  </a:cubicBezTo>
                  <a:moveTo>
                    <a:pt x="0" y="3600"/>
                  </a:moveTo>
                  <a:cubicBezTo>
                    <a:pt x="0" y="1612"/>
                    <a:pt x="4835" y="0"/>
                    <a:pt x="10800" y="0"/>
                  </a:cubicBezTo>
                  <a:cubicBezTo>
                    <a:pt x="167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6765" y="21600"/>
                    <a:pt x="10800" y="21600"/>
                  </a:cubicBezTo>
                  <a:cubicBezTo>
                    <a:pt x="4835" y="21600"/>
                    <a:pt x="0" y="19988"/>
                    <a:pt x="0" y="18000"/>
                  </a:cubicBezTo>
                  <a:close/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67" name="CVMFS(1)…"/>
            <p:cNvSpPr txBox="1"/>
            <p:nvPr/>
          </p:nvSpPr>
          <p:spPr>
            <a:xfrm>
              <a:off x="0" y="223122"/>
              <a:ext cx="1551601" cy="523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       CVMFS(1)</a:t>
              </a:r>
            </a:p>
            <a:p>
              <a:pPr algn="ctr"/>
              <a:r>
                <a:t>sft-nightlies.cern.ch</a:t>
              </a:r>
            </a:p>
          </p:txBody>
        </p:sp>
      </p:grpSp>
      <p:sp>
        <p:nvSpPr>
          <p:cNvPr id="283" name="Shape 185"/>
          <p:cNvSpPr/>
          <p:nvPr/>
        </p:nvSpPr>
        <p:spPr>
          <a:xfrm>
            <a:off x="4433560" y="2190084"/>
            <a:ext cx="2203903" cy="652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28575">
            <a:solidFill>
              <a:srgbClr val="000000"/>
            </a:solidFill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284" name="Shape 186"/>
          <p:cNvSpPr/>
          <p:nvPr/>
        </p:nvSpPr>
        <p:spPr>
          <a:xfrm>
            <a:off x="4798862" y="3600714"/>
            <a:ext cx="1905301" cy="313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28575">
            <a:solidFill>
              <a:srgbClr val="000000"/>
            </a:solidFill>
            <a:tailEnd type="triangle"/>
          </a:ln>
        </p:spPr>
        <p:txBody>
          <a:bodyPr/>
          <a:lstStyle/>
          <a:p>
            <a:pPr/>
          </a:p>
        </p:txBody>
      </p:sp>
      <p:grpSp>
        <p:nvGrpSpPr>
          <p:cNvPr id="274" name="Shape 187"/>
          <p:cNvGrpSpPr/>
          <p:nvPr/>
        </p:nvGrpSpPr>
        <p:grpSpPr>
          <a:xfrm>
            <a:off x="6708925" y="3056775"/>
            <a:ext cx="1551601" cy="831301"/>
            <a:chOff x="0" y="0"/>
            <a:chExt cx="1551600" cy="831299"/>
          </a:xfrm>
        </p:grpSpPr>
        <p:sp>
          <p:nvSpPr>
            <p:cNvPr id="271" name="Shape"/>
            <p:cNvSpPr/>
            <p:nvPr/>
          </p:nvSpPr>
          <p:spPr>
            <a:xfrm>
              <a:off x="-1" y="0"/>
              <a:ext cx="1551602" cy="83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600"/>
                  </a:moveTo>
                  <a:cubicBezTo>
                    <a:pt x="0" y="1612"/>
                    <a:pt x="4835" y="0"/>
                    <a:pt x="10800" y="0"/>
                  </a:cubicBezTo>
                  <a:cubicBezTo>
                    <a:pt x="167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6765" y="21600"/>
                    <a:pt x="10800" y="21600"/>
                  </a:cubicBezTo>
                  <a:cubicBezTo>
                    <a:pt x="4835" y="21600"/>
                    <a:pt x="0" y="19988"/>
                    <a:pt x="0" y="1800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DDDDD"/>
                </a:gs>
                <a:gs pos="100000">
                  <a:srgbClr val="91919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72" name="Shape"/>
            <p:cNvSpPr/>
            <p:nvPr/>
          </p:nvSpPr>
          <p:spPr>
            <a:xfrm>
              <a:off x="-1" y="0"/>
              <a:ext cx="1551602" cy="83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3600"/>
                  </a:moveTo>
                  <a:cubicBezTo>
                    <a:pt x="21600" y="5588"/>
                    <a:pt x="16765" y="7200"/>
                    <a:pt x="10800" y="7200"/>
                  </a:cubicBezTo>
                  <a:cubicBezTo>
                    <a:pt x="4835" y="7200"/>
                    <a:pt x="0" y="5588"/>
                    <a:pt x="0" y="3600"/>
                  </a:cubicBezTo>
                  <a:moveTo>
                    <a:pt x="0" y="3600"/>
                  </a:moveTo>
                  <a:cubicBezTo>
                    <a:pt x="0" y="1612"/>
                    <a:pt x="4835" y="0"/>
                    <a:pt x="10800" y="0"/>
                  </a:cubicBezTo>
                  <a:cubicBezTo>
                    <a:pt x="167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16765" y="21600"/>
                    <a:pt x="10800" y="21600"/>
                  </a:cubicBezTo>
                  <a:cubicBezTo>
                    <a:pt x="4835" y="21600"/>
                    <a:pt x="0" y="19988"/>
                    <a:pt x="0" y="18000"/>
                  </a:cubicBezTo>
                  <a:close/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</a:p>
          </p:txBody>
        </p:sp>
        <p:sp>
          <p:nvSpPr>
            <p:cNvPr id="273" name="CVMFS(2)…"/>
            <p:cNvSpPr txBox="1"/>
            <p:nvPr/>
          </p:nvSpPr>
          <p:spPr>
            <a:xfrm>
              <a:off x="-1" y="223122"/>
              <a:ext cx="1551602" cy="5236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/>
              <a:r>
                <a:t>       CVMFS(2)</a:t>
              </a:r>
            </a:p>
            <a:p>
              <a:pPr algn="ctr"/>
              <a:r>
                <a:t>sft.cern.ch</a:t>
              </a:r>
            </a:p>
          </p:txBody>
        </p:sp>
      </p:grpSp>
      <p:pic>
        <p:nvPicPr>
          <p:cNvPr id="275" name="Shape 188" descr="Shape 18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7825" y="1099338"/>
            <a:ext cx="755175" cy="7551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8" name="Shape 189"/>
          <p:cNvGrpSpPr/>
          <p:nvPr/>
        </p:nvGrpSpPr>
        <p:grpSpPr>
          <a:xfrm>
            <a:off x="1727474" y="1144809"/>
            <a:ext cx="2415302" cy="646364"/>
            <a:chOff x="0" y="47643"/>
            <a:chExt cx="2415300" cy="646362"/>
          </a:xfrm>
        </p:grpSpPr>
        <p:sp>
          <p:nvSpPr>
            <p:cNvPr id="276" name="Rectangle"/>
            <p:cNvSpPr/>
            <p:nvPr/>
          </p:nvSpPr>
          <p:spPr>
            <a:xfrm>
              <a:off x="0" y="174024"/>
              <a:ext cx="2415301" cy="393601"/>
            </a:xfrm>
            <a:prstGeom prst="rect">
              <a:avLst/>
            </a:prstGeom>
            <a:solidFill>
              <a:srgbClr val="EFEFEF"/>
            </a:solidFill>
            <a:ln w="9525" cap="flat">
              <a:solidFill>
                <a:srgbClr val="B7B7B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/>
              </a:pPr>
            </a:p>
          </p:txBody>
        </p:sp>
        <p:sp>
          <p:nvSpPr>
            <p:cNvPr id="277" name="1. Local tests in build nodes"/>
            <p:cNvSpPr txBox="1"/>
            <p:nvPr/>
          </p:nvSpPr>
          <p:spPr>
            <a:xfrm>
              <a:off x="0" y="47643"/>
              <a:ext cx="2415301" cy="6463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spAutoFit/>
            </a:bodyPr>
            <a:lstStyle/>
            <a:p>
              <a:pPr algn="ctr"/>
              <a:r>
                <a:t>1. </a:t>
              </a:r>
              <a:r>
                <a:rPr sz="1800"/>
                <a:t>Local tests in build nodes</a:t>
              </a:r>
            </a:p>
          </p:txBody>
        </p:sp>
      </p:grpSp>
      <p:sp>
        <p:nvSpPr>
          <p:cNvPr id="285" name="Shape 190"/>
          <p:cNvSpPr/>
          <p:nvPr/>
        </p:nvSpPr>
        <p:spPr>
          <a:xfrm>
            <a:off x="2926493" y="1791300"/>
            <a:ext cx="3166" cy="18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19050">
            <a:solidFill>
              <a:srgbClr val="FF0000"/>
            </a:solidFill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286" name="Shape 191"/>
          <p:cNvSpPr/>
          <p:nvPr/>
        </p:nvSpPr>
        <p:spPr>
          <a:xfrm>
            <a:off x="773990" y="1473388"/>
            <a:ext cx="948723" cy="4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19050">
            <a:solidFill>
              <a:schemeClr val="accent2">
                <a:lumOff val="21764"/>
              </a:schemeClr>
            </a:solidFill>
            <a:tailEnd type="triangle"/>
          </a:ln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pple Symbols"/>
        <a:ea typeface="Apple Symbols"/>
        <a:cs typeface="Apple Symbols"/>
      </a:majorFont>
      <a:minorFont>
        <a:latin typeface="Apple Symbols"/>
        <a:ea typeface="Apple Symbols"/>
        <a:cs typeface="Apple Symbols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ymbol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ymbol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pple Symbols"/>
        <a:ea typeface="Apple Symbols"/>
        <a:cs typeface="Apple Symbols"/>
      </a:majorFont>
      <a:minorFont>
        <a:latin typeface="Apple Symbols"/>
        <a:ea typeface="Apple Symbols"/>
        <a:cs typeface="Apple Symbols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ymbol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ymbol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