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4.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5.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6.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7.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embeddings/oleObject1.bin" ContentType="application/vnd.openxmlformats-officedocument.oleObject"/>
  <Override PartName="/ppt/embeddings/Microsoft_Equation1.bin" ContentType="application/vnd.openxmlformats-officedocument.oleObject"/>
  <Override PartName="/ppt/embeddings/oleObject2.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82" r:id="rId2"/>
    <p:sldMasterId id="2147484088" r:id="rId3"/>
    <p:sldMasterId id="2147484100" r:id="rId4"/>
    <p:sldMasterId id="2147484112" r:id="rId5"/>
    <p:sldMasterId id="2147484124" r:id="rId6"/>
    <p:sldMasterId id="2147484136" r:id="rId7"/>
    <p:sldMasterId id="2147484148" r:id="rId8"/>
  </p:sldMasterIdLst>
  <p:notesMasterIdLst>
    <p:notesMasterId r:id="rId23"/>
  </p:notesMasterIdLst>
  <p:handoutMasterIdLst>
    <p:handoutMasterId r:id="rId24"/>
  </p:handoutMasterIdLst>
  <p:sldIdLst>
    <p:sldId id="297" r:id="rId9"/>
    <p:sldId id="310" r:id="rId10"/>
    <p:sldId id="312" r:id="rId11"/>
    <p:sldId id="311" r:id="rId12"/>
    <p:sldId id="313" r:id="rId13"/>
    <p:sldId id="314" r:id="rId14"/>
    <p:sldId id="315" r:id="rId15"/>
    <p:sldId id="316" r:id="rId16"/>
    <p:sldId id="317" r:id="rId17"/>
    <p:sldId id="318" r:id="rId18"/>
    <p:sldId id="319" r:id="rId19"/>
    <p:sldId id="320" r:id="rId20"/>
    <p:sldId id="321" r:id="rId21"/>
    <p:sldId id="308" r:id="rId22"/>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A029"/>
    <a:srgbClr val="404040"/>
    <a:srgbClr val="505050"/>
    <a:srgbClr val="004C97"/>
    <a:srgbClr val="63666A"/>
    <a:srgbClr val="A7A8AA"/>
    <a:srgbClr val="003087"/>
    <a:srgbClr val="0F2D62"/>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123" autoAdjust="0"/>
    <p:restoredTop sz="94643" autoAdjust="0"/>
  </p:normalViewPr>
  <p:slideViewPr>
    <p:cSldViewPr snapToGrid="0" snapToObjects="1">
      <p:cViewPr varScale="1">
        <p:scale>
          <a:sx n="92" d="100"/>
          <a:sy n="92" d="100"/>
        </p:scale>
        <p:origin x="-656" y="-96"/>
      </p:cViewPr>
      <p:guideLst>
        <p:guide orient="horz" pos="2160"/>
        <p:guide pos="2880"/>
      </p:guideLst>
    </p:cSldViewPr>
  </p:slideViewPr>
  <p:outlineViewPr>
    <p:cViewPr>
      <p:scale>
        <a:sx n="33" d="100"/>
        <a:sy n="33" d="100"/>
      </p:scale>
      <p:origin x="0" y="384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1.xml"/><Relationship Id="rId20" Type="http://schemas.openxmlformats.org/officeDocument/2006/relationships/slide" Target="slides/slide12.xml"/><Relationship Id="rId21" Type="http://schemas.openxmlformats.org/officeDocument/2006/relationships/slide" Target="slides/slide13.xml"/><Relationship Id="rId22" Type="http://schemas.openxmlformats.org/officeDocument/2006/relationships/slide" Target="slides/slide14.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2.xml"/><Relationship Id="rId11" Type="http://schemas.openxmlformats.org/officeDocument/2006/relationships/slide" Target="slides/slide3.xml"/><Relationship Id="rId12" Type="http://schemas.openxmlformats.org/officeDocument/2006/relationships/slide" Target="slides/slide4.xml"/><Relationship Id="rId13" Type="http://schemas.openxmlformats.org/officeDocument/2006/relationships/slide" Target="slides/slide5.xml"/><Relationship Id="rId14" Type="http://schemas.openxmlformats.org/officeDocument/2006/relationships/slide" Target="slides/slide6.xml"/><Relationship Id="rId15" Type="http://schemas.openxmlformats.org/officeDocument/2006/relationships/slide" Target="slides/slide7.xml"/><Relationship Id="rId16" Type="http://schemas.openxmlformats.org/officeDocument/2006/relationships/slide" Target="slides/slide8.xml"/><Relationship Id="rId17" Type="http://schemas.openxmlformats.org/officeDocument/2006/relationships/slide" Target="slides/slide9.xml"/><Relationship Id="rId18" Type="http://schemas.openxmlformats.org/officeDocument/2006/relationships/slide" Target="slides/slide10.xml"/><Relationship Id="rId19" Type="http://schemas.openxmlformats.org/officeDocument/2006/relationships/slide" Target="slides/slide1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 Id="rId2"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Helvetica"/>
                <a:ea typeface="+mn-ea"/>
                <a:cs typeface="+mn-cs"/>
              </a:defRPr>
            </a:lvl1pPr>
          </a:lstStyle>
          <a:p>
            <a:pPr>
              <a:defRPr/>
            </a:pPr>
            <a:fld id="{17EA74D9-B25A-564E-A6DD-3218B9C41259}" type="datetimeFigureOut">
              <a:rPr lang="en-US"/>
              <a:pPr>
                <a:defRPr/>
              </a:pPr>
              <a:t>7/2/18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Helvetica"/>
                <a:ea typeface="+mn-ea"/>
                <a:cs typeface="+mn-cs"/>
              </a:defRPr>
            </a:lvl1pPr>
          </a:lstStyle>
          <a:p>
            <a:pPr>
              <a:defRPr/>
            </a:pPr>
            <a:fld id="{01AA9227-5BF7-8D45-B811-94058D0118A6}" type="slidenum">
              <a:rPr lang="en-US"/>
              <a:pPr>
                <a:defRPr/>
              </a:pPr>
              <a:t>‹#›</a:t>
            </a:fld>
            <a:endParaRPr lang="en-US" dirty="0"/>
          </a:p>
        </p:txBody>
      </p:sp>
    </p:spTree>
    <p:extLst>
      <p:ext uri="{BB962C8B-B14F-4D97-AF65-F5344CB8AC3E}">
        <p14:creationId xmlns:p14="http://schemas.microsoft.com/office/powerpoint/2010/main" val="4271819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Helvetica"/>
                <a:ea typeface="+mn-ea"/>
                <a:cs typeface="+mn-cs"/>
              </a:defRPr>
            </a:lvl1pPr>
          </a:lstStyle>
          <a:p>
            <a:pPr>
              <a:defRPr/>
            </a:pPr>
            <a:fld id="{D6B07F4A-17BC-1B4C-98D8-025F395CEE98}" type="datetimeFigureOut">
              <a:rPr lang="en-US"/>
              <a:pPr>
                <a:defRPr/>
              </a:pPr>
              <a:t>7/2/18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Helvetica"/>
                <a:ea typeface="+mn-ea"/>
                <a:cs typeface="+mn-cs"/>
              </a:defRPr>
            </a:lvl1pPr>
          </a:lstStyle>
          <a:p>
            <a:pPr>
              <a:defRPr/>
            </a:pPr>
            <a:fld id="{2043B915-CE6C-A247-8AEB-1E1F1BD5025C}" type="slidenum">
              <a:rPr lang="en-US"/>
              <a:pPr>
                <a:defRPr/>
              </a:pPr>
              <a:t>‹#›</a:t>
            </a:fld>
            <a:endParaRPr lang="en-US" dirty="0"/>
          </a:p>
        </p:txBody>
      </p:sp>
    </p:spTree>
    <p:extLst>
      <p:ext uri="{BB962C8B-B14F-4D97-AF65-F5344CB8AC3E}">
        <p14:creationId xmlns:p14="http://schemas.microsoft.com/office/powerpoint/2010/main" val="3066387601"/>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2pPr>
    <a:lvl3pPr marL="9144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3pPr>
    <a:lvl4pPr marL="13716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4pPr>
    <a:lvl5pPr marL="18288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 name="Picture 5" descr="TitleSlide_060514.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FermiLogo_RGB_NALBlu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93750" y="1149350"/>
            <a:ext cx="3267075"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itle 21"/>
          <p:cNvSpPr>
            <a:spLocks noGrp="1"/>
          </p:cNvSpPr>
          <p:nvPr>
            <p:ph type="title"/>
          </p:nvPr>
        </p:nvSpPr>
        <p:spPr>
          <a:xfrm>
            <a:off x="806450" y="3559283"/>
            <a:ext cx="7526338" cy="1139271"/>
          </a:xfrm>
          <a:prstGeom prst="rect">
            <a:avLst/>
          </a:prstGeom>
        </p:spPr>
        <p:txBody>
          <a:bodyPr wrap="square" lIns="0" tIns="0" rIns="0" bIns="0" anchor="t"/>
          <a:lstStyle>
            <a:lvl1pPr algn="l">
              <a:defRPr sz="3200" b="1" i="0" baseline="0">
                <a:solidFill>
                  <a:srgbClr val="004C97"/>
                </a:solidFill>
                <a:latin typeface="Helvetica"/>
              </a:defRPr>
            </a:lvl1pPr>
          </a:lstStyle>
          <a:p>
            <a:r>
              <a:rPr lang="en-US" smtClean="0"/>
              <a:t>Click to edit Master title style</a:t>
            </a:r>
            <a:endParaRPr lang="en-US" dirty="0"/>
          </a:p>
        </p:txBody>
      </p:sp>
      <p:sp>
        <p:nvSpPr>
          <p:cNvPr id="24" name="Text Placeholder 23"/>
          <p:cNvSpPr>
            <a:spLocks noGrp="1"/>
          </p:cNvSpPr>
          <p:nvPr>
            <p:ph type="body" sz="quarter" idx="10"/>
          </p:nvPr>
        </p:nvSpPr>
        <p:spPr>
          <a:xfrm>
            <a:off x="806450" y="4841093"/>
            <a:ext cx="7526338" cy="1489952"/>
          </a:xfrm>
          <a:prstGeom prst="rect">
            <a:avLst/>
          </a:prstGeom>
        </p:spPr>
        <p:txBody>
          <a:bodyPr lIns="0" tIns="0" rIns="0" bIns="0"/>
          <a:lstStyle>
            <a:lvl1pPr marL="0" indent="0">
              <a:buFontTx/>
              <a:buNone/>
              <a:defRPr sz="20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smtClean="0"/>
              <a:t>Click to edit Master text styles</a:t>
            </a:r>
          </a:p>
        </p:txBody>
      </p:sp>
    </p:spTree>
    <p:extLst>
      <p:ext uri="{BB962C8B-B14F-4D97-AF65-F5344CB8AC3E}">
        <p14:creationId xmlns:p14="http://schemas.microsoft.com/office/powerpoint/2010/main" val="2199301474"/>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012605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191036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990000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712584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3978560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3101431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940300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5519955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466504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0144767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mp; Content">
    <p:bg>
      <p:bgPr>
        <a:solidFill>
          <a:schemeClr val="bg2">
            <a:alpha val="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228600" y="1043046"/>
            <a:ext cx="8672513" cy="4987867"/>
          </a:xfrm>
          <a:prstGeom prst="rect">
            <a:avLst/>
          </a:prstGeom>
        </p:spPr>
        <p:txBody>
          <a:bodyPr lIns="0" tIns="0" rIns="0" bIns="0"/>
          <a:lstStyle>
            <a:lvl1pPr>
              <a:defRPr sz="2400">
                <a:solidFill>
                  <a:srgbClr val="404040"/>
                </a:solidFill>
              </a:defRPr>
            </a:lvl1pPr>
            <a:lvl2pPr>
              <a:defRPr sz="2200">
                <a:solidFill>
                  <a:srgbClr val="404040"/>
                </a:solidFill>
              </a:defRPr>
            </a:lvl2pPr>
            <a:lvl3pPr>
              <a:defRPr sz="2000">
                <a:solidFill>
                  <a:srgbClr val="404040"/>
                </a:solidFill>
              </a:defRPr>
            </a:lvl3pPr>
            <a:lvl4pPr>
              <a:defRPr sz="1800">
                <a:solidFill>
                  <a:srgbClr val="404040"/>
                </a:solidFill>
              </a:defRPr>
            </a:lvl4pPr>
            <a:lvl5pPr marL="2057400" indent="-228600">
              <a:buFont typeface="Arial"/>
              <a:buChar char="•"/>
              <a:defRPr sz="1800">
                <a:solidFill>
                  <a:srgbClr val="40404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lvl1pPr>
              <a:defRPr sz="900">
                <a:solidFill>
                  <a:srgbClr val="004C97"/>
                </a:solidFill>
              </a:defRPr>
            </a:lvl1pPr>
          </a:lstStyle>
          <a:p>
            <a:pPr>
              <a:defRPr/>
            </a:pPr>
            <a:fld id="{2C72B230-B3A4-BA40-95D4-E85C7CD5FA94}" type="slidenum">
              <a:rPr lang="en-US"/>
              <a:pPr>
                <a:defRPr/>
              </a:pPr>
              <a:t>‹#›</a:t>
            </a:fld>
            <a:endParaRPr lang="en-US" dirty="0"/>
          </a:p>
        </p:txBody>
      </p:sp>
      <p:sp>
        <p:nvSpPr>
          <p:cNvPr id="7" name="Date Placeholder 3"/>
          <p:cNvSpPr>
            <a:spLocks noGrp="1"/>
          </p:cNvSpPr>
          <p:nvPr>
            <p:ph type="dt" sz="half" idx="10"/>
          </p:nvPr>
        </p:nvSpPr>
        <p:spPr>
          <a:xfrm>
            <a:off x="6450013" y="6515100"/>
            <a:ext cx="1076325" cy="241300"/>
          </a:xfrm>
        </p:spPr>
        <p:txBody>
          <a:bodyPr/>
          <a:lstStyle/>
          <a:p>
            <a:pPr>
              <a:defRPr/>
            </a:pPr>
            <a:r>
              <a:rPr lang="en-US" dirty="0" smtClean="0"/>
              <a:t>July 9-13, 2018</a:t>
            </a:r>
            <a:endParaRPr lang="en-US" dirty="0"/>
          </a:p>
        </p:txBody>
      </p:sp>
      <p:sp>
        <p:nvSpPr>
          <p:cNvPr id="8" name="Footer Placeholder 4"/>
          <p:cNvSpPr>
            <a:spLocks noGrp="1"/>
          </p:cNvSpPr>
          <p:nvPr>
            <p:ph type="ftr" sz="quarter" idx="11"/>
          </p:nvPr>
        </p:nvSpPr>
        <p:spPr>
          <a:xfrm>
            <a:off x="806450" y="6515100"/>
            <a:ext cx="5373688" cy="241300"/>
          </a:xfrm>
        </p:spPr>
        <p:txBody>
          <a:bodyPr/>
          <a:lstStyle/>
          <a:p>
            <a:pPr>
              <a:defRPr/>
            </a:pPr>
            <a:r>
              <a:rPr lang="en-US" dirty="0" smtClean="0"/>
              <a:t>Michael Wang | CHEP 2018 – Catalogs to Cosmology: Automated Weak Gravitational Lensing Pipeline</a:t>
            </a:r>
            <a:endParaRPr lang="en-US" b="1" dirty="0"/>
          </a:p>
        </p:txBody>
      </p:sp>
    </p:spTree>
    <p:extLst>
      <p:ext uri="{BB962C8B-B14F-4D97-AF65-F5344CB8AC3E}">
        <p14:creationId xmlns:p14="http://schemas.microsoft.com/office/powerpoint/2010/main" val="26116600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2776431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3401165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476905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5577704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6439238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887642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9528201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2300961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0171837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420065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amp; Caption">
    <p:spTree>
      <p:nvGrpSpPr>
        <p:cNvPr id="1" name=""/>
        <p:cNvGrpSpPr/>
        <p:nvPr/>
      </p:nvGrpSpPr>
      <p:grpSpPr>
        <a:xfrm>
          <a:off x="0" y="0"/>
          <a:ext cx="0" cy="0"/>
          <a:chOff x="0" y="0"/>
          <a:chExt cx="0" cy="0"/>
        </a:xfrm>
      </p:grpSpPr>
      <p:sp>
        <p:nvSpPr>
          <p:cNvPr id="13" name="Text Placeholder 3"/>
          <p:cNvSpPr>
            <a:spLocks noGrp="1"/>
          </p:cNvSpPr>
          <p:nvPr>
            <p:ph type="body" sz="half" idx="12"/>
          </p:nvPr>
        </p:nvSpPr>
        <p:spPr>
          <a:xfrm>
            <a:off x="229365" y="4765101"/>
            <a:ext cx="4251960"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3"/>
          <p:cNvSpPr>
            <a:spLocks noGrp="1"/>
          </p:cNvSpPr>
          <p:nvPr>
            <p:ph type="body" sz="half" idx="13"/>
          </p:nvPr>
        </p:nvSpPr>
        <p:spPr>
          <a:xfrm>
            <a:off x="4654550" y="4765101"/>
            <a:ext cx="4260850"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Content Placeholder 2"/>
          <p:cNvSpPr>
            <a:spLocks noGrp="1"/>
          </p:cNvSpPr>
          <p:nvPr>
            <p:ph sz="half" idx="17"/>
          </p:nvPr>
        </p:nvSpPr>
        <p:spPr>
          <a:xfrm>
            <a:off x="228601" y="1043694"/>
            <a:ext cx="4251324" cy="3568701"/>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Content Placeholder 2"/>
          <p:cNvSpPr>
            <a:spLocks noGrp="1"/>
          </p:cNvSpPr>
          <p:nvPr>
            <p:ph sz="half" idx="18"/>
          </p:nvPr>
        </p:nvSpPr>
        <p:spPr>
          <a:xfrm>
            <a:off x="4654550" y="1043694"/>
            <a:ext cx="4260851" cy="3568701"/>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smtClean="0"/>
              <a:t>Click to edit Master title style</a:t>
            </a:r>
            <a:endParaRPr lang="en-US" dirty="0"/>
          </a:p>
        </p:txBody>
      </p:sp>
      <p:sp>
        <p:nvSpPr>
          <p:cNvPr id="9" name="Slide Number Placeholder 5"/>
          <p:cNvSpPr>
            <a:spLocks noGrp="1"/>
          </p:cNvSpPr>
          <p:nvPr>
            <p:ph type="sldNum" sz="quarter" idx="21"/>
          </p:nvPr>
        </p:nvSpPr>
        <p:spPr/>
        <p:txBody>
          <a:bodyPr/>
          <a:lstStyle>
            <a:lvl1pPr>
              <a:defRPr/>
            </a:lvl1pPr>
          </a:lstStyle>
          <a:p>
            <a:pPr>
              <a:defRPr/>
            </a:pPr>
            <a:fld id="{435A697B-5736-5245-9780-2DB459FE8E98}" type="slidenum">
              <a:rPr lang="en-US"/>
              <a:pPr>
                <a:defRPr/>
              </a:pPr>
              <a:t>‹#›</a:t>
            </a:fld>
            <a:endParaRPr lang="en-US" dirty="0"/>
          </a:p>
        </p:txBody>
      </p:sp>
      <p:sp>
        <p:nvSpPr>
          <p:cNvPr id="15" name="Date Placeholder 3"/>
          <p:cNvSpPr>
            <a:spLocks noGrp="1"/>
          </p:cNvSpPr>
          <p:nvPr>
            <p:ph type="dt" sz="half" idx="10"/>
          </p:nvPr>
        </p:nvSpPr>
        <p:spPr>
          <a:xfrm>
            <a:off x="6450013" y="6515100"/>
            <a:ext cx="1076325" cy="241300"/>
          </a:xfrm>
        </p:spPr>
        <p:txBody>
          <a:bodyPr/>
          <a:lstStyle/>
          <a:p>
            <a:pPr>
              <a:defRPr/>
            </a:pPr>
            <a:r>
              <a:rPr lang="en-US" dirty="0" smtClean="0"/>
              <a:t>July 9-13, 2018</a:t>
            </a:r>
            <a:endParaRPr lang="en-US" dirty="0"/>
          </a:p>
        </p:txBody>
      </p:sp>
      <p:sp>
        <p:nvSpPr>
          <p:cNvPr id="18" name="Footer Placeholder 4"/>
          <p:cNvSpPr>
            <a:spLocks noGrp="1"/>
          </p:cNvSpPr>
          <p:nvPr>
            <p:ph type="ftr" sz="quarter" idx="11"/>
          </p:nvPr>
        </p:nvSpPr>
        <p:spPr>
          <a:xfrm>
            <a:off x="806450" y="6515100"/>
            <a:ext cx="5373688" cy="241300"/>
          </a:xfrm>
        </p:spPr>
        <p:txBody>
          <a:bodyPr/>
          <a:lstStyle/>
          <a:p>
            <a:pPr>
              <a:defRPr/>
            </a:pPr>
            <a:r>
              <a:rPr lang="en-US" dirty="0" smtClean="0"/>
              <a:t>Michael Wang | CHEP 2018 – Catalogs to Cosmology: Automated Weak Gravitational Lensing Pipeline</a:t>
            </a:r>
            <a:endParaRPr lang="en-US" b="1" dirty="0"/>
          </a:p>
        </p:txBody>
      </p:sp>
    </p:spTree>
    <p:extLst>
      <p:ext uri="{BB962C8B-B14F-4D97-AF65-F5344CB8AC3E}">
        <p14:creationId xmlns:p14="http://schemas.microsoft.com/office/powerpoint/2010/main" val="509718858"/>
      </p:ext>
    </p:extLst>
  </p:cSld>
  <p:clrMapOvr>
    <a:masterClrMapping/>
  </p:clrMapOvr>
  <p:timing>
    <p:tnLst>
      <p:par>
        <p:cTn xmlns:p14="http://schemas.microsoft.com/office/powerpoint/2010/mai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3802758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9162821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07522664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2774472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88023057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87592513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9829452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8759541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44901631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752493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1043693"/>
            <a:ext cx="3027894" cy="4994276"/>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Content Placeholder 2"/>
          <p:cNvSpPr>
            <a:spLocks noGrp="1"/>
          </p:cNvSpPr>
          <p:nvPr>
            <p:ph sz="half" idx="15"/>
          </p:nvPr>
        </p:nvSpPr>
        <p:spPr>
          <a:xfrm>
            <a:off x="3469958" y="1043694"/>
            <a:ext cx="5420360" cy="4994275"/>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smtClean="0"/>
              <a:t>Click to edit Master title style</a:t>
            </a:r>
            <a:endParaRPr lang="en-US" dirty="0"/>
          </a:p>
        </p:txBody>
      </p:sp>
      <p:sp>
        <p:nvSpPr>
          <p:cNvPr id="7" name="Slide Number Placeholder 5"/>
          <p:cNvSpPr>
            <a:spLocks noGrp="1"/>
          </p:cNvSpPr>
          <p:nvPr>
            <p:ph type="sldNum" sz="quarter" idx="18"/>
          </p:nvPr>
        </p:nvSpPr>
        <p:spPr/>
        <p:txBody>
          <a:bodyPr/>
          <a:lstStyle>
            <a:lvl1pPr>
              <a:defRPr/>
            </a:lvl1pPr>
          </a:lstStyle>
          <a:p>
            <a:pPr>
              <a:defRPr/>
            </a:pPr>
            <a:fld id="{F9C1C80D-1804-A146-8B07-17D83D614416}" type="slidenum">
              <a:rPr lang="en-US"/>
              <a:pPr>
                <a:defRPr/>
              </a:pPr>
              <a:t>‹#›</a:t>
            </a:fld>
            <a:endParaRPr lang="en-US" dirty="0"/>
          </a:p>
        </p:txBody>
      </p:sp>
      <p:sp>
        <p:nvSpPr>
          <p:cNvPr id="12" name="Date Placeholder 3"/>
          <p:cNvSpPr>
            <a:spLocks noGrp="1"/>
          </p:cNvSpPr>
          <p:nvPr>
            <p:ph type="dt" sz="half" idx="10"/>
          </p:nvPr>
        </p:nvSpPr>
        <p:spPr>
          <a:xfrm>
            <a:off x="6450013" y="6515100"/>
            <a:ext cx="1076325" cy="241300"/>
          </a:xfrm>
        </p:spPr>
        <p:txBody>
          <a:bodyPr/>
          <a:lstStyle/>
          <a:p>
            <a:pPr>
              <a:defRPr/>
            </a:pPr>
            <a:r>
              <a:rPr lang="en-US" dirty="0" smtClean="0"/>
              <a:t>July 9-13, 2018</a:t>
            </a:r>
            <a:endParaRPr lang="en-US" dirty="0"/>
          </a:p>
        </p:txBody>
      </p:sp>
      <p:sp>
        <p:nvSpPr>
          <p:cNvPr id="13" name="Footer Placeholder 4"/>
          <p:cNvSpPr>
            <a:spLocks noGrp="1"/>
          </p:cNvSpPr>
          <p:nvPr>
            <p:ph type="ftr" sz="quarter" idx="11"/>
          </p:nvPr>
        </p:nvSpPr>
        <p:spPr>
          <a:xfrm>
            <a:off x="806450" y="6515100"/>
            <a:ext cx="5373688" cy="241300"/>
          </a:xfrm>
        </p:spPr>
        <p:txBody>
          <a:bodyPr/>
          <a:lstStyle/>
          <a:p>
            <a:pPr>
              <a:defRPr/>
            </a:pPr>
            <a:r>
              <a:rPr lang="en-US" dirty="0" smtClean="0"/>
              <a:t>Michael Wang | CHEP 2018 – Catalogs to Cosmology: Automated Weak Gravitational Lensing Pipeline</a:t>
            </a:r>
            <a:endParaRPr lang="en-US" b="1" dirty="0"/>
          </a:p>
        </p:txBody>
      </p:sp>
    </p:spTree>
    <p:extLst>
      <p:ext uri="{BB962C8B-B14F-4D97-AF65-F5344CB8AC3E}">
        <p14:creationId xmlns:p14="http://schemas.microsoft.com/office/powerpoint/2010/main" val="183975084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73086164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61301569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7833484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16504451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21446478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80451784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2343892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32431214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26746325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6081917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amp;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224073" y="1043694"/>
            <a:ext cx="8700851" cy="3695054"/>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dirty="0" smtClean="0"/>
          </a:p>
        </p:txBody>
      </p:sp>
      <p:sp>
        <p:nvSpPr>
          <p:cNvPr id="4" name="Text Placeholder 3"/>
          <p:cNvSpPr>
            <a:spLocks noGrp="1"/>
          </p:cNvSpPr>
          <p:nvPr>
            <p:ph type="body" sz="half" idx="2"/>
          </p:nvPr>
        </p:nvSpPr>
        <p:spPr>
          <a:xfrm>
            <a:off x="224073" y="4943005"/>
            <a:ext cx="8700851" cy="1091259"/>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smtClean="0"/>
              <a:t>Click to edit Master title style</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3690ECFB-8AAC-6944-AB86-DFFA7F43B680}" type="slidenum">
              <a:rPr lang="en-US"/>
              <a:pPr>
                <a:defRPr/>
              </a:pPr>
              <a:t>‹#›</a:t>
            </a:fld>
            <a:endParaRPr lang="en-US" dirty="0"/>
          </a:p>
        </p:txBody>
      </p:sp>
      <p:sp>
        <p:nvSpPr>
          <p:cNvPr id="11" name="Date Placeholder 3"/>
          <p:cNvSpPr>
            <a:spLocks noGrp="1"/>
          </p:cNvSpPr>
          <p:nvPr>
            <p:ph type="dt" sz="half" idx="10"/>
          </p:nvPr>
        </p:nvSpPr>
        <p:spPr>
          <a:xfrm>
            <a:off x="6450013" y="6515100"/>
            <a:ext cx="1076325" cy="241300"/>
          </a:xfrm>
        </p:spPr>
        <p:txBody>
          <a:bodyPr/>
          <a:lstStyle/>
          <a:p>
            <a:pPr>
              <a:defRPr/>
            </a:pPr>
            <a:r>
              <a:rPr lang="en-US" dirty="0" smtClean="0"/>
              <a:t>July 9-13, 2018</a:t>
            </a:r>
            <a:endParaRPr lang="en-US" dirty="0"/>
          </a:p>
        </p:txBody>
      </p:sp>
      <p:sp>
        <p:nvSpPr>
          <p:cNvPr id="12" name="Footer Placeholder 4"/>
          <p:cNvSpPr>
            <a:spLocks noGrp="1"/>
          </p:cNvSpPr>
          <p:nvPr>
            <p:ph type="ftr" sz="quarter" idx="11"/>
          </p:nvPr>
        </p:nvSpPr>
        <p:spPr>
          <a:xfrm>
            <a:off x="806450" y="6515100"/>
            <a:ext cx="5373688" cy="241300"/>
          </a:xfrm>
        </p:spPr>
        <p:txBody>
          <a:bodyPr/>
          <a:lstStyle/>
          <a:p>
            <a:pPr>
              <a:defRPr/>
            </a:pPr>
            <a:r>
              <a:rPr lang="en-US" dirty="0" smtClean="0"/>
              <a:t>Michael Wang | CHEP 2018 – Catalogs to Cosmology: Automated Weak Gravitational Lensing Pipeline</a:t>
            </a:r>
            <a:endParaRPr lang="en-US" b="1" dirty="0"/>
          </a:p>
        </p:txBody>
      </p:sp>
    </p:spTree>
    <p:extLst>
      <p:ext uri="{BB962C8B-B14F-4D97-AF65-F5344CB8AC3E}">
        <p14:creationId xmlns:p14="http://schemas.microsoft.com/office/powerpoint/2010/main" val="13328289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83035199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71999505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33634660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07600817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99730411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57923061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52761018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57183863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69745421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002547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ooter Only: Blank">
    <p:spTree>
      <p:nvGrpSpPr>
        <p:cNvPr id="1" name=""/>
        <p:cNvGrpSpPr/>
        <p:nvPr/>
      </p:nvGrpSpPr>
      <p:grpSpPr>
        <a:xfrm>
          <a:off x="0" y="0"/>
          <a:ext cx="0" cy="0"/>
          <a:chOff x="0" y="0"/>
          <a:chExt cx="0" cy="0"/>
        </a:xfrm>
      </p:grpSpPr>
      <p:sp>
        <p:nvSpPr>
          <p:cNvPr id="8" name="Content Placeholder 2"/>
          <p:cNvSpPr>
            <a:spLocks noGrp="1"/>
          </p:cNvSpPr>
          <p:nvPr>
            <p:ph sz="half" idx="13"/>
          </p:nvPr>
        </p:nvSpPr>
        <p:spPr>
          <a:xfrm>
            <a:off x="228601" y="361950"/>
            <a:ext cx="8675688" cy="56689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6"/>
          </p:nvPr>
        </p:nvSpPr>
        <p:spPr>
          <a:ln/>
        </p:spPr>
        <p:txBody>
          <a:bodyPr/>
          <a:lstStyle>
            <a:lvl1pPr>
              <a:defRPr/>
            </a:lvl1pPr>
          </a:lstStyle>
          <a:p>
            <a:pPr>
              <a:defRPr/>
            </a:pPr>
            <a:fld id="{827E9BC3-7911-F246-8B6C-44FDF472AEA5}" type="slidenum">
              <a:rPr lang="en-US"/>
              <a:pPr>
                <a:defRPr/>
              </a:pPr>
              <a:t>‹#›</a:t>
            </a:fld>
            <a:endParaRPr lang="en-US" dirty="0"/>
          </a:p>
        </p:txBody>
      </p:sp>
      <p:sp>
        <p:nvSpPr>
          <p:cNvPr id="6" name="Date Placeholder 3"/>
          <p:cNvSpPr>
            <a:spLocks noGrp="1"/>
          </p:cNvSpPr>
          <p:nvPr>
            <p:ph type="dt" sz="half" idx="10"/>
          </p:nvPr>
        </p:nvSpPr>
        <p:spPr>
          <a:xfrm>
            <a:off x="6450013" y="6515100"/>
            <a:ext cx="1076325" cy="241300"/>
          </a:xfrm>
        </p:spPr>
        <p:txBody>
          <a:bodyPr/>
          <a:lstStyle/>
          <a:p>
            <a:pPr>
              <a:defRPr/>
            </a:pPr>
            <a:r>
              <a:rPr lang="en-US" dirty="0" smtClean="0"/>
              <a:t>July 9-13, 2018</a:t>
            </a:r>
            <a:endParaRPr lang="en-US" dirty="0"/>
          </a:p>
        </p:txBody>
      </p:sp>
      <p:sp>
        <p:nvSpPr>
          <p:cNvPr id="7" name="Footer Placeholder 4"/>
          <p:cNvSpPr>
            <a:spLocks noGrp="1"/>
          </p:cNvSpPr>
          <p:nvPr>
            <p:ph type="ftr" sz="quarter" idx="11"/>
          </p:nvPr>
        </p:nvSpPr>
        <p:spPr>
          <a:xfrm>
            <a:off x="806450" y="6515100"/>
            <a:ext cx="5373688" cy="241300"/>
          </a:xfrm>
        </p:spPr>
        <p:txBody>
          <a:bodyPr/>
          <a:lstStyle/>
          <a:p>
            <a:pPr>
              <a:defRPr/>
            </a:pPr>
            <a:r>
              <a:rPr lang="en-US" dirty="0" smtClean="0"/>
              <a:t>Michael Wang | CHEP 2018 – Catalogs to Cosmology: Automated Weak Gravitational Lensing Pipeline</a:t>
            </a:r>
            <a:endParaRPr lang="en-US" b="1" dirty="0"/>
          </a:p>
        </p:txBody>
      </p:sp>
    </p:spTree>
    <p:extLst>
      <p:ext uri="{BB962C8B-B14F-4D97-AF65-F5344CB8AC3E}">
        <p14:creationId xmlns:p14="http://schemas.microsoft.com/office/powerpoint/2010/main" val="70230704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2532306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58877095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96899921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28752919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51574833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2967587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17904322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71441329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8712278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027061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ooter Only: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361950"/>
            <a:ext cx="8700851" cy="4369742"/>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p>
        </p:txBody>
      </p:sp>
      <p:sp>
        <p:nvSpPr>
          <p:cNvPr id="10" name="Text Placeholder 3"/>
          <p:cNvSpPr>
            <a:spLocks noGrp="1"/>
          </p:cNvSpPr>
          <p:nvPr>
            <p:ph type="body" sz="half" idx="2"/>
          </p:nvPr>
        </p:nvSpPr>
        <p:spPr>
          <a:xfrm>
            <a:off x="224073" y="4943005"/>
            <a:ext cx="8700851" cy="1091259"/>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Slide Number Placeholder 5"/>
          <p:cNvSpPr>
            <a:spLocks noGrp="1"/>
          </p:cNvSpPr>
          <p:nvPr>
            <p:ph type="sldNum" sz="quarter" idx="16"/>
          </p:nvPr>
        </p:nvSpPr>
        <p:spPr>
          <a:ln/>
        </p:spPr>
        <p:txBody>
          <a:bodyPr/>
          <a:lstStyle>
            <a:lvl1pPr>
              <a:defRPr/>
            </a:lvl1pPr>
          </a:lstStyle>
          <a:p>
            <a:pPr>
              <a:defRPr/>
            </a:pPr>
            <a:fld id="{DDD904C1-7220-FE47-AC9F-B26FF062ADCD}" type="slidenum">
              <a:rPr lang="en-US"/>
              <a:pPr>
                <a:defRPr/>
              </a:pPr>
              <a:t>‹#›</a:t>
            </a:fld>
            <a:endParaRPr lang="en-US" dirty="0"/>
          </a:p>
        </p:txBody>
      </p:sp>
      <p:sp>
        <p:nvSpPr>
          <p:cNvPr id="7" name="Date Placeholder 3"/>
          <p:cNvSpPr>
            <a:spLocks noGrp="1"/>
          </p:cNvSpPr>
          <p:nvPr>
            <p:ph type="dt" sz="half" idx="10"/>
          </p:nvPr>
        </p:nvSpPr>
        <p:spPr>
          <a:xfrm>
            <a:off x="6450013" y="6515100"/>
            <a:ext cx="1076325" cy="241300"/>
          </a:xfrm>
        </p:spPr>
        <p:txBody>
          <a:bodyPr/>
          <a:lstStyle/>
          <a:p>
            <a:pPr>
              <a:defRPr/>
            </a:pPr>
            <a:r>
              <a:rPr lang="en-US" dirty="0" smtClean="0"/>
              <a:t>July 9-13, 2018</a:t>
            </a:r>
            <a:endParaRPr lang="en-US" dirty="0"/>
          </a:p>
        </p:txBody>
      </p:sp>
      <p:sp>
        <p:nvSpPr>
          <p:cNvPr id="9" name="Footer Placeholder 4"/>
          <p:cNvSpPr>
            <a:spLocks noGrp="1"/>
          </p:cNvSpPr>
          <p:nvPr>
            <p:ph type="ftr" sz="quarter" idx="11"/>
          </p:nvPr>
        </p:nvSpPr>
        <p:spPr>
          <a:xfrm>
            <a:off x="806450" y="6515100"/>
            <a:ext cx="5373688" cy="241300"/>
          </a:xfrm>
        </p:spPr>
        <p:txBody>
          <a:bodyPr/>
          <a:lstStyle/>
          <a:p>
            <a:pPr>
              <a:defRPr/>
            </a:pPr>
            <a:r>
              <a:rPr lang="en-US" dirty="0" smtClean="0"/>
              <a:t>Michael Wang | CHEP 2018 – Catalogs to Cosmology: Automated Weak Gravitational Lensing Pipeline</a:t>
            </a:r>
            <a:endParaRPr lang="en-US" b="1" dirty="0"/>
          </a:p>
        </p:txBody>
      </p:sp>
    </p:spTree>
    <p:extLst>
      <p:ext uri="{BB962C8B-B14F-4D97-AF65-F5344CB8AC3E}">
        <p14:creationId xmlns:p14="http://schemas.microsoft.com/office/powerpoint/2010/main" val="155821526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87184275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34226486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8165178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11826697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6845144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2CD249-EA27-3D41-A4EA-D6AAF72714F8}" type="datetimeFigureOut">
              <a:rPr lang="en-US" smtClean="0">
                <a:solidFill>
                  <a:prstClr val="black">
                    <a:tint val="75000"/>
                  </a:prstClr>
                </a:solidFill>
                <a:latin typeface="Calibri"/>
              </a:rPr>
              <a:pPr/>
              <a:t>7/2/18</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797FB98D-BF7C-E84E-9A42-74834CAF347A}"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099840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ooter Only: Title &amp; Content">
    <p:spTree>
      <p:nvGrpSpPr>
        <p:cNvPr id="1" name=""/>
        <p:cNvGrpSpPr/>
        <p:nvPr/>
      </p:nvGrpSpPr>
      <p:grpSpPr>
        <a:xfrm>
          <a:off x="0" y="0"/>
          <a:ext cx="0" cy="0"/>
          <a:chOff x="0" y="0"/>
          <a:chExt cx="0" cy="0"/>
        </a:xfrm>
      </p:grpSpPr>
      <p:sp>
        <p:nvSpPr>
          <p:cNvPr id="6"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dirty="0" smtClean="0"/>
              <a:t>Click to edit Master title style</a:t>
            </a:r>
            <a:endParaRPr lang="en-US" dirty="0"/>
          </a:p>
        </p:txBody>
      </p:sp>
      <p:sp>
        <p:nvSpPr>
          <p:cNvPr id="7" name="Content Placeholder 2"/>
          <p:cNvSpPr>
            <a:spLocks noGrp="1"/>
          </p:cNvSpPr>
          <p:nvPr>
            <p:ph idx="1"/>
          </p:nvPr>
        </p:nvSpPr>
        <p:spPr>
          <a:xfrm>
            <a:off x="228600" y="1043046"/>
            <a:ext cx="8672513" cy="4987867"/>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5"/>
          <p:cNvSpPr>
            <a:spLocks noGrp="1"/>
          </p:cNvSpPr>
          <p:nvPr>
            <p:ph type="sldNum" sz="quarter" idx="12"/>
          </p:nvPr>
        </p:nvSpPr>
        <p:spPr>
          <a:ln/>
        </p:spPr>
        <p:txBody>
          <a:bodyPr/>
          <a:lstStyle>
            <a:lvl1pPr>
              <a:defRPr/>
            </a:lvl1pPr>
          </a:lstStyle>
          <a:p>
            <a:pPr>
              <a:defRPr/>
            </a:pPr>
            <a:fld id="{C37C057D-165A-574C-AAA3-A979FAA7143E}" type="slidenum">
              <a:rPr lang="en-US"/>
              <a:pPr>
                <a:defRPr/>
              </a:pPr>
              <a:t>‹#›</a:t>
            </a:fld>
            <a:endParaRPr lang="en-US" dirty="0"/>
          </a:p>
        </p:txBody>
      </p:sp>
      <p:sp>
        <p:nvSpPr>
          <p:cNvPr id="9" name="Date Placeholder 3"/>
          <p:cNvSpPr>
            <a:spLocks noGrp="1"/>
          </p:cNvSpPr>
          <p:nvPr>
            <p:ph type="dt" sz="half" idx="10"/>
          </p:nvPr>
        </p:nvSpPr>
        <p:spPr>
          <a:xfrm>
            <a:off x="6450013" y="6515100"/>
            <a:ext cx="1076325" cy="241300"/>
          </a:xfrm>
        </p:spPr>
        <p:txBody>
          <a:bodyPr/>
          <a:lstStyle/>
          <a:p>
            <a:pPr>
              <a:defRPr/>
            </a:pPr>
            <a:r>
              <a:rPr lang="en-US" dirty="0" smtClean="0"/>
              <a:t>July 9-13, 2018</a:t>
            </a:r>
            <a:endParaRPr lang="en-US" dirty="0"/>
          </a:p>
        </p:txBody>
      </p:sp>
      <p:sp>
        <p:nvSpPr>
          <p:cNvPr id="10" name="Footer Placeholder 4"/>
          <p:cNvSpPr>
            <a:spLocks noGrp="1"/>
          </p:cNvSpPr>
          <p:nvPr>
            <p:ph type="ftr" sz="quarter" idx="11"/>
          </p:nvPr>
        </p:nvSpPr>
        <p:spPr>
          <a:xfrm>
            <a:off x="806450" y="6515100"/>
            <a:ext cx="5373688" cy="241300"/>
          </a:xfrm>
        </p:spPr>
        <p:txBody>
          <a:bodyPr/>
          <a:lstStyle/>
          <a:p>
            <a:pPr>
              <a:defRPr/>
            </a:pPr>
            <a:r>
              <a:rPr lang="en-US" dirty="0" smtClean="0"/>
              <a:t>Michael Wang | CHEP 2018 – Catalogs to Cosmology: Automated Weak Gravitational Lensing Pipeline</a:t>
            </a:r>
            <a:endParaRPr lang="en-US" b="1" dirty="0"/>
          </a:p>
        </p:txBody>
      </p:sp>
    </p:spTree>
    <p:extLst>
      <p:ext uri="{BB962C8B-B14F-4D97-AF65-F5344CB8AC3E}">
        <p14:creationId xmlns:p14="http://schemas.microsoft.com/office/powerpoint/2010/main" val="876904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Comparison ">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355192"/>
            <a:ext cx="4206240" cy="4250146"/>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2"/>
          <p:cNvSpPr>
            <a:spLocks noGrp="1"/>
          </p:cNvSpPr>
          <p:nvPr>
            <p:ph sz="half" idx="15"/>
          </p:nvPr>
        </p:nvSpPr>
        <p:spPr>
          <a:xfrm>
            <a:off x="4709161" y="355192"/>
            <a:ext cx="4206240" cy="4250146"/>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half" idx="16"/>
          </p:nvPr>
        </p:nvSpPr>
        <p:spPr>
          <a:xfrm>
            <a:off x="229365" y="4765101"/>
            <a:ext cx="4205476"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0" name="Text Placeholder 3"/>
          <p:cNvSpPr>
            <a:spLocks noGrp="1"/>
          </p:cNvSpPr>
          <p:nvPr>
            <p:ph type="body" sz="half" idx="19"/>
          </p:nvPr>
        </p:nvSpPr>
        <p:spPr>
          <a:xfrm>
            <a:off x="4709160" y="4765101"/>
            <a:ext cx="4206239"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2" name="Slide Number Placeholder 5"/>
          <p:cNvSpPr>
            <a:spLocks noGrp="1"/>
          </p:cNvSpPr>
          <p:nvPr>
            <p:ph type="sldNum" sz="quarter" idx="22"/>
          </p:nvPr>
        </p:nvSpPr>
        <p:spPr>
          <a:ln/>
        </p:spPr>
        <p:txBody>
          <a:bodyPr/>
          <a:lstStyle>
            <a:lvl1pPr>
              <a:defRPr/>
            </a:lvl1pPr>
          </a:lstStyle>
          <a:p>
            <a:pPr>
              <a:defRPr/>
            </a:pPr>
            <a:fld id="{13ABE184-6537-714B-B7A9-487B73443FB7}" type="slidenum">
              <a:rPr lang="en-US"/>
              <a:pPr>
                <a:defRPr/>
              </a:pPr>
              <a:t>‹#›</a:t>
            </a:fld>
            <a:endParaRPr lang="en-US" dirty="0"/>
          </a:p>
        </p:txBody>
      </p:sp>
      <p:sp>
        <p:nvSpPr>
          <p:cNvPr id="13" name="Date Placeholder 3"/>
          <p:cNvSpPr>
            <a:spLocks noGrp="1"/>
          </p:cNvSpPr>
          <p:nvPr>
            <p:ph type="dt" sz="half" idx="10"/>
          </p:nvPr>
        </p:nvSpPr>
        <p:spPr>
          <a:xfrm>
            <a:off x="6450013" y="6515100"/>
            <a:ext cx="1076325" cy="241300"/>
          </a:xfrm>
        </p:spPr>
        <p:txBody>
          <a:bodyPr/>
          <a:lstStyle/>
          <a:p>
            <a:pPr>
              <a:defRPr/>
            </a:pPr>
            <a:r>
              <a:rPr lang="en-US" dirty="0" smtClean="0"/>
              <a:t>July 9-13, 2018</a:t>
            </a:r>
            <a:endParaRPr lang="en-US" dirty="0"/>
          </a:p>
        </p:txBody>
      </p:sp>
      <p:sp>
        <p:nvSpPr>
          <p:cNvPr id="14" name="Footer Placeholder 4"/>
          <p:cNvSpPr>
            <a:spLocks noGrp="1"/>
          </p:cNvSpPr>
          <p:nvPr>
            <p:ph type="ftr" sz="quarter" idx="11"/>
          </p:nvPr>
        </p:nvSpPr>
        <p:spPr>
          <a:xfrm>
            <a:off x="806450" y="6515100"/>
            <a:ext cx="5373688" cy="241300"/>
          </a:xfrm>
        </p:spPr>
        <p:txBody>
          <a:bodyPr/>
          <a:lstStyle/>
          <a:p>
            <a:pPr>
              <a:defRPr/>
            </a:pPr>
            <a:r>
              <a:rPr lang="en-US" dirty="0" smtClean="0"/>
              <a:t>Michael Wang | CHEP 2018 – Catalogs to Cosmology: Automated Weak Gravitational Lensing Pipeline</a:t>
            </a:r>
            <a:endParaRPr lang="en-US" b="1" dirty="0"/>
          </a:p>
        </p:txBody>
      </p:sp>
    </p:spTree>
    <p:extLst>
      <p:ext uri="{BB962C8B-B14F-4D97-AF65-F5344CB8AC3E}">
        <p14:creationId xmlns:p14="http://schemas.microsoft.com/office/powerpoint/2010/main" val="14254677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4" Type="http://schemas.openxmlformats.org/officeDocument/2006/relationships/slideLayout" Target="../slideLayouts/slideLayout9.xml"/><Relationship Id="rId5" Type="http://schemas.openxmlformats.org/officeDocument/2006/relationships/theme" Target="../theme/theme2.xml"/><Relationship Id="rId6" Type="http://schemas.openxmlformats.org/officeDocument/2006/relationships/image" Target="../media/image4.png"/><Relationship Id="rId1" Type="http://schemas.openxmlformats.org/officeDocument/2006/relationships/slideLayout" Target="../slideLayouts/slideLayout6.xml"/><Relationship Id="rId2"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20.xml"/><Relationship Id="rId12" Type="http://schemas.openxmlformats.org/officeDocument/2006/relationships/theme" Target="../theme/theme3.xml"/><Relationship Id="rId1" Type="http://schemas.openxmlformats.org/officeDocument/2006/relationships/slideLayout" Target="../slideLayouts/slideLayout10.xml"/><Relationship Id="rId2" Type="http://schemas.openxmlformats.org/officeDocument/2006/relationships/slideLayout" Target="../slideLayouts/slideLayout11.xm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slideLayout" Target="../slideLayouts/slideLayout19.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31.xml"/><Relationship Id="rId12" Type="http://schemas.openxmlformats.org/officeDocument/2006/relationships/theme" Target="../theme/theme4.xml"/><Relationship Id="rId1" Type="http://schemas.openxmlformats.org/officeDocument/2006/relationships/slideLayout" Target="../slideLayouts/slideLayout21.xml"/><Relationship Id="rId2" Type="http://schemas.openxmlformats.org/officeDocument/2006/relationships/slideLayout" Target="../slideLayouts/slideLayout22.xml"/><Relationship Id="rId3" Type="http://schemas.openxmlformats.org/officeDocument/2006/relationships/slideLayout" Target="../slideLayouts/slideLayout23.xml"/><Relationship Id="rId4" Type="http://schemas.openxmlformats.org/officeDocument/2006/relationships/slideLayout" Target="../slideLayouts/slideLayout24.xml"/><Relationship Id="rId5" Type="http://schemas.openxmlformats.org/officeDocument/2006/relationships/slideLayout" Target="../slideLayouts/slideLayout25.xml"/><Relationship Id="rId6" Type="http://schemas.openxmlformats.org/officeDocument/2006/relationships/slideLayout" Target="../slideLayouts/slideLayout26.xml"/><Relationship Id="rId7" Type="http://schemas.openxmlformats.org/officeDocument/2006/relationships/slideLayout" Target="../slideLayouts/slideLayout27.xml"/><Relationship Id="rId8" Type="http://schemas.openxmlformats.org/officeDocument/2006/relationships/slideLayout" Target="../slideLayouts/slideLayout28.xml"/><Relationship Id="rId9" Type="http://schemas.openxmlformats.org/officeDocument/2006/relationships/slideLayout" Target="../slideLayouts/slideLayout29.xml"/><Relationship Id="rId10" Type="http://schemas.openxmlformats.org/officeDocument/2006/relationships/slideLayout" Target="../slideLayouts/slideLayout30.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42.xml"/><Relationship Id="rId12" Type="http://schemas.openxmlformats.org/officeDocument/2006/relationships/theme" Target="../theme/theme5.xml"/><Relationship Id="rId1" Type="http://schemas.openxmlformats.org/officeDocument/2006/relationships/slideLayout" Target="../slideLayouts/slideLayout32.xml"/><Relationship Id="rId2" Type="http://schemas.openxmlformats.org/officeDocument/2006/relationships/slideLayout" Target="../slideLayouts/slideLayout33.xml"/><Relationship Id="rId3" Type="http://schemas.openxmlformats.org/officeDocument/2006/relationships/slideLayout" Target="../slideLayouts/slideLayout34.xml"/><Relationship Id="rId4" Type="http://schemas.openxmlformats.org/officeDocument/2006/relationships/slideLayout" Target="../slideLayouts/slideLayout35.xml"/><Relationship Id="rId5" Type="http://schemas.openxmlformats.org/officeDocument/2006/relationships/slideLayout" Target="../slideLayouts/slideLayout36.xml"/><Relationship Id="rId6" Type="http://schemas.openxmlformats.org/officeDocument/2006/relationships/slideLayout" Target="../slideLayouts/slideLayout37.xml"/><Relationship Id="rId7" Type="http://schemas.openxmlformats.org/officeDocument/2006/relationships/slideLayout" Target="../slideLayouts/slideLayout38.xml"/><Relationship Id="rId8" Type="http://schemas.openxmlformats.org/officeDocument/2006/relationships/slideLayout" Target="../slideLayouts/slideLayout39.xml"/><Relationship Id="rId9" Type="http://schemas.openxmlformats.org/officeDocument/2006/relationships/slideLayout" Target="../slideLayouts/slideLayout40.xml"/><Relationship Id="rId10" Type="http://schemas.openxmlformats.org/officeDocument/2006/relationships/slideLayout" Target="../slideLayouts/slideLayout41.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53.xml"/><Relationship Id="rId12" Type="http://schemas.openxmlformats.org/officeDocument/2006/relationships/theme" Target="../theme/theme6.xml"/><Relationship Id="rId1" Type="http://schemas.openxmlformats.org/officeDocument/2006/relationships/slideLayout" Target="../slideLayouts/slideLayout43.xml"/><Relationship Id="rId2" Type="http://schemas.openxmlformats.org/officeDocument/2006/relationships/slideLayout" Target="../slideLayouts/slideLayout44.xml"/><Relationship Id="rId3" Type="http://schemas.openxmlformats.org/officeDocument/2006/relationships/slideLayout" Target="../slideLayouts/slideLayout45.xml"/><Relationship Id="rId4" Type="http://schemas.openxmlformats.org/officeDocument/2006/relationships/slideLayout" Target="../slideLayouts/slideLayout46.xml"/><Relationship Id="rId5" Type="http://schemas.openxmlformats.org/officeDocument/2006/relationships/slideLayout" Target="../slideLayouts/slideLayout47.xml"/><Relationship Id="rId6" Type="http://schemas.openxmlformats.org/officeDocument/2006/relationships/slideLayout" Target="../slideLayouts/slideLayout48.xml"/><Relationship Id="rId7" Type="http://schemas.openxmlformats.org/officeDocument/2006/relationships/slideLayout" Target="../slideLayouts/slideLayout49.xml"/><Relationship Id="rId8" Type="http://schemas.openxmlformats.org/officeDocument/2006/relationships/slideLayout" Target="../slideLayouts/slideLayout50.xml"/><Relationship Id="rId9" Type="http://schemas.openxmlformats.org/officeDocument/2006/relationships/slideLayout" Target="../slideLayouts/slideLayout51.xml"/><Relationship Id="rId10" Type="http://schemas.openxmlformats.org/officeDocument/2006/relationships/slideLayout" Target="../slideLayouts/slideLayout52.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64.xml"/><Relationship Id="rId12" Type="http://schemas.openxmlformats.org/officeDocument/2006/relationships/theme" Target="../theme/theme7.xml"/><Relationship Id="rId1" Type="http://schemas.openxmlformats.org/officeDocument/2006/relationships/slideLayout" Target="../slideLayouts/slideLayout54.xml"/><Relationship Id="rId2" Type="http://schemas.openxmlformats.org/officeDocument/2006/relationships/slideLayout" Target="../slideLayouts/slideLayout55.xml"/><Relationship Id="rId3" Type="http://schemas.openxmlformats.org/officeDocument/2006/relationships/slideLayout" Target="../slideLayouts/slideLayout56.xml"/><Relationship Id="rId4" Type="http://schemas.openxmlformats.org/officeDocument/2006/relationships/slideLayout" Target="../slideLayouts/slideLayout57.xml"/><Relationship Id="rId5" Type="http://schemas.openxmlformats.org/officeDocument/2006/relationships/slideLayout" Target="../slideLayouts/slideLayout58.xml"/><Relationship Id="rId6" Type="http://schemas.openxmlformats.org/officeDocument/2006/relationships/slideLayout" Target="../slideLayouts/slideLayout59.xml"/><Relationship Id="rId7" Type="http://schemas.openxmlformats.org/officeDocument/2006/relationships/slideLayout" Target="../slideLayouts/slideLayout60.xml"/><Relationship Id="rId8" Type="http://schemas.openxmlformats.org/officeDocument/2006/relationships/slideLayout" Target="../slideLayouts/slideLayout61.xml"/><Relationship Id="rId9" Type="http://schemas.openxmlformats.org/officeDocument/2006/relationships/slideLayout" Target="../slideLayouts/slideLayout62.xml"/><Relationship Id="rId10" Type="http://schemas.openxmlformats.org/officeDocument/2006/relationships/slideLayout" Target="../slideLayouts/slideLayout63.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75.xml"/><Relationship Id="rId12" Type="http://schemas.openxmlformats.org/officeDocument/2006/relationships/theme" Target="../theme/theme8.xml"/><Relationship Id="rId1" Type="http://schemas.openxmlformats.org/officeDocument/2006/relationships/slideLayout" Target="../slideLayouts/slideLayout65.xml"/><Relationship Id="rId2" Type="http://schemas.openxmlformats.org/officeDocument/2006/relationships/slideLayout" Target="../slideLayouts/slideLayout66.xml"/><Relationship Id="rId3" Type="http://schemas.openxmlformats.org/officeDocument/2006/relationships/slideLayout" Target="../slideLayouts/slideLayout67.xml"/><Relationship Id="rId4" Type="http://schemas.openxmlformats.org/officeDocument/2006/relationships/slideLayout" Target="../slideLayouts/slideLayout68.xml"/><Relationship Id="rId5" Type="http://schemas.openxmlformats.org/officeDocument/2006/relationships/slideLayout" Target="../slideLayouts/slideLayout69.xml"/><Relationship Id="rId6" Type="http://schemas.openxmlformats.org/officeDocument/2006/relationships/slideLayout" Target="../slideLayouts/slideLayout70.xml"/><Relationship Id="rId7" Type="http://schemas.openxmlformats.org/officeDocument/2006/relationships/slideLayout" Target="../slideLayouts/slideLayout71.xml"/><Relationship Id="rId8" Type="http://schemas.openxmlformats.org/officeDocument/2006/relationships/slideLayout" Target="../slideLayouts/slideLayout72.xml"/><Relationship Id="rId9" Type="http://schemas.openxmlformats.org/officeDocument/2006/relationships/slideLayout" Target="../slideLayouts/slideLayout73.xml"/><Relationship Id="rId10" Type="http://schemas.openxmlformats.org/officeDocument/2006/relationships/slideLayout" Target="../slideLayouts/slideLayout7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10" name="Date Placeholder 3"/>
          <p:cNvSpPr>
            <a:spLocks noGrp="1"/>
          </p:cNvSpPr>
          <p:nvPr>
            <p:ph type="dt" sz="half" idx="2"/>
          </p:nvPr>
        </p:nvSpPr>
        <p:spPr>
          <a:xfrm>
            <a:off x="6459538" y="6515100"/>
            <a:ext cx="1076325" cy="241300"/>
          </a:xfrm>
          <a:prstGeom prst="rect">
            <a:avLst/>
          </a:prstGeom>
        </p:spPr>
        <p:txBody>
          <a:bodyPr lIns="0" tIns="0" rIns="0" bIns="0" anchor="t" anchorCtr="0"/>
          <a:lstStyle>
            <a:lvl1pPr marL="0" algn="r">
              <a:defRPr sz="900">
                <a:solidFill>
                  <a:srgbClr val="004C97"/>
                </a:solidFill>
                <a:latin typeface="Helvetica"/>
              </a:defRPr>
            </a:lvl1pPr>
          </a:lstStyle>
          <a:p>
            <a:pPr>
              <a:defRPr/>
            </a:pPr>
            <a:r>
              <a:rPr lang="en-US" smtClean="0"/>
              <a:t>12/7/15</a:t>
            </a:r>
            <a:endParaRPr lang="en-US"/>
          </a:p>
        </p:txBody>
      </p:sp>
      <p:sp>
        <p:nvSpPr>
          <p:cNvPr id="11" name="Footer Placeholder 4"/>
          <p:cNvSpPr>
            <a:spLocks noGrp="1"/>
          </p:cNvSpPr>
          <p:nvPr>
            <p:ph type="ftr" sz="quarter" idx="3"/>
          </p:nvPr>
        </p:nvSpPr>
        <p:spPr>
          <a:xfrm>
            <a:off x="806450" y="6515100"/>
            <a:ext cx="5373688" cy="241300"/>
          </a:xfrm>
          <a:prstGeom prst="rect">
            <a:avLst/>
          </a:prstGeom>
        </p:spPr>
        <p:txBody>
          <a:bodyPr lIns="0" tIns="0" rIns="0" bIns="0" anchor="t" anchorCtr="0"/>
          <a:lstStyle>
            <a:lvl1pPr marL="0" algn="l">
              <a:defRPr sz="900">
                <a:solidFill>
                  <a:srgbClr val="004C97"/>
                </a:solidFill>
                <a:latin typeface="Helvetica"/>
              </a:defRPr>
            </a:lvl1pPr>
          </a:lstStyle>
          <a:p>
            <a:pPr>
              <a:defRPr/>
            </a:pPr>
            <a:r>
              <a:rPr lang="en-US" smtClean="0"/>
              <a:t>Michael Wang | Track Pattern Recognition with the Micron Automata Processor</a:t>
            </a:r>
            <a:endParaRPr lang="en-US" b="1"/>
          </a:p>
        </p:txBody>
      </p:sp>
      <p:sp>
        <p:nvSpPr>
          <p:cNvPr id="13" name="Slide Number Placeholder 5"/>
          <p:cNvSpPr>
            <a:spLocks noGrp="1"/>
          </p:cNvSpPr>
          <p:nvPr>
            <p:ph type="sldNum" sz="quarter" idx="4"/>
          </p:nvPr>
        </p:nvSpPr>
        <p:spPr>
          <a:xfrm>
            <a:off x="228600" y="6515100"/>
            <a:ext cx="447675" cy="241300"/>
          </a:xfrm>
          <a:prstGeom prst="rect">
            <a:avLst/>
          </a:prstGeom>
        </p:spPr>
        <p:txBody>
          <a:bodyPr lIns="0" tIns="0" rIns="0" bIns="0" anchor="t" anchorCtr="0"/>
          <a:lstStyle>
            <a:lvl1pPr marL="0" algn="l">
              <a:defRPr sz="900">
                <a:solidFill>
                  <a:srgbClr val="004C97"/>
                </a:solidFill>
                <a:latin typeface="Helvetica"/>
              </a:defRPr>
            </a:lvl1pPr>
          </a:lstStyle>
          <a:p>
            <a:pPr>
              <a:defRPr/>
            </a:pPr>
            <a:fld id="{DD55F9F6-7B51-E84D-8219-3ADCC9F6E447}" type="slidenum">
              <a:rPr lang="en-US"/>
              <a:pPr>
                <a:defRPr/>
              </a:pPr>
              <a:t>‹#›</a:t>
            </a:fld>
            <a:endParaRPr lang="en-US" dirty="0"/>
          </a:p>
        </p:txBody>
      </p:sp>
      <p:pic>
        <p:nvPicPr>
          <p:cNvPr id="1029" name="Picture 2" descr="HeaderFooter_0060314.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86" r:id="rId1"/>
    <p:sldLayoutId id="2147484087" r:id="rId2"/>
    <p:sldLayoutId id="2147484079" r:id="rId3"/>
    <p:sldLayoutId id="2147484080" r:id="rId4"/>
    <p:sldLayoutId id="2147484081" r:id="rId5"/>
  </p:sldLayoutIdLst>
  <p:timing>
    <p:tnLst>
      <p:par>
        <p:cTn xmlns:p14="http://schemas.microsoft.com/office/powerpoint/2010/main" id="1" dur="indefinite" restart="never" nodeType="tmRoot"/>
      </p:par>
    </p:tnLst>
  </p:timing>
  <p:hf hdr="0"/>
  <p:txStyles>
    <p:titleStyle>
      <a:lvl1pPr algn="l" defTabSz="457200" rtl="0" eaLnBrk="1" fontAlgn="base" hangingPunct="1">
        <a:spcBef>
          <a:spcPct val="0"/>
        </a:spcBef>
        <a:spcAft>
          <a:spcPct val="0"/>
        </a:spcAft>
        <a:defRPr sz="1700" b="1" kern="1200">
          <a:solidFill>
            <a:srgbClr val="074184"/>
          </a:solidFill>
          <a:latin typeface="Helvetica"/>
          <a:ea typeface="ＭＳ Ｐゴシック" charset="0"/>
          <a:cs typeface="ＭＳ Ｐゴシック" charset="0"/>
        </a:defRPr>
      </a:lvl1pPr>
      <a:lvl2pPr algn="l" defTabSz="457200" rtl="0" eaLnBrk="1" fontAlgn="base" hangingPunct="1">
        <a:spcBef>
          <a:spcPct val="0"/>
        </a:spcBef>
        <a:spcAft>
          <a:spcPct val="0"/>
        </a:spcAft>
        <a:defRPr sz="1700" b="1">
          <a:solidFill>
            <a:srgbClr val="074184"/>
          </a:solidFill>
          <a:latin typeface="Helvetica" charset="0"/>
          <a:ea typeface="ＭＳ Ｐゴシック" charset="0"/>
          <a:cs typeface="ＭＳ Ｐゴシック" charset="0"/>
        </a:defRPr>
      </a:lvl2pPr>
      <a:lvl3pPr algn="l" defTabSz="457200" rtl="0" eaLnBrk="1" fontAlgn="base" hangingPunct="1">
        <a:spcBef>
          <a:spcPct val="0"/>
        </a:spcBef>
        <a:spcAft>
          <a:spcPct val="0"/>
        </a:spcAft>
        <a:defRPr sz="1700" b="1">
          <a:solidFill>
            <a:srgbClr val="074184"/>
          </a:solidFill>
          <a:latin typeface="Helvetica" charset="0"/>
          <a:ea typeface="ＭＳ Ｐゴシック" charset="0"/>
          <a:cs typeface="ＭＳ Ｐゴシック" charset="0"/>
        </a:defRPr>
      </a:lvl3pPr>
      <a:lvl4pPr algn="l" defTabSz="457200" rtl="0" eaLnBrk="1" fontAlgn="base" hangingPunct="1">
        <a:spcBef>
          <a:spcPct val="0"/>
        </a:spcBef>
        <a:spcAft>
          <a:spcPct val="0"/>
        </a:spcAft>
        <a:defRPr sz="1700" b="1">
          <a:solidFill>
            <a:srgbClr val="074184"/>
          </a:solidFill>
          <a:latin typeface="Helvetica" charset="0"/>
          <a:ea typeface="ＭＳ Ｐゴシック" charset="0"/>
          <a:cs typeface="ＭＳ Ｐゴシック" charset="0"/>
        </a:defRPr>
      </a:lvl4pPr>
      <a:lvl5pPr algn="l" defTabSz="457200" rtl="0" eaLnBrk="1" fontAlgn="base" hangingPunct="1">
        <a:spcBef>
          <a:spcPct val="0"/>
        </a:spcBef>
        <a:spcAft>
          <a:spcPct val="0"/>
        </a:spcAft>
        <a:defRPr sz="1700" b="1">
          <a:solidFill>
            <a:srgbClr val="074184"/>
          </a:solidFill>
          <a:latin typeface="Helvetica"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595959"/>
          </a:solidFill>
          <a:latin typeface="Helvetica"/>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595959"/>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595959"/>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595959"/>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595959"/>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9218" name="Date Placeholder 3"/>
          <p:cNvSpPr>
            <a:spLocks noGrp="1"/>
          </p:cNvSpPr>
          <p:nvPr>
            <p:ph type="dt" sz="half" idx="2"/>
          </p:nvPr>
        </p:nvSpPr>
        <p:spPr bwMode="auto">
          <a:xfrm>
            <a:off x="6450013" y="6515100"/>
            <a:ext cx="1076325"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algn="r" defTabSz="914400">
              <a:defRPr sz="900">
                <a:solidFill>
                  <a:srgbClr val="004C97"/>
                </a:solidFill>
                <a:latin typeface="Helvetica" charset="0"/>
                <a:cs typeface="Helvetica" charset="0"/>
              </a:defRPr>
            </a:lvl1pPr>
          </a:lstStyle>
          <a:p>
            <a:pPr>
              <a:defRPr/>
            </a:pPr>
            <a:r>
              <a:rPr lang="en-US" smtClean="0"/>
              <a:t>12/7/15</a:t>
            </a:r>
            <a:endParaRPr lang="en-US"/>
          </a:p>
        </p:txBody>
      </p:sp>
      <p:sp>
        <p:nvSpPr>
          <p:cNvPr id="9219" name="Footer Placeholder 4"/>
          <p:cNvSpPr>
            <a:spLocks noGrp="1"/>
          </p:cNvSpPr>
          <p:nvPr>
            <p:ph type="ftr" sz="quarter" idx="3"/>
          </p:nvPr>
        </p:nvSpPr>
        <p:spPr bwMode="auto">
          <a:xfrm>
            <a:off x="806450" y="6515100"/>
            <a:ext cx="5373688"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defTabSz="914400">
              <a:defRPr sz="900">
                <a:solidFill>
                  <a:srgbClr val="004C97"/>
                </a:solidFill>
                <a:latin typeface="Helvetica" charset="0"/>
              </a:defRPr>
            </a:lvl1pPr>
          </a:lstStyle>
          <a:p>
            <a:pPr>
              <a:defRPr/>
            </a:pPr>
            <a:r>
              <a:rPr lang="en-US" smtClean="0"/>
              <a:t>Michael Wang | Track Pattern Recognition with the Micron Automata Processor</a:t>
            </a:r>
            <a:endParaRPr lang="en-US" b="1"/>
          </a:p>
        </p:txBody>
      </p:sp>
      <p:sp>
        <p:nvSpPr>
          <p:cNvPr id="9220" name="Slide Number Placeholder 5"/>
          <p:cNvSpPr>
            <a:spLocks noGrp="1"/>
          </p:cNvSpPr>
          <p:nvPr>
            <p:ph type="sldNum" sz="quarter" idx="4"/>
          </p:nvPr>
        </p:nvSpPr>
        <p:spPr bwMode="auto">
          <a:xfrm>
            <a:off x="228600" y="6515100"/>
            <a:ext cx="447675"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defTabSz="914400">
              <a:defRPr sz="900">
                <a:solidFill>
                  <a:srgbClr val="004C97"/>
                </a:solidFill>
                <a:latin typeface="Helvetica" charset="0"/>
              </a:defRPr>
            </a:lvl1pPr>
          </a:lstStyle>
          <a:p>
            <a:pPr>
              <a:defRPr/>
            </a:pPr>
            <a:fld id="{3C9CC011-EF05-F541-8166-7811323C47EC}" type="slidenum">
              <a:rPr lang="en-US"/>
              <a:pPr>
                <a:defRPr/>
              </a:pPr>
              <a:t>‹#›</a:t>
            </a:fld>
            <a:endParaRPr lang="en-US" dirty="0"/>
          </a:p>
        </p:txBody>
      </p:sp>
      <p:pic>
        <p:nvPicPr>
          <p:cNvPr id="7173" name="Picture 1" descr="Footer_060314.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Lst>
  <p:timing>
    <p:tnLst>
      <p:par>
        <p:cTn xmlns:p14="http://schemas.microsoft.com/office/powerpoint/2010/main" id="1" dur="indefinite" restart="never" nodeType="tmRoot"/>
      </p:par>
    </p:tnLst>
  </p:timing>
  <p:hf hdr="0"/>
  <p:txStyles>
    <p:titleStyle>
      <a:lvl1pPr algn="l" defTabSz="457200" rtl="0" eaLnBrk="0" fontAlgn="base" hangingPunct="0">
        <a:spcBef>
          <a:spcPct val="0"/>
        </a:spcBef>
        <a:spcAft>
          <a:spcPct val="0"/>
        </a:spcAft>
        <a:defRPr sz="1700" b="1" kern="1200">
          <a:solidFill>
            <a:srgbClr val="2E5286"/>
          </a:solidFill>
          <a:latin typeface="Helvetica"/>
          <a:ea typeface="ＭＳ Ｐゴシック" charset="0"/>
          <a:cs typeface="ＭＳ Ｐゴシック" charset="0"/>
        </a:defRPr>
      </a:lvl1pPr>
      <a:lvl2pPr algn="l" defTabSz="457200" rtl="0" eaLnBrk="0" fontAlgn="base" hangingPunct="0">
        <a:spcBef>
          <a:spcPct val="0"/>
        </a:spcBef>
        <a:spcAft>
          <a:spcPct val="0"/>
        </a:spcAft>
        <a:defRPr sz="1700" b="1">
          <a:solidFill>
            <a:srgbClr val="2E5286"/>
          </a:solidFill>
          <a:latin typeface="Helvetica" charset="0"/>
          <a:ea typeface="ＭＳ Ｐゴシック" charset="0"/>
          <a:cs typeface="ＭＳ Ｐゴシック" charset="0"/>
        </a:defRPr>
      </a:lvl2pPr>
      <a:lvl3pPr algn="l" defTabSz="457200" rtl="0" eaLnBrk="0" fontAlgn="base" hangingPunct="0">
        <a:spcBef>
          <a:spcPct val="0"/>
        </a:spcBef>
        <a:spcAft>
          <a:spcPct val="0"/>
        </a:spcAft>
        <a:defRPr sz="1700" b="1">
          <a:solidFill>
            <a:srgbClr val="2E5286"/>
          </a:solidFill>
          <a:latin typeface="Helvetica" charset="0"/>
          <a:ea typeface="ＭＳ Ｐゴシック" charset="0"/>
          <a:cs typeface="ＭＳ Ｐゴシック" charset="0"/>
        </a:defRPr>
      </a:lvl3pPr>
      <a:lvl4pPr algn="l" defTabSz="457200" rtl="0" eaLnBrk="0" fontAlgn="base" hangingPunct="0">
        <a:spcBef>
          <a:spcPct val="0"/>
        </a:spcBef>
        <a:spcAft>
          <a:spcPct val="0"/>
        </a:spcAft>
        <a:defRPr sz="1700" b="1">
          <a:solidFill>
            <a:srgbClr val="2E5286"/>
          </a:solidFill>
          <a:latin typeface="Helvetica" charset="0"/>
          <a:ea typeface="ＭＳ Ｐゴシック" charset="0"/>
          <a:cs typeface="ＭＳ Ｐゴシック" charset="0"/>
        </a:defRPr>
      </a:lvl4pPr>
      <a:lvl5pPr algn="l" defTabSz="457200" rtl="0" eaLnBrk="0" fontAlgn="base" hangingPunct="0">
        <a:spcBef>
          <a:spcPct val="0"/>
        </a:spcBef>
        <a:spcAft>
          <a:spcPct val="0"/>
        </a:spcAft>
        <a:defRPr sz="1700" b="1">
          <a:solidFill>
            <a:srgbClr val="2E5286"/>
          </a:solidFill>
          <a:latin typeface="Helvetica" charset="0"/>
          <a:ea typeface="ＭＳ Ｐゴシック" charset="0"/>
          <a:cs typeface="ＭＳ Ｐゴシック" charset="0"/>
        </a:defRPr>
      </a:lvl5pPr>
      <a:lvl6pPr marL="457200" algn="l" defTabSz="457200" rtl="0" fontAlgn="base">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fontAlgn="base">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fontAlgn="base">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fontAlgn="base">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kern="1200">
          <a:solidFill>
            <a:srgbClr val="7F7F7F"/>
          </a:solidFill>
          <a:latin typeface="Helvetica"/>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0" fontAlgn="base" hangingPunct="0">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0" fontAlgn="base" hangingPunct="0">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0" fontAlgn="base" hangingPunct="0">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82CD249-EA27-3D41-A4EA-D6AAF72714F8}" type="datetimeFigureOut">
              <a:rPr lang="en-US" smtClean="0">
                <a:solidFill>
                  <a:prstClr val="black">
                    <a:tint val="75000"/>
                  </a:prstClr>
                </a:solidFill>
                <a:latin typeface="Calibri"/>
                <a:ea typeface="+mn-ea"/>
                <a:cs typeface="+mn-cs"/>
              </a:rPr>
              <a:pPr fontAlgn="auto">
                <a:spcBef>
                  <a:spcPts val="0"/>
                </a:spcBef>
                <a:spcAft>
                  <a:spcPts val="0"/>
                </a:spcAft>
              </a:pPr>
              <a:t>7/2/18</a:t>
            </a:fld>
            <a:endParaRPr lang="en-US">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797FB98D-BF7C-E84E-9A42-74834CAF347A}" type="slidenum">
              <a:rPr lang="en-US" smtClean="0">
                <a:solidFill>
                  <a:prstClr val="black">
                    <a:tint val="75000"/>
                  </a:prstClr>
                </a:solidFill>
                <a:latin typeface="Calibri"/>
                <a:ea typeface="+mn-ea"/>
                <a:cs typeface="+mn-cs"/>
              </a:rPr>
              <a:pPr fontAlgn="auto">
                <a:spcBef>
                  <a:spcPts val="0"/>
                </a:spcBef>
                <a:spcAft>
                  <a:spcPts val="0"/>
                </a:spcAft>
              </a:pPr>
              <a:t>‹#›</a:t>
            </a:fld>
            <a:endParaRPr lang="en-US">
              <a:solidFill>
                <a:prstClr val="black">
                  <a:tint val="75000"/>
                </a:prstClr>
              </a:solidFill>
              <a:latin typeface="Calibri"/>
              <a:ea typeface="+mn-ea"/>
              <a:cs typeface="+mn-cs"/>
            </a:endParaRPr>
          </a:p>
        </p:txBody>
      </p:sp>
    </p:spTree>
    <p:extLst>
      <p:ext uri="{BB962C8B-B14F-4D97-AF65-F5344CB8AC3E}">
        <p14:creationId xmlns:p14="http://schemas.microsoft.com/office/powerpoint/2010/main" val="2351864"/>
      </p:ext>
    </p:extLst>
  </p:cSld>
  <p:clrMap bg1="lt1" tx1="dk1" bg2="lt2" tx2="dk2" accent1="accent1" accent2="accent2" accent3="accent3" accent4="accent4" accent5="accent5" accent6="accent6" hlink="hlink" folHlink="folHlink"/>
  <p:sldLayoutIdLst>
    <p:sldLayoutId id="2147484089" r:id="rId1"/>
    <p:sldLayoutId id="2147484090" r:id="rId2"/>
    <p:sldLayoutId id="2147484091" r:id="rId3"/>
    <p:sldLayoutId id="2147484092" r:id="rId4"/>
    <p:sldLayoutId id="2147484093" r:id="rId5"/>
    <p:sldLayoutId id="2147484094" r:id="rId6"/>
    <p:sldLayoutId id="2147484095" r:id="rId7"/>
    <p:sldLayoutId id="2147484096" r:id="rId8"/>
    <p:sldLayoutId id="2147484097" r:id="rId9"/>
    <p:sldLayoutId id="2147484098" r:id="rId10"/>
    <p:sldLayoutId id="214748409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82CD249-EA27-3D41-A4EA-D6AAF72714F8}" type="datetimeFigureOut">
              <a:rPr lang="en-US" smtClean="0">
                <a:solidFill>
                  <a:prstClr val="black">
                    <a:tint val="75000"/>
                  </a:prstClr>
                </a:solidFill>
                <a:latin typeface="Calibri"/>
                <a:ea typeface="+mn-ea"/>
                <a:cs typeface="+mn-cs"/>
              </a:rPr>
              <a:pPr fontAlgn="auto">
                <a:spcBef>
                  <a:spcPts val="0"/>
                </a:spcBef>
                <a:spcAft>
                  <a:spcPts val="0"/>
                </a:spcAft>
              </a:pPr>
              <a:t>7/2/18</a:t>
            </a:fld>
            <a:endParaRPr lang="en-US">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797FB98D-BF7C-E84E-9A42-74834CAF347A}" type="slidenum">
              <a:rPr lang="en-US" smtClean="0">
                <a:solidFill>
                  <a:prstClr val="black">
                    <a:tint val="75000"/>
                  </a:prstClr>
                </a:solidFill>
                <a:latin typeface="Calibri"/>
                <a:ea typeface="+mn-ea"/>
                <a:cs typeface="+mn-cs"/>
              </a:rPr>
              <a:pPr fontAlgn="auto">
                <a:spcBef>
                  <a:spcPts val="0"/>
                </a:spcBef>
                <a:spcAft>
                  <a:spcPts val="0"/>
                </a:spcAft>
              </a:pPr>
              <a:t>‹#›</a:t>
            </a:fld>
            <a:endParaRPr lang="en-US">
              <a:solidFill>
                <a:prstClr val="black">
                  <a:tint val="75000"/>
                </a:prstClr>
              </a:solidFill>
              <a:latin typeface="Calibri"/>
              <a:ea typeface="+mn-ea"/>
              <a:cs typeface="+mn-cs"/>
            </a:endParaRPr>
          </a:p>
        </p:txBody>
      </p:sp>
    </p:spTree>
    <p:extLst>
      <p:ext uri="{BB962C8B-B14F-4D97-AF65-F5344CB8AC3E}">
        <p14:creationId xmlns:p14="http://schemas.microsoft.com/office/powerpoint/2010/main" val="1389401813"/>
      </p:ext>
    </p:extLst>
  </p:cSld>
  <p:clrMap bg1="lt1" tx1="dk1" bg2="lt2" tx2="dk2" accent1="accent1" accent2="accent2" accent3="accent3" accent4="accent4" accent5="accent5" accent6="accent6" hlink="hlink" folHlink="folHlink"/>
  <p:sldLayoutIdLst>
    <p:sldLayoutId id="2147484101" r:id="rId1"/>
    <p:sldLayoutId id="2147484102" r:id="rId2"/>
    <p:sldLayoutId id="2147484103" r:id="rId3"/>
    <p:sldLayoutId id="2147484104" r:id="rId4"/>
    <p:sldLayoutId id="2147484105" r:id="rId5"/>
    <p:sldLayoutId id="2147484106" r:id="rId6"/>
    <p:sldLayoutId id="2147484107" r:id="rId7"/>
    <p:sldLayoutId id="2147484108" r:id="rId8"/>
    <p:sldLayoutId id="2147484109" r:id="rId9"/>
    <p:sldLayoutId id="2147484110" r:id="rId10"/>
    <p:sldLayoutId id="214748411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82CD249-EA27-3D41-A4EA-D6AAF72714F8}" type="datetimeFigureOut">
              <a:rPr lang="en-US" smtClean="0">
                <a:solidFill>
                  <a:prstClr val="black">
                    <a:tint val="75000"/>
                  </a:prstClr>
                </a:solidFill>
                <a:latin typeface="Calibri"/>
                <a:ea typeface="+mn-ea"/>
                <a:cs typeface="+mn-cs"/>
              </a:rPr>
              <a:pPr fontAlgn="auto">
                <a:spcBef>
                  <a:spcPts val="0"/>
                </a:spcBef>
                <a:spcAft>
                  <a:spcPts val="0"/>
                </a:spcAft>
              </a:pPr>
              <a:t>7/2/18</a:t>
            </a:fld>
            <a:endParaRPr lang="en-US">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797FB98D-BF7C-E84E-9A42-74834CAF347A}" type="slidenum">
              <a:rPr lang="en-US" smtClean="0">
                <a:solidFill>
                  <a:prstClr val="black">
                    <a:tint val="75000"/>
                  </a:prstClr>
                </a:solidFill>
                <a:latin typeface="Calibri"/>
                <a:ea typeface="+mn-ea"/>
                <a:cs typeface="+mn-cs"/>
              </a:rPr>
              <a:pPr fontAlgn="auto">
                <a:spcBef>
                  <a:spcPts val="0"/>
                </a:spcBef>
                <a:spcAft>
                  <a:spcPts val="0"/>
                </a:spcAft>
              </a:pPr>
              <a:t>‹#›</a:t>
            </a:fld>
            <a:endParaRPr lang="en-US">
              <a:solidFill>
                <a:prstClr val="black">
                  <a:tint val="75000"/>
                </a:prstClr>
              </a:solidFill>
              <a:latin typeface="Calibri"/>
              <a:ea typeface="+mn-ea"/>
              <a:cs typeface="+mn-cs"/>
            </a:endParaRPr>
          </a:p>
        </p:txBody>
      </p:sp>
    </p:spTree>
    <p:extLst>
      <p:ext uri="{BB962C8B-B14F-4D97-AF65-F5344CB8AC3E}">
        <p14:creationId xmlns:p14="http://schemas.microsoft.com/office/powerpoint/2010/main" val="1328450161"/>
      </p:ext>
    </p:extLst>
  </p:cSld>
  <p:clrMap bg1="lt1" tx1="dk1" bg2="lt2" tx2="dk2" accent1="accent1" accent2="accent2" accent3="accent3" accent4="accent4" accent5="accent5" accent6="accent6" hlink="hlink" folHlink="folHlink"/>
  <p:sldLayoutIdLst>
    <p:sldLayoutId id="2147484113" r:id="rId1"/>
    <p:sldLayoutId id="2147484114" r:id="rId2"/>
    <p:sldLayoutId id="2147484115" r:id="rId3"/>
    <p:sldLayoutId id="2147484116" r:id="rId4"/>
    <p:sldLayoutId id="2147484117" r:id="rId5"/>
    <p:sldLayoutId id="2147484118" r:id="rId6"/>
    <p:sldLayoutId id="2147484119" r:id="rId7"/>
    <p:sldLayoutId id="2147484120" r:id="rId8"/>
    <p:sldLayoutId id="2147484121" r:id="rId9"/>
    <p:sldLayoutId id="2147484122" r:id="rId10"/>
    <p:sldLayoutId id="214748412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82CD249-EA27-3D41-A4EA-D6AAF72714F8}" type="datetimeFigureOut">
              <a:rPr lang="en-US" smtClean="0">
                <a:solidFill>
                  <a:prstClr val="black">
                    <a:tint val="75000"/>
                  </a:prstClr>
                </a:solidFill>
                <a:latin typeface="Calibri"/>
                <a:ea typeface="+mn-ea"/>
                <a:cs typeface="+mn-cs"/>
              </a:rPr>
              <a:pPr fontAlgn="auto">
                <a:spcBef>
                  <a:spcPts val="0"/>
                </a:spcBef>
                <a:spcAft>
                  <a:spcPts val="0"/>
                </a:spcAft>
              </a:pPr>
              <a:t>7/2/18</a:t>
            </a:fld>
            <a:endParaRPr lang="en-US">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797FB98D-BF7C-E84E-9A42-74834CAF347A}" type="slidenum">
              <a:rPr lang="en-US" smtClean="0">
                <a:solidFill>
                  <a:prstClr val="black">
                    <a:tint val="75000"/>
                  </a:prstClr>
                </a:solidFill>
                <a:latin typeface="Calibri"/>
                <a:ea typeface="+mn-ea"/>
                <a:cs typeface="+mn-cs"/>
              </a:rPr>
              <a:pPr fontAlgn="auto">
                <a:spcBef>
                  <a:spcPts val="0"/>
                </a:spcBef>
                <a:spcAft>
                  <a:spcPts val="0"/>
                </a:spcAft>
              </a:pPr>
              <a:t>‹#›</a:t>
            </a:fld>
            <a:endParaRPr lang="en-US">
              <a:solidFill>
                <a:prstClr val="black">
                  <a:tint val="75000"/>
                </a:prstClr>
              </a:solidFill>
              <a:latin typeface="Calibri"/>
              <a:ea typeface="+mn-ea"/>
              <a:cs typeface="+mn-cs"/>
            </a:endParaRPr>
          </a:p>
        </p:txBody>
      </p:sp>
    </p:spTree>
    <p:extLst>
      <p:ext uri="{BB962C8B-B14F-4D97-AF65-F5344CB8AC3E}">
        <p14:creationId xmlns:p14="http://schemas.microsoft.com/office/powerpoint/2010/main" val="1720410119"/>
      </p:ext>
    </p:extLst>
  </p:cSld>
  <p:clrMap bg1="lt1" tx1="dk1" bg2="lt2" tx2="dk2" accent1="accent1" accent2="accent2" accent3="accent3" accent4="accent4" accent5="accent5" accent6="accent6" hlink="hlink" folHlink="folHlink"/>
  <p:sldLayoutIdLst>
    <p:sldLayoutId id="2147484125" r:id="rId1"/>
    <p:sldLayoutId id="2147484126" r:id="rId2"/>
    <p:sldLayoutId id="2147484127" r:id="rId3"/>
    <p:sldLayoutId id="2147484128" r:id="rId4"/>
    <p:sldLayoutId id="2147484129" r:id="rId5"/>
    <p:sldLayoutId id="2147484130" r:id="rId6"/>
    <p:sldLayoutId id="2147484131" r:id="rId7"/>
    <p:sldLayoutId id="2147484132" r:id="rId8"/>
    <p:sldLayoutId id="2147484133" r:id="rId9"/>
    <p:sldLayoutId id="2147484134" r:id="rId10"/>
    <p:sldLayoutId id="214748413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82CD249-EA27-3D41-A4EA-D6AAF72714F8}" type="datetimeFigureOut">
              <a:rPr lang="en-US" smtClean="0">
                <a:solidFill>
                  <a:prstClr val="black">
                    <a:tint val="75000"/>
                  </a:prstClr>
                </a:solidFill>
                <a:latin typeface="Calibri"/>
                <a:ea typeface="+mn-ea"/>
                <a:cs typeface="+mn-cs"/>
              </a:rPr>
              <a:pPr fontAlgn="auto">
                <a:spcBef>
                  <a:spcPts val="0"/>
                </a:spcBef>
                <a:spcAft>
                  <a:spcPts val="0"/>
                </a:spcAft>
              </a:pPr>
              <a:t>7/2/18</a:t>
            </a:fld>
            <a:endParaRPr lang="en-US">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797FB98D-BF7C-E84E-9A42-74834CAF347A}" type="slidenum">
              <a:rPr lang="en-US" smtClean="0">
                <a:solidFill>
                  <a:prstClr val="black">
                    <a:tint val="75000"/>
                  </a:prstClr>
                </a:solidFill>
                <a:latin typeface="Calibri"/>
                <a:ea typeface="+mn-ea"/>
                <a:cs typeface="+mn-cs"/>
              </a:rPr>
              <a:pPr fontAlgn="auto">
                <a:spcBef>
                  <a:spcPts val="0"/>
                </a:spcBef>
                <a:spcAft>
                  <a:spcPts val="0"/>
                </a:spcAft>
              </a:pPr>
              <a:t>‹#›</a:t>
            </a:fld>
            <a:endParaRPr lang="en-US">
              <a:solidFill>
                <a:prstClr val="black">
                  <a:tint val="75000"/>
                </a:prstClr>
              </a:solidFill>
              <a:latin typeface="Calibri"/>
              <a:ea typeface="+mn-ea"/>
              <a:cs typeface="+mn-cs"/>
            </a:endParaRPr>
          </a:p>
        </p:txBody>
      </p:sp>
    </p:spTree>
    <p:extLst>
      <p:ext uri="{BB962C8B-B14F-4D97-AF65-F5344CB8AC3E}">
        <p14:creationId xmlns:p14="http://schemas.microsoft.com/office/powerpoint/2010/main" val="1899371313"/>
      </p:ext>
    </p:extLst>
  </p:cSld>
  <p:clrMap bg1="lt1" tx1="dk1" bg2="lt2" tx2="dk2" accent1="accent1" accent2="accent2" accent3="accent3" accent4="accent4" accent5="accent5" accent6="accent6" hlink="hlink" folHlink="folHlink"/>
  <p:sldLayoutIdLst>
    <p:sldLayoutId id="2147484137" r:id="rId1"/>
    <p:sldLayoutId id="2147484138" r:id="rId2"/>
    <p:sldLayoutId id="2147484139" r:id="rId3"/>
    <p:sldLayoutId id="2147484140" r:id="rId4"/>
    <p:sldLayoutId id="2147484141" r:id="rId5"/>
    <p:sldLayoutId id="2147484142" r:id="rId6"/>
    <p:sldLayoutId id="2147484143" r:id="rId7"/>
    <p:sldLayoutId id="2147484144" r:id="rId8"/>
    <p:sldLayoutId id="2147484145" r:id="rId9"/>
    <p:sldLayoutId id="2147484146" r:id="rId10"/>
    <p:sldLayoutId id="214748414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82CD249-EA27-3D41-A4EA-D6AAF72714F8}" type="datetimeFigureOut">
              <a:rPr lang="en-US" smtClean="0">
                <a:solidFill>
                  <a:prstClr val="black">
                    <a:tint val="75000"/>
                  </a:prstClr>
                </a:solidFill>
                <a:latin typeface="Calibri"/>
                <a:ea typeface="+mn-ea"/>
                <a:cs typeface="+mn-cs"/>
              </a:rPr>
              <a:pPr fontAlgn="auto">
                <a:spcBef>
                  <a:spcPts val="0"/>
                </a:spcBef>
                <a:spcAft>
                  <a:spcPts val="0"/>
                </a:spcAft>
              </a:pPr>
              <a:t>7/2/18</a:t>
            </a:fld>
            <a:endParaRPr lang="en-US">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797FB98D-BF7C-E84E-9A42-74834CAF347A}" type="slidenum">
              <a:rPr lang="en-US" smtClean="0">
                <a:solidFill>
                  <a:prstClr val="black">
                    <a:tint val="75000"/>
                  </a:prstClr>
                </a:solidFill>
                <a:latin typeface="Calibri"/>
                <a:ea typeface="+mn-ea"/>
                <a:cs typeface="+mn-cs"/>
              </a:rPr>
              <a:pPr fontAlgn="auto">
                <a:spcBef>
                  <a:spcPts val="0"/>
                </a:spcBef>
                <a:spcAft>
                  <a:spcPts val="0"/>
                </a:spcAft>
              </a:pPr>
              <a:t>‹#›</a:t>
            </a:fld>
            <a:endParaRPr lang="en-US">
              <a:solidFill>
                <a:prstClr val="black">
                  <a:tint val="75000"/>
                </a:prstClr>
              </a:solidFill>
              <a:latin typeface="Calibri"/>
              <a:ea typeface="+mn-ea"/>
              <a:cs typeface="+mn-cs"/>
            </a:endParaRPr>
          </a:p>
        </p:txBody>
      </p:sp>
    </p:spTree>
    <p:extLst>
      <p:ext uri="{BB962C8B-B14F-4D97-AF65-F5344CB8AC3E}">
        <p14:creationId xmlns:p14="http://schemas.microsoft.com/office/powerpoint/2010/main" val="2999365064"/>
      </p:ext>
    </p:extLst>
  </p:cSld>
  <p:clrMap bg1="lt1" tx1="dk1" bg2="lt2" tx2="dk2" accent1="accent1" accent2="accent2" accent3="accent3" accent4="accent4" accent5="accent5" accent6="accent6" hlink="hlink" folHlink="folHlink"/>
  <p:sldLayoutIdLst>
    <p:sldLayoutId id="2147484149" r:id="rId1"/>
    <p:sldLayoutId id="2147484150" r:id="rId2"/>
    <p:sldLayoutId id="2147484151" r:id="rId3"/>
    <p:sldLayoutId id="2147484152" r:id="rId4"/>
    <p:sldLayoutId id="2147484153" r:id="rId5"/>
    <p:sldLayoutId id="2147484154" r:id="rId6"/>
    <p:sldLayoutId id="2147484155" r:id="rId7"/>
    <p:sldLayoutId id="2147484156" r:id="rId8"/>
    <p:sldLayoutId id="2147484157" r:id="rId9"/>
    <p:sldLayoutId id="2147484158" r:id="rId10"/>
    <p:sldLayoutId id="21474841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11.emf"/><Relationship Id="rId1" Type="http://schemas.openxmlformats.org/officeDocument/2006/relationships/vmlDrawing" Target="../drawings/vmlDrawing2.vml"/><Relationship Id="rId2" Type="http://schemas.openxmlformats.org/officeDocument/2006/relationships/slideLayout" Target="../slideLayouts/slideLayout6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oleObject" Target="../embeddings/oleObject1.bin"/><Relationship Id="rId6" Type="http://schemas.openxmlformats.org/officeDocument/2006/relationships/image" Target="../media/image5.emf"/><Relationship Id="rId7" Type="http://schemas.openxmlformats.org/officeDocument/2006/relationships/oleObject" Target="../embeddings/Microsoft_Equation1.bin"/><Relationship Id="rId8" Type="http://schemas.openxmlformats.org/officeDocument/2006/relationships/image" Target="../media/image6.emf"/><Relationship Id="rId9" Type="http://schemas.openxmlformats.org/officeDocument/2006/relationships/image" Target="../media/image9.png"/><Relationship Id="rId10" Type="http://schemas.openxmlformats.org/officeDocument/2006/relationships/image" Target="../media/image10.png"/><Relationship Id="rId1" Type="http://schemas.openxmlformats.org/officeDocument/2006/relationships/vmlDrawing" Target="../drawings/vmlDrawing1.vml"/><Relationship Id="rId2"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450" y="3487133"/>
            <a:ext cx="7526338" cy="1281810"/>
          </a:xfrm>
        </p:spPr>
        <p:txBody>
          <a:bodyPr/>
          <a:lstStyle/>
          <a:p>
            <a:r>
              <a:rPr lang="en-US" sz="2800" dirty="0" smtClean="0"/>
              <a:t>From Catalogs to Cosmology: An Automated Weak Gravitational Lensing Analysis Pipeline</a:t>
            </a:r>
            <a:endParaRPr lang="en-US" sz="2800" dirty="0"/>
          </a:p>
        </p:txBody>
      </p:sp>
      <p:sp>
        <p:nvSpPr>
          <p:cNvPr id="3" name="Text Placeholder 2"/>
          <p:cNvSpPr>
            <a:spLocks noGrp="1"/>
          </p:cNvSpPr>
          <p:nvPr>
            <p:ph type="body" sz="quarter" idx="10"/>
          </p:nvPr>
        </p:nvSpPr>
        <p:spPr>
          <a:xfrm>
            <a:off x="806450" y="4841093"/>
            <a:ext cx="7982180" cy="1489952"/>
          </a:xfrm>
        </p:spPr>
        <p:txBody>
          <a:bodyPr/>
          <a:lstStyle/>
          <a:p>
            <a:r>
              <a:rPr lang="en-US" dirty="0" smtClean="0"/>
              <a:t>Michael </a:t>
            </a:r>
            <a:r>
              <a:rPr lang="en-US" dirty="0" smtClean="0"/>
              <a:t>Wang (presented by Eric </a:t>
            </a:r>
            <a:r>
              <a:rPr lang="en-US" dirty="0" err="1" smtClean="0"/>
              <a:t>Vaandering</a:t>
            </a:r>
            <a:r>
              <a:rPr lang="en-US" dirty="0" smtClean="0"/>
              <a:t>)</a:t>
            </a:r>
            <a:endParaRPr lang="en-US" dirty="0" smtClean="0"/>
          </a:p>
          <a:p>
            <a:r>
              <a:rPr lang="en-US" dirty="0" err="1" smtClean="0"/>
              <a:t>Fermilab</a:t>
            </a:r>
            <a:endParaRPr lang="en-US" dirty="0" smtClean="0"/>
          </a:p>
          <a:p>
            <a:r>
              <a:rPr lang="en-US" dirty="0" smtClean="0"/>
              <a:t>23</a:t>
            </a:r>
            <a:r>
              <a:rPr lang="en-US" baseline="30000" dirty="0" smtClean="0"/>
              <a:t>rd</a:t>
            </a:r>
            <a:r>
              <a:rPr lang="en-US" dirty="0" smtClean="0"/>
              <a:t> International Conference on Computing in High Energy Physics</a:t>
            </a:r>
            <a:endParaRPr lang="en-US" dirty="0" smtClean="0"/>
          </a:p>
          <a:p>
            <a:r>
              <a:rPr lang="en-US" dirty="0"/>
              <a:t>9</a:t>
            </a:r>
            <a:r>
              <a:rPr lang="en-US" dirty="0" smtClean="0"/>
              <a:t>-13, July, 2018, Sofia, Bulgaria</a:t>
            </a:r>
            <a:endParaRPr lang="en-US" dirty="0"/>
          </a:p>
        </p:txBody>
      </p:sp>
    </p:spTree>
    <p:extLst>
      <p:ext uri="{BB962C8B-B14F-4D97-AF65-F5344CB8AC3E}">
        <p14:creationId xmlns:p14="http://schemas.microsoft.com/office/powerpoint/2010/main" val="229092587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5720"/>
            <a:ext cx="8229600" cy="3946655"/>
          </a:xfrm>
        </p:spPr>
        <p:txBody>
          <a:bodyPr>
            <a:normAutofit/>
          </a:bodyPr>
          <a:lstStyle/>
          <a:p>
            <a:pPr marL="0" indent="0">
              <a:buNone/>
            </a:pPr>
            <a:r>
              <a:rPr lang="en-US" sz="2400" dirty="0"/>
              <a:t>At the end of the workflow description file, the workflow is written out into an XML file (with a .</a:t>
            </a:r>
            <a:r>
              <a:rPr lang="en-US" sz="2400" dirty="0" err="1"/>
              <a:t>dax</a:t>
            </a:r>
            <a:r>
              <a:rPr lang="en-US" sz="2400" dirty="0"/>
              <a:t> extension):</a:t>
            </a:r>
          </a:p>
          <a:p>
            <a:pPr marL="0" indent="0">
              <a:buNone/>
            </a:pPr>
            <a:endParaRPr lang="en-US" sz="1100" dirty="0">
              <a:latin typeface="Courier"/>
            </a:endParaRPr>
          </a:p>
          <a:p>
            <a:pPr marL="0" indent="0">
              <a:buNone/>
            </a:pPr>
            <a:r>
              <a:rPr lang="en-US" sz="1100" dirty="0">
                <a:latin typeface="Courier"/>
              </a:rPr>
              <a:t>	</a:t>
            </a:r>
            <a:r>
              <a:rPr lang="en-US" sz="1400" dirty="0">
                <a:latin typeface="Courier"/>
              </a:rPr>
              <a:t>.</a:t>
            </a:r>
          </a:p>
          <a:p>
            <a:pPr marL="0" indent="0">
              <a:buNone/>
            </a:pPr>
            <a:r>
              <a:rPr lang="en-US" sz="1400" dirty="0">
                <a:latin typeface="Courier"/>
              </a:rPr>
              <a:t>	.</a:t>
            </a:r>
          </a:p>
          <a:p>
            <a:pPr marL="0" indent="0">
              <a:buNone/>
            </a:pPr>
            <a:r>
              <a:rPr lang="en-US" sz="1400" dirty="0">
                <a:latin typeface="Courier"/>
              </a:rPr>
              <a:t>	.</a:t>
            </a:r>
          </a:p>
          <a:p>
            <a:pPr marL="0" indent="0">
              <a:buNone/>
            </a:pPr>
            <a:r>
              <a:rPr lang="en-US" sz="1400" dirty="0">
                <a:latin typeface="Courier"/>
              </a:rPr>
              <a:t>f = open(</a:t>
            </a:r>
            <a:r>
              <a:rPr lang="en-US" sz="1400" dirty="0" err="1">
                <a:latin typeface="Courier"/>
              </a:rPr>
              <a:t>daxfile</a:t>
            </a:r>
            <a:r>
              <a:rPr lang="en-US" sz="1400" dirty="0">
                <a:latin typeface="Courier"/>
              </a:rPr>
              <a:t>, "w")</a:t>
            </a:r>
          </a:p>
          <a:p>
            <a:pPr marL="0" indent="0">
              <a:buNone/>
            </a:pPr>
            <a:r>
              <a:rPr lang="en-US" sz="1400" dirty="0" err="1">
                <a:latin typeface="Courier"/>
              </a:rPr>
              <a:t>wlpipe.writeXML</a:t>
            </a:r>
            <a:r>
              <a:rPr lang="en-US" sz="1400" dirty="0">
                <a:latin typeface="Courier"/>
              </a:rPr>
              <a:t>(f)</a:t>
            </a:r>
          </a:p>
          <a:p>
            <a:pPr marL="0" indent="0">
              <a:buNone/>
            </a:pPr>
            <a:r>
              <a:rPr lang="en-US" sz="1400" dirty="0" err="1">
                <a:latin typeface="Courier"/>
              </a:rPr>
              <a:t>f.close</a:t>
            </a:r>
            <a:r>
              <a:rPr lang="en-US" sz="1400" dirty="0">
                <a:latin typeface="Courier"/>
              </a:rPr>
              <a:t>()</a:t>
            </a:r>
          </a:p>
          <a:p>
            <a:pPr marL="0" indent="0">
              <a:buNone/>
            </a:pPr>
            <a:r>
              <a:rPr lang="en-US" sz="1400" dirty="0">
                <a:latin typeface="Courier"/>
              </a:rPr>
              <a:t>print "Generated </a:t>
            </a:r>
            <a:r>
              <a:rPr lang="en-US" sz="1400" dirty="0" err="1">
                <a:latin typeface="Courier"/>
              </a:rPr>
              <a:t>dax</a:t>
            </a:r>
            <a:r>
              <a:rPr lang="en-US" sz="1400" dirty="0">
                <a:latin typeface="Courier"/>
              </a:rPr>
              <a:t> %s" %</a:t>
            </a:r>
            <a:r>
              <a:rPr lang="en-US" sz="1400" dirty="0" err="1">
                <a:latin typeface="Courier"/>
              </a:rPr>
              <a:t>daxfile</a:t>
            </a:r>
            <a:endParaRPr lang="en-US" sz="1400" dirty="0">
              <a:latin typeface="Courier"/>
            </a:endParaRPr>
          </a:p>
          <a:p>
            <a:pPr marL="0" indent="0">
              <a:buNone/>
            </a:pPr>
            <a:endParaRPr lang="en-US" sz="1100" dirty="0">
              <a:latin typeface="Courier"/>
            </a:endParaRPr>
          </a:p>
        </p:txBody>
      </p:sp>
      <p:sp>
        <p:nvSpPr>
          <p:cNvPr id="2" name="Rectangle 1"/>
          <p:cNvSpPr/>
          <p:nvPr/>
        </p:nvSpPr>
        <p:spPr>
          <a:xfrm>
            <a:off x="457200" y="1813620"/>
            <a:ext cx="7823200" cy="186690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latin typeface="Calibri"/>
            </a:endParaRPr>
          </a:p>
        </p:txBody>
      </p:sp>
      <p:sp>
        <p:nvSpPr>
          <p:cNvPr id="5" name="TextBox 4"/>
          <p:cNvSpPr txBox="1"/>
          <p:nvPr/>
        </p:nvSpPr>
        <p:spPr>
          <a:xfrm>
            <a:off x="2383006" y="141119"/>
            <a:ext cx="6647331" cy="369332"/>
          </a:xfrm>
          <a:prstGeom prst="rect">
            <a:avLst/>
          </a:prstGeom>
          <a:noFill/>
        </p:spPr>
        <p:txBody>
          <a:bodyPr wrap="square" rtlCol="0">
            <a:spAutoFit/>
          </a:bodyPr>
          <a:lstStyle/>
          <a:p>
            <a:pPr fontAlgn="auto">
              <a:spcBef>
                <a:spcPts val="0"/>
              </a:spcBef>
              <a:spcAft>
                <a:spcPts val="0"/>
              </a:spcAft>
            </a:pPr>
            <a:r>
              <a:rPr lang="en-US" sz="1800" u="sng" dirty="0" err="1">
                <a:solidFill>
                  <a:prstClr val="black"/>
                </a:solidFill>
                <a:latin typeface="Calibri"/>
                <a:ea typeface="+mn-ea"/>
                <a:cs typeface="+mn-cs"/>
              </a:rPr>
              <a:t>daxgen.py</a:t>
            </a:r>
            <a:r>
              <a:rPr lang="en-US" sz="1800" u="sng" dirty="0">
                <a:solidFill>
                  <a:prstClr val="black"/>
                </a:solidFill>
                <a:latin typeface="Calibri"/>
                <a:ea typeface="+mn-ea"/>
                <a:cs typeface="+mn-cs"/>
              </a:rPr>
              <a:t>: Abstract representation of workflow using python API (5)</a:t>
            </a:r>
          </a:p>
        </p:txBody>
      </p:sp>
    </p:spTree>
    <p:extLst>
      <p:ext uri="{BB962C8B-B14F-4D97-AF65-F5344CB8AC3E}">
        <p14:creationId xmlns:p14="http://schemas.microsoft.com/office/powerpoint/2010/main" val="139859811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9">
            <a:extLst>
              <a:ext uri="{FF2B5EF4-FFF2-40B4-BE49-F238E27FC236}">
                <a16:creationId xmlns:a16="http://schemas.microsoft.com/office/drawing/2014/main" xmlns="" id="{D3673CB8-BD13-4470-BE30-810CD1AB5867}"/>
              </a:ext>
            </a:extLst>
          </p:cNvPr>
          <p:cNvGraphicFramePr>
            <a:graphicFrameLocks noChangeAspect="1"/>
          </p:cNvGraphicFramePr>
          <p:nvPr>
            <p:extLst>
              <p:ext uri="{D42A27DB-BD31-4B8C-83A1-F6EECF244321}">
                <p14:modId xmlns:p14="http://schemas.microsoft.com/office/powerpoint/2010/main" val="283330386"/>
              </p:ext>
            </p:extLst>
          </p:nvPr>
        </p:nvGraphicFramePr>
        <p:xfrm>
          <a:off x="1861852" y="576644"/>
          <a:ext cx="6451980" cy="6065456"/>
        </p:xfrm>
        <a:graphic>
          <a:graphicData uri="http://schemas.openxmlformats.org/presentationml/2006/ole">
            <mc:AlternateContent xmlns:mc="http://schemas.openxmlformats.org/markup-compatibility/2006">
              <mc:Choice xmlns:v="urn:schemas-microsoft-com:vml" Requires="v">
                <p:oleObj spid="_x0000_s6148" name="CorelDRAW" r:id="rId3" imgW="4822683" imgH="4534110" progId="CorelDraw.Graphic.15">
                  <p:embed/>
                </p:oleObj>
              </mc:Choice>
              <mc:Fallback>
                <p:oleObj name="CorelDRAW" r:id="rId3" imgW="4822683" imgH="4534110" progId="CorelDraw.Graphic.15">
                  <p:embed/>
                  <p:pic>
                    <p:nvPicPr>
                      <p:cNvPr id="0" name=""/>
                      <p:cNvPicPr/>
                      <p:nvPr/>
                    </p:nvPicPr>
                    <p:blipFill>
                      <a:blip r:embed="rId4"/>
                      <a:stretch>
                        <a:fillRect/>
                      </a:stretch>
                    </p:blipFill>
                    <p:spPr>
                      <a:xfrm>
                        <a:off x="1861852" y="576644"/>
                        <a:ext cx="6451980" cy="6065456"/>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xmlns="" id="{5E464961-441B-4D8B-B52C-525BFFEB3D67}"/>
              </a:ext>
            </a:extLst>
          </p:cNvPr>
          <p:cNvSpPr txBox="1"/>
          <p:nvPr/>
        </p:nvSpPr>
        <p:spPr>
          <a:xfrm>
            <a:off x="4279900" y="5867400"/>
            <a:ext cx="2334543" cy="523220"/>
          </a:xfrm>
          <a:prstGeom prst="rect">
            <a:avLst/>
          </a:prstGeom>
          <a:noFill/>
        </p:spPr>
        <p:txBody>
          <a:bodyPr wrap="none" rtlCol="0">
            <a:spAutoFit/>
          </a:bodyPr>
          <a:lstStyle/>
          <a:p>
            <a:pPr fontAlgn="auto">
              <a:spcBef>
                <a:spcPts val="0"/>
              </a:spcBef>
              <a:spcAft>
                <a:spcPts val="0"/>
              </a:spcAft>
            </a:pPr>
            <a:r>
              <a:rPr lang="en-US" sz="2800" dirty="0" smtClean="0">
                <a:solidFill>
                  <a:prstClr val="black"/>
                </a:solidFill>
                <a:latin typeface="Calibri"/>
                <a:ea typeface="+mn-ea"/>
                <a:cs typeface="+mn-cs"/>
              </a:rPr>
              <a:t>FNAL “</a:t>
            </a:r>
            <a:r>
              <a:rPr lang="en-US" sz="2800" dirty="0" err="1" smtClean="0">
                <a:solidFill>
                  <a:prstClr val="black"/>
                </a:solidFill>
                <a:latin typeface="Calibri"/>
                <a:ea typeface="+mn-ea"/>
                <a:cs typeface="+mn-cs"/>
              </a:rPr>
              <a:t>DEGrid</a:t>
            </a:r>
            <a:r>
              <a:rPr lang="en-US" sz="2800" dirty="0" smtClean="0">
                <a:solidFill>
                  <a:prstClr val="black"/>
                </a:solidFill>
                <a:latin typeface="Calibri"/>
                <a:ea typeface="+mn-ea"/>
                <a:cs typeface="+mn-cs"/>
              </a:rPr>
              <a:t>”</a:t>
            </a:r>
            <a:endParaRPr lang="en-US" sz="2800" dirty="0">
              <a:solidFill>
                <a:prstClr val="black"/>
              </a:solidFill>
              <a:latin typeface="Calibri"/>
              <a:ea typeface="+mn-ea"/>
              <a:cs typeface="+mn-cs"/>
            </a:endParaRPr>
          </a:p>
        </p:txBody>
      </p:sp>
      <p:sp>
        <p:nvSpPr>
          <p:cNvPr id="5" name="TextBox 4">
            <a:extLst>
              <a:ext uri="{FF2B5EF4-FFF2-40B4-BE49-F238E27FC236}">
                <a16:creationId xmlns:a16="http://schemas.microsoft.com/office/drawing/2014/main" xmlns="" id="{026BD405-E0CA-4D94-B596-8270F23FCFEA}"/>
              </a:ext>
            </a:extLst>
          </p:cNvPr>
          <p:cNvSpPr txBox="1"/>
          <p:nvPr/>
        </p:nvSpPr>
        <p:spPr>
          <a:xfrm>
            <a:off x="6858000" y="268756"/>
            <a:ext cx="2020843" cy="923330"/>
          </a:xfrm>
          <a:prstGeom prst="rect">
            <a:avLst/>
          </a:prstGeom>
          <a:noFill/>
        </p:spPr>
        <p:txBody>
          <a:bodyPr wrap="none" rtlCol="0">
            <a:spAutoFit/>
          </a:bodyPr>
          <a:lstStyle/>
          <a:p>
            <a:pPr fontAlgn="auto">
              <a:spcBef>
                <a:spcPts val="0"/>
              </a:spcBef>
              <a:spcAft>
                <a:spcPts val="0"/>
              </a:spcAft>
            </a:pPr>
            <a:r>
              <a:rPr lang="en-US" sz="1800" u="sng" dirty="0">
                <a:solidFill>
                  <a:srgbClr val="FF0000"/>
                </a:solidFill>
                <a:latin typeface="Calibri"/>
                <a:ea typeface="+mn-ea"/>
                <a:cs typeface="+mn-cs"/>
              </a:rPr>
              <a:t>CVMFS Server</a:t>
            </a:r>
            <a:r>
              <a:rPr lang="en-US" sz="1800" dirty="0">
                <a:solidFill>
                  <a:prstClr val="black"/>
                </a:solidFill>
                <a:latin typeface="Calibri"/>
                <a:ea typeface="+mn-ea"/>
                <a:cs typeface="+mn-cs"/>
              </a:rPr>
              <a:t>:</a:t>
            </a:r>
          </a:p>
          <a:p>
            <a:pPr fontAlgn="auto">
              <a:spcBef>
                <a:spcPts val="0"/>
              </a:spcBef>
              <a:spcAft>
                <a:spcPts val="0"/>
              </a:spcAft>
            </a:pPr>
            <a:r>
              <a:rPr lang="en-US" sz="1800" dirty="0">
                <a:solidFill>
                  <a:prstClr val="black"/>
                </a:solidFill>
                <a:latin typeface="Calibri"/>
                <a:ea typeface="+mn-ea"/>
                <a:cs typeface="+mn-cs"/>
              </a:rPr>
              <a:t>- Software stack</a:t>
            </a:r>
          </a:p>
          <a:p>
            <a:pPr fontAlgn="auto">
              <a:spcBef>
                <a:spcPts val="0"/>
              </a:spcBef>
              <a:spcAft>
                <a:spcPts val="0"/>
              </a:spcAft>
            </a:pPr>
            <a:r>
              <a:rPr lang="en-US" sz="1800" dirty="0">
                <a:solidFill>
                  <a:prstClr val="black"/>
                </a:solidFill>
                <a:latin typeface="Calibri"/>
                <a:ea typeface="+mn-ea"/>
                <a:cs typeface="+mn-cs"/>
              </a:rPr>
              <a:t>- Configuration files</a:t>
            </a:r>
          </a:p>
        </p:txBody>
      </p:sp>
      <p:sp>
        <p:nvSpPr>
          <p:cNvPr id="6" name="TextBox 5">
            <a:extLst>
              <a:ext uri="{FF2B5EF4-FFF2-40B4-BE49-F238E27FC236}">
                <a16:creationId xmlns:a16="http://schemas.microsoft.com/office/drawing/2014/main" xmlns="" id="{756EA458-FBB3-49CC-8BBC-AAD87FCAE01A}"/>
              </a:ext>
            </a:extLst>
          </p:cNvPr>
          <p:cNvSpPr txBox="1"/>
          <p:nvPr/>
        </p:nvSpPr>
        <p:spPr>
          <a:xfrm>
            <a:off x="3175000" y="232712"/>
            <a:ext cx="3010376" cy="369332"/>
          </a:xfrm>
          <a:prstGeom prst="rect">
            <a:avLst/>
          </a:prstGeom>
          <a:noFill/>
        </p:spPr>
        <p:txBody>
          <a:bodyPr wrap="none" rtlCol="0">
            <a:spAutoFit/>
          </a:bodyPr>
          <a:lstStyle/>
          <a:p>
            <a:pPr fontAlgn="auto">
              <a:spcBef>
                <a:spcPts val="0"/>
              </a:spcBef>
              <a:spcAft>
                <a:spcPts val="0"/>
              </a:spcAft>
            </a:pPr>
            <a:r>
              <a:rPr lang="en-US" sz="1800" u="sng" dirty="0" err="1">
                <a:solidFill>
                  <a:srgbClr val="FF0000"/>
                </a:solidFill>
                <a:latin typeface="Calibri"/>
                <a:ea typeface="+mn-ea"/>
                <a:cs typeface="+mn-cs"/>
              </a:rPr>
              <a:t>dCache</a:t>
            </a:r>
            <a:r>
              <a:rPr lang="en-US" sz="1800" u="sng" dirty="0">
                <a:solidFill>
                  <a:srgbClr val="FF0000"/>
                </a:solidFill>
                <a:latin typeface="Calibri"/>
                <a:ea typeface="+mn-ea"/>
                <a:cs typeface="+mn-cs"/>
              </a:rPr>
              <a:t> pool</a:t>
            </a:r>
            <a:r>
              <a:rPr lang="en-US" sz="1800" dirty="0">
                <a:solidFill>
                  <a:prstClr val="black"/>
                </a:solidFill>
                <a:latin typeface="Calibri"/>
                <a:ea typeface="+mn-ea"/>
                <a:cs typeface="+mn-cs"/>
              </a:rPr>
              <a:t>: grid staging area</a:t>
            </a:r>
          </a:p>
        </p:txBody>
      </p:sp>
      <p:sp>
        <p:nvSpPr>
          <p:cNvPr id="7" name="TextBox 6">
            <a:extLst>
              <a:ext uri="{FF2B5EF4-FFF2-40B4-BE49-F238E27FC236}">
                <a16:creationId xmlns:a16="http://schemas.microsoft.com/office/drawing/2014/main" xmlns="" id="{D031C5EF-E480-4876-AC0A-E597B0B8D3F7}"/>
              </a:ext>
            </a:extLst>
          </p:cNvPr>
          <p:cNvSpPr txBox="1"/>
          <p:nvPr/>
        </p:nvSpPr>
        <p:spPr>
          <a:xfrm>
            <a:off x="165100" y="624657"/>
            <a:ext cx="2257285" cy="1477328"/>
          </a:xfrm>
          <a:prstGeom prst="rect">
            <a:avLst/>
          </a:prstGeom>
          <a:noFill/>
        </p:spPr>
        <p:txBody>
          <a:bodyPr wrap="none" rtlCol="0">
            <a:spAutoFit/>
          </a:bodyPr>
          <a:lstStyle/>
          <a:p>
            <a:pPr fontAlgn="auto">
              <a:spcBef>
                <a:spcPts val="0"/>
              </a:spcBef>
              <a:spcAft>
                <a:spcPts val="0"/>
              </a:spcAft>
            </a:pPr>
            <a:r>
              <a:rPr lang="en-US" sz="1800" u="sng" dirty="0">
                <a:solidFill>
                  <a:srgbClr val="FF0000"/>
                </a:solidFill>
                <a:latin typeface="Calibri"/>
                <a:ea typeface="+mn-ea"/>
                <a:cs typeface="+mn-cs"/>
              </a:rPr>
              <a:t>32-core submit host</a:t>
            </a:r>
            <a:r>
              <a:rPr lang="en-US" sz="1800" dirty="0">
                <a:solidFill>
                  <a:prstClr val="black"/>
                </a:solidFill>
                <a:latin typeface="Calibri"/>
                <a:ea typeface="+mn-ea"/>
                <a:cs typeface="+mn-cs"/>
              </a:rPr>
              <a:t>:</a:t>
            </a:r>
          </a:p>
          <a:p>
            <a:pPr fontAlgn="auto">
              <a:spcBef>
                <a:spcPts val="0"/>
              </a:spcBef>
              <a:spcAft>
                <a:spcPts val="0"/>
              </a:spcAft>
            </a:pPr>
            <a:r>
              <a:rPr lang="en-US" sz="1800" dirty="0">
                <a:solidFill>
                  <a:prstClr val="black"/>
                </a:solidFill>
                <a:latin typeface="Calibri"/>
                <a:ea typeface="+mn-ea"/>
                <a:cs typeface="+mn-cs"/>
              </a:rPr>
              <a:t>- Pegasus installation</a:t>
            </a:r>
          </a:p>
          <a:p>
            <a:pPr fontAlgn="auto">
              <a:spcBef>
                <a:spcPts val="0"/>
              </a:spcBef>
              <a:spcAft>
                <a:spcPts val="0"/>
              </a:spcAft>
            </a:pPr>
            <a:r>
              <a:rPr lang="en-US" sz="1800" dirty="0">
                <a:solidFill>
                  <a:prstClr val="black"/>
                </a:solidFill>
                <a:latin typeface="Calibri"/>
                <a:ea typeface="+mn-ea"/>
                <a:cs typeface="+mn-cs"/>
              </a:rPr>
              <a:t>- Jobs that process </a:t>
            </a:r>
          </a:p>
          <a:p>
            <a:pPr fontAlgn="auto">
              <a:spcBef>
                <a:spcPts val="0"/>
              </a:spcBef>
              <a:spcAft>
                <a:spcPts val="0"/>
              </a:spcAft>
            </a:pPr>
            <a:r>
              <a:rPr lang="en-US" sz="1800" dirty="0">
                <a:solidFill>
                  <a:prstClr val="black"/>
                </a:solidFill>
                <a:latin typeface="Calibri"/>
                <a:ea typeface="+mn-ea"/>
                <a:cs typeface="+mn-cs"/>
              </a:rPr>
              <a:t>  large files done here</a:t>
            </a:r>
          </a:p>
          <a:p>
            <a:pPr fontAlgn="auto">
              <a:spcBef>
                <a:spcPts val="0"/>
              </a:spcBef>
              <a:spcAft>
                <a:spcPts val="0"/>
              </a:spcAft>
            </a:pPr>
            <a:endParaRPr lang="en-US" sz="1800" dirty="0">
              <a:solidFill>
                <a:prstClr val="black"/>
              </a:solidFill>
              <a:latin typeface="Calibri"/>
              <a:ea typeface="+mn-ea"/>
              <a:cs typeface="+mn-cs"/>
            </a:endParaRPr>
          </a:p>
        </p:txBody>
      </p:sp>
      <p:sp>
        <p:nvSpPr>
          <p:cNvPr id="11" name="TextBox 10">
            <a:extLst>
              <a:ext uri="{FF2B5EF4-FFF2-40B4-BE49-F238E27FC236}">
                <a16:creationId xmlns:a16="http://schemas.microsoft.com/office/drawing/2014/main" xmlns="" id="{7895EF4B-1DE9-467C-98BB-E6CC82B2FBAB}"/>
              </a:ext>
            </a:extLst>
          </p:cNvPr>
          <p:cNvSpPr txBox="1"/>
          <p:nvPr/>
        </p:nvSpPr>
        <p:spPr>
          <a:xfrm>
            <a:off x="872226" y="2359073"/>
            <a:ext cx="1446230" cy="738664"/>
          </a:xfrm>
          <a:prstGeom prst="rect">
            <a:avLst/>
          </a:prstGeom>
          <a:noFill/>
        </p:spPr>
        <p:txBody>
          <a:bodyPr wrap="none" rtlCol="0">
            <a:spAutoFit/>
          </a:bodyPr>
          <a:lstStyle/>
          <a:p>
            <a:pPr fontAlgn="auto">
              <a:spcBef>
                <a:spcPts val="0"/>
              </a:spcBef>
              <a:spcAft>
                <a:spcPts val="0"/>
              </a:spcAft>
            </a:pPr>
            <a:r>
              <a:rPr lang="en-US" sz="1400" dirty="0">
                <a:solidFill>
                  <a:prstClr val="black"/>
                </a:solidFill>
                <a:latin typeface="Calibri"/>
                <a:ea typeface="+mn-ea"/>
                <a:cs typeface="Courier New" panose="02070309020205020404" pitchFamily="49" charset="0"/>
              </a:rPr>
              <a:t>input catalogs</a:t>
            </a:r>
          </a:p>
          <a:p>
            <a:pPr fontAlgn="auto">
              <a:spcBef>
                <a:spcPts val="0"/>
              </a:spcBef>
              <a:spcAft>
                <a:spcPts val="0"/>
              </a:spcAft>
            </a:pPr>
            <a:r>
              <a:rPr lang="en-US" sz="1400" dirty="0">
                <a:solidFill>
                  <a:prstClr val="black"/>
                </a:solidFill>
                <a:latin typeface="Calibri"/>
                <a:ea typeface="+mn-ea"/>
                <a:cs typeface="Courier New" panose="02070309020205020404" pitchFamily="49" charset="0"/>
              </a:rPr>
              <a:t>local staging area</a:t>
            </a:r>
          </a:p>
          <a:p>
            <a:pPr fontAlgn="auto">
              <a:spcBef>
                <a:spcPts val="0"/>
              </a:spcBef>
              <a:spcAft>
                <a:spcPts val="0"/>
              </a:spcAft>
            </a:pPr>
            <a:r>
              <a:rPr lang="en-US" sz="1400" dirty="0">
                <a:solidFill>
                  <a:prstClr val="black"/>
                </a:solidFill>
                <a:latin typeface="Calibri"/>
                <a:ea typeface="+mn-ea"/>
                <a:cs typeface="Courier New" panose="02070309020205020404" pitchFamily="49" charset="0"/>
              </a:rPr>
              <a:t>output directory</a:t>
            </a:r>
          </a:p>
        </p:txBody>
      </p:sp>
      <p:cxnSp>
        <p:nvCxnSpPr>
          <p:cNvPr id="8" name="Straight Arrow Connector 7"/>
          <p:cNvCxnSpPr/>
          <p:nvPr/>
        </p:nvCxnSpPr>
        <p:spPr>
          <a:xfrm>
            <a:off x="5049557" y="1853721"/>
            <a:ext cx="0" cy="1239228"/>
          </a:xfrm>
          <a:prstGeom prst="straightConnector1">
            <a:avLst/>
          </a:prstGeom>
          <a:ln w="53975">
            <a:solidFill>
              <a:srgbClr val="0000FF"/>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5242925" y="1852497"/>
            <a:ext cx="0" cy="1239228"/>
          </a:xfrm>
          <a:prstGeom prst="straightConnector1">
            <a:avLst/>
          </a:prstGeom>
          <a:ln w="53975">
            <a:solidFill>
              <a:srgbClr val="0000FF"/>
            </a:solidFill>
            <a:headEnd type="triangle"/>
            <a:tailEnd type="none"/>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a:off x="6472030" y="2560387"/>
            <a:ext cx="175360" cy="797618"/>
          </a:xfrm>
          <a:prstGeom prst="straightConnector1">
            <a:avLst/>
          </a:prstGeom>
          <a:ln w="53975">
            <a:solidFill>
              <a:srgbClr val="008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H="1">
            <a:off x="3103481" y="1833238"/>
            <a:ext cx="1116433" cy="481353"/>
          </a:xfrm>
          <a:prstGeom prst="straightConnector1">
            <a:avLst/>
          </a:prstGeom>
          <a:ln w="53975">
            <a:solidFill>
              <a:srgbClr val="0000FF"/>
            </a:solidFill>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H="1">
            <a:off x="3225152" y="1985638"/>
            <a:ext cx="1116433" cy="481353"/>
          </a:xfrm>
          <a:prstGeom prst="straightConnector1">
            <a:avLst/>
          </a:prstGeom>
          <a:ln w="53975">
            <a:solidFill>
              <a:srgbClr val="0000FF"/>
            </a:solidFill>
            <a:headEnd type="triangle"/>
            <a:tailEnd type="none"/>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056033" y="2294108"/>
            <a:ext cx="885842" cy="369332"/>
          </a:xfrm>
          <a:prstGeom prst="rect">
            <a:avLst/>
          </a:prstGeom>
          <a:noFill/>
        </p:spPr>
        <p:txBody>
          <a:bodyPr wrap="none" rtlCol="0">
            <a:spAutoFit/>
          </a:bodyPr>
          <a:lstStyle/>
          <a:p>
            <a:pPr fontAlgn="auto">
              <a:spcBef>
                <a:spcPts val="0"/>
              </a:spcBef>
              <a:spcAft>
                <a:spcPts val="0"/>
              </a:spcAft>
            </a:pPr>
            <a:r>
              <a:rPr lang="en-US" sz="1800" dirty="0" err="1">
                <a:solidFill>
                  <a:srgbClr val="0000FF"/>
                </a:solidFill>
                <a:latin typeface="Calibri"/>
                <a:ea typeface="+mn-ea"/>
                <a:cs typeface="+mn-cs"/>
              </a:rPr>
              <a:t>gridFTP</a:t>
            </a:r>
            <a:endParaRPr lang="en-US" sz="1800" dirty="0">
              <a:solidFill>
                <a:srgbClr val="0000FF"/>
              </a:solidFill>
              <a:latin typeface="Calibri"/>
              <a:ea typeface="+mn-ea"/>
              <a:cs typeface="+mn-cs"/>
            </a:endParaRPr>
          </a:p>
        </p:txBody>
      </p:sp>
      <p:sp>
        <p:nvSpPr>
          <p:cNvPr id="24" name="TextBox 23"/>
          <p:cNvSpPr txBox="1"/>
          <p:nvPr/>
        </p:nvSpPr>
        <p:spPr>
          <a:xfrm>
            <a:off x="6657925" y="2809345"/>
            <a:ext cx="1691276" cy="369332"/>
          </a:xfrm>
          <a:prstGeom prst="rect">
            <a:avLst/>
          </a:prstGeom>
          <a:noFill/>
        </p:spPr>
        <p:txBody>
          <a:bodyPr wrap="none" rtlCol="0">
            <a:spAutoFit/>
          </a:bodyPr>
          <a:lstStyle/>
          <a:p>
            <a:pPr fontAlgn="auto">
              <a:spcBef>
                <a:spcPts val="0"/>
              </a:spcBef>
              <a:spcAft>
                <a:spcPts val="0"/>
              </a:spcAft>
            </a:pPr>
            <a:r>
              <a:rPr lang="en-US" sz="1800" dirty="0">
                <a:solidFill>
                  <a:srgbClr val="008000"/>
                </a:solidFill>
                <a:latin typeface="Calibri"/>
                <a:ea typeface="+mn-ea"/>
                <a:cs typeface="+mn-cs"/>
              </a:rPr>
              <a:t>POSIX read-only</a:t>
            </a:r>
          </a:p>
        </p:txBody>
      </p:sp>
      <p:sp>
        <p:nvSpPr>
          <p:cNvPr id="2" name="TextBox 1"/>
          <p:cNvSpPr txBox="1"/>
          <p:nvPr/>
        </p:nvSpPr>
        <p:spPr>
          <a:xfrm>
            <a:off x="101062" y="3215129"/>
            <a:ext cx="3482093" cy="707886"/>
          </a:xfrm>
          <a:prstGeom prst="rect">
            <a:avLst/>
          </a:prstGeom>
          <a:noFill/>
        </p:spPr>
        <p:txBody>
          <a:bodyPr wrap="none" rtlCol="0">
            <a:spAutoFit/>
          </a:bodyPr>
          <a:lstStyle/>
          <a:p>
            <a:r>
              <a:rPr lang="en-US" sz="2000" b="1" i="1" dirty="0" smtClean="0">
                <a:solidFill>
                  <a:srgbClr val="FF6600"/>
                </a:solidFill>
              </a:rPr>
              <a:t>Distributed infrastructure used</a:t>
            </a:r>
          </a:p>
          <a:p>
            <a:r>
              <a:rPr lang="en-US" sz="2000" b="1" i="1" dirty="0">
                <a:solidFill>
                  <a:srgbClr val="FF6600"/>
                </a:solidFill>
              </a:rPr>
              <a:t>t</a:t>
            </a:r>
            <a:r>
              <a:rPr lang="en-US" sz="2000" b="1" i="1" dirty="0" smtClean="0">
                <a:solidFill>
                  <a:srgbClr val="FF6600"/>
                </a:solidFill>
              </a:rPr>
              <a:t>o run the WL pipeline</a:t>
            </a:r>
            <a:endParaRPr lang="en-US" sz="2000" b="1" i="1" dirty="0">
              <a:solidFill>
                <a:srgbClr val="FF6600"/>
              </a:solidFill>
            </a:endParaRPr>
          </a:p>
        </p:txBody>
      </p:sp>
    </p:spTree>
    <p:extLst>
      <p:ext uri="{BB962C8B-B14F-4D97-AF65-F5344CB8AC3E}">
        <p14:creationId xmlns:p14="http://schemas.microsoft.com/office/powerpoint/2010/main" val="265072716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Extracting the </a:t>
            </a:r>
            <a:r>
              <a:rPr lang="en-US" dirty="0"/>
              <a:t>c</a:t>
            </a:r>
            <a:r>
              <a:rPr lang="en-US" dirty="0" smtClean="0"/>
              <a:t>osmological parameters</a:t>
            </a:r>
            <a:endParaRPr lang="en-US" dirty="0"/>
          </a:p>
        </p:txBody>
      </p:sp>
      <p:sp>
        <p:nvSpPr>
          <p:cNvPr id="4" name="Slide Number Placeholder 3"/>
          <p:cNvSpPr>
            <a:spLocks noGrp="1"/>
          </p:cNvSpPr>
          <p:nvPr>
            <p:ph type="sldNum" sz="quarter" idx="12"/>
          </p:nvPr>
        </p:nvSpPr>
        <p:spPr/>
        <p:txBody>
          <a:bodyPr/>
          <a:lstStyle/>
          <a:p>
            <a:pPr>
              <a:defRPr/>
            </a:pPr>
            <a:fld id="{2C72B230-B3A4-BA40-95D4-E85C7CD5FA94}" type="slidenum">
              <a:rPr lang="en-US" smtClean="0"/>
              <a:pPr>
                <a:defRPr/>
              </a:pPr>
              <a:t>12</a:t>
            </a:fld>
            <a:endParaRPr lang="en-US" dirty="0"/>
          </a:p>
        </p:txBody>
      </p:sp>
      <p:sp>
        <p:nvSpPr>
          <p:cNvPr id="5" name="Date Placeholder 4"/>
          <p:cNvSpPr>
            <a:spLocks noGrp="1"/>
          </p:cNvSpPr>
          <p:nvPr>
            <p:ph type="dt" sz="half" idx="10"/>
          </p:nvPr>
        </p:nvSpPr>
        <p:spPr/>
        <p:txBody>
          <a:bodyPr/>
          <a:lstStyle/>
          <a:p>
            <a:pPr>
              <a:defRPr/>
            </a:pPr>
            <a:r>
              <a:rPr lang="en-US" smtClean="0"/>
              <a:t>July 9-13, 2018</a:t>
            </a:r>
            <a:endParaRPr lang="en-US" dirty="0"/>
          </a:p>
        </p:txBody>
      </p:sp>
      <p:sp>
        <p:nvSpPr>
          <p:cNvPr id="6" name="Footer Placeholder 5"/>
          <p:cNvSpPr>
            <a:spLocks noGrp="1"/>
          </p:cNvSpPr>
          <p:nvPr>
            <p:ph type="ftr" sz="quarter" idx="11"/>
          </p:nvPr>
        </p:nvSpPr>
        <p:spPr/>
        <p:txBody>
          <a:bodyPr/>
          <a:lstStyle/>
          <a:p>
            <a:pPr>
              <a:defRPr/>
            </a:pPr>
            <a:r>
              <a:rPr lang="en-US" smtClean="0"/>
              <a:t>Michael Wang | CHEP 2018 – Catalogs to Cosmology: Automated Weak Gravitational Lensing Pipeline</a:t>
            </a:r>
            <a:endParaRPr lang="en-US" b="1" dirty="0"/>
          </a:p>
        </p:txBody>
      </p:sp>
      <p:sp>
        <p:nvSpPr>
          <p:cNvPr id="3" name="Content Placeholder 2"/>
          <p:cNvSpPr>
            <a:spLocks noGrp="1"/>
          </p:cNvSpPr>
          <p:nvPr>
            <p:ph idx="1"/>
          </p:nvPr>
        </p:nvSpPr>
        <p:spPr/>
        <p:txBody>
          <a:bodyPr/>
          <a:lstStyle/>
          <a:p>
            <a:r>
              <a:rPr lang="en-US" dirty="0" smtClean="0"/>
              <a:t>The last step of the pipeline involves extracting the cosmological parameters using </a:t>
            </a:r>
            <a:r>
              <a:rPr lang="en-US" dirty="0" err="1" smtClean="0"/>
              <a:t>CosmoSIS</a:t>
            </a:r>
            <a:r>
              <a:rPr lang="en-US" dirty="0" smtClean="0"/>
              <a:t>. This is a large MPI job ideally suited to NERSC.</a:t>
            </a:r>
          </a:p>
          <a:p>
            <a:r>
              <a:rPr lang="en-US" dirty="0" smtClean="0"/>
              <a:t>We integrate this last step into the rest of the Pegasus-based pipeline by using the Globus Resource Allocation Manager (GRAM) to interface to NERSC’s SLURM batch system.</a:t>
            </a:r>
          </a:p>
          <a:p>
            <a:r>
              <a:rPr lang="en-US" dirty="0" smtClean="0"/>
              <a:t>Although GRAM is deprecated, this </a:t>
            </a:r>
            <a:r>
              <a:rPr lang="en-US" dirty="0"/>
              <a:t>i</a:t>
            </a:r>
            <a:r>
              <a:rPr lang="en-US" dirty="0" smtClean="0"/>
              <a:t>s the only NERSC supported option available currently that would easily allow us to tie this last step into the rest of the pipeline.</a:t>
            </a:r>
            <a:endParaRPr lang="en-US" dirty="0"/>
          </a:p>
        </p:txBody>
      </p:sp>
    </p:spTree>
    <p:extLst>
      <p:ext uri="{BB962C8B-B14F-4D97-AF65-F5344CB8AC3E}">
        <p14:creationId xmlns:p14="http://schemas.microsoft.com/office/powerpoint/2010/main" val="326790322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228600" y="1043046"/>
            <a:ext cx="8672513" cy="5114313"/>
          </a:xfrm>
        </p:spPr>
        <p:txBody>
          <a:bodyPr/>
          <a:lstStyle/>
          <a:p>
            <a:r>
              <a:rPr lang="en-US" dirty="0" smtClean="0"/>
              <a:t>We have developed an automated and seamless weak-lensing analysis pipeline based on Pegasus WMS that takes survey catalogs as input and produces cosmological parameter estimates as output.</a:t>
            </a:r>
          </a:p>
          <a:p>
            <a:r>
              <a:rPr lang="en-US" dirty="0" smtClean="0"/>
              <a:t>Due to its generic nature, it is not tied to an particular survey.</a:t>
            </a:r>
          </a:p>
          <a:p>
            <a:r>
              <a:rPr lang="en-US" dirty="0" smtClean="0"/>
              <a:t>In fact, we have used it within the LSST/DESC collaboration to conduct a pre-cursor re-analysis of the catalogs from 4 different surveys – DES-SV, CFHTLENS, KIDS450, and DLS. A paper draft is currently under DESC internal review.</a:t>
            </a:r>
          </a:p>
          <a:p>
            <a:r>
              <a:rPr lang="en-US" dirty="0" smtClean="0"/>
              <a:t>It has played a supportive role in a number of the DES-Year1 cosmology results.</a:t>
            </a:r>
          </a:p>
          <a:p>
            <a:r>
              <a:rPr lang="en-US" dirty="0" smtClean="0"/>
              <a:t>It is now being used officially by the DES weak-lensing group for its Year3 analysis.</a:t>
            </a:r>
            <a:endParaRPr lang="en-US" dirty="0"/>
          </a:p>
        </p:txBody>
      </p:sp>
      <p:sp>
        <p:nvSpPr>
          <p:cNvPr id="4" name="Slide Number Placeholder 3"/>
          <p:cNvSpPr>
            <a:spLocks noGrp="1"/>
          </p:cNvSpPr>
          <p:nvPr>
            <p:ph type="sldNum" sz="quarter" idx="12"/>
          </p:nvPr>
        </p:nvSpPr>
        <p:spPr/>
        <p:txBody>
          <a:bodyPr/>
          <a:lstStyle/>
          <a:p>
            <a:pPr>
              <a:defRPr/>
            </a:pPr>
            <a:fld id="{2C72B230-B3A4-BA40-95D4-E85C7CD5FA94}" type="slidenum">
              <a:rPr lang="en-US" smtClean="0"/>
              <a:pPr>
                <a:defRPr/>
              </a:pPr>
              <a:t>13</a:t>
            </a:fld>
            <a:endParaRPr lang="en-US" dirty="0"/>
          </a:p>
        </p:txBody>
      </p:sp>
      <p:sp>
        <p:nvSpPr>
          <p:cNvPr id="5" name="Date Placeholder 4"/>
          <p:cNvSpPr>
            <a:spLocks noGrp="1"/>
          </p:cNvSpPr>
          <p:nvPr>
            <p:ph type="dt" sz="half" idx="10"/>
          </p:nvPr>
        </p:nvSpPr>
        <p:spPr/>
        <p:txBody>
          <a:bodyPr/>
          <a:lstStyle/>
          <a:p>
            <a:pPr>
              <a:defRPr/>
            </a:pPr>
            <a:r>
              <a:rPr lang="en-US" smtClean="0"/>
              <a:t>July 9-13, 2018</a:t>
            </a:r>
            <a:endParaRPr lang="en-US" dirty="0"/>
          </a:p>
        </p:txBody>
      </p:sp>
      <p:sp>
        <p:nvSpPr>
          <p:cNvPr id="6" name="Footer Placeholder 5"/>
          <p:cNvSpPr>
            <a:spLocks noGrp="1"/>
          </p:cNvSpPr>
          <p:nvPr>
            <p:ph type="ftr" sz="quarter" idx="11"/>
          </p:nvPr>
        </p:nvSpPr>
        <p:spPr/>
        <p:txBody>
          <a:bodyPr/>
          <a:lstStyle/>
          <a:p>
            <a:pPr>
              <a:defRPr/>
            </a:pPr>
            <a:r>
              <a:rPr lang="en-US" smtClean="0"/>
              <a:t>Michael Wang | CHEP 2018 – Catalogs to Cosmology: Automated Weak Gravitational Lensing Pipeline</a:t>
            </a:r>
            <a:endParaRPr lang="en-US" b="1" dirty="0"/>
          </a:p>
        </p:txBody>
      </p:sp>
    </p:spTree>
    <p:extLst>
      <p:ext uri="{BB962C8B-B14F-4D97-AF65-F5344CB8AC3E}">
        <p14:creationId xmlns:p14="http://schemas.microsoft.com/office/powerpoint/2010/main" val="149246104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2C72B230-B3A4-BA40-95D4-E85C7CD5FA94}" type="slidenum">
              <a:rPr lang="en-US" smtClean="0"/>
              <a:pPr>
                <a:defRPr/>
              </a:pPr>
              <a:t>14</a:t>
            </a:fld>
            <a:endParaRPr lang="en-US" dirty="0"/>
          </a:p>
        </p:txBody>
      </p:sp>
      <p:sp>
        <p:nvSpPr>
          <p:cNvPr id="5" name="Date Placeholder 4"/>
          <p:cNvSpPr>
            <a:spLocks noGrp="1"/>
          </p:cNvSpPr>
          <p:nvPr>
            <p:ph type="dt" sz="half" idx="10"/>
          </p:nvPr>
        </p:nvSpPr>
        <p:spPr/>
        <p:txBody>
          <a:bodyPr/>
          <a:lstStyle/>
          <a:p>
            <a:pPr>
              <a:defRPr/>
            </a:pPr>
            <a:r>
              <a:rPr lang="en-US" smtClean="0"/>
              <a:t>July 9-13, 2018</a:t>
            </a:r>
            <a:endParaRPr lang="en-US" dirty="0"/>
          </a:p>
        </p:txBody>
      </p:sp>
      <p:sp>
        <p:nvSpPr>
          <p:cNvPr id="6" name="Footer Placeholder 5"/>
          <p:cNvSpPr>
            <a:spLocks noGrp="1"/>
          </p:cNvSpPr>
          <p:nvPr>
            <p:ph type="ftr" sz="quarter" idx="11"/>
          </p:nvPr>
        </p:nvSpPr>
        <p:spPr/>
        <p:txBody>
          <a:bodyPr/>
          <a:lstStyle/>
          <a:p>
            <a:pPr>
              <a:defRPr/>
            </a:pPr>
            <a:r>
              <a:rPr lang="en-US" dirty="0" smtClean="0"/>
              <a:t>Michael Wang | CHEP 2018 – Catalogs to Cosmology: Automated Weak Gravitational Lensing Pipeline</a:t>
            </a:r>
            <a:endParaRPr lang="en-US" b="1" dirty="0"/>
          </a:p>
        </p:txBody>
      </p:sp>
      <p:sp>
        <p:nvSpPr>
          <p:cNvPr id="7" name="Text Box 4"/>
          <p:cNvSpPr txBox="1">
            <a:spLocks noChangeArrowheads="1"/>
          </p:cNvSpPr>
          <p:nvPr/>
        </p:nvSpPr>
        <p:spPr bwMode="auto">
          <a:xfrm>
            <a:off x="3078163" y="2819400"/>
            <a:ext cx="2789237" cy="1050925"/>
          </a:xfrm>
          <a:prstGeom prst="rect">
            <a:avLst/>
          </a:prstGeom>
          <a:solidFill>
            <a:srgbClr val="66FF99"/>
          </a:solidFill>
          <a:ln w="44450" algn="ctr">
            <a:solidFill>
              <a:schemeClr val="tx1"/>
            </a:solidFill>
            <a:miter lim="800000"/>
            <a:headEnd/>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0"/>
              </a:spcBef>
              <a:buFontTx/>
              <a:buNone/>
            </a:pPr>
            <a:r>
              <a:rPr lang="en-US" altLang="en-US" sz="6000" b="0" dirty="0">
                <a:latin typeface="+mn-lt"/>
              </a:rPr>
              <a:t>End</a:t>
            </a:r>
          </a:p>
        </p:txBody>
      </p:sp>
    </p:spTree>
    <p:extLst>
      <p:ext uri="{BB962C8B-B14F-4D97-AF65-F5344CB8AC3E}">
        <p14:creationId xmlns:p14="http://schemas.microsoft.com/office/powerpoint/2010/main" val="205929434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a:xfrm>
            <a:off x="228600" y="965761"/>
            <a:ext cx="8672513" cy="5260627"/>
          </a:xfrm>
        </p:spPr>
        <p:txBody>
          <a:bodyPr/>
          <a:lstStyle/>
          <a:p>
            <a:r>
              <a:rPr lang="en-US" sz="2000" dirty="0" smtClean="0"/>
              <a:t>The phenomenon of weak gravitational lensing provides cosmologists with a powerful analysis technique to gain a better understanding of dark matter and more insight into the nature of dark energy.</a:t>
            </a:r>
          </a:p>
          <a:p>
            <a:r>
              <a:rPr lang="en-US" sz="2000" dirty="0" smtClean="0"/>
              <a:t>A typical weak lensing analysis consists of a complex pipeline involving many separate and complicated steps.</a:t>
            </a:r>
          </a:p>
          <a:p>
            <a:r>
              <a:rPr lang="en-US" sz="2000" dirty="0" smtClean="0"/>
              <a:t>These pipeline steps involve heterogeneous workloads, some requiring HPC sites while others are best suited to HTC sites.</a:t>
            </a:r>
          </a:p>
          <a:p>
            <a:r>
              <a:rPr lang="en-US" sz="2000" dirty="0" smtClean="0"/>
              <a:t>We describe a generic, automated weak-lensing analysis framework that starts from input survey catalogs and seamlessly carries out all the weak-lensing analysis steps up to the extraction of cosmological parameters.  Furthermore, all individual pipeline steps can be distributed across different computing sites to optimally match workloads to the appropriate computing resources.</a:t>
            </a:r>
          </a:p>
          <a:p>
            <a:r>
              <a:rPr lang="en-US" sz="2000" dirty="0" smtClean="0"/>
              <a:t>Such a generic tool can make it easier to analyze data from different surveys in a consistent way thereby also making it valuable for resolving possible discrepancies.</a:t>
            </a:r>
          </a:p>
        </p:txBody>
      </p:sp>
      <p:sp>
        <p:nvSpPr>
          <p:cNvPr id="4" name="Slide Number Placeholder 3"/>
          <p:cNvSpPr>
            <a:spLocks noGrp="1"/>
          </p:cNvSpPr>
          <p:nvPr>
            <p:ph type="sldNum" sz="quarter" idx="12"/>
          </p:nvPr>
        </p:nvSpPr>
        <p:spPr/>
        <p:txBody>
          <a:bodyPr/>
          <a:lstStyle/>
          <a:p>
            <a:pPr>
              <a:defRPr/>
            </a:pPr>
            <a:fld id="{2C72B230-B3A4-BA40-95D4-E85C7CD5FA94}" type="slidenum">
              <a:rPr lang="en-US" smtClean="0"/>
              <a:pPr>
                <a:defRPr/>
              </a:pPr>
              <a:t>2</a:t>
            </a:fld>
            <a:endParaRPr lang="en-US" dirty="0"/>
          </a:p>
        </p:txBody>
      </p:sp>
      <p:sp>
        <p:nvSpPr>
          <p:cNvPr id="5" name="Date Placeholder 4"/>
          <p:cNvSpPr>
            <a:spLocks noGrp="1"/>
          </p:cNvSpPr>
          <p:nvPr>
            <p:ph type="dt" sz="half" idx="10"/>
          </p:nvPr>
        </p:nvSpPr>
        <p:spPr/>
        <p:txBody>
          <a:bodyPr/>
          <a:lstStyle/>
          <a:p>
            <a:pPr>
              <a:defRPr/>
            </a:pPr>
            <a:r>
              <a:rPr lang="en-US" smtClean="0"/>
              <a:t>July 9-13, 2018</a:t>
            </a:r>
            <a:endParaRPr lang="en-US" dirty="0"/>
          </a:p>
        </p:txBody>
      </p:sp>
      <p:sp>
        <p:nvSpPr>
          <p:cNvPr id="6" name="Footer Placeholder 5"/>
          <p:cNvSpPr>
            <a:spLocks noGrp="1"/>
          </p:cNvSpPr>
          <p:nvPr>
            <p:ph type="ftr" sz="quarter" idx="11"/>
          </p:nvPr>
        </p:nvSpPr>
        <p:spPr/>
        <p:txBody>
          <a:bodyPr/>
          <a:lstStyle/>
          <a:p>
            <a:pPr>
              <a:defRPr/>
            </a:pPr>
            <a:r>
              <a:rPr lang="en-US" smtClean="0"/>
              <a:t>Michael Wang | CHEP 2018 – Catalogs to Cosmology: Automated Weak Gravitational Lensing Pipeline</a:t>
            </a:r>
            <a:endParaRPr lang="en-US" b="1" dirty="0"/>
          </a:p>
        </p:txBody>
      </p:sp>
    </p:spTree>
    <p:extLst>
      <p:ext uri="{BB962C8B-B14F-4D97-AF65-F5344CB8AC3E}">
        <p14:creationId xmlns:p14="http://schemas.microsoft.com/office/powerpoint/2010/main" val="196271314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Right Arrow 119"/>
          <p:cNvSpPr/>
          <p:nvPr/>
        </p:nvSpPr>
        <p:spPr>
          <a:xfrm rot="3643343">
            <a:off x="3523622" y="4316713"/>
            <a:ext cx="3021606" cy="262279"/>
          </a:xfrm>
          <a:prstGeom prst="rightArrow">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latin typeface="Calibri"/>
            </a:endParaRPr>
          </a:p>
        </p:txBody>
      </p:sp>
      <p:grpSp>
        <p:nvGrpSpPr>
          <p:cNvPr id="35" name="Group 34">
            <a:extLst>
              <a:ext uri="{FF2B5EF4-FFF2-40B4-BE49-F238E27FC236}">
                <a16:creationId xmlns="" xmlns:a16="http://schemas.microsoft.com/office/drawing/2014/main" id="{A48A557B-A5F8-4DEC-A807-21D51CDB56E7}"/>
              </a:ext>
            </a:extLst>
          </p:cNvPr>
          <p:cNvGrpSpPr/>
          <p:nvPr/>
        </p:nvGrpSpPr>
        <p:grpSpPr>
          <a:xfrm>
            <a:off x="5476747" y="689136"/>
            <a:ext cx="3365489" cy="2908094"/>
            <a:chOff x="5476747" y="572096"/>
            <a:chExt cx="3365489" cy="2908094"/>
          </a:xfrm>
        </p:grpSpPr>
        <p:pic>
          <p:nvPicPr>
            <p:cNvPr id="13" name="Picture 12">
              <a:extLst>
                <a:ext uri="{FF2B5EF4-FFF2-40B4-BE49-F238E27FC236}">
                  <a16:creationId xmlns="" xmlns:a16="http://schemas.microsoft.com/office/drawing/2014/main" id="{B621C24C-6C49-4BDC-A687-388D92584C13}"/>
                </a:ext>
              </a:extLst>
            </p:cNvPr>
            <p:cNvPicPr>
              <a:picLocks noChangeAspect="1"/>
            </p:cNvPicPr>
            <p:nvPr/>
          </p:nvPicPr>
          <p:blipFill>
            <a:blip r:embed="rId3"/>
            <a:stretch>
              <a:fillRect/>
            </a:stretch>
          </p:blipFill>
          <p:spPr>
            <a:xfrm>
              <a:off x="5476747" y="956073"/>
              <a:ext cx="3365489" cy="2524117"/>
            </a:xfrm>
            <a:prstGeom prst="rect">
              <a:avLst/>
            </a:prstGeom>
          </p:spPr>
        </p:pic>
        <p:sp>
          <p:nvSpPr>
            <p:cNvPr id="85" name="TextBox 84">
              <a:extLst>
                <a:ext uri="{FF2B5EF4-FFF2-40B4-BE49-F238E27FC236}">
                  <a16:creationId xmlns="" xmlns:a16="http://schemas.microsoft.com/office/drawing/2014/main" id="{CB2287AD-A8EC-4173-8D84-17816B08ED7E}"/>
                </a:ext>
              </a:extLst>
            </p:cNvPr>
            <p:cNvSpPr txBox="1"/>
            <p:nvPr/>
          </p:nvSpPr>
          <p:spPr>
            <a:xfrm>
              <a:off x="5765800" y="572096"/>
              <a:ext cx="2620269" cy="307777"/>
            </a:xfrm>
            <a:prstGeom prst="rect">
              <a:avLst/>
            </a:prstGeom>
            <a:noFill/>
            <a:ln>
              <a:solidFill>
                <a:schemeClr val="tx1"/>
              </a:solidFill>
            </a:ln>
          </p:spPr>
          <p:txBody>
            <a:bodyPr wrap="none" rtlCol="0">
              <a:spAutoFit/>
            </a:bodyPr>
            <a:lstStyle/>
            <a:p>
              <a:pPr fontAlgn="auto">
                <a:spcBef>
                  <a:spcPts val="0"/>
                </a:spcBef>
                <a:spcAft>
                  <a:spcPts val="0"/>
                </a:spcAft>
              </a:pPr>
              <a:r>
                <a:rPr lang="en-US" sz="1400" dirty="0" err="1">
                  <a:solidFill>
                    <a:prstClr val="black"/>
                  </a:solidFill>
                  <a:latin typeface="Calibri"/>
                  <a:ea typeface="+mn-ea"/>
                  <a:cs typeface="+mn-cs"/>
                </a:rPr>
                <a:t>CosmoLike</a:t>
              </a:r>
              <a:r>
                <a:rPr lang="en-US" sz="1400" dirty="0">
                  <a:solidFill>
                    <a:prstClr val="black"/>
                  </a:solidFill>
                  <a:latin typeface="Calibri"/>
                  <a:ea typeface="+mn-ea"/>
                  <a:cs typeface="+mn-cs"/>
                </a:rPr>
                <a:t> covariance calculation</a:t>
              </a:r>
            </a:p>
          </p:txBody>
        </p:sp>
      </p:grpSp>
      <p:sp>
        <p:nvSpPr>
          <p:cNvPr id="34" name="Arrow: Down 33">
            <a:extLst>
              <a:ext uri="{FF2B5EF4-FFF2-40B4-BE49-F238E27FC236}">
                <a16:creationId xmlns="" xmlns:a16="http://schemas.microsoft.com/office/drawing/2014/main" id="{32161FFB-E65C-42E7-8A69-60AF8A672B2C}"/>
              </a:ext>
            </a:extLst>
          </p:cNvPr>
          <p:cNvSpPr/>
          <p:nvPr/>
        </p:nvSpPr>
        <p:spPr>
          <a:xfrm>
            <a:off x="6932429" y="3477460"/>
            <a:ext cx="244678" cy="1028682"/>
          </a:xfrm>
          <a:prstGeom prst="downArrow">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latin typeface="Calibri"/>
            </a:endParaRPr>
          </a:p>
        </p:txBody>
      </p:sp>
      <p:grpSp>
        <p:nvGrpSpPr>
          <p:cNvPr id="151" name="Group 150"/>
          <p:cNvGrpSpPr/>
          <p:nvPr/>
        </p:nvGrpSpPr>
        <p:grpSpPr>
          <a:xfrm>
            <a:off x="5868992" y="3940052"/>
            <a:ext cx="2456129" cy="2796246"/>
            <a:chOff x="5868992" y="3823012"/>
            <a:chExt cx="2456129" cy="2796246"/>
          </a:xfrm>
        </p:grpSpPr>
        <p:sp>
          <p:nvSpPr>
            <p:cNvPr id="6" name="TextBox 5"/>
            <p:cNvSpPr txBox="1"/>
            <p:nvPr/>
          </p:nvSpPr>
          <p:spPr>
            <a:xfrm>
              <a:off x="5868992" y="3823012"/>
              <a:ext cx="1704238" cy="369332"/>
            </a:xfrm>
            <a:prstGeom prst="rect">
              <a:avLst/>
            </a:prstGeom>
            <a:noFill/>
          </p:spPr>
          <p:txBody>
            <a:bodyPr wrap="none" rtlCol="0">
              <a:spAutoFit/>
            </a:bodyPr>
            <a:lstStyle/>
            <a:p>
              <a:pPr fontAlgn="auto">
                <a:spcBef>
                  <a:spcPts val="0"/>
                </a:spcBef>
                <a:spcAft>
                  <a:spcPts val="0"/>
                </a:spcAft>
              </a:pPr>
              <a:r>
                <a:rPr lang="en-US" sz="1800" dirty="0" err="1">
                  <a:solidFill>
                    <a:prstClr val="black"/>
                  </a:solidFill>
                  <a:latin typeface="Calibri"/>
                  <a:ea typeface="+mn-ea"/>
                  <a:cs typeface="+mn-cs"/>
                </a:rPr>
                <a:t>CosmoSIS</a:t>
              </a:r>
              <a:r>
                <a:rPr lang="en-US" sz="1800" dirty="0">
                  <a:solidFill>
                    <a:prstClr val="black"/>
                  </a:solidFill>
                  <a:latin typeface="Calibri"/>
                  <a:ea typeface="+mn-ea"/>
                  <a:cs typeface="+mn-cs"/>
                </a:rPr>
                <a:t> input:</a:t>
              </a:r>
            </a:p>
          </p:txBody>
        </p:sp>
        <p:sp>
          <p:nvSpPr>
            <p:cNvPr id="7" name="TextBox 6"/>
            <p:cNvSpPr txBox="1"/>
            <p:nvPr/>
          </p:nvSpPr>
          <p:spPr>
            <a:xfrm>
              <a:off x="5906326" y="4157045"/>
              <a:ext cx="2418795" cy="2462213"/>
            </a:xfrm>
            <a:prstGeom prst="rect">
              <a:avLst/>
            </a:prstGeom>
            <a:noFill/>
            <a:ln>
              <a:solidFill>
                <a:schemeClr val="tx1"/>
              </a:solidFill>
            </a:ln>
          </p:spPr>
          <p:txBody>
            <a:bodyPr wrap="square" rtlCol="0">
              <a:spAutoFit/>
            </a:bodyPr>
            <a:lstStyle/>
            <a:p>
              <a:pPr fontAlgn="auto">
                <a:spcBef>
                  <a:spcPts val="0"/>
                </a:spcBef>
                <a:spcAft>
                  <a:spcPts val="0"/>
                </a:spcAft>
              </a:pPr>
              <a:r>
                <a:rPr lang="en-US" sz="1400" u="sng" dirty="0">
                  <a:solidFill>
                    <a:prstClr val="black"/>
                  </a:solidFill>
                  <a:latin typeface="Calibri"/>
                  <a:ea typeface="+mn-ea"/>
                  <a:cs typeface="+mn-cs"/>
                </a:rPr>
                <a:t>Fits file</a:t>
              </a:r>
              <a:r>
                <a:rPr lang="en-US" sz="1400" dirty="0">
                  <a:solidFill>
                    <a:prstClr val="black"/>
                  </a:solidFill>
                  <a:latin typeface="Calibri"/>
                  <a:ea typeface="+mn-ea"/>
                  <a:cs typeface="+mn-cs"/>
                </a:rPr>
                <a:t>:</a:t>
              </a:r>
            </a:p>
            <a:p>
              <a:pPr fontAlgn="auto">
                <a:spcBef>
                  <a:spcPts val="0"/>
                </a:spcBef>
                <a:spcAft>
                  <a:spcPts val="0"/>
                </a:spcAft>
              </a:pPr>
              <a:r>
                <a:rPr lang="en-US" sz="1400" dirty="0">
                  <a:solidFill>
                    <a:prstClr val="black"/>
                  </a:solidFill>
                  <a:latin typeface="Calibri"/>
                  <a:ea typeface="+mn-ea"/>
                  <a:cs typeface="+mn-cs"/>
                </a:rPr>
                <a:t>- COVMAT</a:t>
              </a:r>
            </a:p>
            <a:p>
              <a:pPr fontAlgn="auto">
                <a:spcBef>
                  <a:spcPts val="0"/>
                </a:spcBef>
                <a:spcAft>
                  <a:spcPts val="0"/>
                </a:spcAft>
              </a:pPr>
              <a:r>
                <a:rPr lang="en-US" sz="1400" dirty="0">
                  <a:solidFill>
                    <a:prstClr val="black"/>
                  </a:solidFill>
                  <a:latin typeface="Calibri"/>
                  <a:ea typeface="+mn-ea"/>
                  <a:cs typeface="+mn-cs"/>
                </a:rPr>
                <a:t>- 2PTDATA 	</a:t>
              </a:r>
              <a:r>
                <a:rPr lang="el-GR" sz="1400" dirty="0">
                  <a:solidFill>
                    <a:prstClr val="black"/>
                  </a:solidFill>
                  <a:latin typeface="Calibri"/>
                  <a:ea typeface="+mn-ea"/>
                  <a:cs typeface="+mn-cs"/>
                </a:rPr>
                <a:t>θ</a:t>
              </a:r>
              <a:r>
                <a:rPr lang="en-US" sz="1400" baseline="-25000" dirty="0">
                  <a:solidFill>
                    <a:prstClr val="black"/>
                  </a:solidFill>
                  <a:latin typeface="Calibri"/>
                  <a:ea typeface="+mn-ea"/>
                  <a:cs typeface="+mn-cs"/>
                </a:rPr>
                <a:t>1</a:t>
              </a:r>
              <a:r>
                <a:rPr lang="en-US" sz="1400" dirty="0">
                  <a:solidFill>
                    <a:prstClr val="black"/>
                  </a:solidFill>
                  <a:latin typeface="Calibri"/>
                  <a:ea typeface="+mn-ea"/>
                  <a:cs typeface="+mn-cs"/>
                </a:rPr>
                <a:t>: 11, 12, …. , 33</a:t>
              </a:r>
            </a:p>
            <a:p>
              <a:pPr fontAlgn="auto">
                <a:spcBef>
                  <a:spcPts val="0"/>
                </a:spcBef>
                <a:spcAft>
                  <a:spcPts val="0"/>
                </a:spcAft>
              </a:pPr>
              <a:r>
                <a:rPr lang="en-US" sz="1400" dirty="0">
                  <a:solidFill>
                    <a:prstClr val="black"/>
                  </a:solidFill>
                  <a:latin typeface="Calibri"/>
                  <a:ea typeface="+mn-ea"/>
                  <a:cs typeface="+mn-cs"/>
                </a:rPr>
                <a:t>			.</a:t>
              </a:r>
            </a:p>
            <a:p>
              <a:pPr fontAlgn="auto">
                <a:spcBef>
                  <a:spcPts val="0"/>
                </a:spcBef>
                <a:spcAft>
                  <a:spcPts val="0"/>
                </a:spcAft>
              </a:pPr>
              <a:r>
                <a:rPr lang="en-US" sz="1400" dirty="0">
                  <a:solidFill>
                    <a:prstClr val="black"/>
                  </a:solidFill>
                  <a:latin typeface="Calibri"/>
                  <a:ea typeface="+mn-ea"/>
                  <a:cs typeface="+mn-cs"/>
                </a:rPr>
                <a:t>			.</a:t>
              </a:r>
            </a:p>
            <a:p>
              <a:pPr fontAlgn="auto">
                <a:spcBef>
                  <a:spcPts val="0"/>
                </a:spcBef>
                <a:spcAft>
                  <a:spcPts val="0"/>
                </a:spcAft>
              </a:pPr>
              <a:r>
                <a:rPr lang="en-US" sz="1400" dirty="0">
                  <a:solidFill>
                    <a:prstClr val="black"/>
                  </a:solidFill>
                  <a:latin typeface="Calibri"/>
                  <a:ea typeface="+mn-ea"/>
                  <a:cs typeface="+mn-cs"/>
                </a:rPr>
                <a:t>	            </a:t>
              </a:r>
              <a:r>
                <a:rPr lang="el-GR" sz="1400" dirty="0">
                  <a:solidFill>
                    <a:prstClr val="black"/>
                  </a:solidFill>
                  <a:latin typeface="Calibri"/>
                  <a:ea typeface="+mn-ea"/>
                  <a:cs typeface="+mn-cs"/>
                </a:rPr>
                <a:t>θ</a:t>
              </a:r>
              <a:r>
                <a:rPr lang="en-US" sz="1400" baseline="-25000" dirty="0">
                  <a:solidFill>
                    <a:prstClr val="black"/>
                  </a:solidFill>
                  <a:latin typeface="Calibri"/>
                  <a:ea typeface="+mn-ea"/>
                  <a:cs typeface="+mn-cs"/>
                </a:rPr>
                <a:t>6</a:t>
              </a:r>
              <a:r>
                <a:rPr lang="en-US" sz="1400" dirty="0">
                  <a:solidFill>
                    <a:prstClr val="black"/>
                  </a:solidFill>
                  <a:latin typeface="Calibri"/>
                  <a:ea typeface="+mn-ea"/>
                  <a:cs typeface="+mn-cs"/>
                </a:rPr>
                <a:t>: 11, 12, …. , 33</a:t>
              </a:r>
            </a:p>
            <a:p>
              <a:pPr fontAlgn="auto">
                <a:spcBef>
                  <a:spcPts val="0"/>
                </a:spcBef>
                <a:spcAft>
                  <a:spcPts val="0"/>
                </a:spcAft>
              </a:pPr>
              <a:r>
                <a:rPr lang="en-US" sz="1400" dirty="0">
                  <a:solidFill>
                    <a:prstClr val="black"/>
                  </a:solidFill>
                  <a:latin typeface="Calibri"/>
                  <a:ea typeface="+mn-ea"/>
                  <a:cs typeface="+mn-cs"/>
                </a:rPr>
                <a:t>- NZDATA  b</a:t>
              </a:r>
              <a:r>
                <a:rPr lang="en-US" sz="1400" baseline="-25000" dirty="0">
                  <a:solidFill>
                    <a:prstClr val="black"/>
                  </a:solidFill>
                  <a:latin typeface="Calibri"/>
                  <a:ea typeface="+mn-ea"/>
                  <a:cs typeface="+mn-cs"/>
                </a:rPr>
                <a:t>1</a:t>
              </a:r>
              <a:r>
                <a:rPr lang="en-US" sz="1400" dirty="0">
                  <a:solidFill>
                    <a:prstClr val="black"/>
                  </a:solidFill>
                  <a:latin typeface="Calibri"/>
                  <a:ea typeface="+mn-ea"/>
                  <a:cs typeface="+mn-cs"/>
                </a:rPr>
                <a:t>: N(z</a:t>
              </a:r>
              <a:r>
                <a:rPr lang="en-US" sz="1400" baseline="-25000" dirty="0">
                  <a:solidFill>
                    <a:prstClr val="black"/>
                  </a:solidFill>
                  <a:latin typeface="Calibri"/>
                  <a:ea typeface="+mn-ea"/>
                  <a:cs typeface="+mn-cs"/>
                </a:rPr>
                <a:t>1</a:t>
              </a:r>
              <a:r>
                <a:rPr lang="en-US" sz="1400" dirty="0">
                  <a:solidFill>
                    <a:prstClr val="black"/>
                  </a:solidFill>
                  <a:latin typeface="Calibri"/>
                  <a:ea typeface="+mn-ea"/>
                  <a:cs typeface="+mn-cs"/>
                </a:rPr>
                <a:t>), ….. N(z</a:t>
              </a:r>
              <a:r>
                <a:rPr lang="en-US" sz="1400" baseline="-25000" dirty="0">
                  <a:solidFill>
                    <a:prstClr val="black"/>
                  </a:solidFill>
                  <a:latin typeface="Calibri"/>
                  <a:ea typeface="+mn-ea"/>
                  <a:cs typeface="+mn-cs"/>
                </a:rPr>
                <a:t>200</a:t>
              </a:r>
              <a:r>
                <a:rPr lang="en-US" sz="1400" dirty="0">
                  <a:solidFill>
                    <a:prstClr val="black"/>
                  </a:solidFill>
                  <a:latin typeface="Calibri"/>
                  <a:ea typeface="+mn-ea"/>
                  <a:cs typeface="+mn-cs"/>
                </a:rPr>
                <a:t>)</a:t>
              </a:r>
            </a:p>
            <a:p>
              <a:pPr fontAlgn="auto">
                <a:spcBef>
                  <a:spcPts val="0"/>
                </a:spcBef>
                <a:spcAft>
                  <a:spcPts val="0"/>
                </a:spcAft>
              </a:pPr>
              <a:r>
                <a:rPr lang="en-US" sz="1400" dirty="0">
                  <a:solidFill>
                    <a:prstClr val="black"/>
                  </a:solidFill>
                  <a:latin typeface="Calibri"/>
                  <a:ea typeface="+mn-ea"/>
                  <a:cs typeface="+mn-cs"/>
                </a:rPr>
                <a:t>			.</a:t>
              </a:r>
            </a:p>
            <a:p>
              <a:pPr fontAlgn="auto">
                <a:spcBef>
                  <a:spcPts val="0"/>
                </a:spcBef>
                <a:spcAft>
                  <a:spcPts val="0"/>
                </a:spcAft>
              </a:pPr>
              <a:r>
                <a:rPr lang="en-US" sz="1400" dirty="0">
                  <a:solidFill>
                    <a:prstClr val="black"/>
                  </a:solidFill>
                  <a:latin typeface="Calibri"/>
                  <a:ea typeface="+mn-ea"/>
                  <a:cs typeface="+mn-cs"/>
                </a:rPr>
                <a:t>			.</a:t>
              </a:r>
            </a:p>
            <a:p>
              <a:pPr fontAlgn="auto">
                <a:spcBef>
                  <a:spcPts val="0"/>
                </a:spcBef>
                <a:spcAft>
                  <a:spcPts val="0"/>
                </a:spcAft>
              </a:pPr>
              <a:r>
                <a:rPr lang="en-US" sz="1400" dirty="0">
                  <a:solidFill>
                    <a:prstClr val="black"/>
                  </a:solidFill>
                  <a:latin typeface="Calibri"/>
                  <a:ea typeface="+mn-ea"/>
                  <a:cs typeface="+mn-cs"/>
                </a:rPr>
                <a:t>	         b</a:t>
              </a:r>
              <a:r>
                <a:rPr lang="en-US" sz="1400" baseline="-25000" dirty="0">
                  <a:solidFill>
                    <a:prstClr val="black"/>
                  </a:solidFill>
                  <a:latin typeface="Calibri"/>
                  <a:ea typeface="+mn-ea"/>
                  <a:cs typeface="+mn-cs"/>
                </a:rPr>
                <a:t>3</a:t>
              </a:r>
              <a:r>
                <a:rPr lang="en-US" sz="1400" dirty="0">
                  <a:solidFill>
                    <a:prstClr val="black"/>
                  </a:solidFill>
                  <a:latin typeface="Calibri"/>
                  <a:ea typeface="+mn-ea"/>
                  <a:cs typeface="+mn-cs"/>
                </a:rPr>
                <a:t>: N(z</a:t>
              </a:r>
              <a:r>
                <a:rPr lang="en-US" sz="1400" baseline="-25000" dirty="0">
                  <a:solidFill>
                    <a:prstClr val="black"/>
                  </a:solidFill>
                  <a:latin typeface="Calibri"/>
                  <a:ea typeface="+mn-ea"/>
                  <a:cs typeface="+mn-cs"/>
                </a:rPr>
                <a:t>1</a:t>
              </a:r>
              <a:r>
                <a:rPr lang="en-US" sz="1400" dirty="0">
                  <a:solidFill>
                    <a:prstClr val="black"/>
                  </a:solidFill>
                  <a:latin typeface="Calibri"/>
                  <a:ea typeface="+mn-ea"/>
                  <a:cs typeface="+mn-cs"/>
                </a:rPr>
                <a:t>), ….. N(z</a:t>
              </a:r>
              <a:r>
                <a:rPr lang="en-US" sz="1400" baseline="-25000" dirty="0">
                  <a:solidFill>
                    <a:prstClr val="black"/>
                  </a:solidFill>
                  <a:latin typeface="Calibri"/>
                  <a:ea typeface="+mn-ea"/>
                  <a:cs typeface="+mn-cs"/>
                </a:rPr>
                <a:t>200</a:t>
              </a:r>
              <a:r>
                <a:rPr lang="en-US" sz="1400" dirty="0">
                  <a:solidFill>
                    <a:prstClr val="black"/>
                  </a:solidFill>
                  <a:latin typeface="Calibri"/>
                  <a:ea typeface="+mn-ea"/>
                  <a:cs typeface="+mn-cs"/>
                </a:rPr>
                <a:t>)</a:t>
              </a:r>
            </a:p>
            <a:p>
              <a:pPr fontAlgn="auto">
                <a:spcBef>
                  <a:spcPts val="0"/>
                </a:spcBef>
                <a:spcAft>
                  <a:spcPts val="0"/>
                </a:spcAft>
              </a:pPr>
              <a:endParaRPr lang="en-US" sz="1400" dirty="0">
                <a:solidFill>
                  <a:prstClr val="black"/>
                </a:solidFill>
                <a:latin typeface="Calibri"/>
                <a:ea typeface="+mn-ea"/>
                <a:cs typeface="+mn-cs"/>
              </a:endParaRPr>
            </a:p>
          </p:txBody>
        </p:sp>
      </p:grpSp>
      <p:grpSp>
        <p:nvGrpSpPr>
          <p:cNvPr id="143" name="Group 142"/>
          <p:cNvGrpSpPr/>
          <p:nvPr/>
        </p:nvGrpSpPr>
        <p:grpSpPr>
          <a:xfrm>
            <a:off x="1155701" y="1933140"/>
            <a:ext cx="1206499" cy="622300"/>
            <a:chOff x="1155701" y="1816100"/>
            <a:chExt cx="1206499" cy="622300"/>
          </a:xfrm>
        </p:grpSpPr>
        <p:cxnSp>
          <p:nvCxnSpPr>
            <p:cNvPr id="18" name="Straight Arrow Connector 17"/>
            <p:cNvCxnSpPr/>
            <p:nvPr/>
          </p:nvCxnSpPr>
          <p:spPr>
            <a:xfrm flipH="1">
              <a:off x="1155701" y="1816100"/>
              <a:ext cx="253999" cy="6223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1714500" y="1816100"/>
              <a:ext cx="12700" cy="6223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2032000" y="1816100"/>
              <a:ext cx="330200" cy="6223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144" name="Group 143"/>
          <p:cNvGrpSpPr/>
          <p:nvPr/>
        </p:nvGrpSpPr>
        <p:grpSpPr>
          <a:xfrm>
            <a:off x="962785" y="2656030"/>
            <a:ext cx="1625771" cy="1654434"/>
            <a:chOff x="962785" y="2538990"/>
            <a:chExt cx="1625771" cy="1654434"/>
          </a:xfrm>
        </p:grpSpPr>
        <p:sp>
          <p:nvSpPr>
            <p:cNvPr id="9" name="Rectangle 8"/>
            <p:cNvSpPr/>
            <p:nvPr/>
          </p:nvSpPr>
          <p:spPr>
            <a:xfrm>
              <a:off x="999644" y="2538991"/>
              <a:ext cx="243001" cy="12723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latin typeface="Calibri"/>
              </a:endParaRPr>
            </a:p>
          </p:txBody>
        </p:sp>
        <p:sp>
          <p:nvSpPr>
            <p:cNvPr id="15" name="Rectangle 14"/>
            <p:cNvSpPr/>
            <p:nvPr/>
          </p:nvSpPr>
          <p:spPr>
            <a:xfrm>
              <a:off x="1598245" y="2538990"/>
              <a:ext cx="243001" cy="12723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latin typeface="Calibri"/>
              </a:endParaRPr>
            </a:p>
          </p:txBody>
        </p:sp>
        <p:sp>
          <p:nvSpPr>
            <p:cNvPr id="16" name="Rectangle 15"/>
            <p:cNvSpPr/>
            <p:nvPr/>
          </p:nvSpPr>
          <p:spPr>
            <a:xfrm>
              <a:off x="2213014" y="2538991"/>
              <a:ext cx="243001" cy="12723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latin typeface="Calibri"/>
              </a:endParaRPr>
            </a:p>
          </p:txBody>
        </p:sp>
        <p:sp>
          <p:nvSpPr>
            <p:cNvPr id="31" name="TextBox 30"/>
            <p:cNvSpPr txBox="1"/>
            <p:nvPr/>
          </p:nvSpPr>
          <p:spPr>
            <a:xfrm>
              <a:off x="962785" y="3824092"/>
              <a:ext cx="383939" cy="369332"/>
            </a:xfrm>
            <a:prstGeom prst="rect">
              <a:avLst/>
            </a:prstGeom>
            <a:noFill/>
          </p:spPr>
          <p:txBody>
            <a:bodyPr wrap="none" rtlCol="0">
              <a:spAutoFit/>
            </a:bodyPr>
            <a:lstStyle/>
            <a:p>
              <a:pPr fontAlgn="auto">
                <a:spcBef>
                  <a:spcPts val="0"/>
                </a:spcBef>
                <a:spcAft>
                  <a:spcPts val="0"/>
                </a:spcAft>
              </a:pPr>
              <a:r>
                <a:rPr lang="en-US" sz="1800" dirty="0">
                  <a:solidFill>
                    <a:prstClr val="black"/>
                  </a:solidFill>
                  <a:latin typeface="Calibri"/>
                  <a:ea typeface="+mn-ea"/>
                  <a:cs typeface="+mn-cs"/>
                </a:rPr>
                <a:t>b</a:t>
              </a:r>
              <a:r>
                <a:rPr lang="en-US" sz="1800" baseline="-25000" dirty="0">
                  <a:solidFill>
                    <a:prstClr val="black"/>
                  </a:solidFill>
                  <a:latin typeface="Calibri"/>
                  <a:ea typeface="+mn-ea"/>
                  <a:cs typeface="+mn-cs"/>
                </a:rPr>
                <a:t>1</a:t>
              </a:r>
              <a:endParaRPr lang="en-US" sz="1800" dirty="0">
                <a:solidFill>
                  <a:prstClr val="black"/>
                </a:solidFill>
                <a:latin typeface="Calibri"/>
                <a:ea typeface="+mn-ea"/>
                <a:cs typeface="+mn-cs"/>
              </a:endParaRPr>
            </a:p>
          </p:txBody>
        </p:sp>
        <p:sp>
          <p:nvSpPr>
            <p:cNvPr id="32" name="TextBox 31"/>
            <p:cNvSpPr txBox="1"/>
            <p:nvPr/>
          </p:nvSpPr>
          <p:spPr>
            <a:xfrm>
              <a:off x="1587406" y="3824092"/>
              <a:ext cx="383939" cy="369332"/>
            </a:xfrm>
            <a:prstGeom prst="rect">
              <a:avLst/>
            </a:prstGeom>
            <a:noFill/>
          </p:spPr>
          <p:txBody>
            <a:bodyPr wrap="none" rtlCol="0">
              <a:spAutoFit/>
            </a:bodyPr>
            <a:lstStyle/>
            <a:p>
              <a:pPr fontAlgn="auto">
                <a:spcBef>
                  <a:spcPts val="0"/>
                </a:spcBef>
                <a:spcAft>
                  <a:spcPts val="0"/>
                </a:spcAft>
              </a:pPr>
              <a:r>
                <a:rPr lang="en-US" sz="1800" dirty="0">
                  <a:solidFill>
                    <a:prstClr val="black"/>
                  </a:solidFill>
                  <a:latin typeface="Calibri"/>
                  <a:ea typeface="+mn-ea"/>
                  <a:cs typeface="+mn-cs"/>
                </a:rPr>
                <a:t>b</a:t>
              </a:r>
              <a:r>
                <a:rPr lang="en-US" sz="1800" baseline="-25000" dirty="0">
                  <a:solidFill>
                    <a:prstClr val="black"/>
                  </a:solidFill>
                  <a:latin typeface="Calibri"/>
                  <a:ea typeface="+mn-ea"/>
                  <a:cs typeface="+mn-cs"/>
                </a:rPr>
                <a:t>2</a:t>
              </a:r>
              <a:endParaRPr lang="en-US" sz="1800" dirty="0">
                <a:solidFill>
                  <a:prstClr val="black"/>
                </a:solidFill>
                <a:latin typeface="Calibri"/>
                <a:ea typeface="+mn-ea"/>
                <a:cs typeface="+mn-cs"/>
              </a:endParaRPr>
            </a:p>
          </p:txBody>
        </p:sp>
        <p:sp>
          <p:nvSpPr>
            <p:cNvPr id="33" name="TextBox 32"/>
            <p:cNvSpPr txBox="1"/>
            <p:nvPr/>
          </p:nvSpPr>
          <p:spPr>
            <a:xfrm>
              <a:off x="2204617" y="3821764"/>
              <a:ext cx="383939" cy="369332"/>
            </a:xfrm>
            <a:prstGeom prst="rect">
              <a:avLst/>
            </a:prstGeom>
            <a:noFill/>
          </p:spPr>
          <p:txBody>
            <a:bodyPr wrap="none" rtlCol="0">
              <a:spAutoFit/>
            </a:bodyPr>
            <a:lstStyle/>
            <a:p>
              <a:pPr fontAlgn="auto">
                <a:spcBef>
                  <a:spcPts val="0"/>
                </a:spcBef>
                <a:spcAft>
                  <a:spcPts val="0"/>
                </a:spcAft>
              </a:pPr>
              <a:r>
                <a:rPr lang="en-US" sz="1800" dirty="0">
                  <a:solidFill>
                    <a:prstClr val="black"/>
                  </a:solidFill>
                  <a:latin typeface="Calibri"/>
                  <a:ea typeface="+mn-ea"/>
                  <a:cs typeface="+mn-cs"/>
                </a:rPr>
                <a:t>b</a:t>
              </a:r>
              <a:r>
                <a:rPr lang="en-US" sz="1800" baseline="-25000" dirty="0">
                  <a:solidFill>
                    <a:prstClr val="black"/>
                  </a:solidFill>
                  <a:latin typeface="Calibri"/>
                  <a:ea typeface="+mn-ea"/>
                  <a:cs typeface="+mn-cs"/>
                </a:rPr>
                <a:t>3</a:t>
              </a:r>
              <a:endParaRPr lang="en-US" sz="1800" dirty="0">
                <a:solidFill>
                  <a:prstClr val="black"/>
                </a:solidFill>
                <a:latin typeface="Calibri"/>
                <a:ea typeface="+mn-ea"/>
                <a:cs typeface="+mn-cs"/>
              </a:endParaRPr>
            </a:p>
          </p:txBody>
        </p:sp>
      </p:grpSp>
      <p:sp>
        <p:nvSpPr>
          <p:cNvPr id="100" name="Rectangle 99"/>
          <p:cNvSpPr/>
          <p:nvPr/>
        </p:nvSpPr>
        <p:spPr>
          <a:xfrm>
            <a:off x="5854700" y="4727140"/>
            <a:ext cx="2514600" cy="863600"/>
          </a:xfrm>
          <a:prstGeom prst="rect">
            <a:avLst/>
          </a:prstGeom>
          <a:noFill/>
          <a:ln w="25400">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latin typeface="Calibri"/>
            </a:endParaRPr>
          </a:p>
        </p:txBody>
      </p:sp>
      <p:sp>
        <p:nvSpPr>
          <p:cNvPr id="101" name="Right Arrow 100"/>
          <p:cNvSpPr/>
          <p:nvPr/>
        </p:nvSpPr>
        <p:spPr>
          <a:xfrm>
            <a:off x="3496907" y="5107431"/>
            <a:ext cx="2268893" cy="228600"/>
          </a:xfrm>
          <a:prstGeom prst="rightArrow">
            <a:avLst/>
          </a:prstGeom>
          <a:solidFill>
            <a:srgbClr val="FF66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latin typeface="Calibri"/>
            </a:endParaRPr>
          </a:p>
        </p:txBody>
      </p:sp>
      <p:sp>
        <p:nvSpPr>
          <p:cNvPr id="104" name="Rectangle 103"/>
          <p:cNvSpPr/>
          <p:nvPr/>
        </p:nvSpPr>
        <p:spPr>
          <a:xfrm>
            <a:off x="5854700" y="5628840"/>
            <a:ext cx="2514600" cy="863600"/>
          </a:xfrm>
          <a:prstGeom prst="rect">
            <a:avLst/>
          </a:prstGeom>
          <a:noFill/>
          <a:ln w="25400">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latin typeface="Calibri"/>
            </a:endParaRPr>
          </a:p>
        </p:txBody>
      </p:sp>
      <p:sp>
        <p:nvSpPr>
          <p:cNvPr id="56" name="TextBox 55"/>
          <p:cNvSpPr txBox="1"/>
          <p:nvPr/>
        </p:nvSpPr>
        <p:spPr>
          <a:xfrm>
            <a:off x="2958086" y="473693"/>
            <a:ext cx="2514343" cy="523220"/>
          </a:xfrm>
          <a:prstGeom prst="rect">
            <a:avLst/>
          </a:prstGeom>
          <a:noFill/>
          <a:ln>
            <a:solidFill>
              <a:schemeClr val="tx1"/>
            </a:solidFill>
          </a:ln>
        </p:spPr>
        <p:txBody>
          <a:bodyPr wrap="none" rtlCol="0">
            <a:spAutoFit/>
          </a:bodyPr>
          <a:lstStyle/>
          <a:p>
            <a:pPr fontAlgn="auto">
              <a:spcBef>
                <a:spcPts val="0"/>
              </a:spcBef>
              <a:spcAft>
                <a:spcPts val="0"/>
              </a:spcAft>
            </a:pPr>
            <a:r>
              <a:rPr lang="en-US" sz="1400" u="sng" dirty="0">
                <a:solidFill>
                  <a:prstClr val="black"/>
                </a:solidFill>
                <a:latin typeface="Calibri"/>
                <a:ea typeface="+mn-ea"/>
                <a:cs typeface="+mn-cs"/>
              </a:rPr>
              <a:t>sva1_gold_r1.0_skynet_pdf.fits</a:t>
            </a:r>
            <a:r>
              <a:rPr lang="en-US" sz="1400" dirty="0">
                <a:solidFill>
                  <a:prstClr val="black"/>
                </a:solidFill>
                <a:latin typeface="Calibri"/>
                <a:ea typeface="+mn-ea"/>
                <a:cs typeface="+mn-cs"/>
              </a:rPr>
              <a:t>:</a:t>
            </a:r>
          </a:p>
          <a:p>
            <a:pPr fontAlgn="auto">
              <a:spcBef>
                <a:spcPts val="0"/>
              </a:spcBef>
              <a:spcAft>
                <a:spcPts val="0"/>
              </a:spcAft>
            </a:pPr>
            <a:r>
              <a:rPr lang="en-US" sz="1400" dirty="0">
                <a:solidFill>
                  <a:prstClr val="black"/>
                </a:solidFill>
                <a:latin typeface="Calibri"/>
                <a:ea typeface="+mn-ea"/>
                <a:cs typeface="+mn-cs"/>
              </a:rPr>
              <a:t>	</a:t>
            </a:r>
            <a:r>
              <a:rPr lang="en-US" sz="1400" dirty="0" err="1">
                <a:solidFill>
                  <a:prstClr val="black"/>
                </a:solidFill>
                <a:latin typeface="Calibri"/>
                <a:ea typeface="+mn-ea"/>
                <a:cs typeface="+mn-cs"/>
              </a:rPr>
              <a:t>z_mean</a:t>
            </a:r>
            <a:r>
              <a:rPr lang="en-US" sz="1400" dirty="0">
                <a:solidFill>
                  <a:prstClr val="black"/>
                </a:solidFill>
                <a:latin typeface="Calibri"/>
                <a:ea typeface="+mn-ea"/>
                <a:cs typeface="+mn-cs"/>
              </a:rPr>
              <a:t>, </a:t>
            </a:r>
            <a:r>
              <a:rPr lang="en-US" sz="1400" dirty="0" err="1">
                <a:solidFill>
                  <a:prstClr val="black"/>
                </a:solidFill>
                <a:latin typeface="Calibri"/>
                <a:ea typeface="+mn-ea"/>
                <a:cs typeface="+mn-cs"/>
              </a:rPr>
              <a:t>pdf</a:t>
            </a:r>
            <a:r>
              <a:rPr lang="en-US" sz="1400" dirty="0">
                <a:solidFill>
                  <a:prstClr val="black"/>
                </a:solidFill>
                <a:latin typeface="Calibri"/>
                <a:ea typeface="+mn-ea"/>
                <a:cs typeface="+mn-cs"/>
              </a:rPr>
              <a:t> (200 bins)</a:t>
            </a:r>
          </a:p>
        </p:txBody>
      </p:sp>
      <p:pic>
        <p:nvPicPr>
          <p:cNvPr id="87" name="Picture 86" descr="dndz.png"/>
          <p:cNvPicPr>
            <a:picLocks noChangeAspect="1"/>
          </p:cNvPicPr>
          <p:nvPr/>
        </p:nvPicPr>
        <p:blipFill rotWithShape="1">
          <a:blip r:embed="rId4">
            <a:extLst>
              <a:ext uri="{28A0092B-C50C-407E-A947-70E740481C1C}">
                <a14:useLocalDpi xmlns:a14="http://schemas.microsoft.com/office/drawing/2010/main" val="0"/>
              </a:ext>
            </a:extLst>
          </a:blip>
          <a:srcRect l="11945" t="8077" r="5759" b="12328"/>
          <a:stretch/>
        </p:blipFill>
        <p:spPr>
          <a:xfrm>
            <a:off x="3098800" y="1603535"/>
            <a:ext cx="2286000" cy="1419774"/>
          </a:xfrm>
          <a:prstGeom prst="rect">
            <a:avLst/>
          </a:prstGeom>
        </p:spPr>
      </p:pic>
      <p:graphicFrame>
        <p:nvGraphicFramePr>
          <p:cNvPr id="126" name="Object 125"/>
          <p:cNvGraphicFramePr>
            <a:graphicFrameLocks noChangeAspect="1"/>
          </p:cNvGraphicFramePr>
          <p:nvPr>
            <p:extLst>
              <p:ext uri="{D42A27DB-BD31-4B8C-83A1-F6EECF244321}">
                <p14:modId xmlns:p14="http://schemas.microsoft.com/office/powerpoint/2010/main" val="4282057251"/>
              </p:ext>
            </p:extLst>
          </p:nvPr>
        </p:nvGraphicFramePr>
        <p:xfrm>
          <a:off x="3843338" y="1071673"/>
          <a:ext cx="528637" cy="342900"/>
        </p:xfrm>
        <a:graphic>
          <a:graphicData uri="http://schemas.openxmlformats.org/presentationml/2006/ole">
            <mc:AlternateContent xmlns:mc="http://schemas.openxmlformats.org/markup-compatibility/2006">
              <mc:Choice xmlns:v="urn:schemas-microsoft-com:vml" Requires="v">
                <p:oleObj spid="_x0000_s4101" name="Equation" r:id="rId5" imgW="431800" imgH="279400" progId="Equation.3">
                  <p:embed/>
                </p:oleObj>
              </mc:Choice>
              <mc:Fallback>
                <p:oleObj name="Equation" r:id="rId5" imgW="431800" imgH="279400" progId="Equation.3">
                  <p:embed/>
                  <p:pic>
                    <p:nvPicPr>
                      <p:cNvPr id="0" name=""/>
                      <p:cNvPicPr/>
                      <p:nvPr/>
                    </p:nvPicPr>
                    <p:blipFill>
                      <a:blip r:embed="rId6"/>
                      <a:stretch>
                        <a:fillRect/>
                      </a:stretch>
                    </p:blipFill>
                    <p:spPr>
                      <a:xfrm>
                        <a:off x="3843338" y="1071673"/>
                        <a:ext cx="528637" cy="342900"/>
                      </a:xfrm>
                      <a:prstGeom prst="rect">
                        <a:avLst/>
                      </a:prstGeom>
                    </p:spPr>
                  </p:pic>
                </p:oleObj>
              </mc:Fallback>
            </mc:AlternateContent>
          </a:graphicData>
        </a:graphic>
      </p:graphicFrame>
      <p:grpSp>
        <p:nvGrpSpPr>
          <p:cNvPr id="150" name="Group 149"/>
          <p:cNvGrpSpPr/>
          <p:nvPr/>
        </p:nvGrpSpPr>
        <p:grpSpPr>
          <a:xfrm>
            <a:off x="3745382" y="1478073"/>
            <a:ext cx="738836" cy="1177957"/>
            <a:chOff x="3745382" y="1778000"/>
            <a:chExt cx="738836" cy="1177957"/>
          </a:xfrm>
        </p:grpSpPr>
        <p:cxnSp>
          <p:nvCxnSpPr>
            <p:cNvPr id="128" name="Straight Arrow Connector 127"/>
            <p:cNvCxnSpPr>
              <a:cxnSpLocks/>
            </p:cNvCxnSpPr>
            <p:nvPr/>
          </p:nvCxnSpPr>
          <p:spPr>
            <a:xfrm flipH="1">
              <a:off x="3745382" y="1790700"/>
              <a:ext cx="255118" cy="57942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30" name="Straight Arrow Connector 129"/>
            <p:cNvCxnSpPr>
              <a:cxnSpLocks/>
            </p:cNvCxnSpPr>
            <p:nvPr/>
          </p:nvCxnSpPr>
          <p:spPr>
            <a:xfrm flipH="1">
              <a:off x="4067251" y="1778000"/>
              <a:ext cx="72949" cy="796951"/>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32" name="Straight Arrow Connector 131"/>
            <p:cNvCxnSpPr>
              <a:cxnSpLocks/>
            </p:cNvCxnSpPr>
            <p:nvPr/>
          </p:nvCxnSpPr>
          <p:spPr>
            <a:xfrm>
              <a:off x="4267200" y="1778000"/>
              <a:ext cx="217018" cy="1177957"/>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grpSp>
      <p:grpSp>
        <p:nvGrpSpPr>
          <p:cNvPr id="142" name="Group 141"/>
          <p:cNvGrpSpPr/>
          <p:nvPr/>
        </p:nvGrpSpPr>
        <p:grpSpPr>
          <a:xfrm>
            <a:off x="252986" y="189003"/>
            <a:ext cx="2655570" cy="1680252"/>
            <a:chOff x="252986" y="71963"/>
            <a:chExt cx="2655570" cy="1680252"/>
          </a:xfrm>
        </p:grpSpPr>
        <p:sp>
          <p:nvSpPr>
            <p:cNvPr id="8" name="TextBox 7"/>
            <p:cNvSpPr txBox="1"/>
            <p:nvPr/>
          </p:nvSpPr>
          <p:spPr>
            <a:xfrm>
              <a:off x="252986" y="367220"/>
              <a:ext cx="2655570" cy="1384995"/>
            </a:xfrm>
            <a:prstGeom prst="rect">
              <a:avLst/>
            </a:prstGeom>
            <a:noFill/>
            <a:ln>
              <a:solidFill>
                <a:schemeClr val="tx1"/>
              </a:solidFill>
            </a:ln>
          </p:spPr>
          <p:txBody>
            <a:bodyPr wrap="none" rtlCol="0">
              <a:spAutoFit/>
            </a:bodyPr>
            <a:lstStyle/>
            <a:p>
              <a:pPr fontAlgn="auto">
                <a:spcBef>
                  <a:spcPts val="0"/>
                </a:spcBef>
                <a:spcAft>
                  <a:spcPts val="0"/>
                </a:spcAft>
              </a:pPr>
              <a:r>
                <a:rPr lang="en-US" sz="1400" u="sng" dirty="0">
                  <a:solidFill>
                    <a:prstClr val="black"/>
                  </a:solidFill>
                  <a:latin typeface="Calibri"/>
                  <a:ea typeface="+mn-ea"/>
                  <a:cs typeface="+mn-cs"/>
                </a:rPr>
                <a:t>sva1_gold_r1.0 </a:t>
              </a:r>
              <a:r>
                <a:rPr lang="en-US" sz="1400" u="sng" dirty="0" err="1">
                  <a:solidFill>
                    <a:prstClr val="black"/>
                  </a:solidFill>
                  <a:latin typeface="Calibri"/>
                  <a:ea typeface="+mn-ea"/>
                  <a:cs typeface="+mn-cs"/>
                </a:rPr>
                <a:t>ngmix.fits</a:t>
              </a:r>
              <a:r>
                <a:rPr lang="en-US" sz="1400" dirty="0">
                  <a:solidFill>
                    <a:prstClr val="black"/>
                  </a:solidFill>
                  <a:latin typeface="Calibri"/>
                  <a:ea typeface="+mn-ea"/>
                  <a:cs typeface="+mn-cs"/>
                </a:rPr>
                <a:t>:</a:t>
              </a:r>
            </a:p>
            <a:p>
              <a:pPr fontAlgn="auto">
                <a:spcBef>
                  <a:spcPts val="0"/>
                </a:spcBef>
                <a:spcAft>
                  <a:spcPts val="0"/>
                </a:spcAft>
              </a:pPr>
              <a:r>
                <a:rPr lang="en-US" sz="1400" dirty="0">
                  <a:solidFill>
                    <a:prstClr val="black"/>
                  </a:solidFill>
                  <a:latin typeface="Calibri"/>
                  <a:ea typeface="+mn-ea"/>
                  <a:cs typeface="+mn-cs"/>
                </a:rPr>
                <a:t>	e1, e2, c1, c2, m, w</a:t>
              </a:r>
            </a:p>
            <a:p>
              <a:pPr fontAlgn="auto">
                <a:spcBef>
                  <a:spcPts val="0"/>
                </a:spcBef>
                <a:spcAft>
                  <a:spcPts val="0"/>
                </a:spcAft>
              </a:pPr>
              <a:r>
                <a:rPr lang="en-US" sz="1400" u="sng" dirty="0">
                  <a:solidFill>
                    <a:prstClr val="black"/>
                  </a:solidFill>
                  <a:latin typeface="Calibri"/>
                  <a:ea typeface="+mn-ea"/>
                  <a:cs typeface="+mn-cs"/>
                </a:rPr>
                <a:t>sva1_gold_r1.0_wlinfo_point.fits</a:t>
              </a:r>
              <a:r>
                <a:rPr lang="en-US" sz="1400" dirty="0">
                  <a:solidFill>
                    <a:prstClr val="black"/>
                  </a:solidFill>
                  <a:latin typeface="Calibri"/>
                  <a:ea typeface="+mn-ea"/>
                  <a:cs typeface="+mn-cs"/>
                </a:rPr>
                <a:t>:</a:t>
              </a:r>
            </a:p>
            <a:p>
              <a:pPr fontAlgn="auto">
                <a:spcBef>
                  <a:spcPts val="0"/>
                </a:spcBef>
                <a:spcAft>
                  <a:spcPts val="0"/>
                </a:spcAft>
              </a:pPr>
              <a:r>
                <a:rPr lang="en-US" sz="1400" dirty="0">
                  <a:solidFill>
                    <a:prstClr val="black"/>
                  </a:solidFill>
                  <a:latin typeface="Calibri"/>
                  <a:ea typeface="+mn-ea"/>
                  <a:cs typeface="+mn-cs"/>
                </a:rPr>
                <a:t>	</a:t>
              </a:r>
              <a:r>
                <a:rPr lang="en-US" sz="1400" dirty="0" err="1">
                  <a:solidFill>
                    <a:prstClr val="black"/>
                  </a:solidFill>
                  <a:latin typeface="Calibri"/>
                  <a:ea typeface="+mn-ea"/>
                  <a:cs typeface="+mn-cs"/>
                </a:rPr>
                <a:t>ra</a:t>
              </a:r>
              <a:r>
                <a:rPr lang="en-US" sz="1400" dirty="0">
                  <a:solidFill>
                    <a:prstClr val="black"/>
                  </a:solidFill>
                  <a:latin typeface="Calibri"/>
                  <a:ea typeface="+mn-ea"/>
                  <a:cs typeface="+mn-cs"/>
                </a:rPr>
                <a:t>, </a:t>
              </a:r>
              <a:r>
                <a:rPr lang="en-US" sz="1400" dirty="0" err="1">
                  <a:solidFill>
                    <a:prstClr val="black"/>
                  </a:solidFill>
                  <a:latin typeface="Calibri"/>
                  <a:ea typeface="+mn-ea"/>
                  <a:cs typeface="+mn-cs"/>
                </a:rPr>
                <a:t>dec</a:t>
              </a:r>
              <a:endParaRPr lang="en-US" sz="1400" dirty="0">
                <a:solidFill>
                  <a:prstClr val="black"/>
                </a:solidFill>
                <a:latin typeface="Calibri"/>
                <a:ea typeface="+mn-ea"/>
                <a:cs typeface="+mn-cs"/>
              </a:endParaRPr>
            </a:p>
            <a:p>
              <a:pPr fontAlgn="auto">
                <a:spcBef>
                  <a:spcPts val="0"/>
                </a:spcBef>
                <a:spcAft>
                  <a:spcPts val="0"/>
                </a:spcAft>
              </a:pPr>
              <a:r>
                <a:rPr lang="en-US" sz="1400" u="sng" dirty="0">
                  <a:solidFill>
                    <a:prstClr val="black"/>
                  </a:solidFill>
                  <a:latin typeface="Calibri"/>
                  <a:ea typeface="+mn-ea"/>
                  <a:cs typeface="+mn-cs"/>
                </a:rPr>
                <a:t>sva1_gold_r1.0_skynet_point.fits</a:t>
              </a:r>
              <a:r>
                <a:rPr lang="en-US" sz="1400" dirty="0">
                  <a:solidFill>
                    <a:prstClr val="black"/>
                  </a:solidFill>
                  <a:latin typeface="Calibri"/>
                  <a:ea typeface="+mn-ea"/>
                  <a:cs typeface="+mn-cs"/>
                </a:rPr>
                <a:t>:</a:t>
              </a:r>
            </a:p>
            <a:p>
              <a:pPr fontAlgn="auto">
                <a:spcBef>
                  <a:spcPts val="0"/>
                </a:spcBef>
                <a:spcAft>
                  <a:spcPts val="0"/>
                </a:spcAft>
              </a:pPr>
              <a:r>
                <a:rPr lang="en-US" sz="1400" dirty="0">
                  <a:solidFill>
                    <a:prstClr val="black"/>
                  </a:solidFill>
                  <a:latin typeface="Calibri"/>
                  <a:ea typeface="+mn-ea"/>
                  <a:cs typeface="+mn-cs"/>
                </a:rPr>
                <a:t>	</a:t>
              </a:r>
              <a:r>
                <a:rPr lang="en-US" sz="1400" dirty="0" err="1">
                  <a:solidFill>
                    <a:prstClr val="black"/>
                  </a:solidFill>
                  <a:latin typeface="Calibri"/>
                  <a:ea typeface="+mn-ea"/>
                  <a:cs typeface="+mn-cs"/>
                </a:rPr>
                <a:t>z_mean</a:t>
              </a:r>
              <a:endParaRPr lang="en-US" sz="1400" dirty="0">
                <a:solidFill>
                  <a:prstClr val="black"/>
                </a:solidFill>
                <a:latin typeface="Calibri"/>
                <a:ea typeface="+mn-ea"/>
                <a:cs typeface="+mn-cs"/>
              </a:endParaRPr>
            </a:p>
          </p:txBody>
        </p:sp>
        <p:sp>
          <p:nvSpPr>
            <p:cNvPr id="141" name="TextBox 140"/>
            <p:cNvSpPr txBox="1"/>
            <p:nvPr/>
          </p:nvSpPr>
          <p:spPr>
            <a:xfrm>
              <a:off x="364078" y="71963"/>
              <a:ext cx="1077218" cy="307777"/>
            </a:xfrm>
            <a:prstGeom prst="rect">
              <a:avLst/>
            </a:prstGeom>
            <a:noFill/>
          </p:spPr>
          <p:txBody>
            <a:bodyPr wrap="none" rtlCol="0">
              <a:spAutoFit/>
            </a:bodyPr>
            <a:lstStyle/>
            <a:p>
              <a:pPr fontAlgn="auto">
                <a:spcBef>
                  <a:spcPts val="0"/>
                </a:spcBef>
                <a:spcAft>
                  <a:spcPts val="0"/>
                </a:spcAft>
              </a:pPr>
              <a:r>
                <a:rPr lang="en-US" sz="1400" b="1" u="sng" dirty="0">
                  <a:solidFill>
                    <a:prstClr val="black"/>
                  </a:solidFill>
                  <a:latin typeface="Calibri"/>
                  <a:ea typeface="+mn-ea"/>
                  <a:cs typeface="+mn-cs"/>
                </a:rPr>
                <a:t>Survey Data</a:t>
              </a:r>
            </a:p>
          </p:txBody>
        </p:sp>
      </p:grpSp>
      <p:grpSp>
        <p:nvGrpSpPr>
          <p:cNvPr id="146" name="Group 145"/>
          <p:cNvGrpSpPr/>
          <p:nvPr/>
        </p:nvGrpSpPr>
        <p:grpSpPr>
          <a:xfrm>
            <a:off x="1103955" y="4333440"/>
            <a:ext cx="1988495" cy="711200"/>
            <a:chOff x="1103955" y="4216400"/>
            <a:chExt cx="1988495" cy="711200"/>
          </a:xfrm>
        </p:grpSpPr>
        <p:cxnSp>
          <p:nvCxnSpPr>
            <p:cNvPr id="57" name="Straight Arrow Connector 56"/>
            <p:cNvCxnSpPr/>
            <p:nvPr/>
          </p:nvCxnSpPr>
          <p:spPr>
            <a:xfrm>
              <a:off x="1103955" y="4244224"/>
              <a:ext cx="0" cy="677026"/>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p:nvPr/>
          </p:nvCxnSpPr>
          <p:spPr>
            <a:xfrm>
              <a:off x="1200150" y="4241800"/>
              <a:ext cx="247650" cy="673100"/>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p:nvPr/>
          </p:nvCxnSpPr>
          <p:spPr>
            <a:xfrm>
              <a:off x="1276350" y="4241800"/>
              <a:ext cx="577850" cy="679450"/>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66" name="Straight Arrow Connector 65"/>
            <p:cNvCxnSpPr/>
            <p:nvPr/>
          </p:nvCxnSpPr>
          <p:spPr>
            <a:xfrm flipH="1">
              <a:off x="1905000" y="4241800"/>
              <a:ext cx="463550" cy="685800"/>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69" name="Straight Arrow Connector 68"/>
            <p:cNvCxnSpPr/>
            <p:nvPr/>
          </p:nvCxnSpPr>
          <p:spPr>
            <a:xfrm>
              <a:off x="2432050" y="4241800"/>
              <a:ext cx="660400" cy="673100"/>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p:nvPr/>
          </p:nvCxnSpPr>
          <p:spPr>
            <a:xfrm flipH="1">
              <a:off x="1523055" y="4229100"/>
              <a:ext cx="246145" cy="698500"/>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117" name="Straight Arrow Connector 116"/>
            <p:cNvCxnSpPr/>
            <p:nvPr/>
          </p:nvCxnSpPr>
          <p:spPr>
            <a:xfrm>
              <a:off x="1835150" y="4229100"/>
              <a:ext cx="463550" cy="698500"/>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118" name="Straight Arrow Connector 117"/>
            <p:cNvCxnSpPr/>
            <p:nvPr/>
          </p:nvCxnSpPr>
          <p:spPr>
            <a:xfrm>
              <a:off x="1943100" y="4216400"/>
              <a:ext cx="711200" cy="704850"/>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119" name="Straight Arrow Connector 118"/>
            <p:cNvCxnSpPr/>
            <p:nvPr/>
          </p:nvCxnSpPr>
          <p:spPr>
            <a:xfrm>
              <a:off x="2387600" y="4241800"/>
              <a:ext cx="368300" cy="679450"/>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a:off x="38100" y="4308040"/>
            <a:ext cx="3217857" cy="2172028"/>
            <a:chOff x="38100" y="4191000"/>
            <a:chExt cx="3217857" cy="2172028"/>
          </a:xfrm>
        </p:grpSpPr>
        <p:grpSp>
          <p:nvGrpSpPr>
            <p:cNvPr id="148" name="Group 147"/>
            <p:cNvGrpSpPr/>
            <p:nvPr/>
          </p:nvGrpSpPr>
          <p:grpSpPr>
            <a:xfrm>
              <a:off x="545833" y="4948937"/>
              <a:ext cx="2710124" cy="1414091"/>
              <a:chOff x="545833" y="4948937"/>
              <a:chExt cx="2710124" cy="1414091"/>
            </a:xfrm>
          </p:grpSpPr>
          <p:sp>
            <p:nvSpPr>
              <p:cNvPr id="36" name="TextBox 35"/>
              <p:cNvSpPr txBox="1"/>
              <p:nvPr/>
            </p:nvSpPr>
            <p:spPr>
              <a:xfrm>
                <a:off x="545833" y="4948937"/>
                <a:ext cx="389850" cy="369332"/>
              </a:xfrm>
              <a:prstGeom prst="rect">
                <a:avLst/>
              </a:prstGeom>
              <a:noFill/>
            </p:spPr>
            <p:txBody>
              <a:bodyPr wrap="none" rtlCol="0">
                <a:spAutoFit/>
              </a:bodyPr>
              <a:lstStyle/>
              <a:p>
                <a:pPr fontAlgn="auto">
                  <a:spcBef>
                    <a:spcPts val="0"/>
                  </a:spcBef>
                  <a:spcAft>
                    <a:spcPts val="0"/>
                  </a:spcAft>
                </a:pPr>
                <a:r>
                  <a:rPr lang="el-GR" sz="1800" dirty="0">
                    <a:solidFill>
                      <a:prstClr val="black"/>
                    </a:solidFill>
                    <a:latin typeface="Calibri"/>
                    <a:ea typeface="+mn-ea"/>
                    <a:cs typeface="+mn-cs"/>
                  </a:rPr>
                  <a:t>θ</a:t>
                </a:r>
                <a:r>
                  <a:rPr lang="en-US" sz="1800" baseline="-25000" dirty="0">
                    <a:solidFill>
                      <a:prstClr val="black"/>
                    </a:solidFill>
                    <a:latin typeface="Calibri"/>
                    <a:ea typeface="+mn-ea"/>
                    <a:cs typeface="+mn-cs"/>
                  </a:rPr>
                  <a:t>1</a:t>
                </a:r>
                <a:endParaRPr lang="en-US" sz="1800" dirty="0">
                  <a:solidFill>
                    <a:prstClr val="black"/>
                  </a:solidFill>
                  <a:latin typeface="Calibri"/>
                  <a:ea typeface="+mn-ea"/>
                  <a:cs typeface="+mn-cs"/>
                </a:endParaRPr>
              </a:p>
            </p:txBody>
          </p:sp>
          <p:sp>
            <p:nvSpPr>
              <p:cNvPr id="37" name="TextBox 36"/>
              <p:cNvSpPr txBox="1"/>
              <p:nvPr/>
            </p:nvSpPr>
            <p:spPr>
              <a:xfrm>
                <a:off x="552374" y="5712758"/>
                <a:ext cx="385404" cy="369332"/>
              </a:xfrm>
              <a:prstGeom prst="rect">
                <a:avLst/>
              </a:prstGeom>
              <a:noFill/>
            </p:spPr>
            <p:txBody>
              <a:bodyPr wrap="none" rtlCol="0">
                <a:spAutoFit/>
              </a:bodyPr>
              <a:lstStyle/>
              <a:p>
                <a:pPr fontAlgn="auto">
                  <a:spcBef>
                    <a:spcPts val="0"/>
                  </a:spcBef>
                  <a:spcAft>
                    <a:spcPts val="0"/>
                  </a:spcAft>
                </a:pPr>
                <a:r>
                  <a:rPr lang="el-GR" sz="1800" dirty="0">
                    <a:solidFill>
                      <a:prstClr val="black"/>
                    </a:solidFill>
                    <a:latin typeface="Calibri"/>
                    <a:ea typeface="+mn-ea"/>
                    <a:cs typeface="+mn-cs"/>
                  </a:rPr>
                  <a:t>θ</a:t>
                </a:r>
                <a:r>
                  <a:rPr lang="en-US" sz="1800" baseline="-25000" dirty="0">
                    <a:solidFill>
                      <a:prstClr val="black"/>
                    </a:solidFill>
                    <a:latin typeface="Calibri"/>
                    <a:ea typeface="+mn-ea"/>
                    <a:cs typeface="+mn-cs"/>
                  </a:rPr>
                  <a:t>6</a:t>
                </a:r>
                <a:endParaRPr lang="en-US" sz="1800" dirty="0">
                  <a:solidFill>
                    <a:prstClr val="black"/>
                  </a:solidFill>
                  <a:latin typeface="Calibri"/>
                  <a:ea typeface="+mn-ea"/>
                  <a:cs typeface="+mn-cs"/>
                </a:endParaRPr>
              </a:p>
            </p:txBody>
          </p:sp>
          <p:sp>
            <p:nvSpPr>
              <p:cNvPr id="38" name="Oval 37"/>
              <p:cNvSpPr/>
              <p:nvPr/>
            </p:nvSpPr>
            <p:spPr>
              <a:xfrm>
                <a:off x="653386" y="5318269"/>
                <a:ext cx="94900" cy="94900"/>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latin typeface="Calibri"/>
                </a:endParaRPr>
              </a:p>
            </p:txBody>
          </p:sp>
          <p:sp>
            <p:nvSpPr>
              <p:cNvPr id="39" name="Oval 38"/>
              <p:cNvSpPr/>
              <p:nvPr/>
            </p:nvSpPr>
            <p:spPr>
              <a:xfrm>
                <a:off x="653386" y="5470669"/>
                <a:ext cx="94900" cy="94900"/>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latin typeface="Calibri"/>
                </a:endParaRPr>
              </a:p>
            </p:txBody>
          </p:sp>
          <p:sp>
            <p:nvSpPr>
              <p:cNvPr id="40" name="Oval 39"/>
              <p:cNvSpPr/>
              <p:nvPr/>
            </p:nvSpPr>
            <p:spPr>
              <a:xfrm>
                <a:off x="653386" y="5623069"/>
                <a:ext cx="94900" cy="94900"/>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latin typeface="Calibri"/>
                </a:endParaRPr>
              </a:p>
            </p:txBody>
          </p:sp>
          <p:sp>
            <p:nvSpPr>
              <p:cNvPr id="94" name="Rectangle 93"/>
              <p:cNvSpPr/>
              <p:nvPr/>
            </p:nvSpPr>
            <p:spPr>
              <a:xfrm>
                <a:off x="935683" y="4987037"/>
                <a:ext cx="317961" cy="1088703"/>
              </a:xfrm>
              <a:prstGeom prst="rect">
                <a:avLst/>
              </a:prstGeom>
              <a:noFill/>
              <a:ln w="25400">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latin typeface="Calibri"/>
                </a:endParaRPr>
              </a:p>
            </p:txBody>
          </p:sp>
          <p:sp>
            <p:nvSpPr>
              <p:cNvPr id="95" name="Rectangle 94"/>
              <p:cNvSpPr/>
              <p:nvPr/>
            </p:nvSpPr>
            <p:spPr>
              <a:xfrm>
                <a:off x="1337664" y="4987037"/>
                <a:ext cx="317961" cy="1088703"/>
              </a:xfrm>
              <a:prstGeom prst="rect">
                <a:avLst/>
              </a:prstGeom>
              <a:noFill/>
              <a:ln w="25400">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latin typeface="Calibri"/>
                </a:endParaRPr>
              </a:p>
            </p:txBody>
          </p:sp>
          <p:sp>
            <p:nvSpPr>
              <p:cNvPr id="96" name="Rectangle 95"/>
              <p:cNvSpPr/>
              <p:nvPr/>
            </p:nvSpPr>
            <p:spPr>
              <a:xfrm>
                <a:off x="1734352" y="4987037"/>
                <a:ext cx="317961" cy="1088703"/>
              </a:xfrm>
              <a:prstGeom prst="rect">
                <a:avLst/>
              </a:prstGeom>
              <a:noFill/>
              <a:ln w="25400">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latin typeface="Calibri"/>
                </a:endParaRPr>
              </a:p>
            </p:txBody>
          </p:sp>
          <p:sp>
            <p:nvSpPr>
              <p:cNvPr id="105" name="TextBox 104"/>
              <p:cNvSpPr txBox="1"/>
              <p:nvPr/>
            </p:nvSpPr>
            <p:spPr>
              <a:xfrm>
                <a:off x="925686" y="6082090"/>
                <a:ext cx="340658" cy="276999"/>
              </a:xfrm>
              <a:prstGeom prst="rect">
                <a:avLst/>
              </a:prstGeom>
              <a:noFill/>
            </p:spPr>
            <p:txBody>
              <a:bodyPr wrap="none" rtlCol="0">
                <a:spAutoFit/>
              </a:bodyPr>
              <a:lstStyle/>
              <a:p>
                <a:pPr fontAlgn="auto">
                  <a:spcBef>
                    <a:spcPts val="0"/>
                  </a:spcBef>
                  <a:spcAft>
                    <a:spcPts val="0"/>
                  </a:spcAft>
                </a:pPr>
                <a:r>
                  <a:rPr lang="en-US" sz="1200" dirty="0">
                    <a:solidFill>
                      <a:prstClr val="black"/>
                    </a:solidFill>
                    <a:latin typeface="Calibri"/>
                    <a:ea typeface="+mn-ea"/>
                    <a:cs typeface="+mn-cs"/>
                  </a:rPr>
                  <a:t>11</a:t>
                </a:r>
              </a:p>
            </p:txBody>
          </p:sp>
          <p:sp>
            <p:nvSpPr>
              <p:cNvPr id="106" name="TextBox 105"/>
              <p:cNvSpPr txBox="1"/>
              <p:nvPr/>
            </p:nvSpPr>
            <p:spPr>
              <a:xfrm>
                <a:off x="1319138" y="6086029"/>
                <a:ext cx="340658" cy="276999"/>
              </a:xfrm>
              <a:prstGeom prst="rect">
                <a:avLst/>
              </a:prstGeom>
              <a:noFill/>
            </p:spPr>
            <p:txBody>
              <a:bodyPr wrap="none" rtlCol="0">
                <a:spAutoFit/>
              </a:bodyPr>
              <a:lstStyle/>
              <a:p>
                <a:pPr fontAlgn="auto">
                  <a:spcBef>
                    <a:spcPts val="0"/>
                  </a:spcBef>
                  <a:spcAft>
                    <a:spcPts val="0"/>
                  </a:spcAft>
                </a:pPr>
                <a:r>
                  <a:rPr lang="en-US" sz="1200" dirty="0">
                    <a:solidFill>
                      <a:prstClr val="black"/>
                    </a:solidFill>
                    <a:latin typeface="Calibri"/>
                    <a:ea typeface="+mn-ea"/>
                    <a:cs typeface="+mn-cs"/>
                  </a:rPr>
                  <a:t>12</a:t>
                </a:r>
              </a:p>
            </p:txBody>
          </p:sp>
          <p:sp>
            <p:nvSpPr>
              <p:cNvPr id="108" name="TextBox 107"/>
              <p:cNvSpPr txBox="1"/>
              <p:nvPr/>
            </p:nvSpPr>
            <p:spPr>
              <a:xfrm>
                <a:off x="1721499" y="6086029"/>
                <a:ext cx="340658" cy="276999"/>
              </a:xfrm>
              <a:prstGeom prst="rect">
                <a:avLst/>
              </a:prstGeom>
              <a:noFill/>
            </p:spPr>
            <p:txBody>
              <a:bodyPr wrap="none" rtlCol="0">
                <a:spAutoFit/>
              </a:bodyPr>
              <a:lstStyle/>
              <a:p>
                <a:pPr fontAlgn="auto">
                  <a:spcBef>
                    <a:spcPts val="0"/>
                  </a:spcBef>
                  <a:spcAft>
                    <a:spcPts val="0"/>
                  </a:spcAft>
                </a:pPr>
                <a:r>
                  <a:rPr lang="en-US" sz="1200" dirty="0">
                    <a:solidFill>
                      <a:prstClr val="black"/>
                    </a:solidFill>
                    <a:latin typeface="Calibri"/>
                    <a:ea typeface="+mn-ea"/>
                    <a:cs typeface="+mn-cs"/>
                  </a:rPr>
                  <a:t>13</a:t>
                </a:r>
              </a:p>
            </p:txBody>
          </p:sp>
          <p:sp>
            <p:nvSpPr>
              <p:cNvPr id="109" name="Rectangle 108"/>
              <p:cNvSpPr/>
              <p:nvPr/>
            </p:nvSpPr>
            <p:spPr>
              <a:xfrm>
                <a:off x="942067" y="4954937"/>
                <a:ext cx="351378" cy="369332"/>
              </a:xfrm>
              <a:prstGeom prst="rect">
                <a:avLst/>
              </a:prstGeom>
            </p:spPr>
            <p:txBody>
              <a:bodyPr wrap="none">
                <a:spAutoFit/>
              </a:bodyPr>
              <a:lstStyle/>
              <a:p>
                <a:pPr fontAlgn="auto">
                  <a:spcBef>
                    <a:spcPts val="0"/>
                  </a:spcBef>
                  <a:spcAft>
                    <a:spcPts val="0"/>
                  </a:spcAft>
                </a:pPr>
                <a:r>
                  <a:rPr lang="en-US" sz="1800" dirty="0" err="1">
                    <a:solidFill>
                      <a:prstClr val="black"/>
                    </a:solidFill>
                    <a:latin typeface="Calibri"/>
                    <a:ea typeface="+mn-ea"/>
                    <a:cs typeface="+mn-cs"/>
                  </a:rPr>
                  <a:t>ξ</a:t>
                </a:r>
                <a:r>
                  <a:rPr lang="en-US" sz="1800" baseline="-25000" dirty="0">
                    <a:solidFill>
                      <a:prstClr val="black"/>
                    </a:solidFill>
                    <a:latin typeface="Calibri"/>
                    <a:ea typeface="+mn-ea"/>
                    <a:cs typeface="+mn-cs"/>
                  </a:rPr>
                  <a:t>±</a:t>
                </a:r>
                <a:endParaRPr lang="en-US" sz="1800" dirty="0">
                  <a:solidFill>
                    <a:prstClr val="black"/>
                  </a:solidFill>
                  <a:latin typeface="Calibri"/>
                  <a:ea typeface="+mn-ea"/>
                  <a:cs typeface="+mn-cs"/>
                </a:endParaRPr>
              </a:p>
            </p:txBody>
          </p:sp>
          <p:sp>
            <p:nvSpPr>
              <p:cNvPr id="110" name="Rectangle 109"/>
              <p:cNvSpPr/>
              <p:nvPr/>
            </p:nvSpPr>
            <p:spPr>
              <a:xfrm>
                <a:off x="2129483" y="4987037"/>
                <a:ext cx="317961" cy="1088703"/>
              </a:xfrm>
              <a:prstGeom prst="rect">
                <a:avLst/>
              </a:prstGeom>
              <a:noFill/>
              <a:ln w="25400">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latin typeface="Calibri"/>
                </a:endParaRPr>
              </a:p>
            </p:txBody>
          </p:sp>
          <p:sp>
            <p:nvSpPr>
              <p:cNvPr id="111" name="Rectangle 110"/>
              <p:cNvSpPr/>
              <p:nvPr/>
            </p:nvSpPr>
            <p:spPr>
              <a:xfrm>
                <a:off x="2531464" y="4987037"/>
                <a:ext cx="317961" cy="1088703"/>
              </a:xfrm>
              <a:prstGeom prst="rect">
                <a:avLst/>
              </a:prstGeom>
              <a:noFill/>
              <a:ln w="25400">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latin typeface="Calibri"/>
                </a:endParaRPr>
              </a:p>
            </p:txBody>
          </p:sp>
          <p:sp>
            <p:nvSpPr>
              <p:cNvPr id="112" name="Rectangle 111"/>
              <p:cNvSpPr/>
              <p:nvPr/>
            </p:nvSpPr>
            <p:spPr>
              <a:xfrm>
                <a:off x="2928152" y="4987037"/>
                <a:ext cx="317961" cy="1088703"/>
              </a:xfrm>
              <a:prstGeom prst="rect">
                <a:avLst/>
              </a:prstGeom>
              <a:noFill/>
              <a:ln w="25400">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latin typeface="Calibri"/>
                </a:endParaRPr>
              </a:p>
            </p:txBody>
          </p:sp>
          <p:sp>
            <p:nvSpPr>
              <p:cNvPr id="113" name="TextBox 112"/>
              <p:cNvSpPr txBox="1"/>
              <p:nvPr/>
            </p:nvSpPr>
            <p:spPr>
              <a:xfrm>
                <a:off x="2119486" y="6082090"/>
                <a:ext cx="340658" cy="276999"/>
              </a:xfrm>
              <a:prstGeom prst="rect">
                <a:avLst/>
              </a:prstGeom>
              <a:noFill/>
            </p:spPr>
            <p:txBody>
              <a:bodyPr wrap="none" rtlCol="0">
                <a:spAutoFit/>
              </a:bodyPr>
              <a:lstStyle/>
              <a:p>
                <a:pPr fontAlgn="auto">
                  <a:spcBef>
                    <a:spcPts val="0"/>
                  </a:spcBef>
                  <a:spcAft>
                    <a:spcPts val="0"/>
                  </a:spcAft>
                </a:pPr>
                <a:r>
                  <a:rPr lang="en-US" sz="1200" dirty="0">
                    <a:solidFill>
                      <a:prstClr val="black"/>
                    </a:solidFill>
                    <a:latin typeface="Calibri"/>
                    <a:ea typeface="+mn-ea"/>
                    <a:cs typeface="+mn-cs"/>
                  </a:rPr>
                  <a:t>22</a:t>
                </a:r>
              </a:p>
            </p:txBody>
          </p:sp>
          <p:sp>
            <p:nvSpPr>
              <p:cNvPr id="114" name="TextBox 113"/>
              <p:cNvSpPr txBox="1"/>
              <p:nvPr/>
            </p:nvSpPr>
            <p:spPr>
              <a:xfrm>
                <a:off x="2512938" y="6086029"/>
                <a:ext cx="340658" cy="276999"/>
              </a:xfrm>
              <a:prstGeom prst="rect">
                <a:avLst/>
              </a:prstGeom>
              <a:noFill/>
            </p:spPr>
            <p:txBody>
              <a:bodyPr wrap="none" rtlCol="0">
                <a:spAutoFit/>
              </a:bodyPr>
              <a:lstStyle/>
              <a:p>
                <a:pPr fontAlgn="auto">
                  <a:spcBef>
                    <a:spcPts val="0"/>
                  </a:spcBef>
                  <a:spcAft>
                    <a:spcPts val="0"/>
                  </a:spcAft>
                </a:pPr>
                <a:r>
                  <a:rPr lang="en-US" sz="1200" dirty="0">
                    <a:solidFill>
                      <a:prstClr val="black"/>
                    </a:solidFill>
                    <a:latin typeface="Calibri"/>
                    <a:ea typeface="+mn-ea"/>
                    <a:cs typeface="+mn-cs"/>
                  </a:rPr>
                  <a:t>23</a:t>
                </a:r>
              </a:p>
            </p:txBody>
          </p:sp>
          <p:sp>
            <p:nvSpPr>
              <p:cNvPr id="115" name="TextBox 114"/>
              <p:cNvSpPr txBox="1"/>
              <p:nvPr/>
            </p:nvSpPr>
            <p:spPr>
              <a:xfrm>
                <a:off x="2915299" y="6086029"/>
                <a:ext cx="340658" cy="276999"/>
              </a:xfrm>
              <a:prstGeom prst="rect">
                <a:avLst/>
              </a:prstGeom>
              <a:noFill/>
            </p:spPr>
            <p:txBody>
              <a:bodyPr wrap="none" rtlCol="0">
                <a:spAutoFit/>
              </a:bodyPr>
              <a:lstStyle/>
              <a:p>
                <a:pPr fontAlgn="auto">
                  <a:spcBef>
                    <a:spcPts val="0"/>
                  </a:spcBef>
                  <a:spcAft>
                    <a:spcPts val="0"/>
                  </a:spcAft>
                </a:pPr>
                <a:r>
                  <a:rPr lang="en-US" sz="1200" dirty="0">
                    <a:solidFill>
                      <a:prstClr val="black"/>
                    </a:solidFill>
                    <a:latin typeface="Calibri"/>
                    <a:ea typeface="+mn-ea"/>
                    <a:cs typeface="+mn-cs"/>
                  </a:rPr>
                  <a:t>33</a:t>
                </a:r>
              </a:p>
            </p:txBody>
          </p:sp>
        </p:grpSp>
        <p:sp>
          <p:nvSpPr>
            <p:cNvPr id="145" name="TextBox 144"/>
            <p:cNvSpPr txBox="1"/>
            <p:nvPr/>
          </p:nvSpPr>
          <p:spPr>
            <a:xfrm>
              <a:off x="38100" y="4191000"/>
              <a:ext cx="987620" cy="369332"/>
            </a:xfrm>
            <a:prstGeom prst="rect">
              <a:avLst/>
            </a:prstGeom>
            <a:noFill/>
          </p:spPr>
          <p:txBody>
            <a:bodyPr wrap="none" rtlCol="0">
              <a:spAutoFit/>
            </a:bodyPr>
            <a:lstStyle/>
            <a:p>
              <a:pPr fontAlgn="auto">
                <a:spcBef>
                  <a:spcPts val="0"/>
                </a:spcBef>
                <a:spcAft>
                  <a:spcPts val="0"/>
                </a:spcAft>
              </a:pPr>
              <a:r>
                <a:rPr lang="en-US" sz="1800" dirty="0" err="1">
                  <a:solidFill>
                    <a:prstClr val="black"/>
                  </a:solidFill>
                  <a:latin typeface="Calibri"/>
                  <a:ea typeface="+mn-ea"/>
                  <a:cs typeface="+mn-cs"/>
                </a:rPr>
                <a:t>Treecorr</a:t>
              </a:r>
              <a:endParaRPr lang="en-US" sz="1800" dirty="0">
                <a:solidFill>
                  <a:prstClr val="black"/>
                </a:solidFill>
                <a:latin typeface="Calibri"/>
                <a:ea typeface="+mn-ea"/>
                <a:cs typeface="+mn-cs"/>
              </a:endParaRPr>
            </a:p>
          </p:txBody>
        </p:sp>
      </p:grpSp>
      <p:grpSp>
        <p:nvGrpSpPr>
          <p:cNvPr id="41" name="Group 40">
            <a:extLst>
              <a:ext uri="{FF2B5EF4-FFF2-40B4-BE49-F238E27FC236}">
                <a16:creationId xmlns="" xmlns:a16="http://schemas.microsoft.com/office/drawing/2014/main" id="{9240C002-DACE-4C2C-B1F5-FCBA7198BC07}"/>
              </a:ext>
            </a:extLst>
          </p:cNvPr>
          <p:cNvGrpSpPr/>
          <p:nvPr/>
        </p:nvGrpSpPr>
        <p:grpSpPr>
          <a:xfrm>
            <a:off x="5121829" y="2329650"/>
            <a:ext cx="756285" cy="1142741"/>
            <a:chOff x="5121829" y="2212610"/>
            <a:chExt cx="756285" cy="1142741"/>
          </a:xfrm>
        </p:grpSpPr>
        <p:sp>
          <p:nvSpPr>
            <p:cNvPr id="29" name="Arrow: Right 28">
              <a:extLst>
                <a:ext uri="{FF2B5EF4-FFF2-40B4-BE49-F238E27FC236}">
                  <a16:creationId xmlns="" xmlns:a16="http://schemas.microsoft.com/office/drawing/2014/main" id="{2090EDC9-1E50-43C7-A178-7351C3B58541}"/>
                </a:ext>
              </a:extLst>
            </p:cNvPr>
            <p:cNvSpPr/>
            <p:nvPr/>
          </p:nvSpPr>
          <p:spPr>
            <a:xfrm>
              <a:off x="5439765" y="2212610"/>
              <a:ext cx="381000" cy="220269"/>
            </a:xfrm>
            <a:prstGeom prst="rightArrow">
              <a:avLst/>
            </a:prstGeom>
            <a:solidFill>
              <a:srgbClr val="FF0000"/>
            </a:solidFill>
            <a:ln w="952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latin typeface="Calibri"/>
              </a:endParaRPr>
            </a:p>
          </p:txBody>
        </p:sp>
        <p:sp>
          <p:nvSpPr>
            <p:cNvPr id="30" name="Arrow: Right 29">
              <a:extLst>
                <a:ext uri="{FF2B5EF4-FFF2-40B4-BE49-F238E27FC236}">
                  <a16:creationId xmlns="" xmlns:a16="http://schemas.microsoft.com/office/drawing/2014/main" id="{75F9CA50-2EAB-4051-9A58-EFB5A0C1BC49}"/>
                </a:ext>
              </a:extLst>
            </p:cNvPr>
            <p:cNvSpPr/>
            <p:nvPr/>
          </p:nvSpPr>
          <p:spPr>
            <a:xfrm rot="19920797">
              <a:off x="5121829" y="3127058"/>
              <a:ext cx="756285" cy="228293"/>
            </a:xfrm>
            <a:prstGeom prst="rightArrow">
              <a:avLst/>
            </a:prstGeom>
            <a:solidFill>
              <a:srgbClr val="FF0000"/>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latin typeface="Calibri"/>
              </a:endParaRPr>
            </a:p>
          </p:txBody>
        </p:sp>
      </p:grpSp>
      <p:sp>
        <p:nvSpPr>
          <p:cNvPr id="89" name="Rectangle 88">
            <a:extLst>
              <a:ext uri="{FF2B5EF4-FFF2-40B4-BE49-F238E27FC236}">
                <a16:creationId xmlns="" xmlns:a16="http://schemas.microsoft.com/office/drawing/2014/main" id="{185B7B7A-F551-4857-9509-1F24B63995F6}"/>
              </a:ext>
            </a:extLst>
          </p:cNvPr>
          <p:cNvSpPr/>
          <p:nvPr/>
        </p:nvSpPr>
        <p:spPr>
          <a:xfrm>
            <a:off x="5854700" y="4548326"/>
            <a:ext cx="2514600" cy="149481"/>
          </a:xfrm>
          <a:prstGeom prst="rect">
            <a:avLst/>
          </a:prstGeom>
          <a:noFill/>
          <a:ln w="2540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latin typeface="Calibri"/>
            </a:endParaRPr>
          </a:p>
        </p:txBody>
      </p:sp>
      <p:sp>
        <p:nvSpPr>
          <p:cNvPr id="43" name="TextBox 42">
            <a:extLst>
              <a:ext uri="{FF2B5EF4-FFF2-40B4-BE49-F238E27FC236}">
                <a16:creationId xmlns="" xmlns:a16="http://schemas.microsoft.com/office/drawing/2014/main" id="{2DDF407C-AA69-44B4-AF13-8621D1071309}"/>
              </a:ext>
            </a:extLst>
          </p:cNvPr>
          <p:cNvSpPr txBox="1"/>
          <p:nvPr/>
        </p:nvSpPr>
        <p:spPr>
          <a:xfrm>
            <a:off x="4692165" y="104361"/>
            <a:ext cx="4358710" cy="369332"/>
          </a:xfrm>
          <a:prstGeom prst="rect">
            <a:avLst/>
          </a:prstGeom>
          <a:noFill/>
        </p:spPr>
        <p:txBody>
          <a:bodyPr wrap="none" rtlCol="0">
            <a:spAutoFit/>
          </a:bodyPr>
          <a:lstStyle/>
          <a:p>
            <a:pPr fontAlgn="auto">
              <a:spcBef>
                <a:spcPts val="0"/>
              </a:spcBef>
              <a:spcAft>
                <a:spcPts val="0"/>
              </a:spcAft>
            </a:pPr>
            <a:r>
              <a:rPr lang="en-US" sz="1800" b="1" i="1" dirty="0">
                <a:solidFill>
                  <a:prstClr val="black"/>
                </a:solidFill>
                <a:latin typeface="Calibri"/>
                <a:ea typeface="+mn-ea"/>
                <a:cs typeface="+mn-cs"/>
              </a:rPr>
              <a:t>Weak Lensing pipeline </a:t>
            </a:r>
            <a:r>
              <a:rPr lang="en-US" sz="1800" b="1" i="1" dirty="0" smtClean="0">
                <a:solidFill>
                  <a:prstClr val="black"/>
                </a:solidFill>
                <a:latin typeface="Calibri"/>
                <a:ea typeface="+mn-ea"/>
                <a:cs typeface="+mn-cs"/>
              </a:rPr>
              <a:t>steps </a:t>
            </a:r>
            <a:r>
              <a:rPr lang="en-US" sz="1800" b="1" i="1" dirty="0">
                <a:solidFill>
                  <a:prstClr val="black"/>
                </a:solidFill>
                <a:latin typeface="Calibri"/>
                <a:ea typeface="+mn-ea"/>
                <a:cs typeface="+mn-cs"/>
              </a:rPr>
              <a:t>(</a:t>
            </a:r>
            <a:r>
              <a:rPr lang="en-US" sz="1800" b="1" i="1" dirty="0" smtClean="0">
                <a:solidFill>
                  <a:prstClr val="black"/>
                </a:solidFill>
                <a:latin typeface="Calibri"/>
                <a:ea typeface="+mn-ea"/>
                <a:cs typeface="+mn-cs"/>
              </a:rPr>
              <a:t>cosmic shear)</a:t>
            </a:r>
            <a:endParaRPr lang="en-US" sz="1800" b="1" i="1" dirty="0">
              <a:solidFill>
                <a:prstClr val="black"/>
              </a:solidFill>
              <a:latin typeface="Calibri"/>
              <a:ea typeface="+mn-ea"/>
              <a:cs typeface="+mn-cs"/>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3399465210"/>
              </p:ext>
            </p:extLst>
          </p:nvPr>
        </p:nvGraphicFramePr>
        <p:xfrm>
          <a:off x="4514850" y="3346450"/>
          <a:ext cx="114300" cy="165100"/>
        </p:xfrm>
        <a:graphic>
          <a:graphicData uri="http://schemas.openxmlformats.org/presentationml/2006/ole">
            <mc:AlternateContent xmlns:mc="http://schemas.openxmlformats.org/markup-compatibility/2006">
              <mc:Choice xmlns:v="urn:schemas-microsoft-com:vml" Requires="v">
                <p:oleObj spid="_x0000_s4102" name="Equation" r:id="rId7" imgW="114300" imgH="165100" progId="Equation.3">
                  <p:embed/>
                </p:oleObj>
              </mc:Choice>
              <mc:Fallback>
                <p:oleObj name="Equation" r:id="rId7" imgW="114300" imgH="165100" progId="Equation.3">
                  <p:embed/>
                  <p:pic>
                    <p:nvPicPr>
                      <p:cNvPr id="0" name=""/>
                      <p:cNvPicPr/>
                      <p:nvPr/>
                    </p:nvPicPr>
                    <p:blipFill>
                      <a:blip r:embed="rId8"/>
                      <a:stretch>
                        <a:fillRect/>
                      </a:stretch>
                    </p:blipFill>
                    <p:spPr>
                      <a:xfrm>
                        <a:off x="4514850" y="3346450"/>
                        <a:ext cx="114300" cy="165100"/>
                      </a:xfrm>
                      <a:prstGeom prst="rect">
                        <a:avLst/>
                      </a:prstGeom>
                    </p:spPr>
                  </p:pic>
                </p:oleObj>
              </mc:Fallback>
            </mc:AlternateContent>
          </a:graphicData>
        </a:graphic>
      </p:graphicFrame>
      <p:grpSp>
        <p:nvGrpSpPr>
          <p:cNvPr id="24" name="Group 23"/>
          <p:cNvGrpSpPr/>
          <p:nvPr/>
        </p:nvGrpSpPr>
        <p:grpSpPr>
          <a:xfrm>
            <a:off x="2906424" y="3211600"/>
            <a:ext cx="2433221" cy="982838"/>
            <a:chOff x="2906424" y="3211600"/>
            <a:chExt cx="2433221" cy="982838"/>
          </a:xfrm>
        </p:grpSpPr>
        <p:sp>
          <p:nvSpPr>
            <p:cNvPr id="27" name="Left Brace 26">
              <a:extLst>
                <a:ext uri="{FF2B5EF4-FFF2-40B4-BE49-F238E27FC236}">
                  <a16:creationId xmlns="" xmlns:a16="http://schemas.microsoft.com/office/drawing/2014/main" id="{F79A88CD-C265-4301-924A-CABA85ED33BC}"/>
                </a:ext>
              </a:extLst>
            </p:cNvPr>
            <p:cNvSpPr/>
            <p:nvPr/>
          </p:nvSpPr>
          <p:spPr>
            <a:xfrm>
              <a:off x="2906424" y="3211600"/>
              <a:ext cx="225304" cy="982838"/>
            </a:xfrm>
            <a:prstGeom prst="leftBrace">
              <a:avLst>
                <a:gd name="adj1" fmla="val 35813"/>
                <a:gd name="adj2" fmla="val 50000"/>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txBody>
            <a:bodyPr rtlCol="0" anchor="ctr"/>
            <a:lstStyle/>
            <a:p>
              <a:pPr algn="ctr" fontAlgn="auto">
                <a:spcBef>
                  <a:spcPts val="0"/>
                </a:spcBef>
                <a:spcAft>
                  <a:spcPts val="0"/>
                </a:spcAft>
              </a:pPr>
              <a:endParaRPr lang="en-US" sz="1800" dirty="0">
                <a:solidFill>
                  <a:prstClr val="black"/>
                </a:solidFill>
                <a:latin typeface="Calibri"/>
              </a:endParaRPr>
            </a:p>
          </p:txBody>
        </p:sp>
        <p:pic>
          <p:nvPicPr>
            <p:cNvPr id="11" name="Picture 10" descr="neffv2.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51962" y="3259055"/>
              <a:ext cx="1810512" cy="365760"/>
            </a:xfrm>
            <a:prstGeom prst="rect">
              <a:avLst/>
            </a:prstGeom>
          </p:spPr>
        </p:pic>
        <p:pic>
          <p:nvPicPr>
            <p:cNvPr id="23" name="Picture 22" descr="sige.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24333" y="3713124"/>
              <a:ext cx="2115312" cy="323088"/>
            </a:xfrm>
            <a:prstGeom prst="rect">
              <a:avLst/>
            </a:prstGeom>
          </p:spPr>
        </p:pic>
      </p:grpSp>
    </p:spTree>
    <p:extLst>
      <p:ext uri="{BB962C8B-B14F-4D97-AF65-F5344CB8AC3E}">
        <p14:creationId xmlns:p14="http://schemas.microsoft.com/office/powerpoint/2010/main" val="12945300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2"/>
                                        </p:tgtEl>
                                        <p:attrNameLst>
                                          <p:attrName>style.visibility</p:attrName>
                                        </p:attrNameLst>
                                      </p:cBhvr>
                                      <p:to>
                                        <p:strVal val="visible"/>
                                      </p:to>
                                    </p:set>
                                  </p:childTnLst>
                                </p:cTn>
                              </p:par>
                              <p:par>
                                <p:cTn id="7" presetID="22" presetClass="entr" presetSubtype="1" fill="hold" nodeType="withEffect">
                                  <p:stCondLst>
                                    <p:cond delay="0"/>
                                  </p:stCondLst>
                                  <p:childTnLst>
                                    <p:set>
                                      <p:cBhvr>
                                        <p:cTn id="8" dur="1" fill="hold">
                                          <p:stCondLst>
                                            <p:cond delay="0"/>
                                          </p:stCondLst>
                                        </p:cTn>
                                        <p:tgtEl>
                                          <p:spTgt spid="143"/>
                                        </p:tgtEl>
                                        <p:attrNameLst>
                                          <p:attrName>style.visibility</p:attrName>
                                        </p:attrNameLst>
                                      </p:cBhvr>
                                      <p:to>
                                        <p:strVal val="visible"/>
                                      </p:to>
                                    </p:set>
                                    <p:animEffect transition="in" filter="wipe(up)">
                                      <p:cBhvr>
                                        <p:cTn id="9" dur="500"/>
                                        <p:tgtEl>
                                          <p:spTgt spid="143"/>
                                        </p:tgtEl>
                                      </p:cBhvr>
                                    </p:animEffect>
                                  </p:childTnLst>
                                </p:cTn>
                              </p:par>
                            </p:childTnLst>
                          </p:cTn>
                        </p:par>
                        <p:par>
                          <p:cTn id="10" fill="hold">
                            <p:stCondLst>
                              <p:cond delay="500"/>
                            </p:stCondLst>
                            <p:childTnLst>
                              <p:par>
                                <p:cTn id="11" presetID="1" presetClass="entr" presetSubtype="0" fill="hold" nodeType="afterEffect">
                                  <p:stCondLst>
                                    <p:cond delay="0"/>
                                  </p:stCondLst>
                                  <p:childTnLst>
                                    <p:set>
                                      <p:cBhvr>
                                        <p:cTn id="12" dur="1" fill="hold">
                                          <p:stCondLst>
                                            <p:cond delay="0"/>
                                          </p:stCondLst>
                                        </p:cTn>
                                        <p:tgtEl>
                                          <p:spTgt spid="144"/>
                                        </p:tgtEl>
                                        <p:attrNameLst>
                                          <p:attrName>style.visibility</p:attrName>
                                        </p:attrNameLst>
                                      </p:cBhvr>
                                      <p:to>
                                        <p:strVal val="visible"/>
                                      </p:to>
                                    </p:set>
                                  </p:childTnLst>
                                </p:cTn>
                              </p:par>
                            </p:childTnLst>
                          </p:cTn>
                        </p:par>
                        <p:par>
                          <p:cTn id="13" fill="hold">
                            <p:stCondLst>
                              <p:cond delay="500"/>
                            </p:stCondLst>
                            <p:childTnLst>
                              <p:par>
                                <p:cTn id="14" presetID="1" presetClass="entr" presetSubtype="0"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56"/>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26"/>
                                        </p:tgtEl>
                                        <p:attrNameLst>
                                          <p:attrName>style.visibility</p:attrName>
                                        </p:attrNameLst>
                                      </p:cBhvr>
                                      <p:to>
                                        <p:strVal val="visible"/>
                                      </p:to>
                                    </p:set>
                                  </p:childTnLst>
                                </p:cTn>
                              </p:par>
                            </p:childTnLst>
                          </p:cTn>
                        </p:par>
                        <p:par>
                          <p:cTn id="22" fill="hold">
                            <p:stCondLst>
                              <p:cond delay="0"/>
                            </p:stCondLst>
                            <p:childTnLst>
                              <p:par>
                                <p:cTn id="23" presetID="22" presetClass="entr" presetSubtype="1" fill="hold" nodeType="afterEffect">
                                  <p:stCondLst>
                                    <p:cond delay="0"/>
                                  </p:stCondLst>
                                  <p:childTnLst>
                                    <p:set>
                                      <p:cBhvr>
                                        <p:cTn id="24" dur="1" fill="hold">
                                          <p:stCondLst>
                                            <p:cond delay="0"/>
                                          </p:stCondLst>
                                        </p:cTn>
                                        <p:tgtEl>
                                          <p:spTgt spid="150"/>
                                        </p:tgtEl>
                                        <p:attrNameLst>
                                          <p:attrName>style.visibility</p:attrName>
                                        </p:attrNameLst>
                                      </p:cBhvr>
                                      <p:to>
                                        <p:strVal val="visible"/>
                                      </p:to>
                                    </p:set>
                                    <p:animEffect transition="in" filter="wipe(up)">
                                      <p:cBhvr>
                                        <p:cTn id="25" dur="500"/>
                                        <p:tgtEl>
                                          <p:spTgt spid="150"/>
                                        </p:tgtEl>
                                      </p:cBhvr>
                                    </p:animEffect>
                                  </p:childTnLst>
                                </p:cTn>
                              </p:par>
                            </p:childTnLst>
                          </p:cTn>
                        </p:par>
                        <p:par>
                          <p:cTn id="26" fill="hold">
                            <p:stCondLst>
                              <p:cond delay="500"/>
                            </p:stCondLst>
                            <p:childTnLst>
                              <p:par>
                                <p:cTn id="27" presetID="1" presetClass="entr" presetSubtype="0" fill="hold" nodeType="afterEffect">
                                  <p:stCondLst>
                                    <p:cond delay="0"/>
                                  </p:stCondLst>
                                  <p:childTnLst>
                                    <p:set>
                                      <p:cBhvr>
                                        <p:cTn id="28" dur="1" fill="hold">
                                          <p:stCondLst>
                                            <p:cond delay="0"/>
                                          </p:stCondLst>
                                        </p:cTn>
                                        <p:tgtEl>
                                          <p:spTgt spid="8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wipe(left)">
                                      <p:cBhvr>
                                        <p:cTn id="33" dur="500"/>
                                        <p:tgtEl>
                                          <p:spTgt spid="41"/>
                                        </p:tgtEl>
                                      </p:cBhvr>
                                    </p:animEffect>
                                  </p:childTnLst>
                                </p:cTn>
                              </p:par>
                            </p:childTnLst>
                          </p:cTn>
                        </p:par>
                        <p:par>
                          <p:cTn id="34" fill="hold">
                            <p:stCondLst>
                              <p:cond delay="500"/>
                            </p:stCondLst>
                            <p:childTnLst>
                              <p:par>
                                <p:cTn id="35" presetID="1" presetClass="entr" presetSubtype="0" fill="hold" nodeType="afterEffect">
                                  <p:stCondLst>
                                    <p:cond delay="0"/>
                                  </p:stCondLst>
                                  <p:childTnLst>
                                    <p:set>
                                      <p:cBhvr>
                                        <p:cTn id="36" dur="1" fill="hold">
                                          <p:stCondLst>
                                            <p:cond delay="0"/>
                                          </p:stCondLst>
                                        </p:cTn>
                                        <p:tgtEl>
                                          <p:spTgt spid="3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nodeType="clickEffect">
                                  <p:stCondLst>
                                    <p:cond delay="0"/>
                                  </p:stCondLst>
                                  <p:childTnLst>
                                    <p:set>
                                      <p:cBhvr>
                                        <p:cTn id="40" dur="1" fill="hold">
                                          <p:stCondLst>
                                            <p:cond delay="0"/>
                                          </p:stCondLst>
                                        </p:cTn>
                                        <p:tgtEl>
                                          <p:spTgt spid="146"/>
                                        </p:tgtEl>
                                        <p:attrNameLst>
                                          <p:attrName>style.visibility</p:attrName>
                                        </p:attrNameLst>
                                      </p:cBhvr>
                                      <p:to>
                                        <p:strVal val="visible"/>
                                      </p:to>
                                    </p:set>
                                    <p:animEffect transition="in" filter="wipe(up)">
                                      <p:cBhvr>
                                        <p:cTn id="41" dur="500"/>
                                        <p:tgtEl>
                                          <p:spTgt spid="146"/>
                                        </p:tgtEl>
                                      </p:cBhvr>
                                    </p:animEffect>
                                  </p:childTnLst>
                                </p:cTn>
                              </p:par>
                            </p:childTnLst>
                          </p:cTn>
                        </p:par>
                        <p:par>
                          <p:cTn id="42" fill="hold">
                            <p:stCondLst>
                              <p:cond delay="500"/>
                            </p:stCondLst>
                            <p:childTnLst>
                              <p:par>
                                <p:cTn id="43" presetID="1" presetClass="entr" presetSubtype="0" fill="hold" nodeType="afterEffect">
                                  <p:stCondLst>
                                    <p:cond delay="0"/>
                                  </p:stCondLst>
                                  <p:childTnLst>
                                    <p:set>
                                      <p:cBhvr>
                                        <p:cTn id="44" dur="1" fill="hold">
                                          <p:stCondLst>
                                            <p:cond delay="0"/>
                                          </p:stCondLst>
                                        </p:cTn>
                                        <p:tgtEl>
                                          <p:spTgt spid="14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22" presetClass="entr" presetSubtype="1" fill="hold" grpId="0" nodeType="clickEffect">
                                  <p:stCondLst>
                                    <p:cond delay="0"/>
                                  </p:stCondLst>
                                  <p:childTnLst>
                                    <p:set>
                                      <p:cBhvr>
                                        <p:cTn id="48" dur="1" fill="hold">
                                          <p:stCondLst>
                                            <p:cond delay="0"/>
                                          </p:stCondLst>
                                        </p:cTn>
                                        <p:tgtEl>
                                          <p:spTgt spid="120"/>
                                        </p:tgtEl>
                                        <p:attrNameLst>
                                          <p:attrName>style.visibility</p:attrName>
                                        </p:attrNameLst>
                                      </p:cBhvr>
                                      <p:to>
                                        <p:strVal val="visible"/>
                                      </p:to>
                                    </p:set>
                                    <p:animEffect transition="in" filter="wipe(up)">
                                      <p:cBhvr>
                                        <p:cTn id="49" dur="500"/>
                                        <p:tgtEl>
                                          <p:spTgt spid="12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01"/>
                                        </p:tgtEl>
                                        <p:attrNameLst>
                                          <p:attrName>style.visibility</p:attrName>
                                        </p:attrNameLst>
                                      </p:cBhvr>
                                      <p:to>
                                        <p:strVal val="visible"/>
                                      </p:to>
                                    </p:set>
                                    <p:animEffect transition="in" filter="wipe(left)">
                                      <p:cBhvr>
                                        <p:cTn id="52" dur="500"/>
                                        <p:tgtEl>
                                          <p:spTgt spid="101"/>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up)">
                                      <p:cBhvr>
                                        <p:cTn id="55" dur="500"/>
                                        <p:tgtEl>
                                          <p:spTgt spid="34"/>
                                        </p:tgtEl>
                                      </p:cBhvr>
                                    </p:animEffect>
                                  </p:childTnLst>
                                </p:cTn>
                              </p:par>
                            </p:childTnLst>
                          </p:cTn>
                        </p:par>
                        <p:par>
                          <p:cTn id="56" fill="hold">
                            <p:stCondLst>
                              <p:cond delay="500"/>
                            </p:stCondLst>
                            <p:childTnLst>
                              <p:par>
                                <p:cTn id="57" presetID="1" presetClass="entr" presetSubtype="0" fill="hold" grpId="0" nodeType="afterEffect">
                                  <p:stCondLst>
                                    <p:cond delay="0"/>
                                  </p:stCondLst>
                                  <p:childTnLst>
                                    <p:set>
                                      <p:cBhvr>
                                        <p:cTn id="58" dur="1" fill="hold">
                                          <p:stCondLst>
                                            <p:cond delay="0"/>
                                          </p:stCondLst>
                                        </p:cTn>
                                        <p:tgtEl>
                                          <p:spTgt spid="100"/>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4"/>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89"/>
                                        </p:tgtEl>
                                        <p:attrNameLst>
                                          <p:attrName>style.visibility</p:attrName>
                                        </p:attrNameLst>
                                      </p:cBhvr>
                                      <p:to>
                                        <p:strVal val="visible"/>
                                      </p:to>
                                    </p:set>
                                  </p:childTnLst>
                                </p:cTn>
                              </p:par>
                            </p:childTnLst>
                          </p:cTn>
                        </p:par>
                        <p:par>
                          <p:cTn id="63" fill="hold">
                            <p:stCondLst>
                              <p:cond delay="500"/>
                            </p:stCondLst>
                            <p:childTnLst>
                              <p:par>
                                <p:cTn id="64" presetID="10" presetClass="entr" presetSubtype="0" fill="hold" nodeType="afterEffect">
                                  <p:stCondLst>
                                    <p:cond delay="0"/>
                                  </p:stCondLst>
                                  <p:childTnLst>
                                    <p:set>
                                      <p:cBhvr>
                                        <p:cTn id="65" dur="1" fill="hold">
                                          <p:stCondLst>
                                            <p:cond delay="0"/>
                                          </p:stCondLst>
                                        </p:cTn>
                                        <p:tgtEl>
                                          <p:spTgt spid="151"/>
                                        </p:tgtEl>
                                        <p:attrNameLst>
                                          <p:attrName>style.visibility</p:attrName>
                                        </p:attrNameLst>
                                      </p:cBhvr>
                                      <p:to>
                                        <p:strVal val="visible"/>
                                      </p:to>
                                    </p:set>
                                    <p:animEffect transition="in" filter="fade">
                                      <p:cBhvr>
                                        <p:cTn id="66" dur="5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animBg="1"/>
      <p:bldP spid="34" grpId="0" animBg="1"/>
      <p:bldP spid="100" grpId="0" animBg="1"/>
      <p:bldP spid="101" grpId="0" animBg="1"/>
      <p:bldP spid="104" grpId="0" animBg="1"/>
      <p:bldP spid="56" grpId="0" animBg="1"/>
      <p:bldP spid="8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Group 72"/>
          <p:cNvGrpSpPr/>
          <p:nvPr/>
        </p:nvGrpSpPr>
        <p:grpSpPr>
          <a:xfrm>
            <a:off x="4739969" y="5580990"/>
            <a:ext cx="3286046" cy="628628"/>
            <a:chOff x="4233333" y="5632854"/>
            <a:chExt cx="3017496" cy="628628"/>
          </a:xfrm>
        </p:grpSpPr>
        <p:sp>
          <p:nvSpPr>
            <p:cNvPr id="74" name="Flowchart: Process 44">
              <a:extLst>
                <a:ext uri="{FF2B5EF4-FFF2-40B4-BE49-F238E27FC236}">
                  <a16:creationId xmlns:a16="http://schemas.microsoft.com/office/drawing/2014/main" xmlns="" id="{9A17C2C7-FAD8-4726-AEB1-B7B5B2F41B39}"/>
                </a:ext>
              </a:extLst>
            </p:cNvPr>
            <p:cNvSpPr/>
            <p:nvPr/>
          </p:nvSpPr>
          <p:spPr>
            <a:xfrm>
              <a:off x="6279630" y="5768871"/>
              <a:ext cx="971199" cy="492611"/>
            </a:xfrm>
            <a:prstGeom prst="flowChartProcess">
              <a:avLst/>
            </a:prstGeom>
            <a:solidFill>
              <a:srgbClr val="FFFF9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err="1">
                  <a:solidFill>
                    <a:schemeClr val="tx1"/>
                  </a:solidFill>
                </a:rPr>
                <a:t>CosmoSIS</a:t>
              </a:r>
              <a:endParaRPr lang="en-US" sz="1400" dirty="0"/>
            </a:p>
          </p:txBody>
        </p:sp>
        <p:cxnSp>
          <p:nvCxnSpPr>
            <p:cNvPr id="75" name="Straight Connector 74"/>
            <p:cNvCxnSpPr/>
            <p:nvPr/>
          </p:nvCxnSpPr>
          <p:spPr>
            <a:xfrm>
              <a:off x="4250641" y="5632854"/>
              <a:ext cx="0" cy="378938"/>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76" name="Straight Connector 75"/>
            <p:cNvCxnSpPr>
              <a:stCxn id="74" idx="1"/>
            </p:cNvCxnSpPr>
            <p:nvPr/>
          </p:nvCxnSpPr>
          <p:spPr>
            <a:xfrm flipH="1">
              <a:off x="4233333" y="6015177"/>
              <a:ext cx="2046297" cy="13090"/>
            </a:xfrm>
            <a:prstGeom prst="line">
              <a:avLst/>
            </a:prstGeom>
            <a:ln>
              <a:solidFill>
                <a:schemeClr val="tx1"/>
              </a:solidFill>
              <a:tailEnd type="none"/>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p:txBody>
          <a:bodyPr/>
          <a:lstStyle/>
          <a:p>
            <a:r>
              <a:rPr lang="en-US" dirty="0" smtClean="0"/>
              <a:t>Weak Lensing pipeline DAG</a:t>
            </a:r>
            <a:endParaRPr lang="en-US" dirty="0"/>
          </a:p>
        </p:txBody>
      </p:sp>
      <p:sp>
        <p:nvSpPr>
          <p:cNvPr id="4" name="Slide Number Placeholder 3"/>
          <p:cNvSpPr>
            <a:spLocks noGrp="1"/>
          </p:cNvSpPr>
          <p:nvPr>
            <p:ph type="sldNum" sz="quarter" idx="12"/>
          </p:nvPr>
        </p:nvSpPr>
        <p:spPr/>
        <p:txBody>
          <a:bodyPr/>
          <a:lstStyle/>
          <a:p>
            <a:pPr>
              <a:defRPr/>
            </a:pPr>
            <a:fld id="{2C72B230-B3A4-BA40-95D4-E85C7CD5FA94}" type="slidenum">
              <a:rPr lang="en-US" smtClean="0"/>
              <a:pPr>
                <a:defRPr/>
              </a:pPr>
              <a:t>4</a:t>
            </a:fld>
            <a:endParaRPr lang="en-US" dirty="0"/>
          </a:p>
        </p:txBody>
      </p:sp>
      <p:sp>
        <p:nvSpPr>
          <p:cNvPr id="5" name="Date Placeholder 4"/>
          <p:cNvSpPr>
            <a:spLocks noGrp="1"/>
          </p:cNvSpPr>
          <p:nvPr>
            <p:ph type="dt" sz="half" idx="10"/>
          </p:nvPr>
        </p:nvSpPr>
        <p:spPr/>
        <p:txBody>
          <a:bodyPr/>
          <a:lstStyle/>
          <a:p>
            <a:pPr>
              <a:defRPr/>
            </a:pPr>
            <a:r>
              <a:rPr lang="en-US" smtClean="0"/>
              <a:t>July 9-13, 2018</a:t>
            </a:r>
            <a:endParaRPr lang="en-US" dirty="0"/>
          </a:p>
        </p:txBody>
      </p:sp>
      <p:sp>
        <p:nvSpPr>
          <p:cNvPr id="6" name="Footer Placeholder 5"/>
          <p:cNvSpPr>
            <a:spLocks noGrp="1"/>
          </p:cNvSpPr>
          <p:nvPr>
            <p:ph type="ftr" sz="quarter" idx="11"/>
          </p:nvPr>
        </p:nvSpPr>
        <p:spPr/>
        <p:txBody>
          <a:bodyPr/>
          <a:lstStyle/>
          <a:p>
            <a:pPr>
              <a:defRPr/>
            </a:pPr>
            <a:r>
              <a:rPr lang="en-US" smtClean="0"/>
              <a:t>Michael Wang | CHEP 2018 – Catalogs to Cosmology: Automated Weak Gravitational Lensing Pipeline</a:t>
            </a:r>
            <a:endParaRPr lang="en-US" b="1" dirty="0"/>
          </a:p>
        </p:txBody>
      </p:sp>
      <p:grpSp>
        <p:nvGrpSpPr>
          <p:cNvPr id="7" name="Group 6">
            <a:extLst>
              <a:ext uri="{FF2B5EF4-FFF2-40B4-BE49-F238E27FC236}">
                <a16:creationId xmlns:a16="http://schemas.microsoft.com/office/drawing/2014/main" xmlns="" id="{B51AB488-2D29-49B2-BDD1-FA3090C6C056}"/>
              </a:ext>
            </a:extLst>
          </p:cNvPr>
          <p:cNvGrpSpPr/>
          <p:nvPr/>
        </p:nvGrpSpPr>
        <p:grpSpPr>
          <a:xfrm>
            <a:off x="1634854" y="853873"/>
            <a:ext cx="5985145" cy="4760214"/>
            <a:chOff x="444500" y="63500"/>
            <a:chExt cx="8463068" cy="6731000"/>
          </a:xfrm>
        </p:grpSpPr>
        <p:sp>
          <p:nvSpPr>
            <p:cNvPr id="8" name="Process 7"/>
            <p:cNvSpPr/>
            <p:nvPr/>
          </p:nvSpPr>
          <p:spPr>
            <a:xfrm>
              <a:off x="2171700" y="596900"/>
              <a:ext cx="1003300" cy="609600"/>
            </a:xfrm>
            <a:prstGeom prst="flowChartProcess">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rgbClr val="000000"/>
                  </a:solidFill>
                  <a:effectLst/>
                  <a:uLnTx/>
                  <a:uFillTx/>
                  <a:latin typeface="Calibri"/>
                  <a:ea typeface="+mn-ea"/>
                  <a:cs typeface="+mn-cs"/>
                </a:rPr>
                <a:t>Tomographic</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rgbClr val="000000"/>
                  </a:solidFill>
                  <a:effectLst/>
                  <a:uLnTx/>
                  <a:uFillTx/>
                  <a:latin typeface="Calibri"/>
                  <a:ea typeface="+mn-ea"/>
                  <a:cs typeface="+mn-cs"/>
                </a:rPr>
                <a:t>Binning</a:t>
              </a:r>
              <a:endParaRPr kumimoji="0" lang="en-US" sz="1000" b="0" i="0" u="none" strike="noStrike" kern="1200" cap="none" spc="0" normalizeH="0" baseline="0" noProof="0" dirty="0">
                <a:ln>
                  <a:noFill/>
                </a:ln>
                <a:solidFill>
                  <a:srgbClr val="000000"/>
                </a:solidFill>
                <a:effectLst/>
                <a:uLnTx/>
                <a:uFillTx/>
                <a:latin typeface="Calibri"/>
                <a:ea typeface="+mn-ea"/>
                <a:cs typeface="+mn-cs"/>
              </a:endParaRPr>
            </a:p>
          </p:txBody>
        </p:sp>
        <p:sp>
          <p:nvSpPr>
            <p:cNvPr id="9" name="Process 8"/>
            <p:cNvSpPr/>
            <p:nvPr/>
          </p:nvSpPr>
          <p:spPr>
            <a:xfrm>
              <a:off x="6311900" y="596899"/>
              <a:ext cx="1003300" cy="609600"/>
            </a:xfrm>
            <a:prstGeom prst="flowChartProcess">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err="1">
                  <a:ln>
                    <a:noFill/>
                  </a:ln>
                  <a:solidFill>
                    <a:srgbClr val="000000"/>
                  </a:solidFill>
                  <a:effectLst/>
                  <a:uLnTx/>
                  <a:uFillTx/>
                  <a:latin typeface="Calibri"/>
                  <a:ea typeface="+mn-ea"/>
                  <a:cs typeface="+mn-cs"/>
                </a:rPr>
                <a:t>dNdz</a:t>
              </a:r>
              <a:r>
                <a:rPr kumimoji="0" lang="en-US" sz="800" b="0" i="0" u="none" strike="noStrike" kern="1200" cap="none" spc="0" normalizeH="0" baseline="0" noProof="0" dirty="0">
                  <a:ln>
                    <a:noFill/>
                  </a:ln>
                  <a:solidFill>
                    <a:srgbClr val="000000"/>
                  </a:solidFill>
                  <a:effectLst/>
                  <a:uLnTx/>
                  <a:uFillTx/>
                  <a:latin typeface="Calibri"/>
                  <a:ea typeface="+mn-ea"/>
                  <a:cs typeface="+mn-cs"/>
                </a:rPr>
                <a:t> calculation</a:t>
              </a:r>
            </a:p>
          </p:txBody>
        </p:sp>
        <p:grpSp>
          <p:nvGrpSpPr>
            <p:cNvPr id="10" name="Group 9"/>
            <p:cNvGrpSpPr/>
            <p:nvPr/>
          </p:nvGrpSpPr>
          <p:grpSpPr>
            <a:xfrm>
              <a:off x="444500" y="2095500"/>
              <a:ext cx="2540000" cy="1892300"/>
              <a:chOff x="1308100" y="2527300"/>
              <a:chExt cx="2540000" cy="1892300"/>
            </a:xfrm>
          </p:grpSpPr>
          <p:sp>
            <p:nvSpPr>
              <p:cNvPr id="59" name="Process 58"/>
              <p:cNvSpPr/>
              <p:nvPr/>
            </p:nvSpPr>
            <p:spPr>
              <a:xfrm>
                <a:off x="1308100" y="2527300"/>
                <a:ext cx="1003300" cy="609600"/>
              </a:xfrm>
              <a:prstGeom prst="flowChartProcess">
                <a:avLst/>
              </a:prstGeom>
              <a:solidFill>
                <a:schemeClr val="tx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err="1">
                    <a:ln>
                      <a:noFill/>
                    </a:ln>
                    <a:solidFill>
                      <a:srgbClr val="000000"/>
                    </a:solidFill>
                    <a:effectLst/>
                    <a:uLnTx/>
                    <a:uFillTx/>
                    <a:latin typeface="Calibri"/>
                    <a:ea typeface="+mn-ea"/>
                    <a:cs typeface="+mn-cs"/>
                  </a:rPr>
                  <a:t>TreeCorrGG</a:t>
                </a:r>
                <a:r>
                  <a:rPr kumimoji="0" lang="en-US" sz="700" b="0" i="0" u="none" strike="noStrike" kern="1200" cap="none" spc="0" normalizeH="0" baseline="0" noProof="0" dirty="0">
                    <a:ln>
                      <a:noFill/>
                    </a:ln>
                    <a:solidFill>
                      <a:srgbClr val="000000"/>
                    </a:solidFill>
                    <a:effectLst/>
                    <a:uLnTx/>
                    <a:uFillTx/>
                    <a:latin typeface="Calibri"/>
                    <a:ea typeface="+mn-ea"/>
                    <a:cs typeface="+mn-cs"/>
                  </a:rPr>
                  <a:t> 11</a:t>
                </a:r>
              </a:p>
            </p:txBody>
          </p:sp>
          <p:sp>
            <p:nvSpPr>
              <p:cNvPr id="60" name="Process 59"/>
              <p:cNvSpPr/>
              <p:nvPr/>
            </p:nvSpPr>
            <p:spPr>
              <a:xfrm>
                <a:off x="1873250" y="3009900"/>
                <a:ext cx="1003300" cy="609600"/>
              </a:xfrm>
              <a:prstGeom prst="flowChartProcess">
                <a:avLst/>
              </a:prstGeom>
              <a:solidFill>
                <a:schemeClr val="tx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err="1">
                    <a:ln>
                      <a:noFill/>
                    </a:ln>
                    <a:solidFill>
                      <a:srgbClr val="000000"/>
                    </a:solidFill>
                    <a:effectLst/>
                    <a:uLnTx/>
                    <a:uFillTx/>
                    <a:latin typeface="Calibri"/>
                    <a:ea typeface="+mn-ea"/>
                    <a:cs typeface="+mn-cs"/>
                  </a:rPr>
                  <a:t>TreeCorrGG</a:t>
                </a:r>
                <a:r>
                  <a:rPr kumimoji="0" lang="en-US" sz="700" b="0" i="0" u="none" strike="noStrike" kern="1200" cap="none" spc="0" normalizeH="0" baseline="0" noProof="0" dirty="0">
                    <a:ln>
                      <a:noFill/>
                    </a:ln>
                    <a:solidFill>
                      <a:srgbClr val="000000"/>
                    </a:solidFill>
                    <a:effectLst/>
                    <a:uLnTx/>
                    <a:uFillTx/>
                    <a:latin typeface="Calibri"/>
                    <a:ea typeface="+mn-ea"/>
                    <a:cs typeface="+mn-cs"/>
                  </a:rPr>
                  <a:t> 12</a:t>
                </a:r>
              </a:p>
            </p:txBody>
          </p:sp>
          <p:sp>
            <p:nvSpPr>
              <p:cNvPr id="61" name="Process 60"/>
              <p:cNvSpPr/>
              <p:nvPr/>
            </p:nvSpPr>
            <p:spPr>
              <a:xfrm>
                <a:off x="2844800" y="3810000"/>
                <a:ext cx="1003300" cy="609600"/>
              </a:xfrm>
              <a:prstGeom prst="flowChartProcess">
                <a:avLst/>
              </a:prstGeom>
              <a:solidFill>
                <a:schemeClr val="tx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err="1">
                    <a:ln>
                      <a:noFill/>
                    </a:ln>
                    <a:solidFill>
                      <a:srgbClr val="000000"/>
                    </a:solidFill>
                    <a:effectLst/>
                    <a:uLnTx/>
                    <a:uFillTx/>
                    <a:latin typeface="Calibri"/>
                    <a:ea typeface="+mn-ea"/>
                    <a:cs typeface="+mn-cs"/>
                  </a:rPr>
                  <a:t>TreeCorrGG</a:t>
                </a:r>
                <a:r>
                  <a:rPr kumimoji="0" lang="en-US" sz="700" b="0" i="0" u="none" strike="noStrike" kern="1200" cap="none" spc="0" normalizeH="0" baseline="0" noProof="0" dirty="0">
                    <a:ln>
                      <a:noFill/>
                    </a:ln>
                    <a:solidFill>
                      <a:srgbClr val="000000"/>
                    </a:solidFill>
                    <a:effectLst/>
                    <a:uLnTx/>
                    <a:uFillTx/>
                    <a:latin typeface="Calibri"/>
                    <a:ea typeface="+mn-ea"/>
                    <a:cs typeface="+mn-cs"/>
                  </a:rPr>
                  <a:t> 44</a:t>
                </a:r>
              </a:p>
            </p:txBody>
          </p:sp>
          <p:sp>
            <p:nvSpPr>
              <p:cNvPr id="62" name="Oval 61"/>
              <p:cNvSpPr/>
              <p:nvPr/>
            </p:nvSpPr>
            <p:spPr>
              <a:xfrm>
                <a:off x="2628900" y="3635375"/>
                <a:ext cx="63500" cy="63500"/>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63" name="Oval 62"/>
              <p:cNvSpPr/>
              <p:nvPr/>
            </p:nvSpPr>
            <p:spPr>
              <a:xfrm>
                <a:off x="2768600" y="3749675"/>
                <a:ext cx="63500" cy="63500"/>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64" name="Oval 63"/>
              <p:cNvSpPr/>
              <p:nvPr/>
            </p:nvSpPr>
            <p:spPr>
              <a:xfrm>
                <a:off x="2698750" y="3692525"/>
                <a:ext cx="63500" cy="63500"/>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11" name="Group 10"/>
            <p:cNvGrpSpPr/>
            <p:nvPr/>
          </p:nvGrpSpPr>
          <p:grpSpPr>
            <a:xfrm>
              <a:off x="2654300" y="2095500"/>
              <a:ext cx="2540000" cy="1892300"/>
              <a:chOff x="3175000" y="2489200"/>
              <a:chExt cx="2540000" cy="1892300"/>
            </a:xfrm>
          </p:grpSpPr>
          <p:sp>
            <p:nvSpPr>
              <p:cNvPr id="53" name="Process 52"/>
              <p:cNvSpPr/>
              <p:nvPr/>
            </p:nvSpPr>
            <p:spPr>
              <a:xfrm>
                <a:off x="3175000" y="2489200"/>
                <a:ext cx="1003300" cy="609600"/>
              </a:xfrm>
              <a:prstGeom prst="flowChartProcess">
                <a:avLst/>
              </a:prstGeom>
              <a:solidFill>
                <a:schemeClr val="tx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err="1">
                    <a:ln>
                      <a:noFill/>
                    </a:ln>
                    <a:solidFill>
                      <a:srgbClr val="000000"/>
                    </a:solidFill>
                    <a:effectLst/>
                    <a:uLnTx/>
                    <a:uFillTx/>
                    <a:latin typeface="Calibri"/>
                    <a:ea typeface="+mn-ea"/>
                    <a:cs typeface="+mn-cs"/>
                  </a:rPr>
                  <a:t>TreeCorrKK</a:t>
                </a:r>
                <a:r>
                  <a:rPr kumimoji="0" lang="en-US" sz="700" b="0" i="0" u="none" strike="noStrike" kern="1200" cap="none" spc="0" normalizeH="0" baseline="0" noProof="0" dirty="0">
                    <a:ln>
                      <a:noFill/>
                    </a:ln>
                    <a:solidFill>
                      <a:srgbClr val="000000"/>
                    </a:solidFill>
                    <a:effectLst/>
                    <a:uLnTx/>
                    <a:uFillTx/>
                    <a:latin typeface="Calibri"/>
                    <a:ea typeface="+mn-ea"/>
                    <a:cs typeface="+mn-cs"/>
                  </a:rPr>
                  <a:t> 11</a:t>
                </a:r>
              </a:p>
            </p:txBody>
          </p:sp>
          <p:sp>
            <p:nvSpPr>
              <p:cNvPr id="54" name="Process 53"/>
              <p:cNvSpPr/>
              <p:nvPr/>
            </p:nvSpPr>
            <p:spPr>
              <a:xfrm>
                <a:off x="3740150" y="2971800"/>
                <a:ext cx="1003300" cy="609600"/>
              </a:xfrm>
              <a:prstGeom prst="flowChartProcess">
                <a:avLst/>
              </a:prstGeom>
              <a:solidFill>
                <a:schemeClr val="tx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err="1">
                    <a:ln>
                      <a:noFill/>
                    </a:ln>
                    <a:solidFill>
                      <a:srgbClr val="000000"/>
                    </a:solidFill>
                    <a:effectLst/>
                    <a:uLnTx/>
                    <a:uFillTx/>
                    <a:latin typeface="Calibri"/>
                    <a:ea typeface="+mn-ea"/>
                    <a:cs typeface="+mn-cs"/>
                  </a:rPr>
                  <a:t>TreeCorrKK</a:t>
                </a:r>
                <a:r>
                  <a:rPr kumimoji="0" lang="en-US" sz="700" b="0" i="0" u="none" strike="noStrike" kern="1200" cap="none" spc="0" normalizeH="0" baseline="0" noProof="0" dirty="0">
                    <a:ln>
                      <a:noFill/>
                    </a:ln>
                    <a:solidFill>
                      <a:srgbClr val="000000"/>
                    </a:solidFill>
                    <a:effectLst/>
                    <a:uLnTx/>
                    <a:uFillTx/>
                    <a:latin typeface="Calibri"/>
                    <a:ea typeface="+mn-ea"/>
                    <a:cs typeface="+mn-cs"/>
                  </a:rPr>
                  <a:t> 12</a:t>
                </a:r>
              </a:p>
            </p:txBody>
          </p:sp>
          <p:sp>
            <p:nvSpPr>
              <p:cNvPr id="55" name="Process 54"/>
              <p:cNvSpPr/>
              <p:nvPr/>
            </p:nvSpPr>
            <p:spPr>
              <a:xfrm>
                <a:off x="4711700" y="3771900"/>
                <a:ext cx="1003300" cy="609600"/>
              </a:xfrm>
              <a:prstGeom prst="flowChartProcess">
                <a:avLst/>
              </a:prstGeom>
              <a:solidFill>
                <a:schemeClr val="tx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err="1">
                    <a:ln>
                      <a:noFill/>
                    </a:ln>
                    <a:solidFill>
                      <a:srgbClr val="000000"/>
                    </a:solidFill>
                    <a:effectLst/>
                    <a:uLnTx/>
                    <a:uFillTx/>
                    <a:latin typeface="Calibri"/>
                    <a:ea typeface="+mn-ea"/>
                    <a:cs typeface="+mn-cs"/>
                  </a:rPr>
                  <a:t>TreeCorrKK</a:t>
                </a:r>
                <a:r>
                  <a:rPr kumimoji="0" lang="en-US" sz="700" b="0" i="0" u="none" strike="noStrike" kern="1200" cap="none" spc="0" normalizeH="0" baseline="0" noProof="0" dirty="0">
                    <a:ln>
                      <a:noFill/>
                    </a:ln>
                    <a:solidFill>
                      <a:srgbClr val="000000"/>
                    </a:solidFill>
                    <a:effectLst/>
                    <a:uLnTx/>
                    <a:uFillTx/>
                    <a:latin typeface="Calibri"/>
                    <a:ea typeface="+mn-ea"/>
                    <a:cs typeface="+mn-cs"/>
                  </a:rPr>
                  <a:t> 44</a:t>
                </a:r>
              </a:p>
            </p:txBody>
          </p:sp>
          <p:sp>
            <p:nvSpPr>
              <p:cNvPr id="56" name="Oval 55"/>
              <p:cNvSpPr/>
              <p:nvPr/>
            </p:nvSpPr>
            <p:spPr>
              <a:xfrm>
                <a:off x="4495800" y="3597275"/>
                <a:ext cx="63500" cy="63500"/>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57" name="Oval 56"/>
              <p:cNvSpPr/>
              <p:nvPr/>
            </p:nvSpPr>
            <p:spPr>
              <a:xfrm>
                <a:off x="4635500" y="3711575"/>
                <a:ext cx="63500" cy="63500"/>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58" name="Oval 57"/>
              <p:cNvSpPr/>
              <p:nvPr/>
            </p:nvSpPr>
            <p:spPr>
              <a:xfrm>
                <a:off x="4565650" y="3654425"/>
                <a:ext cx="63500" cy="63500"/>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grpSp>
          <p:nvGrpSpPr>
            <p:cNvPr id="12" name="Group 11"/>
            <p:cNvGrpSpPr/>
            <p:nvPr/>
          </p:nvGrpSpPr>
          <p:grpSpPr>
            <a:xfrm>
              <a:off x="5537200" y="2603500"/>
              <a:ext cx="2540000" cy="1892300"/>
              <a:chOff x="3175000" y="2489200"/>
              <a:chExt cx="2540000" cy="1892300"/>
            </a:xfrm>
          </p:grpSpPr>
          <p:sp>
            <p:nvSpPr>
              <p:cNvPr id="47" name="Process 46"/>
              <p:cNvSpPr/>
              <p:nvPr/>
            </p:nvSpPr>
            <p:spPr>
              <a:xfrm>
                <a:off x="3175000" y="2489200"/>
                <a:ext cx="1003300" cy="609600"/>
              </a:xfrm>
              <a:prstGeom prst="flowChartProcess">
                <a:avLst/>
              </a:prstGeom>
              <a:solidFill>
                <a:schemeClr val="tx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err="1">
                    <a:ln>
                      <a:noFill/>
                    </a:ln>
                    <a:solidFill>
                      <a:srgbClr val="000000"/>
                    </a:solidFill>
                    <a:effectLst/>
                    <a:uLnTx/>
                    <a:uFillTx/>
                    <a:latin typeface="Calibri"/>
                    <a:ea typeface="+mn-ea"/>
                    <a:cs typeface="+mn-cs"/>
                  </a:rPr>
                  <a:t>CosmoLike</a:t>
                </a:r>
                <a:endParaRPr kumimoji="0" lang="en-US" sz="800" b="0" i="0" u="none" strike="noStrike" kern="1200" cap="none" spc="0" normalizeH="0" baseline="0" noProof="0" dirty="0">
                  <a:ln>
                    <a:noFill/>
                  </a:ln>
                  <a:solidFill>
                    <a:srgbClr val="000000"/>
                  </a:solidFill>
                  <a:effectLst/>
                  <a:uLnTx/>
                  <a:uFillTx/>
                  <a:latin typeface="Calibri"/>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Calibri"/>
                    <a:ea typeface="+mn-ea"/>
                    <a:cs typeface="+mn-cs"/>
                  </a:rPr>
                  <a:t>1</a:t>
                </a:r>
                <a:endParaRPr kumimoji="0" lang="en-US" sz="1050" b="0" i="0" u="none" strike="noStrike" kern="1200" cap="none" spc="0" normalizeH="0" baseline="0" noProof="0" dirty="0">
                  <a:ln>
                    <a:noFill/>
                  </a:ln>
                  <a:solidFill>
                    <a:srgbClr val="000000"/>
                  </a:solidFill>
                  <a:effectLst/>
                  <a:uLnTx/>
                  <a:uFillTx/>
                  <a:latin typeface="Calibri"/>
                  <a:ea typeface="+mn-ea"/>
                  <a:cs typeface="+mn-cs"/>
                </a:endParaRPr>
              </a:p>
            </p:txBody>
          </p:sp>
          <p:sp>
            <p:nvSpPr>
              <p:cNvPr id="48" name="Process 47"/>
              <p:cNvSpPr/>
              <p:nvPr/>
            </p:nvSpPr>
            <p:spPr>
              <a:xfrm>
                <a:off x="3740150" y="2971800"/>
                <a:ext cx="1003300" cy="609600"/>
              </a:xfrm>
              <a:prstGeom prst="flowChartProcess">
                <a:avLst/>
              </a:prstGeom>
              <a:solidFill>
                <a:schemeClr val="tx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err="1">
                    <a:ln>
                      <a:noFill/>
                    </a:ln>
                    <a:solidFill>
                      <a:srgbClr val="000000"/>
                    </a:solidFill>
                    <a:effectLst/>
                    <a:uLnTx/>
                    <a:uFillTx/>
                    <a:latin typeface="Calibri"/>
                    <a:ea typeface="+mn-ea"/>
                    <a:cs typeface="+mn-cs"/>
                  </a:rPr>
                  <a:t>CosmoLike</a:t>
                </a:r>
                <a:endParaRPr kumimoji="0" lang="en-US" sz="800" b="0" i="0" u="none" strike="noStrike" kern="1200" cap="none" spc="0" normalizeH="0" baseline="0" noProof="0" dirty="0">
                  <a:ln>
                    <a:noFill/>
                  </a:ln>
                  <a:solidFill>
                    <a:srgbClr val="000000"/>
                  </a:solidFill>
                  <a:effectLst/>
                  <a:uLnTx/>
                  <a:uFillTx/>
                  <a:latin typeface="Calibri"/>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Calibri"/>
                    <a:ea typeface="+mn-ea"/>
                    <a:cs typeface="+mn-cs"/>
                  </a:rPr>
                  <a:t>2</a:t>
                </a:r>
                <a:endParaRPr kumimoji="0" lang="en-US" sz="1050" b="0" i="0" u="none" strike="noStrike" kern="1200" cap="none" spc="0" normalizeH="0" baseline="0" noProof="0" dirty="0">
                  <a:ln>
                    <a:noFill/>
                  </a:ln>
                  <a:solidFill>
                    <a:srgbClr val="000000"/>
                  </a:solidFill>
                  <a:effectLst/>
                  <a:uLnTx/>
                  <a:uFillTx/>
                  <a:latin typeface="Calibri"/>
                  <a:ea typeface="+mn-ea"/>
                  <a:cs typeface="+mn-cs"/>
                </a:endParaRPr>
              </a:p>
            </p:txBody>
          </p:sp>
          <p:sp>
            <p:nvSpPr>
              <p:cNvPr id="49" name="Process 48"/>
              <p:cNvSpPr/>
              <p:nvPr/>
            </p:nvSpPr>
            <p:spPr>
              <a:xfrm>
                <a:off x="4711700" y="3771900"/>
                <a:ext cx="1003300" cy="609600"/>
              </a:xfrm>
              <a:prstGeom prst="flowChartProcess">
                <a:avLst/>
              </a:prstGeom>
              <a:solidFill>
                <a:schemeClr val="tx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err="1">
                    <a:ln>
                      <a:noFill/>
                    </a:ln>
                    <a:solidFill>
                      <a:srgbClr val="000000"/>
                    </a:solidFill>
                    <a:effectLst/>
                    <a:uLnTx/>
                    <a:uFillTx/>
                    <a:latin typeface="Calibri"/>
                    <a:ea typeface="+mn-ea"/>
                    <a:cs typeface="+mn-cs"/>
                  </a:rPr>
                  <a:t>CosmoLike</a:t>
                </a:r>
                <a:r>
                  <a:rPr kumimoji="0" lang="en-US" sz="800" b="0" i="0" u="none" strike="noStrike" kern="1200" cap="none" spc="0" normalizeH="0" baseline="0" noProof="0" dirty="0">
                    <a:ln>
                      <a:noFill/>
                    </a:ln>
                    <a:solidFill>
                      <a:srgbClr val="000000"/>
                    </a:solidFill>
                    <a:effectLst/>
                    <a:uLnTx/>
                    <a:uFillTx/>
                    <a:latin typeface="Calibri"/>
                    <a:ea typeface="+mn-ea"/>
                    <a:cs typeface="+mn-cs"/>
                  </a:rPr>
                  <a:t> 210</a:t>
                </a:r>
              </a:p>
            </p:txBody>
          </p:sp>
          <p:sp>
            <p:nvSpPr>
              <p:cNvPr id="50" name="Oval 49"/>
              <p:cNvSpPr/>
              <p:nvPr/>
            </p:nvSpPr>
            <p:spPr>
              <a:xfrm>
                <a:off x="4495800" y="3597275"/>
                <a:ext cx="63500" cy="63500"/>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51" name="Oval 50"/>
              <p:cNvSpPr/>
              <p:nvPr/>
            </p:nvSpPr>
            <p:spPr>
              <a:xfrm>
                <a:off x="4635500" y="3711575"/>
                <a:ext cx="63500" cy="63500"/>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52" name="Oval 51"/>
              <p:cNvSpPr/>
              <p:nvPr/>
            </p:nvSpPr>
            <p:spPr>
              <a:xfrm>
                <a:off x="4565650" y="3654425"/>
                <a:ext cx="63500" cy="63500"/>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13" name="Process 12"/>
            <p:cNvSpPr/>
            <p:nvPr/>
          </p:nvSpPr>
          <p:spPr>
            <a:xfrm>
              <a:off x="698500" y="4406900"/>
              <a:ext cx="1003300" cy="609600"/>
            </a:xfrm>
            <a:prstGeom prst="flowChartProcess">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000000"/>
                  </a:solidFill>
                  <a:effectLst/>
                  <a:uLnTx/>
                  <a:uFillTx/>
                  <a:latin typeface="Calibri"/>
                  <a:ea typeface="+mn-ea"/>
                  <a:cs typeface="+mn-cs"/>
                </a:rPr>
                <a:t>Cat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err="1">
                  <a:ln>
                    <a:noFill/>
                  </a:ln>
                  <a:solidFill>
                    <a:srgbClr val="000000"/>
                  </a:solidFill>
                  <a:effectLst/>
                  <a:uLnTx/>
                  <a:uFillTx/>
                  <a:latin typeface="Calibri"/>
                  <a:ea typeface="+mn-ea"/>
                  <a:cs typeface="+mn-cs"/>
                </a:rPr>
                <a:t>TreeCorrGG</a:t>
              </a:r>
              <a:endParaRPr kumimoji="0" lang="en-US" sz="700" b="0" i="0" u="none" strike="noStrike" kern="1200" cap="none" spc="0" normalizeH="0" baseline="0" noProof="0" dirty="0">
                <a:ln>
                  <a:noFill/>
                </a:ln>
                <a:solidFill>
                  <a:srgbClr val="000000"/>
                </a:solidFill>
                <a:effectLst/>
                <a:uLnTx/>
                <a:uFillTx/>
                <a:latin typeface="Calibri"/>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000000"/>
                  </a:solidFill>
                  <a:effectLst/>
                  <a:uLnTx/>
                  <a:uFillTx/>
                  <a:latin typeface="Calibri"/>
                  <a:ea typeface="+mn-ea"/>
                  <a:cs typeface="+mn-cs"/>
                </a:rPr>
                <a:t>Output</a:t>
              </a:r>
              <a:endParaRPr kumimoji="0" lang="en-US" sz="1050" b="0" i="0" u="none" strike="noStrike" kern="1200" cap="none" spc="0" normalizeH="0" baseline="0" noProof="0" dirty="0">
                <a:ln>
                  <a:noFill/>
                </a:ln>
                <a:solidFill>
                  <a:srgbClr val="000000"/>
                </a:solidFill>
                <a:effectLst/>
                <a:uLnTx/>
                <a:uFillTx/>
                <a:latin typeface="Calibri"/>
                <a:ea typeface="+mn-ea"/>
                <a:cs typeface="+mn-cs"/>
              </a:endParaRPr>
            </a:p>
          </p:txBody>
        </p:sp>
        <p:sp>
          <p:nvSpPr>
            <p:cNvPr id="14" name="Process 13"/>
            <p:cNvSpPr/>
            <p:nvPr/>
          </p:nvSpPr>
          <p:spPr>
            <a:xfrm>
              <a:off x="3035300" y="4406900"/>
              <a:ext cx="1003300" cy="609600"/>
            </a:xfrm>
            <a:prstGeom prst="flowChartProcess">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000000"/>
                  </a:solidFill>
                  <a:effectLst/>
                  <a:uLnTx/>
                  <a:uFillTx/>
                  <a:latin typeface="Calibri"/>
                  <a:ea typeface="+mn-ea"/>
                  <a:cs typeface="+mn-cs"/>
                </a:rPr>
                <a:t>Cat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err="1">
                  <a:ln>
                    <a:noFill/>
                  </a:ln>
                  <a:solidFill>
                    <a:srgbClr val="000000"/>
                  </a:solidFill>
                  <a:effectLst/>
                  <a:uLnTx/>
                  <a:uFillTx/>
                  <a:latin typeface="Calibri"/>
                  <a:ea typeface="+mn-ea"/>
                  <a:cs typeface="+mn-cs"/>
                </a:rPr>
                <a:t>TreeCorrKK</a:t>
              </a:r>
              <a:endParaRPr kumimoji="0" lang="en-US" sz="700" b="0" i="0" u="none" strike="noStrike" kern="1200" cap="none" spc="0" normalizeH="0" baseline="0" noProof="0" dirty="0">
                <a:ln>
                  <a:noFill/>
                </a:ln>
                <a:solidFill>
                  <a:srgbClr val="000000"/>
                </a:solidFill>
                <a:effectLst/>
                <a:uLnTx/>
                <a:uFillTx/>
                <a:latin typeface="Calibri"/>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rgbClr val="000000"/>
                  </a:solidFill>
                  <a:effectLst/>
                  <a:uLnTx/>
                  <a:uFillTx/>
                  <a:latin typeface="Calibri"/>
                  <a:ea typeface="+mn-ea"/>
                  <a:cs typeface="+mn-cs"/>
                </a:rPr>
                <a:t>Output</a:t>
              </a:r>
              <a:endParaRPr kumimoji="0" lang="en-US" sz="800" b="0" i="0" u="none" strike="noStrike" kern="1200" cap="none" spc="0" normalizeH="0" baseline="0" noProof="0" dirty="0">
                <a:ln>
                  <a:noFill/>
                </a:ln>
                <a:solidFill>
                  <a:srgbClr val="000000"/>
                </a:solidFill>
                <a:effectLst/>
                <a:uLnTx/>
                <a:uFillTx/>
                <a:latin typeface="Calibri"/>
                <a:ea typeface="+mn-ea"/>
                <a:cs typeface="+mn-cs"/>
              </a:endParaRPr>
            </a:p>
          </p:txBody>
        </p:sp>
        <p:sp>
          <p:nvSpPr>
            <p:cNvPr id="15" name="Process 14"/>
            <p:cNvSpPr/>
            <p:nvPr/>
          </p:nvSpPr>
          <p:spPr>
            <a:xfrm>
              <a:off x="5765800" y="4826000"/>
              <a:ext cx="1003300" cy="609600"/>
            </a:xfrm>
            <a:prstGeom prst="flowChartProcess">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Calibri"/>
                  <a:ea typeface="+mn-ea"/>
                  <a:cs typeface="+mn-cs"/>
                </a:rPr>
                <a:t>Cat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err="1">
                  <a:ln>
                    <a:noFill/>
                  </a:ln>
                  <a:solidFill>
                    <a:srgbClr val="000000"/>
                  </a:solidFill>
                  <a:effectLst/>
                  <a:uLnTx/>
                  <a:uFillTx/>
                  <a:latin typeface="Calibri"/>
                  <a:ea typeface="+mn-ea"/>
                  <a:cs typeface="+mn-cs"/>
                </a:rPr>
                <a:t>CosmoLike</a:t>
              </a:r>
              <a:endParaRPr kumimoji="0" lang="en-US" sz="800" b="0" i="0" u="none" strike="noStrike" kern="1200" cap="none" spc="0" normalizeH="0" baseline="0" noProof="0" dirty="0">
                <a:ln>
                  <a:noFill/>
                </a:ln>
                <a:solidFill>
                  <a:srgbClr val="000000"/>
                </a:solidFill>
                <a:effectLst/>
                <a:uLnTx/>
                <a:uFillTx/>
                <a:latin typeface="Calibri"/>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Calibri"/>
                  <a:ea typeface="+mn-ea"/>
                  <a:cs typeface="+mn-cs"/>
                </a:rPr>
                <a:t>Output</a:t>
              </a:r>
            </a:p>
          </p:txBody>
        </p:sp>
        <p:sp>
          <p:nvSpPr>
            <p:cNvPr id="16" name="Process 15"/>
            <p:cNvSpPr/>
            <p:nvPr/>
          </p:nvSpPr>
          <p:spPr>
            <a:xfrm>
              <a:off x="4343400" y="6184900"/>
              <a:ext cx="1003300" cy="609600"/>
            </a:xfrm>
            <a:prstGeom prst="flowChartProcess">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Calibri"/>
                  <a:ea typeface="+mn-ea"/>
                  <a:cs typeface="+mn-cs"/>
                </a:rPr>
                <a:t>Create </a:t>
              </a:r>
              <a:r>
                <a:rPr kumimoji="0" lang="en-US" sz="800" b="0" i="0" u="none" strike="noStrike" kern="1200" cap="none" spc="0" normalizeH="0" baseline="0" noProof="0" dirty="0" err="1">
                  <a:ln>
                    <a:noFill/>
                  </a:ln>
                  <a:solidFill>
                    <a:srgbClr val="000000"/>
                  </a:solidFill>
                  <a:effectLst/>
                  <a:uLnTx/>
                  <a:uFillTx/>
                  <a:latin typeface="Calibri"/>
                  <a:ea typeface="+mn-ea"/>
                  <a:cs typeface="+mn-cs"/>
                </a:rPr>
                <a:t>Cosmosis</a:t>
              </a:r>
              <a:endParaRPr kumimoji="0" lang="en-US" sz="800" b="0" i="0" u="none" strike="noStrike" kern="1200" cap="none" spc="0" normalizeH="0" baseline="0" noProof="0" dirty="0">
                <a:ln>
                  <a:noFill/>
                </a:ln>
                <a:solidFill>
                  <a:srgbClr val="000000"/>
                </a:solidFill>
                <a:effectLst/>
                <a:uLnTx/>
                <a:uFillTx/>
                <a:latin typeface="Calibri"/>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Calibri"/>
                  <a:ea typeface="+mn-ea"/>
                  <a:cs typeface="+mn-cs"/>
                </a:rPr>
                <a:t>Input Fits</a:t>
              </a:r>
              <a:endParaRPr kumimoji="0" lang="en-US" sz="1000" b="0" i="0" u="none" strike="noStrike" kern="1200" cap="none" spc="0" normalizeH="0" baseline="0" noProof="0" dirty="0">
                <a:ln>
                  <a:noFill/>
                </a:ln>
                <a:solidFill>
                  <a:srgbClr val="000000"/>
                </a:solidFill>
                <a:effectLst/>
                <a:uLnTx/>
                <a:uFillTx/>
                <a:latin typeface="Calibri"/>
                <a:ea typeface="+mn-ea"/>
                <a:cs typeface="+mn-cs"/>
              </a:endParaRPr>
            </a:p>
          </p:txBody>
        </p:sp>
        <p:sp>
          <p:nvSpPr>
            <p:cNvPr id="17" name="Process 16"/>
            <p:cNvSpPr/>
            <p:nvPr/>
          </p:nvSpPr>
          <p:spPr>
            <a:xfrm>
              <a:off x="6311900" y="1689100"/>
              <a:ext cx="1003300" cy="609600"/>
            </a:xfrm>
            <a:prstGeom prst="flowChartProcess">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Calibri"/>
                  <a:ea typeface="+mn-ea"/>
                  <a:cs typeface="+mn-cs"/>
                </a:rPr>
                <a:t>Create </a:t>
              </a:r>
              <a:r>
                <a:rPr kumimoji="0" lang="en-US" sz="800" b="0" i="0" u="none" strike="noStrike" kern="1200" cap="none" spc="0" normalizeH="0" baseline="0" noProof="0" dirty="0" err="1">
                  <a:ln>
                    <a:noFill/>
                  </a:ln>
                  <a:solidFill>
                    <a:srgbClr val="000000"/>
                  </a:solidFill>
                  <a:effectLst/>
                  <a:uLnTx/>
                  <a:uFillTx/>
                  <a:latin typeface="Calibri"/>
                  <a:ea typeface="+mn-ea"/>
                  <a:cs typeface="+mn-cs"/>
                </a:rPr>
                <a:t>CosmoLike</a:t>
              </a:r>
              <a:endParaRPr kumimoji="0" lang="en-US" sz="800" b="0" i="0" u="none" strike="noStrike" kern="1200" cap="none" spc="0" normalizeH="0" baseline="0" noProof="0" dirty="0">
                <a:ln>
                  <a:noFill/>
                </a:ln>
                <a:solidFill>
                  <a:srgbClr val="000000"/>
                </a:solidFill>
                <a:effectLst/>
                <a:uLnTx/>
                <a:uFillTx/>
                <a:latin typeface="Calibri"/>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err="1">
                  <a:ln>
                    <a:noFill/>
                  </a:ln>
                  <a:solidFill>
                    <a:srgbClr val="000000"/>
                  </a:solidFill>
                  <a:effectLst/>
                  <a:uLnTx/>
                  <a:uFillTx/>
                  <a:latin typeface="Calibri"/>
                  <a:ea typeface="+mn-ea"/>
                  <a:cs typeface="+mn-cs"/>
                </a:rPr>
                <a:t>Config</a:t>
              </a:r>
              <a:r>
                <a:rPr kumimoji="0" lang="en-US" sz="800" b="0" i="0" u="none" strike="noStrike" kern="1200" cap="none" spc="0" normalizeH="0" baseline="0" noProof="0" dirty="0">
                  <a:ln>
                    <a:noFill/>
                  </a:ln>
                  <a:solidFill>
                    <a:srgbClr val="000000"/>
                  </a:solidFill>
                  <a:effectLst/>
                  <a:uLnTx/>
                  <a:uFillTx/>
                  <a:latin typeface="Calibri"/>
                  <a:ea typeface="+mn-ea"/>
                  <a:cs typeface="+mn-cs"/>
                </a:rPr>
                <a:t> file</a:t>
              </a:r>
              <a:endParaRPr kumimoji="0" lang="en-US" sz="900" b="0" i="0" u="none" strike="noStrike" kern="1200" cap="none" spc="0" normalizeH="0" baseline="0" noProof="0" dirty="0">
                <a:ln>
                  <a:noFill/>
                </a:ln>
                <a:solidFill>
                  <a:srgbClr val="000000"/>
                </a:solidFill>
                <a:effectLst/>
                <a:uLnTx/>
                <a:uFillTx/>
                <a:latin typeface="Calibri"/>
                <a:ea typeface="+mn-ea"/>
                <a:cs typeface="+mn-cs"/>
              </a:endParaRPr>
            </a:p>
          </p:txBody>
        </p:sp>
        <p:cxnSp>
          <p:nvCxnSpPr>
            <p:cNvPr id="18" name="Straight Arrow Connector 17"/>
            <p:cNvCxnSpPr>
              <a:endCxn id="53" idx="0"/>
            </p:cNvCxnSpPr>
            <p:nvPr/>
          </p:nvCxnSpPr>
          <p:spPr>
            <a:xfrm>
              <a:off x="2895600" y="1219200"/>
              <a:ext cx="260350" cy="876300"/>
            </a:xfrm>
            <a:prstGeom prst="straightConnector1">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19" name="Curved Connector 18"/>
            <p:cNvCxnSpPr>
              <a:stCxn id="8" idx="3"/>
              <a:endCxn id="54" idx="0"/>
            </p:cNvCxnSpPr>
            <p:nvPr/>
          </p:nvCxnSpPr>
          <p:spPr>
            <a:xfrm>
              <a:off x="3175000" y="901700"/>
              <a:ext cx="546100" cy="1676400"/>
            </a:xfrm>
            <a:prstGeom prst="curvedConnector2">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20" name="Curved Connector 19"/>
            <p:cNvCxnSpPr>
              <a:stCxn id="8" idx="3"/>
              <a:endCxn id="55" idx="0"/>
            </p:cNvCxnSpPr>
            <p:nvPr/>
          </p:nvCxnSpPr>
          <p:spPr>
            <a:xfrm>
              <a:off x="3175000" y="901700"/>
              <a:ext cx="1517650" cy="2476500"/>
            </a:xfrm>
            <a:prstGeom prst="curvedConnector2">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21" name="Curved Connector 20"/>
            <p:cNvCxnSpPr>
              <a:stCxn id="8" idx="1"/>
              <a:endCxn id="59" idx="0"/>
            </p:cNvCxnSpPr>
            <p:nvPr/>
          </p:nvCxnSpPr>
          <p:spPr>
            <a:xfrm rot="10800000" flipV="1">
              <a:off x="946150" y="901700"/>
              <a:ext cx="1225550" cy="1193800"/>
            </a:xfrm>
            <a:prstGeom prst="curvedConnector2">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stCxn id="8" idx="2"/>
              <a:endCxn id="61" idx="0"/>
            </p:cNvCxnSpPr>
            <p:nvPr/>
          </p:nvCxnSpPr>
          <p:spPr>
            <a:xfrm flipH="1">
              <a:off x="2482850" y="1206500"/>
              <a:ext cx="190500" cy="2171700"/>
            </a:xfrm>
            <a:prstGeom prst="straightConnector1">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a:endCxn id="60" idx="0"/>
            </p:cNvCxnSpPr>
            <p:nvPr/>
          </p:nvCxnSpPr>
          <p:spPr>
            <a:xfrm flipH="1">
              <a:off x="1511300" y="1206500"/>
              <a:ext cx="863600" cy="1371600"/>
            </a:xfrm>
            <a:prstGeom prst="straightConnector1">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a:stCxn id="17" idx="2"/>
              <a:endCxn id="48" idx="0"/>
            </p:cNvCxnSpPr>
            <p:nvPr/>
          </p:nvCxnSpPr>
          <p:spPr>
            <a:xfrm flipH="1">
              <a:off x="6604000" y="2298700"/>
              <a:ext cx="209550" cy="787400"/>
            </a:xfrm>
            <a:prstGeom prst="straightConnector1">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25" name="Curved Connector 24"/>
            <p:cNvCxnSpPr>
              <a:stCxn id="8" idx="3"/>
              <a:endCxn id="17" idx="1"/>
            </p:cNvCxnSpPr>
            <p:nvPr/>
          </p:nvCxnSpPr>
          <p:spPr>
            <a:xfrm>
              <a:off x="3175000" y="901700"/>
              <a:ext cx="3136900" cy="1092200"/>
            </a:xfrm>
            <a:prstGeom prst="curvedConnector3">
              <a:avLst>
                <a:gd name="adj1" fmla="val 50000"/>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a:endCxn id="47" idx="0"/>
            </p:cNvCxnSpPr>
            <p:nvPr/>
          </p:nvCxnSpPr>
          <p:spPr>
            <a:xfrm flipH="1">
              <a:off x="6038850" y="2311400"/>
              <a:ext cx="450850" cy="292100"/>
            </a:xfrm>
            <a:prstGeom prst="straightConnector1">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a:endCxn id="49" idx="0"/>
            </p:cNvCxnSpPr>
            <p:nvPr/>
          </p:nvCxnSpPr>
          <p:spPr>
            <a:xfrm>
              <a:off x="7073900" y="2298700"/>
              <a:ext cx="501650" cy="1587500"/>
            </a:xfrm>
            <a:prstGeom prst="straightConnector1">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a:stCxn id="9" idx="2"/>
              <a:endCxn id="17" idx="0"/>
            </p:cNvCxnSpPr>
            <p:nvPr/>
          </p:nvCxnSpPr>
          <p:spPr>
            <a:xfrm>
              <a:off x="6813550" y="1206500"/>
              <a:ext cx="0" cy="4826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9" name="Curved Connector 28"/>
            <p:cNvCxnSpPr>
              <a:stCxn id="9" idx="3"/>
              <a:endCxn id="16" idx="3"/>
            </p:cNvCxnSpPr>
            <p:nvPr/>
          </p:nvCxnSpPr>
          <p:spPr>
            <a:xfrm flipH="1">
              <a:off x="5346700" y="901700"/>
              <a:ext cx="1968500" cy="5588000"/>
            </a:xfrm>
            <a:prstGeom prst="curvedConnector3">
              <a:avLst>
                <a:gd name="adj1" fmla="val -51613"/>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a:stCxn id="59" idx="2"/>
            </p:cNvCxnSpPr>
            <p:nvPr/>
          </p:nvCxnSpPr>
          <p:spPr>
            <a:xfrm>
              <a:off x="946150" y="2705100"/>
              <a:ext cx="57150" cy="1689100"/>
            </a:xfrm>
            <a:prstGeom prst="straightConnector1">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a:stCxn id="60" idx="2"/>
              <a:endCxn id="13" idx="0"/>
            </p:cNvCxnSpPr>
            <p:nvPr/>
          </p:nvCxnSpPr>
          <p:spPr>
            <a:xfrm flipH="1">
              <a:off x="1200150" y="3187700"/>
              <a:ext cx="311150" cy="1219200"/>
            </a:xfrm>
            <a:prstGeom prst="straightConnector1">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61" idx="2"/>
            </p:cNvCxnSpPr>
            <p:nvPr/>
          </p:nvCxnSpPr>
          <p:spPr>
            <a:xfrm flipH="1">
              <a:off x="1447800" y="3987800"/>
              <a:ext cx="1035050" cy="393700"/>
            </a:xfrm>
            <a:prstGeom prst="straightConnector1">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a:stCxn id="53" idx="2"/>
            </p:cNvCxnSpPr>
            <p:nvPr/>
          </p:nvCxnSpPr>
          <p:spPr>
            <a:xfrm>
              <a:off x="3155950" y="2705100"/>
              <a:ext cx="95250" cy="1714500"/>
            </a:xfrm>
            <a:prstGeom prst="straightConnector1">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stCxn id="54" idx="2"/>
              <a:endCxn id="14" idx="0"/>
            </p:cNvCxnSpPr>
            <p:nvPr/>
          </p:nvCxnSpPr>
          <p:spPr>
            <a:xfrm flipH="1">
              <a:off x="3536950" y="3187700"/>
              <a:ext cx="184150" cy="1219200"/>
            </a:xfrm>
            <a:prstGeom prst="straightConnector1">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a:stCxn id="55" idx="2"/>
            </p:cNvCxnSpPr>
            <p:nvPr/>
          </p:nvCxnSpPr>
          <p:spPr>
            <a:xfrm flipH="1">
              <a:off x="3822700" y="3987800"/>
              <a:ext cx="869950" cy="406400"/>
            </a:xfrm>
            <a:prstGeom prst="straightConnector1">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a:cxnSpLocks/>
              <a:stCxn id="47" idx="2"/>
            </p:cNvCxnSpPr>
            <p:nvPr/>
          </p:nvCxnSpPr>
          <p:spPr>
            <a:xfrm>
              <a:off x="6038850" y="3213101"/>
              <a:ext cx="57150" cy="1625599"/>
            </a:xfrm>
            <a:prstGeom prst="straightConnector1">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a:stCxn id="48" idx="2"/>
              <a:endCxn id="15" idx="0"/>
            </p:cNvCxnSpPr>
            <p:nvPr/>
          </p:nvCxnSpPr>
          <p:spPr>
            <a:xfrm flipH="1">
              <a:off x="6267450" y="3695700"/>
              <a:ext cx="336550" cy="1130300"/>
            </a:xfrm>
            <a:prstGeom prst="straightConnector1">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a:stCxn id="49" idx="2"/>
            </p:cNvCxnSpPr>
            <p:nvPr/>
          </p:nvCxnSpPr>
          <p:spPr>
            <a:xfrm flipH="1">
              <a:off x="6565900" y="4495800"/>
              <a:ext cx="1009650" cy="304800"/>
            </a:xfrm>
            <a:prstGeom prst="straightConnector1">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39" name="Curved Connector 38"/>
            <p:cNvCxnSpPr>
              <a:stCxn id="13" idx="2"/>
              <a:endCxn id="16" idx="1"/>
            </p:cNvCxnSpPr>
            <p:nvPr/>
          </p:nvCxnSpPr>
          <p:spPr>
            <a:xfrm rot="16200000" flipH="1">
              <a:off x="2035175" y="4181475"/>
              <a:ext cx="1473200" cy="3143250"/>
            </a:xfrm>
            <a:prstGeom prst="curvedConnector2">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a:stCxn id="14" idx="2"/>
            </p:cNvCxnSpPr>
            <p:nvPr/>
          </p:nvCxnSpPr>
          <p:spPr>
            <a:xfrm>
              <a:off x="3536950" y="5016500"/>
              <a:ext cx="1111250" cy="1168400"/>
            </a:xfrm>
            <a:prstGeom prst="straightConnector1">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a:stCxn id="15" idx="2"/>
            </p:cNvCxnSpPr>
            <p:nvPr/>
          </p:nvCxnSpPr>
          <p:spPr>
            <a:xfrm flipH="1">
              <a:off x="5041900" y="5435600"/>
              <a:ext cx="1225550" cy="749300"/>
            </a:xfrm>
            <a:prstGeom prst="straightConnector1">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1498600" y="1500202"/>
              <a:ext cx="2113403" cy="49460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Calibri"/>
                  <a:ea typeface="+mn-ea"/>
                  <a:cs typeface="+mn-cs"/>
                </a:rPr>
                <a:t>2pt Correlation</a:t>
              </a:r>
            </a:p>
          </p:txBody>
        </p:sp>
        <p:sp>
          <p:nvSpPr>
            <p:cNvPr id="43" name="TextBox 42"/>
            <p:cNvSpPr txBox="1"/>
            <p:nvPr/>
          </p:nvSpPr>
          <p:spPr>
            <a:xfrm>
              <a:off x="7277100" y="2641600"/>
              <a:ext cx="1630468" cy="8408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Calibri"/>
                  <a:ea typeface="+mn-ea"/>
                  <a:cs typeface="+mn-cs"/>
                </a:rPr>
                <a:t>Covariance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Calibri"/>
                  <a:ea typeface="+mn-ea"/>
                  <a:cs typeface="+mn-cs"/>
                </a:rPr>
                <a:t>Calculation</a:t>
              </a:r>
            </a:p>
          </p:txBody>
        </p:sp>
        <p:sp>
          <p:nvSpPr>
            <p:cNvPr id="44" name="Data 43"/>
            <p:cNvSpPr/>
            <p:nvPr/>
          </p:nvSpPr>
          <p:spPr>
            <a:xfrm>
              <a:off x="4114800" y="63500"/>
              <a:ext cx="1447800" cy="723900"/>
            </a:xfrm>
            <a:prstGeom prst="flowChartInputOutput">
              <a:avLst/>
            </a:prstGeom>
            <a:solidFill>
              <a:schemeClr val="accent3">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Calibri"/>
                  <a:ea typeface="+mn-ea"/>
                  <a:cs typeface="+mn-cs"/>
                </a:rPr>
                <a:t>Catalogs</a:t>
              </a:r>
              <a:r>
                <a:rPr kumimoji="0" lang="en-US" sz="900" b="0" i="0" u="none" strike="noStrike" kern="1200" cap="none" spc="0" normalizeH="0" baseline="0" noProof="0" dirty="0">
                  <a:ln>
                    <a:noFill/>
                  </a:ln>
                  <a:solidFill>
                    <a:prstClr val="white"/>
                  </a:solidFill>
                  <a:effectLst/>
                  <a:uLnTx/>
                  <a:uFillTx/>
                  <a:latin typeface="Calibri"/>
                  <a:ea typeface="+mn-ea"/>
                  <a:cs typeface="+mn-cs"/>
                </a:rPr>
                <a:t> </a:t>
              </a:r>
              <a:endParaRPr kumimoji="0" lang="en-US" sz="800" b="0" i="0" u="none" strike="noStrike" kern="1200" cap="none" spc="0" normalizeH="0" baseline="0" noProof="0" dirty="0">
                <a:ln>
                  <a:noFill/>
                </a:ln>
                <a:solidFill>
                  <a:prstClr val="white"/>
                </a:solidFill>
                <a:effectLst/>
                <a:uLnTx/>
                <a:uFillTx/>
                <a:latin typeface="Calibri"/>
                <a:ea typeface="+mn-ea"/>
                <a:cs typeface="+mn-cs"/>
              </a:endParaRPr>
            </a:p>
          </p:txBody>
        </p:sp>
        <p:cxnSp>
          <p:nvCxnSpPr>
            <p:cNvPr id="45" name="Elbow Connector 44"/>
            <p:cNvCxnSpPr>
              <a:stCxn id="44" idx="5"/>
              <a:endCxn id="9" idx="0"/>
            </p:cNvCxnSpPr>
            <p:nvPr/>
          </p:nvCxnSpPr>
          <p:spPr>
            <a:xfrm>
              <a:off x="5417820" y="425450"/>
              <a:ext cx="1395730" cy="171450"/>
            </a:xfrm>
            <a:prstGeom prst="bentConnector2">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46" name="Elbow Connector 45"/>
            <p:cNvCxnSpPr>
              <a:stCxn id="44" idx="2"/>
              <a:endCxn id="8" idx="0"/>
            </p:cNvCxnSpPr>
            <p:nvPr/>
          </p:nvCxnSpPr>
          <p:spPr>
            <a:xfrm rot="10800000" flipV="1">
              <a:off x="2673350" y="425450"/>
              <a:ext cx="1586230" cy="171450"/>
            </a:xfrm>
            <a:prstGeom prst="bentConnector2">
              <a:avLst/>
            </a:prstGeom>
            <a:ln>
              <a:solidFill>
                <a:schemeClr val="tx1"/>
              </a:solidFill>
              <a:tailEnd type="arrow" w="sm" len="sm"/>
            </a:ln>
          </p:spPr>
          <p:style>
            <a:lnRef idx="2">
              <a:schemeClr val="accent1"/>
            </a:lnRef>
            <a:fillRef idx="0">
              <a:schemeClr val="accent1"/>
            </a:fillRef>
            <a:effectRef idx="1">
              <a:schemeClr val="accent1"/>
            </a:effectRef>
            <a:fontRef idx="minor">
              <a:schemeClr val="tx1"/>
            </a:fontRef>
          </p:style>
        </p:cxnSp>
      </p:grpSp>
      <p:grpSp>
        <p:nvGrpSpPr>
          <p:cNvPr id="65" name="Group 64">
            <a:extLst>
              <a:ext uri="{FF2B5EF4-FFF2-40B4-BE49-F238E27FC236}">
                <a16:creationId xmlns:a16="http://schemas.microsoft.com/office/drawing/2014/main" xmlns="" id="{13E40B6F-CACD-4BD8-8DE7-A731826AB84C}"/>
              </a:ext>
            </a:extLst>
          </p:cNvPr>
          <p:cNvGrpSpPr/>
          <p:nvPr/>
        </p:nvGrpSpPr>
        <p:grpSpPr>
          <a:xfrm>
            <a:off x="7496599" y="3451540"/>
            <a:ext cx="1469106" cy="1004226"/>
            <a:chOff x="7059669" y="4279072"/>
            <a:chExt cx="2054605" cy="1404452"/>
          </a:xfrm>
        </p:grpSpPr>
        <p:sp>
          <p:nvSpPr>
            <p:cNvPr id="66" name="Process 179">
              <a:extLst>
                <a:ext uri="{FF2B5EF4-FFF2-40B4-BE49-F238E27FC236}">
                  <a16:creationId xmlns:a16="http://schemas.microsoft.com/office/drawing/2014/main" xmlns="" id="{79D3EFF3-4902-407A-9CA0-4A3C9340633A}"/>
                </a:ext>
              </a:extLst>
            </p:cNvPr>
            <p:cNvSpPr/>
            <p:nvPr/>
          </p:nvSpPr>
          <p:spPr>
            <a:xfrm>
              <a:off x="7059669" y="4426495"/>
              <a:ext cx="406401" cy="246927"/>
            </a:xfrm>
            <a:prstGeom prst="flowChartProcess">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000000"/>
                </a:solidFill>
              </a:endParaRPr>
            </a:p>
          </p:txBody>
        </p:sp>
        <p:sp>
          <p:nvSpPr>
            <p:cNvPr id="67" name="Process 180">
              <a:extLst>
                <a:ext uri="{FF2B5EF4-FFF2-40B4-BE49-F238E27FC236}">
                  <a16:creationId xmlns:a16="http://schemas.microsoft.com/office/drawing/2014/main" xmlns="" id="{3DD47112-50CE-4497-8904-60F1EDC34523}"/>
                </a:ext>
              </a:extLst>
            </p:cNvPr>
            <p:cNvSpPr/>
            <p:nvPr/>
          </p:nvSpPr>
          <p:spPr>
            <a:xfrm>
              <a:off x="7059669" y="4896395"/>
              <a:ext cx="406401" cy="246927"/>
            </a:xfrm>
            <a:prstGeom prst="flowChartProcess">
              <a:avLst/>
            </a:prstGeom>
            <a:solidFill>
              <a:schemeClr val="tx2">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000000"/>
                </a:solidFill>
              </a:endParaRPr>
            </a:p>
          </p:txBody>
        </p:sp>
        <p:sp>
          <p:nvSpPr>
            <p:cNvPr id="68" name="TextBox 67">
              <a:extLst>
                <a:ext uri="{FF2B5EF4-FFF2-40B4-BE49-F238E27FC236}">
                  <a16:creationId xmlns:a16="http://schemas.microsoft.com/office/drawing/2014/main" xmlns="" id="{2C052700-EE76-4C8C-AE0D-F125D8B134CB}"/>
                </a:ext>
              </a:extLst>
            </p:cNvPr>
            <p:cNvSpPr txBox="1"/>
            <p:nvPr/>
          </p:nvSpPr>
          <p:spPr>
            <a:xfrm>
              <a:off x="7491469" y="4279072"/>
              <a:ext cx="1419533" cy="516526"/>
            </a:xfrm>
            <a:prstGeom prst="rect">
              <a:avLst/>
            </a:prstGeom>
            <a:noFill/>
          </p:spPr>
          <p:txBody>
            <a:bodyPr wrap="none" rtlCol="0">
              <a:spAutoFit/>
            </a:bodyPr>
            <a:lstStyle/>
            <a:p>
              <a:r>
                <a:rPr lang="en-US" sz="1800" dirty="0"/>
                <a:t>Local job</a:t>
              </a:r>
            </a:p>
          </p:txBody>
        </p:sp>
        <p:sp>
          <p:nvSpPr>
            <p:cNvPr id="69" name="TextBox 68">
              <a:extLst>
                <a:ext uri="{FF2B5EF4-FFF2-40B4-BE49-F238E27FC236}">
                  <a16:creationId xmlns:a16="http://schemas.microsoft.com/office/drawing/2014/main" xmlns="" id="{9ABCA739-3E07-4329-8C99-9EA4CCAAF38C}"/>
                </a:ext>
              </a:extLst>
            </p:cNvPr>
            <p:cNvSpPr txBox="1"/>
            <p:nvPr/>
          </p:nvSpPr>
          <p:spPr>
            <a:xfrm>
              <a:off x="7504172" y="4723572"/>
              <a:ext cx="1308245" cy="516527"/>
            </a:xfrm>
            <a:prstGeom prst="rect">
              <a:avLst/>
            </a:prstGeom>
            <a:noFill/>
          </p:spPr>
          <p:txBody>
            <a:bodyPr wrap="none" rtlCol="0">
              <a:spAutoFit/>
            </a:bodyPr>
            <a:lstStyle/>
            <a:p>
              <a:r>
                <a:rPr lang="en-US" sz="1800" dirty="0"/>
                <a:t>Grid job</a:t>
              </a:r>
            </a:p>
          </p:txBody>
        </p:sp>
        <p:sp>
          <p:nvSpPr>
            <p:cNvPr id="70" name="Process 180">
              <a:extLst>
                <a:ext uri="{FF2B5EF4-FFF2-40B4-BE49-F238E27FC236}">
                  <a16:creationId xmlns:a16="http://schemas.microsoft.com/office/drawing/2014/main" xmlns="" id="{EC746154-9647-417A-9C98-05FBFA9B463C}"/>
                </a:ext>
              </a:extLst>
            </p:cNvPr>
            <p:cNvSpPr/>
            <p:nvPr/>
          </p:nvSpPr>
          <p:spPr>
            <a:xfrm>
              <a:off x="7059669" y="5339817"/>
              <a:ext cx="406401" cy="246927"/>
            </a:xfrm>
            <a:prstGeom prst="flowChartProcess">
              <a:avLst/>
            </a:prstGeom>
            <a:solidFill>
              <a:srgbClr val="FFFF99"/>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rgbClr val="000000"/>
                </a:solidFill>
              </a:endParaRPr>
            </a:p>
          </p:txBody>
        </p:sp>
        <p:sp>
          <p:nvSpPr>
            <p:cNvPr id="71" name="TextBox 70">
              <a:extLst>
                <a:ext uri="{FF2B5EF4-FFF2-40B4-BE49-F238E27FC236}">
                  <a16:creationId xmlns:a16="http://schemas.microsoft.com/office/drawing/2014/main" xmlns="" id="{46DAA183-CA9A-4DF9-BE20-5013565437F3}"/>
                </a:ext>
              </a:extLst>
            </p:cNvPr>
            <p:cNvSpPr txBox="1"/>
            <p:nvPr/>
          </p:nvSpPr>
          <p:spPr>
            <a:xfrm>
              <a:off x="7504166" y="5166998"/>
              <a:ext cx="1610108" cy="516526"/>
            </a:xfrm>
            <a:prstGeom prst="rect">
              <a:avLst/>
            </a:prstGeom>
            <a:noFill/>
          </p:spPr>
          <p:txBody>
            <a:bodyPr wrap="none" rtlCol="0">
              <a:spAutoFit/>
            </a:bodyPr>
            <a:lstStyle/>
            <a:p>
              <a:r>
                <a:rPr lang="en-US" sz="1800" dirty="0"/>
                <a:t>NERSC job</a:t>
              </a:r>
            </a:p>
          </p:txBody>
        </p:sp>
      </p:grpSp>
      <p:sp>
        <p:nvSpPr>
          <p:cNvPr id="72" name="TextBox 71">
            <a:extLst>
              <a:ext uri="{FF2B5EF4-FFF2-40B4-BE49-F238E27FC236}">
                <a16:creationId xmlns:a16="http://schemas.microsoft.com/office/drawing/2014/main" xmlns="" id="{436BBAF5-0BD0-4AB6-A5B1-F882009DEF37}"/>
              </a:ext>
            </a:extLst>
          </p:cNvPr>
          <p:cNvSpPr txBox="1"/>
          <p:nvPr/>
        </p:nvSpPr>
        <p:spPr>
          <a:xfrm>
            <a:off x="6535676" y="5215633"/>
            <a:ext cx="2284011" cy="461665"/>
          </a:xfrm>
          <a:prstGeom prst="rect">
            <a:avLst/>
          </a:prstGeom>
          <a:noFill/>
        </p:spPr>
        <p:txBody>
          <a:bodyPr wrap="none" rtlCol="0">
            <a:spAutoFit/>
          </a:bodyPr>
          <a:lstStyle/>
          <a:p>
            <a:r>
              <a:rPr lang="is-IS" sz="2400" b="1" i="1" dirty="0">
                <a:solidFill>
                  <a:srgbClr val="FF0000"/>
                </a:solidFill>
              </a:rPr>
              <a:t>… </a:t>
            </a:r>
            <a:r>
              <a:rPr lang="en-US" sz="2400" b="1" i="1" dirty="0">
                <a:solidFill>
                  <a:srgbClr val="FF0000"/>
                </a:solidFill>
              </a:rPr>
              <a:t>to Cosmology</a:t>
            </a:r>
          </a:p>
        </p:txBody>
      </p:sp>
      <p:sp>
        <p:nvSpPr>
          <p:cNvPr id="77" name="TextBox 76">
            <a:extLst>
              <a:ext uri="{FF2B5EF4-FFF2-40B4-BE49-F238E27FC236}">
                <a16:creationId xmlns:a16="http://schemas.microsoft.com/office/drawing/2014/main" xmlns="" id="{436BBAF5-0BD0-4AB6-A5B1-F882009DEF37}"/>
              </a:ext>
            </a:extLst>
          </p:cNvPr>
          <p:cNvSpPr txBox="1"/>
          <p:nvPr/>
        </p:nvSpPr>
        <p:spPr>
          <a:xfrm>
            <a:off x="746183" y="747330"/>
            <a:ext cx="2389208" cy="461665"/>
          </a:xfrm>
          <a:prstGeom prst="rect">
            <a:avLst/>
          </a:prstGeom>
          <a:noFill/>
        </p:spPr>
        <p:txBody>
          <a:bodyPr wrap="none" rtlCol="0">
            <a:spAutoFit/>
          </a:bodyPr>
          <a:lstStyle/>
          <a:p>
            <a:r>
              <a:rPr lang="en-US" sz="2400" b="1" i="1" dirty="0">
                <a:solidFill>
                  <a:srgbClr val="FF0000"/>
                </a:solidFill>
              </a:rPr>
              <a:t>From Catalogs …</a:t>
            </a:r>
          </a:p>
        </p:txBody>
      </p:sp>
    </p:spTree>
    <p:extLst>
      <p:ext uri="{BB962C8B-B14F-4D97-AF65-F5344CB8AC3E}">
        <p14:creationId xmlns:p14="http://schemas.microsoft.com/office/powerpoint/2010/main" val="17996118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with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p:tgtEl>
                                          <p:spTgt spid="72"/>
                                        </p:tgtEl>
                                        <p:attrNameLst>
                                          <p:attrName>ppt_x</p:attrName>
                                        </p:attrNameLst>
                                      </p:cBhvr>
                                      <p:tavLst>
                                        <p:tav tm="0">
                                          <p:val>
                                            <p:strVal val="#ppt_x+#ppt_w*1.125000"/>
                                          </p:val>
                                        </p:tav>
                                        <p:tav tm="100000">
                                          <p:val>
                                            <p:strVal val="#ppt_x"/>
                                          </p:val>
                                        </p:tav>
                                      </p:tavLst>
                                    </p:anim>
                                    <p:animEffect transition="in" filter="wipe(left)">
                                      <p:cBhvr>
                                        <p:cTn id="8" dur="500"/>
                                        <p:tgtEl>
                                          <p:spTgt spid="72"/>
                                        </p:tgtEl>
                                      </p:cBhvr>
                                    </p:animEffect>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77"/>
                                        </p:tgtEl>
                                        <p:attrNameLst>
                                          <p:attrName>style.visibility</p:attrName>
                                        </p:attrNameLst>
                                      </p:cBhvr>
                                      <p:to>
                                        <p:strVal val="visible"/>
                                      </p:to>
                                    </p:set>
                                    <p:anim calcmode="lin" valueType="num">
                                      <p:cBhvr additive="base">
                                        <p:cTn id="12" dur="500"/>
                                        <p:tgtEl>
                                          <p:spTgt spid="77"/>
                                        </p:tgtEl>
                                        <p:attrNameLst>
                                          <p:attrName>ppt_x</p:attrName>
                                        </p:attrNameLst>
                                      </p:cBhvr>
                                      <p:tavLst>
                                        <p:tav tm="0">
                                          <p:val>
                                            <p:strVal val="#ppt_x-#ppt_w*1.125000"/>
                                          </p:val>
                                        </p:tav>
                                        <p:tav tm="100000">
                                          <p:val>
                                            <p:strVal val="#ppt_x"/>
                                          </p:val>
                                        </p:tav>
                                      </p:tavLst>
                                    </p:anim>
                                    <p:animEffect transition="in" filter="wipe(right)">
                                      <p:cBhvr>
                                        <p:cTn id="13"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Pegasus Workflow Management System (WMS)</a:t>
            </a:r>
            <a:endParaRPr lang="en-US" dirty="0"/>
          </a:p>
        </p:txBody>
      </p:sp>
      <p:sp>
        <p:nvSpPr>
          <p:cNvPr id="4" name="Slide Number Placeholder 3"/>
          <p:cNvSpPr>
            <a:spLocks noGrp="1"/>
          </p:cNvSpPr>
          <p:nvPr>
            <p:ph type="sldNum" sz="quarter" idx="12"/>
          </p:nvPr>
        </p:nvSpPr>
        <p:spPr/>
        <p:txBody>
          <a:bodyPr/>
          <a:lstStyle/>
          <a:p>
            <a:pPr>
              <a:defRPr/>
            </a:pPr>
            <a:fld id="{2C72B230-B3A4-BA40-95D4-E85C7CD5FA94}" type="slidenum">
              <a:rPr lang="en-US" smtClean="0"/>
              <a:pPr>
                <a:defRPr/>
              </a:pPr>
              <a:t>5</a:t>
            </a:fld>
            <a:endParaRPr lang="en-US" dirty="0"/>
          </a:p>
        </p:txBody>
      </p:sp>
      <p:sp>
        <p:nvSpPr>
          <p:cNvPr id="5" name="Date Placeholder 4"/>
          <p:cNvSpPr>
            <a:spLocks noGrp="1"/>
          </p:cNvSpPr>
          <p:nvPr>
            <p:ph type="dt" sz="half" idx="10"/>
          </p:nvPr>
        </p:nvSpPr>
        <p:spPr/>
        <p:txBody>
          <a:bodyPr/>
          <a:lstStyle/>
          <a:p>
            <a:pPr>
              <a:defRPr/>
            </a:pPr>
            <a:r>
              <a:rPr lang="en-US" smtClean="0"/>
              <a:t>July 9-13, 2018</a:t>
            </a:r>
            <a:endParaRPr lang="en-US" dirty="0"/>
          </a:p>
        </p:txBody>
      </p:sp>
      <p:sp>
        <p:nvSpPr>
          <p:cNvPr id="6" name="Footer Placeholder 5"/>
          <p:cNvSpPr>
            <a:spLocks noGrp="1"/>
          </p:cNvSpPr>
          <p:nvPr>
            <p:ph type="ftr" sz="quarter" idx="11"/>
          </p:nvPr>
        </p:nvSpPr>
        <p:spPr/>
        <p:txBody>
          <a:bodyPr/>
          <a:lstStyle/>
          <a:p>
            <a:pPr>
              <a:defRPr/>
            </a:pPr>
            <a:r>
              <a:rPr lang="en-US" smtClean="0"/>
              <a:t>Michael Wang | CHEP 2018 – Catalogs to Cosmology: Automated Weak Gravitational Lensing Pipeline</a:t>
            </a:r>
            <a:endParaRPr lang="en-US" b="1" dirty="0"/>
          </a:p>
        </p:txBody>
      </p:sp>
      <p:sp>
        <p:nvSpPr>
          <p:cNvPr id="7" name="Content Placeholder 2"/>
          <p:cNvSpPr>
            <a:spLocks noGrp="1"/>
          </p:cNvSpPr>
          <p:nvPr>
            <p:ph idx="1"/>
          </p:nvPr>
        </p:nvSpPr>
        <p:spPr/>
        <p:txBody>
          <a:bodyPr>
            <a:normAutofit fontScale="92500" lnSpcReduction="10000"/>
          </a:bodyPr>
          <a:lstStyle/>
          <a:p>
            <a:pPr marL="0" indent="0">
              <a:buNone/>
            </a:pPr>
            <a:endParaRPr lang="en-US" sz="1100" dirty="0">
              <a:latin typeface="Courier"/>
            </a:endParaRPr>
          </a:p>
          <a:p>
            <a:r>
              <a:rPr lang="en-US" sz="2200" dirty="0"/>
              <a:t>Pegasus is a Workflow Management System that is well suited for implementing complex scientific workflows.  It is widely used by various scientific collaborations including LIGO. </a:t>
            </a:r>
            <a:r>
              <a:rPr lang="en-US" sz="2200" dirty="0" smtClean="0"/>
              <a:t>With </a:t>
            </a:r>
            <a:r>
              <a:rPr lang="en-US" sz="2200" dirty="0"/>
              <a:t>Pegasus, the description of the workflow or pipeline is abstracted away from details about execution sites, physical names and locations of files and executables, etc.</a:t>
            </a:r>
          </a:p>
          <a:p>
            <a:r>
              <a:rPr lang="en-US" sz="2200" dirty="0"/>
              <a:t>A</a:t>
            </a:r>
            <a:r>
              <a:rPr lang="en-US" sz="2200" dirty="0" smtClean="0"/>
              <a:t>bstract </a:t>
            </a:r>
            <a:r>
              <a:rPr lang="en-US" sz="2200" dirty="0"/>
              <a:t>workflow </a:t>
            </a:r>
            <a:r>
              <a:rPr lang="en-US" sz="2200" dirty="0" smtClean="0"/>
              <a:t>is described using </a:t>
            </a:r>
            <a:r>
              <a:rPr lang="en-US" sz="2200" dirty="0"/>
              <a:t>a high-level interface: Python, Java, or Perl APIs available.</a:t>
            </a:r>
          </a:p>
          <a:p>
            <a:r>
              <a:rPr lang="en-US" sz="2200" dirty="0" smtClean="0"/>
              <a:t>“C</a:t>
            </a:r>
            <a:r>
              <a:rPr lang="en-US" sz="2200" dirty="0" smtClean="0"/>
              <a:t>atalogs” are used </a:t>
            </a:r>
            <a:r>
              <a:rPr lang="en-US" sz="2200" dirty="0"/>
              <a:t>to specify execution sites and to associate logical filenames and </a:t>
            </a:r>
            <a:r>
              <a:rPr lang="en-US" sz="2200" dirty="0" err="1"/>
              <a:t>executables</a:t>
            </a:r>
            <a:r>
              <a:rPr lang="en-US" sz="2200" dirty="0"/>
              <a:t> with physical ones:</a:t>
            </a:r>
          </a:p>
          <a:p>
            <a:pPr lvl="1"/>
            <a:r>
              <a:rPr lang="en-US" sz="1900" dirty="0"/>
              <a:t>REPLICA CATALOGS: maps logical to physical filenames</a:t>
            </a:r>
          </a:p>
          <a:p>
            <a:pPr lvl="1"/>
            <a:r>
              <a:rPr lang="en-US" sz="1900" dirty="0"/>
              <a:t>TRANSFORMATION CATALOGS: maps logical to physical </a:t>
            </a:r>
            <a:r>
              <a:rPr lang="en-US" sz="1900" dirty="0" err="1"/>
              <a:t>executables</a:t>
            </a:r>
            <a:endParaRPr lang="en-US" sz="1900" dirty="0"/>
          </a:p>
          <a:p>
            <a:pPr lvl="1"/>
            <a:r>
              <a:rPr lang="en-US" sz="1900" dirty="0"/>
              <a:t>SITE CATALOG: lists job execution sites and describes their details and characteristics</a:t>
            </a:r>
          </a:p>
          <a:p>
            <a:r>
              <a:rPr lang="en-US" sz="2200" dirty="0"/>
              <a:t>In the next slides, we use Pegasus to implement </a:t>
            </a:r>
            <a:r>
              <a:rPr lang="en-US" sz="2200" dirty="0" smtClean="0"/>
              <a:t>our</a:t>
            </a:r>
            <a:r>
              <a:rPr lang="en-US" sz="2200" dirty="0"/>
              <a:t> </a:t>
            </a:r>
            <a:r>
              <a:rPr lang="en-US" sz="2200" dirty="0" smtClean="0"/>
              <a:t>weak</a:t>
            </a:r>
            <a:r>
              <a:rPr lang="en-US" sz="2200" dirty="0"/>
              <a:t>-lensing pipeline.  We use the Python API to implement the abstract weak-lensing workflow.</a:t>
            </a:r>
          </a:p>
        </p:txBody>
      </p:sp>
    </p:spTree>
    <p:extLst>
      <p:ext uri="{BB962C8B-B14F-4D97-AF65-F5344CB8AC3E}">
        <p14:creationId xmlns:p14="http://schemas.microsoft.com/office/powerpoint/2010/main" val="380218516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4500" y="393700"/>
            <a:ext cx="8229600" cy="6070600"/>
          </a:xfrm>
        </p:spPr>
        <p:txBody>
          <a:bodyPr>
            <a:normAutofit fontScale="25000" lnSpcReduction="20000"/>
          </a:bodyPr>
          <a:lstStyle/>
          <a:p>
            <a:pPr marL="0" indent="0">
              <a:buNone/>
            </a:pPr>
            <a:endParaRPr lang="en-US" dirty="0">
              <a:latin typeface="Courier"/>
            </a:endParaRPr>
          </a:p>
          <a:p>
            <a:pPr marL="0" indent="0">
              <a:buNone/>
            </a:pPr>
            <a:r>
              <a:rPr lang="en-US" sz="4000" dirty="0">
                <a:latin typeface="Courier"/>
              </a:rPr>
              <a:t>from Pegasus.DAX3 import *</a:t>
            </a:r>
          </a:p>
          <a:p>
            <a:pPr marL="0" indent="0">
              <a:buNone/>
            </a:pPr>
            <a:r>
              <a:rPr lang="en-US" sz="4000" dirty="0">
                <a:latin typeface="Courier"/>
              </a:rPr>
              <a:t>	.</a:t>
            </a:r>
          </a:p>
          <a:p>
            <a:pPr marL="0" indent="0">
              <a:buNone/>
            </a:pPr>
            <a:r>
              <a:rPr lang="en-US" sz="4000" dirty="0">
                <a:latin typeface="Courier"/>
              </a:rPr>
              <a:t>	.</a:t>
            </a:r>
          </a:p>
          <a:p>
            <a:pPr marL="0" indent="0">
              <a:buNone/>
            </a:pPr>
            <a:endParaRPr lang="en-US" sz="4000" dirty="0">
              <a:latin typeface="Courier"/>
            </a:endParaRPr>
          </a:p>
          <a:p>
            <a:pPr marL="0" indent="0">
              <a:buNone/>
            </a:pPr>
            <a:r>
              <a:rPr lang="en-US" sz="4000" dirty="0">
                <a:latin typeface="Courier"/>
              </a:rPr>
              <a:t># Create an abstract dag</a:t>
            </a:r>
          </a:p>
          <a:p>
            <a:pPr marL="0" indent="0">
              <a:buNone/>
            </a:pPr>
            <a:r>
              <a:rPr lang="en-US" sz="4000" dirty="0" err="1">
                <a:latin typeface="Courier"/>
              </a:rPr>
              <a:t>wlpipe</a:t>
            </a:r>
            <a:r>
              <a:rPr lang="en-US" sz="4000" dirty="0">
                <a:latin typeface="Courier"/>
              </a:rPr>
              <a:t> = ADAG("</a:t>
            </a:r>
            <a:r>
              <a:rPr lang="en-US" sz="4000" dirty="0" err="1">
                <a:latin typeface="Courier"/>
              </a:rPr>
              <a:t>wlpipe</a:t>
            </a:r>
            <a:r>
              <a:rPr lang="en-US" sz="4000" dirty="0">
                <a:latin typeface="Courier"/>
              </a:rPr>
              <a:t>")</a:t>
            </a:r>
          </a:p>
          <a:p>
            <a:pPr marL="0" indent="0">
              <a:buNone/>
            </a:pPr>
            <a:r>
              <a:rPr lang="en-US" sz="4000" dirty="0">
                <a:latin typeface="Courier"/>
              </a:rPr>
              <a:t>	.</a:t>
            </a:r>
          </a:p>
          <a:p>
            <a:pPr marL="0" indent="0">
              <a:buNone/>
            </a:pPr>
            <a:r>
              <a:rPr lang="en-US" sz="4000" dirty="0">
                <a:latin typeface="Courier"/>
              </a:rPr>
              <a:t>	.</a:t>
            </a:r>
          </a:p>
          <a:p>
            <a:pPr marL="0" indent="0">
              <a:buNone/>
            </a:pPr>
            <a:endParaRPr lang="en-US" sz="4000" dirty="0">
              <a:latin typeface="Courier"/>
            </a:endParaRPr>
          </a:p>
          <a:p>
            <a:pPr marL="0" indent="0">
              <a:buNone/>
            </a:pPr>
            <a:r>
              <a:rPr lang="en-US" sz="4000" dirty="0">
                <a:latin typeface="Courier"/>
              </a:rPr>
              <a:t># Input Catalogs</a:t>
            </a:r>
          </a:p>
          <a:p>
            <a:pPr marL="0" indent="0">
              <a:buNone/>
            </a:pPr>
            <a:r>
              <a:rPr lang="en-US" sz="4000" dirty="0">
                <a:latin typeface="Courier"/>
              </a:rPr>
              <a:t>shape = File("</a:t>
            </a:r>
            <a:r>
              <a:rPr lang="en-US" sz="4000" dirty="0" err="1">
                <a:latin typeface="Courier"/>
              </a:rPr>
              <a:t>shape.fits</a:t>
            </a:r>
            <a:r>
              <a:rPr lang="en-US" sz="4000" dirty="0">
                <a:latin typeface="Courier"/>
              </a:rPr>
              <a:t>")</a:t>
            </a:r>
          </a:p>
          <a:p>
            <a:pPr marL="0" indent="0">
              <a:buNone/>
            </a:pPr>
            <a:r>
              <a:rPr lang="en-US" sz="4000" dirty="0" err="1">
                <a:latin typeface="Courier"/>
              </a:rPr>
              <a:t>wlinfo</a:t>
            </a:r>
            <a:r>
              <a:rPr lang="en-US" sz="4000" dirty="0">
                <a:latin typeface="Courier"/>
              </a:rPr>
              <a:t> = File("</a:t>
            </a:r>
            <a:r>
              <a:rPr lang="en-US" sz="4000" dirty="0" err="1">
                <a:latin typeface="Courier"/>
              </a:rPr>
              <a:t>wlinfo.fits</a:t>
            </a:r>
            <a:r>
              <a:rPr lang="en-US" sz="4000" dirty="0">
                <a:latin typeface="Courier"/>
              </a:rPr>
              <a:t>")</a:t>
            </a:r>
          </a:p>
          <a:p>
            <a:pPr marL="0" indent="0">
              <a:buNone/>
            </a:pPr>
            <a:r>
              <a:rPr lang="en-US" sz="4000" dirty="0" err="1">
                <a:latin typeface="Courier"/>
              </a:rPr>
              <a:t>pzpoint</a:t>
            </a:r>
            <a:r>
              <a:rPr lang="en-US" sz="4000" dirty="0">
                <a:latin typeface="Courier"/>
              </a:rPr>
              <a:t> = File("</a:t>
            </a:r>
            <a:r>
              <a:rPr lang="en-US" sz="4000" dirty="0" err="1">
                <a:latin typeface="Courier"/>
              </a:rPr>
              <a:t>pzpoint.fits</a:t>
            </a:r>
            <a:r>
              <a:rPr lang="en-US" sz="4000" dirty="0">
                <a:latin typeface="Courier"/>
              </a:rPr>
              <a:t>")</a:t>
            </a:r>
          </a:p>
          <a:p>
            <a:pPr marL="0" indent="0">
              <a:buNone/>
            </a:pPr>
            <a:r>
              <a:rPr lang="en-US" sz="4000" dirty="0" err="1">
                <a:latin typeface="Courier"/>
              </a:rPr>
              <a:t>pdf</a:t>
            </a:r>
            <a:r>
              <a:rPr lang="en-US" sz="4000" dirty="0">
                <a:latin typeface="Courier"/>
              </a:rPr>
              <a:t> = File("</a:t>
            </a:r>
            <a:r>
              <a:rPr lang="en-US" sz="4000" dirty="0" err="1">
                <a:latin typeface="Courier"/>
              </a:rPr>
              <a:t>pdf.fits</a:t>
            </a:r>
            <a:r>
              <a:rPr lang="en-US" sz="4000" dirty="0">
                <a:latin typeface="Courier"/>
              </a:rPr>
              <a:t>")</a:t>
            </a:r>
          </a:p>
          <a:p>
            <a:pPr marL="0" indent="0">
              <a:buNone/>
            </a:pPr>
            <a:endParaRPr lang="en-US" sz="4000" dirty="0">
              <a:latin typeface="Courier"/>
            </a:endParaRPr>
          </a:p>
          <a:p>
            <a:pPr marL="0" indent="0">
              <a:buNone/>
            </a:pPr>
            <a:r>
              <a:rPr lang="en-US" sz="4000" dirty="0">
                <a:latin typeface="Courier"/>
              </a:rPr>
              <a:t># +--------------------+</a:t>
            </a:r>
          </a:p>
          <a:p>
            <a:pPr marL="0" indent="0">
              <a:buNone/>
            </a:pPr>
            <a:r>
              <a:rPr lang="en-US" sz="4000" dirty="0">
                <a:latin typeface="Courier"/>
              </a:rPr>
              <a:t># | Calculate </a:t>
            </a:r>
            <a:r>
              <a:rPr lang="en-US" sz="4000" dirty="0" err="1">
                <a:latin typeface="Courier"/>
              </a:rPr>
              <a:t>dN</a:t>
            </a:r>
            <a:r>
              <a:rPr lang="en-US" sz="4000" dirty="0">
                <a:latin typeface="Courier"/>
              </a:rPr>
              <a:t>(z)/</a:t>
            </a:r>
            <a:r>
              <a:rPr lang="en-US" sz="4000" dirty="0" err="1">
                <a:latin typeface="Courier"/>
              </a:rPr>
              <a:t>dz</a:t>
            </a:r>
            <a:r>
              <a:rPr lang="en-US" sz="4000" dirty="0">
                <a:latin typeface="Courier"/>
              </a:rPr>
              <a:t> |</a:t>
            </a:r>
          </a:p>
          <a:p>
            <a:pPr marL="0" indent="0">
              <a:buNone/>
            </a:pPr>
            <a:r>
              <a:rPr lang="en-US" sz="4000" dirty="0">
                <a:latin typeface="Courier"/>
              </a:rPr>
              <a:t># +--------------------+</a:t>
            </a:r>
          </a:p>
          <a:p>
            <a:pPr marL="0" indent="0">
              <a:buNone/>
            </a:pPr>
            <a:r>
              <a:rPr lang="en-US" sz="4000" dirty="0" err="1">
                <a:latin typeface="Courier"/>
              </a:rPr>
              <a:t>wcl</a:t>
            </a:r>
            <a:r>
              <a:rPr lang="en-US" sz="4000" dirty="0">
                <a:latin typeface="Courier"/>
              </a:rPr>
              <a:t>=File("</a:t>
            </a:r>
            <a:r>
              <a:rPr lang="en-US" sz="4000" dirty="0" err="1">
                <a:latin typeface="Courier"/>
              </a:rPr>
              <a:t>calDndz</a:t>
            </a:r>
            <a:r>
              <a:rPr lang="en-US" sz="4000" dirty="0">
                <a:latin typeface="Courier"/>
              </a:rPr>
              <a:t>-%</a:t>
            </a:r>
            <a:r>
              <a:rPr lang="en-US" sz="4000" dirty="0" err="1">
                <a:latin typeface="Courier"/>
              </a:rPr>
              <a:t>s.wcl</a:t>
            </a:r>
            <a:r>
              <a:rPr lang="en-US" sz="4000" dirty="0">
                <a:latin typeface="Courier"/>
              </a:rPr>
              <a:t>" % dataset)</a:t>
            </a:r>
          </a:p>
          <a:p>
            <a:pPr marL="0" indent="0">
              <a:buNone/>
            </a:pPr>
            <a:r>
              <a:rPr lang="en-US" sz="4000" dirty="0">
                <a:latin typeface="Courier"/>
              </a:rPr>
              <a:t>dndz1 = File("%s_dndz1.txt" % </a:t>
            </a:r>
            <a:r>
              <a:rPr lang="en-US" sz="4000" dirty="0" err="1">
                <a:latin typeface="Courier"/>
              </a:rPr>
              <a:t>fileprfx</a:t>
            </a:r>
            <a:r>
              <a:rPr lang="en-US" sz="4000" dirty="0">
                <a:latin typeface="Courier"/>
              </a:rPr>
              <a:t>)</a:t>
            </a:r>
          </a:p>
          <a:p>
            <a:pPr marL="0" indent="0">
              <a:buNone/>
            </a:pPr>
            <a:r>
              <a:rPr lang="en-US" sz="4000" dirty="0">
                <a:latin typeface="Courier"/>
              </a:rPr>
              <a:t>dndz2 = File("%s_dndz2.txt" % </a:t>
            </a:r>
            <a:r>
              <a:rPr lang="en-US" sz="4000" dirty="0" err="1">
                <a:latin typeface="Courier"/>
              </a:rPr>
              <a:t>fileprfx</a:t>
            </a:r>
            <a:r>
              <a:rPr lang="en-US" sz="4000" dirty="0">
                <a:latin typeface="Courier"/>
              </a:rPr>
              <a:t>)</a:t>
            </a:r>
          </a:p>
          <a:p>
            <a:pPr marL="0" indent="0">
              <a:buNone/>
            </a:pPr>
            <a:endParaRPr lang="en-US" sz="4000" dirty="0">
              <a:latin typeface="Courier"/>
            </a:endParaRPr>
          </a:p>
          <a:p>
            <a:pPr marL="0" indent="0">
              <a:buNone/>
            </a:pPr>
            <a:r>
              <a:rPr lang="en-US" sz="4000" dirty="0" err="1">
                <a:latin typeface="Courier"/>
              </a:rPr>
              <a:t>calDndz</a:t>
            </a:r>
            <a:r>
              <a:rPr lang="en-US" sz="4000" dirty="0">
                <a:latin typeface="Courier"/>
              </a:rPr>
              <a:t> = Job("</a:t>
            </a:r>
            <a:r>
              <a:rPr lang="en-US" sz="4000" dirty="0" err="1">
                <a:latin typeface="Courier"/>
              </a:rPr>
              <a:t>calDndz</a:t>
            </a:r>
            <a:r>
              <a:rPr lang="en-US" sz="4000" dirty="0">
                <a:latin typeface="Courier"/>
              </a:rPr>
              <a:t>")</a:t>
            </a:r>
          </a:p>
          <a:p>
            <a:pPr marL="0" indent="0">
              <a:buNone/>
            </a:pPr>
            <a:r>
              <a:rPr lang="en-US" sz="4000" dirty="0" err="1">
                <a:latin typeface="Courier"/>
              </a:rPr>
              <a:t>calDndz.addArguments</a:t>
            </a:r>
            <a:r>
              <a:rPr lang="en-US" sz="4000" dirty="0">
                <a:latin typeface="Courier"/>
              </a:rPr>
              <a:t>("--input",</a:t>
            </a:r>
            <a:r>
              <a:rPr lang="en-US" sz="4000" dirty="0" err="1">
                <a:latin typeface="Courier"/>
              </a:rPr>
              <a:t>wcl</a:t>
            </a:r>
            <a:r>
              <a:rPr lang="en-US" sz="4000" dirty="0">
                <a:latin typeface="Courier"/>
              </a:rPr>
              <a:t>,"--</a:t>
            </a:r>
            <a:r>
              <a:rPr lang="en-US" sz="4000" dirty="0" err="1">
                <a:latin typeface="Courier"/>
              </a:rPr>
              <a:t>ntomo</a:t>
            </a:r>
            <a:r>
              <a:rPr lang="en-US" sz="4000" dirty="0">
                <a:latin typeface="Courier"/>
              </a:rPr>
              <a:t>",</a:t>
            </a:r>
            <a:r>
              <a:rPr lang="en-US" sz="4000" dirty="0" err="1">
                <a:latin typeface="Courier"/>
              </a:rPr>
              <a:t>str</a:t>
            </a:r>
            <a:r>
              <a:rPr lang="en-US" sz="4000" dirty="0">
                <a:latin typeface="Courier"/>
              </a:rPr>
              <a:t>(</a:t>
            </a:r>
            <a:r>
              <a:rPr lang="en-US" sz="4000" dirty="0" err="1">
                <a:latin typeface="Courier"/>
              </a:rPr>
              <a:t>nbtomo</a:t>
            </a:r>
            <a:r>
              <a:rPr lang="en-US" sz="4000" dirty="0">
                <a:latin typeface="Courier"/>
              </a:rPr>
              <a:t>),"--</a:t>
            </a:r>
            <a:r>
              <a:rPr lang="en-US" sz="4000" dirty="0" err="1">
                <a:latin typeface="Courier"/>
              </a:rPr>
              <a:t>zbins</a:t>
            </a:r>
            <a:r>
              <a:rPr lang="en-US" sz="4000" dirty="0">
                <a:latin typeface="Courier"/>
              </a:rPr>
              <a:t>",</a:t>
            </a:r>
            <a:r>
              <a:rPr lang="en-US" sz="4000" dirty="0" err="1">
                <a:latin typeface="Courier"/>
              </a:rPr>
              <a:t>zbins</a:t>
            </a:r>
            <a:r>
              <a:rPr lang="en-US" sz="4000" dirty="0">
                <a:latin typeface="Courier"/>
              </a:rPr>
              <a:t>,"--ctomo","1",</a:t>
            </a:r>
          </a:p>
          <a:p>
            <a:pPr marL="0" indent="0">
              <a:buNone/>
            </a:pPr>
            <a:r>
              <a:rPr lang="en-US" sz="4000" dirty="0">
                <a:latin typeface="Courier"/>
              </a:rPr>
              <a:t>                     "--</a:t>
            </a:r>
            <a:r>
              <a:rPr lang="en-US" sz="4000" dirty="0" err="1">
                <a:latin typeface="Courier"/>
              </a:rPr>
              <a:t>pzcol</a:t>
            </a:r>
            <a:r>
              <a:rPr lang="en-US" sz="4000" dirty="0">
                <a:latin typeface="Courier"/>
              </a:rPr>
              <a:t>",</a:t>
            </a:r>
            <a:r>
              <a:rPr lang="en-US" sz="4000" dirty="0" err="1">
                <a:latin typeface="Courier"/>
              </a:rPr>
              <a:t>str</a:t>
            </a:r>
            <a:r>
              <a:rPr lang="en-US" sz="4000" dirty="0">
                <a:latin typeface="Courier"/>
              </a:rPr>
              <a:t>(</a:t>
            </a:r>
            <a:r>
              <a:rPr lang="en-US" sz="4000" dirty="0" err="1">
                <a:latin typeface="Courier"/>
              </a:rPr>
              <a:t>pz_startcol</a:t>
            </a:r>
            <a:r>
              <a:rPr lang="en-US" sz="4000" dirty="0">
                <a:latin typeface="Courier"/>
              </a:rPr>
              <a:t>),"--</a:t>
            </a:r>
            <a:r>
              <a:rPr lang="en-US" sz="4000" dirty="0" err="1">
                <a:latin typeface="Courier"/>
              </a:rPr>
              <a:t>pznb</a:t>
            </a:r>
            <a:r>
              <a:rPr lang="en-US" sz="4000" dirty="0">
                <a:latin typeface="Courier"/>
              </a:rPr>
              <a:t>",</a:t>
            </a:r>
            <a:r>
              <a:rPr lang="en-US" sz="4000" dirty="0" err="1">
                <a:latin typeface="Courier"/>
              </a:rPr>
              <a:t>str</a:t>
            </a:r>
            <a:r>
              <a:rPr lang="en-US" sz="4000" dirty="0">
                <a:latin typeface="Courier"/>
              </a:rPr>
              <a:t>(</a:t>
            </a:r>
            <a:r>
              <a:rPr lang="en-US" sz="4000" dirty="0" err="1">
                <a:latin typeface="Courier"/>
              </a:rPr>
              <a:t>pz_nbins</a:t>
            </a:r>
            <a:r>
              <a:rPr lang="en-US" sz="4000" dirty="0">
                <a:latin typeface="Courier"/>
              </a:rPr>
              <a:t>),</a:t>
            </a:r>
          </a:p>
          <a:p>
            <a:pPr marL="0" indent="0">
              <a:buNone/>
            </a:pPr>
            <a:r>
              <a:rPr lang="en-US" sz="4000" dirty="0">
                <a:latin typeface="Courier"/>
              </a:rPr>
              <a:t>                     "--</a:t>
            </a:r>
            <a:r>
              <a:rPr lang="en-US" sz="4000" dirty="0" err="1">
                <a:latin typeface="Courier"/>
              </a:rPr>
              <a:t>pzlo</a:t>
            </a:r>
            <a:r>
              <a:rPr lang="en-US" sz="4000" dirty="0">
                <a:latin typeface="Courier"/>
              </a:rPr>
              <a:t>",</a:t>
            </a:r>
            <a:r>
              <a:rPr lang="en-US" sz="4000" dirty="0" err="1">
                <a:latin typeface="Courier"/>
              </a:rPr>
              <a:t>str</a:t>
            </a:r>
            <a:r>
              <a:rPr lang="en-US" sz="4000" dirty="0">
                <a:latin typeface="Courier"/>
              </a:rPr>
              <a:t>(</a:t>
            </a:r>
            <a:r>
              <a:rPr lang="en-US" sz="4000" dirty="0" err="1">
                <a:latin typeface="Courier"/>
              </a:rPr>
              <a:t>pz_zlo</a:t>
            </a:r>
            <a:r>
              <a:rPr lang="en-US" sz="4000" dirty="0">
                <a:latin typeface="Courier"/>
              </a:rPr>
              <a:t>),"--</a:t>
            </a:r>
            <a:r>
              <a:rPr lang="en-US" sz="4000" dirty="0" err="1">
                <a:latin typeface="Courier"/>
              </a:rPr>
              <a:t>pzhi</a:t>
            </a:r>
            <a:r>
              <a:rPr lang="en-US" sz="4000" dirty="0">
                <a:latin typeface="Courier"/>
              </a:rPr>
              <a:t>",</a:t>
            </a:r>
            <a:r>
              <a:rPr lang="en-US" sz="4000" dirty="0" err="1">
                <a:latin typeface="Courier"/>
              </a:rPr>
              <a:t>str</a:t>
            </a:r>
            <a:r>
              <a:rPr lang="en-US" sz="4000" dirty="0">
                <a:latin typeface="Courier"/>
              </a:rPr>
              <a:t>(</a:t>
            </a:r>
            <a:r>
              <a:rPr lang="en-US" sz="4000" dirty="0" err="1">
                <a:latin typeface="Courier"/>
              </a:rPr>
              <a:t>pz_zhi</a:t>
            </a:r>
            <a:r>
              <a:rPr lang="en-US" sz="4000" dirty="0">
                <a:latin typeface="Courier"/>
              </a:rPr>
              <a:t>),</a:t>
            </a:r>
          </a:p>
          <a:p>
            <a:pPr marL="0" indent="0">
              <a:buNone/>
            </a:pPr>
            <a:r>
              <a:rPr lang="en-US" sz="4000" dirty="0">
                <a:latin typeface="Courier"/>
              </a:rPr>
              <a:t>                     "--out1",dndz1,"--out2",dndz2)</a:t>
            </a:r>
          </a:p>
          <a:p>
            <a:pPr marL="0" indent="0">
              <a:buNone/>
            </a:pPr>
            <a:r>
              <a:rPr lang="en-US" sz="4000" dirty="0" err="1">
                <a:latin typeface="Courier"/>
              </a:rPr>
              <a:t>calDndz.uses</a:t>
            </a:r>
            <a:r>
              <a:rPr lang="en-US" sz="4000" dirty="0">
                <a:latin typeface="Courier"/>
              </a:rPr>
              <a:t>(</a:t>
            </a:r>
            <a:r>
              <a:rPr lang="en-US" sz="4000" dirty="0" err="1">
                <a:latin typeface="Courier"/>
              </a:rPr>
              <a:t>wcl</a:t>
            </a:r>
            <a:r>
              <a:rPr lang="en-US" sz="4000" dirty="0">
                <a:latin typeface="Courier"/>
              </a:rPr>
              <a:t>, link=</a:t>
            </a:r>
            <a:r>
              <a:rPr lang="en-US" sz="4000" dirty="0" err="1">
                <a:latin typeface="Courier"/>
              </a:rPr>
              <a:t>Link.INPUT</a:t>
            </a:r>
            <a:r>
              <a:rPr lang="en-US" sz="4000" dirty="0">
                <a:latin typeface="Courier"/>
              </a:rPr>
              <a:t>)</a:t>
            </a:r>
          </a:p>
          <a:p>
            <a:pPr marL="0" indent="0">
              <a:buNone/>
            </a:pPr>
            <a:r>
              <a:rPr lang="en-US" sz="4000" dirty="0" err="1">
                <a:latin typeface="Courier"/>
              </a:rPr>
              <a:t>calDndz.uses</a:t>
            </a:r>
            <a:r>
              <a:rPr lang="en-US" sz="4000" dirty="0">
                <a:latin typeface="Courier"/>
              </a:rPr>
              <a:t>(shape, link=</a:t>
            </a:r>
            <a:r>
              <a:rPr lang="en-US" sz="4000" dirty="0" err="1">
                <a:latin typeface="Courier"/>
              </a:rPr>
              <a:t>Link.INPUT</a:t>
            </a:r>
            <a:r>
              <a:rPr lang="en-US" sz="4000" dirty="0">
                <a:latin typeface="Courier"/>
              </a:rPr>
              <a:t>)</a:t>
            </a:r>
          </a:p>
          <a:p>
            <a:pPr marL="0" indent="0">
              <a:buNone/>
            </a:pPr>
            <a:r>
              <a:rPr lang="en-US" sz="4000" dirty="0" err="1">
                <a:latin typeface="Courier"/>
              </a:rPr>
              <a:t>calDndz.uses</a:t>
            </a:r>
            <a:r>
              <a:rPr lang="en-US" sz="4000" dirty="0">
                <a:latin typeface="Courier"/>
              </a:rPr>
              <a:t>(</a:t>
            </a:r>
            <a:r>
              <a:rPr lang="en-US" sz="4000" dirty="0" err="1">
                <a:latin typeface="Courier"/>
              </a:rPr>
              <a:t>wlinfo</a:t>
            </a:r>
            <a:r>
              <a:rPr lang="en-US" sz="4000" dirty="0">
                <a:latin typeface="Courier"/>
              </a:rPr>
              <a:t>, link=</a:t>
            </a:r>
            <a:r>
              <a:rPr lang="en-US" sz="4000" dirty="0" err="1">
                <a:latin typeface="Courier"/>
              </a:rPr>
              <a:t>Link.INPUT</a:t>
            </a:r>
            <a:r>
              <a:rPr lang="en-US" sz="4000" dirty="0">
                <a:latin typeface="Courier"/>
              </a:rPr>
              <a:t>)</a:t>
            </a:r>
          </a:p>
          <a:p>
            <a:pPr marL="0" indent="0">
              <a:buNone/>
            </a:pPr>
            <a:r>
              <a:rPr lang="en-US" sz="4000" dirty="0" err="1">
                <a:latin typeface="Courier"/>
              </a:rPr>
              <a:t>calDndz.uses</a:t>
            </a:r>
            <a:r>
              <a:rPr lang="en-US" sz="4000" dirty="0">
                <a:latin typeface="Courier"/>
              </a:rPr>
              <a:t>(</a:t>
            </a:r>
            <a:r>
              <a:rPr lang="en-US" sz="4000" dirty="0" err="1">
                <a:latin typeface="Courier"/>
              </a:rPr>
              <a:t>pdf</a:t>
            </a:r>
            <a:r>
              <a:rPr lang="en-US" sz="4000" dirty="0">
                <a:latin typeface="Courier"/>
              </a:rPr>
              <a:t>, link=</a:t>
            </a:r>
            <a:r>
              <a:rPr lang="en-US" sz="4000" dirty="0" err="1">
                <a:latin typeface="Courier"/>
              </a:rPr>
              <a:t>Link.INPUT</a:t>
            </a:r>
            <a:r>
              <a:rPr lang="en-US" sz="4000" dirty="0">
                <a:latin typeface="Courier"/>
              </a:rPr>
              <a:t>)</a:t>
            </a:r>
          </a:p>
          <a:p>
            <a:pPr marL="0" indent="0">
              <a:buNone/>
            </a:pPr>
            <a:r>
              <a:rPr lang="en-US" sz="4000" dirty="0" err="1">
                <a:latin typeface="Courier"/>
              </a:rPr>
              <a:t>calDndz.uses</a:t>
            </a:r>
            <a:r>
              <a:rPr lang="en-US" sz="4000" dirty="0">
                <a:latin typeface="Courier"/>
              </a:rPr>
              <a:t>(dndz1, link=</a:t>
            </a:r>
            <a:r>
              <a:rPr lang="en-US" sz="4000" dirty="0" err="1">
                <a:latin typeface="Courier"/>
              </a:rPr>
              <a:t>Link.OUTPUT</a:t>
            </a:r>
            <a:r>
              <a:rPr lang="en-US" sz="4000" dirty="0">
                <a:latin typeface="Courier"/>
              </a:rPr>
              <a:t>, transfer=True, register=True)</a:t>
            </a:r>
          </a:p>
          <a:p>
            <a:pPr marL="0" indent="0">
              <a:buNone/>
            </a:pPr>
            <a:r>
              <a:rPr lang="en-US" sz="4000" dirty="0" err="1">
                <a:latin typeface="Courier"/>
              </a:rPr>
              <a:t>calDndz.uses</a:t>
            </a:r>
            <a:r>
              <a:rPr lang="en-US" sz="4000" dirty="0">
                <a:latin typeface="Courier"/>
              </a:rPr>
              <a:t>(dndz2, link=</a:t>
            </a:r>
            <a:r>
              <a:rPr lang="en-US" sz="4000" dirty="0" err="1">
                <a:latin typeface="Courier"/>
              </a:rPr>
              <a:t>Link.OUTPUT</a:t>
            </a:r>
            <a:r>
              <a:rPr lang="en-US" sz="4000" dirty="0">
                <a:latin typeface="Courier"/>
              </a:rPr>
              <a:t>, transfer=True, register=True)</a:t>
            </a:r>
          </a:p>
          <a:p>
            <a:pPr marL="0" indent="0">
              <a:buNone/>
            </a:pPr>
            <a:endParaRPr lang="en-US" sz="4000" dirty="0">
              <a:latin typeface="Courier"/>
            </a:endParaRPr>
          </a:p>
          <a:p>
            <a:pPr marL="0" indent="0">
              <a:buNone/>
            </a:pPr>
            <a:r>
              <a:rPr lang="en-US" sz="4000" dirty="0" err="1">
                <a:latin typeface="Courier"/>
              </a:rPr>
              <a:t>wlpipe.addJob</a:t>
            </a:r>
            <a:r>
              <a:rPr lang="en-US" sz="4000" dirty="0">
                <a:latin typeface="Courier"/>
              </a:rPr>
              <a:t>(</a:t>
            </a:r>
            <a:r>
              <a:rPr lang="en-US" sz="4000" dirty="0" err="1">
                <a:latin typeface="Courier"/>
              </a:rPr>
              <a:t>calDndz</a:t>
            </a:r>
            <a:r>
              <a:rPr lang="en-US" sz="4000" dirty="0">
                <a:latin typeface="Courier"/>
              </a:rPr>
              <a:t>)</a:t>
            </a:r>
          </a:p>
          <a:p>
            <a:pPr marL="0" indent="0">
              <a:buNone/>
            </a:pPr>
            <a:endParaRPr lang="en-US" sz="4000" dirty="0">
              <a:latin typeface="Courier"/>
            </a:endParaRPr>
          </a:p>
          <a:p>
            <a:pPr marL="0" indent="0">
              <a:buNone/>
            </a:pPr>
            <a:r>
              <a:rPr lang="en-US" sz="4000" dirty="0">
                <a:latin typeface="Courier"/>
              </a:rPr>
              <a:t>	.</a:t>
            </a:r>
          </a:p>
          <a:p>
            <a:pPr marL="0" indent="0">
              <a:buNone/>
            </a:pPr>
            <a:r>
              <a:rPr lang="en-US" sz="4000" dirty="0">
                <a:latin typeface="Courier"/>
              </a:rPr>
              <a:t>	.</a:t>
            </a:r>
          </a:p>
          <a:p>
            <a:pPr marL="0" indent="0">
              <a:buNone/>
            </a:pPr>
            <a:r>
              <a:rPr lang="en-US" sz="4000" dirty="0">
                <a:latin typeface="Courier"/>
              </a:rPr>
              <a:t>	.</a:t>
            </a:r>
          </a:p>
        </p:txBody>
      </p:sp>
      <p:grpSp>
        <p:nvGrpSpPr>
          <p:cNvPr id="35" name="Group 34"/>
          <p:cNvGrpSpPr/>
          <p:nvPr/>
        </p:nvGrpSpPr>
        <p:grpSpPr>
          <a:xfrm>
            <a:off x="2387600" y="3327400"/>
            <a:ext cx="6654800" cy="3445322"/>
            <a:chOff x="2387600" y="3327400"/>
            <a:chExt cx="6654800" cy="3445322"/>
          </a:xfrm>
        </p:grpSpPr>
        <p:grpSp>
          <p:nvGrpSpPr>
            <p:cNvPr id="10" name="Group 9"/>
            <p:cNvGrpSpPr/>
            <p:nvPr/>
          </p:nvGrpSpPr>
          <p:grpSpPr>
            <a:xfrm>
              <a:off x="4724400" y="3327400"/>
              <a:ext cx="4318000" cy="3445322"/>
              <a:chOff x="4724400" y="3327400"/>
              <a:chExt cx="4318000" cy="3445322"/>
            </a:xfrm>
          </p:grpSpPr>
          <p:sp>
            <p:nvSpPr>
              <p:cNvPr id="5" name="TextBox 4"/>
              <p:cNvSpPr txBox="1"/>
              <p:nvPr/>
            </p:nvSpPr>
            <p:spPr>
              <a:xfrm>
                <a:off x="4724400" y="3771900"/>
                <a:ext cx="4318000" cy="3000822"/>
              </a:xfrm>
              <a:prstGeom prst="rect">
                <a:avLst/>
              </a:prstGeom>
              <a:solidFill>
                <a:schemeClr val="accent1">
                  <a:lumMod val="20000"/>
                  <a:lumOff val="80000"/>
                </a:schemeClr>
              </a:solidFill>
              <a:ln w="0">
                <a:solidFill>
                  <a:schemeClr val="tx1"/>
                </a:solidFill>
              </a:ln>
              <a:effectLst>
                <a:outerShdw blurRad="50800" dist="38100" dir="2700000" algn="tl" rotWithShape="0">
                  <a:srgbClr val="000000">
                    <a:alpha val="43000"/>
                  </a:srgbClr>
                </a:outerShdw>
              </a:effectLst>
            </p:spPr>
            <p:txBody>
              <a:bodyPr wrap="square" rtlCol="0">
                <a:spAutoFit/>
              </a:bodyPr>
              <a:lstStyle/>
              <a:p>
                <a:pPr fontAlgn="auto">
                  <a:spcBef>
                    <a:spcPts val="0"/>
                  </a:spcBef>
                  <a:spcAft>
                    <a:spcPts val="0"/>
                  </a:spcAft>
                </a:pPr>
                <a:r>
                  <a:rPr lang="en-US" sz="900" dirty="0" err="1">
                    <a:solidFill>
                      <a:prstClr val="black"/>
                    </a:solidFill>
                    <a:latin typeface="Courier"/>
                    <a:ea typeface="+mn-ea"/>
                    <a:cs typeface="Courier"/>
                  </a:rPr>
                  <a:t>tr</a:t>
                </a:r>
                <a:r>
                  <a:rPr lang="en-US" sz="900" dirty="0">
                    <a:solidFill>
                      <a:prstClr val="black"/>
                    </a:solidFill>
                    <a:latin typeface="Courier"/>
                    <a:ea typeface="+mn-ea"/>
                    <a:cs typeface="Courier"/>
                  </a:rPr>
                  <a:t> </a:t>
                </a:r>
                <a:r>
                  <a:rPr lang="en-US" sz="900" dirty="0" err="1">
                    <a:solidFill>
                      <a:prstClr val="black"/>
                    </a:solidFill>
                    <a:latin typeface="Courier"/>
                    <a:ea typeface="+mn-ea"/>
                    <a:cs typeface="Courier"/>
                  </a:rPr>
                  <a:t>calDndz</a:t>
                </a:r>
                <a:r>
                  <a:rPr lang="en-US" sz="900" dirty="0">
                    <a:solidFill>
                      <a:prstClr val="black"/>
                    </a:solidFill>
                    <a:latin typeface="Courier"/>
                    <a:ea typeface="+mn-ea"/>
                    <a:cs typeface="Courier"/>
                  </a:rPr>
                  <a:t> {</a:t>
                </a:r>
              </a:p>
              <a:p>
                <a:pPr fontAlgn="auto">
                  <a:spcBef>
                    <a:spcPts val="0"/>
                  </a:spcBef>
                  <a:spcAft>
                    <a:spcPts val="0"/>
                  </a:spcAft>
                </a:pPr>
                <a:r>
                  <a:rPr lang="en-US" sz="900" dirty="0">
                    <a:solidFill>
                      <a:prstClr val="black"/>
                    </a:solidFill>
                    <a:latin typeface="Courier"/>
                    <a:ea typeface="+mn-ea"/>
                    <a:cs typeface="Courier"/>
                  </a:rPr>
                  <a:t>    site </a:t>
                </a:r>
                <a:r>
                  <a:rPr lang="en-US" sz="900" dirty="0" err="1">
                    <a:solidFill>
                      <a:prstClr val="black"/>
                    </a:solidFill>
                    <a:latin typeface="Courier"/>
                    <a:ea typeface="+mn-ea"/>
                    <a:cs typeface="Courier"/>
                  </a:rPr>
                  <a:t>condorpool</a:t>
                </a:r>
                <a:r>
                  <a:rPr lang="en-US" sz="900" dirty="0">
                    <a:solidFill>
                      <a:prstClr val="black"/>
                    </a:solidFill>
                    <a:latin typeface="Courier"/>
                    <a:ea typeface="+mn-ea"/>
                    <a:cs typeface="Courier"/>
                  </a:rPr>
                  <a:t> {</a:t>
                </a:r>
              </a:p>
              <a:p>
                <a:pPr fontAlgn="auto">
                  <a:spcBef>
                    <a:spcPts val="0"/>
                  </a:spcBef>
                  <a:spcAft>
                    <a:spcPts val="0"/>
                  </a:spcAft>
                </a:pPr>
                <a:r>
                  <a:rPr lang="en-US" sz="900" dirty="0">
                    <a:solidFill>
                      <a:prstClr val="black"/>
                    </a:solidFill>
                    <a:latin typeface="Courier"/>
                    <a:ea typeface="+mn-ea"/>
                    <a:cs typeface="Courier"/>
                  </a:rPr>
                  <a:t>        profile </a:t>
                </a:r>
                <a:r>
                  <a:rPr lang="en-US" sz="900" dirty="0" err="1">
                    <a:solidFill>
                      <a:prstClr val="black"/>
                    </a:solidFill>
                    <a:latin typeface="Courier"/>
                    <a:ea typeface="+mn-ea"/>
                    <a:cs typeface="Courier"/>
                  </a:rPr>
                  <a:t>env</a:t>
                </a:r>
                <a:r>
                  <a:rPr lang="en-US" sz="900" dirty="0">
                    <a:solidFill>
                      <a:prstClr val="black"/>
                    </a:solidFill>
                    <a:latin typeface="Courier"/>
                    <a:ea typeface="+mn-ea"/>
                    <a:cs typeface="Courier"/>
                  </a:rPr>
                  <a:t> "PYTHONPATH" "${WLPIPE_DIR}/</a:t>
                </a:r>
                <a:r>
                  <a:rPr lang="en-US" sz="900" dirty="0" err="1">
                    <a:solidFill>
                      <a:prstClr val="black"/>
                    </a:solidFill>
                    <a:latin typeface="Courier"/>
                    <a:ea typeface="+mn-ea"/>
                    <a:cs typeface="Courier"/>
                  </a:rPr>
                  <a:t>deswrappers</a:t>
                </a:r>
                <a:r>
                  <a:rPr lang="en-US" sz="900" dirty="0">
                    <a:solidFill>
                      <a:prstClr val="black"/>
                    </a:solidFill>
                    <a:latin typeface="Courier"/>
                    <a:ea typeface="+mn-ea"/>
                    <a:cs typeface="Courier"/>
                  </a:rPr>
                  <a:t>"</a:t>
                </a:r>
              </a:p>
              <a:p>
                <a:pPr fontAlgn="auto">
                  <a:spcBef>
                    <a:spcPts val="0"/>
                  </a:spcBef>
                  <a:spcAft>
                    <a:spcPts val="0"/>
                  </a:spcAft>
                </a:pPr>
                <a:r>
                  <a:rPr lang="en-US" sz="900" dirty="0">
                    <a:solidFill>
                      <a:prstClr val="black"/>
                    </a:solidFill>
                    <a:latin typeface="Courier"/>
                    <a:ea typeface="+mn-ea"/>
                    <a:cs typeface="Courier"/>
                  </a:rPr>
                  <a:t>        </a:t>
                </a:r>
                <a:r>
                  <a:rPr lang="en-US" sz="900" dirty="0" err="1">
                    <a:solidFill>
                      <a:prstClr val="black"/>
                    </a:solidFill>
                    <a:latin typeface="Courier"/>
                    <a:ea typeface="+mn-ea"/>
                    <a:cs typeface="Courier"/>
                  </a:rPr>
                  <a:t>pfn</a:t>
                </a:r>
                <a:r>
                  <a:rPr lang="en-US" sz="900" dirty="0">
                    <a:solidFill>
                      <a:prstClr val="black"/>
                    </a:solidFill>
                    <a:latin typeface="Courier"/>
                    <a:ea typeface="+mn-ea"/>
                    <a:cs typeface="Courier"/>
                  </a:rPr>
                  <a:t> "${WLPIPE_DIR}/bin/</a:t>
                </a:r>
                <a:r>
                  <a:rPr lang="en-US" sz="900" dirty="0" err="1">
                    <a:solidFill>
                      <a:prstClr val="black"/>
                    </a:solidFill>
                    <a:latin typeface="Courier"/>
                    <a:ea typeface="+mn-ea"/>
                    <a:cs typeface="Courier"/>
                  </a:rPr>
                  <a:t>calDndz.py</a:t>
                </a:r>
                <a:r>
                  <a:rPr lang="en-US" sz="900" dirty="0">
                    <a:solidFill>
                      <a:prstClr val="black"/>
                    </a:solidFill>
                    <a:latin typeface="Courier"/>
                    <a:ea typeface="+mn-ea"/>
                    <a:cs typeface="Courier"/>
                  </a:rPr>
                  <a:t>"</a:t>
                </a:r>
              </a:p>
              <a:p>
                <a:pPr fontAlgn="auto">
                  <a:spcBef>
                    <a:spcPts val="0"/>
                  </a:spcBef>
                  <a:spcAft>
                    <a:spcPts val="0"/>
                  </a:spcAft>
                </a:pPr>
                <a:r>
                  <a:rPr lang="de-DE" sz="900" dirty="0">
                    <a:solidFill>
                      <a:prstClr val="black"/>
                    </a:solidFill>
                    <a:latin typeface="Courier"/>
                    <a:ea typeface="+mn-ea"/>
                    <a:cs typeface="Courier"/>
                  </a:rPr>
                  <a:t>        </a:t>
                </a:r>
                <a:r>
                  <a:rPr lang="de-DE" sz="900" dirty="0" err="1">
                    <a:solidFill>
                      <a:prstClr val="black"/>
                    </a:solidFill>
                    <a:latin typeface="Courier"/>
                    <a:ea typeface="+mn-ea"/>
                    <a:cs typeface="Courier"/>
                  </a:rPr>
                  <a:t>arch</a:t>
                </a:r>
                <a:r>
                  <a:rPr lang="de-DE" sz="900" dirty="0">
                    <a:solidFill>
                      <a:prstClr val="black"/>
                    </a:solidFill>
                    <a:latin typeface="Courier"/>
                    <a:ea typeface="+mn-ea"/>
                    <a:cs typeface="Courier"/>
                  </a:rPr>
                  <a:t> "x86_64"</a:t>
                </a:r>
              </a:p>
              <a:p>
                <a:pPr fontAlgn="auto">
                  <a:spcBef>
                    <a:spcPts val="0"/>
                  </a:spcBef>
                  <a:spcAft>
                    <a:spcPts val="0"/>
                  </a:spcAft>
                </a:pPr>
                <a:r>
                  <a:rPr lang="de-DE" sz="900" dirty="0">
                    <a:solidFill>
                      <a:prstClr val="black"/>
                    </a:solidFill>
                    <a:latin typeface="Courier"/>
                    <a:ea typeface="+mn-ea"/>
                    <a:cs typeface="Courier"/>
                  </a:rPr>
                  <a:t>        </a:t>
                </a:r>
                <a:r>
                  <a:rPr lang="de-DE" sz="900" dirty="0" err="1">
                    <a:solidFill>
                      <a:prstClr val="black"/>
                    </a:solidFill>
                    <a:latin typeface="Courier"/>
                    <a:ea typeface="+mn-ea"/>
                    <a:cs typeface="Courier"/>
                  </a:rPr>
                  <a:t>os</a:t>
                </a:r>
                <a:r>
                  <a:rPr lang="de-DE" sz="900" dirty="0">
                    <a:solidFill>
                      <a:prstClr val="black"/>
                    </a:solidFill>
                    <a:latin typeface="Courier"/>
                    <a:ea typeface="+mn-ea"/>
                    <a:cs typeface="Courier"/>
                  </a:rPr>
                  <a:t> “LINUX"</a:t>
                </a:r>
              </a:p>
              <a:p>
                <a:pPr fontAlgn="auto">
                  <a:spcBef>
                    <a:spcPts val="0"/>
                  </a:spcBef>
                  <a:spcAft>
                    <a:spcPts val="0"/>
                  </a:spcAft>
                </a:pPr>
                <a:r>
                  <a:rPr lang="de-DE" sz="900" dirty="0">
                    <a:solidFill>
                      <a:prstClr val="black"/>
                    </a:solidFill>
                    <a:latin typeface="Courier"/>
                    <a:ea typeface="+mn-ea"/>
                    <a:cs typeface="Courier"/>
                  </a:rPr>
                  <a:t>        type "INSTALLED"</a:t>
                </a:r>
              </a:p>
              <a:p>
                <a:pPr fontAlgn="auto">
                  <a:spcBef>
                    <a:spcPts val="0"/>
                  </a:spcBef>
                  <a:spcAft>
                    <a:spcPts val="0"/>
                  </a:spcAft>
                </a:pPr>
                <a:r>
                  <a:rPr lang="de-DE" sz="900" dirty="0">
                    <a:solidFill>
                      <a:prstClr val="black"/>
                    </a:solidFill>
                    <a:latin typeface="Courier"/>
                    <a:ea typeface="+mn-ea"/>
                    <a:cs typeface="Courier"/>
                  </a:rPr>
                  <a:t>    }</a:t>
                </a:r>
              </a:p>
              <a:p>
                <a:pPr fontAlgn="auto">
                  <a:spcBef>
                    <a:spcPts val="0"/>
                  </a:spcBef>
                  <a:spcAft>
                    <a:spcPts val="0"/>
                  </a:spcAft>
                </a:pPr>
                <a:r>
                  <a:rPr lang="de-DE" sz="900" dirty="0">
                    <a:solidFill>
                      <a:prstClr val="black"/>
                    </a:solidFill>
                    <a:latin typeface="Courier"/>
                    <a:ea typeface="+mn-ea"/>
                    <a:cs typeface="Courier"/>
                  </a:rPr>
                  <a:t>}</a:t>
                </a:r>
              </a:p>
              <a:p>
                <a:pPr fontAlgn="auto">
                  <a:spcBef>
                    <a:spcPts val="0"/>
                  </a:spcBef>
                  <a:spcAft>
                    <a:spcPts val="0"/>
                  </a:spcAft>
                </a:pPr>
                <a:endParaRPr lang="de-DE" sz="900" dirty="0">
                  <a:solidFill>
                    <a:prstClr val="black"/>
                  </a:solidFill>
                  <a:latin typeface="Courier"/>
                  <a:ea typeface="+mn-ea"/>
                  <a:cs typeface="Courier"/>
                </a:endParaRPr>
              </a:p>
              <a:p>
                <a:pPr fontAlgn="auto">
                  <a:spcBef>
                    <a:spcPts val="0"/>
                  </a:spcBef>
                  <a:spcAft>
                    <a:spcPts val="0"/>
                  </a:spcAft>
                </a:pPr>
                <a:r>
                  <a:rPr lang="de-DE" sz="900" dirty="0" err="1">
                    <a:solidFill>
                      <a:prstClr val="black"/>
                    </a:solidFill>
                    <a:latin typeface="Courier"/>
                    <a:ea typeface="+mn-ea"/>
                    <a:cs typeface="Courier"/>
                  </a:rPr>
                  <a:t>tr</a:t>
                </a:r>
                <a:r>
                  <a:rPr lang="de-DE" sz="900" dirty="0">
                    <a:solidFill>
                      <a:prstClr val="black"/>
                    </a:solidFill>
                    <a:latin typeface="Courier"/>
                    <a:ea typeface="+mn-ea"/>
                    <a:cs typeface="Courier"/>
                  </a:rPr>
                  <a:t> </a:t>
                </a:r>
                <a:r>
                  <a:rPr lang="de-DE" sz="900" dirty="0" err="1">
                    <a:solidFill>
                      <a:prstClr val="black"/>
                    </a:solidFill>
                    <a:latin typeface="Courier"/>
                    <a:ea typeface="+mn-ea"/>
                    <a:cs typeface="Courier"/>
                  </a:rPr>
                  <a:t>treecorr</a:t>
                </a:r>
                <a:r>
                  <a:rPr lang="de-DE" sz="900" dirty="0">
                    <a:solidFill>
                      <a:prstClr val="black"/>
                    </a:solidFill>
                    <a:latin typeface="Courier"/>
                    <a:ea typeface="+mn-ea"/>
                    <a:cs typeface="Courier"/>
                  </a:rPr>
                  <a:t> {</a:t>
                </a:r>
              </a:p>
              <a:p>
                <a:pPr fontAlgn="auto">
                  <a:spcBef>
                    <a:spcPts val="0"/>
                  </a:spcBef>
                  <a:spcAft>
                    <a:spcPts val="0"/>
                  </a:spcAft>
                </a:pPr>
                <a:r>
                  <a:rPr lang="de-DE" sz="900" dirty="0">
                    <a:solidFill>
                      <a:prstClr val="black"/>
                    </a:solidFill>
                    <a:latin typeface="Courier"/>
                    <a:ea typeface="+mn-ea"/>
                    <a:cs typeface="Courier"/>
                  </a:rPr>
                  <a:t>    </a:t>
                </a:r>
                <a:r>
                  <a:rPr lang="de-DE" sz="900" dirty="0" err="1">
                    <a:solidFill>
                      <a:prstClr val="black"/>
                    </a:solidFill>
                    <a:latin typeface="Courier"/>
                    <a:ea typeface="+mn-ea"/>
                    <a:cs typeface="Courier"/>
                  </a:rPr>
                  <a:t>site</a:t>
                </a:r>
                <a:r>
                  <a:rPr lang="de-DE" sz="900" dirty="0">
                    <a:solidFill>
                      <a:prstClr val="black"/>
                    </a:solidFill>
                    <a:latin typeface="Courier"/>
                    <a:ea typeface="+mn-ea"/>
                    <a:cs typeface="Courier"/>
                  </a:rPr>
                  <a:t> </a:t>
                </a:r>
                <a:r>
                  <a:rPr lang="de-DE" sz="900" dirty="0" err="1">
                    <a:solidFill>
                      <a:prstClr val="black"/>
                    </a:solidFill>
                    <a:latin typeface="Courier"/>
                    <a:ea typeface="+mn-ea"/>
                    <a:cs typeface="Courier"/>
                  </a:rPr>
                  <a:t>FNAL_GPGrid</a:t>
                </a:r>
                <a:r>
                  <a:rPr lang="de-DE" sz="900" dirty="0">
                    <a:solidFill>
                      <a:prstClr val="black"/>
                    </a:solidFill>
                    <a:latin typeface="Courier"/>
                    <a:ea typeface="+mn-ea"/>
                    <a:cs typeface="Courier"/>
                  </a:rPr>
                  <a:t> {</a:t>
                </a:r>
              </a:p>
              <a:p>
                <a:pPr fontAlgn="auto">
                  <a:spcBef>
                    <a:spcPts val="0"/>
                  </a:spcBef>
                  <a:spcAft>
                    <a:spcPts val="0"/>
                  </a:spcAft>
                </a:pPr>
                <a:r>
                  <a:rPr lang="en-US" sz="900" dirty="0">
                    <a:solidFill>
                      <a:prstClr val="black"/>
                    </a:solidFill>
                    <a:latin typeface="Courier"/>
                    <a:ea typeface="+mn-ea"/>
                    <a:cs typeface="Courier"/>
                  </a:rPr>
                  <a:t>        </a:t>
                </a:r>
                <a:r>
                  <a:rPr lang="en-US" sz="900" dirty="0" err="1">
                    <a:solidFill>
                      <a:prstClr val="black"/>
                    </a:solidFill>
                    <a:latin typeface="Courier"/>
                    <a:ea typeface="+mn-ea"/>
                    <a:cs typeface="Courier"/>
                  </a:rPr>
                  <a:t>pfn</a:t>
                </a:r>
                <a:r>
                  <a:rPr lang="en-US" sz="900" dirty="0">
                    <a:solidFill>
                      <a:prstClr val="black"/>
                    </a:solidFill>
                    <a:latin typeface="Courier"/>
                    <a:ea typeface="+mn-ea"/>
                    <a:cs typeface="Courier"/>
                  </a:rPr>
                  <a:t> "${TREECORR_DIR}/corr2"</a:t>
                </a:r>
              </a:p>
              <a:p>
                <a:pPr fontAlgn="auto">
                  <a:spcBef>
                    <a:spcPts val="0"/>
                  </a:spcBef>
                  <a:spcAft>
                    <a:spcPts val="0"/>
                  </a:spcAft>
                </a:pPr>
                <a:r>
                  <a:rPr lang="de-DE" sz="900" dirty="0">
                    <a:solidFill>
                      <a:prstClr val="black"/>
                    </a:solidFill>
                    <a:latin typeface="Courier"/>
                    <a:ea typeface="+mn-ea"/>
                    <a:cs typeface="Courier"/>
                  </a:rPr>
                  <a:t>        </a:t>
                </a:r>
                <a:r>
                  <a:rPr lang="de-DE" sz="900" dirty="0" err="1">
                    <a:solidFill>
                      <a:prstClr val="black"/>
                    </a:solidFill>
                    <a:latin typeface="Courier"/>
                    <a:ea typeface="+mn-ea"/>
                    <a:cs typeface="Courier"/>
                  </a:rPr>
                  <a:t>arch</a:t>
                </a:r>
                <a:r>
                  <a:rPr lang="de-DE" sz="900" dirty="0">
                    <a:solidFill>
                      <a:prstClr val="black"/>
                    </a:solidFill>
                    <a:latin typeface="Courier"/>
                    <a:ea typeface="+mn-ea"/>
                    <a:cs typeface="Courier"/>
                  </a:rPr>
                  <a:t> "x86_64"</a:t>
                </a:r>
              </a:p>
              <a:p>
                <a:pPr fontAlgn="auto">
                  <a:spcBef>
                    <a:spcPts val="0"/>
                  </a:spcBef>
                  <a:spcAft>
                    <a:spcPts val="0"/>
                  </a:spcAft>
                </a:pPr>
                <a:r>
                  <a:rPr lang="de-DE" sz="900" dirty="0">
                    <a:solidFill>
                      <a:prstClr val="black"/>
                    </a:solidFill>
                    <a:latin typeface="Courier"/>
                    <a:ea typeface="+mn-ea"/>
                    <a:cs typeface="Courier"/>
                  </a:rPr>
                  <a:t>        </a:t>
                </a:r>
                <a:r>
                  <a:rPr lang="de-DE" sz="900" dirty="0" err="1">
                    <a:solidFill>
                      <a:prstClr val="black"/>
                    </a:solidFill>
                    <a:latin typeface="Courier"/>
                    <a:ea typeface="+mn-ea"/>
                    <a:cs typeface="Courier"/>
                  </a:rPr>
                  <a:t>os</a:t>
                </a:r>
                <a:r>
                  <a:rPr lang="de-DE" sz="900" dirty="0">
                    <a:solidFill>
                      <a:prstClr val="black"/>
                    </a:solidFill>
                    <a:latin typeface="Courier"/>
                    <a:ea typeface="+mn-ea"/>
                    <a:cs typeface="Courier"/>
                  </a:rPr>
                  <a:t> “LINUX"</a:t>
                </a:r>
              </a:p>
              <a:p>
                <a:pPr fontAlgn="auto">
                  <a:spcBef>
                    <a:spcPts val="0"/>
                  </a:spcBef>
                  <a:spcAft>
                    <a:spcPts val="0"/>
                  </a:spcAft>
                </a:pPr>
                <a:r>
                  <a:rPr lang="de-DE" sz="900" dirty="0">
                    <a:solidFill>
                      <a:prstClr val="black"/>
                    </a:solidFill>
                    <a:latin typeface="Courier"/>
                    <a:ea typeface="+mn-ea"/>
                    <a:cs typeface="Courier"/>
                  </a:rPr>
                  <a:t>        type "INSTALLED"</a:t>
                </a:r>
              </a:p>
              <a:p>
                <a:pPr fontAlgn="auto">
                  <a:spcBef>
                    <a:spcPts val="0"/>
                  </a:spcBef>
                  <a:spcAft>
                    <a:spcPts val="0"/>
                  </a:spcAft>
                </a:pPr>
                <a:r>
                  <a:rPr lang="de-DE" sz="900" dirty="0">
                    <a:solidFill>
                      <a:prstClr val="black"/>
                    </a:solidFill>
                    <a:latin typeface="Courier"/>
                    <a:ea typeface="+mn-ea"/>
                    <a:cs typeface="Courier"/>
                  </a:rPr>
                  <a:t>    }</a:t>
                </a:r>
              </a:p>
              <a:p>
                <a:pPr fontAlgn="auto">
                  <a:spcBef>
                    <a:spcPts val="0"/>
                  </a:spcBef>
                  <a:spcAft>
                    <a:spcPts val="0"/>
                  </a:spcAft>
                </a:pPr>
                <a:r>
                  <a:rPr lang="de-DE" sz="900" dirty="0">
                    <a:solidFill>
                      <a:prstClr val="black"/>
                    </a:solidFill>
                    <a:latin typeface="Courier"/>
                    <a:ea typeface="+mn-ea"/>
                    <a:cs typeface="Courier"/>
                  </a:rPr>
                  <a:t>}</a:t>
                </a:r>
              </a:p>
              <a:p>
                <a:pPr fontAlgn="auto">
                  <a:spcBef>
                    <a:spcPts val="0"/>
                  </a:spcBef>
                  <a:spcAft>
                    <a:spcPts val="0"/>
                  </a:spcAft>
                </a:pPr>
                <a:r>
                  <a:rPr lang="de-DE" sz="900" dirty="0">
                    <a:solidFill>
                      <a:prstClr val="black"/>
                    </a:solidFill>
                    <a:latin typeface="Courier"/>
                    <a:ea typeface="+mn-ea"/>
                    <a:cs typeface="Courier"/>
                  </a:rPr>
                  <a:t>			.</a:t>
                </a:r>
              </a:p>
              <a:p>
                <a:pPr fontAlgn="auto">
                  <a:spcBef>
                    <a:spcPts val="0"/>
                  </a:spcBef>
                  <a:spcAft>
                    <a:spcPts val="0"/>
                  </a:spcAft>
                </a:pPr>
                <a:r>
                  <a:rPr lang="de-DE" sz="900" dirty="0">
                    <a:solidFill>
                      <a:prstClr val="black"/>
                    </a:solidFill>
                    <a:latin typeface="Courier"/>
                    <a:ea typeface="+mn-ea"/>
                    <a:cs typeface="Courier"/>
                  </a:rPr>
                  <a:t>			.</a:t>
                </a:r>
              </a:p>
              <a:p>
                <a:pPr fontAlgn="auto">
                  <a:spcBef>
                    <a:spcPts val="0"/>
                  </a:spcBef>
                  <a:spcAft>
                    <a:spcPts val="0"/>
                  </a:spcAft>
                </a:pPr>
                <a:r>
                  <a:rPr lang="de-DE" sz="900" dirty="0">
                    <a:solidFill>
                      <a:prstClr val="black"/>
                    </a:solidFill>
                    <a:latin typeface="Courier"/>
                    <a:ea typeface="+mn-ea"/>
                    <a:cs typeface="Courier"/>
                  </a:rPr>
                  <a:t>			.</a:t>
                </a:r>
              </a:p>
            </p:txBody>
          </p:sp>
          <p:sp>
            <p:nvSpPr>
              <p:cNvPr id="8" name="TextBox 7"/>
              <p:cNvSpPr txBox="1"/>
              <p:nvPr/>
            </p:nvSpPr>
            <p:spPr>
              <a:xfrm>
                <a:off x="5702300" y="3327400"/>
                <a:ext cx="2370586" cy="369332"/>
              </a:xfrm>
              <a:prstGeom prst="rect">
                <a:avLst/>
              </a:prstGeom>
              <a:noFill/>
            </p:spPr>
            <p:txBody>
              <a:bodyPr wrap="none" rtlCol="0">
                <a:spAutoFit/>
              </a:bodyPr>
              <a:lstStyle/>
              <a:p>
                <a:pPr fontAlgn="auto">
                  <a:spcBef>
                    <a:spcPts val="0"/>
                  </a:spcBef>
                  <a:spcAft>
                    <a:spcPts val="0"/>
                  </a:spcAft>
                </a:pPr>
                <a:r>
                  <a:rPr lang="en-US" sz="1800" dirty="0">
                    <a:solidFill>
                      <a:srgbClr val="0000FF"/>
                    </a:solidFill>
                    <a:latin typeface="Calibri"/>
                    <a:ea typeface="+mn-ea"/>
                    <a:cs typeface="+mn-cs"/>
                  </a:rPr>
                  <a:t>Transformation catalog</a:t>
                </a:r>
              </a:p>
            </p:txBody>
          </p:sp>
        </p:grpSp>
        <p:grpSp>
          <p:nvGrpSpPr>
            <p:cNvPr id="33" name="Group 32"/>
            <p:cNvGrpSpPr/>
            <p:nvPr/>
          </p:nvGrpSpPr>
          <p:grpSpPr>
            <a:xfrm>
              <a:off x="2387600" y="3771900"/>
              <a:ext cx="2298700" cy="2984500"/>
              <a:chOff x="2387600" y="3771900"/>
              <a:chExt cx="2298700" cy="2984500"/>
            </a:xfrm>
          </p:grpSpPr>
          <p:cxnSp>
            <p:nvCxnSpPr>
              <p:cNvPr id="14" name="Straight Arrow Connector 13"/>
              <p:cNvCxnSpPr/>
              <p:nvPr/>
            </p:nvCxnSpPr>
            <p:spPr>
              <a:xfrm flipV="1">
                <a:off x="2400300" y="3771900"/>
                <a:ext cx="2286000" cy="165100"/>
              </a:xfrm>
              <a:prstGeom prst="straightConnector1">
                <a:avLst/>
              </a:prstGeom>
              <a:ln w="3175">
                <a:solidFill>
                  <a:schemeClr val="tx1"/>
                </a:solidFill>
                <a:prstDash val="sysDot"/>
                <a:tailEnd type="non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2387600" y="4051300"/>
                <a:ext cx="2298700" cy="2705100"/>
              </a:xfrm>
              <a:prstGeom prst="straightConnector1">
                <a:avLst/>
              </a:prstGeom>
              <a:ln w="3175">
                <a:solidFill>
                  <a:schemeClr val="tx1"/>
                </a:solidFill>
                <a:prstDash val="sysDot"/>
                <a:tailEnd type="none"/>
              </a:ln>
            </p:spPr>
            <p:style>
              <a:lnRef idx="2">
                <a:schemeClr val="accent1"/>
              </a:lnRef>
              <a:fillRef idx="0">
                <a:schemeClr val="accent1"/>
              </a:fillRef>
              <a:effectRef idx="1">
                <a:schemeClr val="accent1"/>
              </a:effectRef>
              <a:fontRef idx="minor">
                <a:schemeClr val="tx1"/>
              </a:fontRef>
            </p:style>
          </p:cxnSp>
        </p:grpSp>
      </p:grpSp>
      <p:grpSp>
        <p:nvGrpSpPr>
          <p:cNvPr id="34" name="Group 33"/>
          <p:cNvGrpSpPr/>
          <p:nvPr/>
        </p:nvGrpSpPr>
        <p:grpSpPr>
          <a:xfrm>
            <a:off x="2260600" y="1130300"/>
            <a:ext cx="6769100" cy="1670229"/>
            <a:chOff x="2260600" y="1130300"/>
            <a:chExt cx="6769100" cy="1670229"/>
          </a:xfrm>
        </p:grpSpPr>
        <p:grpSp>
          <p:nvGrpSpPr>
            <p:cNvPr id="9" name="Group 8"/>
            <p:cNvGrpSpPr/>
            <p:nvPr/>
          </p:nvGrpSpPr>
          <p:grpSpPr>
            <a:xfrm>
              <a:off x="3213100" y="1130300"/>
              <a:ext cx="5816600" cy="1670229"/>
              <a:chOff x="3213100" y="1130300"/>
              <a:chExt cx="5816600" cy="1670229"/>
            </a:xfrm>
          </p:grpSpPr>
          <p:sp>
            <p:nvSpPr>
              <p:cNvPr id="4" name="TextBox 3"/>
              <p:cNvSpPr txBox="1"/>
              <p:nvPr/>
            </p:nvSpPr>
            <p:spPr>
              <a:xfrm>
                <a:off x="3213100" y="1600200"/>
                <a:ext cx="5816600" cy="1200329"/>
              </a:xfrm>
              <a:prstGeom prst="rect">
                <a:avLst/>
              </a:prstGeom>
              <a:solidFill>
                <a:schemeClr val="bg2"/>
              </a:solidFill>
              <a:ln w="0">
                <a:solidFill>
                  <a:schemeClr val="tx1"/>
                </a:solidFill>
              </a:ln>
              <a:effectLst>
                <a:outerShdw blurRad="50800" dist="38100" dir="2700000" algn="tl" rotWithShape="0">
                  <a:srgbClr val="000000">
                    <a:alpha val="43000"/>
                  </a:srgbClr>
                </a:outerShdw>
              </a:effectLst>
            </p:spPr>
            <p:txBody>
              <a:bodyPr wrap="square" rtlCol="0">
                <a:spAutoFit/>
              </a:bodyPr>
              <a:lstStyle/>
              <a:p>
                <a:pPr fontAlgn="auto">
                  <a:spcBef>
                    <a:spcPts val="0"/>
                  </a:spcBef>
                  <a:spcAft>
                    <a:spcPts val="0"/>
                  </a:spcAft>
                </a:pPr>
                <a:r>
                  <a:rPr lang="en-US" sz="900" dirty="0">
                    <a:solidFill>
                      <a:prstClr val="black"/>
                    </a:solidFill>
                    <a:latin typeface="Courier"/>
                    <a:ea typeface="+mn-ea"/>
                    <a:cs typeface="Courier"/>
                  </a:rPr>
                  <a:t># file-based replica catalog: 2017-03-31T17:35:03.423-05:00</a:t>
                </a:r>
              </a:p>
              <a:p>
                <a:pPr fontAlgn="auto">
                  <a:spcBef>
                    <a:spcPts val="0"/>
                  </a:spcBef>
                  <a:spcAft>
                    <a:spcPts val="0"/>
                  </a:spcAft>
                </a:pPr>
                <a:r>
                  <a:rPr lang="en-US" sz="900" dirty="0" err="1">
                    <a:solidFill>
                      <a:prstClr val="black"/>
                    </a:solidFill>
                    <a:latin typeface="Courier"/>
                    <a:ea typeface="+mn-ea"/>
                    <a:cs typeface="Courier"/>
                  </a:rPr>
                  <a:t>shape.fits</a:t>
                </a:r>
                <a:r>
                  <a:rPr lang="en-US" sz="900" dirty="0">
                    <a:solidFill>
                      <a:prstClr val="black"/>
                    </a:solidFill>
                    <a:latin typeface="Courier"/>
                    <a:ea typeface="+mn-ea"/>
                    <a:cs typeface="Courier"/>
                  </a:rPr>
                  <a:t> file://${CAT_DIR}/sva1_gold_r1.1_im3shape.fits site="local"</a:t>
                </a:r>
              </a:p>
              <a:p>
                <a:pPr fontAlgn="auto">
                  <a:spcBef>
                    <a:spcPts val="0"/>
                  </a:spcBef>
                  <a:spcAft>
                    <a:spcPts val="0"/>
                  </a:spcAft>
                </a:pPr>
                <a:r>
                  <a:rPr lang="en-US" sz="900" dirty="0" err="1">
                    <a:solidFill>
                      <a:prstClr val="black"/>
                    </a:solidFill>
                    <a:latin typeface="Courier"/>
                    <a:ea typeface="+mn-ea"/>
                    <a:cs typeface="Courier"/>
                  </a:rPr>
                  <a:t>wlinfo.fits</a:t>
                </a:r>
                <a:r>
                  <a:rPr lang="en-US" sz="900" dirty="0">
                    <a:solidFill>
                      <a:prstClr val="black"/>
                    </a:solidFill>
                    <a:latin typeface="Courier"/>
                    <a:ea typeface="+mn-ea"/>
                    <a:cs typeface="Courier"/>
                  </a:rPr>
                  <a:t> file://${CAT_DIR}/sva1_gold_r1.0_wlinfo.fits site="local"</a:t>
                </a:r>
              </a:p>
              <a:p>
                <a:pPr fontAlgn="auto">
                  <a:spcBef>
                    <a:spcPts val="0"/>
                  </a:spcBef>
                  <a:spcAft>
                    <a:spcPts val="0"/>
                  </a:spcAft>
                </a:pPr>
                <a:r>
                  <a:rPr lang="en-US" sz="900" dirty="0" err="1">
                    <a:solidFill>
                      <a:prstClr val="black"/>
                    </a:solidFill>
                    <a:latin typeface="Courier"/>
                    <a:ea typeface="+mn-ea"/>
                    <a:cs typeface="Courier"/>
                  </a:rPr>
                  <a:t>pzpoint.fits</a:t>
                </a:r>
                <a:r>
                  <a:rPr lang="en-US" sz="900" dirty="0">
                    <a:solidFill>
                      <a:prstClr val="black"/>
                    </a:solidFill>
                    <a:latin typeface="Courier"/>
                    <a:ea typeface="+mn-ea"/>
                    <a:cs typeface="Courier"/>
                  </a:rPr>
                  <a:t> file://${CAT_DIR}/sva1_gold_r1.0_skynet_point.fits site="local"</a:t>
                </a:r>
              </a:p>
              <a:p>
                <a:pPr fontAlgn="auto">
                  <a:spcBef>
                    <a:spcPts val="0"/>
                  </a:spcBef>
                  <a:spcAft>
                    <a:spcPts val="0"/>
                  </a:spcAft>
                </a:pPr>
                <a:r>
                  <a:rPr lang="en-US" sz="900" dirty="0" err="1">
                    <a:solidFill>
                      <a:prstClr val="black"/>
                    </a:solidFill>
                    <a:latin typeface="Courier"/>
                    <a:ea typeface="+mn-ea"/>
                    <a:cs typeface="Courier"/>
                  </a:rPr>
                  <a:t>pdf.fits</a:t>
                </a:r>
                <a:r>
                  <a:rPr lang="en-US" sz="900" dirty="0">
                    <a:solidFill>
                      <a:prstClr val="black"/>
                    </a:solidFill>
                    <a:latin typeface="Courier"/>
                    <a:ea typeface="+mn-ea"/>
                    <a:cs typeface="Courier"/>
                  </a:rPr>
                  <a:t> file://${CAT_DIR}/sva1_gold_r1.0_skynet_pdf.fits site="local”</a:t>
                </a:r>
              </a:p>
              <a:p>
                <a:pPr fontAlgn="auto">
                  <a:spcBef>
                    <a:spcPts val="0"/>
                  </a:spcBef>
                  <a:spcAft>
                    <a:spcPts val="0"/>
                  </a:spcAft>
                </a:pPr>
                <a:r>
                  <a:rPr lang="en-US" sz="900" dirty="0">
                    <a:solidFill>
                      <a:prstClr val="black"/>
                    </a:solidFill>
                    <a:latin typeface="Courier"/>
                    <a:ea typeface="+mn-ea"/>
                    <a:cs typeface="Courier"/>
                  </a:rPr>
                  <a:t>					.</a:t>
                </a:r>
              </a:p>
              <a:p>
                <a:pPr fontAlgn="auto">
                  <a:spcBef>
                    <a:spcPts val="0"/>
                  </a:spcBef>
                  <a:spcAft>
                    <a:spcPts val="0"/>
                  </a:spcAft>
                </a:pPr>
                <a:r>
                  <a:rPr lang="en-US" sz="900" dirty="0">
                    <a:solidFill>
                      <a:prstClr val="black"/>
                    </a:solidFill>
                    <a:latin typeface="Courier"/>
                    <a:ea typeface="+mn-ea"/>
                    <a:cs typeface="Courier"/>
                  </a:rPr>
                  <a:t>					.</a:t>
                </a:r>
              </a:p>
              <a:p>
                <a:pPr fontAlgn="auto">
                  <a:spcBef>
                    <a:spcPts val="0"/>
                  </a:spcBef>
                  <a:spcAft>
                    <a:spcPts val="0"/>
                  </a:spcAft>
                </a:pPr>
                <a:r>
                  <a:rPr lang="en-US" sz="900" dirty="0">
                    <a:solidFill>
                      <a:prstClr val="black"/>
                    </a:solidFill>
                    <a:latin typeface="Courier"/>
                    <a:ea typeface="+mn-ea"/>
                    <a:cs typeface="Courier"/>
                  </a:rPr>
                  <a:t>					.</a:t>
                </a:r>
              </a:p>
            </p:txBody>
          </p:sp>
          <p:sp>
            <p:nvSpPr>
              <p:cNvPr id="7" name="TextBox 6"/>
              <p:cNvSpPr txBox="1"/>
              <p:nvPr/>
            </p:nvSpPr>
            <p:spPr>
              <a:xfrm>
                <a:off x="5181600" y="1130300"/>
                <a:ext cx="1591865" cy="369332"/>
              </a:xfrm>
              <a:prstGeom prst="rect">
                <a:avLst/>
              </a:prstGeom>
              <a:noFill/>
            </p:spPr>
            <p:txBody>
              <a:bodyPr wrap="none" rtlCol="0">
                <a:spAutoFit/>
              </a:bodyPr>
              <a:lstStyle/>
              <a:p>
                <a:pPr fontAlgn="auto">
                  <a:spcBef>
                    <a:spcPts val="0"/>
                  </a:spcBef>
                  <a:spcAft>
                    <a:spcPts val="0"/>
                  </a:spcAft>
                </a:pPr>
                <a:r>
                  <a:rPr lang="en-US" sz="1800" dirty="0">
                    <a:solidFill>
                      <a:srgbClr val="0000FF"/>
                    </a:solidFill>
                    <a:latin typeface="Calibri"/>
                    <a:ea typeface="+mn-ea"/>
                    <a:cs typeface="+mn-cs"/>
                  </a:rPr>
                  <a:t>Replica catalog</a:t>
                </a:r>
              </a:p>
            </p:txBody>
          </p:sp>
        </p:grpSp>
        <p:grpSp>
          <p:nvGrpSpPr>
            <p:cNvPr id="32" name="Group 31"/>
            <p:cNvGrpSpPr/>
            <p:nvPr/>
          </p:nvGrpSpPr>
          <p:grpSpPr>
            <a:xfrm>
              <a:off x="2260600" y="1612900"/>
              <a:ext cx="927100" cy="1168400"/>
              <a:chOff x="2260600" y="1612900"/>
              <a:chExt cx="927100" cy="1168400"/>
            </a:xfrm>
          </p:grpSpPr>
          <p:cxnSp>
            <p:nvCxnSpPr>
              <p:cNvPr id="24" name="Straight Arrow Connector 23"/>
              <p:cNvCxnSpPr/>
              <p:nvPr/>
            </p:nvCxnSpPr>
            <p:spPr>
              <a:xfrm flipV="1">
                <a:off x="2400300" y="1612900"/>
                <a:ext cx="787400" cy="406400"/>
              </a:xfrm>
              <a:prstGeom prst="straightConnector1">
                <a:avLst/>
              </a:prstGeom>
              <a:ln w="3175">
                <a:solidFill>
                  <a:schemeClr val="tx1"/>
                </a:solidFill>
                <a:prstDash val="sysDot"/>
                <a:tailEnd type="none"/>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a:off x="2260600" y="2641600"/>
                <a:ext cx="927100" cy="139700"/>
              </a:xfrm>
              <a:prstGeom prst="straightConnector1">
                <a:avLst/>
              </a:prstGeom>
              <a:ln w="3175">
                <a:solidFill>
                  <a:schemeClr val="tx1"/>
                </a:solidFill>
                <a:prstDash val="sysDot"/>
                <a:tailEnd type="none"/>
              </a:ln>
            </p:spPr>
            <p:style>
              <a:lnRef idx="2">
                <a:schemeClr val="accent1"/>
              </a:lnRef>
              <a:fillRef idx="0">
                <a:schemeClr val="accent1"/>
              </a:fillRef>
              <a:effectRef idx="1">
                <a:schemeClr val="accent1"/>
              </a:effectRef>
              <a:fontRef idx="minor">
                <a:schemeClr val="tx1"/>
              </a:fontRef>
            </p:style>
          </p:cxnSp>
        </p:grpSp>
      </p:grpSp>
      <p:sp>
        <p:nvSpPr>
          <p:cNvPr id="2" name="TextBox 1"/>
          <p:cNvSpPr txBox="1"/>
          <p:nvPr/>
        </p:nvSpPr>
        <p:spPr>
          <a:xfrm>
            <a:off x="2383006" y="141119"/>
            <a:ext cx="6647331" cy="369332"/>
          </a:xfrm>
          <a:prstGeom prst="rect">
            <a:avLst/>
          </a:prstGeom>
          <a:noFill/>
        </p:spPr>
        <p:txBody>
          <a:bodyPr wrap="square" rtlCol="0">
            <a:spAutoFit/>
          </a:bodyPr>
          <a:lstStyle/>
          <a:p>
            <a:pPr fontAlgn="auto">
              <a:spcBef>
                <a:spcPts val="0"/>
              </a:spcBef>
              <a:spcAft>
                <a:spcPts val="0"/>
              </a:spcAft>
            </a:pPr>
            <a:r>
              <a:rPr lang="en-US" sz="1800" u="sng" dirty="0" err="1">
                <a:solidFill>
                  <a:prstClr val="black"/>
                </a:solidFill>
                <a:latin typeface="Calibri"/>
                <a:ea typeface="+mn-ea"/>
                <a:cs typeface="+mn-cs"/>
              </a:rPr>
              <a:t>daxgen.py</a:t>
            </a:r>
            <a:r>
              <a:rPr lang="en-US" sz="1800" u="sng" dirty="0">
                <a:solidFill>
                  <a:prstClr val="black"/>
                </a:solidFill>
                <a:latin typeface="Calibri"/>
                <a:ea typeface="+mn-ea"/>
                <a:cs typeface="+mn-cs"/>
              </a:rPr>
              <a:t>: Abstract representation of workflow using python API (1)</a:t>
            </a:r>
          </a:p>
        </p:txBody>
      </p:sp>
    </p:spTree>
    <p:extLst>
      <p:ext uri="{BB962C8B-B14F-4D97-AF65-F5344CB8AC3E}">
        <p14:creationId xmlns:p14="http://schemas.microsoft.com/office/powerpoint/2010/main" val="10027484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34"/>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457200" y="834540"/>
            <a:ext cx="8229600" cy="5726759"/>
          </a:xfrm>
        </p:spPr>
        <p:txBody>
          <a:bodyPr>
            <a:normAutofit fontScale="25000" lnSpcReduction="20000"/>
          </a:bodyPr>
          <a:lstStyle/>
          <a:p>
            <a:pPr marL="0" indent="0">
              <a:buNone/>
            </a:pPr>
            <a:r>
              <a:rPr lang="en-US" dirty="0">
                <a:latin typeface="Courier"/>
              </a:rPr>
              <a:t>&lt;?xml version="1.0" encoding="UTF-8"?&gt;</a:t>
            </a:r>
          </a:p>
          <a:p>
            <a:pPr marL="0" indent="0">
              <a:buNone/>
            </a:pPr>
            <a:r>
              <a:rPr lang="en-US" dirty="0">
                <a:latin typeface="Courier"/>
              </a:rPr>
              <a:t>&lt;</a:t>
            </a:r>
            <a:r>
              <a:rPr lang="en-US" dirty="0" err="1">
                <a:latin typeface="Courier"/>
              </a:rPr>
              <a:t>sitecatalog</a:t>
            </a:r>
            <a:r>
              <a:rPr lang="en-US" dirty="0">
                <a:latin typeface="Courier"/>
              </a:rPr>
              <a:t> </a:t>
            </a:r>
            <a:r>
              <a:rPr lang="en-US" dirty="0" err="1">
                <a:latin typeface="Courier"/>
              </a:rPr>
              <a:t>xmlns</a:t>
            </a:r>
            <a:r>
              <a:rPr lang="en-US" dirty="0">
                <a:latin typeface="Courier"/>
              </a:rPr>
              <a:t>="http://</a:t>
            </a:r>
            <a:r>
              <a:rPr lang="en-US" dirty="0" err="1">
                <a:latin typeface="Courier"/>
              </a:rPr>
              <a:t>pegasus.isi.edu</a:t>
            </a:r>
            <a:r>
              <a:rPr lang="en-US" dirty="0">
                <a:latin typeface="Courier"/>
              </a:rPr>
              <a:t>/schema/</a:t>
            </a:r>
            <a:r>
              <a:rPr lang="en-US" dirty="0" err="1">
                <a:latin typeface="Courier"/>
              </a:rPr>
              <a:t>sitecatalog</a:t>
            </a:r>
            <a:r>
              <a:rPr lang="en-US" dirty="0">
                <a:latin typeface="Courier"/>
              </a:rPr>
              <a:t>" </a:t>
            </a:r>
            <a:r>
              <a:rPr lang="en-US" dirty="0" err="1">
                <a:latin typeface="Courier"/>
              </a:rPr>
              <a:t>xmlns:xsi</a:t>
            </a:r>
            <a:r>
              <a:rPr lang="en-US" dirty="0">
                <a:latin typeface="Courier"/>
              </a:rPr>
              <a:t>="http://www.w3.org/2001/</a:t>
            </a:r>
            <a:r>
              <a:rPr lang="en-US" dirty="0" err="1">
                <a:latin typeface="Courier"/>
              </a:rPr>
              <a:t>XMLSchema</a:t>
            </a:r>
            <a:r>
              <a:rPr lang="en-US" dirty="0">
                <a:latin typeface="Courier"/>
              </a:rPr>
              <a:t>-instance"</a:t>
            </a:r>
          </a:p>
          <a:p>
            <a:pPr marL="0" indent="0">
              <a:buNone/>
            </a:pPr>
            <a:r>
              <a:rPr lang="en-US" dirty="0">
                <a:latin typeface="Courier"/>
              </a:rPr>
              <a:t>    </a:t>
            </a:r>
            <a:r>
              <a:rPr lang="en-US" dirty="0" err="1">
                <a:latin typeface="Courier"/>
              </a:rPr>
              <a:t>xsi:schemaLocation</a:t>
            </a:r>
            <a:r>
              <a:rPr lang="en-US" dirty="0">
                <a:latin typeface="Courier"/>
              </a:rPr>
              <a:t>="http://</a:t>
            </a:r>
            <a:r>
              <a:rPr lang="en-US" dirty="0" err="1">
                <a:latin typeface="Courier"/>
              </a:rPr>
              <a:t>pegasus.isi.edu</a:t>
            </a:r>
            <a:r>
              <a:rPr lang="en-US" dirty="0">
                <a:latin typeface="Courier"/>
              </a:rPr>
              <a:t>/schema/</a:t>
            </a:r>
            <a:r>
              <a:rPr lang="en-US" dirty="0" err="1">
                <a:latin typeface="Courier"/>
              </a:rPr>
              <a:t>sitecatalog</a:t>
            </a:r>
            <a:r>
              <a:rPr lang="en-US" dirty="0">
                <a:latin typeface="Courier"/>
              </a:rPr>
              <a:t> http://</a:t>
            </a:r>
            <a:r>
              <a:rPr lang="en-US" dirty="0" err="1">
                <a:latin typeface="Courier"/>
              </a:rPr>
              <a:t>pegasus.isi.edu</a:t>
            </a:r>
            <a:r>
              <a:rPr lang="en-US" dirty="0">
                <a:latin typeface="Courier"/>
              </a:rPr>
              <a:t>/schema/sc-4.1.xsd" version="4.1"&gt;</a:t>
            </a:r>
          </a:p>
          <a:p>
            <a:pPr marL="0" indent="0">
              <a:buNone/>
            </a:pPr>
            <a:endParaRPr lang="en-US" dirty="0">
              <a:latin typeface="Courier"/>
            </a:endParaRPr>
          </a:p>
          <a:p>
            <a:pPr marL="0" indent="0">
              <a:buNone/>
            </a:pPr>
            <a:r>
              <a:rPr lang="en-US" dirty="0">
                <a:latin typeface="Courier"/>
              </a:rPr>
              <a:t>    &lt;!-- The local site contains information about the submit host --&gt;</a:t>
            </a:r>
          </a:p>
          <a:p>
            <a:pPr marL="0" indent="0">
              <a:buNone/>
            </a:pPr>
            <a:r>
              <a:rPr lang="en-US" dirty="0">
                <a:latin typeface="Courier"/>
              </a:rPr>
              <a:t>    &lt;site handle="local" arch="x86_64" </a:t>
            </a:r>
            <a:r>
              <a:rPr lang="en-US" dirty="0" err="1">
                <a:latin typeface="Courier"/>
              </a:rPr>
              <a:t>os</a:t>
            </a:r>
            <a:r>
              <a:rPr lang="en-US" dirty="0">
                <a:latin typeface="Courier"/>
              </a:rPr>
              <a:t>="LINUX"&gt;</a:t>
            </a:r>
          </a:p>
          <a:p>
            <a:pPr marL="0" indent="0">
              <a:buNone/>
            </a:pPr>
            <a:r>
              <a:rPr lang="en-US" dirty="0">
                <a:latin typeface="Courier"/>
              </a:rPr>
              <a:t>        &lt;!-- This is where intermediate data will be stored --&gt;</a:t>
            </a:r>
          </a:p>
          <a:p>
            <a:pPr marL="0" indent="0">
              <a:buNone/>
            </a:pPr>
            <a:r>
              <a:rPr lang="en-US" dirty="0">
                <a:latin typeface="Courier"/>
              </a:rPr>
              <a:t>        &lt;directory type="shared-scratch" path="/data/des61.b/data/</a:t>
            </a:r>
            <a:r>
              <a:rPr lang="en-US" dirty="0" err="1">
                <a:latin typeface="Courier"/>
              </a:rPr>
              <a:t>mwang</a:t>
            </a:r>
            <a:r>
              <a:rPr lang="en-US" dirty="0">
                <a:latin typeface="Courier"/>
              </a:rPr>
              <a:t>/scratch"&gt;</a:t>
            </a:r>
          </a:p>
          <a:p>
            <a:pPr marL="0" indent="0">
              <a:buNone/>
            </a:pPr>
            <a:r>
              <a:rPr lang="en-US" dirty="0">
                <a:latin typeface="Courier"/>
              </a:rPr>
              <a:t>            &lt;file-server operation="all" </a:t>
            </a:r>
            <a:r>
              <a:rPr lang="en-US" dirty="0" err="1">
                <a:latin typeface="Courier"/>
              </a:rPr>
              <a:t>url</a:t>
            </a:r>
            <a:r>
              <a:rPr lang="en-US" dirty="0">
                <a:latin typeface="Courier"/>
              </a:rPr>
              <a:t>="file:///data/des61.b/data/</a:t>
            </a:r>
            <a:r>
              <a:rPr lang="en-US" dirty="0" err="1">
                <a:latin typeface="Courier"/>
              </a:rPr>
              <a:t>mwang</a:t>
            </a:r>
            <a:r>
              <a:rPr lang="en-US" dirty="0">
                <a:latin typeface="Courier"/>
              </a:rPr>
              <a:t>/scratch"/&gt;</a:t>
            </a:r>
          </a:p>
          <a:p>
            <a:pPr marL="0" indent="0">
              <a:buNone/>
            </a:pPr>
            <a:r>
              <a:rPr lang="en-US" dirty="0">
                <a:latin typeface="Courier"/>
              </a:rPr>
              <a:t>        &lt;/directory&gt;</a:t>
            </a:r>
          </a:p>
          <a:p>
            <a:pPr marL="0" indent="0">
              <a:buNone/>
            </a:pPr>
            <a:r>
              <a:rPr lang="en-US" dirty="0">
                <a:latin typeface="Courier"/>
              </a:rPr>
              <a:t>        &lt;!-- This is where output data will be stored --&gt;</a:t>
            </a:r>
          </a:p>
          <a:p>
            <a:pPr marL="0" indent="0">
              <a:buNone/>
            </a:pPr>
            <a:r>
              <a:rPr lang="en-US" dirty="0">
                <a:latin typeface="Courier"/>
              </a:rPr>
              <a:t>        &lt;directory type="shared-storage" path="/data/des61.b/data/</a:t>
            </a:r>
            <a:r>
              <a:rPr lang="en-US" dirty="0" err="1">
                <a:latin typeface="Courier"/>
              </a:rPr>
              <a:t>mwang</a:t>
            </a:r>
            <a:r>
              <a:rPr lang="en-US" dirty="0">
                <a:latin typeface="Courier"/>
              </a:rPr>
              <a:t>/</a:t>
            </a:r>
            <a:r>
              <a:rPr lang="en-US" dirty="0" err="1">
                <a:latin typeface="Courier"/>
              </a:rPr>
              <a:t>wlpeg</a:t>
            </a:r>
            <a:r>
              <a:rPr lang="en-US" dirty="0">
                <a:latin typeface="Courier"/>
              </a:rPr>
              <a:t>/output"&gt;</a:t>
            </a:r>
          </a:p>
          <a:p>
            <a:pPr marL="0" indent="0">
              <a:buNone/>
            </a:pPr>
            <a:r>
              <a:rPr lang="en-US" dirty="0">
                <a:latin typeface="Courier"/>
              </a:rPr>
              <a:t>            &lt;file-server operation="all" </a:t>
            </a:r>
            <a:r>
              <a:rPr lang="en-US" dirty="0" err="1">
                <a:latin typeface="Courier"/>
              </a:rPr>
              <a:t>url</a:t>
            </a:r>
            <a:r>
              <a:rPr lang="en-US" dirty="0">
                <a:latin typeface="Courier"/>
              </a:rPr>
              <a:t>="file:///data/des61.b/data/</a:t>
            </a:r>
            <a:r>
              <a:rPr lang="en-US" dirty="0" err="1">
                <a:latin typeface="Courier"/>
              </a:rPr>
              <a:t>mwang</a:t>
            </a:r>
            <a:r>
              <a:rPr lang="en-US" dirty="0">
                <a:latin typeface="Courier"/>
              </a:rPr>
              <a:t>/</a:t>
            </a:r>
            <a:r>
              <a:rPr lang="en-US" dirty="0" err="1">
                <a:latin typeface="Courier"/>
              </a:rPr>
              <a:t>wlpeg</a:t>
            </a:r>
            <a:r>
              <a:rPr lang="en-US" dirty="0">
                <a:latin typeface="Courier"/>
              </a:rPr>
              <a:t>/output"/&gt;</a:t>
            </a:r>
          </a:p>
          <a:p>
            <a:pPr marL="0" indent="0">
              <a:buNone/>
            </a:pPr>
            <a:r>
              <a:rPr lang="en-US" dirty="0">
                <a:latin typeface="Courier"/>
              </a:rPr>
              <a:t>        &lt;/directory&gt;</a:t>
            </a:r>
          </a:p>
          <a:p>
            <a:pPr marL="0" indent="0">
              <a:buNone/>
            </a:pPr>
            <a:r>
              <a:rPr lang="en-US" dirty="0">
                <a:latin typeface="Courier"/>
              </a:rPr>
              <a:t>    &lt;/site&gt;</a:t>
            </a:r>
          </a:p>
          <a:p>
            <a:pPr marL="0" indent="0">
              <a:buNone/>
            </a:pPr>
            <a:r>
              <a:rPr lang="en-US" dirty="0">
                <a:latin typeface="Courier"/>
              </a:rPr>
              <a:t>	.</a:t>
            </a:r>
          </a:p>
          <a:p>
            <a:pPr marL="0" indent="0">
              <a:buNone/>
            </a:pPr>
            <a:r>
              <a:rPr lang="en-US" dirty="0">
                <a:latin typeface="Courier"/>
              </a:rPr>
              <a:t>	.</a:t>
            </a:r>
          </a:p>
          <a:p>
            <a:pPr marL="0" indent="0">
              <a:buNone/>
            </a:pPr>
            <a:r>
              <a:rPr lang="en-US" dirty="0">
                <a:latin typeface="Courier"/>
              </a:rPr>
              <a:t>	.</a:t>
            </a:r>
          </a:p>
          <a:p>
            <a:pPr marL="0" indent="0">
              <a:buNone/>
            </a:pPr>
            <a:r>
              <a:rPr lang="en-US" dirty="0">
                <a:latin typeface="Courier"/>
              </a:rPr>
              <a:t>	.</a:t>
            </a:r>
          </a:p>
          <a:p>
            <a:pPr marL="0" indent="0">
              <a:buNone/>
            </a:pPr>
            <a:r>
              <a:rPr lang="en-US" dirty="0">
                <a:latin typeface="Courier"/>
              </a:rPr>
              <a:t>	.</a:t>
            </a:r>
          </a:p>
          <a:p>
            <a:pPr marL="0" indent="0">
              <a:buNone/>
            </a:pPr>
            <a:r>
              <a:rPr lang="en-US" dirty="0">
                <a:latin typeface="Courier"/>
              </a:rPr>
              <a:t>	.</a:t>
            </a:r>
          </a:p>
          <a:p>
            <a:pPr marL="0" indent="0">
              <a:buNone/>
            </a:pPr>
            <a:endParaRPr lang="en-US" dirty="0">
              <a:latin typeface="Courier"/>
            </a:endParaRPr>
          </a:p>
          <a:p>
            <a:pPr marL="0" indent="0">
              <a:buNone/>
            </a:pPr>
            <a:r>
              <a:rPr lang="en-US" dirty="0">
                <a:latin typeface="Courier"/>
              </a:rPr>
              <a:t>    &lt;site handle="</a:t>
            </a:r>
            <a:r>
              <a:rPr lang="en-US" dirty="0" err="1">
                <a:latin typeface="Courier"/>
              </a:rPr>
              <a:t>FNAL_GPGrid</a:t>
            </a:r>
            <a:r>
              <a:rPr lang="en-US" dirty="0">
                <a:latin typeface="Courier"/>
              </a:rPr>
              <a:t>" arch="x86_64" </a:t>
            </a:r>
            <a:r>
              <a:rPr lang="en-US" dirty="0" err="1">
                <a:latin typeface="Courier"/>
              </a:rPr>
              <a:t>os</a:t>
            </a:r>
            <a:r>
              <a:rPr lang="en-US" dirty="0">
                <a:latin typeface="Courier"/>
              </a:rPr>
              <a:t>="LINUX"&gt;</a:t>
            </a:r>
          </a:p>
          <a:p>
            <a:pPr marL="0" indent="0">
              <a:buNone/>
            </a:pPr>
            <a:r>
              <a:rPr lang="en-US" dirty="0">
                <a:latin typeface="Courier"/>
              </a:rPr>
              <a:t>        &lt;grid  type="condor" contact="gpce02.fnal.gov" scheduler="Condor" </a:t>
            </a:r>
            <a:r>
              <a:rPr lang="en-US" dirty="0" err="1">
                <a:latin typeface="Courier"/>
              </a:rPr>
              <a:t>jobtype</a:t>
            </a:r>
            <a:r>
              <a:rPr lang="en-US" dirty="0">
                <a:latin typeface="Courier"/>
              </a:rPr>
              <a:t>="</a:t>
            </a:r>
            <a:r>
              <a:rPr lang="en-US" dirty="0" err="1">
                <a:latin typeface="Courier"/>
              </a:rPr>
              <a:t>auxillary</a:t>
            </a:r>
            <a:r>
              <a:rPr lang="en-US" dirty="0">
                <a:latin typeface="Courier"/>
              </a:rPr>
              <a:t>"/&gt;</a:t>
            </a:r>
          </a:p>
          <a:p>
            <a:pPr marL="0" indent="0">
              <a:buNone/>
            </a:pPr>
            <a:r>
              <a:rPr lang="en-US" dirty="0">
                <a:latin typeface="Courier"/>
              </a:rPr>
              <a:t>        &lt;grid  type="condor" contact="gpce02.fnal.gov"  scheduler="Condor" </a:t>
            </a:r>
            <a:r>
              <a:rPr lang="en-US" dirty="0" err="1">
                <a:latin typeface="Courier"/>
              </a:rPr>
              <a:t>jobtype</a:t>
            </a:r>
            <a:r>
              <a:rPr lang="en-US" dirty="0">
                <a:latin typeface="Courier"/>
              </a:rPr>
              <a:t>="compute"/&gt;</a:t>
            </a:r>
          </a:p>
          <a:p>
            <a:pPr marL="0" indent="0">
              <a:buNone/>
            </a:pPr>
            <a:r>
              <a:rPr lang="en-US" dirty="0">
                <a:latin typeface="Courier"/>
              </a:rPr>
              <a:t>        &lt;profile namespace="condor" key="</a:t>
            </a:r>
            <a:r>
              <a:rPr lang="en-US" dirty="0" err="1">
                <a:latin typeface="Courier"/>
              </a:rPr>
              <a:t>condor_collector</a:t>
            </a:r>
            <a:r>
              <a:rPr lang="en-US" dirty="0">
                <a:latin typeface="Courier"/>
              </a:rPr>
              <a:t>"&gt;gpce02.fnal.gov:9619&lt;/profile&gt;</a:t>
            </a:r>
          </a:p>
          <a:p>
            <a:pPr marL="0" indent="0">
              <a:buNone/>
            </a:pPr>
            <a:r>
              <a:rPr lang="en-US" dirty="0">
                <a:latin typeface="Courier"/>
              </a:rPr>
              <a:t>        &lt;profile namespace="condor" key="+</a:t>
            </a:r>
            <a:r>
              <a:rPr lang="en-US" dirty="0" err="1">
                <a:latin typeface="Courier"/>
              </a:rPr>
              <a:t>JobClass</a:t>
            </a:r>
            <a:r>
              <a:rPr lang="en-US" dirty="0">
                <a:latin typeface="Courier"/>
              </a:rPr>
              <a:t>"&gt;"DES"&lt;/profile&gt;</a:t>
            </a:r>
          </a:p>
          <a:p>
            <a:pPr marL="0" indent="0">
              <a:buNone/>
            </a:pPr>
            <a:r>
              <a:rPr lang="en-US" dirty="0">
                <a:latin typeface="Courier"/>
              </a:rPr>
              <a:t>        &lt;profile namespace="condor" key="Requirements"&gt;</a:t>
            </a:r>
            <a:r>
              <a:rPr lang="en-US" dirty="0" err="1">
                <a:latin typeface="Courier"/>
              </a:rPr>
              <a:t>TARGET.IsDESNode</a:t>
            </a:r>
            <a:r>
              <a:rPr lang="en-US" dirty="0">
                <a:latin typeface="Courier"/>
              </a:rPr>
              <a:t>==True&lt;/profile&gt;</a:t>
            </a:r>
          </a:p>
          <a:p>
            <a:pPr marL="0" indent="0">
              <a:buNone/>
            </a:pPr>
            <a:r>
              <a:rPr lang="en-US" dirty="0">
                <a:latin typeface="Courier"/>
              </a:rPr>
              <a:t>        &lt;profile namespace="condor" key="</a:t>
            </a:r>
            <a:r>
              <a:rPr lang="en-US" dirty="0" err="1">
                <a:latin typeface="Courier"/>
              </a:rPr>
              <a:t>Should_Transfer_Files</a:t>
            </a:r>
            <a:r>
              <a:rPr lang="en-US" dirty="0">
                <a:latin typeface="Courier"/>
              </a:rPr>
              <a:t>"&gt;YES&lt;/profile&gt;</a:t>
            </a:r>
          </a:p>
          <a:p>
            <a:pPr marL="0" indent="0">
              <a:buNone/>
            </a:pPr>
            <a:r>
              <a:rPr lang="en-US" dirty="0">
                <a:latin typeface="Courier"/>
              </a:rPr>
              <a:t>        &lt;profile namespace="condor" key="</a:t>
            </a:r>
            <a:r>
              <a:rPr lang="en-US" dirty="0" err="1">
                <a:latin typeface="Courier"/>
              </a:rPr>
              <a:t>When_To_Transfer_Output</a:t>
            </a:r>
            <a:r>
              <a:rPr lang="en-US" dirty="0">
                <a:latin typeface="Courier"/>
              </a:rPr>
              <a:t>"&gt;ON_EXIT&lt;/profile&gt;</a:t>
            </a:r>
          </a:p>
          <a:p>
            <a:pPr marL="0" indent="0">
              <a:buNone/>
            </a:pPr>
            <a:r>
              <a:rPr lang="en-US" dirty="0">
                <a:latin typeface="Courier"/>
              </a:rPr>
              <a:t>        &lt;profile namespace="condor" key="use_x509userproxy"&gt;true&lt;/profile&gt;</a:t>
            </a:r>
          </a:p>
          <a:p>
            <a:pPr marL="0" indent="0">
              <a:buNone/>
            </a:pPr>
            <a:r>
              <a:rPr lang="en-US" dirty="0">
                <a:latin typeface="Courier"/>
              </a:rPr>
              <a:t>        &lt;profile namespace="condor" key="+Owner"&gt;undefined&lt;/profile&gt;</a:t>
            </a:r>
          </a:p>
          <a:p>
            <a:pPr marL="0" indent="0">
              <a:buNone/>
            </a:pPr>
            <a:r>
              <a:rPr lang="en-US" dirty="0">
                <a:latin typeface="Courier"/>
              </a:rPr>
              <a:t>        &lt;profile namespace="condor" key="</a:t>
            </a:r>
            <a:r>
              <a:rPr lang="en-US" dirty="0" err="1">
                <a:latin typeface="Courier"/>
              </a:rPr>
              <a:t>Request_Memory</a:t>
            </a:r>
            <a:r>
              <a:rPr lang="en-US" dirty="0">
                <a:latin typeface="Courier"/>
              </a:rPr>
              <a:t>"&gt;4096&lt;/profile&gt;</a:t>
            </a:r>
          </a:p>
          <a:p>
            <a:pPr marL="0" indent="0">
              <a:buNone/>
            </a:pPr>
            <a:r>
              <a:rPr lang="en-US" dirty="0">
                <a:latin typeface="Courier"/>
              </a:rPr>
              <a:t>        &lt;profile namespace="condor" key="+</a:t>
            </a:r>
            <a:r>
              <a:rPr lang="en-US" dirty="0" err="1">
                <a:latin typeface="Courier"/>
              </a:rPr>
              <a:t>maxMemory</a:t>
            </a:r>
            <a:r>
              <a:rPr lang="en-US" dirty="0">
                <a:latin typeface="Courier"/>
              </a:rPr>
              <a:t>"&gt;4000&lt;/profile&gt;</a:t>
            </a:r>
          </a:p>
          <a:p>
            <a:pPr marL="0" indent="0">
              <a:buNone/>
            </a:pPr>
            <a:r>
              <a:rPr lang="en-US" dirty="0">
                <a:latin typeface="Courier"/>
              </a:rPr>
              <a:t>        &lt;profile namespace="</a:t>
            </a:r>
            <a:r>
              <a:rPr lang="en-US" dirty="0" err="1">
                <a:latin typeface="Courier"/>
              </a:rPr>
              <a:t>pegasus</a:t>
            </a:r>
            <a:r>
              <a:rPr lang="en-US" dirty="0">
                <a:latin typeface="Courier"/>
              </a:rPr>
              <a:t>" key="</a:t>
            </a:r>
            <a:r>
              <a:rPr lang="en-US" dirty="0" err="1">
                <a:latin typeface="Courier"/>
              </a:rPr>
              <a:t>auxillary.local</a:t>
            </a:r>
            <a:r>
              <a:rPr lang="en-US" dirty="0">
                <a:latin typeface="Courier"/>
              </a:rPr>
              <a:t>"&gt;true&lt;/profile&gt;</a:t>
            </a:r>
          </a:p>
          <a:p>
            <a:pPr marL="0" indent="0">
              <a:buNone/>
            </a:pPr>
            <a:r>
              <a:rPr lang="en-US" dirty="0">
                <a:latin typeface="Courier"/>
              </a:rPr>
              <a:t>        &lt;profile namespace="</a:t>
            </a:r>
            <a:r>
              <a:rPr lang="en-US" dirty="0" err="1">
                <a:latin typeface="Courier"/>
              </a:rPr>
              <a:t>pegasus</a:t>
            </a:r>
            <a:r>
              <a:rPr lang="en-US" dirty="0">
                <a:latin typeface="Courier"/>
              </a:rPr>
              <a:t>" key="style"&gt;</a:t>
            </a:r>
            <a:r>
              <a:rPr lang="en-US" dirty="0" err="1">
                <a:latin typeface="Courier"/>
              </a:rPr>
              <a:t>condorc</a:t>
            </a:r>
            <a:r>
              <a:rPr lang="en-US" dirty="0">
                <a:latin typeface="Courier"/>
              </a:rPr>
              <a:t>&lt;/profile&gt;</a:t>
            </a:r>
          </a:p>
          <a:p>
            <a:pPr marL="0" indent="0">
              <a:buNone/>
            </a:pPr>
            <a:r>
              <a:rPr lang="en-US" dirty="0">
                <a:latin typeface="Courier"/>
              </a:rPr>
              <a:t>        &lt;profile namespace="</a:t>
            </a:r>
            <a:r>
              <a:rPr lang="en-US" dirty="0" err="1">
                <a:latin typeface="Courier"/>
              </a:rPr>
              <a:t>pegasus</a:t>
            </a:r>
            <a:r>
              <a:rPr lang="en-US" dirty="0">
                <a:latin typeface="Courier"/>
              </a:rPr>
              <a:t>" key="</a:t>
            </a:r>
            <a:r>
              <a:rPr lang="en-US" dirty="0" err="1">
                <a:latin typeface="Courier"/>
              </a:rPr>
              <a:t>data.configuration</a:t>
            </a:r>
            <a:r>
              <a:rPr lang="en-US" dirty="0">
                <a:latin typeface="Courier"/>
              </a:rPr>
              <a:t>"&gt;</a:t>
            </a:r>
            <a:r>
              <a:rPr lang="en-US" dirty="0" err="1">
                <a:latin typeface="Courier"/>
              </a:rPr>
              <a:t>nonsharedfs</a:t>
            </a:r>
            <a:r>
              <a:rPr lang="en-US" dirty="0">
                <a:latin typeface="Courier"/>
              </a:rPr>
              <a:t>&lt;/profile&gt;</a:t>
            </a:r>
          </a:p>
          <a:p>
            <a:pPr marL="0" indent="0">
              <a:buNone/>
            </a:pPr>
            <a:r>
              <a:rPr lang="en-US" dirty="0">
                <a:latin typeface="Courier"/>
              </a:rPr>
              <a:t>        &lt;profile namespace="</a:t>
            </a:r>
            <a:r>
              <a:rPr lang="en-US" dirty="0" err="1">
                <a:latin typeface="Courier"/>
              </a:rPr>
              <a:t>pegasus</a:t>
            </a:r>
            <a:r>
              <a:rPr lang="en-US" dirty="0">
                <a:latin typeface="Courier"/>
              </a:rPr>
              <a:t>" key="</a:t>
            </a:r>
            <a:r>
              <a:rPr lang="en-US" dirty="0" err="1">
                <a:latin typeface="Courier"/>
              </a:rPr>
              <a:t>gridstart.path</a:t>
            </a:r>
            <a:r>
              <a:rPr lang="en-US" dirty="0">
                <a:latin typeface="Courier"/>
              </a:rPr>
              <a:t>"&gt;/</a:t>
            </a:r>
            <a:r>
              <a:rPr lang="en-US" dirty="0" err="1">
                <a:latin typeface="Courier"/>
              </a:rPr>
              <a:t>cvmfs</a:t>
            </a:r>
            <a:r>
              <a:rPr lang="en-US" dirty="0">
                <a:latin typeface="Courier"/>
              </a:rPr>
              <a:t>/</a:t>
            </a:r>
            <a:r>
              <a:rPr lang="en-US" dirty="0" err="1">
                <a:latin typeface="Courier"/>
              </a:rPr>
              <a:t>des.opensciencegrid.org</a:t>
            </a:r>
            <a:r>
              <a:rPr lang="en-US" dirty="0">
                <a:latin typeface="Courier"/>
              </a:rPr>
              <a:t>/users/</a:t>
            </a:r>
            <a:r>
              <a:rPr lang="en-US" dirty="0" err="1">
                <a:latin typeface="Courier"/>
              </a:rPr>
              <a:t>mwang</a:t>
            </a:r>
            <a:r>
              <a:rPr lang="en-US" dirty="0">
                <a:latin typeface="Courier"/>
              </a:rPr>
              <a:t>/</a:t>
            </a:r>
            <a:r>
              <a:rPr lang="en-US" dirty="0" err="1">
                <a:latin typeface="Courier"/>
              </a:rPr>
              <a:t>cosmosis</a:t>
            </a:r>
            <a:r>
              <a:rPr lang="en-US" dirty="0">
                <a:latin typeface="Courier"/>
              </a:rPr>
              <a:t>/</a:t>
            </a:r>
            <a:r>
              <a:rPr lang="en-US" dirty="0" err="1">
                <a:latin typeface="Courier"/>
              </a:rPr>
              <a:t>wlpipe</a:t>
            </a:r>
            <a:r>
              <a:rPr lang="en-US" dirty="0">
                <a:latin typeface="Courier"/>
              </a:rPr>
              <a:t>/peg/</a:t>
            </a:r>
            <a:r>
              <a:rPr lang="en-US" dirty="0" err="1">
                <a:latin typeface="Courier"/>
              </a:rPr>
              <a:t>kickstart-wrapper.sh</a:t>
            </a:r>
            <a:r>
              <a:rPr lang="en-US" dirty="0">
                <a:latin typeface="Courier"/>
              </a:rPr>
              <a:t>&lt;/profile&gt;</a:t>
            </a:r>
          </a:p>
          <a:p>
            <a:pPr marL="0" indent="0">
              <a:buNone/>
            </a:pPr>
            <a:r>
              <a:rPr lang="en-US" dirty="0">
                <a:latin typeface="Courier"/>
              </a:rPr>
              <a:t>    &lt;/site&gt;</a:t>
            </a:r>
          </a:p>
          <a:p>
            <a:pPr marL="0" indent="0">
              <a:buNone/>
            </a:pPr>
            <a:r>
              <a:rPr lang="en-US" dirty="0">
                <a:latin typeface="Courier"/>
              </a:rPr>
              <a:t>    &lt;site handle="</a:t>
            </a:r>
            <a:r>
              <a:rPr lang="en-US" dirty="0" err="1">
                <a:latin typeface="Courier"/>
              </a:rPr>
              <a:t>FNAL_GPGrid</a:t>
            </a:r>
            <a:r>
              <a:rPr lang="en-US" dirty="0">
                <a:latin typeface="Courier"/>
              </a:rPr>
              <a:t>-Staging" arch="x86_64" </a:t>
            </a:r>
            <a:r>
              <a:rPr lang="en-US" dirty="0" err="1">
                <a:latin typeface="Courier"/>
              </a:rPr>
              <a:t>os</a:t>
            </a:r>
            <a:r>
              <a:rPr lang="en-US" dirty="0">
                <a:latin typeface="Courier"/>
              </a:rPr>
              <a:t>="LINUX"&gt;</a:t>
            </a:r>
          </a:p>
          <a:p>
            <a:pPr marL="0" indent="0">
              <a:buNone/>
            </a:pPr>
            <a:r>
              <a:rPr lang="en-US" dirty="0">
                <a:latin typeface="Courier"/>
              </a:rPr>
              <a:t>        &lt;directory type="shared-scratch" path="/</a:t>
            </a:r>
            <a:r>
              <a:rPr lang="en-US" dirty="0" err="1">
                <a:latin typeface="Courier"/>
              </a:rPr>
              <a:t>pnfs</a:t>
            </a:r>
            <a:r>
              <a:rPr lang="en-US" dirty="0">
                <a:latin typeface="Courier"/>
              </a:rPr>
              <a:t>/des/persistent/</a:t>
            </a:r>
            <a:r>
              <a:rPr lang="en-US" dirty="0" err="1">
                <a:latin typeface="Courier"/>
              </a:rPr>
              <a:t>mwang</a:t>
            </a:r>
            <a:r>
              <a:rPr lang="en-US" dirty="0">
                <a:latin typeface="Courier"/>
              </a:rPr>
              <a:t>/</a:t>
            </a:r>
            <a:r>
              <a:rPr lang="en-US" dirty="0" err="1">
                <a:latin typeface="Courier"/>
              </a:rPr>
              <a:t>gridscratch</a:t>
            </a:r>
            <a:r>
              <a:rPr lang="en-US" dirty="0">
                <a:latin typeface="Courier"/>
              </a:rPr>
              <a:t>"&gt;</a:t>
            </a:r>
          </a:p>
          <a:p>
            <a:pPr marL="0" indent="0">
              <a:buNone/>
            </a:pPr>
            <a:r>
              <a:rPr lang="en-US" dirty="0">
                <a:latin typeface="Courier"/>
              </a:rPr>
              <a:t>            &lt;file-server operation="all" </a:t>
            </a:r>
            <a:r>
              <a:rPr lang="en-US" dirty="0" err="1">
                <a:latin typeface="Courier"/>
              </a:rPr>
              <a:t>url</a:t>
            </a:r>
            <a:r>
              <a:rPr lang="en-US" dirty="0">
                <a:latin typeface="Courier"/>
              </a:rPr>
              <a:t>="</a:t>
            </a:r>
            <a:r>
              <a:rPr lang="en-US" dirty="0" err="1">
                <a:latin typeface="Courier"/>
              </a:rPr>
              <a:t>gsiftp</a:t>
            </a:r>
            <a:r>
              <a:rPr lang="en-US" dirty="0">
                <a:latin typeface="Courier"/>
              </a:rPr>
              <a:t>://fndca1.fnal.gov:2811/des/persistent/</a:t>
            </a:r>
            <a:r>
              <a:rPr lang="en-US" dirty="0" err="1">
                <a:latin typeface="Courier"/>
              </a:rPr>
              <a:t>mwang</a:t>
            </a:r>
            <a:r>
              <a:rPr lang="en-US" dirty="0">
                <a:latin typeface="Courier"/>
              </a:rPr>
              <a:t>/</a:t>
            </a:r>
            <a:r>
              <a:rPr lang="en-US" dirty="0" err="1">
                <a:latin typeface="Courier"/>
              </a:rPr>
              <a:t>gridscratch</a:t>
            </a:r>
            <a:r>
              <a:rPr lang="en-US" dirty="0">
                <a:latin typeface="Courier"/>
              </a:rPr>
              <a:t>"/&gt;</a:t>
            </a:r>
          </a:p>
          <a:p>
            <a:pPr marL="0" indent="0">
              <a:buNone/>
            </a:pPr>
            <a:r>
              <a:rPr lang="en-US" dirty="0">
                <a:latin typeface="Courier"/>
              </a:rPr>
              <a:t>        &lt;/directory&gt;        </a:t>
            </a:r>
          </a:p>
          <a:p>
            <a:pPr marL="0" indent="0">
              <a:buNone/>
            </a:pPr>
            <a:r>
              <a:rPr lang="en-US" dirty="0">
                <a:latin typeface="Courier"/>
              </a:rPr>
              <a:t>    &lt;/site&gt;</a:t>
            </a:r>
          </a:p>
          <a:p>
            <a:pPr marL="0" indent="0">
              <a:buNone/>
            </a:pPr>
            <a:r>
              <a:rPr lang="en-US" dirty="0">
                <a:latin typeface="Courier"/>
              </a:rPr>
              <a:t>&lt;/</a:t>
            </a:r>
            <a:r>
              <a:rPr lang="en-US" dirty="0" err="1">
                <a:latin typeface="Courier"/>
              </a:rPr>
              <a:t>sitecatalog</a:t>
            </a:r>
            <a:r>
              <a:rPr lang="en-US" dirty="0">
                <a:latin typeface="Courier"/>
              </a:rPr>
              <a:t>&gt;</a:t>
            </a:r>
          </a:p>
        </p:txBody>
      </p:sp>
      <p:sp>
        <p:nvSpPr>
          <p:cNvPr id="7" name="TextBox 6"/>
          <p:cNvSpPr txBox="1"/>
          <p:nvPr/>
        </p:nvSpPr>
        <p:spPr>
          <a:xfrm>
            <a:off x="2383006" y="141119"/>
            <a:ext cx="6647331" cy="369332"/>
          </a:xfrm>
          <a:prstGeom prst="rect">
            <a:avLst/>
          </a:prstGeom>
          <a:noFill/>
        </p:spPr>
        <p:txBody>
          <a:bodyPr wrap="square" rtlCol="0">
            <a:spAutoFit/>
          </a:bodyPr>
          <a:lstStyle/>
          <a:p>
            <a:pPr fontAlgn="auto">
              <a:spcBef>
                <a:spcPts val="0"/>
              </a:spcBef>
              <a:spcAft>
                <a:spcPts val="0"/>
              </a:spcAft>
            </a:pPr>
            <a:r>
              <a:rPr lang="en-US" sz="1800" u="sng" dirty="0" err="1">
                <a:solidFill>
                  <a:prstClr val="black"/>
                </a:solidFill>
                <a:latin typeface="Calibri"/>
                <a:ea typeface="+mn-ea"/>
                <a:cs typeface="+mn-cs"/>
              </a:rPr>
              <a:t>daxgen.py</a:t>
            </a:r>
            <a:r>
              <a:rPr lang="en-US" sz="1800" u="sng" dirty="0">
                <a:solidFill>
                  <a:prstClr val="black"/>
                </a:solidFill>
                <a:latin typeface="Calibri"/>
                <a:ea typeface="+mn-ea"/>
                <a:cs typeface="+mn-cs"/>
              </a:rPr>
              <a:t>: Abstract representation of workflow using python API (2)</a:t>
            </a:r>
          </a:p>
        </p:txBody>
      </p:sp>
      <p:sp>
        <p:nvSpPr>
          <p:cNvPr id="8" name="TextBox 7"/>
          <p:cNvSpPr txBox="1"/>
          <p:nvPr/>
        </p:nvSpPr>
        <p:spPr>
          <a:xfrm>
            <a:off x="453873" y="483784"/>
            <a:ext cx="2929295" cy="369332"/>
          </a:xfrm>
          <a:prstGeom prst="rect">
            <a:avLst/>
          </a:prstGeom>
          <a:noFill/>
        </p:spPr>
        <p:txBody>
          <a:bodyPr wrap="none" rtlCol="0">
            <a:spAutoFit/>
          </a:bodyPr>
          <a:lstStyle/>
          <a:p>
            <a:pPr fontAlgn="auto">
              <a:spcBef>
                <a:spcPts val="0"/>
              </a:spcBef>
              <a:spcAft>
                <a:spcPts val="0"/>
              </a:spcAft>
            </a:pPr>
            <a:r>
              <a:rPr lang="en-US" sz="1800" dirty="0">
                <a:solidFill>
                  <a:srgbClr val="0000FF"/>
                </a:solidFill>
                <a:latin typeface="Calibri"/>
                <a:ea typeface="+mn-ea"/>
                <a:cs typeface="+mn-cs"/>
              </a:rPr>
              <a:t>Sample site catalog: </a:t>
            </a:r>
            <a:r>
              <a:rPr lang="en-US" sz="1800" dirty="0" err="1">
                <a:solidFill>
                  <a:srgbClr val="0000FF"/>
                </a:solidFill>
                <a:latin typeface="Calibri"/>
                <a:ea typeface="+mn-ea"/>
                <a:cs typeface="+mn-cs"/>
              </a:rPr>
              <a:t>sites.xml</a:t>
            </a:r>
            <a:endParaRPr lang="en-US" sz="1800" dirty="0">
              <a:solidFill>
                <a:srgbClr val="0000FF"/>
              </a:solidFill>
              <a:latin typeface="Calibri"/>
              <a:ea typeface="+mn-ea"/>
              <a:cs typeface="+mn-cs"/>
            </a:endParaRPr>
          </a:p>
        </p:txBody>
      </p:sp>
    </p:spTree>
    <p:extLst>
      <p:ext uri="{BB962C8B-B14F-4D97-AF65-F5344CB8AC3E}">
        <p14:creationId xmlns:p14="http://schemas.microsoft.com/office/powerpoint/2010/main" val="54949062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70600"/>
          </a:xfrm>
        </p:spPr>
        <p:txBody>
          <a:bodyPr>
            <a:normAutofit fontScale="32500" lnSpcReduction="20000"/>
          </a:bodyPr>
          <a:lstStyle/>
          <a:p>
            <a:pPr marL="0" indent="0">
              <a:buNone/>
            </a:pPr>
            <a:r>
              <a:rPr lang="en-US" dirty="0">
                <a:latin typeface="Courier"/>
              </a:rPr>
              <a:t>	.</a:t>
            </a:r>
          </a:p>
          <a:p>
            <a:pPr marL="0" indent="0">
              <a:buNone/>
            </a:pPr>
            <a:r>
              <a:rPr lang="en-US" dirty="0">
                <a:latin typeface="Courier"/>
              </a:rPr>
              <a:t>	.</a:t>
            </a:r>
          </a:p>
          <a:p>
            <a:pPr marL="0" indent="0">
              <a:buNone/>
            </a:pPr>
            <a:r>
              <a:rPr lang="en-US" dirty="0">
                <a:latin typeface="Courier"/>
              </a:rPr>
              <a:t>	.</a:t>
            </a:r>
          </a:p>
          <a:p>
            <a:pPr marL="0" indent="0">
              <a:buNone/>
            </a:pPr>
            <a:endParaRPr lang="en-US" dirty="0">
              <a:latin typeface="Courier"/>
            </a:endParaRPr>
          </a:p>
          <a:p>
            <a:pPr marL="0" indent="0">
              <a:buNone/>
            </a:pPr>
            <a:r>
              <a:rPr lang="en-US" dirty="0">
                <a:latin typeface="Courier"/>
              </a:rPr>
              <a:t># +---------------------+</a:t>
            </a:r>
          </a:p>
          <a:p>
            <a:pPr marL="0" indent="0">
              <a:buNone/>
            </a:pPr>
            <a:r>
              <a:rPr lang="en-US" dirty="0">
                <a:latin typeface="Courier"/>
              </a:rPr>
              <a:t># | Tomographic Binning |</a:t>
            </a:r>
          </a:p>
          <a:p>
            <a:pPr marL="0" indent="0">
              <a:buNone/>
            </a:pPr>
            <a:r>
              <a:rPr lang="en-US" dirty="0">
                <a:latin typeface="Courier"/>
              </a:rPr>
              <a:t># +---------------------+</a:t>
            </a:r>
          </a:p>
          <a:p>
            <a:pPr marL="0" indent="0">
              <a:buNone/>
            </a:pPr>
            <a:endParaRPr lang="en-US" dirty="0">
              <a:latin typeface="Courier"/>
            </a:endParaRPr>
          </a:p>
          <a:p>
            <a:pPr marL="0" indent="0">
              <a:buNone/>
            </a:pPr>
            <a:r>
              <a:rPr lang="en-US" dirty="0" err="1">
                <a:latin typeface="Courier"/>
              </a:rPr>
              <a:t>wcl</a:t>
            </a:r>
            <a:r>
              <a:rPr lang="en-US" dirty="0">
                <a:latin typeface="Courier"/>
              </a:rPr>
              <a:t>=File("</a:t>
            </a:r>
            <a:r>
              <a:rPr lang="en-US" dirty="0" err="1">
                <a:latin typeface="Courier"/>
              </a:rPr>
              <a:t>doTomoBinning</a:t>
            </a:r>
            <a:r>
              <a:rPr lang="en-US" dirty="0">
                <a:latin typeface="Courier"/>
              </a:rPr>
              <a:t>-%</a:t>
            </a:r>
            <a:r>
              <a:rPr lang="en-US" dirty="0" err="1">
                <a:latin typeface="Courier"/>
              </a:rPr>
              <a:t>s.wcl</a:t>
            </a:r>
            <a:r>
              <a:rPr lang="en-US" dirty="0">
                <a:latin typeface="Courier"/>
              </a:rPr>
              <a:t>" % dataset)</a:t>
            </a:r>
          </a:p>
          <a:p>
            <a:pPr marL="0" indent="0">
              <a:buNone/>
            </a:pPr>
            <a:r>
              <a:rPr lang="en-US" dirty="0" err="1">
                <a:latin typeface="Courier"/>
              </a:rPr>
              <a:t>neff</a:t>
            </a:r>
            <a:r>
              <a:rPr lang="en-US" dirty="0">
                <a:latin typeface="Courier"/>
              </a:rPr>
              <a:t> = File("%</a:t>
            </a:r>
            <a:r>
              <a:rPr lang="en-US" dirty="0" err="1">
                <a:latin typeface="Courier"/>
              </a:rPr>
              <a:t>s_neff.txt</a:t>
            </a:r>
            <a:r>
              <a:rPr lang="en-US" dirty="0">
                <a:latin typeface="Courier"/>
              </a:rPr>
              <a:t>" % </a:t>
            </a:r>
            <a:r>
              <a:rPr lang="en-US" dirty="0" err="1">
                <a:latin typeface="Courier"/>
              </a:rPr>
              <a:t>fileprfx</a:t>
            </a:r>
            <a:r>
              <a:rPr lang="en-US" dirty="0">
                <a:latin typeface="Courier"/>
              </a:rPr>
              <a:t>)</a:t>
            </a:r>
          </a:p>
          <a:p>
            <a:pPr marL="0" indent="0">
              <a:buNone/>
            </a:pPr>
            <a:endParaRPr lang="en-US" dirty="0">
              <a:latin typeface="Courier"/>
            </a:endParaRPr>
          </a:p>
          <a:p>
            <a:pPr marL="0" indent="0">
              <a:buNone/>
            </a:pPr>
            <a:r>
              <a:rPr lang="en-US" dirty="0" err="1">
                <a:latin typeface="Courier"/>
              </a:rPr>
              <a:t>doTomoBinning</a:t>
            </a:r>
            <a:r>
              <a:rPr lang="en-US" dirty="0">
                <a:latin typeface="Courier"/>
              </a:rPr>
              <a:t> = Job("</a:t>
            </a:r>
            <a:r>
              <a:rPr lang="en-US" dirty="0" err="1">
                <a:latin typeface="Courier"/>
              </a:rPr>
              <a:t>doTomoBinning</a:t>
            </a:r>
            <a:r>
              <a:rPr lang="en-US" dirty="0">
                <a:latin typeface="Courier"/>
              </a:rPr>
              <a:t>")</a:t>
            </a:r>
          </a:p>
          <a:p>
            <a:pPr marL="0" indent="0">
              <a:buNone/>
            </a:pPr>
            <a:r>
              <a:rPr lang="en-US" dirty="0" err="1">
                <a:latin typeface="Courier"/>
              </a:rPr>
              <a:t>doTomoBinning.addArguments</a:t>
            </a:r>
            <a:r>
              <a:rPr lang="en-US" dirty="0">
                <a:latin typeface="Courier"/>
              </a:rPr>
              <a:t>("--input",</a:t>
            </a:r>
            <a:r>
              <a:rPr lang="en-US" dirty="0" err="1">
                <a:latin typeface="Courier"/>
              </a:rPr>
              <a:t>wcl</a:t>
            </a:r>
            <a:r>
              <a:rPr lang="en-US" dirty="0">
                <a:latin typeface="Courier"/>
              </a:rPr>
              <a:t>,</a:t>
            </a:r>
          </a:p>
          <a:p>
            <a:pPr marL="0" indent="0">
              <a:buNone/>
            </a:pPr>
            <a:r>
              <a:rPr lang="en-US" dirty="0">
                <a:latin typeface="Courier"/>
              </a:rPr>
              <a:t>                           "--</a:t>
            </a:r>
            <a:r>
              <a:rPr lang="en-US" dirty="0" err="1">
                <a:latin typeface="Courier"/>
              </a:rPr>
              <a:t>ntomo</a:t>
            </a:r>
            <a:r>
              <a:rPr lang="en-US" dirty="0">
                <a:latin typeface="Courier"/>
              </a:rPr>
              <a:t>",</a:t>
            </a:r>
            <a:r>
              <a:rPr lang="en-US" dirty="0" err="1">
                <a:latin typeface="Courier"/>
              </a:rPr>
              <a:t>str</a:t>
            </a:r>
            <a:r>
              <a:rPr lang="en-US" dirty="0">
                <a:latin typeface="Courier"/>
              </a:rPr>
              <a:t>(</a:t>
            </a:r>
            <a:r>
              <a:rPr lang="en-US" dirty="0" err="1">
                <a:latin typeface="Courier"/>
              </a:rPr>
              <a:t>nbtomo</a:t>
            </a:r>
            <a:r>
              <a:rPr lang="en-US" dirty="0">
                <a:latin typeface="Courier"/>
              </a:rPr>
              <a:t>),"--</a:t>
            </a:r>
            <a:r>
              <a:rPr lang="en-US" dirty="0" err="1">
                <a:latin typeface="Courier"/>
              </a:rPr>
              <a:t>zbins</a:t>
            </a:r>
            <a:r>
              <a:rPr lang="en-US" dirty="0">
                <a:latin typeface="Courier"/>
              </a:rPr>
              <a:t>",</a:t>
            </a:r>
            <a:r>
              <a:rPr lang="en-US" dirty="0" err="1">
                <a:latin typeface="Courier"/>
              </a:rPr>
              <a:t>zbins</a:t>
            </a:r>
            <a:r>
              <a:rPr lang="en-US" dirty="0">
                <a:latin typeface="Courier"/>
              </a:rPr>
              <a:t>,"--ctomo","0",</a:t>
            </a:r>
          </a:p>
          <a:p>
            <a:pPr marL="0" indent="0">
              <a:buNone/>
            </a:pPr>
            <a:r>
              <a:rPr lang="en-US" dirty="0">
                <a:latin typeface="Courier"/>
              </a:rPr>
              <a:t>                           "--cneff","1","--</a:t>
            </a:r>
            <a:r>
              <a:rPr lang="en-US" dirty="0" err="1">
                <a:latin typeface="Courier"/>
              </a:rPr>
              <a:t>omdeg</a:t>
            </a:r>
            <a:r>
              <a:rPr lang="en-US" dirty="0">
                <a:latin typeface="Courier"/>
              </a:rPr>
              <a:t>",</a:t>
            </a:r>
            <a:r>
              <a:rPr lang="en-US" dirty="0" err="1">
                <a:latin typeface="Courier"/>
              </a:rPr>
              <a:t>str</a:t>
            </a:r>
            <a:r>
              <a:rPr lang="en-US" dirty="0">
                <a:latin typeface="Courier"/>
              </a:rPr>
              <a:t>(</a:t>
            </a:r>
            <a:r>
              <a:rPr lang="en-US" dirty="0" err="1">
                <a:latin typeface="Courier"/>
              </a:rPr>
              <a:t>omdeg</a:t>
            </a:r>
            <a:r>
              <a:rPr lang="en-US" dirty="0">
                <a:latin typeface="Courier"/>
              </a:rPr>
              <a:t>),"--</a:t>
            </a:r>
            <a:r>
              <a:rPr lang="en-US" dirty="0" err="1">
                <a:latin typeface="Courier"/>
              </a:rPr>
              <a:t>prefx</a:t>
            </a:r>
            <a:r>
              <a:rPr lang="en-US" dirty="0">
                <a:latin typeface="Courier"/>
              </a:rPr>
              <a:t>",</a:t>
            </a:r>
            <a:r>
              <a:rPr lang="en-US" dirty="0" err="1">
                <a:latin typeface="Courier"/>
              </a:rPr>
              <a:t>fileprfx</a:t>
            </a:r>
            <a:r>
              <a:rPr lang="en-US" dirty="0">
                <a:latin typeface="Courier"/>
              </a:rPr>
              <a:t>)</a:t>
            </a:r>
          </a:p>
          <a:p>
            <a:pPr marL="0" indent="0">
              <a:buNone/>
            </a:pPr>
            <a:r>
              <a:rPr lang="en-US" dirty="0" err="1">
                <a:latin typeface="Courier"/>
              </a:rPr>
              <a:t>doTomoBinning.uses</a:t>
            </a:r>
            <a:r>
              <a:rPr lang="en-US" dirty="0">
                <a:latin typeface="Courier"/>
              </a:rPr>
              <a:t>(</a:t>
            </a:r>
            <a:r>
              <a:rPr lang="en-US" dirty="0" err="1">
                <a:latin typeface="Courier"/>
              </a:rPr>
              <a:t>wcl</a:t>
            </a:r>
            <a:r>
              <a:rPr lang="en-US" dirty="0">
                <a:latin typeface="Courier"/>
              </a:rPr>
              <a:t>, link=</a:t>
            </a:r>
            <a:r>
              <a:rPr lang="en-US" dirty="0" err="1">
                <a:latin typeface="Courier"/>
              </a:rPr>
              <a:t>Link.INPUT</a:t>
            </a:r>
            <a:r>
              <a:rPr lang="en-US" dirty="0">
                <a:latin typeface="Courier"/>
              </a:rPr>
              <a:t>)</a:t>
            </a:r>
          </a:p>
          <a:p>
            <a:pPr marL="0" indent="0">
              <a:buNone/>
            </a:pPr>
            <a:r>
              <a:rPr lang="en-US" dirty="0" err="1">
                <a:latin typeface="Courier"/>
              </a:rPr>
              <a:t>doTomoBinning.uses</a:t>
            </a:r>
            <a:r>
              <a:rPr lang="en-US" dirty="0">
                <a:latin typeface="Courier"/>
              </a:rPr>
              <a:t>(shape, link=</a:t>
            </a:r>
            <a:r>
              <a:rPr lang="en-US" dirty="0" err="1">
                <a:latin typeface="Courier"/>
              </a:rPr>
              <a:t>Link.INPUT</a:t>
            </a:r>
            <a:r>
              <a:rPr lang="en-US" dirty="0">
                <a:latin typeface="Courier"/>
              </a:rPr>
              <a:t>)</a:t>
            </a:r>
          </a:p>
          <a:p>
            <a:pPr marL="0" indent="0">
              <a:buNone/>
            </a:pPr>
            <a:r>
              <a:rPr lang="en-US" dirty="0" err="1">
                <a:latin typeface="Courier"/>
              </a:rPr>
              <a:t>doTomoBinning.uses</a:t>
            </a:r>
            <a:r>
              <a:rPr lang="en-US" dirty="0">
                <a:latin typeface="Courier"/>
              </a:rPr>
              <a:t>(</a:t>
            </a:r>
            <a:r>
              <a:rPr lang="en-US" dirty="0" err="1">
                <a:latin typeface="Courier"/>
              </a:rPr>
              <a:t>wlinfo</a:t>
            </a:r>
            <a:r>
              <a:rPr lang="en-US" dirty="0">
                <a:latin typeface="Courier"/>
              </a:rPr>
              <a:t>, link=</a:t>
            </a:r>
            <a:r>
              <a:rPr lang="en-US" dirty="0" err="1">
                <a:latin typeface="Courier"/>
              </a:rPr>
              <a:t>Link.INPUT</a:t>
            </a:r>
            <a:r>
              <a:rPr lang="en-US" dirty="0">
                <a:latin typeface="Courier"/>
              </a:rPr>
              <a:t>)</a:t>
            </a:r>
          </a:p>
          <a:p>
            <a:pPr marL="0" indent="0">
              <a:buNone/>
            </a:pPr>
            <a:r>
              <a:rPr lang="en-US" dirty="0" err="1">
                <a:latin typeface="Courier"/>
              </a:rPr>
              <a:t>doTomoBinning.uses</a:t>
            </a:r>
            <a:r>
              <a:rPr lang="en-US" dirty="0">
                <a:latin typeface="Courier"/>
              </a:rPr>
              <a:t>(</a:t>
            </a:r>
            <a:r>
              <a:rPr lang="en-US" dirty="0" err="1">
                <a:latin typeface="Courier"/>
              </a:rPr>
              <a:t>pzpoint</a:t>
            </a:r>
            <a:r>
              <a:rPr lang="en-US" dirty="0">
                <a:latin typeface="Courier"/>
              </a:rPr>
              <a:t>, link=</a:t>
            </a:r>
            <a:r>
              <a:rPr lang="en-US" dirty="0" err="1">
                <a:latin typeface="Courier"/>
              </a:rPr>
              <a:t>Link.INPUT</a:t>
            </a:r>
            <a:r>
              <a:rPr lang="en-US" dirty="0">
                <a:latin typeface="Courier"/>
              </a:rPr>
              <a:t>)</a:t>
            </a:r>
          </a:p>
          <a:p>
            <a:pPr marL="0" indent="0">
              <a:buNone/>
            </a:pPr>
            <a:r>
              <a:rPr lang="en-US" dirty="0" err="1">
                <a:latin typeface="Courier"/>
              </a:rPr>
              <a:t>doTomoBinning.uses</a:t>
            </a:r>
            <a:r>
              <a:rPr lang="en-US" dirty="0">
                <a:latin typeface="Courier"/>
              </a:rPr>
              <a:t>(</a:t>
            </a:r>
            <a:r>
              <a:rPr lang="en-US" dirty="0" err="1">
                <a:latin typeface="Courier"/>
              </a:rPr>
              <a:t>neff</a:t>
            </a:r>
            <a:r>
              <a:rPr lang="en-US" dirty="0">
                <a:latin typeface="Courier"/>
              </a:rPr>
              <a:t>, link=</a:t>
            </a:r>
            <a:r>
              <a:rPr lang="en-US" dirty="0" err="1">
                <a:latin typeface="Courier"/>
              </a:rPr>
              <a:t>Link.OUTPUT</a:t>
            </a:r>
            <a:r>
              <a:rPr lang="en-US" dirty="0">
                <a:latin typeface="Courier"/>
              </a:rPr>
              <a:t>, transfer=True, register=True)</a:t>
            </a:r>
          </a:p>
          <a:p>
            <a:pPr marL="0" indent="0">
              <a:buNone/>
            </a:pPr>
            <a:r>
              <a:rPr lang="en-US" dirty="0" err="1">
                <a:latin typeface="Courier"/>
              </a:rPr>
              <a:t>ouname</a:t>
            </a:r>
            <a:r>
              <a:rPr lang="en-US" dirty="0">
                <a:latin typeface="Courier"/>
              </a:rPr>
              <a:t>=[]</a:t>
            </a:r>
          </a:p>
          <a:p>
            <a:pPr marL="0" indent="0">
              <a:buNone/>
            </a:pPr>
            <a:r>
              <a:rPr lang="en-US" dirty="0" err="1">
                <a:latin typeface="Courier"/>
              </a:rPr>
              <a:t>oufits</a:t>
            </a:r>
            <a:r>
              <a:rPr lang="en-US" dirty="0">
                <a:latin typeface="Courier"/>
              </a:rPr>
              <a:t>=[]</a:t>
            </a:r>
          </a:p>
          <a:p>
            <a:pPr marL="0" indent="0">
              <a:buNone/>
            </a:pPr>
            <a:r>
              <a:rPr lang="en-US" dirty="0">
                <a:latin typeface="Courier"/>
              </a:rPr>
              <a:t>for </a:t>
            </a:r>
            <a:r>
              <a:rPr lang="en-US" dirty="0" err="1">
                <a:latin typeface="Courier"/>
              </a:rPr>
              <a:t>i</a:t>
            </a:r>
            <a:r>
              <a:rPr lang="en-US" dirty="0">
                <a:latin typeface="Courier"/>
              </a:rPr>
              <a:t> in range(0,nbtomo):</a:t>
            </a:r>
          </a:p>
          <a:p>
            <a:pPr marL="0" indent="0">
              <a:buNone/>
            </a:pPr>
            <a:r>
              <a:rPr lang="en-US" dirty="0">
                <a:latin typeface="Courier"/>
              </a:rPr>
              <a:t>    filename=</a:t>
            </a:r>
            <a:r>
              <a:rPr lang="en-US" dirty="0" err="1">
                <a:latin typeface="Courier"/>
              </a:rPr>
              <a:t>fileprfx</a:t>
            </a:r>
            <a:r>
              <a:rPr lang="en-US" dirty="0">
                <a:latin typeface="Courier"/>
              </a:rPr>
              <a:t>+"_gg_z"+</a:t>
            </a:r>
            <a:r>
              <a:rPr lang="en-US" dirty="0" err="1">
                <a:latin typeface="Courier"/>
              </a:rPr>
              <a:t>str</a:t>
            </a:r>
            <a:r>
              <a:rPr lang="en-US" dirty="0">
                <a:latin typeface="Courier"/>
              </a:rPr>
              <a:t>(i+1)+".fits"</a:t>
            </a:r>
          </a:p>
          <a:p>
            <a:pPr marL="0" indent="0">
              <a:buNone/>
            </a:pPr>
            <a:r>
              <a:rPr lang="en-US" dirty="0">
                <a:latin typeface="Courier"/>
              </a:rPr>
              <a:t>    </a:t>
            </a:r>
            <a:r>
              <a:rPr lang="en-US" dirty="0" err="1">
                <a:latin typeface="Courier"/>
              </a:rPr>
              <a:t>ouname.append</a:t>
            </a:r>
            <a:r>
              <a:rPr lang="en-US" dirty="0">
                <a:latin typeface="Courier"/>
              </a:rPr>
              <a:t>(filename)</a:t>
            </a:r>
          </a:p>
          <a:p>
            <a:pPr marL="0" indent="0">
              <a:buNone/>
            </a:pPr>
            <a:r>
              <a:rPr lang="en-US" dirty="0">
                <a:latin typeface="Courier"/>
              </a:rPr>
              <a:t>    </a:t>
            </a:r>
            <a:r>
              <a:rPr lang="en-US" dirty="0" err="1">
                <a:latin typeface="Courier"/>
              </a:rPr>
              <a:t>oufits.append</a:t>
            </a:r>
            <a:r>
              <a:rPr lang="en-US" dirty="0">
                <a:latin typeface="Courier"/>
              </a:rPr>
              <a:t>(File(filename))</a:t>
            </a:r>
          </a:p>
          <a:p>
            <a:pPr marL="0" indent="0">
              <a:buNone/>
            </a:pPr>
            <a:r>
              <a:rPr lang="en-US" dirty="0">
                <a:latin typeface="Courier"/>
              </a:rPr>
              <a:t>    </a:t>
            </a:r>
            <a:r>
              <a:rPr lang="en-US" dirty="0" err="1">
                <a:latin typeface="Courier"/>
              </a:rPr>
              <a:t>doTomoBinning.uses</a:t>
            </a:r>
            <a:r>
              <a:rPr lang="en-US" dirty="0">
                <a:latin typeface="Courier"/>
              </a:rPr>
              <a:t>(</a:t>
            </a:r>
            <a:r>
              <a:rPr lang="en-US" dirty="0" err="1">
                <a:latin typeface="Courier"/>
              </a:rPr>
              <a:t>oufits</a:t>
            </a:r>
            <a:r>
              <a:rPr lang="en-US" dirty="0">
                <a:latin typeface="Courier"/>
              </a:rPr>
              <a:t>[-1], link=</a:t>
            </a:r>
            <a:r>
              <a:rPr lang="en-US" dirty="0" err="1">
                <a:latin typeface="Courier"/>
              </a:rPr>
              <a:t>Link.OUTPUT</a:t>
            </a:r>
            <a:r>
              <a:rPr lang="en-US" dirty="0">
                <a:latin typeface="Courier"/>
              </a:rPr>
              <a:t>, transfer=True, register=True)</a:t>
            </a:r>
          </a:p>
          <a:p>
            <a:pPr marL="0" indent="0">
              <a:buNone/>
            </a:pPr>
            <a:endParaRPr lang="en-US" dirty="0">
              <a:latin typeface="Courier"/>
            </a:endParaRPr>
          </a:p>
          <a:p>
            <a:pPr marL="0" indent="0">
              <a:buNone/>
            </a:pPr>
            <a:r>
              <a:rPr lang="en-US" dirty="0" err="1">
                <a:latin typeface="Courier"/>
              </a:rPr>
              <a:t>wlpipe.addJob</a:t>
            </a:r>
            <a:r>
              <a:rPr lang="en-US" dirty="0">
                <a:latin typeface="Courier"/>
              </a:rPr>
              <a:t>(</a:t>
            </a:r>
            <a:r>
              <a:rPr lang="en-US" dirty="0" err="1">
                <a:latin typeface="Courier"/>
              </a:rPr>
              <a:t>doTomoBinning</a:t>
            </a:r>
            <a:r>
              <a:rPr lang="en-US" dirty="0">
                <a:latin typeface="Courier"/>
              </a:rPr>
              <a:t>)</a:t>
            </a:r>
          </a:p>
          <a:p>
            <a:pPr marL="0" indent="0">
              <a:buNone/>
            </a:pPr>
            <a:endParaRPr lang="en-US" sz="4000" dirty="0">
              <a:latin typeface="Courier"/>
            </a:endParaRPr>
          </a:p>
          <a:p>
            <a:pPr marL="0" indent="0">
              <a:buNone/>
            </a:pPr>
            <a:r>
              <a:rPr lang="en-US" sz="4000" dirty="0">
                <a:latin typeface="Courier"/>
              </a:rPr>
              <a:t>	.</a:t>
            </a:r>
          </a:p>
          <a:p>
            <a:pPr marL="0" indent="0">
              <a:buNone/>
            </a:pPr>
            <a:r>
              <a:rPr lang="en-US" sz="4000" dirty="0">
                <a:latin typeface="Courier"/>
              </a:rPr>
              <a:t>	.</a:t>
            </a:r>
          </a:p>
          <a:p>
            <a:pPr marL="0" indent="0">
              <a:buNone/>
            </a:pPr>
            <a:r>
              <a:rPr lang="en-US" sz="4000" dirty="0">
                <a:latin typeface="Courier"/>
              </a:rPr>
              <a:t>	.</a:t>
            </a:r>
          </a:p>
        </p:txBody>
      </p:sp>
      <p:sp>
        <p:nvSpPr>
          <p:cNvPr id="5" name="TextBox 4"/>
          <p:cNvSpPr txBox="1"/>
          <p:nvPr/>
        </p:nvSpPr>
        <p:spPr>
          <a:xfrm>
            <a:off x="2383006" y="141119"/>
            <a:ext cx="6647331" cy="369332"/>
          </a:xfrm>
          <a:prstGeom prst="rect">
            <a:avLst/>
          </a:prstGeom>
          <a:noFill/>
        </p:spPr>
        <p:txBody>
          <a:bodyPr wrap="square" rtlCol="0">
            <a:spAutoFit/>
          </a:bodyPr>
          <a:lstStyle/>
          <a:p>
            <a:pPr fontAlgn="auto">
              <a:spcBef>
                <a:spcPts val="0"/>
              </a:spcBef>
              <a:spcAft>
                <a:spcPts val="0"/>
              </a:spcAft>
            </a:pPr>
            <a:r>
              <a:rPr lang="en-US" sz="1800" u="sng" dirty="0" err="1">
                <a:solidFill>
                  <a:prstClr val="black"/>
                </a:solidFill>
                <a:latin typeface="Calibri"/>
                <a:ea typeface="+mn-ea"/>
                <a:cs typeface="+mn-cs"/>
              </a:rPr>
              <a:t>daxgen.py</a:t>
            </a:r>
            <a:r>
              <a:rPr lang="en-US" sz="1800" u="sng" dirty="0">
                <a:solidFill>
                  <a:prstClr val="black"/>
                </a:solidFill>
                <a:latin typeface="Calibri"/>
                <a:ea typeface="+mn-ea"/>
                <a:cs typeface="+mn-cs"/>
              </a:rPr>
              <a:t>: Abstract representation of workflow using python API (3)</a:t>
            </a:r>
          </a:p>
        </p:txBody>
      </p:sp>
    </p:spTree>
    <p:extLst>
      <p:ext uri="{BB962C8B-B14F-4D97-AF65-F5344CB8AC3E}">
        <p14:creationId xmlns:p14="http://schemas.microsoft.com/office/powerpoint/2010/main" val="28082080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15702"/>
            <a:ext cx="8229600" cy="6070600"/>
          </a:xfrm>
        </p:spPr>
        <p:txBody>
          <a:bodyPr>
            <a:noAutofit/>
          </a:bodyPr>
          <a:lstStyle/>
          <a:p>
            <a:pPr marL="0" indent="0">
              <a:buNone/>
            </a:pPr>
            <a:r>
              <a:rPr lang="en-US" sz="900" dirty="0">
                <a:latin typeface="Courier"/>
              </a:rPr>
              <a:t>	.</a:t>
            </a:r>
          </a:p>
          <a:p>
            <a:pPr marL="0" indent="0">
              <a:buNone/>
            </a:pPr>
            <a:r>
              <a:rPr lang="en-US" sz="900" dirty="0">
                <a:latin typeface="Courier"/>
              </a:rPr>
              <a:t>	.</a:t>
            </a:r>
          </a:p>
          <a:p>
            <a:pPr marL="0" indent="0">
              <a:buNone/>
            </a:pPr>
            <a:r>
              <a:rPr lang="en-US" sz="900" dirty="0">
                <a:latin typeface="Courier"/>
              </a:rPr>
              <a:t># +----------------+</a:t>
            </a:r>
          </a:p>
          <a:p>
            <a:pPr marL="0" indent="0">
              <a:buNone/>
            </a:pPr>
            <a:r>
              <a:rPr lang="en-US" sz="900" dirty="0">
                <a:latin typeface="Courier"/>
              </a:rPr>
              <a:t># | 2PCF: </a:t>
            </a:r>
            <a:r>
              <a:rPr lang="en-US" sz="900" dirty="0" err="1">
                <a:latin typeface="Courier"/>
              </a:rPr>
              <a:t>TreeCorr</a:t>
            </a:r>
            <a:r>
              <a:rPr lang="en-US" sz="900" dirty="0">
                <a:latin typeface="Courier"/>
              </a:rPr>
              <a:t> |</a:t>
            </a:r>
          </a:p>
          <a:p>
            <a:pPr marL="0" indent="0">
              <a:buNone/>
            </a:pPr>
            <a:r>
              <a:rPr lang="en-US" sz="900" dirty="0">
                <a:latin typeface="Courier"/>
              </a:rPr>
              <a:t># +----------------+</a:t>
            </a:r>
          </a:p>
          <a:p>
            <a:pPr marL="0" indent="0">
              <a:buNone/>
            </a:pPr>
            <a:endParaRPr lang="en-US" sz="900" dirty="0">
              <a:latin typeface="Courier"/>
            </a:endParaRPr>
          </a:p>
          <a:p>
            <a:pPr marL="0" indent="0">
              <a:buNone/>
            </a:pPr>
            <a:r>
              <a:rPr lang="en-US" sz="900" dirty="0">
                <a:latin typeface="Courier"/>
              </a:rPr>
              <a:t># Default </a:t>
            </a:r>
            <a:r>
              <a:rPr lang="en-US" sz="900" dirty="0" err="1">
                <a:latin typeface="Courier"/>
              </a:rPr>
              <a:t>TreeCorr</a:t>
            </a:r>
            <a:r>
              <a:rPr lang="en-US" sz="900" dirty="0">
                <a:latin typeface="Courier"/>
              </a:rPr>
              <a:t> </a:t>
            </a:r>
            <a:r>
              <a:rPr lang="en-US" sz="900" dirty="0" err="1">
                <a:latin typeface="Courier"/>
              </a:rPr>
              <a:t>config</a:t>
            </a:r>
            <a:r>
              <a:rPr lang="en-US" sz="900" dirty="0">
                <a:latin typeface="Courier"/>
              </a:rPr>
              <a:t> file</a:t>
            </a:r>
          </a:p>
          <a:p>
            <a:pPr marL="0" indent="0">
              <a:buNone/>
            </a:pPr>
            <a:r>
              <a:rPr lang="en-US" sz="900" dirty="0" err="1">
                <a:latin typeface="Courier"/>
              </a:rPr>
              <a:t>cfg</a:t>
            </a:r>
            <a:r>
              <a:rPr lang="en-US" sz="900" dirty="0">
                <a:latin typeface="Courier"/>
              </a:rPr>
              <a:t>=File("</a:t>
            </a:r>
            <a:r>
              <a:rPr lang="en-US" sz="900" dirty="0" err="1">
                <a:latin typeface="Courier"/>
              </a:rPr>
              <a:t>defTreeCorr.yaml</a:t>
            </a:r>
            <a:r>
              <a:rPr lang="en-US" sz="900" dirty="0">
                <a:latin typeface="Courier"/>
              </a:rPr>
              <a:t>")</a:t>
            </a:r>
          </a:p>
          <a:p>
            <a:pPr marL="0" indent="0">
              <a:buNone/>
            </a:pPr>
            <a:endParaRPr lang="en-US" sz="900" dirty="0">
              <a:latin typeface="Courier"/>
            </a:endParaRPr>
          </a:p>
          <a:p>
            <a:pPr marL="0" indent="0">
              <a:buNone/>
            </a:pPr>
            <a:r>
              <a:rPr lang="en-US" sz="900" dirty="0">
                <a:latin typeface="Courier"/>
              </a:rPr>
              <a:t># ... Calculate 2pcf for </a:t>
            </a:r>
            <a:r>
              <a:rPr lang="en-US" sz="900" dirty="0" err="1">
                <a:latin typeface="Courier"/>
              </a:rPr>
              <a:t>Xipm</a:t>
            </a:r>
            <a:endParaRPr lang="en-US" sz="900" dirty="0">
              <a:latin typeface="Courier"/>
            </a:endParaRPr>
          </a:p>
          <a:p>
            <a:pPr marL="0" indent="0">
              <a:buNone/>
            </a:pPr>
            <a:r>
              <a:rPr lang="en-US" sz="900" dirty="0">
                <a:latin typeface="Courier"/>
              </a:rPr>
              <a:t>#  .. </a:t>
            </a:r>
            <a:r>
              <a:rPr lang="en-US" sz="900" dirty="0" err="1">
                <a:latin typeface="Courier"/>
              </a:rPr>
              <a:t>Xipm</a:t>
            </a:r>
            <a:r>
              <a:rPr lang="en-US" sz="900" dirty="0">
                <a:latin typeface="Courier"/>
              </a:rPr>
              <a:t> cross correlations</a:t>
            </a:r>
          </a:p>
          <a:p>
            <a:pPr marL="0" indent="0">
              <a:buNone/>
            </a:pPr>
            <a:r>
              <a:rPr lang="en-US" sz="900" dirty="0" err="1">
                <a:latin typeface="Courier"/>
              </a:rPr>
              <a:t>ggjobs</a:t>
            </a:r>
            <a:r>
              <a:rPr lang="en-US" sz="900" dirty="0">
                <a:latin typeface="Courier"/>
              </a:rPr>
              <a:t>=[]</a:t>
            </a:r>
          </a:p>
          <a:p>
            <a:pPr marL="0" indent="0">
              <a:buNone/>
            </a:pPr>
            <a:r>
              <a:rPr lang="en-US" sz="900" dirty="0" err="1">
                <a:latin typeface="Courier"/>
              </a:rPr>
              <a:t>ggnam</a:t>
            </a:r>
            <a:r>
              <a:rPr lang="en-US" sz="900" dirty="0">
                <a:latin typeface="Courier"/>
              </a:rPr>
              <a:t>=[]</a:t>
            </a:r>
          </a:p>
          <a:p>
            <a:pPr marL="0" indent="0">
              <a:buNone/>
            </a:pPr>
            <a:r>
              <a:rPr lang="en-US" sz="900" dirty="0" err="1">
                <a:latin typeface="Courier"/>
              </a:rPr>
              <a:t>ggout</a:t>
            </a:r>
            <a:r>
              <a:rPr lang="en-US" sz="900" dirty="0">
                <a:latin typeface="Courier"/>
              </a:rPr>
              <a:t>=[]</a:t>
            </a:r>
          </a:p>
          <a:p>
            <a:pPr marL="0" indent="0">
              <a:buNone/>
            </a:pPr>
            <a:r>
              <a:rPr lang="en-US" sz="900" b="1" dirty="0">
                <a:solidFill>
                  <a:srgbClr val="FF0000"/>
                </a:solidFill>
                <a:latin typeface="Courier"/>
              </a:rPr>
              <a:t>for c in combinations(range(1,nbtomo+1),2):</a:t>
            </a:r>
          </a:p>
          <a:p>
            <a:pPr marL="0" indent="0">
              <a:buNone/>
            </a:pPr>
            <a:r>
              <a:rPr lang="en-US" sz="900" dirty="0">
                <a:latin typeface="Courier"/>
              </a:rPr>
              <a:t>    </a:t>
            </a:r>
            <a:r>
              <a:rPr lang="en-US" sz="900" dirty="0" err="1">
                <a:latin typeface="Courier"/>
              </a:rPr>
              <a:t>tc</a:t>
            </a:r>
            <a:r>
              <a:rPr lang="en-US" sz="900" dirty="0">
                <a:latin typeface="Courier"/>
              </a:rPr>
              <a:t>=Job("</a:t>
            </a:r>
            <a:r>
              <a:rPr lang="en-US" sz="900" dirty="0" err="1">
                <a:latin typeface="Courier"/>
              </a:rPr>
              <a:t>treecorr</a:t>
            </a:r>
            <a:r>
              <a:rPr lang="en-US" sz="900" dirty="0">
                <a:latin typeface="Courier"/>
              </a:rPr>
              <a:t>")</a:t>
            </a:r>
          </a:p>
          <a:p>
            <a:pPr marL="0" indent="0">
              <a:buNone/>
            </a:pPr>
            <a:r>
              <a:rPr lang="en-US" sz="900" dirty="0">
                <a:latin typeface="Courier"/>
              </a:rPr>
              <a:t>    </a:t>
            </a:r>
            <a:r>
              <a:rPr lang="en-US" sz="900" dirty="0" err="1">
                <a:latin typeface="Courier"/>
              </a:rPr>
              <a:t>ggjobs.append</a:t>
            </a:r>
            <a:r>
              <a:rPr lang="en-US" sz="900" dirty="0">
                <a:latin typeface="Courier"/>
              </a:rPr>
              <a:t>(</a:t>
            </a:r>
            <a:r>
              <a:rPr lang="en-US" sz="900" dirty="0" err="1">
                <a:latin typeface="Courier"/>
              </a:rPr>
              <a:t>tc</a:t>
            </a:r>
            <a:r>
              <a:rPr lang="en-US" sz="900" dirty="0">
                <a:latin typeface="Courier"/>
              </a:rPr>
              <a:t>)</a:t>
            </a:r>
          </a:p>
          <a:p>
            <a:pPr marL="0" indent="0">
              <a:buNone/>
            </a:pPr>
            <a:r>
              <a:rPr lang="en-US" sz="900" dirty="0">
                <a:latin typeface="Courier"/>
              </a:rPr>
              <a:t>    filename=</a:t>
            </a:r>
            <a:r>
              <a:rPr lang="en-US" sz="900" dirty="0" err="1">
                <a:latin typeface="Courier"/>
              </a:rPr>
              <a:t>fileprfx</a:t>
            </a:r>
            <a:r>
              <a:rPr lang="en-US" sz="900" dirty="0">
                <a:latin typeface="Courier"/>
              </a:rPr>
              <a:t>+"_</a:t>
            </a:r>
            <a:r>
              <a:rPr lang="en-US" sz="900" dirty="0" err="1">
                <a:latin typeface="Courier"/>
              </a:rPr>
              <a:t>gg%s%s.out</a:t>
            </a:r>
            <a:r>
              <a:rPr lang="en-US" sz="900" dirty="0">
                <a:latin typeface="Courier"/>
              </a:rPr>
              <a:t>" % c</a:t>
            </a:r>
          </a:p>
          <a:p>
            <a:pPr marL="0" indent="0">
              <a:buNone/>
            </a:pPr>
            <a:r>
              <a:rPr lang="en-US" sz="900" dirty="0">
                <a:latin typeface="Courier"/>
              </a:rPr>
              <a:t>    </a:t>
            </a:r>
            <a:r>
              <a:rPr lang="en-US" sz="900" dirty="0" err="1">
                <a:latin typeface="Courier"/>
              </a:rPr>
              <a:t>ggnam.append</a:t>
            </a:r>
            <a:r>
              <a:rPr lang="en-US" sz="900" dirty="0">
                <a:latin typeface="Courier"/>
              </a:rPr>
              <a:t>(filename)</a:t>
            </a:r>
          </a:p>
          <a:p>
            <a:pPr marL="0" indent="0">
              <a:buNone/>
            </a:pPr>
            <a:r>
              <a:rPr lang="en-US" sz="900" dirty="0">
                <a:latin typeface="Courier"/>
              </a:rPr>
              <a:t>    </a:t>
            </a:r>
            <a:r>
              <a:rPr lang="en-US" sz="900" dirty="0" err="1">
                <a:latin typeface="Courier"/>
              </a:rPr>
              <a:t>ggout.append</a:t>
            </a:r>
            <a:r>
              <a:rPr lang="en-US" sz="900" dirty="0">
                <a:latin typeface="Courier"/>
              </a:rPr>
              <a:t>(File(filename))</a:t>
            </a:r>
          </a:p>
          <a:p>
            <a:pPr marL="0" indent="0">
              <a:buNone/>
            </a:pPr>
            <a:r>
              <a:rPr lang="en-US" sz="900" dirty="0">
                <a:latin typeface="Courier"/>
              </a:rPr>
              <a:t>    </a:t>
            </a:r>
            <a:r>
              <a:rPr lang="en-US" sz="900" dirty="0" err="1">
                <a:latin typeface="Courier"/>
              </a:rPr>
              <a:t>tc.addArguments</a:t>
            </a:r>
            <a:r>
              <a:rPr lang="en-US" sz="900" dirty="0">
                <a:latin typeface="Courier"/>
              </a:rPr>
              <a:t>(</a:t>
            </a:r>
            <a:r>
              <a:rPr lang="en-US" sz="900" dirty="0" err="1">
                <a:latin typeface="Courier"/>
              </a:rPr>
              <a:t>cfg</a:t>
            </a:r>
            <a:r>
              <a:rPr lang="en-US" sz="900" dirty="0">
                <a:latin typeface="Courier"/>
              </a:rPr>
              <a:t>,("</a:t>
            </a:r>
            <a:r>
              <a:rPr lang="en-US" sz="900" dirty="0" err="1">
                <a:latin typeface="Courier"/>
              </a:rPr>
              <a:t>file_name</a:t>
            </a:r>
            <a:r>
              <a:rPr lang="en-US" sz="900" dirty="0">
                <a:latin typeface="Courier"/>
              </a:rPr>
              <a:t>=%s" % </a:t>
            </a:r>
            <a:r>
              <a:rPr lang="en-US" sz="900" dirty="0" err="1">
                <a:latin typeface="Courier"/>
              </a:rPr>
              <a:t>ouname</a:t>
            </a:r>
            <a:r>
              <a:rPr lang="en-US" sz="900" dirty="0">
                <a:latin typeface="Courier"/>
              </a:rPr>
              <a:t>[c[0]-1]),</a:t>
            </a:r>
          </a:p>
          <a:p>
            <a:pPr marL="0" indent="0">
              <a:buNone/>
            </a:pPr>
            <a:r>
              <a:rPr lang="en-US" sz="900" dirty="0">
                <a:latin typeface="Courier"/>
              </a:rPr>
              <a:t>                    ("file_name2=%s" % </a:t>
            </a:r>
            <a:r>
              <a:rPr lang="en-US" sz="900" dirty="0" err="1">
                <a:latin typeface="Courier"/>
              </a:rPr>
              <a:t>ouname</a:t>
            </a:r>
            <a:r>
              <a:rPr lang="en-US" sz="900" dirty="0">
                <a:latin typeface="Courier"/>
              </a:rPr>
              <a:t>[c[1]-1]),</a:t>
            </a:r>
          </a:p>
          <a:p>
            <a:pPr marL="0" indent="0">
              <a:buNone/>
            </a:pPr>
            <a:r>
              <a:rPr lang="en-US" sz="900" dirty="0">
                <a:latin typeface="Courier"/>
              </a:rPr>
              <a:t>                    "</a:t>
            </a:r>
            <a:r>
              <a:rPr lang="en-US" sz="900" dirty="0" err="1">
                <a:latin typeface="Courier"/>
              </a:rPr>
              <a:t>ra_col</a:t>
            </a:r>
            <a:r>
              <a:rPr lang="en-US" sz="900" dirty="0">
                <a:latin typeface="Courier"/>
              </a:rPr>
              <a:t>=RA","</a:t>
            </a:r>
            <a:r>
              <a:rPr lang="en-US" sz="900" dirty="0" err="1">
                <a:latin typeface="Courier"/>
              </a:rPr>
              <a:t>dec_col</a:t>
            </a:r>
            <a:r>
              <a:rPr lang="en-US" sz="900" dirty="0">
                <a:latin typeface="Courier"/>
              </a:rPr>
              <a:t>=DEC","</a:t>
            </a:r>
            <a:r>
              <a:rPr lang="en-US" sz="900" dirty="0" err="1">
                <a:latin typeface="Courier"/>
              </a:rPr>
              <a:t>ra_units</a:t>
            </a:r>
            <a:r>
              <a:rPr lang="en-US" sz="900" dirty="0">
                <a:latin typeface="Courier"/>
              </a:rPr>
              <a:t>=degrees","</a:t>
            </a:r>
            <a:r>
              <a:rPr lang="en-US" sz="900" dirty="0" err="1">
                <a:latin typeface="Courier"/>
              </a:rPr>
              <a:t>dec_units</a:t>
            </a:r>
            <a:r>
              <a:rPr lang="en-US" sz="900" dirty="0">
                <a:latin typeface="Courier"/>
              </a:rPr>
              <a:t>=degrees",</a:t>
            </a:r>
          </a:p>
          <a:p>
            <a:pPr marL="0" indent="0">
              <a:buNone/>
            </a:pPr>
            <a:r>
              <a:rPr lang="en-US" sz="900" dirty="0">
                <a:latin typeface="Courier"/>
              </a:rPr>
              <a:t>                    "g1_col=S_1","g2_col=S_2","w_col=W","flip_g1=false","flip_g2=false",</a:t>
            </a:r>
          </a:p>
          <a:p>
            <a:pPr marL="0" indent="0">
              <a:buNone/>
            </a:pPr>
            <a:r>
              <a:rPr lang="en-US" sz="900" dirty="0">
                <a:latin typeface="Courier"/>
              </a:rPr>
              <a:t>                    ("</a:t>
            </a:r>
            <a:r>
              <a:rPr lang="en-US" sz="900" dirty="0" err="1">
                <a:latin typeface="Courier"/>
              </a:rPr>
              <a:t>min_sep</a:t>
            </a:r>
            <a:r>
              <a:rPr lang="en-US" sz="900" dirty="0">
                <a:latin typeface="Courier"/>
              </a:rPr>
              <a:t>=%s" % </a:t>
            </a:r>
            <a:r>
              <a:rPr lang="en-US" sz="900" dirty="0" err="1">
                <a:latin typeface="Courier"/>
              </a:rPr>
              <a:t>thetamin</a:t>
            </a:r>
            <a:r>
              <a:rPr lang="en-US" sz="900" dirty="0">
                <a:latin typeface="Courier"/>
              </a:rPr>
              <a:t>),("</a:t>
            </a:r>
            <a:r>
              <a:rPr lang="en-US" sz="900" dirty="0" err="1">
                <a:latin typeface="Courier"/>
              </a:rPr>
              <a:t>max_sep</a:t>
            </a:r>
            <a:r>
              <a:rPr lang="en-US" sz="900" dirty="0">
                <a:latin typeface="Courier"/>
              </a:rPr>
              <a:t>=%s" % </a:t>
            </a:r>
            <a:r>
              <a:rPr lang="en-US" sz="900" dirty="0" err="1">
                <a:latin typeface="Courier"/>
              </a:rPr>
              <a:t>thetamax</a:t>
            </a:r>
            <a:r>
              <a:rPr lang="en-US" sz="900" dirty="0">
                <a:latin typeface="Courier"/>
              </a:rPr>
              <a:t>),</a:t>
            </a:r>
          </a:p>
          <a:p>
            <a:pPr marL="0" indent="0">
              <a:buNone/>
            </a:pPr>
            <a:r>
              <a:rPr lang="en-US" sz="900" dirty="0">
                <a:latin typeface="Courier"/>
              </a:rPr>
              <a:t>                    ("</a:t>
            </a:r>
            <a:r>
              <a:rPr lang="en-US" sz="900" dirty="0" err="1">
                <a:latin typeface="Courier"/>
              </a:rPr>
              <a:t>nbins</a:t>
            </a:r>
            <a:r>
              <a:rPr lang="en-US" sz="900" dirty="0">
                <a:latin typeface="Courier"/>
              </a:rPr>
              <a:t>=%s" % </a:t>
            </a:r>
            <a:r>
              <a:rPr lang="en-US" sz="900" dirty="0" err="1">
                <a:latin typeface="Courier"/>
              </a:rPr>
              <a:t>ntheta</a:t>
            </a:r>
            <a:r>
              <a:rPr lang="en-US" sz="900" dirty="0">
                <a:latin typeface="Courier"/>
              </a:rPr>
              <a:t>),("</a:t>
            </a:r>
            <a:r>
              <a:rPr lang="en-US" sz="900" dirty="0" err="1">
                <a:latin typeface="Courier"/>
              </a:rPr>
              <a:t>bin_slop</a:t>
            </a:r>
            <a:r>
              <a:rPr lang="en-US" sz="900" dirty="0">
                <a:latin typeface="Courier"/>
              </a:rPr>
              <a:t>=%s" % </a:t>
            </a:r>
            <a:r>
              <a:rPr lang="en-US" sz="900" dirty="0" err="1">
                <a:latin typeface="Courier"/>
              </a:rPr>
              <a:t>bin_slop</a:t>
            </a:r>
            <a:r>
              <a:rPr lang="en-US" sz="900" dirty="0">
                <a:latin typeface="Courier"/>
              </a:rPr>
              <a:t>),</a:t>
            </a:r>
          </a:p>
          <a:p>
            <a:pPr marL="0" indent="0">
              <a:buNone/>
            </a:pPr>
            <a:r>
              <a:rPr lang="en-US" sz="900" dirty="0">
                <a:latin typeface="Courier"/>
              </a:rPr>
              <a:t>                    ("</a:t>
            </a:r>
            <a:r>
              <a:rPr lang="en-US" sz="900" dirty="0" err="1">
                <a:latin typeface="Courier"/>
              </a:rPr>
              <a:t>gg_file_name</a:t>
            </a:r>
            <a:r>
              <a:rPr lang="en-US" sz="900" dirty="0">
                <a:latin typeface="Courier"/>
              </a:rPr>
              <a:t>=%s" % filename))</a:t>
            </a:r>
          </a:p>
          <a:p>
            <a:pPr marL="0" indent="0">
              <a:buNone/>
            </a:pPr>
            <a:r>
              <a:rPr lang="en-US" sz="900" dirty="0">
                <a:latin typeface="Courier"/>
              </a:rPr>
              <a:t>    </a:t>
            </a:r>
            <a:r>
              <a:rPr lang="en-US" sz="900" dirty="0" err="1">
                <a:latin typeface="Courier"/>
              </a:rPr>
              <a:t>tc.uses</a:t>
            </a:r>
            <a:r>
              <a:rPr lang="en-US" sz="900" dirty="0">
                <a:latin typeface="Courier"/>
              </a:rPr>
              <a:t>(</a:t>
            </a:r>
            <a:r>
              <a:rPr lang="en-US" sz="900" dirty="0" err="1">
                <a:latin typeface="Courier"/>
              </a:rPr>
              <a:t>cfg</a:t>
            </a:r>
            <a:r>
              <a:rPr lang="en-US" sz="900" dirty="0">
                <a:latin typeface="Courier"/>
              </a:rPr>
              <a:t>, link=</a:t>
            </a:r>
            <a:r>
              <a:rPr lang="en-US" sz="900" dirty="0" err="1">
                <a:latin typeface="Courier"/>
              </a:rPr>
              <a:t>Link.INPUT</a:t>
            </a:r>
            <a:r>
              <a:rPr lang="en-US" sz="900" dirty="0">
                <a:latin typeface="Courier"/>
              </a:rPr>
              <a:t>)</a:t>
            </a:r>
          </a:p>
          <a:p>
            <a:pPr marL="0" indent="0">
              <a:buNone/>
            </a:pPr>
            <a:r>
              <a:rPr lang="en-US" sz="900" dirty="0">
                <a:latin typeface="Courier"/>
              </a:rPr>
              <a:t>    </a:t>
            </a:r>
            <a:r>
              <a:rPr lang="en-US" sz="900" dirty="0" err="1">
                <a:latin typeface="Courier"/>
              </a:rPr>
              <a:t>tc.uses</a:t>
            </a:r>
            <a:r>
              <a:rPr lang="en-US" sz="900" dirty="0">
                <a:latin typeface="Courier"/>
              </a:rPr>
              <a:t>(</a:t>
            </a:r>
            <a:r>
              <a:rPr lang="en-US" sz="900" dirty="0" err="1">
                <a:latin typeface="Courier"/>
              </a:rPr>
              <a:t>oufits</a:t>
            </a:r>
            <a:r>
              <a:rPr lang="en-US" sz="900" dirty="0">
                <a:latin typeface="Courier"/>
              </a:rPr>
              <a:t>[c[0]-1], link=</a:t>
            </a:r>
            <a:r>
              <a:rPr lang="en-US" sz="900" dirty="0" err="1">
                <a:latin typeface="Courier"/>
              </a:rPr>
              <a:t>Link.INPUT</a:t>
            </a:r>
            <a:r>
              <a:rPr lang="en-US" sz="900" dirty="0">
                <a:latin typeface="Courier"/>
              </a:rPr>
              <a:t>)</a:t>
            </a:r>
          </a:p>
          <a:p>
            <a:pPr marL="0" indent="0">
              <a:buNone/>
            </a:pPr>
            <a:r>
              <a:rPr lang="en-US" sz="900" dirty="0">
                <a:latin typeface="Courier"/>
              </a:rPr>
              <a:t>    </a:t>
            </a:r>
            <a:r>
              <a:rPr lang="en-US" sz="900" dirty="0" err="1">
                <a:latin typeface="Courier"/>
              </a:rPr>
              <a:t>tc.uses</a:t>
            </a:r>
            <a:r>
              <a:rPr lang="en-US" sz="900" dirty="0">
                <a:latin typeface="Courier"/>
              </a:rPr>
              <a:t>(</a:t>
            </a:r>
            <a:r>
              <a:rPr lang="en-US" sz="900" dirty="0" err="1">
                <a:latin typeface="Courier"/>
              </a:rPr>
              <a:t>oufits</a:t>
            </a:r>
            <a:r>
              <a:rPr lang="en-US" sz="900" dirty="0">
                <a:latin typeface="Courier"/>
              </a:rPr>
              <a:t>[c[1]-1], link=</a:t>
            </a:r>
            <a:r>
              <a:rPr lang="en-US" sz="900" dirty="0" err="1">
                <a:latin typeface="Courier"/>
              </a:rPr>
              <a:t>Link.INPUT</a:t>
            </a:r>
            <a:r>
              <a:rPr lang="en-US" sz="900" dirty="0">
                <a:latin typeface="Courier"/>
              </a:rPr>
              <a:t>)</a:t>
            </a:r>
          </a:p>
          <a:p>
            <a:pPr marL="0" indent="0">
              <a:buNone/>
            </a:pPr>
            <a:r>
              <a:rPr lang="en-US" sz="900" dirty="0">
                <a:latin typeface="Courier"/>
              </a:rPr>
              <a:t>    </a:t>
            </a:r>
            <a:r>
              <a:rPr lang="en-US" sz="900" dirty="0" err="1">
                <a:latin typeface="Courier"/>
              </a:rPr>
              <a:t>tc.uses</a:t>
            </a:r>
            <a:r>
              <a:rPr lang="en-US" sz="900" dirty="0">
                <a:latin typeface="Courier"/>
              </a:rPr>
              <a:t>(</a:t>
            </a:r>
            <a:r>
              <a:rPr lang="en-US" sz="900" dirty="0" err="1">
                <a:latin typeface="Courier"/>
              </a:rPr>
              <a:t>ggout</a:t>
            </a:r>
            <a:r>
              <a:rPr lang="en-US" sz="900" dirty="0">
                <a:latin typeface="Courier"/>
              </a:rPr>
              <a:t>[-1], link=</a:t>
            </a:r>
            <a:r>
              <a:rPr lang="en-US" sz="900" dirty="0" err="1">
                <a:latin typeface="Courier"/>
              </a:rPr>
              <a:t>Link.OUTPUT</a:t>
            </a:r>
            <a:r>
              <a:rPr lang="en-US" sz="900" dirty="0">
                <a:latin typeface="Courier"/>
              </a:rPr>
              <a:t>, transfer=True, register=True)</a:t>
            </a:r>
          </a:p>
          <a:p>
            <a:pPr marL="0" indent="0">
              <a:buNone/>
            </a:pPr>
            <a:endParaRPr lang="en-US" sz="900" dirty="0">
              <a:latin typeface="Courier"/>
            </a:endParaRPr>
          </a:p>
          <a:p>
            <a:pPr marL="0" indent="0">
              <a:buNone/>
            </a:pPr>
            <a:r>
              <a:rPr lang="en-US" sz="900" dirty="0">
                <a:latin typeface="Courier"/>
              </a:rPr>
              <a:t>    </a:t>
            </a:r>
            <a:r>
              <a:rPr lang="en-US" sz="900" dirty="0" err="1">
                <a:latin typeface="Courier"/>
              </a:rPr>
              <a:t>wlpipe.addJob</a:t>
            </a:r>
            <a:r>
              <a:rPr lang="en-US" sz="900" dirty="0">
                <a:latin typeface="Courier"/>
              </a:rPr>
              <a:t>(</a:t>
            </a:r>
            <a:r>
              <a:rPr lang="en-US" sz="900" dirty="0" err="1">
                <a:latin typeface="Courier"/>
              </a:rPr>
              <a:t>tc</a:t>
            </a:r>
            <a:r>
              <a:rPr lang="en-US" sz="900" dirty="0">
                <a:latin typeface="Courier"/>
              </a:rPr>
              <a:t>)</a:t>
            </a:r>
          </a:p>
          <a:p>
            <a:pPr marL="0" indent="0">
              <a:buNone/>
            </a:pPr>
            <a:r>
              <a:rPr lang="en-US" sz="900" dirty="0">
                <a:latin typeface="Courier"/>
              </a:rPr>
              <a:t>    </a:t>
            </a:r>
            <a:r>
              <a:rPr lang="en-US" sz="900" b="1" dirty="0" err="1">
                <a:solidFill>
                  <a:srgbClr val="FF0000"/>
                </a:solidFill>
                <a:latin typeface="Courier"/>
              </a:rPr>
              <a:t>wlpipe.depends</a:t>
            </a:r>
            <a:r>
              <a:rPr lang="en-US" sz="900" b="1" dirty="0">
                <a:solidFill>
                  <a:srgbClr val="FF0000"/>
                </a:solidFill>
                <a:latin typeface="Courier"/>
              </a:rPr>
              <a:t>(</a:t>
            </a:r>
            <a:r>
              <a:rPr lang="en-US" sz="900" b="1" dirty="0" err="1">
                <a:solidFill>
                  <a:srgbClr val="FF0000"/>
                </a:solidFill>
                <a:latin typeface="Courier"/>
              </a:rPr>
              <a:t>tc</a:t>
            </a:r>
            <a:r>
              <a:rPr lang="en-US" sz="900" b="1" dirty="0">
                <a:solidFill>
                  <a:srgbClr val="FF0000"/>
                </a:solidFill>
                <a:latin typeface="Courier"/>
              </a:rPr>
              <a:t>, </a:t>
            </a:r>
            <a:r>
              <a:rPr lang="en-US" sz="900" b="1" dirty="0" err="1">
                <a:solidFill>
                  <a:srgbClr val="FF0000"/>
                </a:solidFill>
                <a:latin typeface="Courier"/>
              </a:rPr>
              <a:t>doTomoBinning</a:t>
            </a:r>
            <a:r>
              <a:rPr lang="en-US" sz="900" b="1" dirty="0">
                <a:solidFill>
                  <a:srgbClr val="FF0000"/>
                </a:solidFill>
                <a:latin typeface="Courier"/>
              </a:rPr>
              <a:t>)</a:t>
            </a:r>
            <a:endParaRPr lang="en-US" sz="1100" b="1" dirty="0">
              <a:solidFill>
                <a:srgbClr val="FF0000"/>
              </a:solidFill>
              <a:latin typeface="Courier"/>
            </a:endParaRPr>
          </a:p>
          <a:p>
            <a:pPr marL="0" indent="0">
              <a:buNone/>
            </a:pPr>
            <a:r>
              <a:rPr lang="en-US" sz="1100" dirty="0">
                <a:latin typeface="Courier"/>
              </a:rPr>
              <a:t>	.</a:t>
            </a:r>
          </a:p>
          <a:p>
            <a:pPr marL="0" indent="0">
              <a:buNone/>
            </a:pPr>
            <a:r>
              <a:rPr lang="en-US" sz="1100" dirty="0">
                <a:latin typeface="Courier"/>
              </a:rPr>
              <a:t>	.</a:t>
            </a:r>
          </a:p>
        </p:txBody>
      </p:sp>
      <p:sp>
        <p:nvSpPr>
          <p:cNvPr id="2" name="TextBox 1"/>
          <p:cNvSpPr txBox="1"/>
          <p:nvPr/>
        </p:nvSpPr>
        <p:spPr>
          <a:xfrm>
            <a:off x="4203700" y="965878"/>
            <a:ext cx="4364371" cy="707886"/>
          </a:xfrm>
          <a:prstGeom prst="rect">
            <a:avLst/>
          </a:prstGeom>
          <a:noFill/>
        </p:spPr>
        <p:txBody>
          <a:bodyPr wrap="none" rtlCol="0">
            <a:spAutoFit/>
          </a:bodyPr>
          <a:lstStyle/>
          <a:p>
            <a:r>
              <a:rPr lang="en-US" sz="2000" dirty="0">
                <a:solidFill>
                  <a:srgbClr val="0000FF"/>
                </a:solidFill>
              </a:rPr>
              <a:t>Example of a pipeline step with multiple</a:t>
            </a:r>
          </a:p>
          <a:p>
            <a:r>
              <a:rPr lang="en-US" sz="2000" dirty="0">
                <a:solidFill>
                  <a:srgbClr val="0000FF"/>
                </a:solidFill>
              </a:rPr>
              <a:t>parallel jobs and job dependencies</a:t>
            </a:r>
          </a:p>
        </p:txBody>
      </p:sp>
      <p:cxnSp>
        <p:nvCxnSpPr>
          <p:cNvPr id="5" name="Straight Arrow Connector 4"/>
          <p:cNvCxnSpPr/>
          <p:nvPr/>
        </p:nvCxnSpPr>
        <p:spPr>
          <a:xfrm flipH="1">
            <a:off x="3454400" y="1677254"/>
            <a:ext cx="1201867" cy="1287948"/>
          </a:xfrm>
          <a:prstGeom prst="straightConnector1">
            <a:avLst/>
          </a:prstGeom>
          <a:ln w="19050">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flipH="1">
            <a:off x="3098800" y="1677254"/>
            <a:ext cx="4065894" cy="4424848"/>
          </a:xfrm>
          <a:prstGeom prst="straightConnector1">
            <a:avLst/>
          </a:prstGeom>
          <a:ln w="19050">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4305300" y="1594242"/>
            <a:ext cx="762000" cy="0"/>
          </a:xfrm>
          <a:prstGeom prst="line">
            <a:avLst/>
          </a:prstGeom>
          <a:ln w="19050">
            <a:solidFill>
              <a:srgbClr val="0000FF"/>
            </a:solidFill>
            <a:tailEnd type="none"/>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6426200" y="1594242"/>
            <a:ext cx="1473200" cy="0"/>
          </a:xfrm>
          <a:prstGeom prst="line">
            <a:avLst/>
          </a:prstGeom>
          <a:ln w="19050">
            <a:solidFill>
              <a:srgbClr val="0000FF"/>
            </a:solidFill>
            <a:tailEnd type="none"/>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2383006" y="113507"/>
            <a:ext cx="6647331" cy="369332"/>
          </a:xfrm>
          <a:prstGeom prst="rect">
            <a:avLst/>
          </a:prstGeom>
          <a:noFill/>
        </p:spPr>
        <p:txBody>
          <a:bodyPr wrap="square" rtlCol="0">
            <a:spAutoFit/>
          </a:bodyPr>
          <a:lstStyle/>
          <a:p>
            <a:r>
              <a:rPr lang="en-US" u="sng" dirty="0" err="1"/>
              <a:t>daxgen.py</a:t>
            </a:r>
            <a:r>
              <a:rPr lang="en-US" u="sng" dirty="0"/>
              <a:t>: Abstract representation of workflow using python API (4)</a:t>
            </a:r>
          </a:p>
        </p:txBody>
      </p:sp>
    </p:spTree>
    <p:extLst>
      <p:ext uri="{BB962C8B-B14F-4D97-AF65-F5344CB8AC3E}">
        <p14:creationId xmlns:p14="http://schemas.microsoft.com/office/powerpoint/2010/main" val="265561385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FermilabTemplate">
  <a:themeElements>
    <a:clrScheme name="Fermilab">
      <a:dk1>
        <a:srgbClr val="004C97"/>
      </a:dk1>
      <a:lt1>
        <a:srgbClr val="FFFFFF"/>
      </a:lt1>
      <a:dk2>
        <a:srgbClr val="004C97"/>
      </a:dk2>
      <a:lt2>
        <a:srgbClr val="FFFFFF"/>
      </a:lt2>
      <a:accent1>
        <a:srgbClr val="99D6EA"/>
      </a:accent1>
      <a:accent2>
        <a:srgbClr val="DB720C"/>
      </a:accent2>
      <a:accent3>
        <a:srgbClr val="519A24"/>
      </a:accent3>
      <a:accent4>
        <a:srgbClr val="AF272F"/>
      </a:accent4>
      <a:accent5>
        <a:srgbClr val="00B5E2"/>
      </a:accent5>
      <a:accent6>
        <a:srgbClr val="404040"/>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a:solidFill>
            <a:schemeClr val="accent6"/>
          </a:solidFill>
        </a:ln>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Fermilab: Footer Only">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a:solidFill>
            <a:schemeClr val="tx1"/>
          </a:solidFill>
          <a:tailEnd type="arrow"/>
        </a:ln>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a:solidFill>
            <a:schemeClr val="tx1"/>
          </a:solidFill>
          <a:tailEnd type="arrow"/>
        </a:ln>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a:solidFill>
            <a:schemeClr val="tx1"/>
          </a:solidFill>
          <a:tailEnd type="arrow"/>
        </a:ln>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a:solidFill>
            <a:schemeClr val="tx1"/>
          </a:solidFill>
          <a:tailEnd type="arrow"/>
        </a:ln>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a:solidFill>
            <a:schemeClr val="tx1"/>
          </a:solidFill>
          <a:tailEnd type="arrow"/>
        </a:ln>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a:solidFill>
            <a:schemeClr val="tx1"/>
          </a:solidFill>
          <a:tailEnd type="arrow"/>
        </a:ln>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FermilabTemplate.potx</Template>
  <TotalTime>8304</TotalTime>
  <Words>1445</Words>
  <Application>Microsoft Macintosh PowerPoint</Application>
  <PresentationFormat>On-screen Show (4:3)</PresentationFormat>
  <Paragraphs>340</Paragraphs>
  <Slides>14</Slides>
  <Notes>0</Notes>
  <HiddenSlides>0</HiddenSlides>
  <MMClips>0</MMClips>
  <ScaleCrop>false</ScaleCrop>
  <HeadingPairs>
    <vt:vector size="6" baseType="variant">
      <vt:variant>
        <vt:lpstr>Theme</vt:lpstr>
      </vt:variant>
      <vt:variant>
        <vt:i4>8</vt:i4>
      </vt:variant>
      <vt:variant>
        <vt:lpstr>Embedded OLE Servers</vt:lpstr>
      </vt:variant>
      <vt:variant>
        <vt:i4>3</vt:i4>
      </vt:variant>
      <vt:variant>
        <vt:lpstr>Slide Titles</vt:lpstr>
      </vt:variant>
      <vt:variant>
        <vt:i4>14</vt:i4>
      </vt:variant>
    </vt:vector>
  </HeadingPairs>
  <TitlesOfParts>
    <vt:vector size="25" baseType="lpstr">
      <vt:lpstr>FermilabTemplate</vt:lpstr>
      <vt:lpstr>Fermilab: Footer Only</vt:lpstr>
      <vt:lpstr>Office Theme</vt:lpstr>
      <vt:lpstr>1_Office Theme</vt:lpstr>
      <vt:lpstr>2_Office Theme</vt:lpstr>
      <vt:lpstr>3_Office Theme</vt:lpstr>
      <vt:lpstr>4_Office Theme</vt:lpstr>
      <vt:lpstr>5_Office Theme</vt:lpstr>
      <vt:lpstr>Equation</vt:lpstr>
      <vt:lpstr>Microsoft Equation</vt:lpstr>
      <vt:lpstr>CorelDRAW</vt:lpstr>
      <vt:lpstr>From Catalogs to Cosmology: An Automated Weak Gravitational Lensing Analysis Pipeline</vt:lpstr>
      <vt:lpstr>Introduction</vt:lpstr>
      <vt:lpstr>PowerPoint Presentation</vt:lpstr>
      <vt:lpstr>Weak Lensing pipeline DAG</vt:lpstr>
      <vt:lpstr>Pegasus Workflow Management System (WMS)</vt:lpstr>
      <vt:lpstr>PowerPoint Presentation</vt:lpstr>
      <vt:lpstr>PowerPoint Presentation</vt:lpstr>
      <vt:lpstr>PowerPoint Presentation</vt:lpstr>
      <vt:lpstr>PowerPoint Presentation</vt:lpstr>
      <vt:lpstr>PowerPoint Presentation</vt:lpstr>
      <vt:lpstr>PowerPoint Presentation</vt:lpstr>
      <vt:lpstr>Extracting the cosmological parameters</vt:lpstr>
      <vt:lpstr>Conclusion</vt:lpstr>
      <vt:lpstr>PowerPoint Presentation</vt:lpstr>
    </vt:vector>
  </TitlesOfParts>
  <Company>Sandbox Studio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Sandbox Studio</dc:creator>
  <cp:lastModifiedBy>Michael Wang</cp:lastModifiedBy>
  <cp:revision>326</cp:revision>
  <cp:lastPrinted>2014-01-20T19:40:21Z</cp:lastPrinted>
  <dcterms:created xsi:type="dcterms:W3CDTF">2014-01-03T20:18:13Z</dcterms:created>
  <dcterms:modified xsi:type="dcterms:W3CDTF">2018-07-02T22:11:02Z</dcterms:modified>
</cp:coreProperties>
</file>