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6.jp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12" r:id="rId3"/>
    <p:sldId id="358" r:id="rId4"/>
    <p:sldId id="359" r:id="rId5"/>
    <p:sldId id="360" r:id="rId6"/>
    <p:sldId id="313" r:id="rId7"/>
    <p:sldId id="315" r:id="rId8"/>
    <p:sldId id="361" r:id="rId9"/>
    <p:sldId id="369" r:id="rId10"/>
    <p:sldId id="318" r:id="rId11"/>
    <p:sldId id="347" r:id="rId12"/>
    <p:sldId id="319" r:id="rId13"/>
    <p:sldId id="320" r:id="rId14"/>
    <p:sldId id="353" r:id="rId15"/>
    <p:sldId id="354" r:id="rId16"/>
    <p:sldId id="363" r:id="rId17"/>
    <p:sldId id="321" r:id="rId18"/>
    <p:sldId id="322" r:id="rId19"/>
    <p:sldId id="368" r:id="rId20"/>
    <p:sldId id="325" r:id="rId21"/>
    <p:sldId id="326" r:id="rId22"/>
    <p:sldId id="356" r:id="rId23"/>
    <p:sldId id="327" r:id="rId24"/>
    <p:sldId id="367" r:id="rId25"/>
    <p:sldId id="331" r:id="rId26"/>
    <p:sldId id="329"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785D"/>
    <a:srgbClr val="C2856C"/>
    <a:srgbClr val="CF9F8B"/>
    <a:srgbClr val="304E8A"/>
    <a:srgbClr val="4F6228"/>
    <a:srgbClr val="18A6E1"/>
    <a:srgbClr val="E6F0FB"/>
    <a:srgbClr val="4B7DE1"/>
    <a:srgbClr val="008000"/>
    <a:srgbClr val="4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autoAdjust="0"/>
  </p:normalViewPr>
  <p:slideViewPr>
    <p:cSldViewPr>
      <p:cViewPr varScale="1">
        <p:scale>
          <a:sx n="71" d="100"/>
          <a:sy n="71" d="100"/>
        </p:scale>
        <p:origin x="1290"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501E66-8822-4C94-B0F5-D34A208D4296}" type="datetimeFigureOut">
              <a:rPr lang="ru-RU" smtClean="0"/>
              <a:t>09.07.2018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ADB2CA-D18B-4600-A3D4-3CB56DE45188}" type="slidenum">
              <a:rPr lang="ru-RU" smtClean="0"/>
              <a:t>‹#›</a:t>
            </a:fld>
            <a:endParaRPr lang="ru-RU"/>
          </a:p>
        </p:txBody>
      </p:sp>
    </p:spTree>
    <p:extLst>
      <p:ext uri="{BB962C8B-B14F-4D97-AF65-F5344CB8AC3E}">
        <p14:creationId xmlns:p14="http://schemas.microsoft.com/office/powerpoint/2010/main" val="2957745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FA8FDA3-2771-4848-BB67-B13443796DE5}" type="slidenum">
              <a:rPr lang="en-US" altLang="ru-RU"/>
              <a:pPr/>
              <a:t>5</a:t>
            </a:fld>
            <a:endParaRPr lang="en-US" altLang="ru-RU"/>
          </a:p>
        </p:txBody>
      </p:sp>
      <p:sp>
        <p:nvSpPr>
          <p:cNvPr id="54273"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4" name="Rectangle 2"/>
          <p:cNvSpPr txBox="1">
            <a:spLocks noGrp="1"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ru-RU" altLang="ru-RU"/>
          </a:p>
        </p:txBody>
      </p:sp>
    </p:spTree>
    <p:extLst>
      <p:ext uri="{BB962C8B-B14F-4D97-AF65-F5344CB8AC3E}">
        <p14:creationId xmlns:p14="http://schemas.microsoft.com/office/powerpoint/2010/main" val="1233393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1ADB2CA-D18B-4600-A3D4-3CB56DE45188}" type="slidenum">
              <a:rPr lang="ru-RU" smtClean="0"/>
              <a:t>6</a:t>
            </a:fld>
            <a:endParaRPr lang="ru-RU"/>
          </a:p>
        </p:txBody>
      </p:sp>
    </p:spTree>
    <p:extLst>
      <p:ext uri="{BB962C8B-B14F-4D97-AF65-F5344CB8AC3E}">
        <p14:creationId xmlns:p14="http://schemas.microsoft.com/office/powerpoint/2010/main" val="2090846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81ADB2CA-D18B-4600-A3D4-3CB56DE45188}" type="slidenum">
              <a:rPr lang="ru-RU" smtClean="0"/>
              <a:t>9</a:t>
            </a:fld>
            <a:endParaRPr lang="ru-RU"/>
          </a:p>
        </p:txBody>
      </p:sp>
    </p:spTree>
    <p:extLst>
      <p:ext uri="{BB962C8B-B14F-4D97-AF65-F5344CB8AC3E}">
        <p14:creationId xmlns:p14="http://schemas.microsoft.com/office/powerpoint/2010/main" val="3509158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solidFill>
                <a:srgbClr val="004F66"/>
              </a:solidFill>
              <a:latin typeface="SFBX1000"/>
            </a:endParaRPr>
          </a:p>
        </p:txBody>
      </p:sp>
      <p:sp>
        <p:nvSpPr>
          <p:cNvPr id="4" name="Номер слайда 3"/>
          <p:cNvSpPr>
            <a:spLocks noGrp="1"/>
          </p:cNvSpPr>
          <p:nvPr>
            <p:ph type="sldNum" sz="quarter" idx="10"/>
          </p:nvPr>
        </p:nvSpPr>
        <p:spPr/>
        <p:txBody>
          <a:bodyPr/>
          <a:lstStyle/>
          <a:p>
            <a:fld id="{81ADB2CA-D18B-4600-A3D4-3CB56DE45188}" type="slidenum">
              <a:rPr lang="ru-RU" smtClean="0"/>
              <a:t>13</a:t>
            </a:fld>
            <a:endParaRPr lang="ru-RU"/>
          </a:p>
        </p:txBody>
      </p:sp>
    </p:spTree>
    <p:extLst>
      <p:ext uri="{BB962C8B-B14F-4D97-AF65-F5344CB8AC3E}">
        <p14:creationId xmlns:p14="http://schemas.microsoft.com/office/powerpoint/2010/main" val="3151187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solidFill>
                <a:srgbClr val="004F66"/>
              </a:solidFill>
              <a:latin typeface="SFBX1000"/>
            </a:endParaRPr>
          </a:p>
        </p:txBody>
      </p:sp>
      <p:sp>
        <p:nvSpPr>
          <p:cNvPr id="4" name="Номер слайда 3"/>
          <p:cNvSpPr>
            <a:spLocks noGrp="1"/>
          </p:cNvSpPr>
          <p:nvPr>
            <p:ph type="sldNum" sz="quarter" idx="10"/>
          </p:nvPr>
        </p:nvSpPr>
        <p:spPr/>
        <p:txBody>
          <a:bodyPr/>
          <a:lstStyle/>
          <a:p>
            <a:fld id="{81ADB2CA-D18B-4600-A3D4-3CB56DE45188}" type="slidenum">
              <a:rPr lang="ru-RU" smtClean="0"/>
              <a:t>14</a:t>
            </a:fld>
            <a:endParaRPr lang="ru-RU"/>
          </a:p>
        </p:txBody>
      </p:sp>
    </p:spTree>
    <p:extLst>
      <p:ext uri="{BB962C8B-B14F-4D97-AF65-F5344CB8AC3E}">
        <p14:creationId xmlns:p14="http://schemas.microsoft.com/office/powerpoint/2010/main" val="3151187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1F88A6B-7214-D54C-B590-F5030142D045}" type="slidenum">
              <a:rPr lang="en-US" sz="1200"/>
              <a:pPr eaLnBrk="1" hangingPunct="1"/>
              <a:t>15</a:t>
            </a:fld>
            <a:endParaRPr lang="en-US" sz="120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p:spPr>
        <p:txBody>
          <a:bodyPr/>
          <a:lstStyle/>
          <a:p>
            <a:pPr eaLnBrk="1" hangingPunct="1"/>
            <a:endParaRPr lang="en-US" dirty="0">
              <a:ea typeface="ＭＳ Ｐゴシック" charset="0"/>
              <a:cs typeface="ＭＳ Ｐゴシック" charset="0"/>
            </a:endParaRPr>
          </a:p>
        </p:txBody>
      </p:sp>
    </p:spTree>
    <p:extLst>
      <p:ext uri="{BB962C8B-B14F-4D97-AF65-F5344CB8AC3E}">
        <p14:creationId xmlns:p14="http://schemas.microsoft.com/office/powerpoint/2010/main" val="1254784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solidFill>
                <a:srgbClr val="004F66"/>
              </a:solidFill>
              <a:latin typeface="SFBX1000"/>
            </a:endParaRPr>
          </a:p>
        </p:txBody>
      </p:sp>
      <p:sp>
        <p:nvSpPr>
          <p:cNvPr id="4" name="Номер слайда 3"/>
          <p:cNvSpPr>
            <a:spLocks noGrp="1"/>
          </p:cNvSpPr>
          <p:nvPr>
            <p:ph type="sldNum" sz="quarter" idx="10"/>
          </p:nvPr>
        </p:nvSpPr>
        <p:spPr/>
        <p:txBody>
          <a:bodyPr/>
          <a:lstStyle/>
          <a:p>
            <a:fld id="{81ADB2CA-D18B-4600-A3D4-3CB56DE45188}" type="slidenum">
              <a:rPr lang="ru-RU" smtClean="0"/>
              <a:t>19</a:t>
            </a:fld>
            <a:endParaRPr lang="ru-RU"/>
          </a:p>
        </p:txBody>
      </p:sp>
    </p:spTree>
    <p:extLst>
      <p:ext uri="{BB962C8B-B14F-4D97-AF65-F5344CB8AC3E}">
        <p14:creationId xmlns:p14="http://schemas.microsoft.com/office/powerpoint/2010/main" val="39697200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3089" name="Freeform 17"/>
          <p:cNvSpPr>
            <a:spLocks/>
          </p:cNvSpPr>
          <p:nvPr/>
        </p:nvSpPr>
        <p:spPr bwMode="gray">
          <a:xfrm>
            <a:off x="0" y="0"/>
            <a:ext cx="7677150" cy="6858000"/>
          </a:xfrm>
          <a:custGeom>
            <a:avLst/>
            <a:gdLst>
              <a:gd name="T0" fmla="*/ 0 w 4272"/>
              <a:gd name="T1" fmla="*/ 0 h 4320"/>
              <a:gd name="T2" fmla="*/ 4272 w 4272"/>
              <a:gd name="T3" fmla="*/ 0 h 4320"/>
              <a:gd name="T4" fmla="*/ 2832 w 4272"/>
              <a:gd name="T5" fmla="*/ 4320 h 4320"/>
              <a:gd name="T6" fmla="*/ 0 w 4272"/>
              <a:gd name="T7" fmla="*/ 4320 h 4320"/>
              <a:gd name="T8" fmla="*/ 0 w 4272"/>
              <a:gd name="T9" fmla="*/ 0 h 4320"/>
            </a:gdLst>
            <a:ahLst/>
            <a:cxnLst>
              <a:cxn ang="0">
                <a:pos x="T0" y="T1"/>
              </a:cxn>
              <a:cxn ang="0">
                <a:pos x="T2" y="T3"/>
              </a:cxn>
              <a:cxn ang="0">
                <a:pos x="T4" y="T5"/>
              </a:cxn>
              <a:cxn ang="0">
                <a:pos x="T6" y="T7"/>
              </a:cxn>
              <a:cxn ang="0">
                <a:pos x="T8" y="T9"/>
              </a:cxn>
            </a:cxnLst>
            <a:rect l="0" t="0" r="r" b="b"/>
            <a:pathLst>
              <a:path w="4272" h="4320">
                <a:moveTo>
                  <a:pt x="0" y="0"/>
                </a:moveTo>
                <a:lnTo>
                  <a:pt x="4272" y="0"/>
                </a:lnTo>
                <a:lnTo>
                  <a:pt x="2832" y="4320"/>
                </a:lnTo>
                <a:lnTo>
                  <a:pt x="0" y="4320"/>
                </a:lnTo>
                <a:lnTo>
                  <a:pt x="0" y="0"/>
                </a:lnTo>
                <a:close/>
              </a:path>
            </a:pathLst>
          </a:custGeom>
          <a:gradFill rotWithShape="1">
            <a:gsLst>
              <a:gs pos="0">
                <a:schemeClr val="folHlink">
                  <a:gamma/>
                  <a:tint val="19216"/>
                  <a:invGamma/>
                </a:schemeClr>
              </a:gs>
              <a:gs pos="100000">
                <a:schemeClr val="folHlink">
                  <a:alpha val="23000"/>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algn="ctr" rotWithShape="0">
                    <a:schemeClr val="bg2">
                      <a:alpha val="50000"/>
                    </a:schemeClr>
                  </a:outerShdw>
                </a:effectLst>
              </a14:hiddenEffects>
            </a:ext>
          </a:extLst>
        </p:spPr>
        <p:txBody>
          <a:bodyPr/>
          <a:lstStyle/>
          <a:p>
            <a:endParaRPr lang="ru-RU"/>
          </a:p>
        </p:txBody>
      </p:sp>
      <p:sp>
        <p:nvSpPr>
          <p:cNvPr id="3090" name="Rectangle 18"/>
          <p:cNvSpPr>
            <a:spLocks noChangeArrowheads="1"/>
          </p:cNvSpPr>
          <p:nvPr/>
        </p:nvSpPr>
        <p:spPr bwMode="gray">
          <a:xfrm>
            <a:off x="0" y="762000"/>
            <a:ext cx="9144000" cy="2386013"/>
          </a:xfrm>
          <a:prstGeom prst="rect">
            <a:avLst/>
          </a:prstGeom>
          <a:solidFill>
            <a:schemeClr val="hlink">
              <a:alpha val="96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91" name="Rectangle 19"/>
          <p:cNvSpPr>
            <a:spLocks noChangeArrowheads="1"/>
          </p:cNvSpPr>
          <p:nvPr/>
        </p:nvSpPr>
        <p:spPr bwMode="gray">
          <a:xfrm>
            <a:off x="0" y="6477000"/>
            <a:ext cx="9144000" cy="381000"/>
          </a:xfrm>
          <a:prstGeom prst="rect">
            <a:avLst/>
          </a:prstGeom>
          <a:solidFill>
            <a:srgbClr val="969696">
              <a:alpha val="56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92" name="Freeform 20" descr="gbc_1"/>
          <p:cNvSpPr>
            <a:spLocks/>
          </p:cNvSpPr>
          <p:nvPr/>
        </p:nvSpPr>
        <p:spPr bwMode="gray">
          <a:xfrm>
            <a:off x="0" y="914400"/>
            <a:ext cx="7326313" cy="2233613"/>
          </a:xfrm>
          <a:custGeom>
            <a:avLst/>
            <a:gdLst>
              <a:gd name="T0" fmla="*/ 0 w 4615"/>
              <a:gd name="T1" fmla="*/ 0 h 1407"/>
              <a:gd name="T2" fmla="*/ 4615 w 4615"/>
              <a:gd name="T3" fmla="*/ 0 h 1407"/>
              <a:gd name="T4" fmla="*/ 4092 w 4615"/>
              <a:gd name="T5" fmla="*/ 1386 h 1407"/>
              <a:gd name="T6" fmla="*/ 0 w 4615"/>
              <a:gd name="T7" fmla="*/ 1407 h 1407"/>
              <a:gd name="T8" fmla="*/ 0 w 4615"/>
              <a:gd name="T9" fmla="*/ 0 h 1407"/>
            </a:gdLst>
            <a:ahLst/>
            <a:cxnLst>
              <a:cxn ang="0">
                <a:pos x="T0" y="T1"/>
              </a:cxn>
              <a:cxn ang="0">
                <a:pos x="T2" y="T3"/>
              </a:cxn>
              <a:cxn ang="0">
                <a:pos x="T4" y="T5"/>
              </a:cxn>
              <a:cxn ang="0">
                <a:pos x="T6" y="T7"/>
              </a:cxn>
              <a:cxn ang="0">
                <a:pos x="T8" y="T9"/>
              </a:cxn>
            </a:cxnLst>
            <a:rect l="0" t="0" r="r" b="b"/>
            <a:pathLst>
              <a:path w="4615" h="1407">
                <a:moveTo>
                  <a:pt x="0" y="0"/>
                </a:moveTo>
                <a:lnTo>
                  <a:pt x="4615" y="0"/>
                </a:lnTo>
                <a:lnTo>
                  <a:pt x="4092" y="1386"/>
                </a:lnTo>
                <a:lnTo>
                  <a:pt x="0" y="1407"/>
                </a:lnTo>
                <a:lnTo>
                  <a:pt x="0" y="0"/>
                </a:lnTo>
                <a:close/>
              </a:path>
            </a:pathLst>
          </a:custGeom>
          <a:blipFill dpi="0" rotWithShape="1">
            <a:blip r:embed="rId2"/>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3093" name="Rectangle 21"/>
          <p:cNvSpPr>
            <a:spLocks noChangeArrowheads="1"/>
          </p:cNvSpPr>
          <p:nvPr/>
        </p:nvSpPr>
        <p:spPr bwMode="gray">
          <a:xfrm>
            <a:off x="0" y="3124200"/>
            <a:ext cx="9144000" cy="762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074" name="Rectangle 2"/>
          <p:cNvSpPr>
            <a:spLocks noGrp="1" noChangeArrowheads="1"/>
          </p:cNvSpPr>
          <p:nvPr>
            <p:ph type="ctrTitle"/>
          </p:nvPr>
        </p:nvSpPr>
        <p:spPr>
          <a:xfrm>
            <a:off x="914400" y="3200400"/>
            <a:ext cx="7239000" cy="609600"/>
          </a:xfrm>
        </p:spPr>
        <p:txBody>
          <a:bodyPr/>
          <a:lstStyle>
            <a:lvl1pPr>
              <a:defRPr sz="4000"/>
            </a:lvl1pPr>
          </a:lstStyle>
          <a:p>
            <a:pPr lvl="0"/>
            <a:r>
              <a:rPr lang="ru-RU" altLang="ru-RU" noProof="0"/>
              <a:t>Образец заголовка</a:t>
            </a:r>
            <a:endParaRPr lang="en-US" altLang="ru-RU" noProof="0"/>
          </a:p>
        </p:txBody>
      </p:sp>
      <p:sp>
        <p:nvSpPr>
          <p:cNvPr id="3075" name="Rectangle 3"/>
          <p:cNvSpPr>
            <a:spLocks noGrp="1" noChangeArrowheads="1"/>
          </p:cNvSpPr>
          <p:nvPr>
            <p:ph type="subTitle" idx="1"/>
          </p:nvPr>
        </p:nvSpPr>
        <p:spPr bwMode="white">
          <a:xfrm>
            <a:off x="5334000" y="6038850"/>
            <a:ext cx="3581400" cy="304800"/>
          </a:xfrm>
        </p:spPr>
        <p:txBody>
          <a:bodyPr/>
          <a:lstStyle>
            <a:lvl1pPr marL="0" indent="0" algn="ctr">
              <a:buFont typeface="Wingdings" pitchFamily="2" charset="2"/>
              <a:buNone/>
              <a:defRPr sz="1600">
                <a:solidFill>
                  <a:schemeClr val="tx2"/>
                </a:solidFill>
              </a:defRPr>
            </a:lvl1pPr>
          </a:lstStyle>
          <a:p>
            <a:pPr lvl="0"/>
            <a:r>
              <a:rPr lang="ru-RU" altLang="ru-RU" noProof="0"/>
              <a:t>Образец подзаголовка</a:t>
            </a:r>
            <a:endParaRPr lang="en-US" altLang="ru-RU" noProof="0"/>
          </a:p>
        </p:txBody>
      </p:sp>
      <p:sp>
        <p:nvSpPr>
          <p:cNvPr id="3076" name="Rectangle 4"/>
          <p:cNvSpPr>
            <a:spLocks noGrp="1" noChangeArrowheads="1"/>
          </p:cNvSpPr>
          <p:nvPr>
            <p:ph type="dt" sz="half" idx="2"/>
          </p:nvPr>
        </p:nvSpPr>
        <p:spPr>
          <a:xfrm>
            <a:off x="457200" y="6556375"/>
            <a:ext cx="2133600" cy="134938"/>
          </a:xfrm>
        </p:spPr>
        <p:txBody>
          <a:bodyPr/>
          <a:lstStyle>
            <a:lvl1pPr>
              <a:defRPr>
                <a:latin typeface="Arial" charset="0"/>
              </a:defRPr>
            </a:lvl1pPr>
          </a:lstStyle>
          <a:p>
            <a:endParaRPr lang="en-US" altLang="ru-RU"/>
          </a:p>
        </p:txBody>
      </p:sp>
      <p:sp>
        <p:nvSpPr>
          <p:cNvPr id="3077" name="Rectangle 5"/>
          <p:cNvSpPr>
            <a:spLocks noGrp="1" noChangeArrowheads="1"/>
          </p:cNvSpPr>
          <p:nvPr>
            <p:ph type="ftr" sz="quarter" idx="3"/>
          </p:nvPr>
        </p:nvSpPr>
        <p:spPr bwMode="auto">
          <a:xfrm>
            <a:off x="3238500" y="6578600"/>
            <a:ext cx="2895600" cy="1714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en-US" altLang="ru-RU"/>
          </a:p>
        </p:txBody>
      </p:sp>
      <p:sp>
        <p:nvSpPr>
          <p:cNvPr id="3078" name="Rectangle 6"/>
          <p:cNvSpPr>
            <a:spLocks noGrp="1" noChangeArrowheads="1"/>
          </p:cNvSpPr>
          <p:nvPr>
            <p:ph type="sldNum" sz="quarter" idx="4"/>
          </p:nvPr>
        </p:nvSpPr>
        <p:spPr>
          <a:xfrm>
            <a:off x="8458200" y="6588125"/>
            <a:ext cx="457200" cy="168275"/>
          </a:xfrm>
        </p:spPr>
        <p:txBody>
          <a:bodyPr/>
          <a:lstStyle>
            <a:lvl1pPr algn="r">
              <a:defRPr>
                <a:latin typeface="Arial" charset="0"/>
              </a:defRPr>
            </a:lvl1pPr>
          </a:lstStyle>
          <a:p>
            <a:fld id="{28F800CE-29D5-4305-B89D-767B17F70336}" type="slidenum">
              <a:rPr lang="en-US" altLang="ru-RU"/>
              <a:pPr/>
              <a:t>‹#›</a:t>
            </a:fld>
            <a:endParaRPr lang="en-US" altLang="ru-RU"/>
          </a:p>
        </p:txBody>
      </p:sp>
      <p:sp>
        <p:nvSpPr>
          <p:cNvPr id="3086" name="Text Box 14"/>
          <p:cNvSpPr txBox="1">
            <a:spLocks noChangeArrowheads="1"/>
          </p:cNvSpPr>
          <p:nvPr/>
        </p:nvSpPr>
        <p:spPr bwMode="auto">
          <a:xfrm>
            <a:off x="304800" y="176213"/>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ru-RU" sz="2400" b="1">
                <a:solidFill>
                  <a:schemeClr val="tx2"/>
                </a:solidFill>
                <a:latin typeface="Verdana" pitchFamily="34" charset="0"/>
              </a:rPr>
              <a:t>LOGO</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омер слайда 4"/>
          <p:cNvSpPr>
            <a:spLocks noGrp="1"/>
          </p:cNvSpPr>
          <p:nvPr>
            <p:ph type="sldNum" sz="quarter" idx="11"/>
          </p:nvPr>
        </p:nvSpPr>
        <p:spPr/>
        <p:txBody>
          <a:bodyPr/>
          <a:lstStyle>
            <a:lvl1pPr>
              <a:defRPr/>
            </a:lvl1pPr>
          </a:lstStyle>
          <a:p>
            <a:fld id="{245C4947-1871-4476-9D1A-2003606D201F}" type="slidenum">
              <a:rPr lang="en-US" altLang="ru-RU"/>
              <a:pPr/>
              <a:t>‹#›</a:t>
            </a:fld>
            <a:endParaRPr lang="en-US" altLang="ru-RU"/>
          </a:p>
        </p:txBody>
      </p:sp>
    </p:spTree>
    <p:extLst>
      <p:ext uri="{BB962C8B-B14F-4D97-AF65-F5344CB8AC3E}">
        <p14:creationId xmlns:p14="http://schemas.microsoft.com/office/powerpoint/2010/main" val="3704425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86550" y="412750"/>
            <a:ext cx="2076450" cy="591185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412750"/>
            <a:ext cx="6076950" cy="59118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омер слайда 4"/>
          <p:cNvSpPr>
            <a:spLocks noGrp="1"/>
          </p:cNvSpPr>
          <p:nvPr>
            <p:ph type="sldNum" sz="quarter" idx="11"/>
          </p:nvPr>
        </p:nvSpPr>
        <p:spPr/>
        <p:txBody>
          <a:bodyPr/>
          <a:lstStyle>
            <a:lvl1pPr>
              <a:defRPr/>
            </a:lvl1pPr>
          </a:lstStyle>
          <a:p>
            <a:fld id="{22EA9F00-71C0-427C-9125-F6F9FDD6BC99}" type="slidenum">
              <a:rPr lang="en-US" altLang="ru-RU"/>
              <a:pPr/>
              <a:t>‹#›</a:t>
            </a:fld>
            <a:endParaRPr lang="en-US" altLang="ru-RU"/>
          </a:p>
        </p:txBody>
      </p:sp>
    </p:spTree>
    <p:extLst>
      <p:ext uri="{BB962C8B-B14F-4D97-AF65-F5344CB8AC3E}">
        <p14:creationId xmlns:p14="http://schemas.microsoft.com/office/powerpoint/2010/main" val="640102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412750"/>
            <a:ext cx="8229600" cy="563563"/>
          </a:xfrm>
        </p:spPr>
        <p:txBody>
          <a:bodyPr/>
          <a:lstStyle/>
          <a:p>
            <a:r>
              <a:rPr lang="ru-RU"/>
              <a:t>Образец заголовка</a:t>
            </a:r>
          </a:p>
        </p:txBody>
      </p:sp>
      <p:sp>
        <p:nvSpPr>
          <p:cNvPr id="3" name="Таблица 2"/>
          <p:cNvSpPr>
            <a:spLocks noGrp="1"/>
          </p:cNvSpPr>
          <p:nvPr>
            <p:ph type="tbl" idx="1"/>
          </p:nvPr>
        </p:nvSpPr>
        <p:spPr>
          <a:xfrm>
            <a:off x="457200" y="1076325"/>
            <a:ext cx="8229600" cy="5248275"/>
          </a:xfrm>
        </p:spPr>
        <p:txBody>
          <a:bodyPr/>
          <a:lstStyle/>
          <a:p>
            <a:r>
              <a:rPr lang="ru-RU"/>
              <a:t>Вставка таблицы</a:t>
            </a:r>
          </a:p>
        </p:txBody>
      </p:sp>
      <p:sp>
        <p:nvSpPr>
          <p:cNvPr id="4" name="Дата 3"/>
          <p:cNvSpPr>
            <a:spLocks noGrp="1"/>
          </p:cNvSpPr>
          <p:nvPr>
            <p:ph type="dt" sz="half" idx="10"/>
          </p:nvPr>
        </p:nvSpPr>
        <p:spPr>
          <a:xfrm>
            <a:off x="457200" y="6570663"/>
            <a:ext cx="2133600" cy="192087"/>
          </a:xfrm>
        </p:spPr>
        <p:txBody>
          <a:bodyPr/>
          <a:lstStyle>
            <a:lvl1pPr>
              <a:defRPr/>
            </a:lvl1pPr>
          </a:lstStyle>
          <a:p>
            <a:endParaRPr lang="en-US" altLang="ru-RU"/>
          </a:p>
        </p:txBody>
      </p:sp>
      <p:sp>
        <p:nvSpPr>
          <p:cNvPr id="5" name="Номер слайда 4"/>
          <p:cNvSpPr>
            <a:spLocks noGrp="1"/>
          </p:cNvSpPr>
          <p:nvPr>
            <p:ph type="sldNum" sz="quarter" idx="11"/>
          </p:nvPr>
        </p:nvSpPr>
        <p:spPr>
          <a:xfrm>
            <a:off x="3962400" y="6553200"/>
            <a:ext cx="1219200" cy="227013"/>
          </a:xfrm>
        </p:spPr>
        <p:txBody>
          <a:bodyPr/>
          <a:lstStyle>
            <a:lvl1pPr>
              <a:defRPr/>
            </a:lvl1pPr>
          </a:lstStyle>
          <a:p>
            <a:fld id="{025A32CB-2A14-4718-860B-1FE587491ED5}" type="slidenum">
              <a:rPr lang="en-US" altLang="ru-RU"/>
              <a:pPr/>
              <a:t>‹#›</a:t>
            </a:fld>
            <a:endParaRPr lang="en-US" altLang="ru-RU"/>
          </a:p>
        </p:txBody>
      </p:sp>
    </p:spTree>
    <p:extLst>
      <p:ext uri="{BB962C8B-B14F-4D97-AF65-F5344CB8AC3E}">
        <p14:creationId xmlns:p14="http://schemas.microsoft.com/office/powerpoint/2010/main" val="89706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омер слайда 4"/>
          <p:cNvSpPr>
            <a:spLocks noGrp="1"/>
          </p:cNvSpPr>
          <p:nvPr>
            <p:ph type="sldNum" sz="quarter" idx="11"/>
          </p:nvPr>
        </p:nvSpPr>
        <p:spPr/>
        <p:txBody>
          <a:bodyPr/>
          <a:lstStyle>
            <a:lvl1pPr>
              <a:defRPr/>
            </a:lvl1pPr>
          </a:lstStyle>
          <a:p>
            <a:fld id="{3611306F-F464-4C6D-B228-DC2E2473EC41}" type="slidenum">
              <a:rPr lang="en-US" altLang="ru-RU"/>
              <a:pPr/>
              <a:t>‹#›</a:t>
            </a:fld>
            <a:endParaRPr lang="en-US" altLang="ru-RU"/>
          </a:p>
        </p:txBody>
      </p:sp>
    </p:spTree>
    <p:extLst>
      <p:ext uri="{BB962C8B-B14F-4D97-AF65-F5344CB8AC3E}">
        <p14:creationId xmlns:p14="http://schemas.microsoft.com/office/powerpoint/2010/main" val="1764553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n-US" altLang="ru-RU"/>
          </a:p>
        </p:txBody>
      </p:sp>
      <p:sp>
        <p:nvSpPr>
          <p:cNvPr id="5" name="Номер слайда 4"/>
          <p:cNvSpPr>
            <a:spLocks noGrp="1"/>
          </p:cNvSpPr>
          <p:nvPr>
            <p:ph type="sldNum" sz="quarter" idx="11"/>
          </p:nvPr>
        </p:nvSpPr>
        <p:spPr/>
        <p:txBody>
          <a:bodyPr/>
          <a:lstStyle>
            <a:lvl1pPr>
              <a:defRPr/>
            </a:lvl1pPr>
          </a:lstStyle>
          <a:p>
            <a:fld id="{7EFE9CA9-4EB3-4ACD-8FBA-8F2EB9399409}" type="slidenum">
              <a:rPr lang="en-US" altLang="ru-RU"/>
              <a:pPr/>
              <a:t>‹#›</a:t>
            </a:fld>
            <a:endParaRPr lang="en-US" altLang="ru-RU"/>
          </a:p>
        </p:txBody>
      </p:sp>
    </p:spTree>
    <p:extLst>
      <p:ext uri="{BB962C8B-B14F-4D97-AF65-F5344CB8AC3E}">
        <p14:creationId xmlns:p14="http://schemas.microsoft.com/office/powerpoint/2010/main" val="1012076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омер слайда 5"/>
          <p:cNvSpPr>
            <a:spLocks noGrp="1"/>
          </p:cNvSpPr>
          <p:nvPr>
            <p:ph type="sldNum" sz="quarter" idx="11"/>
          </p:nvPr>
        </p:nvSpPr>
        <p:spPr/>
        <p:txBody>
          <a:bodyPr/>
          <a:lstStyle>
            <a:lvl1pPr>
              <a:defRPr/>
            </a:lvl1pPr>
          </a:lstStyle>
          <a:p>
            <a:fld id="{E704C010-6F0D-49BB-834B-8CF73B1DCA7D}" type="slidenum">
              <a:rPr lang="en-US" altLang="ru-RU"/>
              <a:pPr/>
              <a:t>‹#›</a:t>
            </a:fld>
            <a:endParaRPr lang="en-US" altLang="ru-RU"/>
          </a:p>
        </p:txBody>
      </p:sp>
    </p:spTree>
    <p:extLst>
      <p:ext uri="{BB962C8B-B14F-4D97-AF65-F5344CB8AC3E}">
        <p14:creationId xmlns:p14="http://schemas.microsoft.com/office/powerpoint/2010/main" val="2843064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n-US" altLang="ru-RU"/>
          </a:p>
        </p:txBody>
      </p:sp>
      <p:sp>
        <p:nvSpPr>
          <p:cNvPr id="8" name="Номер слайда 7"/>
          <p:cNvSpPr>
            <a:spLocks noGrp="1"/>
          </p:cNvSpPr>
          <p:nvPr>
            <p:ph type="sldNum" sz="quarter" idx="11"/>
          </p:nvPr>
        </p:nvSpPr>
        <p:spPr/>
        <p:txBody>
          <a:bodyPr/>
          <a:lstStyle>
            <a:lvl1pPr>
              <a:defRPr/>
            </a:lvl1pPr>
          </a:lstStyle>
          <a:p>
            <a:fld id="{BDD65BED-F269-4EA3-8768-EBF0F10E0202}" type="slidenum">
              <a:rPr lang="en-US" altLang="ru-RU"/>
              <a:pPr/>
              <a:t>‹#›</a:t>
            </a:fld>
            <a:endParaRPr lang="en-US" altLang="ru-RU"/>
          </a:p>
        </p:txBody>
      </p:sp>
    </p:spTree>
    <p:extLst>
      <p:ext uri="{BB962C8B-B14F-4D97-AF65-F5344CB8AC3E}">
        <p14:creationId xmlns:p14="http://schemas.microsoft.com/office/powerpoint/2010/main" val="281565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n-US" altLang="ru-RU"/>
          </a:p>
        </p:txBody>
      </p:sp>
      <p:sp>
        <p:nvSpPr>
          <p:cNvPr id="4" name="Номер слайда 3"/>
          <p:cNvSpPr>
            <a:spLocks noGrp="1"/>
          </p:cNvSpPr>
          <p:nvPr>
            <p:ph type="sldNum" sz="quarter" idx="11"/>
          </p:nvPr>
        </p:nvSpPr>
        <p:spPr/>
        <p:txBody>
          <a:bodyPr/>
          <a:lstStyle>
            <a:lvl1pPr>
              <a:defRPr/>
            </a:lvl1pPr>
          </a:lstStyle>
          <a:p>
            <a:fld id="{362811BF-54E1-4D00-A030-A70C39912CED}" type="slidenum">
              <a:rPr lang="en-US" altLang="ru-RU"/>
              <a:pPr/>
              <a:t>‹#›</a:t>
            </a:fld>
            <a:endParaRPr lang="en-US" altLang="ru-RU"/>
          </a:p>
        </p:txBody>
      </p:sp>
    </p:spTree>
    <p:extLst>
      <p:ext uri="{BB962C8B-B14F-4D97-AF65-F5344CB8AC3E}">
        <p14:creationId xmlns:p14="http://schemas.microsoft.com/office/powerpoint/2010/main" val="3681648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ltLang="ru-RU"/>
          </a:p>
        </p:txBody>
      </p:sp>
      <p:sp>
        <p:nvSpPr>
          <p:cNvPr id="3" name="Номер слайда 2"/>
          <p:cNvSpPr>
            <a:spLocks noGrp="1"/>
          </p:cNvSpPr>
          <p:nvPr>
            <p:ph type="sldNum" sz="quarter" idx="11"/>
          </p:nvPr>
        </p:nvSpPr>
        <p:spPr/>
        <p:txBody>
          <a:bodyPr/>
          <a:lstStyle>
            <a:lvl1pPr>
              <a:defRPr/>
            </a:lvl1pPr>
          </a:lstStyle>
          <a:p>
            <a:fld id="{E2F60EB4-1912-4FF0-82DF-54E8718E5CE2}" type="slidenum">
              <a:rPr lang="en-US" altLang="ru-RU"/>
              <a:pPr/>
              <a:t>‹#›</a:t>
            </a:fld>
            <a:endParaRPr lang="en-US" altLang="ru-RU"/>
          </a:p>
        </p:txBody>
      </p:sp>
    </p:spTree>
    <p:extLst>
      <p:ext uri="{BB962C8B-B14F-4D97-AF65-F5344CB8AC3E}">
        <p14:creationId xmlns:p14="http://schemas.microsoft.com/office/powerpoint/2010/main" val="579822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омер слайда 5"/>
          <p:cNvSpPr>
            <a:spLocks noGrp="1"/>
          </p:cNvSpPr>
          <p:nvPr>
            <p:ph type="sldNum" sz="quarter" idx="11"/>
          </p:nvPr>
        </p:nvSpPr>
        <p:spPr/>
        <p:txBody>
          <a:bodyPr/>
          <a:lstStyle>
            <a:lvl1pPr>
              <a:defRPr/>
            </a:lvl1pPr>
          </a:lstStyle>
          <a:p>
            <a:fld id="{673F4ACE-3BF6-4C9C-8698-A52401ED0C1D}" type="slidenum">
              <a:rPr lang="en-US" altLang="ru-RU"/>
              <a:pPr/>
              <a:t>‹#›</a:t>
            </a:fld>
            <a:endParaRPr lang="en-US" altLang="ru-RU"/>
          </a:p>
        </p:txBody>
      </p:sp>
    </p:spTree>
    <p:extLst>
      <p:ext uri="{BB962C8B-B14F-4D97-AF65-F5344CB8AC3E}">
        <p14:creationId xmlns:p14="http://schemas.microsoft.com/office/powerpoint/2010/main" val="3617831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n-US" altLang="ru-RU"/>
          </a:p>
        </p:txBody>
      </p:sp>
      <p:sp>
        <p:nvSpPr>
          <p:cNvPr id="6" name="Номер слайда 5"/>
          <p:cNvSpPr>
            <a:spLocks noGrp="1"/>
          </p:cNvSpPr>
          <p:nvPr>
            <p:ph type="sldNum" sz="quarter" idx="11"/>
          </p:nvPr>
        </p:nvSpPr>
        <p:spPr/>
        <p:txBody>
          <a:bodyPr/>
          <a:lstStyle>
            <a:lvl1pPr>
              <a:defRPr/>
            </a:lvl1pPr>
          </a:lstStyle>
          <a:p>
            <a:fld id="{CCC5B5A8-11D4-4BAD-A911-867491BD2E76}" type="slidenum">
              <a:rPr lang="en-US" altLang="ru-RU"/>
              <a:pPr/>
              <a:t>‹#›</a:t>
            </a:fld>
            <a:endParaRPr lang="en-US" altLang="ru-RU"/>
          </a:p>
        </p:txBody>
      </p:sp>
    </p:spTree>
    <p:extLst>
      <p:ext uri="{BB962C8B-B14F-4D97-AF65-F5344CB8AC3E}">
        <p14:creationId xmlns:p14="http://schemas.microsoft.com/office/powerpoint/2010/main" val="1506711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0" name="Rectangle 16"/>
          <p:cNvSpPr>
            <a:spLocks noChangeArrowheads="1"/>
          </p:cNvSpPr>
          <p:nvPr/>
        </p:nvSpPr>
        <p:spPr bwMode="gray">
          <a:xfrm>
            <a:off x="0" y="6477000"/>
            <a:ext cx="9144000" cy="381000"/>
          </a:xfrm>
          <a:prstGeom prst="rect">
            <a:avLst/>
          </a:prstGeom>
          <a:solidFill>
            <a:srgbClr val="969696">
              <a:alpha val="39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44" name="Freeform 20" descr="gbc_3"/>
          <p:cNvSpPr>
            <a:spLocks/>
          </p:cNvSpPr>
          <p:nvPr/>
        </p:nvSpPr>
        <p:spPr bwMode="gray">
          <a:xfrm>
            <a:off x="0" y="0"/>
            <a:ext cx="8915400" cy="1014413"/>
          </a:xfrm>
          <a:custGeom>
            <a:avLst/>
            <a:gdLst>
              <a:gd name="T0" fmla="*/ 0 w 5616"/>
              <a:gd name="T1" fmla="*/ 576 h 576"/>
              <a:gd name="T2" fmla="*/ 5465 w 5616"/>
              <a:gd name="T3" fmla="*/ 563 h 576"/>
              <a:gd name="T4" fmla="*/ 5616 w 5616"/>
              <a:gd name="T5" fmla="*/ 0 h 576"/>
              <a:gd name="T6" fmla="*/ 0 w 5616"/>
              <a:gd name="T7" fmla="*/ 0 h 576"/>
              <a:gd name="T8" fmla="*/ 0 w 5616"/>
              <a:gd name="T9" fmla="*/ 576 h 576"/>
            </a:gdLst>
            <a:ahLst/>
            <a:cxnLst>
              <a:cxn ang="0">
                <a:pos x="T0" y="T1"/>
              </a:cxn>
              <a:cxn ang="0">
                <a:pos x="T2" y="T3"/>
              </a:cxn>
              <a:cxn ang="0">
                <a:pos x="T4" y="T5"/>
              </a:cxn>
              <a:cxn ang="0">
                <a:pos x="T6" y="T7"/>
              </a:cxn>
              <a:cxn ang="0">
                <a:pos x="T8" y="T9"/>
              </a:cxn>
            </a:cxnLst>
            <a:rect l="0" t="0" r="r" b="b"/>
            <a:pathLst>
              <a:path w="5616" h="576">
                <a:moveTo>
                  <a:pt x="0" y="576"/>
                </a:moveTo>
                <a:lnTo>
                  <a:pt x="5465" y="563"/>
                </a:lnTo>
                <a:lnTo>
                  <a:pt x="5616" y="0"/>
                </a:lnTo>
                <a:lnTo>
                  <a:pt x="0" y="0"/>
                </a:lnTo>
                <a:lnTo>
                  <a:pt x="0" y="576"/>
                </a:lnTo>
                <a:close/>
              </a:path>
            </a:pathLst>
          </a:custGeom>
          <a:blipFill dpi="0" rotWithShape="1">
            <a:blip r:embed="rId14"/>
            <a:srcRect/>
            <a:stretch>
              <a:fillRect/>
            </a:stretch>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43" name="Freeform 19"/>
          <p:cNvSpPr>
            <a:spLocks/>
          </p:cNvSpPr>
          <p:nvPr/>
        </p:nvSpPr>
        <p:spPr bwMode="gray">
          <a:xfrm>
            <a:off x="0" y="0"/>
            <a:ext cx="8924925" cy="6858000"/>
          </a:xfrm>
          <a:custGeom>
            <a:avLst/>
            <a:gdLst>
              <a:gd name="T0" fmla="*/ 0 w 5622"/>
              <a:gd name="T1" fmla="*/ 0 h 4320"/>
              <a:gd name="T2" fmla="*/ 5622 w 5622"/>
              <a:gd name="T3" fmla="*/ 0 h 4320"/>
              <a:gd name="T4" fmla="*/ 4457 w 5622"/>
              <a:gd name="T5" fmla="*/ 4313 h 4320"/>
              <a:gd name="T6" fmla="*/ 0 w 5622"/>
              <a:gd name="T7" fmla="*/ 4320 h 4320"/>
              <a:gd name="T8" fmla="*/ 0 w 5622"/>
              <a:gd name="T9" fmla="*/ 0 h 4320"/>
            </a:gdLst>
            <a:ahLst/>
            <a:cxnLst>
              <a:cxn ang="0">
                <a:pos x="T0" y="T1"/>
              </a:cxn>
              <a:cxn ang="0">
                <a:pos x="T2" y="T3"/>
              </a:cxn>
              <a:cxn ang="0">
                <a:pos x="T4" y="T5"/>
              </a:cxn>
              <a:cxn ang="0">
                <a:pos x="T6" y="T7"/>
              </a:cxn>
              <a:cxn ang="0">
                <a:pos x="T8" y="T9"/>
              </a:cxn>
            </a:cxnLst>
            <a:rect l="0" t="0" r="r" b="b"/>
            <a:pathLst>
              <a:path w="5622" h="4320">
                <a:moveTo>
                  <a:pt x="0" y="0"/>
                </a:moveTo>
                <a:lnTo>
                  <a:pt x="5622" y="0"/>
                </a:lnTo>
                <a:lnTo>
                  <a:pt x="4457" y="4313"/>
                </a:lnTo>
                <a:lnTo>
                  <a:pt x="0" y="4320"/>
                </a:lnTo>
                <a:lnTo>
                  <a:pt x="0" y="0"/>
                </a:lnTo>
                <a:close/>
              </a:path>
            </a:pathLst>
          </a:custGeom>
          <a:solidFill>
            <a:schemeClr val="folHlink">
              <a:alpha val="13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algn="ctr" rotWithShape="0">
                    <a:schemeClr val="bg2">
                      <a:alpha val="50000"/>
                    </a:schemeClr>
                  </a:outerShdw>
                </a:effectLst>
              </a14:hiddenEffects>
            </a:ext>
          </a:extLst>
        </p:spPr>
        <p:txBody>
          <a:bodyPr/>
          <a:lstStyle/>
          <a:p>
            <a:endParaRPr lang="ru-RU"/>
          </a:p>
        </p:txBody>
      </p:sp>
      <p:sp>
        <p:nvSpPr>
          <p:cNvPr id="1041" name="Rectangle 17"/>
          <p:cNvSpPr>
            <a:spLocks noChangeArrowheads="1"/>
          </p:cNvSpPr>
          <p:nvPr/>
        </p:nvSpPr>
        <p:spPr bwMode="gray">
          <a:xfrm>
            <a:off x="0" y="403225"/>
            <a:ext cx="9144000" cy="609600"/>
          </a:xfrm>
          <a:prstGeom prst="rect">
            <a:avLst/>
          </a:prstGeom>
          <a:solidFill>
            <a:srgbClr val="173D89">
              <a:alpha val="7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1027" name="Rectangle 3"/>
          <p:cNvSpPr>
            <a:spLocks noGrp="1" noChangeArrowheads="1"/>
          </p:cNvSpPr>
          <p:nvPr>
            <p:ph type="body" idx="1"/>
          </p:nvPr>
        </p:nvSpPr>
        <p:spPr bwMode="auto">
          <a:xfrm>
            <a:off x="457200" y="1076325"/>
            <a:ext cx="8229600"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en-US" altLang="ru-RU"/>
          </a:p>
        </p:txBody>
      </p:sp>
      <p:sp>
        <p:nvSpPr>
          <p:cNvPr id="1028" name="Rectangle 4"/>
          <p:cNvSpPr>
            <a:spLocks noGrp="1" noChangeArrowheads="1"/>
          </p:cNvSpPr>
          <p:nvPr>
            <p:ph type="dt" sz="half" idx="2"/>
          </p:nvPr>
        </p:nvSpPr>
        <p:spPr bwMode="auto">
          <a:xfrm>
            <a:off x="457200" y="6570663"/>
            <a:ext cx="213360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atin typeface="+mn-lt"/>
              </a:defRPr>
            </a:lvl1pPr>
          </a:lstStyle>
          <a:p>
            <a:endParaRPr lang="en-US" altLang="ru-RU"/>
          </a:p>
        </p:txBody>
      </p:sp>
      <p:sp>
        <p:nvSpPr>
          <p:cNvPr id="1030" name="Rectangle 6"/>
          <p:cNvSpPr>
            <a:spLocks noGrp="1" noChangeArrowheads="1"/>
          </p:cNvSpPr>
          <p:nvPr>
            <p:ph type="sldNum" sz="quarter" idx="4"/>
          </p:nvPr>
        </p:nvSpPr>
        <p:spPr bwMode="auto">
          <a:xfrm>
            <a:off x="3962400" y="6553200"/>
            <a:ext cx="1219200" cy="22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atin typeface="+mn-lt"/>
              </a:defRPr>
            </a:lvl1pPr>
          </a:lstStyle>
          <a:p>
            <a:fld id="{7AE44480-58B0-4A19-A255-537698359FA7}" type="slidenum">
              <a:rPr lang="en-US" altLang="ru-RU"/>
              <a:pPr/>
              <a:t>‹#›</a:t>
            </a:fld>
            <a:endParaRPr lang="en-US" altLang="ru-RU"/>
          </a:p>
        </p:txBody>
      </p:sp>
      <p:sp>
        <p:nvSpPr>
          <p:cNvPr id="1042" name="Freeform 18"/>
          <p:cNvSpPr>
            <a:spLocks/>
          </p:cNvSpPr>
          <p:nvPr/>
        </p:nvSpPr>
        <p:spPr bwMode="gray">
          <a:xfrm>
            <a:off x="8664575" y="403225"/>
            <a:ext cx="477838" cy="609600"/>
          </a:xfrm>
          <a:custGeom>
            <a:avLst/>
            <a:gdLst>
              <a:gd name="T0" fmla="*/ 96 w 288"/>
              <a:gd name="T1" fmla="*/ 0 h 384"/>
              <a:gd name="T2" fmla="*/ 0 w 288"/>
              <a:gd name="T3" fmla="*/ 384 h 384"/>
              <a:gd name="T4" fmla="*/ 288 w 288"/>
              <a:gd name="T5" fmla="*/ 384 h 384"/>
              <a:gd name="T6" fmla="*/ 288 w 288"/>
              <a:gd name="T7" fmla="*/ 0 h 384"/>
              <a:gd name="T8" fmla="*/ 96 w 288"/>
              <a:gd name="T9" fmla="*/ 0 h 384"/>
            </a:gdLst>
            <a:ahLst/>
            <a:cxnLst>
              <a:cxn ang="0">
                <a:pos x="T0" y="T1"/>
              </a:cxn>
              <a:cxn ang="0">
                <a:pos x="T2" y="T3"/>
              </a:cxn>
              <a:cxn ang="0">
                <a:pos x="T4" y="T5"/>
              </a:cxn>
              <a:cxn ang="0">
                <a:pos x="T6" y="T7"/>
              </a:cxn>
              <a:cxn ang="0">
                <a:pos x="T8" y="T9"/>
              </a:cxn>
            </a:cxnLst>
            <a:rect l="0" t="0" r="r" b="b"/>
            <a:pathLst>
              <a:path w="288" h="384">
                <a:moveTo>
                  <a:pt x="96" y="0"/>
                </a:moveTo>
                <a:lnTo>
                  <a:pt x="0" y="384"/>
                </a:lnTo>
                <a:lnTo>
                  <a:pt x="288" y="384"/>
                </a:lnTo>
                <a:lnTo>
                  <a:pt x="288" y="0"/>
                </a:lnTo>
                <a:lnTo>
                  <a:pt x="96" y="0"/>
                </a:ln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ru-RU"/>
          </a:p>
        </p:txBody>
      </p:sp>
      <p:sp>
        <p:nvSpPr>
          <p:cNvPr id="1026" name="Rectangle 2"/>
          <p:cNvSpPr>
            <a:spLocks noGrp="1" noChangeArrowheads="1"/>
          </p:cNvSpPr>
          <p:nvPr>
            <p:ph type="title"/>
          </p:nvPr>
        </p:nvSpPr>
        <p:spPr bwMode="white">
          <a:xfrm>
            <a:off x="533400" y="412750"/>
            <a:ext cx="8229600" cy="5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endParaRPr lang="en-US" altLang="ru-RU"/>
          </a:p>
        </p:txBody>
      </p:sp>
      <p:sp>
        <p:nvSpPr>
          <p:cNvPr id="1045" name="Text Box 21"/>
          <p:cNvSpPr txBox="1">
            <a:spLocks noChangeArrowheads="1"/>
          </p:cNvSpPr>
          <p:nvPr/>
        </p:nvSpPr>
        <p:spPr bwMode="auto">
          <a:xfrm>
            <a:off x="7543800" y="6489700"/>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ru-RU" b="1">
                <a:solidFill>
                  <a:schemeClr val="tx2"/>
                </a:solidFill>
                <a:latin typeface="Verdana" pitchFamily="34" charset="0"/>
              </a:rPr>
              <a:t>LOGO</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Tahoma" charset="0"/>
        </a:defRPr>
      </a:lvl2pPr>
      <a:lvl3pPr algn="ctr" rtl="0" eaLnBrk="1" fontAlgn="base" hangingPunct="1">
        <a:spcBef>
          <a:spcPct val="0"/>
        </a:spcBef>
        <a:spcAft>
          <a:spcPct val="0"/>
        </a:spcAft>
        <a:defRPr sz="3600">
          <a:solidFill>
            <a:schemeClr val="bg1"/>
          </a:solidFill>
          <a:latin typeface="Tahoma" charset="0"/>
        </a:defRPr>
      </a:lvl3pPr>
      <a:lvl4pPr algn="ctr" rtl="0" eaLnBrk="1" fontAlgn="base" hangingPunct="1">
        <a:spcBef>
          <a:spcPct val="0"/>
        </a:spcBef>
        <a:spcAft>
          <a:spcPct val="0"/>
        </a:spcAft>
        <a:defRPr sz="3600">
          <a:solidFill>
            <a:schemeClr val="bg1"/>
          </a:solidFill>
          <a:latin typeface="Tahoma" charset="0"/>
        </a:defRPr>
      </a:lvl4pPr>
      <a:lvl5pPr algn="ctr" rtl="0" eaLnBrk="1" fontAlgn="base" hangingPunct="1">
        <a:spcBef>
          <a:spcPct val="0"/>
        </a:spcBef>
        <a:spcAft>
          <a:spcPct val="0"/>
        </a:spcAft>
        <a:defRPr sz="3600">
          <a:solidFill>
            <a:schemeClr val="bg1"/>
          </a:solidFill>
          <a:latin typeface="Tahoma" charset="0"/>
        </a:defRPr>
      </a:lvl5pPr>
      <a:lvl6pPr marL="457200" algn="ctr" rtl="0" eaLnBrk="1" fontAlgn="base" hangingPunct="1">
        <a:spcBef>
          <a:spcPct val="0"/>
        </a:spcBef>
        <a:spcAft>
          <a:spcPct val="0"/>
        </a:spcAft>
        <a:defRPr sz="3600">
          <a:solidFill>
            <a:schemeClr val="bg1"/>
          </a:solidFill>
          <a:latin typeface="Tahoma" charset="0"/>
        </a:defRPr>
      </a:lvl6pPr>
      <a:lvl7pPr marL="914400" algn="ctr" rtl="0" eaLnBrk="1" fontAlgn="base" hangingPunct="1">
        <a:spcBef>
          <a:spcPct val="0"/>
        </a:spcBef>
        <a:spcAft>
          <a:spcPct val="0"/>
        </a:spcAft>
        <a:defRPr sz="3600">
          <a:solidFill>
            <a:schemeClr val="bg1"/>
          </a:solidFill>
          <a:latin typeface="Tahoma" charset="0"/>
        </a:defRPr>
      </a:lvl7pPr>
      <a:lvl8pPr marL="1371600" algn="ctr" rtl="0" eaLnBrk="1" fontAlgn="base" hangingPunct="1">
        <a:spcBef>
          <a:spcPct val="0"/>
        </a:spcBef>
        <a:spcAft>
          <a:spcPct val="0"/>
        </a:spcAft>
        <a:defRPr sz="3600">
          <a:solidFill>
            <a:schemeClr val="bg1"/>
          </a:solidFill>
          <a:latin typeface="Tahoma" charset="0"/>
        </a:defRPr>
      </a:lvl8pPr>
      <a:lvl9pPr marL="1828800" algn="ctr" rtl="0" eaLnBrk="1" fontAlgn="base" hangingPunct="1">
        <a:spcBef>
          <a:spcPct val="0"/>
        </a:spcBef>
        <a:spcAft>
          <a:spcPct val="0"/>
        </a:spcAft>
        <a:defRPr sz="3600">
          <a:solidFill>
            <a:schemeClr val="bg1"/>
          </a:solidFill>
          <a:latin typeface="Tahoma"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7.png"/><Relationship Id="rId4" Type="http://schemas.openxmlformats.org/officeDocument/2006/relationships/image" Target="../media/image6.jpg"/></Relationships>
</file>

<file path=ppt/slides/_rels/slide1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63.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2.emf"/><Relationship Id="rId5" Type="http://schemas.openxmlformats.org/officeDocument/2006/relationships/image" Target="../media/image61.png"/><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6.jpg"/><Relationship Id="rId9" Type="http://schemas.openxmlformats.org/officeDocument/2006/relationships/image" Target="../media/image75.png"/></Relationships>
</file>

<file path=ppt/slides/_rels/slide21.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530.png"/><Relationship Id="rId4" Type="http://schemas.openxmlformats.org/officeDocument/2006/relationships/image" Target="../media/image77.png"/></Relationships>
</file>

<file path=ppt/slides/_rels/slide22.xml.rels><?xml version="1.0" encoding="UTF-8" standalone="yes"?>
<Relationships xmlns="http://schemas.openxmlformats.org/package/2006/relationships"><Relationship Id="rId8" Type="http://schemas.openxmlformats.org/officeDocument/2006/relationships/image" Target="../media/image610.png"/><Relationship Id="rId3" Type="http://schemas.openxmlformats.org/officeDocument/2006/relationships/slideLayout" Target="../slideLayouts/slideLayout2.xml"/><Relationship Id="rId7" Type="http://schemas.openxmlformats.org/officeDocument/2006/relationships/image" Target="../media/image80.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9.png"/><Relationship Id="rId5" Type="http://schemas.openxmlformats.org/officeDocument/2006/relationships/image" Target="../media/image72.png"/><Relationship Id="rId4" Type="http://schemas.openxmlformats.org/officeDocument/2006/relationships/image" Target="../media/image78.png"/></Relationships>
</file>

<file path=ppt/slides/_rels/slide2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 Id="rId4" Type="http://schemas.openxmlformats.org/officeDocument/2006/relationships/image" Target="../media/image85.png"/></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jpe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0.jpe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jpe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140968"/>
            <a:ext cx="9324528" cy="720080"/>
          </a:xfrm>
        </p:spPr>
        <p:txBody>
          <a:bodyPr/>
          <a:lstStyle/>
          <a:p>
            <a:r>
              <a:rPr lang="en-US" sz="2500" b="1" dirty="0">
                <a:effectLst>
                  <a:outerShdw blurRad="38100" dist="38100" dir="2700000" algn="tl">
                    <a:srgbClr val="000000">
                      <a:alpha val="43137"/>
                    </a:srgbClr>
                  </a:outerShdw>
                </a:effectLst>
              </a:rPr>
              <a:t>Software development for the NICA experiments:</a:t>
            </a:r>
            <a:br>
              <a:rPr lang="en-US" sz="2500" b="1" dirty="0">
                <a:effectLst>
                  <a:outerShdw blurRad="38100" dist="38100" dir="2700000" algn="tl">
                    <a:srgbClr val="000000">
                      <a:alpha val="43137"/>
                    </a:srgbClr>
                  </a:outerShdw>
                </a:effectLst>
              </a:rPr>
            </a:br>
            <a:r>
              <a:rPr lang="en-US" sz="2500" b="1" dirty="0">
                <a:effectLst>
                  <a:outerShdw blurRad="38100" dist="38100" dir="2700000" algn="tl">
                    <a:srgbClr val="000000">
                      <a:alpha val="43137"/>
                    </a:srgbClr>
                  </a:outerShdw>
                </a:effectLst>
              </a:rPr>
              <a:t>MpdRoot &amp; BmnRoot</a:t>
            </a:r>
          </a:p>
        </p:txBody>
      </p:sp>
      <p:sp>
        <p:nvSpPr>
          <p:cNvPr id="5" name="Rectangle 3"/>
          <p:cNvSpPr txBox="1">
            <a:spLocks noChangeArrowheads="1"/>
          </p:cNvSpPr>
          <p:nvPr/>
        </p:nvSpPr>
        <p:spPr bwMode="white">
          <a:xfrm>
            <a:off x="1716" y="4271961"/>
            <a:ext cx="9142283" cy="597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chemeClr val="hlink"/>
              </a:buClr>
              <a:buFont typeface="Wingdings" pitchFamily="2" charset="2"/>
              <a:buNone/>
              <a:defRPr sz="160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r>
              <a:rPr lang="en-US" sz="1400" u="sng" kern="0" dirty="0"/>
              <a:t>K. Gertsenberger</a:t>
            </a:r>
            <a:r>
              <a:rPr lang="en-US" sz="1400" kern="0" dirty="0"/>
              <a:t>, O. Rogachevsky</a:t>
            </a:r>
            <a:endParaRPr lang="ru-RU" sz="1400" kern="0" dirty="0"/>
          </a:p>
          <a:p>
            <a:r>
              <a:rPr lang="en-US" dirty="0" err="1"/>
              <a:t>Veksler</a:t>
            </a:r>
            <a:r>
              <a:rPr lang="en-US" dirty="0"/>
              <a:t> and </a:t>
            </a:r>
            <a:r>
              <a:rPr lang="en-US" dirty="0" err="1"/>
              <a:t>Baldin</a:t>
            </a:r>
            <a:r>
              <a:rPr lang="en-US" dirty="0"/>
              <a:t> Laboratory of High Energy Physics, JINR, Russia</a:t>
            </a:r>
            <a:endParaRPr lang="en-US" sz="1400" kern="0" dirty="0"/>
          </a:p>
        </p:txBody>
      </p:sp>
      <p:sp>
        <p:nvSpPr>
          <p:cNvPr id="7" name="Rectangle 3"/>
          <p:cNvSpPr txBox="1">
            <a:spLocks noChangeArrowheads="1"/>
          </p:cNvSpPr>
          <p:nvPr/>
        </p:nvSpPr>
        <p:spPr bwMode="black">
          <a:xfrm>
            <a:off x="50966" y="6525344"/>
            <a:ext cx="9143999"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Clr>
                <a:schemeClr val="tx2"/>
              </a:buClr>
              <a:buFont typeface="Wingdings" pitchFamily="2" charset="2"/>
              <a:buNone/>
            </a:pPr>
            <a:r>
              <a:rPr lang="en-US" sz="1200" dirty="0" smtClean="0">
                <a:solidFill>
                  <a:schemeClr val="tx1">
                    <a:lumMod val="75000"/>
                    <a:lumOff val="25000"/>
                  </a:schemeClr>
                </a:solidFill>
              </a:rPr>
              <a:t>9 July 2018</a:t>
            </a:r>
            <a:endParaRPr lang="en-US" sz="1200" dirty="0">
              <a:solidFill>
                <a:schemeClr val="tx1">
                  <a:lumMod val="75000"/>
                  <a:lumOff val="25000"/>
                </a:schemeClr>
              </a:solidFill>
            </a:endParaRPr>
          </a:p>
        </p:txBody>
      </p:sp>
      <p:sp>
        <p:nvSpPr>
          <p:cNvPr id="10" name="Rectangle 3"/>
          <p:cNvSpPr txBox="1">
            <a:spLocks noChangeArrowheads="1"/>
          </p:cNvSpPr>
          <p:nvPr/>
        </p:nvSpPr>
        <p:spPr bwMode="white">
          <a:xfrm>
            <a:off x="1716" y="5070483"/>
            <a:ext cx="9142283" cy="30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chemeClr val="hlink"/>
              </a:buClr>
              <a:buFont typeface="Wingdings" pitchFamily="2" charset="2"/>
              <a:buNone/>
              <a:defRPr sz="1600">
                <a:solidFill>
                  <a:schemeClr val="tx2"/>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r>
              <a:rPr lang="en-US" sz="1400" dirty="0"/>
              <a:t>on behalf of the </a:t>
            </a:r>
            <a:r>
              <a:rPr lang="en-US" sz="1400" dirty="0" smtClean="0"/>
              <a:t>MPD &amp; BM@N </a:t>
            </a:r>
            <a:r>
              <a:rPr lang="en-US" sz="1400" dirty="0"/>
              <a:t>collaboration</a:t>
            </a:r>
            <a:endParaRPr lang="en-US" sz="1400" kern="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5" y="-4973"/>
            <a:ext cx="9200109" cy="895405"/>
          </a:xfrm>
          <a:prstGeom prst="rect">
            <a:avLst/>
          </a:prstGeom>
        </p:spPr>
      </p:pic>
      <p:pic>
        <p:nvPicPr>
          <p:cNvPr id="1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5755364"/>
            <a:ext cx="1402002" cy="663016"/>
          </a:xfrm>
          <a:prstGeom prst="rect">
            <a:avLst/>
          </a:prstGeom>
          <a:noFill/>
          <a:ln>
            <a:noFill/>
          </a:ln>
          <a:effectLst/>
          <a:extLst/>
        </p:spPr>
      </p:pic>
      <p:pic>
        <p:nvPicPr>
          <p:cNvPr id="12" name="Рисунок 11">
            <a:extLst>
              <a:ext uri="{FF2B5EF4-FFF2-40B4-BE49-F238E27FC236}">
                <a16:creationId xmlns:a16="http://schemas.microsoft.com/office/drawing/2014/main" xmlns="" id="{E2F23459-23E4-4FD2-9DCF-D618AA7ECE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371163"/>
            <a:ext cx="1226189" cy="122618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4"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10</a:t>
            </a:fld>
            <a:endParaRPr lang="en-US" sz="1200" dirty="0">
              <a:solidFill>
                <a:schemeClr val="bg2">
                  <a:lumMod val="75000"/>
                </a:schemeClr>
              </a:solidFill>
            </a:endParaRPr>
          </a:p>
        </p:txBody>
      </p:sp>
      <p:sp>
        <p:nvSpPr>
          <p:cNvPr id="15"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0" name="Прямоугольник 9"/>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MpdRoot. </a:t>
            </a:r>
            <a:r>
              <a:rPr lang="en-US" sz="3000" b="1" kern="0" dirty="0">
                <a:solidFill>
                  <a:schemeClr val="bg1"/>
                </a:solidFill>
                <a:effectLst>
                  <a:outerShdw blurRad="38100" dist="38100" dir="2700000" algn="tl">
                    <a:srgbClr val="000000">
                      <a:alpha val="43137"/>
                    </a:srgbClr>
                  </a:outerShdw>
                </a:effectLst>
                <a:latin typeface="Arial"/>
                <a:ea typeface="+mj-ea"/>
                <a:cs typeface="Arial" panose="020B0604020202020204" pitchFamily="34" charset="0"/>
              </a:rPr>
              <a:t>Event reconstruction</a:t>
            </a:r>
            <a:endParaRPr kumimoji="0" lang="ru-RU"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sp>
        <p:nvSpPr>
          <p:cNvPr id="13" name="Прямоугольник 12"/>
          <p:cNvSpPr/>
          <p:nvPr/>
        </p:nvSpPr>
        <p:spPr>
          <a:xfrm>
            <a:off x="179512" y="1340768"/>
            <a:ext cx="7272808" cy="2893100"/>
          </a:xfrm>
          <a:prstGeom prst="rect">
            <a:avLst/>
          </a:prstGeom>
        </p:spPr>
        <p:txBody>
          <a:bodyPr wrap="square">
            <a:spAutoFit/>
          </a:bodyPr>
          <a:lstStyle/>
          <a:p>
            <a:pPr marL="630238" indent="-434975">
              <a:spcBef>
                <a:spcPts val="600"/>
              </a:spcBef>
              <a:spcAft>
                <a:spcPts val="0"/>
              </a:spcAft>
              <a:buClr>
                <a:srgbClr val="000090"/>
              </a:buClr>
              <a:buFont typeface="+mj-lt"/>
              <a:buAutoNum type="arabicPeriod"/>
              <a:defRPr/>
            </a:pPr>
            <a:r>
              <a:rPr lang="en-US" sz="2600" b="1" dirty="0" smtClean="0"/>
              <a:t>Hit </a:t>
            </a:r>
            <a:r>
              <a:rPr lang="en-US" sz="2600" b="1" dirty="0"/>
              <a:t>reconstruction in subdetectors.</a:t>
            </a:r>
          </a:p>
          <a:p>
            <a:pPr marL="630238" indent="-434975">
              <a:spcBef>
                <a:spcPts val="1200"/>
              </a:spcBef>
              <a:spcAft>
                <a:spcPts val="0"/>
              </a:spcAft>
              <a:buClr>
                <a:srgbClr val="000090"/>
              </a:buClr>
              <a:buFont typeface="+mj-lt"/>
              <a:buAutoNum type="arabicPeriod"/>
              <a:defRPr/>
            </a:pPr>
            <a:r>
              <a:rPr lang="en-US" sz="2600" b="1" dirty="0" smtClean="0"/>
              <a:t>Track </a:t>
            </a:r>
            <a:r>
              <a:rPr lang="en-US" sz="2600" b="1" dirty="0"/>
              <a:t>reconstruction.</a:t>
            </a:r>
          </a:p>
          <a:p>
            <a:pPr marL="541338" indent="-185738">
              <a:spcBef>
                <a:spcPts val="0"/>
              </a:spcBef>
              <a:spcAft>
                <a:spcPts val="0"/>
              </a:spcAft>
              <a:buClr>
                <a:srgbClr val="000090"/>
              </a:buClr>
              <a:buFont typeface="Arial" panose="020B0604020202020204" pitchFamily="34" charset="0"/>
              <a:buChar char="•"/>
              <a:defRPr/>
            </a:pPr>
            <a:r>
              <a:rPr lang="en-US" sz="1600" dirty="0"/>
              <a:t>Searching for track-candidates in main tracker</a:t>
            </a:r>
          </a:p>
          <a:p>
            <a:pPr marL="541338" indent="-185738">
              <a:spcBef>
                <a:spcPts val="0"/>
              </a:spcBef>
              <a:spcAft>
                <a:spcPts val="0"/>
              </a:spcAft>
              <a:buClr>
                <a:srgbClr val="000090"/>
              </a:buClr>
              <a:buFont typeface="Arial" panose="020B0604020202020204" pitchFamily="34" charset="0"/>
              <a:buChar char="•"/>
              <a:defRPr/>
            </a:pPr>
            <a:r>
              <a:rPr lang="en-US" sz="1600" dirty="0"/>
              <a:t>Track propagation, e.g. using the Kalman Filter</a:t>
            </a:r>
          </a:p>
          <a:p>
            <a:pPr marL="541338" indent="-185738">
              <a:spcBef>
                <a:spcPts val="0"/>
              </a:spcBef>
              <a:spcAft>
                <a:spcPts val="0"/>
              </a:spcAft>
              <a:buClr>
                <a:srgbClr val="000090"/>
              </a:buClr>
              <a:buFont typeface="Arial" panose="020B0604020202020204" pitchFamily="34" charset="0"/>
              <a:buChar char="•"/>
              <a:defRPr/>
            </a:pPr>
            <a:r>
              <a:rPr lang="en-US" sz="1600" dirty="0"/>
              <a:t>Matching with other detectors (global tracking)</a:t>
            </a:r>
          </a:p>
          <a:p>
            <a:pPr marL="630238" indent="-434975">
              <a:spcBef>
                <a:spcPts val="1200"/>
              </a:spcBef>
              <a:spcAft>
                <a:spcPts val="0"/>
              </a:spcAft>
              <a:buClr>
                <a:srgbClr val="000090"/>
              </a:buClr>
              <a:buFont typeface="+mj-lt"/>
              <a:buAutoNum type="arabicPeriod" startAt="3"/>
              <a:defRPr/>
            </a:pPr>
            <a:r>
              <a:rPr lang="en-US" sz="2600" b="1" dirty="0"/>
              <a:t>Vertex finding.</a:t>
            </a:r>
          </a:p>
          <a:p>
            <a:pPr marL="630238" indent="-434975">
              <a:spcBef>
                <a:spcPts val="1200"/>
              </a:spcBef>
              <a:spcAft>
                <a:spcPts val="0"/>
              </a:spcAft>
              <a:buClr>
                <a:srgbClr val="000090"/>
              </a:buClr>
              <a:buFont typeface="+mj-lt"/>
              <a:buAutoNum type="arabicPeriod" startAt="3"/>
              <a:defRPr/>
            </a:pPr>
            <a:r>
              <a:rPr lang="en-US" sz="2600" b="1" dirty="0"/>
              <a:t>Particle identification.</a:t>
            </a:r>
          </a:p>
        </p:txBody>
      </p:sp>
      <p:pic>
        <p:nvPicPr>
          <p:cNvPr id="11" name="Рисунок 10">
            <a:extLst>
              <a:ext uri="{FF2B5EF4-FFF2-40B4-BE49-F238E27FC236}">
                <a16:creationId xmlns:a16="http://schemas.microsoft.com/office/drawing/2014/main" xmlns="" id="{440D4790-03F4-4528-857F-7E15C62CD61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479" t="6776" r="15095" b="371"/>
          <a:stretch/>
        </p:blipFill>
        <p:spPr>
          <a:xfrm>
            <a:off x="5220072" y="3429000"/>
            <a:ext cx="3884594" cy="3005475"/>
          </a:xfrm>
          <a:prstGeom prst="rect">
            <a:avLst/>
          </a:prstGeom>
        </p:spPr>
      </p:pic>
    </p:spTree>
    <p:extLst>
      <p:ext uri="{BB962C8B-B14F-4D97-AF65-F5344CB8AC3E}">
        <p14:creationId xmlns:p14="http://schemas.microsoft.com/office/powerpoint/2010/main" val="4208200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4"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11</a:t>
            </a:fld>
            <a:endParaRPr lang="en-US" sz="1200" dirty="0">
              <a:solidFill>
                <a:schemeClr val="bg2">
                  <a:lumMod val="75000"/>
                </a:schemeClr>
              </a:solidFill>
            </a:endParaRPr>
          </a:p>
        </p:txBody>
      </p:sp>
      <p:sp>
        <p:nvSpPr>
          <p:cNvPr id="15"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13" name="Рисунок 12"/>
          <p:cNvPicPr>
            <a:picLocks noChangeAspect="1"/>
          </p:cNvPicPr>
          <p:nvPr/>
        </p:nvPicPr>
        <p:blipFill>
          <a:blip r:embed="rId2"/>
          <a:stretch>
            <a:fillRect/>
          </a:stretch>
        </p:blipFill>
        <p:spPr>
          <a:xfrm>
            <a:off x="6012160" y="1204547"/>
            <a:ext cx="3050740" cy="2689675"/>
          </a:xfrm>
          <a:prstGeom prst="rect">
            <a:avLst/>
          </a:prstGeom>
        </p:spPr>
      </p:pic>
      <p:sp>
        <p:nvSpPr>
          <p:cNvPr id="18" name="Прямоугольник 17"/>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MpdRoot. Clustering in TPC</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sp>
        <p:nvSpPr>
          <p:cNvPr id="19" name="Прямоугольник 18"/>
          <p:cNvSpPr/>
          <p:nvPr/>
        </p:nvSpPr>
        <p:spPr>
          <a:xfrm>
            <a:off x="35496" y="1916832"/>
            <a:ext cx="2952328" cy="3185487"/>
          </a:xfrm>
          <a:prstGeom prst="rect">
            <a:avLst/>
          </a:prstGeom>
        </p:spPr>
        <p:txBody>
          <a:bodyPr wrap="square">
            <a:spAutoFit/>
          </a:bodyPr>
          <a:lstStyle/>
          <a:p>
            <a:pPr lvl="0">
              <a:spcAft>
                <a:spcPts val="0"/>
              </a:spcAft>
              <a:buClr>
                <a:srgbClr val="000090"/>
              </a:buClr>
              <a:defRPr/>
            </a:pPr>
            <a:r>
              <a:rPr lang="en-US" sz="1600" b="1" dirty="0">
                <a:solidFill>
                  <a:srgbClr val="000000"/>
                </a:solidFill>
              </a:rPr>
              <a:t>The hit reconstruction algorithm contains the following main steps</a:t>
            </a:r>
            <a:r>
              <a:rPr lang="en-US" sz="1600" dirty="0">
                <a:solidFill>
                  <a:srgbClr val="000000"/>
                </a:solidFill>
              </a:rPr>
              <a:t>:</a:t>
            </a:r>
          </a:p>
          <a:p>
            <a:pPr marL="266700" indent="-266700">
              <a:spcBef>
                <a:spcPts val="600"/>
              </a:spcBef>
              <a:spcAft>
                <a:spcPts val="0"/>
              </a:spcAft>
              <a:buClr>
                <a:srgbClr val="000090"/>
              </a:buClr>
              <a:buFont typeface="+mj-lt"/>
              <a:buAutoNum type="arabicParenR"/>
              <a:defRPr/>
            </a:pPr>
            <a:r>
              <a:rPr lang="en-US" sz="1600" dirty="0"/>
              <a:t>Searching for extended </a:t>
            </a:r>
            <a:r>
              <a:rPr lang="en-US" sz="1600" dirty="0">
                <a:solidFill>
                  <a:srgbClr val="008000"/>
                </a:solidFill>
              </a:rPr>
              <a:t>clusters in (Pad-Time)</a:t>
            </a:r>
            <a:r>
              <a:rPr lang="en-US" sz="1600" dirty="0"/>
              <a:t> for each pad raw.</a:t>
            </a:r>
          </a:p>
          <a:p>
            <a:pPr marL="266700" indent="-266700">
              <a:spcBef>
                <a:spcPts val="1200"/>
              </a:spcBef>
              <a:spcAft>
                <a:spcPts val="0"/>
              </a:spcAft>
              <a:buClr>
                <a:srgbClr val="000090"/>
              </a:buClr>
              <a:buFont typeface="+mj-lt"/>
              <a:buAutoNum type="arabicParenR"/>
              <a:defRPr/>
            </a:pPr>
            <a:r>
              <a:rPr lang="en-US" sz="1600" spc="-1" dirty="0">
                <a:solidFill>
                  <a:srgbClr val="000000"/>
                </a:solidFill>
                <a:uFill>
                  <a:solidFill>
                    <a:srgbClr val="FFFFFF"/>
                  </a:solidFill>
                </a:uFill>
                <a:latin typeface="Arial"/>
              </a:rPr>
              <a:t>Searching for </a:t>
            </a:r>
            <a:r>
              <a:rPr lang="en-US" sz="1600" spc="-1" dirty="0">
                <a:solidFill>
                  <a:srgbClr val="008000"/>
                </a:solidFill>
                <a:uFill>
                  <a:solidFill>
                    <a:srgbClr val="FFFFFF"/>
                  </a:solidFill>
                </a:uFill>
                <a:latin typeface="Arial"/>
              </a:rPr>
              <a:t>peaks in time-profile</a:t>
            </a:r>
            <a:r>
              <a:rPr lang="en-US" sz="1600" spc="-1" dirty="0">
                <a:solidFill>
                  <a:srgbClr val="000000"/>
                </a:solidFill>
                <a:uFill>
                  <a:solidFill>
                    <a:srgbClr val="FFFFFF"/>
                  </a:solidFill>
                </a:uFill>
                <a:latin typeface="Arial"/>
              </a:rPr>
              <a:t> for each pad in the found extended cluster</a:t>
            </a:r>
            <a:r>
              <a:rPr lang="en-US" sz="1600" dirty="0"/>
              <a:t>.</a:t>
            </a:r>
          </a:p>
          <a:p>
            <a:pPr marL="266700" indent="-266700">
              <a:spcBef>
                <a:spcPts val="1200"/>
              </a:spcBef>
              <a:spcAft>
                <a:spcPts val="0"/>
              </a:spcAft>
              <a:buClr>
                <a:srgbClr val="000090"/>
              </a:buClr>
              <a:buFont typeface="+mj-lt"/>
              <a:buAutoNum type="arabicParenR"/>
              <a:defRPr/>
            </a:pPr>
            <a:r>
              <a:rPr lang="en-US" sz="1600" spc="-1" dirty="0">
                <a:solidFill>
                  <a:srgbClr val="008000"/>
                </a:solidFill>
                <a:uFill>
                  <a:solidFill>
                    <a:srgbClr val="FFFFFF"/>
                  </a:solidFill>
                </a:uFill>
                <a:latin typeface="Arial"/>
              </a:rPr>
              <a:t>Combining the neighboring peaks</a:t>
            </a:r>
            <a:r>
              <a:rPr lang="en-US" sz="1600" spc="-1" dirty="0">
                <a:solidFill>
                  <a:srgbClr val="000000"/>
                </a:solidFill>
                <a:uFill>
                  <a:solidFill>
                    <a:srgbClr val="FFFFFF"/>
                  </a:solidFill>
                </a:uFill>
                <a:latin typeface="Arial"/>
              </a:rPr>
              <a:t> into resulting hits</a:t>
            </a:r>
            <a:r>
              <a:rPr lang="en-US" sz="1600" dirty="0"/>
              <a:t>.</a:t>
            </a:r>
          </a:p>
        </p:txBody>
      </p:sp>
      <p:pic>
        <p:nvPicPr>
          <p:cNvPr id="20" name="Рисунок 19"/>
          <p:cNvPicPr>
            <a:picLocks noChangeAspect="1"/>
          </p:cNvPicPr>
          <p:nvPr/>
        </p:nvPicPr>
        <p:blipFill>
          <a:blip r:embed="rId3"/>
          <a:stretch>
            <a:fillRect/>
          </a:stretch>
        </p:blipFill>
        <p:spPr>
          <a:xfrm>
            <a:off x="2994362" y="1204547"/>
            <a:ext cx="3060215" cy="2701528"/>
          </a:xfrm>
          <a:prstGeom prst="rect">
            <a:avLst/>
          </a:prstGeom>
        </p:spPr>
      </p:pic>
      <p:pic>
        <p:nvPicPr>
          <p:cNvPr id="21" name="Рисунок 20" descr="dz_dip_col.png"/>
          <p:cNvPicPr>
            <a:picLocks/>
          </p:cNvPicPr>
          <p:nvPr/>
        </p:nvPicPr>
        <p:blipFill>
          <a:blip r:embed="rId4" cstate="print"/>
          <a:stretch>
            <a:fillRect/>
          </a:stretch>
        </p:blipFill>
        <p:spPr>
          <a:xfrm>
            <a:off x="5868144" y="4040576"/>
            <a:ext cx="3240360" cy="2231960"/>
          </a:xfrm>
          <a:prstGeom prst="rect">
            <a:avLst/>
          </a:prstGeom>
        </p:spPr>
      </p:pic>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4077072"/>
            <a:ext cx="3181183"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920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6"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12</a:t>
            </a:fld>
            <a:endParaRPr lang="en-US" sz="1200" dirty="0">
              <a:solidFill>
                <a:schemeClr val="bg2">
                  <a:lumMod val="75000"/>
                </a:schemeClr>
              </a:solidFill>
            </a:endParaRPr>
          </a:p>
        </p:txBody>
      </p:sp>
      <p:sp>
        <p:nvSpPr>
          <p:cNvPr id="21"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23" name="Рисунок 22" descr="dca.png"/>
          <p:cNvPicPr>
            <a:picLocks/>
          </p:cNvPicPr>
          <p:nvPr/>
        </p:nvPicPr>
        <p:blipFill>
          <a:blip r:embed="rId2" cstate="print"/>
          <a:stretch>
            <a:fillRect/>
          </a:stretch>
        </p:blipFill>
        <p:spPr>
          <a:xfrm>
            <a:off x="5220072" y="4005064"/>
            <a:ext cx="3420380" cy="2467936"/>
          </a:xfrm>
          <a:prstGeom prst="rect">
            <a:avLst/>
          </a:prstGeom>
        </p:spPr>
      </p:pic>
      <p:pic>
        <p:nvPicPr>
          <p:cNvPr id="25" name="Рисунок 24"/>
          <p:cNvPicPr>
            <a:picLocks noChangeAspect="1"/>
          </p:cNvPicPr>
          <p:nvPr/>
        </p:nvPicPr>
        <p:blipFill>
          <a:blip r:embed="rId3"/>
          <a:stretch>
            <a:fillRect/>
          </a:stretch>
        </p:blipFill>
        <p:spPr>
          <a:xfrm>
            <a:off x="683872" y="3797918"/>
            <a:ext cx="3816119" cy="2589376"/>
          </a:xfrm>
          <a:prstGeom prst="rect">
            <a:avLst/>
          </a:prstGeom>
        </p:spPr>
      </p:pic>
      <p:sp>
        <p:nvSpPr>
          <p:cNvPr id="26" name="Прямоугольник 25"/>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mj-lt"/>
                <a:ea typeface="+mj-ea"/>
                <a:cs typeface="Arial" panose="020B0604020202020204" pitchFamily="34" charset="0"/>
              </a:rPr>
              <a:t>MpdRoot. Tracking</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latin typeface="+mj-lt"/>
            </a:endParaRPr>
          </a:p>
        </p:txBody>
      </p:sp>
      <p:sp>
        <p:nvSpPr>
          <p:cNvPr id="27" name="Объект 2"/>
          <p:cNvSpPr>
            <a:spLocks noGrp="1"/>
          </p:cNvSpPr>
          <p:nvPr>
            <p:ph idx="1"/>
          </p:nvPr>
        </p:nvSpPr>
        <p:spPr>
          <a:xfrm>
            <a:off x="1547664" y="989606"/>
            <a:ext cx="2016224" cy="404519"/>
          </a:xfrm>
          <a:noFill/>
        </p:spPr>
        <p:txBody>
          <a:bodyPr/>
          <a:lstStyle/>
          <a:p>
            <a:pPr marL="0" indent="0" eaLnBrk="1" hangingPunct="1">
              <a:lnSpc>
                <a:spcPct val="130000"/>
              </a:lnSpc>
              <a:buNone/>
              <a:defRPr/>
            </a:pPr>
            <a:r>
              <a:rPr lang="en-US" sz="1400" dirty="0">
                <a:solidFill>
                  <a:srgbClr val="717171"/>
                </a:solidFill>
              </a:rPr>
              <a:t>TPC tracking efficiency</a:t>
            </a:r>
          </a:p>
        </p:txBody>
      </p:sp>
      <p:sp>
        <p:nvSpPr>
          <p:cNvPr id="28" name="Объект 2"/>
          <p:cNvSpPr txBox="1">
            <a:spLocks/>
          </p:cNvSpPr>
          <p:nvPr/>
        </p:nvSpPr>
        <p:spPr bwMode="auto">
          <a:xfrm>
            <a:off x="1403648" y="3678132"/>
            <a:ext cx="2438979" cy="404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nSpc>
                <a:spcPct val="130000"/>
              </a:lnSpc>
              <a:buFont typeface="Wingdings" pitchFamily="2" charset="2"/>
              <a:buNone/>
              <a:defRPr/>
            </a:pPr>
            <a:r>
              <a:rPr lang="en-US" sz="1400" kern="0" dirty="0">
                <a:solidFill>
                  <a:srgbClr val="717171"/>
                </a:solidFill>
              </a:rPr>
              <a:t>Efficiency of TOF matching</a:t>
            </a:r>
          </a:p>
        </p:txBody>
      </p:sp>
      <p:sp>
        <p:nvSpPr>
          <p:cNvPr id="29" name="Объект 2"/>
          <p:cNvSpPr txBox="1">
            <a:spLocks/>
          </p:cNvSpPr>
          <p:nvPr/>
        </p:nvSpPr>
        <p:spPr bwMode="auto">
          <a:xfrm>
            <a:off x="5724128" y="980728"/>
            <a:ext cx="2863980" cy="404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nSpc>
                <a:spcPct val="130000"/>
              </a:lnSpc>
              <a:buFont typeface="Wingdings" pitchFamily="2" charset="2"/>
              <a:buNone/>
              <a:defRPr/>
            </a:pPr>
            <a:r>
              <a:rPr lang="en-US" sz="1400" kern="0" dirty="0" smtClean="0">
                <a:solidFill>
                  <a:srgbClr val="717171"/>
                </a:solidFill>
              </a:rPr>
              <a:t>Transverse momentum </a:t>
            </a:r>
            <a:r>
              <a:rPr lang="en-US" sz="1400" kern="0" dirty="0">
                <a:solidFill>
                  <a:srgbClr val="717171"/>
                </a:solidFill>
              </a:rPr>
              <a:t>resolution</a:t>
            </a:r>
          </a:p>
        </p:txBody>
      </p:sp>
      <p:sp>
        <p:nvSpPr>
          <p:cNvPr id="30" name="Объект 2"/>
          <p:cNvSpPr txBox="1">
            <a:spLocks/>
          </p:cNvSpPr>
          <p:nvPr/>
        </p:nvSpPr>
        <p:spPr bwMode="auto">
          <a:xfrm>
            <a:off x="5963140" y="3635192"/>
            <a:ext cx="2232248" cy="404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nSpc>
                <a:spcPct val="130000"/>
              </a:lnSpc>
              <a:buFont typeface="Wingdings" pitchFamily="2" charset="2"/>
              <a:buNone/>
              <a:defRPr/>
            </a:pPr>
            <a:r>
              <a:rPr lang="en-US" sz="1400" kern="0" dirty="0">
                <a:solidFill>
                  <a:srgbClr val="717171"/>
                </a:solidFill>
              </a:rPr>
              <a:t>Primary vertex resolution</a:t>
            </a:r>
          </a:p>
        </p:txBody>
      </p:sp>
      <p:pic>
        <p:nvPicPr>
          <p:cNvPr id="31" name="Рисунок 30" descr="dptpt.png"/>
          <p:cNvPicPr>
            <a:picLocks/>
          </p:cNvPicPr>
          <p:nvPr/>
        </p:nvPicPr>
        <p:blipFill>
          <a:blip r:embed="rId4" cstate="print"/>
          <a:stretch>
            <a:fillRect/>
          </a:stretch>
        </p:blipFill>
        <p:spPr>
          <a:xfrm>
            <a:off x="5334732" y="1325844"/>
            <a:ext cx="3253376" cy="2358508"/>
          </a:xfrm>
          <a:prstGeom prst="rect">
            <a:avLst/>
          </a:prstGeom>
        </p:spPr>
      </p:pic>
      <p:pic>
        <p:nvPicPr>
          <p:cNvPr id="3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1335241"/>
            <a:ext cx="3429001" cy="2376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551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MpdRoot. Particle identification</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sp>
        <p:nvSpPr>
          <p:cNvPr id="10" name="Прямоугольник 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24744"/>
            <a:ext cx="3507879" cy="27001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893833"/>
            <a:ext cx="3413075" cy="24874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3832727"/>
            <a:ext cx="3581400" cy="25939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 name="Rectangle 6"/>
          <p:cNvSpPr>
            <a:spLocks noChangeArrowheads="1"/>
          </p:cNvSpPr>
          <p:nvPr/>
        </p:nvSpPr>
        <p:spPr bwMode="auto">
          <a:xfrm>
            <a:off x="3995936" y="1107462"/>
            <a:ext cx="2664296" cy="1710341"/>
          </a:xfrm>
          <a:prstGeom prst="rect">
            <a:avLst/>
          </a:prstGeom>
          <a:solidFill>
            <a:srgbClr val="FFFFCC"/>
          </a:solidFill>
          <a:ln w="9525" cap="flat">
            <a:solidFill>
              <a:srgbClr val="023E5E"/>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marL="215900" indent="-21590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9pPr>
          </a:lstStyle>
          <a:p>
            <a:pPr>
              <a:lnSpc>
                <a:spcPct val="100000"/>
              </a:lnSpc>
              <a:buSzPct val="45000"/>
              <a:buFont typeface="Wingdings" charset="2"/>
              <a:buNone/>
            </a:pPr>
            <a:r>
              <a:rPr lang="sv-SE" altLang="ru-RU" sz="1500" dirty="0">
                <a:solidFill>
                  <a:srgbClr val="7E0021"/>
                </a:solidFill>
              </a:rPr>
              <a:t>          TPC</a:t>
            </a:r>
          </a:p>
          <a:p>
            <a:pPr>
              <a:lnSpc>
                <a:spcPct val="100000"/>
              </a:lnSpc>
              <a:buSzPct val="45000"/>
              <a:buFont typeface="Wingdings" charset="2"/>
              <a:buNone/>
            </a:pPr>
            <a:r>
              <a:rPr lang="sv-SE" altLang="ru-RU" sz="1500" dirty="0">
                <a:solidFill>
                  <a:srgbClr val="7E0021"/>
                </a:solidFill>
              </a:rPr>
              <a:t>PID: Ionization loss (dE/dx) </a:t>
            </a:r>
          </a:p>
          <a:p>
            <a:pPr>
              <a:lnSpc>
                <a:spcPct val="100000"/>
              </a:lnSpc>
              <a:buSzPct val="45000"/>
              <a:buFont typeface="Wingdings" charset="2"/>
              <a:buNone/>
            </a:pPr>
            <a:r>
              <a:rPr lang="sv-SE" altLang="ru-RU" sz="1500" dirty="0">
                <a:solidFill>
                  <a:srgbClr val="7E0021"/>
                </a:solidFill>
              </a:rPr>
              <a:t>BBF + Aleph parametrization</a:t>
            </a:r>
          </a:p>
          <a:p>
            <a:pPr>
              <a:lnSpc>
                <a:spcPct val="100000"/>
              </a:lnSpc>
              <a:buSzPct val="45000"/>
              <a:buFont typeface="Wingdings" charset="2"/>
              <a:buNone/>
            </a:pPr>
            <a:r>
              <a:rPr lang="sv-SE" altLang="ru-RU" sz="1500" dirty="0">
                <a:solidFill>
                  <a:srgbClr val="7E0021"/>
                </a:solidFill>
              </a:rPr>
              <a:t>	Separation:</a:t>
            </a:r>
          </a:p>
          <a:p>
            <a:pPr>
              <a:lnSpc>
                <a:spcPct val="100000"/>
              </a:lnSpc>
              <a:buSzPct val="45000"/>
              <a:buFont typeface="Wingdings" charset="2"/>
              <a:buNone/>
            </a:pPr>
            <a:r>
              <a:rPr lang="sv-SE" altLang="ru-RU" sz="1500" dirty="0">
                <a:solidFill>
                  <a:srgbClr val="7E0021"/>
                </a:solidFill>
              </a:rPr>
              <a:t>e/h – 1.3..3 GeV/c</a:t>
            </a:r>
          </a:p>
          <a:p>
            <a:pPr>
              <a:lnSpc>
                <a:spcPct val="100000"/>
              </a:lnSpc>
              <a:buSzPct val="45000"/>
              <a:buFont typeface="Wingdings" charset="2"/>
              <a:buNone/>
            </a:pPr>
            <a:r>
              <a:rPr lang="sv-SE" altLang="ru-RU" sz="1500" dirty="0">
                <a:solidFill>
                  <a:srgbClr val="7E0021"/>
                </a:solidFill>
              </a:rPr>
              <a:t>π/K – 0.1..0.6 GeV/c</a:t>
            </a:r>
          </a:p>
          <a:p>
            <a:pPr>
              <a:lnSpc>
                <a:spcPct val="100000"/>
              </a:lnSpc>
              <a:buSzPct val="45000"/>
              <a:buFont typeface="Wingdings" charset="2"/>
              <a:buNone/>
            </a:pPr>
            <a:r>
              <a:rPr lang="sv-SE" altLang="ru-RU" sz="1500" dirty="0">
                <a:solidFill>
                  <a:srgbClr val="7E0021"/>
                </a:solidFill>
              </a:rPr>
              <a:t>K/p – 0.1..1.2 GeV/c</a:t>
            </a:r>
          </a:p>
        </p:txBody>
      </p:sp>
      <p:pic>
        <p:nvPicPr>
          <p:cNvPr id="1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7054" y="1988840"/>
            <a:ext cx="2711450" cy="1766888"/>
          </a:xfrm>
          <a:prstGeom prst="rect">
            <a:avLst/>
          </a:prstGeom>
          <a:noFill/>
          <a:ln w="9525" cap="flat">
            <a:solidFill>
              <a:schemeClr val="tx1"/>
            </a:solidFill>
            <a:round/>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Прямоугольник 10"/>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9"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13</a:t>
            </a:fld>
            <a:endParaRPr lang="en-US" sz="1200" dirty="0">
              <a:solidFill>
                <a:schemeClr val="bg2">
                  <a:lumMod val="75000"/>
                </a:schemeClr>
              </a:solidFill>
            </a:endParaRPr>
          </a:p>
        </p:txBody>
      </p:sp>
      <p:sp>
        <p:nvSpPr>
          <p:cNvPr id="20"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Tree>
    <p:extLst>
      <p:ext uri="{BB962C8B-B14F-4D97-AF65-F5344CB8AC3E}">
        <p14:creationId xmlns:p14="http://schemas.microsoft.com/office/powerpoint/2010/main" val="4136911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14</a:t>
            </a:fld>
            <a:endParaRPr lang="en-US" sz="1200" dirty="0">
              <a:solidFill>
                <a:schemeClr val="bg2">
                  <a:lumMod val="75000"/>
                </a:schemeClr>
              </a:solidFill>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954" y="3780513"/>
            <a:ext cx="3571632" cy="2690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
          <p:cNvSpPr>
            <a:spLocks noGrp="1" noChangeArrowheads="1"/>
          </p:cNvSpPr>
          <p:nvPr>
            <p:ph type="title" idx="4294967295"/>
          </p:nvPr>
        </p:nvSpPr>
        <p:spPr>
          <a:xfrm>
            <a:off x="0" y="449054"/>
            <a:ext cx="9144000" cy="593147"/>
          </a:xfrm>
          <a:ln/>
          <a:extLst>
            <a:ext uri="{91240B29-F687-4F45-9708-019B960494DF}">
              <a14:hiddenLine xmlns:a14="http://schemas.microsoft.com/office/drawing/2010/main" w="9360" cap="flat">
                <a:solidFill>
                  <a:srgbClr val="808080"/>
                </a:solidFill>
                <a:round/>
                <a:headEnd/>
                <a:tailEnd/>
              </a14:hiddenLine>
            </a:ext>
          </a:extLst>
        </p:spPr>
        <p:txBody>
          <a:bodyPr tIns="9216"/>
          <a:lstStyle/>
          <a:p>
            <a:pPr>
              <a:lnSpc>
                <a:spcPct val="101000"/>
              </a:lnSpc>
            </a:pPr>
            <a:r>
              <a:rPr lang="en-US" altLang="ru-RU" sz="3000" b="1" dirty="0">
                <a:effectLst>
                  <a:outerShdw blurRad="38100" dist="38100" dir="2700000" algn="tl">
                    <a:srgbClr val="000000">
                      <a:alpha val="43137"/>
                    </a:srgbClr>
                  </a:outerShdw>
                </a:effectLst>
              </a:rPr>
              <a:t> MPD physics with the MC generators</a:t>
            </a:r>
          </a:p>
        </p:txBody>
      </p:sp>
      <p:sp>
        <p:nvSpPr>
          <p:cNvPr id="15" name="Text Box 9"/>
          <p:cNvSpPr txBox="1">
            <a:spLocks noChangeArrowheads="1"/>
          </p:cNvSpPr>
          <p:nvPr/>
        </p:nvSpPr>
        <p:spPr bwMode="auto">
          <a:xfrm>
            <a:off x="280800" y="5875817"/>
            <a:ext cx="1728000" cy="2765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endParaRPr lang="ru-RU"/>
          </a:p>
        </p:txBody>
      </p:sp>
      <p:sp>
        <p:nvSpPr>
          <p:cNvPr id="16" name="Text Box 10"/>
          <p:cNvSpPr txBox="1">
            <a:spLocks noChangeArrowheads="1"/>
          </p:cNvSpPr>
          <p:nvPr/>
        </p:nvSpPr>
        <p:spPr bwMode="auto">
          <a:xfrm>
            <a:off x="2769120" y="5875817"/>
            <a:ext cx="2972160" cy="2765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endParaRPr lang="ru-RU"/>
          </a:p>
        </p:txBody>
      </p:sp>
      <p:grpSp>
        <p:nvGrpSpPr>
          <p:cNvPr id="17" name="Группа 16"/>
          <p:cNvGrpSpPr/>
          <p:nvPr/>
        </p:nvGrpSpPr>
        <p:grpSpPr>
          <a:xfrm>
            <a:off x="775466" y="1027344"/>
            <a:ext cx="3515246" cy="2592000"/>
            <a:chOff x="5322733" y="1764996"/>
            <a:chExt cx="4070350" cy="2802964"/>
          </a:xfrm>
        </p:grpSpPr>
        <p:pic>
          <p:nvPicPr>
            <p:cNvPr id="1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2342"/>
            <a:stretch/>
          </p:blipFill>
          <p:spPr bwMode="auto">
            <a:xfrm>
              <a:off x="5322733" y="1764996"/>
              <a:ext cx="4070350" cy="280296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 name="Text Box 9"/>
            <p:cNvSpPr txBox="1">
              <a:spLocks noChangeArrowheads="1"/>
            </p:cNvSpPr>
            <p:nvPr/>
          </p:nvSpPr>
          <p:spPr bwMode="auto">
            <a:xfrm>
              <a:off x="6216871" y="3422205"/>
              <a:ext cx="1750959" cy="613443"/>
            </a:xfrm>
            <a:prstGeom prst="rect">
              <a:avLst/>
            </a:prstGeom>
            <a:solidFill>
              <a:srgbClr val="FFFFCC"/>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457200" algn="l"/>
                  <a:tab pos="914400" algn="l"/>
                  <a:tab pos="13716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Lst>
                <a:defRPr>
                  <a:solidFill>
                    <a:srgbClr val="000000"/>
                  </a:solidFill>
                  <a:latin typeface="Arial" charset="0"/>
                  <a:ea typeface="WenQuanYi Micro Hei" charset="0"/>
                  <a:cs typeface="WenQuanYi Micro Hei" charset="0"/>
                </a:defRPr>
              </a:lvl9pPr>
            </a:lstStyle>
            <a:p>
              <a:pPr algn="ctr">
                <a:lnSpc>
                  <a:spcPct val="101000"/>
                </a:lnSpc>
              </a:pPr>
              <a:r>
                <a:rPr lang="en-US" altLang="ru-RU" sz="1700" dirty="0">
                  <a:latin typeface="Bitstream Charter" pitchFamily="16" charset="0"/>
                </a:rPr>
                <a:t> Direct flow</a:t>
              </a:r>
            </a:p>
            <a:p>
              <a:pPr algn="ctr">
                <a:lnSpc>
                  <a:spcPct val="101000"/>
                </a:lnSpc>
              </a:pPr>
              <a:r>
                <a:rPr lang="en-US" altLang="ru-RU" sz="1700" dirty="0">
                  <a:latin typeface="Bitstream Charter" pitchFamily="16" charset="0"/>
                </a:rPr>
                <a:t> slop changes</a:t>
              </a:r>
            </a:p>
          </p:txBody>
        </p:sp>
      </p:grpSp>
      <p:grpSp>
        <p:nvGrpSpPr>
          <p:cNvPr id="20" name="Группа 19"/>
          <p:cNvGrpSpPr/>
          <p:nvPr/>
        </p:nvGrpSpPr>
        <p:grpSpPr>
          <a:xfrm>
            <a:off x="5004049" y="1089233"/>
            <a:ext cx="3888432" cy="2410552"/>
            <a:chOff x="5534026" y="4582527"/>
            <a:chExt cx="3888432" cy="2410552"/>
          </a:xfrm>
        </p:grpSpPr>
        <p:pic>
          <p:nvPicPr>
            <p:cNvPr id="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t="9142"/>
            <a:stretch>
              <a:fillRect/>
            </a:stretch>
          </p:blipFill>
          <p:spPr bwMode="auto">
            <a:xfrm>
              <a:off x="5534026" y="4582527"/>
              <a:ext cx="3888432" cy="2410552"/>
            </a:xfrm>
            <a:prstGeom prst="rect">
              <a:avLst/>
            </a:prstGeom>
            <a:noFill/>
            <a:ln>
              <a:noFill/>
            </a:ln>
            <a:effectLst/>
            <a:extLst>
              <a:ext uri="{909E8E84-426E-40DD-AFC4-6F175D3DCCD1}">
                <a14:hiddenFill xmlns:a14="http://schemas.microsoft.com/office/drawing/2010/main">
                  <a:blipFill dpi="0" rotWithShape="0">
                    <a:blip/>
                    <a:srcRect t="9142"/>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 name="Text Box 10"/>
            <p:cNvSpPr txBox="1">
              <a:spLocks noChangeArrowheads="1"/>
            </p:cNvSpPr>
            <p:nvPr/>
          </p:nvSpPr>
          <p:spPr bwMode="auto">
            <a:xfrm>
              <a:off x="6470130" y="6107782"/>
              <a:ext cx="2160240" cy="598488"/>
            </a:xfrm>
            <a:prstGeom prst="rect">
              <a:avLst/>
            </a:prstGeom>
            <a:solidFill>
              <a:srgbClr val="FFFFCC"/>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9pPr>
            </a:lstStyle>
            <a:p>
              <a:pPr algn="ctr">
                <a:lnSpc>
                  <a:spcPct val="101000"/>
                </a:lnSpc>
              </a:pPr>
              <a:r>
                <a:rPr lang="en-US" altLang="ru-RU" sz="1700" dirty="0">
                  <a:latin typeface="Bitstream Charter" pitchFamily="16" charset="0"/>
                </a:rPr>
                <a:t> Net baryon</a:t>
              </a:r>
            </a:p>
            <a:p>
              <a:pPr algn="ctr">
                <a:lnSpc>
                  <a:spcPct val="101000"/>
                </a:lnSpc>
              </a:pPr>
              <a:r>
                <a:rPr lang="en-US" altLang="ru-RU" sz="1700" dirty="0">
                  <a:latin typeface="Bitstream Charter" pitchFamily="16" charset="0"/>
                </a:rPr>
                <a:t> rapidity curvature</a:t>
              </a:r>
            </a:p>
          </p:txBody>
        </p:sp>
      </p:grpSp>
      <p:pic>
        <p:nvPicPr>
          <p:cNvPr id="23" name="Рисунок 12" descr="sign_without_fon.gif"/>
          <p:cNvPicPr>
            <a:picLocks/>
          </p:cNvPicPr>
          <p:nvPr/>
        </p:nvPicPr>
        <p:blipFill>
          <a:blip r:embed="rId6">
            <a:extLst>
              <a:ext uri="{28A0092B-C50C-407E-A947-70E740481C1C}">
                <a14:useLocalDpi xmlns:a14="http://schemas.microsoft.com/office/drawing/2010/main" val="0"/>
              </a:ext>
            </a:extLst>
          </a:blip>
          <a:srcRect r="6596"/>
          <a:stretch>
            <a:fillRect/>
          </a:stretch>
        </p:blipFill>
        <p:spPr bwMode="auto">
          <a:xfrm>
            <a:off x="4716016" y="3789040"/>
            <a:ext cx="3960441" cy="2523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10"/>
          <p:cNvSpPr txBox="1">
            <a:spLocks noChangeArrowheads="1"/>
          </p:cNvSpPr>
          <p:nvPr/>
        </p:nvSpPr>
        <p:spPr bwMode="auto">
          <a:xfrm>
            <a:off x="7164288" y="4563372"/>
            <a:ext cx="1957865" cy="619880"/>
          </a:xfrm>
          <a:prstGeom prst="rect">
            <a:avLst/>
          </a:prstGeom>
          <a:solidFill>
            <a:srgbClr val="FFFFCC"/>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9pPr>
          </a:lstStyle>
          <a:p>
            <a:pPr algn="ctr">
              <a:lnSpc>
                <a:spcPct val="101000"/>
              </a:lnSpc>
            </a:pPr>
            <a:r>
              <a:rPr lang="en-US" altLang="ru-RU" sz="1700" dirty="0">
                <a:latin typeface="Bitstream Charter" pitchFamily="16" charset="0"/>
              </a:rPr>
              <a:t> MPD performance</a:t>
            </a:r>
          </a:p>
          <a:p>
            <a:pPr algn="ctr">
              <a:lnSpc>
                <a:spcPct val="101000"/>
              </a:lnSpc>
            </a:pPr>
            <a:r>
              <a:rPr lang="en-US" altLang="ru-RU" sz="1700" dirty="0">
                <a:latin typeface="Bitstream Charter" pitchFamily="16" charset="0"/>
              </a:rPr>
              <a:t>for dileptons</a:t>
            </a:r>
          </a:p>
        </p:txBody>
      </p:sp>
      <p:sp>
        <p:nvSpPr>
          <p:cNvPr id="26" name="Text Box 10"/>
          <p:cNvSpPr txBox="1">
            <a:spLocks noChangeArrowheads="1"/>
          </p:cNvSpPr>
          <p:nvPr/>
        </p:nvSpPr>
        <p:spPr bwMode="auto">
          <a:xfrm>
            <a:off x="1835696" y="5716844"/>
            <a:ext cx="2304256" cy="304444"/>
          </a:xfrm>
          <a:prstGeom prst="rect">
            <a:avLst/>
          </a:prstGeom>
          <a:solidFill>
            <a:srgbClr val="FFFFCC"/>
          </a:solidFill>
          <a:ln>
            <a:noFill/>
          </a:ln>
          <a:effectLst/>
          <a:extLs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9pPr>
          </a:lstStyle>
          <a:p>
            <a:pPr algn="ctr">
              <a:lnSpc>
                <a:spcPct val="101000"/>
              </a:lnSpc>
            </a:pPr>
            <a:r>
              <a:rPr lang="en-US" altLang="ru-RU" sz="1700" dirty="0">
                <a:latin typeface="Bitstream Charter" pitchFamily="16" charset="0"/>
              </a:rPr>
              <a:t> Hypernuclei production</a:t>
            </a:r>
          </a:p>
        </p:txBody>
      </p:sp>
      <p:sp>
        <p:nvSpPr>
          <p:cNvPr id="5" name="Прямоугольник 4"/>
          <p:cNvSpPr/>
          <p:nvPr/>
        </p:nvSpPr>
        <p:spPr>
          <a:xfrm>
            <a:off x="827584" y="6444308"/>
            <a:ext cx="7488832" cy="430887"/>
          </a:xfrm>
          <a:prstGeom prst="rect">
            <a:avLst/>
          </a:prstGeom>
        </p:spPr>
        <p:txBody>
          <a:bodyPr wrap="square">
            <a:spAutoFit/>
          </a:bodyPr>
          <a:lstStyle/>
          <a:p>
            <a:pPr algn="ctr"/>
            <a:r>
              <a:rPr lang="en-US" sz="1100" dirty="0">
                <a:solidFill>
                  <a:schemeClr val="tx1">
                    <a:lumMod val="85000"/>
                    <a:lumOff val="15000"/>
                  </a:schemeClr>
                </a:solidFill>
              </a:rPr>
              <a:t>P. N. Batyuk, V. D. </a:t>
            </a:r>
            <a:r>
              <a:rPr lang="en-US" sz="1100" dirty="0" err="1">
                <a:solidFill>
                  <a:schemeClr val="tx1">
                    <a:lumMod val="85000"/>
                    <a:lumOff val="15000"/>
                  </a:schemeClr>
                </a:solidFill>
              </a:rPr>
              <a:t>Kekelidze</a:t>
            </a:r>
            <a:r>
              <a:rPr lang="en-US" sz="1100" dirty="0">
                <a:solidFill>
                  <a:schemeClr val="tx1">
                    <a:lumMod val="85000"/>
                    <a:lumOff val="15000"/>
                  </a:schemeClr>
                </a:solidFill>
              </a:rPr>
              <a:t>, V. I. </a:t>
            </a:r>
            <a:r>
              <a:rPr lang="en-US" sz="1100" dirty="0" err="1">
                <a:solidFill>
                  <a:schemeClr val="tx1">
                    <a:lumMod val="85000"/>
                    <a:lumOff val="15000"/>
                  </a:schemeClr>
                </a:solidFill>
              </a:rPr>
              <a:t>Kolesnikov</a:t>
            </a:r>
            <a:r>
              <a:rPr lang="en-US" sz="1100" dirty="0">
                <a:solidFill>
                  <a:schemeClr val="tx1">
                    <a:lumMod val="85000"/>
                    <a:lumOff val="15000"/>
                  </a:schemeClr>
                </a:solidFill>
              </a:rPr>
              <a:t>, O. V. Rogachevsky, A. S. </a:t>
            </a:r>
            <a:r>
              <a:rPr lang="en-US" sz="1100" dirty="0" err="1">
                <a:solidFill>
                  <a:schemeClr val="tx1">
                    <a:lumMod val="85000"/>
                    <a:lumOff val="15000"/>
                  </a:schemeClr>
                </a:solidFill>
              </a:rPr>
              <a:t>Sorin</a:t>
            </a:r>
            <a:r>
              <a:rPr lang="en-US" sz="1100" dirty="0">
                <a:solidFill>
                  <a:schemeClr val="tx1">
                    <a:lumMod val="85000"/>
                    <a:lumOff val="15000"/>
                  </a:schemeClr>
                </a:solidFill>
              </a:rPr>
              <a:t>, V. V. </a:t>
            </a:r>
            <a:r>
              <a:rPr lang="en-US" sz="1100" dirty="0" err="1" smtClean="0">
                <a:solidFill>
                  <a:schemeClr val="tx1">
                    <a:lumMod val="85000"/>
                    <a:lumOff val="15000"/>
                  </a:schemeClr>
                </a:solidFill>
              </a:rPr>
              <a:t>Voronyuk</a:t>
            </a:r>
            <a:r>
              <a:rPr lang="en-US" sz="1100" dirty="0" smtClean="0">
                <a:solidFill>
                  <a:schemeClr val="tx1">
                    <a:lumMod val="85000"/>
                    <a:lumOff val="15000"/>
                  </a:schemeClr>
                </a:solidFill>
              </a:rPr>
              <a:t>.</a:t>
            </a:r>
          </a:p>
          <a:p>
            <a:pPr algn="ctr"/>
            <a:r>
              <a:rPr lang="en-US" sz="1100" dirty="0" smtClean="0">
                <a:solidFill>
                  <a:schemeClr val="tx1">
                    <a:lumMod val="85000"/>
                    <a:lumOff val="15000"/>
                  </a:schemeClr>
                </a:solidFill>
              </a:rPr>
              <a:t>Feasibility </a:t>
            </a:r>
            <a:r>
              <a:rPr lang="en-US" sz="1100" dirty="0">
                <a:solidFill>
                  <a:schemeClr val="tx1">
                    <a:lumMod val="85000"/>
                    <a:lumOff val="15000"/>
                  </a:schemeClr>
                </a:solidFill>
              </a:rPr>
              <a:t>study of heavy ion physics program at </a:t>
            </a:r>
            <a:r>
              <a:rPr lang="en-US" sz="1100" dirty="0" smtClean="0">
                <a:solidFill>
                  <a:schemeClr val="tx1">
                    <a:lumMod val="85000"/>
                    <a:lumOff val="15000"/>
                  </a:schemeClr>
                </a:solidFill>
              </a:rPr>
              <a:t>NICA // </a:t>
            </a:r>
            <a:r>
              <a:rPr lang="en-US" sz="1100" dirty="0">
                <a:solidFill>
                  <a:schemeClr val="tx1">
                    <a:lumMod val="85000"/>
                    <a:lumOff val="15000"/>
                  </a:schemeClr>
                </a:solidFill>
              </a:rPr>
              <a:t>Physics of Particles and Nuclei 47:4, </a:t>
            </a:r>
            <a:r>
              <a:rPr lang="en-US" sz="1100" dirty="0" smtClean="0">
                <a:solidFill>
                  <a:schemeClr val="tx1">
                    <a:lumMod val="85000"/>
                    <a:lumOff val="15000"/>
                  </a:schemeClr>
                </a:solidFill>
              </a:rPr>
              <a:t>2016, 540-566</a:t>
            </a:r>
            <a:endParaRPr lang="en-US" sz="1100" dirty="0">
              <a:solidFill>
                <a:schemeClr val="tx1">
                  <a:lumMod val="85000"/>
                  <a:lumOff val="15000"/>
                </a:schemeClr>
              </a:solidFill>
            </a:endParaRPr>
          </a:p>
        </p:txBody>
      </p:sp>
    </p:spTree>
    <p:extLst>
      <p:ext uri="{BB962C8B-B14F-4D97-AF65-F5344CB8AC3E}">
        <p14:creationId xmlns:p14="http://schemas.microsoft.com/office/powerpoint/2010/main" val="34192605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рямоугольник 1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22"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15</a:t>
            </a:fld>
            <a:endParaRPr lang="en-US" sz="1200" dirty="0">
              <a:solidFill>
                <a:schemeClr val="bg2">
                  <a:lumMod val="75000"/>
                </a:schemeClr>
              </a:solidFill>
            </a:endParaRPr>
          </a:p>
        </p:txBody>
      </p:sp>
      <p:sp>
        <p:nvSpPr>
          <p:cNvPr id="23"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mc:AlternateContent xmlns:mc="http://schemas.openxmlformats.org/markup-compatibility/2006" xmlns:a14="http://schemas.microsoft.com/office/drawing/2010/main">
        <mc:Choice Requires="a14">
          <p:sp>
            <p:nvSpPr>
              <p:cNvPr id="11" name="Rectangle 3"/>
              <p:cNvSpPr txBox="1">
                <a:spLocks noChangeArrowheads="1"/>
              </p:cNvSpPr>
              <p:nvPr/>
            </p:nvSpPr>
            <p:spPr bwMode="auto">
              <a:xfrm>
                <a:off x="279460" y="1047686"/>
                <a:ext cx="8566150" cy="226491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a:lnSpc>
                    <a:spcPct val="130000"/>
                  </a:lnSpc>
                  <a:spcBef>
                    <a:spcPts val="0"/>
                  </a:spcBef>
                </a:pPr>
                <a:r>
                  <a:rPr lang="en-US" sz="2000" b="1" kern="0" dirty="0">
                    <a:solidFill>
                      <a:srgbClr val="000090"/>
                    </a:solidFill>
                    <a:latin typeface="Arial" charset="0"/>
                    <a:ea typeface="ＭＳ Ｐゴシック" charset="0"/>
                    <a:cs typeface="ＭＳ Ｐゴシック" charset="0"/>
                  </a:rPr>
                  <a:t>Run – 51 </a:t>
                </a:r>
                <a:r>
                  <a:rPr lang="en-US" sz="2000" kern="0" dirty="0" smtClean="0">
                    <a:solidFill>
                      <a:srgbClr val="000090"/>
                    </a:solidFill>
                    <a:latin typeface="Arial" charset="0"/>
                    <a:ea typeface="ＭＳ Ｐゴシック" charset="0"/>
                    <a:cs typeface="ＭＳ Ｐゴシック" charset="0"/>
                  </a:rPr>
                  <a:t>(</a:t>
                </a:r>
                <a:r>
                  <a:rPr lang="en-US" sz="2000" kern="0" dirty="0" err="1">
                    <a:solidFill>
                      <a:srgbClr val="000090"/>
                    </a:solidFill>
                    <a:latin typeface="Cambria Math" panose="02040503050406030204" pitchFamily="18" charset="0"/>
                    <a:ea typeface="Cambria Math" panose="02040503050406030204" pitchFamily="18" charset="0"/>
                    <a:cs typeface="ＭＳ Ｐゴシック" charset="0"/>
                  </a:rPr>
                  <a:t>d,C</a:t>
                </a:r>
                <a:r>
                  <a:rPr lang="en-US" sz="2000" kern="0" dirty="0" smtClean="0">
                    <a:solidFill>
                      <a:srgbClr val="000090"/>
                    </a:solidFill>
                    <a:latin typeface="Arial" charset="0"/>
                    <a:ea typeface="ＭＳ Ｐゴシック" charset="0"/>
                    <a:cs typeface="ＭＳ Ｐゴシック" charset="0"/>
                  </a:rPr>
                  <a:t>)  </a:t>
                </a:r>
                <a:r>
                  <a:rPr lang="ru-RU" sz="2000" kern="0" dirty="0">
                    <a:solidFill>
                      <a:srgbClr val="000090"/>
                    </a:solidFill>
                    <a:latin typeface="Arial" charset="0"/>
                    <a:ea typeface="ＭＳ Ｐゴシック" charset="0"/>
                    <a:cs typeface="ＭＳ Ｐゴシック" charset="0"/>
                  </a:rPr>
                  <a:t>	</a:t>
                </a:r>
                <a:r>
                  <a:rPr lang="en-US" sz="2000" kern="0" dirty="0">
                    <a:solidFill>
                      <a:srgbClr val="000090"/>
                    </a:solidFill>
                    <a:latin typeface="Arial" charset="0"/>
                    <a:ea typeface="ＭＳ Ｐゴシック" charset="0"/>
                    <a:cs typeface="ＭＳ Ｐゴシック" charset="0"/>
                  </a:rPr>
                  <a:t>		             </a:t>
                </a:r>
                <a:r>
                  <a:rPr lang="en-US" sz="2000" kern="0" dirty="0" smtClean="0">
                    <a:solidFill>
                      <a:srgbClr val="000090"/>
                    </a:solidFill>
                    <a:latin typeface="Arial" charset="0"/>
                    <a:ea typeface="ＭＳ Ｐゴシック" charset="0"/>
                    <a:cs typeface="ＭＳ Ｐゴシック" charset="0"/>
                  </a:rPr>
                  <a:t>  </a:t>
                </a:r>
                <a:r>
                  <a:rPr lang="en-US" sz="2000" i="1" kern="0" dirty="0" smtClean="0">
                    <a:solidFill>
                      <a:srgbClr val="000090"/>
                    </a:solidFill>
                    <a:latin typeface="Arial" charset="0"/>
                    <a:ea typeface="ＭＳ Ｐゴシック" charset="0"/>
                    <a:cs typeface="ＭＳ Ｐゴシック" charset="0"/>
                  </a:rPr>
                  <a:t>Feb. 22 </a:t>
                </a:r>
                <a:r>
                  <a:rPr lang="en-US" sz="2000" i="1" kern="0" dirty="0">
                    <a:solidFill>
                      <a:srgbClr val="000090"/>
                    </a:solidFill>
                    <a:latin typeface="Arial" charset="0"/>
                    <a:ea typeface="ＭＳ Ｐゴシック" charset="0"/>
                    <a:cs typeface="ＭＳ Ｐゴシック" charset="0"/>
                  </a:rPr>
                  <a:t>– </a:t>
                </a:r>
                <a:r>
                  <a:rPr lang="en-US" sz="2000" i="1" kern="0" dirty="0" smtClean="0">
                    <a:solidFill>
                      <a:srgbClr val="000090"/>
                    </a:solidFill>
                    <a:latin typeface="Arial" charset="0"/>
                    <a:ea typeface="ＭＳ Ｐゴシック" charset="0"/>
                    <a:cs typeface="ＭＳ Ｐゴシック" charset="0"/>
                  </a:rPr>
                  <a:t>Mar. 15, </a:t>
                </a:r>
                <a:r>
                  <a:rPr lang="en-US" sz="2000" b="1" i="1" kern="0" dirty="0">
                    <a:solidFill>
                      <a:srgbClr val="000090"/>
                    </a:solidFill>
                    <a:latin typeface="Arial" charset="0"/>
                    <a:ea typeface="ＭＳ Ｐゴシック" charset="0"/>
                    <a:cs typeface="ＭＳ Ｐゴシック" charset="0"/>
                  </a:rPr>
                  <a:t>2015</a:t>
                </a:r>
              </a:p>
              <a:p>
                <a:pPr>
                  <a:lnSpc>
                    <a:spcPct val="130000"/>
                  </a:lnSpc>
                </a:pPr>
                <a:r>
                  <a:rPr lang="en-US" sz="2000" b="1" kern="0" dirty="0">
                    <a:solidFill>
                      <a:srgbClr val="000090"/>
                    </a:solidFill>
                    <a:latin typeface="Arial" charset="0"/>
                    <a:ea typeface="ＭＳ Ｐゴシック" charset="0"/>
                    <a:cs typeface="ＭＳ Ｐゴシック" charset="0"/>
                  </a:rPr>
                  <a:t>Run – </a:t>
                </a:r>
                <a:r>
                  <a:rPr lang="ru-RU" sz="2000" b="1" kern="0" dirty="0">
                    <a:solidFill>
                      <a:srgbClr val="000090"/>
                    </a:solidFill>
                    <a:latin typeface="Arial" charset="0"/>
                    <a:ea typeface="ＭＳ Ｐゴシック" charset="0"/>
                    <a:cs typeface="ＭＳ Ｐゴシック" charset="0"/>
                  </a:rPr>
                  <a:t>52</a:t>
                </a:r>
                <a:r>
                  <a:rPr lang="en-US" sz="2000" b="1" kern="0" dirty="0">
                    <a:solidFill>
                      <a:srgbClr val="000090"/>
                    </a:solidFill>
                    <a:latin typeface="Arial" charset="0"/>
                    <a:ea typeface="ＭＳ Ｐゴシック" charset="0"/>
                    <a:cs typeface="ＭＳ Ｐゴシック" charset="0"/>
                  </a:rPr>
                  <a:t> </a:t>
                </a:r>
                <a:r>
                  <a:rPr lang="en-US" sz="2000" kern="0" dirty="0" smtClean="0">
                    <a:solidFill>
                      <a:srgbClr val="000090"/>
                    </a:solidFill>
                    <a:latin typeface="Arial" charset="0"/>
                    <a:ea typeface="ＭＳ Ｐゴシック" charset="0"/>
                    <a:cs typeface="ＭＳ Ｐゴシック" charset="0"/>
                  </a:rPr>
                  <a:t>(</a:t>
                </a:r>
                <a:r>
                  <a:rPr lang="en-US" sz="2000" kern="0" dirty="0">
                    <a:solidFill>
                      <a:srgbClr val="000090"/>
                    </a:solidFill>
                    <a:latin typeface="Cambria Math" panose="02040503050406030204" pitchFamily="18" charset="0"/>
                    <a:ea typeface="Cambria Math" panose="02040503050406030204" pitchFamily="18" charset="0"/>
                    <a:cs typeface="ＭＳ Ｐゴシック" charset="0"/>
                  </a:rPr>
                  <a:t>d</a:t>
                </a:r>
                <a:r>
                  <a:rPr lang="en-US" sz="2000" kern="0" dirty="0" smtClean="0">
                    <a:solidFill>
                      <a:srgbClr val="000090"/>
                    </a:solidFill>
                    <a:latin typeface="Arial" charset="0"/>
                    <a:ea typeface="ＭＳ Ｐゴシック" charset="0"/>
                    <a:cs typeface="ＭＳ Ｐゴシック" charset="0"/>
                  </a:rPr>
                  <a:t>)                            </a:t>
                </a:r>
                <a:r>
                  <a:rPr lang="en-US" sz="2000" kern="0" dirty="0">
                    <a:solidFill>
                      <a:srgbClr val="000090"/>
                    </a:solidFill>
                    <a:latin typeface="Arial" charset="0"/>
                    <a:ea typeface="ＭＳ Ｐゴシック" charset="0"/>
                    <a:cs typeface="ＭＳ Ｐゴシック" charset="0"/>
                  </a:rPr>
                  <a:t>		</a:t>
                </a:r>
                <a:r>
                  <a:rPr lang="en-US" sz="2000" kern="0" dirty="0" smtClean="0">
                    <a:solidFill>
                      <a:srgbClr val="000090"/>
                    </a:solidFill>
                    <a:latin typeface="Arial" charset="0"/>
                    <a:ea typeface="ＭＳ Ｐゴシック" charset="0"/>
                    <a:cs typeface="ＭＳ Ｐゴシック" charset="0"/>
                  </a:rPr>
                  <a:t> </a:t>
                </a:r>
                <a:r>
                  <a:rPr lang="en-US" sz="2000" i="1" kern="0" dirty="0" smtClean="0">
                    <a:solidFill>
                      <a:srgbClr val="000090"/>
                    </a:solidFill>
                    <a:latin typeface="Arial" charset="0"/>
                    <a:ea typeface="ＭＳ Ｐゴシック" charset="0"/>
                    <a:cs typeface="ＭＳ Ｐゴシック" charset="0"/>
                  </a:rPr>
                  <a:t>June </a:t>
                </a:r>
                <a:r>
                  <a:rPr lang="en-US" sz="2000" i="1" kern="0" dirty="0">
                    <a:solidFill>
                      <a:srgbClr val="000090"/>
                    </a:solidFill>
                    <a:latin typeface="Arial" charset="0"/>
                    <a:ea typeface="ＭＳ Ｐゴシック" charset="0"/>
                    <a:cs typeface="ＭＳ Ｐゴシック" charset="0"/>
                  </a:rPr>
                  <a:t>29 – </a:t>
                </a:r>
                <a:r>
                  <a:rPr lang="en-US" sz="2000" i="1" kern="0" dirty="0" smtClean="0">
                    <a:solidFill>
                      <a:srgbClr val="000090"/>
                    </a:solidFill>
                    <a:latin typeface="Arial" charset="0"/>
                    <a:ea typeface="ＭＳ Ｐゴシック" charset="0"/>
                    <a:cs typeface="ＭＳ Ｐゴシック" charset="0"/>
                  </a:rPr>
                  <a:t>June </a:t>
                </a:r>
                <a:r>
                  <a:rPr lang="en-US" sz="2000" i="1" kern="0" dirty="0">
                    <a:solidFill>
                      <a:srgbClr val="000090"/>
                    </a:solidFill>
                    <a:latin typeface="Arial" charset="0"/>
                    <a:ea typeface="ＭＳ Ｐゴシック" charset="0"/>
                    <a:cs typeface="ＭＳ Ｐゴシック" charset="0"/>
                  </a:rPr>
                  <a:t>30, </a:t>
                </a:r>
                <a:r>
                  <a:rPr lang="en-US" sz="2000" b="1" i="1" kern="0" dirty="0">
                    <a:solidFill>
                      <a:srgbClr val="000090"/>
                    </a:solidFill>
                    <a:latin typeface="Arial" charset="0"/>
                    <a:ea typeface="ＭＳ Ｐゴシック" charset="0"/>
                    <a:cs typeface="ＭＳ Ｐゴシック" charset="0"/>
                  </a:rPr>
                  <a:t>2016</a:t>
                </a:r>
                <a:endParaRPr lang="en-US" sz="2000" i="1" kern="0" dirty="0">
                  <a:solidFill>
                    <a:srgbClr val="000090"/>
                  </a:solidFill>
                  <a:latin typeface="Arial" charset="0"/>
                  <a:ea typeface="ＭＳ Ｐゴシック" charset="0"/>
                  <a:cs typeface="ＭＳ Ｐゴシック" charset="0"/>
                </a:endParaRPr>
              </a:p>
              <a:p>
                <a:pPr>
                  <a:lnSpc>
                    <a:spcPct val="130000"/>
                  </a:lnSpc>
                </a:pPr>
                <a:r>
                  <a:rPr lang="en-US" sz="2000" b="1" kern="0" dirty="0">
                    <a:solidFill>
                      <a:srgbClr val="000090"/>
                    </a:solidFill>
                    <a:latin typeface="Arial" charset="0"/>
                    <a:ea typeface="ＭＳ Ｐゴシック" charset="0"/>
                    <a:cs typeface="ＭＳ Ｐゴシック" charset="0"/>
                  </a:rPr>
                  <a:t>Run – 5</a:t>
                </a:r>
                <a:r>
                  <a:rPr lang="ru-RU" sz="2000" b="1" kern="0" dirty="0">
                    <a:solidFill>
                      <a:srgbClr val="000090"/>
                    </a:solidFill>
                    <a:latin typeface="Arial" charset="0"/>
                    <a:ea typeface="ＭＳ Ｐゴシック" charset="0"/>
                    <a:cs typeface="ＭＳ Ｐゴシック" charset="0"/>
                  </a:rPr>
                  <a:t>3</a:t>
                </a:r>
                <a:r>
                  <a:rPr lang="en-US" sz="2000" b="1" kern="0" dirty="0">
                    <a:solidFill>
                      <a:srgbClr val="000090"/>
                    </a:solidFill>
                    <a:latin typeface="Arial" charset="0"/>
                    <a:ea typeface="ＭＳ Ｐゴシック" charset="0"/>
                    <a:cs typeface="ＭＳ Ｐゴシック" charset="0"/>
                  </a:rPr>
                  <a:t> </a:t>
                </a:r>
                <a:r>
                  <a:rPr lang="en-US" sz="2000" kern="0" dirty="0" smtClean="0">
                    <a:solidFill>
                      <a:srgbClr val="000090"/>
                    </a:solidFill>
                    <a:latin typeface="Arial" charset="0"/>
                    <a:ea typeface="ＭＳ Ｐゴシック" charset="0"/>
                    <a:cs typeface="ＭＳ Ｐゴシック" charset="0"/>
                  </a:rPr>
                  <a:t>(</a:t>
                </a:r>
                <a:r>
                  <a:rPr lang="en-US" sz="2000" kern="0" dirty="0">
                    <a:solidFill>
                      <a:srgbClr val="000090"/>
                    </a:solidFill>
                    <a:latin typeface="Cambria Math" panose="02040503050406030204" pitchFamily="18" charset="0"/>
                    <a:ea typeface="Cambria Math" panose="02040503050406030204" pitchFamily="18" charset="0"/>
                    <a:cs typeface="ＭＳ Ｐゴシック" charset="0"/>
                  </a:rPr>
                  <a:t>d, </a:t>
                </a:r>
                <a14:m>
                  <m:oMath xmlns:m="http://schemas.openxmlformats.org/officeDocument/2006/math">
                    <m:sSup>
                      <m:sSupPr>
                        <m:ctrlPr>
                          <a:rPr lang="en-US" sz="2000" i="1" kern="0">
                            <a:solidFill>
                              <a:srgbClr val="000090"/>
                            </a:solidFill>
                            <a:latin typeface="Cambria Math" panose="02040503050406030204" pitchFamily="18" charset="0"/>
                            <a:ea typeface="Cambria Math" panose="02040503050406030204" pitchFamily="18" charset="0"/>
                          </a:rPr>
                        </m:ctrlPr>
                      </m:sSupPr>
                      <m:e>
                        <m:r>
                          <m:rPr>
                            <m:sty m:val="p"/>
                          </m:rPr>
                          <a:rPr lang="en-US" sz="2000" kern="0">
                            <a:solidFill>
                              <a:srgbClr val="000090"/>
                            </a:solidFill>
                            <a:latin typeface="Cambria Math" panose="02040503050406030204" pitchFamily="18" charset="0"/>
                            <a:ea typeface="Cambria Math" panose="02040503050406030204" pitchFamily="18" charset="0"/>
                          </a:rPr>
                          <m:t>d</m:t>
                        </m:r>
                      </m:e>
                      <m:sup>
                        <m:r>
                          <a:rPr lang="en-US" sz="2000" kern="0">
                            <a:solidFill>
                              <a:srgbClr val="000090"/>
                            </a:solidFill>
                            <a:latin typeface="Cambria Math" panose="02040503050406030204" pitchFamily="18" charset="0"/>
                            <a:ea typeface="Cambria Math" panose="02040503050406030204" pitchFamily="18" charset="0"/>
                          </a:rPr>
                          <m:t>↑</m:t>
                        </m:r>
                      </m:sup>
                    </m:sSup>
                  </m:oMath>
                </a14:m>
                <a:r>
                  <a:rPr lang="en-US" sz="2000" kern="0" dirty="0" smtClean="0">
                    <a:solidFill>
                      <a:srgbClr val="000090"/>
                    </a:solidFill>
                    <a:latin typeface="Arial" charset="0"/>
                    <a:ea typeface="ＭＳ Ｐゴシック" charset="0"/>
                    <a:cs typeface="ＭＳ Ｐゴシック" charset="0"/>
                  </a:rPr>
                  <a:t>)</a:t>
                </a:r>
                <a:r>
                  <a:rPr lang="en-US" sz="2000" kern="0" dirty="0">
                    <a:solidFill>
                      <a:srgbClr val="000090"/>
                    </a:solidFill>
                    <a:latin typeface="Arial" charset="0"/>
                    <a:ea typeface="ＭＳ Ｐゴシック" charset="0"/>
                    <a:cs typeface="ＭＳ Ｐゴシック" charset="0"/>
                  </a:rPr>
                  <a:t> </a:t>
                </a:r>
                <a:r>
                  <a:rPr lang="en-US" sz="2000" kern="0" dirty="0" smtClean="0">
                    <a:solidFill>
                      <a:srgbClr val="000090"/>
                    </a:solidFill>
                    <a:latin typeface="Arial" charset="0"/>
                    <a:ea typeface="ＭＳ Ｐゴシック" charset="0"/>
                    <a:cs typeface="ＭＳ Ｐゴシック" charset="0"/>
                  </a:rPr>
                  <a:t>	   </a:t>
                </a:r>
                <a:r>
                  <a:rPr lang="en-US" sz="2000" kern="0" dirty="0">
                    <a:solidFill>
                      <a:srgbClr val="000090"/>
                    </a:solidFill>
                    <a:latin typeface="Arial" charset="0"/>
                    <a:ea typeface="ＭＳ Ｐゴシック" charset="0"/>
                    <a:cs typeface="ＭＳ Ｐゴシック" charset="0"/>
                  </a:rPr>
                  <a:t>	        </a:t>
                </a:r>
                <a:r>
                  <a:rPr lang="en-US" sz="2000" i="1" kern="0" dirty="0">
                    <a:solidFill>
                      <a:srgbClr val="000090"/>
                    </a:solidFill>
                    <a:latin typeface="Arial" charset="0"/>
                    <a:ea typeface="ＭＳ Ｐゴシック" charset="0"/>
                    <a:cs typeface="ＭＳ Ｐゴシック" charset="0"/>
                  </a:rPr>
                  <a:t>                  </a:t>
                </a:r>
                <a:r>
                  <a:rPr lang="en-US" sz="2000" i="1" kern="0" dirty="0" smtClean="0">
                    <a:solidFill>
                      <a:srgbClr val="000090"/>
                    </a:solidFill>
                    <a:latin typeface="Arial" charset="0"/>
                    <a:ea typeface="ＭＳ Ｐゴシック" charset="0"/>
                    <a:cs typeface="ＭＳ Ｐゴシック" charset="0"/>
                  </a:rPr>
                  <a:t>   Dec</a:t>
                </a:r>
                <a:r>
                  <a:rPr lang="en-US" sz="2000" i="1" kern="0" dirty="0">
                    <a:solidFill>
                      <a:srgbClr val="000090"/>
                    </a:solidFill>
                    <a:latin typeface="Arial" charset="0"/>
                    <a:ea typeface="ＭＳ Ｐゴシック" charset="0"/>
                    <a:cs typeface="ＭＳ Ｐゴシック" charset="0"/>
                  </a:rPr>
                  <a:t>. 9 – Dec. </a:t>
                </a:r>
                <a:r>
                  <a:rPr lang="en-US" sz="2000" i="1" kern="0" dirty="0" smtClean="0">
                    <a:solidFill>
                      <a:srgbClr val="000090"/>
                    </a:solidFill>
                    <a:latin typeface="Arial" charset="0"/>
                    <a:ea typeface="ＭＳ Ｐゴシック" charset="0"/>
                    <a:cs typeface="ＭＳ Ｐゴシック" charset="0"/>
                  </a:rPr>
                  <a:t>23, </a:t>
                </a:r>
                <a:r>
                  <a:rPr lang="en-US" sz="2000" b="1" i="1" kern="0" dirty="0">
                    <a:solidFill>
                      <a:srgbClr val="000090"/>
                    </a:solidFill>
                    <a:latin typeface="Arial" charset="0"/>
                    <a:ea typeface="ＭＳ Ｐゴシック" charset="0"/>
                    <a:cs typeface="ＭＳ Ｐゴシック" charset="0"/>
                  </a:rPr>
                  <a:t>2016</a:t>
                </a:r>
              </a:p>
              <a:p>
                <a:pPr>
                  <a:lnSpc>
                    <a:spcPct val="130000"/>
                  </a:lnSpc>
                </a:pPr>
                <a:r>
                  <a:rPr lang="en-US" sz="2000" b="1" kern="0" dirty="0">
                    <a:solidFill>
                      <a:srgbClr val="000090"/>
                    </a:solidFill>
                    <a:latin typeface="Arial" charset="0"/>
                    <a:ea typeface="ＭＳ Ｐゴシック" charset="0"/>
                    <a:cs typeface="ＭＳ Ｐゴシック" charset="0"/>
                  </a:rPr>
                  <a:t>Run – 54 </a:t>
                </a:r>
                <a:r>
                  <a:rPr lang="en-US" sz="2000" kern="0" dirty="0" smtClean="0">
                    <a:solidFill>
                      <a:srgbClr val="000090"/>
                    </a:solidFill>
                    <a:latin typeface="Arial" charset="0"/>
                    <a:ea typeface="ＭＳ Ｐゴシック" charset="0"/>
                    <a:cs typeface="ＭＳ Ｐゴシック" charset="0"/>
                  </a:rPr>
                  <a:t>(</a:t>
                </a:r>
                <a:r>
                  <a:rPr lang="en-US" sz="2000" kern="0" dirty="0">
                    <a:solidFill>
                      <a:srgbClr val="000090"/>
                    </a:solidFill>
                    <a:latin typeface="Cambria Math" panose="02040503050406030204" pitchFamily="18" charset="0"/>
                    <a:ea typeface="Cambria Math" panose="02040503050406030204" pitchFamily="18" charset="0"/>
                    <a:cs typeface="ＭＳ Ｐゴシック" charset="0"/>
                  </a:rPr>
                  <a:t>C</a:t>
                </a:r>
                <a:r>
                  <a:rPr lang="en-US" sz="2000" kern="0" dirty="0" smtClean="0">
                    <a:solidFill>
                      <a:srgbClr val="000090"/>
                    </a:solidFill>
                    <a:latin typeface="Arial" charset="0"/>
                    <a:ea typeface="ＭＳ Ｐゴシック" charset="0"/>
                    <a:cs typeface="ＭＳ Ｐゴシック" charset="0"/>
                  </a:rPr>
                  <a:t>)</a:t>
                </a:r>
                <a:r>
                  <a:rPr lang="en-US" sz="2000" b="1" kern="0" dirty="0">
                    <a:solidFill>
                      <a:srgbClr val="000090"/>
                    </a:solidFill>
                    <a:latin typeface="Arial" charset="0"/>
                    <a:ea typeface="ＭＳ Ｐゴシック" charset="0"/>
                    <a:cs typeface="ＭＳ Ｐゴシック" charset="0"/>
                  </a:rPr>
                  <a:t>			                          </a:t>
                </a:r>
                <a:r>
                  <a:rPr lang="en-US" sz="2000" b="1" kern="0" dirty="0" smtClean="0">
                    <a:solidFill>
                      <a:srgbClr val="000090"/>
                    </a:solidFill>
                    <a:latin typeface="Arial" charset="0"/>
                    <a:ea typeface="ＭＳ Ｐゴシック" charset="0"/>
                    <a:cs typeface="ＭＳ Ｐゴシック" charset="0"/>
                  </a:rPr>
                  <a:t>   </a:t>
                </a:r>
                <a:r>
                  <a:rPr lang="en-US" sz="2000" i="1" kern="0" dirty="0" smtClean="0">
                    <a:solidFill>
                      <a:srgbClr val="000090"/>
                    </a:solidFill>
                    <a:latin typeface="Arial" charset="0"/>
                    <a:ea typeface="ＭＳ Ｐゴシック" charset="0"/>
                    <a:cs typeface="ＭＳ Ｐゴシック" charset="0"/>
                  </a:rPr>
                  <a:t>Mar</a:t>
                </a:r>
                <a:r>
                  <a:rPr lang="en-US" sz="2000" i="1" kern="0" dirty="0">
                    <a:solidFill>
                      <a:srgbClr val="000090"/>
                    </a:solidFill>
                    <a:latin typeface="Arial" charset="0"/>
                    <a:ea typeface="ＭＳ Ｐゴシック" charset="0"/>
                    <a:cs typeface="ＭＳ Ｐゴシック" charset="0"/>
                  </a:rPr>
                  <a:t>. 7 – Mar. </a:t>
                </a:r>
                <a:r>
                  <a:rPr lang="en-US" sz="2000" i="1" kern="0" dirty="0" smtClean="0">
                    <a:solidFill>
                      <a:srgbClr val="000090"/>
                    </a:solidFill>
                    <a:latin typeface="Arial" charset="0"/>
                    <a:ea typeface="ＭＳ Ｐゴシック" charset="0"/>
                    <a:cs typeface="ＭＳ Ｐゴシック" charset="0"/>
                  </a:rPr>
                  <a:t>18, </a:t>
                </a:r>
                <a:r>
                  <a:rPr lang="en-US" sz="2000" b="1" i="1" kern="0" dirty="0">
                    <a:solidFill>
                      <a:srgbClr val="000090"/>
                    </a:solidFill>
                    <a:latin typeface="Arial" charset="0"/>
                    <a:ea typeface="ＭＳ Ｐゴシック" charset="0"/>
                    <a:cs typeface="ＭＳ Ｐゴシック" charset="0"/>
                  </a:rPr>
                  <a:t>2017</a:t>
                </a:r>
              </a:p>
              <a:p>
                <a:pPr>
                  <a:lnSpc>
                    <a:spcPct val="130000"/>
                  </a:lnSpc>
                </a:pPr>
                <a:r>
                  <a:rPr lang="en-US" sz="2000" b="1" kern="0" dirty="0">
                    <a:solidFill>
                      <a:schemeClr val="tx2">
                        <a:lumMod val="75000"/>
                      </a:schemeClr>
                    </a:solidFill>
                    <a:latin typeface="Arial" charset="0"/>
                    <a:ea typeface="ＭＳ Ｐゴシック" charset="0"/>
                    <a:cs typeface="ＭＳ Ｐゴシック" charset="0"/>
                  </a:rPr>
                  <a:t>Run – 5</a:t>
                </a:r>
                <a:r>
                  <a:rPr lang="en-US" sz="2000" b="1" kern="0" dirty="0">
                    <a:solidFill>
                      <a:srgbClr val="112E67"/>
                    </a:solidFill>
                    <a:latin typeface="Arial" charset="0"/>
                    <a:ea typeface="ＭＳ Ｐゴシック" charset="0"/>
                    <a:cs typeface="ＭＳ Ｐゴシック" charset="0"/>
                  </a:rPr>
                  <a:t>5</a:t>
                </a:r>
                <a:r>
                  <a:rPr lang="en-US" sz="2000" b="1" kern="0" dirty="0">
                    <a:solidFill>
                      <a:schemeClr val="tx2">
                        <a:lumMod val="75000"/>
                      </a:schemeClr>
                    </a:solidFill>
                    <a:latin typeface="Arial" charset="0"/>
                    <a:ea typeface="ＭＳ Ｐゴシック" charset="0"/>
                    <a:cs typeface="ＭＳ Ｐゴシック" charset="0"/>
                  </a:rPr>
                  <a:t> </a:t>
                </a:r>
                <a:r>
                  <a:rPr lang="en-US" sz="2000" kern="0" dirty="0" smtClean="0">
                    <a:solidFill>
                      <a:srgbClr val="112E67"/>
                    </a:solidFill>
                    <a:latin typeface="Arial" charset="0"/>
                    <a:ea typeface="ＭＳ Ｐゴシック" charset="0"/>
                    <a:cs typeface="ＭＳ Ｐゴシック" charset="0"/>
                  </a:rPr>
                  <a:t>(</a:t>
                </a:r>
                <a:r>
                  <a:rPr lang="en-US" sz="2000" kern="0" dirty="0" err="1" smtClean="0">
                    <a:solidFill>
                      <a:srgbClr val="112E67"/>
                    </a:solidFill>
                    <a:latin typeface="Cambria Math" panose="02040503050406030204" pitchFamily="18" charset="0"/>
                    <a:ea typeface="Cambria Math" panose="02040503050406030204" pitchFamily="18" charset="0"/>
                    <a:cs typeface="ＭＳ Ｐゴシック" charset="0"/>
                  </a:rPr>
                  <a:t>C,Ar,Kr</a:t>
                </a:r>
                <a:r>
                  <a:rPr lang="en-US" sz="2000" kern="0" dirty="0" smtClean="0">
                    <a:solidFill>
                      <a:srgbClr val="112E67"/>
                    </a:solidFill>
                    <a:latin typeface="Arial" charset="0"/>
                    <a:ea typeface="ＭＳ Ｐゴシック" charset="0"/>
                    <a:cs typeface="ＭＳ Ｐゴシック" charset="0"/>
                  </a:rPr>
                  <a:t>)</a:t>
                </a:r>
                <a:r>
                  <a:rPr lang="en-US" sz="2000" b="1" kern="0" dirty="0" smtClean="0">
                    <a:solidFill>
                      <a:srgbClr val="112E67"/>
                    </a:solidFill>
                    <a:latin typeface="Arial" charset="0"/>
                    <a:ea typeface="ＭＳ Ｐゴシック" charset="0"/>
                    <a:cs typeface="ＭＳ Ｐゴシック" charset="0"/>
                  </a:rPr>
                  <a:t>    </a:t>
                </a:r>
                <a:r>
                  <a:rPr lang="en-US" sz="2000" b="1" i="1" kern="0" dirty="0" smtClean="0">
                    <a:solidFill>
                      <a:srgbClr val="112E67"/>
                    </a:solidFill>
                    <a:latin typeface="Arial" charset="0"/>
                    <a:ea typeface="ＭＳ Ｐゴシック" charset="0"/>
                    <a:cs typeface="ＭＳ Ｐゴシック" charset="0"/>
                  </a:rPr>
                  <a:t>Technical </a:t>
                </a:r>
                <a:r>
                  <a:rPr lang="en-US" sz="2000" b="1" kern="0" dirty="0" smtClean="0">
                    <a:solidFill>
                      <a:srgbClr val="112E67"/>
                    </a:solidFill>
                    <a:latin typeface="Arial" charset="0"/>
                    <a:ea typeface="ＭＳ Ｐゴシック" charset="0"/>
                    <a:cs typeface="ＭＳ Ｐゴシック" charset="0"/>
                  </a:rPr>
                  <a:t>/</a:t>
                </a:r>
                <a:r>
                  <a:rPr lang="en-US" sz="2000" b="1" i="1" kern="0" dirty="0" smtClean="0">
                    <a:solidFill>
                      <a:srgbClr val="112E67"/>
                    </a:solidFill>
                    <a:latin typeface="Arial" charset="0"/>
                    <a:ea typeface="ＭＳ Ｐゴシック" charset="0"/>
                    <a:cs typeface="ＭＳ Ｐゴシック" charset="0"/>
                  </a:rPr>
                  <a:t> </a:t>
                </a:r>
                <a:r>
                  <a:rPr lang="en-US" sz="2000" b="1" i="1" kern="0" dirty="0" smtClean="0">
                    <a:solidFill>
                      <a:schemeClr val="tx2">
                        <a:lumMod val="75000"/>
                      </a:schemeClr>
                    </a:solidFill>
                    <a:latin typeface="Arial" charset="0"/>
                    <a:ea typeface="ＭＳ Ｐゴシック" charset="0"/>
                    <a:cs typeface="ＭＳ Ｐゴシック" charset="0"/>
                  </a:rPr>
                  <a:t>Physical</a:t>
                </a:r>
                <a:r>
                  <a:rPr lang="en-US" sz="2000" b="1" kern="0" dirty="0" smtClean="0">
                    <a:solidFill>
                      <a:schemeClr val="tx2">
                        <a:lumMod val="75000"/>
                      </a:schemeClr>
                    </a:solidFill>
                    <a:latin typeface="Arial" charset="0"/>
                    <a:ea typeface="ＭＳ Ｐゴシック" charset="0"/>
                    <a:cs typeface="ＭＳ Ｐゴシック" charset="0"/>
                  </a:rPr>
                  <a:t>	    </a:t>
                </a:r>
                <a:r>
                  <a:rPr lang="en-US" sz="2000" i="1" kern="0" dirty="0" smtClean="0">
                    <a:solidFill>
                      <a:schemeClr val="tx2">
                        <a:lumMod val="75000"/>
                      </a:schemeClr>
                    </a:solidFill>
                    <a:latin typeface="Arial" charset="0"/>
                    <a:ea typeface="ＭＳ Ｐゴシック" charset="0"/>
                    <a:cs typeface="ＭＳ Ｐゴシック" charset="0"/>
                  </a:rPr>
                  <a:t>Mar. </a:t>
                </a:r>
                <a:r>
                  <a:rPr lang="en-US" sz="2000" i="1" kern="0" dirty="0">
                    <a:solidFill>
                      <a:schemeClr val="tx2">
                        <a:lumMod val="75000"/>
                      </a:schemeClr>
                    </a:solidFill>
                    <a:latin typeface="Arial" charset="0"/>
                    <a:ea typeface="ＭＳ Ｐゴシック" charset="0"/>
                    <a:cs typeface="ＭＳ Ｐゴシック" charset="0"/>
                  </a:rPr>
                  <a:t>3 – </a:t>
                </a:r>
                <a:r>
                  <a:rPr lang="en-US" sz="2000" i="1" kern="0" dirty="0" smtClean="0">
                    <a:solidFill>
                      <a:schemeClr val="tx2">
                        <a:lumMod val="75000"/>
                      </a:schemeClr>
                    </a:solidFill>
                    <a:latin typeface="Arial" charset="0"/>
                    <a:ea typeface="ＭＳ Ｐゴシック" charset="0"/>
                    <a:cs typeface="ＭＳ Ｐゴシック" charset="0"/>
                  </a:rPr>
                  <a:t>Apr. 5, </a:t>
                </a:r>
                <a:r>
                  <a:rPr lang="en-US" sz="2000" b="1" i="1" kern="0" dirty="0" smtClean="0">
                    <a:solidFill>
                      <a:schemeClr val="tx2">
                        <a:lumMod val="75000"/>
                      </a:schemeClr>
                    </a:solidFill>
                    <a:latin typeface="Arial" charset="0"/>
                    <a:ea typeface="ＭＳ Ｐゴシック" charset="0"/>
                    <a:cs typeface="ＭＳ Ｐゴシック" charset="0"/>
                  </a:rPr>
                  <a:t>2018</a:t>
                </a:r>
                <a:endParaRPr lang="en-US" sz="2000" b="1" i="1" kern="0" dirty="0">
                  <a:solidFill>
                    <a:schemeClr val="tx2">
                      <a:lumMod val="75000"/>
                    </a:schemeClr>
                  </a:solidFill>
                  <a:latin typeface="Arial" charset="0"/>
                  <a:ea typeface="ＭＳ Ｐゴシック" charset="0"/>
                  <a:cs typeface="ＭＳ Ｐゴシック" charset="0"/>
                </a:endParaRPr>
              </a:p>
              <a:p>
                <a:pPr>
                  <a:lnSpc>
                    <a:spcPct val="150000"/>
                  </a:lnSpc>
                </a:pPr>
                <a:endParaRPr lang="en-US" sz="2000" b="1" kern="0" dirty="0">
                  <a:solidFill>
                    <a:srgbClr val="000090"/>
                  </a:solidFill>
                  <a:latin typeface="Arial" charset="0"/>
                  <a:ea typeface="ＭＳ Ｐゴシック" charset="0"/>
                  <a:cs typeface="ＭＳ Ｐゴシック" charset="0"/>
                </a:endParaRPr>
              </a:p>
              <a:p>
                <a:pPr>
                  <a:lnSpc>
                    <a:spcPct val="150000"/>
                  </a:lnSpc>
                </a:pPr>
                <a:endParaRPr lang="en-US" sz="2000" b="1" kern="0" dirty="0">
                  <a:solidFill>
                    <a:srgbClr val="000090"/>
                  </a:solidFill>
                  <a:latin typeface="Arial" charset="0"/>
                  <a:ea typeface="ＭＳ Ｐゴシック" charset="0"/>
                  <a:cs typeface="ＭＳ Ｐゴシック" charset="0"/>
                </a:endParaRPr>
              </a:p>
            </p:txBody>
          </p:sp>
        </mc:Choice>
        <mc:Fallback xmlns="">
          <p:sp>
            <p:nvSpPr>
              <p:cNvPr id="11" name="Rectangle 3"/>
              <p:cNvSpPr txBox="1">
                <a:spLocks noRot="1" noChangeAspect="1" noMove="1" noResize="1" noEditPoints="1" noAdjustHandles="1" noChangeArrowheads="1" noChangeShapeType="1" noTextEdit="1"/>
              </p:cNvSpPr>
              <p:nvPr/>
            </p:nvSpPr>
            <p:spPr bwMode="auto">
              <a:xfrm>
                <a:off x="279460" y="1047686"/>
                <a:ext cx="8566150" cy="2264916"/>
              </a:xfrm>
              <a:prstGeom prst="rect">
                <a:avLst/>
              </a:prstGeom>
              <a:blipFill rotWithShape="1">
                <a:blip r:embed="rId3"/>
                <a:stretch>
                  <a:fillRect l="-641" r="-285" b="-673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p:sp>
        <p:nvSpPr>
          <p:cNvPr id="12" name="AutoShape 4"/>
          <p:cNvSpPr>
            <a:spLocks noChangeAspect="1" noChangeArrowheads="1"/>
          </p:cNvSpPr>
          <p:nvPr/>
        </p:nvSpPr>
        <p:spPr bwMode="auto">
          <a:xfrm>
            <a:off x="0" y="401515"/>
            <a:ext cx="9144000" cy="634773"/>
          </a:xfrm>
          <a:prstGeom prst="rect">
            <a:avLst/>
          </a:prstGeom>
          <a:noFill/>
          <a:ln w="9525">
            <a:noFill/>
            <a:miter lim="800000"/>
            <a:headEnd/>
            <a:tailEnd/>
          </a:ln>
        </p:spPr>
        <p:txBody>
          <a:bodyPr anchor="ctr"/>
          <a:lstStyle/>
          <a:p>
            <a:pPr algn="ctr"/>
            <a:r>
              <a:rPr lang="ru-RU" sz="3000" b="1" dirty="0">
                <a:solidFill>
                  <a:schemeClr val="bg1"/>
                </a:solidFill>
                <a:effectLst>
                  <a:outerShdw blurRad="38100" dist="38100" dir="2700000" algn="tl">
                    <a:srgbClr val="000000">
                      <a:alpha val="43137"/>
                    </a:srgbClr>
                  </a:outerShdw>
                </a:effectLst>
              </a:rPr>
              <a:t> </a:t>
            </a:r>
            <a:r>
              <a:rPr lang="en-US" sz="3000" b="1" dirty="0">
                <a:solidFill>
                  <a:schemeClr val="bg1"/>
                </a:solidFill>
                <a:effectLst>
                  <a:outerShdw blurRad="38100" dist="38100" dir="2700000" algn="tl">
                    <a:srgbClr val="000000">
                      <a:alpha val="43137"/>
                    </a:srgbClr>
                  </a:outerShdw>
                </a:effectLst>
              </a:rPr>
              <a:t>BM@N in Nuclotron runs (201</a:t>
            </a:r>
            <a:r>
              <a:rPr lang="ru-RU" sz="3000" b="1" dirty="0">
                <a:solidFill>
                  <a:schemeClr val="bg1"/>
                </a:solidFill>
                <a:effectLst>
                  <a:outerShdw blurRad="38100" dist="38100" dir="2700000" algn="tl">
                    <a:srgbClr val="000000">
                      <a:alpha val="43137"/>
                    </a:srgbClr>
                  </a:outerShdw>
                </a:effectLst>
              </a:rPr>
              <a:t>5</a:t>
            </a:r>
            <a:r>
              <a:rPr lang="en-US" sz="3000" b="1" dirty="0">
                <a:solidFill>
                  <a:schemeClr val="bg1"/>
                </a:solidFill>
                <a:effectLst>
                  <a:outerShdw blurRad="38100" dist="38100" dir="2700000" algn="tl">
                    <a:srgbClr val="000000">
                      <a:alpha val="43137"/>
                    </a:srgbClr>
                  </a:outerShdw>
                </a:effectLst>
              </a:rPr>
              <a:t> – </a:t>
            </a:r>
            <a:r>
              <a:rPr lang="en-US" sz="3000" b="1" dirty="0" smtClean="0">
                <a:solidFill>
                  <a:schemeClr val="bg1"/>
                </a:solidFill>
                <a:effectLst>
                  <a:outerShdw blurRad="38100" dist="38100" dir="2700000" algn="tl">
                    <a:srgbClr val="000000">
                      <a:alpha val="43137"/>
                    </a:srgbClr>
                  </a:outerShdw>
                </a:effectLst>
              </a:rPr>
              <a:t>2018)</a:t>
            </a:r>
            <a:endParaRPr lang="en-US" sz="3000" b="1" i="1" dirty="0">
              <a:solidFill>
                <a:schemeClr val="bg1"/>
              </a:solidFill>
              <a:effectLst>
                <a:outerShdw blurRad="38100" dist="38100" dir="2700000" algn="tl">
                  <a:srgbClr val="000000">
                    <a:alpha val="43137"/>
                  </a:srgbClr>
                </a:outerShdw>
              </a:effectLst>
            </a:endParaRPr>
          </a:p>
        </p:txBody>
      </p:sp>
      <p:cxnSp>
        <p:nvCxnSpPr>
          <p:cNvPr id="15" name="Прямая со стрелкой 50"/>
          <p:cNvCxnSpPr/>
          <p:nvPr/>
        </p:nvCxnSpPr>
        <p:spPr>
          <a:xfrm flipV="1">
            <a:off x="-221500" y="6394975"/>
            <a:ext cx="176815" cy="58361"/>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Прямоугольник 18"/>
              <p:cNvSpPr/>
              <p:nvPr/>
            </p:nvSpPr>
            <p:spPr>
              <a:xfrm>
                <a:off x="4716016" y="3717032"/>
                <a:ext cx="4320480" cy="2682273"/>
              </a:xfrm>
              <a:prstGeom prst="rect">
                <a:avLst/>
              </a:prstGeom>
            </p:spPr>
            <p:txBody>
              <a:bodyPr wrap="square">
                <a:spAutoFit/>
              </a:bodyPr>
              <a:lstStyle/>
              <a:p>
                <a:pPr marL="266700" lvl="0" indent="-266700" algn="just">
                  <a:spcBef>
                    <a:spcPts val="800"/>
                  </a:spcBef>
                  <a:spcAft>
                    <a:spcPts val="0"/>
                  </a:spcAft>
                  <a:buClr>
                    <a:srgbClr val="000090"/>
                  </a:buClr>
                  <a:buBlip>
                    <a:blip r:embed="rId4"/>
                  </a:buBlip>
                  <a:defRPr/>
                </a:pPr>
                <a:r>
                  <a:rPr lang="en-US" sz="1400" spc="-1" dirty="0" smtClean="0">
                    <a:solidFill>
                      <a:srgbClr val="000000"/>
                    </a:solidFill>
                    <a:uFill>
                      <a:solidFill>
                        <a:srgbClr val="FFFFFF"/>
                      </a:solidFill>
                    </a:uFill>
                    <a:latin typeface="Arial"/>
                  </a:rPr>
                  <a:t>Beams: </a:t>
                </a:r>
                <a:r>
                  <a:rPr lang="en-US" sz="1400" spc="-1" dirty="0" err="1" smtClean="0">
                    <a:solidFill>
                      <a:srgbClr val="000000"/>
                    </a:solidFill>
                    <a:uFill>
                      <a:solidFill>
                        <a:srgbClr val="FFFFFF"/>
                      </a:solidFill>
                    </a:uFill>
                    <a:latin typeface="Arial"/>
                  </a:rPr>
                  <a:t>deutron</a:t>
                </a:r>
                <a:r>
                  <a:rPr lang="en-US" sz="1400" spc="-1" dirty="0" smtClean="0">
                    <a:solidFill>
                      <a:srgbClr val="000000"/>
                    </a:solidFill>
                    <a:uFill>
                      <a:solidFill>
                        <a:srgbClr val="FFFFFF"/>
                      </a:solidFill>
                    </a:uFill>
                    <a:latin typeface="Arial"/>
                  </a:rPr>
                  <a:t> </a:t>
                </a:r>
                <a:r>
                  <a:rPr lang="en-US" sz="1400" spc="-1" dirty="0">
                    <a:solidFill>
                      <a:srgbClr val="000000"/>
                    </a:solidFill>
                    <a:uFill>
                      <a:solidFill>
                        <a:srgbClr val="FFFFFF"/>
                      </a:solidFill>
                    </a:uFill>
                    <a:latin typeface="Arial"/>
                  </a:rPr>
                  <a:t>(4 </a:t>
                </a:r>
                <a:r>
                  <a:rPr lang="en-US" sz="1400" spc="-1" dirty="0" err="1">
                    <a:solidFill>
                      <a:srgbClr val="000000"/>
                    </a:solidFill>
                    <a:uFill>
                      <a:solidFill>
                        <a:srgbClr val="FFFFFF"/>
                      </a:solidFill>
                    </a:uFill>
                    <a:latin typeface="Arial"/>
                  </a:rPr>
                  <a:t>AGeV</a:t>
                </a:r>
                <a:r>
                  <a:rPr lang="en-US" sz="1400" spc="-1" dirty="0" smtClean="0">
                    <a:solidFill>
                      <a:srgbClr val="000000"/>
                    </a:solidFill>
                    <a:uFill>
                      <a:solidFill>
                        <a:srgbClr val="FFFFFF"/>
                      </a:solidFill>
                    </a:uFill>
                    <a:latin typeface="Arial"/>
                  </a:rPr>
                  <a:t>), </a:t>
                </a:r>
                <a14:m>
                  <m:oMath xmlns:m="http://schemas.openxmlformats.org/officeDocument/2006/math">
                    <m:sSup>
                      <m:sSupPr>
                        <m:ctrlPr>
                          <a:rPr lang="en-US" sz="1400" b="1" i="1" spc="-1" smtClean="0">
                            <a:solidFill>
                              <a:srgbClr val="000000"/>
                            </a:solidFill>
                            <a:uFill>
                              <a:solidFill>
                                <a:srgbClr val="FFFFFF"/>
                              </a:solidFill>
                            </a:uFill>
                            <a:latin typeface="Cambria Math" panose="02040503050406030204" pitchFamily="18" charset="0"/>
                          </a:rPr>
                        </m:ctrlPr>
                      </m:sSupPr>
                      <m:e>
                        <m:r>
                          <a:rPr lang="en-US" sz="1400" b="1" i="0" spc="-1" smtClean="0">
                            <a:solidFill>
                              <a:srgbClr val="000000"/>
                            </a:solidFill>
                            <a:uFill>
                              <a:solidFill>
                                <a:srgbClr val="FFFFFF"/>
                              </a:solidFill>
                            </a:uFill>
                            <a:latin typeface="Cambria Math"/>
                          </a:rPr>
                          <m:t>𝐂</m:t>
                        </m:r>
                      </m:e>
                      <m:sup>
                        <m:r>
                          <a:rPr lang="en-US" sz="1400" b="1" i="0" spc="-1" smtClean="0">
                            <a:solidFill>
                              <a:srgbClr val="000000"/>
                            </a:solidFill>
                            <a:uFill>
                              <a:solidFill>
                                <a:srgbClr val="FFFFFF"/>
                              </a:solidFill>
                            </a:uFill>
                            <a:latin typeface="Cambria Math"/>
                          </a:rPr>
                          <m:t>𝟏𝟐</m:t>
                        </m:r>
                      </m:sup>
                    </m:sSup>
                  </m:oMath>
                </a14:m>
                <a:r>
                  <a:rPr lang="en-US" sz="1400" spc="-1" dirty="0" smtClean="0">
                    <a:solidFill>
                      <a:srgbClr val="000000"/>
                    </a:solidFill>
                    <a:uFill>
                      <a:solidFill>
                        <a:srgbClr val="FFFFFF"/>
                      </a:solidFill>
                    </a:uFill>
                    <a:latin typeface="+mj-lt"/>
                  </a:rPr>
                  <a:t> </a:t>
                </a:r>
                <a:r>
                  <a:rPr lang="en-US" sz="1400" spc="-1" dirty="0">
                    <a:solidFill>
                      <a:srgbClr val="000000"/>
                    </a:solidFill>
                    <a:uFill>
                      <a:solidFill>
                        <a:srgbClr val="FFFFFF"/>
                      </a:solidFill>
                    </a:uFill>
                    <a:latin typeface="+mj-lt"/>
                  </a:rPr>
                  <a:t>(</a:t>
                </a:r>
                <a:r>
                  <a:rPr lang="en-US" sz="1400" spc="-1" dirty="0" smtClean="0">
                    <a:solidFill>
                      <a:srgbClr val="000000"/>
                    </a:solidFill>
                    <a:uFill>
                      <a:solidFill>
                        <a:srgbClr val="FFFFFF"/>
                      </a:solidFill>
                    </a:uFill>
                    <a:latin typeface="+mj-lt"/>
                  </a:rPr>
                  <a:t>3.5</a:t>
                </a:r>
                <a:r>
                  <a:rPr lang="en-US" sz="1400" spc="-1" dirty="0" smtClean="0">
                    <a:solidFill>
                      <a:srgbClr val="000000"/>
                    </a:solidFill>
                    <a:uFill>
                      <a:solidFill>
                        <a:srgbClr val="FFFFFF"/>
                      </a:solidFill>
                    </a:uFill>
                    <a:latin typeface="+mj-lt"/>
                    <a:sym typeface="Symbol"/>
                  </a:rPr>
                  <a:t></a:t>
                </a:r>
                <a:r>
                  <a:rPr lang="en-US" sz="1400" spc="-1" dirty="0" smtClean="0">
                    <a:solidFill>
                      <a:srgbClr val="000000"/>
                    </a:solidFill>
                    <a:uFill>
                      <a:solidFill>
                        <a:srgbClr val="FFFFFF"/>
                      </a:solidFill>
                    </a:uFill>
                    <a:latin typeface="+mj-lt"/>
                  </a:rPr>
                  <a:t>4.5 </a:t>
                </a:r>
                <a:r>
                  <a:rPr lang="en-US" sz="1400" spc="-1" dirty="0" err="1">
                    <a:solidFill>
                      <a:srgbClr val="000000"/>
                    </a:solidFill>
                    <a:uFill>
                      <a:solidFill>
                        <a:srgbClr val="FFFFFF"/>
                      </a:solidFill>
                    </a:uFill>
                    <a:latin typeface="+mj-lt"/>
                  </a:rPr>
                  <a:t>AGeV</a:t>
                </a:r>
                <a:r>
                  <a:rPr lang="en-US" sz="1400" spc="-1" dirty="0" smtClean="0">
                    <a:solidFill>
                      <a:srgbClr val="000000"/>
                    </a:solidFill>
                    <a:uFill>
                      <a:solidFill>
                        <a:srgbClr val="FFFFFF"/>
                      </a:solidFill>
                    </a:uFill>
                    <a:latin typeface="+mj-lt"/>
                  </a:rPr>
                  <a:t>), </a:t>
                </a:r>
                <a:r>
                  <a:rPr lang="en-US" sz="1400" spc="-1" dirty="0" err="1" smtClean="0">
                    <a:solidFill>
                      <a:srgbClr val="000000"/>
                    </a:solidFill>
                    <a:uFill>
                      <a:solidFill>
                        <a:srgbClr val="FFFFFF"/>
                      </a:solidFill>
                    </a:uFill>
                    <a:latin typeface="+mj-lt"/>
                  </a:rPr>
                  <a:t>Ar</a:t>
                </a:r>
                <a:r>
                  <a:rPr lang="en-US" sz="1400" spc="-1" dirty="0" smtClean="0">
                    <a:solidFill>
                      <a:srgbClr val="000000"/>
                    </a:solidFill>
                    <a:uFill>
                      <a:solidFill>
                        <a:srgbClr val="FFFFFF"/>
                      </a:solidFill>
                    </a:uFill>
                    <a:latin typeface="+mj-lt"/>
                  </a:rPr>
                  <a:t> (3.2 </a:t>
                </a:r>
                <a:r>
                  <a:rPr lang="en-US" sz="1400" spc="-1" dirty="0" err="1" smtClean="0">
                    <a:solidFill>
                      <a:srgbClr val="000000"/>
                    </a:solidFill>
                    <a:uFill>
                      <a:solidFill>
                        <a:srgbClr val="FFFFFF"/>
                      </a:solidFill>
                    </a:uFill>
                    <a:latin typeface="+mj-lt"/>
                  </a:rPr>
                  <a:t>AGeV</a:t>
                </a:r>
                <a:r>
                  <a:rPr lang="en-US" sz="1400" spc="-1" dirty="0">
                    <a:solidFill>
                      <a:srgbClr val="000000"/>
                    </a:solidFill>
                    <a:uFill>
                      <a:solidFill>
                        <a:srgbClr val="FFFFFF"/>
                      </a:solidFill>
                    </a:uFill>
                    <a:latin typeface="+mj-lt"/>
                  </a:rPr>
                  <a:t>), Kr (2.4, 3.0 </a:t>
                </a:r>
                <a:r>
                  <a:rPr lang="en-US" sz="1400" spc="-1" dirty="0" err="1" smtClean="0">
                    <a:solidFill>
                      <a:srgbClr val="000000"/>
                    </a:solidFill>
                    <a:uFill>
                      <a:solidFill>
                        <a:srgbClr val="FFFFFF"/>
                      </a:solidFill>
                    </a:uFill>
                    <a:latin typeface="+mj-lt"/>
                  </a:rPr>
                  <a:t>AGeV</a:t>
                </a:r>
                <a:r>
                  <a:rPr lang="en-US" sz="1400" spc="-1" dirty="0" smtClean="0">
                    <a:solidFill>
                      <a:srgbClr val="000000"/>
                    </a:solidFill>
                    <a:uFill>
                      <a:solidFill>
                        <a:srgbClr val="FFFFFF"/>
                      </a:solidFill>
                    </a:uFill>
                    <a:latin typeface="+mj-lt"/>
                  </a:rPr>
                  <a:t>)</a:t>
                </a:r>
                <a:endParaRPr lang="en-US" sz="1400" spc="-1" dirty="0" smtClean="0">
                  <a:solidFill>
                    <a:srgbClr val="000000"/>
                  </a:solidFill>
                  <a:uFill>
                    <a:solidFill>
                      <a:srgbClr val="FFFFFF"/>
                    </a:solidFill>
                  </a:uFill>
                  <a:latin typeface="Arial"/>
                </a:endParaRPr>
              </a:p>
              <a:p>
                <a:pPr lvl="0" indent="263525" algn="just">
                  <a:spcBef>
                    <a:spcPts val="0"/>
                  </a:spcBef>
                  <a:spcAft>
                    <a:spcPts val="0"/>
                  </a:spcAft>
                  <a:buClr>
                    <a:srgbClr val="000090"/>
                  </a:buClr>
                  <a:defRPr/>
                </a:pPr>
                <a:r>
                  <a:rPr lang="en-US" sz="1400" spc="-1" dirty="0">
                    <a:solidFill>
                      <a:srgbClr val="000000"/>
                    </a:solidFill>
                    <a:uFill>
                      <a:solidFill>
                        <a:srgbClr val="FFFFFF"/>
                      </a:solidFill>
                    </a:uFill>
                    <a:latin typeface="Arial"/>
                  </a:rPr>
                  <a:t>T</a:t>
                </a:r>
                <a:r>
                  <a:rPr lang="en-US" sz="1400" spc="-1" dirty="0" smtClean="0">
                    <a:solidFill>
                      <a:srgbClr val="000000"/>
                    </a:solidFill>
                    <a:uFill>
                      <a:solidFill>
                        <a:srgbClr val="FFFFFF"/>
                      </a:solidFill>
                    </a:uFill>
                    <a:latin typeface="Arial"/>
                  </a:rPr>
                  <a:t>argets: </a:t>
                </a:r>
                <a:r>
                  <a:rPr lang="en-US" sz="1400" spc="-1" dirty="0">
                    <a:solidFill>
                      <a:srgbClr val="000000"/>
                    </a:solidFill>
                    <a:uFill>
                      <a:solidFill>
                        <a:srgbClr val="FFFFFF"/>
                      </a:solidFill>
                    </a:uFill>
                    <a:latin typeface="Arial"/>
                  </a:rPr>
                  <a:t>C, Cu, </a:t>
                </a:r>
                <a:r>
                  <a:rPr lang="en-US" sz="1400" spc="-1" dirty="0" err="1">
                    <a:solidFill>
                      <a:srgbClr val="000000"/>
                    </a:solidFill>
                    <a:uFill>
                      <a:solidFill>
                        <a:srgbClr val="FFFFFF"/>
                      </a:solidFill>
                    </a:uFill>
                    <a:latin typeface="Arial"/>
                  </a:rPr>
                  <a:t>Pb</a:t>
                </a:r>
                <a:r>
                  <a:rPr lang="en-US" sz="1400" spc="-1" dirty="0">
                    <a:solidFill>
                      <a:srgbClr val="000000"/>
                    </a:solidFill>
                    <a:uFill>
                      <a:solidFill>
                        <a:srgbClr val="FFFFFF"/>
                      </a:solidFill>
                    </a:uFill>
                    <a:latin typeface="Arial"/>
                  </a:rPr>
                  <a:t>, Al</a:t>
                </a:r>
                <a:r>
                  <a:rPr lang="en-US" sz="1400" spc="-1" dirty="0" smtClean="0">
                    <a:solidFill>
                      <a:srgbClr val="000000"/>
                    </a:solidFill>
                    <a:uFill>
                      <a:solidFill>
                        <a:srgbClr val="FFFFFF"/>
                      </a:solidFill>
                    </a:uFill>
                    <a:latin typeface="Arial"/>
                  </a:rPr>
                  <a:t>, Sn, </a:t>
                </a:r>
                <a14:m>
                  <m:oMath xmlns:m="http://schemas.openxmlformats.org/officeDocument/2006/math">
                    <m:sSub>
                      <m:sSubPr>
                        <m:ctrlPr>
                          <a:rPr lang="en-US" sz="1500" b="0" i="1" spc="-1" smtClean="0">
                            <a:solidFill>
                              <a:srgbClr val="000000"/>
                            </a:solidFill>
                            <a:uFill>
                              <a:solidFill>
                                <a:srgbClr val="FFFFFF"/>
                              </a:solidFill>
                            </a:uFill>
                            <a:latin typeface="Cambria Math" panose="02040503050406030204" pitchFamily="18" charset="0"/>
                          </a:rPr>
                        </m:ctrlPr>
                      </m:sSubPr>
                      <m:e>
                        <m:r>
                          <m:rPr>
                            <m:sty m:val="p"/>
                          </m:rPr>
                          <a:rPr lang="en-US" sz="1500" b="0" i="0" spc="-1" smtClean="0">
                            <a:solidFill>
                              <a:srgbClr val="000000"/>
                            </a:solidFill>
                            <a:uFill>
                              <a:solidFill>
                                <a:srgbClr val="FFFFFF"/>
                              </a:solidFill>
                            </a:uFill>
                            <a:latin typeface="Cambria Math" panose="02040503050406030204" pitchFamily="18" charset="0"/>
                          </a:rPr>
                          <m:t>C</m:t>
                        </m:r>
                      </m:e>
                      <m:sub>
                        <m:r>
                          <a:rPr lang="en-US" sz="1500" b="0" i="0" spc="-1" smtClean="0">
                            <a:solidFill>
                              <a:srgbClr val="000000"/>
                            </a:solidFill>
                            <a:uFill>
                              <a:solidFill>
                                <a:srgbClr val="FFFFFF"/>
                              </a:solidFill>
                            </a:uFill>
                            <a:latin typeface="Cambria Math" panose="02040503050406030204" pitchFamily="18" charset="0"/>
                          </a:rPr>
                          <m:t>2</m:t>
                        </m:r>
                      </m:sub>
                    </m:sSub>
                    <m:sSub>
                      <m:sSubPr>
                        <m:ctrlPr>
                          <a:rPr lang="en-US" sz="1500" b="0" i="1" spc="-1" smtClean="0">
                            <a:solidFill>
                              <a:srgbClr val="000000"/>
                            </a:solidFill>
                            <a:uFill>
                              <a:solidFill>
                                <a:srgbClr val="FFFFFF"/>
                              </a:solidFill>
                            </a:uFill>
                            <a:latin typeface="Cambria Math" panose="02040503050406030204" pitchFamily="18" charset="0"/>
                          </a:rPr>
                        </m:ctrlPr>
                      </m:sSubPr>
                      <m:e>
                        <m:r>
                          <m:rPr>
                            <m:sty m:val="p"/>
                          </m:rPr>
                          <a:rPr lang="en-US" sz="1500" b="0" i="0" spc="-1" smtClean="0">
                            <a:solidFill>
                              <a:srgbClr val="000000"/>
                            </a:solidFill>
                            <a:uFill>
                              <a:solidFill>
                                <a:srgbClr val="FFFFFF"/>
                              </a:solidFill>
                            </a:uFill>
                            <a:latin typeface="Cambria Math" panose="02040503050406030204" pitchFamily="18" charset="0"/>
                          </a:rPr>
                          <m:t>H</m:t>
                        </m:r>
                      </m:e>
                      <m:sub>
                        <m:r>
                          <a:rPr lang="en-US" sz="1500" b="0" i="0" spc="-1" smtClean="0">
                            <a:solidFill>
                              <a:srgbClr val="000000"/>
                            </a:solidFill>
                            <a:uFill>
                              <a:solidFill>
                                <a:srgbClr val="FFFFFF"/>
                              </a:solidFill>
                            </a:uFill>
                            <a:latin typeface="Cambria Math" panose="02040503050406030204" pitchFamily="18" charset="0"/>
                          </a:rPr>
                          <m:t>4</m:t>
                        </m:r>
                      </m:sub>
                    </m:sSub>
                  </m:oMath>
                </a14:m>
                <a:r>
                  <a:rPr lang="en-US" sz="1400" spc="-1" dirty="0" smtClean="0">
                    <a:solidFill>
                      <a:srgbClr val="000000"/>
                    </a:solidFill>
                    <a:uFill>
                      <a:solidFill>
                        <a:srgbClr val="FFFFFF"/>
                      </a:solidFill>
                    </a:uFill>
                    <a:latin typeface="Arial"/>
                  </a:rPr>
                  <a:t>,</a:t>
                </a:r>
                <a:r>
                  <a:rPr lang="en-US" sz="1400" spc="-1" dirty="0">
                    <a:solidFill>
                      <a:srgbClr val="000000"/>
                    </a:solidFill>
                    <a:uFill>
                      <a:solidFill>
                        <a:srgbClr val="FFFFFF"/>
                      </a:solidFill>
                    </a:uFill>
                  </a:rPr>
                  <a:t> </a:t>
                </a:r>
                <a14:m>
                  <m:oMath xmlns:m="http://schemas.openxmlformats.org/officeDocument/2006/math">
                    <m:sSub>
                      <m:sSubPr>
                        <m:ctrlPr>
                          <a:rPr lang="en-US" sz="1400" i="1" spc="-1">
                            <a:solidFill>
                              <a:srgbClr val="000000"/>
                            </a:solidFill>
                            <a:uFill>
                              <a:solidFill>
                                <a:srgbClr val="FFFFFF"/>
                              </a:solidFill>
                            </a:uFill>
                            <a:latin typeface="Cambria Math" panose="02040503050406030204" pitchFamily="18" charset="0"/>
                          </a:rPr>
                        </m:ctrlPr>
                      </m:sSubPr>
                      <m:e>
                        <m:r>
                          <m:rPr>
                            <m:sty m:val="p"/>
                          </m:rPr>
                          <a:rPr lang="en-US" sz="1400" spc="-1">
                            <a:solidFill>
                              <a:srgbClr val="000000"/>
                            </a:solidFill>
                            <a:uFill>
                              <a:solidFill>
                                <a:srgbClr val="FFFFFF"/>
                              </a:solidFill>
                            </a:uFill>
                            <a:latin typeface="Cambria Math" panose="02040503050406030204" pitchFamily="18" charset="0"/>
                          </a:rPr>
                          <m:t>H</m:t>
                        </m:r>
                      </m:e>
                      <m:sub>
                        <m:r>
                          <a:rPr lang="en-US" sz="1400" b="0" i="0" spc="-1" smtClean="0">
                            <a:solidFill>
                              <a:srgbClr val="000000"/>
                            </a:solidFill>
                            <a:uFill>
                              <a:solidFill>
                                <a:srgbClr val="FFFFFF"/>
                              </a:solidFill>
                            </a:uFill>
                            <a:latin typeface="Cambria Math" panose="02040503050406030204" pitchFamily="18" charset="0"/>
                          </a:rPr>
                          <m:t>2</m:t>
                        </m:r>
                      </m:sub>
                    </m:sSub>
                  </m:oMath>
                </a14:m>
                <a:r>
                  <a:rPr lang="en-US" sz="1400" spc="-1" dirty="0" smtClean="0">
                    <a:solidFill>
                      <a:srgbClr val="000000"/>
                    </a:solidFill>
                    <a:uFill>
                      <a:solidFill>
                        <a:srgbClr val="FFFFFF"/>
                      </a:solidFill>
                    </a:uFill>
                    <a:latin typeface="Arial"/>
                  </a:rPr>
                  <a:t> </a:t>
                </a:r>
                <a:r>
                  <a:rPr lang="en-US" sz="1400" spc="-1" dirty="0">
                    <a:solidFill>
                      <a:srgbClr val="000000"/>
                    </a:solidFill>
                    <a:uFill>
                      <a:solidFill>
                        <a:srgbClr val="FFFFFF"/>
                      </a:solidFill>
                    </a:uFill>
                    <a:latin typeface="Arial"/>
                  </a:rPr>
                  <a:t>or empty</a:t>
                </a:r>
              </a:p>
              <a:p>
                <a:pPr marL="266700" lvl="0" indent="-266700" algn="just">
                  <a:spcBef>
                    <a:spcPts val="400"/>
                  </a:spcBef>
                  <a:spcAft>
                    <a:spcPts val="0"/>
                  </a:spcAft>
                  <a:buClr>
                    <a:srgbClr val="000090"/>
                  </a:buClr>
                  <a:buBlip>
                    <a:blip r:embed="rId4"/>
                  </a:buBlip>
                  <a:defRPr/>
                </a:pPr>
                <a:r>
                  <a:rPr lang="en-US" sz="1400" spc="-1" dirty="0">
                    <a:solidFill>
                      <a:srgbClr val="000000"/>
                    </a:solidFill>
                    <a:uFill>
                      <a:solidFill>
                        <a:srgbClr val="FFFFFF"/>
                      </a:solidFill>
                    </a:uFill>
                    <a:latin typeface="Arial"/>
                  </a:rPr>
                  <a:t>Trace beams, measure beam profile and time </a:t>
                </a:r>
                <a:r>
                  <a:rPr lang="en-US" sz="1400" spc="-1" dirty="0" smtClean="0">
                    <a:solidFill>
                      <a:srgbClr val="000000"/>
                    </a:solidFill>
                    <a:uFill>
                      <a:solidFill>
                        <a:srgbClr val="FFFFFF"/>
                      </a:solidFill>
                    </a:uFill>
                    <a:latin typeface="Arial"/>
                  </a:rPr>
                  <a:t>structure</a:t>
                </a:r>
              </a:p>
              <a:p>
                <a:pPr marL="266700" indent="-266700" algn="just">
                  <a:spcBef>
                    <a:spcPts val="400"/>
                  </a:spcBef>
                  <a:spcAft>
                    <a:spcPts val="0"/>
                  </a:spcAft>
                  <a:buClr>
                    <a:srgbClr val="000090"/>
                  </a:buClr>
                  <a:buBlip>
                    <a:blip r:embed="rId4"/>
                  </a:buBlip>
                  <a:defRPr/>
                </a:pPr>
                <a:r>
                  <a:rPr lang="en-US" sz="1400" spc="-1" dirty="0">
                    <a:solidFill>
                      <a:srgbClr val="000000"/>
                    </a:solidFill>
                    <a:uFill>
                      <a:solidFill>
                        <a:srgbClr val="FFFFFF"/>
                      </a:solidFill>
                    </a:uFill>
                    <a:latin typeface="Arial"/>
                  </a:rPr>
                  <a:t>Test integrated </a:t>
                </a:r>
                <a:r>
                  <a:rPr lang="en-US" sz="1400" spc="-1" dirty="0" smtClean="0">
                    <a:solidFill>
                      <a:srgbClr val="000000"/>
                    </a:solidFill>
                    <a:uFill>
                      <a:solidFill>
                        <a:srgbClr val="FFFFFF"/>
                      </a:solidFill>
                    </a:uFill>
                    <a:latin typeface="Arial"/>
                  </a:rPr>
                  <a:t>DAQ, </a:t>
                </a:r>
                <a14:m>
                  <m:oMath xmlns:m="http://schemas.openxmlformats.org/officeDocument/2006/math">
                    <m:sSub>
                      <m:sSubPr>
                        <m:ctrlPr>
                          <a:rPr lang="en-US" sz="1400" i="1" spc="-1">
                            <a:solidFill>
                              <a:srgbClr val="000000"/>
                            </a:solidFill>
                            <a:uFill>
                              <a:solidFill>
                                <a:srgbClr val="FFFFFF"/>
                              </a:solidFill>
                            </a:uFill>
                            <a:latin typeface="Cambria Math" panose="02040503050406030204" pitchFamily="18" charset="0"/>
                          </a:rPr>
                        </m:ctrlPr>
                      </m:sSubPr>
                      <m:e>
                        <m:r>
                          <m:rPr>
                            <m:sty m:val="p"/>
                          </m:rPr>
                          <a:rPr lang="en-US" sz="1400" spc="-1">
                            <a:solidFill>
                              <a:srgbClr val="000000"/>
                            </a:solidFill>
                            <a:uFill>
                              <a:solidFill>
                                <a:srgbClr val="FFFFFF"/>
                              </a:solidFill>
                            </a:uFill>
                            <a:latin typeface="Cambria Math" panose="02040503050406030204" pitchFamily="18" charset="0"/>
                          </a:rPr>
                          <m:t>T</m:t>
                        </m:r>
                      </m:e>
                      <m:sub>
                        <m:r>
                          <a:rPr lang="en-US" sz="1400" spc="-1">
                            <a:solidFill>
                              <a:srgbClr val="000000"/>
                            </a:solidFill>
                            <a:uFill>
                              <a:solidFill>
                                <a:srgbClr val="FFFFFF"/>
                              </a:solidFill>
                            </a:uFill>
                            <a:latin typeface="Cambria Math" panose="02040503050406030204" pitchFamily="18" charset="0"/>
                          </a:rPr>
                          <m:t>0</m:t>
                        </m:r>
                      </m:sub>
                    </m:sSub>
                  </m:oMath>
                </a14:m>
                <a:r>
                  <a:rPr lang="en-US" sz="1400" spc="-1" dirty="0" smtClean="0">
                    <a:solidFill>
                      <a:srgbClr val="000000"/>
                    </a:solidFill>
                    <a:uFill>
                      <a:solidFill>
                        <a:srgbClr val="FFFFFF"/>
                      </a:solidFill>
                    </a:uFill>
                    <a:latin typeface="Arial"/>
                  </a:rPr>
                  <a:t> </a:t>
                </a:r>
                <a:r>
                  <a:rPr lang="en-US" sz="1400" spc="-1" dirty="0">
                    <a:solidFill>
                      <a:srgbClr val="000000"/>
                    </a:solidFill>
                    <a:uFill>
                      <a:solidFill>
                        <a:srgbClr val="FFFFFF"/>
                      </a:solidFill>
                    </a:uFill>
                    <a:latin typeface="Arial"/>
                  </a:rPr>
                  <a:t>and </a:t>
                </a:r>
                <a:r>
                  <a:rPr lang="en-US" sz="1400" spc="-1" dirty="0" smtClean="0">
                    <a:solidFill>
                      <a:srgbClr val="000000"/>
                    </a:solidFill>
                    <a:uFill>
                      <a:solidFill>
                        <a:srgbClr val="FFFFFF"/>
                      </a:solidFill>
                    </a:uFill>
                    <a:latin typeface="Arial"/>
                  </a:rPr>
                  <a:t>Trigger system</a:t>
                </a:r>
                <a:endParaRPr lang="en-US" sz="1400" spc="-1" dirty="0">
                  <a:solidFill>
                    <a:srgbClr val="000000"/>
                  </a:solidFill>
                  <a:uFill>
                    <a:solidFill>
                      <a:srgbClr val="FFFFFF"/>
                    </a:solidFill>
                  </a:uFill>
                  <a:latin typeface="Arial"/>
                </a:endParaRPr>
              </a:p>
              <a:p>
                <a:pPr marL="266700" lvl="0" indent="-266700" algn="just">
                  <a:spcBef>
                    <a:spcPts val="400"/>
                  </a:spcBef>
                  <a:spcAft>
                    <a:spcPts val="0"/>
                  </a:spcAft>
                  <a:buClr>
                    <a:srgbClr val="000090"/>
                  </a:buClr>
                  <a:buBlip>
                    <a:blip r:embed="rId4"/>
                  </a:buBlip>
                  <a:defRPr/>
                </a:pPr>
                <a:r>
                  <a:rPr lang="en-US" sz="1400" spc="-1" dirty="0" smtClean="0">
                    <a:solidFill>
                      <a:srgbClr val="000000"/>
                    </a:solidFill>
                    <a:uFill>
                      <a:solidFill>
                        <a:srgbClr val="FFFFFF"/>
                      </a:solidFill>
                    </a:uFill>
                    <a:latin typeface="Arial"/>
                  </a:rPr>
                  <a:t>Detectors: </a:t>
                </a:r>
                <a:r>
                  <a:rPr lang="en-US" sz="1400" spc="-1" dirty="0">
                    <a:solidFill>
                      <a:srgbClr val="000000"/>
                    </a:solidFill>
                    <a:uFill>
                      <a:solidFill>
                        <a:srgbClr val="FFFFFF"/>
                      </a:solidFill>
                    </a:uFill>
                    <a:latin typeface="Arial"/>
                  </a:rPr>
                  <a:t>MWPC, Si, GEM, ToF-400, DCH-1, DCH-2, </a:t>
                </a:r>
                <a:r>
                  <a:rPr lang="en-US" sz="1400" spc="-1" dirty="0" smtClean="0">
                    <a:solidFill>
                      <a:srgbClr val="000000"/>
                    </a:solidFill>
                    <a:uFill>
                      <a:solidFill>
                        <a:srgbClr val="FFFFFF"/>
                      </a:solidFill>
                    </a:uFill>
                    <a:latin typeface="Arial"/>
                  </a:rPr>
                  <a:t>ToF-700, ZDC</a:t>
                </a:r>
                <a:r>
                  <a:rPr lang="en-US" sz="1400" spc="-1" dirty="0">
                    <a:solidFill>
                      <a:srgbClr val="000000"/>
                    </a:solidFill>
                    <a:uFill>
                      <a:solidFill>
                        <a:srgbClr val="FFFFFF"/>
                      </a:solidFill>
                    </a:uFill>
                    <a:latin typeface="Arial"/>
                  </a:rPr>
                  <a:t>, </a:t>
                </a:r>
                <a:r>
                  <a:rPr lang="en-US" sz="1400" spc="-1" dirty="0" smtClean="0">
                    <a:solidFill>
                      <a:srgbClr val="000000"/>
                    </a:solidFill>
                    <a:uFill>
                      <a:solidFill>
                        <a:srgbClr val="FFFFFF"/>
                      </a:solidFill>
                    </a:uFill>
                    <a:latin typeface="Arial"/>
                  </a:rPr>
                  <a:t>ECAL, LAND</a:t>
                </a:r>
              </a:p>
              <a:p>
                <a:pPr marL="266700" lvl="0" indent="-266700" algn="just">
                  <a:spcBef>
                    <a:spcPts val="400"/>
                  </a:spcBef>
                  <a:spcAft>
                    <a:spcPts val="0"/>
                  </a:spcAft>
                  <a:buClr>
                    <a:srgbClr val="000090"/>
                  </a:buClr>
                  <a:buBlip>
                    <a:blip r:embed="rId4"/>
                  </a:buBlip>
                  <a:defRPr/>
                </a:pPr>
                <a:r>
                  <a:rPr lang="en-US" sz="1400" spc="-1" dirty="0" smtClean="0">
                    <a:solidFill>
                      <a:srgbClr val="000000"/>
                    </a:solidFill>
                    <a:uFill>
                      <a:solidFill>
                        <a:srgbClr val="FFFFFF"/>
                      </a:solidFill>
                    </a:uFill>
                    <a:latin typeface="Arial"/>
                  </a:rPr>
                  <a:t>Detect </a:t>
                </a:r>
                <a:r>
                  <a:rPr lang="en-US" sz="1400" spc="-1" dirty="0">
                    <a:solidFill>
                      <a:srgbClr val="000000"/>
                    </a:solidFill>
                    <a:uFill>
                      <a:solidFill>
                        <a:srgbClr val="FFFFFF"/>
                      </a:solidFill>
                    </a:uFill>
                    <a:latin typeface="Arial"/>
                  </a:rPr>
                  <a:t>min bias beam-target interactions to reconstruct hyperons, </a:t>
                </a:r>
                <a:r>
                  <a:rPr lang="en-US" sz="1400" spc="-1" dirty="0" smtClean="0">
                    <a:solidFill>
                      <a:srgbClr val="000000"/>
                    </a:solidFill>
                    <a:uFill>
                      <a:solidFill>
                        <a:srgbClr val="FFFFFF"/>
                      </a:solidFill>
                    </a:uFill>
                    <a:latin typeface="Arial"/>
                  </a:rPr>
                  <a:t>identify </a:t>
                </a:r>
                <a:r>
                  <a:rPr lang="en-US" sz="1400" spc="-1" dirty="0">
                    <a:solidFill>
                      <a:srgbClr val="000000"/>
                    </a:solidFill>
                    <a:uFill>
                      <a:solidFill>
                        <a:srgbClr val="FFFFFF"/>
                      </a:solidFill>
                    </a:uFill>
                    <a:latin typeface="Arial"/>
                  </a:rPr>
                  <a:t>charged particles and </a:t>
                </a:r>
                <a:r>
                  <a:rPr lang="en-US" sz="1400" spc="-1" dirty="0" smtClean="0">
                    <a:solidFill>
                      <a:srgbClr val="000000"/>
                    </a:solidFill>
                    <a:uFill>
                      <a:solidFill>
                        <a:srgbClr val="FFFFFF"/>
                      </a:solidFill>
                    </a:uFill>
                    <a:latin typeface="Arial"/>
                  </a:rPr>
                  <a:t>nucleus </a:t>
                </a:r>
                <a:r>
                  <a:rPr lang="en-US" sz="1400" spc="-1" dirty="0">
                    <a:solidFill>
                      <a:srgbClr val="000000"/>
                    </a:solidFill>
                    <a:uFill>
                      <a:solidFill>
                        <a:srgbClr val="FFFFFF"/>
                      </a:solidFill>
                    </a:uFill>
                    <a:latin typeface="Arial"/>
                  </a:rPr>
                  <a:t>fragments</a:t>
                </a:r>
              </a:p>
            </p:txBody>
          </p:sp>
        </mc:Choice>
        <mc:Fallback xmlns="">
          <p:sp>
            <p:nvSpPr>
              <p:cNvPr id="19" name="Прямоугольник 18"/>
              <p:cNvSpPr>
                <a:spLocks noRot="1" noChangeAspect="1" noMove="1" noResize="1" noEditPoints="1" noAdjustHandles="1" noChangeArrowheads="1" noChangeShapeType="1" noTextEdit="1"/>
              </p:cNvSpPr>
              <p:nvPr/>
            </p:nvSpPr>
            <p:spPr>
              <a:xfrm>
                <a:off x="4716016" y="3717032"/>
                <a:ext cx="4320480" cy="2682273"/>
              </a:xfrm>
              <a:prstGeom prst="rect">
                <a:avLst/>
              </a:prstGeom>
              <a:blipFill rotWithShape="1">
                <a:blip r:embed="rId5"/>
                <a:stretch>
                  <a:fillRect t="-227" r="-565" b="-1364"/>
                </a:stretch>
              </a:blipFill>
            </p:spPr>
            <p:txBody>
              <a:bodyPr/>
              <a:lstStyle/>
              <a:p>
                <a:r>
                  <a:rPr lang="ru-RU">
                    <a:noFill/>
                  </a:rPr>
                  <a:t> </a:t>
                </a:r>
              </a:p>
            </p:txBody>
          </p:sp>
        </mc:Fallback>
      </mc:AlternateContent>
      <p:pic>
        <p:nvPicPr>
          <p:cNvPr id="24" name="Рисунок 23"/>
          <p:cNvPicPr/>
          <p:nvPr/>
        </p:nvPicPr>
        <p:blipFill rotWithShape="1">
          <a:blip r:embed="rId6" cstate="print">
            <a:extLst>
              <a:ext uri="{28A0092B-C50C-407E-A947-70E740481C1C}">
                <a14:useLocalDpi xmlns:a14="http://schemas.microsoft.com/office/drawing/2010/main" val="0"/>
              </a:ext>
            </a:extLst>
          </a:blip>
          <a:srcRect t="13373" r="13521" b="771"/>
          <a:stretch/>
        </p:blipFill>
        <p:spPr>
          <a:xfrm>
            <a:off x="107504" y="3645024"/>
            <a:ext cx="4536504" cy="2726976"/>
          </a:xfrm>
          <a:prstGeom prst="rect">
            <a:avLst/>
          </a:prstGeom>
          <a:ln>
            <a:noFill/>
          </a:ln>
        </p:spPr>
      </p:pic>
      <p:sp>
        <p:nvSpPr>
          <p:cNvPr id="25" name="Rectangle 3"/>
          <p:cNvSpPr txBox="1">
            <a:spLocks noChangeArrowheads="1"/>
          </p:cNvSpPr>
          <p:nvPr/>
        </p:nvSpPr>
        <p:spPr bwMode="auto">
          <a:xfrm>
            <a:off x="3563888" y="1682105"/>
            <a:ext cx="1512168" cy="594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nSpc>
                <a:spcPct val="150000"/>
              </a:lnSpc>
              <a:buNone/>
            </a:pPr>
            <a:r>
              <a:rPr lang="en-US" sz="2000" b="1" i="1" kern="0" dirty="0">
                <a:solidFill>
                  <a:srgbClr val="000090"/>
                </a:solidFill>
                <a:latin typeface="Arial" charset="0"/>
                <a:ea typeface="ＭＳ Ｐゴシック" charset="0"/>
                <a:cs typeface="ＭＳ Ｐゴシック" charset="0"/>
              </a:rPr>
              <a:t>Technical</a:t>
            </a:r>
            <a:endParaRPr lang="en-US" sz="2000" b="1" kern="0" dirty="0">
              <a:solidFill>
                <a:srgbClr val="00009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1211657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BmnRoot. </a:t>
            </a:r>
            <a:r>
              <a:rPr lang="en-US" sz="3000" b="1" kern="0" dirty="0">
                <a:solidFill>
                  <a:schemeClr val="bg1"/>
                </a:solidFill>
                <a:effectLst>
                  <a:outerShdw blurRad="38100" dist="38100" dir="2700000" algn="tl">
                    <a:srgbClr val="000000">
                      <a:alpha val="43137"/>
                    </a:srgbClr>
                  </a:outerShdw>
                </a:effectLst>
                <a:latin typeface="Arial"/>
                <a:ea typeface="+mj-ea"/>
                <a:cs typeface="Arial" panose="020B0604020202020204" pitchFamily="34" charset="0"/>
              </a:rPr>
              <a:t>Event reconstruction</a:t>
            </a:r>
            <a:endParaRPr kumimoji="0" lang="ru-RU"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sp>
        <p:nvSpPr>
          <p:cNvPr id="11" name="Прямоугольник 10"/>
          <p:cNvSpPr/>
          <p:nvPr/>
        </p:nvSpPr>
        <p:spPr>
          <a:xfrm>
            <a:off x="179512" y="1305922"/>
            <a:ext cx="7272808" cy="2339102"/>
          </a:xfrm>
          <a:prstGeom prst="rect">
            <a:avLst/>
          </a:prstGeom>
        </p:spPr>
        <p:txBody>
          <a:bodyPr wrap="square">
            <a:spAutoFit/>
          </a:bodyPr>
          <a:lstStyle/>
          <a:p>
            <a:pPr marL="630238" indent="-434975">
              <a:spcBef>
                <a:spcPts val="600"/>
              </a:spcBef>
              <a:spcAft>
                <a:spcPts val="0"/>
              </a:spcAft>
              <a:buClr>
                <a:srgbClr val="000090"/>
              </a:buClr>
              <a:buFont typeface="+mj-lt"/>
              <a:buAutoNum type="arabicPeriod"/>
              <a:defRPr/>
            </a:pPr>
            <a:r>
              <a:rPr lang="en-US" sz="2600" b="1" dirty="0" smtClean="0"/>
              <a:t>Hit </a:t>
            </a:r>
            <a:r>
              <a:rPr lang="en-US" sz="2600" b="1" dirty="0"/>
              <a:t>reconstruction in subdetectors.</a:t>
            </a:r>
          </a:p>
          <a:p>
            <a:pPr marL="630238" indent="-434975">
              <a:spcBef>
                <a:spcPts val="1200"/>
              </a:spcBef>
              <a:spcAft>
                <a:spcPts val="0"/>
              </a:spcAft>
              <a:buClr>
                <a:srgbClr val="000090"/>
              </a:buClr>
              <a:buFont typeface="+mj-lt"/>
              <a:buAutoNum type="arabicPeriod"/>
              <a:defRPr/>
            </a:pPr>
            <a:r>
              <a:rPr lang="en-US" sz="2600" b="1" dirty="0" smtClean="0"/>
              <a:t>Track </a:t>
            </a:r>
            <a:r>
              <a:rPr lang="en-US" sz="2600" b="1" dirty="0"/>
              <a:t>reconstruction.</a:t>
            </a:r>
          </a:p>
          <a:p>
            <a:pPr marL="541338" indent="-185738">
              <a:spcBef>
                <a:spcPts val="0"/>
              </a:spcBef>
              <a:spcAft>
                <a:spcPts val="0"/>
              </a:spcAft>
              <a:buClr>
                <a:srgbClr val="000090"/>
              </a:buClr>
              <a:buFont typeface="Arial" panose="020B0604020202020204" pitchFamily="34" charset="0"/>
              <a:buChar char="•"/>
              <a:defRPr/>
            </a:pPr>
            <a:r>
              <a:rPr lang="en-US" sz="1600" dirty="0"/>
              <a:t>Searching for track-candidates by Kalman Filter in the GEM</a:t>
            </a:r>
          </a:p>
          <a:p>
            <a:pPr marL="541338" indent="-185738">
              <a:spcBef>
                <a:spcPts val="0"/>
              </a:spcBef>
              <a:spcAft>
                <a:spcPts val="0"/>
              </a:spcAft>
              <a:buClr>
                <a:srgbClr val="000090"/>
              </a:buClr>
              <a:buFont typeface="Arial" panose="020B0604020202020204" pitchFamily="34" charset="0"/>
              <a:buChar char="•"/>
              <a:defRPr/>
            </a:pPr>
            <a:r>
              <a:rPr lang="en-US" sz="1600" dirty="0"/>
              <a:t>Track propagation in the GEM using Kalman Filter</a:t>
            </a:r>
          </a:p>
          <a:p>
            <a:pPr marL="541338" indent="-185738">
              <a:spcBef>
                <a:spcPts val="0"/>
              </a:spcBef>
              <a:spcAft>
                <a:spcPts val="0"/>
              </a:spcAft>
              <a:buClr>
                <a:srgbClr val="000090"/>
              </a:buClr>
              <a:buFont typeface="Arial" panose="020B0604020202020204" pitchFamily="34" charset="0"/>
              <a:buChar char="•"/>
              <a:defRPr/>
            </a:pPr>
            <a:r>
              <a:rPr lang="en-US" sz="1600" dirty="0"/>
              <a:t>Matching of TOF-hits &amp; </a:t>
            </a:r>
            <a:r>
              <a:rPr lang="en-US" sz="1600" dirty="0" err="1"/>
              <a:t>DCH</a:t>
            </a:r>
            <a:r>
              <a:rPr lang="en-US" sz="1600" dirty="0"/>
              <a:t>-hits with the GEM-tracks (global tracking)</a:t>
            </a:r>
          </a:p>
          <a:p>
            <a:pPr marL="630238" indent="-434975">
              <a:spcBef>
                <a:spcPts val="1200"/>
              </a:spcBef>
              <a:spcAft>
                <a:spcPts val="0"/>
              </a:spcAft>
              <a:buClr>
                <a:srgbClr val="000090"/>
              </a:buClr>
              <a:buFont typeface="+mj-lt"/>
              <a:buAutoNum type="arabicPeriod" startAt="3"/>
              <a:defRPr/>
            </a:pPr>
            <a:r>
              <a:rPr lang="en-US" sz="2600" b="1" dirty="0"/>
              <a:t>Vertex finding.</a:t>
            </a:r>
          </a:p>
        </p:txBody>
      </p:sp>
      <p:sp>
        <p:nvSpPr>
          <p:cNvPr id="13" name="Прямоугольник 12"/>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6"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16</a:t>
            </a:fld>
            <a:endParaRPr lang="en-US" sz="1200" dirty="0">
              <a:solidFill>
                <a:schemeClr val="bg2">
                  <a:lumMod val="75000"/>
                </a:schemeClr>
              </a:solidFill>
            </a:endParaRPr>
          </a:p>
        </p:txBody>
      </p:sp>
      <p:sp>
        <p:nvSpPr>
          <p:cNvPr id="17"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9" name="Рисунок 8"/>
          <p:cNvPicPr/>
          <p:nvPr/>
        </p:nvPicPr>
        <p:blipFill>
          <a:blip r:embed="rId2"/>
          <a:srcRect l="15059" t="10000" b="10000"/>
          <a:stretch/>
        </p:blipFill>
        <p:spPr>
          <a:xfrm>
            <a:off x="4211960" y="3284984"/>
            <a:ext cx="4940832" cy="3239128"/>
          </a:xfrm>
          <a:prstGeom prst="rect">
            <a:avLst/>
          </a:prstGeom>
          <a:ln>
            <a:noFill/>
          </a:ln>
        </p:spPr>
      </p:pic>
    </p:spTree>
    <p:extLst>
      <p:ext uri="{BB962C8B-B14F-4D97-AF65-F5344CB8AC3E}">
        <p14:creationId xmlns:p14="http://schemas.microsoft.com/office/powerpoint/2010/main" val="25386812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3"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17</a:t>
            </a:fld>
            <a:endParaRPr lang="en-US" sz="1200" dirty="0">
              <a:solidFill>
                <a:schemeClr val="bg2">
                  <a:lumMod val="75000"/>
                </a:schemeClr>
              </a:solidFill>
            </a:endParaRPr>
          </a:p>
        </p:txBody>
      </p:sp>
      <p:sp>
        <p:nvSpPr>
          <p:cNvPr id="14"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2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5976" y="1412776"/>
            <a:ext cx="2099483" cy="1435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Прямоугольник 22"/>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BmnRoot. Clustering in GEM</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sp>
        <p:nvSpPr>
          <p:cNvPr id="25" name="Прямоугольник 24"/>
          <p:cNvSpPr/>
          <p:nvPr/>
        </p:nvSpPr>
        <p:spPr>
          <a:xfrm>
            <a:off x="107504" y="1410742"/>
            <a:ext cx="3960440" cy="907941"/>
          </a:xfrm>
          <a:prstGeom prst="rect">
            <a:avLst/>
          </a:prstGeom>
        </p:spPr>
        <p:txBody>
          <a:bodyPr wrap="square">
            <a:spAutoFit/>
          </a:bodyPr>
          <a:lstStyle/>
          <a:p>
            <a:pPr marL="266700" indent="-266700" algn="just">
              <a:spcBef>
                <a:spcPts val="1200"/>
              </a:spcBef>
              <a:spcAft>
                <a:spcPts val="600"/>
              </a:spcAft>
              <a:buClr>
                <a:srgbClr val="000090"/>
              </a:buClr>
              <a:buBlip>
                <a:blip r:embed="rId3"/>
              </a:buBlip>
              <a:defRPr/>
            </a:pPr>
            <a:r>
              <a:rPr lang="en-US" sz="1600" dirty="0"/>
              <a:t>There are realistic hit finder in GEMs </a:t>
            </a:r>
          </a:p>
          <a:p>
            <a:pPr marL="266700" indent="-266700" algn="just">
              <a:spcBef>
                <a:spcPts val="0"/>
              </a:spcBef>
              <a:spcAft>
                <a:spcPts val="600"/>
              </a:spcAft>
              <a:buClr>
                <a:srgbClr val="000090"/>
              </a:buClr>
              <a:buBlip>
                <a:blip r:embed="rId3"/>
              </a:buBlip>
              <a:defRPr/>
            </a:pPr>
            <a:r>
              <a:rPr lang="en-US" sz="1600" dirty="0"/>
              <a:t>For the GEM stations procedure of the </a:t>
            </a:r>
            <a:r>
              <a:rPr lang="en-US" sz="1600" dirty="0">
                <a:solidFill>
                  <a:srgbClr val="008000"/>
                </a:solidFill>
              </a:rPr>
              <a:t>fake hits</a:t>
            </a:r>
            <a:r>
              <a:rPr lang="en-US" sz="1600" dirty="0"/>
              <a:t> production is implemented</a:t>
            </a:r>
            <a:endParaRPr lang="en-US" sz="1600" dirty="0">
              <a:solidFill>
                <a:srgbClr val="000000"/>
              </a:solidFill>
            </a:endParaRPr>
          </a:p>
        </p:txBody>
      </p:sp>
      <p:pic>
        <p:nvPicPr>
          <p:cNvPr id="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996952"/>
            <a:ext cx="4524375" cy="325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9769" t="8855" r="4035" b="9369"/>
          <a:stretch/>
        </p:blipFill>
        <p:spPr bwMode="auto">
          <a:xfrm>
            <a:off x="5273292" y="2961440"/>
            <a:ext cx="3528440" cy="34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4714" b="16760"/>
          <a:stretch/>
        </p:blipFill>
        <p:spPr bwMode="auto">
          <a:xfrm>
            <a:off x="7107386" y="1307175"/>
            <a:ext cx="1929110" cy="147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28184" y="1052736"/>
            <a:ext cx="1226840" cy="8631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Штриховая стрелка вправо 29"/>
          <p:cNvSpPr/>
          <p:nvPr/>
        </p:nvSpPr>
        <p:spPr>
          <a:xfrm>
            <a:off x="6588224" y="1991400"/>
            <a:ext cx="449288" cy="141456"/>
          </a:xfrm>
          <a:prstGeom prst="stripedRightArrow">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80872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50468" r="-159"/>
          <a:stretch/>
        </p:blipFill>
        <p:spPr bwMode="auto">
          <a:xfrm>
            <a:off x="971600" y="3356992"/>
            <a:ext cx="3348000" cy="3114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18</a:t>
            </a:fld>
            <a:endParaRPr lang="en-US" sz="1200" dirty="0">
              <a:solidFill>
                <a:schemeClr val="bg2">
                  <a:lumMod val="75000"/>
                </a:schemeClr>
              </a:solidFill>
            </a:endParaRPr>
          </a:p>
        </p:txBody>
      </p:sp>
      <p:sp>
        <p:nvSpPr>
          <p:cNvPr id="14" name="Прямоугольник 13"/>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BmnRoot. Tracking in GEM</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sp>
        <p:nvSpPr>
          <p:cNvPr id="15" name="Прямоугольник 14"/>
          <p:cNvSpPr/>
          <p:nvPr/>
        </p:nvSpPr>
        <p:spPr>
          <a:xfrm>
            <a:off x="35496" y="1052736"/>
            <a:ext cx="5040560" cy="2292935"/>
          </a:xfrm>
          <a:prstGeom prst="rect">
            <a:avLst/>
          </a:prstGeom>
        </p:spPr>
        <p:txBody>
          <a:bodyPr wrap="square">
            <a:spAutoFit/>
          </a:bodyPr>
          <a:lstStyle/>
          <a:p>
            <a:r>
              <a:rPr lang="en-US" sz="1600" dirty="0"/>
              <a:t>In </a:t>
            </a:r>
            <a:r>
              <a:rPr lang="en-US" sz="1600" dirty="0" smtClean="0"/>
              <a:t>BmnRoot </a:t>
            </a:r>
            <a:r>
              <a:rPr lang="en-US" sz="1600" dirty="0"/>
              <a:t>there are two independent branches of tracking in GEMs:</a:t>
            </a:r>
            <a:endParaRPr lang="en-US" sz="1600" dirty="0">
              <a:solidFill>
                <a:srgbClr val="000000"/>
              </a:solidFill>
            </a:endParaRPr>
          </a:p>
          <a:p>
            <a:pPr marL="342900" indent="-342900">
              <a:spcBef>
                <a:spcPts val="1200"/>
              </a:spcBef>
              <a:spcAft>
                <a:spcPts val="0"/>
              </a:spcAft>
              <a:buClr>
                <a:srgbClr val="000090"/>
              </a:buClr>
              <a:buFont typeface="+mj-lt"/>
              <a:buAutoNum type="arabicParenR"/>
              <a:defRPr/>
            </a:pPr>
            <a:r>
              <a:rPr lang="en-US" sz="1600" dirty="0"/>
              <a:t>The first tracking is based on </a:t>
            </a:r>
            <a:r>
              <a:rPr lang="en-US" sz="1600" dirty="0" smtClean="0"/>
              <a:t>the </a:t>
            </a:r>
            <a:r>
              <a:rPr lang="en-US" sz="1600" dirty="0" smtClean="0">
                <a:solidFill>
                  <a:srgbClr val="008000"/>
                </a:solidFill>
              </a:rPr>
              <a:t>L1-tracking</a:t>
            </a:r>
            <a:r>
              <a:rPr lang="en-US" sz="1600" dirty="0" smtClean="0"/>
              <a:t> </a:t>
            </a:r>
            <a:r>
              <a:rPr lang="en-US" sz="1600" dirty="0"/>
              <a:t>(</a:t>
            </a:r>
            <a:r>
              <a:rPr lang="en-US" sz="1600" dirty="0" smtClean="0"/>
              <a:t>CBM@GSI). </a:t>
            </a:r>
            <a:r>
              <a:rPr lang="en-US" sz="1600" dirty="0"/>
              <a:t>Track-candidates are searched by the </a:t>
            </a:r>
            <a:r>
              <a:rPr lang="en-US" sz="1600" dirty="0">
                <a:solidFill>
                  <a:srgbClr val="008000"/>
                </a:solidFill>
              </a:rPr>
              <a:t>cellular automatons</a:t>
            </a:r>
            <a:r>
              <a:rPr lang="en-US" sz="1600" dirty="0"/>
              <a:t>.</a:t>
            </a:r>
          </a:p>
          <a:p>
            <a:pPr marL="342900" indent="-342900">
              <a:spcBef>
                <a:spcPts val="600"/>
              </a:spcBef>
              <a:spcAft>
                <a:spcPts val="0"/>
              </a:spcAft>
              <a:buClr>
                <a:srgbClr val="000090"/>
              </a:buClr>
              <a:buFont typeface="+mj-lt"/>
              <a:buAutoNum type="arabicParenR"/>
              <a:defRPr/>
            </a:pPr>
            <a:r>
              <a:rPr lang="en-US" sz="1600" dirty="0"/>
              <a:t>The second tracking is based on </a:t>
            </a:r>
            <a:r>
              <a:rPr lang="en-US" sz="1600" dirty="0" smtClean="0"/>
              <a:t>3D </a:t>
            </a:r>
            <a:r>
              <a:rPr lang="en-US" sz="1600" dirty="0"/>
              <a:t>conformal </a:t>
            </a:r>
            <a:r>
              <a:rPr lang="en-US" sz="1600" dirty="0" smtClean="0"/>
              <a:t>mapping. </a:t>
            </a:r>
            <a:r>
              <a:rPr lang="en-US" sz="1600" dirty="0"/>
              <a:t>Track-candidates are searched by </a:t>
            </a:r>
            <a:r>
              <a:rPr lang="en-US" sz="1600" dirty="0" smtClean="0"/>
              <a:t>the developed special </a:t>
            </a:r>
            <a:r>
              <a:rPr lang="en-US" sz="1600" dirty="0">
                <a:solidFill>
                  <a:srgbClr val="008000"/>
                </a:solidFill>
              </a:rPr>
              <a:t>coordinate </a:t>
            </a:r>
            <a:r>
              <a:rPr lang="en-US" sz="1600" dirty="0" smtClean="0">
                <a:solidFill>
                  <a:srgbClr val="008000"/>
                </a:solidFill>
              </a:rPr>
              <a:t>transformation</a:t>
            </a:r>
            <a:r>
              <a:rPr lang="en-US" sz="1600" dirty="0" smtClean="0"/>
              <a:t>.</a:t>
            </a:r>
            <a:endParaRPr lang="en-US" sz="1600" dirty="0"/>
          </a:p>
        </p:txBody>
      </p:sp>
      <p:pic>
        <p:nvPicPr>
          <p:cNvPr id="2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861048"/>
            <a:ext cx="3635426" cy="2546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950" y="1124744"/>
            <a:ext cx="3540686"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Прямоугольник 16"/>
          <p:cNvSpPr/>
          <p:nvPr/>
        </p:nvSpPr>
        <p:spPr>
          <a:xfrm>
            <a:off x="432048" y="6531148"/>
            <a:ext cx="8460432" cy="292388"/>
          </a:xfrm>
          <a:prstGeom prst="rect">
            <a:avLst/>
          </a:prstGeom>
        </p:spPr>
        <p:txBody>
          <a:bodyPr wrap="square">
            <a:spAutoFit/>
          </a:bodyPr>
          <a:lstStyle/>
          <a:p>
            <a:r>
              <a:rPr lang="en-US" sz="1300" dirty="0" smtClean="0"/>
              <a:t>Poster Session: </a:t>
            </a:r>
            <a:r>
              <a:rPr lang="en-US" sz="1300" dirty="0"/>
              <a:t>10/07/2018, 16:00. </a:t>
            </a:r>
            <a:r>
              <a:rPr lang="en-US" sz="1300" dirty="0" smtClean="0"/>
              <a:t>N. Voytishin - </a:t>
            </a:r>
            <a:r>
              <a:rPr lang="en-US" sz="1300" i="1" dirty="0" smtClean="0"/>
              <a:t>Tracking </a:t>
            </a:r>
            <a:r>
              <a:rPr lang="en-US" sz="1300" i="1" dirty="0"/>
              <a:t>System Performance of the BM@N Experiment</a:t>
            </a:r>
            <a:endParaRPr lang="ru-RU" sz="1300" i="1" dirty="0"/>
          </a:p>
        </p:txBody>
      </p:sp>
    </p:spTree>
    <p:extLst>
      <p:ext uri="{BB962C8B-B14F-4D97-AF65-F5344CB8AC3E}">
        <p14:creationId xmlns:p14="http://schemas.microsoft.com/office/powerpoint/2010/main" val="2015112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19</a:t>
            </a:fld>
            <a:endParaRPr lang="en-US" sz="1200" dirty="0">
              <a:solidFill>
                <a:schemeClr val="bg2">
                  <a:lumMod val="75000"/>
                </a:schemeClr>
              </a:solidFill>
            </a:endParaRPr>
          </a:p>
        </p:txBody>
      </p:sp>
      <p:sp>
        <p:nvSpPr>
          <p:cNvPr id="23" name="Прямоугольник 22"/>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BmnRoot. </a:t>
            </a:r>
            <a:r>
              <a:rPr lang="en-US" sz="3000" b="1" kern="0" dirty="0">
                <a:solidFill>
                  <a:schemeClr val="bg1"/>
                </a:solidFill>
                <a:effectLst>
                  <a:outerShdw blurRad="38100" dist="38100" dir="2700000" algn="tl">
                    <a:srgbClr val="000000">
                      <a:alpha val="43137"/>
                    </a:srgbClr>
                  </a:outerShdw>
                </a:effectLst>
                <a:latin typeface="Arial"/>
                <a:ea typeface="+mj-ea"/>
                <a:cs typeface="Arial" panose="020B0604020202020204" pitchFamily="34" charset="0"/>
              </a:rPr>
              <a:t>Physics </a:t>
            </a: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at BM@N</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087977"/>
            <a:ext cx="7848872" cy="532096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Рисунок 24"/>
          <p:cNvPicPr>
            <a:picLocks noChangeAspect="1"/>
          </p:cNvPicPr>
          <p:nvPr/>
        </p:nvPicPr>
        <p:blipFill rotWithShape="1">
          <a:blip r:embed="rId4"/>
          <a:srcRect b="1584"/>
          <a:stretch/>
        </p:blipFill>
        <p:spPr>
          <a:xfrm>
            <a:off x="5317957" y="3931369"/>
            <a:ext cx="3311143" cy="2558695"/>
          </a:xfrm>
          <a:prstGeom prst="rect">
            <a:avLst/>
          </a:prstGeom>
        </p:spPr>
      </p:pic>
      <p:sp>
        <p:nvSpPr>
          <p:cNvPr id="26" name="Text Box 10"/>
          <p:cNvSpPr txBox="1">
            <a:spLocks noChangeArrowheads="1"/>
          </p:cNvSpPr>
          <p:nvPr/>
        </p:nvSpPr>
        <p:spPr bwMode="auto">
          <a:xfrm>
            <a:off x="7125257" y="4437112"/>
            <a:ext cx="1370868" cy="598488"/>
          </a:xfrm>
          <a:prstGeom prst="rect">
            <a:avLst/>
          </a:prstGeom>
          <a:noFill/>
          <a:ln>
            <a:noFill/>
          </a:ln>
          <a:effectLst/>
          <a:extLst/>
        </p:spPr>
        <p:txBody>
          <a:bodyPr wrap="none" lIns="90000" tIns="45000" rIns="90000" bIns="45000"/>
          <a:lstStyle>
            <a:lvl1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Lst>
              <a:defRPr>
                <a:solidFill>
                  <a:srgbClr val="000000"/>
                </a:solidFill>
                <a:latin typeface="Arial" charset="0"/>
                <a:ea typeface="WenQuanYi Micro Hei" charset="0"/>
                <a:cs typeface="WenQuanYi Micro Hei" charset="0"/>
              </a:defRPr>
            </a:lvl9pPr>
          </a:lstStyle>
          <a:p>
            <a:pPr algn="ctr">
              <a:lnSpc>
                <a:spcPct val="101000"/>
              </a:lnSpc>
            </a:pPr>
            <a:r>
              <a:rPr lang="en-US" altLang="ru-RU" sz="1600" dirty="0" err="1" smtClean="0">
                <a:latin typeface="Bitstream Charter" pitchFamily="16" charset="0"/>
              </a:rPr>
              <a:t>Hypernuclei</a:t>
            </a:r>
            <a:endParaRPr lang="en-US" altLang="ru-RU" sz="1600" dirty="0">
              <a:latin typeface="Bitstream Charter" pitchFamily="16" charset="0"/>
            </a:endParaRPr>
          </a:p>
          <a:p>
            <a:pPr algn="ctr">
              <a:lnSpc>
                <a:spcPct val="101000"/>
              </a:lnSpc>
            </a:pPr>
            <a:r>
              <a:rPr lang="en-US" altLang="ru-RU" sz="1600" dirty="0" smtClean="0">
                <a:latin typeface="Bitstream Charter" pitchFamily="16" charset="0"/>
              </a:rPr>
              <a:t>production</a:t>
            </a:r>
            <a:endParaRPr lang="en-US" altLang="ru-RU" sz="1600" dirty="0">
              <a:latin typeface="Bitstream Charter" pitchFamily="16" charset="0"/>
            </a:endParaRPr>
          </a:p>
        </p:txBody>
      </p:sp>
      <p:sp>
        <p:nvSpPr>
          <p:cNvPr id="11"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2"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Tree>
    <p:extLst>
      <p:ext uri="{BB962C8B-B14F-4D97-AF65-F5344CB8AC3E}">
        <p14:creationId xmlns:p14="http://schemas.microsoft.com/office/powerpoint/2010/main" val="4176218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5"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a:t>
            </a:fld>
            <a:endParaRPr lang="en-US" sz="1200" dirty="0">
              <a:solidFill>
                <a:schemeClr val="bg2">
                  <a:lumMod val="75000"/>
                </a:schemeClr>
              </a:solidFill>
            </a:endParaRPr>
          </a:p>
        </p:txBody>
      </p:sp>
      <p:sp>
        <p:nvSpPr>
          <p:cNvPr id="16"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4" name="Прямоугольник 13"/>
          <p:cNvSpPr/>
          <p:nvPr/>
        </p:nvSpPr>
        <p:spPr>
          <a:xfrm>
            <a:off x="26664" y="422420"/>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smtClean="0">
                <a:solidFill>
                  <a:srgbClr val="18A6E1"/>
                </a:solidFill>
                <a:effectLst>
                  <a:outerShdw blurRad="38100" dist="38100" dir="2700000" algn="tl">
                    <a:srgbClr val="000000">
                      <a:alpha val="43137"/>
                    </a:srgbClr>
                  </a:outerShdw>
                </a:effectLst>
                <a:latin typeface="Arial"/>
                <a:ea typeface="+mj-ea"/>
                <a:cs typeface="Arial" panose="020B0604020202020204" pitchFamily="34" charset="0"/>
              </a:rPr>
              <a:t>N</a:t>
            </a:r>
            <a:r>
              <a:rPr lang="en-US" sz="3000" b="1" kern="0" dirty="0" smtClean="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uclotron-based </a:t>
            </a:r>
            <a:r>
              <a:rPr lang="en-US" sz="3000" b="1" kern="0" dirty="0">
                <a:solidFill>
                  <a:srgbClr val="18A6E1"/>
                </a:solidFill>
                <a:effectLst>
                  <a:outerShdw blurRad="38100" dist="38100" dir="2700000" algn="tl">
                    <a:srgbClr val="000000">
                      <a:alpha val="43137"/>
                    </a:srgbClr>
                  </a:outerShdw>
                </a:effectLst>
                <a:latin typeface="Arial"/>
                <a:ea typeface="+mj-ea"/>
                <a:cs typeface="Arial" panose="020B0604020202020204" pitchFamily="34" charset="0"/>
              </a:rPr>
              <a:t>I</a:t>
            </a: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on </a:t>
            </a:r>
            <a:r>
              <a:rPr lang="en-US" sz="3000" b="1" kern="0" dirty="0">
                <a:solidFill>
                  <a:srgbClr val="18A6E1"/>
                </a:solidFill>
                <a:effectLst>
                  <a:outerShdw blurRad="38100" dist="38100" dir="2700000" algn="tl">
                    <a:srgbClr val="000000">
                      <a:alpha val="43137"/>
                    </a:srgbClr>
                  </a:outerShdw>
                </a:effectLst>
                <a:latin typeface="Arial"/>
                <a:ea typeface="+mj-ea"/>
                <a:cs typeface="Arial" panose="020B0604020202020204" pitchFamily="34" charset="0"/>
              </a:rPr>
              <a:t>C</a:t>
            </a: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ollider f</a:t>
            </a:r>
            <a:r>
              <a:rPr lang="en-US" sz="3000" b="1" kern="0" dirty="0">
                <a:solidFill>
                  <a:srgbClr val="18A6E1"/>
                </a:solidFill>
                <a:effectLst>
                  <a:outerShdw blurRad="38100" dist="38100" dir="2700000" algn="tl">
                    <a:srgbClr val="000000">
                      <a:alpha val="43137"/>
                    </a:srgbClr>
                  </a:outerShdw>
                </a:effectLst>
                <a:latin typeface="Arial"/>
                <a:ea typeface="+mj-ea"/>
                <a:cs typeface="Arial" panose="020B0604020202020204" pitchFamily="34" charset="0"/>
              </a:rPr>
              <a:t>A</a:t>
            </a: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cility</a:t>
            </a:r>
            <a:endParaRPr kumimoji="0" lang="ru-RU" sz="1800" b="0" i="0" u="none" strike="noStrike" kern="0" cap="none" spc="0" normalizeH="0" baseline="0" noProof="0" dirty="0">
              <a:ln>
                <a:noFill/>
              </a:ln>
              <a:solidFill>
                <a:sysClr val="windowText" lastClr="000000"/>
              </a:solidFill>
              <a:effectLst/>
              <a:uLnTx/>
              <a:uFillTx/>
            </a:endParaRPr>
          </a:p>
        </p:txBody>
      </p:sp>
      <mc:AlternateContent xmlns:mc="http://schemas.openxmlformats.org/markup-compatibility/2006" xmlns:a14="http://schemas.microsoft.com/office/drawing/2010/main">
        <mc:Choice Requires="a14">
          <p:sp>
            <p:nvSpPr>
              <p:cNvPr id="18" name="Объект 2"/>
              <p:cNvSpPr>
                <a:spLocks noGrp="1"/>
              </p:cNvSpPr>
              <p:nvPr>
                <p:ph idx="1"/>
              </p:nvPr>
            </p:nvSpPr>
            <p:spPr>
              <a:xfrm>
                <a:off x="179511" y="5660712"/>
                <a:ext cx="3528393" cy="369226"/>
              </a:xfrm>
            </p:spPr>
            <p:txBody>
              <a:bodyPr/>
              <a:lstStyle/>
              <a:p>
                <a:pPr marL="266700" indent="-266700" algn="just">
                  <a:spcBef>
                    <a:spcPts val="1200"/>
                  </a:spcBef>
                  <a:spcAft>
                    <a:spcPts val="600"/>
                  </a:spcAft>
                  <a:buClr>
                    <a:srgbClr val="000090"/>
                  </a:buClr>
                  <a:buBlip>
                    <a:blip r:embed="rId2"/>
                  </a:buBlip>
                  <a:defRPr/>
                </a:pPr>
                <a:r>
                  <a:rPr lang="en-US" sz="1300" dirty="0">
                    <a:solidFill>
                      <a:srgbClr val="000000"/>
                    </a:solidFill>
                    <a:effectLst/>
                  </a:rPr>
                  <a:t>Beams: from </a:t>
                </a:r>
                <a14:m>
                  <m:oMath xmlns:m="http://schemas.openxmlformats.org/officeDocument/2006/math">
                    <m:r>
                      <a:rPr lang="en-US" sz="1400" b="0" i="1" smtClean="0">
                        <a:solidFill>
                          <a:srgbClr val="008000"/>
                        </a:solidFill>
                        <a:latin typeface="Cambria Math" panose="02040503050406030204" pitchFamily="18" charset="0"/>
                      </a:rPr>
                      <m:t>𝑝</m:t>
                    </m:r>
                    <m:r>
                      <a:rPr lang="en-US" sz="1400" b="0" i="1" smtClean="0">
                        <a:solidFill>
                          <a:srgbClr val="008000"/>
                        </a:solidFill>
                        <a:latin typeface="Cambria Math" panose="02040503050406030204" pitchFamily="18" charset="0"/>
                      </a:rPr>
                      <m:t>,</m:t>
                    </m:r>
                    <m:r>
                      <a:rPr lang="en-US" sz="1400" b="0" i="0" smtClean="0">
                        <a:solidFill>
                          <a:schemeClr val="tx1"/>
                        </a:solidFill>
                        <a:latin typeface="Cambria Math" panose="02040503050406030204" pitchFamily="18" charset="0"/>
                      </a:rPr>
                      <m:t> </m:t>
                    </m:r>
                    <m:sSup>
                      <m:sSupPr>
                        <m:ctrlPr>
                          <a:rPr lang="en-US" sz="1400" i="1">
                            <a:solidFill>
                              <a:srgbClr val="008000"/>
                            </a:solidFill>
                            <a:latin typeface="Cambria Math" panose="02040503050406030204" pitchFamily="18" charset="0"/>
                          </a:rPr>
                        </m:ctrlPr>
                      </m:sSupPr>
                      <m:e>
                        <m:r>
                          <a:rPr lang="en-US" sz="1400" b="0" i="1" smtClean="0">
                            <a:solidFill>
                              <a:srgbClr val="008000"/>
                            </a:solidFill>
                            <a:latin typeface="Cambria Math" panose="02040503050406030204" pitchFamily="18" charset="0"/>
                          </a:rPr>
                          <m:t>𝑑</m:t>
                        </m:r>
                      </m:e>
                      <m:sup>
                        <m:r>
                          <a:rPr lang="en-US" sz="1400" i="1" smtClean="0">
                            <a:solidFill>
                              <a:srgbClr val="008000"/>
                            </a:solidFill>
                            <a:latin typeface="Cambria Math" panose="02040503050406030204" pitchFamily="18" charset="0"/>
                            <a:ea typeface="Cambria Math" panose="02040503050406030204" pitchFamily="18" charset="0"/>
                          </a:rPr>
                          <m:t>↑</m:t>
                        </m:r>
                      </m:sup>
                    </m:sSup>
                    <m:r>
                      <a:rPr lang="en-US" sz="1400" i="1">
                        <a:solidFill>
                          <a:srgbClr val="008000"/>
                        </a:solidFill>
                        <a:latin typeface="Cambria Math" panose="02040503050406030204" pitchFamily="18" charset="0"/>
                      </a:rPr>
                      <m:t> </m:t>
                    </m:r>
                  </m:oMath>
                </a14:m>
                <a:r>
                  <a:rPr lang="en-US" sz="1300" dirty="0"/>
                  <a:t>to</a:t>
                </a:r>
                <a14:m>
                  <m:oMath xmlns:m="http://schemas.openxmlformats.org/officeDocument/2006/math">
                    <m:r>
                      <a:rPr lang="en-US" sz="1300" b="0" i="1" smtClean="0">
                        <a:solidFill>
                          <a:srgbClr val="008000"/>
                        </a:solidFill>
                        <a:effectLst/>
                        <a:latin typeface="Cambria Math"/>
                      </a:rPr>
                      <m:t> </m:t>
                    </m:r>
                    <m:sSup>
                      <m:sSupPr>
                        <m:ctrlPr>
                          <a:rPr lang="en-US" sz="1300" i="1">
                            <a:solidFill>
                              <a:srgbClr val="008000"/>
                            </a:solidFill>
                            <a:effectLst/>
                            <a:latin typeface="Cambria Math" panose="02040503050406030204" pitchFamily="18" charset="0"/>
                          </a:rPr>
                        </m:ctrlPr>
                      </m:sSupPr>
                      <m:e>
                        <m:r>
                          <a:rPr lang="en-US" sz="1300" b="0" i="1" smtClean="0">
                            <a:solidFill>
                              <a:srgbClr val="008000"/>
                            </a:solidFill>
                            <a:effectLst/>
                            <a:latin typeface="Cambria Math"/>
                          </a:rPr>
                          <m:t>𝐴𝑢</m:t>
                        </m:r>
                      </m:e>
                      <m:sup>
                        <m:r>
                          <a:rPr lang="en-US" sz="1300" b="0" i="1" smtClean="0">
                            <a:solidFill>
                              <a:srgbClr val="008000"/>
                            </a:solidFill>
                            <a:effectLst/>
                            <a:latin typeface="Cambria Math"/>
                          </a:rPr>
                          <m:t>79</m:t>
                        </m:r>
                        <m:r>
                          <a:rPr lang="en-US" sz="1300" b="0" i="1" smtClean="0">
                            <a:solidFill>
                              <a:srgbClr val="008000"/>
                            </a:solidFill>
                            <a:effectLst/>
                            <a:latin typeface="Cambria Math"/>
                          </a:rPr>
                          <m:t>+</m:t>
                        </m:r>
                      </m:sup>
                    </m:sSup>
                    <m:r>
                      <a:rPr lang="en-US" sz="1300" b="0" i="1">
                        <a:solidFill>
                          <a:srgbClr val="008000"/>
                        </a:solidFill>
                        <a:effectLst/>
                        <a:latin typeface="Cambria Math"/>
                      </a:rPr>
                      <m:t> </m:t>
                    </m:r>
                  </m:oMath>
                </a14:m>
                <a:endParaRPr lang="en-US" sz="1300" i="1" dirty="0">
                  <a:solidFill>
                    <a:srgbClr val="008000"/>
                  </a:solidFill>
                  <a:effectLst/>
                  <a:latin typeface="+mj-lt"/>
                </a:endParaRPr>
              </a:p>
            </p:txBody>
          </p:sp>
        </mc:Choice>
        <mc:Fallback xmlns="">
          <p:sp>
            <p:nvSpPr>
              <p:cNvPr id="18" name="Объект 2"/>
              <p:cNvSpPr>
                <a:spLocks noGrp="1" noRot="1" noChangeAspect="1" noMove="1" noResize="1" noEditPoints="1" noAdjustHandles="1" noChangeArrowheads="1" noChangeShapeType="1" noTextEdit="1"/>
              </p:cNvSpPr>
              <p:nvPr>
                <p:ph idx="1"/>
              </p:nvPr>
            </p:nvSpPr>
            <p:spPr>
              <a:xfrm>
                <a:off x="179511" y="5660712"/>
                <a:ext cx="3528393" cy="369226"/>
              </a:xfrm>
              <a:blipFill>
                <a:blip r:embed="rId3"/>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19" name="Объект 2"/>
              <p:cNvSpPr txBox="1">
                <a:spLocks/>
              </p:cNvSpPr>
              <p:nvPr/>
            </p:nvSpPr>
            <p:spPr bwMode="auto">
              <a:xfrm>
                <a:off x="171618" y="6147320"/>
                <a:ext cx="5048454" cy="35147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266700" indent="-266700" algn="just">
                  <a:spcBef>
                    <a:spcPts val="1200"/>
                  </a:spcBef>
                  <a:spcAft>
                    <a:spcPts val="0"/>
                  </a:spcAft>
                  <a:buClr>
                    <a:srgbClr val="000090"/>
                  </a:buClr>
                  <a:buBlip>
                    <a:blip r:embed="rId2"/>
                  </a:buBlip>
                  <a:defRPr/>
                </a:pPr>
                <a:r>
                  <a:rPr lang="en-US" sz="1300" kern="0" dirty="0">
                    <a:solidFill>
                      <a:srgbClr val="000000"/>
                    </a:solidFill>
                    <a:effectLst/>
                  </a:rPr>
                  <a:t>Collision energy: </a:t>
                </a:r>
                <a14:m>
                  <m:oMath xmlns:m="http://schemas.openxmlformats.org/officeDocument/2006/math">
                    <m:rad>
                      <m:radPr>
                        <m:degHide m:val="on"/>
                        <m:ctrlPr>
                          <a:rPr lang="en-US" sz="1300" i="1" kern="0">
                            <a:solidFill>
                              <a:srgbClr val="000000"/>
                            </a:solidFill>
                            <a:effectLst/>
                            <a:latin typeface="Cambria Math" panose="02040503050406030204" pitchFamily="18" charset="0"/>
                          </a:rPr>
                        </m:ctrlPr>
                      </m:radPr>
                      <m:deg/>
                      <m:e>
                        <m:sSub>
                          <m:sSubPr>
                            <m:ctrlPr>
                              <a:rPr lang="en-US" sz="1300" i="1" kern="0">
                                <a:solidFill>
                                  <a:srgbClr val="000000"/>
                                </a:solidFill>
                                <a:effectLst/>
                                <a:latin typeface="Cambria Math" panose="02040503050406030204" pitchFamily="18" charset="0"/>
                              </a:rPr>
                            </m:ctrlPr>
                          </m:sSubPr>
                          <m:e>
                            <m:r>
                              <a:rPr lang="en-US" sz="1300" b="0" i="1" kern="0">
                                <a:solidFill>
                                  <a:srgbClr val="000000"/>
                                </a:solidFill>
                                <a:effectLst/>
                                <a:latin typeface="Cambria Math"/>
                              </a:rPr>
                              <m:t>𝑆</m:t>
                            </m:r>
                          </m:e>
                          <m:sub>
                            <m:r>
                              <a:rPr lang="en-US" sz="1300" b="0" i="1" kern="0">
                                <a:solidFill>
                                  <a:srgbClr val="000000"/>
                                </a:solidFill>
                                <a:effectLst/>
                                <a:latin typeface="Cambria Math"/>
                              </a:rPr>
                              <m:t>𝑁</m:t>
                            </m:r>
                            <m:sSub>
                              <m:sSubPr>
                                <m:ctrlPr>
                                  <a:rPr lang="en-US" sz="1300" b="0" i="1" kern="0" smtClean="0">
                                    <a:solidFill>
                                      <a:srgbClr val="000000"/>
                                    </a:solidFill>
                                    <a:effectLst/>
                                    <a:latin typeface="Cambria Math" panose="02040503050406030204" pitchFamily="18" charset="0"/>
                                  </a:rPr>
                                </m:ctrlPr>
                              </m:sSubPr>
                              <m:e>
                                <m:r>
                                  <a:rPr lang="en-US" sz="1300" b="0" i="1" kern="0">
                                    <a:solidFill>
                                      <a:srgbClr val="000000"/>
                                    </a:solidFill>
                                    <a:effectLst/>
                                    <a:latin typeface="Cambria Math"/>
                                  </a:rPr>
                                  <m:t>𝑁</m:t>
                                </m:r>
                              </m:e>
                              <m:sub>
                                <m:r>
                                  <a:rPr lang="en-US" sz="1300" b="0" i="1" kern="0" smtClean="0">
                                    <a:solidFill>
                                      <a:srgbClr val="000000"/>
                                    </a:solidFill>
                                    <a:effectLst/>
                                    <a:latin typeface="Cambria Math"/>
                                  </a:rPr>
                                  <m:t>𝐴𝑈</m:t>
                                </m:r>
                              </m:sub>
                            </m:sSub>
                          </m:sub>
                        </m:sSub>
                      </m:e>
                    </m:rad>
                  </m:oMath>
                </a14:m>
                <a:r>
                  <a:rPr lang="en-US" sz="1300" i="1" kern="0" dirty="0">
                    <a:solidFill>
                      <a:srgbClr val="008000"/>
                    </a:solidFill>
                    <a:effectLst/>
                  </a:rPr>
                  <a:t> </a:t>
                </a:r>
                <a:r>
                  <a:rPr lang="en-US" sz="1300" i="1" kern="0" dirty="0">
                    <a:effectLst/>
                  </a:rPr>
                  <a:t>= </a:t>
                </a:r>
                <a:r>
                  <a:rPr lang="en-US" sz="1300" i="1" kern="0" dirty="0">
                    <a:solidFill>
                      <a:srgbClr val="008000"/>
                    </a:solidFill>
                    <a:effectLst/>
                  </a:rPr>
                  <a:t>4 – 11 </a:t>
                </a:r>
                <a:r>
                  <a:rPr lang="en-US" sz="1300" i="1" kern="0" dirty="0" err="1">
                    <a:effectLst/>
                  </a:rPr>
                  <a:t>Gev</a:t>
                </a:r>
                <a:r>
                  <a:rPr lang="en-US" sz="1300" i="1" kern="0" dirty="0">
                    <a:effectLst/>
                  </a:rPr>
                  <a:t>   </a:t>
                </a:r>
                <a14:m>
                  <m:oMath xmlns:m="http://schemas.openxmlformats.org/officeDocument/2006/math">
                    <m:sSub>
                      <m:sSubPr>
                        <m:ctrlPr>
                          <a:rPr lang="en-US" sz="1300" i="1" kern="0" smtClean="0">
                            <a:solidFill>
                              <a:srgbClr val="000000"/>
                            </a:solidFill>
                            <a:effectLst/>
                            <a:latin typeface="Cambria Math" panose="02040503050406030204" pitchFamily="18" charset="0"/>
                          </a:rPr>
                        </m:ctrlPr>
                      </m:sSubPr>
                      <m:e>
                        <m:r>
                          <a:rPr lang="en-US" sz="1300" b="0" i="1" kern="0" smtClean="0">
                            <a:solidFill>
                              <a:srgbClr val="000000"/>
                            </a:solidFill>
                            <a:effectLst/>
                            <a:latin typeface="Cambria Math"/>
                          </a:rPr>
                          <m:t>𝐸</m:t>
                        </m:r>
                      </m:e>
                      <m:sub>
                        <m:r>
                          <a:rPr lang="en-US" sz="1300" b="0" i="1" kern="0" smtClean="0">
                            <a:solidFill>
                              <a:srgbClr val="000000"/>
                            </a:solidFill>
                            <a:effectLst/>
                            <a:latin typeface="Cambria Math"/>
                          </a:rPr>
                          <m:t>𝑙𝑎𝑏</m:t>
                        </m:r>
                      </m:sub>
                    </m:sSub>
                  </m:oMath>
                </a14:m>
                <a:r>
                  <a:rPr lang="en-US" sz="1300" i="1" kern="0" dirty="0">
                    <a:solidFill>
                      <a:srgbClr val="008000"/>
                    </a:solidFill>
                    <a:effectLst/>
                  </a:rPr>
                  <a:t> </a:t>
                </a:r>
                <a:r>
                  <a:rPr lang="en-US" sz="1300" i="1" kern="0" dirty="0">
                    <a:effectLst/>
                  </a:rPr>
                  <a:t>= </a:t>
                </a:r>
                <a:r>
                  <a:rPr lang="en-US" sz="1300" i="1" kern="0" dirty="0">
                    <a:solidFill>
                      <a:srgbClr val="008000"/>
                    </a:solidFill>
                    <a:effectLst/>
                  </a:rPr>
                  <a:t>1 – 6 </a:t>
                </a:r>
                <a:r>
                  <a:rPr lang="en-US" sz="1300" i="1" kern="0" dirty="0" err="1">
                    <a:effectLst/>
                  </a:rPr>
                  <a:t>AGev</a:t>
                </a:r>
                <a:endParaRPr lang="en-US" sz="1300" i="1" kern="0" dirty="0">
                  <a:effectLst/>
                </a:endParaRPr>
              </a:p>
            </p:txBody>
          </p:sp>
        </mc:Choice>
        <mc:Fallback xmlns="">
          <p:sp>
            <p:nvSpPr>
              <p:cNvPr id="19" name="Объект 2"/>
              <p:cNvSpPr txBox="1">
                <a:spLocks noRot="1" noChangeAspect="1" noMove="1" noResize="1" noEditPoints="1" noAdjustHandles="1" noChangeArrowheads="1" noChangeShapeType="1" noTextEdit="1"/>
              </p:cNvSpPr>
              <p:nvPr/>
            </p:nvSpPr>
            <p:spPr bwMode="auto">
              <a:xfrm>
                <a:off x="171618" y="6147320"/>
                <a:ext cx="5048454" cy="351470"/>
              </a:xfrm>
              <a:prstGeom prst="rect">
                <a:avLst/>
              </a:prstGeom>
              <a:blipFill>
                <a:blip r:embed="rId4"/>
                <a:stretch>
                  <a:fillRect b="-172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20" name="Объект 2"/>
              <p:cNvSpPr txBox="1">
                <a:spLocks/>
              </p:cNvSpPr>
              <p:nvPr/>
            </p:nvSpPr>
            <p:spPr bwMode="auto">
              <a:xfrm>
                <a:off x="179512" y="5921434"/>
                <a:ext cx="4608512" cy="36922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266700" indent="-266700" algn="just">
                  <a:spcBef>
                    <a:spcPts val="1200"/>
                  </a:spcBef>
                  <a:spcAft>
                    <a:spcPts val="600"/>
                  </a:spcAft>
                  <a:buClr>
                    <a:srgbClr val="000090"/>
                  </a:buClr>
                  <a:buBlip>
                    <a:blip r:embed="rId2"/>
                  </a:buBlip>
                  <a:defRPr/>
                </a:pPr>
                <a:r>
                  <a:rPr lang="en-US" sz="1300" kern="0" dirty="0">
                    <a:solidFill>
                      <a:srgbClr val="000000"/>
                    </a:solidFill>
                    <a:effectLst/>
                  </a:rPr>
                  <a:t>Luminosity: </a:t>
                </a:r>
                <a14:m>
                  <m:oMath xmlns:m="http://schemas.openxmlformats.org/officeDocument/2006/math">
                    <m:sSup>
                      <m:sSupPr>
                        <m:ctrlPr>
                          <a:rPr lang="en-US" sz="1300" i="1" kern="0" smtClean="0">
                            <a:solidFill>
                              <a:srgbClr val="008000"/>
                            </a:solidFill>
                            <a:effectLst/>
                            <a:latin typeface="Cambria Math" panose="02040503050406030204" pitchFamily="18" charset="0"/>
                          </a:rPr>
                        </m:ctrlPr>
                      </m:sSupPr>
                      <m:e>
                        <m:r>
                          <a:rPr lang="en-US" sz="1300" b="0" i="1" kern="0" smtClean="0">
                            <a:solidFill>
                              <a:srgbClr val="008000"/>
                            </a:solidFill>
                            <a:effectLst/>
                            <a:latin typeface="Cambria Math"/>
                          </a:rPr>
                          <m:t>10</m:t>
                        </m:r>
                      </m:e>
                      <m:sup>
                        <m:r>
                          <a:rPr lang="en-US" sz="1300" b="0" i="1" kern="0" smtClean="0">
                            <a:solidFill>
                              <a:srgbClr val="008000"/>
                            </a:solidFill>
                            <a:effectLst/>
                            <a:latin typeface="Cambria Math"/>
                          </a:rPr>
                          <m:t>27</m:t>
                        </m:r>
                      </m:sup>
                    </m:sSup>
                    <m:r>
                      <a:rPr lang="en-US" sz="1300" b="0" i="1" kern="0" smtClean="0">
                        <a:solidFill>
                          <a:srgbClr val="000000"/>
                        </a:solidFill>
                        <a:effectLst/>
                        <a:latin typeface="Cambria Math"/>
                      </a:rPr>
                      <m:t> </m:t>
                    </m:r>
                  </m:oMath>
                </a14:m>
                <a:r>
                  <a:rPr lang="en-US" sz="1300" kern="0" dirty="0">
                    <a:solidFill>
                      <a:schemeClr val="tx1"/>
                    </a:solidFill>
                    <a:effectLst/>
                  </a:rPr>
                  <a:t>(</a:t>
                </a:r>
                <a14:m>
                  <m:oMath xmlns:m="http://schemas.openxmlformats.org/officeDocument/2006/math">
                    <m:sSup>
                      <m:sSupPr>
                        <m:ctrlPr>
                          <a:rPr lang="en-US" sz="1300" i="1" smtClean="0">
                            <a:solidFill>
                              <a:schemeClr val="tx1"/>
                            </a:solidFill>
                            <a:latin typeface="Cambria Math" panose="02040503050406030204" pitchFamily="18" charset="0"/>
                          </a:rPr>
                        </m:ctrlPr>
                      </m:sSupPr>
                      <m:e>
                        <m:r>
                          <a:rPr lang="en-US" sz="1300" i="1">
                            <a:solidFill>
                              <a:schemeClr val="tx1"/>
                            </a:solidFill>
                            <a:latin typeface="Cambria Math"/>
                          </a:rPr>
                          <m:t>𝐴𝑢</m:t>
                        </m:r>
                      </m:e>
                      <m:sup>
                        <m:r>
                          <a:rPr lang="en-US" sz="1300" i="1">
                            <a:solidFill>
                              <a:schemeClr val="tx1"/>
                            </a:solidFill>
                            <a:latin typeface="Cambria Math"/>
                          </a:rPr>
                          <m:t>79</m:t>
                        </m:r>
                        <m:r>
                          <a:rPr lang="en-US" sz="1300" i="1">
                            <a:solidFill>
                              <a:schemeClr val="tx1"/>
                            </a:solidFill>
                            <a:latin typeface="Cambria Math"/>
                          </a:rPr>
                          <m:t>+</m:t>
                        </m:r>
                      </m:sup>
                    </m:sSup>
                  </m:oMath>
                </a14:m>
                <a:r>
                  <a:rPr lang="en-US" sz="1300" kern="0" dirty="0">
                    <a:solidFill>
                      <a:schemeClr val="tx1"/>
                    </a:solidFill>
                    <a:effectLst/>
                  </a:rPr>
                  <a:t>), </a:t>
                </a:r>
                <a14:m>
                  <m:oMath xmlns:m="http://schemas.openxmlformats.org/officeDocument/2006/math">
                    <m:sSup>
                      <m:sSupPr>
                        <m:ctrlPr>
                          <a:rPr lang="en-US" sz="1300" i="1" kern="0" smtClean="0">
                            <a:solidFill>
                              <a:srgbClr val="008000"/>
                            </a:solidFill>
                            <a:effectLst/>
                            <a:latin typeface="Cambria Math" panose="02040503050406030204" pitchFamily="18" charset="0"/>
                          </a:rPr>
                        </m:ctrlPr>
                      </m:sSupPr>
                      <m:e>
                        <m:r>
                          <a:rPr lang="en-US" sz="1300" b="0" i="1" kern="0">
                            <a:solidFill>
                              <a:srgbClr val="008000"/>
                            </a:solidFill>
                            <a:effectLst/>
                            <a:latin typeface="Cambria Math"/>
                          </a:rPr>
                          <m:t>10</m:t>
                        </m:r>
                      </m:e>
                      <m:sup>
                        <m:r>
                          <a:rPr lang="en-US" sz="1300" b="0" i="1" kern="0" smtClean="0">
                            <a:solidFill>
                              <a:srgbClr val="008000"/>
                            </a:solidFill>
                            <a:effectLst/>
                            <a:latin typeface="Cambria Math"/>
                          </a:rPr>
                          <m:t>3</m:t>
                        </m:r>
                        <m:r>
                          <a:rPr lang="en-US" sz="1300" b="0" i="1" kern="0">
                            <a:solidFill>
                              <a:srgbClr val="008000"/>
                            </a:solidFill>
                            <a:effectLst/>
                            <a:latin typeface="Cambria Math"/>
                          </a:rPr>
                          <m:t>2</m:t>
                        </m:r>
                      </m:sup>
                    </m:sSup>
                  </m:oMath>
                </a14:m>
                <a:r>
                  <a:rPr lang="en-US" sz="1300" kern="0" dirty="0">
                    <a:solidFill>
                      <a:schemeClr val="tx1"/>
                    </a:solidFill>
                    <a:effectLst/>
                  </a:rPr>
                  <a:t> </a:t>
                </a:r>
                <a:r>
                  <a:rPr lang="en-US" sz="1300" kern="0" dirty="0"/>
                  <a:t>(</a:t>
                </a:r>
                <a14:m>
                  <m:oMath xmlns:m="http://schemas.openxmlformats.org/officeDocument/2006/math">
                    <m:r>
                      <a:rPr lang="en-US" sz="1400" i="1" smtClean="0">
                        <a:solidFill>
                          <a:schemeClr val="tx1"/>
                        </a:solidFill>
                        <a:latin typeface="Cambria Math" panose="02040503050406030204" pitchFamily="18" charset="0"/>
                      </a:rPr>
                      <m:t>𝑝</m:t>
                    </m:r>
                  </m:oMath>
                </a14:m>
                <a:r>
                  <a:rPr lang="en-US" sz="1300" kern="0" dirty="0"/>
                  <a:t>) </a:t>
                </a:r>
                <a14:m>
                  <m:oMath xmlns:m="http://schemas.openxmlformats.org/officeDocument/2006/math">
                    <m:r>
                      <a:rPr lang="en-US" sz="1300" b="0" i="1" kern="0">
                        <a:solidFill>
                          <a:srgbClr val="000000"/>
                        </a:solidFill>
                        <a:effectLst/>
                        <a:latin typeface="Cambria Math"/>
                      </a:rPr>
                      <m:t>𝑐</m:t>
                    </m:r>
                    <m:sSup>
                      <m:sSupPr>
                        <m:ctrlPr>
                          <a:rPr lang="en-US" sz="1300" i="1" kern="0">
                            <a:solidFill>
                              <a:srgbClr val="000000"/>
                            </a:solidFill>
                            <a:effectLst/>
                            <a:latin typeface="Cambria Math" panose="02040503050406030204" pitchFamily="18" charset="0"/>
                          </a:rPr>
                        </m:ctrlPr>
                      </m:sSupPr>
                      <m:e>
                        <m:r>
                          <a:rPr lang="en-US" sz="1300" b="0" i="1" kern="0">
                            <a:solidFill>
                              <a:srgbClr val="000000"/>
                            </a:solidFill>
                            <a:effectLst/>
                            <a:latin typeface="Cambria Math"/>
                          </a:rPr>
                          <m:t>𝑚</m:t>
                        </m:r>
                      </m:e>
                      <m:sup>
                        <m:r>
                          <a:rPr lang="en-US" sz="1300" b="0" i="1" kern="0">
                            <a:solidFill>
                              <a:srgbClr val="000000"/>
                            </a:solidFill>
                            <a:effectLst/>
                            <a:latin typeface="Cambria Math"/>
                          </a:rPr>
                          <m:t>−</m:t>
                        </m:r>
                        <m:r>
                          <a:rPr lang="en-US" sz="1300" b="0" i="1" kern="0">
                            <a:solidFill>
                              <a:srgbClr val="000000"/>
                            </a:solidFill>
                            <a:effectLst/>
                            <a:latin typeface="Cambria Math"/>
                          </a:rPr>
                          <m:t>2</m:t>
                        </m:r>
                      </m:sup>
                    </m:sSup>
                    <m:sSup>
                      <m:sSupPr>
                        <m:ctrlPr>
                          <a:rPr lang="en-US" sz="1300" i="1" kern="0">
                            <a:solidFill>
                              <a:srgbClr val="000000"/>
                            </a:solidFill>
                            <a:effectLst/>
                            <a:latin typeface="Cambria Math" panose="02040503050406030204" pitchFamily="18" charset="0"/>
                          </a:rPr>
                        </m:ctrlPr>
                      </m:sSupPr>
                      <m:e>
                        <m:r>
                          <a:rPr lang="en-US" sz="1300" b="0" i="1" kern="0">
                            <a:solidFill>
                              <a:srgbClr val="000000"/>
                            </a:solidFill>
                            <a:effectLst/>
                            <a:latin typeface="Cambria Math"/>
                          </a:rPr>
                          <m:t>𝑠</m:t>
                        </m:r>
                      </m:e>
                      <m:sup>
                        <m:r>
                          <a:rPr lang="en-US" sz="1300" b="0" i="1" kern="0">
                            <a:solidFill>
                              <a:srgbClr val="000000"/>
                            </a:solidFill>
                            <a:effectLst/>
                            <a:latin typeface="Cambria Math"/>
                          </a:rPr>
                          <m:t>−</m:t>
                        </m:r>
                        <m:r>
                          <a:rPr lang="en-US" sz="1300" b="0" i="1" kern="0">
                            <a:solidFill>
                              <a:srgbClr val="000000"/>
                            </a:solidFill>
                            <a:effectLst/>
                            <a:latin typeface="Cambria Math"/>
                          </a:rPr>
                          <m:t>1</m:t>
                        </m:r>
                      </m:sup>
                    </m:sSup>
                  </m:oMath>
                </a14:m>
                <a:endParaRPr lang="en-US" sz="1300" kern="0" dirty="0">
                  <a:solidFill>
                    <a:schemeClr val="tx1"/>
                  </a:solidFill>
                  <a:effectLst/>
                </a:endParaRPr>
              </a:p>
            </p:txBody>
          </p:sp>
        </mc:Choice>
        <mc:Fallback xmlns="">
          <p:sp>
            <p:nvSpPr>
              <p:cNvPr id="20" name="Объект 2"/>
              <p:cNvSpPr txBox="1">
                <a:spLocks noRot="1" noChangeAspect="1" noMove="1" noResize="1" noEditPoints="1" noAdjustHandles="1" noChangeArrowheads="1" noChangeShapeType="1" noTextEdit="1"/>
              </p:cNvSpPr>
              <p:nvPr/>
            </p:nvSpPr>
            <p:spPr bwMode="auto">
              <a:xfrm>
                <a:off x="179512" y="5921434"/>
                <a:ext cx="4608512" cy="369226"/>
              </a:xfrm>
              <a:prstGeom prst="rect">
                <a:avLst/>
              </a:prstGeom>
              <a:blipFill>
                <a:blip r:embed="rId5"/>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ru-RU">
                    <a:noFill/>
                  </a:rPr>
                  <a:t> </a:t>
                </a:r>
              </a:p>
            </p:txBody>
          </p:sp>
        </mc:Fallback>
      </mc:AlternateContent>
      <p:sp>
        <p:nvSpPr>
          <p:cNvPr id="21" name="Объект 2"/>
          <p:cNvSpPr txBox="1">
            <a:spLocks/>
          </p:cNvSpPr>
          <p:nvPr/>
        </p:nvSpPr>
        <p:spPr bwMode="auto">
          <a:xfrm>
            <a:off x="5349080" y="5661248"/>
            <a:ext cx="3599384" cy="837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hlink"/>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266700" indent="-266700" algn="just">
              <a:spcBef>
                <a:spcPts val="1200"/>
              </a:spcBef>
              <a:spcAft>
                <a:spcPts val="600"/>
              </a:spcAft>
              <a:buClr>
                <a:srgbClr val="000090"/>
              </a:buClr>
              <a:buBlip>
                <a:blip r:embed="rId2"/>
              </a:buBlip>
              <a:defRPr/>
            </a:pPr>
            <a:r>
              <a:rPr lang="en-US" sz="1300" kern="0" dirty="0">
                <a:solidFill>
                  <a:srgbClr val="000000"/>
                </a:solidFill>
              </a:rPr>
              <a:t>Fixed target experiment: BM@N (</a:t>
            </a:r>
            <a:r>
              <a:rPr lang="en-US" sz="1300" kern="0" dirty="0" smtClean="0">
                <a:solidFill>
                  <a:srgbClr val="000000"/>
                </a:solidFill>
              </a:rPr>
              <a:t>2018)</a:t>
            </a:r>
            <a:endParaRPr lang="en-US" sz="1300" kern="0" dirty="0">
              <a:solidFill>
                <a:srgbClr val="000000"/>
              </a:solidFill>
            </a:endParaRPr>
          </a:p>
          <a:p>
            <a:pPr marL="266700" indent="-266700" algn="just">
              <a:spcBef>
                <a:spcPts val="0"/>
              </a:spcBef>
              <a:spcAft>
                <a:spcPts val="600"/>
              </a:spcAft>
              <a:buClr>
                <a:srgbClr val="000090"/>
              </a:buClr>
              <a:buBlip>
                <a:blip r:embed="rId2"/>
              </a:buBlip>
              <a:defRPr/>
            </a:pPr>
            <a:r>
              <a:rPr lang="en-US" sz="1300" kern="0" dirty="0">
                <a:solidFill>
                  <a:srgbClr val="000000"/>
                </a:solidFill>
              </a:rPr>
              <a:t>2 interaction points: MPD (2020) &amp; </a:t>
            </a:r>
            <a:r>
              <a:rPr lang="en-US" sz="1300" kern="0" dirty="0" smtClean="0">
                <a:solidFill>
                  <a:srgbClr val="000000"/>
                </a:solidFill>
              </a:rPr>
              <a:t>SPD</a:t>
            </a:r>
            <a:endParaRPr lang="ru-RU" sz="1300" kern="0" dirty="0" smtClean="0">
              <a:solidFill>
                <a:srgbClr val="000000"/>
              </a:solidFill>
            </a:endParaRPr>
          </a:p>
          <a:p>
            <a:pPr marL="266700" indent="-266700" algn="just">
              <a:spcBef>
                <a:spcPts val="0"/>
              </a:spcBef>
              <a:spcAft>
                <a:spcPts val="600"/>
              </a:spcAft>
              <a:buClr>
                <a:srgbClr val="000090"/>
              </a:buClr>
              <a:buBlip>
                <a:blip r:embed="rId2"/>
              </a:buBlip>
              <a:defRPr/>
            </a:pPr>
            <a:r>
              <a:rPr lang="en-US" sz="1300" kern="0" dirty="0"/>
              <a:t>O</a:t>
            </a:r>
            <a:r>
              <a:rPr lang="en-US" sz="1300" kern="0" dirty="0" smtClean="0">
                <a:solidFill>
                  <a:schemeClr val="tx1"/>
                </a:solidFill>
              </a:rPr>
              <a:t>fficial site: </a:t>
            </a:r>
            <a:r>
              <a:rPr lang="en-US" sz="1300" i="1" kern="0" dirty="0" smtClean="0">
                <a:solidFill>
                  <a:schemeClr val="tx1"/>
                </a:solidFill>
              </a:rPr>
              <a:t>nica.jinr.ru</a:t>
            </a:r>
          </a:p>
        </p:txBody>
      </p:sp>
      <p:pic>
        <p:nvPicPr>
          <p:cNvPr id="12" name="Picture 1" descr="NICA_scheme_v_2.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 y="1012995"/>
            <a:ext cx="9153144" cy="4601998"/>
          </a:xfrm>
          <a:prstGeom prst="rect">
            <a:avLst/>
          </a:prstGeom>
        </p:spPr>
      </p:pic>
      <p:pic>
        <p:nvPicPr>
          <p:cNvPr id="13" name="Рисунок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29037" y="3355848"/>
            <a:ext cx="1393027" cy="1368152"/>
          </a:xfrm>
          <a:prstGeom prst="rect">
            <a:avLst/>
          </a:prstGeom>
        </p:spPr>
      </p:pic>
      <p:pic>
        <p:nvPicPr>
          <p:cNvPr id="17" name="Picture 1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854" t="5241" r="31741" b="495"/>
          <a:stretch/>
        </p:blipFill>
        <p:spPr bwMode="auto">
          <a:xfrm>
            <a:off x="1074367" y="1025304"/>
            <a:ext cx="1553417" cy="1124888"/>
          </a:xfrm>
          <a:prstGeom prst="rect">
            <a:avLst/>
          </a:prstGeom>
          <a:noFill/>
          <a:ln w="9525">
            <a:noFill/>
            <a:miter lim="800000"/>
            <a:headEnd/>
            <a:tailEnd/>
          </a:ln>
          <a:effectLst/>
          <a:scene3d>
            <a:camera prst="orthographicFront">
              <a:rot lat="0" lon="10799977" rev="0"/>
            </a:camera>
            <a:lightRig rig="threePt" dir="t"/>
          </a:scene3d>
        </p:spPr>
      </p:pic>
      <p:pic>
        <p:nvPicPr>
          <p:cNvPr id="22" name="Picture 2"/>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180" t="1540" r="6122" b="4222"/>
          <a:stretch/>
        </p:blipFill>
        <p:spPr bwMode="auto">
          <a:xfrm>
            <a:off x="3923928" y="1106392"/>
            <a:ext cx="1518598" cy="1152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284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Рисунок 6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9608" y="2486264"/>
            <a:ext cx="1975755" cy="1653673"/>
          </a:xfrm>
          <a:prstGeom prst="rect">
            <a:avLst/>
          </a:prstGeom>
        </p:spPr>
      </p:pic>
      <p:pic>
        <p:nvPicPr>
          <p:cNvPr id="45" name="Рисунок 44"/>
          <p:cNvPicPr>
            <a:picLocks noChangeAspect="1"/>
          </p:cNvPicPr>
          <p:nvPr/>
        </p:nvPicPr>
        <p:blipFill rotWithShape="1">
          <a:blip r:embed="rId3" cstate="print">
            <a:extLst>
              <a:ext uri="{28A0092B-C50C-407E-A947-70E740481C1C}">
                <a14:useLocalDpi xmlns:a14="http://schemas.microsoft.com/office/drawing/2010/main" val="0"/>
              </a:ext>
            </a:extLst>
          </a:blip>
          <a:srcRect t="2" b="22978"/>
          <a:stretch/>
        </p:blipFill>
        <p:spPr>
          <a:xfrm>
            <a:off x="6087295" y="2330641"/>
            <a:ext cx="2820111" cy="1565427"/>
          </a:xfrm>
          <a:prstGeom prst="rect">
            <a:avLst/>
          </a:prstGeom>
        </p:spPr>
      </p:pic>
      <p:sp>
        <p:nvSpPr>
          <p:cNvPr id="50" name="Rectangle 2"/>
          <p:cNvSpPr txBox="1">
            <a:spLocks noChangeArrowheads="1"/>
          </p:cNvSpPr>
          <p:nvPr/>
        </p:nvSpPr>
        <p:spPr bwMode="white">
          <a:xfrm>
            <a:off x="0" y="395816"/>
            <a:ext cx="9144000" cy="63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a:solidFill>
                  <a:schemeClr val="bg1"/>
                </a:solidFill>
                <a:latin typeface="+mj-lt"/>
                <a:ea typeface="+mj-ea"/>
                <a:cs typeface="+mj-cs"/>
              </a:defRPr>
            </a:lvl1pPr>
            <a:lvl2pPr algn="ctr" rtl="0" eaLnBrk="1" fontAlgn="base" hangingPunct="1">
              <a:spcBef>
                <a:spcPct val="0"/>
              </a:spcBef>
              <a:spcAft>
                <a:spcPct val="0"/>
              </a:spcAft>
              <a:defRPr sz="3600">
                <a:solidFill>
                  <a:schemeClr val="bg1"/>
                </a:solidFill>
                <a:latin typeface="Tahoma" charset="0"/>
              </a:defRPr>
            </a:lvl2pPr>
            <a:lvl3pPr algn="ctr" rtl="0" eaLnBrk="1" fontAlgn="base" hangingPunct="1">
              <a:spcBef>
                <a:spcPct val="0"/>
              </a:spcBef>
              <a:spcAft>
                <a:spcPct val="0"/>
              </a:spcAft>
              <a:defRPr sz="3600">
                <a:solidFill>
                  <a:schemeClr val="bg1"/>
                </a:solidFill>
                <a:latin typeface="Tahoma" charset="0"/>
              </a:defRPr>
            </a:lvl3pPr>
            <a:lvl4pPr algn="ctr" rtl="0" eaLnBrk="1" fontAlgn="base" hangingPunct="1">
              <a:spcBef>
                <a:spcPct val="0"/>
              </a:spcBef>
              <a:spcAft>
                <a:spcPct val="0"/>
              </a:spcAft>
              <a:defRPr sz="3600">
                <a:solidFill>
                  <a:schemeClr val="bg1"/>
                </a:solidFill>
                <a:latin typeface="Tahoma" charset="0"/>
              </a:defRPr>
            </a:lvl4pPr>
            <a:lvl5pPr algn="ctr" rtl="0" eaLnBrk="1" fontAlgn="base" hangingPunct="1">
              <a:spcBef>
                <a:spcPct val="0"/>
              </a:spcBef>
              <a:spcAft>
                <a:spcPct val="0"/>
              </a:spcAft>
              <a:defRPr sz="3600">
                <a:solidFill>
                  <a:schemeClr val="bg1"/>
                </a:solidFill>
                <a:latin typeface="Tahoma" charset="0"/>
              </a:defRPr>
            </a:lvl5pPr>
            <a:lvl6pPr marL="457200" algn="ctr" rtl="0" eaLnBrk="1" fontAlgn="base" hangingPunct="1">
              <a:spcBef>
                <a:spcPct val="0"/>
              </a:spcBef>
              <a:spcAft>
                <a:spcPct val="0"/>
              </a:spcAft>
              <a:defRPr sz="3600">
                <a:solidFill>
                  <a:schemeClr val="bg1"/>
                </a:solidFill>
                <a:latin typeface="Tahoma" charset="0"/>
              </a:defRPr>
            </a:lvl6pPr>
            <a:lvl7pPr marL="914400" algn="ctr" rtl="0" eaLnBrk="1" fontAlgn="base" hangingPunct="1">
              <a:spcBef>
                <a:spcPct val="0"/>
              </a:spcBef>
              <a:spcAft>
                <a:spcPct val="0"/>
              </a:spcAft>
              <a:defRPr sz="3600">
                <a:solidFill>
                  <a:schemeClr val="bg1"/>
                </a:solidFill>
                <a:latin typeface="Tahoma" charset="0"/>
              </a:defRPr>
            </a:lvl7pPr>
            <a:lvl8pPr marL="1371600" algn="ctr" rtl="0" eaLnBrk="1" fontAlgn="base" hangingPunct="1">
              <a:spcBef>
                <a:spcPct val="0"/>
              </a:spcBef>
              <a:spcAft>
                <a:spcPct val="0"/>
              </a:spcAft>
              <a:defRPr sz="3600">
                <a:solidFill>
                  <a:schemeClr val="bg1"/>
                </a:solidFill>
                <a:latin typeface="Tahoma" charset="0"/>
              </a:defRPr>
            </a:lvl8pPr>
            <a:lvl9pPr marL="1828800" algn="ctr" rtl="0" eaLnBrk="1" fontAlgn="base" hangingPunct="1">
              <a:spcBef>
                <a:spcPct val="0"/>
              </a:spcBef>
              <a:spcAft>
                <a:spcPct val="0"/>
              </a:spcAft>
              <a:defRPr sz="3600">
                <a:solidFill>
                  <a:schemeClr val="bg1"/>
                </a:solidFill>
                <a:latin typeface="Tahoma" charset="0"/>
              </a:defRPr>
            </a:lvl9pPr>
          </a:lstStyle>
          <a:p>
            <a:r>
              <a:rPr lang="ru-RU" sz="3000" b="1" kern="0" dirty="0" smtClean="0">
                <a:effectLst>
                  <a:outerShdw blurRad="38100" dist="38100" dir="2700000" algn="tl">
                    <a:srgbClr val="000000">
                      <a:alpha val="43137"/>
                    </a:srgbClr>
                  </a:outerShdw>
                </a:effectLst>
              </a:rPr>
              <a:t> </a:t>
            </a:r>
            <a:r>
              <a:rPr lang="en-US" sz="3000" b="1" kern="0" dirty="0" smtClean="0">
                <a:effectLst>
                  <a:outerShdw blurRad="38100" dist="38100" dir="2700000" algn="tl">
                    <a:srgbClr val="000000">
                      <a:alpha val="43137"/>
                    </a:srgbClr>
                  </a:outerShdw>
                </a:effectLst>
              </a:rPr>
              <a:t>The Unified Database for offline processing</a:t>
            </a:r>
            <a:endParaRPr lang="en-US" altLang="ru-RU" sz="3000" b="1" kern="0" dirty="0">
              <a:solidFill>
                <a:schemeClr val="accent1"/>
              </a:solidFill>
              <a:effectLst>
                <a:outerShdw blurRad="38100" dist="38100" dir="2700000" algn="tl">
                  <a:srgbClr val="000000">
                    <a:alpha val="43137"/>
                  </a:srgbClr>
                </a:outerShdw>
              </a:effectLst>
            </a:endParaRPr>
          </a:p>
        </p:txBody>
      </p:sp>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6444208" y="4167368"/>
            <a:ext cx="2619906" cy="2323713"/>
          </a:xfrm>
          <a:prstGeom prst="rect">
            <a:avLst/>
          </a:prstGeom>
        </p:spPr>
        <p:txBody>
          <a:bodyPr wrap="square">
            <a:spAutoFit/>
          </a:bodyPr>
          <a:lstStyle/>
          <a:p>
            <a:pPr lvl="0" algn="just" eaLnBrk="1" hangingPunct="1">
              <a:spcAft>
                <a:spcPts val="600"/>
              </a:spcAft>
              <a:buClr>
                <a:srgbClr val="000090"/>
              </a:buClr>
              <a:buBlip>
                <a:blip r:embed="rId4"/>
              </a:buBlip>
              <a:defRPr/>
            </a:pPr>
            <a:r>
              <a:rPr lang="en-US" sz="1200" kern="0" dirty="0">
                <a:solidFill>
                  <a:srgbClr val="000000"/>
                </a:solidFill>
              </a:rPr>
              <a:t> </a:t>
            </a:r>
            <a:r>
              <a:rPr lang="en-US" sz="1200" kern="0" dirty="0">
                <a:solidFill>
                  <a:srgbClr val="008000"/>
                </a:solidFill>
              </a:rPr>
              <a:t>central data storage</a:t>
            </a:r>
            <a:r>
              <a:rPr lang="en-US" sz="1200" kern="0" dirty="0">
                <a:solidFill>
                  <a:srgbClr val="000000"/>
                </a:solidFill>
              </a:rPr>
              <a:t> for offline data </a:t>
            </a:r>
            <a:r>
              <a:rPr lang="en-US" sz="1200" kern="0" dirty="0" smtClean="0">
                <a:solidFill>
                  <a:srgbClr val="000000"/>
                </a:solidFill>
              </a:rPr>
              <a:t>analysis</a:t>
            </a:r>
            <a:endParaRPr lang="en-US" sz="1200" kern="0" dirty="0">
              <a:solidFill>
                <a:srgbClr val="000000"/>
              </a:solidFill>
            </a:endParaRPr>
          </a:p>
          <a:p>
            <a:pPr lvl="0" algn="just" eaLnBrk="1" hangingPunct="1">
              <a:spcAft>
                <a:spcPts val="600"/>
              </a:spcAft>
              <a:buClr>
                <a:srgbClr val="000090"/>
              </a:buClr>
              <a:buBlip>
                <a:blip r:embed="rId4"/>
              </a:buBlip>
              <a:defRPr/>
            </a:pPr>
            <a:r>
              <a:rPr lang="en-US" sz="1200" kern="0" dirty="0" smtClean="0">
                <a:solidFill>
                  <a:srgbClr val="008000"/>
                </a:solidFill>
              </a:rPr>
              <a:t> unified </a:t>
            </a:r>
            <a:r>
              <a:rPr lang="en-US" sz="1200" kern="0" dirty="0">
                <a:solidFill>
                  <a:srgbClr val="008000"/>
                </a:solidFill>
              </a:rPr>
              <a:t>access</a:t>
            </a:r>
            <a:r>
              <a:rPr lang="en-US" sz="1200" kern="0" dirty="0">
                <a:solidFill>
                  <a:srgbClr val="000000"/>
                </a:solidFill>
              </a:rPr>
              <a:t> and data </a:t>
            </a:r>
            <a:r>
              <a:rPr lang="en-US" sz="1200" kern="0" dirty="0" smtClean="0">
                <a:solidFill>
                  <a:srgbClr val="000000"/>
                </a:solidFill>
              </a:rPr>
              <a:t>management</a:t>
            </a:r>
            <a:endParaRPr lang="en-US" sz="1200" kern="0" dirty="0">
              <a:solidFill>
                <a:srgbClr val="000000"/>
              </a:solidFill>
            </a:endParaRPr>
          </a:p>
          <a:p>
            <a:pPr lvl="0" algn="just" eaLnBrk="1" hangingPunct="1">
              <a:spcAft>
                <a:spcPts val="600"/>
              </a:spcAft>
              <a:buClr>
                <a:srgbClr val="000090"/>
              </a:buClr>
              <a:buBlip>
                <a:blip r:embed="rId4"/>
              </a:buBlip>
              <a:defRPr/>
            </a:pPr>
            <a:r>
              <a:rPr lang="en-US" sz="1200" dirty="0" smtClean="0"/>
              <a:t> correct </a:t>
            </a:r>
            <a:r>
              <a:rPr lang="en-US" sz="1200" dirty="0">
                <a:solidFill>
                  <a:srgbClr val="008000"/>
                </a:solidFill>
              </a:rPr>
              <a:t>multi-user data processing</a:t>
            </a:r>
            <a:endParaRPr lang="en-US" sz="1200" kern="0" dirty="0">
              <a:solidFill>
                <a:srgbClr val="008000"/>
              </a:solidFill>
            </a:endParaRPr>
          </a:p>
          <a:p>
            <a:pPr lvl="0" algn="just" eaLnBrk="1" hangingPunct="1">
              <a:spcAft>
                <a:spcPts val="600"/>
              </a:spcAft>
              <a:buClr>
                <a:srgbClr val="000090"/>
              </a:buClr>
              <a:buBlip>
                <a:blip r:embed="rId4"/>
              </a:buBlip>
              <a:defRPr/>
            </a:pPr>
            <a:r>
              <a:rPr lang="en-US" sz="1200" kern="0" dirty="0" smtClean="0">
                <a:solidFill>
                  <a:srgbClr val="000000"/>
                </a:solidFill>
              </a:rPr>
              <a:t> ensuring </a:t>
            </a:r>
            <a:r>
              <a:rPr lang="en-US" sz="1200" kern="0" dirty="0">
                <a:solidFill>
                  <a:srgbClr val="000000"/>
                </a:solidFill>
              </a:rPr>
              <a:t>the </a:t>
            </a:r>
            <a:r>
              <a:rPr lang="en-US" sz="1200" kern="0" dirty="0" smtClean="0">
                <a:solidFill>
                  <a:srgbClr val="008000"/>
                </a:solidFill>
              </a:rPr>
              <a:t>actuality</a:t>
            </a:r>
            <a:r>
              <a:rPr lang="en-US" sz="1200" kern="0" dirty="0" smtClean="0">
                <a:solidFill>
                  <a:srgbClr val="000000"/>
                </a:solidFill>
              </a:rPr>
              <a:t>, </a:t>
            </a:r>
            <a:r>
              <a:rPr lang="en-US" sz="1200" dirty="0">
                <a:solidFill>
                  <a:srgbClr val="008000"/>
                </a:solidFill>
              </a:rPr>
              <a:t>data consistency and integrity</a:t>
            </a:r>
            <a:endParaRPr lang="en-US" sz="1200" kern="0" dirty="0">
              <a:solidFill>
                <a:srgbClr val="008000"/>
              </a:solidFill>
            </a:endParaRPr>
          </a:p>
          <a:p>
            <a:pPr lvl="0" algn="just" eaLnBrk="1" hangingPunct="1">
              <a:spcAft>
                <a:spcPts val="600"/>
              </a:spcAft>
              <a:buClr>
                <a:srgbClr val="000090"/>
              </a:buClr>
              <a:buBlip>
                <a:blip r:embed="rId4"/>
              </a:buBlip>
              <a:defRPr/>
            </a:pPr>
            <a:r>
              <a:rPr lang="en-US" sz="1200" dirty="0" smtClean="0"/>
              <a:t> excluding </a:t>
            </a:r>
            <a:r>
              <a:rPr lang="en-US" sz="1200" dirty="0"/>
              <a:t>the multiple duplication and use of outdated data</a:t>
            </a:r>
          </a:p>
          <a:p>
            <a:pPr lvl="0" algn="just" eaLnBrk="1" hangingPunct="1">
              <a:spcAft>
                <a:spcPts val="600"/>
              </a:spcAft>
              <a:buClr>
                <a:srgbClr val="000090"/>
              </a:buClr>
              <a:buBlip>
                <a:blip r:embed="rId4"/>
              </a:buBlip>
              <a:defRPr/>
            </a:pPr>
            <a:r>
              <a:rPr lang="en-US" sz="1200" kern="0" dirty="0" smtClean="0">
                <a:solidFill>
                  <a:srgbClr val="008000"/>
                </a:solidFill>
              </a:rPr>
              <a:t> automatic backup</a:t>
            </a:r>
            <a:endParaRPr lang="en-US" sz="1200" dirty="0"/>
          </a:p>
        </p:txBody>
      </p:sp>
      <p:sp>
        <p:nvSpPr>
          <p:cNvPr id="42" name="Прямоугольник 41"/>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46"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20</a:t>
            </a:fld>
            <a:endParaRPr lang="en-US" sz="1200" dirty="0">
              <a:solidFill>
                <a:schemeClr val="bg2">
                  <a:lumMod val="75000"/>
                </a:schemeClr>
              </a:solidFill>
            </a:endParaRPr>
          </a:p>
        </p:txBody>
      </p:sp>
      <p:sp>
        <p:nvSpPr>
          <p:cNvPr id="47"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49" name="Picture 2" descr="http://nica.jinr.ru/images/subs/cd_part.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058" r="16946"/>
          <a:stretch/>
        </p:blipFill>
        <p:spPr bwMode="auto">
          <a:xfrm>
            <a:off x="4705200" y="5151862"/>
            <a:ext cx="1400400" cy="119466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Группа 50"/>
          <p:cNvGrpSpPr/>
          <p:nvPr/>
        </p:nvGrpSpPr>
        <p:grpSpPr>
          <a:xfrm>
            <a:off x="3851920" y="2643516"/>
            <a:ext cx="1368152" cy="1477011"/>
            <a:chOff x="4932040" y="1774187"/>
            <a:chExt cx="1697360" cy="1697360"/>
          </a:xfrm>
        </p:grpSpPr>
        <p:pic>
          <p:nvPicPr>
            <p:cNvPr id="52" name="Рисунок 5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32040" y="1774187"/>
              <a:ext cx="1697360" cy="1697360"/>
            </a:xfrm>
            <a:prstGeom prst="rect">
              <a:avLst/>
            </a:prstGeom>
          </p:spPr>
        </p:pic>
        <p:sp>
          <p:nvSpPr>
            <p:cNvPr id="53" name="Прямоугольник 52"/>
            <p:cNvSpPr/>
            <p:nvPr/>
          </p:nvSpPr>
          <p:spPr>
            <a:xfrm>
              <a:off x="5056688" y="1916832"/>
              <a:ext cx="1459528" cy="672015"/>
            </a:xfrm>
            <a:prstGeom prst="rect">
              <a:avLst/>
            </a:prstGeom>
          </p:spPr>
          <p:txBody>
            <a:bodyPr wrap="square">
              <a:spAutoFit/>
            </a:bodyPr>
            <a:lstStyle/>
            <a:p>
              <a:pPr algn="ctr"/>
              <a:r>
                <a:rPr lang="en-US" sz="1600" b="1" dirty="0"/>
                <a:t>Unified</a:t>
              </a:r>
            </a:p>
            <a:p>
              <a:pPr algn="ctr"/>
              <a:r>
                <a:rPr lang="en-US" sz="1600" b="1" dirty="0"/>
                <a:t>Database</a:t>
              </a:r>
              <a:endParaRPr lang="ru-RU" sz="1600" dirty="0"/>
            </a:p>
          </p:txBody>
        </p:sp>
      </p:grpSp>
      <p:sp>
        <p:nvSpPr>
          <p:cNvPr id="54" name="Прямоугольник 53"/>
          <p:cNvSpPr/>
          <p:nvPr/>
        </p:nvSpPr>
        <p:spPr>
          <a:xfrm rot="1060803">
            <a:off x="2849101" y="3041453"/>
            <a:ext cx="1208167" cy="292388"/>
          </a:xfrm>
          <a:prstGeom prst="rect">
            <a:avLst/>
          </a:prstGeom>
        </p:spPr>
        <p:txBody>
          <a:bodyPr wrap="square">
            <a:spAutoFit/>
          </a:bodyPr>
          <a:lstStyle/>
          <a:p>
            <a:pPr algn="ctr"/>
            <a:r>
              <a:rPr lang="en-US" sz="1300" dirty="0">
                <a:solidFill>
                  <a:srgbClr val="000000"/>
                </a:solidFill>
              </a:rPr>
              <a:t>ROOT</a:t>
            </a:r>
            <a:endParaRPr lang="en-US" sz="1300" dirty="0"/>
          </a:p>
        </p:txBody>
      </p:sp>
      <p:grpSp>
        <p:nvGrpSpPr>
          <p:cNvPr id="55" name="Группа 54"/>
          <p:cNvGrpSpPr/>
          <p:nvPr/>
        </p:nvGrpSpPr>
        <p:grpSpPr>
          <a:xfrm>
            <a:off x="971600" y="2375719"/>
            <a:ext cx="1971987" cy="981273"/>
            <a:chOff x="2126843" y="2483114"/>
            <a:chExt cx="2013109" cy="690327"/>
          </a:xfrm>
        </p:grpSpPr>
        <p:sp>
          <p:nvSpPr>
            <p:cNvPr id="56" name="Прямоугольник 55"/>
            <p:cNvSpPr/>
            <p:nvPr/>
          </p:nvSpPr>
          <p:spPr>
            <a:xfrm>
              <a:off x="2161938" y="2483114"/>
              <a:ext cx="1978014" cy="690327"/>
            </a:xfrm>
            <a:prstGeom prst="rect">
              <a:avLst/>
            </a:prstGeom>
            <a:gradFill>
              <a:gsLst>
                <a:gs pos="0">
                  <a:srgbClr val="FBF1D9"/>
                </a:gs>
                <a:gs pos="100000">
                  <a:srgbClr val="F8DCBE"/>
                </a:gs>
              </a:gsLst>
              <a:lin ang="5400000" scaled="1"/>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Прямоугольник 56"/>
            <p:cNvSpPr/>
            <p:nvPr/>
          </p:nvSpPr>
          <p:spPr>
            <a:xfrm>
              <a:off x="2126843" y="2557188"/>
              <a:ext cx="2013109" cy="584775"/>
            </a:xfrm>
            <a:prstGeom prst="rect">
              <a:avLst/>
            </a:prstGeom>
          </p:spPr>
          <p:txBody>
            <a:bodyPr wrap="square">
              <a:spAutoFit/>
            </a:bodyPr>
            <a:lstStyle/>
            <a:p>
              <a:pPr algn="ctr"/>
              <a:r>
                <a:rPr lang="en-US" sz="1600" b="1" dirty="0"/>
                <a:t>C++ database interface w/o SQL</a:t>
              </a:r>
            </a:p>
            <a:p>
              <a:pPr algn="ctr"/>
              <a:r>
                <a:rPr lang="en-US" sz="1500" dirty="0"/>
                <a:t>(connect, SQL I/O)</a:t>
              </a:r>
              <a:endParaRPr lang="ru-RU" sz="1500" dirty="0"/>
            </a:p>
          </p:txBody>
        </p:sp>
      </p:grpSp>
      <p:sp>
        <p:nvSpPr>
          <p:cNvPr id="58" name="Прямоугольник 57"/>
          <p:cNvSpPr/>
          <p:nvPr/>
        </p:nvSpPr>
        <p:spPr>
          <a:xfrm>
            <a:off x="6625256" y="3895392"/>
            <a:ext cx="1796008" cy="292388"/>
          </a:xfrm>
          <a:prstGeom prst="rect">
            <a:avLst/>
          </a:prstGeom>
        </p:spPr>
        <p:txBody>
          <a:bodyPr wrap="square">
            <a:spAutoFit/>
          </a:bodyPr>
          <a:lstStyle/>
          <a:p>
            <a:pPr algn="ctr"/>
            <a:r>
              <a:rPr lang="en-US" sz="1300" dirty="0"/>
              <a:t>Web-interface</a:t>
            </a:r>
          </a:p>
        </p:txBody>
      </p:sp>
      <p:sp>
        <p:nvSpPr>
          <p:cNvPr id="59" name="Прямоугольник 58"/>
          <p:cNvSpPr/>
          <p:nvPr/>
        </p:nvSpPr>
        <p:spPr>
          <a:xfrm rot="20347029">
            <a:off x="5106637" y="3054988"/>
            <a:ext cx="1080120" cy="292388"/>
          </a:xfrm>
          <a:prstGeom prst="rect">
            <a:avLst/>
          </a:prstGeom>
        </p:spPr>
        <p:txBody>
          <a:bodyPr wrap="square">
            <a:spAutoFit/>
          </a:bodyPr>
          <a:lstStyle/>
          <a:p>
            <a:pPr algn="ctr"/>
            <a:r>
              <a:rPr lang="en-US" sz="1300" dirty="0"/>
              <a:t>PHP</a:t>
            </a:r>
            <a:endParaRPr lang="ru-RU" sz="1300" dirty="0">
              <a:solidFill>
                <a:srgbClr val="000000"/>
              </a:solidFill>
            </a:endParaRPr>
          </a:p>
        </p:txBody>
      </p:sp>
      <p:sp>
        <p:nvSpPr>
          <p:cNvPr id="60" name="Прямоугольник 59"/>
          <p:cNvSpPr/>
          <p:nvPr/>
        </p:nvSpPr>
        <p:spPr>
          <a:xfrm>
            <a:off x="-146584" y="5857527"/>
            <a:ext cx="1994105" cy="307777"/>
          </a:xfrm>
          <a:prstGeom prst="rect">
            <a:avLst/>
          </a:prstGeom>
        </p:spPr>
        <p:txBody>
          <a:bodyPr wrap="square">
            <a:spAutoFit/>
          </a:bodyPr>
          <a:lstStyle/>
          <a:p>
            <a:pPr algn="ctr"/>
            <a:r>
              <a:rPr lang="en-US" sz="1400" dirty="0"/>
              <a:t>Slow Control System</a:t>
            </a:r>
            <a:endParaRPr lang="ru-RU" sz="1400" dirty="0">
              <a:solidFill>
                <a:srgbClr val="000000"/>
              </a:solidFill>
            </a:endParaRPr>
          </a:p>
        </p:txBody>
      </p:sp>
      <p:grpSp>
        <p:nvGrpSpPr>
          <p:cNvPr id="61" name="Группа 60"/>
          <p:cNvGrpSpPr/>
          <p:nvPr/>
        </p:nvGrpSpPr>
        <p:grpSpPr>
          <a:xfrm>
            <a:off x="323528" y="4943274"/>
            <a:ext cx="936104" cy="993727"/>
            <a:chOff x="5026338" y="2249459"/>
            <a:chExt cx="1697360" cy="1697359"/>
          </a:xfrm>
        </p:grpSpPr>
        <p:pic>
          <p:nvPicPr>
            <p:cNvPr id="62" name="Рисунок 6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6338" y="2249459"/>
              <a:ext cx="1697360" cy="1697359"/>
            </a:xfrm>
            <a:prstGeom prst="rect">
              <a:avLst/>
            </a:prstGeom>
          </p:spPr>
        </p:pic>
        <p:sp>
          <p:nvSpPr>
            <p:cNvPr id="63" name="Прямоугольник 62"/>
            <p:cNvSpPr/>
            <p:nvPr/>
          </p:nvSpPr>
          <p:spPr>
            <a:xfrm>
              <a:off x="5154799" y="2468808"/>
              <a:ext cx="1459528" cy="551990"/>
            </a:xfrm>
            <a:prstGeom prst="rect">
              <a:avLst/>
            </a:prstGeom>
          </p:spPr>
          <p:txBody>
            <a:bodyPr wrap="square">
              <a:spAutoFit/>
            </a:bodyPr>
            <a:lstStyle/>
            <a:p>
              <a:pPr algn="ctr"/>
              <a:r>
                <a:rPr lang="en-US" sz="1500" dirty="0"/>
                <a:t>Tango</a:t>
              </a:r>
            </a:p>
          </p:txBody>
        </p:sp>
      </p:grpSp>
      <p:sp>
        <p:nvSpPr>
          <p:cNvPr id="64" name="Стрелка вниз 63"/>
          <p:cNvSpPr/>
          <p:nvPr/>
        </p:nvSpPr>
        <p:spPr>
          <a:xfrm rot="10800000">
            <a:off x="4283968" y="4365104"/>
            <a:ext cx="432048" cy="936104"/>
          </a:xfrm>
          <a:prstGeom prst="downArrow">
            <a:avLst>
              <a:gd name="adj1" fmla="val 50000"/>
              <a:gd name="adj2" fmla="val 60920"/>
            </a:avLst>
          </a:prstGeom>
          <a:no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65" name="Прямая со стрелкой 64"/>
          <p:cNvCxnSpPr/>
          <p:nvPr/>
        </p:nvCxnSpPr>
        <p:spPr>
          <a:xfrm flipH="1">
            <a:off x="5162159" y="2881510"/>
            <a:ext cx="901615" cy="317347"/>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66" name="Прямая со стрелкой 65"/>
          <p:cNvCxnSpPr>
            <a:stCxn id="56" idx="3"/>
          </p:cNvCxnSpPr>
          <p:nvPr/>
        </p:nvCxnSpPr>
        <p:spPr>
          <a:xfrm>
            <a:off x="2943587" y="2866356"/>
            <a:ext cx="1008805" cy="340438"/>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67" name="Прямая соединительная линия 66"/>
          <p:cNvCxnSpPr/>
          <p:nvPr/>
        </p:nvCxnSpPr>
        <p:spPr>
          <a:xfrm>
            <a:off x="1691680" y="4781864"/>
            <a:ext cx="0" cy="134605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8" name="Прямая соединительная линия 67"/>
          <p:cNvCxnSpPr/>
          <p:nvPr/>
        </p:nvCxnSpPr>
        <p:spPr>
          <a:xfrm flipH="1">
            <a:off x="35496" y="6125850"/>
            <a:ext cx="1656184" cy="247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9" name="Прямая со стрелкой 68"/>
          <p:cNvCxnSpPr>
            <a:stCxn id="56" idx="2"/>
          </p:cNvCxnSpPr>
          <p:nvPr/>
        </p:nvCxnSpPr>
        <p:spPr>
          <a:xfrm flipH="1">
            <a:off x="971600" y="3356992"/>
            <a:ext cx="1003183" cy="1415377"/>
          </a:xfrm>
          <a:prstGeom prst="straightConnector1">
            <a:avLst/>
          </a:prstGeom>
          <a:ln>
            <a:solidFill>
              <a:schemeClr val="tx1"/>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72" name="Прямоугольник 71"/>
          <p:cNvSpPr/>
          <p:nvPr/>
        </p:nvSpPr>
        <p:spPr>
          <a:xfrm rot="18331951">
            <a:off x="889625" y="3969648"/>
            <a:ext cx="1479206" cy="292388"/>
          </a:xfrm>
          <a:prstGeom prst="rect">
            <a:avLst/>
          </a:prstGeom>
        </p:spPr>
        <p:txBody>
          <a:bodyPr wrap="square">
            <a:spAutoFit/>
          </a:bodyPr>
          <a:lstStyle/>
          <a:p>
            <a:pPr algn="ctr"/>
            <a:r>
              <a:rPr lang="en-US" sz="1300" dirty="0" smtClean="0">
                <a:solidFill>
                  <a:srgbClr val="000000"/>
                </a:solidFill>
              </a:rPr>
              <a:t>Tango Interface</a:t>
            </a:r>
            <a:endParaRPr lang="en-US" sz="1300" dirty="0"/>
          </a:p>
        </p:txBody>
      </p:sp>
      <p:pic>
        <p:nvPicPr>
          <p:cNvPr id="73" name="Рисунок 7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58029" y="1064283"/>
            <a:ext cx="682323" cy="682323"/>
          </a:xfrm>
          <a:prstGeom prst="rect">
            <a:avLst/>
          </a:prstGeom>
        </p:spPr>
      </p:pic>
      <p:sp>
        <p:nvSpPr>
          <p:cNvPr id="74" name="Прямоугольник 73"/>
          <p:cNvSpPr/>
          <p:nvPr/>
        </p:nvSpPr>
        <p:spPr>
          <a:xfrm>
            <a:off x="7020272" y="1667556"/>
            <a:ext cx="787896" cy="338554"/>
          </a:xfrm>
          <a:prstGeom prst="rect">
            <a:avLst/>
          </a:prstGeom>
        </p:spPr>
        <p:txBody>
          <a:bodyPr wrap="square">
            <a:spAutoFit/>
          </a:bodyPr>
          <a:lstStyle/>
          <a:p>
            <a:pPr algn="ctr"/>
            <a:r>
              <a:rPr lang="en-US" sz="1600" dirty="0"/>
              <a:t>users</a:t>
            </a:r>
            <a:endParaRPr lang="ru-RU" sz="1600" dirty="0"/>
          </a:p>
        </p:txBody>
      </p:sp>
      <p:cxnSp>
        <p:nvCxnSpPr>
          <p:cNvPr id="75" name="Прямая со стрелкой 74"/>
          <p:cNvCxnSpPr/>
          <p:nvPr/>
        </p:nvCxnSpPr>
        <p:spPr>
          <a:xfrm>
            <a:off x="7412296" y="1916832"/>
            <a:ext cx="1" cy="413809"/>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pic>
        <p:nvPicPr>
          <p:cNvPr id="76" name="Рисунок 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11454" y="1052737"/>
            <a:ext cx="728298" cy="789982"/>
          </a:xfrm>
          <a:prstGeom prst="rect">
            <a:avLst/>
          </a:prstGeom>
          <a:effectLst>
            <a:innerShdw blurRad="114300">
              <a:schemeClr val="bg1">
                <a:lumMod val="65000"/>
              </a:schemeClr>
            </a:innerShdw>
          </a:effectLst>
        </p:spPr>
      </p:pic>
      <p:cxnSp>
        <p:nvCxnSpPr>
          <p:cNvPr id="77" name="Прямая со стрелкой 76"/>
          <p:cNvCxnSpPr>
            <a:endCxn id="56" idx="0"/>
          </p:cNvCxnSpPr>
          <p:nvPr/>
        </p:nvCxnSpPr>
        <p:spPr>
          <a:xfrm>
            <a:off x="1974783" y="1988840"/>
            <a:ext cx="0" cy="386879"/>
          </a:xfrm>
          <a:prstGeom prst="straightConnector1">
            <a:avLst/>
          </a:prstGeom>
          <a:ln>
            <a:solidFill>
              <a:schemeClr val="tx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78" name="Прямоугольник 77"/>
          <p:cNvSpPr/>
          <p:nvPr/>
        </p:nvSpPr>
        <p:spPr>
          <a:xfrm>
            <a:off x="3707904" y="4090472"/>
            <a:ext cx="1631586" cy="292388"/>
          </a:xfrm>
          <a:prstGeom prst="rect">
            <a:avLst/>
          </a:prstGeom>
        </p:spPr>
        <p:txBody>
          <a:bodyPr wrap="square">
            <a:spAutoFit/>
          </a:bodyPr>
          <a:lstStyle/>
          <a:p>
            <a:pPr algn="ctr"/>
            <a:r>
              <a:rPr lang="en-US" sz="1300" dirty="0"/>
              <a:t>PostgreSQL</a:t>
            </a:r>
          </a:p>
        </p:txBody>
      </p:sp>
      <p:cxnSp>
        <p:nvCxnSpPr>
          <p:cNvPr id="80" name="Прямая соединительная линия 79"/>
          <p:cNvCxnSpPr/>
          <p:nvPr/>
        </p:nvCxnSpPr>
        <p:spPr>
          <a:xfrm flipH="1">
            <a:off x="35496" y="4772369"/>
            <a:ext cx="1656184" cy="247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1" name="Прямоугольник 80"/>
          <p:cNvSpPr/>
          <p:nvPr/>
        </p:nvSpPr>
        <p:spPr>
          <a:xfrm>
            <a:off x="2139719" y="1013827"/>
            <a:ext cx="1784209" cy="830997"/>
          </a:xfrm>
          <a:prstGeom prst="rect">
            <a:avLst/>
          </a:prstGeom>
        </p:spPr>
        <p:txBody>
          <a:bodyPr wrap="square">
            <a:spAutoFit/>
          </a:bodyPr>
          <a:lstStyle/>
          <a:p>
            <a:pPr algn="ctr"/>
            <a:r>
              <a:rPr lang="en-US" sz="1200" dirty="0"/>
              <a:t>detector simulation</a:t>
            </a:r>
          </a:p>
          <a:p>
            <a:pPr algn="ctr"/>
            <a:r>
              <a:rPr lang="en-US" sz="1200" dirty="0"/>
              <a:t>raw data processing</a:t>
            </a:r>
          </a:p>
          <a:p>
            <a:pPr algn="ctr"/>
            <a:r>
              <a:rPr lang="en-US" sz="1200" dirty="0">
                <a:solidFill>
                  <a:srgbClr val="000000"/>
                </a:solidFill>
              </a:rPr>
              <a:t>event reconstruction</a:t>
            </a:r>
          </a:p>
          <a:p>
            <a:pPr algn="ctr"/>
            <a:r>
              <a:rPr lang="en-US" sz="1200" dirty="0" smtClean="0">
                <a:solidFill>
                  <a:srgbClr val="000000"/>
                </a:solidFill>
              </a:rPr>
              <a:t>physics </a:t>
            </a:r>
            <a:r>
              <a:rPr lang="en-US" sz="1200" dirty="0">
                <a:solidFill>
                  <a:srgbClr val="000000"/>
                </a:solidFill>
              </a:rPr>
              <a:t>analysis</a:t>
            </a:r>
            <a:endParaRPr lang="ru-RU" sz="1200" dirty="0">
              <a:solidFill>
                <a:srgbClr val="000000"/>
              </a:solidFill>
            </a:endParaRPr>
          </a:p>
        </p:txBody>
      </p:sp>
      <p:sp>
        <p:nvSpPr>
          <p:cNvPr id="83" name="Прямоугольник 82"/>
          <p:cNvSpPr/>
          <p:nvPr/>
        </p:nvSpPr>
        <p:spPr>
          <a:xfrm>
            <a:off x="5940152" y="1178996"/>
            <a:ext cx="1280153" cy="461665"/>
          </a:xfrm>
          <a:prstGeom prst="rect">
            <a:avLst/>
          </a:prstGeom>
        </p:spPr>
        <p:txBody>
          <a:bodyPr wrap="square">
            <a:spAutoFit/>
          </a:bodyPr>
          <a:lstStyle/>
          <a:p>
            <a:pPr algn="ctr"/>
            <a:r>
              <a:rPr lang="en-US" sz="1200" dirty="0"/>
              <a:t>reading and changing data</a:t>
            </a:r>
            <a:endParaRPr lang="ru-RU" sz="1200" dirty="0">
              <a:solidFill>
                <a:srgbClr val="000000"/>
              </a:solidFill>
            </a:endParaRPr>
          </a:p>
        </p:txBody>
      </p:sp>
      <p:sp>
        <p:nvSpPr>
          <p:cNvPr id="84" name="Прямоугольник 83"/>
          <p:cNvSpPr/>
          <p:nvPr/>
        </p:nvSpPr>
        <p:spPr>
          <a:xfrm>
            <a:off x="899592" y="1712282"/>
            <a:ext cx="2175016" cy="323165"/>
          </a:xfrm>
          <a:prstGeom prst="rect">
            <a:avLst/>
          </a:prstGeom>
        </p:spPr>
        <p:txBody>
          <a:bodyPr wrap="square">
            <a:spAutoFit/>
          </a:bodyPr>
          <a:lstStyle/>
          <a:p>
            <a:pPr algn="ctr"/>
            <a:r>
              <a:rPr lang="en-US" sz="1500" dirty="0"/>
              <a:t>BmnRoot</a:t>
            </a:r>
            <a:endParaRPr lang="ru-RU" sz="1500" dirty="0"/>
          </a:p>
        </p:txBody>
      </p:sp>
      <p:pic>
        <p:nvPicPr>
          <p:cNvPr id="85" name="Рисунок 8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867102" y="5033444"/>
            <a:ext cx="2188781" cy="1424483"/>
          </a:xfrm>
          <a:prstGeom prst="rect">
            <a:avLst/>
          </a:prstGeom>
        </p:spPr>
      </p:pic>
      <p:sp>
        <p:nvSpPr>
          <p:cNvPr id="89" name="Прямоугольник 88"/>
          <p:cNvSpPr/>
          <p:nvPr/>
        </p:nvSpPr>
        <p:spPr>
          <a:xfrm>
            <a:off x="3121338" y="4641105"/>
            <a:ext cx="1190884" cy="461665"/>
          </a:xfrm>
          <a:prstGeom prst="rect">
            <a:avLst/>
          </a:prstGeom>
        </p:spPr>
        <p:txBody>
          <a:bodyPr wrap="square">
            <a:spAutoFit/>
          </a:bodyPr>
          <a:lstStyle/>
          <a:p>
            <a:pPr algn="r"/>
            <a:r>
              <a:rPr lang="en-US" sz="1200" b="1" dirty="0">
                <a:solidFill>
                  <a:schemeClr val="tx1">
                    <a:lumMod val="75000"/>
                    <a:lumOff val="25000"/>
                  </a:schemeClr>
                </a:solidFill>
              </a:rPr>
              <a:t>configuration</a:t>
            </a:r>
          </a:p>
          <a:p>
            <a:pPr algn="r"/>
            <a:r>
              <a:rPr lang="en-US" sz="1200" b="1" dirty="0">
                <a:solidFill>
                  <a:schemeClr val="tx1">
                    <a:lumMod val="75000"/>
                    <a:lumOff val="25000"/>
                  </a:schemeClr>
                </a:solidFill>
              </a:rPr>
              <a:t>calibration</a:t>
            </a:r>
            <a:endParaRPr lang="ru-RU" sz="1100" b="1" dirty="0">
              <a:solidFill>
                <a:schemeClr val="tx1">
                  <a:lumMod val="75000"/>
                  <a:lumOff val="25000"/>
                </a:schemeClr>
              </a:solidFill>
            </a:endParaRPr>
          </a:p>
        </p:txBody>
      </p:sp>
      <p:sp>
        <p:nvSpPr>
          <p:cNvPr id="90" name="Прямоугольник 89"/>
          <p:cNvSpPr/>
          <p:nvPr/>
        </p:nvSpPr>
        <p:spPr>
          <a:xfrm>
            <a:off x="4711077" y="4641104"/>
            <a:ext cx="1256825" cy="461665"/>
          </a:xfrm>
          <a:prstGeom prst="rect">
            <a:avLst/>
          </a:prstGeom>
        </p:spPr>
        <p:txBody>
          <a:bodyPr wrap="square">
            <a:spAutoFit/>
          </a:bodyPr>
          <a:lstStyle/>
          <a:p>
            <a:r>
              <a:rPr lang="en-US" sz="1200" b="1" dirty="0">
                <a:solidFill>
                  <a:schemeClr val="tx1">
                    <a:lumMod val="75000"/>
                    <a:lumOff val="25000"/>
                  </a:schemeClr>
                </a:solidFill>
              </a:rPr>
              <a:t>parameter and</a:t>
            </a:r>
          </a:p>
          <a:p>
            <a:r>
              <a:rPr lang="en-US" sz="1200" b="1" dirty="0">
                <a:solidFill>
                  <a:schemeClr val="tx1">
                    <a:lumMod val="75000"/>
                    <a:lumOff val="25000"/>
                  </a:schemeClr>
                </a:solidFill>
              </a:rPr>
              <a:t>algorithm data</a:t>
            </a:r>
            <a:endParaRPr lang="ru-RU" sz="1100" b="1" dirty="0">
              <a:solidFill>
                <a:schemeClr val="tx1">
                  <a:lumMod val="75000"/>
                  <a:lumOff val="25000"/>
                </a:schemeClr>
              </a:solidFill>
            </a:endParaRPr>
          </a:p>
        </p:txBody>
      </p:sp>
    </p:spTree>
    <p:extLst>
      <p:ext uri="{BB962C8B-B14F-4D97-AF65-F5344CB8AC3E}">
        <p14:creationId xmlns:p14="http://schemas.microsoft.com/office/powerpoint/2010/main" val="30019095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Рисунок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3006" y="3241080"/>
            <a:ext cx="4430994" cy="3225437"/>
          </a:xfrm>
          <a:prstGeom prst="rect">
            <a:avLst/>
          </a:prstGeom>
        </p:spPr>
      </p:pic>
      <mc:AlternateContent xmlns:mc="http://schemas.openxmlformats.org/markup-compatibility/2006" xmlns:a14="http://schemas.microsoft.com/office/drawing/2010/main">
        <mc:Choice Requires="a14">
          <p:sp>
            <p:nvSpPr>
              <p:cNvPr id="27" name="TextBox 26"/>
              <p:cNvSpPr txBox="1"/>
              <p:nvPr/>
            </p:nvSpPr>
            <p:spPr>
              <a:xfrm>
                <a:off x="7734988" y="6238572"/>
                <a:ext cx="1445524" cy="278666"/>
              </a:xfrm>
              <a:prstGeom prst="rect">
                <a:avLst/>
              </a:prstGeom>
              <a:noFill/>
            </p:spPr>
            <p:txBody>
              <a:bodyPr wrap="none" rtlCol="0">
                <a:spAutoFit/>
              </a:bodyPr>
              <a:lstStyle/>
              <a:p>
                <a:r>
                  <a:rPr lang="en-US" sz="1000" i="1" dirty="0">
                    <a:solidFill>
                      <a:schemeClr val="bg1"/>
                    </a:solidFill>
                  </a:rPr>
                  <a:t>Au-Au </a:t>
                </a:r>
                <a14:m>
                  <m:oMath xmlns:m="http://schemas.openxmlformats.org/officeDocument/2006/math">
                    <m:rad>
                      <m:radPr>
                        <m:degHide m:val="on"/>
                        <m:ctrlPr>
                          <a:rPr lang="ru-RU" sz="1000" i="1" smtClean="0">
                            <a:solidFill>
                              <a:schemeClr val="bg1"/>
                            </a:solidFill>
                            <a:latin typeface="Cambria Math" panose="02040503050406030204" pitchFamily="18" charset="0"/>
                          </a:rPr>
                        </m:ctrlPr>
                      </m:radPr>
                      <m:deg/>
                      <m:e>
                        <m:sSub>
                          <m:sSubPr>
                            <m:ctrlPr>
                              <a:rPr lang="en-US" sz="1000" b="0" i="1" smtClean="0">
                                <a:solidFill>
                                  <a:schemeClr val="bg1"/>
                                </a:solidFill>
                                <a:latin typeface="Cambria Math" panose="02040503050406030204" pitchFamily="18" charset="0"/>
                              </a:rPr>
                            </m:ctrlPr>
                          </m:sSubPr>
                          <m:e>
                            <m:r>
                              <a:rPr lang="en-US" sz="1000" b="0" i="1" smtClean="0">
                                <a:solidFill>
                                  <a:schemeClr val="bg1"/>
                                </a:solidFill>
                                <a:latin typeface="Cambria Math"/>
                              </a:rPr>
                              <m:t>𝑆</m:t>
                            </m:r>
                          </m:e>
                          <m:sub>
                            <m:r>
                              <a:rPr lang="en-US" sz="1000" b="0" i="1" smtClean="0">
                                <a:solidFill>
                                  <a:schemeClr val="bg1"/>
                                </a:solidFill>
                                <a:latin typeface="Cambria Math"/>
                              </a:rPr>
                              <m:t>𝑁𝑁</m:t>
                            </m:r>
                          </m:sub>
                        </m:sSub>
                      </m:e>
                    </m:rad>
                    <m:r>
                      <a:rPr lang="en-US" sz="1000" b="0" i="1" smtClean="0">
                        <a:solidFill>
                          <a:schemeClr val="bg1"/>
                        </a:solidFill>
                        <a:latin typeface="Cambria Math"/>
                      </a:rPr>
                      <m:t>=</m:t>
                    </m:r>
                    <m:r>
                      <a:rPr lang="en-US" sz="1000" b="0" i="1" smtClean="0">
                        <a:solidFill>
                          <a:schemeClr val="bg1"/>
                        </a:solidFill>
                        <a:latin typeface="Cambria Math"/>
                      </a:rPr>
                      <m:t>11</m:t>
                    </m:r>
                    <m:r>
                      <a:rPr lang="en-US" sz="1000" b="0" i="1" smtClean="0">
                        <a:solidFill>
                          <a:schemeClr val="bg1"/>
                        </a:solidFill>
                        <a:latin typeface="Cambria Math"/>
                      </a:rPr>
                      <m:t> </m:t>
                    </m:r>
                    <m:r>
                      <a:rPr lang="en-US" sz="1000" b="0" i="1" smtClean="0">
                        <a:solidFill>
                          <a:schemeClr val="bg1"/>
                        </a:solidFill>
                        <a:latin typeface="Cambria Math"/>
                      </a:rPr>
                      <m:t>𝐺𝑒𝑉</m:t>
                    </m:r>
                  </m:oMath>
                </a14:m>
                <a:endParaRPr lang="ru-RU" sz="1000" dirty="0">
                  <a:solidFill>
                    <a:schemeClr val="bg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734988" y="6238572"/>
                <a:ext cx="1445524" cy="278666"/>
              </a:xfrm>
              <a:prstGeom prst="rect">
                <a:avLst/>
              </a:prstGeom>
              <a:blipFill rotWithShape="1">
                <a:blip r:embed="rId3"/>
                <a:stretch>
                  <a:fillRect b="-4348"/>
                </a:stretch>
              </a:blipFill>
            </p:spPr>
            <p:txBody>
              <a:bodyPr/>
              <a:lstStyle/>
              <a:p>
                <a:r>
                  <a:rPr lang="ru-RU">
                    <a:noFill/>
                  </a:rPr>
                  <a:t> </a:t>
                </a:r>
              </a:p>
            </p:txBody>
          </p:sp>
        </mc:Fallback>
      </mc:AlternateContent>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4"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21</a:t>
            </a:fld>
            <a:endParaRPr lang="en-US" sz="1200" dirty="0">
              <a:solidFill>
                <a:schemeClr val="bg2">
                  <a:lumMod val="75000"/>
                </a:schemeClr>
              </a:solidFill>
            </a:endParaRPr>
          </a:p>
        </p:txBody>
      </p:sp>
      <p:sp>
        <p:nvSpPr>
          <p:cNvPr id="15"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7" name="Rectangle 2"/>
          <p:cNvSpPr>
            <a:spLocks noGrp="1" noChangeArrowheads="1"/>
          </p:cNvSpPr>
          <p:nvPr>
            <p:ph type="title"/>
          </p:nvPr>
        </p:nvSpPr>
        <p:spPr>
          <a:xfrm>
            <a:off x="0" y="395816"/>
            <a:ext cx="9144000" cy="639986"/>
          </a:xfrm>
        </p:spPr>
        <p:txBody>
          <a:bodyPr/>
          <a:lstStyle/>
          <a:p>
            <a:r>
              <a:rPr lang="ru-RU" sz="3000" b="1" dirty="0">
                <a:effectLst>
                  <a:outerShdw blurRad="38100" dist="38100" dir="2700000" algn="tl">
                    <a:srgbClr val="000000">
                      <a:alpha val="43137"/>
                    </a:srgbClr>
                  </a:outerShdw>
                </a:effectLst>
              </a:rPr>
              <a:t> </a:t>
            </a:r>
            <a:r>
              <a:rPr lang="en-US" sz="3000" b="1" dirty="0">
                <a:effectLst>
                  <a:outerShdw blurRad="38100" dist="38100" dir="2700000" algn="tl">
                    <a:srgbClr val="000000">
                      <a:alpha val="43137"/>
                    </a:srgbClr>
                  </a:outerShdw>
                </a:effectLst>
              </a:rPr>
              <a:t>Event Display for the NICA experiments</a:t>
            </a:r>
            <a:endParaRPr lang="en-US" altLang="ru-RU" sz="3000" b="1" dirty="0">
              <a:solidFill>
                <a:schemeClr val="accent1"/>
              </a:solidFill>
              <a:effectLst>
                <a:outerShdw blurRad="38100" dist="38100" dir="2700000" algn="tl">
                  <a:srgbClr val="000000">
                    <a:alpha val="43137"/>
                  </a:srgbClr>
                </a:outerShdw>
              </a:effectLst>
            </a:endParaRPr>
          </a:p>
        </p:txBody>
      </p:sp>
      <p:sp>
        <p:nvSpPr>
          <p:cNvPr id="18" name="Прямоугольник 17"/>
          <p:cNvSpPr/>
          <p:nvPr/>
        </p:nvSpPr>
        <p:spPr>
          <a:xfrm>
            <a:off x="5485524" y="2590433"/>
            <a:ext cx="3550972" cy="622543"/>
          </a:xfrm>
          <a:prstGeom prst="rect">
            <a:avLst/>
          </a:prstGeom>
        </p:spPr>
        <p:txBody>
          <a:bodyPr wrap="none">
            <a:spAutoFit/>
          </a:bodyPr>
          <a:lstStyle/>
          <a:p>
            <a:pPr algn="ctr">
              <a:lnSpc>
                <a:spcPct val="120000"/>
              </a:lnSpc>
            </a:pPr>
            <a:r>
              <a:rPr lang="en-US" sz="1600" dirty="0"/>
              <a:t>Event Display for </a:t>
            </a:r>
            <a:r>
              <a:rPr lang="en-US" sz="1600" dirty="0">
                <a:solidFill>
                  <a:srgbClr val="008000"/>
                </a:solidFill>
              </a:rPr>
              <a:t>reconstructed</a:t>
            </a:r>
            <a:r>
              <a:rPr lang="en-US" sz="1600" dirty="0"/>
              <a:t> data:</a:t>
            </a:r>
          </a:p>
          <a:p>
            <a:pPr algn="ctr">
              <a:lnSpc>
                <a:spcPct val="120000"/>
              </a:lnSpc>
            </a:pPr>
            <a:r>
              <a:rPr lang="en-US" sz="1400" i="1" dirty="0"/>
              <a:t>hits, tracks, calorimeter towers</a:t>
            </a:r>
            <a:r>
              <a:rPr lang="en-US" sz="1400" dirty="0"/>
              <a:t> </a:t>
            </a:r>
            <a:endParaRPr lang="ru-RU" sz="1400" dirty="0"/>
          </a:p>
        </p:txBody>
      </p:sp>
      <p:sp>
        <p:nvSpPr>
          <p:cNvPr id="19" name="Прямоугольник 18"/>
          <p:cNvSpPr/>
          <p:nvPr/>
        </p:nvSpPr>
        <p:spPr>
          <a:xfrm>
            <a:off x="5846088" y="1115452"/>
            <a:ext cx="2659702" cy="369332"/>
          </a:xfrm>
          <a:prstGeom prst="rect">
            <a:avLst/>
          </a:prstGeom>
        </p:spPr>
        <p:txBody>
          <a:bodyPr wrap="none">
            <a:spAutoFit/>
          </a:bodyPr>
          <a:lstStyle/>
          <a:p>
            <a:pPr algn="ctr"/>
            <a:r>
              <a:rPr lang="en-US" i="1" u="sng" dirty="0"/>
              <a:t>based on EVE package</a:t>
            </a:r>
          </a:p>
        </p:txBody>
      </p:sp>
      <p:pic>
        <p:nvPicPr>
          <p:cNvPr id="2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4066"/>
          <a:stretch/>
        </p:blipFill>
        <p:spPr bwMode="auto">
          <a:xfrm>
            <a:off x="29791" y="1025118"/>
            <a:ext cx="5090655" cy="3250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2" name="Прямоугольник 21"/>
              <p:cNvSpPr/>
              <p:nvPr/>
            </p:nvSpPr>
            <p:spPr>
              <a:xfrm>
                <a:off x="3893385" y="3673878"/>
                <a:ext cx="1298112" cy="246221"/>
              </a:xfrm>
              <a:prstGeom prst="rect">
                <a:avLst/>
              </a:prstGeom>
            </p:spPr>
            <p:txBody>
              <a:bodyPr wrap="none">
                <a:spAutoFit/>
              </a:bodyPr>
              <a:lstStyle/>
              <a:p>
                <a:r>
                  <a:rPr lang="en-US" sz="1000" i="1" dirty="0">
                    <a:effectLst>
                      <a:outerShdw blurRad="38100" dist="38100" dir="2700000" algn="tl">
                        <a:srgbClr val="000000">
                          <a:alpha val="43137"/>
                        </a:srgbClr>
                      </a:outerShdw>
                    </a:effectLst>
                  </a:rPr>
                  <a:t>Au-Au </a:t>
                </a:r>
                <a14:m>
                  <m:oMath xmlns:m="http://schemas.openxmlformats.org/officeDocument/2006/math">
                    <m:sSub>
                      <m:sSubPr>
                        <m:ctrlPr>
                          <a:rPr lang="en-US" sz="1000" i="1">
                            <a:effectLst>
                              <a:outerShdw blurRad="38100" dist="38100" dir="2700000" algn="tl">
                                <a:srgbClr val="000000">
                                  <a:alpha val="43137"/>
                                </a:srgbClr>
                              </a:outerShdw>
                            </a:effectLst>
                            <a:latin typeface="Cambria Math" panose="02040503050406030204" pitchFamily="18" charset="0"/>
                          </a:rPr>
                        </m:ctrlPr>
                      </m:sSubPr>
                      <m:e>
                        <m:r>
                          <a:rPr lang="en-US" sz="1000" i="1">
                            <a:effectLst>
                              <a:outerShdw blurRad="38100" dist="38100" dir="2700000" algn="tl">
                                <a:srgbClr val="000000">
                                  <a:alpha val="43137"/>
                                </a:srgbClr>
                              </a:outerShdw>
                            </a:effectLst>
                            <a:latin typeface="Cambria Math"/>
                          </a:rPr>
                          <m:t>𝐸</m:t>
                        </m:r>
                      </m:e>
                      <m:sub>
                        <m:r>
                          <a:rPr lang="en-US" sz="1000" i="1">
                            <a:effectLst>
                              <a:outerShdw blurRad="38100" dist="38100" dir="2700000" algn="tl">
                                <a:srgbClr val="000000">
                                  <a:alpha val="43137"/>
                                </a:srgbClr>
                              </a:outerShdw>
                            </a:effectLst>
                            <a:latin typeface="Cambria Math"/>
                          </a:rPr>
                          <m:t>𝑙𝑎𝑏</m:t>
                        </m:r>
                      </m:sub>
                    </m:sSub>
                    <m:r>
                      <a:rPr lang="en-US" sz="1000" i="1">
                        <a:effectLst>
                          <a:outerShdw blurRad="38100" dist="38100" dir="2700000" algn="tl">
                            <a:srgbClr val="000000">
                              <a:alpha val="43137"/>
                            </a:srgbClr>
                          </a:outerShdw>
                        </a:effectLst>
                        <a:latin typeface="Cambria Math"/>
                      </a:rPr>
                      <m:t>=</m:t>
                    </m:r>
                    <m:r>
                      <a:rPr lang="en-US" sz="1000" i="1">
                        <a:effectLst>
                          <a:outerShdw blurRad="38100" dist="38100" dir="2700000" algn="tl">
                            <a:srgbClr val="000000">
                              <a:alpha val="43137"/>
                            </a:srgbClr>
                          </a:outerShdw>
                        </a:effectLst>
                        <a:latin typeface="Cambria Math"/>
                      </a:rPr>
                      <m:t>4</m:t>
                    </m:r>
                    <m:r>
                      <a:rPr lang="en-US" sz="1000" i="1">
                        <a:effectLst>
                          <a:outerShdw blurRad="38100" dist="38100" dir="2700000" algn="tl">
                            <a:srgbClr val="000000">
                              <a:alpha val="43137"/>
                            </a:srgbClr>
                          </a:outerShdw>
                        </a:effectLst>
                        <a:latin typeface="Cambria Math"/>
                      </a:rPr>
                      <m:t> </m:t>
                    </m:r>
                    <m:r>
                      <a:rPr lang="en-US" sz="1000" i="1">
                        <a:effectLst>
                          <a:outerShdw blurRad="38100" dist="38100" dir="2700000" algn="tl">
                            <a:srgbClr val="000000">
                              <a:alpha val="43137"/>
                            </a:srgbClr>
                          </a:outerShdw>
                        </a:effectLst>
                        <a:latin typeface="Cambria Math"/>
                      </a:rPr>
                      <m:t>𝐺𝑒𝑉</m:t>
                    </m:r>
                  </m:oMath>
                </a14:m>
                <a:endParaRPr lang="ru-RU" sz="1000" dirty="0">
                  <a:effectLst>
                    <a:outerShdw blurRad="38100" dist="38100" dir="2700000" algn="tl">
                      <a:srgbClr val="000000">
                        <a:alpha val="43137"/>
                      </a:srgbClr>
                    </a:outerShdw>
                  </a:effectLst>
                </a:endParaRPr>
              </a:p>
            </p:txBody>
          </p:sp>
        </mc:Choice>
        <mc:Fallback xmlns="">
          <p:sp>
            <p:nvSpPr>
              <p:cNvPr id="22" name="Прямоугольник 21"/>
              <p:cNvSpPr>
                <a:spLocks noRot="1" noChangeAspect="1" noMove="1" noResize="1" noEditPoints="1" noAdjustHandles="1" noChangeArrowheads="1" noChangeShapeType="1" noTextEdit="1"/>
              </p:cNvSpPr>
              <p:nvPr/>
            </p:nvSpPr>
            <p:spPr>
              <a:xfrm>
                <a:off x="3893385" y="3673878"/>
                <a:ext cx="1298112" cy="246221"/>
              </a:xfrm>
              <a:prstGeom prst="rect">
                <a:avLst/>
              </a:prstGeom>
              <a:blipFill rotWithShape="1">
                <a:blip r:embed="rId5"/>
                <a:stretch>
                  <a:fillRect t="-2500" b="-17500"/>
                </a:stretch>
              </a:blipFill>
            </p:spPr>
            <p:txBody>
              <a:bodyPr/>
              <a:lstStyle/>
              <a:p>
                <a:r>
                  <a:rPr lang="ru-RU">
                    <a:noFill/>
                  </a:rPr>
                  <a:t> </a:t>
                </a:r>
              </a:p>
            </p:txBody>
          </p:sp>
        </mc:Fallback>
      </mc:AlternateContent>
      <p:sp>
        <p:nvSpPr>
          <p:cNvPr id="23" name="Прямоугольник 22"/>
          <p:cNvSpPr/>
          <p:nvPr/>
        </p:nvSpPr>
        <p:spPr>
          <a:xfrm>
            <a:off x="-35429" y="4229966"/>
            <a:ext cx="3743333" cy="646331"/>
          </a:xfrm>
          <a:prstGeom prst="rect">
            <a:avLst/>
          </a:prstGeom>
        </p:spPr>
        <p:txBody>
          <a:bodyPr wrap="none">
            <a:spAutoFit/>
          </a:bodyPr>
          <a:lstStyle/>
          <a:p>
            <a:pPr algn="ctr">
              <a:lnSpc>
                <a:spcPct val="120000"/>
              </a:lnSpc>
            </a:pPr>
            <a:r>
              <a:rPr lang="en-US" sz="1600" dirty="0"/>
              <a:t>Event Display for </a:t>
            </a:r>
            <a:r>
              <a:rPr lang="en-US" sz="1600" dirty="0">
                <a:solidFill>
                  <a:srgbClr val="008000"/>
                </a:solidFill>
              </a:rPr>
              <a:t>simulated</a:t>
            </a:r>
            <a:r>
              <a:rPr lang="en-US" sz="1600" dirty="0"/>
              <a:t> </a:t>
            </a:r>
            <a:r>
              <a:rPr lang="en-US" sz="1600" dirty="0" smtClean="0"/>
              <a:t>event data</a:t>
            </a:r>
            <a:r>
              <a:rPr lang="en-US" sz="1600" dirty="0"/>
              <a:t>:</a:t>
            </a:r>
          </a:p>
          <a:p>
            <a:pPr algn="ctr">
              <a:lnSpc>
                <a:spcPct val="120000"/>
              </a:lnSpc>
            </a:pPr>
            <a:r>
              <a:rPr lang="en-US" sz="1400" i="1" dirty="0"/>
              <a:t>MC points, tracks, calorimeter towers</a:t>
            </a:r>
            <a:endParaRPr lang="ru-RU" sz="1400" i="1" dirty="0"/>
          </a:p>
        </p:txBody>
      </p:sp>
    </p:spTree>
    <p:extLst>
      <p:ext uri="{BB962C8B-B14F-4D97-AF65-F5344CB8AC3E}">
        <p14:creationId xmlns:p14="http://schemas.microsoft.com/office/powerpoint/2010/main" val="2729254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36" y="1307936"/>
            <a:ext cx="4149074" cy="5001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2"/>
          <p:cNvSpPr>
            <a:spLocks noGrp="1" noChangeArrowheads="1"/>
          </p:cNvSpPr>
          <p:nvPr>
            <p:ph type="title"/>
          </p:nvPr>
        </p:nvSpPr>
        <p:spPr>
          <a:xfrm>
            <a:off x="0" y="412750"/>
            <a:ext cx="9144000" cy="563563"/>
          </a:xfrm>
        </p:spPr>
        <p:txBody>
          <a:bodyPr/>
          <a:lstStyle/>
          <a:p>
            <a:r>
              <a:rPr lang="ru-RU" sz="3000" b="1" dirty="0">
                <a:effectLst>
                  <a:outerShdw blurRad="38100" dist="38100" dir="2700000" algn="tl">
                    <a:srgbClr val="000000">
                      <a:alpha val="43137"/>
                    </a:srgbClr>
                  </a:outerShdw>
                </a:effectLst>
              </a:rPr>
              <a:t> </a:t>
            </a:r>
            <a:r>
              <a:rPr lang="en-US" sz="3000" b="1" dirty="0" smtClean="0">
                <a:effectLst>
                  <a:outerShdw blurRad="38100" dist="38100" dir="2700000" algn="tl">
                    <a:srgbClr val="000000">
                      <a:alpha val="43137"/>
                    </a:srgbClr>
                  </a:outerShdw>
                </a:effectLst>
              </a:rPr>
              <a:t>Online </a:t>
            </a:r>
            <a:r>
              <a:rPr lang="en-US" sz="3000" b="1" dirty="0">
                <a:effectLst>
                  <a:outerShdw blurRad="38100" dist="38100" dir="2700000" algn="tl">
                    <a:srgbClr val="000000">
                      <a:alpha val="43137"/>
                    </a:srgbClr>
                  </a:outerShdw>
                </a:effectLst>
              </a:rPr>
              <a:t>Event Display</a:t>
            </a:r>
            <a:endParaRPr lang="en-US" altLang="ru-RU" sz="2000" b="1" dirty="0">
              <a:solidFill>
                <a:schemeClr val="accent1"/>
              </a:solidFill>
              <a:effectLst>
                <a:outerShdw blurRad="38100" dist="38100" dir="2700000" algn="tl">
                  <a:srgbClr val="000000">
                    <a:alpha val="43137"/>
                  </a:srgbClr>
                </a:outerShdw>
              </a:effectLst>
            </a:endParaRPr>
          </a:p>
        </p:txBody>
      </p:sp>
      <p:sp>
        <p:nvSpPr>
          <p:cNvPr id="58" name="Text Box 40"/>
          <p:cNvSpPr txBox="1">
            <a:spLocks noChangeArrowheads="1"/>
          </p:cNvSpPr>
          <p:nvPr/>
        </p:nvSpPr>
        <p:spPr bwMode="gray">
          <a:xfrm>
            <a:off x="4541182" y="5925143"/>
            <a:ext cx="3884580"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500" b="1" dirty="0">
                <a:solidFill>
                  <a:srgbClr val="008000"/>
                </a:solidFill>
              </a:rPr>
              <a:t>Online Event Display</a:t>
            </a:r>
          </a:p>
          <a:p>
            <a:pPr algn="ctr" eaLnBrk="1" hangingPunct="1"/>
            <a:r>
              <a:rPr lang="en-US" sz="1400" b="1" dirty="0">
                <a:solidFill>
                  <a:srgbClr val="008000"/>
                </a:solidFill>
              </a:rPr>
              <a:t>(GEM hits and tracks in run #1220)</a:t>
            </a:r>
            <a:endParaRPr lang="ru-RU" sz="1400" b="1" dirty="0">
              <a:solidFill>
                <a:srgbClr val="008000"/>
              </a:solidFill>
            </a:endParaRPr>
          </a:p>
        </p:txBody>
      </p:sp>
      <p:grpSp>
        <p:nvGrpSpPr>
          <p:cNvPr id="59" name="Группа 58"/>
          <p:cNvGrpSpPr/>
          <p:nvPr/>
        </p:nvGrpSpPr>
        <p:grpSpPr>
          <a:xfrm>
            <a:off x="3515130" y="1124744"/>
            <a:ext cx="1440596" cy="1381345"/>
            <a:chOff x="3153656" y="1188316"/>
            <a:chExt cx="1440596" cy="1381345"/>
          </a:xfrm>
        </p:grpSpPr>
        <p:grpSp>
          <p:nvGrpSpPr>
            <p:cNvPr id="60" name="Группа 59"/>
            <p:cNvGrpSpPr/>
            <p:nvPr/>
          </p:nvGrpSpPr>
          <p:grpSpPr>
            <a:xfrm>
              <a:off x="3153656" y="1188316"/>
              <a:ext cx="1440596" cy="1381345"/>
              <a:chOff x="4753852" y="1774187"/>
              <a:chExt cx="2061228" cy="1906493"/>
            </a:xfrm>
          </p:grpSpPr>
          <p:pic>
            <p:nvPicPr>
              <p:cNvPr id="62" name="Рисунок 6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1774187"/>
                <a:ext cx="1697360" cy="1697360"/>
              </a:xfrm>
              <a:prstGeom prst="rect">
                <a:avLst/>
              </a:prstGeom>
            </p:spPr>
          </p:pic>
          <p:sp>
            <p:nvSpPr>
              <p:cNvPr id="63" name="Прямоугольник 62"/>
              <p:cNvSpPr/>
              <p:nvPr/>
            </p:nvSpPr>
            <p:spPr>
              <a:xfrm>
                <a:off x="4753852" y="3298374"/>
                <a:ext cx="2061228" cy="382306"/>
              </a:xfrm>
              <a:prstGeom prst="rect">
                <a:avLst/>
              </a:prstGeom>
            </p:spPr>
            <p:txBody>
              <a:bodyPr wrap="square">
                <a:spAutoFit/>
              </a:bodyPr>
              <a:lstStyle/>
              <a:p>
                <a:pPr algn="ctr"/>
                <a:r>
                  <a:rPr lang="en-US" sz="1200" b="1" dirty="0"/>
                  <a:t>Unified Database</a:t>
                </a:r>
                <a:endParaRPr lang="ru-RU" sz="1200" dirty="0"/>
              </a:p>
            </p:txBody>
          </p:sp>
        </p:grpSp>
        <p:pic>
          <p:nvPicPr>
            <p:cNvPr id="61" name="Рисунок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24141" y="1193502"/>
              <a:ext cx="1094390" cy="712241"/>
            </a:xfrm>
            <a:prstGeom prst="rect">
              <a:avLst/>
            </a:prstGeom>
          </p:spPr>
        </p:pic>
      </p:grpSp>
      <p:cxnSp>
        <p:nvCxnSpPr>
          <p:cNvPr id="64" name="Прямая со стрелкой 63"/>
          <p:cNvCxnSpPr>
            <a:cxnSpLocks/>
            <a:stCxn id="62" idx="3"/>
          </p:cNvCxnSpPr>
          <p:nvPr/>
        </p:nvCxnSpPr>
        <p:spPr>
          <a:xfrm>
            <a:off x="4825954" y="1739653"/>
            <a:ext cx="797772" cy="627936"/>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pic>
        <p:nvPicPr>
          <p:cNvPr id="66" name="bmn_1">
            <a:hlinkClick r:id="" action="ppaction://media"/>
            <a:extLst>
              <a:ext uri="{FF2B5EF4-FFF2-40B4-BE49-F238E27FC236}">
                <a16:creationId xmlns:a16="http://schemas.microsoft.com/office/drawing/2014/main" xmlns="" id="{75341C7E-516A-4A81-936E-90BAB4F3B677}"/>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731672" y="2472652"/>
            <a:ext cx="5382447" cy="3465555"/>
          </a:xfrm>
          <a:prstGeom prst="rect">
            <a:avLst/>
          </a:prstGeom>
        </p:spPr>
      </p:pic>
      <mc:AlternateContent xmlns:mc="http://schemas.openxmlformats.org/markup-compatibility/2006" xmlns:a14="http://schemas.microsoft.com/office/drawing/2010/main">
        <mc:Choice Requires="a14">
          <p:sp>
            <p:nvSpPr>
              <p:cNvPr id="67" name="TextBox 66"/>
              <p:cNvSpPr txBox="1"/>
              <p:nvPr/>
            </p:nvSpPr>
            <p:spPr>
              <a:xfrm>
                <a:off x="7694015" y="5700237"/>
                <a:ext cx="1486497" cy="276999"/>
              </a:xfrm>
              <a:prstGeom prst="rect">
                <a:avLst/>
              </a:prstGeom>
              <a:noFill/>
            </p:spPr>
            <p:txBody>
              <a:bodyPr wrap="none" rtlCol="0">
                <a:spAutoFit/>
              </a:bodyPr>
              <a:lstStyle/>
              <a:p>
                <a:r>
                  <a:rPr lang="en-US" sz="1200" i="1" dirty="0">
                    <a:solidFill>
                      <a:schemeClr val="tx1"/>
                    </a:solidFill>
                  </a:rPr>
                  <a:t>C-C </a:t>
                </a:r>
                <a14:m>
                  <m:oMath xmlns:m="http://schemas.openxmlformats.org/officeDocument/2006/math">
                    <m:sSub>
                      <m:sSubPr>
                        <m:ctrlPr>
                          <a:rPr lang="en-US" sz="1200" b="0" i="1" smtClean="0">
                            <a:solidFill>
                              <a:schemeClr val="tx1"/>
                            </a:solidFill>
                            <a:latin typeface="Cambria Math" panose="02040503050406030204" pitchFamily="18" charset="0"/>
                          </a:rPr>
                        </m:ctrlPr>
                      </m:sSubPr>
                      <m:e>
                        <m:r>
                          <a:rPr lang="en-US" sz="1200" b="0" i="1" smtClean="0">
                            <a:solidFill>
                              <a:schemeClr val="tx1"/>
                            </a:solidFill>
                            <a:latin typeface="Cambria Math"/>
                          </a:rPr>
                          <m:t>𝐸</m:t>
                        </m:r>
                      </m:e>
                      <m:sub>
                        <m:r>
                          <a:rPr lang="en-US" sz="1200" b="0" i="1" smtClean="0">
                            <a:solidFill>
                              <a:schemeClr val="tx1"/>
                            </a:solidFill>
                            <a:latin typeface="Cambria Math"/>
                          </a:rPr>
                          <m:t>𝑙𝑎𝑏</m:t>
                        </m:r>
                      </m:sub>
                    </m:sSub>
                    <m:r>
                      <a:rPr lang="en-US" sz="1200" b="0" i="1" smtClean="0">
                        <a:solidFill>
                          <a:schemeClr val="tx1"/>
                        </a:solidFill>
                        <a:latin typeface="Cambria Math"/>
                      </a:rPr>
                      <m:t>=</m:t>
                    </m:r>
                    <m:r>
                      <a:rPr lang="en-US" sz="1200" b="0" i="1" smtClean="0">
                        <a:solidFill>
                          <a:schemeClr val="tx1"/>
                        </a:solidFill>
                        <a:latin typeface="Cambria Math"/>
                      </a:rPr>
                      <m:t>3</m:t>
                    </m:r>
                    <m:r>
                      <a:rPr lang="en-US" sz="1200" b="0" i="1" smtClean="0">
                        <a:solidFill>
                          <a:schemeClr val="tx1"/>
                        </a:solidFill>
                        <a:latin typeface="Cambria Math"/>
                      </a:rPr>
                      <m:t>.</m:t>
                    </m:r>
                    <m:r>
                      <a:rPr lang="en-US" sz="1200" b="0" i="1" smtClean="0">
                        <a:solidFill>
                          <a:schemeClr val="tx1"/>
                        </a:solidFill>
                        <a:latin typeface="Cambria Math"/>
                      </a:rPr>
                      <m:t>5</m:t>
                    </m:r>
                    <m:r>
                      <a:rPr lang="en-US" sz="1200" b="0" i="1" smtClean="0">
                        <a:solidFill>
                          <a:schemeClr val="tx1"/>
                        </a:solidFill>
                        <a:latin typeface="Cambria Math"/>
                      </a:rPr>
                      <m:t> </m:t>
                    </m:r>
                    <m:r>
                      <a:rPr lang="en-US" sz="1200" b="0" i="1" smtClean="0">
                        <a:solidFill>
                          <a:schemeClr val="tx1"/>
                        </a:solidFill>
                        <a:latin typeface="Cambria Math"/>
                      </a:rPr>
                      <m:t>𝐺𝑒𝑉</m:t>
                    </m:r>
                  </m:oMath>
                </a14:m>
                <a:endParaRPr lang="ru-RU" sz="1200" dirty="0">
                  <a:solidFill>
                    <a:schemeClr val="tx1"/>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7694015" y="5700237"/>
                <a:ext cx="1486497" cy="276999"/>
              </a:xfrm>
              <a:prstGeom prst="rect">
                <a:avLst/>
              </a:prstGeom>
              <a:blipFill rotWithShape="1">
                <a:blip r:embed="rId8"/>
                <a:stretch>
                  <a:fillRect t="-2174" b="-13043"/>
                </a:stretch>
              </a:blipFill>
            </p:spPr>
            <p:txBody>
              <a:bodyPr/>
              <a:lstStyle/>
              <a:p>
                <a:r>
                  <a:rPr lang="ru-RU">
                    <a:noFill/>
                  </a:rPr>
                  <a:t> </a:t>
                </a:r>
              </a:p>
            </p:txBody>
          </p:sp>
        </mc:Fallback>
      </mc:AlternateContent>
      <p:sp>
        <p:nvSpPr>
          <p:cNvPr id="68" name="Text Box 59"/>
          <p:cNvSpPr txBox="1">
            <a:spLocks noChangeArrowheads="1"/>
          </p:cNvSpPr>
          <p:nvPr/>
        </p:nvSpPr>
        <p:spPr bwMode="gray">
          <a:xfrm rot="2288105">
            <a:off x="4493299" y="1811001"/>
            <a:ext cx="1456248" cy="481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100" dirty="0">
                <a:solidFill>
                  <a:srgbClr val="000000"/>
                </a:solidFill>
              </a:rPr>
              <a:t>BM@N geometry</a:t>
            </a:r>
          </a:p>
          <a:p>
            <a:pPr algn="ctr" eaLnBrk="1" hangingPunct="1">
              <a:lnSpc>
                <a:spcPct val="130000"/>
              </a:lnSpc>
            </a:pPr>
            <a:r>
              <a:rPr lang="en-US" sz="1100" dirty="0" smtClean="0">
                <a:solidFill>
                  <a:srgbClr val="000000"/>
                </a:solidFill>
              </a:rPr>
              <a:t>for a given run</a:t>
            </a:r>
            <a:endParaRPr lang="en-US" sz="1100" dirty="0">
              <a:solidFill>
                <a:srgbClr val="000000"/>
              </a:solidFill>
            </a:endParaRPr>
          </a:p>
        </p:txBody>
      </p:sp>
      <p:sp>
        <p:nvSpPr>
          <p:cNvPr id="19" name="Прямоугольник 1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23"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25"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22</a:t>
            </a:fld>
            <a:endParaRPr lang="en-US" sz="1200" dirty="0">
              <a:solidFill>
                <a:schemeClr val="bg2">
                  <a:lumMod val="75000"/>
                </a:schemeClr>
              </a:solidFill>
            </a:endParaRPr>
          </a:p>
        </p:txBody>
      </p:sp>
    </p:spTree>
    <p:extLst>
      <p:ext uri="{BB962C8B-B14F-4D97-AF65-F5344CB8AC3E}">
        <p14:creationId xmlns:p14="http://schemas.microsoft.com/office/powerpoint/2010/main" val="34922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7300" fill="hold"/>
                                        <p:tgtEl>
                                          <p:spTgt spid="6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6"/>
                                        </p:tgtEl>
                                      </p:cBhvr>
                                    </p:cmd>
                                  </p:childTnLst>
                                </p:cTn>
                              </p:par>
                            </p:childTnLst>
                          </p:cTn>
                        </p:par>
                      </p:childTnLst>
                    </p:cTn>
                  </p:par>
                </p:childTnLst>
              </p:cTn>
              <p:nextCondLst>
                <p:cond evt="onClick" delay="0">
                  <p:tgtEl>
                    <p:spTgt spid="66"/>
                  </p:tgtEl>
                </p:cond>
              </p:nextCondLst>
            </p:seq>
            <p:video>
              <p:cMediaNode vol="80000">
                <p:cTn id="12" repeatCount="indefinite" fill="hold" display="0">
                  <p:stCondLst>
                    <p:cond delay="indefinite"/>
                  </p:stCondLst>
                </p:cTn>
                <p:tgtEl>
                  <p:spTgt spid="66"/>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5"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23</a:t>
            </a:fld>
            <a:endParaRPr lang="en-US" sz="1200" dirty="0">
              <a:solidFill>
                <a:schemeClr val="bg2">
                  <a:lumMod val="75000"/>
                </a:schemeClr>
              </a:solidFill>
            </a:endParaRPr>
          </a:p>
        </p:txBody>
      </p:sp>
      <p:sp>
        <p:nvSpPr>
          <p:cNvPr id="16"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7" name="Rectangle 2"/>
          <p:cNvSpPr>
            <a:spLocks noGrp="1" noChangeArrowheads="1"/>
          </p:cNvSpPr>
          <p:nvPr>
            <p:ph type="title"/>
          </p:nvPr>
        </p:nvSpPr>
        <p:spPr>
          <a:xfrm>
            <a:off x="0" y="413131"/>
            <a:ext cx="9144000" cy="576064"/>
          </a:xfrm>
        </p:spPr>
        <p:txBody>
          <a:bodyPr/>
          <a:lstStyle/>
          <a:p>
            <a:pPr eaLnBrk="1" hangingPunct="1"/>
            <a:r>
              <a:rPr lang="en-US" sz="3000" b="1" dirty="0">
                <a:effectLst>
                  <a:outerShdw blurRad="38100" dist="38100" dir="2700000" algn="tl">
                    <a:srgbClr val="000000">
                      <a:alpha val="43137"/>
                    </a:srgbClr>
                  </a:outerShdw>
                </a:effectLst>
              </a:rPr>
              <a:t>Parallel event processing in </a:t>
            </a:r>
            <a:r>
              <a:rPr lang="en-US" sz="3000" b="1" dirty="0" err="1">
                <a:effectLst>
                  <a:outerShdw blurRad="38100" dist="38100" dir="2700000" algn="tl">
                    <a:srgbClr val="000000">
                      <a:alpha val="43137"/>
                    </a:srgbClr>
                  </a:outerShdw>
                </a:effectLst>
              </a:rPr>
              <a:t>MpdRoot&amp;BmnRoot</a:t>
            </a:r>
            <a:endParaRPr lang="en-US" sz="3000" b="1" dirty="0">
              <a:effectLst>
                <a:outerShdw blurRad="38100" dist="38100" dir="2700000" algn="tl">
                  <a:srgbClr val="000000">
                    <a:alpha val="43137"/>
                  </a:srgbClr>
                </a:outerShdw>
              </a:effectLst>
            </a:endParaRPr>
          </a:p>
        </p:txBody>
      </p:sp>
      <p:grpSp>
        <p:nvGrpSpPr>
          <p:cNvPr id="18" name="Группа 17"/>
          <p:cNvGrpSpPr/>
          <p:nvPr/>
        </p:nvGrpSpPr>
        <p:grpSpPr>
          <a:xfrm>
            <a:off x="108488" y="1023063"/>
            <a:ext cx="4175480" cy="3270033"/>
            <a:chOff x="0" y="980728"/>
            <a:chExt cx="5049027" cy="3543996"/>
          </a:xfrm>
        </p:grpSpPr>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0728"/>
              <a:ext cx="5049027" cy="354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Прямоугольник 19"/>
            <p:cNvSpPr/>
            <p:nvPr/>
          </p:nvSpPr>
          <p:spPr>
            <a:xfrm>
              <a:off x="1250448" y="1049415"/>
              <a:ext cx="2650426" cy="626586"/>
            </a:xfrm>
            <a:prstGeom prst="rect">
              <a:avLst/>
            </a:prstGeom>
            <a:solidFill>
              <a:schemeClr val="bg1"/>
            </a:solidFill>
          </p:spPr>
          <p:txBody>
            <a:bodyPr wrap="none">
              <a:spAutoFit/>
            </a:bodyPr>
            <a:lstStyle/>
            <a:p>
              <a:pPr algn="ctr">
                <a:spcAft>
                  <a:spcPts val="200"/>
                </a:spcAft>
              </a:pPr>
              <a:r>
                <a:rPr lang="en-US" sz="1500" dirty="0"/>
                <a:t>MPD event reconstruction</a:t>
              </a:r>
            </a:p>
            <a:p>
              <a:pPr algn="ctr"/>
              <a:r>
                <a:rPr lang="en-US" sz="1500" dirty="0"/>
                <a:t>with PROOF server </a:t>
              </a:r>
              <a:endParaRPr lang="ru-RU" sz="1500" dirty="0"/>
            </a:p>
          </p:txBody>
        </p:sp>
      </p:grpSp>
      <p:sp>
        <p:nvSpPr>
          <p:cNvPr id="21" name="Прямоугольник 20"/>
          <p:cNvSpPr/>
          <p:nvPr/>
        </p:nvSpPr>
        <p:spPr>
          <a:xfrm>
            <a:off x="4302256" y="1085069"/>
            <a:ext cx="4176464" cy="1579920"/>
          </a:xfrm>
          <a:prstGeom prst="rect">
            <a:avLst/>
          </a:prstGeom>
        </p:spPr>
        <p:txBody>
          <a:bodyPr wrap="square">
            <a:spAutoFit/>
          </a:bodyPr>
          <a:lstStyle/>
          <a:p>
            <a:pPr lvl="0">
              <a:spcAft>
                <a:spcPts val="800"/>
              </a:spcAft>
            </a:pPr>
            <a:r>
              <a:rPr lang="en-US" sz="1500" dirty="0">
                <a:solidFill>
                  <a:srgbClr val="008000"/>
                </a:solidFill>
              </a:rPr>
              <a:t>PROOF</a:t>
            </a:r>
            <a:r>
              <a:rPr lang="en-US" sz="1500" dirty="0">
                <a:solidFill>
                  <a:srgbClr val="000000"/>
                </a:solidFill>
              </a:rPr>
              <a:t> </a:t>
            </a:r>
            <a:r>
              <a:rPr lang="ru-RU" sz="1500" dirty="0">
                <a:solidFill>
                  <a:srgbClr val="000000"/>
                </a:solidFill>
              </a:rPr>
              <a:t>(</a:t>
            </a:r>
            <a:r>
              <a:rPr lang="en-US" sz="1500" b="1" dirty="0">
                <a:solidFill>
                  <a:srgbClr val="000000"/>
                </a:solidFill>
              </a:rPr>
              <a:t>P</a:t>
            </a:r>
            <a:r>
              <a:rPr lang="en-US" sz="1500" dirty="0">
                <a:solidFill>
                  <a:srgbClr val="000000"/>
                </a:solidFill>
              </a:rPr>
              <a:t>arallel </a:t>
            </a:r>
            <a:r>
              <a:rPr lang="en-US" sz="1500" b="1" dirty="0">
                <a:solidFill>
                  <a:srgbClr val="000000"/>
                </a:solidFill>
              </a:rPr>
              <a:t>ROO</a:t>
            </a:r>
            <a:r>
              <a:rPr lang="en-US" sz="1500" dirty="0">
                <a:solidFill>
                  <a:srgbClr val="000000"/>
                </a:solidFill>
              </a:rPr>
              <a:t>T </a:t>
            </a:r>
            <a:r>
              <a:rPr lang="en-US" sz="1500" b="1" dirty="0">
                <a:solidFill>
                  <a:srgbClr val="000000"/>
                </a:solidFill>
              </a:rPr>
              <a:t>F</a:t>
            </a:r>
            <a:r>
              <a:rPr lang="en-US" sz="1500" dirty="0">
                <a:solidFill>
                  <a:srgbClr val="000000"/>
                </a:solidFill>
              </a:rPr>
              <a:t>acility</a:t>
            </a:r>
            <a:r>
              <a:rPr lang="ru-RU" sz="1500" dirty="0">
                <a:solidFill>
                  <a:srgbClr val="000000"/>
                </a:solidFill>
              </a:rPr>
              <a:t>) </a:t>
            </a:r>
            <a:r>
              <a:rPr lang="en-US" sz="1500" dirty="0">
                <a:solidFill>
                  <a:srgbClr val="000000"/>
                </a:solidFill>
              </a:rPr>
              <a:t>is a part of</a:t>
            </a:r>
            <a:r>
              <a:rPr lang="ru-RU" sz="1500" dirty="0">
                <a:solidFill>
                  <a:srgbClr val="000000"/>
                </a:solidFill>
              </a:rPr>
              <a:t> </a:t>
            </a:r>
            <a:r>
              <a:rPr lang="en-US" sz="1500" dirty="0">
                <a:solidFill>
                  <a:srgbClr val="000000"/>
                </a:solidFill>
              </a:rPr>
              <a:t>the ROOT software</a:t>
            </a:r>
            <a:endParaRPr lang="ru-RU" sz="1500" dirty="0">
              <a:solidFill>
                <a:srgbClr val="000000"/>
              </a:solidFill>
            </a:endParaRPr>
          </a:p>
          <a:p>
            <a:pPr>
              <a:spcAft>
                <a:spcPts val="800"/>
              </a:spcAft>
            </a:pPr>
            <a:r>
              <a:rPr lang="en-US" sz="1500" dirty="0"/>
              <a:t>Parallel NICA event data processing in ROOT macros on </a:t>
            </a:r>
            <a:r>
              <a:rPr lang="en-US" sz="1500" dirty="0" smtClean="0"/>
              <a:t>the parallel </a:t>
            </a:r>
            <a:r>
              <a:rPr lang="en-US" sz="1500" dirty="0"/>
              <a:t>architectures: user multicore machines, heterogeneous distributed clusters and GRID system</a:t>
            </a:r>
          </a:p>
        </p:txBody>
      </p:sp>
      <p:grpSp>
        <p:nvGrpSpPr>
          <p:cNvPr id="22" name="Группа 21"/>
          <p:cNvGrpSpPr/>
          <p:nvPr/>
        </p:nvGrpSpPr>
        <p:grpSpPr>
          <a:xfrm>
            <a:off x="4716016" y="2996952"/>
            <a:ext cx="4341113" cy="3474140"/>
            <a:chOff x="4499992" y="3068959"/>
            <a:chExt cx="4608512" cy="3402133"/>
          </a:xfrm>
        </p:grpSpPr>
        <p:pic>
          <p:nvPicPr>
            <p:cNvPr id="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3068959"/>
              <a:ext cx="4608512" cy="340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Прямоугольник 24"/>
            <p:cNvSpPr/>
            <p:nvPr/>
          </p:nvSpPr>
          <p:spPr>
            <a:xfrm>
              <a:off x="4777505" y="3140968"/>
              <a:ext cx="4283443" cy="592180"/>
            </a:xfrm>
            <a:prstGeom prst="rect">
              <a:avLst/>
            </a:prstGeom>
            <a:solidFill>
              <a:schemeClr val="bg1"/>
            </a:solidFill>
          </p:spPr>
          <p:txBody>
            <a:bodyPr wrap="square">
              <a:spAutoFit/>
            </a:bodyPr>
            <a:lstStyle/>
            <a:p>
              <a:pPr algn="ctr">
                <a:spcAft>
                  <a:spcPts val="200"/>
                </a:spcAft>
              </a:pPr>
              <a:r>
                <a:rPr lang="en-US" sz="1500" dirty="0" smtClean="0"/>
                <a:t>reconstruction </a:t>
              </a:r>
              <a:r>
                <a:rPr lang="en-US" sz="1500" dirty="0"/>
                <a:t>of 72 sim. </a:t>
              </a:r>
              <a:r>
                <a:rPr lang="en-US" sz="1500" dirty="0" smtClean="0"/>
                <a:t>files</a:t>
              </a:r>
            </a:p>
            <a:p>
              <a:pPr algn="ctr">
                <a:spcAft>
                  <a:spcPts val="200"/>
                </a:spcAft>
              </a:pPr>
              <a:r>
                <a:rPr lang="en-US" sz="1500" dirty="0" smtClean="0"/>
                <a:t>with </a:t>
              </a:r>
              <a:r>
                <a:rPr lang="en-US" sz="1500" dirty="0"/>
                <a:t>MPD-Scheduler</a:t>
              </a:r>
              <a:endParaRPr lang="ru-RU" sz="1500" dirty="0"/>
            </a:p>
          </p:txBody>
        </p:sp>
      </p:grpSp>
      <p:sp>
        <p:nvSpPr>
          <p:cNvPr id="26" name="Прямоугольник 25"/>
          <p:cNvSpPr/>
          <p:nvPr/>
        </p:nvSpPr>
        <p:spPr>
          <a:xfrm>
            <a:off x="539552" y="4636864"/>
            <a:ext cx="4176464" cy="1785104"/>
          </a:xfrm>
          <a:prstGeom prst="rect">
            <a:avLst/>
          </a:prstGeom>
        </p:spPr>
        <p:txBody>
          <a:bodyPr wrap="square">
            <a:spAutoFit/>
          </a:bodyPr>
          <a:lstStyle/>
          <a:p>
            <a:pPr lvl="0" algn="r">
              <a:spcAft>
                <a:spcPts val="800"/>
              </a:spcAft>
            </a:pPr>
            <a:r>
              <a:rPr lang="en-US" sz="1500" dirty="0">
                <a:solidFill>
                  <a:srgbClr val="000000"/>
                </a:solidFill>
              </a:rPr>
              <a:t>Scheduling system (</a:t>
            </a:r>
            <a:r>
              <a:rPr lang="en-US" sz="1500" dirty="0">
                <a:solidFill>
                  <a:srgbClr val="008000"/>
                </a:solidFill>
              </a:rPr>
              <a:t>MPD-Scheduler</a:t>
            </a:r>
            <a:r>
              <a:rPr lang="en-US" sz="1500" dirty="0">
                <a:solidFill>
                  <a:srgbClr val="000000"/>
                </a:solidFill>
              </a:rPr>
              <a:t>) for task distribution to parallelize NICA data processing on </a:t>
            </a:r>
            <a:r>
              <a:rPr lang="en-US" sz="1500" dirty="0" smtClean="0">
                <a:solidFill>
                  <a:srgbClr val="000000"/>
                </a:solidFill>
              </a:rPr>
              <a:t>multicore </a:t>
            </a:r>
            <a:r>
              <a:rPr lang="en-US" sz="1500" dirty="0">
                <a:solidFill>
                  <a:srgbClr val="000000"/>
                </a:solidFill>
              </a:rPr>
              <a:t>machines and cluster nodes</a:t>
            </a:r>
          </a:p>
          <a:p>
            <a:pPr lvl="0" algn="r">
              <a:spcAft>
                <a:spcPts val="800"/>
              </a:spcAft>
            </a:pPr>
            <a:r>
              <a:rPr lang="en-US" sz="1500" dirty="0"/>
              <a:t>Supports SLURM</a:t>
            </a:r>
            <a:r>
              <a:rPr lang="ru-RU" sz="1500" dirty="0"/>
              <a:t>, </a:t>
            </a:r>
            <a:r>
              <a:rPr lang="en-US" sz="1500" dirty="0"/>
              <a:t>SGE</a:t>
            </a:r>
            <a:r>
              <a:rPr lang="ru-RU" sz="1500" dirty="0"/>
              <a:t> </a:t>
            </a:r>
            <a:r>
              <a:rPr lang="en-US" sz="1500" dirty="0"/>
              <a:t>and</a:t>
            </a:r>
            <a:r>
              <a:rPr lang="ru-RU" sz="1500" dirty="0"/>
              <a:t> </a:t>
            </a:r>
            <a:r>
              <a:rPr lang="en-US" sz="1500" dirty="0"/>
              <a:t>Torque </a:t>
            </a:r>
            <a:r>
              <a:rPr lang="en-US" sz="1500" dirty="0" smtClean="0"/>
              <a:t>system</a:t>
            </a:r>
          </a:p>
          <a:p>
            <a:pPr lvl="0" algn="r">
              <a:spcAft>
                <a:spcPts val="800"/>
              </a:spcAft>
            </a:pPr>
            <a:r>
              <a:rPr lang="en-US" sz="1500" dirty="0" smtClean="0"/>
              <a:t>Can use data of the </a:t>
            </a:r>
            <a:r>
              <a:rPr lang="en-US" sz="1500" dirty="0"/>
              <a:t>Unified </a:t>
            </a:r>
            <a:r>
              <a:rPr lang="en-US" sz="1500" dirty="0" smtClean="0"/>
              <a:t>Database</a:t>
            </a:r>
            <a:endParaRPr lang="en-US" sz="1500" dirty="0"/>
          </a:p>
          <a:p>
            <a:pPr lvl="0" algn="r">
              <a:spcAft>
                <a:spcPts val="800"/>
              </a:spcAft>
            </a:pPr>
            <a:r>
              <a:rPr lang="en-US" sz="1500" dirty="0"/>
              <a:t>Jobs are described and passed as XML file</a:t>
            </a:r>
            <a:endParaRPr lang="en-US" sz="1500" dirty="0">
              <a:solidFill>
                <a:srgbClr val="000000"/>
              </a:solidFill>
            </a:endParaRPr>
          </a:p>
        </p:txBody>
      </p:sp>
    </p:spTree>
    <p:extLst>
      <p:ext uri="{BB962C8B-B14F-4D97-AF65-F5344CB8AC3E}">
        <p14:creationId xmlns:p14="http://schemas.microsoft.com/office/powerpoint/2010/main" val="73090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1540"/>
            <a:ext cx="5655344" cy="3363089"/>
          </a:xfrm>
          <a:prstGeom prst="rect">
            <a:avLst/>
          </a:prstGeom>
        </p:spPr>
      </p:pic>
      <p:sp>
        <p:nvSpPr>
          <p:cNvPr id="13" name="TextShape 1"/>
          <p:cNvSpPr txBox="1"/>
          <p:nvPr/>
        </p:nvSpPr>
        <p:spPr>
          <a:xfrm>
            <a:off x="0" y="413542"/>
            <a:ext cx="9144000" cy="576064"/>
          </a:xfrm>
          <a:prstGeom prst="rect">
            <a:avLst/>
          </a:prstGeom>
          <a:noFill/>
          <a:ln>
            <a:noFill/>
          </a:ln>
        </p:spPr>
        <p:txBody>
          <a:bodyPr lIns="0" tIns="0" rIns="0" bIns="0" anchor="ctr"/>
          <a:lstStyle/>
          <a:p>
            <a:pPr algn="ctr"/>
            <a:r>
              <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rPr>
              <a:t>Software </a:t>
            </a:r>
            <a:r>
              <a:rPr lang="en-US" sz="3000" b="1" spc="-1" dirty="0" smtClean="0">
                <a:solidFill>
                  <a:schemeClr val="bg1"/>
                </a:solidFill>
                <a:effectLst>
                  <a:outerShdw blurRad="38100" dist="38100" dir="2700000" algn="tl">
                    <a:srgbClr val="000000">
                      <a:alpha val="43137"/>
                    </a:srgbClr>
                  </a:outerShdw>
                </a:effectLst>
                <a:uFill>
                  <a:solidFill>
                    <a:srgbClr val="FFFFFF"/>
                  </a:solidFill>
                </a:uFill>
                <a:latin typeface="Arial"/>
              </a:rPr>
              <a:t>Tests</a:t>
            </a:r>
            <a:endPar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endParaRPr>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4790" y="3169543"/>
            <a:ext cx="4481339" cy="3294260"/>
          </a:xfrm>
          <a:prstGeom prst="rect">
            <a:avLst/>
          </a:prstGeom>
        </p:spPr>
      </p:pic>
      <p:sp>
        <p:nvSpPr>
          <p:cNvPr id="15" name="Заголовок 1"/>
          <p:cNvSpPr txBox="1">
            <a:spLocks/>
          </p:cNvSpPr>
          <p:nvPr/>
        </p:nvSpPr>
        <p:spPr>
          <a:xfrm>
            <a:off x="5932090" y="1268760"/>
            <a:ext cx="3104406" cy="1620180"/>
          </a:xfrm>
          <a:prstGeom prst="rect">
            <a:avLst/>
          </a:prstGeom>
        </p:spPr>
        <p:txBody>
          <a:bodyPr anchor="ctr">
            <a:normAutofit/>
          </a:bodyPr>
          <a:lstStyle/>
          <a:p>
            <a:pPr algn="ctr">
              <a:spcAft>
                <a:spcPts val="400"/>
              </a:spcAft>
              <a:tabLst>
                <a:tab pos="266700" algn="l"/>
              </a:tabLst>
              <a:defRPr/>
            </a:pPr>
            <a:r>
              <a:rPr lang="en-US" dirty="0" smtClean="0">
                <a:solidFill>
                  <a:srgbClr val="008000"/>
                </a:solidFill>
              </a:rPr>
              <a:t>Nightly Tests</a:t>
            </a:r>
            <a:endParaRPr lang="en-US" dirty="0"/>
          </a:p>
          <a:p>
            <a:pPr algn="ctr">
              <a:spcAft>
                <a:spcPts val="1200"/>
              </a:spcAft>
              <a:tabLst>
                <a:tab pos="266700" algn="l"/>
              </a:tabLst>
              <a:defRPr/>
            </a:pPr>
            <a:r>
              <a:rPr lang="en-US" dirty="0" smtClean="0"/>
              <a:t>(</a:t>
            </a:r>
            <a:r>
              <a:rPr lang="en-US" dirty="0" smtClean="0">
                <a:solidFill>
                  <a:schemeClr val="tx1">
                    <a:lumMod val="95000"/>
                    <a:lumOff val="5000"/>
                  </a:schemeClr>
                </a:solidFill>
              </a:rPr>
              <a:t>CDASH </a:t>
            </a:r>
            <a:r>
              <a:rPr lang="en-US" dirty="0">
                <a:solidFill>
                  <a:schemeClr val="tx1">
                    <a:lumMod val="95000"/>
                    <a:lumOff val="5000"/>
                  </a:schemeClr>
                </a:solidFill>
              </a:rPr>
              <a:t>+ QA H</a:t>
            </a:r>
            <a:r>
              <a:rPr lang="en-US" dirty="0" smtClean="0">
                <a:solidFill>
                  <a:schemeClr val="tx1">
                    <a:lumMod val="95000"/>
                    <a:lumOff val="5000"/>
                  </a:schemeClr>
                </a:solidFill>
              </a:rPr>
              <a:t>istograms)</a:t>
            </a:r>
            <a:endParaRPr lang="en-US" dirty="0">
              <a:solidFill>
                <a:schemeClr val="tx1">
                  <a:lumMod val="95000"/>
                  <a:lumOff val="5000"/>
                </a:schemeClr>
              </a:solidFill>
            </a:endParaRPr>
          </a:p>
          <a:p>
            <a:pPr algn="ctr">
              <a:spcAft>
                <a:spcPts val="400"/>
              </a:spcAft>
              <a:tabLst>
                <a:tab pos="266700" algn="l"/>
              </a:tabLst>
              <a:defRPr/>
            </a:pPr>
            <a:r>
              <a:rPr lang="en-US" dirty="0" smtClean="0">
                <a:solidFill>
                  <a:srgbClr val="008000"/>
                </a:solidFill>
              </a:rPr>
              <a:t>User Tests</a:t>
            </a:r>
            <a:endParaRPr lang="en-US" dirty="0">
              <a:solidFill>
                <a:schemeClr val="tx1">
                  <a:lumMod val="95000"/>
                  <a:lumOff val="5000"/>
                </a:schemeClr>
              </a:solidFill>
            </a:endParaRPr>
          </a:p>
          <a:p>
            <a:pPr algn="ctr">
              <a:spcAft>
                <a:spcPts val="1200"/>
              </a:spcAft>
              <a:tabLst>
                <a:tab pos="266700" algn="l"/>
              </a:tabLst>
              <a:defRPr/>
            </a:pPr>
            <a:r>
              <a:rPr lang="en-US" dirty="0" smtClean="0">
                <a:solidFill>
                  <a:schemeClr val="tx1">
                    <a:lumMod val="95000"/>
                    <a:lumOff val="5000"/>
                  </a:schemeClr>
                </a:solidFill>
              </a:rPr>
              <a:t>by request in CDASH or GIT</a:t>
            </a:r>
            <a:endParaRPr lang="en-US" dirty="0">
              <a:solidFill>
                <a:schemeClr val="tx1">
                  <a:lumMod val="95000"/>
                  <a:lumOff val="5000"/>
                </a:schemeClr>
              </a:solidFill>
            </a:endParaRPr>
          </a:p>
        </p:txBody>
      </p:sp>
      <p:sp>
        <p:nvSpPr>
          <p:cNvPr id="16" name="Заголовок 1"/>
          <p:cNvSpPr txBox="1">
            <a:spLocks/>
          </p:cNvSpPr>
          <p:nvPr/>
        </p:nvSpPr>
        <p:spPr>
          <a:xfrm>
            <a:off x="107504" y="4581128"/>
            <a:ext cx="4176464" cy="1656184"/>
          </a:xfrm>
          <a:prstGeom prst="rect">
            <a:avLst/>
          </a:prstGeom>
        </p:spPr>
        <p:txBody>
          <a:bodyPr anchor="ctr">
            <a:normAutofit fontScale="92500" lnSpcReduction="10000"/>
          </a:bodyPr>
          <a:lstStyle/>
          <a:p>
            <a:pPr algn="ctr">
              <a:spcAft>
                <a:spcPts val="400"/>
              </a:spcAft>
              <a:tabLst>
                <a:tab pos="266700" algn="l"/>
              </a:tabLst>
              <a:defRPr/>
            </a:pPr>
            <a:r>
              <a:rPr lang="en-US" dirty="0" smtClean="0">
                <a:solidFill>
                  <a:srgbClr val="008000"/>
                </a:solidFill>
              </a:rPr>
              <a:t>GIT CI Tests on merge requests</a:t>
            </a:r>
          </a:p>
          <a:p>
            <a:pPr algn="ctr">
              <a:spcAft>
                <a:spcPts val="0"/>
              </a:spcAft>
              <a:tabLst>
                <a:tab pos="266700" algn="l"/>
              </a:tabLst>
              <a:defRPr/>
            </a:pPr>
            <a:r>
              <a:rPr lang="en-US" dirty="0" smtClean="0">
                <a:solidFill>
                  <a:srgbClr val="000000"/>
                </a:solidFill>
              </a:rPr>
              <a:t>check compilation and main macros</a:t>
            </a:r>
          </a:p>
          <a:p>
            <a:pPr algn="ctr">
              <a:spcBef>
                <a:spcPts val="300"/>
              </a:spcBef>
              <a:spcAft>
                <a:spcPts val="1800"/>
              </a:spcAft>
              <a:tabLst>
                <a:tab pos="266700" algn="l"/>
              </a:tabLst>
              <a:defRPr/>
            </a:pPr>
            <a:r>
              <a:rPr lang="en-US" dirty="0" smtClean="0">
                <a:solidFill>
                  <a:srgbClr val="000000"/>
                </a:solidFill>
                <a:latin typeface="Times New Roman"/>
                <a:cs typeface="Times New Roman"/>
              </a:rPr>
              <a:t>→ stable </a:t>
            </a:r>
            <a:r>
              <a:rPr lang="en-US" i="1" dirty="0" smtClean="0">
                <a:solidFill>
                  <a:srgbClr val="000000"/>
                </a:solidFill>
                <a:latin typeface="Times New Roman"/>
                <a:cs typeface="Times New Roman"/>
              </a:rPr>
              <a:t>dev</a:t>
            </a:r>
            <a:r>
              <a:rPr lang="en-US" dirty="0" smtClean="0">
                <a:solidFill>
                  <a:srgbClr val="000000"/>
                </a:solidFill>
                <a:latin typeface="Times New Roman"/>
                <a:cs typeface="Times New Roman"/>
              </a:rPr>
              <a:t> and </a:t>
            </a:r>
            <a:r>
              <a:rPr lang="en-US" i="1" dirty="0" smtClean="0">
                <a:solidFill>
                  <a:srgbClr val="000000"/>
                </a:solidFill>
                <a:latin typeface="Times New Roman"/>
                <a:cs typeface="Times New Roman"/>
              </a:rPr>
              <a:t>pro</a:t>
            </a:r>
            <a:r>
              <a:rPr lang="en-US" dirty="0" smtClean="0">
                <a:solidFill>
                  <a:srgbClr val="000000"/>
                </a:solidFill>
                <a:latin typeface="Times New Roman"/>
                <a:cs typeface="Times New Roman"/>
              </a:rPr>
              <a:t> branches</a:t>
            </a:r>
            <a:endParaRPr lang="en-US" dirty="0" smtClean="0">
              <a:solidFill>
                <a:srgbClr val="000000"/>
              </a:solidFill>
            </a:endParaRPr>
          </a:p>
          <a:p>
            <a:pPr algn="ctr">
              <a:spcAft>
                <a:spcPts val="400"/>
              </a:spcAft>
              <a:tabLst>
                <a:tab pos="266700" algn="l"/>
              </a:tabLst>
              <a:defRPr/>
            </a:pPr>
            <a:r>
              <a:rPr lang="en-US" dirty="0" smtClean="0">
                <a:solidFill>
                  <a:srgbClr val="008000"/>
                </a:solidFill>
              </a:rPr>
              <a:t>In </a:t>
            </a:r>
            <a:r>
              <a:rPr lang="en-US" dirty="0">
                <a:solidFill>
                  <a:srgbClr val="008000"/>
                </a:solidFill>
              </a:rPr>
              <a:t>case of compilation or macro </a:t>
            </a:r>
            <a:r>
              <a:rPr lang="en-US" dirty="0" smtClean="0">
                <a:solidFill>
                  <a:srgbClr val="008000"/>
                </a:solidFill>
              </a:rPr>
              <a:t>errors</a:t>
            </a:r>
          </a:p>
          <a:p>
            <a:pPr algn="ctr">
              <a:spcAft>
                <a:spcPts val="1200"/>
              </a:spcAft>
              <a:tabLst>
                <a:tab pos="266700" algn="l"/>
              </a:tabLst>
              <a:defRPr/>
            </a:pPr>
            <a:r>
              <a:rPr lang="en-US" dirty="0">
                <a:solidFill>
                  <a:srgbClr val="000000"/>
                </a:solidFill>
              </a:rPr>
              <a:t>e</a:t>
            </a:r>
            <a:r>
              <a:rPr lang="en-US" dirty="0" smtClean="0">
                <a:solidFill>
                  <a:srgbClr val="000000"/>
                </a:solidFill>
              </a:rPr>
              <a:t>-mail is sent </a:t>
            </a:r>
            <a:r>
              <a:rPr lang="en-US" dirty="0">
                <a:solidFill>
                  <a:srgbClr val="000000"/>
                </a:solidFill>
              </a:rPr>
              <a:t>to </a:t>
            </a:r>
            <a:r>
              <a:rPr lang="en-US" dirty="0" smtClean="0">
                <a:solidFill>
                  <a:srgbClr val="000000"/>
                </a:solidFill>
              </a:rPr>
              <a:t>software developers</a:t>
            </a:r>
            <a:endParaRPr lang="en-US" dirty="0">
              <a:solidFill>
                <a:srgbClr val="000000"/>
              </a:solidFill>
            </a:endParaRPr>
          </a:p>
        </p:txBody>
      </p:sp>
      <p:sp>
        <p:nvSpPr>
          <p:cNvPr id="17" name="Прямоугольник 16"/>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20"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21"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24</a:t>
            </a:fld>
            <a:endParaRPr lang="en-US" sz="1200" dirty="0">
              <a:solidFill>
                <a:schemeClr val="bg2">
                  <a:lumMod val="75000"/>
                </a:schemeClr>
              </a:solidFill>
            </a:endParaRPr>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2330233"/>
            <a:ext cx="1629111" cy="1629111"/>
          </a:xfrm>
          <a:prstGeom prst="rect">
            <a:avLst/>
          </a:prstGeom>
        </p:spPr>
      </p:pic>
    </p:spTree>
    <p:extLst>
      <p:ext uri="{BB962C8B-B14F-4D97-AF65-F5344CB8AC3E}">
        <p14:creationId xmlns:p14="http://schemas.microsoft.com/office/powerpoint/2010/main" val="13278579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4"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25</a:t>
            </a:fld>
            <a:endParaRPr lang="en-US" sz="1200" dirty="0">
              <a:solidFill>
                <a:schemeClr val="bg2">
                  <a:lumMod val="75000"/>
                </a:schemeClr>
              </a:solidFill>
            </a:endParaRPr>
          </a:p>
        </p:txBody>
      </p:sp>
      <p:sp>
        <p:nvSpPr>
          <p:cNvPr id="8"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3" name="Объект 2"/>
          <p:cNvSpPr>
            <a:spLocks noGrp="1"/>
          </p:cNvSpPr>
          <p:nvPr>
            <p:ph idx="1"/>
          </p:nvPr>
        </p:nvSpPr>
        <p:spPr>
          <a:xfrm>
            <a:off x="107504" y="1017224"/>
            <a:ext cx="8856984" cy="5436112"/>
          </a:xfrm>
        </p:spPr>
        <p:txBody>
          <a:bodyPr/>
          <a:lstStyle/>
          <a:p>
            <a:pPr algn="just">
              <a:lnSpc>
                <a:spcPct val="120000"/>
              </a:lnSpc>
              <a:spcBef>
                <a:spcPts val="400"/>
              </a:spcBef>
              <a:spcAft>
                <a:spcPts val="400"/>
              </a:spcAft>
              <a:buClr>
                <a:srgbClr val="000090"/>
              </a:buClr>
              <a:buBlip>
                <a:blip r:embed="rId2"/>
              </a:buBlip>
              <a:defRPr/>
            </a:pPr>
            <a:r>
              <a:rPr lang="en-US" sz="1800" dirty="0"/>
              <a:t>The software frameworks for the NICA experiments </a:t>
            </a:r>
            <a:r>
              <a:rPr lang="en-US" sz="1800" dirty="0" smtClean="0"/>
              <a:t>provide </a:t>
            </a:r>
            <a:r>
              <a:rPr lang="en-US" sz="1800" dirty="0"/>
              <a:t>to users all necessary tools to simulate any kind of detectors and study </a:t>
            </a:r>
            <a:r>
              <a:rPr lang="en-US" sz="1800" dirty="0" smtClean="0"/>
              <a:t>their </a:t>
            </a:r>
            <a:r>
              <a:rPr lang="en-US" sz="1800" dirty="0"/>
              <a:t>properties.</a:t>
            </a:r>
          </a:p>
          <a:p>
            <a:pPr algn="just">
              <a:lnSpc>
                <a:spcPct val="120000"/>
              </a:lnSpc>
              <a:spcBef>
                <a:spcPts val="400"/>
              </a:spcBef>
              <a:spcAft>
                <a:spcPts val="400"/>
              </a:spcAft>
              <a:buClr>
                <a:srgbClr val="000090"/>
              </a:buClr>
              <a:buBlip>
                <a:blip r:embed="rId2"/>
              </a:buBlip>
              <a:defRPr/>
            </a:pPr>
            <a:r>
              <a:rPr lang="en-US" sz="1800" dirty="0"/>
              <a:t>The user can describe geometry of the detector in details and visualize the geometry and detector response for the considered particles by event display.</a:t>
            </a:r>
          </a:p>
          <a:p>
            <a:pPr algn="just">
              <a:lnSpc>
                <a:spcPct val="120000"/>
              </a:lnSpc>
              <a:spcBef>
                <a:spcPts val="400"/>
              </a:spcBef>
              <a:spcAft>
                <a:spcPts val="400"/>
              </a:spcAft>
              <a:buClr>
                <a:srgbClr val="000090"/>
              </a:buClr>
              <a:buBlip>
                <a:blip r:embed="rId2"/>
              </a:buBlip>
              <a:defRPr/>
            </a:pPr>
            <a:r>
              <a:rPr lang="en-US" sz="1800" dirty="0"/>
              <a:t>The methods of MPD and BM@N event reconstruction were implemented.</a:t>
            </a:r>
          </a:p>
          <a:p>
            <a:pPr algn="just">
              <a:lnSpc>
                <a:spcPct val="120000"/>
              </a:lnSpc>
              <a:spcBef>
                <a:spcPts val="400"/>
              </a:spcBef>
              <a:spcAft>
                <a:spcPts val="400"/>
              </a:spcAft>
              <a:buClr>
                <a:srgbClr val="000090"/>
              </a:buClr>
              <a:buBlip>
                <a:blip r:embed="rId2"/>
              </a:buBlip>
              <a:defRPr/>
            </a:pPr>
            <a:r>
              <a:rPr lang="en-US" sz="1800" dirty="0"/>
              <a:t>Users are able to make the proposed physics analysis by the available MC generators for the NICA project to study </a:t>
            </a:r>
            <a:r>
              <a:rPr lang="en-US" sz="1800" dirty="0" smtClean="0"/>
              <a:t>feasibilities </a:t>
            </a:r>
            <a:r>
              <a:rPr lang="en-US" sz="1800" dirty="0"/>
              <a:t>with these experiments.</a:t>
            </a:r>
          </a:p>
          <a:p>
            <a:pPr algn="just">
              <a:lnSpc>
                <a:spcPct val="120000"/>
              </a:lnSpc>
              <a:spcBef>
                <a:spcPts val="400"/>
              </a:spcBef>
              <a:spcAft>
                <a:spcPts val="400"/>
              </a:spcAft>
              <a:buClr>
                <a:srgbClr val="000090"/>
              </a:buClr>
              <a:buBlip>
                <a:blip r:embed="rId2"/>
              </a:buBlip>
              <a:defRPr/>
            </a:pPr>
            <a:r>
              <a:rPr lang="en-US" sz="1800" dirty="0"/>
              <a:t>Many </a:t>
            </a:r>
            <a:r>
              <a:rPr lang="en-US" sz="1800" dirty="0" smtClean="0"/>
              <a:t>software </a:t>
            </a:r>
            <a:r>
              <a:rPr lang="en-US" sz="1800" dirty="0"/>
              <a:t>systems </a:t>
            </a:r>
            <a:r>
              <a:rPr lang="en-US" sz="1800" dirty="0" smtClean="0"/>
              <a:t>have been </a:t>
            </a:r>
            <a:r>
              <a:rPr lang="en-US" sz="1800" dirty="0"/>
              <a:t>developed: BM@N Unified Database, PROOF parallelization and MPD-Scheduler, Cluster Monitoring and Software Test</a:t>
            </a:r>
            <a:r>
              <a:rPr lang="ru-RU" sz="1800" dirty="0"/>
              <a:t> </a:t>
            </a:r>
            <a:r>
              <a:rPr lang="en-US" sz="1800" dirty="0" smtClean="0"/>
              <a:t>System, </a:t>
            </a:r>
            <a:r>
              <a:rPr lang="en-US" sz="1800" dirty="0"/>
              <a:t>Event Display and Online Histogramming, </a:t>
            </a:r>
            <a:r>
              <a:rPr lang="en-US" sz="1800" dirty="0" smtClean="0"/>
              <a:t>e-Logbook and official Web-site…</a:t>
            </a:r>
            <a:endParaRPr lang="en-US" sz="1800" dirty="0"/>
          </a:p>
          <a:p>
            <a:pPr algn="just">
              <a:lnSpc>
                <a:spcPct val="120000"/>
              </a:lnSpc>
              <a:spcBef>
                <a:spcPts val="400"/>
              </a:spcBef>
              <a:spcAft>
                <a:spcPts val="0"/>
              </a:spcAft>
              <a:buClr>
                <a:srgbClr val="000090"/>
              </a:buClr>
              <a:buBlip>
                <a:blip r:embed="rId2"/>
              </a:buBlip>
              <a:defRPr/>
            </a:pPr>
            <a:r>
              <a:rPr lang="en-US" sz="1800" dirty="0"/>
              <a:t>The big work has been done, but a lot of packages should be</a:t>
            </a:r>
            <a:r>
              <a:rPr lang="ru-RU" sz="1800" dirty="0"/>
              <a:t> </a:t>
            </a:r>
            <a:r>
              <a:rPr lang="en-US" sz="1800" dirty="0"/>
              <a:t>added or improved for the experimental data taking and </a:t>
            </a:r>
            <a:r>
              <a:rPr lang="en-US" sz="1800" dirty="0" smtClean="0"/>
              <a:t>data processing</a:t>
            </a:r>
            <a:r>
              <a:rPr lang="ru-RU" sz="1800" dirty="0" smtClean="0"/>
              <a:t> </a:t>
            </a:r>
            <a:r>
              <a:rPr lang="en-US" sz="1800" dirty="0" smtClean="0"/>
              <a:t>in </a:t>
            </a:r>
            <a:r>
              <a:rPr lang="en-US" sz="1800" dirty="0"/>
              <a:t>distributed systems:</a:t>
            </a:r>
          </a:p>
          <a:p>
            <a:pPr marL="88900" indent="0" algn="just">
              <a:lnSpc>
                <a:spcPct val="120000"/>
              </a:lnSpc>
              <a:spcBef>
                <a:spcPts val="0"/>
              </a:spcBef>
              <a:spcAft>
                <a:spcPts val="600"/>
              </a:spcAft>
              <a:buClr>
                <a:srgbClr val="000090"/>
              </a:buClr>
              <a:buNone/>
              <a:defRPr/>
            </a:pPr>
            <a:r>
              <a:rPr lang="en-US" sz="1800" dirty="0"/>
              <a:t>online clustering and fast tracking, online alignment and calibrations, physics analyses methods, distributed and cloud computing for the NICA </a:t>
            </a:r>
            <a:r>
              <a:rPr lang="en-US" sz="1800" dirty="0" smtClean="0"/>
              <a:t>experiments…</a:t>
            </a:r>
            <a:endParaRPr lang="ru-RU" sz="1800" dirty="0"/>
          </a:p>
        </p:txBody>
      </p:sp>
      <p:sp>
        <p:nvSpPr>
          <p:cNvPr id="15" name="Rectangle 2"/>
          <p:cNvSpPr>
            <a:spLocks noGrp="1" noChangeArrowheads="1"/>
          </p:cNvSpPr>
          <p:nvPr>
            <p:ph type="title"/>
          </p:nvPr>
        </p:nvSpPr>
        <p:spPr>
          <a:xfrm>
            <a:off x="0" y="412750"/>
            <a:ext cx="9144000" cy="563563"/>
          </a:xfrm>
        </p:spPr>
        <p:txBody>
          <a:bodyPr/>
          <a:lstStyle/>
          <a:p>
            <a:r>
              <a:rPr lang="en-US" altLang="ru-RU" sz="3000" b="1" dirty="0">
                <a:effectLst>
                  <a:outerShdw blurRad="38100" dist="38100" dir="2700000" algn="tl">
                    <a:srgbClr val="000000">
                      <a:alpha val="43137"/>
                    </a:srgbClr>
                  </a:outerShdw>
                </a:effectLst>
              </a:rPr>
              <a:t>Summary</a:t>
            </a:r>
            <a:endParaRPr lang="en-US" altLang="ru-RU" sz="3000" b="1" dirty="0">
              <a:solidFill>
                <a:schemeClr val="accent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715107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p:nvPr/>
        </p:nvPicPr>
        <p:blipFill>
          <a:blip r:embed="rId2"/>
          <a:stretch/>
        </p:blipFill>
        <p:spPr>
          <a:xfrm>
            <a:off x="0" y="2492896"/>
            <a:ext cx="9151938" cy="4365104"/>
          </a:xfrm>
          <a:prstGeom prst="rect">
            <a:avLst/>
          </a:prstGeom>
          <a:ln>
            <a:noFill/>
          </a:ln>
        </p:spPr>
      </p:pic>
      <p:sp>
        <p:nvSpPr>
          <p:cNvPr id="13" name="TextBox 15"/>
          <p:cNvSpPr txBox="1">
            <a:spLocks noChangeArrowheads="1"/>
          </p:cNvSpPr>
          <p:nvPr/>
        </p:nvSpPr>
        <p:spPr bwMode="auto">
          <a:xfrm>
            <a:off x="7938" y="1128374"/>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3000"/>
              </a:lnSpc>
              <a:spcAft>
                <a:spcPts val="1425"/>
              </a:spcAft>
              <a:buClr>
                <a:srgbClr val="000000"/>
              </a:buClr>
              <a:buSzPct val="100000"/>
              <a:buFont typeface="Times New Roman" pitchFamily="18" charset="0"/>
              <a:buChar char="•"/>
              <a:defRPr kumimoji="1" sz="3200">
                <a:solidFill>
                  <a:srgbClr val="000000"/>
                </a:solidFill>
                <a:latin typeface="Arial" pitchFamily="34" charset="0"/>
                <a:ea typeface="Arial" pitchFamily="34" charset="0"/>
                <a:cs typeface="SimSun" pitchFamily="2" charset="-122"/>
              </a:defRPr>
            </a:lvl1pPr>
            <a:lvl2pPr marL="742950" indent="-285750">
              <a:lnSpc>
                <a:spcPct val="93000"/>
              </a:lnSpc>
              <a:spcAft>
                <a:spcPts val="1138"/>
              </a:spcAft>
              <a:buClr>
                <a:srgbClr val="000000"/>
              </a:buClr>
              <a:buSzPct val="100000"/>
              <a:buFont typeface="Times New Roman" pitchFamily="18" charset="0"/>
              <a:buChar char="–"/>
              <a:defRPr kumimoji="1" sz="2800">
                <a:solidFill>
                  <a:srgbClr val="000000"/>
                </a:solidFill>
                <a:latin typeface="Arial" pitchFamily="34" charset="0"/>
                <a:ea typeface="SimSun" pitchFamily="2" charset="-122"/>
                <a:cs typeface="SimSun" pitchFamily="2" charset="-122"/>
              </a:defRPr>
            </a:lvl2pPr>
            <a:lvl3pPr marL="1143000" indent="-228600">
              <a:lnSpc>
                <a:spcPct val="93000"/>
              </a:lnSpc>
              <a:spcAft>
                <a:spcPts val="850"/>
              </a:spcAft>
              <a:buClr>
                <a:srgbClr val="000000"/>
              </a:buClr>
              <a:buSzPct val="100000"/>
              <a:buFont typeface="Times New Roman" pitchFamily="18" charset="0"/>
              <a:buChar char="•"/>
              <a:defRPr kumimoji="1" sz="2400">
                <a:solidFill>
                  <a:srgbClr val="000000"/>
                </a:solidFill>
                <a:latin typeface="Arial" pitchFamily="34" charset="0"/>
                <a:ea typeface="SimSun" pitchFamily="2" charset="-122"/>
                <a:cs typeface="SimSun" pitchFamily="2" charset="-122"/>
              </a:defRPr>
            </a:lvl3pPr>
            <a:lvl4pPr marL="1600200" indent="-228600">
              <a:lnSpc>
                <a:spcPct val="93000"/>
              </a:lnSpc>
              <a:spcAft>
                <a:spcPts val="575"/>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4pPr>
            <a:lvl5pPr marL="2057400" indent="-228600">
              <a:lnSpc>
                <a:spcPct val="93000"/>
              </a:lnSpc>
              <a:spcAft>
                <a:spcPts val="288"/>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5pPr>
            <a:lvl6pPr marL="2514600" indent="-228600" eaLnBrk="0" fontAlgn="base" hangingPunct="0">
              <a:lnSpc>
                <a:spcPct val="93000"/>
              </a:lnSpc>
              <a:spcBef>
                <a:spcPct val="0"/>
              </a:spcBef>
              <a:spcAft>
                <a:spcPts val="288"/>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6pPr>
            <a:lvl7pPr marL="2971800" indent="-228600" eaLnBrk="0" fontAlgn="base" hangingPunct="0">
              <a:lnSpc>
                <a:spcPct val="93000"/>
              </a:lnSpc>
              <a:spcBef>
                <a:spcPct val="0"/>
              </a:spcBef>
              <a:spcAft>
                <a:spcPts val="288"/>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7pPr>
            <a:lvl8pPr marL="3429000" indent="-228600" eaLnBrk="0" fontAlgn="base" hangingPunct="0">
              <a:lnSpc>
                <a:spcPct val="93000"/>
              </a:lnSpc>
              <a:spcBef>
                <a:spcPct val="0"/>
              </a:spcBef>
              <a:spcAft>
                <a:spcPts val="288"/>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8pPr>
            <a:lvl9pPr marL="3886200" indent="-228600" eaLnBrk="0" fontAlgn="base" hangingPunct="0">
              <a:lnSpc>
                <a:spcPct val="93000"/>
              </a:lnSpc>
              <a:spcBef>
                <a:spcPct val="0"/>
              </a:spcBef>
              <a:spcAft>
                <a:spcPts val="288"/>
              </a:spcAft>
              <a:buClr>
                <a:srgbClr val="000000"/>
              </a:buClr>
              <a:buSzPct val="100000"/>
              <a:buFont typeface="Times New Roman" pitchFamily="18" charset="0"/>
              <a:buChar char="»"/>
              <a:defRPr kumimoji="1" sz="2000">
                <a:solidFill>
                  <a:srgbClr val="000000"/>
                </a:solidFill>
                <a:latin typeface="Arial" pitchFamily="34" charset="0"/>
                <a:ea typeface="SimSun" pitchFamily="2" charset="-122"/>
                <a:cs typeface="SimSun" pitchFamily="2" charset="-122"/>
              </a:defRPr>
            </a:lvl9pPr>
          </a:lstStyle>
          <a:p>
            <a:pPr algn="ctr" eaLnBrk="1" hangingPunct="1">
              <a:lnSpc>
                <a:spcPct val="100000"/>
              </a:lnSpc>
              <a:spcAft>
                <a:spcPct val="0"/>
              </a:spcAft>
              <a:buClrTx/>
              <a:buSzTx/>
              <a:buFontTx/>
              <a:buNone/>
            </a:pPr>
            <a:r>
              <a:rPr kumimoji="0" lang="en-US" altLang="ru-RU" sz="4000" i="1" dirty="0" smtClean="0">
                <a:solidFill>
                  <a:schemeClr val="tx1"/>
                </a:solidFill>
                <a:latin typeface="Calibri" pitchFamily="34" charset="0"/>
                <a:ea typeface="SimSun" pitchFamily="2" charset="-122"/>
                <a:cs typeface="Arial" pitchFamily="34" charset="0"/>
              </a:rPr>
              <a:t>Thank you for your attention</a:t>
            </a:r>
            <a:r>
              <a:rPr kumimoji="0" lang="ru-RU" altLang="ru-RU" sz="4000" i="1" dirty="0" smtClean="0">
                <a:solidFill>
                  <a:schemeClr val="tx1"/>
                </a:solidFill>
                <a:latin typeface="Calibri" pitchFamily="34" charset="0"/>
                <a:ea typeface="SimSun" pitchFamily="2" charset="-122"/>
                <a:cs typeface="Arial" pitchFamily="34" charset="0"/>
              </a:rPr>
              <a:t>!</a:t>
            </a:r>
            <a:endParaRPr kumimoji="0" lang="de-DE" altLang="ru-RU" sz="4000" i="1" dirty="0" smtClean="0">
              <a:solidFill>
                <a:schemeClr val="tx1"/>
              </a:solidFill>
              <a:latin typeface="Calibri" pitchFamily="34" charset="0"/>
              <a:ea typeface="SimSun" pitchFamily="2" charset="-122"/>
              <a:cs typeface="Arial" pitchFamily="34" charset="0"/>
            </a:endParaRPr>
          </a:p>
        </p:txBody>
      </p:sp>
      <p:pic>
        <p:nvPicPr>
          <p:cNvPr id="2" name="Рисунок 1"/>
          <p:cNvPicPr>
            <a:picLocks noChangeAspect="1"/>
          </p:cNvPicPr>
          <p:nvPr/>
        </p:nvPicPr>
        <p:blipFill rotWithShape="1">
          <a:blip r:embed="rId3" cstate="print">
            <a:extLst>
              <a:ext uri="{28A0092B-C50C-407E-A947-70E740481C1C}">
                <a14:useLocalDpi xmlns:a14="http://schemas.microsoft.com/office/drawing/2010/main" val="0"/>
              </a:ext>
            </a:extLst>
          </a:blip>
          <a:srcRect l="6738" t="12559" r="12242" b="19922"/>
          <a:stretch/>
        </p:blipFill>
        <p:spPr>
          <a:xfrm>
            <a:off x="14970" y="5121760"/>
            <a:ext cx="2094404" cy="1745336"/>
          </a:xfrm>
          <a:prstGeom prst="rect">
            <a:avLst/>
          </a:prstGeom>
        </p:spPr>
      </p:pic>
      <p:sp>
        <p:nvSpPr>
          <p:cNvPr id="7" name="Text Box 3"/>
          <p:cNvSpPr txBox="1">
            <a:spLocks noChangeArrowheads="1"/>
          </p:cNvSpPr>
          <p:nvPr/>
        </p:nvSpPr>
        <p:spPr bwMode="auto">
          <a:xfrm>
            <a:off x="-168126" y="1872264"/>
            <a:ext cx="3011934" cy="548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56430" rIns="90000" bIns="45000"/>
          <a:lstStyle>
            <a:lvl1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9pPr>
          </a:lstStyle>
          <a:p>
            <a:pPr algn="r"/>
            <a:r>
              <a:rPr lang="en-US" altLang="ru-RU" sz="1600" dirty="0">
                <a:solidFill>
                  <a:schemeClr val="tx1"/>
                </a:solidFill>
              </a:rPr>
              <a:t>More information:  </a:t>
            </a:r>
            <a:r>
              <a:rPr lang="en-US" altLang="ru-RU" sz="1600" dirty="0">
                <a:solidFill>
                  <a:srgbClr val="008000"/>
                </a:solidFill>
              </a:rPr>
              <a:t>nica.jinr.ru</a:t>
            </a:r>
          </a:p>
          <a:p>
            <a:pPr algn="r"/>
            <a:r>
              <a:rPr lang="en-US" altLang="ru-RU" sz="1600" dirty="0">
                <a:solidFill>
                  <a:schemeClr val="tx1"/>
                </a:solidFill>
              </a:rPr>
              <a:t>                              </a:t>
            </a:r>
            <a:r>
              <a:rPr lang="en-US" altLang="ru-RU" sz="1600" dirty="0" smtClean="0">
                <a:solidFill>
                  <a:srgbClr val="008000"/>
                </a:solidFill>
              </a:rPr>
              <a:t>mpd.jinr.ru</a:t>
            </a:r>
            <a:endParaRPr lang="en-US" altLang="ru-RU" sz="1600" dirty="0">
              <a:solidFill>
                <a:srgbClr val="008000"/>
              </a:solidFill>
            </a:endParaRPr>
          </a:p>
        </p:txBody>
      </p:sp>
      <p:sp>
        <p:nvSpPr>
          <p:cNvPr id="11" name="Text Box 3"/>
          <p:cNvSpPr txBox="1">
            <a:spLocks noChangeArrowheads="1"/>
          </p:cNvSpPr>
          <p:nvPr/>
        </p:nvSpPr>
        <p:spPr bwMode="auto">
          <a:xfrm>
            <a:off x="6815634" y="1988840"/>
            <a:ext cx="2291854"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56430" rIns="90000" bIns="45000"/>
          <a:lstStyle>
            <a:lvl1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Lst>
              <a:defRPr>
                <a:solidFill>
                  <a:srgbClr val="000000"/>
                </a:solidFill>
                <a:latin typeface="Arial" charset="0"/>
                <a:ea typeface="WenQuanYi Micro Hei" charset="0"/>
                <a:cs typeface="WenQuanYi Micro Hei" charset="0"/>
              </a:defRPr>
            </a:lvl9pPr>
          </a:lstStyle>
          <a:p>
            <a:pPr algn="r">
              <a:spcBef>
                <a:spcPts val="900"/>
              </a:spcBef>
            </a:pPr>
            <a:r>
              <a:rPr lang="en-US" altLang="ru-RU" sz="1600" dirty="0" smtClean="0">
                <a:solidFill>
                  <a:schemeClr val="tx1"/>
                </a:solidFill>
              </a:rPr>
              <a:t>Email</a:t>
            </a:r>
            <a:r>
              <a:rPr lang="en-US" altLang="ru-RU" sz="1600" dirty="0">
                <a:solidFill>
                  <a:schemeClr val="tx1"/>
                </a:solidFill>
              </a:rPr>
              <a:t>: </a:t>
            </a:r>
            <a:r>
              <a:rPr lang="en-US" altLang="ru-RU" sz="1600" i="1" dirty="0">
                <a:solidFill>
                  <a:srgbClr val="008000"/>
                </a:solidFill>
              </a:rPr>
              <a:t>gertsen@jinr.ru</a:t>
            </a:r>
          </a:p>
        </p:txBody>
      </p:sp>
      <p:sp>
        <p:nvSpPr>
          <p:cNvPr id="3" name="Прямоугольник 2"/>
          <p:cNvSpPr/>
          <p:nvPr/>
        </p:nvSpPr>
        <p:spPr>
          <a:xfrm>
            <a:off x="14970" y="559713"/>
            <a:ext cx="9092518" cy="338554"/>
          </a:xfrm>
          <a:prstGeom prst="rect">
            <a:avLst/>
          </a:prstGeom>
        </p:spPr>
        <p:txBody>
          <a:bodyPr wrap="square">
            <a:spAutoFit/>
          </a:bodyPr>
          <a:lstStyle/>
          <a:p>
            <a:pPr algn="ctr"/>
            <a:r>
              <a:rPr lang="en-US" sz="1600" dirty="0" smtClean="0">
                <a:solidFill>
                  <a:schemeClr val="bg1"/>
                </a:solidFill>
              </a:rPr>
              <a:t>Today, T3 </a:t>
            </a:r>
            <a:r>
              <a:rPr lang="en-US" sz="1600" dirty="0">
                <a:solidFill>
                  <a:schemeClr val="bg1"/>
                </a:solidFill>
              </a:rPr>
              <a:t>- Hall </a:t>
            </a:r>
            <a:r>
              <a:rPr lang="en-US" sz="1600" dirty="0" smtClean="0">
                <a:solidFill>
                  <a:schemeClr val="bg1"/>
                </a:solidFill>
              </a:rPr>
              <a:t>7, 15:00. prof. Vladimir V. Korenkov - The </a:t>
            </a:r>
            <a:r>
              <a:rPr lang="en-US" sz="1600" dirty="0">
                <a:solidFill>
                  <a:schemeClr val="bg1"/>
                </a:solidFill>
              </a:rPr>
              <a:t>JINR </a:t>
            </a:r>
            <a:r>
              <a:rPr lang="en-US" sz="1600" dirty="0" smtClean="0">
                <a:solidFill>
                  <a:schemeClr val="bg1"/>
                </a:solidFill>
              </a:rPr>
              <a:t>distributed computing environment</a:t>
            </a:r>
            <a:endParaRPr lang="ru-RU" sz="1600" dirty="0">
              <a:solidFill>
                <a:schemeClr val="bg1"/>
              </a:solidFill>
            </a:endParaRPr>
          </a:p>
        </p:txBody>
      </p:sp>
    </p:spTree>
    <p:extLst>
      <p:ext uri="{BB962C8B-B14F-4D97-AF65-F5344CB8AC3E}">
        <p14:creationId xmlns:p14="http://schemas.microsoft.com/office/powerpoint/2010/main" val="2849017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872" y="3591072"/>
            <a:ext cx="1402848" cy="2022288"/>
          </a:xfrm>
          <a:prstGeom prst="rect">
            <a:avLst/>
          </a:prstGeom>
        </p:spPr>
      </p:pic>
      <p:sp>
        <p:nvSpPr>
          <p:cNvPr id="81" name="TextShape 28"/>
          <p:cNvSpPr txBox="1"/>
          <p:nvPr/>
        </p:nvSpPr>
        <p:spPr>
          <a:xfrm>
            <a:off x="0" y="404664"/>
            <a:ext cx="9143999" cy="594740"/>
          </a:xfrm>
          <a:prstGeom prst="rect">
            <a:avLst/>
          </a:prstGeom>
          <a:noFill/>
          <a:ln>
            <a:noFill/>
          </a:ln>
        </p:spPr>
        <p:txBody>
          <a:bodyPr lIns="0" tIns="0" rIns="0" bIns="0" anchor="ctr"/>
          <a:lstStyle/>
          <a:p>
            <a:pPr algn="ctr"/>
            <a:r>
              <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rPr>
              <a:t>Simulation and analysis steps of experiments</a:t>
            </a:r>
          </a:p>
        </p:txBody>
      </p:sp>
      <p:sp>
        <p:nvSpPr>
          <p:cNvPr id="24" name="Скругленная прямоугольная выноска 10"/>
          <p:cNvSpPr/>
          <p:nvPr/>
        </p:nvSpPr>
        <p:spPr>
          <a:xfrm rot="5400000">
            <a:off x="4871018" y="-1296563"/>
            <a:ext cx="1463618" cy="6977485"/>
          </a:xfrm>
          <a:prstGeom prst="wedgeRoundRectCallout">
            <a:avLst>
              <a:gd name="adj1" fmla="val -55484"/>
              <a:gd name="adj2" fmla="val 18572"/>
              <a:gd name="adj3" fmla="val 16667"/>
            </a:avLst>
          </a:prstGeom>
          <a:gradFill>
            <a:gsLst>
              <a:gs pos="0">
                <a:srgbClr val="26728A">
                  <a:lumMod val="60000"/>
                  <a:lumOff val="40000"/>
                </a:srgbClr>
              </a:gs>
              <a:gs pos="74000">
                <a:srgbClr val="9FCAD3">
                  <a:lumMod val="45000"/>
                  <a:lumOff val="55000"/>
                </a:srgbClr>
              </a:gs>
              <a:gs pos="83000">
                <a:srgbClr val="9FCAD3">
                  <a:lumMod val="45000"/>
                  <a:lumOff val="55000"/>
                </a:srgbClr>
              </a:gs>
              <a:gs pos="100000">
                <a:srgbClr val="26728A">
                  <a:lumMod val="60000"/>
                  <a:lumOff val="40000"/>
                </a:srgbClr>
              </a:gs>
            </a:gsLst>
            <a:lin ang="5400000" scaled="1"/>
          </a:gradFill>
          <a:ln w="25400" cap="flat" cmpd="sng" algn="ctr">
            <a:gradFill>
              <a:gsLst>
                <a:gs pos="0">
                  <a:srgbClr val="9FCAD3">
                    <a:lumMod val="5000"/>
                    <a:lumOff val="95000"/>
                  </a:srgbClr>
                </a:gs>
                <a:gs pos="74000">
                  <a:srgbClr val="9FCAD3">
                    <a:lumMod val="45000"/>
                    <a:lumOff val="55000"/>
                  </a:srgbClr>
                </a:gs>
                <a:gs pos="83000">
                  <a:srgbClr val="9FCAD3">
                    <a:lumMod val="45000"/>
                    <a:lumOff val="55000"/>
                  </a:srgbClr>
                </a:gs>
                <a:gs pos="100000">
                  <a:srgbClr val="9FCAD3">
                    <a:lumMod val="30000"/>
                    <a:lumOff val="70000"/>
                  </a:srgbClr>
                </a:gs>
              </a:gsLst>
              <a:lin ang="5400000" scaled="1"/>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25" name="Скругленный прямоугольник 11"/>
          <p:cNvSpPr/>
          <p:nvPr/>
        </p:nvSpPr>
        <p:spPr>
          <a:xfrm>
            <a:off x="7618117" y="1617371"/>
            <a:ext cx="1454436" cy="1089314"/>
          </a:xfrm>
          <a:prstGeom prst="roundRect">
            <a:avLst/>
          </a:prstGeom>
          <a:solidFill>
            <a:srgbClr val="FFB625"/>
          </a:solidFill>
          <a:ln w="25400" cap="flat" cmpd="sng" algn="ctr">
            <a:solidFill>
              <a:srgbClr val="FFB625"/>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Arial"/>
                <a:ea typeface="+mn-ea"/>
                <a:cs typeface="+mn-cs"/>
              </a:rPr>
              <a:t>Analysis</a:t>
            </a:r>
          </a:p>
          <a:p>
            <a:pPr marL="0" marR="0" lvl="0" indent="0" algn="ctr" defTabSz="914400" eaLnBrk="1" fontAlgn="auto" latinLnBrk="0" hangingPunct="1">
              <a:lnSpc>
                <a:spcPct val="100000"/>
              </a:lnSpc>
              <a:spcBef>
                <a:spcPts val="60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as for experimental data</a:t>
            </a:r>
            <a:endParaRPr kumimoji="0" lang="ru-RU" sz="1200" b="0" i="0" u="none" strike="noStrike" kern="0" cap="none" spc="0" normalizeH="0" baseline="0" noProof="0" dirty="0">
              <a:ln>
                <a:noFill/>
              </a:ln>
              <a:solidFill>
                <a:srgbClr val="FFFFFF"/>
              </a:solidFill>
              <a:effectLst/>
              <a:uLnTx/>
              <a:uFillTx/>
              <a:latin typeface="Arial"/>
              <a:ea typeface="+mn-ea"/>
              <a:cs typeface="+mn-cs"/>
            </a:endParaRPr>
          </a:p>
        </p:txBody>
      </p:sp>
      <p:sp>
        <p:nvSpPr>
          <p:cNvPr id="26" name="TextBox 25"/>
          <p:cNvSpPr txBox="1"/>
          <p:nvPr/>
        </p:nvSpPr>
        <p:spPr>
          <a:xfrm>
            <a:off x="650373" y="997354"/>
            <a:ext cx="972108" cy="646331"/>
          </a:xfrm>
          <a:prstGeom prst="rect">
            <a:avLst/>
          </a:prstGeom>
          <a:noFill/>
        </p:spPr>
        <p:txBody>
          <a:bodyPr wrap="square" rtlCol="0">
            <a:spAutoFit/>
          </a:bodyPr>
          <a:lstStyle/>
          <a:p>
            <a:r>
              <a:rPr lang="en-US" sz="1200" dirty="0">
                <a:solidFill>
                  <a:srgbClr val="000000"/>
                </a:solidFill>
                <a:cs typeface="Arial" charset="0"/>
              </a:rPr>
              <a:t>UrQMD</a:t>
            </a:r>
          </a:p>
          <a:p>
            <a:r>
              <a:rPr lang="en-US" sz="1200" dirty="0">
                <a:solidFill>
                  <a:srgbClr val="000000"/>
                </a:solidFill>
                <a:cs typeface="Arial" charset="0"/>
              </a:rPr>
              <a:t>LAQGSM</a:t>
            </a:r>
          </a:p>
          <a:p>
            <a:r>
              <a:rPr lang="en-US" sz="1200" dirty="0">
                <a:solidFill>
                  <a:srgbClr val="000000"/>
                </a:solidFill>
                <a:cs typeface="Arial" charset="0"/>
              </a:rPr>
              <a:t>Pythia…</a:t>
            </a:r>
            <a:endParaRPr lang="ru-RU" sz="1200" dirty="0">
              <a:solidFill>
                <a:srgbClr val="000000"/>
              </a:solidFill>
              <a:cs typeface="Arial" charset="0"/>
            </a:endParaRPr>
          </a:p>
        </p:txBody>
      </p:sp>
      <p:sp>
        <p:nvSpPr>
          <p:cNvPr id="27" name="Скругленный прямоугольник 13"/>
          <p:cNvSpPr/>
          <p:nvPr/>
        </p:nvSpPr>
        <p:spPr>
          <a:xfrm>
            <a:off x="73636" y="1659327"/>
            <a:ext cx="1985706" cy="1048638"/>
          </a:xfrm>
          <a:prstGeom prst="roundRect">
            <a:avLst/>
          </a:prstGeom>
          <a:solidFill>
            <a:srgbClr val="FF8669"/>
          </a:solidFill>
          <a:ln w="25400" cap="flat" cmpd="sng" algn="ctr">
            <a:solidFill>
              <a:srgbClr val="FF8669"/>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Arial"/>
                <a:ea typeface="+mn-ea"/>
                <a:cs typeface="+mn-cs"/>
              </a:rPr>
              <a:t>Event generator</a:t>
            </a:r>
          </a:p>
          <a:p>
            <a:pPr marL="0" marR="0" lvl="0" indent="0" algn="ctr" defTabSz="914400" eaLnBrk="1" fontAlgn="auto" latinLnBrk="0" hangingPunct="1">
              <a:lnSpc>
                <a:spcPct val="100000"/>
              </a:lnSpc>
              <a:spcBef>
                <a:spcPts val="60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simulate physics process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(quantum mechanics and probabilities)</a:t>
            </a:r>
            <a:endParaRPr kumimoji="0" lang="ru-RU" sz="1200" b="0" i="0" u="none" strike="noStrike" kern="0" cap="none" spc="0" normalizeH="0" baseline="0" noProof="0" dirty="0">
              <a:ln>
                <a:noFill/>
              </a:ln>
              <a:solidFill>
                <a:srgbClr val="FFFFFF"/>
              </a:solidFill>
              <a:effectLst/>
              <a:uLnTx/>
              <a:uFillTx/>
              <a:latin typeface="Arial"/>
              <a:ea typeface="+mn-ea"/>
              <a:cs typeface="+mn-cs"/>
            </a:endParaRPr>
          </a:p>
        </p:txBody>
      </p:sp>
      <p:sp>
        <p:nvSpPr>
          <p:cNvPr id="28" name="TextBox 27"/>
          <p:cNvSpPr txBox="1"/>
          <p:nvPr/>
        </p:nvSpPr>
        <p:spPr>
          <a:xfrm>
            <a:off x="2549558" y="1015046"/>
            <a:ext cx="920346" cy="646331"/>
          </a:xfrm>
          <a:prstGeom prst="rect">
            <a:avLst/>
          </a:prstGeom>
          <a:noFill/>
        </p:spPr>
        <p:txBody>
          <a:bodyPr wrap="square" rtlCol="0">
            <a:spAutoFit/>
          </a:bodyPr>
          <a:lstStyle/>
          <a:p>
            <a:r>
              <a:rPr lang="en-US" sz="1200" dirty="0">
                <a:solidFill>
                  <a:srgbClr val="000000"/>
                </a:solidFill>
                <a:cs typeface="Arial" charset="0"/>
              </a:rPr>
              <a:t>Geant3</a:t>
            </a:r>
          </a:p>
          <a:p>
            <a:r>
              <a:rPr lang="en-US" sz="1200" dirty="0">
                <a:solidFill>
                  <a:srgbClr val="000000"/>
                </a:solidFill>
                <a:cs typeface="Arial" charset="0"/>
              </a:rPr>
              <a:t>Geant4</a:t>
            </a:r>
          </a:p>
          <a:p>
            <a:r>
              <a:rPr lang="en-US" sz="1200" dirty="0">
                <a:solidFill>
                  <a:srgbClr val="000000"/>
                </a:solidFill>
                <a:cs typeface="Arial" charset="0"/>
              </a:rPr>
              <a:t>Fluka…</a:t>
            </a:r>
            <a:endParaRPr lang="ru-RU" sz="1200" dirty="0">
              <a:solidFill>
                <a:srgbClr val="000000"/>
              </a:solidFill>
              <a:cs typeface="Arial" charset="0"/>
            </a:endParaRPr>
          </a:p>
        </p:txBody>
      </p:sp>
      <p:sp>
        <p:nvSpPr>
          <p:cNvPr id="29" name="Скругленный прямоугольник 15"/>
          <p:cNvSpPr/>
          <p:nvPr/>
        </p:nvSpPr>
        <p:spPr>
          <a:xfrm>
            <a:off x="2156112" y="1652795"/>
            <a:ext cx="1608179" cy="1045577"/>
          </a:xfrm>
          <a:prstGeom prst="roundRect">
            <a:avLst/>
          </a:prstGeom>
          <a:solidFill>
            <a:srgbClr val="74BA20"/>
          </a:solidFill>
          <a:ln w="25400" cap="flat" cmpd="sng" algn="ctr">
            <a:solidFill>
              <a:srgbClr val="74BA20"/>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Arial"/>
                <a:ea typeface="+mn-ea"/>
                <a:cs typeface="+mn-cs"/>
              </a:rPr>
              <a:t>Simulation</a:t>
            </a:r>
          </a:p>
          <a:p>
            <a:pPr marL="0" marR="0" lvl="0" indent="0" algn="ctr" defTabSz="914400" eaLnBrk="1" fontAlgn="auto" latinLnBrk="0" hangingPunct="1">
              <a:lnSpc>
                <a:spcPct val="100000"/>
              </a:lnSpc>
              <a:spcBef>
                <a:spcPts val="60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simulate interaction with media and detector materials</a:t>
            </a:r>
            <a:endParaRPr kumimoji="0" lang="ru-RU" sz="1200" b="0" i="0" u="none" strike="noStrike" kern="0" cap="none" spc="0" normalizeH="0" baseline="0" noProof="0" dirty="0">
              <a:ln>
                <a:noFill/>
              </a:ln>
              <a:solidFill>
                <a:srgbClr val="FFFFFF"/>
              </a:solidFill>
              <a:effectLst/>
              <a:uLnTx/>
              <a:uFillTx/>
              <a:latin typeface="Arial"/>
              <a:ea typeface="+mn-ea"/>
              <a:cs typeface="+mn-cs"/>
            </a:endParaRPr>
          </a:p>
        </p:txBody>
      </p:sp>
      <p:sp>
        <p:nvSpPr>
          <p:cNvPr id="30" name="Скругленный прямоугольник 16"/>
          <p:cNvSpPr/>
          <p:nvPr/>
        </p:nvSpPr>
        <p:spPr>
          <a:xfrm>
            <a:off x="3876859" y="1640752"/>
            <a:ext cx="1702229" cy="1057620"/>
          </a:xfrm>
          <a:prstGeom prst="roundRect">
            <a:avLst/>
          </a:prstGeom>
          <a:solidFill>
            <a:srgbClr val="6197D9"/>
          </a:solidFill>
          <a:ln w="25400" cap="flat" cmpd="sng" algn="ctr">
            <a:solidFill>
              <a:srgbClr val="6197D9"/>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Arial"/>
                <a:ea typeface="+mn-ea"/>
                <a:cs typeface="+mn-cs"/>
              </a:rPr>
              <a:t>Digitization</a:t>
            </a:r>
          </a:p>
          <a:p>
            <a:pPr marL="0" marR="0" lvl="0" indent="0" algn="ctr" defTabSz="914400" eaLnBrk="1" fontAlgn="auto" latinLnBrk="0" hangingPunct="1">
              <a:lnSpc>
                <a:spcPct val="100000"/>
              </a:lnSpc>
              <a:spcBef>
                <a:spcPts val="60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translate interactions with detectors into clusters of signals</a:t>
            </a:r>
            <a:endParaRPr kumimoji="0" lang="ru-RU" sz="1200" b="0" i="0" u="none" strike="noStrike" kern="0" cap="none" spc="0" normalizeH="0" baseline="0" noProof="0" dirty="0">
              <a:ln>
                <a:noFill/>
              </a:ln>
              <a:solidFill>
                <a:srgbClr val="FFFFFF"/>
              </a:solidFill>
              <a:effectLst/>
              <a:uLnTx/>
              <a:uFillTx/>
              <a:latin typeface="Arial"/>
              <a:ea typeface="+mn-ea"/>
              <a:cs typeface="+mn-cs"/>
            </a:endParaRPr>
          </a:p>
        </p:txBody>
      </p:sp>
      <p:sp>
        <p:nvSpPr>
          <p:cNvPr id="33" name="Скругленный прямоугольник 17"/>
          <p:cNvSpPr/>
          <p:nvPr/>
        </p:nvSpPr>
        <p:spPr>
          <a:xfrm>
            <a:off x="5738677" y="1644927"/>
            <a:ext cx="1684139" cy="1053445"/>
          </a:xfrm>
          <a:prstGeom prst="roundRect">
            <a:avLst/>
          </a:prstGeom>
          <a:solidFill>
            <a:srgbClr val="6197D9"/>
          </a:solidFill>
          <a:ln w="25400" cap="flat" cmpd="sng" algn="ctr">
            <a:solidFill>
              <a:srgbClr val="6197D9"/>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FF"/>
                </a:solidFill>
                <a:effectLst/>
                <a:uLnTx/>
                <a:uFillTx/>
                <a:latin typeface="Arial"/>
                <a:ea typeface="+mn-ea"/>
                <a:cs typeface="+mn-cs"/>
              </a:rPr>
              <a:t>Reconstruction</a:t>
            </a:r>
          </a:p>
          <a:p>
            <a:pPr marL="0" marR="0" lvl="0" indent="0" algn="ctr" defTabSz="914400" eaLnBrk="1" fontAlgn="auto" latinLnBrk="0" hangingPunct="1">
              <a:lnSpc>
                <a:spcPct val="100000"/>
              </a:lnSpc>
              <a:spcBef>
                <a:spcPts val="60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as for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experimental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Arial"/>
                <a:ea typeface="+mn-ea"/>
                <a:cs typeface="+mn-cs"/>
              </a:rPr>
              <a:t>data</a:t>
            </a:r>
            <a:endParaRPr kumimoji="0" lang="ru-RU" sz="1200" b="0" i="0" u="none" strike="noStrike" kern="0" cap="none" spc="0" normalizeH="0" baseline="0" noProof="0" dirty="0">
              <a:ln>
                <a:noFill/>
              </a:ln>
              <a:solidFill>
                <a:srgbClr val="FFFFFF"/>
              </a:solidFill>
              <a:effectLst/>
              <a:uLnTx/>
              <a:uFillTx/>
              <a:latin typeface="Arial"/>
              <a:ea typeface="+mn-ea"/>
              <a:cs typeface="+mn-cs"/>
            </a:endParaRPr>
          </a:p>
        </p:txBody>
      </p:sp>
      <p:sp>
        <p:nvSpPr>
          <p:cNvPr id="34" name="Стрелка вниз 18"/>
          <p:cNvSpPr/>
          <p:nvPr/>
        </p:nvSpPr>
        <p:spPr>
          <a:xfrm rot="16200000">
            <a:off x="2030282" y="1588799"/>
            <a:ext cx="218948" cy="556005"/>
          </a:xfrm>
          <a:prstGeom prst="downArrow">
            <a:avLst>
              <a:gd name="adj1" fmla="val 50000"/>
              <a:gd name="adj2" fmla="val 108790"/>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35" name="Прямоугольник 34"/>
          <p:cNvSpPr/>
          <p:nvPr/>
        </p:nvSpPr>
        <p:spPr>
          <a:xfrm>
            <a:off x="3723206" y="1124744"/>
            <a:ext cx="4737225" cy="338554"/>
          </a:xfrm>
          <a:prstGeom prst="rect">
            <a:avLst/>
          </a:prstGeom>
        </p:spPr>
        <p:txBody>
          <a:bodyPr wrap="square">
            <a:spAutoFit/>
          </a:bodyPr>
          <a:lstStyle/>
          <a:p>
            <a:pPr algn="ctr"/>
            <a:r>
              <a:rPr lang="en-US" sz="1400" b="1" dirty="0" smtClean="0">
                <a:solidFill>
                  <a:srgbClr val="000000"/>
                </a:solidFill>
                <a:cs typeface="Arial" charset="0"/>
              </a:rPr>
              <a:t>should be covered by software </a:t>
            </a:r>
            <a:r>
              <a:rPr lang="en-US" sz="1400" b="1" dirty="0">
                <a:solidFill>
                  <a:srgbClr val="000000"/>
                </a:solidFill>
                <a:cs typeface="Arial" charset="0"/>
              </a:rPr>
              <a:t>of </a:t>
            </a:r>
            <a:r>
              <a:rPr lang="en-US" sz="1400" b="1" dirty="0" smtClean="0">
                <a:solidFill>
                  <a:srgbClr val="000000"/>
                </a:solidFill>
                <a:cs typeface="Arial" charset="0"/>
              </a:rPr>
              <a:t>the experiments</a:t>
            </a:r>
            <a:r>
              <a:rPr lang="en-US" sz="1600" b="1" dirty="0" smtClean="0">
                <a:solidFill>
                  <a:srgbClr val="000000"/>
                </a:solidFill>
                <a:cs typeface="Arial" charset="0"/>
              </a:rPr>
              <a:t>!</a:t>
            </a:r>
            <a:endParaRPr lang="ru-RU" sz="1600" b="1" dirty="0">
              <a:solidFill>
                <a:srgbClr val="000000"/>
              </a:solidFill>
              <a:cs typeface="Arial" charset="0"/>
            </a:endParaRPr>
          </a:p>
        </p:txBody>
      </p:sp>
      <p:sp>
        <p:nvSpPr>
          <p:cNvPr id="36" name="Стрелка вниз 20"/>
          <p:cNvSpPr/>
          <p:nvPr/>
        </p:nvSpPr>
        <p:spPr>
          <a:xfrm rot="16200000">
            <a:off x="3767385" y="1589675"/>
            <a:ext cx="218948" cy="556005"/>
          </a:xfrm>
          <a:prstGeom prst="downArrow">
            <a:avLst>
              <a:gd name="adj1" fmla="val 50000"/>
              <a:gd name="adj2" fmla="val 108790"/>
            </a:avLst>
          </a:prstGeom>
          <a:solidFill>
            <a:srgbClr val="FFFFFF">
              <a:lumMod val="50000"/>
            </a:srgbClr>
          </a:solidFill>
          <a:ln w="25400" cap="flat" cmpd="sng" algn="ctr">
            <a:solidFill>
              <a:srgbClr val="000000"/>
            </a:solidFill>
            <a:prstDash val="solid"/>
          </a:ln>
          <a:effectLst/>
        </p:spPr>
        <p:txBody>
          <a:bodyPr rtlCol="0" anchor="ctr"/>
          <a:lstStyle>
            <a:defPPr>
              <a:defRPr lang="ru-RU"/>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FFFFFF"/>
              </a:solidFill>
              <a:effectLst/>
              <a:uLnTx/>
              <a:uFillTx/>
              <a:latin typeface="Arial"/>
              <a:ea typeface="+mn-ea"/>
              <a:cs typeface="+mn-cs"/>
            </a:endParaRPr>
          </a:p>
        </p:txBody>
      </p:sp>
      <p:sp>
        <p:nvSpPr>
          <p:cNvPr id="37" name="Стрелка вниз 21"/>
          <p:cNvSpPr/>
          <p:nvPr/>
        </p:nvSpPr>
        <p:spPr>
          <a:xfrm rot="16200000">
            <a:off x="5468312" y="1589675"/>
            <a:ext cx="218948" cy="556005"/>
          </a:xfrm>
          <a:prstGeom prst="downArrow">
            <a:avLst>
              <a:gd name="adj1" fmla="val 50000"/>
              <a:gd name="adj2" fmla="val 108790"/>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38" name="Стрелка вниз 22"/>
          <p:cNvSpPr/>
          <p:nvPr/>
        </p:nvSpPr>
        <p:spPr>
          <a:xfrm rot="16200000">
            <a:off x="7484274" y="1589674"/>
            <a:ext cx="218948" cy="556005"/>
          </a:xfrm>
          <a:prstGeom prst="downArrow">
            <a:avLst>
              <a:gd name="adj1" fmla="val 50000"/>
              <a:gd name="adj2" fmla="val 108790"/>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39" name="Молния 38"/>
          <p:cNvSpPr/>
          <p:nvPr/>
        </p:nvSpPr>
        <p:spPr>
          <a:xfrm>
            <a:off x="1474242" y="1460371"/>
            <a:ext cx="217437" cy="161296"/>
          </a:xfrm>
          <a:prstGeom prst="lightningBolt">
            <a:avLst/>
          </a:prstGeom>
          <a:solidFill>
            <a:srgbClr val="FF8669"/>
          </a:solidFill>
          <a:ln w="25400" cap="flat" cmpd="sng" algn="ctr">
            <a:solidFill>
              <a:srgbClr val="FF8669"/>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40" name="Молния 39"/>
          <p:cNvSpPr/>
          <p:nvPr/>
        </p:nvSpPr>
        <p:spPr>
          <a:xfrm>
            <a:off x="3203848" y="1458719"/>
            <a:ext cx="260556" cy="128502"/>
          </a:xfrm>
          <a:prstGeom prst="lightningBolt">
            <a:avLst/>
          </a:prstGeom>
          <a:solidFill>
            <a:srgbClr val="74BA20"/>
          </a:solidFill>
          <a:ln w="25400" cap="flat" cmpd="sng" algn="ctr">
            <a:solidFill>
              <a:srgbClr val="ABE565"/>
            </a:solidFill>
            <a:prstDash val="solid"/>
          </a:ln>
          <a:effectLst>
            <a:outerShdw blurRad="50800" dist="50800" dir="5400000" algn="ctr" rotWithShape="0">
              <a:srgbClr val="FFFFFF">
                <a:lumMod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srgbClr val="FFFFFF"/>
              </a:solidFill>
              <a:effectLst/>
              <a:uLnTx/>
              <a:uFillTx/>
              <a:latin typeface="Arial"/>
              <a:ea typeface="+mn-ea"/>
              <a:cs typeface="+mn-cs"/>
            </a:endParaRPr>
          </a:p>
        </p:txBody>
      </p:sp>
      <p:sp>
        <p:nvSpPr>
          <p:cNvPr id="41" name="Text Box 2"/>
          <p:cNvSpPr txBox="1">
            <a:spLocks noChangeArrowheads="1"/>
          </p:cNvSpPr>
          <p:nvPr/>
        </p:nvSpPr>
        <p:spPr bwMode="auto">
          <a:xfrm>
            <a:off x="1474243" y="2892448"/>
            <a:ext cx="2808312" cy="3560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417513" indent="-2159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9pPr>
          </a:lstStyle>
          <a:p>
            <a:pPr marL="417513" marR="0" lvl="0" indent="-215900" defTabSz="914400" eaLnBrk="1" fontAlgn="auto" latinLnBrk="0" hangingPunct="1">
              <a:lnSpc>
                <a:spcPct val="100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Interaction of interest </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Geometry of the system</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Materials used</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Particles of interest</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Generation of test events of particles</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Interactions of particles with matter and EM fields</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Response to detectors</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Records of energies and tracks</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Analysis of the full simulation at whatever detail you like</a:t>
            </a:r>
          </a:p>
          <a:p>
            <a:pPr marL="417513" marR="0" lvl="0" indent="-215900" defTabSz="914400" eaLnBrk="1" fontAlgn="auto" latinLnBrk="0" hangingPunct="1">
              <a:lnSpc>
                <a:spcPct val="141000"/>
              </a:lnSpc>
              <a:spcBef>
                <a:spcPts val="0"/>
              </a:spcBef>
              <a:spcAft>
                <a:spcPts val="0"/>
              </a:spcAft>
              <a:buClr>
                <a:srgbClr val="ABE565"/>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 Visualization of the detector system and tracks</a:t>
            </a:r>
          </a:p>
        </p:txBody>
      </p:sp>
      <p:sp>
        <p:nvSpPr>
          <p:cNvPr id="42" name="Text Box 2"/>
          <p:cNvSpPr txBox="1">
            <a:spLocks noChangeArrowheads="1"/>
          </p:cNvSpPr>
          <p:nvPr/>
        </p:nvSpPr>
        <p:spPr bwMode="auto">
          <a:xfrm>
            <a:off x="4030035" y="2897527"/>
            <a:ext cx="2808311" cy="35558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417513" indent="-2159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9pPr>
          </a:lstStyle>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Clustering</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Hits reconstruction in subdetectors</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Tracks reconstruction</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Searching for track candidates in main tracker</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Track propagation using Kalman filter</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Matching with other detectors</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Vertex finding</a:t>
            </a:r>
          </a:p>
          <a:p>
            <a:pPr marL="417513" marR="0" lvl="0" indent="-215900" defTabSz="914400" eaLnBrk="1" fontAlgn="auto" latinLnBrk="0" hangingPunct="1">
              <a:lnSpc>
                <a:spcPct val="141000"/>
              </a:lnSpc>
              <a:spcBef>
                <a:spcPts val="0"/>
              </a:spcBef>
              <a:spcAft>
                <a:spcPts val="0"/>
              </a:spcAft>
              <a:buClr>
                <a:srgbClr val="6197D9"/>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Particles identification</a:t>
            </a:r>
          </a:p>
        </p:txBody>
      </p:sp>
      <p:sp>
        <p:nvSpPr>
          <p:cNvPr id="43" name="Text Box 2"/>
          <p:cNvSpPr txBox="1">
            <a:spLocks noChangeArrowheads="1"/>
          </p:cNvSpPr>
          <p:nvPr/>
        </p:nvSpPr>
        <p:spPr bwMode="auto">
          <a:xfrm>
            <a:off x="6575607" y="2837729"/>
            <a:ext cx="2592288" cy="36006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417513" indent="-21590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5pPr>
            <a:lvl6pPr marL="25146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6pPr>
            <a:lvl7pPr marL="29718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7pPr>
            <a:lvl8pPr marL="34290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8pPr>
            <a:lvl9pPr marL="3886200" indent="-228600" defTabSz="457200" fontAlgn="base" hangingPunct="0">
              <a:lnSpc>
                <a:spcPct val="94000"/>
              </a:lnSpc>
              <a:spcBef>
                <a:spcPct val="0"/>
              </a:spcBef>
              <a:spcAft>
                <a:spcPct val="0"/>
              </a:spcAft>
              <a:buClr>
                <a:srgbClr val="000000"/>
              </a:buClr>
              <a:buSzPct val="100000"/>
              <a:buFont typeface="Times New Roman" pitchFamily="16"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solidFill>
                  <a:srgbClr val="000000"/>
                </a:solidFill>
                <a:latin typeface="Arial" charset="0"/>
                <a:ea typeface="WenQuanYi Micro Hei" charset="0"/>
                <a:cs typeface="WenQuanYi Micro Hei" charset="0"/>
              </a:defRPr>
            </a:lvl9pPr>
          </a:lstStyle>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Phases of QCD matter at high baryon density</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Hydrodynamics and hadronic observables</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Femtoscopy, correlations and fluctuations</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Local P and CP violation in hot QCD matter</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Cumulative processes</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Polarization effects and spin physics</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Hypernuclei production in heavy ion collisions</a:t>
            </a:r>
          </a:p>
          <a:p>
            <a:pPr marL="417513" marR="0" lvl="0" indent="-215900" defTabSz="914400" eaLnBrk="1" fontAlgn="auto" latinLnBrk="0" hangingPunct="1">
              <a:lnSpc>
                <a:spcPct val="141000"/>
              </a:lnSpc>
              <a:spcBef>
                <a:spcPts val="0"/>
              </a:spcBef>
              <a:spcAft>
                <a:spcPts val="0"/>
              </a:spcAft>
              <a:buClr>
                <a:srgbClr val="FFCC66"/>
              </a:buClr>
              <a:buSzPct val="125000"/>
              <a:buFont typeface="Wingdings" charset="2"/>
              <a:buChar cha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a:pPr>
            <a:r>
              <a:rPr kumimoji="0" lang="en-US" altLang="ru-RU" sz="1200" b="0" i="0" u="none" strike="noStrike" kern="0" cap="none" spc="0" normalizeH="0" baseline="0" noProof="0" dirty="0">
                <a:ln>
                  <a:noFill/>
                </a:ln>
                <a:solidFill>
                  <a:srgbClr val="000000"/>
                </a:solidFill>
                <a:effectLst/>
                <a:uLnTx/>
                <a:uFillTx/>
                <a:latin typeface="Arial" charset="0"/>
              </a:rPr>
              <a:t>and many others…</a:t>
            </a:r>
          </a:p>
        </p:txBody>
      </p:sp>
      <p:sp>
        <p:nvSpPr>
          <p:cNvPr id="45" name="Прямоугольник 44"/>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47"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3</a:t>
            </a:fld>
            <a:endParaRPr lang="en-US" sz="1200" dirty="0">
              <a:solidFill>
                <a:schemeClr val="bg2">
                  <a:lumMod val="75000"/>
                </a:schemeClr>
              </a:solidFill>
            </a:endParaRPr>
          </a:p>
        </p:txBody>
      </p:sp>
      <p:sp>
        <p:nvSpPr>
          <p:cNvPr id="48"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31" name="TextBox 30"/>
          <p:cNvSpPr txBox="1"/>
          <p:nvPr/>
        </p:nvSpPr>
        <p:spPr>
          <a:xfrm>
            <a:off x="153872" y="5546352"/>
            <a:ext cx="1548098" cy="276999"/>
          </a:xfrm>
          <a:prstGeom prst="rect">
            <a:avLst/>
          </a:prstGeom>
          <a:noFill/>
        </p:spPr>
        <p:txBody>
          <a:bodyPr wrap="square" rtlCol="0">
            <a:spAutoFit/>
          </a:bodyPr>
          <a:lstStyle/>
          <a:p>
            <a:r>
              <a:rPr lang="en-US" sz="1200" dirty="0">
                <a:solidFill>
                  <a:srgbClr val="BB785D"/>
                </a:solidFill>
                <a:cs typeface="Arial" charset="0"/>
              </a:rPr>
              <a:t>start </a:t>
            </a:r>
            <a:r>
              <a:rPr lang="en-US" sz="1200" dirty="0" smtClean="0">
                <a:solidFill>
                  <a:srgbClr val="BB785D"/>
                </a:solidFill>
                <a:cs typeface="Arial" charset="0"/>
              </a:rPr>
              <a:t>from</a:t>
            </a:r>
            <a:r>
              <a:rPr lang="ru-RU" sz="1200" dirty="0" smtClean="0">
                <a:solidFill>
                  <a:srgbClr val="BB785D"/>
                </a:solidFill>
                <a:cs typeface="Arial" charset="0"/>
              </a:rPr>
              <a:t> </a:t>
            </a:r>
            <a:r>
              <a:rPr lang="en-US" sz="1200" dirty="0" smtClean="0">
                <a:solidFill>
                  <a:srgbClr val="BB785D"/>
                </a:solidFill>
                <a:cs typeface="Arial" charset="0"/>
              </a:rPr>
              <a:t>scratch</a:t>
            </a:r>
            <a:r>
              <a:rPr lang="ru-RU" sz="1200" dirty="0" smtClean="0">
                <a:solidFill>
                  <a:srgbClr val="BB785D"/>
                </a:solidFill>
                <a:cs typeface="Arial" charset="0"/>
              </a:rPr>
              <a:t>?</a:t>
            </a:r>
            <a:endParaRPr lang="ru-RU" sz="1200" dirty="0">
              <a:solidFill>
                <a:srgbClr val="BB785D"/>
              </a:solidFill>
              <a:cs typeface="Arial" charset="0"/>
            </a:endParaRPr>
          </a:p>
        </p:txBody>
      </p:sp>
    </p:spTree>
    <p:extLst>
      <p:ext uri="{BB962C8B-B14F-4D97-AF65-F5344CB8AC3E}">
        <p14:creationId xmlns:p14="http://schemas.microsoft.com/office/powerpoint/2010/main" val="2035180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2"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4</a:t>
            </a:fld>
            <a:endParaRPr lang="en-US" sz="1200" dirty="0">
              <a:solidFill>
                <a:schemeClr val="bg2">
                  <a:lumMod val="75000"/>
                </a:schemeClr>
              </a:solidFill>
            </a:endParaRPr>
          </a:p>
        </p:txBody>
      </p:sp>
      <p:sp>
        <p:nvSpPr>
          <p:cNvPr id="13"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4" name="TextShape 1"/>
          <p:cNvSpPr txBox="1"/>
          <p:nvPr/>
        </p:nvSpPr>
        <p:spPr>
          <a:xfrm>
            <a:off x="0" y="413608"/>
            <a:ext cx="9143999" cy="611507"/>
          </a:xfrm>
          <a:prstGeom prst="rect">
            <a:avLst/>
          </a:prstGeom>
          <a:noFill/>
          <a:ln>
            <a:noFill/>
          </a:ln>
        </p:spPr>
        <p:txBody>
          <a:bodyPr lIns="0" tIns="0" rIns="0" bIns="0" anchor="ctr"/>
          <a:lstStyle/>
          <a:p>
            <a:pPr algn="ctr"/>
            <a:r>
              <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rPr>
              <a:t>FairRoot </a:t>
            </a:r>
            <a:r>
              <a:rPr lang="en-US" sz="3000" b="1" spc="-1" dirty="0" smtClean="0">
                <a:solidFill>
                  <a:schemeClr val="bg1"/>
                </a:solidFill>
                <a:effectLst>
                  <a:outerShdw blurRad="38100" dist="38100" dir="2700000" algn="tl">
                    <a:srgbClr val="000000">
                      <a:alpha val="43137"/>
                    </a:srgbClr>
                  </a:outerShdw>
                </a:effectLst>
                <a:uFill>
                  <a:solidFill>
                    <a:srgbClr val="FFFFFF"/>
                  </a:solidFill>
                </a:uFill>
                <a:latin typeface="Arial"/>
              </a:rPr>
              <a:t>Framework</a:t>
            </a:r>
            <a:endPar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endParaRPr>
          </a:p>
        </p:txBody>
      </p:sp>
      <p:grpSp>
        <p:nvGrpSpPr>
          <p:cNvPr id="15" name="Группа 14"/>
          <p:cNvGrpSpPr/>
          <p:nvPr/>
        </p:nvGrpSpPr>
        <p:grpSpPr>
          <a:xfrm>
            <a:off x="182976" y="1914566"/>
            <a:ext cx="7488832" cy="3196927"/>
            <a:chOff x="827584" y="1888257"/>
            <a:chExt cx="7560840" cy="3461978"/>
          </a:xfrm>
        </p:grpSpPr>
        <p:pic>
          <p:nvPicPr>
            <p:cNvPr id="16" name="Рисунок 15"/>
            <p:cNvPicPr/>
            <p:nvPr/>
          </p:nvPicPr>
          <p:blipFill rotWithShape="1">
            <a:blip r:embed="rId2"/>
            <a:srcRect t="-1" b="28437"/>
            <a:stretch/>
          </p:blipFill>
          <p:spPr>
            <a:xfrm>
              <a:off x="827584" y="1888257"/>
              <a:ext cx="7560840" cy="3461978"/>
            </a:xfrm>
            <a:prstGeom prst="rect">
              <a:avLst/>
            </a:prstGeom>
            <a:ln>
              <a:noFill/>
            </a:ln>
          </p:spPr>
        </p:pic>
        <p:sp>
          <p:nvSpPr>
            <p:cNvPr id="17" name="TextShape 2"/>
            <p:cNvSpPr txBox="1"/>
            <p:nvPr/>
          </p:nvSpPr>
          <p:spPr>
            <a:xfrm>
              <a:off x="3563888" y="2231113"/>
              <a:ext cx="2099398" cy="314502"/>
            </a:xfrm>
            <a:prstGeom prst="rect">
              <a:avLst/>
            </a:prstGeom>
            <a:noFill/>
            <a:ln>
              <a:noFill/>
            </a:ln>
          </p:spPr>
          <p:txBody>
            <a:bodyPr lIns="81639" tIns="40820" rIns="81639" bIns="40820"/>
            <a:lstStyle/>
            <a:p>
              <a:r>
                <a:rPr lang="en-US" sz="1600" spc="-1" dirty="0">
                  <a:solidFill>
                    <a:schemeClr val="bg1"/>
                  </a:solidFill>
                  <a:uFill>
                    <a:solidFill>
                      <a:srgbClr val="FFFFFF"/>
                    </a:solidFill>
                  </a:uFill>
                  <a:latin typeface="Arial"/>
                </a:rPr>
                <a:t>https://fairroot.gsi.de/</a:t>
              </a:r>
            </a:p>
          </p:txBody>
        </p:sp>
      </p:grpSp>
      <p:sp>
        <p:nvSpPr>
          <p:cNvPr id="18" name="TextShape 2"/>
          <p:cNvSpPr txBox="1"/>
          <p:nvPr/>
        </p:nvSpPr>
        <p:spPr>
          <a:xfrm>
            <a:off x="180656" y="1062261"/>
            <a:ext cx="8786987" cy="801613"/>
          </a:xfrm>
          <a:prstGeom prst="rect">
            <a:avLst/>
          </a:prstGeom>
          <a:solidFill>
            <a:srgbClr val="CCFFCC"/>
          </a:solidFill>
          <a:ln>
            <a:solidFill>
              <a:srgbClr val="3465A4"/>
            </a:solidFill>
          </a:ln>
        </p:spPr>
        <p:txBody>
          <a:bodyPr lIns="81639" tIns="40820" rIns="81639" bIns="40820"/>
          <a:lstStyle/>
          <a:p>
            <a:r>
              <a:rPr lang="en-US" sz="1200" spc="-1" dirty="0">
                <a:solidFill>
                  <a:srgbClr val="000000"/>
                </a:solidFill>
                <a:uFill>
                  <a:solidFill>
                    <a:srgbClr val="FFFFFF"/>
                  </a:solidFill>
                </a:uFill>
                <a:latin typeface="Arial"/>
              </a:rPr>
              <a:t>The FairRoot package is an object-oriented simulation, reconstruction and data analysis framework based on </a:t>
            </a:r>
            <a:r>
              <a:rPr lang="en-US" sz="1200" spc="-1" dirty="0" smtClean="0">
                <a:solidFill>
                  <a:srgbClr val="000000"/>
                </a:solidFill>
                <a:uFill>
                  <a:solidFill>
                    <a:srgbClr val="FFFFFF"/>
                  </a:solidFill>
                </a:uFill>
                <a:latin typeface="Arial"/>
              </a:rPr>
              <a:t>ROOT. It </a:t>
            </a:r>
            <a:r>
              <a:rPr lang="en-US" sz="1200" spc="-1" dirty="0">
                <a:solidFill>
                  <a:srgbClr val="000000"/>
                </a:solidFill>
                <a:uFill>
                  <a:solidFill>
                    <a:srgbClr val="FFFFFF"/>
                  </a:solidFill>
                </a:uFill>
                <a:latin typeface="Arial"/>
              </a:rPr>
              <a:t>includes core services for detector simulation and data analysis for HEP </a:t>
            </a:r>
            <a:r>
              <a:rPr lang="en-US" sz="1200" spc="-1" dirty="0" smtClean="0">
                <a:solidFill>
                  <a:srgbClr val="000000"/>
                </a:solidFill>
                <a:uFill>
                  <a:solidFill>
                    <a:srgbClr val="FFFFFF"/>
                  </a:solidFill>
                </a:uFill>
                <a:latin typeface="Arial"/>
              </a:rPr>
              <a:t>experiments. The </a:t>
            </a:r>
            <a:r>
              <a:rPr lang="en-US" sz="1200" spc="-1" dirty="0">
                <a:solidFill>
                  <a:srgbClr val="000000"/>
                </a:solidFill>
                <a:uFill>
                  <a:solidFill>
                    <a:srgbClr val="FFFFFF"/>
                  </a:solidFill>
                </a:uFill>
                <a:latin typeface="Arial"/>
              </a:rPr>
              <a:t>framework delivers base classes which enable the users to easily construct experimental setup in a fast and convenient way. By using the Virtual Monte Carlo concept it is possible to perform the simulations using either Geant3 or Geant4 without changing the user code or the geometry description.</a:t>
            </a:r>
            <a:endParaRPr lang="en-US" sz="1600" spc="-1" dirty="0">
              <a:solidFill>
                <a:srgbClr val="000000"/>
              </a:solidFill>
              <a:uFill>
                <a:solidFill>
                  <a:srgbClr val="FFFFFF"/>
                </a:solidFill>
              </a:uFill>
              <a:latin typeface="Arial"/>
            </a:endParaRPr>
          </a:p>
        </p:txBody>
      </p:sp>
      <p:sp>
        <p:nvSpPr>
          <p:cNvPr id="19" name="TextShape 2"/>
          <p:cNvSpPr txBox="1"/>
          <p:nvPr/>
        </p:nvSpPr>
        <p:spPr>
          <a:xfrm>
            <a:off x="180656" y="5147667"/>
            <a:ext cx="8776699" cy="1296144"/>
          </a:xfrm>
          <a:prstGeom prst="rect">
            <a:avLst/>
          </a:prstGeom>
          <a:solidFill>
            <a:srgbClr val="FFE4C9"/>
          </a:solidFill>
          <a:ln>
            <a:solidFill>
              <a:srgbClr val="3465A4"/>
            </a:solidFill>
          </a:ln>
        </p:spPr>
        <p:txBody>
          <a:bodyPr lIns="81639" tIns="40820" rIns="81639" bIns="40820"/>
          <a:lstStyle/>
          <a:p>
            <a:pPr algn="ctr"/>
            <a:r>
              <a:rPr lang="en-US" sz="1200" b="1" dirty="0"/>
              <a:t>The basic idea of FairRoot is to provide a unified package with generic mechanisms to deal </a:t>
            </a:r>
            <a:r>
              <a:rPr lang="en-US" sz="1200" b="1" dirty="0" smtClean="0"/>
              <a:t>with</a:t>
            </a:r>
          </a:p>
          <a:p>
            <a:pPr algn="ctr">
              <a:spcAft>
                <a:spcPts val="300"/>
              </a:spcAft>
            </a:pPr>
            <a:r>
              <a:rPr lang="en-US" sz="1200" b="1" dirty="0" smtClean="0"/>
              <a:t>most </a:t>
            </a:r>
            <a:r>
              <a:rPr lang="en-US" sz="1200" b="1" dirty="0"/>
              <a:t>commonly used </a:t>
            </a:r>
            <a:r>
              <a:rPr lang="en-US" sz="1200" b="1" dirty="0" smtClean="0"/>
              <a:t>tasks in </a:t>
            </a:r>
            <a:r>
              <a:rPr lang="en-US" sz="1200" b="1" dirty="0"/>
              <a:t>HEP. FairRoot allow </a:t>
            </a:r>
            <a:r>
              <a:rPr lang="en-US" sz="1200" b="1" dirty="0" smtClean="0"/>
              <a:t>physicists </a:t>
            </a:r>
            <a:r>
              <a:rPr lang="en-US" sz="1200" b="1" dirty="0"/>
              <a:t>to:</a:t>
            </a:r>
          </a:p>
          <a:p>
            <a:pPr>
              <a:lnSpc>
                <a:spcPct val="120000"/>
              </a:lnSpc>
            </a:pPr>
            <a:r>
              <a:rPr lang="en-US" sz="1100" dirty="0"/>
              <a:t>✗ Focus on physics deliverables while reusing pre-tested software components.</a:t>
            </a:r>
          </a:p>
          <a:p>
            <a:pPr>
              <a:lnSpc>
                <a:spcPct val="120000"/>
              </a:lnSpc>
            </a:pPr>
            <a:r>
              <a:rPr lang="en-US" sz="1100" dirty="0"/>
              <a:t>✗ Do not submerge into low-level details, use pre-built and well-tested code for common tasks.</a:t>
            </a:r>
          </a:p>
          <a:p>
            <a:pPr>
              <a:lnSpc>
                <a:spcPct val="120000"/>
              </a:lnSpc>
            </a:pPr>
            <a:r>
              <a:rPr lang="en-US" sz="1100" dirty="0"/>
              <a:t>✗ Allows physicists to concentrate on detector performance details, avoiding purely </a:t>
            </a:r>
            <a:r>
              <a:rPr lang="en-US" sz="1100" dirty="0" smtClean="0"/>
              <a:t>software engineering </a:t>
            </a:r>
            <a:r>
              <a:rPr lang="en-US" sz="1100" dirty="0"/>
              <a:t>issues like storage, retrieval, code </a:t>
            </a:r>
            <a:r>
              <a:rPr lang="en-US" sz="1100" dirty="0" smtClean="0"/>
              <a:t>organization etc.</a:t>
            </a:r>
            <a:endParaRPr lang="en-US" sz="1100" spc="-1" dirty="0">
              <a:solidFill>
                <a:srgbClr val="000000"/>
              </a:solidFill>
              <a:uFill>
                <a:solidFill>
                  <a:srgbClr val="FFFFFF"/>
                </a:solidFill>
              </a:uFill>
              <a:latin typeface="Arial"/>
            </a:endParaRPr>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l="19766" r="18925"/>
          <a:stretch/>
        </p:blipFill>
        <p:spPr>
          <a:xfrm>
            <a:off x="7668488" y="2331442"/>
            <a:ext cx="1440016" cy="2348656"/>
          </a:xfrm>
          <a:prstGeom prst="rect">
            <a:avLst/>
          </a:prstGeom>
        </p:spPr>
      </p:pic>
    </p:spTree>
    <p:extLst>
      <p:ext uri="{BB962C8B-B14F-4D97-AF65-F5344CB8AC3E}">
        <p14:creationId xmlns:p14="http://schemas.microsoft.com/office/powerpoint/2010/main" val="673158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1"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5</a:t>
            </a:fld>
            <a:endParaRPr lang="en-US" sz="1200" dirty="0">
              <a:solidFill>
                <a:schemeClr val="bg2">
                  <a:lumMod val="75000"/>
                </a:schemeClr>
              </a:solidFill>
            </a:endParaRPr>
          </a:p>
        </p:txBody>
      </p:sp>
      <p:sp>
        <p:nvSpPr>
          <p:cNvPr id="12"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pic>
        <p:nvPicPr>
          <p:cNvPr id="8" name="Picture 1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74" t="-243" r="4175" b="2521"/>
          <a:stretch/>
        </p:blipFill>
        <p:spPr bwMode="auto">
          <a:xfrm>
            <a:off x="6588224" y="5139693"/>
            <a:ext cx="1415138" cy="1032669"/>
          </a:xfrm>
          <a:prstGeom prst="rect">
            <a:avLst/>
          </a:prstGeom>
          <a:noFill/>
          <a:ln w="9525">
            <a:noFill/>
            <a:miter lim="800000"/>
            <a:headEnd/>
            <a:tailEnd/>
          </a:ln>
        </p:spPr>
      </p:pic>
      <p:pic>
        <p:nvPicPr>
          <p:cNvPr id="13" name="Picture 10" descr="Screen Shot 2012-09-22 at 2.07.32 PM.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1652" y="1406917"/>
            <a:ext cx="1468540" cy="934708"/>
          </a:xfrm>
          <a:prstGeom prst="rect">
            <a:avLst/>
          </a:prstGeom>
        </p:spPr>
      </p:pic>
      <p:pic>
        <p:nvPicPr>
          <p:cNvPr id="14" name="Picture 8" descr="fairroot_cave3.png"/>
          <p:cNvPicPr>
            <a:picLocks noChangeAspect="1"/>
          </p:cNvPicPr>
          <p:nvPr/>
        </p:nvPicPr>
        <p:blipFill rotWithShape="1">
          <a:blip r:embed="rId5" cstate="print">
            <a:extLst>
              <a:ext uri="{28A0092B-C50C-407E-A947-70E740481C1C}">
                <a14:useLocalDpi xmlns:a14="http://schemas.microsoft.com/office/drawing/2010/main" val="0"/>
              </a:ext>
            </a:extLst>
          </a:blip>
          <a:srcRect l="25726" b="11428"/>
          <a:stretch/>
        </p:blipFill>
        <p:spPr>
          <a:xfrm>
            <a:off x="2520414" y="5074342"/>
            <a:ext cx="1187490" cy="769618"/>
          </a:xfrm>
          <a:prstGeom prst="rect">
            <a:avLst/>
          </a:prstGeom>
        </p:spPr>
      </p:pic>
      <p:pic>
        <p:nvPicPr>
          <p:cNvPr id="15" name="Picture 6" descr="Screen Shot 2012-03-29 at 8.09.24 PM.png"/>
          <p:cNvPicPr>
            <a:picLocks noChangeAspect="1"/>
          </p:cNvPicPr>
          <p:nvPr/>
        </p:nvPicPr>
        <p:blipFill rotWithShape="1">
          <a:blip r:embed="rId6" cstate="print">
            <a:extLst>
              <a:ext uri="{28A0092B-C50C-407E-A947-70E740481C1C}">
                <a14:useLocalDpi xmlns:a14="http://schemas.microsoft.com/office/drawing/2010/main" val="0"/>
              </a:ext>
            </a:extLst>
          </a:blip>
          <a:srcRect l="3108" t="2413" r="4084" b="459"/>
          <a:stretch/>
        </p:blipFill>
        <p:spPr>
          <a:xfrm>
            <a:off x="2674914" y="1763776"/>
            <a:ext cx="1032990" cy="688660"/>
          </a:xfrm>
          <a:prstGeom prst="rect">
            <a:avLst/>
          </a:prstGeom>
        </p:spPr>
      </p:pic>
      <p:sp>
        <p:nvSpPr>
          <p:cNvPr id="16" name="TextShape 1"/>
          <p:cNvSpPr txBox="1"/>
          <p:nvPr/>
        </p:nvSpPr>
        <p:spPr>
          <a:xfrm>
            <a:off x="0" y="413608"/>
            <a:ext cx="9143999" cy="611507"/>
          </a:xfrm>
          <a:prstGeom prst="rect">
            <a:avLst/>
          </a:prstGeom>
          <a:noFill/>
          <a:ln>
            <a:noFill/>
          </a:ln>
        </p:spPr>
        <p:txBody>
          <a:bodyPr lIns="0" tIns="0" rIns="0" bIns="0" anchor="ctr"/>
          <a:lstStyle/>
          <a:p>
            <a:pPr algn="ctr"/>
            <a:r>
              <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rPr>
              <a:t>FairRoot </a:t>
            </a:r>
            <a:r>
              <a:rPr lang="en-US" sz="3000" b="1" spc="-1" dirty="0" smtClean="0">
                <a:solidFill>
                  <a:schemeClr val="bg1"/>
                </a:solidFill>
                <a:effectLst>
                  <a:outerShdw blurRad="38100" dist="38100" dir="2700000" algn="tl">
                    <a:srgbClr val="000000">
                      <a:alpha val="43137"/>
                    </a:srgbClr>
                  </a:outerShdw>
                </a:effectLst>
                <a:uFill>
                  <a:solidFill>
                    <a:srgbClr val="FFFFFF"/>
                  </a:solidFill>
                </a:uFill>
                <a:latin typeface="Arial"/>
              </a:rPr>
              <a:t>Universe</a:t>
            </a:r>
            <a:endParaRPr lang="en-US" sz="3000" b="1" spc="-1" dirty="0">
              <a:solidFill>
                <a:schemeClr val="bg1"/>
              </a:solidFill>
              <a:effectLst>
                <a:outerShdw blurRad="38100" dist="38100" dir="2700000" algn="tl">
                  <a:srgbClr val="000000">
                    <a:alpha val="43137"/>
                  </a:srgbClr>
                </a:outerShdw>
              </a:effectLst>
              <a:uFill>
                <a:solidFill>
                  <a:srgbClr val="FFFFFF"/>
                </a:solidFill>
              </a:uFill>
              <a:latin typeface="Arial"/>
            </a:endParaRPr>
          </a:p>
        </p:txBody>
      </p:sp>
      <p:sp>
        <p:nvSpPr>
          <p:cNvPr id="17" name="Rektangel 148"/>
          <p:cNvSpPr>
            <a:spLocks noChangeArrowheads="1"/>
          </p:cNvSpPr>
          <p:nvPr/>
        </p:nvSpPr>
        <p:spPr bwMode="auto">
          <a:xfrm>
            <a:off x="79730" y="2410046"/>
            <a:ext cx="1081718" cy="807203"/>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080808"/>
                </a:solidFill>
                <a:latin typeface="Calibri" pitchFamily="-111" charset="0"/>
                <a:cs typeface="Arial" charset="0"/>
              </a:rPr>
              <a:t>Start testing the VMC  concept for </a:t>
            </a:r>
            <a:r>
              <a:rPr lang="en-US" sz="1300" b="1" noProof="1" smtClean="0">
                <a:solidFill>
                  <a:srgbClr val="080808"/>
                </a:solidFill>
                <a:latin typeface="Calibri" pitchFamily="-111" charset="0"/>
                <a:cs typeface="Arial" charset="0"/>
              </a:rPr>
              <a:t>CBM</a:t>
            </a:r>
            <a:endParaRPr lang="en-US" sz="1300" b="1" noProof="1">
              <a:solidFill>
                <a:srgbClr val="080808"/>
              </a:solidFill>
              <a:latin typeface="Calibri" pitchFamily="-111" charset="0"/>
              <a:cs typeface="Arial" charset="0"/>
            </a:endParaRPr>
          </a:p>
        </p:txBody>
      </p:sp>
      <p:sp>
        <p:nvSpPr>
          <p:cNvPr id="18" name="Rektangel 153"/>
          <p:cNvSpPr>
            <a:spLocks noChangeArrowheads="1"/>
          </p:cNvSpPr>
          <p:nvPr/>
        </p:nvSpPr>
        <p:spPr bwMode="auto">
          <a:xfrm>
            <a:off x="179512" y="4247421"/>
            <a:ext cx="959723" cy="829293"/>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300" b="1" noProof="1">
                <a:solidFill>
                  <a:srgbClr val="080808"/>
                </a:solidFill>
                <a:latin typeface="Calibri" pitchFamily="-111" charset="0"/>
                <a:cs typeface="Arial" charset="0"/>
              </a:rPr>
              <a:t>First Release of CbmRoot </a:t>
            </a:r>
          </a:p>
        </p:txBody>
      </p:sp>
      <p:sp>
        <p:nvSpPr>
          <p:cNvPr id="19" name="Rektangel 165"/>
          <p:cNvSpPr>
            <a:spLocks noChangeArrowheads="1"/>
          </p:cNvSpPr>
          <p:nvPr/>
        </p:nvSpPr>
        <p:spPr bwMode="auto">
          <a:xfrm>
            <a:off x="1374547" y="4263787"/>
            <a:ext cx="1037213" cy="755799"/>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C00000"/>
                </a:solidFill>
                <a:latin typeface="Calibri" pitchFamily="-111" charset="0"/>
                <a:cs typeface="Arial" charset="0"/>
              </a:rPr>
              <a:t>MPD@NICA</a:t>
            </a:r>
            <a:r>
              <a:rPr lang="en-US" sz="1300" b="1" noProof="1">
                <a:solidFill>
                  <a:srgbClr val="080808"/>
                </a:solidFill>
                <a:latin typeface="Calibri" pitchFamily="-111" charset="0"/>
                <a:cs typeface="Arial" charset="0"/>
              </a:rPr>
              <a:t>  started with </a:t>
            </a:r>
            <a:r>
              <a:rPr lang="en-US" sz="1300" b="1" noProof="1" smtClean="0">
                <a:solidFill>
                  <a:srgbClr val="080808"/>
                </a:solidFill>
                <a:latin typeface="Calibri" pitchFamily="-111" charset="0"/>
                <a:cs typeface="Arial" charset="0"/>
              </a:rPr>
              <a:t>FairRoot</a:t>
            </a:r>
            <a:endParaRPr lang="en-US" sz="1300" noProof="1">
              <a:solidFill>
                <a:srgbClr val="080808"/>
              </a:solidFill>
              <a:latin typeface="Calibri" pitchFamily="-111" charset="0"/>
              <a:cs typeface="Arial" charset="0"/>
            </a:endParaRPr>
          </a:p>
        </p:txBody>
      </p:sp>
      <p:sp>
        <p:nvSpPr>
          <p:cNvPr id="20" name="Rektangel 169"/>
          <p:cNvSpPr>
            <a:spLocks noChangeArrowheads="1"/>
          </p:cNvSpPr>
          <p:nvPr/>
        </p:nvSpPr>
        <p:spPr bwMode="auto">
          <a:xfrm>
            <a:off x="2649888" y="4241821"/>
            <a:ext cx="841992" cy="760514"/>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080808"/>
                </a:solidFill>
                <a:latin typeface="Calibri" pitchFamily="-111" charset="0"/>
                <a:cs typeface="Arial" charset="0"/>
              </a:rPr>
              <a:t>ASYEOS </a:t>
            </a:r>
            <a:r>
              <a:rPr lang="en-US" sz="1300" b="1" noProof="1" smtClean="0">
                <a:solidFill>
                  <a:srgbClr val="080808"/>
                </a:solidFill>
                <a:latin typeface="Calibri" pitchFamily="-111" charset="0"/>
                <a:cs typeface="Arial" charset="0"/>
              </a:rPr>
              <a:t>joined</a:t>
            </a:r>
            <a:endParaRPr lang="en-US" sz="1300" b="1" noProof="1">
              <a:solidFill>
                <a:srgbClr val="080808"/>
              </a:solidFill>
              <a:latin typeface="Calibri" pitchFamily="-111" charset="0"/>
              <a:cs typeface="Arial" charset="0"/>
            </a:endParaRPr>
          </a:p>
        </p:txBody>
      </p:sp>
      <p:sp>
        <p:nvSpPr>
          <p:cNvPr id="21" name="Rektangel 172"/>
          <p:cNvSpPr>
            <a:spLocks noChangeArrowheads="1"/>
          </p:cNvSpPr>
          <p:nvPr/>
        </p:nvSpPr>
        <p:spPr bwMode="auto">
          <a:xfrm>
            <a:off x="3707904" y="4248479"/>
            <a:ext cx="1048541" cy="1014010"/>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080808"/>
                </a:solidFill>
                <a:latin typeface="Calibri" pitchFamily="-111" charset="0"/>
                <a:cs typeface="Arial" charset="0"/>
              </a:rPr>
              <a:t>GEM-TPC seperated from PANDA </a:t>
            </a:r>
            <a:r>
              <a:rPr lang="en-US" sz="1300" b="1" noProof="1" smtClean="0">
                <a:solidFill>
                  <a:srgbClr val="080808"/>
                </a:solidFill>
                <a:latin typeface="Calibri" pitchFamily="-111" charset="0"/>
                <a:cs typeface="Arial" charset="0"/>
              </a:rPr>
              <a:t>branch</a:t>
            </a:r>
            <a:endParaRPr lang="en-US" sz="1300" noProof="1">
              <a:solidFill>
                <a:srgbClr val="080808"/>
              </a:solidFill>
              <a:latin typeface="Calibri" pitchFamily="-111" charset="0"/>
              <a:cs typeface="Arial" charset="0"/>
            </a:endParaRPr>
          </a:p>
        </p:txBody>
      </p:sp>
      <p:sp>
        <p:nvSpPr>
          <p:cNvPr id="22" name="Rektangel 175"/>
          <p:cNvSpPr>
            <a:spLocks noChangeArrowheads="1"/>
          </p:cNvSpPr>
          <p:nvPr/>
        </p:nvSpPr>
        <p:spPr bwMode="auto">
          <a:xfrm>
            <a:off x="1403648" y="2022932"/>
            <a:ext cx="1177006" cy="1275255"/>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300" b="1" noProof="1">
                <a:solidFill>
                  <a:srgbClr val="080808"/>
                </a:solidFill>
                <a:latin typeface="Calibri" pitchFamily="-111" charset="0"/>
                <a:cs typeface="Arial" charset="0"/>
              </a:rPr>
              <a:t>Panda decided to </a:t>
            </a:r>
            <a:r>
              <a:rPr lang="en-US" sz="1300" b="1" noProof="1" smtClean="0">
                <a:solidFill>
                  <a:srgbClr val="080808"/>
                </a:solidFill>
                <a:latin typeface="Calibri" pitchFamily="-111" charset="0"/>
                <a:cs typeface="Arial" charset="0"/>
              </a:rPr>
              <a:t>join → oct.</a:t>
            </a:r>
            <a:endParaRPr lang="en-US" sz="1300" b="1" noProof="1">
              <a:solidFill>
                <a:srgbClr val="080808"/>
              </a:solidFill>
              <a:latin typeface="Calibri" pitchFamily="-111" charset="0"/>
              <a:cs typeface="Arial" charset="0"/>
            </a:endParaRPr>
          </a:p>
          <a:p>
            <a:pPr algn="ctr" defTabSz="801688">
              <a:spcBef>
                <a:spcPct val="20000"/>
              </a:spcBef>
            </a:pPr>
            <a:r>
              <a:rPr lang="en-US" sz="1300" b="1" noProof="1">
                <a:solidFill>
                  <a:srgbClr val="008000"/>
                </a:solidFill>
                <a:latin typeface="Calibri" pitchFamily="-111" charset="0"/>
                <a:cs typeface="Arial" charset="0"/>
              </a:rPr>
              <a:t>FairRoot</a:t>
            </a:r>
            <a:r>
              <a:rPr lang="en-US" sz="1300" b="1" noProof="1">
                <a:solidFill>
                  <a:srgbClr val="080808"/>
                </a:solidFill>
                <a:latin typeface="Calibri" pitchFamily="-111" charset="0"/>
                <a:cs typeface="Arial" charset="0"/>
              </a:rPr>
              <a:t>: </a:t>
            </a:r>
            <a:r>
              <a:rPr lang="en-US" sz="1300" b="1" noProof="1" smtClean="0">
                <a:solidFill>
                  <a:srgbClr val="080808"/>
                </a:solidFill>
                <a:latin typeface="Calibri" pitchFamily="-111" charset="0"/>
                <a:cs typeface="Arial" charset="0"/>
              </a:rPr>
              <a:t>base </a:t>
            </a:r>
            <a:r>
              <a:rPr lang="en-US" sz="1300" b="1" noProof="1">
                <a:solidFill>
                  <a:srgbClr val="080808"/>
                </a:solidFill>
                <a:latin typeface="Calibri" pitchFamily="-111" charset="0"/>
                <a:cs typeface="Arial" charset="0"/>
              </a:rPr>
              <a:t>package </a:t>
            </a:r>
            <a:r>
              <a:rPr lang="en-US" sz="1300" b="1" noProof="1" smtClean="0">
                <a:solidFill>
                  <a:srgbClr val="080808"/>
                </a:solidFill>
                <a:latin typeface="Calibri" pitchFamily="-111" charset="0"/>
                <a:cs typeface="Arial" charset="0"/>
              </a:rPr>
              <a:t>for experiments</a:t>
            </a:r>
            <a:endParaRPr lang="en-US" sz="1300" noProof="1">
              <a:solidFill>
                <a:srgbClr val="080808"/>
              </a:solidFill>
              <a:latin typeface="Calibri" pitchFamily="-111" charset="0"/>
              <a:cs typeface="Arial" charset="0"/>
            </a:endParaRPr>
          </a:p>
        </p:txBody>
      </p:sp>
      <p:sp>
        <p:nvSpPr>
          <p:cNvPr id="23" name="Rektangel 181"/>
          <p:cNvSpPr>
            <a:spLocks noChangeArrowheads="1"/>
          </p:cNvSpPr>
          <p:nvPr/>
        </p:nvSpPr>
        <p:spPr bwMode="auto">
          <a:xfrm>
            <a:off x="3718866" y="2210054"/>
            <a:ext cx="997150" cy="984295"/>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080808"/>
                </a:solidFill>
                <a:latin typeface="Calibri" pitchFamily="-111" charset="0"/>
                <a:cs typeface="Arial" charset="0"/>
              </a:rPr>
              <a:t>EIC (Electron Ion Collider BNL</a:t>
            </a:r>
            <a:r>
              <a:rPr lang="en-US" sz="1300" b="1" noProof="1" smtClean="0">
                <a:solidFill>
                  <a:srgbClr val="080808"/>
                </a:solidFill>
                <a:latin typeface="Calibri" pitchFamily="-111" charset="0"/>
                <a:cs typeface="Arial" charset="0"/>
              </a:rPr>
              <a:t>)</a:t>
            </a:r>
            <a:endParaRPr lang="en-US" sz="1300" b="1" noProof="1">
              <a:solidFill>
                <a:srgbClr val="080808"/>
              </a:solidFill>
              <a:latin typeface="Calibri" pitchFamily="-111" charset="0"/>
              <a:cs typeface="Arial" charset="0"/>
            </a:endParaRPr>
          </a:p>
        </p:txBody>
      </p:sp>
      <p:grpSp>
        <p:nvGrpSpPr>
          <p:cNvPr id="24" name="Группа 23"/>
          <p:cNvGrpSpPr/>
          <p:nvPr/>
        </p:nvGrpSpPr>
        <p:grpSpPr>
          <a:xfrm>
            <a:off x="179512" y="3547374"/>
            <a:ext cx="1144998" cy="374840"/>
            <a:chOff x="193073" y="3265650"/>
            <a:chExt cx="1824039" cy="384234"/>
          </a:xfrm>
        </p:grpSpPr>
        <p:sp>
          <p:nvSpPr>
            <p:cNvPr id="25"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26"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27" name="Rektangel 189"/>
            <p:cNvSpPr>
              <a:spLocks noChangeArrowheads="1"/>
            </p:cNvSpPr>
            <p:nvPr/>
          </p:nvSpPr>
          <p:spPr bwMode="auto">
            <a:xfrm>
              <a:off x="628050" y="3326678"/>
              <a:ext cx="1020762" cy="276225"/>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2004</a:t>
              </a:r>
              <a:endParaRPr lang="en-US" sz="1200" b="1" noProof="1">
                <a:solidFill>
                  <a:srgbClr val="080808"/>
                </a:solidFill>
                <a:latin typeface="Calibri" pitchFamily="-111" charset="0"/>
                <a:cs typeface="Arial" charset="0"/>
              </a:endParaRPr>
            </a:p>
          </p:txBody>
        </p:sp>
      </p:grpSp>
      <p:pic>
        <p:nvPicPr>
          <p:cNvPr id="28" name="Picture 4" descr="Panda_v912_2D_large.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02841" y="1124744"/>
            <a:ext cx="1224943" cy="826180"/>
          </a:xfrm>
          <a:prstGeom prst="rect">
            <a:avLst/>
          </a:prstGeom>
        </p:spPr>
      </p:pic>
      <p:pic>
        <p:nvPicPr>
          <p:cNvPr id="29" name="Picture 5" descr="Screen Shot 2012-03-29 at 8.07.47 PM.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798" y="5146350"/>
            <a:ext cx="1131704" cy="720080"/>
          </a:xfrm>
          <a:prstGeom prst="rect">
            <a:avLst/>
          </a:prstGeom>
        </p:spPr>
      </p:pic>
      <p:pic>
        <p:nvPicPr>
          <p:cNvPr id="30" name="Picture 7" descr="Screen Shot 2012-03-29 at 8.36.41 PM.png"/>
          <p:cNvPicPr>
            <a:picLocks noChangeAspect="1"/>
          </p:cNvPicPr>
          <p:nvPr/>
        </p:nvPicPr>
        <p:blipFill rotWithShape="1">
          <a:blip r:embed="rId9" cstate="print">
            <a:extLst>
              <a:ext uri="{28A0092B-C50C-407E-A947-70E740481C1C}">
                <a14:useLocalDpi xmlns:a14="http://schemas.microsoft.com/office/drawing/2010/main" val="0"/>
              </a:ext>
            </a:extLst>
          </a:blip>
          <a:srcRect l="4672" r="7138" b="4724"/>
          <a:stretch/>
        </p:blipFill>
        <p:spPr>
          <a:xfrm>
            <a:off x="3796546" y="1290138"/>
            <a:ext cx="919470" cy="886632"/>
          </a:xfrm>
          <a:prstGeom prst="rect">
            <a:avLst/>
          </a:prstGeom>
        </p:spPr>
      </p:pic>
      <p:pic>
        <p:nvPicPr>
          <p:cNvPr id="31" name="Picture 47" descr="Screen Shot 2012-03-29 at 9.24.12 AM.png"/>
          <p:cNvPicPr>
            <a:picLocks noChangeAspect="1"/>
          </p:cNvPicPr>
          <p:nvPr/>
        </p:nvPicPr>
        <p:blipFill rotWithShape="1">
          <a:blip r:embed="rId10" cstate="print">
            <a:extLst>
              <a:ext uri="{28A0092B-C50C-407E-A947-70E740481C1C}">
                <a14:useLocalDpi xmlns:a14="http://schemas.microsoft.com/office/drawing/2010/main" val="0"/>
              </a:ext>
            </a:extLst>
          </a:blip>
          <a:srcRect l="23573" t="16578"/>
          <a:stretch/>
        </p:blipFill>
        <p:spPr>
          <a:xfrm>
            <a:off x="3676666" y="5389360"/>
            <a:ext cx="1327382" cy="775944"/>
          </a:xfrm>
          <a:prstGeom prst="rect">
            <a:avLst/>
          </a:prstGeom>
        </p:spPr>
      </p:pic>
      <p:pic>
        <p:nvPicPr>
          <p:cNvPr id="32" name="Picture 1" descr="FD000647.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1520" y="1600706"/>
            <a:ext cx="792088" cy="792088"/>
          </a:xfrm>
          <a:prstGeom prst="rect">
            <a:avLst/>
          </a:prstGeom>
        </p:spPr>
      </p:pic>
      <p:sp>
        <p:nvSpPr>
          <p:cNvPr id="33" name="Rektangel 181"/>
          <p:cNvSpPr>
            <a:spLocks noChangeArrowheads="1"/>
          </p:cNvSpPr>
          <p:nvPr/>
        </p:nvSpPr>
        <p:spPr bwMode="auto">
          <a:xfrm>
            <a:off x="4879738" y="2338038"/>
            <a:ext cx="1204430" cy="862840"/>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dirty="0"/>
              <a:t>SOFIA (Studies On Fission with </a:t>
            </a:r>
            <a:r>
              <a:rPr lang="en-US" sz="1300" b="1" dirty="0" err="1"/>
              <a:t>Aladin</a:t>
            </a:r>
            <a:r>
              <a:rPr lang="en-US" sz="1300" b="1" dirty="0" smtClean="0"/>
              <a:t>)</a:t>
            </a:r>
            <a:endParaRPr lang="en-US" sz="1300" noProof="1">
              <a:solidFill>
                <a:srgbClr val="080808"/>
              </a:solidFill>
              <a:latin typeface="Calibri" pitchFamily="-111" charset="0"/>
              <a:cs typeface="Arial" charset="0"/>
            </a:endParaRPr>
          </a:p>
        </p:txBody>
      </p:sp>
      <p:sp>
        <p:nvSpPr>
          <p:cNvPr id="34" name="Rektangel 172"/>
          <p:cNvSpPr>
            <a:spLocks noChangeArrowheads="1"/>
          </p:cNvSpPr>
          <p:nvPr/>
        </p:nvSpPr>
        <p:spPr bwMode="auto">
          <a:xfrm>
            <a:off x="5148064" y="4233266"/>
            <a:ext cx="1395118" cy="1214913"/>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300" b="1" noProof="1">
                <a:solidFill>
                  <a:srgbClr val="080808"/>
                </a:solidFill>
                <a:latin typeface="Calibri" pitchFamily="-111" charset="0"/>
                <a:cs typeface="Arial" charset="0"/>
              </a:rPr>
              <a:t>ENSAR-ROOT</a:t>
            </a:r>
          </a:p>
          <a:p>
            <a:pPr algn="ctr" defTabSz="801688">
              <a:spcBef>
                <a:spcPct val="20000"/>
              </a:spcBef>
            </a:pPr>
            <a:r>
              <a:rPr lang="en-US" sz="1300" b="1" noProof="1">
                <a:solidFill>
                  <a:srgbClr val="080808"/>
                </a:solidFill>
                <a:latin typeface="Calibri" pitchFamily="-111" charset="0"/>
                <a:cs typeface="Arial" charset="0"/>
              </a:rPr>
              <a:t>Collection of modules used by structural nuclear phsyics exp</a:t>
            </a:r>
            <a:r>
              <a:rPr lang="en-US" sz="1300" b="1" noProof="1" smtClean="0">
                <a:solidFill>
                  <a:srgbClr val="080808"/>
                </a:solidFill>
                <a:latin typeface="Calibri" pitchFamily="-111" charset="0"/>
                <a:cs typeface="Arial" charset="0"/>
              </a:rPr>
              <a:t>.</a:t>
            </a:r>
            <a:endParaRPr lang="en-US" sz="1300" noProof="1">
              <a:solidFill>
                <a:srgbClr val="080808"/>
              </a:solidFill>
              <a:latin typeface="Calibri" pitchFamily="-111" charset="0"/>
              <a:cs typeface="Arial" charset="0"/>
            </a:endParaRPr>
          </a:p>
        </p:txBody>
      </p:sp>
      <p:grpSp>
        <p:nvGrpSpPr>
          <p:cNvPr id="35" name="Группа 34"/>
          <p:cNvGrpSpPr/>
          <p:nvPr/>
        </p:nvGrpSpPr>
        <p:grpSpPr>
          <a:xfrm>
            <a:off x="1287747" y="3544915"/>
            <a:ext cx="1091269" cy="374840"/>
            <a:chOff x="193073" y="3265650"/>
            <a:chExt cx="1824039" cy="384234"/>
          </a:xfrm>
        </p:grpSpPr>
        <p:sp>
          <p:nvSpPr>
            <p:cNvPr id="36"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37"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38" name="Rektangel 189"/>
            <p:cNvSpPr>
              <a:spLocks noChangeArrowheads="1"/>
            </p:cNvSpPr>
            <p:nvPr/>
          </p:nvSpPr>
          <p:spPr bwMode="auto">
            <a:xfrm>
              <a:off x="628051"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200</a:t>
              </a:r>
              <a:r>
                <a:rPr lang="ru-RU" sz="1200" b="1" noProof="1" smtClean="0">
                  <a:solidFill>
                    <a:srgbClr val="080808"/>
                  </a:solidFill>
                  <a:latin typeface="Calibri" pitchFamily="-111" charset="0"/>
                  <a:cs typeface="Arial" charset="0"/>
                </a:rPr>
                <a:t>6</a:t>
              </a:r>
              <a:endParaRPr lang="en-US" sz="1200" b="1" noProof="1">
                <a:solidFill>
                  <a:srgbClr val="080808"/>
                </a:solidFill>
                <a:latin typeface="Calibri" pitchFamily="-111" charset="0"/>
                <a:cs typeface="Arial" charset="0"/>
              </a:endParaRPr>
            </a:p>
          </p:txBody>
        </p:sp>
      </p:grpSp>
      <p:sp>
        <p:nvSpPr>
          <p:cNvPr id="39" name="Nedadgående pil 150"/>
          <p:cNvSpPr>
            <a:spLocks noChangeArrowheads="1"/>
          </p:cNvSpPr>
          <p:nvPr/>
        </p:nvSpPr>
        <p:spPr bwMode="auto">
          <a:xfrm flipV="1">
            <a:off x="539552" y="3889694"/>
            <a:ext cx="250825" cy="411151"/>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40" name="Nedadgående pil 164"/>
          <p:cNvSpPr>
            <a:spLocks noChangeArrowheads="1"/>
          </p:cNvSpPr>
          <p:nvPr/>
        </p:nvSpPr>
        <p:spPr bwMode="auto">
          <a:xfrm flipV="1">
            <a:off x="1728887" y="3889695"/>
            <a:ext cx="250825" cy="411150"/>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pic>
        <p:nvPicPr>
          <p:cNvPr id="41" name="Рисунок 40"/>
          <p:cNvPicPr>
            <a:picLocks noChangeAspect="1"/>
          </p:cNvPicPr>
          <p:nvPr/>
        </p:nvPicPr>
        <p:blipFill>
          <a:blip r:embed="rId12"/>
          <a:stretch>
            <a:fillRect/>
          </a:stretch>
        </p:blipFill>
        <p:spPr>
          <a:xfrm>
            <a:off x="1324549" y="5074342"/>
            <a:ext cx="1159219" cy="1115910"/>
          </a:xfrm>
          <a:prstGeom prst="rect">
            <a:avLst/>
          </a:prstGeom>
        </p:spPr>
      </p:pic>
      <p:grpSp>
        <p:nvGrpSpPr>
          <p:cNvPr id="42" name="Группа 41"/>
          <p:cNvGrpSpPr/>
          <p:nvPr/>
        </p:nvGrpSpPr>
        <p:grpSpPr>
          <a:xfrm>
            <a:off x="2334124" y="3544915"/>
            <a:ext cx="1139746" cy="374840"/>
            <a:chOff x="193073" y="3265650"/>
            <a:chExt cx="1824039" cy="384234"/>
          </a:xfrm>
        </p:grpSpPr>
        <p:sp>
          <p:nvSpPr>
            <p:cNvPr id="43"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44"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45" name="Rektangel 189"/>
            <p:cNvSpPr>
              <a:spLocks noChangeArrowheads="1"/>
            </p:cNvSpPr>
            <p:nvPr/>
          </p:nvSpPr>
          <p:spPr bwMode="auto">
            <a:xfrm>
              <a:off x="628051"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a:t>
              </a:r>
              <a:r>
                <a:rPr lang="ru-RU" sz="1200" b="1" noProof="1" smtClean="0">
                  <a:solidFill>
                    <a:srgbClr val="080808"/>
                  </a:solidFill>
                  <a:latin typeface="Calibri" pitchFamily="-111" charset="0"/>
                  <a:cs typeface="Arial" charset="0"/>
                </a:rPr>
                <a:t>10</a:t>
              </a:r>
              <a:endParaRPr lang="en-US" sz="1200" b="1" noProof="1">
                <a:solidFill>
                  <a:srgbClr val="080808"/>
                </a:solidFill>
                <a:latin typeface="Calibri" pitchFamily="-111" charset="0"/>
                <a:cs typeface="Arial" charset="0"/>
              </a:endParaRPr>
            </a:p>
          </p:txBody>
        </p:sp>
      </p:grpSp>
      <p:sp>
        <p:nvSpPr>
          <p:cNvPr id="46" name="Rektangel 178"/>
          <p:cNvSpPr>
            <a:spLocks noChangeArrowheads="1"/>
          </p:cNvSpPr>
          <p:nvPr/>
        </p:nvSpPr>
        <p:spPr bwMode="auto">
          <a:xfrm>
            <a:off x="2695629" y="2469866"/>
            <a:ext cx="868259" cy="730851"/>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a:solidFill>
                  <a:srgbClr val="080808"/>
                </a:solidFill>
                <a:latin typeface="Calibri" pitchFamily="-111" charset="0"/>
                <a:cs typeface="Arial" charset="0"/>
              </a:rPr>
              <a:t>R3B </a:t>
            </a:r>
            <a:r>
              <a:rPr lang="en-US" sz="1300" b="1" noProof="1" smtClean="0">
                <a:solidFill>
                  <a:srgbClr val="080808"/>
                </a:solidFill>
                <a:latin typeface="Calibri" pitchFamily="-111" charset="0"/>
                <a:cs typeface="Arial" charset="0"/>
              </a:rPr>
              <a:t>joined</a:t>
            </a:r>
            <a:endParaRPr lang="en-US" sz="1300" noProof="1">
              <a:solidFill>
                <a:srgbClr val="080808"/>
              </a:solidFill>
              <a:latin typeface="Calibri" pitchFamily="-111" charset="0"/>
              <a:cs typeface="Arial" charset="0"/>
            </a:endParaRPr>
          </a:p>
        </p:txBody>
      </p:sp>
      <p:sp>
        <p:nvSpPr>
          <p:cNvPr id="47" name="Nedadgående pil 177"/>
          <p:cNvSpPr>
            <a:spLocks noChangeArrowheads="1"/>
          </p:cNvSpPr>
          <p:nvPr/>
        </p:nvSpPr>
        <p:spPr bwMode="auto">
          <a:xfrm>
            <a:off x="2881015" y="3154171"/>
            <a:ext cx="250825" cy="389052"/>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48" name="Nedadgående pil 168"/>
          <p:cNvSpPr>
            <a:spLocks noChangeArrowheads="1"/>
          </p:cNvSpPr>
          <p:nvPr/>
        </p:nvSpPr>
        <p:spPr bwMode="auto">
          <a:xfrm flipV="1">
            <a:off x="2953023" y="3869625"/>
            <a:ext cx="250825" cy="424463"/>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grpSp>
        <p:nvGrpSpPr>
          <p:cNvPr id="49" name="Группа 48"/>
          <p:cNvGrpSpPr/>
          <p:nvPr/>
        </p:nvGrpSpPr>
        <p:grpSpPr>
          <a:xfrm>
            <a:off x="3437124" y="3543223"/>
            <a:ext cx="1016461" cy="374840"/>
            <a:chOff x="193073" y="3265650"/>
            <a:chExt cx="1824039" cy="384234"/>
          </a:xfrm>
        </p:grpSpPr>
        <p:sp>
          <p:nvSpPr>
            <p:cNvPr id="50"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51"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52" name="Rektangel 189"/>
            <p:cNvSpPr>
              <a:spLocks noChangeArrowheads="1"/>
            </p:cNvSpPr>
            <p:nvPr/>
          </p:nvSpPr>
          <p:spPr bwMode="auto">
            <a:xfrm>
              <a:off x="628051"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a:t>
              </a:r>
              <a:r>
                <a:rPr lang="ru-RU" sz="1200" b="1" noProof="1" smtClean="0">
                  <a:solidFill>
                    <a:srgbClr val="080808"/>
                  </a:solidFill>
                  <a:latin typeface="Calibri" pitchFamily="-111" charset="0"/>
                  <a:cs typeface="Arial" charset="0"/>
                </a:rPr>
                <a:t>11</a:t>
              </a:r>
              <a:endParaRPr lang="en-US" sz="1200" b="1" noProof="1">
                <a:solidFill>
                  <a:srgbClr val="080808"/>
                </a:solidFill>
                <a:latin typeface="Calibri" pitchFamily="-111" charset="0"/>
                <a:cs typeface="Arial" charset="0"/>
              </a:endParaRPr>
            </a:p>
          </p:txBody>
        </p:sp>
      </p:grpSp>
      <p:sp>
        <p:nvSpPr>
          <p:cNvPr id="53" name="Nedadgående pil 180"/>
          <p:cNvSpPr>
            <a:spLocks noChangeArrowheads="1"/>
          </p:cNvSpPr>
          <p:nvPr/>
        </p:nvSpPr>
        <p:spPr bwMode="auto">
          <a:xfrm>
            <a:off x="3817119" y="3154169"/>
            <a:ext cx="250825" cy="389437"/>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54" name="Nedadgående pil 171"/>
          <p:cNvSpPr>
            <a:spLocks noChangeArrowheads="1"/>
          </p:cNvSpPr>
          <p:nvPr/>
        </p:nvSpPr>
        <p:spPr bwMode="auto">
          <a:xfrm flipV="1">
            <a:off x="4139952" y="3868402"/>
            <a:ext cx="250825" cy="432442"/>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grpSp>
        <p:nvGrpSpPr>
          <p:cNvPr id="55" name="Группа 54"/>
          <p:cNvGrpSpPr/>
          <p:nvPr/>
        </p:nvGrpSpPr>
        <p:grpSpPr>
          <a:xfrm>
            <a:off x="4414713" y="3531217"/>
            <a:ext cx="1055887" cy="374840"/>
            <a:chOff x="193073" y="3265650"/>
            <a:chExt cx="1824039" cy="384234"/>
          </a:xfrm>
        </p:grpSpPr>
        <p:sp>
          <p:nvSpPr>
            <p:cNvPr id="56"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57"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58" name="Rektangel 189"/>
            <p:cNvSpPr>
              <a:spLocks noChangeArrowheads="1"/>
            </p:cNvSpPr>
            <p:nvPr/>
          </p:nvSpPr>
          <p:spPr bwMode="auto">
            <a:xfrm>
              <a:off x="628051"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a:t>
              </a:r>
              <a:r>
                <a:rPr lang="ru-RU" sz="1200" b="1" noProof="1" smtClean="0">
                  <a:solidFill>
                    <a:srgbClr val="080808"/>
                  </a:solidFill>
                  <a:latin typeface="Calibri" pitchFamily="-111" charset="0"/>
                  <a:cs typeface="Arial" charset="0"/>
                </a:rPr>
                <a:t>12</a:t>
              </a:r>
              <a:endParaRPr lang="en-US" sz="1200" b="1" noProof="1">
                <a:solidFill>
                  <a:srgbClr val="080808"/>
                </a:solidFill>
                <a:latin typeface="Calibri" pitchFamily="-111" charset="0"/>
                <a:cs typeface="Arial" charset="0"/>
              </a:endParaRPr>
            </a:p>
          </p:txBody>
        </p:sp>
      </p:grpSp>
      <p:sp>
        <p:nvSpPr>
          <p:cNvPr id="59" name="Nedadgående pil 180"/>
          <p:cNvSpPr>
            <a:spLocks noChangeArrowheads="1"/>
          </p:cNvSpPr>
          <p:nvPr/>
        </p:nvSpPr>
        <p:spPr bwMode="auto">
          <a:xfrm>
            <a:off x="4969247" y="3166443"/>
            <a:ext cx="250825" cy="398947"/>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60" name="Rektangel 172"/>
          <p:cNvSpPr>
            <a:spLocks noChangeArrowheads="1"/>
          </p:cNvSpPr>
          <p:nvPr/>
        </p:nvSpPr>
        <p:spPr bwMode="auto">
          <a:xfrm>
            <a:off x="6300192" y="2338038"/>
            <a:ext cx="1082426" cy="852433"/>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300" b="1" noProof="1" smtClean="0">
                <a:solidFill>
                  <a:srgbClr val="080808"/>
                </a:solidFill>
                <a:latin typeface="Calibri" pitchFamily="-111" charset="0"/>
                <a:cs typeface="Arial" charset="0"/>
              </a:rPr>
              <a:t>SHIP (Search for Hidden Particles)</a:t>
            </a:r>
            <a:endParaRPr lang="en-US" sz="1300" noProof="1">
              <a:solidFill>
                <a:srgbClr val="080808"/>
              </a:solidFill>
              <a:latin typeface="Calibri" pitchFamily="-111" charset="0"/>
              <a:cs typeface="Arial" charset="0"/>
            </a:endParaRPr>
          </a:p>
        </p:txBody>
      </p:sp>
      <p:grpSp>
        <p:nvGrpSpPr>
          <p:cNvPr id="61" name="Группа 60"/>
          <p:cNvGrpSpPr/>
          <p:nvPr/>
        </p:nvGrpSpPr>
        <p:grpSpPr>
          <a:xfrm>
            <a:off x="5421845" y="3527548"/>
            <a:ext cx="1066362" cy="374840"/>
            <a:chOff x="193073" y="3265650"/>
            <a:chExt cx="1824039" cy="384234"/>
          </a:xfrm>
        </p:grpSpPr>
        <p:sp>
          <p:nvSpPr>
            <p:cNvPr id="62"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63"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64" name="Rektangel 189"/>
            <p:cNvSpPr>
              <a:spLocks noChangeArrowheads="1"/>
            </p:cNvSpPr>
            <p:nvPr/>
          </p:nvSpPr>
          <p:spPr bwMode="auto">
            <a:xfrm>
              <a:off x="628051"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a:t>
              </a:r>
              <a:r>
                <a:rPr lang="ru-RU" sz="1200" b="1" noProof="1" smtClean="0">
                  <a:solidFill>
                    <a:srgbClr val="080808"/>
                  </a:solidFill>
                  <a:latin typeface="Calibri" pitchFamily="-111" charset="0"/>
                  <a:cs typeface="Arial" charset="0"/>
                </a:rPr>
                <a:t>1</a:t>
              </a:r>
              <a:r>
                <a:rPr lang="en-US" sz="1200" b="1" noProof="1" smtClean="0">
                  <a:solidFill>
                    <a:srgbClr val="080808"/>
                  </a:solidFill>
                  <a:latin typeface="Calibri" pitchFamily="-111" charset="0"/>
                  <a:cs typeface="Arial" charset="0"/>
                </a:rPr>
                <a:t>3</a:t>
              </a:r>
              <a:endParaRPr lang="en-US" sz="1200" b="1" noProof="1">
                <a:solidFill>
                  <a:srgbClr val="080808"/>
                </a:solidFill>
                <a:latin typeface="Calibri" pitchFamily="-111" charset="0"/>
                <a:cs typeface="Arial" charset="0"/>
              </a:endParaRPr>
            </a:p>
          </p:txBody>
        </p:sp>
      </p:grpSp>
      <p:grpSp>
        <p:nvGrpSpPr>
          <p:cNvPr id="65" name="Группа 64"/>
          <p:cNvGrpSpPr/>
          <p:nvPr/>
        </p:nvGrpSpPr>
        <p:grpSpPr>
          <a:xfrm>
            <a:off x="6445076" y="3527548"/>
            <a:ext cx="954185" cy="374840"/>
            <a:chOff x="193073" y="3265650"/>
            <a:chExt cx="1824039" cy="384234"/>
          </a:xfrm>
        </p:grpSpPr>
        <p:sp>
          <p:nvSpPr>
            <p:cNvPr id="66"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67"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68" name="Rektangel 189"/>
            <p:cNvSpPr>
              <a:spLocks noChangeArrowheads="1"/>
            </p:cNvSpPr>
            <p:nvPr/>
          </p:nvSpPr>
          <p:spPr bwMode="auto">
            <a:xfrm>
              <a:off x="628050"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2014</a:t>
              </a:r>
              <a:endParaRPr lang="en-US" sz="1200" b="1" noProof="1">
                <a:solidFill>
                  <a:srgbClr val="080808"/>
                </a:solidFill>
                <a:latin typeface="Calibri" pitchFamily="-111" charset="0"/>
                <a:cs typeface="Arial" charset="0"/>
              </a:endParaRPr>
            </a:p>
          </p:txBody>
        </p:sp>
      </p:grpSp>
      <p:grpSp>
        <p:nvGrpSpPr>
          <p:cNvPr id="69" name="Группа 68"/>
          <p:cNvGrpSpPr/>
          <p:nvPr/>
        </p:nvGrpSpPr>
        <p:grpSpPr>
          <a:xfrm>
            <a:off x="7365903" y="3519564"/>
            <a:ext cx="936261" cy="374840"/>
            <a:chOff x="193073" y="3265650"/>
            <a:chExt cx="1824039" cy="384234"/>
          </a:xfrm>
        </p:grpSpPr>
        <p:sp>
          <p:nvSpPr>
            <p:cNvPr id="70" name="AutoShape 250"/>
            <p:cNvSpPr>
              <a:spLocks noChangeArrowheads="1"/>
            </p:cNvSpPr>
            <p:nvPr/>
          </p:nvSpPr>
          <p:spPr bwMode="auto">
            <a:xfrm flipV="1">
              <a:off x="193073" y="3265650"/>
              <a:ext cx="194000" cy="384234"/>
            </a:xfrm>
            <a:prstGeom prst="chevron">
              <a:avLst>
                <a:gd name="adj" fmla="val 39616"/>
              </a:avLst>
            </a:prstGeom>
            <a:gradFill rotWithShape="1">
              <a:gsLst>
                <a:gs pos="0">
                  <a:srgbClr val="020000"/>
                </a:gs>
                <a:gs pos="100000">
                  <a:srgbClr val="E6E6E6">
                    <a:lumMod val="25000"/>
                  </a:srgbClr>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a:solidFill>
                  <a:sysClr val="windowText" lastClr="000000">
                    <a:lumMod val="95000"/>
                    <a:lumOff val="5000"/>
                  </a:sysClr>
                </a:solidFill>
                <a:latin typeface="Calibri"/>
                <a:ea typeface="ＭＳ Ｐゴシック" pitchFamily="-97" charset="-128"/>
              </a:endParaRPr>
            </a:p>
          </p:txBody>
        </p:sp>
        <p:sp>
          <p:nvSpPr>
            <p:cNvPr id="71" name="AutoShape 252"/>
            <p:cNvSpPr>
              <a:spLocks noChangeArrowheads="1"/>
            </p:cNvSpPr>
            <p:nvPr/>
          </p:nvSpPr>
          <p:spPr bwMode="auto">
            <a:xfrm flipV="1">
              <a:off x="331609" y="3265650"/>
              <a:ext cx="1685503" cy="384234"/>
            </a:xfrm>
            <a:prstGeom prst="chevron">
              <a:avLst>
                <a:gd name="adj" fmla="val 19124"/>
              </a:avLst>
            </a:prstGeom>
            <a:gradFill rotWithShape="1">
              <a:gsLst>
                <a:gs pos="0">
                  <a:srgbClr val="A4D329"/>
                </a:gs>
                <a:gs pos="100000">
                  <a:srgbClr val="C0FF4D"/>
                </a:gs>
              </a:gsLst>
              <a:lin ang="5400000" scaled="1"/>
            </a:gradFill>
            <a:ln w="19050" cap="flat" cmpd="sng">
              <a:noFill/>
              <a:prstDash val="solid"/>
              <a:round/>
              <a:headEnd type="none" w="med" len="med"/>
              <a:tailEnd type="none" w="med" len="med"/>
            </a:ln>
            <a:effectLst/>
          </p:spPr>
          <p:txBody>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defTabSz="914400" fontAlgn="auto">
                <a:spcBef>
                  <a:spcPts val="0"/>
                </a:spcBef>
                <a:spcAft>
                  <a:spcPts val="0"/>
                </a:spcAft>
                <a:defRPr/>
              </a:pPr>
              <a:endParaRPr lang="da-DK" kern="0" noProof="1">
                <a:solidFill>
                  <a:sysClr val="windowText" lastClr="000000">
                    <a:lumMod val="95000"/>
                    <a:lumOff val="5000"/>
                  </a:sysClr>
                </a:solidFill>
                <a:latin typeface="Calibri"/>
                <a:ea typeface="ＭＳ Ｐゴシック" pitchFamily="-97" charset="-128"/>
              </a:endParaRPr>
            </a:p>
          </p:txBody>
        </p:sp>
        <p:sp>
          <p:nvSpPr>
            <p:cNvPr id="72" name="Rektangel 189"/>
            <p:cNvSpPr>
              <a:spLocks noChangeArrowheads="1"/>
            </p:cNvSpPr>
            <p:nvPr/>
          </p:nvSpPr>
          <p:spPr bwMode="auto">
            <a:xfrm>
              <a:off x="628050" y="3326678"/>
              <a:ext cx="1020762" cy="283941"/>
            </a:xfrm>
            <a:prstGeom prst="rect">
              <a:avLst/>
            </a:prstGeom>
            <a:noFill/>
            <a:ln w="9525">
              <a:noFill/>
              <a:miter lim="800000"/>
              <a:headEnd/>
              <a:tailEnd/>
            </a:ln>
          </p:spPr>
          <p:txBody>
            <a:bodyPr>
              <a:spAutoFit/>
            </a:bodyP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defTabSz="801688">
                <a:spcBef>
                  <a:spcPct val="20000"/>
                </a:spcBef>
              </a:pPr>
              <a:r>
                <a:rPr lang="en-US" sz="1200" b="1" noProof="1" smtClean="0">
                  <a:solidFill>
                    <a:srgbClr val="080808"/>
                  </a:solidFill>
                  <a:latin typeface="Calibri" pitchFamily="-111" charset="0"/>
                  <a:cs typeface="Arial" charset="0"/>
                </a:rPr>
                <a:t>2015</a:t>
              </a:r>
              <a:endParaRPr lang="en-US" sz="1200" b="1" noProof="1">
                <a:solidFill>
                  <a:srgbClr val="080808"/>
                </a:solidFill>
                <a:latin typeface="Calibri" pitchFamily="-111" charset="0"/>
                <a:cs typeface="Arial" charset="0"/>
              </a:endParaRPr>
            </a:p>
          </p:txBody>
        </p:sp>
      </p:grpSp>
      <p:pic>
        <p:nvPicPr>
          <p:cNvPr id="73" name="Picture 13"/>
          <p:cNvPicPr/>
          <p:nvPr/>
        </p:nvPicPr>
        <p:blipFill>
          <a:blip r:embed="rId13"/>
          <a:stretch/>
        </p:blipFill>
        <p:spPr>
          <a:xfrm>
            <a:off x="6300192" y="1617958"/>
            <a:ext cx="1082426" cy="681388"/>
          </a:xfrm>
          <a:prstGeom prst="rect">
            <a:avLst/>
          </a:prstGeom>
          <a:ln>
            <a:noFill/>
          </a:ln>
        </p:spPr>
      </p:pic>
      <p:sp>
        <p:nvSpPr>
          <p:cNvPr id="74" name="Nedadgående pil 180"/>
          <p:cNvSpPr>
            <a:spLocks noChangeArrowheads="1"/>
          </p:cNvSpPr>
          <p:nvPr/>
        </p:nvSpPr>
        <p:spPr bwMode="auto">
          <a:xfrm>
            <a:off x="6732240" y="3162013"/>
            <a:ext cx="250825" cy="398947"/>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pic>
        <p:nvPicPr>
          <p:cNvPr id="75" name="Рисунок 74"/>
          <p:cNvPicPr/>
          <p:nvPr/>
        </p:nvPicPr>
        <p:blipFill>
          <a:blip r:embed="rId14"/>
          <a:stretch/>
        </p:blipFill>
        <p:spPr>
          <a:xfrm>
            <a:off x="8073014" y="4050574"/>
            <a:ext cx="1043998" cy="775728"/>
          </a:xfrm>
          <a:prstGeom prst="rect">
            <a:avLst/>
          </a:prstGeom>
          <a:ln>
            <a:noFill/>
          </a:ln>
        </p:spPr>
      </p:pic>
      <p:sp>
        <p:nvSpPr>
          <p:cNvPr id="76" name="Rektangel 165"/>
          <p:cNvSpPr>
            <a:spLocks noChangeArrowheads="1"/>
          </p:cNvSpPr>
          <p:nvPr/>
        </p:nvSpPr>
        <p:spPr bwMode="auto">
          <a:xfrm>
            <a:off x="6691430" y="4227802"/>
            <a:ext cx="1196726" cy="889725"/>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smtClean="0">
                <a:solidFill>
                  <a:srgbClr val="C00000"/>
                </a:solidFill>
                <a:latin typeface="Calibri" pitchFamily="-111" charset="0"/>
                <a:cs typeface="Arial" charset="0"/>
              </a:rPr>
              <a:t>BM@N@NICA</a:t>
            </a:r>
            <a:r>
              <a:rPr lang="en-US" sz="1300" b="1" noProof="1" smtClean="0">
                <a:solidFill>
                  <a:srgbClr val="080808"/>
                </a:solidFill>
                <a:latin typeface="Calibri" pitchFamily="-111" charset="0"/>
                <a:cs typeface="Arial" charset="0"/>
              </a:rPr>
              <a:t>  </a:t>
            </a:r>
            <a:r>
              <a:rPr lang="en-US" sz="1300" b="1" noProof="1">
                <a:solidFill>
                  <a:srgbClr val="080808"/>
                </a:solidFill>
                <a:latin typeface="Calibri" pitchFamily="-111" charset="0"/>
                <a:cs typeface="Arial" charset="0"/>
              </a:rPr>
              <a:t>started with </a:t>
            </a:r>
            <a:r>
              <a:rPr lang="en-US" sz="1300" b="1" noProof="1" smtClean="0">
                <a:solidFill>
                  <a:srgbClr val="080808"/>
                </a:solidFill>
                <a:latin typeface="Calibri" pitchFamily="-111" charset="0"/>
                <a:cs typeface="Arial" charset="0"/>
              </a:rPr>
              <a:t>FairRoot</a:t>
            </a:r>
            <a:endParaRPr lang="en-US" sz="1300" noProof="1">
              <a:solidFill>
                <a:srgbClr val="080808"/>
              </a:solidFill>
              <a:latin typeface="Calibri" pitchFamily="-111" charset="0"/>
              <a:cs typeface="Arial" charset="0"/>
            </a:endParaRPr>
          </a:p>
        </p:txBody>
      </p:sp>
      <p:sp>
        <p:nvSpPr>
          <p:cNvPr id="77" name="Rektangel 165"/>
          <p:cNvSpPr>
            <a:spLocks noChangeArrowheads="1"/>
          </p:cNvSpPr>
          <p:nvPr/>
        </p:nvSpPr>
        <p:spPr bwMode="auto">
          <a:xfrm>
            <a:off x="7555167" y="2486839"/>
            <a:ext cx="977273" cy="715295"/>
          </a:xfrm>
          <a:prstGeom prst="rect">
            <a:avLst/>
          </a:prstGeom>
          <a:solidFill>
            <a:srgbClr val="FFFFFF"/>
          </a:solidFill>
          <a:ln w="9525">
            <a:solidFill>
              <a:schemeClr val="bg2">
                <a:lumMod val="50000"/>
              </a:schemeClr>
            </a:solidFill>
            <a:miter lim="800000"/>
            <a:headEnd/>
            <a:tailEnd/>
          </a:ln>
          <a:effectLst>
            <a:outerShdw blurRad="63500" dist="23000" dir="5400000" rotWithShape="0">
              <a:srgbClr val="000000">
                <a:alpha val="34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algn="ctr">
              <a:defRPr/>
            </a:pPr>
            <a:r>
              <a:rPr lang="en-US" sz="1300" b="1" noProof="1" smtClean="0">
                <a:solidFill>
                  <a:srgbClr val="C00000"/>
                </a:solidFill>
                <a:latin typeface="Calibri" pitchFamily="-111" charset="0"/>
                <a:cs typeface="Arial" charset="0"/>
              </a:rPr>
              <a:t>SPD@NICA </a:t>
            </a:r>
            <a:r>
              <a:rPr lang="en-US" sz="1300" b="1" noProof="1" smtClean="0">
                <a:solidFill>
                  <a:srgbClr val="080808"/>
                </a:solidFill>
                <a:latin typeface="Calibri" pitchFamily="-111" charset="0"/>
                <a:cs typeface="Arial" charset="0"/>
              </a:rPr>
              <a:t> joined</a:t>
            </a:r>
            <a:endParaRPr lang="en-US" sz="1300" noProof="1">
              <a:solidFill>
                <a:srgbClr val="080808"/>
              </a:solidFill>
              <a:latin typeface="Calibri" pitchFamily="-111" charset="0"/>
              <a:cs typeface="Arial" charset="0"/>
            </a:endParaRPr>
          </a:p>
        </p:txBody>
      </p:sp>
      <p:pic>
        <p:nvPicPr>
          <p:cNvPr id="78" name="Picture 2" descr="ÐÐ°ÑÑÐ¸Ð½ÐºÐ¸ Ð¿Ð¾ Ð·Ð°Ð¿ÑÐ¾ÑÑ SPD NICA"/>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l="32344" t="9036" r="6062" b="2573"/>
          <a:stretch/>
        </p:blipFill>
        <p:spPr bwMode="auto">
          <a:xfrm>
            <a:off x="7427410" y="1508446"/>
            <a:ext cx="1177038" cy="930930"/>
          </a:xfrm>
          <a:prstGeom prst="rect">
            <a:avLst/>
          </a:prstGeom>
          <a:noFill/>
          <a:extLst>
            <a:ext uri="{909E8E84-426E-40DD-AFC4-6F175D3DCCD1}">
              <a14:hiddenFill xmlns:a14="http://schemas.microsoft.com/office/drawing/2010/main">
                <a:solidFill>
                  <a:srgbClr val="FFFFFF"/>
                </a:solidFill>
              </a14:hiddenFill>
            </a:ext>
          </a:extLst>
        </p:spPr>
      </p:pic>
      <p:sp>
        <p:nvSpPr>
          <p:cNvPr id="79" name="Nedadgående pil 180"/>
          <p:cNvSpPr>
            <a:spLocks noChangeArrowheads="1"/>
          </p:cNvSpPr>
          <p:nvPr/>
        </p:nvSpPr>
        <p:spPr bwMode="auto">
          <a:xfrm>
            <a:off x="7725732" y="3113719"/>
            <a:ext cx="250825" cy="398947"/>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80" name="Nedadgående pil 171"/>
          <p:cNvSpPr>
            <a:spLocks noChangeArrowheads="1"/>
          </p:cNvSpPr>
          <p:nvPr/>
        </p:nvSpPr>
        <p:spPr bwMode="auto">
          <a:xfrm flipV="1">
            <a:off x="6881813" y="3844882"/>
            <a:ext cx="250825" cy="432442"/>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81" name="Nedadgående pil 171"/>
          <p:cNvSpPr>
            <a:spLocks noChangeArrowheads="1"/>
          </p:cNvSpPr>
          <p:nvPr/>
        </p:nvSpPr>
        <p:spPr bwMode="auto">
          <a:xfrm flipV="1">
            <a:off x="5695708" y="3844882"/>
            <a:ext cx="250825" cy="432442"/>
          </a:xfrm>
          <a:prstGeom prst="downArrow">
            <a:avLst>
              <a:gd name="adj1" fmla="val 50000"/>
              <a:gd name="adj2" fmla="val 50005"/>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82" name="Nedadgående pil 174"/>
          <p:cNvSpPr>
            <a:spLocks noChangeArrowheads="1"/>
          </p:cNvSpPr>
          <p:nvPr/>
        </p:nvSpPr>
        <p:spPr bwMode="auto">
          <a:xfrm>
            <a:off x="1331640" y="3206110"/>
            <a:ext cx="250825" cy="337497"/>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83" name="Nedadgående pil 144"/>
          <p:cNvSpPr>
            <a:spLocks noChangeArrowheads="1"/>
          </p:cNvSpPr>
          <p:nvPr/>
        </p:nvSpPr>
        <p:spPr bwMode="auto">
          <a:xfrm>
            <a:off x="107504" y="3154171"/>
            <a:ext cx="250825" cy="376100"/>
          </a:xfrm>
          <a:prstGeom prst="downArrow">
            <a:avLst>
              <a:gd name="adj1" fmla="val 50000"/>
              <a:gd name="adj2" fmla="val 50004"/>
            </a:avLst>
          </a:prstGeom>
          <a:gradFill rotWithShape="1">
            <a:gsLst>
              <a:gs pos="0">
                <a:srgbClr val="FFC000"/>
              </a:gs>
              <a:gs pos="100000">
                <a:srgbClr val="E36119"/>
              </a:gs>
            </a:gsLst>
            <a:lin ang="2700000" scaled="1"/>
          </a:gradFill>
          <a:ln w="9525">
            <a:solidFill>
              <a:srgbClr val="FC7E00"/>
            </a:solidFill>
            <a:miter lim="800000"/>
            <a:headEnd/>
            <a:tailEnd/>
          </a:ln>
          <a:effectLst>
            <a:outerShdw blurRad="63500" dist="38100" dir="5400000" algn="t" rotWithShape="0">
              <a:srgbClr val="000000">
                <a:alpha val="39999"/>
              </a:srgbClr>
            </a:outerShdw>
          </a:effectLst>
        </p:spPr>
        <p:txBody>
          <a:bodyPr anchor="ctr"/>
          <a:lstStyle>
            <a:defPPr>
              <a:defRPr lang="de-DE"/>
            </a:defPPr>
            <a:lvl1pPr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2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2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2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2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200" kern="1200">
                <a:solidFill>
                  <a:schemeClr val="tx1"/>
                </a:solidFill>
                <a:latin typeface="Times New Roman" charset="0"/>
                <a:ea typeface="ＭＳ Ｐゴシック" charset="0"/>
                <a:cs typeface="ＭＳ Ｐゴシック" charset="0"/>
              </a:defRPr>
            </a:lvl9pPr>
          </a:lstStyle>
          <a:p>
            <a:pPr indent="-342900" algn="ctr">
              <a:buFont typeface="Calibri" pitchFamily="-111" charset="0"/>
              <a:buAutoNum type="arabicPeriod"/>
              <a:defRPr/>
            </a:pPr>
            <a:endParaRPr lang="en-US">
              <a:solidFill>
                <a:srgbClr val="FFFFFF"/>
              </a:solidFill>
              <a:latin typeface="Calibri" pitchFamily="-111" charset="0"/>
            </a:endParaRPr>
          </a:p>
        </p:txBody>
      </p:sp>
      <p:sp>
        <p:nvSpPr>
          <p:cNvPr id="84" name="TextShape 69"/>
          <p:cNvSpPr txBox="1"/>
          <p:nvPr/>
        </p:nvSpPr>
        <p:spPr>
          <a:xfrm>
            <a:off x="8209904" y="3319002"/>
            <a:ext cx="1014344" cy="686062"/>
          </a:xfrm>
          <a:prstGeom prst="rect">
            <a:avLst/>
          </a:prstGeom>
          <a:noFill/>
          <a:ln>
            <a:noFill/>
          </a:ln>
        </p:spPr>
        <p:txBody>
          <a:bodyPr lIns="90000" tIns="45000" rIns="90000" bIns="45000"/>
          <a:lstStyle/>
          <a:p>
            <a:r>
              <a:rPr lang="en-US" sz="2000" b="1" strike="noStrike" spc="-1" dirty="0">
                <a:solidFill>
                  <a:srgbClr val="FF0066"/>
                </a:solidFill>
                <a:latin typeface="Times New Roman"/>
              </a:rPr>
              <a:t>AL</a:t>
            </a:r>
            <a:r>
              <a:rPr lang="en-US" sz="2000" b="1" strike="noStrike" spc="-1" dirty="0">
                <a:solidFill>
                  <a:srgbClr val="000000"/>
                </a:solidFill>
                <a:latin typeface="Times New Roman"/>
              </a:rPr>
              <a:t>ICE</a:t>
            </a:r>
            <a:endParaRPr lang="en-US" sz="2000" b="0" strike="noStrike" spc="-1" dirty="0">
              <a:latin typeface="Arial"/>
            </a:endParaRPr>
          </a:p>
          <a:p>
            <a:r>
              <a:rPr lang="en-US" sz="2000" b="1" strike="noStrike" spc="-1" dirty="0">
                <a:solidFill>
                  <a:srgbClr val="FF0066"/>
                </a:solidFill>
                <a:latin typeface="Times New Roman"/>
              </a:rPr>
              <a:t>FA</a:t>
            </a:r>
            <a:r>
              <a:rPr lang="en-US" sz="2000" b="1" strike="noStrike" spc="-1" dirty="0">
                <a:solidFill>
                  <a:srgbClr val="000000"/>
                </a:solidFill>
                <a:latin typeface="Times New Roman"/>
              </a:rPr>
              <a:t>IR</a:t>
            </a:r>
            <a:endParaRPr lang="en-US" sz="2000" b="0" strike="noStrike" spc="-1" dirty="0">
              <a:latin typeface="Arial"/>
            </a:endParaRPr>
          </a:p>
        </p:txBody>
      </p:sp>
    </p:spTree>
    <p:extLst>
      <p:ext uri="{BB962C8B-B14F-4D97-AF65-F5344CB8AC3E}">
        <p14:creationId xmlns:p14="http://schemas.microsoft.com/office/powerpoint/2010/main" val="24654461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Заголовок 1"/>
          <p:cNvSpPr txBox="1">
            <a:spLocks/>
          </p:cNvSpPr>
          <p:nvPr/>
        </p:nvSpPr>
        <p:spPr bwMode="white">
          <a:xfrm>
            <a:off x="0" y="404664"/>
            <a:ext cx="9144000"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Arial" charset="0"/>
              </a:defRPr>
            </a:lvl2pPr>
            <a:lvl3pPr algn="ctr" rtl="0" eaLnBrk="0" fontAlgn="base" hangingPunct="0">
              <a:spcBef>
                <a:spcPct val="0"/>
              </a:spcBef>
              <a:spcAft>
                <a:spcPct val="0"/>
              </a:spcAft>
              <a:defRPr sz="3200" b="1">
                <a:solidFill>
                  <a:schemeClr val="bg1"/>
                </a:solidFill>
                <a:latin typeface="Arial" charset="0"/>
              </a:defRPr>
            </a:lvl3pPr>
            <a:lvl4pPr algn="ctr" rtl="0" eaLnBrk="0" fontAlgn="base" hangingPunct="0">
              <a:spcBef>
                <a:spcPct val="0"/>
              </a:spcBef>
              <a:spcAft>
                <a:spcPct val="0"/>
              </a:spcAft>
              <a:defRPr sz="3200" b="1">
                <a:solidFill>
                  <a:schemeClr val="bg1"/>
                </a:solidFill>
                <a:latin typeface="Arial" charset="0"/>
              </a:defRPr>
            </a:lvl4pPr>
            <a:lvl5pPr algn="ctr" rtl="0" eaLnBrk="0" fontAlgn="base" hangingPunct="0">
              <a:spcBef>
                <a:spcPct val="0"/>
              </a:spcBef>
              <a:spcAft>
                <a:spcPct val="0"/>
              </a:spcAft>
              <a:defRPr sz="3200" b="1">
                <a:solidFill>
                  <a:schemeClr val="bg1"/>
                </a:solidFill>
                <a:latin typeface="Arial" charset="0"/>
              </a:defRPr>
            </a:lvl5pPr>
            <a:lvl6pPr marL="457200" algn="ctr" rtl="0" eaLnBrk="1" fontAlgn="base" hangingPunct="1">
              <a:spcBef>
                <a:spcPct val="0"/>
              </a:spcBef>
              <a:spcAft>
                <a:spcPct val="0"/>
              </a:spcAft>
              <a:defRPr sz="3200" b="1">
                <a:solidFill>
                  <a:schemeClr val="bg1"/>
                </a:solidFill>
                <a:latin typeface="Arial" charset="0"/>
              </a:defRPr>
            </a:lvl6pPr>
            <a:lvl7pPr marL="914400" algn="ctr" rtl="0" eaLnBrk="1" fontAlgn="base" hangingPunct="1">
              <a:spcBef>
                <a:spcPct val="0"/>
              </a:spcBef>
              <a:spcAft>
                <a:spcPct val="0"/>
              </a:spcAft>
              <a:defRPr sz="3200" b="1">
                <a:solidFill>
                  <a:schemeClr val="bg1"/>
                </a:solidFill>
                <a:latin typeface="Arial" charset="0"/>
              </a:defRPr>
            </a:lvl7pPr>
            <a:lvl8pPr marL="1371600" algn="ctr" rtl="0" eaLnBrk="1" fontAlgn="base" hangingPunct="1">
              <a:spcBef>
                <a:spcPct val="0"/>
              </a:spcBef>
              <a:spcAft>
                <a:spcPct val="0"/>
              </a:spcAft>
              <a:defRPr sz="3200" b="1">
                <a:solidFill>
                  <a:schemeClr val="bg1"/>
                </a:solidFill>
                <a:latin typeface="Arial" charset="0"/>
              </a:defRPr>
            </a:lvl8pPr>
            <a:lvl9pPr marL="1828800" algn="ctr" rtl="0" eaLnBrk="1" fontAlgn="base" hangingPunct="1">
              <a:spcBef>
                <a:spcPct val="0"/>
              </a:spcBef>
              <a:spcAft>
                <a:spcPct val="0"/>
              </a:spcAft>
              <a:defRPr sz="3200" b="1">
                <a:solidFill>
                  <a:schemeClr val="bg1"/>
                </a:solidFill>
                <a:latin typeface="Arial" charset="0"/>
              </a:defRPr>
            </a:lvl9pPr>
          </a:lstStyle>
          <a:p>
            <a:pPr eaLnBrk="1" hangingPunct="1"/>
            <a:r>
              <a:rPr lang="en-US" sz="3000" kern="0" dirty="0" smtClean="0">
                <a:effectLst>
                  <a:outerShdw blurRad="38100" dist="38100" dir="2700000" algn="tl">
                    <a:srgbClr val="000000">
                      <a:alpha val="43137"/>
                    </a:srgbClr>
                  </a:outerShdw>
                </a:effectLst>
                <a:cs typeface="Arial" panose="020B0604020202020204" pitchFamily="34" charset="0"/>
              </a:rPr>
              <a:t>MpdRoot and BmnRoot software</a:t>
            </a:r>
            <a:endParaRPr lang="ru-RU" sz="3000" kern="0" dirty="0">
              <a:effectLst>
                <a:outerShdw blurRad="38100" dist="38100" dir="2700000" algn="tl">
                  <a:srgbClr val="000000">
                    <a:alpha val="43137"/>
                  </a:srgbClr>
                </a:outerShdw>
              </a:effectLst>
              <a:cs typeface="Arial" panose="020B0604020202020204" pitchFamily="34" charset="0"/>
            </a:endParaRPr>
          </a:p>
        </p:txBody>
      </p:sp>
      <p:sp>
        <p:nvSpPr>
          <p:cNvPr id="8" name="Прямоугольник 7"/>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11"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6</a:t>
            </a:fld>
            <a:endParaRPr lang="en-US" sz="1200" dirty="0">
              <a:solidFill>
                <a:schemeClr val="bg2">
                  <a:lumMod val="75000"/>
                </a:schemeClr>
              </a:solidFill>
            </a:endParaRPr>
          </a:p>
        </p:txBody>
      </p:sp>
      <p:sp>
        <p:nvSpPr>
          <p:cNvPr id="12"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4" name="Объект 2"/>
          <p:cNvSpPr txBox="1">
            <a:spLocks/>
          </p:cNvSpPr>
          <p:nvPr/>
        </p:nvSpPr>
        <p:spPr bwMode="auto">
          <a:xfrm>
            <a:off x="971600" y="1001786"/>
            <a:ext cx="6984776" cy="13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2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marR="0" lvl="0" indent="0" algn="ctr" defTabSz="914400" rtl="0" eaLnBrk="1" fontAlgn="base" latinLnBrk="0" hangingPunct="1">
              <a:lnSpc>
                <a:spcPct val="130000"/>
              </a:lnSpc>
              <a:spcBef>
                <a:spcPct val="20000"/>
              </a:spcBef>
              <a:spcAft>
                <a:spcPct val="0"/>
              </a:spcAft>
              <a:buClr>
                <a:srgbClr val="26728A"/>
              </a:buClr>
              <a:buSzTx/>
              <a:buFont typeface="Wingdings" pitchFamily="2" charset="2"/>
              <a:buNone/>
              <a:tabLst/>
              <a:defRPr/>
            </a:pPr>
            <a:r>
              <a:rPr kumimoji="0" lang="en-US"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The software</a:t>
            </a:r>
            <a:r>
              <a:rPr kumimoji="0" lang="ru-RU"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en-US" sz="1700" b="0" i="0" u="none" strike="noStrike" kern="0" cap="none" spc="0" normalizeH="0" baseline="0" noProof="0" dirty="0" smtClean="0">
                <a:ln>
                  <a:noFill/>
                </a:ln>
                <a:solidFill>
                  <a:srgbClr val="008000"/>
                </a:solidFill>
                <a:effectLst/>
                <a:uLnTx/>
                <a:uFillTx/>
                <a:latin typeface="Calibri" panose="020F0502020204030204" pitchFamily="34" charset="0"/>
                <a:cs typeface="Calibri" panose="020F0502020204030204" pitchFamily="34" charset="0"/>
              </a:rPr>
              <a:t>MpdRoot </a:t>
            </a:r>
            <a:r>
              <a:rPr kumimoji="0" lang="en-US" sz="1700" b="0" i="0" u="none" strike="noStrike" kern="0" cap="none" spc="0" normalizeH="0" baseline="0" noProof="0" dirty="0" smtClean="0">
                <a:ln>
                  <a:noFill/>
                </a:ln>
                <a:effectLst/>
                <a:uLnTx/>
                <a:uFillTx/>
                <a:latin typeface="Calibri" panose="020F0502020204030204" pitchFamily="34" charset="0"/>
                <a:cs typeface="Calibri" panose="020F0502020204030204" pitchFamily="34" charset="0"/>
              </a:rPr>
              <a:t>and </a:t>
            </a:r>
            <a:r>
              <a:rPr kumimoji="0" lang="en-US" sz="1700" b="0" i="0" u="none" strike="noStrike" kern="0" cap="none" spc="0" normalizeH="0" baseline="0" noProof="0" dirty="0" smtClean="0">
                <a:ln>
                  <a:noFill/>
                </a:ln>
                <a:solidFill>
                  <a:srgbClr val="008000"/>
                </a:solidFill>
                <a:effectLst/>
                <a:uLnTx/>
                <a:uFillTx/>
                <a:latin typeface="Calibri" panose="020F0502020204030204" pitchFamily="34" charset="0"/>
                <a:cs typeface="Calibri" panose="020F0502020204030204" pitchFamily="34" charset="0"/>
              </a:rPr>
              <a:t>BmnRoot</a:t>
            </a:r>
            <a:r>
              <a:rPr kumimoji="0" lang="ru-RU" sz="1700" b="0" i="0" u="none" strike="noStrike" kern="0" cap="none" spc="0" normalizeH="0" baseline="0" noProof="0" dirty="0" smtClean="0">
                <a:ln>
                  <a:noFill/>
                </a:ln>
                <a:solidFill>
                  <a:srgbClr val="FF0000"/>
                </a:solidFill>
                <a:effectLst/>
                <a:uLnTx/>
                <a:uFillTx/>
                <a:latin typeface="Calibri" panose="020F0502020204030204" pitchFamily="34" charset="0"/>
                <a:cs typeface="Calibri" panose="020F0502020204030204" pitchFamily="34" charset="0"/>
              </a:rPr>
              <a:t> </a:t>
            </a:r>
            <a:r>
              <a:rPr lang="en-US" sz="1700" kern="0" dirty="0" smtClean="0">
                <a:solidFill>
                  <a:srgbClr val="000000"/>
                </a:solidFill>
                <a:latin typeface="Calibri" panose="020F0502020204030204" pitchFamily="34" charset="0"/>
                <a:cs typeface="Calibri" panose="020F0502020204030204" pitchFamily="34" charset="0"/>
              </a:rPr>
              <a:t>are</a:t>
            </a:r>
            <a:r>
              <a:rPr kumimoji="0" lang="en-US" sz="1700" b="0" i="0" u="none" strike="noStrike" kern="0" cap="none" spc="0" normalizeH="0" baseline="0" noProof="0" dirty="0" smtClean="0">
                <a:ln>
                  <a:noFill/>
                </a:ln>
                <a:solidFill>
                  <a:srgbClr val="000000"/>
                </a:solidFill>
                <a:effectLst/>
                <a:uLnTx/>
                <a:uFillTx/>
                <a:latin typeface="Calibri" panose="020F0502020204030204" pitchFamily="34" charset="0"/>
                <a:cs typeface="Calibri" panose="020F0502020204030204" pitchFamily="34" charset="0"/>
              </a:rPr>
              <a:t> </a:t>
            </a:r>
            <a:r>
              <a:rPr kumimoji="0" lang="en-US"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developed for the MPD </a:t>
            </a:r>
            <a:r>
              <a:rPr kumimoji="0" lang="en-US" sz="1700" b="0" i="0" u="none" strike="noStrike" kern="0" cap="none" spc="0" normalizeH="0" baseline="0" noProof="0" dirty="0" smtClean="0">
                <a:ln>
                  <a:noFill/>
                </a:ln>
                <a:solidFill>
                  <a:srgbClr val="000000"/>
                </a:solidFill>
                <a:effectLst/>
                <a:uLnTx/>
                <a:uFillTx/>
                <a:latin typeface="Calibri" panose="020F0502020204030204" pitchFamily="34" charset="0"/>
                <a:cs typeface="Calibri" panose="020F0502020204030204" pitchFamily="34" charset="0"/>
              </a:rPr>
              <a:t>and BM@N event </a:t>
            </a:r>
            <a:r>
              <a:rPr kumimoji="0" lang="en-US"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simulation, reconstruction of experimental or simulated data and following </a:t>
            </a:r>
            <a:r>
              <a:rPr kumimoji="0" lang="en-US" sz="1700" b="0" i="0" u="none" strike="noStrike" kern="0" cap="none" spc="0" normalizeH="0" baseline="0" noProof="0" dirty="0" smtClean="0">
                <a:ln>
                  <a:noFill/>
                </a:ln>
                <a:solidFill>
                  <a:srgbClr val="000000"/>
                </a:solidFill>
                <a:effectLst/>
                <a:uLnTx/>
                <a:uFillTx/>
                <a:latin typeface="Calibri" panose="020F0502020204030204" pitchFamily="34" charset="0"/>
                <a:cs typeface="Calibri" panose="020F0502020204030204" pitchFamily="34" charset="0"/>
              </a:rPr>
              <a:t>physics </a:t>
            </a:r>
            <a:r>
              <a:rPr kumimoji="0" lang="en-US"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analysis of heavy ion collisions registered by the </a:t>
            </a:r>
            <a:r>
              <a:rPr kumimoji="0" lang="en-US" sz="1700" b="0" i="0" u="none" strike="noStrike" kern="0" cap="none" spc="0" normalizeH="0" baseline="0" noProof="0" dirty="0" smtClean="0">
                <a:ln>
                  <a:noFill/>
                </a:ln>
                <a:solidFill>
                  <a:srgbClr val="000000"/>
                </a:solidFill>
                <a:effectLst/>
                <a:uLnTx/>
                <a:uFillTx/>
                <a:latin typeface="Calibri" panose="020F0502020204030204" pitchFamily="34" charset="0"/>
                <a:cs typeface="Calibri" panose="020F0502020204030204" pitchFamily="34" charset="0"/>
              </a:rPr>
              <a:t>detectors</a:t>
            </a:r>
            <a:r>
              <a:rPr kumimoji="0" lang="ru-RU" sz="1700" b="0" i="0" u="none" strike="noStrike" kern="0" cap="none" spc="0" normalizeH="0" baseline="0" noProof="0" dirty="0" smtClean="0">
                <a:ln>
                  <a:noFill/>
                </a:ln>
                <a:solidFill>
                  <a:srgbClr val="000000"/>
                </a:solidFill>
                <a:effectLst/>
                <a:uLnTx/>
                <a:uFillTx/>
                <a:latin typeface="Calibri" panose="020F0502020204030204" pitchFamily="34" charset="0"/>
                <a:cs typeface="Calibri" panose="020F0502020204030204" pitchFamily="34" charset="0"/>
              </a:rPr>
              <a:t>.</a:t>
            </a:r>
            <a:endParaRPr kumimoji="0" lang="en-US" sz="17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a:p>
            <a:pPr marL="0" marR="0" lvl="0" indent="0" algn="ctr" defTabSz="914400" rtl="0" eaLnBrk="1" fontAlgn="base" latinLnBrk="0" hangingPunct="1">
              <a:lnSpc>
                <a:spcPct val="130000"/>
              </a:lnSpc>
              <a:spcBef>
                <a:spcPts val="0"/>
              </a:spcBef>
              <a:spcAft>
                <a:spcPct val="0"/>
              </a:spcAft>
              <a:buClr>
                <a:srgbClr val="26728A"/>
              </a:buClr>
              <a:buSzTx/>
              <a:buFont typeface="Wingdings" pitchFamily="2" charset="2"/>
              <a:buNone/>
              <a:tabLst/>
              <a:defRPr/>
            </a:pPr>
            <a:r>
              <a:rPr kumimoji="0" lang="en-US" sz="1700" b="0" i="0" u="none" strike="noStrike" kern="0" cap="none" spc="0" normalizeH="0" baseline="0" noProof="0" dirty="0">
                <a:ln>
                  <a:noFill/>
                </a:ln>
                <a:solidFill>
                  <a:srgbClr val="717171"/>
                </a:solidFill>
                <a:effectLst/>
                <a:uLnTx/>
                <a:uFillTx/>
                <a:latin typeface="Calibri" panose="020F0502020204030204" pitchFamily="34" charset="0"/>
                <a:cs typeface="Calibri" panose="020F0502020204030204" pitchFamily="34" charset="0"/>
              </a:rPr>
              <a:t>C++ classes, Linux OS </a:t>
            </a:r>
            <a:r>
              <a:rPr kumimoji="0" lang="en-US" sz="1700" b="0" i="0" u="none" strike="noStrike" kern="0" cap="none" spc="0" normalizeH="0" baseline="0" noProof="0" dirty="0" smtClean="0">
                <a:ln>
                  <a:noFill/>
                </a:ln>
                <a:solidFill>
                  <a:srgbClr val="717171"/>
                </a:solidFill>
                <a:effectLst/>
                <a:uLnTx/>
                <a:uFillTx/>
                <a:latin typeface="Calibri" panose="020F0502020204030204" pitchFamily="34" charset="0"/>
                <a:cs typeface="Calibri" panose="020F0502020204030204" pitchFamily="34" charset="0"/>
              </a:rPr>
              <a:t>support,</a:t>
            </a:r>
            <a:r>
              <a:rPr kumimoji="0" lang="en-US" sz="1700" b="0" i="0" u="none" strike="noStrike" kern="0" cap="none" spc="0" normalizeH="0" noProof="0" dirty="0" smtClean="0">
                <a:ln>
                  <a:noFill/>
                </a:ln>
                <a:solidFill>
                  <a:srgbClr val="717171"/>
                </a:solidFill>
                <a:effectLst/>
                <a:uLnTx/>
                <a:uFillTx/>
                <a:latin typeface="Calibri" panose="020F0502020204030204" pitchFamily="34" charset="0"/>
                <a:cs typeface="Calibri" panose="020F0502020204030204" pitchFamily="34" charset="0"/>
              </a:rPr>
              <a:t> </a:t>
            </a:r>
            <a:r>
              <a:rPr kumimoji="0" lang="en-US" sz="1700" b="0" i="0" u="none" strike="noStrike" kern="0" cap="none" spc="0" normalizeH="0" baseline="0" noProof="0" dirty="0" smtClean="0">
                <a:ln>
                  <a:noFill/>
                </a:ln>
                <a:solidFill>
                  <a:srgbClr val="717171"/>
                </a:solidFill>
                <a:effectLst/>
                <a:uLnTx/>
                <a:uFillTx/>
                <a:latin typeface="Calibri" panose="020F0502020204030204" pitchFamily="34" charset="0"/>
                <a:cs typeface="Calibri" panose="020F0502020204030204" pitchFamily="34" charset="0"/>
              </a:rPr>
              <a:t>based </a:t>
            </a:r>
            <a:r>
              <a:rPr kumimoji="0" lang="en-US" sz="1700" b="0" i="0" u="none" strike="noStrike" kern="0" cap="none" spc="0" normalizeH="0" baseline="0" noProof="0" dirty="0">
                <a:ln>
                  <a:noFill/>
                </a:ln>
                <a:solidFill>
                  <a:srgbClr val="717171"/>
                </a:solidFill>
                <a:effectLst/>
                <a:uLnTx/>
                <a:uFillTx/>
                <a:latin typeface="Calibri" panose="020F0502020204030204" pitchFamily="34" charset="0"/>
                <a:cs typeface="Calibri" panose="020F0502020204030204" pitchFamily="34" charset="0"/>
              </a:rPr>
              <a:t>on ROOT and FairRoot</a:t>
            </a:r>
          </a:p>
        </p:txBody>
      </p:sp>
      <p:sp>
        <p:nvSpPr>
          <p:cNvPr id="18" name="Прямоугольник 17"/>
          <p:cNvSpPr/>
          <p:nvPr/>
        </p:nvSpPr>
        <p:spPr>
          <a:xfrm>
            <a:off x="0" y="6111436"/>
            <a:ext cx="9144000" cy="369332"/>
          </a:xfrm>
          <a:prstGeom prst="rect">
            <a:avLst/>
          </a:prstGeom>
        </p:spPr>
        <p:txBody>
          <a:bodyPr wrap="square">
            <a:spAutoFit/>
          </a:bodyPr>
          <a:lstStyle/>
          <a:p>
            <a:pPr algn="ctr"/>
            <a:r>
              <a:rPr lang="en-US" altLang="ru-RU" dirty="0" smtClean="0">
                <a:solidFill>
                  <a:srgbClr val="000000"/>
                </a:solidFill>
                <a:latin typeface="Calibri" panose="020F0502020204030204" pitchFamily="34" charset="0"/>
                <a:cs typeface="Calibri" panose="020F0502020204030204" pitchFamily="34" charset="0"/>
              </a:rPr>
              <a:t>MpdRoot and BmnRoot are </a:t>
            </a:r>
            <a:r>
              <a:rPr lang="en-US" altLang="ru-RU" dirty="0">
                <a:solidFill>
                  <a:srgbClr val="000000"/>
                </a:solidFill>
                <a:latin typeface="Calibri" panose="020F0502020204030204" pitchFamily="34" charset="0"/>
                <a:cs typeface="Calibri" panose="020F0502020204030204" pitchFamily="34" charset="0"/>
              </a:rPr>
              <a:t>available in the </a:t>
            </a:r>
            <a:r>
              <a:rPr lang="en-US" altLang="ru-RU" dirty="0" err="1" smtClean="0">
                <a:solidFill>
                  <a:srgbClr val="000000"/>
                </a:solidFill>
                <a:latin typeface="Calibri" panose="020F0502020204030204" pitchFamily="34" charset="0"/>
                <a:cs typeface="Calibri" panose="020F0502020204030204" pitchFamily="34" charset="0"/>
              </a:rPr>
              <a:t>GitLab@JINR</a:t>
            </a:r>
            <a:r>
              <a:rPr lang="en-US" altLang="ru-RU" dirty="0" smtClean="0">
                <a:solidFill>
                  <a:srgbClr val="000000"/>
                </a:solidFill>
                <a:latin typeface="Calibri" panose="020F0502020204030204" pitchFamily="34" charset="0"/>
                <a:cs typeface="Calibri" panose="020F0502020204030204" pitchFamily="34" charset="0"/>
              </a:rPr>
              <a:t> </a:t>
            </a:r>
            <a:r>
              <a:rPr lang="en-US" altLang="ru-RU" dirty="0">
                <a:solidFill>
                  <a:srgbClr val="008000"/>
                </a:solidFill>
                <a:latin typeface="Calibri" panose="020F0502020204030204" pitchFamily="34" charset="0"/>
                <a:cs typeface="Calibri" panose="020F0502020204030204" pitchFamily="34" charset="0"/>
              </a:rPr>
              <a:t>https://</a:t>
            </a:r>
            <a:r>
              <a:rPr lang="en-US" altLang="ru-RU" dirty="0" smtClean="0">
                <a:solidFill>
                  <a:srgbClr val="008000"/>
                </a:solidFill>
                <a:latin typeface="Calibri" panose="020F0502020204030204" pitchFamily="34" charset="0"/>
                <a:cs typeface="Calibri" panose="020F0502020204030204" pitchFamily="34" charset="0"/>
              </a:rPr>
              <a:t>git.jinr.ru/nica/</a:t>
            </a:r>
            <a:endParaRPr lang="ru-RU" altLang="ru-RU" dirty="0">
              <a:solidFill>
                <a:srgbClr val="008000"/>
              </a:solidFill>
              <a:latin typeface="Calibri" panose="020F0502020204030204" pitchFamily="34" charset="0"/>
              <a:cs typeface="Calibri" panose="020F0502020204030204" pitchFamily="34" charset="0"/>
            </a:endParaRPr>
          </a:p>
        </p:txBody>
      </p:sp>
      <p:pic>
        <p:nvPicPr>
          <p:cNvPr id="19" name="Рисунок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603195"/>
            <a:ext cx="3638629" cy="3418093"/>
          </a:xfrm>
          <a:prstGeom prst="rect">
            <a:avLst/>
          </a:prstGeom>
        </p:spPr>
      </p:pic>
      <p:sp>
        <p:nvSpPr>
          <p:cNvPr id="20" name="Объект 2"/>
          <p:cNvSpPr txBox="1">
            <a:spLocks/>
          </p:cNvSpPr>
          <p:nvPr/>
        </p:nvSpPr>
        <p:spPr bwMode="auto">
          <a:xfrm>
            <a:off x="1596197" y="5771857"/>
            <a:ext cx="891851" cy="321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2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marR="0" lvl="0" indent="0" algn="l" defTabSz="914400" rtl="0" eaLnBrk="1" fontAlgn="base" latinLnBrk="0" hangingPunct="1">
              <a:lnSpc>
                <a:spcPct val="130000"/>
              </a:lnSpc>
              <a:spcBef>
                <a:spcPts val="0"/>
              </a:spcBef>
              <a:spcAft>
                <a:spcPct val="0"/>
              </a:spcAft>
              <a:buClr>
                <a:srgbClr val="26728A"/>
              </a:buClr>
              <a:buSzTx/>
              <a:buFont typeface="Wingdings" pitchFamily="2" charset="2"/>
              <a:buNone/>
              <a:tabLst/>
              <a:defRPr/>
            </a:pPr>
            <a:r>
              <a:rPr kumimoji="0" lang="en-US" sz="1400" b="0" i="0" u="none" strike="noStrike" kern="0" cap="none" spc="0" normalizeH="0" baseline="0" noProof="0" dirty="0">
                <a:ln>
                  <a:noFill/>
                </a:ln>
                <a:solidFill>
                  <a:srgbClr val="4C0000"/>
                </a:solidFill>
                <a:effectLst/>
                <a:uLnTx/>
                <a:uFillTx/>
                <a:latin typeface="Arial"/>
                <a:ea typeface="+mn-ea"/>
                <a:cs typeface="+mn-cs"/>
              </a:rPr>
              <a:t>*Stage 2</a:t>
            </a:r>
          </a:p>
        </p:txBody>
      </p:sp>
      <p:pic>
        <p:nvPicPr>
          <p:cNvPr id="13" name="Picture 1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33680" y="2733066"/>
            <a:ext cx="4821778" cy="3000190"/>
          </a:xfrm>
          <a:prstGeom prst="rect">
            <a:avLst/>
          </a:prstGeom>
          <a:noFill/>
          <a:ln w="9525">
            <a:noFill/>
            <a:miter lim="800000"/>
            <a:headEnd/>
            <a:tailEnd/>
          </a:ln>
        </p:spPr>
      </p:pic>
      <p:pic>
        <p:nvPicPr>
          <p:cNvPr id="17" name="Рисунок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6376" y="2071240"/>
            <a:ext cx="1136735" cy="2293864"/>
          </a:xfrm>
          <a:prstGeom prst="rect">
            <a:avLst/>
          </a:prstGeom>
        </p:spPr>
      </p:pic>
    </p:spTree>
    <p:extLst>
      <p:ext uri="{BB962C8B-B14F-4D97-AF65-F5344CB8AC3E}">
        <p14:creationId xmlns:p14="http://schemas.microsoft.com/office/powerpoint/2010/main" val="4109627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Прямоугольник 23"/>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9"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10"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7</a:t>
            </a:fld>
            <a:endParaRPr lang="en-US" sz="1200" dirty="0">
              <a:solidFill>
                <a:schemeClr val="bg2">
                  <a:lumMod val="75000"/>
                </a:schemeClr>
              </a:solidFill>
            </a:endParaRPr>
          </a:p>
        </p:txBody>
      </p:sp>
      <p:pic>
        <p:nvPicPr>
          <p:cNvPr id="1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1556792"/>
            <a:ext cx="5762536" cy="4484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Прямоугольник 15"/>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MpdRoot &amp; BmnRoot </a:t>
            </a:r>
            <a:r>
              <a:rPr lang="en-US" sz="3000" b="1" kern="0" dirty="0" smtClean="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design</a:t>
            </a:r>
            <a:endParaRPr kumimoji="0" lang="ru-RU" sz="3000" b="0" i="0" u="none" strike="noStrike" kern="0" cap="none" spc="0" normalizeH="0" baseline="0" noProof="0" dirty="0">
              <a:ln>
                <a:noFill/>
              </a:ln>
              <a:solidFill>
                <a:sysClr val="windowText" lastClr="000000"/>
              </a:solidFill>
              <a:effectLst>
                <a:outerShdw blurRad="38100" dist="38100" dir="2700000" algn="tl">
                  <a:srgbClr val="000000">
                    <a:alpha val="43137"/>
                  </a:srgbClr>
                </a:outerShdw>
              </a:effectLst>
              <a:uLnTx/>
              <a:uFillTx/>
            </a:endParaRPr>
          </a:p>
        </p:txBody>
      </p:sp>
      <p:sp>
        <p:nvSpPr>
          <p:cNvPr id="17" name="Объект 2"/>
          <p:cNvSpPr>
            <a:spLocks noGrp="1"/>
          </p:cNvSpPr>
          <p:nvPr>
            <p:ph idx="1"/>
          </p:nvPr>
        </p:nvSpPr>
        <p:spPr>
          <a:xfrm>
            <a:off x="26870" y="1007432"/>
            <a:ext cx="3248986" cy="5499581"/>
          </a:xfrm>
        </p:spPr>
        <p:txBody>
          <a:bodyPr/>
          <a:lstStyle/>
          <a:p>
            <a:pPr marL="177800" lvl="0" indent="-177800" algn="just">
              <a:spcAft>
                <a:spcPts val="0"/>
              </a:spcAft>
              <a:buClr>
                <a:srgbClr val="000090"/>
              </a:buClr>
              <a:buBlip>
                <a:blip r:embed="rId3"/>
              </a:buBlip>
              <a:defRPr/>
            </a:pPr>
            <a:r>
              <a:rPr lang="en-US" sz="1600" dirty="0">
                <a:solidFill>
                  <a:srgbClr val="000000"/>
                </a:solidFill>
              </a:rPr>
              <a:t>Use </a:t>
            </a:r>
            <a:r>
              <a:rPr lang="en-US" sz="1600" dirty="0">
                <a:solidFill>
                  <a:srgbClr val="008000"/>
                </a:solidFill>
              </a:rPr>
              <a:t>FairSoft </a:t>
            </a:r>
            <a:r>
              <a:rPr lang="en-US" sz="1600" dirty="0"/>
              <a:t>external packages</a:t>
            </a:r>
          </a:p>
          <a:p>
            <a:pPr marL="0" lvl="0" indent="0" algn="just">
              <a:spcAft>
                <a:spcPts val="600"/>
              </a:spcAft>
              <a:buClr>
                <a:srgbClr val="000090"/>
              </a:buClr>
              <a:buNone/>
              <a:defRPr/>
            </a:pPr>
            <a:r>
              <a:rPr lang="en-US" sz="1300" dirty="0"/>
              <a:t>ROOT, XRootD, Pythia, PLUTO, </a:t>
            </a:r>
            <a:r>
              <a:rPr lang="en-US" sz="1300" dirty="0" err="1"/>
              <a:t>HepMC</a:t>
            </a:r>
            <a:r>
              <a:rPr lang="en-US" sz="1300" dirty="0"/>
              <a:t>, </a:t>
            </a:r>
            <a:r>
              <a:rPr lang="en-US" sz="1300" dirty="0" err="1"/>
              <a:t>MillePede</a:t>
            </a:r>
            <a:r>
              <a:rPr lang="en-US" sz="1300" dirty="0"/>
              <a:t>, Geant3/4, VGM, GSL, boost…</a:t>
            </a:r>
          </a:p>
          <a:p>
            <a:pPr marL="177800" indent="-177800" algn="just">
              <a:spcBef>
                <a:spcPts val="500"/>
              </a:spcBef>
              <a:spcAft>
                <a:spcPts val="600"/>
              </a:spcAft>
              <a:buClr>
                <a:srgbClr val="000090"/>
              </a:buClr>
              <a:buBlip>
                <a:blip r:embed="rId3"/>
              </a:buBlip>
              <a:defRPr/>
            </a:pPr>
            <a:r>
              <a:rPr lang="en-US" sz="1600" dirty="0" smtClean="0">
                <a:solidFill>
                  <a:srgbClr val="000000"/>
                </a:solidFill>
              </a:rPr>
              <a:t>Use </a:t>
            </a:r>
            <a:r>
              <a:rPr lang="en-US" sz="1600" dirty="0" smtClean="0">
                <a:solidFill>
                  <a:srgbClr val="008000"/>
                </a:solidFill>
              </a:rPr>
              <a:t>FairRoot </a:t>
            </a:r>
            <a:r>
              <a:rPr lang="en-US" sz="1600" dirty="0" smtClean="0"/>
              <a:t>as </a:t>
            </a:r>
            <a:r>
              <a:rPr lang="en-US" sz="1600" dirty="0"/>
              <a:t>a set of base classes </a:t>
            </a:r>
            <a:r>
              <a:rPr lang="en-US" sz="1600" dirty="0" smtClean="0"/>
              <a:t>and modules </a:t>
            </a:r>
            <a:r>
              <a:rPr lang="en-US" sz="1600" dirty="0"/>
              <a:t>of needed by </a:t>
            </a:r>
            <a:r>
              <a:rPr lang="en-US" sz="1600" dirty="0" smtClean="0"/>
              <a:t>particle experiments</a:t>
            </a:r>
          </a:p>
          <a:p>
            <a:pPr marL="177800" lvl="0" indent="-177800" algn="just">
              <a:spcBef>
                <a:spcPts val="500"/>
              </a:spcBef>
              <a:spcAft>
                <a:spcPts val="600"/>
              </a:spcAft>
              <a:buClr>
                <a:srgbClr val="000090"/>
              </a:buClr>
              <a:buBlip>
                <a:blip r:embed="rId3"/>
              </a:buBlip>
              <a:defRPr/>
            </a:pPr>
            <a:r>
              <a:rPr lang="en-US" sz="1600" dirty="0" smtClean="0">
                <a:solidFill>
                  <a:srgbClr val="000000"/>
                </a:solidFill>
              </a:rPr>
              <a:t>Extended </a:t>
            </a:r>
            <a:r>
              <a:rPr lang="en-US" sz="1600" dirty="0">
                <a:solidFill>
                  <a:srgbClr val="000000"/>
                </a:solidFill>
              </a:rPr>
              <a:t>set of </a:t>
            </a:r>
            <a:r>
              <a:rPr lang="en-US" sz="1600" dirty="0">
                <a:solidFill>
                  <a:srgbClr val="008000"/>
                </a:solidFill>
              </a:rPr>
              <a:t>event generators</a:t>
            </a:r>
            <a:r>
              <a:rPr lang="en-US" sz="1600" dirty="0">
                <a:solidFill>
                  <a:srgbClr val="000000"/>
                </a:solidFill>
              </a:rPr>
              <a:t> for collisions:</a:t>
            </a:r>
          </a:p>
          <a:p>
            <a:pPr marL="0" lvl="0" indent="0" algn="just">
              <a:spcBef>
                <a:spcPct val="0"/>
              </a:spcBef>
              <a:spcAft>
                <a:spcPts val="0"/>
              </a:spcAft>
              <a:buClr>
                <a:srgbClr val="000090"/>
              </a:buClr>
              <a:buNone/>
              <a:defRPr/>
            </a:pPr>
            <a:r>
              <a:rPr lang="en-US" sz="1300" dirty="0">
                <a:solidFill>
                  <a:srgbClr val="000000"/>
                </a:solidFill>
                <a:latin typeface="Arial" charset="0"/>
              </a:rPr>
              <a:t>UrQMD, Hybrid UrQMD, vHLLE + UrQMD, QGSM/LAQGSM, HSD/</a:t>
            </a:r>
            <a:r>
              <a:rPr lang="en-US" sz="1300" dirty="0" err="1">
                <a:solidFill>
                  <a:srgbClr val="000000"/>
                </a:solidFill>
                <a:latin typeface="Arial" charset="0"/>
              </a:rPr>
              <a:t>pHSD</a:t>
            </a:r>
            <a:r>
              <a:rPr lang="en-US" sz="1300" dirty="0">
                <a:solidFill>
                  <a:srgbClr val="000000"/>
                </a:solidFill>
                <a:latin typeface="Arial" charset="0"/>
              </a:rPr>
              <a:t>, </a:t>
            </a:r>
            <a:r>
              <a:rPr lang="en-US" sz="1300" dirty="0" err="1">
                <a:solidFill>
                  <a:srgbClr val="000000"/>
                </a:solidFill>
                <a:latin typeface="Arial" charset="0"/>
              </a:rPr>
              <a:t>HADGEN</a:t>
            </a:r>
            <a:r>
              <a:rPr lang="en-US" sz="1300" dirty="0">
                <a:solidFill>
                  <a:srgbClr val="000000"/>
                </a:solidFill>
                <a:latin typeface="Arial" charset="0"/>
              </a:rPr>
              <a:t>, 3 Fluid Dynamics, PLUTO</a:t>
            </a:r>
          </a:p>
          <a:p>
            <a:pPr marL="177800" lvl="0" indent="-177800" algn="just">
              <a:spcBef>
                <a:spcPts val="300"/>
              </a:spcBef>
              <a:spcAft>
                <a:spcPts val="600"/>
              </a:spcAft>
              <a:buClr>
                <a:srgbClr val="000090"/>
              </a:buClr>
              <a:buNone/>
              <a:defRPr/>
            </a:pPr>
            <a:r>
              <a:rPr lang="en-US" sz="1300" dirty="0">
                <a:solidFill>
                  <a:srgbClr val="000000"/>
                </a:solidFill>
                <a:latin typeface="Arial" charset="0"/>
              </a:rPr>
              <a:t>simple (for testing) - BOX, ION, PART</a:t>
            </a:r>
            <a:endParaRPr lang="en-US" sz="1600" dirty="0">
              <a:solidFill>
                <a:srgbClr val="008000"/>
              </a:solidFill>
            </a:endParaRPr>
          </a:p>
          <a:p>
            <a:pPr marL="177800" lvl="0" indent="-177800" algn="just">
              <a:spcBef>
                <a:spcPts val="500"/>
              </a:spcBef>
              <a:spcAft>
                <a:spcPts val="600"/>
              </a:spcAft>
              <a:buClr>
                <a:srgbClr val="000090"/>
              </a:buClr>
              <a:buBlip>
                <a:blip r:embed="rId3"/>
              </a:buBlip>
              <a:defRPr/>
            </a:pPr>
            <a:r>
              <a:rPr lang="en-US" sz="1600" dirty="0">
                <a:solidFill>
                  <a:srgbClr val="008000"/>
                </a:solidFill>
              </a:rPr>
              <a:t>Experiment-specific parts</a:t>
            </a:r>
            <a:r>
              <a:rPr lang="en-US" sz="1600" dirty="0"/>
              <a:t> and </a:t>
            </a:r>
            <a:r>
              <a:rPr lang="en-US" sz="1600" dirty="0">
                <a:solidFill>
                  <a:srgbClr val="008000"/>
                </a:solidFill>
              </a:rPr>
              <a:t>geometry</a:t>
            </a:r>
            <a:r>
              <a:rPr lang="en-US" sz="1600" dirty="0"/>
              <a:t> are developed for each detector </a:t>
            </a:r>
            <a:r>
              <a:rPr lang="en-US" sz="1600" dirty="0" smtClean="0"/>
              <a:t>independently</a:t>
            </a:r>
            <a:endParaRPr lang="en-US" sz="1600" dirty="0"/>
          </a:p>
          <a:p>
            <a:pPr marL="177800" lvl="0" indent="-177800" algn="just">
              <a:spcBef>
                <a:spcPts val="500"/>
              </a:spcBef>
              <a:spcAft>
                <a:spcPts val="600"/>
              </a:spcAft>
              <a:buClr>
                <a:srgbClr val="000090"/>
              </a:buClr>
              <a:buBlip>
                <a:blip r:embed="rId3"/>
              </a:buBlip>
              <a:defRPr/>
            </a:pPr>
            <a:r>
              <a:rPr lang="en-US" sz="1600" dirty="0">
                <a:solidFill>
                  <a:srgbClr val="008000"/>
                </a:solidFill>
              </a:rPr>
              <a:t>Particle propagation</a:t>
            </a:r>
            <a:r>
              <a:rPr lang="en-US" sz="1600" dirty="0"/>
              <a:t> by </a:t>
            </a:r>
            <a:r>
              <a:rPr lang="en-US" sz="1600" dirty="0" smtClean="0"/>
              <a:t> GEANT3 &amp; GEANT4</a:t>
            </a:r>
            <a:endParaRPr lang="en-US" sz="1600" dirty="0"/>
          </a:p>
          <a:p>
            <a:pPr marL="177800" lvl="0" indent="-177800" algn="just">
              <a:spcBef>
                <a:spcPts val="300"/>
              </a:spcBef>
              <a:spcAft>
                <a:spcPts val="600"/>
              </a:spcAft>
              <a:buClr>
                <a:srgbClr val="000090"/>
              </a:buClr>
              <a:buBlip>
                <a:blip r:embed="rId3"/>
              </a:buBlip>
              <a:defRPr/>
            </a:pPr>
            <a:r>
              <a:rPr lang="en-US" sz="1600" dirty="0"/>
              <a:t>Advanced </a:t>
            </a:r>
            <a:r>
              <a:rPr lang="en-US" sz="1600" dirty="0">
                <a:solidFill>
                  <a:srgbClr val="008000"/>
                </a:solidFill>
              </a:rPr>
              <a:t>detector response</a:t>
            </a:r>
            <a:r>
              <a:rPr lang="en-US" sz="1600" dirty="0"/>
              <a:t> functions, </a:t>
            </a:r>
            <a:r>
              <a:rPr lang="en-US" sz="1600" dirty="0">
                <a:solidFill>
                  <a:srgbClr val="008000"/>
                </a:solidFill>
              </a:rPr>
              <a:t>realistic </a:t>
            </a:r>
            <a:r>
              <a:rPr lang="en-US" sz="1600" dirty="0" smtClean="0">
                <a:solidFill>
                  <a:srgbClr val="008000"/>
                </a:solidFill>
              </a:rPr>
              <a:t>tracking</a:t>
            </a:r>
            <a:r>
              <a:rPr lang="ru-RU" sz="1600" dirty="0" smtClean="0"/>
              <a:t>, </a:t>
            </a:r>
            <a:r>
              <a:rPr lang="en-US" sz="1600" dirty="0" smtClean="0">
                <a:solidFill>
                  <a:srgbClr val="008000"/>
                </a:solidFill>
              </a:rPr>
              <a:t>PID</a:t>
            </a:r>
            <a:r>
              <a:rPr lang="en-US" sz="1600" dirty="0" smtClean="0"/>
              <a:t> </a:t>
            </a:r>
            <a:r>
              <a:rPr lang="en-US" sz="1600" dirty="0"/>
              <a:t>were included</a:t>
            </a:r>
          </a:p>
          <a:p>
            <a:pPr marL="266700" lvl="0" indent="-266700" algn="just">
              <a:spcBef>
                <a:spcPts val="800"/>
              </a:spcBef>
              <a:spcAft>
                <a:spcPts val="0"/>
              </a:spcAft>
              <a:buClr>
                <a:srgbClr val="000090"/>
              </a:buClr>
              <a:buBlip>
                <a:blip r:embed="rId3"/>
              </a:buBlip>
              <a:defRPr/>
            </a:pPr>
            <a:endParaRPr lang="en-US" sz="1600" dirty="0">
              <a:solidFill>
                <a:srgbClr val="000000"/>
              </a:solidFill>
            </a:endParaRPr>
          </a:p>
        </p:txBody>
      </p:sp>
      <p:sp>
        <p:nvSpPr>
          <p:cNvPr id="18" name="Прямоугольник 17"/>
          <p:cNvSpPr/>
          <p:nvPr/>
        </p:nvSpPr>
        <p:spPr>
          <a:xfrm>
            <a:off x="3995936" y="1146230"/>
            <a:ext cx="4608512" cy="338554"/>
          </a:xfrm>
          <a:prstGeom prst="rect">
            <a:avLst/>
          </a:prstGeom>
        </p:spPr>
        <p:txBody>
          <a:bodyPr wrap="square">
            <a:spAutoFit/>
          </a:bodyPr>
          <a:lstStyle/>
          <a:p>
            <a:pPr algn="ctr"/>
            <a:r>
              <a:rPr lang="en-US" altLang="ru-RU" sz="1600" dirty="0">
                <a:solidFill>
                  <a:srgbClr val="000000"/>
                </a:solidFill>
                <a:cs typeface="Arial" charset="0"/>
              </a:rPr>
              <a:t>MPD and BM@N homepage: </a:t>
            </a:r>
            <a:r>
              <a:rPr lang="en-US" altLang="ru-RU" sz="1600" dirty="0">
                <a:solidFill>
                  <a:srgbClr val="008000"/>
                </a:solidFill>
                <a:cs typeface="Arial" charset="0"/>
              </a:rPr>
              <a:t>http://mpd.jinr.ru</a:t>
            </a:r>
            <a:endParaRPr lang="ru-RU" altLang="ru-RU" sz="1600" dirty="0">
              <a:solidFill>
                <a:srgbClr val="008000"/>
              </a:solidFill>
              <a:cs typeface="Arial" charset="0"/>
            </a:endParaRPr>
          </a:p>
        </p:txBody>
      </p:sp>
    </p:spTree>
    <p:extLst>
      <p:ext uri="{BB962C8B-B14F-4D97-AF65-F5344CB8AC3E}">
        <p14:creationId xmlns:p14="http://schemas.microsoft.com/office/powerpoint/2010/main" val="3405320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Прямоугольник 49"/>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Прямоугольник 50"/>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53"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54"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8</a:t>
            </a:fld>
            <a:endParaRPr lang="en-US" sz="1200" dirty="0">
              <a:solidFill>
                <a:schemeClr val="bg2">
                  <a:lumMod val="75000"/>
                </a:schemeClr>
              </a:solidFill>
            </a:endParaRPr>
          </a:p>
        </p:txBody>
      </p:sp>
      <p:pic>
        <p:nvPicPr>
          <p:cNvPr id="49" name="Рисунок 4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465" y="1802738"/>
            <a:ext cx="6709289" cy="4604641"/>
          </a:xfrm>
          <a:prstGeom prst="rect">
            <a:avLst/>
          </a:prstGeom>
        </p:spPr>
      </p:pic>
      <p:sp>
        <p:nvSpPr>
          <p:cNvPr id="55" name="Rectangle 2"/>
          <p:cNvSpPr txBox="1">
            <a:spLocks noChangeArrowheads="1"/>
          </p:cNvSpPr>
          <p:nvPr/>
        </p:nvSpPr>
        <p:spPr bwMode="white">
          <a:xfrm>
            <a:off x="0" y="404664"/>
            <a:ext cx="9144000" cy="595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45791" dir="2021404" algn="ctr" rotWithShape="0">
                    <a:schemeClr val="tx1"/>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Arial" charset="0"/>
              </a:defRPr>
            </a:lvl2pPr>
            <a:lvl3pPr algn="ctr" rtl="0" eaLnBrk="0" fontAlgn="base" hangingPunct="0">
              <a:spcBef>
                <a:spcPct val="0"/>
              </a:spcBef>
              <a:spcAft>
                <a:spcPct val="0"/>
              </a:spcAft>
              <a:defRPr sz="3200" b="1">
                <a:solidFill>
                  <a:schemeClr val="bg1"/>
                </a:solidFill>
                <a:latin typeface="Arial" charset="0"/>
              </a:defRPr>
            </a:lvl3pPr>
            <a:lvl4pPr algn="ctr" rtl="0" eaLnBrk="0" fontAlgn="base" hangingPunct="0">
              <a:spcBef>
                <a:spcPct val="0"/>
              </a:spcBef>
              <a:spcAft>
                <a:spcPct val="0"/>
              </a:spcAft>
              <a:defRPr sz="3200" b="1">
                <a:solidFill>
                  <a:schemeClr val="bg1"/>
                </a:solidFill>
                <a:latin typeface="Arial" charset="0"/>
              </a:defRPr>
            </a:lvl4pPr>
            <a:lvl5pPr algn="ctr" rtl="0" eaLnBrk="0" fontAlgn="base" hangingPunct="0">
              <a:spcBef>
                <a:spcPct val="0"/>
              </a:spcBef>
              <a:spcAft>
                <a:spcPct val="0"/>
              </a:spcAft>
              <a:defRPr sz="3200" b="1">
                <a:solidFill>
                  <a:schemeClr val="bg1"/>
                </a:solidFill>
                <a:latin typeface="Arial" charset="0"/>
              </a:defRPr>
            </a:lvl5pPr>
            <a:lvl6pPr marL="457200" algn="ctr" rtl="0" eaLnBrk="1" fontAlgn="base" hangingPunct="1">
              <a:spcBef>
                <a:spcPct val="0"/>
              </a:spcBef>
              <a:spcAft>
                <a:spcPct val="0"/>
              </a:spcAft>
              <a:defRPr sz="3200" b="1">
                <a:solidFill>
                  <a:schemeClr val="bg1"/>
                </a:solidFill>
                <a:latin typeface="Arial" charset="0"/>
              </a:defRPr>
            </a:lvl6pPr>
            <a:lvl7pPr marL="914400" algn="ctr" rtl="0" eaLnBrk="1" fontAlgn="base" hangingPunct="1">
              <a:spcBef>
                <a:spcPct val="0"/>
              </a:spcBef>
              <a:spcAft>
                <a:spcPct val="0"/>
              </a:spcAft>
              <a:defRPr sz="3200" b="1">
                <a:solidFill>
                  <a:schemeClr val="bg1"/>
                </a:solidFill>
                <a:latin typeface="Arial" charset="0"/>
              </a:defRPr>
            </a:lvl7pPr>
            <a:lvl8pPr marL="1371600" algn="ctr" rtl="0" eaLnBrk="1" fontAlgn="base" hangingPunct="1">
              <a:spcBef>
                <a:spcPct val="0"/>
              </a:spcBef>
              <a:spcAft>
                <a:spcPct val="0"/>
              </a:spcAft>
              <a:defRPr sz="3200" b="1">
                <a:solidFill>
                  <a:schemeClr val="bg1"/>
                </a:solidFill>
                <a:latin typeface="Arial" charset="0"/>
              </a:defRPr>
            </a:lvl8pPr>
            <a:lvl9pPr marL="1828800" algn="ctr" rtl="0" eaLnBrk="1" fontAlgn="base" hangingPunct="1">
              <a:spcBef>
                <a:spcPct val="0"/>
              </a:spcBef>
              <a:spcAft>
                <a:spcPct val="0"/>
              </a:spcAft>
              <a:defRPr sz="3200" b="1">
                <a:solidFill>
                  <a:schemeClr val="bg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j-ea"/>
                <a:cs typeface="Arial" panose="020B0604020202020204" pitchFamily="34" charset="0"/>
              </a:rPr>
              <a:t>MpdRoot &amp; BmnRoot</a:t>
            </a:r>
            <a:r>
              <a:rPr kumimoji="0" lang="en-US" sz="3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Arial"/>
                <a:ea typeface="+mj-ea"/>
                <a:cs typeface="+mj-cs"/>
              </a:rPr>
              <a:t> data processing</a:t>
            </a:r>
          </a:p>
        </p:txBody>
      </p:sp>
      <p:sp>
        <p:nvSpPr>
          <p:cNvPr id="56" name="Text Box 59"/>
          <p:cNvSpPr txBox="1">
            <a:spLocks noChangeArrowheads="1"/>
          </p:cNvSpPr>
          <p:nvPr/>
        </p:nvSpPr>
        <p:spPr bwMode="gray">
          <a:xfrm>
            <a:off x="251520" y="1358586"/>
            <a:ext cx="17988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0000"/>
                </a:solidFill>
                <a:effectLst/>
                <a:uLnTx/>
                <a:uFillTx/>
                <a:latin typeface="Arial" charset="0"/>
                <a:cs typeface="Arial" charset="0"/>
              </a:rPr>
              <a:t>DAQ </a:t>
            </a:r>
            <a:r>
              <a:rPr kumimoji="0" lang="en-US" sz="2000" b="1" i="0" u="none" strike="noStrike" kern="0" cap="none" spc="0" normalizeH="0" baseline="0" noProof="0" dirty="0" smtClean="0">
                <a:ln>
                  <a:noFill/>
                </a:ln>
                <a:solidFill>
                  <a:srgbClr val="000000"/>
                </a:solidFill>
                <a:effectLst/>
                <a:uLnTx/>
                <a:uFillTx/>
                <a:latin typeface="Arial" charset="0"/>
                <a:cs typeface="Arial" charset="0"/>
              </a:rPr>
              <a:t>Storage</a:t>
            </a:r>
            <a:endParaRPr kumimoji="0" lang="en-US" sz="2000" b="1" i="0" u="none" strike="noStrike" kern="0" cap="none" spc="0" normalizeH="0" baseline="0" noProof="0" dirty="0">
              <a:ln>
                <a:noFill/>
              </a:ln>
              <a:solidFill>
                <a:srgbClr val="000000"/>
              </a:solidFill>
              <a:effectLst/>
              <a:uLnTx/>
              <a:uFillTx/>
              <a:latin typeface="Arial" charset="0"/>
              <a:cs typeface="Arial"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8000"/>
                </a:solidFill>
                <a:effectLst/>
                <a:uLnTx/>
                <a:uFillTx/>
                <a:latin typeface="ArialMT"/>
                <a:cs typeface="Arial" charset="0"/>
              </a:rPr>
              <a:t>raw data in </a:t>
            </a:r>
            <a:r>
              <a:rPr kumimoji="0" lang="it-IT" sz="1200" b="0" i="1" u="none" strike="noStrike" kern="0" cap="none" spc="0" normalizeH="0" baseline="0" noProof="0" dirty="0">
                <a:ln>
                  <a:noFill/>
                </a:ln>
                <a:solidFill>
                  <a:srgbClr val="008000"/>
                </a:solidFill>
                <a:effectLst/>
                <a:uLnTx/>
                <a:uFillTx/>
                <a:latin typeface="ArialMT"/>
                <a:cs typeface="Arial" charset="0"/>
              </a:rPr>
              <a:t>MPD</a:t>
            </a:r>
            <a:r>
              <a:rPr kumimoji="0" lang="it-IT" sz="1200" b="0" i="1" u="none" strike="noStrike" kern="0" cap="none" spc="0" normalizeH="0" baseline="0" noProof="0" dirty="0">
                <a:ln>
                  <a:noFill/>
                </a:ln>
                <a:solidFill>
                  <a:srgbClr val="008000"/>
                </a:solidFill>
                <a:effectLst/>
                <a:uLnTx/>
                <a:uFillTx/>
                <a:latin typeface="Arial-ItalicMT"/>
                <a:cs typeface="Arial" charset="0"/>
              </a:rPr>
              <a:t> </a:t>
            </a:r>
            <a:r>
              <a:rPr kumimoji="0" lang="it-IT" sz="1200" b="0" i="0" u="none" strike="noStrike" kern="0" cap="none" spc="0" normalizeH="0" baseline="0" noProof="0" dirty="0">
                <a:ln>
                  <a:noFill/>
                </a:ln>
                <a:solidFill>
                  <a:srgbClr val="008000"/>
                </a:solidFill>
                <a:effectLst/>
                <a:uLnTx/>
                <a:uFillTx/>
                <a:latin typeface="ArialMT"/>
                <a:cs typeface="Arial" charset="0"/>
              </a:rPr>
              <a:t>format</a:t>
            </a:r>
            <a:endParaRPr kumimoji="0" lang="ru-RU" sz="1200" b="0" i="0" u="none" strike="noStrike" kern="0" cap="none" spc="0" normalizeH="0" baseline="0" noProof="0" dirty="0">
              <a:ln>
                <a:noFill/>
              </a:ln>
              <a:solidFill>
                <a:srgbClr val="008000"/>
              </a:solidFill>
              <a:effectLst/>
              <a:uLnTx/>
              <a:uFillTx/>
              <a:latin typeface="Arial" charset="0"/>
              <a:cs typeface="Arial" charset="0"/>
            </a:endParaRPr>
          </a:p>
        </p:txBody>
      </p:sp>
      <p:sp>
        <p:nvSpPr>
          <p:cNvPr id="57" name="Text Box 59"/>
          <p:cNvSpPr txBox="1">
            <a:spLocks noChangeArrowheads="1"/>
          </p:cNvSpPr>
          <p:nvPr/>
        </p:nvSpPr>
        <p:spPr bwMode="gray">
          <a:xfrm>
            <a:off x="6609804" y="1358585"/>
            <a:ext cx="232146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000000"/>
                </a:solidFill>
                <a:effectLst/>
                <a:uLnTx/>
                <a:uFillTx/>
                <a:latin typeface="Arial" charset="0"/>
                <a:cs typeface="Arial" charset="0"/>
              </a:rPr>
              <a:t>Event Generators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8000"/>
                </a:solidFill>
                <a:effectLst/>
                <a:uLnTx/>
                <a:uFillTx/>
                <a:latin typeface="Arial" charset="0"/>
                <a:cs typeface="Arial" charset="0"/>
              </a:rPr>
              <a:t>UrQMD, QGSM, Pythia</a:t>
            </a:r>
            <a:r>
              <a:rPr kumimoji="0" lang="en-US" sz="1200" b="0" i="0" u="none" strike="noStrike" kern="0" cap="none" spc="0" normalizeH="0" baseline="0" noProof="0" dirty="0">
                <a:ln>
                  <a:noFill/>
                </a:ln>
                <a:solidFill>
                  <a:srgbClr val="000000"/>
                </a:solidFill>
                <a:effectLst/>
                <a:uLnTx/>
                <a:uFillTx/>
                <a:latin typeface="Arial" charset="0"/>
                <a:cs typeface="Arial" charset="0"/>
              </a:rPr>
              <a:t>…</a:t>
            </a:r>
          </a:p>
        </p:txBody>
      </p:sp>
      <p:grpSp>
        <p:nvGrpSpPr>
          <p:cNvPr id="58" name="Группа 57"/>
          <p:cNvGrpSpPr/>
          <p:nvPr/>
        </p:nvGrpSpPr>
        <p:grpSpPr>
          <a:xfrm>
            <a:off x="2395829" y="1720157"/>
            <a:ext cx="1119898" cy="1156157"/>
            <a:chOff x="7286871" y="1634628"/>
            <a:chExt cx="735469" cy="891160"/>
          </a:xfrm>
        </p:grpSpPr>
        <p:sp>
          <p:nvSpPr>
            <p:cNvPr id="59" name="Oval 48"/>
            <p:cNvSpPr>
              <a:spLocks noChangeArrowheads="1"/>
            </p:cNvSpPr>
            <p:nvPr/>
          </p:nvSpPr>
          <p:spPr bwMode="gray">
            <a:xfrm>
              <a:off x="7286871" y="2108755"/>
              <a:ext cx="611299" cy="417033"/>
            </a:xfrm>
            <a:prstGeom prst="ellipse">
              <a:avLst/>
            </a:prstGeom>
            <a:solidFill>
              <a:srgbClr val="0F2145">
                <a:alpha val="30196"/>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0" name="Oval 49"/>
            <p:cNvSpPr>
              <a:spLocks noChangeArrowheads="1"/>
            </p:cNvSpPr>
            <p:nvPr/>
          </p:nvSpPr>
          <p:spPr bwMode="gray">
            <a:xfrm>
              <a:off x="7337812" y="1634628"/>
              <a:ext cx="684528" cy="800555"/>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1" name="Oval 50"/>
            <p:cNvSpPr>
              <a:spLocks noChangeArrowheads="1"/>
            </p:cNvSpPr>
            <p:nvPr/>
          </p:nvSpPr>
          <p:spPr bwMode="gray">
            <a:xfrm>
              <a:off x="7346302" y="1638352"/>
              <a:ext cx="668609" cy="781937"/>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2" name="Oval 51"/>
            <p:cNvSpPr>
              <a:spLocks noChangeArrowheads="1"/>
            </p:cNvSpPr>
            <p:nvPr/>
          </p:nvSpPr>
          <p:spPr bwMode="gray">
            <a:xfrm>
              <a:off x="7353732" y="1647040"/>
              <a:ext cx="635708" cy="729808"/>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3" name="Oval 52"/>
            <p:cNvSpPr>
              <a:spLocks noChangeArrowheads="1"/>
            </p:cNvSpPr>
            <p:nvPr/>
          </p:nvSpPr>
          <p:spPr bwMode="gray">
            <a:xfrm>
              <a:off x="7389815" y="1666898"/>
              <a:ext cx="566725" cy="592039"/>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4" name="Text Box 53"/>
            <p:cNvSpPr txBox="1">
              <a:spLocks noChangeArrowheads="1"/>
            </p:cNvSpPr>
            <p:nvPr/>
          </p:nvSpPr>
          <p:spPr bwMode="gray">
            <a:xfrm>
              <a:off x="7381730" y="1886077"/>
              <a:ext cx="558161" cy="397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500" dirty="0">
                  <a:solidFill>
                    <a:srgbClr val="000000"/>
                  </a:solidFill>
                  <a:cs typeface="Arial" charset="0"/>
                </a:rPr>
                <a:t>digitizer</a:t>
              </a:r>
              <a:endParaRPr lang="ru-RU" altLang="ru-RU" sz="1500" dirty="0">
                <a:solidFill>
                  <a:srgbClr val="000000"/>
                </a:solidFill>
                <a:cs typeface="Arial" charset="0"/>
              </a:endParaRPr>
            </a:p>
            <a:p>
              <a:pPr algn="ctr" eaLnBrk="1" hangingPunct="1">
                <a:spcBef>
                  <a:spcPts val="300"/>
                </a:spcBef>
                <a:buClrTx/>
                <a:buFontTx/>
                <a:buNone/>
                <a:defRPr/>
              </a:pPr>
              <a:r>
                <a:rPr lang="en-US" altLang="ru-RU" sz="1000" dirty="0">
                  <a:solidFill>
                    <a:srgbClr val="000000"/>
                  </a:solidFill>
                  <a:cs typeface="Arial" charset="0"/>
                </a:rPr>
                <a:t>run_raw.C</a:t>
              </a:r>
            </a:p>
          </p:txBody>
        </p:sp>
      </p:grpSp>
      <p:grpSp>
        <p:nvGrpSpPr>
          <p:cNvPr id="65" name="Группа 64"/>
          <p:cNvGrpSpPr/>
          <p:nvPr/>
        </p:nvGrpSpPr>
        <p:grpSpPr>
          <a:xfrm>
            <a:off x="5354714" y="1666526"/>
            <a:ext cx="1129471" cy="1151332"/>
            <a:chOff x="7336628" y="1634628"/>
            <a:chExt cx="716254" cy="891160"/>
          </a:xfrm>
        </p:grpSpPr>
        <p:sp>
          <p:nvSpPr>
            <p:cNvPr id="66" name="Oval 48"/>
            <p:cNvSpPr>
              <a:spLocks noChangeArrowheads="1"/>
            </p:cNvSpPr>
            <p:nvPr/>
          </p:nvSpPr>
          <p:spPr bwMode="gray">
            <a:xfrm>
              <a:off x="7441583" y="2108755"/>
              <a:ext cx="611299" cy="417033"/>
            </a:xfrm>
            <a:prstGeom prst="ellipse">
              <a:avLst/>
            </a:prstGeom>
            <a:solidFill>
              <a:srgbClr val="0F2145">
                <a:alpha val="30196"/>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7" name="Oval 49"/>
            <p:cNvSpPr>
              <a:spLocks noChangeArrowheads="1"/>
            </p:cNvSpPr>
            <p:nvPr/>
          </p:nvSpPr>
          <p:spPr bwMode="gray">
            <a:xfrm>
              <a:off x="7337812" y="1634628"/>
              <a:ext cx="684528" cy="800555"/>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8" name="Oval 50"/>
            <p:cNvSpPr>
              <a:spLocks noChangeArrowheads="1"/>
            </p:cNvSpPr>
            <p:nvPr/>
          </p:nvSpPr>
          <p:spPr bwMode="gray">
            <a:xfrm>
              <a:off x="7346302" y="1638352"/>
              <a:ext cx="668609" cy="781937"/>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69" name="Oval 51"/>
            <p:cNvSpPr>
              <a:spLocks noChangeArrowheads="1"/>
            </p:cNvSpPr>
            <p:nvPr/>
          </p:nvSpPr>
          <p:spPr bwMode="gray">
            <a:xfrm>
              <a:off x="7353732" y="1647040"/>
              <a:ext cx="635708" cy="729808"/>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0" name="Oval 52"/>
            <p:cNvSpPr>
              <a:spLocks noChangeArrowheads="1"/>
            </p:cNvSpPr>
            <p:nvPr/>
          </p:nvSpPr>
          <p:spPr bwMode="gray">
            <a:xfrm>
              <a:off x="7389815" y="1666898"/>
              <a:ext cx="566725" cy="592039"/>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1" name="Text Box 53"/>
            <p:cNvSpPr txBox="1">
              <a:spLocks noChangeArrowheads="1"/>
            </p:cNvSpPr>
            <p:nvPr/>
          </p:nvSpPr>
          <p:spPr bwMode="gray">
            <a:xfrm>
              <a:off x="7336628" y="1887161"/>
              <a:ext cx="668073" cy="399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 typeface="Wingdings" pitchFamily="2" charset="2"/>
                <a:buNone/>
                <a:defRPr/>
              </a:pPr>
              <a:r>
                <a:rPr lang="en-US" altLang="ru-RU" sz="1500" dirty="0">
                  <a:solidFill>
                    <a:srgbClr val="000000"/>
                  </a:solidFill>
                  <a:cs typeface="Arial" charset="0"/>
                </a:rPr>
                <a:t>simulation</a:t>
              </a:r>
            </a:p>
            <a:p>
              <a:pPr algn="ctr" eaLnBrk="1" hangingPunct="1">
                <a:spcBef>
                  <a:spcPts val="300"/>
                </a:spcBef>
                <a:buClrTx/>
                <a:buFont typeface="Wingdings" pitchFamily="2" charset="2"/>
                <a:buNone/>
                <a:defRPr/>
              </a:pPr>
              <a:r>
                <a:rPr lang="en-US" altLang="ru-RU" sz="1000" dirty="0">
                  <a:solidFill>
                    <a:srgbClr val="000000"/>
                  </a:solidFill>
                  <a:cs typeface="Arial" charset="0"/>
                </a:rPr>
                <a:t>run_sim.C</a:t>
              </a:r>
            </a:p>
          </p:txBody>
        </p:sp>
      </p:grpSp>
      <p:grpSp>
        <p:nvGrpSpPr>
          <p:cNvPr id="72" name="Группа 71"/>
          <p:cNvGrpSpPr/>
          <p:nvPr/>
        </p:nvGrpSpPr>
        <p:grpSpPr>
          <a:xfrm>
            <a:off x="3671064" y="2842366"/>
            <a:ext cx="1515159" cy="1377174"/>
            <a:chOff x="5168786" y="2748353"/>
            <a:chExt cx="1080459" cy="1224075"/>
          </a:xfrm>
        </p:grpSpPr>
        <p:sp>
          <p:nvSpPr>
            <p:cNvPr id="73" name="Oval 41"/>
            <p:cNvSpPr>
              <a:spLocks noChangeArrowheads="1"/>
            </p:cNvSpPr>
            <p:nvPr/>
          </p:nvSpPr>
          <p:spPr bwMode="gray">
            <a:xfrm rot="21445644">
              <a:off x="5348370" y="3495819"/>
              <a:ext cx="757756" cy="476609"/>
            </a:xfrm>
            <a:prstGeom prst="ellipse">
              <a:avLst/>
            </a:prstGeom>
            <a:solidFill>
              <a:srgbClr val="0F2145">
                <a:alpha val="30196"/>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grpSp>
          <p:nvGrpSpPr>
            <p:cNvPr id="74" name="Group 42"/>
            <p:cNvGrpSpPr>
              <a:grpSpLocks/>
            </p:cNvGrpSpPr>
            <p:nvPr/>
          </p:nvGrpSpPr>
          <p:grpSpPr bwMode="auto">
            <a:xfrm>
              <a:off x="5168786" y="2748353"/>
              <a:ext cx="1080459" cy="1126983"/>
              <a:chOff x="650" y="2112"/>
              <a:chExt cx="992" cy="860"/>
            </a:xfrm>
          </p:grpSpPr>
          <p:sp>
            <p:nvSpPr>
              <p:cNvPr id="75" name="Oval 43"/>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6" name="Oval 44"/>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7" name="Oval 45"/>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8" name="Oval 46"/>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79" name="Text Box 47"/>
              <p:cNvSpPr txBox="1">
                <a:spLocks noChangeArrowheads="1"/>
              </p:cNvSpPr>
              <p:nvPr/>
            </p:nvSpPr>
            <p:spPr bwMode="gray">
              <a:xfrm>
                <a:off x="650" y="2383"/>
                <a:ext cx="992" cy="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400" dirty="0">
                    <a:solidFill>
                      <a:srgbClr val="000000"/>
                    </a:solidFill>
                    <a:cs typeface="Arial" charset="0"/>
                  </a:rPr>
                  <a:t>reconstruction</a:t>
                </a:r>
              </a:p>
              <a:p>
                <a:pPr algn="ctr" eaLnBrk="1" hangingPunct="1">
                  <a:spcBef>
                    <a:spcPts val="300"/>
                  </a:spcBef>
                  <a:buClrTx/>
                  <a:buFontTx/>
                  <a:buNone/>
                  <a:defRPr/>
                </a:pPr>
                <a:r>
                  <a:rPr lang="en-US" altLang="ru-RU" sz="1000" dirty="0">
                    <a:solidFill>
                      <a:srgbClr val="000000"/>
                    </a:solidFill>
                    <a:cs typeface="Arial" charset="0"/>
                  </a:rPr>
                  <a:t>run_reco.C</a:t>
                </a:r>
              </a:p>
            </p:txBody>
          </p:sp>
        </p:grpSp>
      </p:grpSp>
      <p:grpSp>
        <p:nvGrpSpPr>
          <p:cNvPr id="80" name="Группа 79"/>
          <p:cNvGrpSpPr/>
          <p:nvPr/>
        </p:nvGrpSpPr>
        <p:grpSpPr>
          <a:xfrm>
            <a:off x="3817676" y="4450438"/>
            <a:ext cx="1280449" cy="1337242"/>
            <a:chOff x="6734579" y="3212551"/>
            <a:chExt cx="1139819" cy="1427973"/>
          </a:xfrm>
        </p:grpSpPr>
        <p:sp>
          <p:nvSpPr>
            <p:cNvPr id="81" name="Oval 35"/>
            <p:cNvSpPr>
              <a:spLocks noChangeArrowheads="1"/>
            </p:cNvSpPr>
            <p:nvPr/>
          </p:nvSpPr>
          <p:spPr bwMode="gray">
            <a:xfrm>
              <a:off x="6825094" y="4119233"/>
              <a:ext cx="961523" cy="521291"/>
            </a:xfrm>
            <a:prstGeom prst="ellipse">
              <a:avLst/>
            </a:prstGeom>
            <a:solidFill>
              <a:srgbClr val="0F2145">
                <a:alpha val="30196"/>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82" name="Oval 36"/>
            <p:cNvSpPr>
              <a:spLocks noChangeArrowheads="1"/>
            </p:cNvSpPr>
            <p:nvPr/>
          </p:nvSpPr>
          <p:spPr bwMode="gray">
            <a:xfrm>
              <a:off x="6734579" y="3212551"/>
              <a:ext cx="1139819" cy="1334258"/>
            </a:xfrm>
            <a:prstGeom prst="ellipse">
              <a:avLst/>
            </a:prstGeom>
            <a:gradFill rotWithShape="1">
              <a:gsLst>
                <a:gs pos="0">
                  <a:srgbClr val="636869"/>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83" name="Oval 37"/>
            <p:cNvSpPr>
              <a:spLocks noChangeArrowheads="1"/>
            </p:cNvSpPr>
            <p:nvPr/>
          </p:nvSpPr>
          <p:spPr bwMode="gray">
            <a:xfrm>
              <a:off x="6748376" y="3219998"/>
              <a:ext cx="1113286" cy="1300746"/>
            </a:xfrm>
            <a:prstGeom prst="ellipse">
              <a:avLst/>
            </a:prstGeom>
            <a:gradFill rotWithShape="1">
              <a:gsLst>
                <a:gs pos="0">
                  <a:srgbClr val="D6E1E2">
                    <a:alpha val="0"/>
                  </a:srgbClr>
                </a:gs>
                <a:gs pos="100000">
                  <a:srgbClr val="F1F5F5"/>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84" name="Oval 38"/>
            <p:cNvSpPr>
              <a:spLocks noChangeArrowheads="1"/>
            </p:cNvSpPr>
            <p:nvPr/>
          </p:nvSpPr>
          <p:spPr bwMode="gray">
            <a:xfrm>
              <a:off x="6760050" y="3232409"/>
              <a:ext cx="1059161" cy="1216347"/>
            </a:xfrm>
            <a:prstGeom prst="ellipse">
              <a:avLst/>
            </a:prstGeom>
            <a:gradFill rotWithShape="1">
              <a:gsLst>
                <a:gs pos="0">
                  <a:srgbClr val="AAB2B3"/>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85" name="Oval 39"/>
            <p:cNvSpPr>
              <a:spLocks noChangeArrowheads="1"/>
            </p:cNvSpPr>
            <p:nvPr/>
          </p:nvSpPr>
          <p:spPr bwMode="gray">
            <a:xfrm>
              <a:off x="6821604" y="3267162"/>
              <a:ext cx="942420" cy="986731"/>
            </a:xfrm>
            <a:prstGeom prst="ellipse">
              <a:avLst/>
            </a:prstGeom>
            <a:gradFill rotWithShape="1">
              <a:gsLst>
                <a:gs pos="0">
                  <a:srgbClr val="FFFFFF"/>
                </a:gs>
                <a:gs pos="100000">
                  <a:srgbClr val="D6E1E2">
                    <a:alpha val="37999"/>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endParaRPr lang="ru-RU" altLang="ru-RU" sz="1800" dirty="0">
                <a:solidFill>
                  <a:srgbClr val="000000"/>
                </a:solidFill>
                <a:cs typeface="Arial" charset="0"/>
              </a:endParaRPr>
            </a:p>
          </p:txBody>
        </p:sp>
        <p:sp>
          <p:nvSpPr>
            <p:cNvPr id="86" name="Text Box 40"/>
            <p:cNvSpPr txBox="1">
              <a:spLocks noChangeArrowheads="1"/>
            </p:cNvSpPr>
            <p:nvPr/>
          </p:nvSpPr>
          <p:spPr bwMode="gray">
            <a:xfrm>
              <a:off x="6911504" y="3585343"/>
              <a:ext cx="785107" cy="591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500" dirty="0" smtClean="0">
                  <a:solidFill>
                    <a:srgbClr val="000000"/>
                  </a:solidFill>
                  <a:cs typeface="Arial" charset="0"/>
                </a:rPr>
                <a:t>physics</a:t>
              </a:r>
              <a:endParaRPr lang="en-US" altLang="ru-RU" sz="1500" dirty="0">
                <a:solidFill>
                  <a:srgbClr val="000000"/>
                </a:solidFill>
                <a:cs typeface="Arial" charset="0"/>
              </a:endParaRPr>
            </a:p>
            <a:p>
              <a:pPr algn="ctr" eaLnBrk="1" hangingPunct="1">
                <a:spcBef>
                  <a:spcPct val="0"/>
                </a:spcBef>
                <a:buClrTx/>
                <a:buFontTx/>
                <a:buNone/>
                <a:defRPr/>
              </a:pPr>
              <a:r>
                <a:rPr lang="en-US" altLang="ru-RU" sz="1500" dirty="0">
                  <a:solidFill>
                    <a:srgbClr val="000000"/>
                  </a:solidFill>
                  <a:cs typeface="Arial" charset="0"/>
                </a:rPr>
                <a:t>analysis</a:t>
              </a:r>
            </a:p>
          </p:txBody>
        </p:sp>
      </p:grpSp>
      <p:sp>
        <p:nvSpPr>
          <p:cNvPr id="87" name="Text Box 59"/>
          <p:cNvSpPr txBox="1">
            <a:spLocks noChangeArrowheads="1"/>
          </p:cNvSpPr>
          <p:nvPr/>
        </p:nvSpPr>
        <p:spPr bwMode="gray">
          <a:xfrm>
            <a:off x="4033933" y="4160113"/>
            <a:ext cx="75854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200" b="1" i="1" dirty="0" err="1">
                <a:solidFill>
                  <a:srgbClr val="000000"/>
                </a:solidFill>
                <a:cs typeface="Arial" charset="0"/>
              </a:rPr>
              <a:t>dst.root</a:t>
            </a:r>
            <a:endParaRPr lang="en-US" altLang="ru-RU" sz="1200" b="1" i="1" dirty="0">
              <a:solidFill>
                <a:srgbClr val="000000"/>
              </a:solidFill>
              <a:cs typeface="Arial" charset="0"/>
            </a:endParaRPr>
          </a:p>
        </p:txBody>
      </p:sp>
      <p:sp>
        <p:nvSpPr>
          <p:cNvPr id="88" name="Text Box 59"/>
          <p:cNvSpPr txBox="1">
            <a:spLocks noChangeArrowheads="1"/>
          </p:cNvSpPr>
          <p:nvPr/>
        </p:nvSpPr>
        <p:spPr bwMode="gray">
          <a:xfrm>
            <a:off x="3222100" y="2670307"/>
            <a:ext cx="9396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200" b="1" i="1" dirty="0" err="1">
                <a:solidFill>
                  <a:srgbClr val="000000"/>
                </a:solidFill>
                <a:cs typeface="Arial" charset="0"/>
              </a:rPr>
              <a:t>digits.root</a:t>
            </a:r>
            <a:endParaRPr lang="en-US" altLang="ru-RU" sz="1200" b="1" i="1" dirty="0">
              <a:solidFill>
                <a:srgbClr val="000000"/>
              </a:solidFill>
              <a:cs typeface="Arial" charset="0"/>
            </a:endParaRPr>
          </a:p>
        </p:txBody>
      </p:sp>
      <p:sp>
        <p:nvSpPr>
          <p:cNvPr id="89" name="Text Box 59"/>
          <p:cNvSpPr txBox="1">
            <a:spLocks noChangeArrowheads="1"/>
          </p:cNvSpPr>
          <p:nvPr/>
        </p:nvSpPr>
        <p:spPr bwMode="gray">
          <a:xfrm>
            <a:off x="443161" y="1988840"/>
            <a:ext cx="11416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200" b="1" i="1" dirty="0" err="1">
                <a:solidFill>
                  <a:srgbClr val="000000"/>
                </a:solidFill>
                <a:cs typeface="Arial" charset="0"/>
              </a:rPr>
              <a:t>raw_run.data</a:t>
            </a:r>
            <a:endParaRPr lang="en-US" altLang="ru-RU" sz="1200" b="1" i="1" dirty="0">
              <a:solidFill>
                <a:srgbClr val="000000"/>
              </a:solidFill>
              <a:cs typeface="Arial" charset="0"/>
            </a:endParaRPr>
          </a:p>
        </p:txBody>
      </p:sp>
      <p:sp>
        <p:nvSpPr>
          <p:cNvPr id="90" name="Text Box 59"/>
          <p:cNvSpPr txBox="1">
            <a:spLocks noChangeArrowheads="1"/>
          </p:cNvSpPr>
          <p:nvPr/>
        </p:nvSpPr>
        <p:spPr bwMode="gray">
          <a:xfrm>
            <a:off x="7187700" y="2020640"/>
            <a:ext cx="115884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200" b="1" i="1" dirty="0">
                <a:solidFill>
                  <a:srgbClr val="000000"/>
                </a:solidFill>
                <a:cs typeface="Arial" charset="0"/>
              </a:rPr>
              <a:t>generator.dat</a:t>
            </a:r>
          </a:p>
        </p:txBody>
      </p:sp>
      <p:sp>
        <p:nvSpPr>
          <p:cNvPr id="91" name="Text Box 59"/>
          <p:cNvSpPr txBox="1">
            <a:spLocks noChangeArrowheads="1"/>
          </p:cNvSpPr>
          <p:nvPr/>
        </p:nvSpPr>
        <p:spPr bwMode="gray">
          <a:xfrm>
            <a:off x="4639319" y="2651562"/>
            <a:ext cx="105509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tx2"/>
              </a:buClr>
              <a:buFont typeface="Wingdings" pitchFamily="2" charset="2"/>
              <a:buChar char="v"/>
              <a:defRPr sz="2800">
                <a:solidFill>
                  <a:schemeClr val="tx1"/>
                </a:solidFill>
                <a:latin typeface="Arial" charset="0"/>
              </a:defRPr>
            </a:lvl1pPr>
            <a:lvl2pPr marL="742950" indent="-285750" eaLnBrk="0" hangingPunct="0">
              <a:spcBef>
                <a:spcPct val="20000"/>
              </a:spcBef>
              <a:buClr>
                <a:schemeClr val="accent1"/>
              </a:buClr>
              <a:buFont typeface="Wingdings" pitchFamily="2" charset="2"/>
              <a:buChar char="§"/>
              <a:defRPr sz="2600">
                <a:solidFill>
                  <a:schemeClr val="tx1"/>
                </a:solidFill>
                <a:latin typeface="Arial" charset="0"/>
              </a:defRPr>
            </a:lvl2pPr>
            <a:lvl3pPr marL="1143000" indent="-228600" eaLnBrk="0" hangingPunct="0">
              <a:spcBef>
                <a:spcPct val="20000"/>
              </a:spcBef>
              <a:buClr>
                <a:schemeClr val="accent2"/>
              </a:buClr>
              <a:buChar char="•"/>
              <a:defRPr sz="22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defRPr/>
            </a:pPr>
            <a:r>
              <a:rPr lang="en-US" altLang="ru-RU" sz="1200" b="1" i="1" dirty="0" err="1">
                <a:solidFill>
                  <a:srgbClr val="000000"/>
                </a:solidFill>
                <a:cs typeface="Arial" charset="0"/>
              </a:rPr>
              <a:t>evetest.root</a:t>
            </a:r>
            <a:endParaRPr lang="en-US" altLang="ru-RU" sz="1200" b="1" i="1" dirty="0">
              <a:solidFill>
                <a:srgbClr val="000000"/>
              </a:solidFill>
              <a:cs typeface="Arial" charset="0"/>
            </a:endParaRPr>
          </a:p>
        </p:txBody>
      </p:sp>
      <p:sp>
        <p:nvSpPr>
          <p:cNvPr id="92" name="TextBox 91"/>
          <p:cNvSpPr txBox="1"/>
          <p:nvPr/>
        </p:nvSpPr>
        <p:spPr>
          <a:xfrm>
            <a:off x="5131386" y="1439800"/>
            <a:ext cx="1518386" cy="276999"/>
          </a:xfrm>
          <a:prstGeom prst="rect">
            <a:avLst/>
          </a:prstGeom>
          <a:noFill/>
        </p:spPr>
        <p:txBody>
          <a:bodyPr wrap="square" rtlCol="0">
            <a:spAutoFit/>
          </a:bodyPr>
          <a:lstStyle/>
          <a:p>
            <a:pPr>
              <a:defRPr/>
            </a:pPr>
            <a:r>
              <a:rPr lang="en-US" sz="1200" dirty="0" smtClean="0">
                <a:solidFill>
                  <a:srgbClr val="000000"/>
                </a:solidFill>
                <a:cs typeface="Arial" charset="0"/>
              </a:rPr>
              <a:t>Geant 3</a:t>
            </a:r>
            <a:r>
              <a:rPr lang="ru-RU" sz="1200" dirty="0">
                <a:solidFill>
                  <a:srgbClr val="000000"/>
                </a:solidFill>
                <a:cs typeface="Arial" charset="0"/>
              </a:rPr>
              <a:t>/4, </a:t>
            </a:r>
            <a:r>
              <a:rPr lang="en-US" sz="1200" dirty="0">
                <a:solidFill>
                  <a:srgbClr val="000000"/>
                </a:solidFill>
                <a:cs typeface="Arial" charset="0"/>
              </a:rPr>
              <a:t>Fluka…</a:t>
            </a:r>
            <a:endParaRPr lang="ru-RU" sz="1200" dirty="0">
              <a:solidFill>
                <a:srgbClr val="000000"/>
              </a:solidFill>
              <a:cs typeface="Arial" charset="0"/>
            </a:endParaRPr>
          </a:p>
        </p:txBody>
      </p:sp>
      <p:sp>
        <p:nvSpPr>
          <p:cNvPr id="93" name="Прямоугольник 92"/>
          <p:cNvSpPr/>
          <p:nvPr/>
        </p:nvSpPr>
        <p:spPr>
          <a:xfrm>
            <a:off x="5670227" y="4684095"/>
            <a:ext cx="1013419" cy="276999"/>
          </a:xfrm>
          <a:prstGeom prst="rect">
            <a:avLst/>
          </a:prstGeom>
        </p:spPr>
        <p:txBody>
          <a:bodyPr wrap="none">
            <a:spAutoFit/>
          </a:bodyPr>
          <a:lstStyle/>
          <a:p>
            <a:pPr algn="ctr">
              <a:defRPr/>
            </a:pPr>
            <a:r>
              <a:rPr lang="it-IT" sz="1200" b="1" i="1" dirty="0">
                <a:solidFill>
                  <a:srgbClr val="000000"/>
                </a:solidFill>
                <a:latin typeface="Arial"/>
                <a:cs typeface="Arial" charset="0"/>
              </a:rPr>
              <a:t>DST </a:t>
            </a:r>
            <a:r>
              <a:rPr lang="it-IT" sz="1200" b="1" dirty="0">
                <a:solidFill>
                  <a:srgbClr val="000000"/>
                </a:solidFill>
                <a:latin typeface="Arial"/>
                <a:cs typeface="Arial" charset="0"/>
              </a:rPr>
              <a:t>format</a:t>
            </a:r>
            <a:endParaRPr lang="ru-RU" sz="1200" b="1" dirty="0">
              <a:solidFill>
                <a:srgbClr val="000000"/>
              </a:solidFill>
              <a:latin typeface="Arial"/>
              <a:cs typeface="Arial" charset="0"/>
            </a:endParaRPr>
          </a:p>
        </p:txBody>
      </p:sp>
      <p:sp>
        <p:nvSpPr>
          <p:cNvPr id="94" name="Выноска: линия с чертой 5"/>
          <p:cNvSpPr/>
          <p:nvPr/>
        </p:nvSpPr>
        <p:spPr>
          <a:xfrm>
            <a:off x="5191423" y="4724466"/>
            <a:ext cx="869572" cy="182289"/>
          </a:xfrm>
          <a:prstGeom prst="accentCallout1">
            <a:avLst>
              <a:gd name="adj1" fmla="val 47691"/>
              <a:gd name="adj2" fmla="val 61433"/>
              <a:gd name="adj3" fmla="val -220307"/>
              <a:gd name="adj4" fmla="val -51478"/>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7353934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435608"/>
            <a:ext cx="9144000" cy="55399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MPD </a:t>
            </a:r>
            <a:r>
              <a:rPr lang="en-US" sz="3000" b="1" kern="0" dirty="0" smtClean="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geometry </a:t>
            </a:r>
            <a:r>
              <a:rPr lang="en-US" sz="3000" b="1" kern="0" dirty="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&amp; </a:t>
            </a:r>
            <a:r>
              <a:rPr lang="en-US" sz="3000" b="1" kern="0" dirty="0" smtClean="0">
                <a:solidFill>
                  <a:srgbClr val="FFFFFF"/>
                </a:solidFill>
                <a:effectLst>
                  <a:outerShdw blurRad="38100" dist="38100" dir="2700000" algn="tl">
                    <a:srgbClr val="000000">
                      <a:alpha val="43137"/>
                    </a:srgbClr>
                  </a:outerShdw>
                </a:effectLst>
                <a:latin typeface="Arial"/>
                <a:ea typeface="+mj-ea"/>
                <a:cs typeface="Arial" panose="020B0604020202020204" pitchFamily="34" charset="0"/>
              </a:rPr>
              <a:t>simulation</a:t>
            </a:r>
            <a:endParaRPr kumimoji="0" lang="ru-RU" sz="30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endParaRPr>
          </a:p>
        </p:txBody>
      </p:sp>
      <p:grpSp>
        <p:nvGrpSpPr>
          <p:cNvPr id="11" name="Группа 57"/>
          <p:cNvGrpSpPr>
            <a:grpSpLocks/>
          </p:cNvGrpSpPr>
          <p:nvPr/>
        </p:nvGrpSpPr>
        <p:grpSpPr bwMode="auto">
          <a:xfrm>
            <a:off x="5745824" y="1089312"/>
            <a:ext cx="3308960" cy="2664296"/>
            <a:chOff x="3949047" y="1010890"/>
            <a:chExt cx="4000496" cy="3518166"/>
          </a:xfrm>
        </p:grpSpPr>
        <p:grpSp>
          <p:nvGrpSpPr>
            <p:cNvPr id="12" name="Группа 56"/>
            <p:cNvGrpSpPr>
              <a:grpSpLocks/>
            </p:cNvGrpSpPr>
            <p:nvPr/>
          </p:nvGrpSpPr>
          <p:grpSpPr bwMode="auto">
            <a:xfrm>
              <a:off x="4929204" y="2214642"/>
              <a:ext cx="2857510" cy="1571725"/>
              <a:chOff x="4929204" y="2214642"/>
              <a:chExt cx="2857510" cy="1571725"/>
            </a:xfrm>
          </p:grpSpPr>
          <p:sp>
            <p:nvSpPr>
              <p:cNvPr id="17" name="Прямоугольник 16"/>
              <p:cNvSpPr/>
              <p:nvPr/>
            </p:nvSpPr>
            <p:spPr>
              <a:xfrm>
                <a:off x="4929204" y="2214642"/>
                <a:ext cx="214313" cy="571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8" name="Прямоугольник 17"/>
              <p:cNvSpPr/>
              <p:nvPr/>
            </p:nvSpPr>
            <p:spPr>
              <a:xfrm>
                <a:off x="4929204" y="3214831"/>
                <a:ext cx="214313" cy="571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9" name="Прямоугольник 18"/>
              <p:cNvSpPr/>
              <p:nvPr/>
            </p:nvSpPr>
            <p:spPr>
              <a:xfrm>
                <a:off x="7572400" y="2214642"/>
                <a:ext cx="214314" cy="571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0" name="Прямоугольник 19"/>
              <p:cNvSpPr/>
              <p:nvPr/>
            </p:nvSpPr>
            <p:spPr>
              <a:xfrm>
                <a:off x="7572400" y="3214831"/>
                <a:ext cx="214314" cy="5715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b="671"/>
            <a:stretch>
              <a:fillRect/>
            </a:stretch>
          </p:blipFill>
          <p:spPr bwMode="auto">
            <a:xfrm>
              <a:off x="3949047" y="1010890"/>
              <a:ext cx="4000496" cy="351816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845" t="1814" r="13198" b="-33"/>
          <a:stretch/>
        </p:blipFill>
        <p:spPr bwMode="auto">
          <a:xfrm>
            <a:off x="5742416" y="3833616"/>
            <a:ext cx="3312368" cy="25793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Прямоугольник 2"/>
          <p:cNvSpPr/>
          <p:nvPr/>
        </p:nvSpPr>
        <p:spPr>
          <a:xfrm>
            <a:off x="8231341" y="3419692"/>
            <a:ext cx="877163" cy="369332"/>
          </a:xfrm>
          <a:prstGeom prst="rect">
            <a:avLst/>
          </a:prstGeom>
        </p:spPr>
        <p:txBody>
          <a:bodyPr wrap="none">
            <a:spAutoFit/>
          </a:bodyPr>
          <a:lstStyle/>
          <a:p>
            <a:r>
              <a:rPr lang="en-US" dirty="0"/>
              <a:t>Artistic</a:t>
            </a:r>
            <a:endParaRPr lang="ru-RU" dirty="0"/>
          </a:p>
        </p:txBody>
      </p:sp>
      <p:sp>
        <p:nvSpPr>
          <p:cNvPr id="21" name="Прямоугольник 20"/>
          <p:cNvSpPr/>
          <p:nvPr/>
        </p:nvSpPr>
        <p:spPr>
          <a:xfrm>
            <a:off x="8156181" y="6093296"/>
            <a:ext cx="936475" cy="353943"/>
          </a:xfrm>
          <a:prstGeom prst="rect">
            <a:avLst/>
          </a:prstGeom>
        </p:spPr>
        <p:txBody>
          <a:bodyPr wrap="none">
            <a:spAutoFit/>
          </a:bodyPr>
          <a:lstStyle/>
          <a:p>
            <a:r>
              <a:rPr lang="en-US" sz="1700" dirty="0" smtClean="0"/>
              <a:t>GEANT</a:t>
            </a:r>
            <a:endParaRPr lang="ru-RU" sz="1700" dirty="0"/>
          </a:p>
        </p:txBody>
      </p:sp>
      <p:sp>
        <p:nvSpPr>
          <p:cNvPr id="22" name="Text Box 7"/>
          <p:cNvSpPr txBox="1">
            <a:spLocks noChangeArrowheads="1"/>
          </p:cNvSpPr>
          <p:nvPr/>
        </p:nvSpPr>
        <p:spPr bwMode="auto">
          <a:xfrm>
            <a:off x="107504" y="1340768"/>
            <a:ext cx="5412352" cy="430887"/>
          </a:xfrm>
          <a:prstGeom prst="rect">
            <a:avLst/>
          </a:prstGeom>
          <a:solidFill>
            <a:srgbClr val="FFFFCC"/>
          </a:solidFill>
          <a:ln w="9525">
            <a:noFill/>
            <a:round/>
            <a:headEnd/>
            <a:tailEnd/>
          </a:ln>
        </p:spPr>
        <p:txBody>
          <a:bodyPr wrap="square">
            <a:spAutoFit/>
          </a:bodyPr>
          <a:lstStyle/>
          <a:p>
            <a:pPr>
              <a:lnSpc>
                <a:spcPct val="110000"/>
              </a:lnSpc>
              <a:buClr>
                <a:srgbClr val="C00000"/>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defRPr/>
            </a:pPr>
            <a:r>
              <a:rPr lang="en-US" sz="2000" i="1" dirty="0">
                <a:solidFill>
                  <a:srgbClr val="12199A"/>
                </a:solidFill>
                <a:latin typeface="Arial" charset="0"/>
                <a:ea typeface="ＭＳ Ｐゴシック" charset="0"/>
                <a:cs typeface="Arial" pitchFamily="34" charset="0"/>
              </a:rPr>
              <a:t>extended set of event generators for collisions</a:t>
            </a:r>
          </a:p>
        </p:txBody>
      </p:sp>
      <p:pic>
        <p:nvPicPr>
          <p:cNvPr id="2" name="Рисунок 1"/>
          <p:cNvPicPr>
            <a:picLocks noChangeAspect="1"/>
          </p:cNvPicPr>
          <p:nvPr/>
        </p:nvPicPr>
        <p:blipFill>
          <a:blip r:embed="rId5"/>
          <a:stretch>
            <a:fillRect/>
          </a:stretch>
        </p:blipFill>
        <p:spPr>
          <a:xfrm>
            <a:off x="35496" y="1844824"/>
            <a:ext cx="5612000" cy="2175051"/>
          </a:xfrm>
          <a:prstGeom prst="rect">
            <a:avLst/>
          </a:prstGeom>
        </p:spPr>
      </p:pic>
      <p:pic>
        <p:nvPicPr>
          <p:cNvPr id="25"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t="5491" b="2516"/>
          <a:stretch/>
        </p:blipFill>
        <p:spPr bwMode="auto">
          <a:xfrm>
            <a:off x="827584" y="4131581"/>
            <a:ext cx="3968288" cy="167491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 name="Прямоугольник 25"/>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7668344" y="6516158"/>
            <a:ext cx="792088" cy="320675"/>
          </a:xfrm>
          <a:prstGeom prst="rect">
            <a:avLst/>
          </a:prstGeom>
          <a:solidFill>
            <a:srgbClr val="D5D5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Дата 1"/>
          <p:cNvSpPr>
            <a:spLocks noGrp="1"/>
          </p:cNvSpPr>
          <p:nvPr>
            <p:ph type="dt" sz="quarter" idx="10"/>
          </p:nvPr>
        </p:nvSpPr>
        <p:spPr>
          <a:xfrm>
            <a:off x="323528" y="6524625"/>
            <a:ext cx="2133600" cy="320675"/>
          </a:xfr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1200" dirty="0" smtClean="0">
                <a:solidFill>
                  <a:schemeClr val="bg2">
                    <a:lumMod val="75000"/>
                  </a:schemeClr>
                </a:solidFill>
              </a:rPr>
              <a:t>9 July 2018</a:t>
            </a:r>
            <a:endParaRPr lang="en-US" sz="1200" dirty="0">
              <a:solidFill>
                <a:schemeClr val="bg2">
                  <a:lumMod val="75000"/>
                </a:schemeClr>
              </a:solidFill>
            </a:endParaRPr>
          </a:p>
        </p:txBody>
      </p:sp>
      <p:sp>
        <p:nvSpPr>
          <p:cNvPr id="29" name="Нижний колонтитул 2"/>
          <p:cNvSpPr txBox="1">
            <a:spLocks/>
          </p:cNvSpPr>
          <p:nvPr/>
        </p:nvSpPr>
        <p:spPr bwMode="auto">
          <a:xfrm>
            <a:off x="3124200" y="6524625"/>
            <a:ext cx="2895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000" kern="1200">
                <a:solidFill>
                  <a:schemeClr val="tx1"/>
                </a:solidFill>
                <a:latin typeface="Arial" charset="0"/>
                <a:ea typeface="+mn-ea"/>
                <a:cs typeface="+mn-cs"/>
              </a:defRPr>
            </a:lvl1pPr>
            <a:lvl2pPr marL="742950" indent="-285750" algn="l" rtl="0" eaLnBrk="0" fontAlgn="base" hangingPunct="0">
              <a:spcBef>
                <a:spcPct val="0"/>
              </a:spcBef>
              <a:spcAft>
                <a:spcPct val="0"/>
              </a:spcAft>
              <a:defRPr kern="1200">
                <a:solidFill>
                  <a:schemeClr val="tx1"/>
                </a:solidFill>
                <a:latin typeface="Arial" charset="0"/>
                <a:ea typeface="+mn-ea"/>
                <a:cs typeface="+mn-cs"/>
              </a:defRPr>
            </a:lvl2pPr>
            <a:lvl3pPr marL="1143000" indent="-228600" algn="l" rtl="0" eaLnBrk="0" fontAlgn="base" hangingPunct="0">
              <a:spcBef>
                <a:spcPct val="0"/>
              </a:spcBef>
              <a:spcAft>
                <a:spcPct val="0"/>
              </a:spcAft>
              <a:defRPr kern="1200">
                <a:solidFill>
                  <a:schemeClr val="tx1"/>
                </a:solidFill>
                <a:latin typeface="Arial" charset="0"/>
                <a:ea typeface="+mn-ea"/>
                <a:cs typeface="+mn-cs"/>
              </a:defRPr>
            </a:lvl3pPr>
            <a:lvl4pPr marL="1600200" indent="-228600" algn="l" rtl="0" eaLnBrk="0" fontAlgn="base" hangingPunct="0">
              <a:spcBef>
                <a:spcPct val="0"/>
              </a:spcBef>
              <a:spcAft>
                <a:spcPct val="0"/>
              </a:spcAft>
              <a:defRPr kern="1200">
                <a:solidFill>
                  <a:schemeClr val="tx1"/>
                </a:solidFill>
                <a:latin typeface="Arial" charset="0"/>
                <a:ea typeface="+mn-ea"/>
                <a:cs typeface="+mn-cs"/>
              </a:defRPr>
            </a:lvl4pPr>
            <a:lvl5pPr marL="2057400" indent="-228600" algn="l" rtl="0" eaLnBrk="0" fontAlgn="base" hangingPunct="0">
              <a:spcBef>
                <a:spcPct val="0"/>
              </a:spcBef>
              <a:spcAft>
                <a:spcPct val="0"/>
              </a:spcAft>
              <a:defRPr kern="1200">
                <a:solidFill>
                  <a:schemeClr val="tx1"/>
                </a:solidFill>
                <a:latin typeface="Arial" charset="0"/>
                <a:ea typeface="+mn-ea"/>
                <a:cs typeface="+mn-cs"/>
              </a:defRPr>
            </a:lvl5pPr>
            <a:lvl6pPr marL="25146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6pPr>
            <a:lvl7pPr marL="29718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7pPr>
            <a:lvl8pPr marL="34290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8pPr>
            <a:lvl9pPr marL="3886200" indent="-228600" algn="l" defTabSz="914400" rtl="0" eaLnBrk="0" fontAlgn="base" latinLnBrk="0" hangingPunct="0">
              <a:spcBef>
                <a:spcPct val="0"/>
              </a:spcBef>
              <a:spcAft>
                <a:spcPct val="0"/>
              </a:spcAft>
              <a:defRPr kern="1200">
                <a:solidFill>
                  <a:schemeClr val="tx1"/>
                </a:solidFill>
                <a:latin typeface="Arial" charset="0"/>
                <a:ea typeface="+mn-ea"/>
                <a:cs typeface="+mn-cs"/>
              </a:defRPr>
            </a:lvl9pPr>
          </a:lstStyle>
          <a:p>
            <a:pPr eaLnBrk="1" hangingPunct="1">
              <a:defRPr/>
            </a:pPr>
            <a:r>
              <a:rPr lang="en-US" sz="1200" dirty="0">
                <a:solidFill>
                  <a:schemeClr val="bg2">
                    <a:lumMod val="75000"/>
                  </a:schemeClr>
                </a:solidFill>
              </a:rPr>
              <a:t>K. Gertsenberger</a:t>
            </a:r>
          </a:p>
        </p:txBody>
      </p:sp>
      <p:sp>
        <p:nvSpPr>
          <p:cNvPr id="30" name="Номер слайда 3"/>
          <p:cNvSpPr>
            <a:spLocks noGrp="1"/>
          </p:cNvSpPr>
          <p:nvPr>
            <p:ph type="sldNum" sz="quarter" idx="4294967295"/>
          </p:nvPr>
        </p:nvSpPr>
        <p:spPr>
          <a:xfrm>
            <a:off x="8532440" y="6524625"/>
            <a:ext cx="432048" cy="320675"/>
          </a:xfrm>
          <a:prstGeom prst="rect">
            <a:avLst/>
          </a:prstGeom>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defRPr/>
            </a:pPr>
            <a:fld id="{99E7E646-5D21-45DE-BD89-AF687DFE642D}" type="slidenum">
              <a:rPr lang="en-US" sz="1200" smtClean="0">
                <a:solidFill>
                  <a:schemeClr val="bg2">
                    <a:lumMod val="75000"/>
                  </a:schemeClr>
                </a:solidFill>
              </a:rPr>
              <a:pPr algn="r" eaLnBrk="1" hangingPunct="1">
                <a:defRPr/>
              </a:pPr>
              <a:t>9</a:t>
            </a:fld>
            <a:endParaRPr lang="en-US" sz="1200" dirty="0">
              <a:solidFill>
                <a:schemeClr val="bg2">
                  <a:lumMod val="75000"/>
                </a:schemeClr>
              </a:solidFill>
            </a:endParaRPr>
          </a:p>
        </p:txBody>
      </p:sp>
    </p:spTree>
    <p:extLst>
      <p:ext uri="{BB962C8B-B14F-4D97-AF65-F5344CB8AC3E}">
        <p14:creationId xmlns:p14="http://schemas.microsoft.com/office/powerpoint/2010/main" val="32905326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db2004156gl">
  <a:themeElements>
    <a:clrScheme name="sample 3">
      <a:dk1>
        <a:srgbClr val="000000"/>
      </a:dk1>
      <a:lt1>
        <a:srgbClr val="FFFFFF"/>
      </a:lt1>
      <a:dk2>
        <a:srgbClr val="173D89"/>
      </a:dk2>
      <a:lt2>
        <a:srgbClr val="969696"/>
      </a:lt2>
      <a:accent1>
        <a:srgbClr val="9181E1"/>
      </a:accent1>
      <a:accent2>
        <a:srgbClr val="4CD2AF"/>
      </a:accent2>
      <a:accent3>
        <a:srgbClr val="FFFFFF"/>
      </a:accent3>
      <a:accent4>
        <a:srgbClr val="000000"/>
      </a:accent4>
      <a:accent5>
        <a:srgbClr val="C7C1EE"/>
      </a:accent5>
      <a:accent6>
        <a:srgbClr val="44BE9E"/>
      </a:accent6>
      <a:hlink>
        <a:srgbClr val="5FB6F1"/>
      </a:hlink>
      <a:folHlink>
        <a:srgbClr val="94B1EC"/>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0000"/>
        </a:dk1>
        <a:lt1>
          <a:srgbClr val="FFFFFF"/>
        </a:lt1>
        <a:dk2>
          <a:srgbClr val="7E6256"/>
        </a:dk2>
        <a:lt2>
          <a:srgbClr val="969696"/>
        </a:lt2>
        <a:accent1>
          <a:srgbClr val="E4CF84"/>
        </a:accent1>
        <a:accent2>
          <a:srgbClr val="92A5E0"/>
        </a:accent2>
        <a:accent3>
          <a:srgbClr val="FFFFFF"/>
        </a:accent3>
        <a:accent4>
          <a:srgbClr val="000000"/>
        </a:accent4>
        <a:accent5>
          <a:srgbClr val="EFE4C2"/>
        </a:accent5>
        <a:accent6>
          <a:srgbClr val="8495CB"/>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ample 2">
        <a:dk1>
          <a:srgbClr val="000000"/>
        </a:dk1>
        <a:lt1>
          <a:srgbClr val="FFFFFF"/>
        </a:lt1>
        <a:dk2>
          <a:srgbClr val="515F7B"/>
        </a:dk2>
        <a:lt2>
          <a:srgbClr val="808080"/>
        </a:lt2>
        <a:accent1>
          <a:srgbClr val="9FCAD3"/>
        </a:accent1>
        <a:accent2>
          <a:srgbClr val="8DB1F3"/>
        </a:accent2>
        <a:accent3>
          <a:srgbClr val="FFFFFF"/>
        </a:accent3>
        <a:accent4>
          <a:srgbClr val="000000"/>
        </a:accent4>
        <a:accent5>
          <a:srgbClr val="CDE1E6"/>
        </a:accent5>
        <a:accent6>
          <a:srgbClr val="7FA0DC"/>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sample 3">
        <a:dk1>
          <a:srgbClr val="000000"/>
        </a:dk1>
        <a:lt1>
          <a:srgbClr val="FFFFFF"/>
        </a:lt1>
        <a:dk2>
          <a:srgbClr val="173D89"/>
        </a:dk2>
        <a:lt2>
          <a:srgbClr val="969696"/>
        </a:lt2>
        <a:accent1>
          <a:srgbClr val="9181E1"/>
        </a:accent1>
        <a:accent2>
          <a:srgbClr val="4CD2AF"/>
        </a:accent2>
        <a:accent3>
          <a:srgbClr val="FFFFFF"/>
        </a:accent3>
        <a:accent4>
          <a:srgbClr val="000000"/>
        </a:accent4>
        <a:accent5>
          <a:srgbClr val="C7C1EE"/>
        </a:accent5>
        <a:accent6>
          <a:srgbClr val="44BE9E"/>
        </a:accent6>
        <a:hlink>
          <a:srgbClr val="5FB6F1"/>
        </a:hlink>
        <a:folHlink>
          <a:srgbClr val="94B1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cdb2004156gl</Template>
  <TotalTime>9780</TotalTime>
  <Words>1823</Words>
  <Application>Microsoft Office PowerPoint</Application>
  <PresentationFormat>Экран (4:3)</PresentationFormat>
  <Paragraphs>354</Paragraphs>
  <Slides>26</Slides>
  <Notes>7</Notes>
  <HiddenSlides>0</HiddenSlides>
  <MMClips>1</MMClips>
  <ScaleCrop>false</ScaleCrop>
  <HeadingPairs>
    <vt:vector size="6" baseType="variant">
      <vt:variant>
        <vt:lpstr>Использованные шрифты</vt:lpstr>
      </vt:variant>
      <vt:variant>
        <vt:i4>15</vt:i4>
      </vt:variant>
      <vt:variant>
        <vt:lpstr>Тема</vt:lpstr>
      </vt:variant>
      <vt:variant>
        <vt:i4>1</vt:i4>
      </vt:variant>
      <vt:variant>
        <vt:lpstr>Заголовки слайдов</vt:lpstr>
      </vt:variant>
      <vt:variant>
        <vt:i4>26</vt:i4>
      </vt:variant>
    </vt:vector>
  </HeadingPairs>
  <TitlesOfParts>
    <vt:vector size="42" baseType="lpstr">
      <vt:lpstr>ＭＳ Ｐゴシック</vt:lpstr>
      <vt:lpstr>SimSun</vt:lpstr>
      <vt:lpstr>Arial</vt:lpstr>
      <vt:lpstr>Arial-ItalicMT</vt:lpstr>
      <vt:lpstr>ArialMT</vt:lpstr>
      <vt:lpstr>Bitstream Charter</vt:lpstr>
      <vt:lpstr>Calibri</vt:lpstr>
      <vt:lpstr>Cambria Math</vt:lpstr>
      <vt:lpstr>SFBX1000</vt:lpstr>
      <vt:lpstr>Symbol</vt:lpstr>
      <vt:lpstr>Tahoma</vt:lpstr>
      <vt:lpstr>Times New Roman</vt:lpstr>
      <vt:lpstr>Verdana</vt:lpstr>
      <vt:lpstr>WenQuanYi Micro Hei</vt:lpstr>
      <vt:lpstr>Wingdings</vt:lpstr>
      <vt:lpstr>cdb2004156gl</vt:lpstr>
      <vt:lpstr>Software development for the NICA experiments: MpdRoot &amp; BmnRoot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MPD physics with the MC generators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Event Display for the NICA experiments</vt:lpstr>
      <vt:lpstr> Online Event Display</vt:lpstr>
      <vt:lpstr>Parallel event processing in MpdRoot&amp;BmnRoot</vt:lpstr>
      <vt:lpstr>Презентация PowerPoint</vt:lpstr>
      <vt:lpstr>Summary</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Soul</dc:creator>
  <cp:lastModifiedBy>Konstantin Gertsenberger</cp:lastModifiedBy>
  <cp:revision>817</cp:revision>
  <dcterms:created xsi:type="dcterms:W3CDTF">2015-02-14T20:56:55Z</dcterms:created>
  <dcterms:modified xsi:type="dcterms:W3CDTF">2018-07-09T09:23:11Z</dcterms:modified>
</cp:coreProperties>
</file>