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82" r:id="rId2"/>
    <p:sldId id="300" r:id="rId3"/>
    <p:sldId id="284" r:id="rId4"/>
    <p:sldId id="285" r:id="rId5"/>
    <p:sldId id="286" r:id="rId6"/>
    <p:sldId id="287" r:id="rId7"/>
    <p:sldId id="289" r:id="rId8"/>
    <p:sldId id="292" r:id="rId9"/>
    <p:sldId id="299" r:id="rId10"/>
    <p:sldId id="288" r:id="rId11"/>
    <p:sldId id="290" r:id="rId12"/>
    <p:sldId id="293" r:id="rId13"/>
    <p:sldId id="294" r:id="rId14"/>
    <p:sldId id="295" r:id="rId15"/>
    <p:sldId id="296" r:id="rId16"/>
    <p:sldId id="298" r:id="rId17"/>
    <p:sldId id="297"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1B03"/>
    <a:srgbClr val="FCA303"/>
    <a:srgbClr val="CAFD02"/>
    <a:srgbClr val="02FF0A"/>
    <a:srgbClr val="00FEF3"/>
    <a:srgbClr val="0029FF"/>
    <a:srgbClr val="C000FF"/>
    <a:srgbClr val="FF003B"/>
    <a:srgbClr val="3018B7"/>
    <a:srgbClr val="03CF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99" autoAdjust="0"/>
    <p:restoredTop sz="94475" autoAdjust="0"/>
  </p:normalViewPr>
  <p:slideViewPr>
    <p:cSldViewPr snapToGrid="0" snapToObjects="1">
      <p:cViewPr varScale="1">
        <p:scale>
          <a:sx n="115" d="100"/>
          <a:sy n="115" d="100"/>
        </p:scale>
        <p:origin x="1520" y="200"/>
      </p:cViewPr>
      <p:guideLst/>
    </p:cSldViewPr>
  </p:slideViewPr>
  <p:outlineViewPr>
    <p:cViewPr>
      <p:scale>
        <a:sx n="33" d="100"/>
        <a:sy n="33" d="100"/>
      </p:scale>
      <p:origin x="0" y="-4786"/>
    </p:cViewPr>
  </p:outlineViewPr>
  <p:notesTextViewPr>
    <p:cViewPr>
      <p:scale>
        <a:sx n="1" d="1"/>
        <a:sy n="1" d="1"/>
      </p:scale>
      <p:origin x="0" y="0"/>
    </p:cViewPr>
  </p:notesTextViewPr>
  <p:notesViewPr>
    <p:cSldViewPr snapToGrid="0" snapToObjects="1">
      <p:cViewPr varScale="1">
        <p:scale>
          <a:sx n="101" d="100"/>
          <a:sy n="101" d="100"/>
        </p:scale>
        <p:origin x="3533" y="6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EA5DD6-A9B6-4773-9484-51DBED110E7F}" type="datetimeFigureOut">
              <a:rPr lang="en-GB" smtClean="0"/>
              <a:t>09/07/2018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66A666-DAFD-4346-9B29-712D4A730575}" type="slidenum">
              <a:rPr lang="en-GB" smtClean="0"/>
              <a:t>‹#›</a:t>
            </a:fld>
            <a:endParaRPr lang="en-GB"/>
          </a:p>
        </p:txBody>
      </p:sp>
    </p:spTree>
    <p:extLst>
      <p:ext uri="{BB962C8B-B14F-4D97-AF65-F5344CB8AC3E}">
        <p14:creationId xmlns:p14="http://schemas.microsoft.com/office/powerpoint/2010/main" val="355294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1D79E7-1DBC-B640-9A9C-5C41A7EBD39A}" type="slidenum">
              <a:rPr lang="en-US" smtClean="0"/>
              <a:t>3</a:t>
            </a:fld>
            <a:endParaRPr lang="en-US"/>
          </a:p>
        </p:txBody>
      </p:sp>
    </p:spTree>
    <p:extLst>
      <p:ext uri="{BB962C8B-B14F-4D97-AF65-F5344CB8AC3E}">
        <p14:creationId xmlns:p14="http://schemas.microsoft.com/office/powerpoint/2010/main" val="564315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1D79E7-1DBC-B640-9A9C-5C41A7EBD39A}" type="slidenum">
              <a:rPr lang="en-US" smtClean="0"/>
              <a:t>4</a:t>
            </a:fld>
            <a:endParaRPr lang="en-US"/>
          </a:p>
        </p:txBody>
      </p:sp>
    </p:spTree>
    <p:extLst>
      <p:ext uri="{BB962C8B-B14F-4D97-AF65-F5344CB8AC3E}">
        <p14:creationId xmlns:p14="http://schemas.microsoft.com/office/powerpoint/2010/main" val="286441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1D79E7-1DBC-B640-9A9C-5C41A7EBD39A}" type="slidenum">
              <a:rPr lang="en-US" smtClean="0"/>
              <a:t>5</a:t>
            </a:fld>
            <a:endParaRPr lang="en-US"/>
          </a:p>
        </p:txBody>
      </p:sp>
    </p:spTree>
    <p:extLst>
      <p:ext uri="{BB962C8B-B14F-4D97-AF65-F5344CB8AC3E}">
        <p14:creationId xmlns:p14="http://schemas.microsoft.com/office/powerpoint/2010/main" val="296124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6A666-DAFD-4346-9B29-712D4A730575}" type="slidenum">
              <a:rPr lang="en-GB" smtClean="0"/>
              <a:t>7</a:t>
            </a:fld>
            <a:endParaRPr lang="en-GB"/>
          </a:p>
        </p:txBody>
      </p:sp>
    </p:spTree>
    <p:extLst>
      <p:ext uri="{BB962C8B-B14F-4D97-AF65-F5344CB8AC3E}">
        <p14:creationId xmlns:p14="http://schemas.microsoft.com/office/powerpoint/2010/main" val="295350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6A666-DAFD-4346-9B29-712D4A730575}" type="slidenum">
              <a:rPr lang="en-GB" smtClean="0"/>
              <a:t>9</a:t>
            </a:fld>
            <a:endParaRPr lang="en-GB"/>
          </a:p>
        </p:txBody>
      </p:sp>
    </p:spTree>
    <p:extLst>
      <p:ext uri="{BB962C8B-B14F-4D97-AF65-F5344CB8AC3E}">
        <p14:creationId xmlns:p14="http://schemas.microsoft.com/office/powerpoint/2010/main" val="1062118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tif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tif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tif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tif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3.tif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pic>
        <p:nvPicPr>
          <p:cNvPr id="3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31"/>
            <a:ext cx="9144000" cy="6854653"/>
          </a:xfrm>
          <a:prstGeom prst="rect">
            <a:avLst/>
          </a:prstGeom>
        </p:spPr>
      </p:pic>
      <p:sp>
        <p:nvSpPr>
          <p:cNvPr id="3" name="Espace réservé du contenu 2"/>
          <p:cNvSpPr>
            <a:spLocks noGrp="1"/>
          </p:cNvSpPr>
          <p:nvPr>
            <p:ph idx="1"/>
          </p:nvPr>
        </p:nvSpPr>
        <p:spPr>
          <a:xfrm>
            <a:off x="628650" y="1825625"/>
            <a:ext cx="7886700" cy="4351338"/>
          </a:xfrm>
          <a:prstGeom prst="rect">
            <a:avLst/>
          </a:prstGeom>
        </p:spPr>
        <p:txBody>
          <a:bodyPr>
            <a:normAutofit/>
          </a:bodyPr>
          <a:lstStyle>
            <a:lvl1pPr marL="0" indent="0">
              <a:buFontTx/>
              <a:buNone/>
              <a:defRPr sz="1800">
                <a:solidFill>
                  <a:srgbClr val="2A7DBF"/>
                </a:solidFill>
                <a:latin typeface="Arial" charset="0"/>
                <a:ea typeface="Arial" charset="0"/>
                <a:cs typeface="Arial" charset="0"/>
              </a:defRPr>
            </a:lvl1pPr>
            <a:lvl2pPr marL="342884" indent="0">
              <a:buFontTx/>
              <a:buNone/>
              <a:defRPr sz="1500">
                <a:solidFill>
                  <a:srgbClr val="18AF9B"/>
                </a:solidFill>
                <a:latin typeface="Arial" charset="0"/>
                <a:ea typeface="Arial" charset="0"/>
                <a:cs typeface="Arial" charset="0"/>
              </a:defRPr>
            </a:lvl2pPr>
            <a:lvl3pPr marL="685766" indent="0">
              <a:buFontTx/>
              <a:buNone/>
              <a:defRPr sz="1350">
                <a:solidFill>
                  <a:srgbClr val="F28F3B"/>
                </a:solidFill>
                <a:latin typeface="Arial" charset="0"/>
                <a:ea typeface="Arial" charset="0"/>
                <a:cs typeface="Arial" charset="0"/>
              </a:defRPr>
            </a:lvl3pPr>
            <a:lvl4pPr marL="1028649" indent="0">
              <a:buFontTx/>
              <a:buNone/>
              <a:defRPr sz="1200">
                <a:solidFill>
                  <a:srgbClr val="393E91"/>
                </a:solidFill>
                <a:latin typeface="Arial" charset="0"/>
                <a:ea typeface="Arial" charset="0"/>
                <a:cs typeface="Arial" charset="0"/>
              </a:defRPr>
            </a:lvl4pPr>
            <a:lvl5pPr marL="1371532" indent="0">
              <a:buFontTx/>
              <a:buNone/>
              <a:defRPr sz="1200">
                <a:solidFill>
                  <a:srgbClr val="393E91"/>
                </a:solidFill>
                <a:latin typeface="Arial" charset="0"/>
                <a:ea typeface="Arial" charset="0"/>
                <a:cs typeface="Arial"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37" name="Footer Placeholder 4"/>
          <p:cNvSpPr>
            <a:spLocks noGrp="1"/>
          </p:cNvSpPr>
          <p:nvPr>
            <p:ph type="ftr" sz="quarter" idx="3"/>
          </p:nvPr>
        </p:nvSpPr>
        <p:spPr>
          <a:xfrm>
            <a:off x="3028950" y="6286501"/>
            <a:ext cx="3086100" cy="365125"/>
          </a:xfrm>
          <a:prstGeom prst="rect">
            <a:avLst/>
          </a:prstGeom>
        </p:spPr>
        <p:txBody>
          <a:bodyPr vert="horz" lIns="91440" tIns="45720" rIns="91440" bIns="45720" rtlCol="0" anchor="ctr"/>
          <a:lstStyle>
            <a:lvl1pPr algn="ctr">
              <a:defRPr sz="1050">
                <a:solidFill>
                  <a:srgbClr val="18AF9B"/>
                </a:solidFill>
                <a:latin typeface="Arial" panose="020B0604020202020204" pitchFamily="34" charset="0"/>
                <a:cs typeface="Arial" panose="020B0604020202020204" pitchFamily="34" charset="0"/>
              </a:defRPr>
            </a:lvl1pPr>
          </a:lstStyle>
          <a:p>
            <a:r>
              <a:rPr lang="en-GB" smtClean="0"/>
              <a:t>P.Canal, F.Carminati CHEP 2018</a:t>
            </a:r>
            <a:endParaRPr lang="en-GB" dirty="0" smtClean="0"/>
          </a:p>
        </p:txBody>
      </p:sp>
      <p:pic>
        <p:nvPicPr>
          <p:cNvPr id="3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40" name="Titre 1"/>
          <p:cNvSpPr>
            <a:spLocks noGrp="1"/>
          </p:cNvSpPr>
          <p:nvPr>
            <p:ph type="title" hasCustomPrompt="1"/>
          </p:nvPr>
        </p:nvSpPr>
        <p:spPr>
          <a:xfrm>
            <a:off x="629841" y="365132"/>
            <a:ext cx="6837759" cy="549275"/>
          </a:xfrm>
          <a:prstGeom prst="rect">
            <a:avLst/>
          </a:prstGeom>
        </p:spPr>
        <p:txBody>
          <a:bodyPr/>
          <a:lstStyle>
            <a:lvl1pPr>
              <a:defRPr b="1" i="0">
                <a:solidFill>
                  <a:srgbClr val="393E91"/>
                </a:solidFill>
                <a:latin typeface="Arial Black" charset="0"/>
                <a:ea typeface="Arial Black" charset="0"/>
                <a:cs typeface="Arial Black" charset="0"/>
              </a:defRPr>
            </a:lvl1pPr>
          </a:lstStyle>
          <a:p>
            <a:r>
              <a:rPr lang="fr-FR" dirty="0" smtClean="0"/>
              <a:t>TITLE</a:t>
            </a:r>
            <a:endParaRPr lang="fr-FR" dirty="0"/>
          </a:p>
        </p:txBody>
      </p:sp>
      <p:sp>
        <p:nvSpPr>
          <p:cNvPr id="41" name="Espace réservé du texte 10"/>
          <p:cNvSpPr>
            <a:spLocks noGrp="1"/>
          </p:cNvSpPr>
          <p:nvPr>
            <p:ph type="body" sz="quarter" idx="13" hasCustomPrompt="1"/>
          </p:nvPr>
        </p:nvSpPr>
        <p:spPr>
          <a:xfrm>
            <a:off x="628650" y="914400"/>
            <a:ext cx="6838950" cy="490538"/>
          </a:xfrm>
          <a:prstGeom prst="rect">
            <a:avLst/>
          </a:prstGeom>
        </p:spPr>
        <p:txBody>
          <a:bodyPr>
            <a:normAutofit/>
          </a:bodyPr>
          <a:lstStyle>
            <a:lvl1pPr marL="0" indent="0">
              <a:buFontTx/>
              <a:buNone/>
              <a:defRPr sz="1800" i="1">
                <a:solidFill>
                  <a:srgbClr val="2A7DBF"/>
                </a:solidFill>
                <a:latin typeface="Arial" charset="0"/>
                <a:ea typeface="Arial" charset="0"/>
                <a:cs typeface="Arial" charset="0"/>
              </a:defRPr>
            </a:lvl1pPr>
            <a:lvl2pPr marL="342884" indent="0">
              <a:buFontTx/>
              <a:buNone/>
              <a:defRPr/>
            </a:lvl2pPr>
            <a:lvl3pPr marL="685766" indent="0">
              <a:buFontTx/>
              <a:buNone/>
              <a:defRPr/>
            </a:lvl3pPr>
            <a:lvl4pPr marL="1028649" indent="0">
              <a:buFontTx/>
              <a:buNone/>
              <a:defRPr/>
            </a:lvl4pPr>
            <a:lvl5pPr marL="1371532" indent="0">
              <a:buFontTx/>
              <a:buNone/>
              <a:defRPr/>
            </a:lvl5pPr>
          </a:lstStyle>
          <a:p>
            <a:pPr lvl="0"/>
            <a:r>
              <a:rPr lang="fr-FR" dirty="0" err="1" smtClean="0"/>
              <a:t>Subtitle</a:t>
            </a:r>
            <a:endParaRPr lang="fr-FR" dirty="0"/>
          </a:p>
        </p:txBody>
      </p:sp>
      <p:pic>
        <p:nvPicPr>
          <p:cNvPr id="9" name="Picture 8"/>
          <p:cNvPicPr>
            <a:picLocks noChangeAspect="1"/>
          </p:cNvPicPr>
          <p:nvPr userDrawn="1"/>
        </p:nvPicPr>
        <p:blipFill>
          <a:blip r:embed="rId4"/>
          <a:stretch>
            <a:fillRect/>
          </a:stretch>
        </p:blipFill>
        <p:spPr>
          <a:xfrm>
            <a:off x="7897091" y="15416"/>
            <a:ext cx="1246908" cy="931678"/>
          </a:xfrm>
          <a:prstGeom prst="rect">
            <a:avLst/>
          </a:prstGeom>
        </p:spPr>
      </p:pic>
    </p:spTree>
    <p:extLst>
      <p:ext uri="{BB962C8B-B14F-4D97-AF65-F5344CB8AC3E}">
        <p14:creationId xmlns:p14="http://schemas.microsoft.com/office/powerpoint/2010/main" val="209764606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tandard">
    <p:spTree>
      <p:nvGrpSpPr>
        <p:cNvPr id="1" name=""/>
        <p:cNvGrpSpPr/>
        <p:nvPr/>
      </p:nvGrpSpPr>
      <p:grpSpPr>
        <a:xfrm>
          <a:off x="0" y="0"/>
          <a:ext cx="0" cy="0"/>
          <a:chOff x="0" y="0"/>
          <a:chExt cx="0" cy="0"/>
        </a:xfrm>
      </p:grpSpPr>
      <p:pic>
        <p:nvPicPr>
          <p:cNvPr id="3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31"/>
            <a:ext cx="9144000" cy="6854653"/>
          </a:xfrm>
          <a:prstGeom prst="rect">
            <a:avLst/>
          </a:prstGeom>
        </p:spPr>
      </p:pic>
      <p:sp>
        <p:nvSpPr>
          <p:cNvPr id="3" name="Espace réservé du contenu 2"/>
          <p:cNvSpPr>
            <a:spLocks noGrp="1"/>
          </p:cNvSpPr>
          <p:nvPr>
            <p:ph idx="1"/>
          </p:nvPr>
        </p:nvSpPr>
        <p:spPr>
          <a:xfrm>
            <a:off x="628650" y="1825625"/>
            <a:ext cx="7886700" cy="4351338"/>
          </a:xfrm>
          <a:prstGeom prst="rect">
            <a:avLst/>
          </a:prstGeom>
        </p:spPr>
        <p:txBody>
          <a:bodyPr>
            <a:normAutofit/>
          </a:bodyPr>
          <a:lstStyle>
            <a:lvl1pPr marL="0" indent="0">
              <a:buFontTx/>
              <a:buNone/>
              <a:defRPr sz="1800">
                <a:solidFill>
                  <a:srgbClr val="2A7DBF"/>
                </a:solidFill>
                <a:latin typeface="Arial" charset="0"/>
                <a:ea typeface="Arial" charset="0"/>
                <a:cs typeface="Arial" charset="0"/>
              </a:defRPr>
            </a:lvl1pPr>
            <a:lvl2pPr marL="342884" indent="0">
              <a:buFontTx/>
              <a:buNone/>
              <a:defRPr sz="1500">
                <a:solidFill>
                  <a:srgbClr val="18AF9B"/>
                </a:solidFill>
                <a:latin typeface="Arial" charset="0"/>
                <a:ea typeface="Arial" charset="0"/>
                <a:cs typeface="Arial" charset="0"/>
              </a:defRPr>
            </a:lvl2pPr>
            <a:lvl3pPr marL="685766" indent="0">
              <a:buFontTx/>
              <a:buNone/>
              <a:defRPr sz="1350">
                <a:solidFill>
                  <a:srgbClr val="F28F3B"/>
                </a:solidFill>
                <a:latin typeface="Arial" charset="0"/>
                <a:ea typeface="Arial" charset="0"/>
                <a:cs typeface="Arial" charset="0"/>
              </a:defRPr>
            </a:lvl3pPr>
            <a:lvl4pPr marL="1028649" indent="0">
              <a:buFontTx/>
              <a:buNone/>
              <a:defRPr sz="1200">
                <a:solidFill>
                  <a:srgbClr val="393E91"/>
                </a:solidFill>
                <a:latin typeface="Arial" charset="0"/>
                <a:ea typeface="Arial" charset="0"/>
                <a:cs typeface="Arial" charset="0"/>
              </a:defRPr>
            </a:lvl4pPr>
            <a:lvl5pPr marL="1371532" indent="0">
              <a:buFontTx/>
              <a:buNone/>
              <a:defRPr sz="1200">
                <a:solidFill>
                  <a:srgbClr val="393E91"/>
                </a:solidFill>
                <a:latin typeface="Arial" charset="0"/>
                <a:ea typeface="Arial" charset="0"/>
                <a:cs typeface="Arial"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37" name="Footer Placeholder 4"/>
          <p:cNvSpPr>
            <a:spLocks noGrp="1"/>
          </p:cNvSpPr>
          <p:nvPr>
            <p:ph type="ftr" sz="quarter" idx="3"/>
          </p:nvPr>
        </p:nvSpPr>
        <p:spPr>
          <a:xfrm>
            <a:off x="3028950" y="6286501"/>
            <a:ext cx="3086100" cy="365125"/>
          </a:xfrm>
          <a:prstGeom prst="rect">
            <a:avLst/>
          </a:prstGeom>
        </p:spPr>
        <p:txBody>
          <a:bodyPr vert="horz" lIns="91440" tIns="45720" rIns="91440" bIns="45720" rtlCol="0" anchor="ctr"/>
          <a:lstStyle>
            <a:lvl1pPr algn="ctr">
              <a:defRPr sz="1050">
                <a:solidFill>
                  <a:srgbClr val="18AF9B"/>
                </a:solidFill>
                <a:latin typeface="Arial" panose="020B0604020202020204" pitchFamily="34" charset="0"/>
                <a:cs typeface="Arial" panose="020B0604020202020204" pitchFamily="34" charset="0"/>
              </a:defRPr>
            </a:lvl1pPr>
          </a:lstStyle>
          <a:p>
            <a:r>
              <a:rPr lang="en-GB" smtClean="0"/>
              <a:t>P.Canal, F.Carminati CHEP 2018</a:t>
            </a:r>
            <a:endParaRPr lang="en-GB" dirty="0"/>
          </a:p>
        </p:txBody>
      </p:sp>
      <p:pic>
        <p:nvPicPr>
          <p:cNvPr id="3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40" name="Titre 1"/>
          <p:cNvSpPr>
            <a:spLocks noGrp="1"/>
          </p:cNvSpPr>
          <p:nvPr>
            <p:ph type="title" hasCustomPrompt="1"/>
          </p:nvPr>
        </p:nvSpPr>
        <p:spPr>
          <a:xfrm>
            <a:off x="629840" y="365132"/>
            <a:ext cx="6848646" cy="854068"/>
          </a:xfrm>
          <a:prstGeom prst="rect">
            <a:avLst/>
          </a:prstGeom>
        </p:spPr>
        <p:txBody>
          <a:bodyPr/>
          <a:lstStyle>
            <a:lvl1pPr>
              <a:defRPr b="1" i="0">
                <a:solidFill>
                  <a:srgbClr val="393E91"/>
                </a:solidFill>
                <a:latin typeface="Arial Black" charset="0"/>
                <a:ea typeface="Arial Black" charset="0"/>
                <a:cs typeface="Arial Black" charset="0"/>
              </a:defRPr>
            </a:lvl1pPr>
          </a:lstStyle>
          <a:p>
            <a:r>
              <a:rPr lang="fr-FR" dirty="0" smtClean="0"/>
              <a:t>TITLE</a:t>
            </a:r>
            <a:endParaRPr lang="fr-FR" dirty="0"/>
          </a:p>
        </p:txBody>
      </p:sp>
      <p:pic>
        <p:nvPicPr>
          <p:cNvPr id="8" name="Picture 7"/>
          <p:cNvPicPr>
            <a:picLocks noChangeAspect="1"/>
          </p:cNvPicPr>
          <p:nvPr userDrawn="1"/>
        </p:nvPicPr>
        <p:blipFill>
          <a:blip r:embed="rId4"/>
          <a:stretch>
            <a:fillRect/>
          </a:stretch>
        </p:blipFill>
        <p:spPr>
          <a:xfrm>
            <a:off x="7897091" y="15416"/>
            <a:ext cx="1246908" cy="931678"/>
          </a:xfrm>
          <a:prstGeom prst="rect">
            <a:avLst/>
          </a:prstGeom>
        </p:spPr>
      </p:pic>
    </p:spTree>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tandard">
    <p:spTree>
      <p:nvGrpSpPr>
        <p:cNvPr id="1" name=""/>
        <p:cNvGrpSpPr/>
        <p:nvPr/>
      </p:nvGrpSpPr>
      <p:grpSpPr>
        <a:xfrm>
          <a:off x="0" y="0"/>
          <a:ext cx="0" cy="0"/>
          <a:chOff x="0" y="0"/>
          <a:chExt cx="0" cy="0"/>
        </a:xfrm>
      </p:grpSpPr>
      <p:pic>
        <p:nvPicPr>
          <p:cNvPr id="3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31"/>
            <a:ext cx="9144000" cy="6854653"/>
          </a:xfrm>
          <a:prstGeom prst="rect">
            <a:avLst/>
          </a:prstGeom>
        </p:spPr>
      </p:pic>
      <p:sp>
        <p:nvSpPr>
          <p:cNvPr id="37" name="Footer Placeholder 4"/>
          <p:cNvSpPr>
            <a:spLocks noGrp="1"/>
          </p:cNvSpPr>
          <p:nvPr>
            <p:ph type="ftr" sz="quarter" idx="3"/>
          </p:nvPr>
        </p:nvSpPr>
        <p:spPr>
          <a:xfrm>
            <a:off x="3028950" y="6286501"/>
            <a:ext cx="3086100" cy="365125"/>
          </a:xfrm>
          <a:prstGeom prst="rect">
            <a:avLst/>
          </a:prstGeom>
        </p:spPr>
        <p:txBody>
          <a:bodyPr vert="horz" lIns="91440" tIns="45720" rIns="91440" bIns="45720" rtlCol="0" anchor="ctr"/>
          <a:lstStyle>
            <a:lvl1pPr algn="ctr">
              <a:defRPr sz="1050">
                <a:solidFill>
                  <a:srgbClr val="18AF9B"/>
                </a:solidFill>
                <a:latin typeface="Arial" panose="020B0604020202020204" pitchFamily="34" charset="0"/>
                <a:cs typeface="Arial" panose="020B0604020202020204" pitchFamily="34" charset="0"/>
              </a:defRPr>
            </a:lvl1pPr>
          </a:lstStyle>
          <a:p>
            <a:r>
              <a:rPr lang="en-GB" smtClean="0"/>
              <a:t>P.Canal, F.Carminati CHEP 2018</a:t>
            </a:r>
            <a:endParaRPr lang="en-GB" dirty="0" smtClean="0"/>
          </a:p>
        </p:txBody>
      </p:sp>
      <p:pic>
        <p:nvPicPr>
          <p:cNvPr id="3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40" name="Titre 1"/>
          <p:cNvSpPr>
            <a:spLocks noGrp="1"/>
          </p:cNvSpPr>
          <p:nvPr>
            <p:ph type="title" hasCustomPrompt="1"/>
          </p:nvPr>
        </p:nvSpPr>
        <p:spPr>
          <a:xfrm>
            <a:off x="629840" y="365132"/>
            <a:ext cx="6848646" cy="854068"/>
          </a:xfrm>
          <a:prstGeom prst="rect">
            <a:avLst/>
          </a:prstGeom>
        </p:spPr>
        <p:txBody>
          <a:bodyPr/>
          <a:lstStyle>
            <a:lvl1pPr>
              <a:defRPr b="1" i="0">
                <a:solidFill>
                  <a:srgbClr val="393E91"/>
                </a:solidFill>
                <a:latin typeface="Arial Black" charset="0"/>
                <a:ea typeface="Arial Black" charset="0"/>
                <a:cs typeface="Arial Black" charset="0"/>
              </a:defRPr>
            </a:lvl1pPr>
          </a:lstStyle>
          <a:p>
            <a:r>
              <a:rPr lang="fr-FR" dirty="0" smtClean="0"/>
              <a:t>TITLE</a:t>
            </a:r>
            <a:endParaRPr lang="fr-FR" dirty="0"/>
          </a:p>
        </p:txBody>
      </p:sp>
      <p:pic>
        <p:nvPicPr>
          <p:cNvPr id="7" name="Picture 6"/>
          <p:cNvPicPr>
            <a:picLocks noChangeAspect="1"/>
          </p:cNvPicPr>
          <p:nvPr userDrawn="1"/>
        </p:nvPicPr>
        <p:blipFill>
          <a:blip r:embed="rId4"/>
          <a:stretch>
            <a:fillRect/>
          </a:stretch>
        </p:blipFill>
        <p:spPr>
          <a:xfrm>
            <a:off x="7897091" y="15416"/>
            <a:ext cx="1246908" cy="931678"/>
          </a:xfrm>
          <a:prstGeom prst="rect">
            <a:avLst/>
          </a:prstGeom>
        </p:spPr>
      </p:pic>
    </p:spTree>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longside two images">
    <p:spTree>
      <p:nvGrpSpPr>
        <p:cNvPr id="1" name=""/>
        <p:cNvGrpSpPr/>
        <p:nvPr/>
      </p:nvGrpSpPr>
      <p:grpSpPr>
        <a:xfrm>
          <a:off x="0" y="0"/>
          <a:ext cx="0" cy="0"/>
          <a:chOff x="0" y="0"/>
          <a:chExt cx="0" cy="0"/>
        </a:xfrm>
      </p:grpSpPr>
      <p:pic>
        <p:nvPicPr>
          <p:cNvPr id="2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31"/>
            <a:ext cx="9144000" cy="6854653"/>
          </a:xfrm>
          <a:prstGeom prst="rect">
            <a:avLst/>
          </a:prstGeom>
        </p:spPr>
      </p:pic>
      <p:sp>
        <p:nvSpPr>
          <p:cNvPr id="4" name="Espace réservé du contenu 3"/>
          <p:cNvSpPr>
            <a:spLocks noGrp="1"/>
          </p:cNvSpPr>
          <p:nvPr>
            <p:ph sz="half" idx="2"/>
          </p:nvPr>
        </p:nvSpPr>
        <p:spPr>
          <a:xfrm>
            <a:off x="629842" y="1681163"/>
            <a:ext cx="3868340" cy="4508500"/>
          </a:xfrm>
          <a:prstGeom prst="rect">
            <a:avLst/>
          </a:prstGeom>
        </p:spPr>
        <p:txBody>
          <a:bodyPr>
            <a:normAutofit/>
          </a:bodyPr>
          <a:lstStyle>
            <a:lvl1pPr marL="0" indent="0">
              <a:buFontTx/>
              <a:buNone/>
              <a:defRPr sz="1800">
                <a:solidFill>
                  <a:srgbClr val="2A7DBF"/>
                </a:solidFill>
                <a:latin typeface="Arial" charset="0"/>
                <a:ea typeface="Arial" charset="0"/>
                <a:cs typeface="Arial" charset="0"/>
              </a:defRPr>
            </a:lvl1pPr>
            <a:lvl2pPr marL="342884" indent="0">
              <a:buFontTx/>
              <a:buNone/>
              <a:defRPr sz="1500">
                <a:solidFill>
                  <a:srgbClr val="2A7DBF"/>
                </a:solidFill>
                <a:latin typeface="Arial" charset="0"/>
                <a:ea typeface="Arial" charset="0"/>
                <a:cs typeface="Arial" charset="0"/>
              </a:defRPr>
            </a:lvl2pPr>
            <a:lvl3pPr marL="685766" indent="0">
              <a:buFontTx/>
              <a:buNone/>
              <a:defRPr sz="1350">
                <a:solidFill>
                  <a:srgbClr val="F28F3B"/>
                </a:solidFill>
                <a:latin typeface="Arial" charset="0"/>
                <a:ea typeface="Arial" charset="0"/>
                <a:cs typeface="Arial" charset="0"/>
              </a:defRPr>
            </a:lvl3pPr>
            <a:lvl4pPr marL="1028649" indent="0">
              <a:buFontTx/>
              <a:buNone/>
              <a:defRPr sz="1200">
                <a:solidFill>
                  <a:srgbClr val="393E91"/>
                </a:solidFill>
                <a:latin typeface="Arial" charset="0"/>
                <a:ea typeface="Arial" charset="0"/>
                <a:cs typeface="Arial" charset="0"/>
              </a:defRPr>
            </a:lvl4pPr>
            <a:lvl5pPr marL="1371532" indent="0">
              <a:buFontTx/>
              <a:buNone/>
              <a:defRPr sz="1200">
                <a:solidFill>
                  <a:srgbClr val="393E91"/>
                </a:solidFill>
                <a:latin typeface="Arial" charset="0"/>
                <a:ea typeface="Arial" charset="0"/>
                <a:cs typeface="Arial"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13" name="Espace réservé pour une image  12"/>
          <p:cNvSpPr>
            <a:spLocks noGrp="1"/>
          </p:cNvSpPr>
          <p:nvPr>
            <p:ph type="pic" sz="quarter" idx="14"/>
          </p:nvPr>
        </p:nvSpPr>
        <p:spPr>
          <a:xfrm>
            <a:off x="4885134" y="1654556"/>
            <a:ext cx="3630216" cy="2090457"/>
          </a:xfrm>
          <a:prstGeom prst="rect">
            <a:avLst/>
          </a:prstGeom>
        </p:spPr>
        <p:txBody>
          <a:bodyPr>
            <a:normAutofit/>
          </a:bodyPr>
          <a:lstStyle>
            <a:lvl1pPr marL="0" indent="0">
              <a:buFontTx/>
              <a:buNone/>
              <a:defRPr sz="1800">
                <a:solidFill>
                  <a:srgbClr val="393E91"/>
                </a:solidFill>
                <a:latin typeface="Arial" charset="0"/>
                <a:ea typeface="Arial" charset="0"/>
                <a:cs typeface="Arial" charset="0"/>
              </a:defRPr>
            </a:lvl1pPr>
          </a:lstStyle>
          <a:p>
            <a:endParaRPr lang="fr-FR"/>
          </a:p>
        </p:txBody>
      </p:sp>
      <p:sp>
        <p:nvSpPr>
          <p:cNvPr id="14" name="Espace réservé pour une image  12"/>
          <p:cNvSpPr>
            <a:spLocks noGrp="1"/>
          </p:cNvSpPr>
          <p:nvPr>
            <p:ph type="pic" sz="quarter" idx="15"/>
          </p:nvPr>
        </p:nvSpPr>
        <p:spPr>
          <a:xfrm>
            <a:off x="4885134" y="4072317"/>
            <a:ext cx="3630216" cy="2090457"/>
          </a:xfrm>
          <a:prstGeom prst="rect">
            <a:avLst/>
          </a:prstGeom>
        </p:spPr>
        <p:txBody>
          <a:bodyPr>
            <a:normAutofit/>
          </a:bodyPr>
          <a:lstStyle>
            <a:lvl1pPr marL="0" indent="0">
              <a:buFontTx/>
              <a:buNone/>
              <a:defRPr sz="1800">
                <a:solidFill>
                  <a:srgbClr val="393E91"/>
                </a:solidFill>
                <a:latin typeface="Arial" charset="0"/>
                <a:ea typeface="Arial" charset="0"/>
                <a:cs typeface="Arial" charset="0"/>
              </a:defRPr>
            </a:lvl1pPr>
          </a:lstStyle>
          <a:p>
            <a:endParaRPr lang="fr-FR"/>
          </a:p>
        </p:txBody>
      </p:sp>
      <p:sp>
        <p:nvSpPr>
          <p:cNvPr id="27" name="Footer Placeholder 4"/>
          <p:cNvSpPr>
            <a:spLocks noGrp="1"/>
          </p:cNvSpPr>
          <p:nvPr>
            <p:ph type="ftr" sz="quarter" idx="3"/>
          </p:nvPr>
        </p:nvSpPr>
        <p:spPr>
          <a:xfrm>
            <a:off x="3028950" y="6286501"/>
            <a:ext cx="3086100" cy="365125"/>
          </a:xfrm>
          <a:prstGeom prst="rect">
            <a:avLst/>
          </a:prstGeom>
        </p:spPr>
        <p:txBody>
          <a:bodyPr vert="horz" lIns="91440" tIns="45720" rIns="91440" bIns="45720" rtlCol="0" anchor="ctr"/>
          <a:lstStyle>
            <a:lvl1pPr algn="ctr">
              <a:defRPr sz="1050">
                <a:solidFill>
                  <a:srgbClr val="18AF9B"/>
                </a:solidFill>
                <a:latin typeface="Arial" panose="020B0604020202020204" pitchFamily="34" charset="0"/>
                <a:cs typeface="Arial" panose="020B0604020202020204" pitchFamily="34" charset="0"/>
              </a:defRPr>
            </a:lvl1pPr>
          </a:lstStyle>
          <a:p>
            <a:r>
              <a:rPr lang="en-GB" smtClean="0"/>
              <a:t>P.Canal, F.Carminati CHEP 2018</a:t>
            </a:r>
            <a:endParaRPr lang="en-GB" dirty="0" smtClean="0"/>
          </a:p>
        </p:txBody>
      </p:sp>
      <p:pic>
        <p:nvPicPr>
          <p:cNvPr id="2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30" name="Titre 1"/>
          <p:cNvSpPr>
            <a:spLocks noGrp="1"/>
          </p:cNvSpPr>
          <p:nvPr>
            <p:ph type="title" hasCustomPrompt="1"/>
          </p:nvPr>
        </p:nvSpPr>
        <p:spPr>
          <a:xfrm>
            <a:off x="629841" y="365132"/>
            <a:ext cx="7886700" cy="549275"/>
          </a:xfrm>
          <a:prstGeom prst="rect">
            <a:avLst/>
          </a:prstGeom>
        </p:spPr>
        <p:txBody>
          <a:bodyPr/>
          <a:lstStyle>
            <a:lvl1pPr>
              <a:defRPr b="1" i="0">
                <a:solidFill>
                  <a:srgbClr val="393E91"/>
                </a:solidFill>
                <a:latin typeface="Arial Black" charset="0"/>
                <a:ea typeface="Arial Black" charset="0"/>
                <a:cs typeface="Arial Black" charset="0"/>
              </a:defRPr>
            </a:lvl1pPr>
          </a:lstStyle>
          <a:p>
            <a:r>
              <a:rPr lang="fr-FR" dirty="0" smtClean="0"/>
              <a:t>TITLE</a:t>
            </a:r>
            <a:endParaRPr lang="fr-FR" dirty="0"/>
          </a:p>
        </p:txBody>
      </p:sp>
      <p:sp>
        <p:nvSpPr>
          <p:cNvPr id="31" name="Espace réservé du texte 10"/>
          <p:cNvSpPr>
            <a:spLocks noGrp="1"/>
          </p:cNvSpPr>
          <p:nvPr>
            <p:ph type="body" sz="quarter" idx="13" hasCustomPrompt="1"/>
          </p:nvPr>
        </p:nvSpPr>
        <p:spPr>
          <a:xfrm>
            <a:off x="628650" y="914400"/>
            <a:ext cx="7886700" cy="490538"/>
          </a:xfrm>
          <a:prstGeom prst="rect">
            <a:avLst/>
          </a:prstGeom>
        </p:spPr>
        <p:txBody>
          <a:bodyPr>
            <a:normAutofit/>
          </a:bodyPr>
          <a:lstStyle>
            <a:lvl1pPr marL="0" indent="0">
              <a:buFontTx/>
              <a:buNone/>
              <a:defRPr sz="1800" i="1">
                <a:solidFill>
                  <a:srgbClr val="2A7DBF"/>
                </a:solidFill>
                <a:latin typeface="Arial" charset="0"/>
                <a:ea typeface="Arial" charset="0"/>
                <a:cs typeface="Arial" charset="0"/>
              </a:defRPr>
            </a:lvl1pPr>
            <a:lvl2pPr marL="342884" indent="0">
              <a:buFontTx/>
              <a:buNone/>
              <a:defRPr/>
            </a:lvl2pPr>
            <a:lvl3pPr marL="685766" indent="0">
              <a:buFontTx/>
              <a:buNone/>
              <a:defRPr/>
            </a:lvl3pPr>
            <a:lvl4pPr marL="1028649" indent="0">
              <a:buFontTx/>
              <a:buNone/>
              <a:defRPr/>
            </a:lvl4pPr>
            <a:lvl5pPr marL="1371532" indent="0">
              <a:buFontTx/>
              <a:buNone/>
              <a:defRPr/>
            </a:lvl5pPr>
          </a:lstStyle>
          <a:p>
            <a:pPr lvl="0"/>
            <a:r>
              <a:rPr lang="fr-FR" dirty="0" err="1" smtClean="0"/>
              <a:t>Subtitle</a:t>
            </a:r>
            <a:endParaRPr lang="fr-FR" dirty="0"/>
          </a:p>
        </p:txBody>
      </p:sp>
      <p:pic>
        <p:nvPicPr>
          <p:cNvPr id="11" name="Picture 10"/>
          <p:cNvPicPr>
            <a:picLocks noChangeAspect="1"/>
          </p:cNvPicPr>
          <p:nvPr userDrawn="1"/>
        </p:nvPicPr>
        <p:blipFill>
          <a:blip r:embed="rId4"/>
          <a:stretch>
            <a:fillRect/>
          </a:stretch>
        </p:blipFill>
        <p:spPr>
          <a:xfrm>
            <a:off x="7897091" y="15416"/>
            <a:ext cx="1246908" cy="931678"/>
          </a:xfrm>
          <a:prstGeom prst="rect">
            <a:avLst/>
          </a:prstGeom>
        </p:spPr>
      </p:pic>
    </p:spTree>
    <p:extLst>
      <p:ext uri="{BB962C8B-B14F-4D97-AF65-F5344CB8AC3E}">
        <p14:creationId xmlns:p14="http://schemas.microsoft.com/office/powerpoint/2010/main" val="6104393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31"/>
            <a:ext cx="9144000" cy="6854653"/>
          </a:xfrm>
          <a:prstGeom prst="rect">
            <a:avLst/>
          </a:prstGeom>
        </p:spPr>
      </p:pic>
      <p:sp>
        <p:nvSpPr>
          <p:cNvPr id="2" name="Titre 1"/>
          <p:cNvSpPr>
            <a:spLocks noGrp="1"/>
          </p:cNvSpPr>
          <p:nvPr>
            <p:ph type="ctrTitle" hasCustomPrompt="1"/>
          </p:nvPr>
        </p:nvSpPr>
        <p:spPr>
          <a:xfrm>
            <a:off x="1143000" y="2750127"/>
            <a:ext cx="6858000" cy="1351506"/>
          </a:xfrm>
          <a:prstGeom prst="rect">
            <a:avLst/>
          </a:prstGeom>
        </p:spPr>
        <p:txBody>
          <a:bodyPr anchor="b"/>
          <a:lstStyle>
            <a:lvl1pPr algn="ctr">
              <a:defRPr sz="4500" b="1" i="0">
                <a:solidFill>
                  <a:srgbClr val="393E91"/>
                </a:solidFill>
                <a:latin typeface="Arial Black" charset="0"/>
                <a:ea typeface="Arial Black" charset="0"/>
                <a:cs typeface="Arial Black" charset="0"/>
              </a:defRPr>
            </a:lvl1pPr>
          </a:lstStyle>
          <a:p>
            <a:r>
              <a:rPr lang="fr-FR" dirty="0" smtClean="0"/>
              <a:t>TITLE</a:t>
            </a:r>
            <a:endParaRPr lang="fr-FR" dirty="0"/>
          </a:p>
        </p:txBody>
      </p:sp>
      <p:sp>
        <p:nvSpPr>
          <p:cNvPr id="3" name="Sous-titre 2"/>
          <p:cNvSpPr>
            <a:spLocks noGrp="1"/>
          </p:cNvSpPr>
          <p:nvPr>
            <p:ph type="subTitle" idx="1" hasCustomPrompt="1"/>
          </p:nvPr>
        </p:nvSpPr>
        <p:spPr>
          <a:xfrm>
            <a:off x="1143000" y="4193715"/>
            <a:ext cx="6858000" cy="558401"/>
          </a:xfrm>
          <a:prstGeom prst="rect">
            <a:avLst/>
          </a:prstGeom>
        </p:spPr>
        <p:txBody>
          <a:bodyPr/>
          <a:lstStyle>
            <a:lvl1pPr marL="0" indent="0" algn="ctr">
              <a:buNone/>
              <a:defRPr sz="1800" i="1">
                <a:solidFill>
                  <a:srgbClr val="2A7DBF"/>
                </a:solidFill>
                <a:latin typeface="Arial" charset="0"/>
                <a:ea typeface="Arial" charset="0"/>
                <a:cs typeface="Arial" charset="0"/>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fr-FR" dirty="0" smtClean="0"/>
              <a:t>CONFERENCE NAME / MEETING</a:t>
            </a:r>
            <a:endParaRPr lang="fr-FR" dirty="0"/>
          </a:p>
        </p:txBody>
      </p:sp>
      <p:sp>
        <p:nvSpPr>
          <p:cNvPr id="15" name="Espace réservé du texte 14"/>
          <p:cNvSpPr>
            <a:spLocks noGrp="1"/>
          </p:cNvSpPr>
          <p:nvPr>
            <p:ph type="body" sz="quarter" idx="10" hasCustomPrompt="1"/>
          </p:nvPr>
        </p:nvSpPr>
        <p:spPr>
          <a:xfrm>
            <a:off x="1143000" y="6033858"/>
            <a:ext cx="6858000" cy="222624"/>
          </a:xfrm>
          <a:prstGeom prst="rect">
            <a:avLst/>
          </a:prstGeom>
        </p:spPr>
        <p:txBody>
          <a:bodyPr>
            <a:noAutofit/>
          </a:bodyPr>
          <a:lstStyle>
            <a:lvl1pPr marL="0" indent="0" algn="ctr">
              <a:buFontTx/>
              <a:buNone/>
              <a:defRPr sz="1400" baseline="0">
                <a:solidFill>
                  <a:srgbClr val="18AF9B"/>
                </a:solidFill>
                <a:latin typeface="Arial" charset="0"/>
                <a:ea typeface="Arial" charset="0"/>
                <a:cs typeface="Arial" charset="0"/>
              </a:defRPr>
            </a:lvl1pPr>
            <a:lvl2pPr marL="342884" indent="0">
              <a:buFontTx/>
              <a:buNone/>
              <a:defRPr/>
            </a:lvl2pPr>
            <a:lvl3pPr marL="685766" indent="0">
              <a:buFontTx/>
              <a:buNone/>
              <a:defRPr/>
            </a:lvl3pPr>
            <a:lvl4pPr marL="1028649" indent="0">
              <a:buFontTx/>
              <a:buNone/>
              <a:defRPr/>
            </a:lvl4pPr>
            <a:lvl5pPr marL="1371532" indent="0">
              <a:buFontTx/>
              <a:buNone/>
              <a:defRPr/>
            </a:lvl5pPr>
          </a:lstStyle>
          <a:p>
            <a:pPr lvl="0"/>
            <a:r>
              <a:rPr lang="fr-FR" dirty="0" smtClean="0"/>
              <a:t>DD / MM / YYYY</a:t>
            </a:r>
            <a:endParaRPr lang="fr-FR" dirty="0"/>
          </a:p>
        </p:txBody>
      </p:sp>
      <p:sp>
        <p:nvSpPr>
          <p:cNvPr id="16" name="Espace réservé du texte 14"/>
          <p:cNvSpPr>
            <a:spLocks noGrp="1"/>
          </p:cNvSpPr>
          <p:nvPr>
            <p:ph type="body" sz="quarter" idx="11" hasCustomPrompt="1"/>
          </p:nvPr>
        </p:nvSpPr>
        <p:spPr>
          <a:xfrm>
            <a:off x="1143000" y="5067129"/>
            <a:ext cx="6858000" cy="222624"/>
          </a:xfrm>
          <a:prstGeom prst="rect">
            <a:avLst/>
          </a:prstGeom>
        </p:spPr>
        <p:txBody>
          <a:bodyPr>
            <a:noAutofit/>
          </a:bodyPr>
          <a:lstStyle>
            <a:lvl1pPr marL="0" indent="0" algn="ctr">
              <a:buFontTx/>
              <a:buNone/>
              <a:defRPr sz="1800" baseline="0">
                <a:solidFill>
                  <a:srgbClr val="18AF9B"/>
                </a:solidFill>
                <a:latin typeface="Arial" charset="0"/>
                <a:ea typeface="Arial" charset="0"/>
                <a:cs typeface="Arial" charset="0"/>
              </a:defRPr>
            </a:lvl1pPr>
            <a:lvl2pPr marL="342884" indent="0">
              <a:buFontTx/>
              <a:buNone/>
              <a:defRPr/>
            </a:lvl2pPr>
            <a:lvl3pPr marL="685766" indent="0">
              <a:buFontTx/>
              <a:buNone/>
              <a:defRPr/>
            </a:lvl3pPr>
            <a:lvl4pPr marL="1028649" indent="0">
              <a:buFontTx/>
              <a:buNone/>
              <a:defRPr/>
            </a:lvl4pPr>
            <a:lvl5pPr marL="1371532" indent="0">
              <a:buFontTx/>
              <a:buNone/>
              <a:defRPr/>
            </a:lvl5pPr>
          </a:lstStyle>
          <a:p>
            <a:pPr lvl="0"/>
            <a:r>
              <a:rPr lang="fr-FR" dirty="0" smtClean="0"/>
              <a:t>First and Last Name</a:t>
            </a:r>
            <a:endParaRPr lang="fr-FR" dirty="0"/>
          </a:p>
        </p:txBody>
      </p:sp>
      <p:pic>
        <p:nvPicPr>
          <p:cNvPr id="10" name="Image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161309" y="394811"/>
            <a:ext cx="4821382" cy="1983264"/>
          </a:xfrm>
          <a:prstGeom prst="rect">
            <a:avLst/>
          </a:prstGeom>
        </p:spPr>
      </p:pic>
      <p:pic>
        <p:nvPicPr>
          <p:cNvPr id="11" name="Picture 10"/>
          <p:cNvPicPr>
            <a:picLocks noChangeAspect="1"/>
          </p:cNvPicPr>
          <p:nvPr userDrawn="1"/>
        </p:nvPicPr>
        <p:blipFill>
          <a:blip r:embed="rId4"/>
          <a:stretch>
            <a:fillRect/>
          </a:stretch>
        </p:blipFill>
        <p:spPr>
          <a:xfrm>
            <a:off x="7897091" y="15416"/>
            <a:ext cx="1246908" cy="931678"/>
          </a:xfrm>
          <a:prstGeom prst="rect">
            <a:avLst/>
          </a:prstGeom>
        </p:spPr>
      </p:pic>
    </p:spTree>
    <p:extLst>
      <p:ext uri="{BB962C8B-B14F-4D97-AF65-F5344CB8AC3E}">
        <p14:creationId xmlns:p14="http://schemas.microsoft.com/office/powerpoint/2010/main" val="101378365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028950" y="6286501"/>
            <a:ext cx="3086100" cy="365125"/>
          </a:xfrm>
          <a:prstGeom prst="rect">
            <a:avLst/>
          </a:prstGeom>
        </p:spPr>
        <p:txBody>
          <a:bodyPr vert="horz" lIns="91440" tIns="45720" rIns="91440" bIns="45720" rtlCol="0" anchor="ctr"/>
          <a:lstStyle>
            <a:lvl1pPr algn="ctr">
              <a:defRPr sz="1050">
                <a:solidFill>
                  <a:srgbClr val="18AF9B"/>
                </a:solidFill>
                <a:latin typeface="Arial" panose="020B0604020202020204" pitchFamily="34" charset="0"/>
                <a:cs typeface="Arial" panose="020B0604020202020204" pitchFamily="34" charset="0"/>
              </a:defRPr>
            </a:lvl1pPr>
          </a:lstStyle>
          <a:p>
            <a:r>
              <a:rPr lang="en-GB" smtClean="0"/>
              <a:t>P.Canal, F.Carminati CHEP 2018</a:t>
            </a:r>
            <a:endParaRPr lang="en-GB" dirty="0" smtClean="0"/>
          </a:p>
        </p:txBody>
      </p:sp>
      <p:sp>
        <p:nvSpPr>
          <p:cNvPr id="7" name="Slide Number Placeholder 22"/>
          <p:cNvSpPr txBox="1">
            <a:spLocks/>
          </p:cNvSpPr>
          <p:nvPr userDrawn="1"/>
        </p:nvSpPr>
        <p:spPr>
          <a:xfrm>
            <a:off x="8286751" y="6347626"/>
            <a:ext cx="387062" cy="365125"/>
          </a:xfrm>
          <a:prstGeom prst="rect">
            <a:avLst/>
          </a:prstGeom>
        </p:spPr>
        <p:txBody>
          <a:bodyPr/>
          <a:lstStyle>
            <a:defPPr>
              <a:defRPr lang="fr-FR"/>
            </a:defPPr>
            <a:lvl1pPr marL="0" algn="l" defTabSz="914400" rtl="0" eaLnBrk="1" latinLnBrk="0" hangingPunct="1">
              <a:defRPr sz="1100" kern="1200">
                <a:solidFill>
                  <a:srgbClr val="18AF9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E960A2-242F-CC40-87F9-290FD5864A37}" type="slidenum">
              <a:rPr lang="fr-FR" sz="1050" smtClean="0"/>
              <a:pPr/>
              <a:t>‹#›</a:t>
            </a:fld>
            <a:endParaRPr lang="fr-FR" sz="825" dirty="0"/>
          </a:p>
        </p:txBody>
      </p:sp>
      <p:sp>
        <p:nvSpPr>
          <p:cNvPr id="9" name="Espace réservé du titre 1"/>
          <p:cNvSpPr>
            <a:spLocks noGrp="1"/>
          </p:cNvSpPr>
          <p:nvPr>
            <p:ph type="title"/>
          </p:nvPr>
        </p:nvSpPr>
        <p:spPr>
          <a:xfrm>
            <a:off x="476250" y="98425"/>
            <a:ext cx="10515600" cy="1325563"/>
          </a:xfrm>
          <a:prstGeom prst="rect">
            <a:avLst/>
          </a:prstGeom>
        </p:spPr>
        <p:txBody>
          <a:bodyPr vert="horz" lIns="91440" tIns="45720" rIns="91440" bIns="45720" rtlCol="0" anchor="ctr">
            <a:normAutofit/>
          </a:bodyPr>
          <a:lstStyle/>
          <a:p>
            <a:r>
              <a:rPr lang="fr-FR" dirty="0" smtClean="0"/>
              <a:t>CERN </a:t>
            </a:r>
            <a:r>
              <a:rPr lang="fr-FR" dirty="0" err="1" smtClean="0"/>
              <a:t>openlab</a:t>
            </a:r>
            <a:r>
              <a:rPr lang="fr-FR" dirty="0" smtClean="0"/>
              <a:t> </a:t>
            </a:r>
            <a:r>
              <a:rPr lang="fr-FR" dirty="0" err="1" smtClean="0"/>
              <a:t>presentations</a:t>
            </a:r>
            <a:endParaRPr lang="fr-FR" dirty="0"/>
          </a:p>
        </p:txBody>
      </p:sp>
      <p:sp>
        <p:nvSpPr>
          <p:cNvPr id="10" name="Espace réservé du texte 2"/>
          <p:cNvSpPr>
            <a:spLocks noGrp="1"/>
          </p:cNvSpPr>
          <p:nvPr>
            <p:ph type="body" idx="1"/>
          </p:nvPr>
        </p:nvSpPr>
        <p:spPr>
          <a:xfrm>
            <a:off x="488951" y="1364962"/>
            <a:ext cx="8261350" cy="4703329"/>
          </a:xfrm>
          <a:prstGeom prst="rect">
            <a:avLst/>
          </a:prstGeom>
        </p:spPr>
        <p:txBody>
          <a:bodyPr vert="horz" lIns="91440" tIns="45720" rIns="91440" bIns="45720" rtlCol="0">
            <a:normAutofit/>
          </a:bodyPr>
          <a:lstStyle/>
          <a:p>
            <a:pPr lvl="0"/>
            <a:r>
              <a:rPr lang="en-GB" noProof="0" dirty="0" smtClean="0"/>
              <a:t>Below are slides that may be useful in creating your presentation. They can be used to give a brief overview CERN </a:t>
            </a:r>
            <a:r>
              <a:rPr lang="en-GB" noProof="0" dirty="0" err="1" smtClean="0"/>
              <a:t>openlab</a:t>
            </a:r>
            <a:r>
              <a:rPr lang="en-GB" noProof="0" dirty="0" smtClean="0"/>
              <a:t> and its work. Feel free to include as many or as few of these slides as you see fit.</a:t>
            </a:r>
          </a:p>
          <a:p>
            <a:pPr lvl="0"/>
            <a:r>
              <a:rPr lang="en-GB" noProof="0" dirty="0" smtClean="0"/>
              <a:t>Add new slides (of various layouts, but all with the CERN </a:t>
            </a:r>
            <a:r>
              <a:rPr lang="en-GB" noProof="0" dirty="0" err="1" smtClean="0"/>
              <a:t>openlab</a:t>
            </a:r>
            <a:r>
              <a:rPr lang="en-GB" noProof="0" dirty="0" smtClean="0"/>
              <a:t> formatting), by clicking the drop-down arrow alongside ‘add new slide’.</a:t>
            </a:r>
          </a:p>
          <a:p>
            <a:pPr lvl="0"/>
            <a:r>
              <a:rPr lang="en-GB" noProof="0" dirty="0" smtClean="0"/>
              <a:t>If you are unsure about how to use these slides, or would like any guidance about presenting CERN </a:t>
            </a:r>
            <a:r>
              <a:rPr lang="en-GB" noProof="0" dirty="0" err="1" smtClean="0"/>
              <a:t>openlab’s</a:t>
            </a:r>
            <a:r>
              <a:rPr lang="en-GB" noProof="0" dirty="0" smtClean="0"/>
              <a:t> work, please contact Andrew Purcell.</a:t>
            </a:r>
          </a:p>
          <a:p>
            <a:pPr lvl="0"/>
            <a:r>
              <a:rPr lang="en-GB" noProof="0" dirty="0" smtClean="0"/>
              <a:t>These slides are continuously updated by the CERN </a:t>
            </a:r>
            <a:r>
              <a:rPr lang="en-GB" noProof="0" dirty="0" err="1" smtClean="0"/>
              <a:t>openlab</a:t>
            </a:r>
            <a:r>
              <a:rPr lang="en-GB" noProof="0" dirty="0" smtClean="0"/>
              <a:t> communications team. The latest versions (4:3 and 16:9) are available at http://</a:t>
            </a:r>
            <a:r>
              <a:rPr lang="en-GB" noProof="0" dirty="0" err="1" smtClean="0"/>
              <a:t>www.cern.ch</a:t>
            </a:r>
            <a:r>
              <a:rPr lang="en-GB" noProof="0" dirty="0" smtClean="0"/>
              <a:t>/</a:t>
            </a:r>
            <a:r>
              <a:rPr lang="en-GB" noProof="0" dirty="0" err="1" smtClean="0"/>
              <a:t>openlab</a:t>
            </a:r>
            <a:r>
              <a:rPr lang="en-GB" noProof="0" dirty="0" smtClean="0"/>
              <a:t>/templates.</a:t>
            </a:r>
            <a:endParaRPr lang="fr-FR" dirty="0" smtClean="0"/>
          </a:p>
          <a:p>
            <a:pPr lvl="0"/>
            <a:endParaRPr lang="fr-FR" dirty="0"/>
          </a:p>
        </p:txBody>
      </p:sp>
    </p:spTree>
    <p:extLst>
      <p:ext uri="{BB962C8B-B14F-4D97-AF65-F5344CB8AC3E}">
        <p14:creationId xmlns:p14="http://schemas.microsoft.com/office/powerpoint/2010/main" val="3993685062"/>
      </p:ext>
    </p:extLst>
  </p:cSld>
  <p:clrMap bg1="lt1" tx1="dk1" bg2="lt2" tx2="dk2" accent1="accent1" accent2="accent2" accent3="accent3" accent4="accent4" accent5="accent5" accent6="accent6" hlink="hlink" folHlink="folHlink"/>
  <p:sldLayoutIdLst>
    <p:sldLayoutId id="2147483650" r:id="rId1"/>
    <p:sldLayoutId id="2147483681" r:id="rId2"/>
    <p:sldLayoutId id="2147483682" r:id="rId3"/>
    <p:sldLayoutId id="2147483653" r:id="rId4"/>
    <p:sldLayoutId id="2147483673" r:id="rId5"/>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tiff"/><Relationship Id="rId10" Type="http://schemas.openxmlformats.org/officeDocument/2006/relationships/image" Target="../media/image29.png"/><Relationship Id="rId1" Type="http://schemas.openxmlformats.org/officeDocument/2006/relationships/slideLayout" Target="../slideLayouts/slideLayout3.xml"/><Relationship Id="rId2"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0.png"/><Relationship Id="rId3"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microsoft.com/office/2007/relationships/hdphoto" Target="../media/hdphoto1.wdp"/><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7.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14.jpeg"/><Relationship Id="rId5" Type="http://schemas.microsoft.com/office/2007/relationships/hdphoto" Target="../media/hdphoto2.wdp"/><Relationship Id="rId6" Type="http://schemas.openxmlformats.org/officeDocument/2006/relationships/image" Target="../media/image15.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9.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5" Type="http://schemas.openxmlformats.org/officeDocument/2006/relationships/image" Target="../media/image19.tiff"/><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A tale of two programs</a:t>
            </a:r>
            <a:endParaRPr lang="en-US" sz="3600" dirty="0"/>
          </a:p>
        </p:txBody>
      </p:sp>
      <p:sp>
        <p:nvSpPr>
          <p:cNvPr id="7" name="Text Placeholder 6"/>
          <p:cNvSpPr>
            <a:spLocks noGrp="1"/>
          </p:cNvSpPr>
          <p:nvPr>
            <p:ph type="body" sz="quarter" idx="10"/>
          </p:nvPr>
        </p:nvSpPr>
        <p:spPr>
          <a:xfrm>
            <a:off x="1143000" y="6033858"/>
            <a:ext cx="6858000" cy="500758"/>
          </a:xfrm>
        </p:spPr>
        <p:txBody>
          <a:bodyPr/>
          <a:lstStyle/>
          <a:p>
            <a:pPr>
              <a:spcBef>
                <a:spcPts val="0"/>
              </a:spcBef>
            </a:pPr>
            <a:r>
              <a:rPr lang="en-US" sz="1400" b="1" dirty="0" smtClean="0"/>
              <a:t>July 9</a:t>
            </a:r>
            <a:r>
              <a:rPr lang="en-US" sz="1400" b="1" baseline="30000" dirty="0" smtClean="0"/>
              <a:t>th</a:t>
            </a:r>
            <a:r>
              <a:rPr lang="en-US" sz="1400" b="1" dirty="0" smtClean="0"/>
              <a:t>, 2018 14:00, </a:t>
            </a:r>
            <a:r>
              <a:rPr lang="en-US" b="1" dirty="0"/>
              <a:t>Hall 3 (National Palace of Culture</a:t>
            </a:r>
            <a:r>
              <a:rPr lang="en-US" b="1" dirty="0" smtClean="0"/>
              <a:t>)</a:t>
            </a:r>
          </a:p>
          <a:p>
            <a:pPr>
              <a:spcBef>
                <a:spcPts val="600"/>
              </a:spcBef>
            </a:pPr>
            <a:r>
              <a:rPr lang="en-US" b="1" dirty="0"/>
              <a:t>T5 - Software development: </a:t>
            </a:r>
            <a:r>
              <a:rPr lang="en-US" b="1" dirty="0" smtClean="0"/>
              <a:t>S2</a:t>
            </a:r>
            <a:endParaRPr lang="en-US" sz="1400" dirty="0"/>
          </a:p>
        </p:txBody>
      </p:sp>
      <p:sp>
        <p:nvSpPr>
          <p:cNvPr id="8" name="Text Placeholder 7"/>
          <p:cNvSpPr>
            <a:spLocks noGrp="1"/>
          </p:cNvSpPr>
          <p:nvPr>
            <p:ph type="body" sz="quarter" idx="11"/>
          </p:nvPr>
        </p:nvSpPr>
        <p:spPr>
          <a:xfrm>
            <a:off x="1143000" y="5546631"/>
            <a:ext cx="6858000" cy="222624"/>
          </a:xfrm>
        </p:spPr>
        <p:txBody>
          <a:bodyPr/>
          <a:lstStyle/>
          <a:p>
            <a:r>
              <a:rPr lang="en-US" sz="2000" dirty="0" smtClean="0"/>
              <a:t>Philippe Canal, Federico </a:t>
            </a:r>
            <a:r>
              <a:rPr lang="en-US" sz="2000" dirty="0"/>
              <a:t>Carminati</a:t>
            </a:r>
          </a:p>
        </p:txBody>
      </p:sp>
      <p:pic>
        <p:nvPicPr>
          <p:cNvPr id="4" name="Picture 3"/>
          <p:cNvPicPr>
            <a:picLocks noChangeAspect="1"/>
          </p:cNvPicPr>
          <p:nvPr/>
        </p:nvPicPr>
        <p:blipFill>
          <a:blip r:embed="rId2"/>
          <a:stretch>
            <a:fillRect/>
          </a:stretch>
        </p:blipFill>
        <p:spPr>
          <a:xfrm>
            <a:off x="0" y="4193715"/>
            <a:ext cx="9144000" cy="1038558"/>
          </a:xfrm>
          <a:prstGeom prst="rect">
            <a:avLst/>
          </a:prstGeom>
        </p:spPr>
      </p:pic>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3733936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21048549"/>
              </p:ext>
            </p:extLst>
          </p:nvPr>
        </p:nvGraphicFramePr>
        <p:xfrm>
          <a:off x="1159845" y="1636897"/>
          <a:ext cx="6824310" cy="3235960"/>
        </p:xfrm>
        <a:graphic>
          <a:graphicData uri="http://schemas.openxmlformats.org/drawingml/2006/table">
            <a:tbl>
              <a:tblPr firstRow="1" bandRow="1">
                <a:tableStyleId>{5C22544A-7EE6-4342-B048-85BDC9FD1C3A}</a:tableStyleId>
              </a:tblPr>
              <a:tblGrid>
                <a:gridCol w="3412155"/>
                <a:gridCol w="3412155"/>
              </a:tblGrid>
              <a:tr h="370840">
                <a:tc>
                  <a:txBody>
                    <a:bodyPr/>
                    <a:lstStyle/>
                    <a:p>
                      <a:r>
                        <a:rPr lang="en-US" dirty="0" smtClean="0"/>
                        <a:t>Disruptor</a:t>
                      </a:r>
                      <a:br>
                        <a:rPr lang="en-US" dirty="0" smtClean="0"/>
                      </a:br>
                      <a:endParaRPr lang="en-US" dirty="0"/>
                    </a:p>
                  </a:txBody>
                  <a:tcPr/>
                </a:tc>
                <a:tc>
                  <a:txBody>
                    <a:bodyPr/>
                    <a:lstStyle/>
                    <a:p>
                      <a:r>
                        <a:rPr lang="en-US" dirty="0" err="1" smtClean="0"/>
                        <a:t>Disruptee</a:t>
                      </a:r>
                      <a:endParaRPr lang="en-US" dirty="0"/>
                    </a:p>
                  </a:txBody>
                  <a:tcPr/>
                </a:tc>
              </a:tr>
              <a:tr h="370840">
                <a:tc>
                  <a:txBody>
                    <a:bodyPr/>
                    <a:lstStyle/>
                    <a:p>
                      <a:r>
                        <a:rPr lang="en-US" dirty="0" smtClean="0">
                          <a:effectLst/>
                        </a:rPr>
                        <a:t>Personal computers</a:t>
                      </a:r>
                      <a:endParaRPr lang="en-US" dirty="0"/>
                    </a:p>
                  </a:txBody>
                  <a:tcPr/>
                </a:tc>
                <a:tc>
                  <a:txBody>
                    <a:bodyPr/>
                    <a:lstStyle/>
                    <a:p>
                      <a:r>
                        <a:rPr lang="en-US" dirty="0" smtClean="0">
                          <a:effectLst/>
                        </a:rPr>
                        <a:t>Mainframe and mini computers</a:t>
                      </a:r>
                      <a:endParaRPr lang="en-US" dirty="0"/>
                    </a:p>
                  </a:txBody>
                  <a:tcPr/>
                </a:tc>
              </a:tr>
              <a:tr h="370840">
                <a:tc>
                  <a:txBody>
                    <a:bodyPr/>
                    <a:lstStyle/>
                    <a:p>
                      <a:r>
                        <a:rPr lang="en-US" dirty="0" smtClean="0">
                          <a:effectLst/>
                        </a:rPr>
                        <a:t>Mini mills</a:t>
                      </a:r>
                      <a:endParaRPr lang="en-US" dirty="0"/>
                    </a:p>
                  </a:txBody>
                  <a:tcPr/>
                </a:tc>
                <a:tc>
                  <a:txBody>
                    <a:bodyPr/>
                    <a:lstStyle/>
                    <a:p>
                      <a:r>
                        <a:rPr lang="en-US" dirty="0" smtClean="0">
                          <a:effectLst/>
                        </a:rPr>
                        <a:t>Integrated steel mills</a:t>
                      </a:r>
                      <a:endParaRPr lang="en-US" dirty="0"/>
                    </a:p>
                  </a:txBody>
                  <a:tcPr/>
                </a:tc>
              </a:tr>
              <a:tr h="370840">
                <a:tc>
                  <a:txBody>
                    <a:bodyPr/>
                    <a:lstStyle/>
                    <a:p>
                      <a:r>
                        <a:rPr lang="en-US" dirty="0" smtClean="0">
                          <a:effectLst/>
                        </a:rPr>
                        <a:t>Cellular phones</a:t>
                      </a:r>
                      <a:endParaRPr lang="en-US" dirty="0"/>
                    </a:p>
                  </a:txBody>
                  <a:tcPr/>
                </a:tc>
                <a:tc>
                  <a:txBody>
                    <a:bodyPr/>
                    <a:lstStyle/>
                    <a:p>
                      <a:r>
                        <a:rPr lang="en-US" dirty="0" smtClean="0">
                          <a:effectLst/>
                        </a:rPr>
                        <a:t>Fixed line telephony</a:t>
                      </a:r>
                      <a:endParaRPr lang="en-US" dirty="0"/>
                    </a:p>
                  </a:txBody>
                  <a:tcPr/>
                </a:tc>
              </a:tr>
              <a:tr h="370840">
                <a:tc>
                  <a:txBody>
                    <a:bodyPr/>
                    <a:lstStyle/>
                    <a:p>
                      <a:r>
                        <a:rPr lang="en-US" dirty="0" smtClean="0">
                          <a:effectLst/>
                        </a:rPr>
                        <a:t>Community colleges</a:t>
                      </a:r>
                      <a:endParaRPr lang="en-US" dirty="0"/>
                    </a:p>
                  </a:txBody>
                  <a:tcPr/>
                </a:tc>
                <a:tc>
                  <a:txBody>
                    <a:bodyPr/>
                    <a:lstStyle/>
                    <a:p>
                      <a:r>
                        <a:rPr lang="en-US" dirty="0" smtClean="0">
                          <a:effectLst/>
                        </a:rPr>
                        <a:t>Four-year colleges</a:t>
                      </a:r>
                      <a:endParaRPr lang="en-US" dirty="0"/>
                    </a:p>
                  </a:txBody>
                  <a:tcPr/>
                </a:tc>
              </a:tr>
              <a:tr h="370840">
                <a:tc>
                  <a:txBody>
                    <a:bodyPr/>
                    <a:lstStyle/>
                    <a:p>
                      <a:r>
                        <a:rPr lang="en-US" dirty="0" smtClean="0">
                          <a:effectLst/>
                        </a:rPr>
                        <a:t>Discount retailers</a:t>
                      </a:r>
                      <a:endParaRPr lang="en-US" dirty="0"/>
                    </a:p>
                  </a:txBody>
                  <a:tcPr/>
                </a:tc>
                <a:tc>
                  <a:txBody>
                    <a:bodyPr/>
                    <a:lstStyle/>
                    <a:p>
                      <a:r>
                        <a:rPr lang="en-US" dirty="0" smtClean="0">
                          <a:effectLst/>
                        </a:rPr>
                        <a:t>Full-service department stores</a:t>
                      </a:r>
                      <a:endParaRPr lang="en-US" dirty="0"/>
                    </a:p>
                  </a:txBody>
                  <a:tcPr/>
                </a:tc>
              </a:tr>
              <a:tr h="370840">
                <a:tc>
                  <a:txBody>
                    <a:bodyPr/>
                    <a:lstStyle/>
                    <a:p>
                      <a:r>
                        <a:rPr lang="en-US" dirty="0" smtClean="0">
                          <a:effectLst/>
                        </a:rPr>
                        <a:t>Retail medical clinics</a:t>
                      </a:r>
                      <a:endParaRPr lang="en-US" dirty="0"/>
                    </a:p>
                  </a:txBody>
                  <a:tcPr/>
                </a:tc>
                <a:tc>
                  <a:txBody>
                    <a:bodyPr/>
                    <a:lstStyle/>
                    <a:p>
                      <a:r>
                        <a:rPr lang="en-US" dirty="0" smtClean="0">
                          <a:effectLst/>
                        </a:rPr>
                        <a:t>Traditional doctor’s offices</a:t>
                      </a:r>
                      <a:endParaRPr lang="en-US" dirty="0"/>
                    </a:p>
                  </a:txBody>
                  <a:tcPr/>
                </a:tc>
              </a:tr>
              <a:tr h="370840">
                <a:tc>
                  <a:txBody>
                    <a:bodyPr/>
                    <a:lstStyle/>
                    <a:p>
                      <a:r>
                        <a:rPr lang="en-US" dirty="0" smtClean="0"/>
                        <a:t>Uber</a:t>
                      </a:r>
                      <a:endParaRPr lang="en-US" dirty="0"/>
                    </a:p>
                  </a:txBody>
                  <a:tcPr/>
                </a:tc>
                <a:tc>
                  <a:txBody>
                    <a:bodyPr/>
                    <a:lstStyle/>
                    <a:p>
                      <a:r>
                        <a:rPr lang="en-US" dirty="0" smtClean="0"/>
                        <a:t>Taxi companies</a:t>
                      </a:r>
                      <a:endParaRPr lang="en-US" dirty="0"/>
                    </a:p>
                  </a:txBody>
                  <a:tcPr/>
                </a:tc>
              </a:tr>
            </a:tbl>
          </a:graphicData>
        </a:graphic>
      </p:graphicFrame>
      <p:sp>
        <p:nvSpPr>
          <p:cNvPr id="3" name="Footer Placeholder 2"/>
          <p:cNvSpPr>
            <a:spLocks noGrp="1"/>
          </p:cNvSpPr>
          <p:nvPr>
            <p:ph type="ftr" sz="quarter" idx="3"/>
          </p:nvPr>
        </p:nvSpPr>
        <p:spPr/>
        <p:txBody>
          <a:bodyPr/>
          <a:lstStyle/>
          <a:p>
            <a:r>
              <a:rPr lang="en-GB" smtClean="0"/>
              <a:t>P.Canal, F.Carminati CHEP 2018</a:t>
            </a:r>
            <a:endParaRPr lang="en-GB" dirty="0"/>
          </a:p>
        </p:txBody>
      </p:sp>
      <p:sp>
        <p:nvSpPr>
          <p:cNvPr id="4" name="Title 3"/>
          <p:cNvSpPr>
            <a:spLocks noGrp="1"/>
          </p:cNvSpPr>
          <p:nvPr>
            <p:ph type="title"/>
          </p:nvPr>
        </p:nvSpPr>
        <p:spPr/>
        <p:txBody>
          <a:bodyPr>
            <a:normAutofit/>
          </a:bodyPr>
          <a:lstStyle/>
          <a:p>
            <a:r>
              <a:rPr lang="en-US" dirty="0" smtClean="0"/>
              <a:t>More examples</a:t>
            </a:r>
            <a:endParaRPr lang="en-US" dirty="0"/>
          </a:p>
        </p:txBody>
      </p:sp>
    </p:spTree>
    <p:extLst>
      <p:ext uri="{BB962C8B-B14F-4D97-AF65-F5344CB8AC3E}">
        <p14:creationId xmlns:p14="http://schemas.microsoft.com/office/powerpoint/2010/main" val="160963423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7886700" cy="3671926"/>
          </a:xfrm>
        </p:spPr>
        <p:txBody>
          <a:bodyPr>
            <a:normAutofit/>
          </a:bodyPr>
          <a:lstStyle/>
          <a:p>
            <a:r>
              <a:rPr lang="en-US" sz="2800" dirty="0" smtClean="0"/>
              <a:t>In GEANT&lt;X&gt; case there is no incumbent and competitor and market and</a:t>
            </a:r>
            <a:r>
              <a:rPr lang="mr-IN" sz="2800" dirty="0" smtClean="0"/>
              <a:t>…</a:t>
            </a:r>
            <a:r>
              <a:rPr lang="en-US" sz="2800" dirty="0" smtClean="0"/>
              <a:t> </a:t>
            </a:r>
          </a:p>
          <a:p>
            <a:r>
              <a:rPr lang="en-US" sz="2800" dirty="0" smtClean="0"/>
              <a:t>We are the same people! </a:t>
            </a:r>
          </a:p>
          <a:p>
            <a:r>
              <a:rPr lang="en-US" sz="2800" dirty="0" smtClean="0"/>
              <a:t>Same users, same developers (sometimes overlapping), same market</a:t>
            </a:r>
            <a:endParaRPr lang="en-US" sz="3200" baseline="30000" dirty="0" smtClean="0"/>
          </a:p>
          <a:p>
            <a:endParaRPr lang="en-US" dirty="0" smtClean="0"/>
          </a:p>
        </p:txBody>
      </p:sp>
      <p:sp>
        <p:nvSpPr>
          <p:cNvPr id="5" name="Footer Placeholder 4"/>
          <p:cNvSpPr>
            <a:spLocks noGrp="1"/>
          </p:cNvSpPr>
          <p:nvPr>
            <p:ph type="ftr" sz="quarter" idx="3"/>
          </p:nvPr>
        </p:nvSpPr>
        <p:spPr/>
        <p:txBody>
          <a:bodyPr/>
          <a:lstStyle/>
          <a:p>
            <a:r>
              <a:rPr lang="en-US" smtClean="0"/>
              <a:t>P.Canal, F.Carminati CHEP 2018</a:t>
            </a:r>
            <a:endParaRPr lang="en-US" dirty="0"/>
          </a:p>
        </p:txBody>
      </p:sp>
      <p:sp>
        <p:nvSpPr>
          <p:cNvPr id="2" name="Title 1"/>
          <p:cNvSpPr>
            <a:spLocks noGrp="1"/>
          </p:cNvSpPr>
          <p:nvPr>
            <p:ph type="title"/>
          </p:nvPr>
        </p:nvSpPr>
        <p:spPr/>
        <p:txBody>
          <a:bodyPr>
            <a:normAutofit/>
          </a:bodyPr>
          <a:lstStyle/>
          <a:p>
            <a:r>
              <a:rPr lang="en-US" dirty="0" smtClean="0"/>
              <a:t>Does it applies?</a:t>
            </a:r>
            <a:endParaRPr lang="en-US" dirty="0"/>
          </a:p>
        </p:txBody>
      </p:sp>
      <p:pic>
        <p:nvPicPr>
          <p:cNvPr id="7" name="Picture 6"/>
          <p:cNvPicPr>
            <a:picLocks noChangeAspect="1"/>
          </p:cNvPicPr>
          <p:nvPr/>
        </p:nvPicPr>
        <p:blipFill>
          <a:blip r:embed="rId2"/>
          <a:stretch>
            <a:fillRect/>
          </a:stretch>
        </p:blipFill>
        <p:spPr>
          <a:xfrm>
            <a:off x="1663700" y="4416821"/>
            <a:ext cx="5816600" cy="1282700"/>
          </a:xfrm>
          <a:prstGeom prst="rect">
            <a:avLst/>
          </a:prstGeom>
        </p:spPr>
      </p:pic>
    </p:spTree>
    <p:extLst>
      <p:ext uri="{BB962C8B-B14F-4D97-AF65-F5344CB8AC3E}">
        <p14:creationId xmlns:p14="http://schemas.microsoft.com/office/powerpoint/2010/main" val="41596495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61562" y="34344"/>
            <a:ext cx="7728634" cy="792000"/>
            <a:chOff x="61561" y="-42656"/>
            <a:chExt cx="8296454" cy="850188"/>
          </a:xfrm>
        </p:grpSpPr>
        <p:pic>
          <p:nvPicPr>
            <p:cNvPr id="37" name="Picture 36"/>
            <p:cNvPicPr>
              <a:picLocks noChangeAspect="1"/>
            </p:cNvPicPr>
            <p:nvPr/>
          </p:nvPicPr>
          <p:blipFill>
            <a:blip r:embed="rId2"/>
            <a:stretch>
              <a:fillRect/>
            </a:stretch>
          </p:blipFill>
          <p:spPr>
            <a:xfrm>
              <a:off x="61561" y="72590"/>
              <a:ext cx="894213" cy="660098"/>
            </a:xfrm>
            <a:prstGeom prst="rect">
              <a:avLst/>
            </a:prstGeom>
          </p:spPr>
        </p:pic>
        <p:pic>
          <p:nvPicPr>
            <p:cNvPr id="39" name="Picture 38"/>
            <p:cNvPicPr>
              <a:picLocks noChangeAspect="1"/>
            </p:cNvPicPr>
            <p:nvPr/>
          </p:nvPicPr>
          <p:blipFill>
            <a:blip r:embed="rId3"/>
            <a:stretch>
              <a:fillRect/>
            </a:stretch>
          </p:blipFill>
          <p:spPr>
            <a:xfrm>
              <a:off x="1032855" y="72591"/>
              <a:ext cx="2029760" cy="383035"/>
            </a:xfrm>
            <a:prstGeom prst="rect">
              <a:avLst/>
            </a:prstGeom>
          </p:spPr>
        </p:pic>
        <p:pic>
          <p:nvPicPr>
            <p:cNvPr id="40" name="Picture 39"/>
            <p:cNvPicPr>
              <a:picLocks noChangeAspect="1"/>
            </p:cNvPicPr>
            <p:nvPr/>
          </p:nvPicPr>
          <p:blipFill>
            <a:blip r:embed="rId4"/>
            <a:stretch>
              <a:fillRect/>
            </a:stretch>
          </p:blipFill>
          <p:spPr>
            <a:xfrm>
              <a:off x="3025803" y="-42655"/>
              <a:ext cx="1133583" cy="850187"/>
            </a:xfrm>
            <a:prstGeom prst="rect">
              <a:avLst/>
            </a:prstGeom>
          </p:spPr>
        </p:pic>
        <p:pic>
          <p:nvPicPr>
            <p:cNvPr id="41" name="Picture 40"/>
            <p:cNvPicPr>
              <a:picLocks noChangeAspect="1"/>
            </p:cNvPicPr>
            <p:nvPr/>
          </p:nvPicPr>
          <p:blipFill>
            <a:blip r:embed="rId5"/>
            <a:stretch>
              <a:fillRect/>
            </a:stretch>
          </p:blipFill>
          <p:spPr>
            <a:xfrm>
              <a:off x="4160349" y="-42656"/>
              <a:ext cx="843515" cy="632636"/>
            </a:xfrm>
            <a:prstGeom prst="rect">
              <a:avLst/>
            </a:prstGeom>
          </p:spPr>
        </p:pic>
        <p:pic>
          <p:nvPicPr>
            <p:cNvPr id="42" name="Picture 41"/>
            <p:cNvPicPr>
              <a:picLocks noChangeAspect="1"/>
            </p:cNvPicPr>
            <p:nvPr/>
          </p:nvPicPr>
          <p:blipFill>
            <a:blip r:embed="rId6"/>
            <a:stretch>
              <a:fillRect/>
            </a:stretch>
          </p:blipFill>
          <p:spPr>
            <a:xfrm>
              <a:off x="5062626" y="1159"/>
              <a:ext cx="1052425" cy="641980"/>
            </a:xfrm>
            <a:prstGeom prst="rect">
              <a:avLst/>
            </a:prstGeom>
          </p:spPr>
        </p:pic>
        <p:pic>
          <p:nvPicPr>
            <p:cNvPr id="45" name="Picture 44"/>
            <p:cNvPicPr>
              <a:picLocks noChangeAspect="1"/>
            </p:cNvPicPr>
            <p:nvPr/>
          </p:nvPicPr>
          <p:blipFill>
            <a:blip r:embed="rId7"/>
            <a:stretch>
              <a:fillRect/>
            </a:stretch>
          </p:blipFill>
          <p:spPr>
            <a:xfrm>
              <a:off x="6967620" y="33839"/>
              <a:ext cx="1390395" cy="646894"/>
            </a:xfrm>
            <a:prstGeom prst="rect">
              <a:avLst/>
            </a:prstGeom>
          </p:spPr>
        </p:pic>
        <p:pic>
          <p:nvPicPr>
            <p:cNvPr id="47" name="Picture 46"/>
            <p:cNvPicPr>
              <a:picLocks noChangeAspect="1"/>
            </p:cNvPicPr>
            <p:nvPr/>
          </p:nvPicPr>
          <p:blipFill>
            <a:blip r:embed="rId8"/>
            <a:stretch>
              <a:fillRect/>
            </a:stretch>
          </p:blipFill>
          <p:spPr>
            <a:xfrm>
              <a:off x="6115050" y="-3755"/>
              <a:ext cx="843515" cy="632636"/>
            </a:xfrm>
            <a:prstGeom prst="rect">
              <a:avLst/>
            </a:prstGeom>
          </p:spPr>
        </p:pic>
      </p:grpSp>
      <p:sp>
        <p:nvSpPr>
          <p:cNvPr id="3" name="Footer Placeholder 2"/>
          <p:cNvSpPr>
            <a:spLocks noGrp="1"/>
          </p:cNvSpPr>
          <p:nvPr>
            <p:ph type="ftr" sz="quarter" idx="3"/>
          </p:nvPr>
        </p:nvSpPr>
        <p:spPr/>
        <p:txBody>
          <a:bodyPr/>
          <a:lstStyle/>
          <a:p>
            <a:r>
              <a:rPr lang="en-GB" smtClean="0"/>
              <a:t>P.Canal, F.Carminati CHEP 2018</a:t>
            </a:r>
            <a:endParaRPr lang="en-GB" dirty="0"/>
          </a:p>
        </p:txBody>
      </p:sp>
      <p:sp>
        <p:nvSpPr>
          <p:cNvPr id="4" name="Title 3"/>
          <p:cNvSpPr>
            <a:spLocks noGrp="1"/>
          </p:cNvSpPr>
          <p:nvPr>
            <p:ph type="title"/>
          </p:nvPr>
        </p:nvSpPr>
        <p:spPr>
          <a:xfrm>
            <a:off x="41893" y="644860"/>
            <a:ext cx="6848646" cy="854068"/>
          </a:xfrm>
        </p:spPr>
        <p:txBody>
          <a:bodyPr/>
          <a:lstStyle/>
          <a:p>
            <a:r>
              <a:rPr lang="en-US" dirty="0"/>
              <a:t>Adopted Strategy</a:t>
            </a:r>
          </a:p>
        </p:txBody>
      </p:sp>
      <p:sp>
        <p:nvSpPr>
          <p:cNvPr id="5" name="Oval 4"/>
          <p:cNvSpPr/>
          <p:nvPr/>
        </p:nvSpPr>
        <p:spPr>
          <a:xfrm>
            <a:off x="323386" y="1505416"/>
            <a:ext cx="3880624" cy="47810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dirty="0" smtClean="0"/>
              <a:t>GEANT4 toolkit</a:t>
            </a:r>
            <a:endParaRPr lang="en-US" dirty="0"/>
          </a:p>
        </p:txBody>
      </p:sp>
      <p:sp>
        <p:nvSpPr>
          <p:cNvPr id="7" name="Oval 6"/>
          <p:cNvSpPr/>
          <p:nvPr/>
        </p:nvSpPr>
        <p:spPr>
          <a:xfrm>
            <a:off x="944369" y="1940313"/>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smtClean="0"/>
              <a:t>Geometry</a:t>
            </a:r>
            <a:endParaRPr lang="en-US" sz="2000" dirty="0"/>
          </a:p>
        </p:txBody>
      </p:sp>
      <p:sp>
        <p:nvSpPr>
          <p:cNvPr id="8" name="Oval 7"/>
          <p:cNvSpPr/>
          <p:nvPr/>
        </p:nvSpPr>
        <p:spPr>
          <a:xfrm>
            <a:off x="629840" y="2668478"/>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smtClean="0"/>
              <a:t>Hadronic</a:t>
            </a:r>
            <a:endParaRPr lang="en-US" sz="2000" dirty="0"/>
          </a:p>
        </p:txBody>
      </p:sp>
      <p:sp>
        <p:nvSpPr>
          <p:cNvPr id="9" name="Oval 8"/>
          <p:cNvSpPr/>
          <p:nvPr/>
        </p:nvSpPr>
        <p:spPr>
          <a:xfrm>
            <a:off x="491002" y="3396643"/>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smtClean="0"/>
              <a:t>Electromag</a:t>
            </a:r>
            <a:endParaRPr lang="en-US" sz="2000" dirty="0"/>
          </a:p>
        </p:txBody>
      </p:sp>
      <p:sp>
        <p:nvSpPr>
          <p:cNvPr id="10" name="Oval 9"/>
          <p:cNvSpPr/>
          <p:nvPr/>
        </p:nvSpPr>
        <p:spPr>
          <a:xfrm>
            <a:off x="2315272" y="1979969"/>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smtClean="0"/>
              <a:t>Math</a:t>
            </a:r>
            <a:endParaRPr lang="en-US" sz="2000" dirty="0"/>
          </a:p>
        </p:txBody>
      </p:sp>
      <p:sp>
        <p:nvSpPr>
          <p:cNvPr id="11" name="Oval 10"/>
          <p:cNvSpPr/>
          <p:nvPr/>
        </p:nvSpPr>
        <p:spPr>
          <a:xfrm>
            <a:off x="2624718" y="2668478"/>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err="1" smtClean="0"/>
              <a:t>MagF</a:t>
            </a:r>
            <a:r>
              <a:rPr lang="en-US" sz="2000" dirty="0" smtClean="0"/>
              <a:t> Tran</a:t>
            </a:r>
            <a:endParaRPr lang="en-US" sz="2000" dirty="0"/>
          </a:p>
        </p:txBody>
      </p:sp>
      <p:sp>
        <p:nvSpPr>
          <p:cNvPr id="12" name="Oval 11"/>
          <p:cNvSpPr/>
          <p:nvPr/>
        </p:nvSpPr>
        <p:spPr>
          <a:xfrm>
            <a:off x="2812893" y="3396643"/>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smtClean="0"/>
              <a:t>Neutrons</a:t>
            </a:r>
            <a:endParaRPr lang="en-US" sz="2000" dirty="0"/>
          </a:p>
        </p:txBody>
      </p:sp>
      <p:sp>
        <p:nvSpPr>
          <p:cNvPr id="13" name="Oval 12"/>
          <p:cNvSpPr/>
          <p:nvPr/>
        </p:nvSpPr>
        <p:spPr>
          <a:xfrm>
            <a:off x="491002" y="4154105"/>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smtClean="0"/>
              <a:t>Comp </a:t>
            </a:r>
            <a:r>
              <a:rPr lang="en-US" sz="2000" dirty="0" err="1" smtClean="0"/>
              <a:t>i</a:t>
            </a:r>
            <a:endParaRPr lang="en-US" sz="2000" dirty="0"/>
          </a:p>
        </p:txBody>
      </p:sp>
      <p:sp>
        <p:nvSpPr>
          <p:cNvPr id="14" name="Oval 13"/>
          <p:cNvSpPr/>
          <p:nvPr/>
        </p:nvSpPr>
        <p:spPr>
          <a:xfrm>
            <a:off x="2812893" y="4124808"/>
            <a:ext cx="1241270" cy="64677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smtClean="0"/>
              <a:t>Comp </a:t>
            </a:r>
            <a:r>
              <a:rPr lang="en-US" sz="2000" dirty="0"/>
              <a:t>j</a:t>
            </a:r>
          </a:p>
        </p:txBody>
      </p:sp>
      <p:sp>
        <p:nvSpPr>
          <p:cNvPr id="16" name="Oval 15"/>
          <p:cNvSpPr/>
          <p:nvPr/>
        </p:nvSpPr>
        <p:spPr>
          <a:xfrm>
            <a:off x="4709996" y="1395760"/>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err="1" smtClean="0"/>
              <a:t>VGeometry</a:t>
            </a:r>
            <a:endParaRPr lang="en-US" sz="2000" dirty="0"/>
          </a:p>
        </p:txBody>
      </p:sp>
      <p:sp>
        <p:nvSpPr>
          <p:cNvPr id="17" name="Oval 16"/>
          <p:cNvSpPr/>
          <p:nvPr/>
        </p:nvSpPr>
        <p:spPr>
          <a:xfrm>
            <a:off x="4709996" y="2132779"/>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err="1" smtClean="0"/>
              <a:t>VMath</a:t>
            </a:r>
            <a:endParaRPr lang="en-US" sz="2000" dirty="0"/>
          </a:p>
        </p:txBody>
      </p:sp>
      <p:sp>
        <p:nvSpPr>
          <p:cNvPr id="18" name="Oval 17"/>
          <p:cNvSpPr/>
          <p:nvPr/>
        </p:nvSpPr>
        <p:spPr>
          <a:xfrm>
            <a:off x="4709996" y="2865861"/>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err="1" smtClean="0"/>
              <a:t>VHadronic</a:t>
            </a:r>
            <a:endParaRPr lang="en-US" sz="2000" dirty="0"/>
          </a:p>
        </p:txBody>
      </p:sp>
      <p:sp>
        <p:nvSpPr>
          <p:cNvPr id="19" name="Oval 18"/>
          <p:cNvSpPr/>
          <p:nvPr/>
        </p:nvSpPr>
        <p:spPr>
          <a:xfrm>
            <a:off x="4737521" y="3598943"/>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2000" dirty="0" err="1" smtClean="0"/>
              <a:t>VmagF</a:t>
            </a:r>
            <a:r>
              <a:rPr lang="en-US" sz="2000" dirty="0" smtClean="0"/>
              <a:t> Tran</a:t>
            </a:r>
            <a:endParaRPr lang="en-US" sz="2000" dirty="0"/>
          </a:p>
        </p:txBody>
      </p:sp>
      <p:sp>
        <p:nvSpPr>
          <p:cNvPr id="20" name="Oval 19"/>
          <p:cNvSpPr/>
          <p:nvPr/>
        </p:nvSpPr>
        <p:spPr>
          <a:xfrm>
            <a:off x="4737521" y="4337597"/>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dirty="0" err="1" smtClean="0"/>
              <a:t>VElectromag</a:t>
            </a:r>
            <a:endParaRPr lang="en-US" dirty="0"/>
          </a:p>
        </p:txBody>
      </p:sp>
      <p:sp>
        <p:nvSpPr>
          <p:cNvPr id="21" name="Oval 20"/>
          <p:cNvSpPr/>
          <p:nvPr/>
        </p:nvSpPr>
        <p:spPr>
          <a:xfrm>
            <a:off x="4709996" y="5076251"/>
            <a:ext cx="1241270" cy="64677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dirty="0" err="1" smtClean="0"/>
              <a:t>VNeutrons</a:t>
            </a:r>
            <a:endParaRPr lang="en-US" dirty="0"/>
          </a:p>
        </p:txBody>
      </p:sp>
      <p:cxnSp>
        <p:nvCxnSpPr>
          <p:cNvPr id="15" name="Straight Arrow Connector 14"/>
          <p:cNvCxnSpPr>
            <a:endCxn id="16" idx="2"/>
          </p:cNvCxnSpPr>
          <p:nvPr/>
        </p:nvCxnSpPr>
        <p:spPr>
          <a:xfrm flipV="1">
            <a:off x="3282215" y="1719145"/>
            <a:ext cx="1427781" cy="13853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 idx="0"/>
            <a:endCxn id="16" idx="6"/>
          </p:cNvCxnSpPr>
          <p:nvPr/>
        </p:nvCxnSpPr>
        <p:spPr>
          <a:xfrm flipH="1" flipV="1">
            <a:off x="5951266" y="1719145"/>
            <a:ext cx="1878546" cy="179348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7" idx="2"/>
          </p:cNvCxnSpPr>
          <p:nvPr/>
        </p:nvCxnSpPr>
        <p:spPr>
          <a:xfrm flipV="1">
            <a:off x="3865988" y="2456164"/>
            <a:ext cx="844008" cy="11158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7" idx="6"/>
          </p:cNvCxnSpPr>
          <p:nvPr/>
        </p:nvCxnSpPr>
        <p:spPr>
          <a:xfrm flipH="1" flipV="1">
            <a:off x="5951266" y="2456164"/>
            <a:ext cx="1623816" cy="114835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6" idx="1"/>
            <a:endCxn id="18" idx="6"/>
          </p:cNvCxnSpPr>
          <p:nvPr/>
        </p:nvCxnSpPr>
        <p:spPr>
          <a:xfrm flipH="1" flipV="1">
            <a:off x="5951266" y="3189246"/>
            <a:ext cx="1396425" cy="573243"/>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19" idx="6"/>
          </p:cNvCxnSpPr>
          <p:nvPr/>
        </p:nvCxnSpPr>
        <p:spPr>
          <a:xfrm flipH="1" flipV="1">
            <a:off x="5978791" y="3922328"/>
            <a:ext cx="1269032" cy="119987"/>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6" idx="2"/>
            <a:endCxn id="20" idx="6"/>
          </p:cNvCxnSpPr>
          <p:nvPr/>
        </p:nvCxnSpPr>
        <p:spPr>
          <a:xfrm flipH="1">
            <a:off x="5978791" y="4365700"/>
            <a:ext cx="1169199" cy="29528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1" idx="6"/>
          </p:cNvCxnSpPr>
          <p:nvPr/>
        </p:nvCxnSpPr>
        <p:spPr>
          <a:xfrm flipH="1">
            <a:off x="5951266" y="4718007"/>
            <a:ext cx="1296557" cy="681629"/>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18" idx="2"/>
          </p:cNvCxnSpPr>
          <p:nvPr/>
        </p:nvCxnSpPr>
        <p:spPr>
          <a:xfrm flipV="1">
            <a:off x="4105941" y="3189246"/>
            <a:ext cx="604055" cy="44573"/>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5" idx="6"/>
            <a:endCxn id="19" idx="2"/>
          </p:cNvCxnSpPr>
          <p:nvPr/>
        </p:nvCxnSpPr>
        <p:spPr>
          <a:xfrm>
            <a:off x="4204010" y="3895959"/>
            <a:ext cx="533511" cy="26369"/>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20" idx="2"/>
          </p:cNvCxnSpPr>
          <p:nvPr/>
        </p:nvCxnSpPr>
        <p:spPr>
          <a:xfrm>
            <a:off x="4105941" y="4619634"/>
            <a:ext cx="631580" cy="4134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21" idx="2"/>
          </p:cNvCxnSpPr>
          <p:nvPr/>
        </p:nvCxnSpPr>
        <p:spPr>
          <a:xfrm>
            <a:off x="3905827" y="5177420"/>
            <a:ext cx="804169" cy="22221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009393" y="1532614"/>
            <a:ext cx="1640837" cy="1200329"/>
          </a:xfrm>
          <a:prstGeom prst="rect">
            <a:avLst/>
          </a:prstGeom>
          <a:noFill/>
        </p:spPr>
        <p:txBody>
          <a:bodyPr wrap="square" rtlCol="0">
            <a:spAutoFit/>
          </a:bodyPr>
          <a:lstStyle/>
          <a:p>
            <a:pPr algn="ctr"/>
            <a:r>
              <a:rPr lang="en-US" sz="2400" dirty="0" smtClean="0">
                <a:latin typeface="Bauhaus 93" charset="0"/>
                <a:ea typeface="Bauhaus 93" charset="0"/>
                <a:cs typeface="Bauhaus 93" charset="0"/>
              </a:rPr>
              <a:t>Leave no (</a:t>
            </a:r>
            <a:r>
              <a:rPr lang="en-US" sz="2400" smtClean="0">
                <a:latin typeface="Bauhaus 93" charset="0"/>
                <a:ea typeface="Bauhaus 93" charset="0"/>
                <a:cs typeface="Bauhaus 93" charset="0"/>
              </a:rPr>
              <a:t>wo)man behind</a:t>
            </a:r>
            <a:endParaRPr lang="en-US" sz="2400">
              <a:latin typeface="Bauhaus 93" charset="0"/>
              <a:ea typeface="Bauhaus 93" charset="0"/>
              <a:cs typeface="Bauhaus 93" charset="0"/>
            </a:endParaRPr>
          </a:p>
        </p:txBody>
      </p:sp>
      <p:grpSp>
        <p:nvGrpSpPr>
          <p:cNvPr id="59" name="Group 58"/>
          <p:cNvGrpSpPr/>
          <p:nvPr/>
        </p:nvGrpSpPr>
        <p:grpSpPr>
          <a:xfrm>
            <a:off x="5331353" y="5456661"/>
            <a:ext cx="3717067" cy="1192264"/>
            <a:chOff x="5331353" y="5456661"/>
            <a:chExt cx="3717067" cy="1192264"/>
          </a:xfrm>
        </p:grpSpPr>
        <p:pic>
          <p:nvPicPr>
            <p:cNvPr id="57" name="Picture 56"/>
            <p:cNvPicPr>
              <a:picLocks noChangeAspect="1"/>
            </p:cNvPicPr>
            <p:nvPr/>
          </p:nvPicPr>
          <p:blipFill rotWithShape="1">
            <a:blip r:embed="rId9"/>
            <a:srcRect l="25773"/>
            <a:stretch/>
          </p:blipFill>
          <p:spPr>
            <a:xfrm>
              <a:off x="7009393" y="5456661"/>
              <a:ext cx="2039027" cy="1192263"/>
            </a:xfrm>
            <a:prstGeom prst="rect">
              <a:avLst/>
            </a:prstGeom>
          </p:spPr>
        </p:pic>
        <p:sp>
          <p:nvSpPr>
            <p:cNvPr id="58" name="TextBox 57"/>
            <p:cNvSpPr txBox="1"/>
            <p:nvPr/>
          </p:nvSpPr>
          <p:spPr>
            <a:xfrm>
              <a:off x="5331353" y="5725595"/>
              <a:ext cx="1682064" cy="923330"/>
            </a:xfrm>
            <a:prstGeom prst="rect">
              <a:avLst/>
            </a:prstGeom>
            <a:noFill/>
          </p:spPr>
          <p:txBody>
            <a:bodyPr wrap="none" rtlCol="0">
              <a:spAutoFit/>
            </a:bodyPr>
            <a:lstStyle/>
            <a:p>
              <a:pPr algn="r"/>
              <a:r>
                <a:rPr lang="en-US" b="1" dirty="0" smtClean="0">
                  <a:solidFill>
                    <a:srgbClr val="FF003B"/>
                  </a:solidFill>
                </a:rPr>
                <a:t>Every</a:t>
              </a:r>
              <a:r>
                <a:rPr lang="en-US" b="1" dirty="0" smtClean="0"/>
                <a:t> </a:t>
              </a:r>
              <a:r>
                <a:rPr lang="en-US" b="1" dirty="0" smtClean="0">
                  <a:solidFill>
                    <a:srgbClr val="C000FF"/>
                  </a:solidFill>
                </a:rPr>
                <a:t>new</a:t>
              </a:r>
              <a:r>
                <a:rPr lang="en-US" b="1" dirty="0" smtClean="0"/>
                <a:t> </a:t>
              </a:r>
              <a:r>
                <a:rPr lang="en-US" b="1" dirty="0" smtClean="0">
                  <a:solidFill>
                    <a:srgbClr val="0029FF"/>
                  </a:solidFill>
                </a:rPr>
                <a:t>idea</a:t>
              </a:r>
              <a:r>
                <a:rPr lang="en-US" b="1" dirty="0" smtClean="0"/>
                <a:t> </a:t>
              </a:r>
              <a:br>
                <a:rPr lang="en-US" b="1" dirty="0" smtClean="0"/>
              </a:br>
              <a:r>
                <a:rPr lang="en-US" b="1" dirty="0" smtClean="0">
                  <a:solidFill>
                    <a:srgbClr val="00FEF3"/>
                  </a:solidFill>
                </a:rPr>
                <a:t>has</a:t>
              </a:r>
              <a:r>
                <a:rPr lang="en-US" b="1" dirty="0" smtClean="0"/>
                <a:t> </a:t>
              </a:r>
              <a:r>
                <a:rPr lang="en-US" b="1" dirty="0" smtClean="0">
                  <a:solidFill>
                    <a:srgbClr val="02FF0A"/>
                  </a:solidFill>
                </a:rPr>
                <a:t>a</a:t>
              </a:r>
              <a:r>
                <a:rPr lang="en-US" b="1" dirty="0" smtClean="0"/>
                <a:t> </a:t>
              </a:r>
              <a:r>
                <a:rPr lang="en-US" b="1" dirty="0" smtClean="0">
                  <a:solidFill>
                    <a:srgbClr val="CAFD02"/>
                  </a:solidFill>
                </a:rPr>
                <a:t>spectrum</a:t>
              </a:r>
              <a:r>
                <a:rPr lang="en-US" b="1" dirty="0" smtClean="0"/>
                <a:t/>
              </a:r>
              <a:br>
                <a:rPr lang="en-US" b="1" dirty="0" smtClean="0"/>
              </a:br>
              <a:r>
                <a:rPr lang="en-US" b="1" dirty="0" smtClean="0">
                  <a:solidFill>
                    <a:srgbClr val="FCA303"/>
                  </a:solidFill>
                </a:rPr>
                <a:t>of</a:t>
              </a:r>
              <a:r>
                <a:rPr lang="en-US" b="1" dirty="0" smtClean="0"/>
                <a:t> </a:t>
              </a:r>
              <a:r>
                <a:rPr lang="en-US" b="1" dirty="0" smtClean="0">
                  <a:solidFill>
                    <a:srgbClr val="FC1B03"/>
                  </a:solidFill>
                </a:rPr>
                <a:t>acceptance</a:t>
              </a:r>
              <a:endParaRPr lang="en-US" b="1" dirty="0">
                <a:solidFill>
                  <a:srgbClr val="FC1B03"/>
                </a:solidFill>
              </a:endParaRPr>
            </a:p>
          </p:txBody>
        </p:sp>
      </p:grpSp>
      <p:sp>
        <p:nvSpPr>
          <p:cNvPr id="60" name="TextBox 59"/>
          <p:cNvSpPr txBox="1"/>
          <p:nvPr/>
        </p:nvSpPr>
        <p:spPr>
          <a:xfrm>
            <a:off x="7021623" y="5473035"/>
            <a:ext cx="1278620" cy="369332"/>
          </a:xfrm>
          <a:prstGeom prst="rect">
            <a:avLst/>
          </a:prstGeom>
          <a:noFill/>
        </p:spPr>
        <p:txBody>
          <a:bodyPr wrap="none" rtlCol="0">
            <a:spAutoFit/>
          </a:bodyPr>
          <a:lstStyle/>
          <a:p>
            <a:r>
              <a:rPr lang="en-US" b="1" dirty="0" err="1">
                <a:solidFill>
                  <a:schemeClr val="bg1"/>
                </a:solidFill>
              </a:rPr>
              <a:t>s</a:t>
            </a:r>
            <a:r>
              <a:rPr lang="en-US" b="1" dirty="0" err="1" smtClean="0">
                <a:solidFill>
                  <a:schemeClr val="bg1"/>
                </a:solidFill>
              </a:rPr>
              <a:t>apienti</a:t>
            </a:r>
            <a:r>
              <a:rPr lang="en-US" b="1" dirty="0" smtClean="0">
                <a:solidFill>
                  <a:schemeClr val="bg1"/>
                </a:solidFill>
              </a:rPr>
              <a:t> sat</a:t>
            </a:r>
            <a:endParaRPr lang="en-US" b="1" dirty="0">
              <a:solidFill>
                <a:schemeClr val="bg1"/>
              </a:solidFill>
            </a:endParaRPr>
          </a:p>
        </p:txBody>
      </p:sp>
      <p:pic>
        <p:nvPicPr>
          <p:cNvPr id="44" name="Picture 43" descr="intel-parallel-computing-centers-allinea-software.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22593" y="793702"/>
            <a:ext cx="1138340" cy="642661"/>
          </a:xfrm>
          <a:prstGeom prst="rect">
            <a:avLst/>
          </a:prstGeom>
        </p:spPr>
      </p:pic>
      <p:sp>
        <p:nvSpPr>
          <p:cNvPr id="6" name="Oval 5"/>
          <p:cNvSpPr>
            <a:spLocks noChangeAspect="1"/>
          </p:cNvSpPr>
          <p:nvPr/>
        </p:nvSpPr>
        <p:spPr>
          <a:xfrm>
            <a:off x="7147990" y="3512631"/>
            <a:ext cx="1363644" cy="1706137"/>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GEANTV</a:t>
            </a:r>
          </a:p>
          <a:p>
            <a:pPr algn="ctr"/>
            <a:r>
              <a:rPr lang="en-US" dirty="0" smtClean="0"/>
              <a:t>core</a:t>
            </a:r>
            <a:endParaRPr lang="en-US" dirty="0"/>
          </a:p>
        </p:txBody>
      </p:sp>
    </p:spTree>
    <p:extLst>
      <p:ext uri="{BB962C8B-B14F-4D97-AF65-F5344CB8AC3E}">
        <p14:creationId xmlns:p14="http://schemas.microsoft.com/office/powerpoint/2010/main" val="60045270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55556E-7 -2.59259E-6 C 0.05174 -0.06597 0.10365 -0.13125 0.17222 -0.14467 C 0.24132 -0.15787 0.37066 -0.09143 0.41302 -0.07963 " pathEditMode="relative" rAng="0" ptsTypes="AAA">
                                      <p:cBhvr>
                                        <p:cTn id="6" dur="2000" fill="hold"/>
                                        <p:tgtEl>
                                          <p:spTgt spid="7"/>
                                        </p:tgtEl>
                                        <p:attrNameLst>
                                          <p:attrName>ppt_x</p:attrName>
                                          <p:attrName>ppt_y</p:attrName>
                                        </p:attrNameLst>
                                      </p:cBhvr>
                                      <p:rCtr x="20642" y="-7338"/>
                                    </p:animMotion>
                                  </p:childTnLst>
                                </p:cTn>
                              </p:par>
                            </p:childTnLst>
                          </p:cTn>
                        </p:par>
                        <p:par>
                          <p:cTn id="7" fill="hold">
                            <p:stCondLst>
                              <p:cond delay="2000"/>
                            </p:stCondLst>
                            <p:childTnLst>
                              <p:par>
                                <p:cTn id="8" presetID="9" presetClass="exit" presetSubtype="0" fill="hold" grpId="1" nodeType="afterEffect">
                                  <p:stCondLst>
                                    <p:cond delay="0"/>
                                  </p:stCondLst>
                                  <p:childTnLst>
                                    <p:animEffect transition="out" filter="dissolv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childTnLst>
                          </p:cTn>
                        </p:par>
                        <p:par>
                          <p:cTn id="14" fill="hold">
                            <p:stCondLst>
                              <p:cond delay="25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par>
                                <p:cTn id="18" presetID="22" presetClass="entr" presetSubtype="2"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right)">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grpId="0" nodeType="clickEffect">
                                  <p:stCondLst>
                                    <p:cond delay="0"/>
                                  </p:stCondLst>
                                  <p:childTnLst>
                                    <p:animMotion origin="layout" path="M 3.05556E-6 -7.40741E-7 C 0.02083 -0.00995 0.04218 -0.01991 0.08541 -0.01643 C 0.12899 -0.01296 0.23212 0.01482 0.26076 0.02153 " pathEditMode="relative" rAng="0" ptsTypes="AAA">
                                      <p:cBhvr>
                                        <p:cTn id="24" dur="2000" fill="hold"/>
                                        <p:tgtEl>
                                          <p:spTgt spid="10"/>
                                        </p:tgtEl>
                                        <p:attrNameLst>
                                          <p:attrName>ppt_x</p:attrName>
                                          <p:attrName>ppt_y</p:attrName>
                                        </p:attrNameLst>
                                      </p:cBhvr>
                                      <p:rCtr x="13038" y="208"/>
                                    </p:animMotion>
                                  </p:childTnLst>
                                </p:cTn>
                              </p:par>
                            </p:childTnLst>
                          </p:cTn>
                        </p:par>
                        <p:par>
                          <p:cTn id="25" fill="hold">
                            <p:stCondLst>
                              <p:cond delay="2000"/>
                            </p:stCondLst>
                            <p:childTnLst>
                              <p:par>
                                <p:cTn id="26" presetID="9" presetClass="exit" presetSubtype="0" fill="hold" grpId="1" nodeType="afterEffect">
                                  <p:stCondLst>
                                    <p:cond delay="0"/>
                                  </p:stCondLst>
                                  <p:childTnLst>
                                    <p:animEffect transition="out" filter="dissolv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0" presetClass="path" presetSubtype="0" accel="50000" decel="50000" fill="hold" grpId="0" nodeType="clickEffect">
                                  <p:stCondLst>
                                    <p:cond delay="0"/>
                                  </p:stCondLst>
                                  <p:childTnLst>
                                    <p:animMotion origin="layout" path="M 4.44444E-6 -0.00046 C 0.02951 -0.02315 0.05937 -0.0456 0.12031 -0.05324 C 0.18142 -0.06088 0.30954 -0.06065 0.36527 -0.04676 C 0.421 -0.03287 0.43541 0.0125 0.44652 0.02847 " pathEditMode="relative" rAng="0" ptsTypes="AAAA">
                                      <p:cBhvr>
                                        <p:cTn id="41" dur="2000" fill="hold"/>
                                        <p:tgtEl>
                                          <p:spTgt spid="8"/>
                                        </p:tgtEl>
                                        <p:attrNameLst>
                                          <p:attrName>ppt_x</p:attrName>
                                          <p:attrName>ppt_y</p:attrName>
                                        </p:attrNameLst>
                                      </p:cBhvr>
                                      <p:rCtr x="22326" y="-1435"/>
                                    </p:animMotion>
                                  </p:childTnLst>
                                </p:cTn>
                              </p:par>
                            </p:childTnLst>
                          </p:cTn>
                        </p:par>
                        <p:par>
                          <p:cTn id="42" fill="hold">
                            <p:stCondLst>
                              <p:cond delay="2000"/>
                            </p:stCondLst>
                            <p:childTnLst>
                              <p:par>
                                <p:cTn id="43" presetID="9" presetClass="exit" presetSubtype="0" fill="hold" grpId="1" nodeType="afterEffect">
                                  <p:stCondLst>
                                    <p:cond delay="0"/>
                                  </p:stCondLst>
                                  <p:childTnLst>
                                    <p:animEffect transition="out" filter="dissolve">
                                      <p:cBhvr>
                                        <p:cTn id="44" dur="500"/>
                                        <p:tgtEl>
                                          <p:spTgt spid="8"/>
                                        </p:tgtEl>
                                      </p:cBhvr>
                                    </p:animEffect>
                                    <p:set>
                                      <p:cBhvr>
                                        <p:cTn id="45" dur="1" fill="hold">
                                          <p:stCondLst>
                                            <p:cond delay="499"/>
                                          </p:stCondLst>
                                        </p:cTn>
                                        <p:tgtEl>
                                          <p:spTgt spid="8"/>
                                        </p:tgtEl>
                                        <p:attrNameLst>
                                          <p:attrName>style.visibility</p:attrName>
                                        </p:attrNameLst>
                                      </p:cBhvr>
                                      <p:to>
                                        <p:strVal val="hidden"/>
                                      </p:to>
                                    </p:set>
                                  </p:childTnLst>
                                </p:cTn>
                              </p:par>
                              <p:par>
                                <p:cTn id="46" presetID="9"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dissolve">
                                      <p:cBhvr>
                                        <p:cTn id="48" dur="500"/>
                                        <p:tgtEl>
                                          <p:spTgt spid="18"/>
                                        </p:tgtEl>
                                      </p:cBhvr>
                                    </p:animEffect>
                                  </p:childTnLst>
                                </p:cTn>
                              </p:par>
                            </p:childTnLst>
                          </p:cTn>
                        </p:par>
                        <p:par>
                          <p:cTn id="49" fill="hold">
                            <p:stCondLst>
                              <p:cond delay="2500"/>
                            </p:stCondLst>
                            <p:childTnLst>
                              <p:par>
                                <p:cTn id="50" presetID="22" presetClass="entr" presetSubtype="8"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500"/>
                                        <p:tgtEl>
                                          <p:spTgt spid="46"/>
                                        </p:tgtEl>
                                      </p:cBhvr>
                                    </p:animEffect>
                                  </p:childTnLst>
                                </p:cTn>
                              </p:par>
                              <p:par>
                                <p:cTn id="53" presetID="22" presetClass="entr" presetSubtype="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right)">
                                      <p:cBhvr>
                                        <p:cTn id="55" dur="500"/>
                                        <p:tgtEl>
                                          <p:spTgt spid="31"/>
                                        </p:tgtEl>
                                      </p:cBhvr>
                                    </p:animEffect>
                                  </p:childTnLst>
                                </p:cTn>
                              </p:par>
                            </p:childTnLst>
                          </p:cTn>
                        </p:par>
                      </p:childTnLst>
                    </p:cTn>
                  </p:par>
                  <p:par>
                    <p:cTn id="56" fill="hold">
                      <p:stCondLst>
                        <p:cond delay="indefinite"/>
                      </p:stCondLst>
                      <p:childTnLst>
                        <p:par>
                          <p:cTn id="57" fill="hold">
                            <p:stCondLst>
                              <p:cond delay="0"/>
                            </p:stCondLst>
                            <p:childTnLst>
                              <p:par>
                                <p:cTn id="58" presetID="0" presetClass="path" presetSubtype="0" accel="50000" decel="50000" fill="hold" grpId="0" nodeType="clickEffect">
                                  <p:stCondLst>
                                    <p:cond delay="0"/>
                                  </p:stCondLst>
                                  <p:childTnLst>
                                    <p:animMotion origin="layout" path="M -1.11111E-6 -1.11111E-6 C 0.04011 -0.01412 0.08177 -0.02847 0.12101 -0.00579 C 0.16059 0.01667 0.23038 0.13449 0.23038 0.13542 " pathEditMode="relative" rAng="0" ptsTypes="AAA">
                                      <p:cBhvr>
                                        <p:cTn id="59" dur="2000" fill="hold"/>
                                        <p:tgtEl>
                                          <p:spTgt spid="11"/>
                                        </p:tgtEl>
                                        <p:attrNameLst>
                                          <p:attrName>ppt_x</p:attrName>
                                          <p:attrName>ppt_y</p:attrName>
                                        </p:attrNameLst>
                                      </p:cBhvr>
                                      <p:rCtr x="11510" y="5880"/>
                                    </p:animMotion>
                                  </p:childTnLst>
                                </p:cTn>
                              </p:par>
                            </p:childTnLst>
                          </p:cTn>
                        </p:par>
                        <p:par>
                          <p:cTn id="60" fill="hold">
                            <p:stCondLst>
                              <p:cond delay="2000"/>
                            </p:stCondLst>
                            <p:childTnLst>
                              <p:par>
                                <p:cTn id="61" presetID="9" presetClass="exit" presetSubtype="0" fill="hold" grpId="1" nodeType="afterEffect">
                                  <p:stCondLst>
                                    <p:cond delay="0"/>
                                  </p:stCondLst>
                                  <p:childTnLst>
                                    <p:animEffect transition="out" filter="dissolve">
                                      <p:cBhvr>
                                        <p:cTn id="62" dur="500"/>
                                        <p:tgtEl>
                                          <p:spTgt spid="11"/>
                                        </p:tgtEl>
                                      </p:cBhvr>
                                    </p:animEffect>
                                    <p:set>
                                      <p:cBhvr>
                                        <p:cTn id="63" dur="1" fill="hold">
                                          <p:stCondLst>
                                            <p:cond delay="499"/>
                                          </p:stCondLst>
                                        </p:cTn>
                                        <p:tgtEl>
                                          <p:spTgt spid="11"/>
                                        </p:tgtEl>
                                        <p:attrNameLst>
                                          <p:attrName>style.visibility</p:attrName>
                                        </p:attrNameLst>
                                      </p:cBhvr>
                                      <p:to>
                                        <p:strVal val="hidden"/>
                                      </p:to>
                                    </p:set>
                                  </p:childTnLst>
                                </p:cTn>
                              </p:par>
                              <p:par>
                                <p:cTn id="64" presetID="9"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dissolve">
                                      <p:cBhvr>
                                        <p:cTn id="66" dur="500"/>
                                        <p:tgtEl>
                                          <p:spTgt spid="19"/>
                                        </p:tgtEl>
                                      </p:cBhvr>
                                    </p:animEffect>
                                  </p:childTnLst>
                                </p:cTn>
                              </p:par>
                            </p:childTnLst>
                          </p:cTn>
                        </p:par>
                        <p:par>
                          <p:cTn id="67" fill="hold">
                            <p:stCondLst>
                              <p:cond delay="2500"/>
                            </p:stCondLst>
                            <p:childTnLst>
                              <p:par>
                                <p:cTn id="68" presetID="22" presetClass="entr" presetSubtype="8"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wipe(left)">
                                      <p:cBhvr>
                                        <p:cTn id="70" dur="500"/>
                                        <p:tgtEl>
                                          <p:spTgt spid="48"/>
                                        </p:tgtEl>
                                      </p:cBhvr>
                                    </p:animEffect>
                                  </p:childTnLst>
                                </p:cTn>
                              </p:par>
                              <p:par>
                                <p:cTn id="71" presetID="22" presetClass="entr" presetSubtype="2"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right)">
                                      <p:cBhvr>
                                        <p:cTn id="73" dur="500"/>
                                        <p:tgtEl>
                                          <p:spTgt spid="34"/>
                                        </p:tgtEl>
                                      </p:cBhvr>
                                    </p:animEffect>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grpId="0" nodeType="clickEffect">
                                  <p:stCondLst>
                                    <p:cond delay="0"/>
                                  </p:stCondLst>
                                  <p:childTnLst>
                                    <p:animMotion origin="layout" path="M 2.22222E-6 -0.00046 C 0.04496 -0.00648 0.09132 -0.04467 0.14982 -0.03773 C 0.20816 -0.03055 0.29913 0.01875 0.35087 0.0419 C 0.40312 0.06435 0.46475 0.13681 0.46475 0.13727 " pathEditMode="relative" rAng="0" ptsTypes="AAAA">
                                      <p:cBhvr>
                                        <p:cTn id="77" dur="2000" fill="hold"/>
                                        <p:tgtEl>
                                          <p:spTgt spid="9"/>
                                        </p:tgtEl>
                                        <p:attrNameLst>
                                          <p:attrName>ppt_x</p:attrName>
                                          <p:attrName>ppt_y</p:attrName>
                                        </p:attrNameLst>
                                      </p:cBhvr>
                                      <p:rCtr x="23229" y="4977"/>
                                    </p:animMotion>
                                  </p:childTnLst>
                                </p:cTn>
                              </p:par>
                            </p:childTnLst>
                          </p:cTn>
                        </p:par>
                        <p:par>
                          <p:cTn id="78" fill="hold">
                            <p:stCondLst>
                              <p:cond delay="2000"/>
                            </p:stCondLst>
                            <p:childTnLst>
                              <p:par>
                                <p:cTn id="79" presetID="9" presetClass="exit" presetSubtype="0" fill="hold" grpId="1" nodeType="afterEffect">
                                  <p:stCondLst>
                                    <p:cond delay="0"/>
                                  </p:stCondLst>
                                  <p:childTnLst>
                                    <p:animEffect transition="out" filter="dissolve">
                                      <p:cBhvr>
                                        <p:cTn id="80" dur="500"/>
                                        <p:tgtEl>
                                          <p:spTgt spid="9"/>
                                        </p:tgtEl>
                                      </p:cBhvr>
                                    </p:animEffect>
                                    <p:set>
                                      <p:cBhvr>
                                        <p:cTn id="81" dur="1" fill="hold">
                                          <p:stCondLst>
                                            <p:cond delay="499"/>
                                          </p:stCondLst>
                                        </p:cTn>
                                        <p:tgtEl>
                                          <p:spTgt spid="9"/>
                                        </p:tgtEl>
                                        <p:attrNameLst>
                                          <p:attrName>style.visibility</p:attrName>
                                        </p:attrNameLst>
                                      </p:cBhvr>
                                      <p:to>
                                        <p:strVal val="hidden"/>
                                      </p:to>
                                    </p:set>
                                  </p:childTnLst>
                                </p:cTn>
                              </p:par>
                              <p:par>
                                <p:cTn id="82" presetID="1" presetClass="entr" presetSubtype="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childTnLst>
                                </p:cTn>
                              </p:par>
                            </p:childTnLst>
                          </p:cTn>
                        </p:par>
                        <p:par>
                          <p:cTn id="84" fill="hold">
                            <p:stCondLst>
                              <p:cond delay="2500"/>
                            </p:stCondLst>
                            <p:childTnLst>
                              <p:par>
                                <p:cTn id="85" presetID="22" presetClass="entr" presetSubtype="8" fill="hold"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2" fill="hold" nodeType="with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wipe(right)">
                                      <p:cBhvr>
                                        <p:cTn id="90" dur="500"/>
                                        <p:tgtEl>
                                          <p:spTgt spid="38"/>
                                        </p:tgtEl>
                                      </p:cBhvr>
                                    </p:animEffect>
                                  </p:childTnLst>
                                </p:cTn>
                              </p:par>
                            </p:childTnLst>
                          </p:cTn>
                        </p:par>
                      </p:childTnLst>
                    </p:cTn>
                  </p:par>
                  <p:par>
                    <p:cTn id="91" fill="hold">
                      <p:stCondLst>
                        <p:cond delay="indefinite"/>
                      </p:stCondLst>
                      <p:childTnLst>
                        <p:par>
                          <p:cTn id="92" fill="hold">
                            <p:stCondLst>
                              <p:cond delay="0"/>
                            </p:stCondLst>
                            <p:childTnLst>
                              <p:par>
                                <p:cTn id="93" presetID="0" presetClass="path" presetSubtype="0" accel="50000" decel="50000" fill="hold" grpId="0" nodeType="clickEffect">
                                  <p:stCondLst>
                                    <p:cond delay="0"/>
                                  </p:stCondLst>
                                  <p:childTnLst>
                                    <p:animMotion origin="layout" path="M -8.33333E-7 -1.11111E-6 C 0.03576 0.01528 0.07188 0.03125 0.10799 0.07222 C 0.1441 0.1132 0.20764 0.24375 0.20764 0.24398 " pathEditMode="relative" rAng="0" ptsTypes="AAA">
                                      <p:cBhvr>
                                        <p:cTn id="94" dur="2000" fill="hold"/>
                                        <p:tgtEl>
                                          <p:spTgt spid="12"/>
                                        </p:tgtEl>
                                        <p:attrNameLst>
                                          <p:attrName>ppt_x</p:attrName>
                                          <p:attrName>ppt_y</p:attrName>
                                        </p:attrNameLst>
                                      </p:cBhvr>
                                      <p:rCtr x="10382" y="12199"/>
                                    </p:animMotion>
                                  </p:childTnLst>
                                </p:cTn>
                              </p:par>
                            </p:childTnLst>
                          </p:cTn>
                        </p:par>
                        <p:par>
                          <p:cTn id="95" fill="hold">
                            <p:stCondLst>
                              <p:cond delay="2000"/>
                            </p:stCondLst>
                            <p:childTnLst>
                              <p:par>
                                <p:cTn id="96" presetID="9" presetClass="exit" presetSubtype="0" fill="hold" grpId="1" nodeType="afterEffect">
                                  <p:stCondLst>
                                    <p:cond delay="0"/>
                                  </p:stCondLst>
                                  <p:childTnLst>
                                    <p:animEffect transition="out" filter="dissolv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par>
                                <p:cTn id="99" presetID="1" presetClass="entr" presetSubtype="0"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childTnLst>
                                </p:cTn>
                              </p:par>
                            </p:childTnLst>
                          </p:cTn>
                        </p:par>
                        <p:par>
                          <p:cTn id="101" fill="hold">
                            <p:stCondLst>
                              <p:cond delay="2500"/>
                            </p:stCondLst>
                            <p:childTnLst>
                              <p:par>
                                <p:cTn id="102" presetID="22" presetClass="entr" presetSubtype="8" fill="hold"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par>
                                <p:cTn id="105" presetID="22" presetClass="entr" presetSubtype="2" fill="hold"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right)">
                                      <p:cBhvr>
                                        <p:cTn id="107" dur="500"/>
                                        <p:tgtEl>
                                          <p:spTgt spid="43"/>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56"/>
                                        </p:tgtEl>
                                        <p:attrNameLst>
                                          <p:attrName>style.visibility</p:attrName>
                                        </p:attrNameLst>
                                      </p:cBhvr>
                                      <p:to>
                                        <p:strVal val="visible"/>
                                      </p:to>
                                    </p:set>
                                    <p:animEffect transition="in" filter="fade">
                                      <p:cBhvr>
                                        <p:cTn id="112" dur="500"/>
                                        <p:tgtEl>
                                          <p:spTgt spid="56"/>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59"/>
                                        </p:tgtEl>
                                        <p:attrNameLst>
                                          <p:attrName>style.visibility</p:attrName>
                                        </p:attrNameLst>
                                      </p:cBhvr>
                                      <p:to>
                                        <p:strVal val="visible"/>
                                      </p:to>
                                    </p:set>
                                    <p:anim calcmode="lin" valueType="num">
                                      <p:cBhvr additive="base">
                                        <p:cTn id="117" dur="1000" fill="hold"/>
                                        <p:tgtEl>
                                          <p:spTgt spid="59"/>
                                        </p:tgtEl>
                                        <p:attrNameLst>
                                          <p:attrName>ppt_x</p:attrName>
                                        </p:attrNameLst>
                                      </p:cBhvr>
                                      <p:tavLst>
                                        <p:tav tm="0">
                                          <p:val>
                                            <p:strVal val="#ppt_x"/>
                                          </p:val>
                                        </p:tav>
                                        <p:tav tm="100000">
                                          <p:val>
                                            <p:strVal val="#ppt_x"/>
                                          </p:val>
                                        </p:tav>
                                      </p:tavLst>
                                    </p:anim>
                                    <p:anim calcmode="lin" valueType="num">
                                      <p:cBhvr additive="base">
                                        <p:cTn id="118" dur="1000" fill="hold"/>
                                        <p:tgtEl>
                                          <p:spTgt spid="59"/>
                                        </p:tgtEl>
                                        <p:attrNameLst>
                                          <p:attrName>ppt_y</p:attrName>
                                        </p:attrNameLst>
                                      </p:cBhvr>
                                      <p:tavLst>
                                        <p:tav tm="0">
                                          <p:val>
                                            <p:strVal val="1+#ppt_h/2"/>
                                          </p:val>
                                        </p:tav>
                                        <p:tav tm="100000">
                                          <p:val>
                                            <p:strVal val="#ppt_y"/>
                                          </p:val>
                                        </p:tav>
                                      </p:tavLst>
                                    </p:anim>
                                  </p:childTnLst>
                                </p:cTn>
                              </p:par>
                            </p:childTnLst>
                          </p:cTn>
                        </p:par>
                        <p:par>
                          <p:cTn id="119" fill="hold">
                            <p:stCondLst>
                              <p:cond delay="1000"/>
                            </p:stCondLst>
                            <p:childTnLst>
                              <p:par>
                                <p:cTn id="120" presetID="9" presetClass="entr" presetSubtype="0" fill="hold" grpId="0" nodeType="afterEffect">
                                  <p:stCondLst>
                                    <p:cond delay="500"/>
                                  </p:stCondLst>
                                  <p:childTnLst>
                                    <p:set>
                                      <p:cBhvr>
                                        <p:cTn id="121" dur="1" fill="hold">
                                          <p:stCondLst>
                                            <p:cond delay="0"/>
                                          </p:stCondLst>
                                        </p:cTn>
                                        <p:tgtEl>
                                          <p:spTgt spid="60"/>
                                        </p:tgtEl>
                                        <p:attrNameLst>
                                          <p:attrName>style.visibility</p:attrName>
                                        </p:attrNameLst>
                                      </p:cBhvr>
                                      <p:to>
                                        <p:strVal val="visible"/>
                                      </p:to>
                                    </p:set>
                                    <p:animEffect transition="in" filter="dissolve">
                                      <p:cBhvr>
                                        <p:cTn id="122"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6" grpId="0" animBg="1"/>
      <p:bldP spid="17" grpId="0" animBg="1"/>
      <p:bldP spid="18" grpId="0" animBg="1"/>
      <p:bldP spid="19" grpId="0" animBg="1"/>
      <p:bldP spid="20" grpId="0" animBg="1"/>
      <p:bldP spid="21" grpId="0" animBg="1"/>
      <p:bldP spid="56"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70000" lnSpcReduction="20000"/>
          </a:bodyPr>
          <a:lstStyle/>
          <a:p>
            <a:r>
              <a:rPr lang="en-US" sz="4000" dirty="0" smtClean="0"/>
              <a:t>An entirely new technology (</a:t>
            </a:r>
            <a:r>
              <a:rPr lang="en-US" sz="4000" dirty="0" err="1" smtClean="0"/>
              <a:t>Vectorized</a:t>
            </a:r>
            <a:r>
              <a:rPr lang="en-US" sz="4000" dirty="0" smtClean="0"/>
              <a:t> transporter)</a:t>
            </a:r>
          </a:p>
          <a:p>
            <a:r>
              <a:rPr lang="en-US" sz="4000" dirty="0" smtClean="0"/>
              <a:t>A continuous flow of new and high quality elements into the existing product</a:t>
            </a:r>
          </a:p>
          <a:p>
            <a:r>
              <a:rPr lang="en-US" sz="4000" dirty="0" smtClean="0"/>
              <a:t>A thorough test for the new elements </a:t>
            </a:r>
            <a:r>
              <a:rPr lang="mr-IN" sz="4000" dirty="0" smtClean="0"/>
              <a:t>–</a:t>
            </a:r>
            <a:r>
              <a:rPr lang="en-US" sz="4000" dirty="0" smtClean="0"/>
              <a:t> substantial reduction of the technological risk</a:t>
            </a:r>
          </a:p>
          <a:p>
            <a:r>
              <a:rPr lang="en-US" sz="4000" dirty="0" smtClean="0"/>
              <a:t>A continuous improvement of performance and quality with the current framework</a:t>
            </a:r>
          </a:p>
          <a:p>
            <a:r>
              <a:rPr lang="en-US" sz="4000" dirty="0" smtClean="0"/>
              <a:t>New code IS better code</a:t>
            </a:r>
          </a:p>
          <a:p>
            <a:r>
              <a:rPr lang="en-US" sz="4000" dirty="0" smtClean="0"/>
              <a:t>No (wo)man left behind (users and developers)</a:t>
            </a:r>
          </a:p>
          <a:p>
            <a:endParaRPr lang="en-US" sz="4000" dirty="0"/>
          </a:p>
        </p:txBody>
      </p:sp>
      <p:sp>
        <p:nvSpPr>
          <p:cNvPr id="2" name="Footer Placeholder 1"/>
          <p:cNvSpPr>
            <a:spLocks noGrp="1"/>
          </p:cNvSpPr>
          <p:nvPr>
            <p:ph type="ftr" sz="quarter" idx="3"/>
          </p:nvPr>
        </p:nvSpPr>
        <p:spPr/>
        <p:txBody>
          <a:bodyPr/>
          <a:lstStyle/>
          <a:p>
            <a:r>
              <a:rPr lang="en-GB" smtClean="0"/>
              <a:t>P.Canal, F.Carminati CHEP 2018</a:t>
            </a:r>
            <a:endParaRPr lang="en-GB" dirty="0" smtClean="0"/>
          </a:p>
        </p:txBody>
      </p:sp>
      <p:sp>
        <p:nvSpPr>
          <p:cNvPr id="4" name="Title 3"/>
          <p:cNvSpPr>
            <a:spLocks noGrp="1"/>
          </p:cNvSpPr>
          <p:nvPr>
            <p:ph type="title"/>
          </p:nvPr>
        </p:nvSpPr>
        <p:spPr/>
        <p:txBody>
          <a:bodyPr>
            <a:normAutofit fontScale="90000"/>
          </a:bodyPr>
          <a:lstStyle/>
          <a:p>
            <a:r>
              <a:rPr lang="en-US" dirty="0" smtClean="0"/>
              <a:t>Disruptive (r)evolution?</a:t>
            </a:r>
            <a:endParaRPr lang="en-US" dirty="0"/>
          </a:p>
        </p:txBody>
      </p:sp>
    </p:spTree>
    <p:extLst>
      <p:ext uri="{BB962C8B-B14F-4D97-AF65-F5344CB8AC3E}">
        <p14:creationId xmlns:p14="http://schemas.microsoft.com/office/powerpoint/2010/main" val="873652826"/>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Geometry example</a:t>
            </a:r>
            <a:endParaRPr lang="en-US" dirty="0"/>
          </a:p>
        </p:txBody>
      </p:sp>
      <p:pic>
        <p:nvPicPr>
          <p:cNvPr id="4" name="Picture 3"/>
          <p:cNvPicPr>
            <a:picLocks noChangeAspect="1"/>
          </p:cNvPicPr>
          <p:nvPr/>
        </p:nvPicPr>
        <p:blipFill>
          <a:blip r:embed="rId2"/>
          <a:stretch>
            <a:fillRect/>
          </a:stretch>
        </p:blipFill>
        <p:spPr>
          <a:xfrm>
            <a:off x="322672" y="2299565"/>
            <a:ext cx="4490000" cy="2491154"/>
          </a:xfrm>
          <a:prstGeom prst="rect">
            <a:avLst/>
          </a:prstGeom>
        </p:spPr>
      </p:pic>
      <p:pic>
        <p:nvPicPr>
          <p:cNvPr id="6" name="Picture 5"/>
          <p:cNvPicPr>
            <a:picLocks noChangeAspect="1"/>
          </p:cNvPicPr>
          <p:nvPr/>
        </p:nvPicPr>
        <p:blipFill>
          <a:blip r:embed="rId3"/>
          <a:stretch>
            <a:fillRect/>
          </a:stretch>
        </p:blipFill>
        <p:spPr>
          <a:xfrm>
            <a:off x="4812672" y="3590222"/>
            <a:ext cx="3700031" cy="2695268"/>
          </a:xfrm>
          <a:prstGeom prst="rect">
            <a:avLst/>
          </a:prstGeom>
        </p:spPr>
      </p:pic>
      <p:sp>
        <p:nvSpPr>
          <p:cNvPr id="7" name="TextBox 6"/>
          <p:cNvSpPr txBox="1"/>
          <p:nvPr/>
        </p:nvSpPr>
        <p:spPr>
          <a:xfrm>
            <a:off x="4812672" y="1374544"/>
            <a:ext cx="3884357" cy="2371023"/>
          </a:xfrm>
          <a:prstGeom prst="rect">
            <a:avLst/>
          </a:prstGeom>
          <a:noFill/>
        </p:spPr>
        <p:txBody>
          <a:bodyPr wrap="square" rtlCol="0">
            <a:normAutofit/>
          </a:bodyPr>
          <a:lstStyle/>
          <a:p>
            <a:pPr marL="285750" indent="-285750">
              <a:buClr>
                <a:schemeClr val="accent1"/>
              </a:buClr>
              <a:buFont typeface="Arial"/>
              <a:buChar char="•"/>
            </a:pPr>
            <a:r>
              <a:rPr lang="en-US" dirty="0"/>
              <a:t>It is </a:t>
            </a:r>
            <a:r>
              <a:rPr lang="en-US" dirty="0" smtClean="0"/>
              <a:t>today possible </a:t>
            </a:r>
            <a:r>
              <a:rPr lang="en-US" dirty="0"/>
              <a:t>to run Geant4 simulations with </a:t>
            </a:r>
            <a:r>
              <a:rPr lang="en-US" dirty="0" err="1" smtClean="0"/>
              <a:t>VecGeom</a:t>
            </a:r>
            <a:r>
              <a:rPr lang="en-US" dirty="0" smtClean="0"/>
              <a:t> </a:t>
            </a:r>
            <a:r>
              <a:rPr lang="en-US" dirty="0"/>
              <a:t>shapes replacing Geant4 shapes (seamless to user) </a:t>
            </a:r>
          </a:p>
          <a:p>
            <a:pPr marL="285750" indent="-285750">
              <a:buClr>
                <a:schemeClr val="accent1"/>
              </a:buClr>
              <a:buFont typeface="Arial"/>
              <a:buChar char="•"/>
            </a:pPr>
            <a:r>
              <a:rPr lang="en-US" dirty="0" smtClean="0"/>
              <a:t>Geant4 10.1. ships </a:t>
            </a:r>
            <a:r>
              <a:rPr lang="en-US" dirty="0" err="1" smtClean="0"/>
              <a:t>USolids</a:t>
            </a:r>
            <a:r>
              <a:rPr lang="en-US" dirty="0" smtClean="0"/>
              <a:t> internally</a:t>
            </a:r>
            <a:br>
              <a:rPr lang="en-US" dirty="0" smtClean="0"/>
            </a:br>
            <a:r>
              <a:rPr lang="en-US" dirty="0" smtClean="0"/>
              <a:t>optionally one may also compile against external </a:t>
            </a:r>
            <a:r>
              <a:rPr lang="en-US" dirty="0" err="1" smtClean="0"/>
              <a:t>USolids</a:t>
            </a:r>
            <a:r>
              <a:rPr lang="en-US" dirty="0" smtClean="0"/>
              <a:t> installation </a:t>
            </a:r>
            <a:endParaRPr lang="en-US" dirty="0"/>
          </a:p>
        </p:txBody>
      </p:sp>
      <p:sp>
        <p:nvSpPr>
          <p:cNvPr id="8" name="TextBox 7"/>
          <p:cNvSpPr txBox="1"/>
          <p:nvPr/>
        </p:nvSpPr>
        <p:spPr>
          <a:xfrm>
            <a:off x="634218" y="4812852"/>
            <a:ext cx="3693551" cy="1384995"/>
          </a:xfrm>
          <a:prstGeom prst="rect">
            <a:avLst/>
          </a:prstGeom>
          <a:noFill/>
        </p:spPr>
        <p:txBody>
          <a:bodyPr wrap="square" rtlCol="0">
            <a:spAutoFit/>
          </a:bodyPr>
          <a:lstStyle/>
          <a:p>
            <a:pPr marL="285750" indent="-285750">
              <a:buClr>
                <a:schemeClr val="accent1"/>
              </a:buClr>
              <a:buFont typeface="Arial"/>
              <a:buChar char="•"/>
            </a:pPr>
            <a:r>
              <a:rPr lang="en-US" dirty="0" smtClean="0"/>
              <a:t>Geant4 release 10.2. will remove internal module in </a:t>
            </a:r>
            <a:r>
              <a:rPr lang="en-US" dirty="0" err="1" smtClean="0"/>
              <a:t>favour</a:t>
            </a:r>
            <a:r>
              <a:rPr lang="en-US" dirty="0" smtClean="0"/>
              <a:t> of external </a:t>
            </a:r>
            <a:r>
              <a:rPr lang="en-US" dirty="0" err="1" smtClean="0"/>
              <a:t>USolids</a:t>
            </a:r>
            <a:r>
              <a:rPr lang="en-US" dirty="0" smtClean="0"/>
              <a:t>/</a:t>
            </a:r>
            <a:r>
              <a:rPr lang="en-US" dirty="0" err="1" smtClean="0"/>
              <a:t>VecGeom</a:t>
            </a:r>
            <a:r>
              <a:rPr lang="en-US" dirty="0" smtClean="0"/>
              <a:t> library </a:t>
            </a:r>
          </a:p>
          <a:p>
            <a:pPr marL="285750" indent="-285750">
              <a:buClr>
                <a:schemeClr val="accent1"/>
              </a:buClr>
              <a:buFont typeface="Arial"/>
              <a:buChar char="•"/>
            </a:pPr>
            <a:r>
              <a:rPr lang="en-US" dirty="0" err="1" smtClean="0"/>
              <a:t>USolids</a:t>
            </a:r>
            <a:r>
              <a:rPr lang="en-US" dirty="0" smtClean="0"/>
              <a:t> source code repository: </a:t>
            </a:r>
            <a:r>
              <a:rPr lang="en-US" dirty="0" err="1" smtClean="0"/>
              <a:t>gitlab.cern.ch</a:t>
            </a:r>
            <a:r>
              <a:rPr lang="en-US" dirty="0" smtClean="0"/>
              <a:t>/</a:t>
            </a:r>
            <a:r>
              <a:rPr lang="en-US" dirty="0" err="1" smtClean="0"/>
              <a:t>VecGeom</a:t>
            </a:r>
            <a:r>
              <a:rPr lang="en-US" dirty="0" smtClean="0"/>
              <a:t>/</a:t>
            </a:r>
            <a:r>
              <a:rPr lang="en-US" dirty="0" err="1" smtClean="0"/>
              <a:t>VecGeom</a:t>
            </a:r>
            <a:r>
              <a:rPr lang="en-US" dirty="0" smtClean="0"/>
              <a:t> </a:t>
            </a:r>
          </a:p>
          <a:p>
            <a:pPr marL="285750" indent="-285750">
              <a:buClr>
                <a:schemeClr val="accent1"/>
              </a:buClr>
              <a:buFont typeface="Arial"/>
              <a:buChar char="•"/>
            </a:pPr>
            <a:endParaRPr lang="en-US" dirty="0"/>
          </a:p>
        </p:txBody>
      </p:sp>
      <p:sp>
        <p:nvSpPr>
          <p:cNvPr id="9" name="TextBox 8"/>
          <p:cNvSpPr txBox="1"/>
          <p:nvPr/>
        </p:nvSpPr>
        <p:spPr>
          <a:xfrm>
            <a:off x="1401339" y="6375650"/>
            <a:ext cx="5852859" cy="307777"/>
          </a:xfrm>
          <a:prstGeom prst="rect">
            <a:avLst/>
          </a:prstGeom>
          <a:noFill/>
        </p:spPr>
        <p:txBody>
          <a:bodyPr wrap="none" rtlCol="0">
            <a:spAutoFit/>
          </a:bodyPr>
          <a:lstStyle/>
          <a:p>
            <a:r>
              <a:rPr lang="en-US" dirty="0" err="1" smtClean="0"/>
              <a:t>Ugeom</a:t>
            </a:r>
            <a:r>
              <a:rPr lang="en-US" dirty="0" smtClean="0"/>
              <a:t>/</a:t>
            </a:r>
            <a:r>
              <a:rPr lang="en-US" dirty="0" err="1" smtClean="0"/>
              <a:t>VecGeom</a:t>
            </a:r>
            <a:r>
              <a:rPr lang="en-US" dirty="0" smtClean="0"/>
              <a:t> is developed by the AIDA project. PI </a:t>
            </a:r>
            <a:r>
              <a:rPr lang="en-US" dirty="0" err="1" smtClean="0"/>
              <a:t>Sandro</a:t>
            </a:r>
            <a:r>
              <a:rPr lang="en-US" dirty="0" smtClean="0"/>
              <a:t> </a:t>
            </a:r>
            <a:r>
              <a:rPr lang="en-US" dirty="0" err="1" smtClean="0"/>
              <a:t>Wenzell</a:t>
            </a:r>
            <a:r>
              <a:rPr lang="en-US" dirty="0" smtClean="0"/>
              <a:t> </a:t>
            </a:r>
            <a:endParaRPr lang="en-US" dirty="0"/>
          </a:p>
        </p:txBody>
      </p:sp>
      <p:sp>
        <p:nvSpPr>
          <p:cNvPr id="5" name="TextBox 4"/>
          <p:cNvSpPr txBox="1"/>
          <p:nvPr/>
        </p:nvSpPr>
        <p:spPr>
          <a:xfrm>
            <a:off x="1011217" y="1467723"/>
            <a:ext cx="3112911" cy="369332"/>
          </a:xfrm>
          <a:prstGeom prst="rect">
            <a:avLst/>
          </a:prstGeom>
          <a:solidFill>
            <a:schemeClr val="accent1">
              <a:lumMod val="60000"/>
              <a:lumOff val="40000"/>
            </a:schemeClr>
          </a:solidFill>
          <a:effectLst>
            <a:outerShdw blurRad="190500" dist="101600" dir="5100000" sx="104000" sy="104000" algn="tl" rotWithShape="0">
              <a:schemeClr val="accent1">
                <a:lumMod val="50000"/>
                <a:alpha val="40000"/>
              </a:schemeClr>
            </a:outerShdw>
          </a:effectLst>
        </p:spPr>
        <p:txBody>
          <a:bodyPr wrap="square" rtlCol="0">
            <a:spAutoFit/>
          </a:bodyPr>
          <a:lstStyle/>
          <a:p>
            <a:r>
              <a:rPr lang="en-US" dirty="0" smtClean="0"/>
              <a:t>Snapshot </a:t>
            </a:r>
            <a:r>
              <a:rPr lang="en-US" smtClean="0"/>
              <a:t>from historical slide</a:t>
            </a:r>
            <a:endParaRPr lang="en-US"/>
          </a:p>
        </p:txBody>
      </p:sp>
    </p:spTree>
    <p:extLst>
      <p:ext uri="{BB962C8B-B14F-4D97-AF65-F5344CB8AC3E}">
        <p14:creationId xmlns:p14="http://schemas.microsoft.com/office/powerpoint/2010/main" val="168976227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10076" y="199230"/>
            <a:ext cx="5442138" cy="854068"/>
          </a:xfrm>
        </p:spPr>
        <p:txBody>
          <a:bodyPr/>
          <a:lstStyle/>
          <a:p>
            <a:r>
              <a:rPr lang="en-US" smtClean="0"/>
              <a:t>Physics example</a:t>
            </a:r>
            <a:endParaRPr lang="en-US" dirty="0"/>
          </a:p>
        </p:txBody>
      </p:sp>
      <p:sp>
        <p:nvSpPr>
          <p:cNvPr id="9" name="Content Placeholder 8"/>
          <p:cNvSpPr>
            <a:spLocks noGrp="1"/>
          </p:cNvSpPr>
          <p:nvPr>
            <p:ph idx="4294967295"/>
          </p:nvPr>
        </p:nvSpPr>
        <p:spPr>
          <a:xfrm>
            <a:off x="4585869" y="3938492"/>
            <a:ext cx="3979862" cy="2309813"/>
          </a:xfrm>
        </p:spPr>
        <p:txBody>
          <a:bodyPr>
            <a:normAutofit fontScale="92500" lnSpcReduction="10000"/>
          </a:bodyPr>
          <a:lstStyle/>
          <a:p>
            <a:r>
              <a:rPr lang="en-US" dirty="0" smtClean="0"/>
              <a:t>The new algorithm is being now </a:t>
            </a:r>
            <a:r>
              <a:rPr lang="en-US" dirty="0" err="1" smtClean="0"/>
              <a:t>vectorised</a:t>
            </a:r>
            <a:r>
              <a:rPr lang="en-US" dirty="0" smtClean="0"/>
              <a:t> for </a:t>
            </a:r>
            <a:r>
              <a:rPr lang="en-US" dirty="0" err="1" smtClean="0"/>
              <a:t>GeantV</a:t>
            </a:r>
            <a:endParaRPr lang="en-US" dirty="0" smtClean="0"/>
          </a:p>
          <a:p>
            <a:r>
              <a:rPr lang="en-US" dirty="0" smtClean="0"/>
              <a:t>It is in an experimental physics list for Geant4</a:t>
            </a:r>
          </a:p>
          <a:p>
            <a:pPr lvl="1"/>
            <a:r>
              <a:rPr lang="en-US" dirty="0" smtClean="0"/>
              <a:t>Candidate to become the default</a:t>
            </a:r>
          </a:p>
          <a:p>
            <a:r>
              <a:rPr lang="en-US" dirty="0" smtClean="0"/>
              <a:t>Evolution or revolution?</a:t>
            </a:r>
          </a:p>
        </p:txBody>
      </p:sp>
      <p:pic>
        <p:nvPicPr>
          <p:cNvPr id="4" name="Picture 3"/>
          <p:cNvPicPr>
            <a:picLocks noChangeAspect="1"/>
          </p:cNvPicPr>
          <p:nvPr/>
        </p:nvPicPr>
        <p:blipFill>
          <a:blip r:embed="rId2"/>
          <a:stretch>
            <a:fillRect/>
          </a:stretch>
        </p:blipFill>
        <p:spPr>
          <a:xfrm>
            <a:off x="398120" y="1373554"/>
            <a:ext cx="3447957" cy="2564938"/>
          </a:xfrm>
          <a:prstGeom prst="rect">
            <a:avLst/>
          </a:prstGeom>
        </p:spPr>
      </p:pic>
      <p:pic>
        <p:nvPicPr>
          <p:cNvPr id="5" name="Picture 4"/>
          <p:cNvPicPr>
            <a:picLocks noChangeAspect="1"/>
          </p:cNvPicPr>
          <p:nvPr/>
        </p:nvPicPr>
        <p:blipFill>
          <a:blip r:embed="rId3"/>
          <a:stretch>
            <a:fillRect/>
          </a:stretch>
        </p:blipFill>
        <p:spPr>
          <a:xfrm>
            <a:off x="756605" y="3700488"/>
            <a:ext cx="3369658" cy="2506691"/>
          </a:xfrm>
          <a:prstGeom prst="rect">
            <a:avLst/>
          </a:prstGeom>
        </p:spPr>
      </p:pic>
      <p:pic>
        <p:nvPicPr>
          <p:cNvPr id="7" name="Picture 6"/>
          <p:cNvPicPr>
            <a:picLocks noChangeAspect="1"/>
          </p:cNvPicPr>
          <p:nvPr/>
        </p:nvPicPr>
        <p:blipFill>
          <a:blip r:embed="rId4"/>
          <a:stretch>
            <a:fillRect/>
          </a:stretch>
        </p:blipFill>
        <p:spPr>
          <a:xfrm>
            <a:off x="4484748" y="1180705"/>
            <a:ext cx="3623733" cy="2618329"/>
          </a:xfrm>
          <a:prstGeom prst="rect">
            <a:avLst/>
          </a:prstGeom>
        </p:spPr>
      </p:pic>
      <p:sp>
        <p:nvSpPr>
          <p:cNvPr id="10" name="TextBox 9"/>
          <p:cNvSpPr txBox="1"/>
          <p:nvPr/>
        </p:nvSpPr>
        <p:spPr>
          <a:xfrm>
            <a:off x="1236133" y="2523067"/>
            <a:ext cx="1611664" cy="307777"/>
          </a:xfrm>
          <a:prstGeom prst="rect">
            <a:avLst/>
          </a:prstGeom>
          <a:noFill/>
        </p:spPr>
        <p:txBody>
          <a:bodyPr wrap="none" rtlCol="0">
            <a:spAutoFit/>
          </a:bodyPr>
          <a:lstStyle/>
          <a:p>
            <a:r>
              <a:rPr lang="en-US" dirty="0" smtClean="0"/>
              <a:t>Physics validation</a:t>
            </a:r>
            <a:endParaRPr lang="en-US" dirty="0"/>
          </a:p>
        </p:txBody>
      </p:sp>
      <p:sp>
        <p:nvSpPr>
          <p:cNvPr id="11" name="TextBox 10"/>
          <p:cNvSpPr txBox="1"/>
          <p:nvPr/>
        </p:nvSpPr>
        <p:spPr>
          <a:xfrm>
            <a:off x="1405473" y="5257802"/>
            <a:ext cx="2249334" cy="307777"/>
          </a:xfrm>
          <a:prstGeom prst="rect">
            <a:avLst/>
          </a:prstGeom>
          <a:noFill/>
        </p:spPr>
        <p:txBody>
          <a:bodyPr wrap="none" rtlCol="0">
            <a:spAutoFit/>
          </a:bodyPr>
          <a:lstStyle/>
          <a:p>
            <a:r>
              <a:rPr lang="en-US" dirty="0" smtClean="0"/>
              <a:t>Up to 30% faster in scalar</a:t>
            </a:r>
            <a:endParaRPr lang="en-US" dirty="0"/>
          </a:p>
        </p:txBody>
      </p:sp>
      <p:sp>
        <p:nvSpPr>
          <p:cNvPr id="12" name="TextBox 11"/>
          <p:cNvSpPr txBox="1"/>
          <p:nvPr/>
        </p:nvSpPr>
        <p:spPr>
          <a:xfrm>
            <a:off x="4812897" y="897883"/>
            <a:ext cx="2689496" cy="307777"/>
          </a:xfrm>
          <a:prstGeom prst="rect">
            <a:avLst/>
          </a:prstGeom>
          <a:noFill/>
        </p:spPr>
        <p:txBody>
          <a:bodyPr wrap="none" rtlCol="0">
            <a:spAutoFit/>
          </a:bodyPr>
          <a:lstStyle/>
          <a:p>
            <a:r>
              <a:rPr lang="en-US" dirty="0" smtClean="0"/>
              <a:t>Less charged steps (30%-50%)</a:t>
            </a:r>
            <a:endParaRPr lang="en-US" dirty="0"/>
          </a:p>
        </p:txBody>
      </p:sp>
      <p:sp>
        <p:nvSpPr>
          <p:cNvPr id="13" name="TextBox 12"/>
          <p:cNvSpPr txBox="1"/>
          <p:nvPr/>
        </p:nvSpPr>
        <p:spPr>
          <a:xfrm>
            <a:off x="3982554" y="6289431"/>
            <a:ext cx="2465675" cy="369332"/>
          </a:xfrm>
          <a:prstGeom prst="rect">
            <a:avLst/>
          </a:prstGeom>
          <a:noFill/>
        </p:spPr>
        <p:txBody>
          <a:bodyPr wrap="none" rtlCol="0">
            <a:spAutoFit/>
          </a:bodyPr>
          <a:lstStyle/>
          <a:p>
            <a:r>
              <a:rPr lang="en-US" dirty="0" smtClean="0"/>
              <a:t>Source: </a:t>
            </a:r>
            <a:r>
              <a:rPr lang="en-US" dirty="0" err="1" smtClean="0"/>
              <a:t>M.Novak</a:t>
            </a:r>
            <a:r>
              <a:rPr lang="en-US" dirty="0" smtClean="0"/>
              <a:t> EP/SFT</a:t>
            </a:r>
            <a:endParaRPr lang="en-US" dirty="0"/>
          </a:p>
        </p:txBody>
      </p:sp>
      <p:sp>
        <p:nvSpPr>
          <p:cNvPr id="14" name="TextBox 13"/>
          <p:cNvSpPr txBox="1"/>
          <p:nvPr/>
        </p:nvSpPr>
        <p:spPr>
          <a:xfrm>
            <a:off x="576882" y="1004766"/>
            <a:ext cx="3112911" cy="369332"/>
          </a:xfrm>
          <a:prstGeom prst="rect">
            <a:avLst/>
          </a:prstGeom>
          <a:solidFill>
            <a:schemeClr val="accent1">
              <a:lumMod val="60000"/>
              <a:lumOff val="40000"/>
            </a:schemeClr>
          </a:solidFill>
          <a:effectLst>
            <a:outerShdw blurRad="190500" dist="101600" dir="5100000" sx="104000" sy="104000" algn="tl" rotWithShape="0">
              <a:schemeClr val="accent1">
                <a:lumMod val="50000"/>
                <a:alpha val="40000"/>
              </a:schemeClr>
            </a:outerShdw>
          </a:effectLst>
        </p:spPr>
        <p:txBody>
          <a:bodyPr wrap="square" rtlCol="0">
            <a:spAutoFit/>
          </a:bodyPr>
          <a:lstStyle/>
          <a:p>
            <a:r>
              <a:rPr lang="en-US" dirty="0" smtClean="0"/>
              <a:t>Snapshot </a:t>
            </a:r>
            <a:r>
              <a:rPr lang="en-US" smtClean="0"/>
              <a:t>from historical slide</a:t>
            </a:r>
            <a:endParaRPr lang="en-US"/>
          </a:p>
        </p:txBody>
      </p:sp>
    </p:spTree>
    <p:extLst>
      <p:ext uri="{BB962C8B-B14F-4D97-AF65-F5344CB8AC3E}">
        <p14:creationId xmlns:p14="http://schemas.microsoft.com/office/powerpoint/2010/main" val="90651288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28650" y="1825624"/>
            <a:ext cx="7886700" cy="4700303"/>
          </a:xfrm>
        </p:spPr>
        <p:txBody>
          <a:bodyPr>
            <a:normAutofit fontScale="92500" lnSpcReduction="10000"/>
          </a:bodyPr>
          <a:lstStyle/>
          <a:p>
            <a:r>
              <a:rPr lang="en-US" dirty="0" smtClean="0"/>
              <a:t>CMS has adopted the new geometry with a 10%-15% speedup</a:t>
            </a:r>
          </a:p>
          <a:p>
            <a:r>
              <a:rPr lang="en-US" dirty="0" smtClean="0"/>
              <a:t>The new physics is now becoming standard in GEANT4</a:t>
            </a:r>
          </a:p>
          <a:p>
            <a:r>
              <a:rPr lang="en-US" dirty="0" smtClean="0"/>
              <a:t>The innovation pace has seen an acceleration since the inception of the GEANTV project (2013 onward)</a:t>
            </a:r>
            <a:endParaRPr lang="en-US" dirty="0"/>
          </a:p>
          <a:p>
            <a:pPr marL="628634" lvl="1" indent="-285750">
              <a:buFont typeface="Arial" charset="0"/>
              <a:buChar char="•"/>
            </a:pPr>
            <a:r>
              <a:rPr lang="en-US" dirty="0" smtClean="0"/>
              <a:t>New geometry package</a:t>
            </a:r>
          </a:p>
          <a:p>
            <a:pPr marL="628634" lvl="1" indent="-285750">
              <a:buFont typeface="Arial" charset="0"/>
              <a:buChar char="•"/>
            </a:pPr>
            <a:r>
              <a:rPr lang="en-US" dirty="0" smtClean="0"/>
              <a:t>New multiple scattering</a:t>
            </a:r>
          </a:p>
          <a:p>
            <a:pPr marL="628634" lvl="1" indent="-285750">
              <a:buFont typeface="Arial" charset="0"/>
              <a:buChar char="•"/>
            </a:pPr>
            <a:r>
              <a:rPr lang="en-US" dirty="0" smtClean="0"/>
              <a:t>New/improved EM processes</a:t>
            </a:r>
          </a:p>
          <a:p>
            <a:pPr marL="628634" lvl="1" indent="-285750">
              <a:buFont typeface="Arial" charset="0"/>
              <a:buChar char="•"/>
            </a:pPr>
            <a:r>
              <a:rPr lang="en-US" dirty="0" smtClean="0"/>
              <a:t>New neutron package</a:t>
            </a:r>
          </a:p>
          <a:p>
            <a:pPr marL="628634" lvl="1" indent="-285750">
              <a:buFont typeface="Arial" charset="0"/>
              <a:buChar char="•"/>
            </a:pPr>
            <a:r>
              <a:rPr lang="en-US" dirty="0" smtClean="0"/>
              <a:t>New web site for GEANT4</a:t>
            </a:r>
          </a:p>
          <a:p>
            <a:pPr marL="628634" lvl="1" indent="-285750">
              <a:buFont typeface="Arial" charset="0"/>
              <a:buChar char="•"/>
            </a:pPr>
            <a:r>
              <a:rPr lang="en-US" dirty="0" smtClean="0"/>
              <a:t>Fast simulation with DL</a:t>
            </a:r>
          </a:p>
          <a:p>
            <a:pPr marL="628634" lvl="1" indent="-285750">
              <a:buFont typeface="Arial" charset="0"/>
              <a:buChar char="•"/>
            </a:pPr>
            <a:r>
              <a:rPr lang="en-US" dirty="0" smtClean="0"/>
              <a:t>Validation database</a:t>
            </a:r>
            <a:endParaRPr lang="en-US" dirty="0"/>
          </a:p>
          <a:p>
            <a:r>
              <a:rPr lang="en-US" i="1" u="sng" dirty="0"/>
              <a:t>C</a:t>
            </a:r>
            <a:r>
              <a:rPr lang="en-US" i="1" u="sng" dirty="0" smtClean="0"/>
              <a:t>ould</a:t>
            </a:r>
            <a:r>
              <a:rPr lang="en-US" i="1" dirty="0" smtClean="0"/>
              <a:t> </a:t>
            </a:r>
            <a:r>
              <a:rPr lang="en-US" dirty="0" smtClean="0"/>
              <a:t>it have happened without GEANTV? </a:t>
            </a:r>
          </a:p>
          <a:p>
            <a:pPr algn="ctr"/>
            <a:r>
              <a:rPr lang="en-US" b="1" dirty="0" smtClean="0">
                <a:solidFill>
                  <a:srgbClr val="03CF78"/>
                </a:solidFill>
              </a:rPr>
              <a:t>YES</a:t>
            </a:r>
          </a:p>
          <a:p>
            <a:r>
              <a:rPr lang="en-US" i="1" u="sng" dirty="0" smtClean="0"/>
              <a:t>Would</a:t>
            </a:r>
            <a:r>
              <a:rPr lang="en-US" dirty="0" smtClean="0"/>
              <a:t> it have happened without GEANTV?</a:t>
            </a:r>
          </a:p>
          <a:p>
            <a:pPr algn="ctr"/>
            <a:r>
              <a:rPr lang="en-US" i="1" dirty="0" smtClean="0">
                <a:solidFill>
                  <a:srgbClr val="FF0000"/>
                </a:solidFill>
              </a:rPr>
              <a:t>depends whom you ask</a:t>
            </a:r>
            <a:endParaRPr lang="en-US" i="1" dirty="0">
              <a:solidFill>
                <a:srgbClr val="FF0000"/>
              </a:solidFill>
            </a:endParaRPr>
          </a:p>
          <a:p>
            <a:r>
              <a:rPr lang="mr-IN" dirty="0" smtClean="0"/>
              <a:t>…</a:t>
            </a:r>
            <a:r>
              <a:rPr lang="en-US" dirty="0" smtClean="0"/>
              <a:t> but if you ask me</a:t>
            </a:r>
            <a:r>
              <a:rPr lang="mr-IN" dirty="0" smtClean="0"/>
              <a:t>…</a:t>
            </a:r>
            <a:endParaRPr lang="en-US" dirty="0" smtClean="0"/>
          </a:p>
        </p:txBody>
      </p:sp>
      <p:sp>
        <p:nvSpPr>
          <p:cNvPr id="2" name="Footer Placeholder 1"/>
          <p:cNvSpPr>
            <a:spLocks noGrp="1"/>
          </p:cNvSpPr>
          <p:nvPr>
            <p:ph type="ftr" sz="quarter" idx="3"/>
          </p:nvPr>
        </p:nvSpPr>
        <p:spPr/>
        <p:txBody>
          <a:bodyPr/>
          <a:lstStyle/>
          <a:p>
            <a:r>
              <a:rPr lang="en-GB" smtClean="0"/>
              <a:t>P.Canal, F.Carminati CHEP 2018</a:t>
            </a:r>
            <a:endParaRPr lang="en-GB" dirty="0" smtClean="0"/>
          </a:p>
        </p:txBody>
      </p:sp>
      <p:sp>
        <p:nvSpPr>
          <p:cNvPr id="4" name="Title 3"/>
          <p:cNvSpPr>
            <a:spLocks noGrp="1"/>
          </p:cNvSpPr>
          <p:nvPr>
            <p:ph type="title"/>
          </p:nvPr>
        </p:nvSpPr>
        <p:spPr/>
        <p:txBody>
          <a:bodyPr>
            <a:normAutofit fontScale="90000"/>
          </a:bodyPr>
          <a:lstStyle/>
          <a:p>
            <a:r>
              <a:rPr lang="en-US" dirty="0" smtClean="0"/>
              <a:t>Benefits to current experiments</a:t>
            </a:r>
            <a:endParaRPr lang="en-US" dirty="0"/>
          </a:p>
        </p:txBody>
      </p:sp>
      <p:sp>
        <p:nvSpPr>
          <p:cNvPr id="3" name="Rectangle 2"/>
          <p:cNvSpPr/>
          <p:nvPr/>
        </p:nvSpPr>
        <p:spPr>
          <a:xfrm>
            <a:off x="2935668" y="4922585"/>
            <a:ext cx="3361818" cy="353943"/>
          </a:xfrm>
          <a:prstGeom prst="rect">
            <a:avLst/>
          </a:prstGeom>
        </p:spPr>
        <p:txBody>
          <a:bodyPr wrap="none">
            <a:spAutoFit/>
          </a:bodyPr>
          <a:lstStyle/>
          <a:p>
            <a:r>
              <a:rPr lang="en-US" sz="1700" b="1" dirty="0">
                <a:solidFill>
                  <a:srgbClr val="03CF78"/>
                </a:solidFill>
                <a:latin typeface="Arial" charset="0"/>
                <a:ea typeface="Arial" charset="0"/>
                <a:cs typeface="Arial" charset="0"/>
              </a:rPr>
              <a:t>(in theory</a:t>
            </a:r>
            <a:r>
              <a:rPr lang="mr-IN" sz="1700" b="1" dirty="0">
                <a:solidFill>
                  <a:srgbClr val="03CF78"/>
                </a:solidFill>
                <a:latin typeface="Arial" charset="0"/>
                <a:ea typeface="Arial" charset="0"/>
                <a:cs typeface="Arial" charset="0"/>
              </a:rPr>
              <a:t>…</a:t>
            </a:r>
            <a:r>
              <a:rPr lang="en-US" sz="1700" b="1" dirty="0">
                <a:solidFill>
                  <a:srgbClr val="03CF78"/>
                </a:solidFill>
                <a:latin typeface="Arial" charset="0"/>
                <a:ea typeface="Arial" charset="0"/>
                <a:cs typeface="Arial" charset="0"/>
              </a:rPr>
              <a:t>) </a:t>
            </a:r>
            <a:r>
              <a:rPr lang="en-US" sz="1700" b="1" dirty="0" smtClean="0">
                <a:solidFill>
                  <a:srgbClr val="03CF78"/>
                </a:solidFill>
                <a:latin typeface="Arial" charset="0"/>
                <a:ea typeface="Arial" charset="0"/>
                <a:cs typeface="Arial" charset="0"/>
              </a:rPr>
              <a:t>        (</a:t>
            </a:r>
            <a:r>
              <a:rPr lang="mr-IN" sz="1700" b="1" dirty="0">
                <a:solidFill>
                  <a:srgbClr val="03CF78"/>
                </a:solidFill>
                <a:latin typeface="Arial" charset="0"/>
                <a:ea typeface="Arial" charset="0"/>
                <a:cs typeface="Arial" charset="0"/>
              </a:rPr>
              <a:t>…</a:t>
            </a:r>
            <a:r>
              <a:rPr lang="en-US" sz="1700" b="1" dirty="0">
                <a:solidFill>
                  <a:srgbClr val="03CF78"/>
                </a:solidFill>
                <a:latin typeface="Arial" charset="0"/>
                <a:ea typeface="Arial" charset="0"/>
                <a:cs typeface="Arial" charset="0"/>
              </a:rPr>
              <a:t>of course)</a:t>
            </a:r>
            <a:endParaRPr lang="en-US" sz="1700" b="1" dirty="0">
              <a:latin typeface="Arial" charset="0"/>
              <a:ea typeface="Arial" charset="0"/>
              <a:cs typeface="Arial" charset="0"/>
            </a:endParaRPr>
          </a:p>
        </p:txBody>
      </p:sp>
    </p:spTree>
    <p:extLst>
      <p:ext uri="{BB962C8B-B14F-4D97-AF65-F5344CB8AC3E}">
        <p14:creationId xmlns:p14="http://schemas.microsoft.com/office/powerpoint/2010/main" val="194323069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0" end="10"/>
                                            </p:txEl>
                                          </p:spTgt>
                                        </p:tgtEl>
                                        <p:attrNameLst>
                                          <p:attrName>style.visibility</p:attrName>
                                        </p:attrNameLst>
                                      </p:cBhvr>
                                      <p:to>
                                        <p:strVal val="visible"/>
                                      </p:to>
                                    </p:set>
                                    <p:animEffect transition="in" filter="dissolve">
                                      <p:cBhvr>
                                        <p:cTn id="7" dur="1000"/>
                                        <p:tgtEl>
                                          <p:spTgt spid="5">
                                            <p:txEl>
                                              <p:pRg st="1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11" end="11"/>
                                            </p:txEl>
                                          </p:spTgt>
                                        </p:tgtEl>
                                        <p:attrNameLst>
                                          <p:attrName>style.visibility</p:attrName>
                                        </p:attrNameLst>
                                      </p:cBhvr>
                                      <p:to>
                                        <p:strVal val="visible"/>
                                      </p:to>
                                    </p:set>
                                    <p:animEffect transition="in" filter="dissolve">
                                      <p:cBhvr>
                                        <p:cTn id="12" dur="1000"/>
                                        <p:tgtEl>
                                          <p:spTgt spid="5">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xEl>
                                              <p:pRg st="12" end="12"/>
                                            </p:txEl>
                                          </p:spTgt>
                                        </p:tgtEl>
                                        <p:attrNameLst>
                                          <p:attrName>style.visibility</p:attrName>
                                        </p:attrNameLst>
                                      </p:cBhvr>
                                      <p:to>
                                        <p:strVal val="visible"/>
                                      </p:to>
                                    </p:set>
                                    <p:animEffect transition="in" filter="dissolve">
                                      <p:cBhvr>
                                        <p:cTn id="22" dur="1000"/>
                                        <p:tgtEl>
                                          <p:spTgt spid="5">
                                            <p:txEl>
                                              <p:pRg st="12" end="12"/>
                                            </p:txEl>
                                          </p:spTgt>
                                        </p:tgtEl>
                                      </p:cBhvr>
                                    </p:animEffect>
                                  </p:childTnLst>
                                </p:cTn>
                              </p:par>
                            </p:childTnLst>
                          </p:cTn>
                        </p:par>
                        <p:par>
                          <p:cTn id="23" fill="hold">
                            <p:stCondLst>
                              <p:cond delay="1000"/>
                            </p:stCondLst>
                            <p:childTnLst>
                              <p:par>
                                <p:cTn id="24" presetID="9" presetClass="entr" presetSubtype="0" fill="hold" nodeType="afterEffect">
                                  <p:stCondLst>
                                    <p:cond delay="1000"/>
                                  </p:stCondLst>
                                  <p:childTnLst>
                                    <p:set>
                                      <p:cBhvr>
                                        <p:cTn id="25" dur="1" fill="hold">
                                          <p:stCondLst>
                                            <p:cond delay="0"/>
                                          </p:stCondLst>
                                        </p:cTn>
                                        <p:tgtEl>
                                          <p:spTgt spid="5">
                                            <p:txEl>
                                              <p:pRg st="13" end="13"/>
                                            </p:txEl>
                                          </p:spTgt>
                                        </p:tgtEl>
                                        <p:attrNameLst>
                                          <p:attrName>style.visibility</p:attrName>
                                        </p:attrNameLst>
                                      </p:cBhvr>
                                      <p:to>
                                        <p:strVal val="visible"/>
                                      </p:to>
                                    </p:set>
                                    <p:animEffect transition="in" filter="dissolve">
                                      <p:cBhvr>
                                        <p:cTn id="26" dur="1000"/>
                                        <p:tgtEl>
                                          <p:spTgt spid="5">
                                            <p:txEl>
                                              <p:pRg st="13" end="13"/>
                                            </p:txEl>
                                          </p:spTgt>
                                        </p:tgtEl>
                                      </p:cBhvr>
                                    </p:animEffect>
                                  </p:childTnLst>
                                </p:cTn>
                              </p:par>
                            </p:childTnLst>
                          </p:cTn>
                        </p:par>
                        <p:par>
                          <p:cTn id="27" fill="hold">
                            <p:stCondLst>
                              <p:cond delay="3000"/>
                            </p:stCondLst>
                            <p:childTnLst>
                              <p:par>
                                <p:cTn id="28" presetID="9" presetClass="entr" presetSubtype="0" fill="hold" nodeType="afterEffect">
                                  <p:stCondLst>
                                    <p:cond delay="1000"/>
                                  </p:stCondLst>
                                  <p:childTnLst>
                                    <p:set>
                                      <p:cBhvr>
                                        <p:cTn id="29" dur="1" fill="hold">
                                          <p:stCondLst>
                                            <p:cond delay="0"/>
                                          </p:stCondLst>
                                        </p:cTn>
                                        <p:tgtEl>
                                          <p:spTgt spid="5">
                                            <p:txEl>
                                              <p:pRg st="14" end="14"/>
                                            </p:txEl>
                                          </p:spTgt>
                                        </p:tgtEl>
                                        <p:attrNameLst>
                                          <p:attrName>style.visibility</p:attrName>
                                        </p:attrNameLst>
                                      </p:cBhvr>
                                      <p:to>
                                        <p:strVal val="visible"/>
                                      </p:to>
                                    </p:set>
                                    <p:animEffect transition="in" filter="dissolve">
                                      <p:cBhvr>
                                        <p:cTn id="30" dur="10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10000"/>
          </a:bodyPr>
          <a:lstStyle/>
          <a:p>
            <a:r>
              <a:rPr lang="en-US" sz="3200" dirty="0" smtClean="0"/>
              <a:t>Bringing innovation into HEP code has often been traumatic and divisive</a:t>
            </a:r>
          </a:p>
          <a:p>
            <a:r>
              <a:rPr lang="en-US" sz="3200" dirty="0" smtClean="0"/>
              <a:t>The concept of disruptive innovation is an interesting blueprint but not directly applicable to our community</a:t>
            </a:r>
          </a:p>
          <a:p>
            <a:r>
              <a:rPr lang="en-US" sz="3200" dirty="0" smtClean="0"/>
              <a:t>The </a:t>
            </a:r>
            <a:r>
              <a:rPr lang="en-US" sz="3200" i="1" dirty="0" smtClean="0"/>
              <a:t>GEANTV model </a:t>
            </a:r>
            <a:r>
              <a:rPr lang="en-US" sz="3200" dirty="0" smtClean="0"/>
              <a:t>(</a:t>
            </a:r>
            <a:r>
              <a:rPr lang="en-US" sz="3200" dirty="0" smtClean="0"/>
              <a:t>2013-</a:t>
            </a:r>
            <a:r>
              <a:rPr lang="mr-IN" sz="3200" dirty="0" smtClean="0"/>
              <a:t>…</a:t>
            </a:r>
            <a:r>
              <a:rPr lang="en-US" sz="3200" dirty="0" smtClean="0"/>
              <a:t>) </a:t>
            </a:r>
            <a:r>
              <a:rPr lang="en-US" sz="3200" dirty="0" smtClean="0"/>
              <a:t>has tried to blend our reality with the basic principles of DI</a:t>
            </a:r>
          </a:p>
          <a:p>
            <a:r>
              <a:rPr lang="en-US" sz="3200" dirty="0" smtClean="0"/>
              <a:t>The results have been positive for the HEP community  </a:t>
            </a:r>
            <a:endParaRPr lang="en-US" sz="3200" dirty="0"/>
          </a:p>
        </p:txBody>
      </p:sp>
      <p:sp>
        <p:nvSpPr>
          <p:cNvPr id="2" name="Footer Placeholder 1"/>
          <p:cNvSpPr>
            <a:spLocks noGrp="1"/>
          </p:cNvSpPr>
          <p:nvPr>
            <p:ph type="ftr" sz="quarter" idx="3"/>
          </p:nvPr>
        </p:nvSpPr>
        <p:spPr/>
        <p:txBody>
          <a:bodyPr/>
          <a:lstStyle/>
          <a:p>
            <a:r>
              <a:rPr lang="en-GB" smtClean="0"/>
              <a:t>P.Canal, F.Carminati CHEP 2018</a:t>
            </a:r>
            <a:endParaRPr lang="en-GB" dirty="0" smtClean="0"/>
          </a:p>
        </p:txBody>
      </p:sp>
      <p:sp>
        <p:nvSpPr>
          <p:cNvPr id="4" name="Title 3"/>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100261142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Disclaimer</a:t>
            </a:r>
            <a:endParaRPr lang="en-US" dirty="0"/>
          </a:p>
        </p:txBody>
      </p:sp>
      <p:sp>
        <p:nvSpPr>
          <p:cNvPr id="7" name="TextBox 6"/>
          <p:cNvSpPr txBox="1"/>
          <p:nvPr/>
        </p:nvSpPr>
        <p:spPr>
          <a:xfrm>
            <a:off x="2974208" y="-1733667"/>
            <a:ext cx="3667225" cy="9787295"/>
          </a:xfrm>
          <a:prstGeom prst="rect">
            <a:avLst/>
          </a:prstGeom>
          <a:noFill/>
        </p:spPr>
        <p:txBody>
          <a:bodyPr wrap="square" rtlCol="0">
            <a:spAutoFit/>
          </a:bodyPr>
          <a:lstStyle/>
          <a:p>
            <a:r>
              <a:rPr lang="en-US" dirty="0">
                <a:latin typeface="Comic Sans MS" charset="0"/>
                <a:ea typeface="Comic Sans MS" charset="0"/>
                <a:cs typeface="Comic Sans MS" charset="0"/>
              </a:rPr>
              <a:t>This is a </a:t>
            </a:r>
            <a:r>
              <a:rPr lang="en-US" dirty="0" smtClean="0">
                <a:latin typeface="Comic Sans MS" charset="0"/>
                <a:ea typeface="Comic Sans MS" charset="0"/>
                <a:cs typeface="Comic Sans MS" charset="0"/>
              </a:rPr>
              <a:t>presentation at a conference – </a:t>
            </a:r>
            <a:r>
              <a:rPr lang="en-US" dirty="0">
                <a:latin typeface="Comic Sans MS" charset="0"/>
                <a:ea typeface="Comic Sans MS" charset="0"/>
                <a:cs typeface="Comic Sans MS" charset="0"/>
              </a:rPr>
              <a:t>not a peer-reviewed </a:t>
            </a:r>
            <a:r>
              <a:rPr lang="en-US" dirty="0" smtClean="0">
                <a:latin typeface="Comic Sans MS" charset="0"/>
                <a:ea typeface="Comic Sans MS" charset="0"/>
                <a:cs typeface="Comic Sans MS" charset="0"/>
              </a:rPr>
              <a:t>journal article or </a:t>
            </a:r>
            <a:r>
              <a:rPr lang="en-US" dirty="0">
                <a:latin typeface="Comic Sans MS" charset="0"/>
                <a:ea typeface="Comic Sans MS" charset="0"/>
                <a:cs typeface="Comic Sans MS" charset="0"/>
              </a:rPr>
              <a:t>a sponsored publication. We make no representations as to accuracy, completeness, correctness, suitability, or validity of any information </a:t>
            </a:r>
            <a:r>
              <a:rPr lang="en-US" dirty="0" smtClean="0">
                <a:latin typeface="Comic Sans MS" charset="0"/>
                <a:ea typeface="Comic Sans MS" charset="0"/>
                <a:cs typeface="Comic Sans MS" charset="0"/>
              </a:rPr>
              <a:t>in </a:t>
            </a:r>
            <a:r>
              <a:rPr lang="en-US" dirty="0">
                <a:latin typeface="Comic Sans MS" charset="0"/>
                <a:ea typeface="Comic Sans MS" charset="0"/>
                <a:cs typeface="Comic Sans MS" charset="0"/>
              </a:rPr>
              <a:t>this </a:t>
            </a:r>
            <a:r>
              <a:rPr lang="en-US" dirty="0" smtClean="0">
                <a:latin typeface="Comic Sans MS" charset="0"/>
                <a:ea typeface="Comic Sans MS" charset="0"/>
                <a:cs typeface="Comic Sans MS" charset="0"/>
              </a:rPr>
              <a:t>presentation and </a:t>
            </a:r>
            <a:r>
              <a:rPr lang="en-US" dirty="0">
                <a:latin typeface="Comic Sans MS" charset="0"/>
                <a:ea typeface="Comic Sans MS" charset="0"/>
                <a:cs typeface="Comic Sans MS" charset="0"/>
              </a:rPr>
              <a:t>will not be liable for any errors, omissions, or delays in this information or any losses injuries, or damages arising from its display or use. All information is provided on an as-is basis. It is the reader’s responsibility to verify their own facts.</a:t>
            </a:r>
          </a:p>
          <a:p>
            <a:r>
              <a:rPr lang="en-US" dirty="0">
                <a:latin typeface="Comic Sans MS" charset="0"/>
                <a:ea typeface="Comic Sans MS" charset="0"/>
                <a:cs typeface="Comic Sans MS" charset="0"/>
              </a:rPr>
              <a:t>The views and opinions expressed in this </a:t>
            </a:r>
            <a:r>
              <a:rPr lang="en-US" dirty="0" smtClean="0">
                <a:latin typeface="Comic Sans MS" charset="0"/>
                <a:ea typeface="Comic Sans MS" charset="0"/>
                <a:cs typeface="Comic Sans MS" charset="0"/>
              </a:rPr>
              <a:t>presentation are </a:t>
            </a:r>
            <a:r>
              <a:rPr lang="en-US" dirty="0">
                <a:latin typeface="Comic Sans MS" charset="0"/>
                <a:ea typeface="Comic Sans MS" charset="0"/>
                <a:cs typeface="Comic Sans MS" charset="0"/>
              </a:rPr>
              <a:t>those of the authors and do not necessarily reflect the official policy or position of any other agency, organization, employer or company. Assumptions made in the analysis are not reflective of the position of any entity other than the author(s) – and, since we are critically-thinking human beings, these views are always subject to change, revision, and rethinking at any time. Please do not hold us to them in perpetuity.</a:t>
            </a:r>
          </a:p>
          <a:p>
            <a:endParaRPr lang="en-US" dirty="0">
              <a:latin typeface="Comic Sans MS" charset="0"/>
              <a:ea typeface="Comic Sans MS" charset="0"/>
              <a:cs typeface="Comic Sans MS" charset="0"/>
            </a:endParaRPr>
          </a:p>
        </p:txBody>
      </p:sp>
    </p:spTree>
    <p:extLst>
      <p:ext uri="{BB962C8B-B14F-4D97-AF65-F5344CB8AC3E}">
        <p14:creationId xmlns:p14="http://schemas.microsoft.com/office/powerpoint/2010/main" val="2069879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0" fill="hold"/>
                                        <p:tgtEl>
                                          <p:spTgt spid="7"/>
                                        </p:tgtEl>
                                        <p:attrNameLst>
                                          <p:attrName>ppt_x</p:attrName>
                                        </p:attrNameLst>
                                      </p:cBhvr>
                                      <p:tavLst>
                                        <p:tav tm="0">
                                          <p:val>
                                            <p:strVal val="#ppt_x"/>
                                          </p:val>
                                        </p:tav>
                                        <p:tav tm="100000">
                                          <p:val>
                                            <p:strVal val="#ppt_x"/>
                                          </p:val>
                                        </p:tav>
                                      </p:tavLst>
                                    </p:anim>
                                    <p:anim calcmode="lin" valueType="num">
                                      <p:cBhvr>
                                        <p:cTn id="8" dur="10000" fill="hold"/>
                                        <p:tgtEl>
                                          <p:spTgt spid="7"/>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12"/>
          <p:cNvSpPr>
            <a:spLocks noGrp="1"/>
          </p:cNvSpPr>
          <p:nvPr>
            <p:ph type="ftr" sz="quarter" idx="3"/>
          </p:nvPr>
        </p:nvSpPr>
        <p:spPr/>
        <p:txBody>
          <a:bodyPr/>
          <a:lstStyle/>
          <a:p>
            <a:r>
              <a:rPr lang="en-US" smtClean="0"/>
              <a:t>P.Canal, F.Carminati CHEP 2018</a:t>
            </a:r>
            <a:endParaRPr lang="en-US" dirty="0"/>
          </a:p>
        </p:txBody>
      </p:sp>
      <p:sp>
        <p:nvSpPr>
          <p:cNvPr id="2" name="Title 1"/>
          <p:cNvSpPr>
            <a:spLocks noGrp="1"/>
          </p:cNvSpPr>
          <p:nvPr>
            <p:ph type="title"/>
          </p:nvPr>
        </p:nvSpPr>
        <p:spPr/>
        <p:txBody>
          <a:bodyPr>
            <a:normAutofit/>
          </a:bodyPr>
          <a:lstStyle/>
          <a:p>
            <a:r>
              <a:rPr lang="en-US" dirty="0" smtClean="0"/>
              <a:t>A performance wall</a:t>
            </a:r>
            <a:endParaRPr lang="en-US" dirty="0"/>
          </a:p>
        </p:txBody>
      </p:sp>
      <p:pic>
        <p:nvPicPr>
          <p:cNvPr id="3" name="Picture 2"/>
          <p:cNvPicPr>
            <a:picLocks noChangeAspect="1"/>
          </p:cNvPicPr>
          <p:nvPr/>
        </p:nvPicPr>
        <p:blipFill>
          <a:blip r:embed="rId3"/>
          <a:stretch>
            <a:fillRect/>
          </a:stretch>
        </p:blipFill>
        <p:spPr>
          <a:xfrm>
            <a:off x="4572000" y="1219200"/>
            <a:ext cx="4340055" cy="310003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635" y="3949778"/>
            <a:ext cx="4197365" cy="2374869"/>
          </a:xfrm>
          <a:prstGeom prst="rect">
            <a:avLst/>
          </a:prstGeom>
        </p:spPr>
      </p:pic>
      <p:sp>
        <p:nvSpPr>
          <p:cNvPr id="6" name="TextBox 5"/>
          <p:cNvSpPr txBox="1"/>
          <p:nvPr/>
        </p:nvSpPr>
        <p:spPr>
          <a:xfrm>
            <a:off x="374635" y="2019133"/>
            <a:ext cx="2995115" cy="40011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18AF9B"/>
                </a:solidFill>
              </a:rPr>
              <a:t>Typical HEP code @ 0.8 CPI</a:t>
            </a:r>
            <a:endParaRPr lang="en-US" sz="2000" dirty="0">
              <a:solidFill>
                <a:srgbClr val="18AF9B"/>
              </a:solidFill>
            </a:endParaRPr>
          </a:p>
        </p:txBody>
      </p:sp>
      <p:cxnSp>
        <p:nvCxnSpPr>
          <p:cNvPr id="9" name="Straight Arrow Connector 8"/>
          <p:cNvCxnSpPr>
            <a:stCxn id="6" idx="3"/>
          </p:cNvCxnSpPr>
          <p:nvPr/>
        </p:nvCxnSpPr>
        <p:spPr>
          <a:xfrm>
            <a:off x="3369750" y="2219188"/>
            <a:ext cx="1061943" cy="325836"/>
          </a:xfrm>
          <a:prstGeom prst="straightConnector1">
            <a:avLst/>
          </a:prstGeom>
          <a:ln w="28575">
            <a:solidFill>
              <a:srgbClr val="18AF9B"/>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431693" y="2545024"/>
            <a:ext cx="3530278" cy="0"/>
          </a:xfrm>
          <a:prstGeom prst="line">
            <a:avLst/>
          </a:prstGeom>
          <a:ln w="28575">
            <a:solidFill>
              <a:srgbClr val="18AF9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90724" y="4358527"/>
            <a:ext cx="3902607" cy="523220"/>
          </a:xfrm>
          <a:prstGeom prst="rect">
            <a:avLst/>
          </a:prstGeom>
          <a:solidFill>
            <a:schemeClr val="bg1"/>
          </a:solidFill>
          <a:effectLst>
            <a:outerShdw blurRad="50800" dist="38100" dir="2700000" algn="tl" rotWithShape="0">
              <a:prstClr val="black">
                <a:alpha val="40000"/>
              </a:prstClr>
            </a:outerShdw>
          </a:effectLst>
        </p:spPr>
        <p:txBody>
          <a:bodyPr wrap="none" rtlCol="0">
            <a:spAutoFit/>
          </a:bodyPr>
          <a:lstStyle/>
          <a:p>
            <a:r>
              <a:rPr lang="en-US" sz="2800" smtClean="0">
                <a:solidFill>
                  <a:srgbClr val="18AF9B"/>
                </a:solidFill>
              </a:rPr>
              <a:t>Large increase in demand</a:t>
            </a:r>
            <a:endParaRPr lang="en-US" sz="2800" dirty="0">
              <a:solidFill>
                <a:srgbClr val="18AF9B"/>
              </a:solidFill>
            </a:endParaRPr>
          </a:p>
        </p:txBody>
      </p:sp>
      <p:sp>
        <p:nvSpPr>
          <p:cNvPr id="21" name="Rectangle 20"/>
          <p:cNvSpPr>
            <a:spLocks noChangeArrowheads="1"/>
          </p:cNvSpPr>
          <p:nvPr/>
        </p:nvSpPr>
        <p:spPr bwMode="auto">
          <a:xfrm>
            <a:off x="370721" y="2496529"/>
            <a:ext cx="3459847" cy="1379865"/>
          </a:xfrm>
          <a:prstGeom prst="rect">
            <a:avLst/>
          </a:prstGeom>
          <a:solidFill>
            <a:schemeClr val="bg1"/>
          </a:solidFill>
          <a:ln w="9525">
            <a:noFill/>
            <a:miter lim="800000"/>
            <a:headEnd/>
            <a:tailEnd/>
          </a:ln>
          <a:effectLst>
            <a:outerShdw blurRad="50800" dist="38100" dir="2700000" algn="tl" rotWithShape="0">
              <a:srgbClr val="000000">
                <a:alpha val="43000"/>
              </a:srgbClr>
            </a:outerShdw>
          </a:effectLst>
        </p:spPr>
        <p:txBody>
          <a:bodyPr wrap="square">
            <a:spAutoFit/>
          </a:bodyPr>
          <a:lstStyle/>
          <a:p>
            <a:pPr marL="9525">
              <a:spcBef>
                <a:spcPts val="1423"/>
              </a:spcBef>
            </a:pPr>
            <a:r>
              <a:rPr lang="en-US" dirty="0">
                <a:solidFill>
                  <a:srgbClr val="EA5C33"/>
                </a:solidFill>
                <a:latin typeface="Clear Sans"/>
                <a:cs typeface="Clear Sans"/>
              </a:rPr>
              <a:t>200 Computing </a:t>
            </a:r>
            <a:r>
              <a:rPr lang="en-US" dirty="0" smtClean="0">
                <a:solidFill>
                  <a:srgbClr val="EA5C33"/>
                </a:solidFill>
                <a:latin typeface="Clear Sans"/>
                <a:cs typeface="Clear Sans"/>
              </a:rPr>
              <a:t>Centers </a:t>
            </a:r>
            <a:r>
              <a:rPr lang="en-US" dirty="0">
                <a:solidFill>
                  <a:srgbClr val="EA5C33"/>
                </a:solidFill>
                <a:latin typeface="Clear Sans"/>
                <a:cs typeface="Clear Sans"/>
              </a:rPr>
              <a:t>in 20 countries: </a:t>
            </a:r>
            <a:r>
              <a:rPr lang="en-US" dirty="0" smtClean="0">
                <a:solidFill>
                  <a:srgbClr val="EA5C33"/>
                </a:solidFill>
                <a:latin typeface="Clear Sans"/>
                <a:cs typeface="Clear Sans"/>
              </a:rPr>
              <a:t>&gt;600k </a:t>
            </a:r>
            <a:r>
              <a:rPr lang="en-US" dirty="0">
                <a:solidFill>
                  <a:srgbClr val="EA5C33"/>
                </a:solidFill>
                <a:latin typeface="Clear Sans"/>
                <a:cs typeface="Clear Sans"/>
              </a:rPr>
              <a:t>cores</a:t>
            </a:r>
          </a:p>
          <a:p>
            <a:pPr marL="9525">
              <a:spcBef>
                <a:spcPts val="1423"/>
              </a:spcBef>
            </a:pPr>
            <a:r>
              <a:rPr lang="en-US" dirty="0">
                <a:solidFill>
                  <a:schemeClr val="accent1"/>
                </a:solidFill>
                <a:latin typeface="Clear Sans"/>
                <a:cs typeface="Clear Sans"/>
              </a:rPr>
              <a:t>@CERN (20% WLCG): 65k cores; 30PB disk + &gt;35PB tape </a:t>
            </a:r>
            <a:r>
              <a:rPr lang="en-US" dirty="0" smtClean="0">
                <a:solidFill>
                  <a:schemeClr val="accent1"/>
                </a:solidFill>
                <a:latin typeface="Clear Sans"/>
                <a:cs typeface="Clear Sans"/>
              </a:rPr>
              <a:t>storage</a:t>
            </a:r>
            <a:endParaRPr lang="en-US" dirty="0">
              <a:solidFill>
                <a:schemeClr val="accent1"/>
              </a:solidFill>
              <a:latin typeface="Clear Sans"/>
              <a:cs typeface="Clear Sans"/>
            </a:endParaRPr>
          </a:p>
        </p:txBody>
      </p:sp>
      <p:sp>
        <p:nvSpPr>
          <p:cNvPr id="22" name="Rectangle 21"/>
          <p:cNvSpPr>
            <a:spLocks noChangeArrowheads="1"/>
          </p:cNvSpPr>
          <p:nvPr/>
        </p:nvSpPr>
        <p:spPr bwMode="auto">
          <a:xfrm>
            <a:off x="4790724" y="5291736"/>
            <a:ext cx="3902607" cy="830997"/>
          </a:xfrm>
          <a:prstGeom prst="rect">
            <a:avLst/>
          </a:prstGeom>
          <a:solidFill>
            <a:schemeClr val="bg1"/>
          </a:solidFill>
          <a:ln w="9525">
            <a:noFill/>
            <a:miter lim="800000"/>
            <a:headEnd/>
            <a:tailEnd/>
          </a:ln>
          <a:effectLst>
            <a:outerShdw blurRad="50800" dist="38100" dir="2700000" algn="tl" rotWithShape="0">
              <a:srgbClr val="000000">
                <a:alpha val="43000"/>
              </a:srgbClr>
            </a:outerShdw>
          </a:effectLst>
        </p:spPr>
        <p:txBody>
          <a:bodyPr wrap="square">
            <a:spAutoFit/>
          </a:bodyPr>
          <a:lstStyle/>
          <a:p>
            <a:pPr marL="9525">
              <a:spcBef>
                <a:spcPts val="1423"/>
              </a:spcBef>
            </a:pPr>
            <a:r>
              <a:rPr lang="en-US" sz="2400" dirty="0" smtClean="0">
                <a:solidFill>
                  <a:schemeClr val="accent1"/>
                </a:solidFill>
                <a:latin typeface="Clear Sans"/>
                <a:cs typeface="Clear Sans"/>
              </a:rPr>
              <a:t>50% of resources used by a </a:t>
            </a:r>
            <a:r>
              <a:rPr lang="en-US" sz="2400" smtClean="0">
                <a:solidFill>
                  <a:schemeClr val="accent1"/>
                </a:solidFill>
                <a:latin typeface="Clear Sans"/>
                <a:cs typeface="Clear Sans"/>
              </a:rPr>
              <a:t>single application (GEANT4)</a:t>
            </a:r>
            <a:endParaRPr lang="en-US" sz="2400" dirty="0">
              <a:solidFill>
                <a:schemeClr val="accent1"/>
              </a:solidFill>
              <a:latin typeface="Clear Sans"/>
              <a:cs typeface="Clear Sans"/>
            </a:endParaRPr>
          </a:p>
        </p:txBody>
      </p:sp>
      <p:cxnSp>
        <p:nvCxnSpPr>
          <p:cNvPr id="25" name="Straight Connector 24"/>
          <p:cNvCxnSpPr/>
          <p:nvPr/>
        </p:nvCxnSpPr>
        <p:spPr>
          <a:xfrm flipV="1">
            <a:off x="4988689" y="1214952"/>
            <a:ext cx="3530278" cy="2072258"/>
          </a:xfrm>
          <a:prstGeom prst="line">
            <a:avLst/>
          </a:prstGeom>
          <a:ln w="28575">
            <a:solidFill>
              <a:srgbClr val="C66422"/>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733640" y="1078702"/>
            <a:ext cx="2865593" cy="40011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C66422"/>
                </a:solidFill>
              </a:rPr>
              <a:t>Need </a:t>
            </a:r>
            <a:r>
              <a:rPr lang="en-US" sz="2000" smtClean="0">
                <a:solidFill>
                  <a:srgbClr val="C66422"/>
                </a:solidFill>
              </a:rPr>
              <a:t>to leverage micro //</a:t>
            </a:r>
            <a:endParaRPr lang="en-US" sz="2000" dirty="0">
              <a:solidFill>
                <a:srgbClr val="C66422"/>
              </a:solidFill>
            </a:endParaRPr>
          </a:p>
        </p:txBody>
      </p:sp>
      <p:cxnSp>
        <p:nvCxnSpPr>
          <p:cNvPr id="33" name="Straight Connector 32"/>
          <p:cNvCxnSpPr>
            <a:stCxn id="30" idx="3"/>
          </p:cNvCxnSpPr>
          <p:nvPr/>
        </p:nvCxnSpPr>
        <p:spPr>
          <a:xfrm>
            <a:off x="4599233" y="1278757"/>
            <a:ext cx="2683482" cy="585317"/>
          </a:xfrm>
          <a:prstGeom prst="line">
            <a:avLst/>
          </a:prstGeom>
          <a:ln w="28575">
            <a:solidFill>
              <a:srgbClr val="C6642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368540" y="1588338"/>
            <a:ext cx="2643096" cy="40011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3018B7"/>
                </a:solidFill>
              </a:rPr>
              <a:t>Some HEP code is here</a:t>
            </a:r>
            <a:endParaRPr lang="en-US" sz="2000" dirty="0">
              <a:solidFill>
                <a:srgbClr val="3018B7"/>
              </a:solidFill>
            </a:endParaRPr>
          </a:p>
        </p:txBody>
      </p:sp>
      <p:sp>
        <p:nvSpPr>
          <p:cNvPr id="7" name="Rectangle 6"/>
          <p:cNvSpPr/>
          <p:nvPr/>
        </p:nvSpPr>
        <p:spPr>
          <a:xfrm>
            <a:off x="7676294" y="2084436"/>
            <a:ext cx="296876" cy="523220"/>
          </a:xfrm>
          <a:prstGeom prst="rect">
            <a:avLst/>
          </a:prstGeom>
        </p:spPr>
        <p:txBody>
          <a:bodyPr wrap="none">
            <a:spAutoFit/>
          </a:bodyPr>
          <a:lstStyle/>
          <a:p>
            <a:r>
              <a:rPr lang="en-US" sz="2800">
                <a:solidFill>
                  <a:srgbClr val="3018B7"/>
                </a:solidFill>
              </a:rPr>
              <a:t>{</a:t>
            </a:r>
            <a:endParaRPr lang="en-US" sz="2800"/>
          </a:p>
        </p:txBody>
      </p:sp>
      <p:cxnSp>
        <p:nvCxnSpPr>
          <p:cNvPr id="10" name="Elbow Connector 9"/>
          <p:cNvCxnSpPr>
            <a:stCxn id="17" idx="3"/>
          </p:cNvCxnSpPr>
          <p:nvPr/>
        </p:nvCxnSpPr>
        <p:spPr>
          <a:xfrm>
            <a:off x="4011636" y="1788393"/>
            <a:ext cx="3794452" cy="579422"/>
          </a:xfrm>
          <a:prstGeom prst="bentConnector3">
            <a:avLst/>
          </a:prstGeom>
          <a:ln w="28575">
            <a:solidFill>
              <a:srgbClr val="3018B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600883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28650" y="1825626"/>
            <a:ext cx="7886700" cy="2678998"/>
          </a:xfrm>
        </p:spPr>
        <p:txBody>
          <a:bodyPr>
            <a:normAutofit/>
          </a:bodyPr>
          <a:lstStyle/>
          <a:p>
            <a:r>
              <a:rPr lang="en-US" dirty="0" smtClean="0"/>
              <a:t>First release in 1998</a:t>
            </a:r>
          </a:p>
          <a:p>
            <a:r>
              <a:rPr lang="en-US" dirty="0" smtClean="0"/>
              <a:t>~1MLOC of C++</a:t>
            </a:r>
          </a:p>
          <a:p>
            <a:r>
              <a:rPr lang="en-US" dirty="0" smtClean="0"/>
              <a:t>~200 authors</a:t>
            </a:r>
          </a:p>
          <a:p>
            <a:r>
              <a:rPr lang="en-US" dirty="0" smtClean="0"/>
              <a:t>One release per year</a:t>
            </a:r>
          </a:p>
          <a:p>
            <a:r>
              <a:rPr lang="en-US" dirty="0" smtClean="0"/>
              <a:t>Complex governance structure</a:t>
            </a:r>
          </a:p>
          <a:p>
            <a:r>
              <a:rPr lang="en-US" dirty="0" smtClean="0"/>
              <a:t>Relatively slow and </a:t>
            </a:r>
            <a:r>
              <a:rPr lang="en-US" i="1" dirty="0" smtClean="0"/>
              <a:t>conservative </a:t>
            </a:r>
            <a:r>
              <a:rPr lang="en-US" dirty="0" smtClean="0"/>
              <a:t>decision taking process</a:t>
            </a:r>
          </a:p>
          <a:p>
            <a:r>
              <a:rPr lang="en-US" dirty="0" smtClean="0"/>
              <a:t>Experiments demand stability and improvements, typical oxymoron</a:t>
            </a:r>
          </a:p>
          <a:p>
            <a:endParaRPr lang="en-US" dirty="0" smtClean="0"/>
          </a:p>
          <a:p>
            <a:endParaRPr lang="en-US" dirty="0"/>
          </a:p>
          <a:p>
            <a:endParaRPr lang="en-US" dirty="0" smtClean="0"/>
          </a:p>
        </p:txBody>
      </p:sp>
      <p:sp>
        <p:nvSpPr>
          <p:cNvPr id="13" name="Footer Placeholder 12"/>
          <p:cNvSpPr>
            <a:spLocks noGrp="1"/>
          </p:cNvSpPr>
          <p:nvPr>
            <p:ph type="ftr" sz="quarter" idx="3"/>
          </p:nvPr>
        </p:nvSpPr>
        <p:spPr/>
        <p:txBody>
          <a:bodyPr/>
          <a:lstStyle/>
          <a:p>
            <a:r>
              <a:rPr lang="en-US" smtClean="0"/>
              <a:t>P.Canal, F.Carminati CHEP 2018</a:t>
            </a:r>
            <a:endParaRPr lang="en-US" dirty="0"/>
          </a:p>
        </p:txBody>
      </p:sp>
      <p:sp>
        <p:nvSpPr>
          <p:cNvPr id="2" name="Title 1"/>
          <p:cNvSpPr>
            <a:spLocks noGrp="1"/>
          </p:cNvSpPr>
          <p:nvPr>
            <p:ph type="title"/>
          </p:nvPr>
        </p:nvSpPr>
        <p:spPr/>
        <p:txBody>
          <a:bodyPr>
            <a:normAutofit/>
          </a:bodyPr>
          <a:lstStyle/>
          <a:p>
            <a:r>
              <a:rPr lang="en-US" dirty="0" smtClean="0"/>
              <a:t>GEANT4</a:t>
            </a:r>
            <a:endParaRPr lang="en-US" dirty="0"/>
          </a:p>
        </p:txBody>
      </p:sp>
      <p:pic>
        <p:nvPicPr>
          <p:cNvPr id="4" name="Picture 3"/>
          <p:cNvPicPr>
            <a:picLocks noChangeAspect="1"/>
          </p:cNvPicPr>
          <p:nvPr/>
        </p:nvPicPr>
        <p:blipFill>
          <a:blip r:embed="rId3"/>
          <a:stretch>
            <a:fillRect/>
          </a:stretch>
        </p:blipFill>
        <p:spPr>
          <a:xfrm>
            <a:off x="4168654" y="1825625"/>
            <a:ext cx="4140200" cy="1244600"/>
          </a:xfrm>
          <a:prstGeom prst="rect">
            <a:avLst/>
          </a:prstGeom>
        </p:spPr>
      </p:pic>
      <p:sp>
        <p:nvSpPr>
          <p:cNvPr id="5" name="Rectangle 4"/>
          <p:cNvSpPr/>
          <p:nvPr/>
        </p:nvSpPr>
        <p:spPr>
          <a:xfrm>
            <a:off x="4168654" y="5363171"/>
            <a:ext cx="4572000" cy="923330"/>
          </a:xfrm>
          <a:prstGeom prst="rect">
            <a:avLst/>
          </a:prstGeom>
          <a:solidFill>
            <a:schemeClr val="accent2"/>
          </a:solidFill>
          <a:effectLst>
            <a:outerShdw blurRad="50800" dist="38100" dir="2700000" algn="tl" rotWithShape="0">
              <a:prstClr val="black">
                <a:alpha val="40000"/>
              </a:prstClr>
            </a:outerShdw>
          </a:effectLst>
        </p:spPr>
        <p:txBody>
          <a:bodyPr>
            <a:spAutoFit/>
          </a:bodyPr>
          <a:lstStyle/>
          <a:p>
            <a:r>
              <a:rPr lang="en-US" dirty="0" smtClean="0">
                <a:solidFill>
                  <a:srgbClr val="FFFF00"/>
                </a:solidFill>
              </a:rPr>
              <a:t>Typical </a:t>
            </a:r>
            <a:r>
              <a:rPr lang="en-US" dirty="0">
                <a:solidFill>
                  <a:srgbClr val="FFFF00"/>
                </a:solidFill>
              </a:rPr>
              <a:t>HEP-SIMD performance (0.8 CPI</a:t>
            </a:r>
            <a:r>
              <a:rPr lang="en-US" dirty="0" smtClean="0">
                <a:solidFill>
                  <a:srgbClr val="FFFF00"/>
                </a:solidFill>
              </a:rPr>
              <a:t>)</a:t>
            </a:r>
          </a:p>
          <a:p>
            <a:r>
              <a:rPr lang="en-US" dirty="0">
                <a:solidFill>
                  <a:srgbClr val="FFFF00"/>
                </a:solidFill>
              </a:rPr>
              <a:t>MT version: gain in memory footprint </a:t>
            </a:r>
            <a:r>
              <a:rPr lang="en-US" dirty="0" smtClean="0">
                <a:solidFill>
                  <a:srgbClr val="FFFF00"/>
                </a:solidFill>
              </a:rPr>
              <a:t>(it </a:t>
            </a:r>
            <a:r>
              <a:rPr lang="en-US" dirty="0">
                <a:solidFill>
                  <a:srgbClr val="FFFF00"/>
                </a:solidFill>
              </a:rPr>
              <a:t>took 10 years to materialize</a:t>
            </a:r>
            <a:r>
              <a:rPr lang="en-US" dirty="0" smtClean="0">
                <a:solidFill>
                  <a:srgbClr val="FFFF00"/>
                </a:solidFill>
              </a:rPr>
              <a:t>)</a:t>
            </a:r>
            <a:endParaRPr lang="en-US" dirty="0">
              <a:solidFill>
                <a:srgbClr val="FFFF00"/>
              </a:solidFill>
            </a:endParaRPr>
          </a:p>
        </p:txBody>
      </p:sp>
      <p:sp>
        <p:nvSpPr>
          <p:cNvPr id="6" name="TextBox 5"/>
          <p:cNvSpPr txBox="1"/>
          <p:nvPr/>
        </p:nvSpPr>
        <p:spPr>
          <a:xfrm>
            <a:off x="628650" y="4713406"/>
            <a:ext cx="3130550" cy="1015663"/>
          </a:xfrm>
          <a:prstGeom prst="rect">
            <a:avLst/>
          </a:prstGeom>
          <a:solidFill>
            <a:srgbClr val="18AF9B"/>
          </a:solidFill>
          <a:effectLst>
            <a:outerShdw blurRad="50800" dist="38100" dir="2700000" algn="tl" rotWithShape="0">
              <a:prstClr val="black">
                <a:alpha val="40000"/>
              </a:prstClr>
            </a:outerShdw>
          </a:effectLst>
        </p:spPr>
        <p:txBody>
          <a:bodyPr wrap="square" rtlCol="0">
            <a:spAutoFit/>
          </a:bodyPr>
          <a:lstStyle/>
          <a:p>
            <a:r>
              <a:rPr lang="en-US" sz="2000" dirty="0" smtClean="0">
                <a:solidFill>
                  <a:schemeClr val="accent1">
                    <a:lumMod val="40000"/>
                    <a:lumOff val="60000"/>
                  </a:schemeClr>
                </a:solidFill>
              </a:rPr>
              <a:t>Looking for performance in</a:t>
            </a:r>
          </a:p>
          <a:p>
            <a:pPr marL="285750" indent="-285750">
              <a:buFont typeface="Arial" charset="0"/>
              <a:buChar char="•"/>
            </a:pPr>
            <a:r>
              <a:rPr lang="en-US" sz="2000" dirty="0" smtClean="0">
                <a:solidFill>
                  <a:schemeClr val="accent1">
                    <a:lumMod val="40000"/>
                    <a:lumOff val="60000"/>
                  </a:schemeClr>
                </a:solidFill>
              </a:rPr>
              <a:t>SIMD </a:t>
            </a:r>
          </a:p>
          <a:p>
            <a:pPr marL="285750" indent="-285750">
              <a:buFont typeface="Arial" charset="0"/>
              <a:buChar char="•"/>
            </a:pPr>
            <a:r>
              <a:rPr lang="en-US" sz="2000" dirty="0" smtClean="0">
                <a:solidFill>
                  <a:schemeClr val="accent1">
                    <a:lumMod val="40000"/>
                    <a:lumOff val="60000"/>
                  </a:schemeClr>
                </a:solidFill>
              </a:rPr>
              <a:t>new techniques (DL GN)</a:t>
            </a:r>
            <a:endParaRPr lang="en-US" sz="2000" dirty="0">
              <a:solidFill>
                <a:schemeClr val="accent1">
                  <a:lumMod val="40000"/>
                  <a:lumOff val="60000"/>
                </a:schemeClr>
              </a:solidFill>
            </a:endParaRPr>
          </a:p>
        </p:txBody>
      </p:sp>
    </p:spTree>
    <p:extLst>
      <p:ext uri="{BB962C8B-B14F-4D97-AF65-F5344CB8AC3E}">
        <p14:creationId xmlns:p14="http://schemas.microsoft.com/office/powerpoint/2010/main" val="116236955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12"/>
          <p:cNvSpPr>
            <a:spLocks noGrp="1"/>
          </p:cNvSpPr>
          <p:nvPr>
            <p:ph type="ftr" sz="quarter" idx="3"/>
          </p:nvPr>
        </p:nvSpPr>
        <p:spPr/>
        <p:txBody>
          <a:bodyPr/>
          <a:lstStyle/>
          <a:p>
            <a:r>
              <a:rPr lang="en-US" smtClean="0"/>
              <a:t>P.Canal, F.Carminati CHEP 2018</a:t>
            </a:r>
            <a:endParaRPr lang="en-US" dirty="0"/>
          </a:p>
        </p:txBody>
      </p:sp>
      <p:sp>
        <p:nvSpPr>
          <p:cNvPr id="2" name="Title 1"/>
          <p:cNvSpPr>
            <a:spLocks noGrp="1"/>
          </p:cNvSpPr>
          <p:nvPr>
            <p:ph type="title"/>
          </p:nvPr>
        </p:nvSpPr>
        <p:spPr/>
        <p:txBody>
          <a:bodyPr>
            <a:normAutofit/>
          </a:bodyPr>
          <a:lstStyle/>
          <a:p>
            <a:r>
              <a:rPr lang="en-US" dirty="0" smtClean="0"/>
              <a:t>SIMD boost?</a:t>
            </a:r>
            <a:endParaRPr lang="en-US" dirty="0"/>
          </a:p>
        </p:txBody>
      </p:sp>
      <p:grpSp>
        <p:nvGrpSpPr>
          <p:cNvPr id="3" name="Group 2"/>
          <p:cNvGrpSpPr>
            <a:grpSpLocks noChangeAspect="1"/>
          </p:cNvGrpSpPr>
          <p:nvPr/>
        </p:nvGrpSpPr>
        <p:grpSpPr>
          <a:xfrm>
            <a:off x="948497" y="1219200"/>
            <a:ext cx="7891212" cy="5158114"/>
            <a:chOff x="1436932" y="283554"/>
            <a:chExt cx="10068359" cy="6641504"/>
          </a:xfrm>
        </p:grpSpPr>
        <p:pic>
          <p:nvPicPr>
            <p:cNvPr id="281" name="image20.png"/>
            <p:cNvPicPr>
              <a:picLocks noChangeAspect="1"/>
            </p:cNvPicPr>
            <p:nvPr/>
          </p:nvPicPr>
          <p:blipFill>
            <a:blip r:embed="rId3">
              <a:extLst/>
            </a:blip>
            <a:stretch>
              <a:fillRect/>
            </a:stretch>
          </p:blipFill>
          <p:spPr>
            <a:xfrm>
              <a:off x="6183443" y="5469518"/>
              <a:ext cx="2324983" cy="1455540"/>
            </a:xfrm>
            <a:prstGeom prst="rect">
              <a:avLst/>
            </a:prstGeom>
            <a:ln w="12700">
              <a:miter lim="400000"/>
            </a:ln>
          </p:spPr>
        </p:pic>
        <p:grpSp>
          <p:nvGrpSpPr>
            <p:cNvPr id="6" name="Group 294"/>
            <p:cNvGrpSpPr/>
            <p:nvPr/>
          </p:nvGrpSpPr>
          <p:grpSpPr>
            <a:xfrm>
              <a:off x="3810001" y="312539"/>
              <a:ext cx="3589735" cy="3955854"/>
              <a:chOff x="0" y="0"/>
              <a:chExt cx="5105400" cy="5626101"/>
            </a:xfrm>
          </p:grpSpPr>
          <p:sp>
            <p:nvSpPr>
              <p:cNvPr id="7" name="Shape 292"/>
              <p:cNvSpPr/>
              <p:nvPr/>
            </p:nvSpPr>
            <p:spPr>
              <a:xfrm>
                <a:off x="0" y="0"/>
                <a:ext cx="5105400" cy="5626101"/>
              </a:xfrm>
              <a:prstGeom prst="roundRect">
                <a:avLst>
                  <a:gd name="adj" fmla="val 3731"/>
                </a:avLst>
              </a:prstGeom>
              <a:solidFill>
                <a:srgbClr val="FFE2D6"/>
              </a:solidFill>
              <a:ln w="12700" cap="flat">
                <a:solidFill>
                  <a:srgbClr val="000000"/>
                </a:solidFill>
                <a:prstDash val="solid"/>
                <a:round/>
              </a:ln>
              <a:effectLst/>
            </p:spPr>
            <p:txBody>
              <a:bodyPr wrap="square" lIns="45719" tIns="45719" rIns="45719" bIns="45719" numCol="1" anchor="t">
                <a:noAutofit/>
              </a:bodyPr>
              <a:lstStyle/>
              <a:p>
                <a:pPr marR="40637" defTabSz="914367">
                  <a:defRPr sz="4400">
                    <a:solidFill>
                      <a:srgbClr val="000000"/>
                    </a:solidFill>
                    <a:uFill>
                      <a:solidFill>
                        <a:srgbClr val="000000"/>
                      </a:solidFill>
                    </a:uFill>
                    <a:latin typeface="Arial"/>
                    <a:ea typeface="Arial"/>
                    <a:cs typeface="Arial"/>
                    <a:sym typeface="Arial"/>
                  </a:defRPr>
                </a:pPr>
                <a:endParaRPr/>
              </a:p>
            </p:txBody>
          </p:sp>
          <p:sp>
            <p:nvSpPr>
              <p:cNvPr id="9" name="Shape 293"/>
              <p:cNvSpPr/>
              <p:nvPr/>
            </p:nvSpPr>
            <p:spPr>
              <a:xfrm>
                <a:off x="55789" y="55790"/>
                <a:ext cx="4993820" cy="5154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5719" tIns="35719" rIns="35719" bIns="35719" numCol="1" anchor="t">
                <a:spAutoFit/>
              </a:bodyPr>
              <a:lstStyle>
                <a:lvl1pPr marR="57797" indent="40639" algn="l" defTabSz="1300480">
                  <a:defRPr sz="2800">
                    <a:solidFill>
                      <a:srgbClr val="000000"/>
                    </a:solidFill>
                    <a:uFill>
                      <a:solidFill>
                        <a:srgbClr val="000000"/>
                      </a:solidFill>
                    </a:uFill>
                    <a:latin typeface="Arial"/>
                    <a:ea typeface="Arial"/>
                    <a:cs typeface="Arial"/>
                    <a:sym typeface="Arial"/>
                  </a:defRPr>
                </a:lvl1pPr>
              </a:lstStyle>
              <a:p>
                <a:r>
                  <a:rPr sz="1200"/>
                  <a:t>Scheduler</a:t>
                </a:r>
              </a:p>
            </p:txBody>
          </p:sp>
        </p:grpSp>
        <p:grpSp>
          <p:nvGrpSpPr>
            <p:cNvPr id="10" name="Group 316"/>
            <p:cNvGrpSpPr/>
            <p:nvPr/>
          </p:nvGrpSpPr>
          <p:grpSpPr>
            <a:xfrm>
              <a:off x="9016135" y="4774429"/>
              <a:ext cx="1129200" cy="1340762"/>
              <a:chOff x="0" y="0"/>
              <a:chExt cx="1605973" cy="1906861"/>
            </a:xfrm>
          </p:grpSpPr>
          <p:grpSp>
            <p:nvGrpSpPr>
              <p:cNvPr id="11" name="Group 298"/>
              <p:cNvGrpSpPr/>
              <p:nvPr/>
            </p:nvGrpSpPr>
            <p:grpSpPr>
              <a:xfrm>
                <a:off x="-1" y="0"/>
                <a:ext cx="1605975" cy="1845750"/>
                <a:chOff x="0" y="0"/>
                <a:chExt cx="1605973" cy="1845749"/>
              </a:xfrm>
            </p:grpSpPr>
            <p:sp>
              <p:nvSpPr>
                <p:cNvPr id="31" name="Shape 295"/>
                <p:cNvSpPr/>
                <p:nvPr/>
              </p:nvSpPr>
              <p:spPr>
                <a:xfrm rot="343152">
                  <a:off x="49212" y="710291"/>
                  <a:ext cx="1507549" cy="10629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2" name="Shape 296"/>
                <p:cNvSpPr/>
                <p:nvPr/>
              </p:nvSpPr>
              <p:spPr>
                <a:xfrm rot="18176488" flipH="1">
                  <a:off x="586185" y="220704"/>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3" name="Shape 297"/>
                <p:cNvSpPr/>
                <p:nvPr/>
              </p:nvSpPr>
              <p:spPr>
                <a:xfrm rot="18176488" flipH="1">
                  <a:off x="337081" y="-18211"/>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12" name="Group 315"/>
              <p:cNvGrpSpPr/>
              <p:nvPr/>
            </p:nvGrpSpPr>
            <p:grpSpPr>
              <a:xfrm>
                <a:off x="746367" y="217757"/>
                <a:ext cx="457202" cy="1689105"/>
                <a:chOff x="0" y="0"/>
                <a:chExt cx="457200" cy="1689103"/>
              </a:xfrm>
            </p:grpSpPr>
            <p:sp>
              <p:nvSpPr>
                <p:cNvPr id="14" name="Shape 299"/>
                <p:cNvSpPr/>
                <p:nvPr/>
              </p:nvSpPr>
              <p:spPr>
                <a:xfrm>
                  <a:off x="-1" y="0"/>
                  <a:ext cx="457202"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 name="Shape 300"/>
                <p:cNvSpPr/>
                <p:nvPr/>
              </p:nvSpPr>
              <p:spPr>
                <a:xfrm>
                  <a:off x="-1"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7" name="Shape 301"/>
                <p:cNvSpPr/>
                <p:nvPr/>
              </p:nvSpPr>
              <p:spPr>
                <a:xfrm>
                  <a:off x="-1"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 name="Shape 302"/>
                <p:cNvSpPr/>
                <p:nvPr/>
              </p:nvSpPr>
              <p:spPr>
                <a:xfrm>
                  <a:off x="-1"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 name="Shape 303"/>
                <p:cNvSpPr/>
                <p:nvPr/>
              </p:nvSpPr>
              <p:spPr>
                <a:xfrm>
                  <a:off x="-1"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0" name="Shape 304"/>
                <p:cNvSpPr/>
                <p:nvPr/>
              </p:nvSpPr>
              <p:spPr>
                <a:xfrm>
                  <a:off x="-1" y="53124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 name="Shape 305"/>
                <p:cNvSpPr/>
                <p:nvPr/>
              </p:nvSpPr>
              <p:spPr>
                <a:xfrm>
                  <a:off x="-1"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2" name="Shape 306"/>
                <p:cNvSpPr/>
                <p:nvPr/>
              </p:nvSpPr>
              <p:spPr>
                <a:xfrm>
                  <a:off x="-1"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 name="Shape 307"/>
                <p:cNvSpPr/>
                <p:nvPr/>
              </p:nvSpPr>
              <p:spPr>
                <a:xfrm>
                  <a:off x="-1"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 name="Shape 308"/>
                <p:cNvSpPr/>
                <p:nvPr/>
              </p:nvSpPr>
              <p:spPr>
                <a:xfrm>
                  <a:off x="-1" y="95352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5" name="Shape 309"/>
                <p:cNvSpPr/>
                <p:nvPr/>
              </p:nvSpPr>
              <p:spPr>
                <a:xfrm>
                  <a:off x="-1" y="104887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 name="Shape 310"/>
                <p:cNvSpPr/>
                <p:nvPr/>
              </p:nvSpPr>
              <p:spPr>
                <a:xfrm>
                  <a:off x="-1"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 name="Shape 311"/>
                <p:cNvSpPr/>
                <p:nvPr/>
              </p:nvSpPr>
              <p:spPr>
                <a:xfrm>
                  <a:off x="-1"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8" name="Shape 312"/>
                <p:cNvSpPr/>
                <p:nvPr/>
              </p:nvSpPr>
              <p:spPr>
                <a:xfrm>
                  <a:off x="-1" y="13758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9" name="Shape 313"/>
                <p:cNvSpPr/>
                <p:nvPr/>
              </p:nvSpPr>
              <p:spPr>
                <a:xfrm>
                  <a:off x="-1" y="1471154"/>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 name="Shape 314"/>
                <p:cNvSpPr/>
                <p:nvPr/>
              </p:nvSpPr>
              <p:spPr>
                <a:xfrm>
                  <a:off x="-1" y="158012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sp>
          <p:nvSpPr>
            <p:cNvPr id="34" name="Shape 317"/>
            <p:cNvSpPr/>
            <p:nvPr/>
          </p:nvSpPr>
          <p:spPr>
            <a:xfrm flipH="1">
              <a:off x="6328172" y="1214439"/>
              <a:ext cx="2170974" cy="201054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 y="15073"/>
                    <a:pt x="3518" y="8938"/>
                    <a:pt x="7398" y="5735"/>
                  </a:cubicBezTo>
                  <a:cubicBezTo>
                    <a:pt x="10818" y="2911"/>
                    <a:pt x="13852" y="137"/>
                    <a:pt x="21600" y="0"/>
                  </a:cubicBezTo>
                </a:path>
              </a:pathLst>
            </a:custGeom>
            <a:ln w="25400">
              <a:solidFill>
                <a:srgbClr val="FF40FF"/>
              </a:solidFill>
              <a:headEnd type="triangle"/>
            </a:ln>
          </p:spPr>
          <p:txBody>
            <a:bodyPr lIns="45719" tIns="45719" rIns="45719" bIns="45719" anchor="ctr"/>
            <a:lstStyle/>
            <a:p>
              <a:pPr defTabSz="914367">
                <a:defRPr sz="1800">
                  <a:solidFill>
                    <a:srgbClr val="F3F1DF"/>
                  </a:solidFill>
                  <a:latin typeface="Arial"/>
                  <a:ea typeface="Arial"/>
                  <a:cs typeface="Arial"/>
                  <a:sym typeface="Arial"/>
                </a:defRPr>
              </a:pPr>
              <a:endParaRPr sz="1000"/>
            </a:p>
          </p:txBody>
        </p:sp>
        <p:grpSp>
          <p:nvGrpSpPr>
            <p:cNvPr id="35" name="Group 450"/>
            <p:cNvGrpSpPr/>
            <p:nvPr/>
          </p:nvGrpSpPr>
          <p:grpSpPr>
            <a:xfrm>
              <a:off x="4928439" y="283554"/>
              <a:ext cx="1575686" cy="1787248"/>
              <a:chOff x="0" y="0"/>
              <a:chExt cx="2240974" cy="2541862"/>
            </a:xfrm>
          </p:grpSpPr>
          <p:grpSp>
            <p:nvGrpSpPr>
              <p:cNvPr id="36" name="Group 339"/>
              <p:cNvGrpSpPr/>
              <p:nvPr/>
            </p:nvGrpSpPr>
            <p:grpSpPr>
              <a:xfrm>
                <a:off x="-1" y="0"/>
                <a:ext cx="1605976" cy="1906862"/>
                <a:chOff x="0" y="0"/>
                <a:chExt cx="1605974" cy="1906861"/>
              </a:xfrm>
            </p:grpSpPr>
            <p:grpSp>
              <p:nvGrpSpPr>
                <p:cNvPr id="147" name="Group 321"/>
                <p:cNvGrpSpPr/>
                <p:nvPr/>
              </p:nvGrpSpPr>
              <p:grpSpPr>
                <a:xfrm>
                  <a:off x="-1" y="-1"/>
                  <a:ext cx="1605976" cy="1845752"/>
                  <a:chOff x="0" y="0"/>
                  <a:chExt cx="1605974" cy="1845750"/>
                </a:xfrm>
              </p:grpSpPr>
              <p:sp>
                <p:nvSpPr>
                  <p:cNvPr id="165" name="Shape 318"/>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66" name="Shape 319"/>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67" name="Shape 320"/>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148" name="Group 338"/>
                <p:cNvGrpSpPr/>
                <p:nvPr/>
              </p:nvGrpSpPr>
              <p:grpSpPr>
                <a:xfrm>
                  <a:off x="746368" y="217757"/>
                  <a:ext cx="457203" cy="1689106"/>
                  <a:chOff x="0" y="0"/>
                  <a:chExt cx="457201" cy="1689104"/>
                </a:xfrm>
              </p:grpSpPr>
              <p:sp>
                <p:nvSpPr>
                  <p:cNvPr id="149" name="Shape 322"/>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0" name="Shape 323"/>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1" name="Shape 324"/>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2" name="Shape 325"/>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3" name="Shape 326"/>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4" name="Shape 327"/>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5" name="Shape 328"/>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6" name="Shape 329"/>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7" name="Shape 330"/>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8" name="Shape 331"/>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59" name="Shape 332"/>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0" name="Shape 333"/>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1" name="Shape 334"/>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2" name="Shape 335"/>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3" name="Shape 336"/>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64" name="Shape 337"/>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37" name="Group 361"/>
              <p:cNvGrpSpPr/>
              <p:nvPr/>
            </p:nvGrpSpPr>
            <p:grpSpPr>
              <a:xfrm>
                <a:off x="126999" y="127000"/>
                <a:ext cx="1605976" cy="1906863"/>
                <a:chOff x="0" y="0"/>
                <a:chExt cx="1605974" cy="1906861"/>
              </a:xfrm>
            </p:grpSpPr>
            <p:grpSp>
              <p:nvGrpSpPr>
                <p:cNvPr id="126" name="Group 343"/>
                <p:cNvGrpSpPr/>
                <p:nvPr/>
              </p:nvGrpSpPr>
              <p:grpSpPr>
                <a:xfrm>
                  <a:off x="-1" y="-1"/>
                  <a:ext cx="1605976" cy="1845752"/>
                  <a:chOff x="0" y="0"/>
                  <a:chExt cx="1605974" cy="1845750"/>
                </a:xfrm>
              </p:grpSpPr>
              <p:sp>
                <p:nvSpPr>
                  <p:cNvPr id="144" name="Shape 340"/>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45" name="Shape 341"/>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46" name="Shape 342"/>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127" name="Group 360"/>
                <p:cNvGrpSpPr/>
                <p:nvPr/>
              </p:nvGrpSpPr>
              <p:grpSpPr>
                <a:xfrm>
                  <a:off x="746368" y="217757"/>
                  <a:ext cx="457203" cy="1689106"/>
                  <a:chOff x="0" y="0"/>
                  <a:chExt cx="457201" cy="1689104"/>
                </a:xfrm>
              </p:grpSpPr>
              <p:sp>
                <p:nvSpPr>
                  <p:cNvPr id="128" name="Shape 344"/>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29" name="Shape 345"/>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0" name="Shape 346"/>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1" name="Shape 347"/>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2" name="Shape 348"/>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3" name="Shape 349"/>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4" name="Shape 350"/>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5" name="Shape 351"/>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6" name="Shape 352"/>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7" name="Shape 353"/>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8" name="Shape 354"/>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39" name="Shape 355"/>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40" name="Shape 356"/>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41" name="Shape 357"/>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42" name="Shape 358"/>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43" name="Shape 359"/>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38" name="Group 383"/>
              <p:cNvGrpSpPr/>
              <p:nvPr/>
            </p:nvGrpSpPr>
            <p:grpSpPr>
              <a:xfrm>
                <a:off x="254000" y="254000"/>
                <a:ext cx="1605975" cy="1906863"/>
                <a:chOff x="0" y="0"/>
                <a:chExt cx="1605974" cy="1906861"/>
              </a:xfrm>
            </p:grpSpPr>
            <p:grpSp>
              <p:nvGrpSpPr>
                <p:cNvPr id="105" name="Group 365"/>
                <p:cNvGrpSpPr/>
                <p:nvPr/>
              </p:nvGrpSpPr>
              <p:grpSpPr>
                <a:xfrm>
                  <a:off x="-1" y="-1"/>
                  <a:ext cx="1605976" cy="1845752"/>
                  <a:chOff x="0" y="0"/>
                  <a:chExt cx="1605974" cy="1845750"/>
                </a:xfrm>
              </p:grpSpPr>
              <p:sp>
                <p:nvSpPr>
                  <p:cNvPr id="123" name="Shape 362"/>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24" name="Shape 363"/>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25" name="Shape 364"/>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106" name="Group 382"/>
                <p:cNvGrpSpPr/>
                <p:nvPr/>
              </p:nvGrpSpPr>
              <p:grpSpPr>
                <a:xfrm>
                  <a:off x="746368" y="217757"/>
                  <a:ext cx="457203" cy="1689106"/>
                  <a:chOff x="0" y="0"/>
                  <a:chExt cx="457201" cy="1689104"/>
                </a:xfrm>
              </p:grpSpPr>
              <p:sp>
                <p:nvSpPr>
                  <p:cNvPr id="107" name="Shape 366"/>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08" name="Shape 367"/>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09" name="Shape 368"/>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0" name="Shape 369"/>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1" name="Shape 370"/>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2" name="Shape 371"/>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3" name="Shape 372"/>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4" name="Shape 373"/>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5" name="Shape 374"/>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6" name="Shape 375"/>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7" name="Shape 376"/>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8" name="Shape 377"/>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19" name="Shape 378"/>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20" name="Shape 379"/>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21" name="Shape 380"/>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22" name="Shape 381"/>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39" name="Group 405"/>
              <p:cNvGrpSpPr/>
              <p:nvPr/>
            </p:nvGrpSpPr>
            <p:grpSpPr>
              <a:xfrm>
                <a:off x="381000" y="381000"/>
                <a:ext cx="1605975" cy="1906863"/>
                <a:chOff x="0" y="0"/>
                <a:chExt cx="1605974" cy="1906861"/>
              </a:xfrm>
            </p:grpSpPr>
            <p:grpSp>
              <p:nvGrpSpPr>
                <p:cNvPr id="84" name="Group 387"/>
                <p:cNvGrpSpPr/>
                <p:nvPr/>
              </p:nvGrpSpPr>
              <p:grpSpPr>
                <a:xfrm>
                  <a:off x="-1" y="-1"/>
                  <a:ext cx="1605976" cy="1845752"/>
                  <a:chOff x="0" y="0"/>
                  <a:chExt cx="1605974" cy="1845750"/>
                </a:xfrm>
              </p:grpSpPr>
              <p:sp>
                <p:nvSpPr>
                  <p:cNvPr id="102" name="Shape 384"/>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03" name="Shape 385"/>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04" name="Shape 386"/>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85" name="Group 404"/>
                <p:cNvGrpSpPr/>
                <p:nvPr/>
              </p:nvGrpSpPr>
              <p:grpSpPr>
                <a:xfrm>
                  <a:off x="746368" y="217757"/>
                  <a:ext cx="457203" cy="1689106"/>
                  <a:chOff x="0" y="0"/>
                  <a:chExt cx="457201" cy="1689104"/>
                </a:xfrm>
              </p:grpSpPr>
              <p:sp>
                <p:nvSpPr>
                  <p:cNvPr id="86" name="Shape 388"/>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87" name="Shape 389"/>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88" name="Shape 390"/>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89" name="Shape 391"/>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0" name="Shape 392"/>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1" name="Shape 393"/>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2" name="Shape 394"/>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3" name="Shape 395"/>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4" name="Shape 396"/>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5" name="Shape 397"/>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6" name="Shape 398"/>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7" name="Shape 399"/>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8" name="Shape 400"/>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99" name="Shape 401"/>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00" name="Shape 402"/>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01" name="Shape 403"/>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40" name="Group 427"/>
              <p:cNvGrpSpPr/>
              <p:nvPr/>
            </p:nvGrpSpPr>
            <p:grpSpPr>
              <a:xfrm>
                <a:off x="508000" y="508000"/>
                <a:ext cx="1605975" cy="1906863"/>
                <a:chOff x="0" y="0"/>
                <a:chExt cx="1605974" cy="1906861"/>
              </a:xfrm>
            </p:grpSpPr>
            <p:grpSp>
              <p:nvGrpSpPr>
                <p:cNvPr id="63" name="Group 409"/>
                <p:cNvGrpSpPr/>
                <p:nvPr/>
              </p:nvGrpSpPr>
              <p:grpSpPr>
                <a:xfrm>
                  <a:off x="-1" y="-1"/>
                  <a:ext cx="1605976" cy="1845752"/>
                  <a:chOff x="0" y="0"/>
                  <a:chExt cx="1605974" cy="1845750"/>
                </a:xfrm>
              </p:grpSpPr>
              <p:sp>
                <p:nvSpPr>
                  <p:cNvPr id="81" name="Shape 406"/>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82" name="Shape 407"/>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83" name="Shape 408"/>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64" name="Group 426"/>
                <p:cNvGrpSpPr/>
                <p:nvPr/>
              </p:nvGrpSpPr>
              <p:grpSpPr>
                <a:xfrm>
                  <a:off x="746368" y="217757"/>
                  <a:ext cx="457203" cy="1689106"/>
                  <a:chOff x="0" y="0"/>
                  <a:chExt cx="457201" cy="1689104"/>
                </a:xfrm>
              </p:grpSpPr>
              <p:sp>
                <p:nvSpPr>
                  <p:cNvPr id="65" name="Shape 410"/>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66" name="Shape 411"/>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67" name="Shape 412"/>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68" name="Shape 413"/>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69" name="Shape 414"/>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0" name="Shape 415"/>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1" name="Shape 416"/>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2" name="Shape 417"/>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3" name="Shape 418"/>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4" name="Shape 419"/>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5" name="Shape 420"/>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6" name="Shape 421"/>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7" name="Shape 422"/>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8" name="Shape 423"/>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79" name="Shape 424"/>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80" name="Shape 425"/>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41" name="Group 449"/>
              <p:cNvGrpSpPr/>
              <p:nvPr/>
            </p:nvGrpSpPr>
            <p:grpSpPr>
              <a:xfrm>
                <a:off x="635000" y="635000"/>
                <a:ext cx="1605975" cy="1906863"/>
                <a:chOff x="0" y="0"/>
                <a:chExt cx="1605974" cy="1906861"/>
              </a:xfrm>
            </p:grpSpPr>
            <p:grpSp>
              <p:nvGrpSpPr>
                <p:cNvPr id="42" name="Group 431"/>
                <p:cNvGrpSpPr/>
                <p:nvPr/>
              </p:nvGrpSpPr>
              <p:grpSpPr>
                <a:xfrm>
                  <a:off x="-1" y="-1"/>
                  <a:ext cx="1605976" cy="1845752"/>
                  <a:chOff x="0" y="0"/>
                  <a:chExt cx="1605974" cy="1845750"/>
                </a:xfrm>
              </p:grpSpPr>
              <p:sp>
                <p:nvSpPr>
                  <p:cNvPr id="60" name="Shape 428"/>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61" name="Shape 429"/>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62" name="Shape 430"/>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43" name="Group 448"/>
                <p:cNvGrpSpPr/>
                <p:nvPr/>
              </p:nvGrpSpPr>
              <p:grpSpPr>
                <a:xfrm>
                  <a:off x="746368" y="217757"/>
                  <a:ext cx="457203" cy="1689106"/>
                  <a:chOff x="0" y="0"/>
                  <a:chExt cx="457201" cy="1689104"/>
                </a:xfrm>
              </p:grpSpPr>
              <p:sp>
                <p:nvSpPr>
                  <p:cNvPr id="44" name="Shape 432"/>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5" name="Shape 433"/>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6" name="Shape 434"/>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7" name="Shape 435"/>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8" name="Shape 436"/>
                  <p:cNvSpPr/>
                  <p:nvPr/>
                </p:nvSpPr>
                <p:spPr>
                  <a:xfrm>
                    <a:off x="0"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9" name="Shape 437"/>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0" name="Shape 438"/>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1" name="Shape 439"/>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2" name="Shape 440"/>
                  <p:cNvSpPr/>
                  <p:nvPr/>
                </p:nvSpPr>
                <p:spPr>
                  <a:xfrm>
                    <a:off x="0"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3" name="Shape 441"/>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4" name="Shape 442"/>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5" name="Shape 443"/>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6" name="Shape 444"/>
                  <p:cNvSpPr/>
                  <p:nvPr/>
                </p:nvSpPr>
                <p:spPr>
                  <a:xfrm>
                    <a:off x="0"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7" name="Shape 445"/>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8" name="Shape 446"/>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59" name="Shape 447"/>
                  <p:cNvSpPr/>
                  <p:nvPr/>
                </p:nvSpPr>
                <p:spPr>
                  <a:xfrm>
                    <a:off x="0" y="158012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sp>
          <p:nvSpPr>
            <p:cNvPr id="169" name="Shape 451"/>
            <p:cNvSpPr/>
            <p:nvPr/>
          </p:nvSpPr>
          <p:spPr>
            <a:xfrm>
              <a:off x="2141430" y="3223347"/>
              <a:ext cx="1518047" cy="714376"/>
            </a:xfrm>
            <a:prstGeom prst="roundRect">
              <a:avLst>
                <a:gd name="adj" fmla="val 18750"/>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marR="40637" algn="ctr" defTabSz="914367">
                <a:lnSpc>
                  <a:spcPct val="90000"/>
                </a:lnSpc>
                <a:defRPr sz="4400">
                  <a:solidFill>
                    <a:srgbClr val="000000"/>
                  </a:solidFill>
                  <a:uFill>
                    <a:solidFill>
                      <a:srgbClr val="000000"/>
                    </a:solidFill>
                  </a:uFill>
                  <a:latin typeface="Arial"/>
                  <a:ea typeface="Arial"/>
                  <a:cs typeface="Arial"/>
                  <a:sym typeface="Arial"/>
                </a:defRPr>
              </a:pPr>
              <a:r>
                <a:rPr lang="en-US" sz="1400" dirty="0"/>
                <a:t>Geometry </a:t>
              </a:r>
              <a:r>
                <a:rPr lang="en-US" sz="1400" dirty="0" smtClean="0">
                  <a:solidFill>
                    <a:srgbClr val="000000"/>
                  </a:solidFill>
                  <a:uFill>
                    <a:solidFill>
                      <a:srgbClr val="000000"/>
                    </a:solidFill>
                  </a:uFill>
                  <a:latin typeface="Arial"/>
                  <a:ea typeface="Arial"/>
                  <a:cs typeface="Arial"/>
                </a:rPr>
                <a:t>navigator</a:t>
              </a:r>
              <a:endParaRPr lang="en-US" sz="1400" dirty="0">
                <a:solidFill>
                  <a:srgbClr val="000000"/>
                </a:solidFill>
                <a:uFill>
                  <a:solidFill>
                    <a:srgbClr val="000000"/>
                  </a:solidFill>
                </a:uFill>
                <a:latin typeface="Arial"/>
                <a:ea typeface="Arial"/>
                <a:cs typeface="Arial"/>
              </a:endParaRPr>
            </a:p>
          </p:txBody>
        </p:sp>
        <p:pic>
          <p:nvPicPr>
            <p:cNvPr id="171" name="image18.png"/>
            <p:cNvPicPr>
              <a:picLocks noChangeAspect="1"/>
            </p:cNvPicPr>
            <p:nvPr/>
          </p:nvPicPr>
          <p:blipFill>
            <a:blip r:embed="rId4">
              <a:extLst/>
            </a:blip>
            <a:stretch>
              <a:fillRect/>
            </a:stretch>
          </p:blipFill>
          <p:spPr>
            <a:xfrm>
              <a:off x="1611418" y="1982391"/>
              <a:ext cx="1153811" cy="1294805"/>
            </a:xfrm>
            <a:prstGeom prst="rect">
              <a:avLst/>
            </a:prstGeom>
            <a:ln w="12700">
              <a:miter lim="400000"/>
            </a:ln>
          </p:spPr>
        </p:pic>
        <p:sp>
          <p:nvSpPr>
            <p:cNvPr id="172" name="Shape 455"/>
            <p:cNvSpPr/>
            <p:nvPr/>
          </p:nvSpPr>
          <p:spPr>
            <a:xfrm flipV="1">
              <a:off x="2889620" y="4062938"/>
              <a:ext cx="2721" cy="664147"/>
            </a:xfrm>
            <a:prstGeom prst="line">
              <a:avLst/>
            </a:prstGeom>
            <a:ln w="25400">
              <a:solidFill>
                <a:srgbClr val="FF40FF"/>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pic>
          <p:nvPicPr>
            <p:cNvPr id="173" name="image19.png"/>
            <p:cNvPicPr>
              <a:picLocks noChangeAspect="1"/>
            </p:cNvPicPr>
            <p:nvPr/>
          </p:nvPicPr>
          <p:blipFill>
            <a:blip r:embed="rId5">
              <a:extLst/>
            </a:blip>
            <a:srcRect l="847" t="4305" r="1667" b="2326"/>
            <a:stretch>
              <a:fillRect/>
            </a:stretch>
          </p:blipFill>
          <p:spPr>
            <a:xfrm>
              <a:off x="2280889" y="5709739"/>
              <a:ext cx="1529130" cy="1098390"/>
            </a:xfrm>
            <a:custGeom>
              <a:avLst/>
              <a:gdLst/>
              <a:ahLst/>
              <a:cxnLst>
                <a:cxn ang="0">
                  <a:pos x="wd2" y="hd2"/>
                </a:cxn>
                <a:cxn ang="5400000">
                  <a:pos x="wd2" y="hd2"/>
                </a:cxn>
                <a:cxn ang="10800000">
                  <a:pos x="wd2" y="hd2"/>
                </a:cxn>
                <a:cxn ang="16200000">
                  <a:pos x="wd2" y="hd2"/>
                </a:cxn>
              </a:cxnLst>
              <a:rect l="0" t="0" r="r" b="b"/>
              <a:pathLst>
                <a:path w="21460" h="21569" extrusionOk="0">
                  <a:moveTo>
                    <a:pt x="15061" y="17"/>
                  </a:moveTo>
                  <a:cubicBezTo>
                    <a:pt x="15021" y="-10"/>
                    <a:pt x="14963" y="-5"/>
                    <a:pt x="14877" y="28"/>
                  </a:cubicBezTo>
                  <a:cubicBezTo>
                    <a:pt x="14799" y="59"/>
                    <a:pt x="14723" y="108"/>
                    <a:pt x="14705" y="138"/>
                  </a:cubicBezTo>
                  <a:cubicBezTo>
                    <a:pt x="14652" y="228"/>
                    <a:pt x="14031" y="3526"/>
                    <a:pt x="14031" y="3721"/>
                  </a:cubicBezTo>
                  <a:cubicBezTo>
                    <a:pt x="14031" y="3871"/>
                    <a:pt x="14161" y="3994"/>
                    <a:pt x="14434" y="4094"/>
                  </a:cubicBezTo>
                  <a:cubicBezTo>
                    <a:pt x="14728" y="4202"/>
                    <a:pt x="14805" y="4199"/>
                    <a:pt x="14881" y="4083"/>
                  </a:cubicBezTo>
                  <a:cubicBezTo>
                    <a:pt x="14928" y="4011"/>
                    <a:pt x="14945" y="3902"/>
                    <a:pt x="14959" y="3650"/>
                  </a:cubicBezTo>
                  <a:cubicBezTo>
                    <a:pt x="14970" y="3466"/>
                    <a:pt x="14989" y="3298"/>
                    <a:pt x="14998" y="3277"/>
                  </a:cubicBezTo>
                  <a:cubicBezTo>
                    <a:pt x="15026" y="3214"/>
                    <a:pt x="15566" y="3234"/>
                    <a:pt x="15809" y="3305"/>
                  </a:cubicBezTo>
                  <a:cubicBezTo>
                    <a:pt x="16066" y="3381"/>
                    <a:pt x="16163" y="3452"/>
                    <a:pt x="16189" y="3595"/>
                  </a:cubicBezTo>
                  <a:cubicBezTo>
                    <a:pt x="16204" y="3681"/>
                    <a:pt x="16230" y="3702"/>
                    <a:pt x="16365" y="3721"/>
                  </a:cubicBezTo>
                  <a:cubicBezTo>
                    <a:pt x="16452" y="3733"/>
                    <a:pt x="16526" y="3736"/>
                    <a:pt x="16530" y="3732"/>
                  </a:cubicBezTo>
                  <a:cubicBezTo>
                    <a:pt x="16538" y="3723"/>
                    <a:pt x="16420" y="3103"/>
                    <a:pt x="16205" y="2017"/>
                  </a:cubicBezTo>
                  <a:cubicBezTo>
                    <a:pt x="16140" y="1687"/>
                    <a:pt x="16043" y="1188"/>
                    <a:pt x="15989" y="905"/>
                  </a:cubicBezTo>
                  <a:cubicBezTo>
                    <a:pt x="15935" y="623"/>
                    <a:pt x="15880" y="345"/>
                    <a:pt x="15868" y="286"/>
                  </a:cubicBezTo>
                  <a:cubicBezTo>
                    <a:pt x="15835" y="128"/>
                    <a:pt x="15682" y="118"/>
                    <a:pt x="15531" y="264"/>
                  </a:cubicBezTo>
                  <a:cubicBezTo>
                    <a:pt x="15440" y="352"/>
                    <a:pt x="15384" y="372"/>
                    <a:pt x="15280" y="362"/>
                  </a:cubicBezTo>
                  <a:cubicBezTo>
                    <a:pt x="15155" y="349"/>
                    <a:pt x="15147" y="340"/>
                    <a:pt x="15132" y="203"/>
                  </a:cubicBezTo>
                  <a:cubicBezTo>
                    <a:pt x="15122" y="102"/>
                    <a:pt x="15100" y="45"/>
                    <a:pt x="15061" y="17"/>
                  </a:cubicBezTo>
                  <a:close/>
                  <a:moveTo>
                    <a:pt x="20419" y="198"/>
                  </a:moveTo>
                  <a:cubicBezTo>
                    <a:pt x="20175" y="190"/>
                    <a:pt x="19217" y="361"/>
                    <a:pt x="18950" y="461"/>
                  </a:cubicBezTo>
                  <a:cubicBezTo>
                    <a:pt x="18490" y="635"/>
                    <a:pt x="18216" y="1447"/>
                    <a:pt x="18410" y="2066"/>
                  </a:cubicBezTo>
                  <a:cubicBezTo>
                    <a:pt x="18446" y="2181"/>
                    <a:pt x="18574" y="2518"/>
                    <a:pt x="18695" y="2812"/>
                  </a:cubicBezTo>
                  <a:cubicBezTo>
                    <a:pt x="18816" y="3106"/>
                    <a:pt x="18950" y="3434"/>
                    <a:pt x="18993" y="3540"/>
                  </a:cubicBezTo>
                  <a:cubicBezTo>
                    <a:pt x="19104" y="3814"/>
                    <a:pt x="19281" y="4029"/>
                    <a:pt x="19475" y="4132"/>
                  </a:cubicBezTo>
                  <a:cubicBezTo>
                    <a:pt x="20148" y="4485"/>
                    <a:pt x="20980" y="3740"/>
                    <a:pt x="21268" y="2532"/>
                  </a:cubicBezTo>
                  <a:cubicBezTo>
                    <a:pt x="21334" y="2255"/>
                    <a:pt x="21350" y="2112"/>
                    <a:pt x="21351" y="1765"/>
                  </a:cubicBezTo>
                  <a:cubicBezTo>
                    <a:pt x="21353" y="1061"/>
                    <a:pt x="21194" y="617"/>
                    <a:pt x="20838" y="335"/>
                  </a:cubicBezTo>
                  <a:cubicBezTo>
                    <a:pt x="20694" y="222"/>
                    <a:pt x="20640" y="206"/>
                    <a:pt x="20419" y="198"/>
                  </a:cubicBezTo>
                  <a:close/>
                  <a:moveTo>
                    <a:pt x="1965" y="242"/>
                  </a:moveTo>
                  <a:lnTo>
                    <a:pt x="1538" y="521"/>
                  </a:lnTo>
                  <a:cubicBezTo>
                    <a:pt x="1253" y="708"/>
                    <a:pt x="1083" y="853"/>
                    <a:pt x="1021" y="949"/>
                  </a:cubicBezTo>
                  <a:cubicBezTo>
                    <a:pt x="971" y="1028"/>
                    <a:pt x="831" y="1255"/>
                    <a:pt x="708" y="1458"/>
                  </a:cubicBezTo>
                  <a:cubicBezTo>
                    <a:pt x="484" y="1825"/>
                    <a:pt x="482" y="1826"/>
                    <a:pt x="539" y="1924"/>
                  </a:cubicBezTo>
                  <a:cubicBezTo>
                    <a:pt x="570" y="1979"/>
                    <a:pt x="805" y="2362"/>
                    <a:pt x="1064" y="2779"/>
                  </a:cubicBezTo>
                  <a:cubicBezTo>
                    <a:pt x="1449" y="3397"/>
                    <a:pt x="1551" y="3540"/>
                    <a:pt x="1616" y="3540"/>
                  </a:cubicBezTo>
                  <a:cubicBezTo>
                    <a:pt x="1659" y="3540"/>
                    <a:pt x="1968" y="3500"/>
                    <a:pt x="2305" y="3453"/>
                  </a:cubicBezTo>
                  <a:cubicBezTo>
                    <a:pt x="2641" y="3406"/>
                    <a:pt x="2925" y="3366"/>
                    <a:pt x="2936" y="3365"/>
                  </a:cubicBezTo>
                  <a:cubicBezTo>
                    <a:pt x="2947" y="3365"/>
                    <a:pt x="2965" y="3336"/>
                    <a:pt x="2975" y="3299"/>
                  </a:cubicBezTo>
                  <a:cubicBezTo>
                    <a:pt x="3001" y="3206"/>
                    <a:pt x="3210" y="1880"/>
                    <a:pt x="3210" y="1809"/>
                  </a:cubicBezTo>
                  <a:cubicBezTo>
                    <a:pt x="3210" y="1778"/>
                    <a:pt x="3069" y="1584"/>
                    <a:pt x="2897" y="1376"/>
                  </a:cubicBezTo>
                  <a:cubicBezTo>
                    <a:pt x="2725" y="1169"/>
                    <a:pt x="2445" y="827"/>
                    <a:pt x="2274" y="620"/>
                  </a:cubicBezTo>
                  <a:lnTo>
                    <a:pt x="1965" y="242"/>
                  </a:lnTo>
                  <a:close/>
                  <a:moveTo>
                    <a:pt x="6845" y="401"/>
                  </a:moveTo>
                  <a:cubicBezTo>
                    <a:pt x="6829" y="379"/>
                    <a:pt x="6676" y="384"/>
                    <a:pt x="6476" y="417"/>
                  </a:cubicBezTo>
                  <a:lnTo>
                    <a:pt x="6132" y="477"/>
                  </a:lnTo>
                  <a:lnTo>
                    <a:pt x="5724" y="987"/>
                  </a:lnTo>
                  <a:cubicBezTo>
                    <a:pt x="5500" y="1268"/>
                    <a:pt x="5317" y="1511"/>
                    <a:pt x="5317" y="1529"/>
                  </a:cubicBezTo>
                  <a:cubicBezTo>
                    <a:pt x="5317" y="1547"/>
                    <a:pt x="5505" y="1883"/>
                    <a:pt x="5732" y="2280"/>
                  </a:cubicBezTo>
                  <a:lnTo>
                    <a:pt x="6144" y="3003"/>
                  </a:lnTo>
                  <a:lnTo>
                    <a:pt x="6425" y="3157"/>
                  </a:lnTo>
                  <a:cubicBezTo>
                    <a:pt x="6580" y="3244"/>
                    <a:pt x="6724" y="3318"/>
                    <a:pt x="6743" y="3321"/>
                  </a:cubicBezTo>
                  <a:cubicBezTo>
                    <a:pt x="6761" y="3323"/>
                    <a:pt x="6867" y="3049"/>
                    <a:pt x="6978" y="2713"/>
                  </a:cubicBezTo>
                  <a:lnTo>
                    <a:pt x="7181" y="2105"/>
                  </a:lnTo>
                  <a:lnTo>
                    <a:pt x="7029" y="1272"/>
                  </a:lnTo>
                  <a:cubicBezTo>
                    <a:pt x="6944" y="813"/>
                    <a:pt x="6859" y="422"/>
                    <a:pt x="6845" y="401"/>
                  </a:cubicBezTo>
                  <a:close/>
                  <a:moveTo>
                    <a:pt x="11117" y="592"/>
                  </a:moveTo>
                  <a:cubicBezTo>
                    <a:pt x="10954" y="582"/>
                    <a:pt x="10777" y="599"/>
                    <a:pt x="10624" y="647"/>
                  </a:cubicBezTo>
                  <a:cubicBezTo>
                    <a:pt x="10198" y="779"/>
                    <a:pt x="9745" y="1181"/>
                    <a:pt x="9613" y="1535"/>
                  </a:cubicBezTo>
                  <a:cubicBezTo>
                    <a:pt x="9426" y="2041"/>
                    <a:pt x="9654" y="2449"/>
                    <a:pt x="10150" y="2499"/>
                  </a:cubicBezTo>
                  <a:cubicBezTo>
                    <a:pt x="10268" y="2511"/>
                    <a:pt x="10372" y="2539"/>
                    <a:pt x="10381" y="2560"/>
                  </a:cubicBezTo>
                  <a:cubicBezTo>
                    <a:pt x="10390" y="2581"/>
                    <a:pt x="10379" y="2643"/>
                    <a:pt x="10354" y="2697"/>
                  </a:cubicBezTo>
                  <a:cubicBezTo>
                    <a:pt x="10142" y="3148"/>
                    <a:pt x="10295" y="3735"/>
                    <a:pt x="10667" y="3902"/>
                  </a:cubicBezTo>
                  <a:cubicBezTo>
                    <a:pt x="11012" y="4058"/>
                    <a:pt x="11493" y="3850"/>
                    <a:pt x="11673" y="3469"/>
                  </a:cubicBezTo>
                  <a:cubicBezTo>
                    <a:pt x="11894" y="3002"/>
                    <a:pt x="11807" y="2519"/>
                    <a:pt x="11454" y="2269"/>
                  </a:cubicBezTo>
                  <a:lnTo>
                    <a:pt x="11297" y="2160"/>
                  </a:lnTo>
                  <a:lnTo>
                    <a:pt x="11372" y="2088"/>
                  </a:lnTo>
                  <a:cubicBezTo>
                    <a:pt x="11861" y="1642"/>
                    <a:pt x="11941" y="958"/>
                    <a:pt x="11532" y="702"/>
                  </a:cubicBezTo>
                  <a:cubicBezTo>
                    <a:pt x="11431" y="639"/>
                    <a:pt x="11281" y="602"/>
                    <a:pt x="11117" y="592"/>
                  </a:cubicBezTo>
                  <a:close/>
                  <a:moveTo>
                    <a:pt x="14998" y="5376"/>
                  </a:moveTo>
                  <a:cubicBezTo>
                    <a:pt x="14973" y="5376"/>
                    <a:pt x="14845" y="5563"/>
                    <a:pt x="14712" y="5793"/>
                  </a:cubicBezTo>
                  <a:cubicBezTo>
                    <a:pt x="13691" y="7570"/>
                    <a:pt x="13192" y="8817"/>
                    <a:pt x="13287" y="9343"/>
                  </a:cubicBezTo>
                  <a:cubicBezTo>
                    <a:pt x="13323" y="9541"/>
                    <a:pt x="13425" y="9644"/>
                    <a:pt x="13636" y="9694"/>
                  </a:cubicBezTo>
                  <a:cubicBezTo>
                    <a:pt x="13729" y="9716"/>
                    <a:pt x="13895" y="9728"/>
                    <a:pt x="14004" y="9716"/>
                  </a:cubicBezTo>
                  <a:cubicBezTo>
                    <a:pt x="14162" y="9699"/>
                    <a:pt x="14765" y="9548"/>
                    <a:pt x="15010" y="9464"/>
                  </a:cubicBezTo>
                  <a:cubicBezTo>
                    <a:pt x="15035" y="9456"/>
                    <a:pt x="15156" y="9418"/>
                    <a:pt x="15273" y="9382"/>
                  </a:cubicBezTo>
                  <a:cubicBezTo>
                    <a:pt x="15391" y="9346"/>
                    <a:pt x="15650" y="9247"/>
                    <a:pt x="15852" y="9162"/>
                  </a:cubicBezTo>
                  <a:cubicBezTo>
                    <a:pt x="16054" y="9077"/>
                    <a:pt x="16328" y="8966"/>
                    <a:pt x="16463" y="8916"/>
                  </a:cubicBezTo>
                  <a:cubicBezTo>
                    <a:pt x="16597" y="8866"/>
                    <a:pt x="16720" y="8803"/>
                    <a:pt x="16733" y="8779"/>
                  </a:cubicBezTo>
                  <a:cubicBezTo>
                    <a:pt x="16827" y="8608"/>
                    <a:pt x="16549" y="7759"/>
                    <a:pt x="16122" y="6910"/>
                  </a:cubicBezTo>
                  <a:cubicBezTo>
                    <a:pt x="15700" y="6070"/>
                    <a:pt x="15192" y="5376"/>
                    <a:pt x="14998" y="5376"/>
                  </a:cubicBezTo>
                  <a:close/>
                  <a:moveTo>
                    <a:pt x="5000" y="5480"/>
                  </a:moveTo>
                  <a:cubicBezTo>
                    <a:pt x="4836" y="5422"/>
                    <a:pt x="4680" y="5985"/>
                    <a:pt x="4679" y="6620"/>
                  </a:cubicBezTo>
                  <a:cubicBezTo>
                    <a:pt x="4678" y="7173"/>
                    <a:pt x="4808" y="7902"/>
                    <a:pt x="4937" y="8072"/>
                  </a:cubicBezTo>
                  <a:cubicBezTo>
                    <a:pt x="4999" y="8154"/>
                    <a:pt x="5411" y="8392"/>
                    <a:pt x="5411" y="8346"/>
                  </a:cubicBezTo>
                  <a:cubicBezTo>
                    <a:pt x="5411" y="8337"/>
                    <a:pt x="5484" y="8373"/>
                    <a:pt x="5572" y="8428"/>
                  </a:cubicBezTo>
                  <a:cubicBezTo>
                    <a:pt x="5660" y="8482"/>
                    <a:pt x="5815" y="8562"/>
                    <a:pt x="5916" y="8604"/>
                  </a:cubicBezTo>
                  <a:cubicBezTo>
                    <a:pt x="6100" y="8680"/>
                    <a:pt x="6209" y="8739"/>
                    <a:pt x="6433" y="8888"/>
                  </a:cubicBezTo>
                  <a:cubicBezTo>
                    <a:pt x="6500" y="8932"/>
                    <a:pt x="6584" y="8971"/>
                    <a:pt x="6621" y="8971"/>
                  </a:cubicBezTo>
                  <a:cubicBezTo>
                    <a:pt x="6659" y="8971"/>
                    <a:pt x="6737" y="9007"/>
                    <a:pt x="6794" y="9053"/>
                  </a:cubicBezTo>
                  <a:cubicBezTo>
                    <a:pt x="6850" y="9100"/>
                    <a:pt x="6925" y="9144"/>
                    <a:pt x="6962" y="9152"/>
                  </a:cubicBezTo>
                  <a:cubicBezTo>
                    <a:pt x="6999" y="9160"/>
                    <a:pt x="7037" y="9185"/>
                    <a:pt x="7048" y="9201"/>
                  </a:cubicBezTo>
                  <a:cubicBezTo>
                    <a:pt x="7060" y="9217"/>
                    <a:pt x="7096" y="9228"/>
                    <a:pt x="7127" y="9228"/>
                  </a:cubicBezTo>
                  <a:cubicBezTo>
                    <a:pt x="7158" y="9228"/>
                    <a:pt x="7207" y="9249"/>
                    <a:pt x="7236" y="9272"/>
                  </a:cubicBezTo>
                  <a:cubicBezTo>
                    <a:pt x="7279" y="9307"/>
                    <a:pt x="7415" y="9384"/>
                    <a:pt x="7491" y="9420"/>
                  </a:cubicBezTo>
                  <a:cubicBezTo>
                    <a:pt x="7499" y="9424"/>
                    <a:pt x="7523" y="9439"/>
                    <a:pt x="7549" y="9453"/>
                  </a:cubicBezTo>
                  <a:cubicBezTo>
                    <a:pt x="7574" y="9467"/>
                    <a:pt x="7658" y="9506"/>
                    <a:pt x="7734" y="9541"/>
                  </a:cubicBezTo>
                  <a:cubicBezTo>
                    <a:pt x="7925" y="9630"/>
                    <a:pt x="7946" y="9626"/>
                    <a:pt x="7980" y="9502"/>
                  </a:cubicBezTo>
                  <a:cubicBezTo>
                    <a:pt x="8028" y="9326"/>
                    <a:pt x="8014" y="9126"/>
                    <a:pt x="7933" y="8768"/>
                  </a:cubicBezTo>
                  <a:cubicBezTo>
                    <a:pt x="7844" y="8375"/>
                    <a:pt x="7680" y="7968"/>
                    <a:pt x="7506" y="7716"/>
                  </a:cubicBezTo>
                  <a:cubicBezTo>
                    <a:pt x="7438" y="7617"/>
                    <a:pt x="7070" y="7264"/>
                    <a:pt x="6692" y="6932"/>
                  </a:cubicBezTo>
                  <a:cubicBezTo>
                    <a:pt x="6314" y="6599"/>
                    <a:pt x="5796" y="6145"/>
                    <a:pt x="5540" y="5919"/>
                  </a:cubicBezTo>
                  <a:cubicBezTo>
                    <a:pt x="5283" y="5693"/>
                    <a:pt x="5040" y="5494"/>
                    <a:pt x="5000" y="5480"/>
                  </a:cubicBezTo>
                  <a:close/>
                  <a:moveTo>
                    <a:pt x="11027" y="5814"/>
                  </a:moveTo>
                  <a:lnTo>
                    <a:pt x="10796" y="6072"/>
                  </a:lnTo>
                  <a:cubicBezTo>
                    <a:pt x="10628" y="6259"/>
                    <a:pt x="10554" y="6365"/>
                    <a:pt x="10538" y="6461"/>
                  </a:cubicBezTo>
                  <a:cubicBezTo>
                    <a:pt x="10525" y="6535"/>
                    <a:pt x="10484" y="6820"/>
                    <a:pt x="10444" y="7091"/>
                  </a:cubicBezTo>
                  <a:cubicBezTo>
                    <a:pt x="10354" y="7686"/>
                    <a:pt x="10322" y="7798"/>
                    <a:pt x="10240" y="7869"/>
                  </a:cubicBezTo>
                  <a:cubicBezTo>
                    <a:pt x="10205" y="7899"/>
                    <a:pt x="10018" y="8182"/>
                    <a:pt x="9821" y="8499"/>
                  </a:cubicBezTo>
                  <a:cubicBezTo>
                    <a:pt x="9624" y="8816"/>
                    <a:pt x="9382" y="9198"/>
                    <a:pt x="9284" y="9349"/>
                  </a:cubicBezTo>
                  <a:cubicBezTo>
                    <a:pt x="9187" y="9501"/>
                    <a:pt x="9118" y="9639"/>
                    <a:pt x="9132" y="9656"/>
                  </a:cubicBezTo>
                  <a:cubicBezTo>
                    <a:pt x="9145" y="9673"/>
                    <a:pt x="9264" y="9719"/>
                    <a:pt x="9398" y="9760"/>
                  </a:cubicBezTo>
                  <a:cubicBezTo>
                    <a:pt x="9636" y="9833"/>
                    <a:pt x="9641" y="9836"/>
                    <a:pt x="9688" y="9754"/>
                  </a:cubicBezTo>
                  <a:cubicBezTo>
                    <a:pt x="10204" y="8836"/>
                    <a:pt x="10498" y="8330"/>
                    <a:pt x="10514" y="8330"/>
                  </a:cubicBezTo>
                  <a:cubicBezTo>
                    <a:pt x="10574" y="8330"/>
                    <a:pt x="11174" y="8465"/>
                    <a:pt x="11196" y="8483"/>
                  </a:cubicBezTo>
                  <a:cubicBezTo>
                    <a:pt x="11237" y="8519"/>
                    <a:pt x="11225" y="8653"/>
                    <a:pt x="11113" y="9458"/>
                  </a:cubicBezTo>
                  <a:cubicBezTo>
                    <a:pt x="11055" y="9880"/>
                    <a:pt x="11010" y="10234"/>
                    <a:pt x="11015" y="10242"/>
                  </a:cubicBezTo>
                  <a:cubicBezTo>
                    <a:pt x="11021" y="10250"/>
                    <a:pt x="11169" y="10301"/>
                    <a:pt x="11344" y="10357"/>
                  </a:cubicBezTo>
                  <a:cubicBezTo>
                    <a:pt x="11519" y="10413"/>
                    <a:pt x="11670" y="10459"/>
                    <a:pt x="11681" y="10461"/>
                  </a:cubicBezTo>
                  <a:cubicBezTo>
                    <a:pt x="11692" y="10464"/>
                    <a:pt x="11720" y="10341"/>
                    <a:pt x="11740" y="10182"/>
                  </a:cubicBezTo>
                  <a:cubicBezTo>
                    <a:pt x="11823" y="9522"/>
                    <a:pt x="11864" y="9182"/>
                    <a:pt x="11920" y="8746"/>
                  </a:cubicBezTo>
                  <a:cubicBezTo>
                    <a:pt x="11980" y="8288"/>
                    <a:pt x="11982" y="8285"/>
                    <a:pt x="11920" y="8078"/>
                  </a:cubicBezTo>
                  <a:lnTo>
                    <a:pt x="11857" y="7869"/>
                  </a:lnTo>
                  <a:lnTo>
                    <a:pt x="12179" y="7190"/>
                  </a:lnTo>
                  <a:lnTo>
                    <a:pt x="12504" y="6510"/>
                  </a:lnTo>
                  <a:lnTo>
                    <a:pt x="12504" y="6203"/>
                  </a:lnTo>
                  <a:cubicBezTo>
                    <a:pt x="12504" y="6032"/>
                    <a:pt x="12493" y="5892"/>
                    <a:pt x="12480" y="5891"/>
                  </a:cubicBezTo>
                  <a:cubicBezTo>
                    <a:pt x="12467" y="5889"/>
                    <a:pt x="12137" y="5873"/>
                    <a:pt x="11744" y="5853"/>
                  </a:cubicBezTo>
                  <a:lnTo>
                    <a:pt x="11027" y="5814"/>
                  </a:lnTo>
                  <a:close/>
                  <a:moveTo>
                    <a:pt x="2991" y="6045"/>
                  </a:moveTo>
                  <a:cubicBezTo>
                    <a:pt x="2777" y="6079"/>
                    <a:pt x="2442" y="6150"/>
                    <a:pt x="1969" y="6258"/>
                  </a:cubicBezTo>
                  <a:cubicBezTo>
                    <a:pt x="1397" y="6388"/>
                    <a:pt x="757" y="6530"/>
                    <a:pt x="543" y="6576"/>
                  </a:cubicBezTo>
                  <a:cubicBezTo>
                    <a:pt x="81" y="6677"/>
                    <a:pt x="79" y="6681"/>
                    <a:pt x="34" y="6817"/>
                  </a:cubicBezTo>
                  <a:cubicBezTo>
                    <a:pt x="-97" y="7220"/>
                    <a:pt x="162" y="8046"/>
                    <a:pt x="625" y="8697"/>
                  </a:cubicBezTo>
                  <a:cubicBezTo>
                    <a:pt x="886" y="9064"/>
                    <a:pt x="1059" y="9237"/>
                    <a:pt x="1283" y="9360"/>
                  </a:cubicBezTo>
                  <a:cubicBezTo>
                    <a:pt x="1533" y="9498"/>
                    <a:pt x="1576" y="9483"/>
                    <a:pt x="2470" y="8888"/>
                  </a:cubicBezTo>
                  <a:cubicBezTo>
                    <a:pt x="2928" y="8583"/>
                    <a:pt x="3340" y="8292"/>
                    <a:pt x="3386" y="8242"/>
                  </a:cubicBezTo>
                  <a:cubicBezTo>
                    <a:pt x="3499" y="8118"/>
                    <a:pt x="3662" y="7771"/>
                    <a:pt x="3664" y="7656"/>
                  </a:cubicBezTo>
                  <a:cubicBezTo>
                    <a:pt x="3665" y="7581"/>
                    <a:pt x="3643" y="7560"/>
                    <a:pt x="3551" y="7535"/>
                  </a:cubicBezTo>
                  <a:cubicBezTo>
                    <a:pt x="3458" y="7510"/>
                    <a:pt x="3362" y="7535"/>
                    <a:pt x="3026" y="7699"/>
                  </a:cubicBezTo>
                  <a:lnTo>
                    <a:pt x="2615" y="7902"/>
                  </a:lnTo>
                  <a:lnTo>
                    <a:pt x="2552" y="7814"/>
                  </a:lnTo>
                  <a:cubicBezTo>
                    <a:pt x="2456" y="7680"/>
                    <a:pt x="2450" y="7210"/>
                    <a:pt x="2537" y="6927"/>
                  </a:cubicBezTo>
                  <a:cubicBezTo>
                    <a:pt x="2617" y="6665"/>
                    <a:pt x="2698" y="6553"/>
                    <a:pt x="2838" y="6516"/>
                  </a:cubicBezTo>
                  <a:cubicBezTo>
                    <a:pt x="3123" y="6441"/>
                    <a:pt x="3175" y="6403"/>
                    <a:pt x="3238" y="6231"/>
                  </a:cubicBezTo>
                  <a:cubicBezTo>
                    <a:pt x="3271" y="6139"/>
                    <a:pt x="3300" y="6058"/>
                    <a:pt x="3300" y="6045"/>
                  </a:cubicBezTo>
                  <a:cubicBezTo>
                    <a:pt x="3300" y="6013"/>
                    <a:pt x="3205" y="6011"/>
                    <a:pt x="2991" y="6045"/>
                  </a:cubicBezTo>
                  <a:close/>
                  <a:moveTo>
                    <a:pt x="19851" y="6477"/>
                  </a:moveTo>
                  <a:cubicBezTo>
                    <a:pt x="19797" y="6448"/>
                    <a:pt x="19684" y="6531"/>
                    <a:pt x="19236" y="6927"/>
                  </a:cubicBezTo>
                  <a:lnTo>
                    <a:pt x="18688" y="7409"/>
                  </a:lnTo>
                  <a:lnTo>
                    <a:pt x="18558" y="7880"/>
                  </a:lnTo>
                  <a:cubicBezTo>
                    <a:pt x="18485" y="8138"/>
                    <a:pt x="18404" y="8412"/>
                    <a:pt x="18382" y="8488"/>
                  </a:cubicBezTo>
                  <a:lnTo>
                    <a:pt x="18343" y="8625"/>
                  </a:lnTo>
                  <a:lnTo>
                    <a:pt x="18856" y="8987"/>
                  </a:lnTo>
                  <a:cubicBezTo>
                    <a:pt x="19137" y="9186"/>
                    <a:pt x="19390" y="9352"/>
                    <a:pt x="19420" y="9354"/>
                  </a:cubicBezTo>
                  <a:cubicBezTo>
                    <a:pt x="19449" y="9355"/>
                    <a:pt x="19872" y="9122"/>
                    <a:pt x="20356" y="8839"/>
                  </a:cubicBezTo>
                  <a:cubicBezTo>
                    <a:pt x="21503" y="8166"/>
                    <a:pt x="21460" y="8191"/>
                    <a:pt x="21460" y="8154"/>
                  </a:cubicBezTo>
                  <a:cubicBezTo>
                    <a:pt x="21460" y="8136"/>
                    <a:pt x="21266" y="7868"/>
                    <a:pt x="21026" y="7557"/>
                  </a:cubicBezTo>
                  <a:cubicBezTo>
                    <a:pt x="20642" y="7058"/>
                    <a:pt x="20551" y="6964"/>
                    <a:pt x="20254" y="6751"/>
                  </a:cubicBezTo>
                  <a:cubicBezTo>
                    <a:pt x="20069" y="6618"/>
                    <a:pt x="19888" y="6496"/>
                    <a:pt x="19851" y="6477"/>
                  </a:cubicBezTo>
                  <a:close/>
                  <a:moveTo>
                    <a:pt x="19808" y="11108"/>
                  </a:moveTo>
                  <a:lnTo>
                    <a:pt x="19541" y="11283"/>
                  </a:lnTo>
                  <a:cubicBezTo>
                    <a:pt x="19395" y="11382"/>
                    <a:pt x="19188" y="11516"/>
                    <a:pt x="19083" y="11584"/>
                  </a:cubicBezTo>
                  <a:cubicBezTo>
                    <a:pt x="18978" y="11652"/>
                    <a:pt x="18895" y="11725"/>
                    <a:pt x="18895" y="11743"/>
                  </a:cubicBezTo>
                  <a:cubicBezTo>
                    <a:pt x="18894" y="11760"/>
                    <a:pt x="18881" y="11897"/>
                    <a:pt x="18864" y="12050"/>
                  </a:cubicBezTo>
                  <a:cubicBezTo>
                    <a:pt x="18660" y="13950"/>
                    <a:pt x="18502" y="15546"/>
                    <a:pt x="18519" y="15568"/>
                  </a:cubicBezTo>
                  <a:cubicBezTo>
                    <a:pt x="18531" y="15584"/>
                    <a:pt x="18688" y="15679"/>
                    <a:pt x="18864" y="15787"/>
                  </a:cubicBezTo>
                  <a:cubicBezTo>
                    <a:pt x="19041" y="15894"/>
                    <a:pt x="19206" y="15984"/>
                    <a:pt x="19232" y="15985"/>
                  </a:cubicBezTo>
                  <a:cubicBezTo>
                    <a:pt x="19257" y="15985"/>
                    <a:pt x="19500" y="15677"/>
                    <a:pt x="19772" y="15294"/>
                  </a:cubicBezTo>
                  <a:lnTo>
                    <a:pt x="20266" y="14598"/>
                  </a:lnTo>
                  <a:lnTo>
                    <a:pt x="20701" y="12916"/>
                  </a:lnTo>
                  <a:cubicBezTo>
                    <a:pt x="20939" y="11991"/>
                    <a:pt x="21125" y="11218"/>
                    <a:pt x="21116" y="11206"/>
                  </a:cubicBezTo>
                  <a:cubicBezTo>
                    <a:pt x="21107" y="11193"/>
                    <a:pt x="20809" y="11168"/>
                    <a:pt x="20454" y="11146"/>
                  </a:cubicBezTo>
                  <a:lnTo>
                    <a:pt x="19808" y="11108"/>
                  </a:lnTo>
                  <a:close/>
                  <a:moveTo>
                    <a:pt x="2027" y="11223"/>
                  </a:moveTo>
                  <a:cubicBezTo>
                    <a:pt x="1861" y="11142"/>
                    <a:pt x="1334" y="11546"/>
                    <a:pt x="982" y="12023"/>
                  </a:cubicBezTo>
                  <a:cubicBezTo>
                    <a:pt x="673" y="12442"/>
                    <a:pt x="418" y="13017"/>
                    <a:pt x="418" y="13300"/>
                  </a:cubicBezTo>
                  <a:cubicBezTo>
                    <a:pt x="418" y="13452"/>
                    <a:pt x="452" y="13511"/>
                    <a:pt x="982" y="14259"/>
                  </a:cubicBezTo>
                  <a:cubicBezTo>
                    <a:pt x="1487" y="14972"/>
                    <a:pt x="1548" y="15041"/>
                    <a:pt x="1581" y="14971"/>
                  </a:cubicBezTo>
                  <a:cubicBezTo>
                    <a:pt x="1701" y="14720"/>
                    <a:pt x="1675" y="14720"/>
                    <a:pt x="1957" y="14998"/>
                  </a:cubicBezTo>
                  <a:cubicBezTo>
                    <a:pt x="2100" y="15140"/>
                    <a:pt x="2221" y="15255"/>
                    <a:pt x="2231" y="15256"/>
                  </a:cubicBezTo>
                  <a:cubicBezTo>
                    <a:pt x="2241" y="15257"/>
                    <a:pt x="2268" y="15213"/>
                    <a:pt x="2286" y="15157"/>
                  </a:cubicBezTo>
                  <a:cubicBezTo>
                    <a:pt x="2315" y="15069"/>
                    <a:pt x="2305" y="15042"/>
                    <a:pt x="2227" y="14938"/>
                  </a:cubicBezTo>
                  <a:cubicBezTo>
                    <a:pt x="2084" y="14746"/>
                    <a:pt x="2072" y="14358"/>
                    <a:pt x="2200" y="14138"/>
                  </a:cubicBezTo>
                  <a:lnTo>
                    <a:pt x="2255" y="14039"/>
                  </a:lnTo>
                  <a:lnTo>
                    <a:pt x="2486" y="14352"/>
                  </a:lnTo>
                  <a:cubicBezTo>
                    <a:pt x="2612" y="14522"/>
                    <a:pt x="2730" y="14659"/>
                    <a:pt x="2752" y="14659"/>
                  </a:cubicBezTo>
                  <a:cubicBezTo>
                    <a:pt x="2774" y="14659"/>
                    <a:pt x="2860" y="14750"/>
                    <a:pt x="2940" y="14861"/>
                  </a:cubicBezTo>
                  <a:lnTo>
                    <a:pt x="3085" y="15064"/>
                  </a:lnTo>
                  <a:lnTo>
                    <a:pt x="3163" y="14960"/>
                  </a:lnTo>
                  <a:cubicBezTo>
                    <a:pt x="3206" y="14904"/>
                    <a:pt x="3282" y="14744"/>
                    <a:pt x="3332" y="14604"/>
                  </a:cubicBezTo>
                  <a:cubicBezTo>
                    <a:pt x="3448" y="14278"/>
                    <a:pt x="3454" y="13988"/>
                    <a:pt x="3351" y="13716"/>
                  </a:cubicBezTo>
                  <a:cubicBezTo>
                    <a:pt x="3301" y="13583"/>
                    <a:pt x="3281" y="13463"/>
                    <a:pt x="3285" y="13311"/>
                  </a:cubicBezTo>
                  <a:cubicBezTo>
                    <a:pt x="3294" y="12924"/>
                    <a:pt x="3243" y="12816"/>
                    <a:pt x="2650" y="12006"/>
                  </a:cubicBezTo>
                  <a:cubicBezTo>
                    <a:pt x="2349" y="11594"/>
                    <a:pt x="2068" y="11243"/>
                    <a:pt x="2027" y="11223"/>
                  </a:cubicBezTo>
                  <a:close/>
                  <a:moveTo>
                    <a:pt x="6555" y="11283"/>
                  </a:moveTo>
                  <a:cubicBezTo>
                    <a:pt x="6533" y="11283"/>
                    <a:pt x="6362" y="11382"/>
                    <a:pt x="6171" y="11508"/>
                  </a:cubicBezTo>
                  <a:cubicBezTo>
                    <a:pt x="5980" y="11634"/>
                    <a:pt x="5644" y="11851"/>
                    <a:pt x="5427" y="11990"/>
                  </a:cubicBezTo>
                  <a:lnTo>
                    <a:pt x="5035" y="12242"/>
                  </a:lnTo>
                  <a:lnTo>
                    <a:pt x="4714" y="13157"/>
                  </a:lnTo>
                  <a:cubicBezTo>
                    <a:pt x="4539" y="13661"/>
                    <a:pt x="4404" y="14095"/>
                    <a:pt x="4412" y="14122"/>
                  </a:cubicBezTo>
                  <a:cubicBezTo>
                    <a:pt x="4419" y="14148"/>
                    <a:pt x="4596" y="14232"/>
                    <a:pt x="4804" y="14313"/>
                  </a:cubicBezTo>
                  <a:cubicBezTo>
                    <a:pt x="5012" y="14393"/>
                    <a:pt x="5376" y="14544"/>
                    <a:pt x="5615" y="14642"/>
                  </a:cubicBezTo>
                  <a:lnTo>
                    <a:pt x="6050" y="14817"/>
                  </a:lnTo>
                  <a:lnTo>
                    <a:pt x="6202" y="14697"/>
                  </a:lnTo>
                  <a:cubicBezTo>
                    <a:pt x="6347" y="14582"/>
                    <a:pt x="6355" y="14561"/>
                    <a:pt x="6375" y="14357"/>
                  </a:cubicBezTo>
                  <a:cubicBezTo>
                    <a:pt x="6389" y="14208"/>
                    <a:pt x="6416" y="14131"/>
                    <a:pt x="6457" y="14100"/>
                  </a:cubicBezTo>
                  <a:cubicBezTo>
                    <a:pt x="6546" y="14033"/>
                    <a:pt x="6584" y="14096"/>
                    <a:pt x="6907" y="14796"/>
                  </a:cubicBezTo>
                  <a:cubicBezTo>
                    <a:pt x="6949" y="14886"/>
                    <a:pt x="6992" y="14960"/>
                    <a:pt x="7001" y="14960"/>
                  </a:cubicBezTo>
                  <a:cubicBezTo>
                    <a:pt x="7011" y="14960"/>
                    <a:pt x="7092" y="14763"/>
                    <a:pt x="7181" y="14522"/>
                  </a:cubicBezTo>
                  <a:cubicBezTo>
                    <a:pt x="7288" y="14235"/>
                    <a:pt x="7427" y="13726"/>
                    <a:pt x="7585" y="13058"/>
                  </a:cubicBezTo>
                  <a:cubicBezTo>
                    <a:pt x="7717" y="12495"/>
                    <a:pt x="7824" y="12032"/>
                    <a:pt x="7820" y="12028"/>
                  </a:cubicBezTo>
                  <a:cubicBezTo>
                    <a:pt x="7815" y="12023"/>
                    <a:pt x="7667" y="11933"/>
                    <a:pt x="7491" y="11826"/>
                  </a:cubicBezTo>
                  <a:cubicBezTo>
                    <a:pt x="7314" y="11718"/>
                    <a:pt x="7038" y="11554"/>
                    <a:pt x="6880" y="11458"/>
                  </a:cubicBezTo>
                  <a:cubicBezTo>
                    <a:pt x="6722" y="11362"/>
                    <a:pt x="6576" y="11283"/>
                    <a:pt x="6555" y="11283"/>
                  </a:cubicBezTo>
                  <a:close/>
                  <a:moveTo>
                    <a:pt x="11180" y="11645"/>
                  </a:moveTo>
                  <a:cubicBezTo>
                    <a:pt x="10264" y="11719"/>
                    <a:pt x="9286" y="12120"/>
                    <a:pt x="9132" y="12576"/>
                  </a:cubicBezTo>
                  <a:cubicBezTo>
                    <a:pt x="9055" y="12803"/>
                    <a:pt x="9008" y="13280"/>
                    <a:pt x="9026" y="13678"/>
                  </a:cubicBezTo>
                  <a:cubicBezTo>
                    <a:pt x="9045" y="14089"/>
                    <a:pt x="9168" y="14598"/>
                    <a:pt x="9324" y="14922"/>
                  </a:cubicBezTo>
                  <a:cubicBezTo>
                    <a:pt x="9480" y="15247"/>
                    <a:pt x="9750" y="15592"/>
                    <a:pt x="9993" y="15771"/>
                  </a:cubicBezTo>
                  <a:cubicBezTo>
                    <a:pt x="10121" y="15865"/>
                    <a:pt x="10235" y="15940"/>
                    <a:pt x="10244" y="15941"/>
                  </a:cubicBezTo>
                  <a:cubicBezTo>
                    <a:pt x="10253" y="15942"/>
                    <a:pt x="10295" y="15807"/>
                    <a:pt x="10342" y="15639"/>
                  </a:cubicBezTo>
                  <a:lnTo>
                    <a:pt x="10428" y="15333"/>
                  </a:lnTo>
                  <a:lnTo>
                    <a:pt x="10334" y="15069"/>
                  </a:lnTo>
                  <a:cubicBezTo>
                    <a:pt x="10188" y="14662"/>
                    <a:pt x="10120" y="14025"/>
                    <a:pt x="10209" y="13913"/>
                  </a:cubicBezTo>
                  <a:cubicBezTo>
                    <a:pt x="10391" y="13682"/>
                    <a:pt x="11039" y="13473"/>
                    <a:pt x="11388" y="13530"/>
                  </a:cubicBezTo>
                  <a:cubicBezTo>
                    <a:pt x="11489" y="13546"/>
                    <a:pt x="11681" y="13606"/>
                    <a:pt x="11814" y="13661"/>
                  </a:cubicBezTo>
                  <a:cubicBezTo>
                    <a:pt x="12176" y="13813"/>
                    <a:pt x="12181" y="13812"/>
                    <a:pt x="12245" y="13497"/>
                  </a:cubicBezTo>
                  <a:cubicBezTo>
                    <a:pt x="12352" y="12974"/>
                    <a:pt x="12334" y="12233"/>
                    <a:pt x="12206" y="11858"/>
                  </a:cubicBezTo>
                  <a:cubicBezTo>
                    <a:pt x="12168" y="11746"/>
                    <a:pt x="12137" y="11715"/>
                    <a:pt x="12042" y="11694"/>
                  </a:cubicBezTo>
                  <a:cubicBezTo>
                    <a:pt x="11784" y="11637"/>
                    <a:pt x="11485" y="11620"/>
                    <a:pt x="11180" y="11645"/>
                  </a:cubicBezTo>
                  <a:close/>
                  <a:moveTo>
                    <a:pt x="15249" y="12275"/>
                  </a:moveTo>
                  <a:cubicBezTo>
                    <a:pt x="14442" y="12355"/>
                    <a:pt x="13820" y="12659"/>
                    <a:pt x="13628" y="13069"/>
                  </a:cubicBezTo>
                  <a:cubicBezTo>
                    <a:pt x="13398" y="13558"/>
                    <a:pt x="13437" y="14090"/>
                    <a:pt x="13729" y="14483"/>
                  </a:cubicBezTo>
                  <a:cubicBezTo>
                    <a:pt x="13927" y="14748"/>
                    <a:pt x="14104" y="14857"/>
                    <a:pt x="14599" y="15020"/>
                  </a:cubicBezTo>
                  <a:cubicBezTo>
                    <a:pt x="14700" y="15054"/>
                    <a:pt x="14815" y="15079"/>
                    <a:pt x="14857" y="15075"/>
                  </a:cubicBezTo>
                  <a:cubicBezTo>
                    <a:pt x="14974" y="15065"/>
                    <a:pt x="15064" y="14771"/>
                    <a:pt x="15108" y="14253"/>
                  </a:cubicBezTo>
                  <a:cubicBezTo>
                    <a:pt x="15132" y="13973"/>
                    <a:pt x="15160" y="13806"/>
                    <a:pt x="15190" y="13771"/>
                  </a:cubicBezTo>
                  <a:cubicBezTo>
                    <a:pt x="15217" y="13740"/>
                    <a:pt x="15322" y="13722"/>
                    <a:pt x="15445" y="13722"/>
                  </a:cubicBezTo>
                  <a:cubicBezTo>
                    <a:pt x="15649" y="13722"/>
                    <a:pt x="15661" y="13725"/>
                    <a:pt x="15786" y="13897"/>
                  </a:cubicBezTo>
                  <a:cubicBezTo>
                    <a:pt x="16061" y="14273"/>
                    <a:pt x="16400" y="14376"/>
                    <a:pt x="16706" y="14176"/>
                  </a:cubicBezTo>
                  <a:cubicBezTo>
                    <a:pt x="16882" y="14060"/>
                    <a:pt x="16945" y="13969"/>
                    <a:pt x="17011" y="13749"/>
                  </a:cubicBezTo>
                  <a:cubicBezTo>
                    <a:pt x="17138" y="13325"/>
                    <a:pt x="16992" y="12794"/>
                    <a:pt x="16679" y="12549"/>
                  </a:cubicBezTo>
                  <a:cubicBezTo>
                    <a:pt x="16371" y="12308"/>
                    <a:pt x="15873" y="12214"/>
                    <a:pt x="15249" y="12275"/>
                  </a:cubicBezTo>
                  <a:close/>
                  <a:moveTo>
                    <a:pt x="1056" y="17064"/>
                  </a:moveTo>
                  <a:cubicBezTo>
                    <a:pt x="1051" y="17072"/>
                    <a:pt x="936" y="17383"/>
                    <a:pt x="798" y="17755"/>
                  </a:cubicBezTo>
                  <a:cubicBezTo>
                    <a:pt x="512" y="18526"/>
                    <a:pt x="354" y="18939"/>
                    <a:pt x="163" y="19437"/>
                  </a:cubicBezTo>
                  <a:cubicBezTo>
                    <a:pt x="89" y="19629"/>
                    <a:pt x="30" y="19817"/>
                    <a:pt x="30" y="19853"/>
                  </a:cubicBezTo>
                  <a:cubicBezTo>
                    <a:pt x="30" y="19910"/>
                    <a:pt x="715" y="21303"/>
                    <a:pt x="849" y="21519"/>
                  </a:cubicBezTo>
                  <a:cubicBezTo>
                    <a:pt x="893" y="21590"/>
                    <a:pt x="900" y="21587"/>
                    <a:pt x="990" y="21492"/>
                  </a:cubicBezTo>
                  <a:cubicBezTo>
                    <a:pt x="1042" y="21436"/>
                    <a:pt x="1140" y="21335"/>
                    <a:pt x="1209" y="21267"/>
                  </a:cubicBezTo>
                  <a:cubicBezTo>
                    <a:pt x="2169" y="20328"/>
                    <a:pt x="2373" y="20096"/>
                    <a:pt x="2705" y="19574"/>
                  </a:cubicBezTo>
                  <a:cubicBezTo>
                    <a:pt x="3318" y="18611"/>
                    <a:pt x="3453" y="18396"/>
                    <a:pt x="3453" y="18374"/>
                  </a:cubicBezTo>
                  <a:cubicBezTo>
                    <a:pt x="3453" y="18362"/>
                    <a:pt x="3366" y="18244"/>
                    <a:pt x="3257" y="18111"/>
                  </a:cubicBezTo>
                  <a:lnTo>
                    <a:pt x="3057" y="17864"/>
                  </a:lnTo>
                  <a:lnTo>
                    <a:pt x="2063" y="17459"/>
                  </a:lnTo>
                  <a:cubicBezTo>
                    <a:pt x="1514" y="17234"/>
                    <a:pt x="1060" y="17056"/>
                    <a:pt x="1056" y="17064"/>
                  </a:cubicBezTo>
                  <a:close/>
                  <a:moveTo>
                    <a:pt x="5611" y="17113"/>
                  </a:moveTo>
                  <a:lnTo>
                    <a:pt x="5372" y="17409"/>
                  </a:lnTo>
                  <a:cubicBezTo>
                    <a:pt x="5242" y="17574"/>
                    <a:pt x="5136" y="17734"/>
                    <a:pt x="5137" y="17760"/>
                  </a:cubicBezTo>
                  <a:cubicBezTo>
                    <a:pt x="5138" y="17786"/>
                    <a:pt x="5333" y="18571"/>
                    <a:pt x="5572" y="19508"/>
                  </a:cubicBezTo>
                  <a:lnTo>
                    <a:pt x="6006" y="21212"/>
                  </a:lnTo>
                  <a:lnTo>
                    <a:pt x="6238" y="21355"/>
                  </a:lnTo>
                  <a:cubicBezTo>
                    <a:pt x="6364" y="21433"/>
                    <a:pt x="6481" y="21501"/>
                    <a:pt x="6500" y="21503"/>
                  </a:cubicBezTo>
                  <a:cubicBezTo>
                    <a:pt x="6537" y="21507"/>
                    <a:pt x="6593" y="21383"/>
                    <a:pt x="6817" y="20801"/>
                  </a:cubicBezTo>
                  <a:cubicBezTo>
                    <a:pt x="6890" y="20613"/>
                    <a:pt x="7031" y="20254"/>
                    <a:pt x="7130" y="20007"/>
                  </a:cubicBezTo>
                  <a:cubicBezTo>
                    <a:pt x="7303" y="19574"/>
                    <a:pt x="7308" y="19549"/>
                    <a:pt x="7291" y="19322"/>
                  </a:cubicBezTo>
                  <a:cubicBezTo>
                    <a:pt x="7263" y="18957"/>
                    <a:pt x="7075" y="17359"/>
                    <a:pt x="7056" y="17333"/>
                  </a:cubicBezTo>
                  <a:cubicBezTo>
                    <a:pt x="7047" y="17320"/>
                    <a:pt x="6717" y="17267"/>
                    <a:pt x="6324" y="17212"/>
                  </a:cubicBezTo>
                  <a:lnTo>
                    <a:pt x="5611" y="17113"/>
                  </a:lnTo>
                  <a:close/>
                  <a:moveTo>
                    <a:pt x="10350" y="17283"/>
                  </a:moveTo>
                  <a:cubicBezTo>
                    <a:pt x="9933" y="17247"/>
                    <a:pt x="9602" y="17432"/>
                    <a:pt x="9324" y="17859"/>
                  </a:cubicBezTo>
                  <a:cubicBezTo>
                    <a:pt x="9093" y="18212"/>
                    <a:pt x="8985" y="18558"/>
                    <a:pt x="8940" y="19108"/>
                  </a:cubicBezTo>
                  <a:cubicBezTo>
                    <a:pt x="8903" y="19556"/>
                    <a:pt x="9070" y="20298"/>
                    <a:pt x="9284" y="20648"/>
                  </a:cubicBezTo>
                  <a:lnTo>
                    <a:pt x="9371" y="20790"/>
                  </a:lnTo>
                  <a:lnTo>
                    <a:pt x="10064" y="20434"/>
                  </a:lnTo>
                  <a:cubicBezTo>
                    <a:pt x="10625" y="20145"/>
                    <a:pt x="10769" y="20053"/>
                    <a:pt x="10820" y="19957"/>
                  </a:cubicBezTo>
                  <a:lnTo>
                    <a:pt x="10882" y="19842"/>
                  </a:lnTo>
                  <a:lnTo>
                    <a:pt x="10788" y="19650"/>
                  </a:lnTo>
                  <a:cubicBezTo>
                    <a:pt x="10626" y="19327"/>
                    <a:pt x="10662" y="18894"/>
                    <a:pt x="10878" y="18620"/>
                  </a:cubicBezTo>
                  <a:cubicBezTo>
                    <a:pt x="10911" y="18579"/>
                    <a:pt x="10956" y="18557"/>
                    <a:pt x="10972" y="18571"/>
                  </a:cubicBezTo>
                  <a:cubicBezTo>
                    <a:pt x="11032" y="18623"/>
                    <a:pt x="11109" y="19052"/>
                    <a:pt x="11106" y="19316"/>
                  </a:cubicBezTo>
                  <a:cubicBezTo>
                    <a:pt x="11103" y="19693"/>
                    <a:pt x="11041" y="19908"/>
                    <a:pt x="10839" y="20286"/>
                  </a:cubicBezTo>
                  <a:cubicBezTo>
                    <a:pt x="10819" y="20324"/>
                    <a:pt x="10860" y="20422"/>
                    <a:pt x="10972" y="20604"/>
                  </a:cubicBezTo>
                  <a:lnTo>
                    <a:pt x="11133" y="20861"/>
                  </a:lnTo>
                  <a:lnTo>
                    <a:pt x="11337" y="20609"/>
                  </a:lnTo>
                  <a:cubicBezTo>
                    <a:pt x="11449" y="20470"/>
                    <a:pt x="11616" y="20275"/>
                    <a:pt x="11709" y="20171"/>
                  </a:cubicBezTo>
                  <a:cubicBezTo>
                    <a:pt x="11976" y="19871"/>
                    <a:pt x="12056" y="19676"/>
                    <a:pt x="12069" y="19305"/>
                  </a:cubicBezTo>
                  <a:cubicBezTo>
                    <a:pt x="12082" y="18928"/>
                    <a:pt x="12011" y="18648"/>
                    <a:pt x="11838" y="18418"/>
                  </a:cubicBezTo>
                  <a:cubicBezTo>
                    <a:pt x="11690" y="18221"/>
                    <a:pt x="10926" y="17508"/>
                    <a:pt x="10741" y="17393"/>
                  </a:cubicBezTo>
                  <a:cubicBezTo>
                    <a:pt x="10651" y="17337"/>
                    <a:pt x="10506" y="17297"/>
                    <a:pt x="10350" y="17283"/>
                  </a:cubicBezTo>
                  <a:close/>
                  <a:moveTo>
                    <a:pt x="20376" y="17459"/>
                  </a:moveTo>
                  <a:cubicBezTo>
                    <a:pt x="20355" y="17470"/>
                    <a:pt x="20114" y="17722"/>
                    <a:pt x="19843" y="18018"/>
                  </a:cubicBezTo>
                  <a:cubicBezTo>
                    <a:pt x="19571" y="18314"/>
                    <a:pt x="19319" y="18582"/>
                    <a:pt x="19283" y="18615"/>
                  </a:cubicBezTo>
                  <a:cubicBezTo>
                    <a:pt x="19246" y="18648"/>
                    <a:pt x="18900" y="18800"/>
                    <a:pt x="18515" y="18955"/>
                  </a:cubicBezTo>
                  <a:cubicBezTo>
                    <a:pt x="18130" y="19110"/>
                    <a:pt x="17811" y="19242"/>
                    <a:pt x="17806" y="19250"/>
                  </a:cubicBezTo>
                  <a:cubicBezTo>
                    <a:pt x="17801" y="19257"/>
                    <a:pt x="17970" y="19508"/>
                    <a:pt x="18186" y="19809"/>
                  </a:cubicBezTo>
                  <a:lnTo>
                    <a:pt x="18578" y="20357"/>
                  </a:lnTo>
                  <a:lnTo>
                    <a:pt x="18868" y="20500"/>
                  </a:lnTo>
                  <a:cubicBezTo>
                    <a:pt x="19026" y="20579"/>
                    <a:pt x="19167" y="20646"/>
                    <a:pt x="19181" y="20648"/>
                  </a:cubicBezTo>
                  <a:cubicBezTo>
                    <a:pt x="19195" y="20650"/>
                    <a:pt x="19408" y="20378"/>
                    <a:pt x="19655" y="20050"/>
                  </a:cubicBezTo>
                  <a:cubicBezTo>
                    <a:pt x="20029" y="19550"/>
                    <a:pt x="20140" y="19431"/>
                    <a:pt x="20321" y="19316"/>
                  </a:cubicBezTo>
                  <a:cubicBezTo>
                    <a:pt x="20537" y="19180"/>
                    <a:pt x="20540" y="19176"/>
                    <a:pt x="20787" y="18664"/>
                  </a:cubicBezTo>
                  <a:cubicBezTo>
                    <a:pt x="20924" y="18381"/>
                    <a:pt x="21033" y="18137"/>
                    <a:pt x="21033" y="18122"/>
                  </a:cubicBezTo>
                  <a:cubicBezTo>
                    <a:pt x="21033" y="18106"/>
                    <a:pt x="20969" y="18023"/>
                    <a:pt x="20889" y="17941"/>
                  </a:cubicBezTo>
                  <a:cubicBezTo>
                    <a:pt x="20809" y="17859"/>
                    <a:pt x="20670" y="17715"/>
                    <a:pt x="20579" y="17618"/>
                  </a:cubicBezTo>
                  <a:cubicBezTo>
                    <a:pt x="20488" y="17520"/>
                    <a:pt x="20397" y="17447"/>
                    <a:pt x="20376" y="17459"/>
                  </a:cubicBezTo>
                  <a:close/>
                  <a:moveTo>
                    <a:pt x="14795" y="17535"/>
                  </a:moveTo>
                  <a:cubicBezTo>
                    <a:pt x="14281" y="17492"/>
                    <a:pt x="13904" y="17878"/>
                    <a:pt x="13726" y="18626"/>
                  </a:cubicBezTo>
                  <a:cubicBezTo>
                    <a:pt x="13629" y="19034"/>
                    <a:pt x="13651" y="19581"/>
                    <a:pt x="13780" y="19974"/>
                  </a:cubicBezTo>
                  <a:cubicBezTo>
                    <a:pt x="13925" y="20414"/>
                    <a:pt x="14171" y="20709"/>
                    <a:pt x="14481" y="20818"/>
                  </a:cubicBezTo>
                  <a:cubicBezTo>
                    <a:pt x="14764" y="20917"/>
                    <a:pt x="15057" y="20804"/>
                    <a:pt x="15484" y="20429"/>
                  </a:cubicBezTo>
                  <a:cubicBezTo>
                    <a:pt x="15568" y="20355"/>
                    <a:pt x="15738" y="20224"/>
                    <a:pt x="15864" y="20133"/>
                  </a:cubicBezTo>
                  <a:cubicBezTo>
                    <a:pt x="15989" y="20042"/>
                    <a:pt x="16124" y="19926"/>
                    <a:pt x="16162" y="19875"/>
                  </a:cubicBezTo>
                  <a:cubicBezTo>
                    <a:pt x="16343" y="19638"/>
                    <a:pt x="16379" y="19026"/>
                    <a:pt x="16232" y="18713"/>
                  </a:cubicBezTo>
                  <a:cubicBezTo>
                    <a:pt x="16181" y="18605"/>
                    <a:pt x="16009" y="18419"/>
                    <a:pt x="15699" y="18133"/>
                  </a:cubicBezTo>
                  <a:cubicBezTo>
                    <a:pt x="15097" y="17577"/>
                    <a:pt x="15071" y="17557"/>
                    <a:pt x="14795" y="17535"/>
                  </a:cubicBezTo>
                  <a:close/>
                </a:path>
              </a:pathLst>
            </a:custGeom>
            <a:ln w="12700">
              <a:miter lim="400000"/>
            </a:ln>
          </p:spPr>
        </p:pic>
        <p:sp>
          <p:nvSpPr>
            <p:cNvPr id="175" name="Shape 457"/>
            <p:cNvSpPr/>
            <p:nvPr/>
          </p:nvSpPr>
          <p:spPr>
            <a:xfrm>
              <a:off x="2274371" y="4876985"/>
              <a:ext cx="1313158" cy="711390"/>
            </a:xfrm>
            <a:prstGeom prst="roundRect">
              <a:avLst>
                <a:gd name="adj" fmla="val 20548"/>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marR="40637" algn="ctr" defTabSz="914367">
                <a:lnSpc>
                  <a:spcPct val="70000"/>
                </a:lnSpc>
                <a:defRPr sz="4400">
                  <a:solidFill>
                    <a:srgbClr val="000000"/>
                  </a:solidFill>
                  <a:uFill>
                    <a:solidFill>
                      <a:srgbClr val="000000"/>
                    </a:solidFill>
                  </a:uFill>
                  <a:latin typeface="Arial"/>
                  <a:ea typeface="Arial"/>
                  <a:cs typeface="Arial"/>
                  <a:sym typeface="Arial"/>
                </a:defRPr>
              </a:pPr>
              <a:r>
                <a:rPr lang="en-US" sz="1400" dirty="0"/>
                <a:t>Geometry </a:t>
              </a:r>
              <a:r>
                <a:rPr lang="en-US" sz="1400" dirty="0" smtClean="0"/>
                <a:t>algorithms</a:t>
              </a:r>
              <a:endParaRPr sz="1400" dirty="0"/>
            </a:p>
          </p:txBody>
        </p:sp>
        <p:grpSp>
          <p:nvGrpSpPr>
            <p:cNvPr id="177" name="Group 481"/>
            <p:cNvGrpSpPr/>
            <p:nvPr/>
          </p:nvGrpSpPr>
          <p:grpSpPr>
            <a:xfrm>
              <a:off x="1436932" y="3846502"/>
              <a:ext cx="1129201" cy="1340762"/>
              <a:chOff x="0" y="0"/>
              <a:chExt cx="1605973" cy="1906861"/>
            </a:xfrm>
          </p:grpSpPr>
          <p:grpSp>
            <p:nvGrpSpPr>
              <p:cNvPr id="178" name="Group 463"/>
              <p:cNvGrpSpPr/>
              <p:nvPr/>
            </p:nvGrpSpPr>
            <p:grpSpPr>
              <a:xfrm>
                <a:off x="-1" y="0"/>
                <a:ext cx="1605975" cy="1845750"/>
                <a:chOff x="0" y="0"/>
                <a:chExt cx="1605973" cy="1845749"/>
              </a:xfrm>
            </p:grpSpPr>
            <p:sp>
              <p:nvSpPr>
                <p:cNvPr id="196" name="Shape 460"/>
                <p:cNvSpPr/>
                <p:nvPr/>
              </p:nvSpPr>
              <p:spPr>
                <a:xfrm rot="343152">
                  <a:off x="49212" y="710291"/>
                  <a:ext cx="1507549" cy="10629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97" name="Shape 461"/>
                <p:cNvSpPr/>
                <p:nvPr/>
              </p:nvSpPr>
              <p:spPr>
                <a:xfrm rot="18176488" flipH="1">
                  <a:off x="586185" y="220704"/>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198" name="Shape 462"/>
                <p:cNvSpPr/>
                <p:nvPr/>
              </p:nvSpPr>
              <p:spPr>
                <a:xfrm rot="18176488" flipH="1">
                  <a:off x="337081" y="-18211"/>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179" name="Group 480"/>
              <p:cNvGrpSpPr/>
              <p:nvPr/>
            </p:nvGrpSpPr>
            <p:grpSpPr>
              <a:xfrm>
                <a:off x="746367" y="217757"/>
                <a:ext cx="457202" cy="1689105"/>
                <a:chOff x="0" y="0"/>
                <a:chExt cx="457200" cy="1689103"/>
              </a:xfrm>
            </p:grpSpPr>
            <p:sp>
              <p:nvSpPr>
                <p:cNvPr id="180" name="Shape 464"/>
                <p:cNvSpPr/>
                <p:nvPr/>
              </p:nvSpPr>
              <p:spPr>
                <a:xfrm>
                  <a:off x="-1" y="0"/>
                  <a:ext cx="457202"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1" name="Shape 465"/>
                <p:cNvSpPr/>
                <p:nvPr/>
              </p:nvSpPr>
              <p:spPr>
                <a:xfrm>
                  <a:off x="-1"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2" name="Shape 466"/>
                <p:cNvSpPr/>
                <p:nvPr/>
              </p:nvSpPr>
              <p:spPr>
                <a:xfrm>
                  <a:off x="-1"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3" name="Shape 467"/>
                <p:cNvSpPr/>
                <p:nvPr/>
              </p:nvSpPr>
              <p:spPr>
                <a:xfrm>
                  <a:off x="-1"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4" name="Shape 468"/>
                <p:cNvSpPr/>
                <p:nvPr/>
              </p:nvSpPr>
              <p:spPr>
                <a:xfrm>
                  <a:off x="-1"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5" name="Shape 469"/>
                <p:cNvSpPr/>
                <p:nvPr/>
              </p:nvSpPr>
              <p:spPr>
                <a:xfrm>
                  <a:off x="-1" y="53124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6" name="Shape 470"/>
                <p:cNvSpPr/>
                <p:nvPr/>
              </p:nvSpPr>
              <p:spPr>
                <a:xfrm>
                  <a:off x="-1"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7" name="Shape 471"/>
                <p:cNvSpPr/>
                <p:nvPr/>
              </p:nvSpPr>
              <p:spPr>
                <a:xfrm>
                  <a:off x="-1"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8" name="Shape 472"/>
                <p:cNvSpPr/>
                <p:nvPr/>
              </p:nvSpPr>
              <p:spPr>
                <a:xfrm>
                  <a:off x="-1"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89" name="Shape 473"/>
                <p:cNvSpPr/>
                <p:nvPr/>
              </p:nvSpPr>
              <p:spPr>
                <a:xfrm>
                  <a:off x="-1" y="95352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0" name="Shape 474"/>
                <p:cNvSpPr/>
                <p:nvPr/>
              </p:nvSpPr>
              <p:spPr>
                <a:xfrm>
                  <a:off x="-1" y="104887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1" name="Shape 475"/>
                <p:cNvSpPr/>
                <p:nvPr/>
              </p:nvSpPr>
              <p:spPr>
                <a:xfrm>
                  <a:off x="-1"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2" name="Shape 476"/>
                <p:cNvSpPr/>
                <p:nvPr/>
              </p:nvSpPr>
              <p:spPr>
                <a:xfrm>
                  <a:off x="-1"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3" name="Shape 477"/>
                <p:cNvSpPr/>
                <p:nvPr/>
              </p:nvSpPr>
              <p:spPr>
                <a:xfrm>
                  <a:off x="-1" y="13758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4" name="Shape 478"/>
                <p:cNvSpPr/>
                <p:nvPr/>
              </p:nvSpPr>
              <p:spPr>
                <a:xfrm>
                  <a:off x="-1" y="1471154"/>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195" name="Shape 479"/>
                <p:cNvSpPr/>
                <p:nvPr/>
              </p:nvSpPr>
              <p:spPr>
                <a:xfrm>
                  <a:off x="-1" y="158012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199" name="Group 484"/>
            <p:cNvGrpSpPr/>
            <p:nvPr/>
          </p:nvGrpSpPr>
          <p:grpSpPr>
            <a:xfrm>
              <a:off x="7723426" y="3428344"/>
              <a:ext cx="1526979" cy="517923"/>
              <a:chOff x="0" y="0"/>
              <a:chExt cx="2171701" cy="736601"/>
            </a:xfrm>
          </p:grpSpPr>
          <p:sp>
            <p:nvSpPr>
              <p:cNvPr id="200" name="Shape 482"/>
              <p:cNvSpPr/>
              <p:nvPr/>
            </p:nvSpPr>
            <p:spPr>
              <a:xfrm>
                <a:off x="0" y="0"/>
                <a:ext cx="2171701" cy="736601"/>
              </a:xfrm>
              <a:prstGeom prst="roundRect">
                <a:avLst>
                  <a:gd name="adj" fmla="val 25862"/>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marR="40637" defTabSz="914367">
                  <a:defRPr sz="4400">
                    <a:solidFill>
                      <a:srgbClr val="000000"/>
                    </a:solidFill>
                    <a:uFill>
                      <a:solidFill>
                        <a:srgbClr val="000000"/>
                      </a:solidFill>
                    </a:uFill>
                    <a:latin typeface="Arial"/>
                    <a:ea typeface="Arial"/>
                    <a:cs typeface="Arial"/>
                    <a:sym typeface="Arial"/>
                  </a:defRPr>
                </a:pPr>
                <a:endParaRPr/>
              </a:p>
            </p:txBody>
          </p:sp>
          <p:sp>
            <p:nvSpPr>
              <p:cNvPr id="201" name="Shape 483"/>
              <p:cNvSpPr/>
              <p:nvPr/>
            </p:nvSpPr>
            <p:spPr>
              <a:xfrm>
                <a:off x="55795" y="110583"/>
                <a:ext cx="2060111" cy="5154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5719" tIns="35719" rIns="35719" bIns="35719" numCol="1" anchor="ctr">
                <a:spAutoFit/>
              </a:bodyPr>
              <a:lstStyle>
                <a:lvl1pPr marR="57797" indent="40639" algn="l" defTabSz="1300480">
                  <a:defRPr sz="2800">
                    <a:solidFill>
                      <a:srgbClr val="000000"/>
                    </a:solidFill>
                    <a:uFill>
                      <a:solidFill>
                        <a:srgbClr val="000000"/>
                      </a:solidFill>
                    </a:uFill>
                    <a:latin typeface="Arial"/>
                    <a:ea typeface="Arial"/>
                    <a:cs typeface="Arial"/>
                    <a:sym typeface="Arial"/>
                  </a:defRPr>
                </a:lvl1pPr>
              </a:lstStyle>
              <a:p>
                <a:r>
                  <a:rPr sz="1200"/>
                  <a:t>Physics</a:t>
                </a:r>
              </a:p>
            </p:txBody>
          </p:sp>
        </p:grpSp>
        <p:sp>
          <p:nvSpPr>
            <p:cNvPr id="202" name="Shape 485"/>
            <p:cNvSpPr/>
            <p:nvPr/>
          </p:nvSpPr>
          <p:spPr>
            <a:xfrm>
              <a:off x="2899007" y="1178720"/>
              <a:ext cx="2403311" cy="204919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 y="15073"/>
                    <a:pt x="3518" y="8938"/>
                    <a:pt x="7398" y="5735"/>
                  </a:cubicBezTo>
                  <a:cubicBezTo>
                    <a:pt x="10818" y="2911"/>
                    <a:pt x="13852" y="137"/>
                    <a:pt x="21600" y="0"/>
                  </a:cubicBezTo>
                </a:path>
              </a:pathLst>
            </a:custGeom>
            <a:ln w="25400">
              <a:solidFill>
                <a:srgbClr val="FF40FF"/>
              </a:solidFill>
              <a:headEnd type="triangle"/>
            </a:ln>
          </p:spPr>
          <p:txBody>
            <a:bodyPr lIns="45719" tIns="45719" rIns="45719" bIns="45719" anchor="ctr"/>
            <a:lstStyle/>
            <a:p>
              <a:pPr defTabSz="914367">
                <a:defRPr sz="1800">
                  <a:solidFill>
                    <a:srgbClr val="F3F1DF"/>
                  </a:solidFill>
                  <a:latin typeface="Arial"/>
                  <a:ea typeface="Arial"/>
                  <a:cs typeface="Arial"/>
                  <a:sym typeface="Arial"/>
                </a:defRPr>
              </a:pPr>
              <a:endParaRPr sz="1000"/>
            </a:p>
          </p:txBody>
        </p:sp>
        <p:grpSp>
          <p:nvGrpSpPr>
            <p:cNvPr id="203" name="Group 509"/>
            <p:cNvGrpSpPr/>
            <p:nvPr/>
          </p:nvGrpSpPr>
          <p:grpSpPr>
            <a:xfrm>
              <a:off x="2910162" y="1409584"/>
              <a:ext cx="2507185" cy="1340764"/>
              <a:chOff x="-1" y="2234"/>
              <a:chExt cx="3565772" cy="1906864"/>
            </a:xfrm>
          </p:grpSpPr>
          <p:grpSp>
            <p:nvGrpSpPr>
              <p:cNvPr id="204" name="Group 507"/>
              <p:cNvGrpSpPr/>
              <p:nvPr/>
            </p:nvGrpSpPr>
            <p:grpSpPr>
              <a:xfrm>
                <a:off x="-1" y="2234"/>
                <a:ext cx="1605975" cy="1906864"/>
                <a:chOff x="0" y="0"/>
                <a:chExt cx="1605973" cy="1906863"/>
              </a:xfrm>
            </p:grpSpPr>
            <p:grpSp>
              <p:nvGrpSpPr>
                <p:cNvPr id="206" name="Group 489"/>
                <p:cNvGrpSpPr/>
                <p:nvPr/>
              </p:nvGrpSpPr>
              <p:grpSpPr>
                <a:xfrm>
                  <a:off x="-1" y="-1"/>
                  <a:ext cx="1605975" cy="1845753"/>
                  <a:chOff x="0" y="0"/>
                  <a:chExt cx="1605973" cy="1845751"/>
                </a:xfrm>
              </p:grpSpPr>
              <p:sp>
                <p:nvSpPr>
                  <p:cNvPr id="224" name="Shape 486"/>
                  <p:cNvSpPr/>
                  <p:nvPr/>
                </p:nvSpPr>
                <p:spPr>
                  <a:xfrm rot="343152">
                    <a:off x="49213" y="710292"/>
                    <a:ext cx="1507548" cy="10629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25" name="Shape 487"/>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26" name="Shape 488"/>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207" name="Group 506"/>
                <p:cNvGrpSpPr/>
                <p:nvPr/>
              </p:nvGrpSpPr>
              <p:grpSpPr>
                <a:xfrm>
                  <a:off x="746368" y="217757"/>
                  <a:ext cx="457201" cy="1689107"/>
                  <a:chOff x="0" y="0"/>
                  <a:chExt cx="457200" cy="1689105"/>
                </a:xfrm>
              </p:grpSpPr>
              <p:sp>
                <p:nvSpPr>
                  <p:cNvPr id="208" name="Shape 490"/>
                  <p:cNvSpPr/>
                  <p:nvPr/>
                </p:nvSpPr>
                <p:spPr>
                  <a:xfrm>
                    <a:off x="0" y="0"/>
                    <a:ext cx="457201"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09" name="Shape 491"/>
                  <p:cNvSpPr/>
                  <p:nvPr/>
                </p:nvSpPr>
                <p:spPr>
                  <a:xfrm>
                    <a:off x="0" y="108973"/>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0" name="Shape 492"/>
                  <p:cNvSpPr/>
                  <p:nvPr/>
                </p:nvSpPr>
                <p:spPr>
                  <a:xfrm>
                    <a:off x="0" y="204326"/>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1" name="Shape 493"/>
                  <p:cNvSpPr/>
                  <p:nvPr/>
                </p:nvSpPr>
                <p:spPr>
                  <a:xfrm>
                    <a:off x="0" y="313302"/>
                    <a:ext cx="457201"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2" name="Shape 494"/>
                  <p:cNvSpPr/>
                  <p:nvPr/>
                </p:nvSpPr>
                <p:spPr>
                  <a:xfrm>
                    <a:off x="0" y="422276"/>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3" name="Shape 495"/>
                  <p:cNvSpPr/>
                  <p:nvPr/>
                </p:nvSpPr>
                <p:spPr>
                  <a:xfrm>
                    <a:off x="0" y="531249"/>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4" name="Shape 496"/>
                  <p:cNvSpPr/>
                  <p:nvPr/>
                </p:nvSpPr>
                <p:spPr>
                  <a:xfrm>
                    <a:off x="0" y="626604"/>
                    <a:ext cx="457201"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5" name="Shape 497"/>
                  <p:cNvSpPr/>
                  <p:nvPr/>
                </p:nvSpPr>
                <p:spPr>
                  <a:xfrm>
                    <a:off x="0" y="735578"/>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6" name="Shape 498"/>
                  <p:cNvSpPr/>
                  <p:nvPr/>
                </p:nvSpPr>
                <p:spPr>
                  <a:xfrm>
                    <a:off x="0" y="844552"/>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7" name="Shape 499"/>
                  <p:cNvSpPr/>
                  <p:nvPr/>
                </p:nvSpPr>
                <p:spPr>
                  <a:xfrm>
                    <a:off x="0" y="953527"/>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8" name="Shape 500"/>
                  <p:cNvSpPr/>
                  <p:nvPr/>
                </p:nvSpPr>
                <p:spPr>
                  <a:xfrm>
                    <a:off x="0" y="1048880"/>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19" name="Shape 501"/>
                  <p:cNvSpPr/>
                  <p:nvPr/>
                </p:nvSpPr>
                <p:spPr>
                  <a:xfrm>
                    <a:off x="0" y="1157854"/>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20" name="Shape 502"/>
                  <p:cNvSpPr/>
                  <p:nvPr/>
                </p:nvSpPr>
                <p:spPr>
                  <a:xfrm>
                    <a:off x="0" y="1266829"/>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21" name="Shape 503"/>
                  <p:cNvSpPr/>
                  <p:nvPr/>
                </p:nvSpPr>
                <p:spPr>
                  <a:xfrm>
                    <a:off x="0" y="1375803"/>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22" name="Shape 504"/>
                  <p:cNvSpPr/>
                  <p:nvPr/>
                </p:nvSpPr>
                <p:spPr>
                  <a:xfrm>
                    <a:off x="0" y="1471156"/>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23" name="Shape 505"/>
                  <p:cNvSpPr/>
                  <p:nvPr/>
                </p:nvSpPr>
                <p:spPr>
                  <a:xfrm>
                    <a:off x="0" y="1580130"/>
                    <a:ext cx="457201"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sp>
            <p:nvSpPr>
              <p:cNvPr id="205" name="Shape 508"/>
              <p:cNvSpPr/>
              <p:nvPr/>
            </p:nvSpPr>
            <p:spPr>
              <a:xfrm>
                <a:off x="1190868" y="32135"/>
                <a:ext cx="2374903" cy="9472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marR="57797" indent="40639" algn="l" defTabSz="1300480">
                  <a:defRPr sz="2800">
                    <a:solidFill>
                      <a:srgbClr val="000000"/>
                    </a:solidFill>
                    <a:uFill>
                      <a:solidFill>
                        <a:srgbClr val="000000"/>
                      </a:solidFill>
                    </a:uFill>
                    <a:latin typeface="Arial"/>
                    <a:ea typeface="Arial"/>
                    <a:cs typeface="Arial"/>
                    <a:sym typeface="Arial"/>
                  </a:defRPr>
                </a:lvl1pPr>
              </a:lstStyle>
              <a:p>
                <a:r>
                  <a:rPr sz="1200" dirty="0"/>
                  <a:t>Basket of tracks</a:t>
                </a:r>
              </a:p>
            </p:txBody>
          </p:sp>
        </p:grpSp>
        <p:grpSp>
          <p:nvGrpSpPr>
            <p:cNvPr id="227" name="Group 533"/>
            <p:cNvGrpSpPr/>
            <p:nvPr/>
          </p:nvGrpSpPr>
          <p:grpSpPr>
            <a:xfrm>
              <a:off x="7473400" y="1331494"/>
              <a:ext cx="2114277" cy="1507264"/>
              <a:chOff x="-1" y="32136"/>
              <a:chExt cx="3006970" cy="2143661"/>
            </a:xfrm>
          </p:grpSpPr>
          <p:grpSp>
            <p:nvGrpSpPr>
              <p:cNvPr id="228" name="Group 531"/>
              <p:cNvGrpSpPr/>
              <p:nvPr/>
            </p:nvGrpSpPr>
            <p:grpSpPr>
              <a:xfrm>
                <a:off x="-1" y="268933"/>
                <a:ext cx="1605976" cy="1906864"/>
                <a:chOff x="0" y="0"/>
                <a:chExt cx="1605974" cy="1906862"/>
              </a:xfrm>
            </p:grpSpPr>
            <p:grpSp>
              <p:nvGrpSpPr>
                <p:cNvPr id="230" name="Group 513"/>
                <p:cNvGrpSpPr/>
                <p:nvPr/>
              </p:nvGrpSpPr>
              <p:grpSpPr>
                <a:xfrm>
                  <a:off x="-1" y="0"/>
                  <a:ext cx="1605976" cy="1845751"/>
                  <a:chOff x="0" y="0"/>
                  <a:chExt cx="1605974" cy="1845750"/>
                </a:xfrm>
              </p:grpSpPr>
              <p:sp>
                <p:nvSpPr>
                  <p:cNvPr id="248" name="Shape 510"/>
                  <p:cNvSpPr/>
                  <p:nvPr/>
                </p:nvSpPr>
                <p:spPr>
                  <a:xfrm rot="343152">
                    <a:off x="49212" y="710291"/>
                    <a:ext cx="1507550" cy="10629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49" name="Shape 511"/>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50" name="Shape 512"/>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231" name="Group 530"/>
                <p:cNvGrpSpPr/>
                <p:nvPr/>
              </p:nvGrpSpPr>
              <p:grpSpPr>
                <a:xfrm>
                  <a:off x="746368" y="217757"/>
                  <a:ext cx="457203" cy="1689106"/>
                  <a:chOff x="0" y="0"/>
                  <a:chExt cx="457201" cy="1689104"/>
                </a:xfrm>
              </p:grpSpPr>
              <p:sp>
                <p:nvSpPr>
                  <p:cNvPr id="232" name="Shape 514"/>
                  <p:cNvSpPr/>
                  <p:nvPr/>
                </p:nvSpPr>
                <p:spPr>
                  <a:xfrm>
                    <a:off x="0" y="-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3" name="Shape 515"/>
                  <p:cNvSpPr/>
                  <p:nvPr/>
                </p:nvSpPr>
                <p:spPr>
                  <a:xfrm>
                    <a:off x="0"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4" name="Shape 516"/>
                  <p:cNvSpPr/>
                  <p:nvPr/>
                </p:nvSpPr>
                <p:spPr>
                  <a:xfrm>
                    <a:off x="0"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5" name="Shape 517"/>
                  <p:cNvSpPr/>
                  <p:nvPr/>
                </p:nvSpPr>
                <p:spPr>
                  <a:xfrm>
                    <a:off x="0"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6" name="Shape 518"/>
                  <p:cNvSpPr/>
                  <p:nvPr/>
                </p:nvSpPr>
                <p:spPr>
                  <a:xfrm>
                    <a:off x="0" y="42227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7" name="Shape 519"/>
                  <p:cNvSpPr/>
                  <p:nvPr/>
                </p:nvSpPr>
                <p:spPr>
                  <a:xfrm>
                    <a:off x="0" y="53124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8" name="Shape 520"/>
                  <p:cNvSpPr/>
                  <p:nvPr/>
                </p:nvSpPr>
                <p:spPr>
                  <a:xfrm>
                    <a:off x="0"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39" name="Shape 521"/>
                  <p:cNvSpPr/>
                  <p:nvPr/>
                </p:nvSpPr>
                <p:spPr>
                  <a:xfrm>
                    <a:off x="0"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0" name="Shape 522"/>
                  <p:cNvSpPr/>
                  <p:nvPr/>
                </p:nvSpPr>
                <p:spPr>
                  <a:xfrm>
                    <a:off x="0" y="84455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1" name="Shape 523"/>
                  <p:cNvSpPr/>
                  <p:nvPr/>
                </p:nvSpPr>
                <p:spPr>
                  <a:xfrm>
                    <a:off x="0" y="9535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2" name="Shape 524"/>
                  <p:cNvSpPr/>
                  <p:nvPr/>
                </p:nvSpPr>
                <p:spPr>
                  <a:xfrm>
                    <a:off x="0" y="1048879"/>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3" name="Shape 525"/>
                  <p:cNvSpPr/>
                  <p:nvPr/>
                </p:nvSpPr>
                <p:spPr>
                  <a:xfrm>
                    <a:off x="0"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4" name="Shape 526"/>
                  <p:cNvSpPr/>
                  <p:nvPr/>
                </p:nvSpPr>
                <p:spPr>
                  <a:xfrm>
                    <a:off x="0" y="126682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5" name="Shape 527"/>
                  <p:cNvSpPr/>
                  <p:nvPr/>
                </p:nvSpPr>
                <p:spPr>
                  <a:xfrm>
                    <a:off x="0" y="1375802"/>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6" name="Shape 528"/>
                  <p:cNvSpPr/>
                  <p:nvPr/>
                </p:nvSpPr>
                <p:spPr>
                  <a:xfrm>
                    <a:off x="0" y="147115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47" name="Shape 529"/>
                  <p:cNvSpPr/>
                  <p:nvPr/>
                </p:nvSpPr>
                <p:spPr>
                  <a:xfrm>
                    <a:off x="0" y="1580130"/>
                    <a:ext cx="457202"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sp>
            <p:nvSpPr>
              <p:cNvPr id="229" name="Shape 532"/>
              <p:cNvSpPr/>
              <p:nvPr/>
            </p:nvSpPr>
            <p:spPr>
              <a:xfrm>
                <a:off x="1190868" y="32136"/>
                <a:ext cx="1816101" cy="9472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marR="57797" indent="40639" algn="l" defTabSz="1300480">
                  <a:defRPr sz="2800">
                    <a:solidFill>
                      <a:srgbClr val="000000"/>
                    </a:solidFill>
                    <a:uFill>
                      <a:solidFill>
                        <a:srgbClr val="000000"/>
                      </a:solidFill>
                    </a:uFill>
                    <a:latin typeface="Arial"/>
                    <a:ea typeface="Arial"/>
                    <a:cs typeface="Arial"/>
                    <a:sym typeface="Arial"/>
                  </a:defRPr>
                </a:lvl1pPr>
              </a:lstStyle>
              <a:p>
                <a:r>
                  <a:rPr sz="1200"/>
                  <a:t>Basket of tracks</a:t>
                </a:r>
              </a:p>
            </p:txBody>
          </p:sp>
        </p:grpSp>
        <p:sp>
          <p:nvSpPr>
            <p:cNvPr id="252" name="Shape 534"/>
            <p:cNvSpPr/>
            <p:nvPr/>
          </p:nvSpPr>
          <p:spPr>
            <a:xfrm>
              <a:off x="6334462" y="4834008"/>
              <a:ext cx="1975283" cy="400018"/>
            </a:xfrm>
            <a:prstGeom prst="roundRect">
              <a:avLst>
                <a:gd name="adj" fmla="val 33485"/>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marR="40637" algn="ctr" defTabSz="914367">
                <a:lnSpc>
                  <a:spcPct val="70000"/>
                </a:lnSpc>
                <a:defRPr sz="4400">
                  <a:solidFill>
                    <a:srgbClr val="000000"/>
                  </a:solidFill>
                  <a:uFill>
                    <a:solidFill>
                      <a:srgbClr val="000000"/>
                    </a:solidFill>
                  </a:uFill>
                  <a:latin typeface="Arial"/>
                  <a:ea typeface="Arial"/>
                  <a:cs typeface="Arial"/>
                  <a:sym typeface="Arial"/>
                </a:defRPr>
              </a:pPr>
              <a:r>
                <a:rPr lang="en-US" sz="1400" dirty="0" smtClean="0"/>
                <a:t>x-sections</a:t>
              </a:r>
              <a:endParaRPr lang="en-US" sz="1400" dirty="0"/>
            </a:p>
          </p:txBody>
        </p:sp>
        <p:sp>
          <p:nvSpPr>
            <p:cNvPr id="255" name="Shape 537"/>
            <p:cNvSpPr/>
            <p:nvPr/>
          </p:nvSpPr>
          <p:spPr>
            <a:xfrm>
              <a:off x="9987244" y="5028305"/>
              <a:ext cx="1518047" cy="437557"/>
            </a:xfrm>
            <a:prstGeom prst="roundRect">
              <a:avLst>
                <a:gd name="adj" fmla="val 30612"/>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marR="40637" algn="ctr" defTabSz="914367">
                <a:defRPr sz="4400">
                  <a:solidFill>
                    <a:srgbClr val="000000"/>
                  </a:solidFill>
                  <a:uFill>
                    <a:solidFill>
                      <a:srgbClr val="000000"/>
                    </a:solidFill>
                  </a:uFill>
                  <a:latin typeface="Arial"/>
                  <a:ea typeface="Arial"/>
                  <a:cs typeface="Arial"/>
                  <a:sym typeface="Arial"/>
                </a:defRPr>
              </a:pPr>
              <a:r>
                <a:rPr lang="en-US" sz="1400" dirty="0"/>
                <a:t>Reactions</a:t>
              </a:r>
              <a:endParaRPr sz="1400" dirty="0"/>
            </a:p>
          </p:txBody>
        </p:sp>
        <p:sp>
          <p:nvSpPr>
            <p:cNvPr id="257" name="Shape 540"/>
            <p:cNvSpPr/>
            <p:nvPr/>
          </p:nvSpPr>
          <p:spPr>
            <a:xfrm flipV="1">
              <a:off x="7294879" y="4036219"/>
              <a:ext cx="1393452" cy="716818"/>
            </a:xfrm>
            <a:prstGeom prst="line">
              <a:avLst/>
            </a:prstGeom>
            <a:ln w="25400">
              <a:solidFill>
                <a:srgbClr val="FF40FF"/>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sp>
          <p:nvSpPr>
            <p:cNvPr id="258" name="Shape 541"/>
            <p:cNvSpPr/>
            <p:nvPr/>
          </p:nvSpPr>
          <p:spPr>
            <a:xfrm flipH="1" flipV="1">
              <a:off x="8748115" y="4045150"/>
              <a:ext cx="1396882" cy="921824"/>
            </a:xfrm>
            <a:prstGeom prst="line">
              <a:avLst/>
            </a:prstGeom>
            <a:ln w="25400">
              <a:solidFill>
                <a:srgbClr val="FF40FF"/>
              </a:solidFill>
              <a:headEnd type="stealth"/>
              <a:tailEnd type="triangle"/>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grpSp>
          <p:nvGrpSpPr>
            <p:cNvPr id="259" name="Group 563"/>
            <p:cNvGrpSpPr/>
            <p:nvPr/>
          </p:nvGrpSpPr>
          <p:grpSpPr>
            <a:xfrm>
              <a:off x="5387936" y="4148692"/>
              <a:ext cx="1129201" cy="1340762"/>
              <a:chOff x="0" y="0"/>
              <a:chExt cx="1605973" cy="1906861"/>
            </a:xfrm>
          </p:grpSpPr>
          <p:grpSp>
            <p:nvGrpSpPr>
              <p:cNvPr id="260" name="Group 545"/>
              <p:cNvGrpSpPr/>
              <p:nvPr/>
            </p:nvGrpSpPr>
            <p:grpSpPr>
              <a:xfrm>
                <a:off x="-1" y="0"/>
                <a:ext cx="1605975" cy="1845750"/>
                <a:chOff x="0" y="0"/>
                <a:chExt cx="1605973" cy="1845749"/>
              </a:xfrm>
            </p:grpSpPr>
            <p:sp>
              <p:nvSpPr>
                <p:cNvPr id="278" name="Shape 542"/>
                <p:cNvSpPr/>
                <p:nvPr/>
              </p:nvSpPr>
              <p:spPr>
                <a:xfrm rot="343152">
                  <a:off x="49212" y="710291"/>
                  <a:ext cx="1507549" cy="10629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79" name="Shape 543"/>
                <p:cNvSpPr/>
                <p:nvPr/>
              </p:nvSpPr>
              <p:spPr>
                <a:xfrm rot="18176488" flipH="1">
                  <a:off x="586185" y="220704"/>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280" name="Shape 544"/>
                <p:cNvSpPr/>
                <p:nvPr/>
              </p:nvSpPr>
              <p:spPr>
                <a:xfrm rot="18176488" flipH="1">
                  <a:off x="337081" y="-18211"/>
                  <a:ext cx="532301" cy="1059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261" name="Group 562"/>
              <p:cNvGrpSpPr/>
              <p:nvPr/>
            </p:nvGrpSpPr>
            <p:grpSpPr>
              <a:xfrm>
                <a:off x="746367" y="217757"/>
                <a:ext cx="457202" cy="1689105"/>
                <a:chOff x="0" y="0"/>
                <a:chExt cx="457200" cy="1689103"/>
              </a:xfrm>
            </p:grpSpPr>
            <p:sp>
              <p:nvSpPr>
                <p:cNvPr id="262" name="Shape 546"/>
                <p:cNvSpPr/>
                <p:nvPr/>
              </p:nvSpPr>
              <p:spPr>
                <a:xfrm>
                  <a:off x="-1" y="0"/>
                  <a:ext cx="457202" cy="108975"/>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3" name="Shape 547"/>
                <p:cNvSpPr/>
                <p:nvPr/>
              </p:nvSpPr>
              <p:spPr>
                <a:xfrm>
                  <a:off x="-1" y="10897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4" name="Shape 548"/>
                <p:cNvSpPr/>
                <p:nvPr/>
              </p:nvSpPr>
              <p:spPr>
                <a:xfrm>
                  <a:off x="-1" y="204326"/>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5" name="Shape 549"/>
                <p:cNvSpPr/>
                <p:nvPr/>
              </p:nvSpPr>
              <p:spPr>
                <a:xfrm>
                  <a:off x="-1" y="3133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6" name="Shape 550"/>
                <p:cNvSpPr/>
                <p:nvPr/>
              </p:nvSpPr>
              <p:spPr>
                <a:xfrm>
                  <a:off x="-1" y="42227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7" name="Shape 551"/>
                <p:cNvSpPr/>
                <p:nvPr/>
              </p:nvSpPr>
              <p:spPr>
                <a:xfrm>
                  <a:off x="-1" y="53124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8" name="Shape 552"/>
                <p:cNvSpPr/>
                <p:nvPr/>
              </p:nvSpPr>
              <p:spPr>
                <a:xfrm>
                  <a:off x="-1" y="62660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69" name="Shape 553"/>
                <p:cNvSpPr/>
                <p:nvPr/>
              </p:nvSpPr>
              <p:spPr>
                <a:xfrm>
                  <a:off x="-1" y="73557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0" name="Shape 554"/>
                <p:cNvSpPr/>
                <p:nvPr/>
              </p:nvSpPr>
              <p:spPr>
                <a:xfrm>
                  <a:off x="-1" y="84455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1" name="Shape 555"/>
                <p:cNvSpPr/>
                <p:nvPr/>
              </p:nvSpPr>
              <p:spPr>
                <a:xfrm>
                  <a:off x="-1" y="953525"/>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2" name="Shape 556"/>
                <p:cNvSpPr/>
                <p:nvPr/>
              </p:nvSpPr>
              <p:spPr>
                <a:xfrm>
                  <a:off x="-1" y="104887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3" name="Shape 557"/>
                <p:cNvSpPr/>
                <p:nvPr/>
              </p:nvSpPr>
              <p:spPr>
                <a:xfrm>
                  <a:off x="-1" y="1157853"/>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4" name="Shape 558"/>
                <p:cNvSpPr/>
                <p:nvPr/>
              </p:nvSpPr>
              <p:spPr>
                <a:xfrm>
                  <a:off x="-1" y="1266827"/>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5" name="Shape 559"/>
                <p:cNvSpPr/>
                <p:nvPr/>
              </p:nvSpPr>
              <p:spPr>
                <a:xfrm>
                  <a:off x="-1" y="1375801"/>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6" name="Shape 560"/>
                <p:cNvSpPr/>
                <p:nvPr/>
              </p:nvSpPr>
              <p:spPr>
                <a:xfrm>
                  <a:off x="-1" y="1471154"/>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277" name="Shape 561"/>
                <p:cNvSpPr/>
                <p:nvPr/>
              </p:nvSpPr>
              <p:spPr>
                <a:xfrm>
                  <a:off x="-1" y="1580128"/>
                  <a:ext cx="457202" cy="108976"/>
                </a:xfrm>
                <a:prstGeom prst="rect">
                  <a:avLst/>
                </a:prstGeom>
                <a:solidFill>
                  <a:srgbClr val="AAAAAA"/>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sp>
          <p:nvSpPr>
            <p:cNvPr id="282" name="Shape 565"/>
            <p:cNvSpPr/>
            <p:nvPr/>
          </p:nvSpPr>
          <p:spPr>
            <a:xfrm rot="10800000" flipH="1">
              <a:off x="6408540" y="3518031"/>
              <a:ext cx="1249945" cy="176530"/>
            </a:xfrm>
            <a:custGeom>
              <a:avLst/>
              <a:gdLst/>
              <a:ahLst/>
              <a:cxnLst>
                <a:cxn ang="0">
                  <a:pos x="wd2" y="hd2"/>
                </a:cxn>
                <a:cxn ang="5400000">
                  <a:pos x="wd2" y="hd2"/>
                </a:cxn>
                <a:cxn ang="10800000">
                  <a:pos x="wd2" y="hd2"/>
                </a:cxn>
                <a:cxn ang="16200000">
                  <a:pos x="wd2" y="hd2"/>
                </a:cxn>
              </a:cxnLst>
              <a:rect l="0" t="0" r="r" b="b"/>
              <a:pathLst>
                <a:path w="21600" h="9302" extrusionOk="0">
                  <a:moveTo>
                    <a:pt x="0" y="2070"/>
                  </a:moveTo>
                  <a:cubicBezTo>
                    <a:pt x="6902" y="666"/>
                    <a:pt x="3318" y="17319"/>
                    <a:pt x="10025" y="4291"/>
                  </a:cubicBezTo>
                  <a:cubicBezTo>
                    <a:pt x="14438" y="-4281"/>
                    <a:pt x="9835" y="2775"/>
                    <a:pt x="21600" y="1985"/>
                  </a:cubicBezTo>
                </a:path>
              </a:pathLst>
            </a:custGeom>
            <a:ln w="25400">
              <a:solidFill>
                <a:srgbClr val="FF40FF"/>
              </a:solidFill>
              <a:headEnd type="triangle"/>
            </a:ln>
          </p:spPr>
          <p:txBody>
            <a:bodyPr lIns="45719" tIns="45719" rIns="45719" bIns="45719" anchor="ctr"/>
            <a:lstStyle/>
            <a:p>
              <a:pPr defTabSz="914367">
                <a:defRPr sz="1800">
                  <a:solidFill>
                    <a:srgbClr val="F3F1DF"/>
                  </a:solidFill>
                  <a:latin typeface="Arial"/>
                  <a:ea typeface="Arial"/>
                  <a:cs typeface="Arial"/>
                  <a:sym typeface="Arial"/>
                </a:defRPr>
              </a:pPr>
              <a:endParaRPr sz="1000"/>
            </a:p>
          </p:txBody>
        </p:sp>
        <p:sp>
          <p:nvSpPr>
            <p:cNvPr id="283" name="Shape 566"/>
            <p:cNvSpPr/>
            <p:nvPr/>
          </p:nvSpPr>
          <p:spPr>
            <a:xfrm rot="10800000">
              <a:off x="4006454" y="3268265"/>
              <a:ext cx="1364621" cy="346094"/>
            </a:xfrm>
            <a:custGeom>
              <a:avLst/>
              <a:gdLst/>
              <a:ahLst/>
              <a:cxnLst>
                <a:cxn ang="0">
                  <a:pos x="wd2" y="hd2"/>
                </a:cxn>
                <a:cxn ang="5400000">
                  <a:pos x="wd2" y="hd2"/>
                </a:cxn>
                <a:cxn ang="10800000">
                  <a:pos x="wd2" y="hd2"/>
                </a:cxn>
                <a:cxn ang="16200000">
                  <a:pos x="wd2" y="hd2"/>
                </a:cxn>
              </a:cxnLst>
              <a:rect l="0" t="0" r="r" b="b"/>
              <a:pathLst>
                <a:path w="21600" h="18015" extrusionOk="0">
                  <a:moveTo>
                    <a:pt x="0" y="18015"/>
                  </a:moveTo>
                  <a:cubicBezTo>
                    <a:pt x="7232" y="16840"/>
                    <a:pt x="2445" y="14501"/>
                    <a:pt x="9472" y="3592"/>
                  </a:cubicBezTo>
                  <a:cubicBezTo>
                    <a:pt x="14096" y="-3585"/>
                    <a:pt x="9273" y="2324"/>
                    <a:pt x="21600" y="1662"/>
                  </a:cubicBezTo>
                </a:path>
              </a:pathLst>
            </a:custGeom>
            <a:ln w="25400">
              <a:solidFill>
                <a:srgbClr val="FF40FF"/>
              </a:solidFill>
              <a:headEnd type="triangle"/>
            </a:ln>
          </p:spPr>
          <p:txBody>
            <a:bodyPr lIns="45719" tIns="45719" rIns="45719" bIns="45719" anchor="ctr"/>
            <a:lstStyle/>
            <a:p>
              <a:pPr defTabSz="914367">
                <a:defRPr sz="1800">
                  <a:solidFill>
                    <a:srgbClr val="F3F1DF"/>
                  </a:solidFill>
                  <a:latin typeface="Arial"/>
                  <a:ea typeface="Arial"/>
                  <a:cs typeface="Arial"/>
                  <a:sym typeface="Arial"/>
                </a:defRPr>
              </a:pPr>
              <a:endParaRPr sz="1000"/>
            </a:p>
          </p:txBody>
        </p:sp>
        <p:sp>
          <p:nvSpPr>
            <p:cNvPr id="284" name="Shape 567"/>
            <p:cNvSpPr/>
            <p:nvPr/>
          </p:nvSpPr>
          <p:spPr>
            <a:xfrm>
              <a:off x="5466189" y="1650018"/>
              <a:ext cx="425841" cy="1260500"/>
            </a:xfrm>
            <a:prstGeom prst="line">
              <a:avLst/>
            </a:prstGeom>
            <a:ln w="25400">
              <a:solidFill>
                <a:srgbClr val="000000"/>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sp>
          <p:nvSpPr>
            <p:cNvPr id="285" name="Shape 568"/>
            <p:cNvSpPr/>
            <p:nvPr/>
          </p:nvSpPr>
          <p:spPr>
            <a:xfrm>
              <a:off x="5633435" y="1825108"/>
              <a:ext cx="271853" cy="1130477"/>
            </a:xfrm>
            <a:prstGeom prst="line">
              <a:avLst/>
            </a:prstGeom>
            <a:ln w="25400">
              <a:solidFill>
                <a:srgbClr val="000000"/>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sp>
          <p:nvSpPr>
            <p:cNvPr id="286" name="Shape 569"/>
            <p:cNvSpPr/>
            <p:nvPr/>
          </p:nvSpPr>
          <p:spPr>
            <a:xfrm>
              <a:off x="5744473" y="1900298"/>
              <a:ext cx="174620" cy="1080115"/>
            </a:xfrm>
            <a:prstGeom prst="line">
              <a:avLst/>
            </a:prstGeom>
            <a:ln w="25400">
              <a:solidFill>
                <a:srgbClr val="000000"/>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sp>
          <p:nvSpPr>
            <p:cNvPr id="287" name="Shape 570"/>
            <p:cNvSpPr/>
            <p:nvPr/>
          </p:nvSpPr>
          <p:spPr>
            <a:xfrm flipH="1">
              <a:off x="5909914" y="2111747"/>
              <a:ext cx="116454" cy="876628"/>
            </a:xfrm>
            <a:prstGeom prst="line">
              <a:avLst/>
            </a:prstGeom>
            <a:ln w="25400">
              <a:solidFill>
                <a:srgbClr val="000000"/>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sp>
          <p:nvSpPr>
            <p:cNvPr id="288" name="Shape 571"/>
            <p:cNvSpPr/>
            <p:nvPr/>
          </p:nvSpPr>
          <p:spPr>
            <a:xfrm>
              <a:off x="5868064" y="2039774"/>
              <a:ext cx="43106" cy="871999"/>
            </a:xfrm>
            <a:prstGeom prst="line">
              <a:avLst/>
            </a:prstGeom>
            <a:ln w="25400">
              <a:solidFill>
                <a:srgbClr val="000000"/>
              </a:solidFill>
              <a:headEnd type="stealth"/>
            </a:ln>
          </p:spPr>
          <p:txBody>
            <a:bodyPr lIns="45719" tIns="45719" rIns="45719" bIns="45719"/>
            <a:lstStyle/>
            <a:p>
              <a:pPr defTabSz="914367">
                <a:defRPr sz="1800">
                  <a:solidFill>
                    <a:srgbClr val="2F2B20"/>
                  </a:solidFill>
                  <a:latin typeface="Calibri"/>
                  <a:ea typeface="Calibri"/>
                  <a:cs typeface="Calibri"/>
                  <a:sym typeface="Calibri"/>
                </a:defRPr>
              </a:pPr>
              <a:endParaRPr sz="1000"/>
            </a:p>
          </p:txBody>
        </p:sp>
        <p:grpSp>
          <p:nvGrpSpPr>
            <p:cNvPr id="289" name="Group 726"/>
            <p:cNvGrpSpPr/>
            <p:nvPr/>
          </p:nvGrpSpPr>
          <p:grpSpPr>
            <a:xfrm>
              <a:off x="4937369" y="2328454"/>
              <a:ext cx="1664983" cy="1876545"/>
              <a:chOff x="0" y="0"/>
              <a:chExt cx="2367974" cy="2668862"/>
            </a:xfrm>
          </p:grpSpPr>
          <p:grpSp>
            <p:nvGrpSpPr>
              <p:cNvPr id="290" name="Group 593"/>
              <p:cNvGrpSpPr/>
              <p:nvPr/>
            </p:nvGrpSpPr>
            <p:grpSpPr>
              <a:xfrm>
                <a:off x="-1" y="-1"/>
                <a:ext cx="1605976" cy="1906864"/>
                <a:chOff x="0" y="0"/>
                <a:chExt cx="1605974" cy="1906862"/>
              </a:xfrm>
            </p:grpSpPr>
            <p:grpSp>
              <p:nvGrpSpPr>
                <p:cNvPr id="423" name="Group 575"/>
                <p:cNvGrpSpPr/>
                <p:nvPr/>
              </p:nvGrpSpPr>
              <p:grpSpPr>
                <a:xfrm>
                  <a:off x="-1" y="-1"/>
                  <a:ext cx="1605976" cy="1845752"/>
                  <a:chOff x="0" y="0"/>
                  <a:chExt cx="1605974" cy="1845750"/>
                </a:xfrm>
              </p:grpSpPr>
              <p:sp>
                <p:nvSpPr>
                  <p:cNvPr id="441" name="Shape 572"/>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42" name="Shape 573"/>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43" name="Shape 574"/>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424" name="Group 592"/>
                <p:cNvGrpSpPr/>
                <p:nvPr/>
              </p:nvGrpSpPr>
              <p:grpSpPr>
                <a:xfrm>
                  <a:off x="746368" y="217757"/>
                  <a:ext cx="457203" cy="1689106"/>
                  <a:chOff x="0" y="0"/>
                  <a:chExt cx="457201" cy="1689104"/>
                </a:xfrm>
              </p:grpSpPr>
              <p:sp>
                <p:nvSpPr>
                  <p:cNvPr id="425" name="Shape 576"/>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26" name="Shape 577"/>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27" name="Shape 578"/>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28" name="Shape 579"/>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29" name="Shape 580"/>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0" name="Shape 581"/>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1" name="Shape 582"/>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2" name="Shape 583"/>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3" name="Shape 584"/>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4" name="Shape 585"/>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5" name="Shape 586"/>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6" name="Shape 587"/>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7" name="Shape 588"/>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8" name="Shape 589"/>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39" name="Shape 590"/>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40" name="Shape 591"/>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1" name="Group 615"/>
              <p:cNvGrpSpPr/>
              <p:nvPr/>
            </p:nvGrpSpPr>
            <p:grpSpPr>
              <a:xfrm>
                <a:off x="127000" y="127000"/>
                <a:ext cx="1605975" cy="1906863"/>
                <a:chOff x="0" y="0"/>
                <a:chExt cx="1605974" cy="1906862"/>
              </a:xfrm>
            </p:grpSpPr>
            <p:grpSp>
              <p:nvGrpSpPr>
                <p:cNvPr id="402" name="Group 597"/>
                <p:cNvGrpSpPr/>
                <p:nvPr/>
              </p:nvGrpSpPr>
              <p:grpSpPr>
                <a:xfrm>
                  <a:off x="-1" y="-1"/>
                  <a:ext cx="1605976" cy="1845752"/>
                  <a:chOff x="0" y="0"/>
                  <a:chExt cx="1605974" cy="1845750"/>
                </a:xfrm>
              </p:grpSpPr>
              <p:sp>
                <p:nvSpPr>
                  <p:cNvPr id="420" name="Shape 594"/>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21" name="Shape 595"/>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22" name="Shape 596"/>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403" name="Group 614"/>
                <p:cNvGrpSpPr/>
                <p:nvPr/>
              </p:nvGrpSpPr>
              <p:grpSpPr>
                <a:xfrm>
                  <a:off x="746368" y="217757"/>
                  <a:ext cx="457203" cy="1689106"/>
                  <a:chOff x="0" y="0"/>
                  <a:chExt cx="457201" cy="1689104"/>
                </a:xfrm>
              </p:grpSpPr>
              <p:sp>
                <p:nvSpPr>
                  <p:cNvPr id="404" name="Shape 598"/>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05" name="Shape 599"/>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06" name="Shape 600"/>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07" name="Shape 601"/>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08" name="Shape 602"/>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09" name="Shape 603"/>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0" name="Shape 604"/>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1" name="Shape 605"/>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2" name="Shape 606"/>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3" name="Shape 607"/>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4" name="Shape 608"/>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5" name="Shape 609"/>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6" name="Shape 610"/>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7" name="Shape 611"/>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8" name="Shape 612"/>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19" name="Shape 613"/>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2" name="Group 637"/>
              <p:cNvGrpSpPr/>
              <p:nvPr/>
            </p:nvGrpSpPr>
            <p:grpSpPr>
              <a:xfrm>
                <a:off x="254000" y="254000"/>
                <a:ext cx="1605975" cy="1906863"/>
                <a:chOff x="0" y="0"/>
                <a:chExt cx="1605974" cy="1906862"/>
              </a:xfrm>
            </p:grpSpPr>
            <p:grpSp>
              <p:nvGrpSpPr>
                <p:cNvPr id="381" name="Group 619"/>
                <p:cNvGrpSpPr/>
                <p:nvPr/>
              </p:nvGrpSpPr>
              <p:grpSpPr>
                <a:xfrm>
                  <a:off x="-1" y="-1"/>
                  <a:ext cx="1605976" cy="1845752"/>
                  <a:chOff x="0" y="0"/>
                  <a:chExt cx="1605974" cy="1845750"/>
                </a:xfrm>
              </p:grpSpPr>
              <p:sp>
                <p:nvSpPr>
                  <p:cNvPr id="399" name="Shape 616"/>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00" name="Shape 617"/>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401" name="Shape 618"/>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382" name="Group 636"/>
                <p:cNvGrpSpPr/>
                <p:nvPr/>
              </p:nvGrpSpPr>
              <p:grpSpPr>
                <a:xfrm>
                  <a:off x="746368" y="217757"/>
                  <a:ext cx="457203" cy="1689106"/>
                  <a:chOff x="0" y="0"/>
                  <a:chExt cx="457201" cy="1689104"/>
                </a:xfrm>
              </p:grpSpPr>
              <p:sp>
                <p:nvSpPr>
                  <p:cNvPr id="383" name="Shape 620"/>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4" name="Shape 621"/>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5" name="Shape 622"/>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6" name="Shape 623"/>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7" name="Shape 624"/>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8" name="Shape 625"/>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89" name="Shape 626"/>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0" name="Shape 627"/>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1" name="Shape 628"/>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2" name="Shape 629"/>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3" name="Shape 630"/>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4" name="Shape 631"/>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5" name="Shape 632"/>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6" name="Shape 633"/>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7" name="Shape 634"/>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98" name="Shape 635"/>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3" name="Group 659"/>
              <p:cNvGrpSpPr/>
              <p:nvPr/>
            </p:nvGrpSpPr>
            <p:grpSpPr>
              <a:xfrm>
                <a:off x="381000" y="381000"/>
                <a:ext cx="1605975" cy="1906863"/>
                <a:chOff x="0" y="0"/>
                <a:chExt cx="1605974" cy="1906862"/>
              </a:xfrm>
            </p:grpSpPr>
            <p:grpSp>
              <p:nvGrpSpPr>
                <p:cNvPr id="360" name="Group 641"/>
                <p:cNvGrpSpPr/>
                <p:nvPr/>
              </p:nvGrpSpPr>
              <p:grpSpPr>
                <a:xfrm>
                  <a:off x="-1" y="-1"/>
                  <a:ext cx="1605976" cy="1845752"/>
                  <a:chOff x="0" y="0"/>
                  <a:chExt cx="1605974" cy="1845750"/>
                </a:xfrm>
              </p:grpSpPr>
              <p:sp>
                <p:nvSpPr>
                  <p:cNvPr id="378" name="Shape 638"/>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79" name="Shape 639"/>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80" name="Shape 640"/>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361" name="Group 658"/>
                <p:cNvGrpSpPr/>
                <p:nvPr/>
              </p:nvGrpSpPr>
              <p:grpSpPr>
                <a:xfrm>
                  <a:off x="746368" y="217757"/>
                  <a:ext cx="457203" cy="1689106"/>
                  <a:chOff x="0" y="0"/>
                  <a:chExt cx="457201" cy="1689104"/>
                </a:xfrm>
              </p:grpSpPr>
              <p:sp>
                <p:nvSpPr>
                  <p:cNvPr id="362" name="Shape 642"/>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3" name="Shape 643"/>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4" name="Shape 644"/>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5" name="Shape 645"/>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6" name="Shape 646"/>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7" name="Shape 647"/>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8" name="Shape 648"/>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69" name="Shape 649"/>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0" name="Shape 650"/>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1" name="Shape 651"/>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2" name="Shape 652"/>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3" name="Shape 653"/>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4" name="Shape 654"/>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5" name="Shape 655"/>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6" name="Shape 656"/>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77" name="Shape 657"/>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4" name="Group 681"/>
              <p:cNvGrpSpPr/>
              <p:nvPr/>
            </p:nvGrpSpPr>
            <p:grpSpPr>
              <a:xfrm>
                <a:off x="508000" y="508000"/>
                <a:ext cx="1605975" cy="1906863"/>
                <a:chOff x="0" y="0"/>
                <a:chExt cx="1605974" cy="1906862"/>
              </a:xfrm>
            </p:grpSpPr>
            <p:grpSp>
              <p:nvGrpSpPr>
                <p:cNvPr id="339" name="Group 663"/>
                <p:cNvGrpSpPr/>
                <p:nvPr/>
              </p:nvGrpSpPr>
              <p:grpSpPr>
                <a:xfrm>
                  <a:off x="-1" y="-1"/>
                  <a:ext cx="1605976" cy="1845752"/>
                  <a:chOff x="0" y="0"/>
                  <a:chExt cx="1605974" cy="1845750"/>
                </a:xfrm>
              </p:grpSpPr>
              <p:sp>
                <p:nvSpPr>
                  <p:cNvPr id="357" name="Shape 660"/>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58" name="Shape 661"/>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59" name="Shape 662"/>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340" name="Group 680"/>
                <p:cNvGrpSpPr/>
                <p:nvPr/>
              </p:nvGrpSpPr>
              <p:grpSpPr>
                <a:xfrm>
                  <a:off x="746368" y="217757"/>
                  <a:ext cx="457203" cy="1689106"/>
                  <a:chOff x="0" y="0"/>
                  <a:chExt cx="457201" cy="1689104"/>
                </a:xfrm>
              </p:grpSpPr>
              <p:sp>
                <p:nvSpPr>
                  <p:cNvPr id="341" name="Shape 664"/>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2" name="Shape 665"/>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3" name="Shape 666"/>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4" name="Shape 667"/>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5" name="Shape 668"/>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6" name="Shape 669"/>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7" name="Shape 670"/>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8" name="Shape 671"/>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49" name="Shape 672"/>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0" name="Shape 673"/>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1" name="Shape 674"/>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2" name="Shape 675"/>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3" name="Shape 676"/>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4" name="Shape 677"/>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5" name="Shape 678"/>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56" name="Shape 679"/>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5" name="Group 703"/>
              <p:cNvGrpSpPr/>
              <p:nvPr/>
            </p:nvGrpSpPr>
            <p:grpSpPr>
              <a:xfrm>
                <a:off x="635000" y="635000"/>
                <a:ext cx="1605975" cy="1906863"/>
                <a:chOff x="0" y="0"/>
                <a:chExt cx="1605974" cy="1906862"/>
              </a:xfrm>
            </p:grpSpPr>
            <p:grpSp>
              <p:nvGrpSpPr>
                <p:cNvPr id="318" name="Group 685"/>
                <p:cNvGrpSpPr/>
                <p:nvPr/>
              </p:nvGrpSpPr>
              <p:grpSpPr>
                <a:xfrm>
                  <a:off x="-1" y="-1"/>
                  <a:ext cx="1605976" cy="1845752"/>
                  <a:chOff x="0" y="0"/>
                  <a:chExt cx="1605974" cy="1845750"/>
                </a:xfrm>
              </p:grpSpPr>
              <p:sp>
                <p:nvSpPr>
                  <p:cNvPr id="336" name="Shape 682"/>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37" name="Shape 683"/>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38" name="Shape 684"/>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319" name="Group 702"/>
                <p:cNvGrpSpPr/>
                <p:nvPr/>
              </p:nvGrpSpPr>
              <p:grpSpPr>
                <a:xfrm>
                  <a:off x="746368" y="217757"/>
                  <a:ext cx="457203" cy="1689106"/>
                  <a:chOff x="0" y="0"/>
                  <a:chExt cx="457201" cy="1689104"/>
                </a:xfrm>
              </p:grpSpPr>
              <p:sp>
                <p:nvSpPr>
                  <p:cNvPr id="320" name="Shape 686"/>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1" name="Shape 687"/>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2" name="Shape 688"/>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3" name="Shape 689"/>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4" name="Shape 690"/>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5" name="Shape 691"/>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6" name="Shape 692"/>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7" name="Shape 693"/>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8" name="Shape 694"/>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29" name="Shape 695"/>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0" name="Shape 696"/>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1" name="Shape 697"/>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2" name="Shape 698"/>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3" name="Shape 699"/>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4" name="Shape 700"/>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35" name="Shape 701"/>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nvGrpSpPr>
              <p:cNvPr id="296" name="Group 725"/>
              <p:cNvGrpSpPr/>
              <p:nvPr/>
            </p:nvGrpSpPr>
            <p:grpSpPr>
              <a:xfrm>
                <a:off x="762000" y="762000"/>
                <a:ext cx="1605975" cy="1906863"/>
                <a:chOff x="0" y="0"/>
                <a:chExt cx="1605974" cy="1906862"/>
              </a:xfrm>
            </p:grpSpPr>
            <p:grpSp>
              <p:nvGrpSpPr>
                <p:cNvPr id="297" name="Group 707"/>
                <p:cNvGrpSpPr/>
                <p:nvPr/>
              </p:nvGrpSpPr>
              <p:grpSpPr>
                <a:xfrm>
                  <a:off x="-1" y="-1"/>
                  <a:ext cx="1605976" cy="1845752"/>
                  <a:chOff x="0" y="0"/>
                  <a:chExt cx="1605974" cy="1845750"/>
                </a:xfrm>
              </p:grpSpPr>
              <p:sp>
                <p:nvSpPr>
                  <p:cNvPr id="315" name="Shape 704"/>
                  <p:cNvSpPr/>
                  <p:nvPr/>
                </p:nvSpPr>
                <p:spPr>
                  <a:xfrm rot="343152">
                    <a:off x="49212" y="710291"/>
                    <a:ext cx="1507550" cy="106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B51A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16" name="Shape 705"/>
                  <p:cNvSpPr/>
                  <p:nvPr/>
                </p:nvSpPr>
                <p:spPr>
                  <a:xfrm rot="18176488" flipH="1">
                    <a:off x="586185" y="220704"/>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sp>
                <p:nvSpPr>
                  <p:cNvPr id="317" name="Shape 706"/>
                  <p:cNvSpPr/>
                  <p:nvPr/>
                </p:nvSpPr>
                <p:spPr>
                  <a:xfrm rot="18176488" flipH="1">
                    <a:off x="337081" y="-18211"/>
                    <a:ext cx="532302" cy="1059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31" y="392"/>
                          <a:pt x="8652" y="2481"/>
                          <a:pt x="13153" y="7081"/>
                        </a:cubicBezTo>
                        <a:cubicBezTo>
                          <a:pt x="17488" y="11510"/>
                          <a:pt x="20698" y="18641"/>
                          <a:pt x="21600" y="21600"/>
                        </a:cubicBezTo>
                      </a:path>
                    </a:pathLst>
                  </a:custGeom>
                  <a:noFill/>
                  <a:ln w="25400" cap="flat">
                    <a:solidFill>
                      <a:srgbClr val="A77B00"/>
                    </a:solidFill>
                    <a:prstDash val="solid"/>
                    <a:round/>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000"/>
                  </a:p>
                </p:txBody>
              </p:sp>
            </p:grpSp>
            <p:grpSp>
              <p:nvGrpSpPr>
                <p:cNvPr id="298" name="Group 724"/>
                <p:cNvGrpSpPr/>
                <p:nvPr/>
              </p:nvGrpSpPr>
              <p:grpSpPr>
                <a:xfrm>
                  <a:off x="746368" y="217757"/>
                  <a:ext cx="457203" cy="1689106"/>
                  <a:chOff x="0" y="0"/>
                  <a:chExt cx="457201" cy="1689104"/>
                </a:xfrm>
              </p:grpSpPr>
              <p:sp>
                <p:nvSpPr>
                  <p:cNvPr id="299" name="Shape 708"/>
                  <p:cNvSpPr/>
                  <p:nvPr/>
                </p:nvSpPr>
                <p:spPr>
                  <a:xfrm>
                    <a:off x="0" y="0"/>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0" name="Shape 709"/>
                  <p:cNvSpPr/>
                  <p:nvPr/>
                </p:nvSpPr>
                <p:spPr>
                  <a:xfrm>
                    <a:off x="0" y="10897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1" name="Shape 710"/>
                  <p:cNvSpPr/>
                  <p:nvPr/>
                </p:nvSpPr>
                <p:spPr>
                  <a:xfrm>
                    <a:off x="0" y="2043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2" name="Shape 711"/>
                  <p:cNvSpPr/>
                  <p:nvPr/>
                </p:nvSpPr>
                <p:spPr>
                  <a:xfrm>
                    <a:off x="0" y="313301"/>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3" name="Shape 712"/>
                  <p:cNvSpPr/>
                  <p:nvPr/>
                </p:nvSpPr>
                <p:spPr>
                  <a:xfrm>
                    <a:off x="0" y="422276"/>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4" name="Shape 713"/>
                  <p:cNvSpPr/>
                  <p:nvPr/>
                </p:nvSpPr>
                <p:spPr>
                  <a:xfrm>
                    <a:off x="0" y="53124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5" name="Shape 714"/>
                  <p:cNvSpPr/>
                  <p:nvPr/>
                </p:nvSpPr>
                <p:spPr>
                  <a:xfrm>
                    <a:off x="0" y="62660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6" name="Shape 715"/>
                  <p:cNvSpPr/>
                  <p:nvPr/>
                </p:nvSpPr>
                <p:spPr>
                  <a:xfrm>
                    <a:off x="0" y="735577"/>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7" name="Shape 716"/>
                  <p:cNvSpPr/>
                  <p:nvPr/>
                </p:nvSpPr>
                <p:spPr>
                  <a:xfrm>
                    <a:off x="0" y="844552"/>
                    <a:ext cx="457202" cy="108975"/>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8" name="Shape 717"/>
                  <p:cNvSpPr/>
                  <p:nvPr/>
                </p:nvSpPr>
                <p:spPr>
                  <a:xfrm>
                    <a:off x="0" y="953526"/>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09" name="Shape 718"/>
                  <p:cNvSpPr/>
                  <p:nvPr/>
                </p:nvSpPr>
                <p:spPr>
                  <a:xfrm>
                    <a:off x="0" y="104887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10" name="Shape 719"/>
                  <p:cNvSpPr/>
                  <p:nvPr/>
                </p:nvSpPr>
                <p:spPr>
                  <a:xfrm>
                    <a:off x="0" y="1157853"/>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11" name="Shape 720"/>
                  <p:cNvSpPr/>
                  <p:nvPr/>
                </p:nvSpPr>
                <p:spPr>
                  <a:xfrm>
                    <a:off x="0" y="1266828"/>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12" name="Shape 721"/>
                  <p:cNvSpPr/>
                  <p:nvPr/>
                </p:nvSpPr>
                <p:spPr>
                  <a:xfrm>
                    <a:off x="0" y="1375802"/>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13" name="Shape 722"/>
                  <p:cNvSpPr/>
                  <p:nvPr/>
                </p:nvSpPr>
                <p:spPr>
                  <a:xfrm>
                    <a:off x="0" y="1471155"/>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314" name="Shape 723"/>
                  <p:cNvSpPr/>
                  <p:nvPr/>
                </p:nvSpPr>
                <p:spPr>
                  <a:xfrm>
                    <a:off x="0" y="1580129"/>
                    <a:ext cx="457202" cy="108976"/>
                  </a:xfrm>
                  <a:prstGeom prst="rect">
                    <a:avLst/>
                  </a:prstGeom>
                  <a:solidFill>
                    <a:srgbClr val="ED719E"/>
                  </a:solidFill>
                  <a:ln w="12700" cap="flat">
                    <a:solidFill>
                      <a:srgbClr val="000000"/>
                    </a:solidFill>
                    <a:prstDash val="solid"/>
                    <a:round/>
                  </a:ln>
                  <a:effectLst/>
                </p:spPr>
                <p:txBody>
                  <a:bodyPr wrap="square" lIns="45719" tIns="45719" rIns="45719" bIns="45719" numCol="1" anchor="ctr">
                    <a:noAutofit/>
                  </a:bodyP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grpSp>
          </p:grpSp>
        </p:grpSp>
        <p:sp>
          <p:nvSpPr>
            <p:cNvPr id="444" name="Shape 727"/>
            <p:cNvSpPr/>
            <p:nvPr/>
          </p:nvSpPr>
          <p:spPr>
            <a:xfrm>
              <a:off x="6033956" y="2210182"/>
              <a:ext cx="1358492" cy="362417"/>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marR="57797" indent="40639" algn="l" defTabSz="1300480">
                <a:defRPr sz="2800">
                  <a:solidFill>
                    <a:srgbClr val="000000"/>
                  </a:solidFill>
                  <a:uFill>
                    <a:solidFill>
                      <a:srgbClr val="000000"/>
                    </a:solidFill>
                  </a:uFill>
                  <a:latin typeface="Arial"/>
                  <a:ea typeface="Arial"/>
                  <a:cs typeface="Arial"/>
                  <a:sym typeface="Arial"/>
                </a:defRPr>
              </a:lvl1pPr>
            </a:lstStyle>
            <a:p>
              <a:r>
                <a:rPr sz="1200"/>
                <a:t>Dispatching</a:t>
              </a:r>
            </a:p>
          </p:txBody>
        </p:sp>
        <p:sp>
          <p:nvSpPr>
            <p:cNvPr id="445" name="Shape 728"/>
            <p:cNvSpPr/>
            <p:nvPr/>
          </p:nvSpPr>
          <p:spPr>
            <a:xfrm>
              <a:off x="8910127" y="2393461"/>
              <a:ext cx="1100692" cy="492724"/>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marR="57797" indent="40639" algn="l" defTabSz="1300480">
                <a:defRPr sz="4200">
                  <a:solidFill>
                    <a:srgbClr val="000000"/>
                  </a:solidFill>
                  <a:uFill>
                    <a:solidFill>
                      <a:srgbClr val="000000"/>
                    </a:solidFill>
                  </a:uFill>
                  <a:latin typeface="Arial"/>
                  <a:ea typeface="Arial"/>
                  <a:cs typeface="Arial"/>
                  <a:sym typeface="Arial"/>
                </a:defRPr>
              </a:lvl1pPr>
            </a:lstStyle>
            <a:p>
              <a:r>
                <a:rPr sz="1800"/>
                <a:t>MIMD</a:t>
              </a:r>
            </a:p>
          </p:txBody>
        </p:sp>
        <p:sp>
          <p:nvSpPr>
            <p:cNvPr id="446" name="Shape 729"/>
            <p:cNvSpPr/>
            <p:nvPr/>
          </p:nvSpPr>
          <p:spPr>
            <a:xfrm rot="16200000">
              <a:off x="9241616" y="1661242"/>
              <a:ext cx="875109" cy="616148"/>
            </a:xfrm>
            <a:prstGeom prst="rightArrow">
              <a:avLst>
                <a:gd name="adj1" fmla="val 32000"/>
                <a:gd name="adj2" fmla="val 63768"/>
              </a:avLst>
            </a:prstGeom>
            <a:solidFill>
              <a:srgbClr val="B92D5D"/>
            </a:solidFill>
            <a:ln w="12700">
              <a:solidFill>
                <a:srgbClr val="000000"/>
              </a:solidFill>
            </a:ln>
          </p:spPr>
          <p:txBody>
            <a:bodyPr lIns="45719" tIns="45719" rIns="45719" bIns="45719" anchor="ct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47" name="Shape 730"/>
            <p:cNvSpPr/>
            <p:nvPr/>
          </p:nvSpPr>
          <p:spPr>
            <a:xfrm>
              <a:off x="8900922" y="2938133"/>
              <a:ext cx="1116212" cy="492724"/>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marR="57797" indent="40639" algn="l" defTabSz="1300480">
                <a:defRPr sz="4200">
                  <a:solidFill>
                    <a:srgbClr val="000000"/>
                  </a:solidFill>
                  <a:uFill>
                    <a:solidFill>
                      <a:srgbClr val="000000"/>
                    </a:solidFill>
                  </a:uFill>
                  <a:latin typeface="Arial"/>
                  <a:ea typeface="Arial"/>
                  <a:cs typeface="Arial"/>
                  <a:sym typeface="Arial"/>
                </a:defRPr>
              </a:lvl1pPr>
            </a:lstStyle>
            <a:p>
              <a:r>
                <a:rPr sz="1800"/>
                <a:t>SIMD</a:t>
              </a:r>
            </a:p>
          </p:txBody>
        </p:sp>
        <p:sp>
          <p:nvSpPr>
            <p:cNvPr id="448" name="Shape 731"/>
            <p:cNvSpPr/>
            <p:nvPr/>
          </p:nvSpPr>
          <p:spPr>
            <a:xfrm rot="5400000">
              <a:off x="9241616" y="3554335"/>
              <a:ext cx="875109" cy="616148"/>
            </a:xfrm>
            <a:prstGeom prst="rightArrow">
              <a:avLst>
                <a:gd name="adj1" fmla="val 32000"/>
                <a:gd name="adj2" fmla="val 63768"/>
              </a:avLst>
            </a:prstGeom>
            <a:solidFill>
              <a:srgbClr val="B92D5D"/>
            </a:solidFill>
            <a:ln w="12700">
              <a:solidFill>
                <a:srgbClr val="000000"/>
              </a:solidFill>
            </a:ln>
          </p:spPr>
          <p:txBody>
            <a:bodyPr lIns="45719" tIns="45719" rIns="45719" bIns="45719" anchor="ctr"/>
            <a:lstStyle/>
            <a:p>
              <a:pPr marR="28572" defTabSz="642892">
                <a:defRPr sz="4800">
                  <a:solidFill>
                    <a:srgbClr val="000000"/>
                  </a:solidFill>
                  <a:uFill>
                    <a:solidFill>
                      <a:srgbClr val="000000"/>
                    </a:solidFill>
                  </a:uFill>
                  <a:latin typeface="Arial"/>
                  <a:ea typeface="Arial"/>
                  <a:cs typeface="Arial"/>
                  <a:sym typeface="Arial"/>
                </a:defRPr>
              </a:pPr>
              <a:endParaRPr sz="2000"/>
            </a:p>
          </p:txBody>
        </p:sp>
        <p:sp>
          <p:nvSpPr>
            <p:cNvPr id="449" name="Shape 732"/>
            <p:cNvSpPr/>
            <p:nvPr/>
          </p:nvSpPr>
          <p:spPr>
            <a:xfrm>
              <a:off x="7688972" y="509058"/>
              <a:ext cx="2994379" cy="318981"/>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lgn="l" defTabSz="1300480">
                <a:defRPr sz="1800">
                  <a:solidFill>
                    <a:srgbClr val="000000"/>
                  </a:solidFill>
                  <a:latin typeface="Arial"/>
                  <a:ea typeface="Arial"/>
                  <a:cs typeface="Arial"/>
                  <a:sym typeface="Arial"/>
                </a:defRPr>
              </a:lvl1pPr>
            </a:lstStyle>
            <a:p>
              <a:r>
                <a:rPr sz="1000"/>
                <a:t>The initial ideas sounded easy</a:t>
              </a:r>
            </a:p>
          </p:txBody>
        </p:sp>
      </p:grpSp>
      <p:pic>
        <p:nvPicPr>
          <p:cNvPr id="4" name="Picture 3"/>
          <p:cNvPicPr>
            <a:picLocks noChangeAspect="1"/>
          </p:cNvPicPr>
          <p:nvPr/>
        </p:nvPicPr>
        <p:blipFill>
          <a:blip r:embed="rId6">
            <a:extLst>
              <a:ext uri="{BEBA8EAE-BF5A-486C-A8C5-ECC9F3942E4B}">
                <a14:imgProps xmlns:a14="http://schemas.microsoft.com/office/drawing/2010/main">
                  <a14:imgLayer r:embed="rId7">
                    <a14:imgEffect>
                      <a14:backgroundRemoval t="9434" b="99686" l="0" r="89308"/>
                    </a14:imgEffect>
                  </a14:imgLayer>
                </a14:imgProps>
              </a:ext>
            </a:extLst>
          </a:blip>
          <a:stretch>
            <a:fillRect/>
          </a:stretch>
        </p:blipFill>
        <p:spPr>
          <a:xfrm rot="16200000">
            <a:off x="7581602" y="5418731"/>
            <a:ext cx="691358" cy="1382716"/>
          </a:xfrm>
          <a:prstGeom prst="rect">
            <a:avLst/>
          </a:prstGeom>
        </p:spPr>
      </p:pic>
    </p:spTree>
    <p:extLst>
      <p:ext uri="{BB962C8B-B14F-4D97-AF65-F5344CB8AC3E}">
        <p14:creationId xmlns:p14="http://schemas.microsoft.com/office/powerpoint/2010/main" val="170898375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One year of R&amp;D in collaboration with FNAL</a:t>
            </a:r>
            <a:endParaRPr lang="en-US" sz="2400" dirty="0"/>
          </a:p>
          <a:p>
            <a:r>
              <a:rPr lang="en-US" sz="2400" dirty="0" smtClean="0"/>
              <a:t>Very difficult to implement new transport model adiabatically </a:t>
            </a:r>
            <a:r>
              <a:rPr lang="mr-IN" sz="2400" dirty="0" smtClean="0"/>
              <a:t>–</a:t>
            </a:r>
            <a:r>
              <a:rPr lang="en-US" sz="2400" dirty="0" smtClean="0"/>
              <a:t> must </a:t>
            </a:r>
            <a:r>
              <a:rPr lang="en-US" sz="2400" dirty="0"/>
              <a:t>literally “</a:t>
            </a:r>
            <a:r>
              <a:rPr lang="en-US" sz="2400" dirty="0" smtClean="0"/>
              <a:t>rip apart” the heart of GEANT4</a:t>
            </a:r>
          </a:p>
          <a:p>
            <a:r>
              <a:rPr lang="en-US" sz="2400" dirty="0" smtClean="0"/>
              <a:t>A new start is needed</a:t>
            </a:r>
          </a:p>
          <a:p>
            <a:r>
              <a:rPr lang="en-US" sz="2400" dirty="0" smtClean="0"/>
              <a:t>But GEANT4 is 20+ years x 200FTEs, how is it possible even to hope to do better?</a:t>
            </a:r>
          </a:p>
          <a:p>
            <a:r>
              <a:rPr lang="en-US" sz="2400" dirty="0" smtClean="0"/>
              <a:t>Where to find the manpower</a:t>
            </a:r>
          </a:p>
          <a:p>
            <a:r>
              <a:rPr lang="en-US" sz="2400" dirty="0" smtClean="0"/>
              <a:t>Is it even thinkable to “compete”?</a:t>
            </a:r>
          </a:p>
        </p:txBody>
      </p:sp>
      <p:sp>
        <p:nvSpPr>
          <p:cNvPr id="5" name="Footer Placeholder 4"/>
          <p:cNvSpPr>
            <a:spLocks noGrp="1"/>
          </p:cNvSpPr>
          <p:nvPr>
            <p:ph type="ftr" sz="quarter" idx="3"/>
          </p:nvPr>
        </p:nvSpPr>
        <p:spPr/>
        <p:txBody>
          <a:bodyPr/>
          <a:lstStyle/>
          <a:p>
            <a:r>
              <a:rPr lang="en-US" smtClean="0"/>
              <a:t>P.Canal, F.Carminati CHEP 2018</a:t>
            </a:r>
            <a:endParaRPr lang="en-US" dirty="0"/>
          </a:p>
        </p:txBody>
      </p:sp>
      <p:sp>
        <p:nvSpPr>
          <p:cNvPr id="2" name="Title 1"/>
          <p:cNvSpPr>
            <a:spLocks noGrp="1"/>
          </p:cNvSpPr>
          <p:nvPr>
            <p:ph type="title"/>
          </p:nvPr>
        </p:nvSpPr>
        <p:spPr/>
        <p:txBody>
          <a:bodyPr>
            <a:normAutofit/>
          </a:bodyPr>
          <a:lstStyle/>
          <a:p>
            <a:r>
              <a:rPr lang="en-US" dirty="0" smtClean="0"/>
              <a:t>(R)evolution?</a:t>
            </a:r>
            <a:endParaRPr lang="en-US" dirty="0"/>
          </a:p>
        </p:txBody>
      </p:sp>
      <p:pic>
        <p:nvPicPr>
          <p:cNvPr id="8" name="Picture 7"/>
          <p:cNvPicPr>
            <a:picLocks noChangeAspect="1"/>
          </p:cNvPicPr>
          <p:nvPr/>
        </p:nvPicPr>
        <p:blipFill>
          <a:blip r:embed="rId2"/>
          <a:stretch>
            <a:fillRect/>
          </a:stretch>
        </p:blipFill>
        <p:spPr>
          <a:xfrm>
            <a:off x="7381966" y="0"/>
            <a:ext cx="1762034" cy="941282"/>
          </a:xfrm>
          <a:prstGeom prst="rect">
            <a:avLst/>
          </a:prstGeom>
        </p:spPr>
      </p:pic>
    </p:spTree>
    <p:extLst>
      <p:ext uri="{BB962C8B-B14F-4D97-AF65-F5344CB8AC3E}">
        <p14:creationId xmlns:p14="http://schemas.microsoft.com/office/powerpoint/2010/main" val="124371852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9840" y="1241591"/>
            <a:ext cx="7886700" cy="1921185"/>
          </a:xfrm>
        </p:spPr>
        <p:txBody>
          <a:bodyPr>
            <a:normAutofit/>
          </a:bodyPr>
          <a:lstStyle/>
          <a:p>
            <a:r>
              <a:rPr lang="en-US" sz="2800" dirty="0"/>
              <a:t>Clayton </a:t>
            </a:r>
            <a:r>
              <a:rPr lang="en-US" sz="2800" dirty="0" smtClean="0"/>
              <a:t>Christensen, Harvard Business School circa 1995 introduced </a:t>
            </a:r>
            <a:r>
              <a:rPr lang="en-US" sz="2800" b="1" i="1" dirty="0" smtClean="0">
                <a:solidFill>
                  <a:srgbClr val="FF0000"/>
                </a:solidFill>
              </a:rPr>
              <a:t>disruptive innovation</a:t>
            </a:r>
          </a:p>
          <a:p>
            <a:pPr algn="ctr"/>
            <a:r>
              <a:rPr lang="en-US" sz="3200" dirty="0" smtClean="0"/>
              <a:t>incumbents almost always lose</a:t>
            </a:r>
            <a:r>
              <a:rPr lang="en-US" sz="3200" baseline="30000" dirty="0" smtClean="0"/>
              <a:t>†</a:t>
            </a:r>
          </a:p>
          <a:p>
            <a:endParaRPr lang="en-US" dirty="0" smtClean="0"/>
          </a:p>
        </p:txBody>
      </p:sp>
      <p:sp>
        <p:nvSpPr>
          <p:cNvPr id="5" name="Footer Placeholder 4"/>
          <p:cNvSpPr>
            <a:spLocks noGrp="1"/>
          </p:cNvSpPr>
          <p:nvPr>
            <p:ph type="ftr" sz="quarter" idx="3"/>
          </p:nvPr>
        </p:nvSpPr>
        <p:spPr/>
        <p:txBody>
          <a:bodyPr/>
          <a:lstStyle/>
          <a:p>
            <a:r>
              <a:rPr lang="en-US" dirty="0" err="1" smtClean="0"/>
              <a:t>P.Canal</a:t>
            </a:r>
            <a:r>
              <a:rPr lang="en-US" dirty="0" smtClean="0"/>
              <a:t>, </a:t>
            </a:r>
            <a:r>
              <a:rPr lang="en-US" dirty="0" err="1" smtClean="0"/>
              <a:t>F.Carminati</a:t>
            </a:r>
            <a:r>
              <a:rPr lang="en-US" dirty="0" smtClean="0"/>
              <a:t> CHEP 2018</a:t>
            </a:r>
            <a:endParaRPr lang="en-US" dirty="0"/>
          </a:p>
        </p:txBody>
      </p:sp>
      <p:sp>
        <p:nvSpPr>
          <p:cNvPr id="2" name="Title 1"/>
          <p:cNvSpPr>
            <a:spLocks noGrp="1"/>
          </p:cNvSpPr>
          <p:nvPr>
            <p:ph type="title"/>
          </p:nvPr>
        </p:nvSpPr>
        <p:spPr/>
        <p:txBody>
          <a:bodyPr>
            <a:normAutofit/>
          </a:bodyPr>
          <a:lstStyle/>
          <a:p>
            <a:r>
              <a:rPr lang="en-US" dirty="0" smtClean="0"/>
              <a:t>A theoretical model</a:t>
            </a:r>
            <a:endParaRPr lang="en-US" dirty="0"/>
          </a:p>
        </p:txBody>
      </p:sp>
      <p:pic>
        <p:nvPicPr>
          <p:cNvPr id="8" name="Picture 7"/>
          <p:cNvPicPr>
            <a:picLocks noChangeAspect="1"/>
          </p:cNvPicPr>
          <p:nvPr/>
        </p:nvPicPr>
        <p:blipFill>
          <a:blip r:embed="rId3"/>
          <a:stretch>
            <a:fillRect/>
          </a:stretch>
        </p:blipFill>
        <p:spPr>
          <a:xfrm>
            <a:off x="7381966" y="0"/>
            <a:ext cx="1762034" cy="941282"/>
          </a:xfrm>
          <a:prstGeom prst="rect">
            <a:avLst/>
          </a:prstGeom>
        </p:spPr>
      </p:pic>
      <p:sp>
        <p:nvSpPr>
          <p:cNvPr id="4" name="TextBox 3"/>
          <p:cNvSpPr txBox="1"/>
          <p:nvPr/>
        </p:nvSpPr>
        <p:spPr>
          <a:xfrm>
            <a:off x="747826" y="5455504"/>
            <a:ext cx="6612674" cy="830997"/>
          </a:xfrm>
          <a:prstGeom prst="rect">
            <a:avLst/>
          </a:prstGeom>
          <a:noFill/>
        </p:spPr>
        <p:txBody>
          <a:bodyPr wrap="square" rtlCol="0">
            <a:spAutoFit/>
          </a:bodyPr>
          <a:lstStyle/>
          <a:p>
            <a:r>
              <a:rPr lang="en-US" sz="4800" baseline="30000" dirty="0" smtClean="0"/>
              <a:t>†</a:t>
            </a:r>
            <a:r>
              <a:rPr lang="en-US" sz="4800" dirty="0" smtClean="0"/>
              <a:t> </a:t>
            </a:r>
            <a:r>
              <a:rPr lang="en-US" sz="4800" smtClean="0"/>
              <a:t>BIG FOOTNOTE</a:t>
            </a:r>
            <a:endParaRPr lang="en-US" sz="4800" dirty="0"/>
          </a:p>
        </p:txBody>
      </p:sp>
      <p:grpSp>
        <p:nvGrpSpPr>
          <p:cNvPr id="29" name="Group 28"/>
          <p:cNvGrpSpPr/>
          <p:nvPr/>
        </p:nvGrpSpPr>
        <p:grpSpPr>
          <a:xfrm>
            <a:off x="1121350" y="2850292"/>
            <a:ext cx="4233156" cy="2612268"/>
            <a:chOff x="2093503" y="2850292"/>
            <a:chExt cx="4233156" cy="2612268"/>
          </a:xfrm>
        </p:grpSpPr>
        <p:cxnSp>
          <p:nvCxnSpPr>
            <p:cNvPr id="7" name="Straight Arrow Connector 6"/>
            <p:cNvCxnSpPr/>
            <p:nvPr/>
          </p:nvCxnSpPr>
          <p:spPr>
            <a:xfrm flipV="1">
              <a:off x="2496065" y="2850292"/>
              <a:ext cx="0" cy="230659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512541" y="5156886"/>
              <a:ext cx="3814118"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1730070" y="3977100"/>
              <a:ext cx="1003865" cy="276999"/>
            </a:xfrm>
            <a:prstGeom prst="rect">
              <a:avLst/>
            </a:prstGeom>
            <a:noFill/>
          </p:spPr>
          <p:txBody>
            <a:bodyPr wrap="none" rtlCol="0">
              <a:spAutoFit/>
            </a:bodyPr>
            <a:lstStyle/>
            <a:p>
              <a:r>
                <a:rPr lang="en-US" sz="1200" b="1" smtClean="0">
                  <a:solidFill>
                    <a:schemeClr val="accent1">
                      <a:lumMod val="75000"/>
                    </a:schemeClr>
                  </a:solidFill>
                </a:rPr>
                <a:t>Performance</a:t>
              </a:r>
              <a:endParaRPr lang="en-US" sz="1200" b="1">
                <a:solidFill>
                  <a:schemeClr val="accent1">
                    <a:lumMod val="75000"/>
                  </a:schemeClr>
                </a:solidFill>
              </a:endParaRPr>
            </a:p>
          </p:txBody>
        </p:sp>
        <p:sp>
          <p:nvSpPr>
            <p:cNvPr id="13" name="TextBox 12"/>
            <p:cNvSpPr txBox="1"/>
            <p:nvPr/>
          </p:nvSpPr>
          <p:spPr>
            <a:xfrm>
              <a:off x="5122489" y="5185561"/>
              <a:ext cx="502061" cy="276999"/>
            </a:xfrm>
            <a:prstGeom prst="rect">
              <a:avLst/>
            </a:prstGeom>
            <a:noFill/>
          </p:spPr>
          <p:txBody>
            <a:bodyPr wrap="none" rtlCol="0">
              <a:spAutoFit/>
            </a:bodyPr>
            <a:lstStyle/>
            <a:p>
              <a:r>
                <a:rPr lang="en-US" sz="1200" b="1" smtClean="0">
                  <a:solidFill>
                    <a:schemeClr val="accent1">
                      <a:lumMod val="75000"/>
                    </a:schemeClr>
                  </a:solidFill>
                </a:rPr>
                <a:t>Time</a:t>
              </a:r>
              <a:endParaRPr lang="en-US" sz="1200" b="1" dirty="0">
                <a:solidFill>
                  <a:schemeClr val="accent1">
                    <a:lumMod val="75000"/>
                  </a:schemeClr>
                </a:solidFill>
              </a:endParaRPr>
            </a:p>
          </p:txBody>
        </p:sp>
      </p:grpSp>
      <p:sp>
        <p:nvSpPr>
          <p:cNvPr id="14" name="TextBox 13"/>
          <p:cNvSpPr txBox="1"/>
          <p:nvPr/>
        </p:nvSpPr>
        <p:spPr>
          <a:xfrm>
            <a:off x="4106952" y="2746956"/>
            <a:ext cx="1535228" cy="461665"/>
          </a:xfrm>
          <a:prstGeom prst="rect">
            <a:avLst/>
          </a:prstGeom>
          <a:noFill/>
        </p:spPr>
        <p:txBody>
          <a:bodyPr wrap="none" rtlCol="0">
            <a:spAutoFit/>
          </a:bodyPr>
          <a:lstStyle/>
          <a:p>
            <a:r>
              <a:rPr lang="en-US" sz="1200" dirty="0" smtClean="0"/>
              <a:t>Pace of technological</a:t>
            </a:r>
          </a:p>
          <a:p>
            <a:r>
              <a:rPr lang="en-US" sz="1200" dirty="0" smtClean="0"/>
              <a:t>progress</a:t>
            </a:r>
            <a:endParaRPr lang="en-US" sz="1200" dirty="0"/>
          </a:p>
        </p:txBody>
      </p:sp>
      <p:grpSp>
        <p:nvGrpSpPr>
          <p:cNvPr id="31" name="Group 30"/>
          <p:cNvGrpSpPr/>
          <p:nvPr/>
        </p:nvGrpSpPr>
        <p:grpSpPr>
          <a:xfrm>
            <a:off x="1639559" y="3076601"/>
            <a:ext cx="3006426" cy="1308942"/>
            <a:chOff x="2611712" y="3076601"/>
            <a:chExt cx="3006426" cy="1308942"/>
          </a:xfrm>
        </p:grpSpPr>
        <p:sp>
          <p:nvSpPr>
            <p:cNvPr id="15" name="TextBox 14"/>
            <p:cNvSpPr txBox="1"/>
            <p:nvPr/>
          </p:nvSpPr>
          <p:spPr>
            <a:xfrm>
              <a:off x="2611712" y="3076601"/>
              <a:ext cx="2308068" cy="646331"/>
            </a:xfrm>
            <a:prstGeom prst="rect">
              <a:avLst/>
            </a:prstGeom>
            <a:noFill/>
          </p:spPr>
          <p:txBody>
            <a:bodyPr wrap="none" rtlCol="0">
              <a:spAutoFit/>
            </a:bodyPr>
            <a:lstStyle/>
            <a:p>
              <a:r>
                <a:rPr lang="en-US" sz="1200" dirty="0" smtClean="0">
                  <a:solidFill>
                    <a:schemeClr val="accent1">
                      <a:lumMod val="75000"/>
                    </a:schemeClr>
                  </a:solidFill>
                </a:rPr>
                <a:t>Performance trajectory of present</a:t>
              </a:r>
            </a:p>
            <a:p>
              <a:r>
                <a:rPr lang="en-US" sz="1200" dirty="0" smtClean="0">
                  <a:solidFill>
                    <a:schemeClr val="accent1">
                      <a:lumMod val="75000"/>
                    </a:schemeClr>
                  </a:solidFill>
                </a:rPr>
                <a:t>technology driven by </a:t>
              </a:r>
              <a:r>
                <a:rPr lang="en-US" sz="1200" b="1" u="sng" dirty="0" smtClean="0">
                  <a:solidFill>
                    <a:schemeClr val="accent1">
                      <a:lumMod val="75000"/>
                    </a:schemeClr>
                  </a:solidFill>
                </a:rPr>
                <a:t>sustaining</a:t>
              </a:r>
              <a:endParaRPr lang="en-US" sz="1200" dirty="0" smtClean="0">
                <a:solidFill>
                  <a:schemeClr val="accent1">
                    <a:lumMod val="75000"/>
                  </a:schemeClr>
                </a:solidFill>
              </a:endParaRPr>
            </a:p>
            <a:p>
              <a:r>
                <a:rPr lang="en-US" sz="1200" dirty="0" smtClean="0">
                  <a:solidFill>
                    <a:schemeClr val="accent1">
                      <a:lumMod val="75000"/>
                    </a:schemeClr>
                  </a:solidFill>
                </a:rPr>
                <a:t>technological improvements</a:t>
              </a:r>
              <a:endParaRPr lang="en-US" sz="1200" dirty="0">
                <a:solidFill>
                  <a:schemeClr val="accent1">
                    <a:lumMod val="75000"/>
                  </a:schemeClr>
                </a:solidFill>
              </a:endParaRPr>
            </a:p>
          </p:txBody>
        </p:sp>
        <p:cxnSp>
          <p:nvCxnSpPr>
            <p:cNvPr id="21" name="Straight Arrow Connector 20"/>
            <p:cNvCxnSpPr/>
            <p:nvPr/>
          </p:nvCxnSpPr>
          <p:spPr>
            <a:xfrm flipV="1">
              <a:off x="2759676" y="3201602"/>
              <a:ext cx="2858462" cy="1183941"/>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2397123" y="3339245"/>
            <a:ext cx="2248862" cy="1382434"/>
            <a:chOff x="3369276" y="3339245"/>
            <a:chExt cx="2248862" cy="1382434"/>
          </a:xfrm>
        </p:grpSpPr>
        <p:cxnSp>
          <p:nvCxnSpPr>
            <p:cNvPr id="23" name="Straight Arrow Connector 22"/>
            <p:cNvCxnSpPr/>
            <p:nvPr/>
          </p:nvCxnSpPr>
          <p:spPr>
            <a:xfrm flipV="1">
              <a:off x="3369276" y="3339245"/>
              <a:ext cx="2248862" cy="13576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660101" y="4444680"/>
              <a:ext cx="1958037" cy="276999"/>
            </a:xfrm>
            <a:prstGeom prst="rect">
              <a:avLst/>
            </a:prstGeom>
            <a:noFill/>
          </p:spPr>
          <p:txBody>
            <a:bodyPr wrap="none" rtlCol="0">
              <a:spAutoFit/>
            </a:bodyPr>
            <a:lstStyle/>
            <a:p>
              <a:r>
                <a:rPr lang="en-US" sz="1200" dirty="0" smtClean="0">
                  <a:solidFill>
                    <a:srgbClr val="FF0000"/>
                  </a:solidFill>
                </a:rPr>
                <a:t>New </a:t>
              </a:r>
              <a:r>
                <a:rPr lang="en-US" sz="1200" smtClean="0">
                  <a:solidFill>
                    <a:srgbClr val="FF0000"/>
                  </a:solidFill>
                </a:rPr>
                <a:t>performance trajectory</a:t>
              </a:r>
              <a:endParaRPr lang="en-US" sz="1200">
                <a:solidFill>
                  <a:srgbClr val="FF0000"/>
                </a:solidFill>
              </a:endParaRPr>
            </a:p>
          </p:txBody>
        </p:sp>
      </p:grpSp>
      <p:grpSp>
        <p:nvGrpSpPr>
          <p:cNvPr id="32" name="Group 31"/>
          <p:cNvGrpSpPr/>
          <p:nvPr/>
        </p:nvGrpSpPr>
        <p:grpSpPr>
          <a:xfrm>
            <a:off x="1787523" y="4158139"/>
            <a:ext cx="848887" cy="940943"/>
            <a:chOff x="2759676" y="4158139"/>
            <a:chExt cx="848887" cy="940943"/>
          </a:xfrm>
        </p:grpSpPr>
        <p:sp>
          <p:nvSpPr>
            <p:cNvPr id="26" name="TextBox 25"/>
            <p:cNvSpPr txBox="1"/>
            <p:nvPr/>
          </p:nvSpPr>
          <p:spPr>
            <a:xfrm>
              <a:off x="2759676" y="4637417"/>
              <a:ext cx="848887" cy="461665"/>
            </a:xfrm>
            <a:prstGeom prst="rect">
              <a:avLst/>
            </a:prstGeom>
            <a:noFill/>
          </p:spPr>
          <p:txBody>
            <a:bodyPr wrap="none" rtlCol="0">
              <a:spAutoFit/>
            </a:bodyPr>
            <a:lstStyle/>
            <a:p>
              <a:r>
                <a:rPr lang="en-US" sz="1200" dirty="0" smtClean="0"/>
                <a:t>Disruptive</a:t>
              </a:r>
              <a:r>
                <a:rPr lang="en-US" sz="1200" smtClean="0"/>
                <a:t/>
              </a:r>
              <a:br>
                <a:rPr lang="en-US" sz="1200" smtClean="0"/>
              </a:br>
              <a:r>
                <a:rPr lang="en-US" sz="1200" smtClean="0"/>
                <a:t>innovation</a:t>
              </a:r>
            </a:p>
          </p:txBody>
        </p:sp>
        <p:sp>
          <p:nvSpPr>
            <p:cNvPr id="27" name="Curved Right Arrow 26"/>
            <p:cNvSpPr/>
            <p:nvPr/>
          </p:nvSpPr>
          <p:spPr>
            <a:xfrm>
              <a:off x="3327722" y="4158139"/>
              <a:ext cx="214131" cy="388734"/>
            </a:xfrm>
            <a:prstGeom prst="curvedRightArrow">
              <a:avLst>
                <a:gd name="adj1" fmla="val 25000"/>
                <a:gd name="adj2" fmla="val 7845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0" name="Group 29"/>
          <p:cNvGrpSpPr/>
          <p:nvPr/>
        </p:nvGrpSpPr>
        <p:grpSpPr>
          <a:xfrm>
            <a:off x="1672511" y="3253946"/>
            <a:ext cx="4190289" cy="1190734"/>
            <a:chOff x="2644664" y="3253946"/>
            <a:chExt cx="4190289" cy="1190734"/>
          </a:xfrm>
        </p:grpSpPr>
        <p:cxnSp>
          <p:nvCxnSpPr>
            <p:cNvPr id="17" name="Straight Arrow Connector 16"/>
            <p:cNvCxnSpPr/>
            <p:nvPr/>
          </p:nvCxnSpPr>
          <p:spPr>
            <a:xfrm flipV="1">
              <a:off x="2644664" y="3674076"/>
              <a:ext cx="3451336" cy="441524"/>
            </a:xfrm>
            <a:prstGeom prst="straightConnector1">
              <a:avLst/>
            </a:prstGeom>
            <a:ln w="28575">
              <a:solidFill>
                <a:schemeClr val="accent6">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flipH="1">
              <a:off x="4876903" y="3798349"/>
              <a:ext cx="1958050" cy="646331"/>
            </a:xfrm>
            <a:prstGeom prst="rect">
              <a:avLst/>
            </a:prstGeom>
            <a:noFill/>
          </p:spPr>
          <p:txBody>
            <a:bodyPr wrap="square" rtlCol="0">
              <a:spAutoFit/>
            </a:bodyPr>
            <a:lstStyle/>
            <a:p>
              <a:r>
                <a:rPr lang="en-US" sz="1200" dirty="0" smtClean="0">
                  <a:solidFill>
                    <a:schemeClr val="accent6">
                      <a:lumMod val="75000"/>
                    </a:schemeClr>
                  </a:solidFill>
                </a:rPr>
                <a:t>Performance which</a:t>
              </a:r>
              <a:br>
                <a:rPr lang="en-US" sz="1200" dirty="0" smtClean="0">
                  <a:solidFill>
                    <a:schemeClr val="accent6">
                      <a:lumMod val="75000"/>
                    </a:schemeClr>
                  </a:solidFill>
                </a:rPr>
              </a:br>
              <a:r>
                <a:rPr lang="en-US" sz="1200" smtClean="0">
                  <a:solidFill>
                    <a:schemeClr val="accent6">
                      <a:lumMod val="75000"/>
                    </a:schemeClr>
                  </a:solidFill>
                </a:rPr>
                <a:t>the marketplace</a:t>
              </a:r>
              <a:br>
                <a:rPr lang="en-US" sz="1200" smtClean="0">
                  <a:solidFill>
                    <a:schemeClr val="accent6">
                      <a:lumMod val="75000"/>
                    </a:schemeClr>
                  </a:solidFill>
                </a:rPr>
              </a:br>
              <a:r>
                <a:rPr lang="en-US" sz="1200" smtClean="0">
                  <a:solidFill>
                    <a:schemeClr val="accent6">
                      <a:lumMod val="75000"/>
                    </a:schemeClr>
                  </a:solidFill>
                </a:rPr>
                <a:t>demands </a:t>
              </a:r>
              <a:r>
                <a:rPr lang="en-US" sz="1200" dirty="0" smtClean="0">
                  <a:solidFill>
                    <a:schemeClr val="accent6">
                      <a:lumMod val="75000"/>
                    </a:schemeClr>
                  </a:solidFill>
                </a:rPr>
                <a:t>or can absorb</a:t>
              </a:r>
              <a:endParaRPr lang="en-US" sz="1200" dirty="0">
                <a:solidFill>
                  <a:schemeClr val="accent6">
                    <a:lumMod val="75000"/>
                  </a:schemeClr>
                </a:solidFill>
              </a:endParaRPr>
            </a:p>
          </p:txBody>
        </p:sp>
        <p:sp>
          <p:nvSpPr>
            <p:cNvPr id="28" name="Freeform 27"/>
            <p:cNvSpPr/>
            <p:nvPr/>
          </p:nvSpPr>
          <p:spPr>
            <a:xfrm>
              <a:off x="6343134" y="3253946"/>
              <a:ext cx="444801" cy="873211"/>
            </a:xfrm>
            <a:custGeom>
              <a:avLst/>
              <a:gdLst>
                <a:gd name="connsiteX0" fmla="*/ 0 w 440990"/>
                <a:gd name="connsiteY0" fmla="*/ 0 h 873211"/>
                <a:gd name="connsiteX1" fmla="*/ 74141 w 440990"/>
                <a:gd name="connsiteY1" fmla="*/ 164757 h 873211"/>
                <a:gd name="connsiteX2" fmla="*/ 321276 w 440990"/>
                <a:gd name="connsiteY2" fmla="*/ 222422 h 873211"/>
                <a:gd name="connsiteX3" fmla="*/ 436606 w 440990"/>
                <a:gd name="connsiteY3" fmla="*/ 329513 h 873211"/>
                <a:gd name="connsiteX4" fmla="*/ 403654 w 440990"/>
                <a:gd name="connsiteY4" fmla="*/ 477795 h 873211"/>
                <a:gd name="connsiteX5" fmla="*/ 280087 w 440990"/>
                <a:gd name="connsiteY5" fmla="*/ 560173 h 873211"/>
                <a:gd name="connsiteX6" fmla="*/ 222422 w 440990"/>
                <a:gd name="connsiteY6" fmla="*/ 626076 h 873211"/>
                <a:gd name="connsiteX7" fmla="*/ 164757 w 440990"/>
                <a:gd name="connsiteY7" fmla="*/ 716692 h 873211"/>
                <a:gd name="connsiteX8" fmla="*/ 181233 w 440990"/>
                <a:gd name="connsiteY8" fmla="*/ 873211 h 873211"/>
                <a:gd name="connsiteX0" fmla="*/ 0 w 440990"/>
                <a:gd name="connsiteY0" fmla="*/ 0 h 873211"/>
                <a:gd name="connsiteX1" fmla="*/ 86841 w 440990"/>
                <a:gd name="connsiteY1" fmla="*/ 145707 h 873211"/>
                <a:gd name="connsiteX2" fmla="*/ 321276 w 440990"/>
                <a:gd name="connsiteY2" fmla="*/ 222422 h 873211"/>
                <a:gd name="connsiteX3" fmla="*/ 436606 w 440990"/>
                <a:gd name="connsiteY3" fmla="*/ 329513 h 873211"/>
                <a:gd name="connsiteX4" fmla="*/ 403654 w 440990"/>
                <a:gd name="connsiteY4" fmla="*/ 477795 h 873211"/>
                <a:gd name="connsiteX5" fmla="*/ 280087 w 440990"/>
                <a:gd name="connsiteY5" fmla="*/ 560173 h 873211"/>
                <a:gd name="connsiteX6" fmla="*/ 222422 w 440990"/>
                <a:gd name="connsiteY6" fmla="*/ 626076 h 873211"/>
                <a:gd name="connsiteX7" fmla="*/ 164757 w 440990"/>
                <a:gd name="connsiteY7" fmla="*/ 716692 h 873211"/>
                <a:gd name="connsiteX8" fmla="*/ 181233 w 440990"/>
                <a:gd name="connsiteY8" fmla="*/ 873211 h 873211"/>
                <a:gd name="connsiteX0" fmla="*/ 0 w 440990"/>
                <a:gd name="connsiteY0" fmla="*/ 0 h 873211"/>
                <a:gd name="connsiteX1" fmla="*/ 86841 w 440990"/>
                <a:gd name="connsiteY1" fmla="*/ 145707 h 873211"/>
                <a:gd name="connsiteX2" fmla="*/ 321276 w 440990"/>
                <a:gd name="connsiteY2" fmla="*/ 222422 h 873211"/>
                <a:gd name="connsiteX3" fmla="*/ 436606 w 440990"/>
                <a:gd name="connsiteY3" fmla="*/ 329513 h 873211"/>
                <a:gd name="connsiteX4" fmla="*/ 403654 w 440990"/>
                <a:gd name="connsiteY4" fmla="*/ 477795 h 873211"/>
                <a:gd name="connsiteX5" fmla="*/ 280087 w 440990"/>
                <a:gd name="connsiteY5" fmla="*/ 560173 h 873211"/>
                <a:gd name="connsiteX6" fmla="*/ 222422 w 440990"/>
                <a:gd name="connsiteY6" fmla="*/ 626076 h 873211"/>
                <a:gd name="connsiteX7" fmla="*/ 164757 w 440990"/>
                <a:gd name="connsiteY7" fmla="*/ 716692 h 873211"/>
                <a:gd name="connsiteX8" fmla="*/ 181233 w 440990"/>
                <a:gd name="connsiteY8" fmla="*/ 873211 h 873211"/>
                <a:gd name="connsiteX0" fmla="*/ 0 w 440990"/>
                <a:gd name="connsiteY0" fmla="*/ 0 h 873211"/>
                <a:gd name="connsiteX1" fmla="*/ 86841 w 440990"/>
                <a:gd name="connsiteY1" fmla="*/ 145707 h 873211"/>
                <a:gd name="connsiteX2" fmla="*/ 321276 w 440990"/>
                <a:gd name="connsiteY2" fmla="*/ 222422 h 873211"/>
                <a:gd name="connsiteX3" fmla="*/ 436606 w 440990"/>
                <a:gd name="connsiteY3" fmla="*/ 329513 h 873211"/>
                <a:gd name="connsiteX4" fmla="*/ 403654 w 440990"/>
                <a:gd name="connsiteY4" fmla="*/ 477795 h 873211"/>
                <a:gd name="connsiteX5" fmla="*/ 280087 w 440990"/>
                <a:gd name="connsiteY5" fmla="*/ 560173 h 873211"/>
                <a:gd name="connsiteX6" fmla="*/ 222422 w 440990"/>
                <a:gd name="connsiteY6" fmla="*/ 626076 h 873211"/>
                <a:gd name="connsiteX7" fmla="*/ 164757 w 440990"/>
                <a:gd name="connsiteY7" fmla="*/ 716692 h 873211"/>
                <a:gd name="connsiteX8" fmla="*/ 181233 w 440990"/>
                <a:gd name="connsiteY8" fmla="*/ 873211 h 873211"/>
                <a:gd name="connsiteX0" fmla="*/ 0 w 440357"/>
                <a:gd name="connsiteY0" fmla="*/ 0 h 873211"/>
                <a:gd name="connsiteX1" fmla="*/ 86841 w 440357"/>
                <a:gd name="connsiteY1" fmla="*/ 145707 h 873211"/>
                <a:gd name="connsiteX2" fmla="*/ 330801 w 440357"/>
                <a:gd name="connsiteY2" fmla="*/ 219247 h 873211"/>
                <a:gd name="connsiteX3" fmla="*/ 436606 w 440357"/>
                <a:gd name="connsiteY3" fmla="*/ 329513 h 873211"/>
                <a:gd name="connsiteX4" fmla="*/ 403654 w 440357"/>
                <a:gd name="connsiteY4" fmla="*/ 477795 h 873211"/>
                <a:gd name="connsiteX5" fmla="*/ 280087 w 440357"/>
                <a:gd name="connsiteY5" fmla="*/ 560173 h 873211"/>
                <a:gd name="connsiteX6" fmla="*/ 222422 w 440357"/>
                <a:gd name="connsiteY6" fmla="*/ 626076 h 873211"/>
                <a:gd name="connsiteX7" fmla="*/ 164757 w 440357"/>
                <a:gd name="connsiteY7" fmla="*/ 716692 h 873211"/>
                <a:gd name="connsiteX8" fmla="*/ 181233 w 440357"/>
                <a:gd name="connsiteY8" fmla="*/ 873211 h 873211"/>
                <a:gd name="connsiteX0" fmla="*/ 0 w 438954"/>
                <a:gd name="connsiteY0" fmla="*/ 0 h 873211"/>
                <a:gd name="connsiteX1" fmla="*/ 86841 w 438954"/>
                <a:gd name="connsiteY1" fmla="*/ 145707 h 873211"/>
                <a:gd name="connsiteX2" fmla="*/ 330801 w 438954"/>
                <a:gd name="connsiteY2" fmla="*/ 219247 h 873211"/>
                <a:gd name="connsiteX3" fmla="*/ 436606 w 438954"/>
                <a:gd name="connsiteY3" fmla="*/ 329513 h 873211"/>
                <a:gd name="connsiteX4" fmla="*/ 394129 w 438954"/>
                <a:gd name="connsiteY4" fmla="*/ 474620 h 873211"/>
                <a:gd name="connsiteX5" fmla="*/ 280087 w 438954"/>
                <a:gd name="connsiteY5" fmla="*/ 560173 h 873211"/>
                <a:gd name="connsiteX6" fmla="*/ 222422 w 438954"/>
                <a:gd name="connsiteY6" fmla="*/ 626076 h 873211"/>
                <a:gd name="connsiteX7" fmla="*/ 164757 w 438954"/>
                <a:gd name="connsiteY7" fmla="*/ 716692 h 873211"/>
                <a:gd name="connsiteX8" fmla="*/ 181233 w 438954"/>
                <a:gd name="connsiteY8" fmla="*/ 873211 h 873211"/>
                <a:gd name="connsiteX0" fmla="*/ 0 w 443643"/>
                <a:gd name="connsiteY0" fmla="*/ 0 h 873211"/>
                <a:gd name="connsiteX1" fmla="*/ 86841 w 443643"/>
                <a:gd name="connsiteY1" fmla="*/ 145707 h 873211"/>
                <a:gd name="connsiteX2" fmla="*/ 330801 w 443643"/>
                <a:gd name="connsiteY2" fmla="*/ 219247 h 873211"/>
                <a:gd name="connsiteX3" fmla="*/ 436606 w 443643"/>
                <a:gd name="connsiteY3" fmla="*/ 329513 h 873211"/>
                <a:gd name="connsiteX4" fmla="*/ 394129 w 443643"/>
                <a:gd name="connsiteY4" fmla="*/ 474620 h 873211"/>
                <a:gd name="connsiteX5" fmla="*/ 280087 w 443643"/>
                <a:gd name="connsiteY5" fmla="*/ 560173 h 873211"/>
                <a:gd name="connsiteX6" fmla="*/ 222422 w 443643"/>
                <a:gd name="connsiteY6" fmla="*/ 626076 h 873211"/>
                <a:gd name="connsiteX7" fmla="*/ 164757 w 443643"/>
                <a:gd name="connsiteY7" fmla="*/ 716692 h 873211"/>
                <a:gd name="connsiteX8" fmla="*/ 181233 w 443643"/>
                <a:gd name="connsiteY8" fmla="*/ 873211 h 873211"/>
                <a:gd name="connsiteX0" fmla="*/ 0 w 443643"/>
                <a:gd name="connsiteY0" fmla="*/ 0 h 873211"/>
                <a:gd name="connsiteX1" fmla="*/ 86841 w 443643"/>
                <a:gd name="connsiteY1" fmla="*/ 145707 h 873211"/>
                <a:gd name="connsiteX2" fmla="*/ 330801 w 443643"/>
                <a:gd name="connsiteY2" fmla="*/ 219247 h 873211"/>
                <a:gd name="connsiteX3" fmla="*/ 436606 w 443643"/>
                <a:gd name="connsiteY3" fmla="*/ 329513 h 873211"/>
                <a:gd name="connsiteX4" fmla="*/ 394129 w 443643"/>
                <a:gd name="connsiteY4" fmla="*/ 474620 h 873211"/>
                <a:gd name="connsiteX5" fmla="*/ 280087 w 443643"/>
                <a:gd name="connsiteY5" fmla="*/ 560173 h 873211"/>
                <a:gd name="connsiteX6" fmla="*/ 222422 w 443643"/>
                <a:gd name="connsiteY6" fmla="*/ 626076 h 873211"/>
                <a:gd name="connsiteX7" fmla="*/ 164757 w 443643"/>
                <a:gd name="connsiteY7" fmla="*/ 716692 h 873211"/>
                <a:gd name="connsiteX8" fmla="*/ 181233 w 443643"/>
                <a:gd name="connsiteY8" fmla="*/ 873211 h 873211"/>
                <a:gd name="connsiteX0" fmla="*/ 0 w 443643"/>
                <a:gd name="connsiteY0" fmla="*/ 0 h 873211"/>
                <a:gd name="connsiteX1" fmla="*/ 86841 w 443643"/>
                <a:gd name="connsiteY1" fmla="*/ 145707 h 873211"/>
                <a:gd name="connsiteX2" fmla="*/ 330801 w 443643"/>
                <a:gd name="connsiteY2" fmla="*/ 219247 h 873211"/>
                <a:gd name="connsiteX3" fmla="*/ 436606 w 443643"/>
                <a:gd name="connsiteY3" fmla="*/ 329513 h 873211"/>
                <a:gd name="connsiteX4" fmla="*/ 394129 w 443643"/>
                <a:gd name="connsiteY4" fmla="*/ 474620 h 873211"/>
                <a:gd name="connsiteX5" fmla="*/ 280087 w 443643"/>
                <a:gd name="connsiteY5" fmla="*/ 560173 h 873211"/>
                <a:gd name="connsiteX6" fmla="*/ 222422 w 443643"/>
                <a:gd name="connsiteY6" fmla="*/ 626076 h 873211"/>
                <a:gd name="connsiteX7" fmla="*/ 164757 w 443643"/>
                <a:gd name="connsiteY7" fmla="*/ 716692 h 873211"/>
                <a:gd name="connsiteX8" fmla="*/ 181233 w 443643"/>
                <a:gd name="connsiteY8" fmla="*/ 873211 h 873211"/>
                <a:gd name="connsiteX0" fmla="*/ 0 w 444802"/>
                <a:gd name="connsiteY0" fmla="*/ 0 h 873211"/>
                <a:gd name="connsiteX1" fmla="*/ 86841 w 444802"/>
                <a:gd name="connsiteY1" fmla="*/ 145707 h 873211"/>
                <a:gd name="connsiteX2" fmla="*/ 330801 w 444802"/>
                <a:gd name="connsiteY2" fmla="*/ 219247 h 873211"/>
                <a:gd name="connsiteX3" fmla="*/ 436606 w 444802"/>
                <a:gd name="connsiteY3" fmla="*/ 329513 h 873211"/>
                <a:gd name="connsiteX4" fmla="*/ 394129 w 444802"/>
                <a:gd name="connsiteY4" fmla="*/ 474620 h 873211"/>
                <a:gd name="connsiteX5" fmla="*/ 222422 w 444802"/>
                <a:gd name="connsiteY5" fmla="*/ 626076 h 873211"/>
                <a:gd name="connsiteX6" fmla="*/ 164757 w 444802"/>
                <a:gd name="connsiteY6" fmla="*/ 716692 h 873211"/>
                <a:gd name="connsiteX7" fmla="*/ 181233 w 444802"/>
                <a:gd name="connsiteY7" fmla="*/ 873211 h 873211"/>
                <a:gd name="connsiteX0" fmla="*/ 0 w 448804"/>
                <a:gd name="connsiteY0" fmla="*/ 0 h 873211"/>
                <a:gd name="connsiteX1" fmla="*/ 86841 w 448804"/>
                <a:gd name="connsiteY1" fmla="*/ 145707 h 873211"/>
                <a:gd name="connsiteX2" fmla="*/ 330801 w 448804"/>
                <a:gd name="connsiteY2" fmla="*/ 219247 h 873211"/>
                <a:gd name="connsiteX3" fmla="*/ 436606 w 448804"/>
                <a:gd name="connsiteY3" fmla="*/ 329513 h 873211"/>
                <a:gd name="connsiteX4" fmla="*/ 394129 w 448804"/>
                <a:gd name="connsiteY4" fmla="*/ 474620 h 873211"/>
                <a:gd name="connsiteX5" fmla="*/ 222422 w 448804"/>
                <a:gd name="connsiteY5" fmla="*/ 626076 h 873211"/>
                <a:gd name="connsiteX6" fmla="*/ 164757 w 448804"/>
                <a:gd name="connsiteY6" fmla="*/ 716692 h 873211"/>
                <a:gd name="connsiteX7" fmla="*/ 181233 w 448804"/>
                <a:gd name="connsiteY7" fmla="*/ 873211 h 873211"/>
                <a:gd name="connsiteX0" fmla="*/ 0 w 444522"/>
                <a:gd name="connsiteY0" fmla="*/ 0 h 873211"/>
                <a:gd name="connsiteX1" fmla="*/ 86841 w 444522"/>
                <a:gd name="connsiteY1" fmla="*/ 145707 h 873211"/>
                <a:gd name="connsiteX2" fmla="*/ 330801 w 444522"/>
                <a:gd name="connsiteY2" fmla="*/ 219247 h 873211"/>
                <a:gd name="connsiteX3" fmla="*/ 436606 w 444522"/>
                <a:gd name="connsiteY3" fmla="*/ 329513 h 873211"/>
                <a:gd name="connsiteX4" fmla="*/ 394129 w 444522"/>
                <a:gd name="connsiteY4" fmla="*/ 474620 h 873211"/>
                <a:gd name="connsiteX5" fmla="*/ 235122 w 444522"/>
                <a:gd name="connsiteY5" fmla="*/ 603851 h 873211"/>
                <a:gd name="connsiteX6" fmla="*/ 164757 w 444522"/>
                <a:gd name="connsiteY6" fmla="*/ 716692 h 873211"/>
                <a:gd name="connsiteX7" fmla="*/ 181233 w 444522"/>
                <a:gd name="connsiteY7" fmla="*/ 873211 h 873211"/>
                <a:gd name="connsiteX0" fmla="*/ 0 w 444522"/>
                <a:gd name="connsiteY0" fmla="*/ 0 h 873211"/>
                <a:gd name="connsiteX1" fmla="*/ 86841 w 444522"/>
                <a:gd name="connsiteY1" fmla="*/ 145707 h 873211"/>
                <a:gd name="connsiteX2" fmla="*/ 330801 w 444522"/>
                <a:gd name="connsiteY2" fmla="*/ 219247 h 873211"/>
                <a:gd name="connsiteX3" fmla="*/ 436606 w 444522"/>
                <a:gd name="connsiteY3" fmla="*/ 329513 h 873211"/>
                <a:gd name="connsiteX4" fmla="*/ 394129 w 444522"/>
                <a:gd name="connsiteY4" fmla="*/ 474620 h 873211"/>
                <a:gd name="connsiteX5" fmla="*/ 235122 w 444522"/>
                <a:gd name="connsiteY5" fmla="*/ 603851 h 873211"/>
                <a:gd name="connsiteX6" fmla="*/ 180632 w 444522"/>
                <a:gd name="connsiteY6" fmla="*/ 716692 h 873211"/>
                <a:gd name="connsiteX7" fmla="*/ 181233 w 444522"/>
                <a:gd name="connsiteY7" fmla="*/ 873211 h 873211"/>
                <a:gd name="connsiteX0" fmla="*/ 0 w 444522"/>
                <a:gd name="connsiteY0" fmla="*/ 0 h 873211"/>
                <a:gd name="connsiteX1" fmla="*/ 86841 w 444522"/>
                <a:gd name="connsiteY1" fmla="*/ 145707 h 873211"/>
                <a:gd name="connsiteX2" fmla="*/ 330801 w 444522"/>
                <a:gd name="connsiteY2" fmla="*/ 219247 h 873211"/>
                <a:gd name="connsiteX3" fmla="*/ 436606 w 444522"/>
                <a:gd name="connsiteY3" fmla="*/ 329513 h 873211"/>
                <a:gd name="connsiteX4" fmla="*/ 394129 w 444522"/>
                <a:gd name="connsiteY4" fmla="*/ 474620 h 873211"/>
                <a:gd name="connsiteX5" fmla="*/ 235122 w 444522"/>
                <a:gd name="connsiteY5" fmla="*/ 603851 h 873211"/>
                <a:gd name="connsiteX6" fmla="*/ 181233 w 444522"/>
                <a:gd name="connsiteY6" fmla="*/ 873211 h 873211"/>
                <a:gd name="connsiteX0" fmla="*/ 0 w 444522"/>
                <a:gd name="connsiteY0" fmla="*/ 0 h 873211"/>
                <a:gd name="connsiteX1" fmla="*/ 86841 w 444522"/>
                <a:gd name="connsiteY1" fmla="*/ 145707 h 873211"/>
                <a:gd name="connsiteX2" fmla="*/ 330801 w 444522"/>
                <a:gd name="connsiteY2" fmla="*/ 219247 h 873211"/>
                <a:gd name="connsiteX3" fmla="*/ 436606 w 444522"/>
                <a:gd name="connsiteY3" fmla="*/ 329513 h 873211"/>
                <a:gd name="connsiteX4" fmla="*/ 394129 w 444522"/>
                <a:gd name="connsiteY4" fmla="*/ 474620 h 873211"/>
                <a:gd name="connsiteX5" fmla="*/ 235122 w 444522"/>
                <a:gd name="connsiteY5" fmla="*/ 603851 h 873211"/>
                <a:gd name="connsiteX6" fmla="*/ 181233 w 444522"/>
                <a:gd name="connsiteY6" fmla="*/ 873211 h 873211"/>
                <a:gd name="connsiteX0" fmla="*/ 0 w 447330"/>
                <a:gd name="connsiteY0" fmla="*/ 0 h 873211"/>
                <a:gd name="connsiteX1" fmla="*/ 86841 w 447330"/>
                <a:gd name="connsiteY1" fmla="*/ 145707 h 873211"/>
                <a:gd name="connsiteX2" fmla="*/ 330801 w 447330"/>
                <a:gd name="connsiteY2" fmla="*/ 219247 h 873211"/>
                <a:gd name="connsiteX3" fmla="*/ 439781 w 447330"/>
                <a:gd name="connsiteY3" fmla="*/ 329513 h 873211"/>
                <a:gd name="connsiteX4" fmla="*/ 394129 w 447330"/>
                <a:gd name="connsiteY4" fmla="*/ 474620 h 873211"/>
                <a:gd name="connsiteX5" fmla="*/ 235122 w 447330"/>
                <a:gd name="connsiteY5" fmla="*/ 603851 h 873211"/>
                <a:gd name="connsiteX6" fmla="*/ 181233 w 447330"/>
                <a:gd name="connsiteY6" fmla="*/ 873211 h 873211"/>
                <a:gd name="connsiteX0" fmla="*/ 0 w 444801"/>
                <a:gd name="connsiteY0" fmla="*/ 0 h 873211"/>
                <a:gd name="connsiteX1" fmla="*/ 86841 w 444801"/>
                <a:gd name="connsiteY1" fmla="*/ 145707 h 873211"/>
                <a:gd name="connsiteX2" fmla="*/ 330801 w 444801"/>
                <a:gd name="connsiteY2" fmla="*/ 219247 h 873211"/>
                <a:gd name="connsiteX3" fmla="*/ 439781 w 444801"/>
                <a:gd name="connsiteY3" fmla="*/ 329513 h 873211"/>
                <a:gd name="connsiteX4" fmla="*/ 394129 w 444801"/>
                <a:gd name="connsiteY4" fmla="*/ 474620 h 873211"/>
                <a:gd name="connsiteX5" fmla="*/ 235122 w 444801"/>
                <a:gd name="connsiteY5" fmla="*/ 603851 h 873211"/>
                <a:gd name="connsiteX6" fmla="*/ 181233 w 444801"/>
                <a:gd name="connsiteY6" fmla="*/ 873211 h 87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801" h="873211">
                  <a:moveTo>
                    <a:pt x="0" y="0"/>
                  </a:moveTo>
                  <a:cubicBezTo>
                    <a:pt x="10297" y="63843"/>
                    <a:pt x="34882" y="93291"/>
                    <a:pt x="86841" y="145707"/>
                  </a:cubicBezTo>
                  <a:cubicBezTo>
                    <a:pt x="138800" y="198123"/>
                    <a:pt x="271978" y="188613"/>
                    <a:pt x="330801" y="219247"/>
                  </a:cubicBezTo>
                  <a:cubicBezTo>
                    <a:pt x="389624" y="249881"/>
                    <a:pt x="422876" y="245676"/>
                    <a:pt x="439781" y="329513"/>
                  </a:cubicBezTo>
                  <a:cubicBezTo>
                    <a:pt x="456686" y="413350"/>
                    <a:pt x="428239" y="428897"/>
                    <a:pt x="394129" y="474620"/>
                  </a:cubicBezTo>
                  <a:cubicBezTo>
                    <a:pt x="360019" y="520343"/>
                    <a:pt x="270605" y="537419"/>
                    <a:pt x="235122" y="603851"/>
                  </a:cubicBezTo>
                  <a:cubicBezTo>
                    <a:pt x="199639" y="670283"/>
                    <a:pt x="154360" y="702794"/>
                    <a:pt x="181233" y="873211"/>
                  </a:cubicBezTo>
                </a:path>
              </a:pathLst>
            </a:cu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6446977" y="3788063"/>
            <a:ext cx="2052998" cy="983414"/>
            <a:chOff x="6383242" y="4322781"/>
            <a:chExt cx="2052998" cy="983414"/>
          </a:xfrm>
        </p:grpSpPr>
        <p:pic>
          <p:nvPicPr>
            <p:cNvPr id="36" name="Picture 35"/>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40000"/>
                      </a14:imgEffect>
                    </a14:imgLayer>
                  </a14:imgProps>
                </a:ext>
              </a:extLst>
            </a:blip>
            <a:srcRect l="21087" t="12748" r="24511" b="15914"/>
            <a:stretch/>
          </p:blipFill>
          <p:spPr>
            <a:xfrm>
              <a:off x="6505464" y="4680552"/>
              <a:ext cx="1757519" cy="625643"/>
            </a:xfrm>
            <a:prstGeom prst="rect">
              <a:avLst/>
            </a:prstGeom>
          </p:spPr>
        </p:pic>
        <p:sp>
          <p:nvSpPr>
            <p:cNvPr id="35" name="TextBox 34"/>
            <p:cNvSpPr txBox="1"/>
            <p:nvPr/>
          </p:nvSpPr>
          <p:spPr>
            <a:xfrm>
              <a:off x="6383242" y="4322781"/>
              <a:ext cx="2052998" cy="369332"/>
            </a:xfrm>
            <a:prstGeom prst="rect">
              <a:avLst/>
            </a:prstGeom>
            <a:noFill/>
          </p:spPr>
          <p:txBody>
            <a:bodyPr wrap="none" rtlCol="0">
              <a:spAutoFit/>
            </a:bodyPr>
            <a:lstStyle/>
            <a:p>
              <a:pPr algn="ctr"/>
              <a:r>
                <a:rPr lang="en-US" dirty="0" smtClean="0">
                  <a:solidFill>
                    <a:srgbClr val="FF0000"/>
                  </a:solidFill>
                </a:rPr>
                <a:t>you want a ¼” hole!</a:t>
              </a:r>
            </a:p>
          </p:txBody>
        </p:sp>
      </p:grpSp>
      <p:grpSp>
        <p:nvGrpSpPr>
          <p:cNvPr id="38" name="Group 37"/>
          <p:cNvGrpSpPr/>
          <p:nvPr/>
        </p:nvGrpSpPr>
        <p:grpSpPr>
          <a:xfrm>
            <a:off x="6074032" y="2423362"/>
            <a:ext cx="3025023" cy="1306477"/>
            <a:chOff x="6074032" y="2423362"/>
            <a:chExt cx="3025023" cy="1306477"/>
          </a:xfrm>
        </p:grpSpPr>
        <p:pic>
          <p:nvPicPr>
            <p:cNvPr id="34" name="Picture 33"/>
            <p:cNvPicPr>
              <a:picLocks noChangeAspect="1"/>
            </p:cNvPicPr>
            <p:nvPr/>
          </p:nvPicPr>
          <p:blipFill>
            <a:blip r:embed="rId6"/>
            <a:stretch>
              <a:fillRect/>
            </a:stretch>
          </p:blipFill>
          <p:spPr>
            <a:xfrm>
              <a:off x="7792578" y="2423362"/>
              <a:ext cx="1306477" cy="1306477"/>
            </a:xfrm>
            <a:prstGeom prst="rect">
              <a:avLst/>
            </a:prstGeom>
          </p:spPr>
        </p:pic>
        <p:sp>
          <p:nvSpPr>
            <p:cNvPr id="37" name="Rectangle 36"/>
            <p:cNvSpPr/>
            <p:nvPr/>
          </p:nvSpPr>
          <p:spPr>
            <a:xfrm>
              <a:off x="6074032" y="2850292"/>
              <a:ext cx="2805006" cy="646331"/>
            </a:xfrm>
            <a:prstGeom prst="rect">
              <a:avLst/>
            </a:prstGeom>
          </p:spPr>
          <p:txBody>
            <a:bodyPr wrap="square">
              <a:spAutoFit/>
            </a:bodyPr>
            <a:lstStyle/>
            <a:p>
              <a:pPr algn="ctr"/>
              <a:r>
                <a:rPr lang="en-US">
                  <a:solidFill>
                    <a:schemeClr val="accent2">
                      <a:lumMod val="75000"/>
                    </a:schemeClr>
                  </a:solidFill>
                </a:rPr>
                <a:t>No sir,</a:t>
              </a:r>
              <a:br>
                <a:rPr lang="en-US">
                  <a:solidFill>
                    <a:schemeClr val="accent2">
                      <a:lumMod val="75000"/>
                    </a:schemeClr>
                  </a:solidFill>
                </a:rPr>
              </a:br>
              <a:r>
                <a:rPr lang="en-US">
                  <a:solidFill>
                    <a:schemeClr val="accent2">
                      <a:lumMod val="75000"/>
                    </a:schemeClr>
                  </a:solidFill>
                </a:rPr>
                <a:t>you do not want a ¼” </a:t>
              </a:r>
              <a:r>
                <a:rPr lang="en-US" smtClean="0">
                  <a:solidFill>
                    <a:schemeClr val="accent2">
                      <a:lumMod val="75000"/>
                    </a:schemeClr>
                  </a:solidFill>
                </a:rPr>
                <a:t>drill</a:t>
              </a:r>
              <a:endParaRPr lang="en-US">
                <a:solidFill>
                  <a:schemeClr val="accent2">
                    <a:lumMod val="75000"/>
                  </a:schemeClr>
                </a:solidFill>
              </a:endParaRPr>
            </a:p>
          </p:txBody>
        </p:sp>
      </p:grpSp>
    </p:spTree>
    <p:extLst>
      <p:ext uri="{BB962C8B-B14F-4D97-AF65-F5344CB8AC3E}">
        <p14:creationId xmlns:p14="http://schemas.microsoft.com/office/powerpoint/2010/main" val="49807415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p:tgtEl>
                                          <p:spTgt spid="14"/>
                                        </p:tgtEl>
                                        <p:attrNameLst>
                                          <p:attrName>ppt_x</p:attrName>
                                        </p:attrNameLst>
                                      </p:cBhvr>
                                      <p:tavLst>
                                        <p:tav tm="0">
                                          <p:val>
                                            <p:strVal val="#ppt_x-#ppt_w*1.125000"/>
                                          </p:val>
                                        </p:tav>
                                        <p:tav tm="100000">
                                          <p:val>
                                            <p:strVal val="#ppt_x"/>
                                          </p:val>
                                        </p:tav>
                                      </p:tavLst>
                                    </p:anim>
                                    <p:animEffect transition="in" filter="wipe(right)">
                                      <p:cBhvr>
                                        <p:cTn id="12" dur="1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10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10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10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1000" fill="hold"/>
                                        <p:tgtEl>
                                          <p:spTgt spid="38"/>
                                        </p:tgtEl>
                                        <p:attrNameLst>
                                          <p:attrName>ppt_x</p:attrName>
                                        </p:attrNameLst>
                                      </p:cBhvr>
                                      <p:tavLst>
                                        <p:tav tm="0">
                                          <p:val>
                                            <p:strVal val="1+#ppt_w/2"/>
                                          </p:val>
                                        </p:tav>
                                        <p:tav tm="100000">
                                          <p:val>
                                            <p:strVal val="#ppt_x"/>
                                          </p:val>
                                        </p:tav>
                                      </p:tavLst>
                                    </p:anim>
                                    <p:anim calcmode="lin" valueType="num">
                                      <p:cBhvr additive="base">
                                        <p:cTn id="38" dur="10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1000" fill="hold"/>
                                        <p:tgtEl>
                                          <p:spTgt spid="39"/>
                                        </p:tgtEl>
                                        <p:attrNameLst>
                                          <p:attrName>ppt_x</p:attrName>
                                        </p:attrNameLst>
                                      </p:cBhvr>
                                      <p:tavLst>
                                        <p:tav tm="0">
                                          <p:val>
                                            <p:strVal val="0-#ppt_w/2"/>
                                          </p:val>
                                        </p:tav>
                                        <p:tav tm="100000">
                                          <p:val>
                                            <p:strVal val="#ppt_x"/>
                                          </p:val>
                                        </p:tav>
                                      </p:tavLst>
                                    </p:anim>
                                    <p:anim calcmode="lin" valueType="num">
                                      <p:cBhvr additive="base">
                                        <p:cTn id="44"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28650" y="1825625"/>
            <a:ext cx="5894813" cy="3170121"/>
          </a:xfrm>
        </p:spPr>
        <p:txBody>
          <a:bodyPr>
            <a:normAutofit fontScale="62500" lnSpcReduction="20000"/>
          </a:bodyPr>
          <a:lstStyle/>
          <a:p>
            <a:r>
              <a:rPr lang="en-US" sz="3200" dirty="0" smtClean="0"/>
              <a:t>Every </a:t>
            </a:r>
            <a:r>
              <a:rPr lang="en-US" sz="3200" dirty="0"/>
              <a:t>product has </a:t>
            </a:r>
            <a:r>
              <a:rPr lang="en-US" sz="3200" dirty="0" smtClean="0"/>
              <a:t>users that </a:t>
            </a:r>
            <a:r>
              <a:rPr lang="en-US" sz="3200" dirty="0"/>
              <a:t>range from basic </a:t>
            </a:r>
            <a:r>
              <a:rPr lang="en-US" sz="3200" dirty="0" smtClean="0"/>
              <a:t>to average </a:t>
            </a:r>
            <a:r>
              <a:rPr lang="en-US" sz="3200" dirty="0"/>
              <a:t>to </a:t>
            </a:r>
            <a:r>
              <a:rPr lang="en-US" sz="3200" dirty="0" smtClean="0"/>
              <a:t>sophisticated</a:t>
            </a:r>
          </a:p>
          <a:p>
            <a:r>
              <a:rPr lang="en-US" sz="3200" dirty="0"/>
              <a:t>Over time, </a:t>
            </a:r>
            <a:r>
              <a:rPr lang="en-US" sz="3200" dirty="0" smtClean="0"/>
              <a:t>customers can </a:t>
            </a:r>
            <a:r>
              <a:rPr lang="en-US" sz="3200" dirty="0"/>
              <a:t>utilize more </a:t>
            </a:r>
            <a:r>
              <a:rPr lang="en-US" sz="3200" dirty="0" smtClean="0"/>
              <a:t>features and </a:t>
            </a:r>
            <a:r>
              <a:rPr lang="en-US" sz="3200" dirty="0"/>
              <a:t>performance</a:t>
            </a:r>
          </a:p>
          <a:p>
            <a:r>
              <a:rPr lang="en-US" sz="3200" dirty="0" smtClean="0"/>
              <a:t>Incumbent companies often </a:t>
            </a:r>
            <a:r>
              <a:rPr lang="en-US" sz="3200" dirty="0"/>
              <a:t>add features, </a:t>
            </a:r>
            <a:r>
              <a:rPr lang="en-US" sz="3200" dirty="0" smtClean="0"/>
              <a:t>cost and </a:t>
            </a:r>
            <a:r>
              <a:rPr lang="en-US" sz="3200" dirty="0"/>
              <a:t>functionality </a:t>
            </a:r>
            <a:r>
              <a:rPr lang="en-US" sz="3200" dirty="0" smtClean="0"/>
              <a:t>faster than </a:t>
            </a:r>
            <a:r>
              <a:rPr lang="en-US" sz="3200" dirty="0"/>
              <a:t>their customers </a:t>
            </a:r>
            <a:r>
              <a:rPr lang="en-US" sz="3200" dirty="0" smtClean="0"/>
              <a:t>can utilize</a:t>
            </a:r>
            <a:endParaRPr lang="en-US" sz="3200" dirty="0"/>
          </a:p>
          <a:p>
            <a:r>
              <a:rPr lang="en-US" sz="3200" dirty="0" smtClean="0"/>
              <a:t>Recognizing an opportunity</a:t>
            </a:r>
            <a:r>
              <a:rPr lang="en-US" sz="3200" dirty="0"/>
              <a:t>, a </a:t>
            </a:r>
            <a:r>
              <a:rPr lang="en-US" sz="3200" dirty="0" smtClean="0"/>
              <a:t>startup creates </a:t>
            </a:r>
            <a:r>
              <a:rPr lang="en-US" sz="3200" dirty="0"/>
              <a:t>a new </a:t>
            </a:r>
            <a:r>
              <a:rPr lang="en-US" sz="3200" dirty="0" smtClean="0"/>
              <a:t>offering that </a:t>
            </a:r>
            <a:r>
              <a:rPr lang="en-US" sz="3200" dirty="0"/>
              <a:t>appeals to </a:t>
            </a:r>
            <a:r>
              <a:rPr lang="en-US" sz="3200" dirty="0" smtClean="0"/>
              <a:t>most users </a:t>
            </a:r>
            <a:r>
              <a:rPr lang="en-US" sz="3200" dirty="0"/>
              <a:t>because it </a:t>
            </a:r>
            <a:r>
              <a:rPr lang="en-US" sz="3200" dirty="0" smtClean="0"/>
              <a:t>is simpler</a:t>
            </a:r>
            <a:r>
              <a:rPr lang="en-US" sz="3200" dirty="0"/>
              <a:t>, easier to </a:t>
            </a:r>
            <a:r>
              <a:rPr lang="en-US" sz="3200" dirty="0" smtClean="0"/>
              <a:t>use and </a:t>
            </a:r>
            <a:r>
              <a:rPr lang="en-US" sz="3200" dirty="0"/>
              <a:t>costs less</a:t>
            </a:r>
          </a:p>
          <a:p>
            <a:r>
              <a:rPr lang="en-US" sz="3200" dirty="0"/>
              <a:t>Basic and average </a:t>
            </a:r>
            <a:r>
              <a:rPr lang="en-US" sz="3200" dirty="0" smtClean="0"/>
              <a:t>users switch </a:t>
            </a:r>
            <a:r>
              <a:rPr lang="en-US" sz="3200" dirty="0"/>
              <a:t>to the new </a:t>
            </a:r>
            <a:r>
              <a:rPr lang="en-US" sz="3200" dirty="0" smtClean="0"/>
              <a:t>offering and </a:t>
            </a:r>
            <a:r>
              <a:rPr lang="en-US" sz="3200" dirty="0"/>
              <a:t>it gains market share</a:t>
            </a:r>
          </a:p>
          <a:p>
            <a:endParaRPr lang="en-US" sz="3200" dirty="0"/>
          </a:p>
          <a:p>
            <a:endParaRPr lang="en-US" sz="3200" dirty="0"/>
          </a:p>
        </p:txBody>
      </p:sp>
      <p:sp>
        <p:nvSpPr>
          <p:cNvPr id="2" name="Footer Placeholder 1"/>
          <p:cNvSpPr>
            <a:spLocks noGrp="1"/>
          </p:cNvSpPr>
          <p:nvPr>
            <p:ph type="ftr" sz="quarter" idx="3"/>
          </p:nvPr>
        </p:nvSpPr>
        <p:spPr/>
        <p:txBody>
          <a:bodyPr/>
          <a:lstStyle/>
          <a:p>
            <a:r>
              <a:rPr lang="en-GB" smtClean="0"/>
              <a:t>P.Canal, F.Carminati CHEP 2018</a:t>
            </a:r>
            <a:endParaRPr lang="en-GB" dirty="0"/>
          </a:p>
        </p:txBody>
      </p:sp>
      <p:sp>
        <p:nvSpPr>
          <p:cNvPr id="4" name="Title 3"/>
          <p:cNvSpPr>
            <a:spLocks noGrp="1"/>
          </p:cNvSpPr>
          <p:nvPr>
            <p:ph type="title"/>
          </p:nvPr>
        </p:nvSpPr>
        <p:spPr/>
        <p:txBody>
          <a:bodyPr>
            <a:normAutofit fontScale="90000"/>
          </a:bodyPr>
          <a:lstStyle/>
          <a:p>
            <a:r>
              <a:rPr lang="en-US" dirty="0" smtClean="0"/>
              <a:t>Classical Disruptive Innovation</a:t>
            </a:r>
            <a:endParaRPr lang="en-US" dirty="0"/>
          </a:p>
        </p:txBody>
      </p:sp>
      <p:sp>
        <p:nvSpPr>
          <p:cNvPr id="6" name="TextBox 5"/>
          <p:cNvSpPr txBox="1"/>
          <p:nvPr/>
        </p:nvSpPr>
        <p:spPr>
          <a:xfrm>
            <a:off x="3923835" y="757535"/>
            <a:ext cx="4382429" cy="923330"/>
          </a:xfrm>
          <a:prstGeom prst="rect">
            <a:avLst/>
          </a:prstGeom>
          <a:noFill/>
        </p:spPr>
        <p:txBody>
          <a:bodyPr wrap="square" rtlCol="0">
            <a:spAutoFit/>
          </a:bodyPr>
          <a:lstStyle/>
          <a:p>
            <a:r>
              <a:rPr lang="en-US" dirty="0"/>
              <a:t>"A disruptive innovation is not a breakthrough innovation that makes good products a lot better.”  Clayton </a:t>
            </a:r>
            <a:r>
              <a:rPr lang="en-US" dirty="0" smtClean="0"/>
              <a:t>Christensen</a:t>
            </a:r>
            <a:endParaRPr lang="en-US" dirty="0"/>
          </a:p>
        </p:txBody>
      </p:sp>
      <p:pic>
        <p:nvPicPr>
          <p:cNvPr id="7" name="Picture 6"/>
          <p:cNvPicPr>
            <a:picLocks noChangeAspect="1"/>
          </p:cNvPicPr>
          <p:nvPr/>
        </p:nvPicPr>
        <p:blipFill>
          <a:blip r:embed="rId2"/>
          <a:stretch>
            <a:fillRect/>
          </a:stretch>
        </p:blipFill>
        <p:spPr>
          <a:xfrm>
            <a:off x="6575237" y="2520176"/>
            <a:ext cx="2212855" cy="1614913"/>
          </a:xfrm>
          <a:prstGeom prst="rect">
            <a:avLst/>
          </a:prstGeom>
        </p:spPr>
      </p:pic>
      <p:sp>
        <p:nvSpPr>
          <p:cNvPr id="8" name="TextBox 7"/>
          <p:cNvSpPr txBox="1"/>
          <p:nvPr/>
        </p:nvSpPr>
        <p:spPr>
          <a:xfrm>
            <a:off x="2414239" y="5102514"/>
            <a:ext cx="4315522" cy="1077218"/>
          </a:xfrm>
          <a:prstGeom prst="rect">
            <a:avLst/>
          </a:prstGeom>
          <a:noFill/>
        </p:spPr>
        <p:txBody>
          <a:bodyPr wrap="square" rtlCol="0">
            <a:spAutoFit/>
          </a:bodyPr>
          <a:lstStyle/>
          <a:p>
            <a:pPr algn="ctr"/>
            <a:r>
              <a:rPr lang="en-US" sz="3200" dirty="0" smtClean="0"/>
              <a:t>Do you dare to be a “</a:t>
            </a:r>
            <a:r>
              <a:rPr lang="en-US" sz="3200" smtClean="0"/>
              <a:t>crappy innovator”?</a:t>
            </a:r>
            <a:endParaRPr lang="en-US" sz="3200"/>
          </a:p>
        </p:txBody>
      </p:sp>
    </p:spTree>
    <p:extLst>
      <p:ext uri="{BB962C8B-B14F-4D97-AF65-F5344CB8AC3E}">
        <p14:creationId xmlns:p14="http://schemas.microsoft.com/office/powerpoint/2010/main" val="144556659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GB" smtClean="0"/>
              <a:t>P.Canal, F.Carminati CHEP 2018</a:t>
            </a:r>
            <a:endParaRPr lang="en-GB" dirty="0"/>
          </a:p>
        </p:txBody>
      </p:sp>
      <p:sp>
        <p:nvSpPr>
          <p:cNvPr id="5" name="Title 4"/>
          <p:cNvSpPr>
            <a:spLocks noGrp="1"/>
          </p:cNvSpPr>
          <p:nvPr>
            <p:ph type="title"/>
          </p:nvPr>
        </p:nvSpPr>
        <p:spPr/>
        <p:txBody>
          <a:bodyPr/>
          <a:lstStyle/>
          <a:p>
            <a:r>
              <a:rPr lang="en-US" dirty="0" smtClean="0"/>
              <a:t>Classical example</a:t>
            </a:r>
            <a:endParaRPr lang="en-US" dirty="0"/>
          </a:p>
        </p:txBody>
      </p:sp>
      <p:pic>
        <p:nvPicPr>
          <p:cNvPr id="71" name="Picture 70"/>
          <p:cNvPicPr>
            <a:picLocks noChangeAspect="1"/>
          </p:cNvPicPr>
          <p:nvPr/>
        </p:nvPicPr>
        <p:blipFill>
          <a:blip r:embed="rId3"/>
          <a:stretch>
            <a:fillRect/>
          </a:stretch>
        </p:blipFill>
        <p:spPr>
          <a:xfrm>
            <a:off x="0" y="2209866"/>
            <a:ext cx="9144000" cy="3214138"/>
          </a:xfrm>
          <a:prstGeom prst="rect">
            <a:avLst/>
          </a:prstGeom>
        </p:spPr>
      </p:pic>
      <p:grpSp>
        <p:nvGrpSpPr>
          <p:cNvPr id="10" name="Group 9"/>
          <p:cNvGrpSpPr/>
          <p:nvPr/>
        </p:nvGrpSpPr>
        <p:grpSpPr>
          <a:xfrm>
            <a:off x="176372" y="1219200"/>
            <a:ext cx="453468" cy="4777340"/>
            <a:chOff x="176372" y="1219200"/>
            <a:chExt cx="453468" cy="4777340"/>
          </a:xfrm>
        </p:grpSpPr>
        <p:cxnSp>
          <p:nvCxnSpPr>
            <p:cNvPr id="4" name="Straight Arrow Connector 3"/>
            <p:cNvCxnSpPr/>
            <p:nvPr/>
          </p:nvCxnSpPr>
          <p:spPr>
            <a:xfrm flipV="1">
              <a:off x="629840" y="1219200"/>
              <a:ext cx="0" cy="4777340"/>
            </a:xfrm>
            <a:prstGeom prst="straightConnector1">
              <a:avLst/>
            </a:prstGeom>
            <a:ln w="1905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rot="16200000">
              <a:off x="-327260" y="1914799"/>
              <a:ext cx="1376595" cy="369332"/>
            </a:xfrm>
            <a:prstGeom prst="rect">
              <a:avLst/>
            </a:prstGeom>
            <a:noFill/>
          </p:spPr>
          <p:txBody>
            <a:bodyPr wrap="none" rtlCol="0">
              <a:spAutoFit/>
            </a:bodyPr>
            <a:lstStyle/>
            <a:p>
              <a:r>
                <a:rPr lang="en-US" dirty="0" smtClean="0"/>
                <a:t>Steel Quality</a:t>
              </a:r>
              <a:endParaRPr lang="en-US" dirty="0"/>
            </a:p>
          </p:txBody>
        </p:sp>
      </p:grpSp>
      <p:grpSp>
        <p:nvGrpSpPr>
          <p:cNvPr id="25" name="Group 24"/>
          <p:cNvGrpSpPr/>
          <p:nvPr/>
        </p:nvGrpSpPr>
        <p:grpSpPr>
          <a:xfrm>
            <a:off x="629840" y="5900797"/>
            <a:ext cx="7031610" cy="522229"/>
            <a:chOff x="629840" y="5900797"/>
            <a:chExt cx="7031610" cy="522229"/>
          </a:xfrm>
        </p:grpSpPr>
        <p:cxnSp>
          <p:nvCxnSpPr>
            <p:cNvPr id="11" name="Straight Arrow Connector 10"/>
            <p:cNvCxnSpPr/>
            <p:nvPr/>
          </p:nvCxnSpPr>
          <p:spPr>
            <a:xfrm>
              <a:off x="629840" y="5996540"/>
              <a:ext cx="6848646" cy="0"/>
            </a:xfrm>
            <a:prstGeom prst="straightConnector1">
              <a:avLst/>
            </a:prstGeom>
            <a:ln w="1905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7011913" y="6016729"/>
              <a:ext cx="649537" cy="369332"/>
            </a:xfrm>
            <a:prstGeom prst="rect">
              <a:avLst/>
            </a:prstGeom>
          </p:spPr>
          <p:txBody>
            <a:bodyPr wrap="none">
              <a:spAutoFit/>
            </a:bodyPr>
            <a:lstStyle/>
            <a:p>
              <a:r>
                <a:rPr lang="en-US" dirty="0" smtClean="0"/>
                <a:t>Time</a:t>
              </a:r>
              <a:endParaRPr lang="en-US" dirty="0"/>
            </a:p>
          </p:txBody>
        </p:sp>
        <p:cxnSp>
          <p:nvCxnSpPr>
            <p:cNvPr id="16" name="Straight Connector 15"/>
            <p:cNvCxnSpPr/>
            <p:nvPr/>
          </p:nvCxnSpPr>
          <p:spPr>
            <a:xfrm flipV="1">
              <a:off x="1684421" y="5900797"/>
              <a:ext cx="0" cy="10376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174732" y="5900797"/>
              <a:ext cx="0" cy="10376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588039" y="5900797"/>
              <a:ext cx="0" cy="10376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059106" y="5900797"/>
              <a:ext cx="0" cy="10376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358049" y="6053694"/>
              <a:ext cx="652743" cy="369332"/>
            </a:xfrm>
            <a:prstGeom prst="rect">
              <a:avLst/>
            </a:prstGeom>
          </p:spPr>
          <p:txBody>
            <a:bodyPr wrap="none">
              <a:spAutoFit/>
            </a:bodyPr>
            <a:lstStyle/>
            <a:p>
              <a:r>
                <a:rPr lang="en-US" smtClean="0"/>
                <a:t>1975</a:t>
              </a:r>
              <a:endParaRPr lang="en-US" dirty="0"/>
            </a:p>
          </p:txBody>
        </p:sp>
        <p:sp>
          <p:nvSpPr>
            <p:cNvPr id="22" name="Rectangle 21"/>
            <p:cNvSpPr/>
            <p:nvPr/>
          </p:nvSpPr>
          <p:spPr>
            <a:xfrm>
              <a:off x="2848360" y="6053694"/>
              <a:ext cx="652743" cy="369332"/>
            </a:xfrm>
            <a:prstGeom prst="rect">
              <a:avLst/>
            </a:prstGeom>
          </p:spPr>
          <p:txBody>
            <a:bodyPr wrap="none">
              <a:spAutoFit/>
            </a:bodyPr>
            <a:lstStyle/>
            <a:p>
              <a:r>
                <a:rPr lang="en-US" smtClean="0"/>
                <a:t>1980</a:t>
              </a:r>
              <a:endParaRPr lang="en-US" dirty="0"/>
            </a:p>
          </p:txBody>
        </p:sp>
        <p:sp>
          <p:nvSpPr>
            <p:cNvPr id="23" name="Rectangle 22"/>
            <p:cNvSpPr/>
            <p:nvPr/>
          </p:nvSpPr>
          <p:spPr>
            <a:xfrm>
              <a:off x="4306974" y="6053694"/>
              <a:ext cx="652743" cy="369332"/>
            </a:xfrm>
            <a:prstGeom prst="rect">
              <a:avLst/>
            </a:prstGeom>
          </p:spPr>
          <p:txBody>
            <a:bodyPr wrap="none">
              <a:spAutoFit/>
            </a:bodyPr>
            <a:lstStyle/>
            <a:p>
              <a:r>
                <a:rPr lang="en-US" dirty="0" smtClean="0"/>
                <a:t>1985</a:t>
              </a:r>
              <a:endParaRPr lang="en-US" dirty="0"/>
            </a:p>
          </p:txBody>
        </p:sp>
        <p:sp>
          <p:nvSpPr>
            <p:cNvPr id="24" name="Rectangle 23"/>
            <p:cNvSpPr/>
            <p:nvPr/>
          </p:nvSpPr>
          <p:spPr>
            <a:xfrm>
              <a:off x="5788678" y="6053694"/>
              <a:ext cx="652743" cy="369332"/>
            </a:xfrm>
            <a:prstGeom prst="rect">
              <a:avLst/>
            </a:prstGeom>
          </p:spPr>
          <p:txBody>
            <a:bodyPr wrap="none">
              <a:spAutoFit/>
            </a:bodyPr>
            <a:lstStyle/>
            <a:p>
              <a:r>
                <a:rPr lang="en-US" dirty="0" smtClean="0"/>
                <a:t>1990</a:t>
              </a:r>
              <a:endParaRPr lang="en-US" dirty="0"/>
            </a:p>
          </p:txBody>
        </p:sp>
      </p:grpSp>
      <p:sp>
        <p:nvSpPr>
          <p:cNvPr id="29" name="TextBox 28"/>
          <p:cNvSpPr txBox="1"/>
          <p:nvPr/>
        </p:nvSpPr>
        <p:spPr>
          <a:xfrm>
            <a:off x="7243845" y="1088422"/>
            <a:ext cx="974690" cy="338554"/>
          </a:xfrm>
          <a:prstGeom prst="rect">
            <a:avLst/>
          </a:prstGeom>
          <a:noFill/>
        </p:spPr>
        <p:txBody>
          <a:bodyPr wrap="none" rtlCol="0">
            <a:spAutoFit/>
          </a:bodyPr>
          <a:lstStyle/>
          <a:p>
            <a:r>
              <a:rPr lang="en-US" sz="1600" b="1" dirty="0" smtClean="0"/>
              <a:t>% of tons</a:t>
            </a:r>
            <a:endParaRPr lang="en-US" sz="1600" b="1" dirty="0"/>
          </a:p>
        </p:txBody>
      </p:sp>
      <p:grpSp>
        <p:nvGrpSpPr>
          <p:cNvPr id="35" name="Group 34"/>
          <p:cNvGrpSpPr/>
          <p:nvPr/>
        </p:nvGrpSpPr>
        <p:grpSpPr>
          <a:xfrm>
            <a:off x="721895" y="4346482"/>
            <a:ext cx="7326947" cy="1205197"/>
            <a:chOff x="721895" y="4346482"/>
            <a:chExt cx="7326947" cy="1205197"/>
          </a:xfrm>
        </p:grpSpPr>
        <p:cxnSp>
          <p:nvCxnSpPr>
            <p:cNvPr id="27" name="Straight Arrow Connector 26"/>
            <p:cNvCxnSpPr/>
            <p:nvPr/>
          </p:nvCxnSpPr>
          <p:spPr>
            <a:xfrm flipV="1">
              <a:off x="721895" y="4437246"/>
              <a:ext cx="6583680" cy="760396"/>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rot="21265064">
              <a:off x="6486490" y="4434141"/>
              <a:ext cx="745717" cy="369332"/>
            </a:xfrm>
            <a:prstGeom prst="rect">
              <a:avLst/>
            </a:prstGeom>
            <a:noFill/>
          </p:spPr>
          <p:txBody>
            <a:bodyPr wrap="none" rtlCol="0">
              <a:spAutoFit/>
            </a:bodyPr>
            <a:lstStyle/>
            <a:p>
              <a:r>
                <a:rPr lang="en-US" b="1" dirty="0" smtClean="0">
                  <a:solidFill>
                    <a:schemeClr val="accent6">
                      <a:lumMod val="75000"/>
                    </a:schemeClr>
                  </a:solidFill>
                </a:rPr>
                <a:t>Rebar</a:t>
              </a:r>
              <a:endParaRPr lang="en-US" b="1" dirty="0">
                <a:solidFill>
                  <a:schemeClr val="accent6">
                    <a:lumMod val="75000"/>
                  </a:schemeClr>
                </a:solidFill>
              </a:endParaRPr>
            </a:p>
          </p:txBody>
        </p:sp>
        <p:sp>
          <p:nvSpPr>
            <p:cNvPr id="33" name="TextBox 32"/>
            <p:cNvSpPr txBox="1"/>
            <p:nvPr/>
          </p:nvSpPr>
          <p:spPr>
            <a:xfrm>
              <a:off x="7610902" y="4346482"/>
              <a:ext cx="437940" cy="338554"/>
            </a:xfrm>
            <a:prstGeom prst="rect">
              <a:avLst/>
            </a:prstGeom>
            <a:noFill/>
          </p:spPr>
          <p:txBody>
            <a:bodyPr wrap="none" rtlCol="0">
              <a:spAutoFit/>
            </a:bodyPr>
            <a:lstStyle/>
            <a:p>
              <a:r>
                <a:rPr lang="en-US" sz="1600" b="1" smtClean="0"/>
                <a:t>4%</a:t>
              </a:r>
              <a:endParaRPr lang="en-US" sz="1600" b="1" dirty="0"/>
            </a:p>
          </p:txBody>
        </p:sp>
        <p:sp>
          <p:nvSpPr>
            <p:cNvPr id="34" name="TextBox 33"/>
            <p:cNvSpPr txBox="1"/>
            <p:nvPr/>
          </p:nvSpPr>
          <p:spPr>
            <a:xfrm rot="21259543">
              <a:off x="1684420" y="4966904"/>
              <a:ext cx="1387047" cy="584775"/>
            </a:xfrm>
            <a:prstGeom prst="rect">
              <a:avLst/>
            </a:prstGeom>
            <a:noFill/>
          </p:spPr>
          <p:txBody>
            <a:bodyPr wrap="none" rtlCol="0">
              <a:spAutoFit/>
            </a:bodyPr>
            <a:lstStyle/>
            <a:p>
              <a:pPr algn="ctr"/>
              <a:r>
                <a:rPr lang="en-US" sz="1600" b="1" dirty="0" smtClean="0"/>
                <a:t>7%</a:t>
              </a:r>
            </a:p>
            <a:p>
              <a:pPr algn="ctr"/>
              <a:r>
                <a:rPr lang="en-US" sz="1600" b="1" dirty="0" smtClean="0"/>
                <a:t>Gross margins</a:t>
              </a:r>
              <a:endParaRPr lang="en-US" sz="1600" b="1" dirty="0"/>
            </a:p>
          </p:txBody>
        </p:sp>
      </p:grpSp>
      <p:grpSp>
        <p:nvGrpSpPr>
          <p:cNvPr id="36" name="Group 35"/>
          <p:cNvGrpSpPr/>
          <p:nvPr/>
        </p:nvGrpSpPr>
        <p:grpSpPr>
          <a:xfrm>
            <a:off x="670452" y="3559382"/>
            <a:ext cx="7326947" cy="1139484"/>
            <a:chOff x="721895" y="4259168"/>
            <a:chExt cx="7326947" cy="1139484"/>
          </a:xfrm>
        </p:grpSpPr>
        <p:cxnSp>
          <p:nvCxnSpPr>
            <p:cNvPr id="37" name="Straight Arrow Connector 36"/>
            <p:cNvCxnSpPr/>
            <p:nvPr/>
          </p:nvCxnSpPr>
          <p:spPr>
            <a:xfrm flipV="1">
              <a:off x="721895" y="4437246"/>
              <a:ext cx="6583680" cy="760396"/>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21265064">
              <a:off x="4915239" y="4550457"/>
              <a:ext cx="2367699" cy="369332"/>
            </a:xfrm>
            <a:prstGeom prst="rect">
              <a:avLst/>
            </a:prstGeom>
            <a:noFill/>
          </p:spPr>
          <p:txBody>
            <a:bodyPr wrap="none" rtlCol="0">
              <a:spAutoFit/>
            </a:bodyPr>
            <a:lstStyle/>
            <a:p>
              <a:r>
                <a:rPr lang="en-US" b="1" smtClean="0">
                  <a:solidFill>
                    <a:schemeClr val="accent6">
                      <a:lumMod val="75000"/>
                    </a:schemeClr>
                  </a:solidFill>
                </a:rPr>
                <a:t>Angle iron, bars &amp; rods</a:t>
              </a:r>
              <a:endParaRPr lang="en-US" b="1" dirty="0">
                <a:solidFill>
                  <a:schemeClr val="accent6">
                    <a:lumMod val="75000"/>
                  </a:schemeClr>
                </a:solidFill>
              </a:endParaRPr>
            </a:p>
          </p:txBody>
        </p:sp>
        <p:sp>
          <p:nvSpPr>
            <p:cNvPr id="39" name="TextBox 38"/>
            <p:cNvSpPr txBox="1"/>
            <p:nvPr/>
          </p:nvSpPr>
          <p:spPr>
            <a:xfrm>
              <a:off x="7610902" y="4259168"/>
              <a:ext cx="437940" cy="338554"/>
            </a:xfrm>
            <a:prstGeom prst="rect">
              <a:avLst/>
            </a:prstGeom>
            <a:noFill/>
          </p:spPr>
          <p:txBody>
            <a:bodyPr wrap="none" rtlCol="0">
              <a:spAutoFit/>
            </a:bodyPr>
            <a:lstStyle/>
            <a:p>
              <a:r>
                <a:rPr lang="en-US" sz="1600" b="1" dirty="0"/>
                <a:t>8</a:t>
              </a:r>
              <a:r>
                <a:rPr lang="en-US" sz="1600" b="1" dirty="0" smtClean="0"/>
                <a:t>%</a:t>
              </a:r>
              <a:endParaRPr lang="en-US" sz="1600" b="1" dirty="0"/>
            </a:p>
          </p:txBody>
        </p:sp>
        <p:sp>
          <p:nvSpPr>
            <p:cNvPr id="40" name="TextBox 39"/>
            <p:cNvSpPr txBox="1"/>
            <p:nvPr/>
          </p:nvSpPr>
          <p:spPr>
            <a:xfrm rot="21259543">
              <a:off x="3174718" y="4813877"/>
              <a:ext cx="1387047" cy="584775"/>
            </a:xfrm>
            <a:prstGeom prst="rect">
              <a:avLst/>
            </a:prstGeom>
            <a:noFill/>
          </p:spPr>
          <p:txBody>
            <a:bodyPr wrap="none" rtlCol="0">
              <a:spAutoFit/>
            </a:bodyPr>
            <a:lstStyle/>
            <a:p>
              <a:pPr algn="ctr"/>
              <a:r>
                <a:rPr lang="en-US" sz="1600" b="1" dirty="0" smtClean="0"/>
                <a:t>12%</a:t>
              </a:r>
            </a:p>
            <a:p>
              <a:pPr algn="ctr"/>
              <a:r>
                <a:rPr lang="en-US" sz="1600" b="1" dirty="0" smtClean="0"/>
                <a:t>Gross margins</a:t>
              </a:r>
              <a:endParaRPr lang="en-US" sz="1600" b="1" dirty="0"/>
            </a:p>
          </p:txBody>
        </p:sp>
      </p:grpSp>
      <p:grpSp>
        <p:nvGrpSpPr>
          <p:cNvPr id="41" name="Group 40"/>
          <p:cNvGrpSpPr/>
          <p:nvPr/>
        </p:nvGrpSpPr>
        <p:grpSpPr>
          <a:xfrm>
            <a:off x="712925" y="2533875"/>
            <a:ext cx="7344140" cy="952370"/>
            <a:chOff x="721895" y="4245272"/>
            <a:chExt cx="7344140" cy="952370"/>
          </a:xfrm>
        </p:grpSpPr>
        <p:cxnSp>
          <p:nvCxnSpPr>
            <p:cNvPr id="42" name="Straight Arrow Connector 41"/>
            <p:cNvCxnSpPr/>
            <p:nvPr/>
          </p:nvCxnSpPr>
          <p:spPr>
            <a:xfrm flipV="1">
              <a:off x="721895" y="4502723"/>
              <a:ext cx="6515648" cy="694919"/>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rot="21265064">
              <a:off x="5725397" y="4559963"/>
              <a:ext cx="1574918" cy="369332"/>
            </a:xfrm>
            <a:prstGeom prst="rect">
              <a:avLst/>
            </a:prstGeom>
            <a:noFill/>
          </p:spPr>
          <p:txBody>
            <a:bodyPr wrap="none" rtlCol="0">
              <a:spAutoFit/>
            </a:bodyPr>
            <a:lstStyle/>
            <a:p>
              <a:r>
                <a:rPr lang="en-US" b="1" dirty="0" err="1" smtClean="0">
                  <a:solidFill>
                    <a:schemeClr val="accent6">
                      <a:lumMod val="75000"/>
                    </a:schemeClr>
                  </a:solidFill>
                </a:rPr>
                <a:t>Structual</a:t>
              </a:r>
              <a:r>
                <a:rPr lang="en-US" b="1" dirty="0" smtClean="0">
                  <a:solidFill>
                    <a:schemeClr val="accent6">
                      <a:lumMod val="75000"/>
                    </a:schemeClr>
                  </a:solidFill>
                </a:rPr>
                <a:t> Steel</a:t>
              </a:r>
              <a:endParaRPr lang="en-US" b="1" dirty="0">
                <a:solidFill>
                  <a:schemeClr val="accent6">
                    <a:lumMod val="75000"/>
                  </a:schemeClr>
                </a:solidFill>
              </a:endParaRPr>
            </a:p>
          </p:txBody>
        </p:sp>
        <p:sp>
          <p:nvSpPr>
            <p:cNvPr id="44" name="TextBox 43"/>
            <p:cNvSpPr txBox="1"/>
            <p:nvPr/>
          </p:nvSpPr>
          <p:spPr>
            <a:xfrm>
              <a:off x="7523899" y="4368383"/>
              <a:ext cx="542136" cy="338554"/>
            </a:xfrm>
            <a:prstGeom prst="rect">
              <a:avLst/>
            </a:prstGeom>
            <a:noFill/>
          </p:spPr>
          <p:txBody>
            <a:bodyPr wrap="none" rtlCol="0">
              <a:spAutoFit/>
            </a:bodyPr>
            <a:lstStyle/>
            <a:p>
              <a:r>
                <a:rPr lang="en-US" sz="1600" b="1" dirty="0" smtClean="0"/>
                <a:t>22%</a:t>
              </a:r>
              <a:endParaRPr lang="en-US" sz="1600" b="1" dirty="0"/>
            </a:p>
          </p:txBody>
        </p:sp>
        <p:sp>
          <p:nvSpPr>
            <p:cNvPr id="45" name="TextBox 44"/>
            <p:cNvSpPr txBox="1"/>
            <p:nvPr/>
          </p:nvSpPr>
          <p:spPr>
            <a:xfrm rot="21259543">
              <a:off x="4014857" y="4245272"/>
              <a:ext cx="1387047" cy="584775"/>
            </a:xfrm>
            <a:prstGeom prst="rect">
              <a:avLst/>
            </a:prstGeom>
            <a:noFill/>
          </p:spPr>
          <p:txBody>
            <a:bodyPr wrap="none" rtlCol="0">
              <a:spAutoFit/>
            </a:bodyPr>
            <a:lstStyle/>
            <a:p>
              <a:pPr algn="ctr"/>
              <a:r>
                <a:rPr lang="en-US" sz="1600" b="1" dirty="0" smtClean="0"/>
                <a:t>18%</a:t>
              </a:r>
            </a:p>
            <a:p>
              <a:pPr algn="ctr"/>
              <a:r>
                <a:rPr lang="en-US" sz="1600" b="1" dirty="0" smtClean="0"/>
                <a:t>Gross margins</a:t>
              </a:r>
              <a:endParaRPr lang="en-US" sz="1600" b="1" dirty="0"/>
            </a:p>
          </p:txBody>
        </p:sp>
      </p:grpSp>
      <p:grpSp>
        <p:nvGrpSpPr>
          <p:cNvPr id="47" name="Group 46"/>
          <p:cNvGrpSpPr/>
          <p:nvPr/>
        </p:nvGrpSpPr>
        <p:grpSpPr>
          <a:xfrm>
            <a:off x="670452" y="1215161"/>
            <a:ext cx="7355515" cy="1009215"/>
            <a:chOff x="721895" y="4188428"/>
            <a:chExt cx="7355515" cy="1009215"/>
          </a:xfrm>
        </p:grpSpPr>
        <p:cxnSp>
          <p:nvCxnSpPr>
            <p:cNvPr id="48" name="Straight Arrow Connector 47"/>
            <p:cNvCxnSpPr/>
            <p:nvPr/>
          </p:nvCxnSpPr>
          <p:spPr>
            <a:xfrm flipV="1">
              <a:off x="721895" y="4609562"/>
              <a:ext cx="6471493" cy="588081"/>
            </a:xfrm>
            <a:prstGeom prst="straightConnector1">
              <a:avLst/>
            </a:prstGeom>
            <a:ln w="190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rot="21265064">
              <a:off x="4338683" y="4800280"/>
              <a:ext cx="1252907" cy="369332"/>
            </a:xfrm>
            <a:prstGeom prst="rect">
              <a:avLst/>
            </a:prstGeom>
            <a:noFill/>
          </p:spPr>
          <p:txBody>
            <a:bodyPr wrap="none" rtlCol="0">
              <a:spAutoFit/>
            </a:bodyPr>
            <a:lstStyle/>
            <a:p>
              <a:r>
                <a:rPr lang="en-US" b="1" dirty="0" smtClean="0">
                  <a:solidFill>
                    <a:schemeClr val="accent5">
                      <a:lumMod val="75000"/>
                    </a:schemeClr>
                  </a:solidFill>
                </a:rPr>
                <a:t>Sheet Steel</a:t>
              </a:r>
              <a:endParaRPr lang="en-US" b="1" dirty="0">
                <a:solidFill>
                  <a:schemeClr val="accent5">
                    <a:lumMod val="75000"/>
                  </a:schemeClr>
                </a:solidFill>
              </a:endParaRPr>
            </a:p>
          </p:txBody>
        </p:sp>
        <p:sp>
          <p:nvSpPr>
            <p:cNvPr id="50" name="TextBox 49"/>
            <p:cNvSpPr txBox="1"/>
            <p:nvPr/>
          </p:nvSpPr>
          <p:spPr>
            <a:xfrm>
              <a:off x="7535274" y="4527136"/>
              <a:ext cx="542136" cy="338554"/>
            </a:xfrm>
            <a:prstGeom prst="rect">
              <a:avLst/>
            </a:prstGeom>
            <a:noFill/>
          </p:spPr>
          <p:txBody>
            <a:bodyPr wrap="none" rtlCol="0">
              <a:spAutoFit/>
            </a:bodyPr>
            <a:lstStyle/>
            <a:p>
              <a:r>
                <a:rPr lang="en-US" sz="1600" b="1" dirty="0" smtClean="0"/>
                <a:t>55%</a:t>
              </a:r>
              <a:endParaRPr lang="en-US" sz="1600" b="1" dirty="0"/>
            </a:p>
          </p:txBody>
        </p:sp>
        <p:sp>
          <p:nvSpPr>
            <p:cNvPr id="51" name="TextBox 50"/>
            <p:cNvSpPr txBox="1"/>
            <p:nvPr/>
          </p:nvSpPr>
          <p:spPr>
            <a:xfrm rot="21259543">
              <a:off x="5578026" y="4188428"/>
              <a:ext cx="1387047" cy="584775"/>
            </a:xfrm>
            <a:prstGeom prst="rect">
              <a:avLst/>
            </a:prstGeom>
            <a:noFill/>
          </p:spPr>
          <p:txBody>
            <a:bodyPr wrap="none" rtlCol="0">
              <a:spAutoFit/>
            </a:bodyPr>
            <a:lstStyle/>
            <a:p>
              <a:pPr algn="ctr"/>
              <a:r>
                <a:rPr lang="en-US" sz="1600" b="1" dirty="0" smtClean="0"/>
                <a:t>25%-30%</a:t>
              </a:r>
            </a:p>
            <a:p>
              <a:pPr algn="ctr"/>
              <a:r>
                <a:rPr lang="en-US" sz="1600" b="1" dirty="0" smtClean="0"/>
                <a:t>Gross margins</a:t>
              </a:r>
              <a:endParaRPr lang="en-US" sz="1600" b="1" dirty="0"/>
            </a:p>
          </p:txBody>
        </p:sp>
      </p:grpSp>
      <p:grpSp>
        <p:nvGrpSpPr>
          <p:cNvPr id="75" name="Group 74"/>
          <p:cNvGrpSpPr/>
          <p:nvPr/>
        </p:nvGrpSpPr>
        <p:grpSpPr>
          <a:xfrm>
            <a:off x="840144" y="4374051"/>
            <a:ext cx="3448316" cy="1258772"/>
            <a:chOff x="840144" y="4374051"/>
            <a:chExt cx="3448316" cy="1258772"/>
          </a:xfrm>
        </p:grpSpPr>
        <p:sp>
          <p:nvSpPr>
            <p:cNvPr id="55" name="Oval 54"/>
            <p:cNvSpPr>
              <a:spLocks noChangeAspect="1"/>
            </p:cNvSpPr>
            <p:nvPr/>
          </p:nvSpPr>
          <p:spPr>
            <a:xfrm>
              <a:off x="1130131" y="5578823"/>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rot="19753914">
              <a:off x="840144" y="4374051"/>
              <a:ext cx="3448316" cy="369332"/>
            </a:xfrm>
            <a:prstGeom prst="rect">
              <a:avLst/>
            </a:prstGeom>
            <a:noFill/>
          </p:spPr>
          <p:txBody>
            <a:bodyPr wrap="none" rtlCol="0">
              <a:spAutoFit/>
            </a:bodyPr>
            <a:lstStyle/>
            <a:p>
              <a:r>
                <a:rPr lang="en-US" b="1" dirty="0" smtClean="0">
                  <a:solidFill>
                    <a:srgbClr val="FF0000"/>
                  </a:solidFill>
                </a:rPr>
                <a:t>Quality of </a:t>
              </a:r>
              <a:r>
                <a:rPr lang="en-US" b="1" dirty="0" err="1" smtClean="0">
                  <a:solidFill>
                    <a:srgbClr val="FF0000"/>
                  </a:solidFill>
                </a:rPr>
                <a:t>minimill</a:t>
              </a:r>
              <a:r>
                <a:rPr lang="en-US" b="1" dirty="0" smtClean="0">
                  <a:solidFill>
                    <a:srgbClr val="FF0000"/>
                  </a:solidFill>
                </a:rPr>
                <a:t>-produced steel</a:t>
              </a:r>
              <a:endParaRPr lang="en-US" b="1" dirty="0">
                <a:solidFill>
                  <a:srgbClr val="FF0000"/>
                </a:solidFill>
              </a:endParaRPr>
            </a:p>
          </p:txBody>
        </p:sp>
      </p:grpSp>
      <p:cxnSp>
        <p:nvCxnSpPr>
          <p:cNvPr id="60" name="Straight Arrow Connector 59"/>
          <p:cNvCxnSpPr/>
          <p:nvPr/>
        </p:nvCxnSpPr>
        <p:spPr>
          <a:xfrm flipV="1">
            <a:off x="1184131" y="4899765"/>
            <a:ext cx="1254269" cy="679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2450988" y="4053195"/>
            <a:ext cx="1356411" cy="84127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3816798" y="2885966"/>
            <a:ext cx="1559525" cy="116098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5376323" y="1543792"/>
            <a:ext cx="1555986" cy="134217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78" name="Group 77"/>
          <p:cNvGrpSpPr/>
          <p:nvPr/>
        </p:nvGrpSpPr>
        <p:grpSpPr>
          <a:xfrm>
            <a:off x="2291558" y="1104078"/>
            <a:ext cx="4178735" cy="5134282"/>
            <a:chOff x="2291558" y="1104078"/>
            <a:chExt cx="4178735" cy="5134282"/>
          </a:xfrm>
        </p:grpSpPr>
        <p:pic>
          <p:nvPicPr>
            <p:cNvPr id="76" name="Picture 75"/>
            <p:cNvPicPr>
              <a:picLocks noChangeAspect="1"/>
            </p:cNvPicPr>
            <p:nvPr/>
          </p:nvPicPr>
          <p:blipFill>
            <a:blip r:embed="rId4"/>
            <a:stretch>
              <a:fillRect/>
            </a:stretch>
          </p:blipFill>
          <p:spPr>
            <a:xfrm>
              <a:off x="2291558" y="1104078"/>
              <a:ext cx="4178735" cy="5134282"/>
            </a:xfrm>
            <a:prstGeom prst="rect">
              <a:avLst/>
            </a:prstGeom>
          </p:spPr>
        </p:pic>
        <p:sp>
          <p:nvSpPr>
            <p:cNvPr id="77" name="TextBox 76"/>
            <p:cNvSpPr txBox="1"/>
            <p:nvPr/>
          </p:nvSpPr>
          <p:spPr>
            <a:xfrm>
              <a:off x="2754012" y="3696985"/>
              <a:ext cx="2880669" cy="1938992"/>
            </a:xfrm>
            <a:prstGeom prst="rect">
              <a:avLst/>
            </a:prstGeom>
            <a:noFill/>
          </p:spPr>
          <p:txBody>
            <a:bodyPr wrap="square" rtlCol="0">
              <a:spAutoFit/>
            </a:bodyPr>
            <a:lstStyle/>
            <a:p>
              <a:pPr algn="ctr"/>
              <a:r>
                <a:rPr lang="en-US" sz="2400" dirty="0" smtClean="0">
                  <a:latin typeface="Britannic Bold" charset="0"/>
                  <a:ea typeface="Britannic Bold" charset="0"/>
                  <a:cs typeface="Britannic Bold" charset="0"/>
                </a:rPr>
                <a:t>Blast Furnace</a:t>
              </a:r>
            </a:p>
            <a:p>
              <a:pPr algn="ctr"/>
              <a:r>
                <a:rPr lang="en-US" sz="2400" dirty="0" smtClean="0">
                  <a:latin typeface="Britannic Bold" charset="0"/>
                  <a:ea typeface="Britannic Bold" charset="0"/>
                  <a:cs typeface="Britannic Bold" charset="0"/>
                </a:rPr>
                <a:t>Steelmaking</a:t>
              </a:r>
            </a:p>
            <a:p>
              <a:pPr algn="ctr"/>
              <a:r>
                <a:rPr lang="en-US" sz="2400" dirty="0" smtClean="0">
                  <a:latin typeface="Britannic Bold" charset="0"/>
                  <a:ea typeface="Britannic Bold" charset="0"/>
                  <a:cs typeface="Britannic Bold" charset="0"/>
                </a:rPr>
                <a:t>ca. 1st Century AD</a:t>
              </a:r>
            </a:p>
            <a:p>
              <a:pPr algn="ctr"/>
              <a:r>
                <a:rPr lang="en-US" sz="2400" dirty="0">
                  <a:latin typeface="Britannic Bold" charset="0"/>
                  <a:ea typeface="Britannic Bold" charset="0"/>
                  <a:cs typeface="Britannic Bold" charset="0"/>
                </a:rPr>
                <a:t>–</a:t>
              </a:r>
              <a:endParaRPr lang="en-US" sz="2400" dirty="0" smtClean="0">
                <a:latin typeface="Britannic Bold" charset="0"/>
                <a:ea typeface="Britannic Bold" charset="0"/>
                <a:cs typeface="Britannic Bold" charset="0"/>
              </a:endParaRPr>
            </a:p>
            <a:p>
              <a:pPr algn="ctr"/>
              <a:r>
                <a:rPr lang="en-US" sz="2400" dirty="0" smtClean="0">
                  <a:latin typeface="Britannic Bold" charset="0"/>
                  <a:ea typeface="Britannic Bold" charset="0"/>
                  <a:cs typeface="Britannic Bold" charset="0"/>
                </a:rPr>
                <a:t>1995</a:t>
              </a:r>
              <a:endParaRPr lang="en-US" sz="2400" dirty="0">
                <a:latin typeface="Britannic Bold" charset="0"/>
                <a:ea typeface="Britannic Bold" charset="0"/>
                <a:cs typeface="Britannic Bold" charset="0"/>
              </a:endParaRPr>
            </a:p>
          </p:txBody>
        </p:sp>
      </p:grpSp>
      <p:pic>
        <p:nvPicPr>
          <p:cNvPr id="2" name="Picture 1"/>
          <p:cNvPicPr>
            <a:picLocks noChangeAspect="1"/>
          </p:cNvPicPr>
          <p:nvPr/>
        </p:nvPicPr>
        <p:blipFill>
          <a:blip r:embed="rId5"/>
          <a:stretch>
            <a:fillRect/>
          </a:stretch>
        </p:blipFill>
        <p:spPr>
          <a:xfrm>
            <a:off x="520700" y="387350"/>
            <a:ext cx="8102600" cy="6083300"/>
          </a:xfrm>
          <a:prstGeom prst="rect">
            <a:avLst/>
          </a:prstGeom>
        </p:spPr>
      </p:pic>
    </p:spTree>
    <p:extLst>
      <p:ext uri="{BB962C8B-B14F-4D97-AF65-F5344CB8AC3E}">
        <p14:creationId xmlns:p14="http://schemas.microsoft.com/office/powerpoint/2010/main" val="59523061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71"/>
                                        </p:tgtEl>
                                      </p:cBhvr>
                                    </p:animEffect>
                                    <p:anim calcmode="lin" valueType="num">
                                      <p:cBhvr>
                                        <p:cTn id="7" dur="1000"/>
                                        <p:tgtEl>
                                          <p:spTgt spid="71"/>
                                        </p:tgtEl>
                                        <p:attrNameLst>
                                          <p:attrName>ppt_x</p:attrName>
                                        </p:attrNameLst>
                                      </p:cBhvr>
                                      <p:tavLst>
                                        <p:tav tm="0">
                                          <p:val>
                                            <p:strVal val="ppt_x"/>
                                          </p:val>
                                        </p:tav>
                                        <p:tav tm="100000">
                                          <p:val>
                                            <p:strVal val="ppt_x"/>
                                          </p:val>
                                        </p:tav>
                                      </p:tavLst>
                                    </p:anim>
                                    <p:anim calcmode="lin" valueType="num">
                                      <p:cBhvr>
                                        <p:cTn id="8" dur="1000"/>
                                        <p:tgtEl>
                                          <p:spTgt spid="71"/>
                                        </p:tgtEl>
                                        <p:attrNameLst>
                                          <p:attrName>ppt_y</p:attrName>
                                        </p:attrNameLst>
                                      </p:cBhvr>
                                      <p:tavLst>
                                        <p:tav tm="0">
                                          <p:val>
                                            <p:strVal val="ppt_y"/>
                                          </p:val>
                                        </p:tav>
                                        <p:tav tm="100000">
                                          <p:val>
                                            <p:strVal val="ppt_y+.1"/>
                                          </p:val>
                                        </p:tav>
                                      </p:tavLst>
                                    </p:anim>
                                    <p:set>
                                      <p:cBhvr>
                                        <p:cTn id="9" dur="1" fill="hold">
                                          <p:stCondLst>
                                            <p:cond delay="999"/>
                                          </p:stCondLst>
                                        </p:cTn>
                                        <p:tgtEl>
                                          <p:spTgt spid="71"/>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2000"/>
                                        <p:tgtEl>
                                          <p:spTgt spid="10"/>
                                        </p:tgtEl>
                                      </p:cBhvr>
                                    </p:animEffect>
                                  </p:childTnLst>
                                </p:cTn>
                              </p:par>
                              <p:par>
                                <p:cTn id="15" presetID="22" presetClass="entr" presetSubtype="8"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2000"/>
                                        <p:tgtEl>
                                          <p:spTgt spid="25"/>
                                        </p:tgtEl>
                                      </p:cBhvr>
                                    </p:animEffect>
                                  </p:childTnLst>
                                </p:cTn>
                              </p:par>
                            </p:childTnLst>
                          </p:cTn>
                        </p:par>
                        <p:par>
                          <p:cTn id="18" fill="hold">
                            <p:stCondLst>
                              <p:cond delay="2000"/>
                            </p:stCondLst>
                            <p:childTnLst>
                              <p:par>
                                <p:cTn id="19" presetID="9"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dissolve">
                                      <p:cBhvr>
                                        <p:cTn id="21" dur="10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20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20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2000"/>
                                        <p:tgtEl>
                                          <p:spTgt spid="4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2000"/>
                                        <p:tgtEl>
                                          <p:spTgt spid="47"/>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dissolve">
                                      <p:cBhvr>
                                        <p:cTn id="46" dur="1000"/>
                                        <p:tgtEl>
                                          <p:spTgt spid="7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2000"/>
                                        <p:tgtEl>
                                          <p:spTgt spid="60"/>
                                        </p:tgtEl>
                                      </p:cBhvr>
                                    </p:animEffect>
                                  </p:childTnLst>
                                </p:cTn>
                              </p:par>
                            </p:childTnLst>
                          </p:cTn>
                        </p:par>
                      </p:childTnLst>
                    </p:cTn>
                  </p:par>
                  <p:par>
                    <p:cTn id="52" fill="hold">
                      <p:stCondLst>
                        <p:cond delay="indefinite"/>
                      </p:stCondLst>
                      <p:childTnLst>
                        <p:par>
                          <p:cTn id="53" fill="hold">
                            <p:stCondLst>
                              <p:cond delay="0"/>
                            </p:stCondLst>
                            <p:childTnLst>
                              <p:par>
                                <p:cTn id="54" presetID="37" presetClass="exit" presetSubtype="0" fill="hold" nodeType="clickEffect">
                                  <p:stCondLst>
                                    <p:cond delay="0"/>
                                  </p:stCondLst>
                                  <p:childTnLst>
                                    <p:animEffect transition="out" filter="fade">
                                      <p:cBhvr>
                                        <p:cTn id="55" dur="2000"/>
                                        <p:tgtEl>
                                          <p:spTgt spid="35"/>
                                        </p:tgtEl>
                                      </p:cBhvr>
                                    </p:animEffect>
                                    <p:anim calcmode="lin" valueType="num">
                                      <p:cBhvr>
                                        <p:cTn id="56" dur="2000"/>
                                        <p:tgtEl>
                                          <p:spTgt spid="35"/>
                                        </p:tgtEl>
                                        <p:attrNameLst>
                                          <p:attrName>ppt_x</p:attrName>
                                        </p:attrNameLst>
                                      </p:cBhvr>
                                      <p:tavLst>
                                        <p:tav tm="0">
                                          <p:val>
                                            <p:strVal val="ppt_x"/>
                                          </p:val>
                                        </p:tav>
                                        <p:tav tm="100000">
                                          <p:val>
                                            <p:strVal val="ppt_x"/>
                                          </p:val>
                                        </p:tav>
                                      </p:tavLst>
                                    </p:anim>
                                    <p:anim calcmode="lin" valueType="num">
                                      <p:cBhvr>
                                        <p:cTn id="57" dur="200" decel="100000"/>
                                        <p:tgtEl>
                                          <p:spTgt spid="35"/>
                                        </p:tgtEl>
                                        <p:attrNameLst>
                                          <p:attrName>ppt_y</p:attrName>
                                        </p:attrNameLst>
                                      </p:cBhvr>
                                      <p:tavLst>
                                        <p:tav tm="0">
                                          <p:val>
                                            <p:strVal val="ppt_y"/>
                                          </p:val>
                                        </p:tav>
                                        <p:tav tm="100000">
                                          <p:val>
                                            <p:strVal val="ppt_y-.03"/>
                                          </p:val>
                                        </p:tav>
                                      </p:tavLst>
                                    </p:anim>
                                    <p:anim calcmode="lin" valueType="num">
                                      <p:cBhvr>
                                        <p:cTn id="58" dur="1800" accel="100000">
                                          <p:stCondLst>
                                            <p:cond delay="200"/>
                                          </p:stCondLst>
                                        </p:cTn>
                                        <p:tgtEl>
                                          <p:spTgt spid="35"/>
                                        </p:tgtEl>
                                        <p:attrNameLst>
                                          <p:attrName>ppt_y</p:attrName>
                                        </p:attrNameLst>
                                      </p:cBhvr>
                                      <p:tavLst>
                                        <p:tav tm="0">
                                          <p:val>
                                            <p:strVal val="ppt_y"/>
                                          </p:val>
                                        </p:tav>
                                        <p:tav tm="100000">
                                          <p:val>
                                            <p:strVal val="ppt_y+1"/>
                                          </p:val>
                                        </p:tav>
                                      </p:tavLst>
                                    </p:anim>
                                    <p:set>
                                      <p:cBhvr>
                                        <p:cTn id="59" dur="1" fill="hold">
                                          <p:stCondLst>
                                            <p:cond delay="1999"/>
                                          </p:stCondLst>
                                        </p:cTn>
                                        <p:tgtEl>
                                          <p:spTgt spid="35"/>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61"/>
                                        </p:tgtEl>
                                        <p:attrNameLst>
                                          <p:attrName>style.visibility</p:attrName>
                                        </p:attrNameLst>
                                      </p:cBhvr>
                                      <p:to>
                                        <p:strVal val="visible"/>
                                      </p:to>
                                    </p:set>
                                    <p:animEffect transition="in" filter="wipe(left)">
                                      <p:cBhvr>
                                        <p:cTn id="64" dur="2000"/>
                                        <p:tgtEl>
                                          <p:spTgt spid="61"/>
                                        </p:tgtEl>
                                      </p:cBhvr>
                                    </p:animEffect>
                                  </p:childTnLst>
                                </p:cTn>
                              </p:par>
                            </p:childTnLst>
                          </p:cTn>
                        </p:par>
                      </p:childTnLst>
                    </p:cTn>
                  </p:par>
                  <p:par>
                    <p:cTn id="65" fill="hold">
                      <p:stCondLst>
                        <p:cond delay="indefinite"/>
                      </p:stCondLst>
                      <p:childTnLst>
                        <p:par>
                          <p:cTn id="66" fill="hold">
                            <p:stCondLst>
                              <p:cond delay="0"/>
                            </p:stCondLst>
                            <p:childTnLst>
                              <p:par>
                                <p:cTn id="67" presetID="37" presetClass="exit" presetSubtype="0" fill="hold" nodeType="clickEffect">
                                  <p:stCondLst>
                                    <p:cond delay="0"/>
                                  </p:stCondLst>
                                  <p:childTnLst>
                                    <p:animEffect transition="out" filter="fade">
                                      <p:cBhvr>
                                        <p:cTn id="68" dur="2000"/>
                                        <p:tgtEl>
                                          <p:spTgt spid="36"/>
                                        </p:tgtEl>
                                      </p:cBhvr>
                                    </p:animEffect>
                                    <p:anim calcmode="lin" valueType="num">
                                      <p:cBhvr>
                                        <p:cTn id="69" dur="2000"/>
                                        <p:tgtEl>
                                          <p:spTgt spid="36"/>
                                        </p:tgtEl>
                                        <p:attrNameLst>
                                          <p:attrName>ppt_x</p:attrName>
                                        </p:attrNameLst>
                                      </p:cBhvr>
                                      <p:tavLst>
                                        <p:tav tm="0">
                                          <p:val>
                                            <p:strVal val="ppt_x"/>
                                          </p:val>
                                        </p:tav>
                                        <p:tav tm="100000">
                                          <p:val>
                                            <p:strVal val="ppt_x"/>
                                          </p:val>
                                        </p:tav>
                                      </p:tavLst>
                                    </p:anim>
                                    <p:anim calcmode="lin" valueType="num">
                                      <p:cBhvr>
                                        <p:cTn id="70" dur="200" decel="100000"/>
                                        <p:tgtEl>
                                          <p:spTgt spid="36"/>
                                        </p:tgtEl>
                                        <p:attrNameLst>
                                          <p:attrName>ppt_y</p:attrName>
                                        </p:attrNameLst>
                                      </p:cBhvr>
                                      <p:tavLst>
                                        <p:tav tm="0">
                                          <p:val>
                                            <p:strVal val="ppt_y"/>
                                          </p:val>
                                        </p:tav>
                                        <p:tav tm="100000">
                                          <p:val>
                                            <p:strVal val="ppt_y-.03"/>
                                          </p:val>
                                        </p:tav>
                                      </p:tavLst>
                                    </p:anim>
                                    <p:anim calcmode="lin" valueType="num">
                                      <p:cBhvr>
                                        <p:cTn id="71" dur="1800" accel="100000">
                                          <p:stCondLst>
                                            <p:cond delay="200"/>
                                          </p:stCondLst>
                                        </p:cTn>
                                        <p:tgtEl>
                                          <p:spTgt spid="36"/>
                                        </p:tgtEl>
                                        <p:attrNameLst>
                                          <p:attrName>ppt_y</p:attrName>
                                        </p:attrNameLst>
                                      </p:cBhvr>
                                      <p:tavLst>
                                        <p:tav tm="0">
                                          <p:val>
                                            <p:strVal val="ppt_y"/>
                                          </p:val>
                                        </p:tav>
                                        <p:tav tm="100000">
                                          <p:val>
                                            <p:strVal val="ppt_y+1"/>
                                          </p:val>
                                        </p:tav>
                                      </p:tavLst>
                                    </p:anim>
                                    <p:set>
                                      <p:cBhvr>
                                        <p:cTn id="72" dur="1" fill="hold">
                                          <p:stCondLst>
                                            <p:cond delay="1999"/>
                                          </p:stCondLst>
                                        </p:cTn>
                                        <p:tgtEl>
                                          <p:spTgt spid="36"/>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wipe(left)">
                                      <p:cBhvr>
                                        <p:cTn id="77" dur="2000"/>
                                        <p:tgtEl>
                                          <p:spTgt spid="64"/>
                                        </p:tgtEl>
                                      </p:cBhvr>
                                    </p:animEffect>
                                  </p:childTnLst>
                                </p:cTn>
                              </p:par>
                            </p:childTnLst>
                          </p:cTn>
                        </p:par>
                      </p:childTnLst>
                    </p:cTn>
                  </p:par>
                  <p:par>
                    <p:cTn id="78" fill="hold">
                      <p:stCondLst>
                        <p:cond delay="indefinite"/>
                      </p:stCondLst>
                      <p:childTnLst>
                        <p:par>
                          <p:cTn id="79" fill="hold">
                            <p:stCondLst>
                              <p:cond delay="0"/>
                            </p:stCondLst>
                            <p:childTnLst>
                              <p:par>
                                <p:cTn id="80" presetID="37" presetClass="exit" presetSubtype="0" fill="hold" nodeType="clickEffect">
                                  <p:stCondLst>
                                    <p:cond delay="0"/>
                                  </p:stCondLst>
                                  <p:childTnLst>
                                    <p:animEffect transition="out" filter="fade">
                                      <p:cBhvr>
                                        <p:cTn id="81" dur="2000"/>
                                        <p:tgtEl>
                                          <p:spTgt spid="41"/>
                                        </p:tgtEl>
                                      </p:cBhvr>
                                    </p:animEffect>
                                    <p:anim calcmode="lin" valueType="num">
                                      <p:cBhvr>
                                        <p:cTn id="82" dur="2000"/>
                                        <p:tgtEl>
                                          <p:spTgt spid="41"/>
                                        </p:tgtEl>
                                        <p:attrNameLst>
                                          <p:attrName>ppt_x</p:attrName>
                                        </p:attrNameLst>
                                      </p:cBhvr>
                                      <p:tavLst>
                                        <p:tav tm="0">
                                          <p:val>
                                            <p:strVal val="ppt_x"/>
                                          </p:val>
                                        </p:tav>
                                        <p:tav tm="100000">
                                          <p:val>
                                            <p:strVal val="ppt_x"/>
                                          </p:val>
                                        </p:tav>
                                      </p:tavLst>
                                    </p:anim>
                                    <p:anim calcmode="lin" valueType="num">
                                      <p:cBhvr>
                                        <p:cTn id="83" dur="200" decel="100000"/>
                                        <p:tgtEl>
                                          <p:spTgt spid="41"/>
                                        </p:tgtEl>
                                        <p:attrNameLst>
                                          <p:attrName>ppt_y</p:attrName>
                                        </p:attrNameLst>
                                      </p:cBhvr>
                                      <p:tavLst>
                                        <p:tav tm="0">
                                          <p:val>
                                            <p:strVal val="ppt_y"/>
                                          </p:val>
                                        </p:tav>
                                        <p:tav tm="100000">
                                          <p:val>
                                            <p:strVal val="ppt_y-.03"/>
                                          </p:val>
                                        </p:tav>
                                      </p:tavLst>
                                    </p:anim>
                                    <p:anim calcmode="lin" valueType="num">
                                      <p:cBhvr>
                                        <p:cTn id="84" dur="1800" accel="100000">
                                          <p:stCondLst>
                                            <p:cond delay="200"/>
                                          </p:stCondLst>
                                        </p:cTn>
                                        <p:tgtEl>
                                          <p:spTgt spid="41"/>
                                        </p:tgtEl>
                                        <p:attrNameLst>
                                          <p:attrName>ppt_y</p:attrName>
                                        </p:attrNameLst>
                                      </p:cBhvr>
                                      <p:tavLst>
                                        <p:tav tm="0">
                                          <p:val>
                                            <p:strVal val="ppt_y"/>
                                          </p:val>
                                        </p:tav>
                                        <p:tav tm="100000">
                                          <p:val>
                                            <p:strVal val="ppt_y+1"/>
                                          </p:val>
                                        </p:tav>
                                      </p:tavLst>
                                    </p:anim>
                                    <p:set>
                                      <p:cBhvr>
                                        <p:cTn id="85" dur="1" fill="hold">
                                          <p:stCondLst>
                                            <p:cond delay="1999"/>
                                          </p:stCondLst>
                                        </p:cTn>
                                        <p:tgtEl>
                                          <p:spTgt spid="41"/>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nodeType="click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wipe(left)">
                                      <p:cBhvr>
                                        <p:cTn id="90" dur="2000"/>
                                        <p:tgtEl>
                                          <p:spTgt spid="67"/>
                                        </p:tgtEl>
                                      </p:cBhvr>
                                    </p:animEffect>
                                  </p:childTnLst>
                                </p:cTn>
                              </p:par>
                            </p:childTnLst>
                          </p:cTn>
                        </p:par>
                      </p:childTnLst>
                    </p:cTn>
                  </p:par>
                  <p:par>
                    <p:cTn id="91" fill="hold">
                      <p:stCondLst>
                        <p:cond delay="indefinite"/>
                      </p:stCondLst>
                      <p:childTnLst>
                        <p:par>
                          <p:cTn id="92" fill="hold">
                            <p:stCondLst>
                              <p:cond delay="0"/>
                            </p:stCondLst>
                            <p:childTnLst>
                              <p:par>
                                <p:cTn id="93" presetID="37" presetClass="exit" presetSubtype="0" fill="hold" nodeType="clickEffect">
                                  <p:stCondLst>
                                    <p:cond delay="0"/>
                                  </p:stCondLst>
                                  <p:childTnLst>
                                    <p:animEffect transition="out" filter="fade">
                                      <p:cBhvr>
                                        <p:cTn id="94" dur="2000"/>
                                        <p:tgtEl>
                                          <p:spTgt spid="47"/>
                                        </p:tgtEl>
                                      </p:cBhvr>
                                    </p:animEffect>
                                    <p:anim calcmode="lin" valueType="num">
                                      <p:cBhvr>
                                        <p:cTn id="95" dur="2000"/>
                                        <p:tgtEl>
                                          <p:spTgt spid="47"/>
                                        </p:tgtEl>
                                        <p:attrNameLst>
                                          <p:attrName>ppt_x</p:attrName>
                                        </p:attrNameLst>
                                      </p:cBhvr>
                                      <p:tavLst>
                                        <p:tav tm="0">
                                          <p:val>
                                            <p:strVal val="ppt_x"/>
                                          </p:val>
                                        </p:tav>
                                        <p:tav tm="100000">
                                          <p:val>
                                            <p:strVal val="ppt_x"/>
                                          </p:val>
                                        </p:tav>
                                      </p:tavLst>
                                    </p:anim>
                                    <p:anim calcmode="lin" valueType="num">
                                      <p:cBhvr>
                                        <p:cTn id="96" dur="200" decel="100000"/>
                                        <p:tgtEl>
                                          <p:spTgt spid="47"/>
                                        </p:tgtEl>
                                        <p:attrNameLst>
                                          <p:attrName>ppt_y</p:attrName>
                                        </p:attrNameLst>
                                      </p:cBhvr>
                                      <p:tavLst>
                                        <p:tav tm="0">
                                          <p:val>
                                            <p:strVal val="ppt_y"/>
                                          </p:val>
                                        </p:tav>
                                        <p:tav tm="100000">
                                          <p:val>
                                            <p:strVal val="ppt_y-.03"/>
                                          </p:val>
                                        </p:tav>
                                      </p:tavLst>
                                    </p:anim>
                                    <p:anim calcmode="lin" valueType="num">
                                      <p:cBhvr>
                                        <p:cTn id="97" dur="1800" accel="100000">
                                          <p:stCondLst>
                                            <p:cond delay="200"/>
                                          </p:stCondLst>
                                        </p:cTn>
                                        <p:tgtEl>
                                          <p:spTgt spid="47"/>
                                        </p:tgtEl>
                                        <p:attrNameLst>
                                          <p:attrName>ppt_y</p:attrName>
                                        </p:attrNameLst>
                                      </p:cBhvr>
                                      <p:tavLst>
                                        <p:tav tm="0">
                                          <p:val>
                                            <p:strVal val="ppt_y"/>
                                          </p:val>
                                        </p:tav>
                                        <p:tav tm="100000">
                                          <p:val>
                                            <p:strVal val="ppt_y+1"/>
                                          </p:val>
                                        </p:tav>
                                      </p:tavLst>
                                    </p:anim>
                                    <p:set>
                                      <p:cBhvr>
                                        <p:cTn id="98" dur="1" fill="hold">
                                          <p:stCondLst>
                                            <p:cond delay="1999"/>
                                          </p:stCondLst>
                                        </p:cTn>
                                        <p:tgtEl>
                                          <p:spTgt spid="47"/>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nodeType="clickEffect">
                                  <p:stCondLst>
                                    <p:cond delay="0"/>
                                  </p:stCondLst>
                                  <p:childTnLst>
                                    <p:set>
                                      <p:cBhvr>
                                        <p:cTn id="102" dur="1" fill="hold">
                                          <p:stCondLst>
                                            <p:cond delay="0"/>
                                          </p:stCondLst>
                                        </p:cTn>
                                        <p:tgtEl>
                                          <p:spTgt spid="78"/>
                                        </p:tgtEl>
                                        <p:attrNameLst>
                                          <p:attrName>style.visibility</p:attrName>
                                        </p:attrNameLst>
                                      </p:cBhvr>
                                      <p:to>
                                        <p:strVal val="visible"/>
                                      </p:to>
                                    </p:set>
                                    <p:anim calcmode="lin" valueType="num">
                                      <p:cBhvr>
                                        <p:cTn id="103" dur="3000" fill="hold"/>
                                        <p:tgtEl>
                                          <p:spTgt spid="78"/>
                                        </p:tgtEl>
                                        <p:attrNameLst>
                                          <p:attrName>ppt_w</p:attrName>
                                        </p:attrNameLst>
                                      </p:cBhvr>
                                      <p:tavLst>
                                        <p:tav tm="0">
                                          <p:val>
                                            <p:fltVal val="0"/>
                                          </p:val>
                                        </p:tav>
                                        <p:tav tm="100000">
                                          <p:val>
                                            <p:strVal val="#ppt_w"/>
                                          </p:val>
                                        </p:tav>
                                      </p:tavLst>
                                    </p:anim>
                                    <p:anim calcmode="lin" valueType="num">
                                      <p:cBhvr>
                                        <p:cTn id="104" dur="3000" fill="hold"/>
                                        <p:tgtEl>
                                          <p:spTgt spid="78"/>
                                        </p:tgtEl>
                                        <p:attrNameLst>
                                          <p:attrName>ppt_h</p:attrName>
                                        </p:attrNameLst>
                                      </p:cBhvr>
                                      <p:tavLst>
                                        <p:tav tm="0">
                                          <p:val>
                                            <p:fltVal val="0"/>
                                          </p:val>
                                        </p:tav>
                                        <p:tav tm="100000">
                                          <p:val>
                                            <p:strVal val="#ppt_h"/>
                                          </p:val>
                                        </p:tav>
                                      </p:tavLst>
                                    </p:anim>
                                    <p:animEffect transition="in" filter="fade">
                                      <p:cBhvr>
                                        <p:cTn id="105" dur="3000"/>
                                        <p:tgtEl>
                                          <p:spTgt spid="78"/>
                                        </p:tgtEl>
                                      </p:cBhvr>
                                    </p:animEffect>
                                  </p:childTnLst>
                                </p:cTn>
                              </p:par>
                            </p:childTnLst>
                          </p:cTn>
                        </p:par>
                      </p:childTnLst>
                    </p:cTn>
                  </p:par>
                  <p:par>
                    <p:cTn id="106" fill="hold">
                      <p:stCondLst>
                        <p:cond delay="indefinite"/>
                      </p:stCondLst>
                      <p:childTnLst>
                        <p:par>
                          <p:cTn id="107" fill="hold">
                            <p:stCondLst>
                              <p:cond delay="0"/>
                            </p:stCondLst>
                            <p:childTnLst>
                              <p:par>
                                <p:cTn id="108" presetID="9" presetClass="entr" presetSubtype="0" fill="hold" nodeType="clickEffect">
                                  <p:stCondLst>
                                    <p:cond delay="0"/>
                                  </p:stCondLst>
                                  <p:childTnLst>
                                    <p:set>
                                      <p:cBhvr>
                                        <p:cTn id="109" dur="1" fill="hold">
                                          <p:stCondLst>
                                            <p:cond delay="0"/>
                                          </p:stCondLst>
                                        </p:cTn>
                                        <p:tgtEl>
                                          <p:spTgt spid="2"/>
                                        </p:tgtEl>
                                        <p:attrNameLst>
                                          <p:attrName>style.visibility</p:attrName>
                                        </p:attrNameLst>
                                      </p:cBhvr>
                                      <p:to>
                                        <p:strVal val="visible"/>
                                      </p:to>
                                    </p:set>
                                    <p:animEffect transition="in" filter="dissolve">
                                      <p:cBhvr>
                                        <p:cTn id="1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theme/theme1.xml><?xml version="1.0" encoding="utf-8"?>
<a:theme xmlns:a="http://schemas.openxmlformats.org/drawingml/2006/main" name="Thème Offic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9279</TotalTime>
  <Words>1176</Words>
  <Application>Microsoft Macintosh PowerPoint</Application>
  <PresentationFormat>On-screen Show (4:3)</PresentationFormat>
  <Paragraphs>210</Paragraphs>
  <Slides>17</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 Black</vt:lpstr>
      <vt:lpstr>Bauhaus 93</vt:lpstr>
      <vt:lpstr>Britannic Bold</vt:lpstr>
      <vt:lpstr>Calibri</vt:lpstr>
      <vt:lpstr>Calibri Light</vt:lpstr>
      <vt:lpstr>Clear Sans</vt:lpstr>
      <vt:lpstr>Comic Sans MS</vt:lpstr>
      <vt:lpstr>Arial</vt:lpstr>
      <vt:lpstr>Thème Office</vt:lpstr>
      <vt:lpstr>A tale of two programs</vt:lpstr>
      <vt:lpstr>Disclaimer</vt:lpstr>
      <vt:lpstr>A performance wall</vt:lpstr>
      <vt:lpstr>GEANT4</vt:lpstr>
      <vt:lpstr>SIMD boost?</vt:lpstr>
      <vt:lpstr>(R)evolution?</vt:lpstr>
      <vt:lpstr>A theoretical model</vt:lpstr>
      <vt:lpstr>Classical Disruptive Innovation</vt:lpstr>
      <vt:lpstr>Classical example</vt:lpstr>
      <vt:lpstr>More examples</vt:lpstr>
      <vt:lpstr>Does it applies?</vt:lpstr>
      <vt:lpstr>Adopted Strategy</vt:lpstr>
      <vt:lpstr>Disruptive (r)evolution?</vt:lpstr>
      <vt:lpstr>Geometry example</vt:lpstr>
      <vt:lpstr>Physics example</vt:lpstr>
      <vt:lpstr>Benefits to current experiments</vt:lpstr>
      <vt:lpstr>Conclusions</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Federico Carminati</cp:lastModifiedBy>
  <cp:revision>320</cp:revision>
  <cp:lastPrinted>2018-04-26T11:21:04Z</cp:lastPrinted>
  <dcterms:created xsi:type="dcterms:W3CDTF">2017-05-22T08:24:09Z</dcterms:created>
  <dcterms:modified xsi:type="dcterms:W3CDTF">2018-07-09T12:16:32Z</dcterms:modified>
</cp:coreProperties>
</file>