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42808525"/>
  <p:notesSz cx="6858000" cy="9144000"/>
  <p:defaultTextStyle>
    <a:defPPr>
      <a:defRPr lang="el-GR"/>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33" d="100"/>
          <a:sy n="33" d="100"/>
        </p:scale>
        <p:origin x="-342" y="3954"/>
      </p:cViewPr>
      <p:guideLst>
        <p:guide orient="horz" pos="13483"/>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2"/>
            <a:ext cx="25737979" cy="9176087"/>
          </a:xfrm>
        </p:spPr>
        <p:txBody>
          <a:bodyPr/>
          <a:lstStyle/>
          <a:p>
            <a:r>
              <a:rPr lang="en-US" smtClean="0"/>
              <a:t>Click to edit Master title style</a:t>
            </a:r>
            <a:endParaRPr lang="el-GR"/>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455DECB9-0125-4B37-8D1A-F1A248C99F31}" type="datetimeFigureOut">
              <a:rPr lang="el-GR" smtClean="0"/>
              <a:pPr/>
              <a:t>22/6/2018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55DECB9-0125-4B37-8D1A-F1A248C99F31}" type="datetimeFigureOut">
              <a:rPr lang="el-GR" smtClean="0"/>
              <a:pPr/>
              <a:t>22/6/2018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29"/>
            <a:ext cx="6812994" cy="3652597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1513999" y="1714329"/>
            <a:ext cx="19934317" cy="3652597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55DECB9-0125-4B37-8D1A-F1A248C99F31}" type="datetimeFigureOut">
              <a:rPr lang="el-GR" smtClean="0"/>
              <a:pPr/>
              <a:t>22/6/2018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55DECB9-0125-4B37-8D1A-F1A248C99F31}" type="datetimeFigureOut">
              <a:rPr lang="el-GR" smtClean="0"/>
              <a:pPr/>
              <a:t>22/6/2018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27508444"/>
            <a:ext cx="25737979" cy="8502249"/>
          </a:xfrm>
        </p:spPr>
        <p:txBody>
          <a:bodyPr anchor="t"/>
          <a:lstStyle>
            <a:lvl1pPr algn="l">
              <a:defRPr sz="18300" b="1" cap="all"/>
            </a:lvl1pPr>
          </a:lstStyle>
          <a:p>
            <a:r>
              <a:rPr lang="en-US" smtClean="0"/>
              <a:t>Click to edit Master title style</a:t>
            </a:r>
            <a:endParaRPr lang="el-GR"/>
          </a:p>
        </p:txBody>
      </p:sp>
      <p:sp>
        <p:nvSpPr>
          <p:cNvPr id="3" name="Text Placeholder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5DECB9-0125-4B37-8D1A-F1A248C99F31}" type="datetimeFigureOut">
              <a:rPr lang="el-GR" smtClean="0"/>
              <a:pPr/>
              <a:t>22/6/2018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455DECB9-0125-4B37-8D1A-F1A248C99F31}" type="datetimeFigureOut">
              <a:rPr lang="el-GR" smtClean="0"/>
              <a:pPr/>
              <a:t>22/6/2018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455DECB9-0125-4B37-8D1A-F1A248C99F31}" type="datetimeFigureOut">
              <a:rPr lang="el-GR" smtClean="0"/>
              <a:pPr/>
              <a:t>22/6/2018</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455DECB9-0125-4B37-8D1A-F1A248C99F31}" type="datetimeFigureOut">
              <a:rPr lang="el-GR" smtClean="0"/>
              <a:pPr/>
              <a:t>22/6/2018</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5DECB9-0125-4B37-8D1A-F1A248C99F31}" type="datetimeFigureOut">
              <a:rPr lang="el-GR" smtClean="0"/>
              <a:pPr/>
              <a:t>22/6/2018</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anchor="b"/>
          <a:lstStyle>
            <a:lvl1pPr algn="l">
              <a:defRPr sz="9100" b="1"/>
            </a:lvl1pPr>
          </a:lstStyle>
          <a:p>
            <a:r>
              <a:rPr lang="en-US" smtClean="0"/>
              <a:t>Click to edit Master title style</a:t>
            </a:r>
            <a:endParaRPr lang="el-GR"/>
          </a:p>
        </p:txBody>
      </p:sp>
      <p:sp>
        <p:nvSpPr>
          <p:cNvPr id="3" name="Content Placeholder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DECB9-0125-4B37-8D1A-F1A248C99F31}" type="datetimeFigureOut">
              <a:rPr lang="el-GR" smtClean="0"/>
              <a:pPr/>
              <a:t>22/6/2018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68"/>
            <a:ext cx="18167985" cy="3537652"/>
          </a:xfrm>
        </p:spPr>
        <p:txBody>
          <a:bodyPr anchor="b"/>
          <a:lstStyle>
            <a:lvl1pPr algn="l">
              <a:defRPr sz="9100" b="1"/>
            </a:lvl1pPr>
          </a:lstStyle>
          <a:p>
            <a:r>
              <a:rPr lang="en-US" smtClean="0"/>
              <a:t>Click to edit Master title style</a:t>
            </a:r>
            <a:endParaRPr lang="el-GR"/>
          </a:p>
        </p:txBody>
      </p:sp>
      <p:sp>
        <p:nvSpPr>
          <p:cNvPr id="3" name="Picture Placeholder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l-GR"/>
          </a:p>
        </p:txBody>
      </p:sp>
      <p:sp>
        <p:nvSpPr>
          <p:cNvPr id="4" name="Text Placeholder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DECB9-0125-4B37-8D1A-F1A248C99F31}" type="datetimeFigureOut">
              <a:rPr lang="el-GR" smtClean="0"/>
              <a:pPr/>
              <a:t>22/6/2018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A9C2B3B5-2A20-40C9-B694-032493536C5A}"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1513999"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455DECB9-0125-4B37-8D1A-F1A248C99F31}" type="datetimeFigureOut">
              <a:rPr lang="el-GR" smtClean="0"/>
              <a:pPr/>
              <a:t>22/6/2018</a:t>
            </a:fld>
            <a:endParaRPr lang="el-GR"/>
          </a:p>
        </p:txBody>
      </p:sp>
      <p:sp>
        <p:nvSpPr>
          <p:cNvPr id="5" name="Footer Placeholder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A9C2B3B5-2A20-40C9-B694-032493536C5A}"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l-GR"/>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1513999" y="1714326"/>
            <a:ext cx="27251978" cy="3544948"/>
          </a:xfrm>
        </p:spPr>
        <p:txBody>
          <a:bodyPr>
            <a:normAutofit fontScale="90000"/>
          </a:bodyPr>
          <a:lstStyle/>
          <a:p>
            <a:r>
              <a:rPr lang="en-US" sz="6000" b="1" dirty="0" smtClean="0">
                <a:latin typeface="Times New Roman" pitchFamily="18" charset="0"/>
                <a:cs typeface="Times New Roman" pitchFamily="18" charset="0"/>
              </a:rPr>
              <a:t>A Historic Data Quality Monitor (HDQM) tool for the CMS Tracker Detector</a:t>
            </a:r>
            <a:r>
              <a:rPr lang="en-US" sz="9600" b="1" dirty="0"/>
              <a:t/>
            </a:r>
            <a:br>
              <a:rPr lang="en-US" sz="9600" b="1" dirty="0"/>
            </a:br>
            <a:r>
              <a:rPr lang="en-US" sz="9600" b="1" dirty="0" smtClean="0"/>
              <a:t/>
            </a:r>
            <a:br>
              <a:rPr lang="en-US" sz="9600" b="1" dirty="0" smtClean="0"/>
            </a:br>
            <a:endParaRPr lang="el-GR" sz="10000" dirty="0">
              <a:latin typeface="Times New Roman" pitchFamily="18" charset="0"/>
              <a:cs typeface="Times New Roman" pitchFamily="18" charset="0"/>
            </a:endParaRPr>
          </a:p>
        </p:txBody>
      </p:sp>
      <p:sp>
        <p:nvSpPr>
          <p:cNvPr id="13" name="TextBox 12"/>
          <p:cNvSpPr txBox="1"/>
          <p:nvPr/>
        </p:nvSpPr>
        <p:spPr>
          <a:xfrm>
            <a:off x="1923957" y="5473588"/>
            <a:ext cx="12644526" cy="4031873"/>
          </a:xfrm>
          <a:prstGeom prst="rect">
            <a:avLst/>
          </a:prstGeom>
          <a:noFill/>
        </p:spPr>
        <p:txBody>
          <a:bodyPr wrap="square" rtlCol="0">
            <a:spAutoFit/>
          </a:bodyPr>
          <a:lstStyle/>
          <a:p>
            <a:r>
              <a:rPr lang="en-US" sz="6000" dirty="0" smtClean="0">
                <a:latin typeface="Times New Roman" pitchFamily="18" charset="0"/>
                <a:cs typeface="Times New Roman" pitchFamily="18" charset="0"/>
              </a:rPr>
              <a:t>Introduction</a:t>
            </a:r>
          </a:p>
          <a:p>
            <a:pPr algn="just"/>
            <a:r>
              <a:rPr lang="en-US" sz="2800" dirty="0" smtClean="0">
                <a:latin typeface="Times New Roman" pitchFamily="18" charset="0"/>
                <a:cs typeface="Times New Roman" pitchFamily="18" charset="0"/>
              </a:rPr>
              <a:t>     Monitoring </a:t>
            </a:r>
            <a:r>
              <a:rPr lang="en-US" sz="2800" dirty="0">
                <a:latin typeface="Times New Roman" pitchFamily="18" charset="0"/>
                <a:cs typeface="Times New Roman" pitchFamily="18" charset="0"/>
              </a:rPr>
              <a:t>the time evolution of sensitive quantities is fundamental to LHC experiments. It </a:t>
            </a:r>
            <a:r>
              <a:rPr lang="en-US" sz="2800" dirty="0" smtClean="0">
                <a:latin typeface="Times New Roman" pitchFamily="18" charset="0"/>
                <a:cs typeface="Times New Roman" pitchFamily="18" charset="0"/>
              </a:rPr>
              <a:t>permits keeping </a:t>
            </a:r>
            <a:r>
              <a:rPr lang="en-US" sz="2800" dirty="0">
                <a:latin typeface="Times New Roman" pitchFamily="18" charset="0"/>
                <a:cs typeface="Times New Roman" pitchFamily="18" charset="0"/>
              </a:rPr>
              <a:t>control on data quality during LHC running and also effectively checking the influence on </a:t>
            </a:r>
            <a:r>
              <a:rPr lang="en-US" sz="2800" dirty="0" smtClean="0">
                <a:latin typeface="Times New Roman" pitchFamily="18" charset="0"/>
                <a:cs typeface="Times New Roman" pitchFamily="18" charset="0"/>
              </a:rPr>
              <a:t>data of </a:t>
            </a:r>
            <a:r>
              <a:rPr lang="en-US" sz="2800" dirty="0">
                <a:latin typeface="Times New Roman" pitchFamily="18" charset="0"/>
                <a:cs typeface="Times New Roman" pitchFamily="18" charset="0"/>
              </a:rPr>
              <a:t>any detector calibration performed during the year. The Historic Data Quality Monitor (</a:t>
            </a:r>
            <a:r>
              <a:rPr lang="en-US" sz="2800" dirty="0" smtClean="0">
                <a:latin typeface="Times New Roman" pitchFamily="18" charset="0"/>
                <a:cs typeface="Times New Roman" pitchFamily="18" charset="0"/>
              </a:rPr>
              <a:t>HDQM) of </a:t>
            </a:r>
            <a:r>
              <a:rPr lang="en-US" sz="2800" dirty="0">
                <a:latin typeface="Times New Roman" pitchFamily="18" charset="0"/>
                <a:cs typeface="Times New Roman" pitchFamily="18" charset="0"/>
              </a:rPr>
              <a:t>the CMS experiment is a framework developed by the Tracker group of the CMS </a:t>
            </a:r>
            <a:r>
              <a:rPr lang="en-US" sz="2800" dirty="0" smtClean="0">
                <a:latin typeface="Times New Roman" pitchFamily="18" charset="0"/>
                <a:cs typeface="Times New Roman" pitchFamily="18" charset="0"/>
              </a:rPr>
              <a:t>collaboration that </a:t>
            </a:r>
            <a:r>
              <a:rPr lang="en-US" sz="2800" dirty="0">
                <a:latin typeface="Times New Roman" pitchFamily="18" charset="0"/>
                <a:cs typeface="Times New Roman" pitchFamily="18" charset="0"/>
              </a:rPr>
              <a:t>permits a web-based monitoring of the evolution of measurements ( </a:t>
            </a:r>
            <a:r>
              <a:rPr lang="en-US" sz="2800" dirty="0" smtClean="0">
                <a:latin typeface="Times New Roman" pitchFamily="18" charset="0"/>
                <a:cs typeface="Times New Roman" pitchFamily="18" charset="0"/>
              </a:rPr>
              <a:t>i.e. S/N </a:t>
            </a:r>
            <a:r>
              <a:rPr lang="en-US" sz="2800" dirty="0">
                <a:latin typeface="Times New Roman" pitchFamily="18" charset="0"/>
                <a:cs typeface="Times New Roman" pitchFamily="18" charset="0"/>
              </a:rPr>
              <a:t>ratio, cluster size) in </a:t>
            </a:r>
            <a:r>
              <a:rPr lang="en-US" sz="2800" dirty="0" smtClean="0">
                <a:latin typeface="Times New Roman" pitchFamily="18" charset="0"/>
                <a:cs typeface="Times New Roman" pitchFamily="18" charset="0"/>
              </a:rPr>
              <a:t>the Tracker </a:t>
            </a:r>
            <a:r>
              <a:rPr lang="en-US" sz="2800" dirty="0">
                <a:latin typeface="Times New Roman" pitchFamily="18" charset="0"/>
                <a:cs typeface="Times New Roman" pitchFamily="18" charset="0"/>
              </a:rPr>
              <a:t>Silicon micro-strip and pixel detectors.</a:t>
            </a:r>
            <a:endParaRPr lang="el-GR" sz="2800" dirty="0">
              <a:latin typeface="Times New Roman" pitchFamily="18" charset="0"/>
              <a:cs typeface="Times New Roman" pitchFamily="18" charset="0"/>
            </a:endParaRPr>
          </a:p>
        </p:txBody>
      </p:sp>
      <p:sp>
        <p:nvSpPr>
          <p:cNvPr id="15" name="TextBox 14"/>
          <p:cNvSpPr txBox="1"/>
          <p:nvPr/>
        </p:nvSpPr>
        <p:spPr>
          <a:xfrm>
            <a:off x="1995395" y="9474116"/>
            <a:ext cx="12715964" cy="11356955"/>
          </a:xfrm>
          <a:prstGeom prst="rect">
            <a:avLst/>
          </a:prstGeom>
          <a:noFill/>
        </p:spPr>
        <p:txBody>
          <a:bodyPr wrap="square" rtlCol="0">
            <a:spAutoFit/>
          </a:bodyPr>
          <a:lstStyle/>
          <a:p>
            <a:r>
              <a:rPr lang="en-US" sz="6000" dirty="0" smtClean="0">
                <a:latin typeface="Times New Roman" pitchFamily="18" charset="0"/>
                <a:cs typeface="Times New Roman" pitchFamily="18" charset="0"/>
              </a:rPr>
              <a:t>Objectives-Architecture </a:t>
            </a:r>
          </a:p>
          <a:p>
            <a:pPr algn="just"/>
            <a:r>
              <a:rPr lang="en-US" sz="2800" dirty="0" smtClean="0">
                <a:latin typeface="Times New Roman" pitchFamily="18" charset="0"/>
                <a:cs typeface="Times New Roman" pitchFamily="18" charset="0"/>
              </a:rPr>
              <a:t>      The main goal of the tool  is </a:t>
            </a:r>
            <a:r>
              <a:rPr lang="en-US" sz="2800" dirty="0">
                <a:latin typeface="Times New Roman" pitchFamily="18" charset="0"/>
                <a:cs typeface="Times New Roman" pitchFamily="18" charset="0"/>
              </a:rPr>
              <a:t>to provide web-based </a:t>
            </a:r>
            <a:r>
              <a:rPr lang="en-US" sz="2800" dirty="0" smtClean="0">
                <a:latin typeface="Times New Roman" pitchFamily="18" charset="0"/>
                <a:cs typeface="Times New Roman" pitchFamily="18" charset="0"/>
              </a:rPr>
              <a:t>dynamic and </a:t>
            </a:r>
            <a:r>
              <a:rPr lang="en-US" sz="2800" dirty="0">
                <a:latin typeface="Times New Roman" pitchFamily="18" charset="0"/>
                <a:cs typeface="Times New Roman" pitchFamily="18" charset="0"/>
              </a:rPr>
              <a:t>interactive trend plots to facilitate the experts in monitoring the evolution of </a:t>
            </a:r>
            <a:r>
              <a:rPr lang="en-US" sz="2800" dirty="0" smtClean="0">
                <a:latin typeface="Times New Roman" pitchFamily="18" charset="0"/>
                <a:cs typeface="Times New Roman" pitchFamily="18" charset="0"/>
              </a:rPr>
              <a:t>various Tracker </a:t>
            </a:r>
            <a:r>
              <a:rPr lang="en-US" sz="2800" dirty="0">
                <a:latin typeface="Times New Roman" pitchFamily="18" charset="0"/>
                <a:cs typeface="Times New Roman" pitchFamily="18" charset="0"/>
              </a:rPr>
              <a:t>DQM quantities (i.e. cluster size, S/N ratio). </a:t>
            </a:r>
            <a:r>
              <a:rPr lang="en-US" sz="2800" dirty="0" smtClean="0">
                <a:latin typeface="Times New Roman" pitchFamily="18" charset="0"/>
                <a:cs typeface="Times New Roman" pitchFamily="18" charset="0"/>
              </a:rPr>
              <a:t>The visualization is </a:t>
            </a:r>
            <a:r>
              <a:rPr lang="en-US" sz="2800" dirty="0">
                <a:latin typeface="Times New Roman" pitchFamily="18" charset="0"/>
                <a:cs typeface="Times New Roman" pitchFamily="18" charset="0"/>
              </a:rPr>
              <a:t>performed </a:t>
            </a:r>
            <a:r>
              <a:rPr lang="en-US" sz="2800" dirty="0" smtClean="0">
                <a:latin typeface="Times New Roman" pitchFamily="18" charset="0"/>
                <a:cs typeface="Times New Roman" pitchFamily="18" charset="0"/>
              </a:rPr>
              <a:t>through a </a:t>
            </a:r>
            <a:r>
              <a:rPr lang="en-US" sz="2800" dirty="0">
                <a:latin typeface="Times New Roman" pitchFamily="18" charset="0"/>
                <a:cs typeface="Times New Roman" pitchFamily="18" charset="0"/>
              </a:rPr>
              <a:t>distributed three-tier architectural </a:t>
            </a:r>
            <a:r>
              <a:rPr lang="en-US" sz="2800" dirty="0" smtClean="0">
                <a:latin typeface="Times New Roman" pitchFamily="18" charset="0"/>
                <a:cs typeface="Times New Roman" pitchFamily="18" charset="0"/>
              </a:rPr>
              <a:t>model. The model consists  of the lower database tier where the data  are  stored in the form  of  ROOT [1]  objects, the middle logic tier that is based on a set of python [2]  scripts (data harvesting) that read the data </a:t>
            </a:r>
            <a:r>
              <a:rPr lang="en-US" sz="2800" dirty="0">
                <a:latin typeface="Times New Roman" pitchFamily="18" charset="0"/>
                <a:cs typeface="Times New Roman" pitchFamily="18" charset="0"/>
              </a:rPr>
              <a:t>and generate </a:t>
            </a:r>
            <a:r>
              <a:rPr lang="en-US" sz="2800" dirty="0" smtClean="0">
                <a:latin typeface="Times New Roman" pitchFamily="18" charset="0"/>
                <a:cs typeface="Times New Roman" pitchFamily="18" charset="0"/>
              </a:rPr>
              <a:t>JSON [3] type files </a:t>
            </a:r>
            <a:r>
              <a:rPr lang="en-US" sz="2800" dirty="0">
                <a:latin typeface="Times New Roman" pitchFamily="18" charset="0"/>
                <a:cs typeface="Times New Roman" pitchFamily="18" charset="0"/>
              </a:rPr>
              <a:t>for the trend of each input </a:t>
            </a:r>
            <a:r>
              <a:rPr lang="en-US" sz="2800" dirty="0" smtClean="0">
                <a:latin typeface="Times New Roman" pitchFamily="18" charset="0"/>
                <a:cs typeface="Times New Roman" pitchFamily="18" charset="0"/>
              </a:rPr>
              <a:t>quantity, and  </a:t>
            </a:r>
            <a:r>
              <a:rPr lang="en-US" sz="2800" dirty="0">
                <a:latin typeface="Times New Roman" pitchFamily="18" charset="0"/>
                <a:cs typeface="Times New Roman" pitchFamily="18" charset="0"/>
              </a:rPr>
              <a:t>the </a:t>
            </a:r>
            <a:r>
              <a:rPr lang="en-US" sz="2800" dirty="0" smtClean="0">
                <a:latin typeface="Times New Roman" pitchFamily="18" charset="0"/>
                <a:cs typeface="Times New Roman" pitchFamily="18" charset="0"/>
              </a:rPr>
              <a:t>higher </a:t>
            </a:r>
            <a:r>
              <a:rPr lang="en-US" sz="2800" dirty="0">
                <a:latin typeface="Times New Roman" pitchFamily="18" charset="0"/>
                <a:cs typeface="Times New Roman" pitchFamily="18" charset="0"/>
              </a:rPr>
              <a:t>presentation client </a:t>
            </a:r>
            <a:r>
              <a:rPr lang="en-US" sz="2800" dirty="0" smtClean="0">
                <a:latin typeface="Times New Roman" pitchFamily="18" charset="0"/>
                <a:cs typeface="Times New Roman" pitchFamily="18" charset="0"/>
              </a:rPr>
              <a:t>tier that is </a:t>
            </a:r>
            <a:r>
              <a:rPr lang="en-US" sz="2800" dirty="0">
                <a:latin typeface="Times New Roman" pitchFamily="18" charset="0"/>
                <a:cs typeface="Times New Roman" pitchFamily="18" charset="0"/>
              </a:rPr>
              <a:t>a web portal which consists of a </a:t>
            </a:r>
            <a:r>
              <a:rPr lang="en-US" sz="2800" dirty="0" smtClean="0">
                <a:latin typeface="Times New Roman" pitchFamily="18" charset="0"/>
                <a:cs typeface="Times New Roman" pitchFamily="18" charset="0"/>
              </a:rPr>
              <a:t>front-end HTML </a:t>
            </a:r>
            <a:r>
              <a:rPr lang="en-US" sz="2800" dirty="0">
                <a:latin typeface="Times New Roman" pitchFamily="18" charset="0"/>
                <a:cs typeface="Times New Roman" pitchFamily="18" charset="0"/>
              </a:rPr>
              <a:t>[4] Module and a back-end JavaScript [5] Module</a:t>
            </a:r>
            <a:r>
              <a:rPr lang="en-US" sz="2800" dirty="0" smtClean="0">
                <a:latin typeface="Times New Roman" pitchFamily="18" charset="0"/>
                <a:cs typeface="Times New Roman" pitchFamily="18" charset="0"/>
              </a:rPr>
              <a:t> (Figure 1).</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This last tier is </a:t>
            </a:r>
            <a:r>
              <a:rPr lang="en-US" sz="2800" dirty="0">
                <a:latin typeface="Times New Roman" pitchFamily="18" charset="0"/>
                <a:cs typeface="Times New Roman" pitchFamily="18" charset="0"/>
              </a:rPr>
              <a:t>responsible for fetching </a:t>
            </a:r>
            <a:r>
              <a:rPr lang="en-US" sz="2800" dirty="0" smtClean="0">
                <a:latin typeface="Times New Roman" pitchFamily="18" charset="0"/>
                <a:cs typeface="Times New Roman" pitchFamily="18" charset="0"/>
              </a:rPr>
              <a:t>JSON data </a:t>
            </a:r>
            <a:r>
              <a:rPr lang="en-US" sz="2800" dirty="0">
                <a:latin typeface="Times New Roman" pitchFamily="18" charset="0"/>
                <a:cs typeface="Times New Roman" pitchFamily="18" charset="0"/>
              </a:rPr>
              <a:t>from the middle logic tier to dynamically create the trend plots</a:t>
            </a:r>
            <a:r>
              <a:rPr lang="en-US" sz="2800" dirty="0" smtClean="0">
                <a:latin typeface="Times New Roman" pitchFamily="18" charset="0"/>
                <a:cs typeface="Times New Roman" pitchFamily="18" charset="0"/>
              </a:rPr>
              <a:t>.</a:t>
            </a: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endParaRPr lang="el-GR" sz="2800" dirty="0">
              <a:latin typeface="Times New Roman" pitchFamily="18" charset="0"/>
              <a:cs typeface="Times New Roman" pitchFamily="18" charset="0"/>
            </a:endParaRPr>
          </a:p>
        </p:txBody>
      </p:sp>
      <p:pic>
        <p:nvPicPr>
          <p:cNvPr id="16" name="Picture 15" descr="TierArchitecture.jpg"/>
          <p:cNvPicPr>
            <a:picLocks noChangeAspect="1"/>
          </p:cNvPicPr>
          <p:nvPr/>
        </p:nvPicPr>
        <p:blipFill>
          <a:blip r:embed="rId2"/>
          <a:stretch>
            <a:fillRect/>
          </a:stretch>
        </p:blipFill>
        <p:spPr>
          <a:xfrm>
            <a:off x="1781081" y="14760528"/>
            <a:ext cx="7572428" cy="7858180"/>
          </a:xfrm>
          <a:prstGeom prst="rect">
            <a:avLst/>
          </a:prstGeom>
        </p:spPr>
      </p:pic>
      <p:sp>
        <p:nvSpPr>
          <p:cNvPr id="17" name="TextBox 16"/>
          <p:cNvSpPr txBox="1"/>
          <p:nvPr/>
        </p:nvSpPr>
        <p:spPr>
          <a:xfrm>
            <a:off x="10853707" y="19118246"/>
            <a:ext cx="3714776" cy="3108543"/>
          </a:xfrm>
          <a:prstGeom prst="rect">
            <a:avLst/>
          </a:prstGeom>
          <a:noFill/>
        </p:spPr>
        <p:txBody>
          <a:bodyPr wrap="square" rtlCol="0">
            <a:spAutoFit/>
          </a:bodyPr>
          <a:lstStyle/>
          <a:p>
            <a:pPr algn="just"/>
            <a:r>
              <a:rPr lang="en-US" sz="2800" i="1" dirty="0" smtClean="0">
                <a:latin typeface="Times New Roman" pitchFamily="18" charset="0"/>
                <a:cs typeface="Times New Roman" pitchFamily="18" charset="0"/>
              </a:rPr>
              <a:t>Figure 1: The three-tier architectural </a:t>
            </a:r>
            <a:r>
              <a:rPr lang="en-US" sz="2800" i="1" dirty="0">
                <a:latin typeface="Times New Roman" pitchFamily="18" charset="0"/>
                <a:cs typeface="Times New Roman" pitchFamily="18" charset="0"/>
              </a:rPr>
              <a:t>model of HDQM that consists of the higher </a:t>
            </a:r>
            <a:r>
              <a:rPr lang="en-US" sz="2800" i="1" dirty="0" smtClean="0">
                <a:latin typeface="Times New Roman" pitchFamily="18" charset="0"/>
                <a:cs typeface="Times New Roman" pitchFamily="18" charset="0"/>
              </a:rPr>
              <a:t>presentation tier</a:t>
            </a:r>
            <a:r>
              <a:rPr lang="en-US" sz="2800" i="1" dirty="0">
                <a:latin typeface="Times New Roman" pitchFamily="18" charset="0"/>
                <a:cs typeface="Times New Roman" pitchFamily="18" charset="0"/>
              </a:rPr>
              <a:t>, the middle logic tier and a lower database tier.</a:t>
            </a:r>
            <a:endParaRPr lang="el-GR" sz="2800" i="1" dirty="0">
              <a:latin typeface="Times New Roman" pitchFamily="18" charset="0"/>
              <a:cs typeface="Times New Roman" pitchFamily="18" charset="0"/>
            </a:endParaRPr>
          </a:p>
        </p:txBody>
      </p:sp>
      <p:sp>
        <p:nvSpPr>
          <p:cNvPr id="18" name="TextBox 17"/>
          <p:cNvSpPr txBox="1"/>
          <p:nvPr/>
        </p:nvSpPr>
        <p:spPr>
          <a:xfrm>
            <a:off x="1923957" y="22261518"/>
            <a:ext cx="6858048" cy="5324535"/>
          </a:xfrm>
          <a:prstGeom prst="rect">
            <a:avLst/>
          </a:prstGeom>
          <a:noFill/>
        </p:spPr>
        <p:txBody>
          <a:bodyPr wrap="square" rtlCol="0">
            <a:spAutoFit/>
          </a:bodyPr>
          <a:lstStyle/>
          <a:p>
            <a:r>
              <a:rPr lang="en-US" sz="6000" dirty="0" smtClean="0">
                <a:latin typeface="Times New Roman" pitchFamily="18" charset="0"/>
                <a:cs typeface="Times New Roman" pitchFamily="18" charset="0"/>
              </a:rPr>
              <a:t>Data Harvesting</a:t>
            </a:r>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There is a </a:t>
            </a:r>
            <a:r>
              <a:rPr lang="en-US" sz="2800" dirty="0">
                <a:latin typeface="Times New Roman" pitchFamily="18" charset="0"/>
                <a:cs typeface="Times New Roman" pitchFamily="18" charset="0"/>
              </a:rPr>
              <a:t>main </a:t>
            </a:r>
            <a:r>
              <a:rPr lang="en-US" sz="2800" dirty="0" smtClean="0">
                <a:latin typeface="Times New Roman" pitchFamily="18" charset="0"/>
                <a:cs typeface="Times New Roman" pitchFamily="18" charset="0"/>
              </a:rPr>
              <a:t> python script</a:t>
            </a:r>
            <a:r>
              <a:rPr lang="en-US" sz="2800" dirty="0">
                <a:latin typeface="Times New Roman" pitchFamily="18" charset="0"/>
                <a:cs typeface="Times New Roman" pitchFamily="18" charset="0"/>
              </a:rPr>
              <a:t>, which performs the data harvesting </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and </a:t>
            </a:r>
            <a:r>
              <a:rPr lang="en-US" sz="2800" dirty="0" smtClean="0">
                <a:latin typeface="Times New Roman" pitchFamily="18" charset="0"/>
                <a:cs typeface="Times New Roman" pitchFamily="18" charset="0"/>
              </a:rPr>
              <a:t>generates the </a:t>
            </a:r>
            <a:r>
              <a:rPr lang="en-US" sz="2800" dirty="0">
                <a:latin typeface="Times New Roman" pitchFamily="18" charset="0"/>
                <a:cs typeface="Times New Roman" pitchFamily="18" charset="0"/>
              </a:rPr>
              <a:t>trend </a:t>
            </a:r>
            <a:r>
              <a:rPr lang="en-US" sz="2800" dirty="0" smtClean="0">
                <a:latin typeface="Times New Roman" pitchFamily="18" charset="0"/>
                <a:cs typeface="Times New Roman" pitchFamily="18" charset="0"/>
              </a:rPr>
              <a:t>values as a function of the run number. This script retrieves the requested information from the central Data Quality Monitor (DQM) system of the </a:t>
            </a:r>
            <a:r>
              <a:rPr lang="en-US" sz="2800" dirty="0" smtClean="0">
                <a:latin typeface="Times New Roman" pitchFamily="18" charset="0"/>
                <a:cs typeface="Times New Roman" pitchFamily="18" charset="0"/>
              </a:rPr>
              <a:t>CMS </a:t>
            </a:r>
            <a:r>
              <a:rPr lang="en-US" sz="2800" dirty="0" smtClean="0">
                <a:latin typeface="Times New Roman" pitchFamily="18" charset="0"/>
                <a:cs typeface="Times New Roman" pitchFamily="18" charset="0"/>
              </a:rPr>
              <a:t>experiment and saves a set of JSON type files that are used for the trend visualization.  Figure 2 gives a example of such JSON type file. </a:t>
            </a:r>
            <a:endParaRPr lang="el-GR" sz="28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a:srcRect/>
          <a:stretch>
            <a:fillRect/>
          </a:stretch>
        </p:blipFill>
        <p:spPr bwMode="auto">
          <a:xfrm>
            <a:off x="2209709" y="34263102"/>
            <a:ext cx="12215898" cy="3714776"/>
          </a:xfrm>
          <a:prstGeom prst="rect">
            <a:avLst/>
          </a:prstGeom>
          <a:noFill/>
          <a:ln w="9525">
            <a:noFill/>
            <a:miter lim="800000"/>
            <a:headEnd/>
            <a:tailEnd/>
          </a:ln>
          <a:effectLst/>
        </p:spPr>
      </p:pic>
      <p:sp>
        <p:nvSpPr>
          <p:cNvPr id="20" name="TextBox 19"/>
          <p:cNvSpPr txBox="1"/>
          <p:nvPr/>
        </p:nvSpPr>
        <p:spPr>
          <a:xfrm>
            <a:off x="15425739" y="5473589"/>
            <a:ext cx="13573220" cy="36194524"/>
          </a:xfrm>
          <a:prstGeom prst="rect">
            <a:avLst/>
          </a:prstGeom>
          <a:noFill/>
        </p:spPr>
        <p:txBody>
          <a:bodyPr wrap="square" rtlCol="0">
            <a:spAutoFit/>
          </a:bodyPr>
          <a:lstStyle/>
          <a:p>
            <a:r>
              <a:rPr lang="en-US" sz="6000" dirty="0" smtClean="0">
                <a:latin typeface="Times New Roman" pitchFamily="18" charset="0"/>
                <a:cs typeface="Times New Roman" pitchFamily="18" charset="0"/>
              </a:rPr>
              <a:t>Web Interface</a:t>
            </a:r>
          </a:p>
          <a:p>
            <a:pPr algn="just"/>
            <a:r>
              <a:rPr lang="en-US" sz="2800" dirty="0" smtClean="0">
                <a:latin typeface="Times New Roman" pitchFamily="18" charset="0"/>
                <a:cs typeface="Times New Roman" pitchFamily="18" charset="0"/>
              </a:rPr>
              <a:t>     The JSON type files that contain the trend object information are fed to the web interface tool for visualization. This tools provides controls for dataset selection, filtering of data and navigation. It uses drop down menus where the user can select: the year of the data taking period, e.g. 2017, the Data type e.g. Collision data  or </a:t>
            </a:r>
            <a:r>
              <a:rPr lang="en-US" sz="2800" dirty="0" err="1" smtClean="0">
                <a:latin typeface="Times New Roman" pitchFamily="18" charset="0"/>
                <a:cs typeface="Times New Roman" pitchFamily="18" charset="0"/>
              </a:rPr>
              <a:t>Cosmics</a:t>
            </a:r>
            <a:r>
              <a:rPr lang="en-US" sz="2800" dirty="0" smtClean="0">
                <a:latin typeface="Times New Roman" pitchFamily="18" charset="0"/>
                <a:cs typeface="Times New Roman" pitchFamily="18" charset="0"/>
              </a:rPr>
              <a:t> data, the CMS tracker data taking mode and the Tracker Subsystem e.g. Pixel, Silicon Strips. A set of check boxes help the user to apply various filters concerning the number of runs that will be displayed, e.g. all runs from the beginning of the run period or the latest runs or specific run sets. Figure </a:t>
            </a:r>
            <a:r>
              <a:rPr lang="en-US" sz="2800" dirty="0" smtClean="0">
                <a:latin typeface="Times New Roman" pitchFamily="18" charset="0"/>
                <a:cs typeface="Times New Roman" pitchFamily="18" charset="0"/>
              </a:rPr>
              <a:t>3 </a:t>
            </a:r>
            <a:r>
              <a:rPr lang="en-US" sz="2800" dirty="0" smtClean="0">
                <a:latin typeface="Times New Roman" pitchFamily="18" charset="0"/>
                <a:cs typeface="Times New Roman" pitchFamily="18" charset="0"/>
              </a:rPr>
              <a:t>shows a possible user selection.</a:t>
            </a:r>
          </a:p>
          <a:p>
            <a:endParaRPr lang="en-US" b="1" dirty="0" smtClean="0"/>
          </a:p>
          <a:p>
            <a:endParaRPr lang="en-US" b="1" dirty="0"/>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b="1"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The graphical representation of the data is done using the </a:t>
            </a:r>
            <a:r>
              <a:rPr lang="en-US" sz="2800" dirty="0" err="1" smtClean="0">
                <a:latin typeface="Times New Roman" pitchFamily="18" charset="0"/>
                <a:cs typeface="Times New Roman" pitchFamily="18" charset="0"/>
              </a:rPr>
              <a:t>Highcharts</a:t>
            </a:r>
            <a:r>
              <a:rPr lang="en-US" sz="2800" dirty="0" smtClean="0">
                <a:latin typeface="Times New Roman" pitchFamily="18" charset="0"/>
                <a:cs typeface="Times New Roman" pitchFamily="18" charset="0"/>
              </a:rPr>
              <a:t> [6] API. Figure </a:t>
            </a:r>
            <a:r>
              <a:rPr lang="en-US" sz="2800" dirty="0" smtClean="0">
                <a:latin typeface="Times New Roman" pitchFamily="18" charset="0"/>
                <a:cs typeface="Times New Roman" pitchFamily="18" charset="0"/>
              </a:rPr>
              <a:t>4 </a:t>
            </a:r>
            <a:r>
              <a:rPr lang="en-US" sz="2800" dirty="0" smtClean="0">
                <a:latin typeface="Times New Roman" pitchFamily="18" charset="0"/>
                <a:cs typeface="Times New Roman" pitchFamily="18" charset="0"/>
              </a:rPr>
              <a:t>shows an example of a plot displaying the Signal over Noise of the Tracker Inner Barrel layers. The white and grey zones of the runs that belong to the same LHC Fill number and the Run duration in the right vertical axis are also displayed. For each point  a pop up box with all the relevant information is also available. All the relevant plot names can be also seen. Figure </a:t>
            </a:r>
            <a:r>
              <a:rPr lang="en-US" sz="2800" dirty="0" smtClean="0">
                <a:latin typeface="Times New Roman" pitchFamily="18" charset="0"/>
                <a:cs typeface="Times New Roman" pitchFamily="18" charset="0"/>
              </a:rPr>
              <a:t> 5 shows </a:t>
            </a:r>
            <a:r>
              <a:rPr lang="en-US" sz="2800" dirty="0" smtClean="0">
                <a:latin typeface="Times New Roman" pitchFamily="18" charset="0"/>
                <a:cs typeface="Times New Roman" pitchFamily="18" charset="0"/>
              </a:rPr>
              <a:t>two trend plots from the Pixel subsystem, one of which is a 2D plot of the number of cluster in the Tracker Subsystem as a function of the corresponding number of clusters in the Pixel subsystem for each run. </a:t>
            </a:r>
          </a:p>
          <a:p>
            <a:endParaRPr lang="en-US" b="1"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The Web interface tool is based on  a static HTML document  structure while all the dynamic contents are created with JavaScript. Due to the amount of data to be displayed on a single page and to avoid freezing, data loading and rendering is done asynchronously. Figure </a:t>
            </a:r>
            <a:r>
              <a:rPr lang="en-US" sz="2800" dirty="0" smtClean="0">
                <a:latin typeface="Times New Roman" pitchFamily="18" charset="0"/>
                <a:cs typeface="Times New Roman" pitchFamily="18" charset="0"/>
              </a:rPr>
              <a:t>6 </a:t>
            </a:r>
            <a:r>
              <a:rPr lang="en-US" sz="2800" dirty="0" smtClean="0">
                <a:latin typeface="Times New Roman" pitchFamily="18" charset="0"/>
                <a:cs typeface="Times New Roman" pitchFamily="18" charset="0"/>
              </a:rPr>
              <a:t>shows the Flow Chart of the HDQM Web Interface tool explaining the navigation through the various classes.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pic>
        <p:nvPicPr>
          <p:cNvPr id="22" name="Picture 21" descr="HDQM_V4_2017_StreamExpress_Deco_Strips.png"/>
          <p:cNvPicPr>
            <a:picLocks noChangeAspect="1"/>
          </p:cNvPicPr>
          <p:nvPr/>
        </p:nvPicPr>
        <p:blipFill>
          <a:blip r:embed="rId4"/>
          <a:stretch>
            <a:fillRect/>
          </a:stretch>
        </p:blipFill>
        <p:spPr>
          <a:xfrm>
            <a:off x="15568615" y="9974182"/>
            <a:ext cx="13216030" cy="3000396"/>
          </a:xfrm>
          <a:prstGeom prst="rect">
            <a:avLst/>
          </a:prstGeom>
        </p:spPr>
      </p:pic>
      <p:pic>
        <p:nvPicPr>
          <p:cNvPr id="25" name="Picture 24" descr="Flow_Chart_Diagram.png"/>
          <p:cNvPicPr>
            <a:picLocks noChangeAspect="1"/>
          </p:cNvPicPr>
          <p:nvPr/>
        </p:nvPicPr>
        <p:blipFill>
          <a:blip r:embed="rId5"/>
          <a:stretch>
            <a:fillRect/>
          </a:stretch>
        </p:blipFill>
        <p:spPr>
          <a:xfrm>
            <a:off x="15354301" y="29048128"/>
            <a:ext cx="6357982" cy="6426347"/>
          </a:xfrm>
          <a:prstGeom prst="rect">
            <a:avLst/>
          </a:prstGeom>
        </p:spPr>
      </p:pic>
      <p:sp>
        <p:nvSpPr>
          <p:cNvPr id="19" name="TextBox 18"/>
          <p:cNvSpPr txBox="1"/>
          <p:nvPr/>
        </p:nvSpPr>
        <p:spPr>
          <a:xfrm>
            <a:off x="1995395" y="33120094"/>
            <a:ext cx="12644526" cy="95410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Table 1: Description of the most frequently used methods for extracting information from the  DQM root files</a:t>
            </a:r>
            <a:endParaRPr lang="el-GR" sz="2800" i="1" dirty="0">
              <a:latin typeface="Times New Roman" pitchFamily="18" charset="0"/>
              <a:cs typeface="Times New Roman" pitchFamily="18" charset="0"/>
            </a:endParaRPr>
          </a:p>
        </p:txBody>
      </p:sp>
      <p:sp>
        <p:nvSpPr>
          <p:cNvPr id="21" name="Rectangle 20"/>
          <p:cNvSpPr/>
          <p:nvPr/>
        </p:nvSpPr>
        <p:spPr>
          <a:xfrm>
            <a:off x="1995395" y="37977878"/>
            <a:ext cx="12573088" cy="3970318"/>
          </a:xfrm>
          <a:prstGeom prst="rect">
            <a:avLst/>
          </a:prstGeom>
        </p:spPr>
        <p:txBody>
          <a:bodyPr wrap="square">
            <a:spAutoFit/>
          </a:bodyPr>
          <a:lstStyle/>
          <a:p>
            <a:pPr algn="just"/>
            <a:r>
              <a:rPr lang="en-US" sz="2800" dirty="0" smtClean="0">
                <a:latin typeface="Times New Roman" pitchFamily="18" charset="0"/>
                <a:cs typeface="Times New Roman" pitchFamily="18" charset="0"/>
              </a:rPr>
              <a:t>   When </a:t>
            </a:r>
            <a:r>
              <a:rPr lang="en-US" sz="2800" dirty="0" smtClean="0">
                <a:latin typeface="Times New Roman" pitchFamily="18" charset="0"/>
                <a:cs typeface="Times New Roman" pitchFamily="18" charset="0"/>
              </a:rPr>
              <a:t>the script is executed, </a:t>
            </a: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configuration files are parsed and from them a list of trend objects is created. Then a query is sent to the central  DQM in order to check if all the runs are present satisfying  the requested filter and a final list of runs is created. Once this is done the harvesting can start. For each run the corresponding ROOT file on the central DQM  server is opened (via web protocol, without download) </a:t>
            </a:r>
            <a:r>
              <a:rPr lang="en-US" sz="2800" dirty="0" smtClean="0">
                <a:latin typeface="Times New Roman" pitchFamily="18" charset="0"/>
                <a:cs typeface="Times New Roman" pitchFamily="18" charset="0"/>
              </a:rPr>
              <a:t>and </a:t>
            </a:r>
            <a:r>
              <a:rPr lang="en-US" sz="2800" dirty="0" smtClean="0">
                <a:latin typeface="Times New Roman" pitchFamily="18" charset="0"/>
                <a:cs typeface="Times New Roman" pitchFamily="18" charset="0"/>
              </a:rPr>
              <a:t>a loop over the different trend objects is executed. For each trend object  the relative histogram is loaded in the memory and the corresponding metric is executed. When all the runs have been processed, the script builds the output files and for each trend object the results are dumped in a JSON type file.</a:t>
            </a:r>
            <a:endParaRPr lang="el-GR" sz="2800" dirty="0">
              <a:latin typeface="Times New Roman" pitchFamily="18" charset="0"/>
              <a:cs typeface="Times New Roman" pitchFamily="18" charset="0"/>
            </a:endParaRPr>
          </a:p>
        </p:txBody>
      </p:sp>
      <p:pic>
        <p:nvPicPr>
          <p:cNvPr id="2" name="Picture 2"/>
          <p:cNvPicPr>
            <a:picLocks noChangeAspect="1" noChangeArrowheads="1"/>
          </p:cNvPicPr>
          <p:nvPr/>
        </p:nvPicPr>
        <p:blipFill>
          <a:blip r:embed="rId6"/>
          <a:srcRect/>
          <a:stretch>
            <a:fillRect/>
          </a:stretch>
        </p:blipFill>
        <p:spPr bwMode="auto">
          <a:xfrm>
            <a:off x="26927257" y="1830250"/>
            <a:ext cx="2343744" cy="2071702"/>
          </a:xfrm>
          <a:prstGeom prst="rect">
            <a:avLst/>
          </a:prstGeom>
          <a:noFill/>
          <a:ln w="9525">
            <a:noFill/>
            <a:miter lim="800000"/>
            <a:headEnd/>
            <a:tailEnd/>
          </a:ln>
          <a:effectLst/>
        </p:spPr>
      </p:pic>
      <p:sp>
        <p:nvSpPr>
          <p:cNvPr id="28" name="TextBox 27"/>
          <p:cNvSpPr txBox="1"/>
          <p:nvPr/>
        </p:nvSpPr>
        <p:spPr>
          <a:xfrm>
            <a:off x="15497177" y="23761716"/>
            <a:ext cx="6357982" cy="2677656"/>
          </a:xfrm>
          <a:prstGeom prst="rect">
            <a:avLst/>
          </a:prstGeom>
          <a:noFill/>
        </p:spPr>
        <p:txBody>
          <a:bodyPr wrap="square" rtlCol="0">
            <a:spAutoFit/>
          </a:bodyPr>
          <a:lstStyle/>
          <a:p>
            <a:pPr algn="just"/>
            <a:r>
              <a:rPr lang="en-US" sz="2800" i="1" dirty="0" smtClean="0">
                <a:latin typeface="Times New Roman" pitchFamily="18" charset="0"/>
                <a:cs typeface="Times New Roman" pitchFamily="18" charset="0"/>
              </a:rPr>
              <a:t>Figure </a:t>
            </a:r>
            <a:r>
              <a:rPr lang="en-US" sz="2800" i="1" dirty="0" smtClean="0">
                <a:latin typeface="Times New Roman" pitchFamily="18" charset="0"/>
                <a:cs typeface="Times New Roman" pitchFamily="18" charset="0"/>
              </a:rPr>
              <a:t>4: </a:t>
            </a:r>
            <a:r>
              <a:rPr lang="en-US" sz="2800" i="1" dirty="0" smtClean="0">
                <a:latin typeface="Times New Roman" pitchFamily="18" charset="0"/>
                <a:cs typeface="Times New Roman" pitchFamily="18" charset="0"/>
              </a:rPr>
              <a:t>Example of a plot displaying the Signal over Noise of the Tracker Inner Barrel layers. Runs that belong to the same LHC Fill are shown as while and grey zones while the Run duration in seconds is displayed in the right vertical axis.</a:t>
            </a:r>
            <a:endParaRPr lang="el-GR" sz="2800" i="1" dirty="0">
              <a:latin typeface="Times New Roman" pitchFamily="18" charset="0"/>
              <a:cs typeface="Times New Roman" pitchFamily="18" charset="0"/>
            </a:endParaRPr>
          </a:p>
        </p:txBody>
      </p:sp>
      <p:sp>
        <p:nvSpPr>
          <p:cNvPr id="29" name="TextBox 28"/>
          <p:cNvSpPr txBox="1"/>
          <p:nvPr/>
        </p:nvSpPr>
        <p:spPr>
          <a:xfrm>
            <a:off x="22355225" y="23761716"/>
            <a:ext cx="6500858" cy="2246769"/>
          </a:xfrm>
          <a:prstGeom prst="rect">
            <a:avLst/>
          </a:prstGeom>
          <a:noFill/>
        </p:spPr>
        <p:txBody>
          <a:bodyPr wrap="square" rtlCol="0">
            <a:spAutoFit/>
          </a:bodyPr>
          <a:lstStyle/>
          <a:p>
            <a:pPr algn="just"/>
            <a:r>
              <a:rPr lang="en-US" sz="2800" i="1" dirty="0" smtClean="0">
                <a:latin typeface="Times New Roman" pitchFamily="18" charset="0"/>
                <a:cs typeface="Times New Roman" pitchFamily="18" charset="0"/>
              </a:rPr>
              <a:t>Figure </a:t>
            </a:r>
            <a:r>
              <a:rPr lang="en-US" sz="2800" i="1" dirty="0" smtClean="0">
                <a:latin typeface="Times New Roman" pitchFamily="18" charset="0"/>
                <a:cs typeface="Times New Roman" pitchFamily="18" charset="0"/>
              </a:rPr>
              <a:t>5: </a:t>
            </a:r>
            <a:r>
              <a:rPr lang="en-US" sz="2800" i="1" dirty="0" smtClean="0">
                <a:latin typeface="Times New Roman" pitchFamily="18" charset="0"/>
                <a:cs typeface="Times New Roman" pitchFamily="18" charset="0"/>
              </a:rPr>
              <a:t>Example of two plots from Pixel detector displaying a 2D plot of the Total Number o f Clusters in Silicon Strip Tracker versus the Total Number o f Clusters in Pixel.</a:t>
            </a:r>
            <a:endParaRPr lang="el-GR" sz="2800" i="1" dirty="0">
              <a:latin typeface="Times New Roman" pitchFamily="18" charset="0"/>
              <a:cs typeface="Times New Roman" pitchFamily="18" charset="0"/>
            </a:endParaRPr>
          </a:p>
        </p:txBody>
      </p:sp>
      <p:sp>
        <p:nvSpPr>
          <p:cNvPr id="30" name="TextBox 29"/>
          <p:cNvSpPr txBox="1"/>
          <p:nvPr/>
        </p:nvSpPr>
        <p:spPr>
          <a:xfrm>
            <a:off x="15354301" y="35620424"/>
            <a:ext cx="6143668" cy="1384995"/>
          </a:xfrm>
          <a:prstGeom prst="rect">
            <a:avLst/>
          </a:prstGeom>
          <a:noFill/>
        </p:spPr>
        <p:txBody>
          <a:bodyPr wrap="square" rtlCol="0">
            <a:spAutoFit/>
          </a:bodyPr>
          <a:lstStyle/>
          <a:p>
            <a:pPr algn="just"/>
            <a:r>
              <a:rPr lang="en-US" sz="2800" i="1" smtClean="0">
                <a:latin typeface="Times New Roman" pitchFamily="18" charset="0"/>
                <a:cs typeface="Times New Roman" pitchFamily="18" charset="0"/>
              </a:rPr>
              <a:t>Figure </a:t>
            </a:r>
            <a:r>
              <a:rPr lang="en-US" sz="2800" i="1" smtClean="0">
                <a:latin typeface="Times New Roman" pitchFamily="18" charset="0"/>
                <a:cs typeface="Times New Roman" pitchFamily="18" charset="0"/>
              </a:rPr>
              <a:t>6: </a:t>
            </a:r>
            <a:r>
              <a:rPr lang="en-US" sz="2800" i="1" dirty="0" smtClean="0">
                <a:latin typeface="Times New Roman" pitchFamily="18" charset="0"/>
                <a:cs typeface="Times New Roman" pitchFamily="18" charset="0"/>
              </a:rPr>
              <a:t>Flow Chart graph of the HDQM Web Interface explaining the navigation through the various classes.</a:t>
            </a:r>
            <a:endParaRPr lang="el-GR" sz="2800" i="1" dirty="0">
              <a:latin typeface="Times New Roman" pitchFamily="18" charset="0"/>
              <a:cs typeface="Times New Roman" pitchFamily="18" charset="0"/>
            </a:endParaRPr>
          </a:p>
        </p:txBody>
      </p:sp>
      <p:sp>
        <p:nvSpPr>
          <p:cNvPr id="31" name="TextBox 30"/>
          <p:cNvSpPr txBox="1"/>
          <p:nvPr/>
        </p:nvSpPr>
        <p:spPr>
          <a:xfrm>
            <a:off x="15354301" y="37120622"/>
            <a:ext cx="12787402" cy="2862322"/>
          </a:xfrm>
          <a:prstGeom prst="rect">
            <a:avLst/>
          </a:prstGeom>
          <a:noFill/>
        </p:spPr>
        <p:txBody>
          <a:bodyPr wrap="square" rtlCol="0">
            <a:spAutoFit/>
          </a:bodyPr>
          <a:lstStyle/>
          <a:p>
            <a:r>
              <a:rPr lang="en-US" sz="6000" b="1" dirty="0" smtClean="0">
                <a:latin typeface="Times New Roman" pitchFamily="18" charset="0"/>
                <a:cs typeface="Times New Roman" pitchFamily="18" charset="0"/>
              </a:rPr>
              <a:t>References</a:t>
            </a:r>
          </a:p>
          <a:p>
            <a:r>
              <a:rPr lang="en-US" sz="2000" dirty="0" smtClean="0">
                <a:latin typeface="Times New Roman" pitchFamily="18" charset="0"/>
                <a:cs typeface="Times New Roman" pitchFamily="18" charset="0"/>
              </a:rPr>
              <a:t>[1] R. </a:t>
            </a:r>
            <a:r>
              <a:rPr lang="en-US" sz="2000" dirty="0" err="1" smtClean="0">
                <a:latin typeface="Times New Roman" pitchFamily="18" charset="0"/>
                <a:cs typeface="Times New Roman" pitchFamily="18" charset="0"/>
              </a:rPr>
              <a:t>Brun</a:t>
            </a:r>
            <a:r>
              <a:rPr lang="en-US" sz="2000" dirty="0" smtClean="0">
                <a:latin typeface="Times New Roman" pitchFamily="18" charset="0"/>
                <a:cs typeface="Times New Roman" pitchFamily="18" charset="0"/>
              </a:rPr>
              <a:t>, F. </a:t>
            </a:r>
            <a:r>
              <a:rPr lang="en-US" sz="2000" dirty="0" err="1" smtClean="0">
                <a:latin typeface="Times New Roman" pitchFamily="18" charset="0"/>
                <a:cs typeface="Times New Roman" pitchFamily="18" charset="0"/>
              </a:rPr>
              <a:t>Rademakers</a:t>
            </a:r>
            <a:r>
              <a:rPr lang="en-US" sz="2000" dirty="0" smtClean="0">
                <a:latin typeface="Times New Roman" pitchFamily="18" charset="0"/>
                <a:cs typeface="Times New Roman" pitchFamily="18" charset="0"/>
              </a:rPr>
              <a:t>, “ROOT  An object oriented data analysis framework”, Nuclear Instruments and Methods in Physics </a:t>
            </a:r>
            <a:r>
              <a:rPr lang="en-US" sz="2000" b="1" dirty="0" smtClean="0">
                <a:latin typeface="Times New Roman" pitchFamily="18" charset="0"/>
                <a:cs typeface="Times New Roman" pitchFamily="18" charset="0"/>
              </a:rPr>
              <a:t>A389 (1997) 81–86, </a:t>
            </a:r>
            <a:r>
              <a:rPr lang="en-US" sz="2000" dirty="0" err="1" smtClean="0">
                <a:latin typeface="Times New Roman" pitchFamily="18" charset="0"/>
                <a:cs typeface="Times New Roman" pitchFamily="18" charset="0"/>
              </a:rPr>
              <a:t>doi</a:t>
            </a:r>
            <a:r>
              <a:rPr lang="en-US" sz="2000" dirty="0" smtClean="0">
                <a:latin typeface="Times New Roman" pitchFamily="18" charset="0"/>
                <a:cs typeface="Times New Roman" pitchFamily="18" charset="0"/>
              </a:rPr>
              <a:t>:{10.1016/S0168-9002(97)00048-X}.</a:t>
            </a:r>
          </a:p>
          <a:p>
            <a:r>
              <a:rPr lang="en-US" sz="2000" dirty="0" smtClean="0">
                <a:latin typeface="Times New Roman" pitchFamily="18" charset="0"/>
                <a:cs typeface="Times New Roman" pitchFamily="18" charset="0"/>
              </a:rPr>
              <a:t>[2] P. S. Foundation, “Python developers guide”,</a:t>
            </a:r>
          </a:p>
          <a:p>
            <a:r>
              <a:rPr lang="en-US" sz="2000" dirty="0" smtClean="0">
                <a:latin typeface="Times New Roman" pitchFamily="18" charset="0"/>
                <a:cs typeface="Times New Roman" pitchFamily="18" charset="0"/>
              </a:rPr>
              <a:t>(https://www.python.org/dev/).</a:t>
            </a:r>
          </a:p>
          <a:p>
            <a:r>
              <a:rPr lang="en-US" sz="2000" dirty="0" smtClean="0">
                <a:latin typeface="Times New Roman" pitchFamily="18" charset="0"/>
                <a:cs typeface="Times New Roman" pitchFamily="18" charset="0"/>
              </a:rPr>
              <a:t>[3] H. Andrews, A. Wright, “JSON schema: A media type for describing JSON documents”, (http://json-schema.org/latest/json-schema-core.html).</a:t>
            </a:r>
          </a:p>
        </p:txBody>
      </p:sp>
      <p:sp>
        <p:nvSpPr>
          <p:cNvPr id="32" name="TextBox 31"/>
          <p:cNvSpPr txBox="1"/>
          <p:nvPr/>
        </p:nvSpPr>
        <p:spPr>
          <a:xfrm>
            <a:off x="15354301" y="39978142"/>
            <a:ext cx="12358774" cy="1938992"/>
          </a:xfrm>
          <a:prstGeom prst="rect">
            <a:avLst/>
          </a:prstGeom>
          <a:noFill/>
        </p:spPr>
        <p:txBody>
          <a:bodyPr wrap="square" rtlCol="0">
            <a:spAutoFit/>
          </a:bodyPr>
          <a:lstStyle/>
          <a:p>
            <a:r>
              <a:rPr lang="en-US" sz="2000" dirty="0" smtClean="0">
                <a:latin typeface="Times New Roman" pitchFamily="18" charset="0"/>
                <a:cs typeface="Times New Roman" pitchFamily="18" charset="0"/>
              </a:rPr>
              <a:t>[4] L. Hunt, “Html5 reference: The syntax, vocabulary and </a:t>
            </a:r>
            <a:r>
              <a:rPr lang="en-US" sz="2000" dirty="0" err="1" smtClean="0">
                <a:latin typeface="Times New Roman" pitchFamily="18" charset="0"/>
                <a:cs typeface="Times New Roman" pitchFamily="18" charset="0"/>
              </a:rPr>
              <a:t>apis</a:t>
            </a:r>
            <a:r>
              <a:rPr lang="en-US" sz="2000" dirty="0" smtClean="0">
                <a:latin typeface="Times New Roman" pitchFamily="18" charset="0"/>
                <a:cs typeface="Times New Roman" pitchFamily="18" charset="0"/>
              </a:rPr>
              <a:t> of html5”,</a:t>
            </a:r>
          </a:p>
          <a:p>
            <a:r>
              <a:rPr lang="en-US" sz="2000" dirty="0" smtClean="0">
                <a:latin typeface="Times New Roman" pitchFamily="18" charset="0"/>
                <a:cs typeface="Times New Roman" pitchFamily="18" charset="0"/>
              </a:rPr>
              <a:t>(https://dev.w3.org/html5/html-AUTHOR/).</a:t>
            </a:r>
          </a:p>
          <a:p>
            <a:r>
              <a:rPr lang="en-US" sz="2000" dirty="0" smtClean="0">
                <a:latin typeface="Times New Roman" pitchFamily="18" charset="0"/>
                <a:cs typeface="Times New Roman" pitchFamily="18" charset="0"/>
              </a:rPr>
              <a:t>[5] J. </a:t>
            </a:r>
            <a:r>
              <a:rPr lang="en-US" sz="2000" dirty="0" err="1" smtClean="0">
                <a:latin typeface="Times New Roman" pitchFamily="18" charset="0"/>
                <a:cs typeface="Times New Roman" pitchFamily="18" charset="0"/>
              </a:rPr>
              <a:t>Duckett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Javascript</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jquery</a:t>
            </a:r>
            <a:r>
              <a:rPr lang="en-US" sz="2000" dirty="0" smtClean="0">
                <a:latin typeface="Times New Roman" pitchFamily="18" charset="0"/>
                <a:cs typeface="Times New Roman" pitchFamily="18" charset="0"/>
              </a:rPr>
              <a:t>: Interactive front-end web development”,</a:t>
            </a:r>
          </a:p>
          <a:p>
            <a:r>
              <a:rPr lang="en-US" sz="2000" dirty="0" smtClean="0">
                <a:latin typeface="Times New Roman" pitchFamily="18" charset="0"/>
                <a:cs typeface="Times New Roman" pitchFamily="18" charset="0"/>
              </a:rPr>
              <a:t>(http://javascriptbook.com/).</a:t>
            </a:r>
          </a:p>
          <a:p>
            <a:r>
              <a:rPr lang="en-US" sz="2000" dirty="0" smtClean="0">
                <a:latin typeface="Times New Roman" pitchFamily="18" charset="0"/>
                <a:cs typeface="Times New Roman" pitchFamily="18" charset="0"/>
              </a:rPr>
              <a:t>[6] </a:t>
            </a:r>
            <a:r>
              <a:rPr lang="en-US" sz="2000" dirty="0" err="1" smtClean="0">
                <a:latin typeface="Times New Roman" pitchFamily="18" charset="0"/>
                <a:cs typeface="Times New Roman" pitchFamily="18" charset="0"/>
              </a:rPr>
              <a:t>Highsoft</a:t>
            </a:r>
            <a:r>
              <a:rPr lang="en-US" sz="2000" dirty="0" smtClean="0">
                <a:latin typeface="Times New Roman" pitchFamily="18" charset="0"/>
                <a:cs typeface="Times New Roman" pitchFamily="18" charset="0"/>
              </a:rPr>
              <a:t> AS, “</a:t>
            </a:r>
            <a:r>
              <a:rPr lang="en-US" sz="2000" dirty="0" err="1" smtClean="0">
                <a:latin typeface="Times New Roman" pitchFamily="18" charset="0"/>
                <a:cs typeface="Times New Roman" pitchFamily="18" charset="0"/>
              </a:rPr>
              <a:t>Highcharts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highstock</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highmaps</a:t>
            </a:r>
            <a:r>
              <a:rPr lang="en-US" sz="2000" dirty="0" smtClean="0">
                <a:latin typeface="Times New Roman" pitchFamily="18" charset="0"/>
                <a:cs typeface="Times New Roman" pitchFamily="18" charset="0"/>
              </a:rPr>
              <a:t> documentation”,</a:t>
            </a:r>
          </a:p>
          <a:p>
            <a:r>
              <a:rPr lang="en-US" sz="2000" dirty="0" smtClean="0">
                <a:latin typeface="Times New Roman" pitchFamily="18" charset="0"/>
                <a:cs typeface="Times New Roman" pitchFamily="18" charset="0"/>
              </a:rPr>
              <a:t>(https://www.highcharts.com/).</a:t>
            </a:r>
            <a:endParaRPr lang="el-GR" sz="2000" dirty="0">
              <a:latin typeface="Times New Roman" pitchFamily="18" charset="0"/>
              <a:cs typeface="Times New Roman" pitchFamily="18" charset="0"/>
            </a:endParaRPr>
          </a:p>
        </p:txBody>
      </p:sp>
      <p:sp>
        <p:nvSpPr>
          <p:cNvPr id="26" name="TextBox 25"/>
          <p:cNvSpPr txBox="1"/>
          <p:nvPr/>
        </p:nvSpPr>
        <p:spPr>
          <a:xfrm>
            <a:off x="15497177" y="13046016"/>
            <a:ext cx="14001848" cy="95410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Figure </a:t>
            </a:r>
            <a:r>
              <a:rPr lang="en-US" sz="2800" i="1" dirty="0" smtClean="0">
                <a:latin typeface="Times New Roman" pitchFamily="18" charset="0"/>
                <a:cs typeface="Times New Roman" pitchFamily="18" charset="0"/>
              </a:rPr>
              <a:t>3: </a:t>
            </a:r>
            <a:r>
              <a:rPr lang="en-US" sz="2800" i="1" dirty="0" smtClean="0">
                <a:latin typeface="Times New Roman" pitchFamily="18" charset="0"/>
                <a:cs typeface="Times New Roman" pitchFamily="18" charset="0"/>
              </a:rPr>
              <a:t>Main page of the HDQM Web Interface with a possible user selection related to the</a:t>
            </a:r>
          </a:p>
          <a:p>
            <a:r>
              <a:rPr lang="en-US" sz="2800" i="1" dirty="0" smtClean="0">
                <a:latin typeface="Times New Roman" pitchFamily="18" charset="0"/>
                <a:cs typeface="Times New Roman" pitchFamily="18" charset="0"/>
              </a:rPr>
              <a:t>Silicon Strip Tracker Detector.</a:t>
            </a:r>
            <a:endParaRPr lang="el-GR" sz="2800" i="1" dirty="0">
              <a:latin typeface="Times New Roman" pitchFamily="18" charset="0"/>
              <a:cs typeface="Times New Roman" pitchFamily="18" charset="0"/>
            </a:endParaRPr>
          </a:p>
        </p:txBody>
      </p:sp>
      <p:sp>
        <p:nvSpPr>
          <p:cNvPr id="33" name="TextBox 32"/>
          <p:cNvSpPr txBox="1"/>
          <p:nvPr/>
        </p:nvSpPr>
        <p:spPr>
          <a:xfrm>
            <a:off x="7710435" y="2758944"/>
            <a:ext cx="14716228" cy="954107"/>
          </a:xfrm>
          <a:prstGeom prst="rect">
            <a:avLst/>
          </a:prstGeom>
          <a:noFill/>
        </p:spPr>
        <p:txBody>
          <a:bodyPr wrap="square" rtlCol="0">
            <a:spAutoFit/>
          </a:bodyPr>
          <a:lstStyle/>
          <a:p>
            <a:pPr algn="ctr"/>
            <a:r>
              <a:rPr lang="en-US" sz="2800" dirty="0" smtClean="0"/>
              <a:t>Daniel </a:t>
            </a:r>
            <a:r>
              <a:rPr lang="en-US" sz="2800" dirty="0" err="1" smtClean="0"/>
              <a:t>Duggan</a:t>
            </a:r>
            <a:r>
              <a:rPr lang="en-US" sz="2800" baseline="30000" dirty="0" err="1" smtClean="0"/>
              <a:t>a</a:t>
            </a:r>
            <a:r>
              <a:rPr lang="en-US" sz="2800" dirty="0" smtClean="0"/>
              <a:t>,  Francesco </a:t>
            </a:r>
            <a:r>
              <a:rPr lang="en-US" sz="2800" dirty="0" err="1" smtClean="0"/>
              <a:t>Fiori</a:t>
            </a:r>
            <a:r>
              <a:rPr lang="en-US" sz="2800" baseline="30000" dirty="0" err="1" smtClean="0"/>
              <a:t>b</a:t>
            </a:r>
            <a:r>
              <a:rPr lang="en-US" sz="2800" dirty="0" smtClean="0"/>
              <a:t>, Hassan </a:t>
            </a:r>
            <a:r>
              <a:rPr lang="en-US" sz="2800" dirty="0" err="1" smtClean="0"/>
              <a:t>Halil</a:t>
            </a:r>
            <a:r>
              <a:rPr lang="en-US" sz="2800" baseline="30000" dirty="0" err="1" smtClean="0"/>
              <a:t>c</a:t>
            </a:r>
            <a:r>
              <a:rPr lang="en-US" sz="2800" dirty="0" smtClean="0"/>
              <a:t>, Tomas </a:t>
            </a:r>
            <a:r>
              <a:rPr lang="en-US" sz="2800" dirty="0" err="1" smtClean="0"/>
              <a:t>Hreus</a:t>
            </a:r>
            <a:r>
              <a:rPr lang="en-US" sz="2800" baseline="30000" dirty="0" err="1" smtClean="0"/>
              <a:t>d</a:t>
            </a:r>
            <a:r>
              <a:rPr lang="en-US" sz="2800" dirty="0" smtClean="0"/>
              <a:t>, </a:t>
            </a:r>
            <a:r>
              <a:rPr lang="en-US" sz="2800" dirty="0" err="1" smtClean="0"/>
              <a:t>Aristotelis</a:t>
            </a:r>
            <a:r>
              <a:rPr lang="en-US" sz="2800" dirty="0" smtClean="0"/>
              <a:t> </a:t>
            </a:r>
            <a:r>
              <a:rPr lang="en-US" sz="2800" dirty="0" err="1" smtClean="0"/>
              <a:t>Kyriakis</a:t>
            </a:r>
            <a:r>
              <a:rPr lang="en-US" sz="2800" baseline="30000" dirty="0" err="1" smtClean="0"/>
              <a:t>e</a:t>
            </a:r>
            <a:r>
              <a:rPr lang="en-US" sz="2800" dirty="0" smtClean="0"/>
              <a:t>, </a:t>
            </a:r>
            <a:r>
              <a:rPr lang="en-US" sz="2800" dirty="0" err="1" smtClean="0"/>
              <a:t>Dimitrios</a:t>
            </a:r>
            <a:r>
              <a:rPr lang="en-US" sz="2800" dirty="0" smtClean="0"/>
              <a:t> </a:t>
            </a:r>
            <a:r>
              <a:rPr lang="en-US" sz="2800" dirty="0" err="1" smtClean="0"/>
              <a:t>Loukas</a:t>
            </a:r>
            <a:r>
              <a:rPr lang="en-US" sz="2800" baseline="30000" dirty="0" err="1" smtClean="0"/>
              <a:t>e</a:t>
            </a:r>
            <a:r>
              <a:rPr lang="en-US" sz="2800" dirty="0" smtClean="0"/>
              <a:t>, </a:t>
            </a:r>
            <a:r>
              <a:rPr lang="en-US" sz="2800" dirty="0" err="1" smtClean="0"/>
              <a:t>Alkis</a:t>
            </a:r>
            <a:r>
              <a:rPr lang="en-US" sz="2800" dirty="0" smtClean="0"/>
              <a:t> </a:t>
            </a:r>
            <a:r>
              <a:rPr lang="en-US" sz="2800" dirty="0" err="1" smtClean="0"/>
              <a:t>Papadopoulos</a:t>
            </a:r>
            <a:r>
              <a:rPr lang="en-US" sz="2800" baseline="30000" dirty="0" err="1" smtClean="0"/>
              <a:t>e</a:t>
            </a:r>
            <a:r>
              <a:rPr lang="en-US" sz="2800" dirty="0" smtClean="0"/>
              <a:t>, Alessandro </a:t>
            </a:r>
            <a:r>
              <a:rPr lang="en-US" sz="2800" dirty="0" err="1" smtClean="0"/>
              <a:t>Rosi</a:t>
            </a:r>
            <a:r>
              <a:rPr lang="en-US" sz="2800" baseline="30000" dirty="0" err="1" smtClean="0"/>
              <a:t>f</a:t>
            </a:r>
            <a:r>
              <a:rPr lang="en-US" sz="2800" dirty="0" smtClean="0"/>
              <a:t>, Ahmed Sami </a:t>
            </a:r>
            <a:r>
              <a:rPr lang="en-US" sz="2800" dirty="0" err="1" smtClean="0"/>
              <a:t>Uridah</a:t>
            </a:r>
            <a:r>
              <a:rPr lang="en-US" sz="2800" baseline="30000" dirty="0" err="1" smtClean="0"/>
              <a:t>c</a:t>
            </a:r>
            <a:endParaRPr lang="el-GR" sz="2800" baseline="30000" dirty="0">
              <a:latin typeface="Times New Roman" pitchFamily="18" charset="0"/>
              <a:cs typeface="Times New Roman" pitchFamily="18" charset="0"/>
            </a:endParaRPr>
          </a:p>
        </p:txBody>
      </p:sp>
      <p:sp>
        <p:nvSpPr>
          <p:cNvPr id="34" name="TextBox 33"/>
          <p:cNvSpPr txBox="1"/>
          <p:nvPr/>
        </p:nvSpPr>
        <p:spPr>
          <a:xfrm>
            <a:off x="6924617" y="3785335"/>
            <a:ext cx="16787930" cy="830997"/>
          </a:xfrm>
          <a:prstGeom prst="rect">
            <a:avLst/>
          </a:prstGeom>
          <a:noFill/>
        </p:spPr>
        <p:txBody>
          <a:bodyPr wrap="square" rtlCol="0">
            <a:spAutoFit/>
          </a:bodyPr>
          <a:lstStyle/>
          <a:p>
            <a:pPr algn="ctr"/>
            <a:r>
              <a:rPr lang="en-US" sz="2400" baseline="30000" dirty="0" err="1" smtClean="0"/>
              <a:t>a</a:t>
            </a:r>
            <a:r>
              <a:rPr lang="en-US" sz="2400" dirty="0" err="1" smtClean="0"/>
              <a:t>Fermi</a:t>
            </a:r>
            <a:r>
              <a:rPr lang="en-US" sz="2400" dirty="0" smtClean="0"/>
              <a:t> National </a:t>
            </a:r>
            <a:r>
              <a:rPr lang="en-US" sz="2400" dirty="0" err="1" smtClean="0"/>
              <a:t>Accelarator</a:t>
            </a:r>
            <a:r>
              <a:rPr lang="en-US" sz="2400" dirty="0" smtClean="0"/>
              <a:t> Laboratory (USA), </a:t>
            </a:r>
            <a:r>
              <a:rPr lang="it-IT" sz="2400" dirty="0" smtClean="0"/>
              <a:t>Scuola Normale Superiore and INFN </a:t>
            </a:r>
            <a:r>
              <a:rPr lang="it-IT" sz="2400" smtClean="0"/>
              <a:t>of Pisa </a:t>
            </a:r>
            <a:r>
              <a:rPr lang="en-US" sz="2400" smtClean="0"/>
              <a:t>(IT), </a:t>
            </a:r>
            <a:r>
              <a:rPr lang="en-US" sz="2400" baseline="30000" dirty="0" err="1" smtClean="0"/>
              <a:t>c</a:t>
            </a:r>
            <a:r>
              <a:rPr lang="en-US" sz="2400" dirty="0" err="1" smtClean="0"/>
              <a:t>National</a:t>
            </a:r>
            <a:r>
              <a:rPr lang="en-US" sz="2400" dirty="0" smtClean="0"/>
              <a:t> University of Sciences and Technology (PK), </a:t>
            </a:r>
            <a:r>
              <a:rPr lang="en-US" sz="2400" baseline="30000" dirty="0" err="1" smtClean="0"/>
              <a:t>d</a:t>
            </a:r>
            <a:r>
              <a:rPr lang="en-US" sz="2400" dirty="0" err="1" smtClean="0"/>
              <a:t>Universitaet</a:t>
            </a:r>
            <a:r>
              <a:rPr lang="en-US" sz="2400" dirty="0" smtClean="0"/>
              <a:t> </a:t>
            </a:r>
            <a:r>
              <a:rPr lang="en-US" sz="2400" dirty="0" err="1" smtClean="0"/>
              <a:t>Zuerich</a:t>
            </a:r>
            <a:r>
              <a:rPr lang="en-US" sz="2400" dirty="0" smtClean="0"/>
              <a:t> (CH), </a:t>
            </a:r>
            <a:r>
              <a:rPr lang="en-US" sz="2400" baseline="30000" dirty="0" err="1" smtClean="0"/>
              <a:t>e</a:t>
            </a:r>
            <a:r>
              <a:rPr lang="en-US" sz="2400" dirty="0" err="1" smtClean="0"/>
              <a:t>National</a:t>
            </a:r>
            <a:r>
              <a:rPr lang="en-US" sz="2400" dirty="0" smtClean="0"/>
              <a:t> Center for Scientific Research </a:t>
            </a:r>
            <a:r>
              <a:rPr lang="en-US" sz="2400" dirty="0" err="1" smtClean="0"/>
              <a:t>Demokritos</a:t>
            </a:r>
            <a:r>
              <a:rPr lang="en-US" sz="2400" dirty="0" smtClean="0"/>
              <a:t> (GR), </a:t>
            </a:r>
            <a:r>
              <a:rPr lang="en-US" sz="2400" baseline="30000" dirty="0" err="1" smtClean="0"/>
              <a:t>f</a:t>
            </a:r>
            <a:r>
              <a:rPr lang="en-US" sz="2400" dirty="0" err="1" smtClean="0"/>
              <a:t>Universita</a:t>
            </a:r>
            <a:r>
              <a:rPr lang="en-US" sz="2400" dirty="0" smtClean="0"/>
              <a:t> e INFN, Perugia (IT)</a:t>
            </a:r>
            <a:endParaRPr lang="el-GR" sz="2400" dirty="0"/>
          </a:p>
        </p:txBody>
      </p:sp>
      <p:pic>
        <p:nvPicPr>
          <p:cNvPr id="27" name="Picture 26" descr="clusterStoN_NTk_TIB_L1_mpv.png"/>
          <p:cNvPicPr>
            <a:picLocks noChangeAspect="1"/>
          </p:cNvPicPr>
          <p:nvPr/>
        </p:nvPicPr>
        <p:blipFill>
          <a:blip r:embed="rId7"/>
          <a:stretch>
            <a:fillRect/>
          </a:stretch>
        </p:blipFill>
        <p:spPr>
          <a:xfrm>
            <a:off x="15284024" y="17475172"/>
            <a:ext cx="6856887" cy="6357982"/>
          </a:xfrm>
          <a:prstGeom prst="rect">
            <a:avLst/>
          </a:prstGeom>
        </p:spPr>
      </p:pic>
      <p:pic>
        <p:nvPicPr>
          <p:cNvPr id="35" name="Picture 34" descr="NClusMean_Strip_vs_Pixel.png"/>
          <p:cNvPicPr>
            <a:picLocks noChangeAspect="1"/>
          </p:cNvPicPr>
          <p:nvPr/>
        </p:nvPicPr>
        <p:blipFill>
          <a:blip r:embed="rId8"/>
          <a:stretch>
            <a:fillRect/>
          </a:stretch>
        </p:blipFill>
        <p:spPr>
          <a:xfrm>
            <a:off x="22140911" y="17546610"/>
            <a:ext cx="7000924" cy="6335962"/>
          </a:xfrm>
          <a:prstGeom prst="rect">
            <a:avLst/>
          </a:prstGeom>
        </p:spPr>
      </p:pic>
      <p:pic>
        <p:nvPicPr>
          <p:cNvPr id="37" name="Picture 36" descr="JSON_File.png"/>
          <p:cNvPicPr>
            <a:picLocks noChangeAspect="1"/>
          </p:cNvPicPr>
          <p:nvPr/>
        </p:nvPicPr>
        <p:blipFill>
          <a:blip r:embed="rId9"/>
          <a:stretch>
            <a:fillRect/>
          </a:stretch>
        </p:blipFill>
        <p:spPr>
          <a:xfrm>
            <a:off x="9139195" y="22261518"/>
            <a:ext cx="5258534" cy="5214974"/>
          </a:xfrm>
          <a:prstGeom prst="rect">
            <a:avLst/>
          </a:prstGeom>
        </p:spPr>
      </p:pic>
      <p:sp>
        <p:nvSpPr>
          <p:cNvPr id="38" name="TextBox 37"/>
          <p:cNvSpPr txBox="1"/>
          <p:nvPr/>
        </p:nvSpPr>
        <p:spPr>
          <a:xfrm>
            <a:off x="1923957" y="27405054"/>
            <a:ext cx="12430212" cy="5693866"/>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harvesting script </a:t>
            </a:r>
            <a:r>
              <a:rPr lang="en-US" sz="2800" dirty="0" smtClean="0">
                <a:latin typeface="Times New Roman" pitchFamily="18" charset="0"/>
                <a:cs typeface="Times New Roman" pitchFamily="18" charset="0"/>
              </a:rPr>
              <a:t>accepts  a set of </a:t>
            </a:r>
            <a:r>
              <a:rPr lang="en-US" sz="2800" dirty="0" smtClean="0">
                <a:latin typeface="Times New Roman" pitchFamily="18" charset="0"/>
                <a:cs typeface="Times New Roman" pitchFamily="18" charset="0"/>
              </a:rPr>
              <a:t>options: </a:t>
            </a:r>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buFont typeface="Wingdings" pitchFamily="2" charset="2"/>
              <a:buChar char="Ø"/>
            </a:pPr>
            <a:r>
              <a:rPr lang="en-US" sz="2800" i="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Data type ( collision data or cosmic data), </a:t>
            </a:r>
          </a:p>
          <a:p>
            <a:pPr algn="just">
              <a:buFont typeface="Wingdings" pitchFamily="2" charset="2"/>
              <a:buChar char="Ø"/>
            </a:pPr>
            <a:r>
              <a:rPr lang="en-US" sz="2800" dirty="0" smtClean="0">
                <a:latin typeface="Times New Roman" pitchFamily="18" charset="0"/>
                <a:cs typeface="Times New Roman" pitchFamily="18" charset="0"/>
              </a:rPr>
              <a:t>    Data reconstruction type (raw data or reconstructed data), </a:t>
            </a:r>
          </a:p>
          <a:p>
            <a:pPr algn="just">
              <a:buFont typeface="Wingdings" pitchFamily="2" charset="2"/>
              <a:buChar char="Ø"/>
            </a:pPr>
            <a:r>
              <a:rPr lang="en-US" sz="2800" dirty="0" smtClean="0">
                <a:latin typeface="Times New Roman" pitchFamily="18" charset="0"/>
                <a:cs typeface="Times New Roman" pitchFamily="18" charset="0"/>
              </a:rPr>
              <a:t>    Data quality filter (data that  fulfill specific quality specifications)    and </a:t>
            </a:r>
          </a:p>
          <a:p>
            <a:pPr algn="just">
              <a:buFont typeface="Wingdings" pitchFamily="2" charset="2"/>
              <a:buChar char="Ø"/>
            </a:pPr>
            <a:r>
              <a:rPr lang="en-US" sz="2800" dirty="0" smtClean="0">
                <a:latin typeface="Times New Roman" pitchFamily="18" charset="0"/>
                <a:cs typeface="Times New Roman" pitchFamily="18" charset="0"/>
              </a:rPr>
              <a:t>    Configuration files defining the information need to be extracted from the data (calling predefined metrics methods) and the names of the plots to be created. </a:t>
            </a:r>
          </a:p>
          <a:p>
            <a:pPr algn="just"/>
            <a:r>
              <a:rPr lang="en-US"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More </a:t>
            </a:r>
            <a:r>
              <a:rPr lang="en-US" sz="2800" dirty="0" smtClean="0">
                <a:latin typeface="Times New Roman" pitchFamily="18" charset="0"/>
                <a:cs typeface="Times New Roman" pitchFamily="18" charset="0"/>
              </a:rPr>
              <a:t>than one configuration files can be passed as argument to the script. The  available metrics are defined within two python </a:t>
            </a:r>
            <a:r>
              <a:rPr lang="en-US" sz="2800" dirty="0" smtClean="0">
                <a:latin typeface="Times New Roman" pitchFamily="18" charset="0"/>
                <a:cs typeface="Times New Roman" pitchFamily="18" charset="0"/>
              </a:rPr>
              <a:t>files: </a:t>
            </a:r>
            <a:r>
              <a:rPr lang="en-US" sz="2800" dirty="0" smtClean="0">
                <a:latin typeface="Times New Roman" pitchFamily="18" charset="0"/>
                <a:cs typeface="Times New Roman" pitchFamily="18" charset="0"/>
              </a:rPr>
              <a:t>the  ”basic” metrics (i.e. mean value, bin content, integral)  and the  more  complex metrics with fitting capabilities (i.e. Gaussian, Landau). The most common metrics methods and their description are presented in Table 1. </a:t>
            </a:r>
            <a:endParaRPr lang="el-GR" sz="2800" dirty="0" smtClean="0">
              <a:latin typeface="Times New Roman" pitchFamily="18" charset="0"/>
              <a:cs typeface="Times New Roman" pitchFamily="18" charset="0"/>
            </a:endParaRPr>
          </a:p>
        </p:txBody>
      </p:sp>
      <p:sp>
        <p:nvSpPr>
          <p:cNvPr id="39" name="TextBox 38"/>
          <p:cNvSpPr txBox="1"/>
          <p:nvPr/>
        </p:nvSpPr>
        <p:spPr>
          <a:xfrm>
            <a:off x="9210633" y="27333616"/>
            <a:ext cx="5143536" cy="1384995"/>
          </a:xfrm>
          <a:prstGeom prst="rect">
            <a:avLst/>
          </a:prstGeom>
          <a:noFill/>
        </p:spPr>
        <p:txBody>
          <a:bodyPr wrap="square" rtlCol="0">
            <a:spAutoFit/>
          </a:bodyPr>
          <a:lstStyle/>
          <a:p>
            <a:pPr algn="just"/>
            <a:r>
              <a:rPr lang="en-US" sz="2800" i="1" dirty="0" smtClean="0">
                <a:latin typeface="Times New Roman" pitchFamily="18" charset="0"/>
                <a:cs typeface="Times New Roman" pitchFamily="18" charset="0"/>
              </a:rPr>
              <a:t>Figure 2: Example of a JSON type file containing the trend information. </a:t>
            </a:r>
            <a:endParaRPr lang="el-GR" sz="2800" i="1" dirty="0">
              <a:latin typeface="Times New Roman" pitchFamily="18" charset="0"/>
              <a:cs typeface="Times New Roman" pitchFamily="18" charset="0"/>
            </a:endParaRPr>
          </a:p>
        </p:txBody>
      </p:sp>
      <p:sp>
        <p:nvSpPr>
          <p:cNvPr id="40" name="TextBox 39"/>
          <p:cNvSpPr txBox="1"/>
          <p:nvPr/>
        </p:nvSpPr>
        <p:spPr>
          <a:xfrm>
            <a:off x="22140911" y="28762376"/>
            <a:ext cx="6786610" cy="8771632"/>
          </a:xfrm>
          <a:prstGeom prst="rect">
            <a:avLst/>
          </a:prstGeom>
          <a:noFill/>
        </p:spPr>
        <p:txBody>
          <a:bodyPr wrap="square" rtlCol="0">
            <a:spAutoFit/>
          </a:bodyPr>
          <a:lstStyle/>
          <a:p>
            <a:r>
              <a:rPr lang="en-US" sz="6000" dirty="0" smtClean="0">
                <a:latin typeface="Times New Roman" pitchFamily="18" charset="0"/>
                <a:cs typeface="Times New Roman" pitchFamily="18" charset="0"/>
              </a:rPr>
              <a:t>Future Plans</a:t>
            </a:r>
            <a:endParaRPr lang="en-US" sz="60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The tool  is </a:t>
            </a:r>
            <a:r>
              <a:rPr lang="en-US" sz="2800" dirty="0" smtClean="0">
                <a:latin typeface="Times New Roman" pitchFamily="18" charset="0"/>
                <a:cs typeface="Times New Roman" pitchFamily="18" charset="0"/>
              </a:rPr>
              <a:t>used centrally in </a:t>
            </a:r>
            <a:r>
              <a:rPr lang="en-US" sz="2800" dirty="0" smtClean="0">
                <a:latin typeface="Times New Roman" pitchFamily="18" charset="0"/>
                <a:cs typeface="Times New Roman" pitchFamily="18" charset="0"/>
              </a:rPr>
              <a:t>CMS and is under continuous development in order to fulfill any possible new requirement like:</a:t>
            </a:r>
          </a:p>
          <a:p>
            <a:pPr algn="just"/>
            <a:endParaRPr lang="en-US" sz="2800" dirty="0" smtClean="0">
              <a:latin typeface="Times New Roman" pitchFamily="18" charset="0"/>
              <a:cs typeface="Times New Roman" pitchFamily="18" charset="0"/>
            </a:endParaRPr>
          </a:p>
          <a:p>
            <a:pPr>
              <a:buFont typeface="Wingdings" pitchFamily="2" charset="2"/>
              <a:buChar char="Ø"/>
            </a:pPr>
            <a:r>
              <a:rPr lang="en-US" sz="2800" dirty="0" smtClean="0">
                <a:latin typeface="Times New Roman" pitchFamily="18" charset="0"/>
                <a:cs typeface="Times New Roman" pitchFamily="18" charset="0"/>
              </a:rPr>
              <a:t>   Use </a:t>
            </a:r>
            <a:r>
              <a:rPr lang="en-US" sz="2800" dirty="0" smtClean="0">
                <a:latin typeface="Times New Roman" pitchFamily="18" charset="0"/>
                <a:cs typeface="Times New Roman" pitchFamily="18" charset="0"/>
              </a:rPr>
              <a:t>of a </a:t>
            </a:r>
            <a:r>
              <a:rPr lang="en-US" sz="2800" dirty="0" smtClean="0">
                <a:latin typeface="Times New Roman" pitchFamily="18" charset="0"/>
                <a:cs typeface="Times New Roman" pitchFamily="18" charset="0"/>
              </a:rPr>
              <a:t>DB scheme </a:t>
            </a:r>
            <a:r>
              <a:rPr lang="en-US" sz="2800" dirty="0" smtClean="0">
                <a:latin typeface="Times New Roman" pitchFamily="18" charset="0"/>
                <a:cs typeface="Times New Roman" pitchFamily="18" charset="0"/>
              </a:rPr>
              <a:t>instead </a:t>
            </a:r>
            <a:r>
              <a:rPr lang="en-US" sz="2800" dirty="0" smtClean="0">
                <a:latin typeface="Times New Roman" pitchFamily="18" charset="0"/>
                <a:cs typeface="Times New Roman" pitchFamily="18" charset="0"/>
              </a:rPr>
              <a:t>of </a:t>
            </a:r>
            <a:r>
              <a:rPr lang="en-US" sz="2800" dirty="0" smtClean="0">
                <a:latin typeface="Times New Roman" pitchFamily="18" charset="0"/>
                <a:cs typeface="Times New Roman" pitchFamily="18" charset="0"/>
              </a:rPr>
              <a:t>a collection of JSON files,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 </a:t>
            </a:r>
          </a:p>
          <a:p>
            <a:pPr>
              <a:buFont typeface="Wingdings" pitchFamily="2" charset="2"/>
              <a:buChar char="Ø"/>
            </a:pPr>
            <a:r>
              <a:rPr lang="en-US" sz="2800" dirty="0" smtClean="0">
                <a:latin typeface="Times New Roman" pitchFamily="18" charset="0"/>
                <a:cs typeface="Times New Roman" pitchFamily="18" charset="0"/>
              </a:rPr>
              <a:t>   Bin width to be proportional </a:t>
            </a:r>
            <a:r>
              <a:rPr lang="en-US" sz="2800" dirty="0" smtClean="0">
                <a:latin typeface="Times New Roman" pitchFamily="18" charset="0"/>
                <a:cs typeface="Times New Roman" pitchFamily="18" charset="0"/>
              </a:rPr>
              <a:t>to the run </a:t>
            </a:r>
            <a:r>
              <a:rPr lang="en-US" sz="2800" dirty="0" smtClean="0">
                <a:latin typeface="Times New Roman" pitchFamily="18" charset="0"/>
                <a:cs typeface="Times New Roman" pitchFamily="18" charset="0"/>
              </a:rPr>
              <a:t>duration instead to have this information in the right vertical  axis, </a:t>
            </a:r>
          </a:p>
          <a:p>
            <a:r>
              <a:rPr lang="en-US" sz="2800" dirty="0" smtClean="0">
                <a:latin typeface="Times New Roman" pitchFamily="18" charset="0"/>
                <a:cs typeface="Times New Roman" pitchFamily="18" charset="0"/>
              </a:rPr>
              <a:t>   </a:t>
            </a:r>
          </a:p>
          <a:p>
            <a:pPr>
              <a:buFont typeface="Wingdings" pitchFamily="2" charset="2"/>
              <a:buChar char="Ø"/>
            </a:pPr>
            <a:r>
              <a:rPr lang="en-US" sz="2800" dirty="0" smtClean="0">
                <a:latin typeface="Times New Roman" pitchFamily="18" charset="0"/>
                <a:cs typeface="Times New Roman" pitchFamily="18" charset="0"/>
              </a:rPr>
              <a:t>   Possibility </a:t>
            </a:r>
            <a:r>
              <a:rPr lang="en-US" sz="2800" dirty="0" smtClean="0">
                <a:latin typeface="Times New Roman" pitchFamily="18" charset="0"/>
                <a:cs typeface="Times New Roman" pitchFamily="18" charset="0"/>
              </a:rPr>
              <a:t>to fit </a:t>
            </a:r>
            <a:r>
              <a:rPr lang="en-US" sz="2800" dirty="0" smtClean="0">
                <a:latin typeface="Times New Roman" pitchFamily="18" charset="0"/>
                <a:cs typeface="Times New Roman" pitchFamily="18" charset="0"/>
              </a:rPr>
              <a:t>interactively </a:t>
            </a: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trends,</a:t>
            </a:r>
          </a:p>
          <a:p>
            <a:r>
              <a:rPr lang="en-US"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a:buFont typeface="Wingdings" pitchFamily="2" charset="2"/>
              <a:buChar char="Ø"/>
            </a:pPr>
            <a:r>
              <a:rPr lang="en-US" sz="2800" dirty="0" smtClean="0">
                <a:latin typeface="Times New Roman" pitchFamily="18" charset="0"/>
                <a:cs typeface="Times New Roman" pitchFamily="18" charset="0"/>
              </a:rPr>
              <a:t>   Extent its use to the other CMS sub-detector systems like  Electromagnetic Calorimeter (ECAL), </a:t>
            </a:r>
            <a:r>
              <a:rPr lang="en-US" sz="2800" dirty="0" err="1" smtClean="0">
                <a:latin typeface="Times New Roman" pitchFamily="18" charset="0"/>
                <a:cs typeface="Times New Roman" pitchFamily="18" charset="0"/>
              </a:rPr>
              <a:t>Hadronic</a:t>
            </a:r>
            <a:r>
              <a:rPr lang="en-US" sz="2800" dirty="0" smtClean="0">
                <a:latin typeface="Times New Roman" pitchFamily="18" charset="0"/>
                <a:cs typeface="Times New Roman" pitchFamily="18" charset="0"/>
              </a:rPr>
              <a:t> Calorimeter (HCAL) or </a:t>
            </a:r>
            <a:r>
              <a:rPr lang="en-US" sz="2800" dirty="0" err="1" smtClean="0">
                <a:latin typeface="Times New Roman" pitchFamily="18" charset="0"/>
                <a:cs typeface="Times New Roman" pitchFamily="18" charset="0"/>
              </a:rPr>
              <a:t>Muon</a:t>
            </a:r>
            <a:r>
              <a:rPr lang="en-US" sz="2800" dirty="0" smtClean="0">
                <a:latin typeface="Times New Roman" pitchFamily="18" charset="0"/>
                <a:cs typeface="Times New Roman" pitchFamily="18" charset="0"/>
              </a:rPr>
              <a:t> system.  </a:t>
            </a:r>
          </a:p>
          <a:p>
            <a:r>
              <a:rPr lang="en-US" sz="2800" dirty="0" smtClean="0">
                <a:latin typeface="Times New Roman" pitchFamily="18" charset="0"/>
                <a:cs typeface="Times New Roman" pitchFamily="18" charset="0"/>
              </a:rPr>
              <a:t>  </a:t>
            </a:r>
            <a:endParaRPr lang="el-GR"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705</TotalTime>
  <Words>1486</Words>
  <Application>Microsoft Office PowerPoint</Application>
  <PresentationFormat>Custom</PresentationFormat>
  <Paragraphs>86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 Historic Data Quality Monitor (HDQM) tool for the CMS Tracker Detector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aris</dc:creator>
  <cp:lastModifiedBy>aris</cp:lastModifiedBy>
  <cp:revision>115</cp:revision>
  <dcterms:created xsi:type="dcterms:W3CDTF">2018-05-30T07:35:54Z</dcterms:created>
  <dcterms:modified xsi:type="dcterms:W3CDTF">2018-06-22T12:29:38Z</dcterms:modified>
</cp:coreProperties>
</file>