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92" r:id="rId4"/>
    <p:sldId id="259" r:id="rId5"/>
    <p:sldId id="260" r:id="rId6"/>
    <p:sldId id="261" r:id="rId7"/>
    <p:sldId id="262" r:id="rId8"/>
    <p:sldId id="266" r:id="rId9"/>
    <p:sldId id="293" r:id="rId10"/>
    <p:sldId id="277" r:id="rId11"/>
    <p:sldId id="275" r:id="rId12"/>
    <p:sldId id="276" r:id="rId13"/>
    <p:sldId id="271" r:id="rId14"/>
    <p:sldId id="273" r:id="rId15"/>
    <p:sldId id="279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9" autoAdjust="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288" y="17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C90BC-4253-4948-8CB4-05277686283C}" type="datetimeFigureOut">
              <a:rPr lang="en-US" smtClean="0"/>
              <a:t>7/11/18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4EEC9-E614-FA44-984D-87DE69BC9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407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9887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5525-C44B-4AAC-96D6-8EB6AE689DB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854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48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gitlab.cern.ch/eos/eos-docker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87955/contributions/3012718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tiff"/><Relationship Id="rId4" Type="http://schemas.openxmlformats.org/officeDocument/2006/relationships/hyperlink" Target="https://indico.cern.ch/event/587955/contributions/2936873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torage-ci.web.cern.ch/storage-ci/storageci.key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Docker based testing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41687"/>
            <a:ext cx="5308600" cy="355982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Docker image created for each build with fresh packages of the changes</a:t>
            </a:r>
          </a:p>
          <a:p>
            <a:r>
              <a:rPr lang="en-US" dirty="0"/>
              <a:t>Simulates a fully functional system with all its features</a:t>
            </a:r>
          </a:p>
          <a:p>
            <a:r>
              <a:rPr lang="en-US" dirty="0">
                <a:hlinkClick r:id="rId2"/>
              </a:rPr>
              <a:t>https://gitlab.cern.ch/eos/eos-docker</a:t>
            </a:r>
            <a:r>
              <a:rPr lang="en-US" dirty="0"/>
              <a:t> project</a:t>
            </a:r>
          </a:p>
          <a:p>
            <a:pPr lvl="1"/>
            <a:r>
              <a:rPr lang="en-US" dirty="0"/>
              <a:t>Independent from the CI environment</a:t>
            </a:r>
          </a:p>
          <a:p>
            <a:pPr lvl="1"/>
            <a:r>
              <a:rPr lang="en-US" dirty="0"/>
              <a:t>Used also for development and easy functionality showcase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693" y="1289449"/>
            <a:ext cx="2152350" cy="278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47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417085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Docker based testing – System test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76813"/>
            <a:ext cx="8229600" cy="37969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Both with old, in-memory and new, </a:t>
            </a:r>
            <a:r>
              <a:rPr lang="en-US" dirty="0" err="1"/>
              <a:t>quarkdb</a:t>
            </a:r>
            <a:r>
              <a:rPr lang="en-US" dirty="0"/>
              <a:t> namespace</a:t>
            </a:r>
          </a:p>
          <a:p>
            <a:r>
              <a:rPr lang="en-US" dirty="0"/>
              <a:t>New fully functional instance of EOS is created:</a:t>
            </a:r>
            <a:r>
              <a:rPr lang="en-US" dirty="0">
                <a:sym typeface="Wingdings" panose="05000000000000000000" pitchFamily="2" charset="2"/>
              </a:rPr>
              <a:t> tests booting, authentication, etc.</a:t>
            </a:r>
          </a:p>
          <a:p>
            <a:r>
              <a:rPr lang="en-US" dirty="0">
                <a:sym typeface="Wingdings" panose="05000000000000000000" pitchFamily="2" charset="2"/>
              </a:rPr>
              <a:t>Runs </a:t>
            </a:r>
            <a:r>
              <a:rPr lang="en-US" dirty="0" err="1">
                <a:sym typeface="Wingdings" panose="05000000000000000000" pitchFamily="2" charset="2"/>
              </a:rPr>
              <a:t>eos</a:t>
            </a:r>
            <a:r>
              <a:rPr lang="en-US" dirty="0">
                <a:sym typeface="Wingdings" panose="05000000000000000000" pitchFamily="2" charset="2"/>
              </a:rPr>
              <a:t> functional  tests: testing EOS commands with </a:t>
            </a:r>
            <a:r>
              <a:rPr lang="en-US" dirty="0" err="1">
                <a:sym typeface="Wingdings" panose="05000000000000000000" pitchFamily="2" charset="2"/>
              </a:rPr>
              <a:t>eos</a:t>
            </a:r>
            <a:r>
              <a:rPr lang="en-US" dirty="0">
                <a:sym typeface="Wingdings" panose="05000000000000000000" pitchFamily="2" charset="2"/>
              </a:rPr>
              <a:t> and </a:t>
            </a:r>
            <a:r>
              <a:rPr lang="en-US" dirty="0" err="1">
                <a:sym typeface="Wingdings" panose="05000000000000000000" pitchFamily="2" charset="2"/>
              </a:rPr>
              <a:t>xrootd</a:t>
            </a:r>
            <a:r>
              <a:rPr lang="en-US" dirty="0">
                <a:sym typeface="Wingdings" panose="05000000000000000000" pitchFamily="2" charset="2"/>
              </a:rPr>
              <a:t> clients</a:t>
            </a:r>
          </a:p>
          <a:p>
            <a:r>
              <a:rPr lang="en-US" dirty="0">
                <a:sym typeface="Wingdings" panose="05000000000000000000" pitchFamily="2" charset="2"/>
              </a:rPr>
              <a:t>FUSE(X) testing: fuse </a:t>
            </a:r>
            <a:r>
              <a:rPr lang="en-US" dirty="0" err="1">
                <a:sym typeface="Wingdings" panose="05000000000000000000" pitchFamily="2" charset="2"/>
              </a:rPr>
              <a:t>microtests</a:t>
            </a:r>
            <a:r>
              <a:rPr lang="en-US" dirty="0">
                <a:sym typeface="Wingdings" panose="05000000000000000000" pitchFamily="2" charset="2"/>
              </a:rPr>
              <a:t> for both, benchmarks for FUSEX and POSIX compliance tests for FUSEX daily</a:t>
            </a:r>
          </a:p>
          <a:p>
            <a:pPr lvl="1"/>
            <a:r>
              <a:rPr lang="en-US" dirty="0">
                <a:sym typeface="Wingdings" panose="05000000000000000000" pitchFamily="2" charset="2"/>
                <a:hlinkClick r:id="rId2"/>
              </a:rPr>
              <a:t>https://indico.cern.ch/event/587955/contributions/3012718/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11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Docker based testing – Stress test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94207"/>
            <a:ext cx="8229600" cy="113011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put some load on the system</a:t>
            </a:r>
          </a:p>
          <a:p>
            <a:r>
              <a:rPr lang="en-US" dirty="0"/>
              <a:t>Write, stat, read, delete files from multiple threads simultaneously using </a:t>
            </a:r>
            <a:r>
              <a:rPr lang="en-US" dirty="0" err="1"/>
              <a:t>xrootd</a:t>
            </a:r>
            <a:r>
              <a:rPr lang="en-US" dirty="0"/>
              <a:t> protocol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445" y="2124316"/>
            <a:ext cx="2620300" cy="2268890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938" y="2124316"/>
            <a:ext cx="2530216" cy="22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33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07857" y="175120"/>
            <a:ext cx="8661153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Gitlab CI Pipeline – 30 jobs, 4 stages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7858" y="1009071"/>
            <a:ext cx="3587884" cy="1293565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No manual, </a:t>
            </a:r>
          </a:p>
          <a:p>
            <a:pPr marL="36576" indent="0">
              <a:buNone/>
            </a:pPr>
            <a:r>
              <a:rPr lang="en-US" dirty="0"/>
              <a:t>     no error-prone steps</a:t>
            </a:r>
          </a:p>
          <a:p>
            <a:r>
              <a:rPr lang="en-US" dirty="0"/>
              <a:t>Integrated with everything possibly</a:t>
            </a:r>
          </a:p>
          <a:p>
            <a:pPr lvl="1"/>
            <a:r>
              <a:rPr lang="en-US" dirty="0"/>
              <a:t>SRPM </a:t>
            </a:r>
            <a:r>
              <a:rPr lang="en-US" dirty="0">
                <a:sym typeface="Wingdings" panose="05000000000000000000" pitchFamily="2" charset="2"/>
              </a:rPr>
              <a:t> CERN Koji</a:t>
            </a:r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040" y="893188"/>
            <a:ext cx="4290821" cy="3528195"/>
          </a:xfrm>
          <a:prstGeom prst="rect">
            <a:avLst/>
          </a:prstGeom>
        </p:spPr>
      </p:pic>
      <p:pic>
        <p:nvPicPr>
          <p:cNvPr id="7" name="Picture 6" descr="Screenshot 2018-07-01 11.20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57" y="2391646"/>
            <a:ext cx="1399002" cy="767873"/>
          </a:xfrm>
          <a:prstGeom prst="rect">
            <a:avLst/>
          </a:prstGeom>
        </p:spPr>
      </p:pic>
      <p:pic>
        <p:nvPicPr>
          <p:cNvPr id="8" name="Picture 7" descr="Screenshot 2018-07-01 12.14.4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57" y="3159519"/>
            <a:ext cx="3965292" cy="136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278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Static analysis – </a:t>
            </a:r>
            <a:r>
              <a:rPr lang="en-US" dirty="0" err="1"/>
              <a:t>Coverity</a:t>
            </a:r>
            <a:r>
              <a:rPr lang="en-US" dirty="0"/>
              <a:t> &amp; Sonar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882380"/>
            <a:ext cx="4521200" cy="683286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Runs once a day</a:t>
            </a:r>
          </a:p>
          <a:p>
            <a:r>
              <a:rPr lang="en-US" dirty="0"/>
              <a:t>Special instrumented compilation required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22" y="1565666"/>
            <a:ext cx="4223405" cy="1404242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22" y="3134018"/>
            <a:ext cx="3630223" cy="1473655"/>
          </a:xfrm>
          <a:prstGeom prst="rect">
            <a:avLst/>
          </a:prstGeom>
        </p:spPr>
      </p:pic>
      <p:sp>
        <p:nvSpPr>
          <p:cNvPr id="10" name="Tartalom helye 2">
            <a:extLst>
              <a:ext uri="{FF2B5EF4-FFF2-40B4-BE49-F238E27FC236}">
                <a16:creationId xmlns:a16="http://schemas.microsoft.com/office/drawing/2014/main" id="{7D945F92-6C9E-DB46-A17D-A985C71F401A}"/>
              </a:ext>
            </a:extLst>
          </p:cNvPr>
          <p:cNvSpPr txBox="1">
            <a:spLocks/>
          </p:cNvSpPr>
          <p:nvPr/>
        </p:nvSpPr>
        <p:spPr>
          <a:xfrm>
            <a:off x="4456148" y="866267"/>
            <a:ext cx="4969933" cy="60438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For each push to master</a:t>
            </a:r>
          </a:p>
          <a:p>
            <a:r>
              <a:rPr lang="en-US" sz="1400" dirty="0" err="1"/>
              <a:t>Cppcheck</a:t>
            </a:r>
            <a:r>
              <a:rPr lang="en-US" sz="1400" dirty="0"/>
              <a:t>: analysis on source code level, no compilation</a:t>
            </a:r>
          </a:p>
        </p:txBody>
      </p:sp>
      <p:pic>
        <p:nvPicPr>
          <p:cNvPr id="11" name="Kép 6">
            <a:extLst>
              <a:ext uri="{FF2B5EF4-FFF2-40B4-BE49-F238E27FC236}">
                <a16:creationId xmlns:a16="http://schemas.microsoft.com/office/drawing/2014/main" id="{DA406391-E699-7A44-842F-8DC6A5FF4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0" y="1659877"/>
            <a:ext cx="3925431" cy="1235945"/>
          </a:xfrm>
          <a:prstGeom prst="rect">
            <a:avLst/>
          </a:prstGeom>
        </p:spPr>
      </p:pic>
      <p:pic>
        <p:nvPicPr>
          <p:cNvPr id="12" name="Kép 7">
            <a:extLst>
              <a:ext uri="{FF2B5EF4-FFF2-40B4-BE49-F238E27FC236}">
                <a16:creationId xmlns:a16="http://schemas.microsoft.com/office/drawing/2014/main" id="{A2A75F44-813C-0847-A6BD-693395119F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2756" y="3041572"/>
            <a:ext cx="3335549" cy="167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24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Conclusions &amp; Future steps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272305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Successfully implemented Continuous Testing for EOS since more than a year</a:t>
            </a:r>
          </a:p>
          <a:p>
            <a:r>
              <a:rPr lang="en-US" dirty="0"/>
              <a:t>Next Steps :</a:t>
            </a:r>
          </a:p>
          <a:p>
            <a:pPr lvl="1"/>
            <a:r>
              <a:rPr lang="en-US" dirty="0"/>
              <a:t>Implement CD via </a:t>
            </a:r>
            <a:r>
              <a:rPr lang="en-US" dirty="0" err="1"/>
              <a:t>Kubernetes</a:t>
            </a:r>
            <a:r>
              <a:rPr lang="en-US" dirty="0"/>
              <a:t> integration in </a:t>
            </a:r>
            <a:r>
              <a:rPr lang="en-US" dirty="0" err="1"/>
              <a:t>Gitlab</a:t>
            </a:r>
            <a:endParaRPr lang="en-US" dirty="0"/>
          </a:p>
          <a:p>
            <a:pPr lvl="1"/>
            <a:r>
              <a:rPr lang="en-US" dirty="0"/>
              <a:t>Add EOS HTTP/</a:t>
            </a:r>
            <a:r>
              <a:rPr lang="en-US" dirty="0" err="1"/>
              <a:t>GridFTP</a:t>
            </a:r>
            <a:r>
              <a:rPr lang="en-US" dirty="0"/>
              <a:t> gateways testing</a:t>
            </a:r>
          </a:p>
          <a:p>
            <a:pPr lvl="1"/>
            <a:r>
              <a:rPr lang="en-US" dirty="0"/>
              <a:t>Add more regression tests for functionality</a:t>
            </a:r>
          </a:p>
          <a:p>
            <a:pPr lvl="1"/>
            <a:r>
              <a:rPr lang="en-US" dirty="0"/>
              <a:t>Implement Robustness testing</a:t>
            </a:r>
          </a:p>
          <a:p>
            <a:pPr lvl="1"/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72CE372B-C82B-6240-BCDB-EC3DED37B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46" y="3863244"/>
            <a:ext cx="8918961" cy="46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19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304811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/>
              <a:t>Testing of complex, large-scale distributed storage systems: </a:t>
            </a:r>
            <a:br>
              <a:rPr lang="en-US" sz="3400" b="1" dirty="0"/>
            </a:br>
            <a:r>
              <a:rPr lang="en-US" sz="3400" b="1" dirty="0"/>
              <a:t>a CERN disk storage case study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76654" y="3751980"/>
            <a:ext cx="8407400" cy="522437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J. Makai</a:t>
            </a:r>
            <a:r>
              <a:rPr lang="en-GB" dirty="0"/>
              <a:t>, </a:t>
            </a:r>
            <a:r>
              <a:rPr lang="en-US" dirty="0"/>
              <a:t>A. J. Peters</a:t>
            </a:r>
            <a:r>
              <a:rPr lang="en-GB" dirty="0"/>
              <a:t>,</a:t>
            </a:r>
            <a:r>
              <a:rPr lang="en-US" dirty="0"/>
              <a:t> G. </a:t>
            </a:r>
            <a:r>
              <a:rPr lang="en-US" dirty="0" err="1"/>
              <a:t>Bitzes</a:t>
            </a:r>
            <a:r>
              <a:rPr lang="en-US" dirty="0"/>
              <a:t>,</a:t>
            </a:r>
            <a:r>
              <a:rPr lang="en-GB" dirty="0"/>
              <a:t> </a:t>
            </a:r>
            <a:r>
              <a:rPr lang="en-US" dirty="0"/>
              <a:t>E. A. </a:t>
            </a:r>
            <a:r>
              <a:rPr lang="en-US" dirty="0" err="1"/>
              <a:t>Sindrilaru</a:t>
            </a:r>
            <a:r>
              <a:rPr lang="en-US" dirty="0"/>
              <a:t>, M. K. Simon</a:t>
            </a:r>
            <a:r>
              <a:rPr lang="en-GB" dirty="0"/>
              <a:t>, A. Manzi (speaker)</a:t>
            </a:r>
          </a:p>
          <a:p>
            <a:pPr algn="ctr"/>
            <a:r>
              <a:rPr lang="en-GB" dirty="0"/>
              <a:t>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03560" y="4771783"/>
            <a:ext cx="2133600" cy="273844"/>
          </a:xfrm>
        </p:spPr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7C49FD-7C4E-074A-9986-85B52C73E5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534" y="325297"/>
            <a:ext cx="2786689" cy="114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85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EOS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097" y="823179"/>
            <a:ext cx="3047047" cy="2629254"/>
          </a:xfrm>
          <a:prstGeom prst="rect">
            <a:avLst/>
          </a:prstGeom>
        </p:spPr>
      </p:pic>
      <p:sp>
        <p:nvSpPr>
          <p:cNvPr id="69" name="Rectangle 68"/>
          <p:cNvSpPr/>
          <p:nvPr/>
        </p:nvSpPr>
        <p:spPr>
          <a:xfrm>
            <a:off x="861642" y="880452"/>
            <a:ext cx="4084378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0395" indent="-150395">
              <a:spcBef>
                <a:spcPts val="2400"/>
              </a:spcBef>
              <a:buSzPct val="100000"/>
              <a:buChar char="•"/>
              <a:defRPr sz="1800"/>
            </a:pPr>
            <a:r>
              <a:rPr lang="en-US" b="1" dirty="0"/>
              <a:t>Disk </a:t>
            </a:r>
            <a:r>
              <a:rPr lang="en-US" dirty="0"/>
              <a:t>file storage</a:t>
            </a:r>
          </a:p>
          <a:p>
            <a:pPr marL="150395" indent="-150395">
              <a:spcBef>
                <a:spcPts val="2400"/>
              </a:spcBef>
              <a:buSzPct val="100000"/>
              <a:buChar char="•"/>
              <a:defRPr sz="1800"/>
            </a:pPr>
            <a:r>
              <a:rPr lang="en-US" dirty="0">
                <a:sym typeface="Wingdings"/>
              </a:rPr>
              <a:t>Designed for </a:t>
            </a:r>
            <a:r>
              <a:rPr lang="en-US" b="1" dirty="0">
                <a:sym typeface="Wingdings"/>
              </a:rPr>
              <a:t>Massive storage </a:t>
            </a:r>
            <a:r>
              <a:rPr lang="en-US" dirty="0">
                <a:sym typeface="Wingdings"/>
              </a:rPr>
              <a:t>with high performances ( &gt; 50PB, 500 M files and </a:t>
            </a:r>
            <a:r>
              <a:rPr lang="en-US" dirty="0" err="1">
                <a:sym typeface="Wingdings"/>
              </a:rPr>
              <a:t>Khz</a:t>
            </a:r>
            <a:r>
              <a:rPr lang="en-US" dirty="0">
                <a:sym typeface="Wingdings"/>
              </a:rPr>
              <a:t> metadata operations)</a:t>
            </a:r>
            <a:endParaRPr lang="en-US" dirty="0"/>
          </a:p>
          <a:p>
            <a:pPr marL="150395" indent="-150395">
              <a:spcBef>
                <a:spcPts val="2400"/>
              </a:spcBef>
              <a:buSzPct val="100000"/>
              <a:buChar char="•"/>
              <a:defRPr sz="1800"/>
            </a:pPr>
            <a:r>
              <a:rPr lang="en-US" b="1" dirty="0"/>
              <a:t>In memory namespace</a:t>
            </a:r>
          </a:p>
          <a:p>
            <a:pPr marL="150395" indent="-150395">
              <a:spcBef>
                <a:spcPts val="2400"/>
              </a:spcBef>
              <a:buSzPct val="100000"/>
              <a:buChar char="•"/>
              <a:defRPr sz="1800"/>
            </a:pPr>
            <a:r>
              <a:rPr lang="en-US" b="1" dirty="0"/>
              <a:t>New distributed namespace backend (</a:t>
            </a:r>
            <a:r>
              <a:rPr lang="en-US" b="1" dirty="0" err="1"/>
              <a:t>QuarkDB</a:t>
            </a:r>
            <a:r>
              <a:rPr lang="en-US" b="1" dirty="0"/>
              <a:t>)</a:t>
            </a:r>
          </a:p>
          <a:p>
            <a:pPr marL="150395" indent="-150395">
              <a:spcBef>
                <a:spcPts val="2400"/>
              </a:spcBef>
              <a:buSzPct val="100000"/>
              <a:buChar char="•"/>
              <a:defRPr sz="1800"/>
            </a:pPr>
            <a:r>
              <a:rPr lang="en-US" b="1" dirty="0">
                <a:hlinkClick r:id="rId4"/>
              </a:rPr>
              <a:t>https://indico.cern.ch/event/587955/contributions/2936873/</a:t>
            </a:r>
            <a:endParaRPr lang="en-US" b="1" dirty="0"/>
          </a:p>
          <a:p>
            <a:pPr marL="150395" indent="-150395">
              <a:spcBef>
                <a:spcPts val="2400"/>
              </a:spcBef>
              <a:buSzPct val="100000"/>
              <a:buChar char="•"/>
              <a:defRPr sz="1800"/>
            </a:pPr>
            <a:endParaRPr lang="en-US" sz="1350" b="1" dirty="0"/>
          </a:p>
          <a:p>
            <a:pPr marL="150395" indent="-150395">
              <a:spcBef>
                <a:spcPts val="2400"/>
              </a:spcBef>
              <a:buSzPct val="100000"/>
              <a:buChar char="•"/>
              <a:defRPr sz="1800"/>
            </a:pPr>
            <a:endParaRPr lang="en-US" sz="1350" b="1" dirty="0"/>
          </a:p>
        </p:txBody>
      </p:sp>
      <p:sp>
        <p:nvSpPr>
          <p:cNvPr id="70" name="Date Placeholder 3"/>
          <p:cNvSpPr>
            <a:spLocks noGrp="1"/>
          </p:cNvSpPr>
          <p:nvPr>
            <p:ph type="dt" sz="half" idx="2"/>
          </p:nvPr>
        </p:nvSpPr>
        <p:spPr>
          <a:xfrm>
            <a:off x="2895059" y="4771783"/>
            <a:ext cx="1600200" cy="273844"/>
          </a:xfrm>
        </p:spPr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7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2417" y="4767263"/>
            <a:ext cx="2171700" cy="273844"/>
          </a:xfrm>
        </p:spPr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C93B1E-C2F7-1145-8BB6-2F140B2165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4382" y="3641148"/>
            <a:ext cx="2341738" cy="121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81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EOS CI till beginning of 2017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45787"/>
            <a:ext cx="8469712" cy="3487617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Jenkins CI</a:t>
            </a:r>
          </a:p>
          <a:p>
            <a:pPr lvl="1"/>
            <a:r>
              <a:rPr lang="en-US" sz="2000" dirty="0"/>
              <a:t>Not state of the art anymore</a:t>
            </a:r>
          </a:p>
          <a:p>
            <a:pPr lvl="1"/>
            <a:r>
              <a:rPr lang="en-US" sz="2000" dirty="0"/>
              <a:t>Lacks some functionalities</a:t>
            </a:r>
          </a:p>
          <a:p>
            <a:pPr lvl="1"/>
            <a:r>
              <a:rPr lang="en-US" sz="2000" dirty="0"/>
              <a:t>Harder to maintain (lot of plugins from different sources)</a:t>
            </a:r>
          </a:p>
          <a:p>
            <a:r>
              <a:rPr lang="en-US" sz="2400" dirty="0"/>
              <a:t>No real CI present for EOS</a:t>
            </a:r>
          </a:p>
          <a:p>
            <a:pPr lvl="1"/>
            <a:r>
              <a:rPr lang="en-US" sz="2000" dirty="0"/>
              <a:t>Only building RPMs for couple of platforms (CC7, SLC6 maintained mostly)</a:t>
            </a:r>
          </a:p>
          <a:p>
            <a:pPr lvl="1"/>
            <a:r>
              <a:rPr lang="en-US" sz="2000" dirty="0"/>
              <a:t>Using mock for build </a:t>
            </a:r>
          </a:p>
          <a:p>
            <a:pPr lvl="1"/>
            <a:r>
              <a:rPr lang="en-US" sz="2000" dirty="0"/>
              <a:t>No regression testing, regular static analysis in place</a:t>
            </a:r>
          </a:p>
          <a:p>
            <a:pPr lvl="1"/>
            <a:r>
              <a:rPr lang="en-US" sz="2000" dirty="0"/>
              <a:t>No integration with other build facilities (e.g. Koji)</a:t>
            </a:r>
          </a:p>
          <a:p>
            <a:pPr lvl="1"/>
            <a:r>
              <a:rPr lang="en-US" sz="2000" dirty="0"/>
              <a:t>Lot of manual steps, error-prone</a:t>
            </a:r>
          </a:p>
          <a:p>
            <a:pPr lvl="1"/>
            <a:endParaRPr lang="en-US" sz="20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573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Long journey behind us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56161"/>
            <a:ext cx="8229600" cy="34846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We started again almost from scratch</a:t>
            </a:r>
          </a:p>
          <a:p>
            <a:r>
              <a:rPr lang="en-US" dirty="0"/>
              <a:t>Migration to </a:t>
            </a:r>
            <a:r>
              <a:rPr lang="en-US" dirty="0" err="1"/>
              <a:t>Gitlab</a:t>
            </a:r>
            <a:r>
              <a:rPr lang="en-US" dirty="0"/>
              <a:t> CI for EOS, </a:t>
            </a:r>
            <a:r>
              <a:rPr lang="en-US" dirty="0" err="1"/>
              <a:t>XrootD</a:t>
            </a:r>
            <a:r>
              <a:rPr lang="en-US" dirty="0"/>
              <a:t> and all related projects</a:t>
            </a:r>
          </a:p>
          <a:p>
            <a:r>
              <a:rPr lang="en-US" dirty="0"/>
              <a:t>Completely new technologies</a:t>
            </a:r>
          </a:p>
          <a:p>
            <a:pPr lvl="1"/>
            <a:r>
              <a:rPr lang="en-US" dirty="0"/>
              <a:t>Docker containers instead of mock</a:t>
            </a:r>
          </a:p>
          <a:p>
            <a:pPr lvl="1"/>
            <a:r>
              <a:rPr lang="en-US" dirty="0"/>
              <a:t>Docker images/containers for system testing and distribution</a:t>
            </a:r>
          </a:p>
          <a:p>
            <a:pPr lvl="1"/>
            <a:r>
              <a:rPr lang="en-US" dirty="0"/>
              <a:t>Compiler caching</a:t>
            </a:r>
          </a:p>
          <a:p>
            <a:pPr lvl="1"/>
            <a:r>
              <a:rPr lang="en-US" dirty="0"/>
              <a:t>Static analysis</a:t>
            </a:r>
          </a:p>
          <a:p>
            <a:pPr lvl="1"/>
            <a:r>
              <a:rPr lang="en-US" dirty="0"/>
              <a:t>Google test for unit testing</a:t>
            </a:r>
          </a:p>
          <a:p>
            <a:r>
              <a:rPr lang="en-US" dirty="0"/>
              <a:t>New </a:t>
            </a:r>
            <a:r>
              <a:rPr lang="en-US"/>
              <a:t>build cluster and new repos</a:t>
            </a:r>
            <a:endParaRPr lang="en-US" dirty="0"/>
          </a:p>
          <a:p>
            <a:r>
              <a:rPr lang="en-US" dirty="0"/>
              <a:t>Support for brand new platforms</a:t>
            </a:r>
          </a:p>
          <a:p>
            <a:r>
              <a:rPr lang="en-US" dirty="0"/>
              <a:t>Agile mindset, easy and quick to respond to new issues, needs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75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199" y="205979"/>
            <a:ext cx="8459351" cy="857250"/>
          </a:xfrm>
        </p:spPr>
        <p:txBody>
          <a:bodyPr/>
          <a:lstStyle/>
          <a:p>
            <a:pPr algn="ctr"/>
            <a:r>
              <a:rPr lang="en-US" dirty="0"/>
              <a:t>Migration to </a:t>
            </a:r>
            <a:r>
              <a:rPr lang="en-US" dirty="0" err="1"/>
              <a:t>Gitlab</a:t>
            </a:r>
            <a:r>
              <a:rPr lang="en-US" dirty="0"/>
              <a:t> CI</a:t>
            </a:r>
          </a:p>
        </p:txBody>
      </p:sp>
      <p:pic>
        <p:nvPicPr>
          <p:cNvPr id="8" name="Tartalom helye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7800" y="1063229"/>
            <a:ext cx="8738751" cy="3523780"/>
          </a:xfrm>
          <a:prstGeom prst="rect">
            <a:avLst/>
          </a:prstGeom>
        </p:spPr>
      </p:pic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90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Docker containers for builds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56161"/>
            <a:ext cx="8229600" cy="320314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Isolated build environment</a:t>
            </a:r>
          </a:p>
          <a:p>
            <a:r>
              <a:rPr lang="en-US" dirty="0"/>
              <a:t>Faster to support new platforms </a:t>
            </a:r>
          </a:p>
          <a:p>
            <a:pPr lvl="1"/>
            <a:r>
              <a:rPr lang="en-US" dirty="0"/>
              <a:t>mock moves slowly</a:t>
            </a:r>
          </a:p>
          <a:p>
            <a:pPr lvl="1"/>
            <a:r>
              <a:rPr lang="en-US" dirty="0"/>
              <a:t>Images are immediately present</a:t>
            </a:r>
          </a:p>
          <a:p>
            <a:r>
              <a:rPr lang="en-US" dirty="0"/>
              <a:t>Support other distributions with different packaging</a:t>
            </a:r>
          </a:p>
          <a:p>
            <a:r>
              <a:rPr lang="en-US" dirty="0"/>
              <a:t>Still one homogeneous build environment to manage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502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New platforms supported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199" y="994205"/>
            <a:ext cx="8331565" cy="3408462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/>
              <a:t>Mac OS </a:t>
            </a:r>
          </a:p>
          <a:p>
            <a:pPr lvl="1"/>
            <a:r>
              <a:rPr lang="en-US" dirty="0"/>
              <a:t>Not completely new but revived from its ashes</a:t>
            </a:r>
          </a:p>
          <a:p>
            <a:pPr lvl="1"/>
            <a:r>
              <a:rPr lang="en-US" dirty="0"/>
              <a:t>Updated build to Sierra</a:t>
            </a:r>
          </a:p>
          <a:p>
            <a:r>
              <a:rPr lang="en-US" dirty="0"/>
              <a:t>Fedora</a:t>
            </a:r>
          </a:p>
          <a:p>
            <a:pPr lvl="1"/>
            <a:r>
              <a:rPr lang="en-US" dirty="0"/>
              <a:t>We can update quickly to latest versions thanks to the new ecosystem</a:t>
            </a:r>
          </a:p>
          <a:p>
            <a:pPr lvl="1"/>
            <a:r>
              <a:rPr lang="en-US" dirty="0"/>
              <a:t>Fedora 27, 28 and rawhide currently in CI</a:t>
            </a:r>
          </a:p>
          <a:p>
            <a:r>
              <a:rPr lang="en-US" dirty="0" err="1"/>
              <a:t>Debian</a:t>
            </a:r>
            <a:endParaRPr lang="en-US" dirty="0"/>
          </a:p>
          <a:p>
            <a:pPr lvl="1"/>
            <a:r>
              <a:rPr lang="en-US" dirty="0"/>
              <a:t>Ubuntu artful &amp; bionic in CI</a:t>
            </a:r>
          </a:p>
          <a:p>
            <a:r>
              <a:rPr lang="en-US" dirty="0"/>
              <a:t>Docker image for each release available via </a:t>
            </a:r>
            <a:r>
              <a:rPr lang="en-US" dirty="0" err="1"/>
              <a:t>GitLab</a:t>
            </a:r>
            <a:r>
              <a:rPr lang="en-US" dirty="0"/>
              <a:t> Registry</a:t>
            </a:r>
          </a:p>
          <a:p>
            <a:pPr lvl="1"/>
            <a:r>
              <a:rPr lang="en-US" dirty="0" err="1"/>
              <a:t>gitlab-registry.cern.ch</a:t>
            </a:r>
            <a:r>
              <a:rPr lang="en-US" dirty="0"/>
              <a:t>/</a:t>
            </a:r>
            <a:r>
              <a:rPr lang="en-US" dirty="0" err="1"/>
              <a:t>dss</a:t>
            </a:r>
            <a:r>
              <a:rPr lang="en-US" dirty="0"/>
              <a:t>/</a:t>
            </a:r>
            <a:r>
              <a:rPr lang="en-US" dirty="0" err="1"/>
              <a:t>eos</a:t>
            </a:r>
            <a:r>
              <a:rPr lang="en-US" dirty="0"/>
              <a:t>/eos-prod:4.3.2</a:t>
            </a:r>
          </a:p>
          <a:p>
            <a:pPr lvl="1"/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11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New yum and apt repositories</a:t>
            </a:r>
          </a:p>
        </p:txBody>
      </p:sp>
      <p:pic>
        <p:nvPicPr>
          <p:cNvPr id="8" name="Tartalom helye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015" y="1252150"/>
            <a:ext cx="3114881" cy="2588838"/>
          </a:xfrm>
          <a:prstGeom prst="rect">
            <a:avLst/>
          </a:prstGeom>
        </p:spPr>
      </p:pic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776012" y="1200150"/>
            <a:ext cx="5367987" cy="326278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 EOSUSER (backup for release packages on CEPH volume)</a:t>
            </a:r>
          </a:p>
          <a:p>
            <a:r>
              <a:rPr lang="en-US" dirty="0"/>
              <a:t>Non-release packages kept for 10 days, automatic maintenance</a:t>
            </a:r>
          </a:p>
          <a:p>
            <a:r>
              <a:rPr lang="en-US" dirty="0"/>
              <a:t>Apt repo with Ubuntu packages under </a:t>
            </a:r>
            <a:r>
              <a:rPr lang="en-US" dirty="0" err="1"/>
              <a:t>debian</a:t>
            </a:r>
            <a:endParaRPr lang="en-US" dirty="0"/>
          </a:p>
          <a:p>
            <a:r>
              <a:rPr lang="en-US" dirty="0"/>
              <a:t>Release RPMs and all DEB packages are automatically signed with GPG key</a:t>
            </a:r>
          </a:p>
          <a:p>
            <a:pPr lvl="1"/>
            <a:r>
              <a:rPr lang="en-US" altLang="en-US" sz="1100" dirty="0">
                <a:latin typeface="Arial Unicode MS" panose="020B0604020202020204" pitchFamily="34" charset="-128"/>
              </a:rPr>
              <a:t>rpm --import </a:t>
            </a:r>
            <a:r>
              <a:rPr lang="en-US" altLang="en-US" sz="1100" dirty="0">
                <a:latin typeface="Arial Unicode MS" panose="020B0604020202020204" pitchFamily="34" charset="-128"/>
                <a:hlinkClick r:id="rId3"/>
              </a:rPr>
              <a:t>http://storage-ci.web.cern.ch/storage-ci/storageci.key</a:t>
            </a:r>
            <a:endParaRPr lang="en-US" altLang="en-US" sz="1100" dirty="0">
              <a:latin typeface="Arial Unicode MS" panose="020B0604020202020204" pitchFamily="34" charset="-128"/>
            </a:endParaRPr>
          </a:p>
          <a:p>
            <a:pPr lvl="1"/>
            <a:r>
              <a:rPr lang="en-US" altLang="en-US" sz="1100" dirty="0"/>
              <a:t>curl -</a:t>
            </a:r>
            <a:r>
              <a:rPr lang="en-US" altLang="en-US" sz="1100" dirty="0" err="1"/>
              <a:t>sL</a:t>
            </a:r>
            <a:r>
              <a:rPr lang="en-US" altLang="en-US" sz="1100" dirty="0"/>
              <a:t> http://storage-ci.web.cern.ch/storage-ci/storageci.key | apt-key add - </a:t>
            </a:r>
            <a:endParaRPr lang="en-US" altLang="en-US" sz="1100" dirty="0">
              <a:latin typeface="Arial" panose="020B0604020202020204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12/07/2018</a:t>
            </a:r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CHEP 2018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19130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CERNCobranding16-9</Template>
  <TotalTime>1160</TotalTime>
  <Words>743</Words>
  <Application>Microsoft Macintosh PowerPoint</Application>
  <PresentationFormat>On-screen Show (16:9)</PresentationFormat>
  <Paragraphs>136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 Unicode MS</vt:lpstr>
      <vt:lpstr>Arial</vt:lpstr>
      <vt:lpstr>Calibri</vt:lpstr>
      <vt:lpstr>Wingdings</vt:lpstr>
      <vt:lpstr>CERN2Corporate16-9</vt:lpstr>
      <vt:lpstr>PowerPoint Presentation</vt:lpstr>
      <vt:lpstr>Testing of complex, large-scale distributed storage systems:  a CERN disk storage case study</vt:lpstr>
      <vt:lpstr>EOS</vt:lpstr>
      <vt:lpstr>EOS CI till beginning of 2017</vt:lpstr>
      <vt:lpstr>Long journey behind us</vt:lpstr>
      <vt:lpstr>Migration to Gitlab CI</vt:lpstr>
      <vt:lpstr>Docker containers for builds</vt:lpstr>
      <vt:lpstr>New platforms supported </vt:lpstr>
      <vt:lpstr>New yum and apt repositories</vt:lpstr>
      <vt:lpstr>Docker based testing</vt:lpstr>
      <vt:lpstr>Docker based testing – System test</vt:lpstr>
      <vt:lpstr>Docker based testing – Stress test</vt:lpstr>
      <vt:lpstr>Gitlab CI Pipeline – 30 jobs, 4 stages</vt:lpstr>
      <vt:lpstr>Static analysis – Coverity &amp; Sonar</vt:lpstr>
      <vt:lpstr>Conclusions &amp; Future steps</vt:lpstr>
    </vt:vector>
  </TitlesOfParts>
  <Company>CERN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Keeble</dc:creator>
  <cp:lastModifiedBy>Microsoft Office User</cp:lastModifiedBy>
  <cp:revision>192</cp:revision>
  <dcterms:created xsi:type="dcterms:W3CDTF">2016-08-31T09:55:38Z</dcterms:created>
  <dcterms:modified xsi:type="dcterms:W3CDTF">2018-07-11T07:17:46Z</dcterms:modified>
</cp:coreProperties>
</file>