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1"/>
    <p:sldMasterId id="2147483673" r:id="rId2"/>
  </p:sldMasterIdLst>
  <p:notesMasterIdLst>
    <p:notesMasterId r:id="rId26"/>
  </p:notesMasterIdLst>
  <p:handoutMasterIdLst>
    <p:handoutMasterId r:id="rId27"/>
  </p:handoutMasterIdLst>
  <p:sldIdLst>
    <p:sldId id="257" r:id="rId3"/>
    <p:sldId id="344" r:id="rId4"/>
    <p:sldId id="345" r:id="rId5"/>
    <p:sldId id="346" r:id="rId6"/>
    <p:sldId id="347" r:id="rId7"/>
    <p:sldId id="348" r:id="rId8"/>
    <p:sldId id="349" r:id="rId9"/>
    <p:sldId id="389" r:id="rId10"/>
    <p:sldId id="372" r:id="rId11"/>
    <p:sldId id="377" r:id="rId12"/>
    <p:sldId id="374" r:id="rId13"/>
    <p:sldId id="378" r:id="rId14"/>
    <p:sldId id="375" r:id="rId15"/>
    <p:sldId id="379" r:id="rId16"/>
    <p:sldId id="380" r:id="rId17"/>
    <p:sldId id="381" r:id="rId18"/>
    <p:sldId id="382" r:id="rId19"/>
    <p:sldId id="383" r:id="rId20"/>
    <p:sldId id="384" r:id="rId21"/>
    <p:sldId id="385" r:id="rId22"/>
    <p:sldId id="386" r:id="rId23"/>
    <p:sldId id="388" r:id="rId24"/>
    <p:sldId id="390" r:id="rId2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Arial" charset="0"/>
      </a:defRPr>
    </a:lvl1pPr>
    <a:lvl2pPr marL="457200" algn="l" rtl="0" eaLnBrk="0" fontAlgn="base" hangingPunct="0">
      <a:spcBef>
        <a:spcPct val="0"/>
      </a:spcBef>
      <a:spcAft>
        <a:spcPct val="0"/>
      </a:spcAft>
      <a:defRPr kern="1200">
        <a:solidFill>
          <a:schemeClr val="tx1"/>
        </a:solidFill>
        <a:latin typeface="Calibri" pitchFamily="34" charset="0"/>
        <a:ea typeface="+mn-ea"/>
        <a:cs typeface="Arial" charset="0"/>
      </a:defRPr>
    </a:lvl2pPr>
    <a:lvl3pPr marL="914400" algn="l" rtl="0" eaLnBrk="0" fontAlgn="base" hangingPunct="0">
      <a:spcBef>
        <a:spcPct val="0"/>
      </a:spcBef>
      <a:spcAft>
        <a:spcPct val="0"/>
      </a:spcAft>
      <a:defRPr kern="1200">
        <a:solidFill>
          <a:schemeClr val="tx1"/>
        </a:solidFill>
        <a:latin typeface="Calibri" pitchFamily="34" charset="0"/>
        <a:ea typeface="+mn-ea"/>
        <a:cs typeface="Arial" charset="0"/>
      </a:defRPr>
    </a:lvl3pPr>
    <a:lvl4pPr marL="1371600" algn="l" rtl="0" eaLnBrk="0" fontAlgn="base" hangingPunct="0">
      <a:spcBef>
        <a:spcPct val="0"/>
      </a:spcBef>
      <a:spcAft>
        <a:spcPct val="0"/>
      </a:spcAft>
      <a:defRPr kern="1200">
        <a:solidFill>
          <a:schemeClr val="tx1"/>
        </a:solidFill>
        <a:latin typeface="Calibri" pitchFamily="34" charset="0"/>
        <a:ea typeface="+mn-ea"/>
        <a:cs typeface="Arial" charset="0"/>
      </a:defRPr>
    </a:lvl4pPr>
    <a:lvl5pPr marL="1828800" algn="l" rtl="0" eaLnBrk="0" fontAlgn="base" hangingPunct="0">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6A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4624" autoAdjust="0"/>
  </p:normalViewPr>
  <p:slideViewPr>
    <p:cSldViewPr>
      <p:cViewPr varScale="1">
        <p:scale>
          <a:sx n="110" d="100"/>
          <a:sy n="110" d="100"/>
        </p:scale>
        <p:origin x="1662" y="78"/>
      </p:cViewPr>
      <p:guideLst>
        <p:guide orient="horz" pos="2160"/>
        <p:guide pos="2880"/>
      </p:guideLst>
    </p:cSldViewPr>
  </p:slideViewPr>
  <p:outlineViewPr>
    <p:cViewPr>
      <p:scale>
        <a:sx n="33" d="100"/>
        <a:sy n="33" d="100"/>
      </p:scale>
      <p:origin x="48" y="31352"/>
    </p:cViewPr>
  </p:outlineViewPr>
  <p:notesTextViewPr>
    <p:cViewPr>
      <p:scale>
        <a:sx n="100" d="100"/>
        <a:sy n="100" d="100"/>
      </p:scale>
      <p:origin x="0" y="0"/>
    </p:cViewPr>
  </p:notesTextViewPr>
  <p:notesViewPr>
    <p:cSldViewPr>
      <p:cViewPr varScale="1">
        <p:scale>
          <a:sx n="85" d="100"/>
          <a:sy n="85" d="100"/>
        </p:scale>
        <p:origin x="-315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EE1F9930-164B-4D23-B5EC-5D0231B58261}" type="datetimeFigureOut">
              <a:rPr lang="en-US"/>
              <a:pPr>
                <a:defRPr/>
              </a:pPr>
              <a:t>7/9/2018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A704CBD1-0AEF-4136-9E17-1A99EB4E838F}" type="slidenum">
              <a:rPr lang="en-US" altLang="bg-BG"/>
              <a:pPr/>
              <a:t>‹#›</a:t>
            </a:fld>
            <a:endParaRPr lang="en-US" altLang="bg-BG"/>
          </a:p>
        </p:txBody>
      </p:sp>
    </p:spTree>
    <p:extLst>
      <p:ext uri="{BB962C8B-B14F-4D97-AF65-F5344CB8AC3E}">
        <p14:creationId xmlns:p14="http://schemas.microsoft.com/office/powerpoint/2010/main" val="14059813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0F3FE918-4224-445D-AFD9-1D8F80E44DDF}" type="datetimeFigureOut">
              <a:rPr lang="en-US"/>
              <a:pPr>
                <a:defRPr/>
              </a:pPr>
              <a:t>7/9/2018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5C25E3AA-E325-4C96-91C7-1155E23CA275}" type="slidenum">
              <a:rPr lang="en-US" altLang="bg-BG"/>
              <a:pPr/>
              <a:t>‹#›</a:t>
            </a:fld>
            <a:endParaRPr lang="en-US" altLang="bg-BG"/>
          </a:p>
        </p:txBody>
      </p:sp>
    </p:spTree>
    <p:extLst>
      <p:ext uri="{BB962C8B-B14F-4D97-AF65-F5344CB8AC3E}">
        <p14:creationId xmlns:p14="http://schemas.microsoft.com/office/powerpoint/2010/main" val="89537345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bg-BG"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fld id="{B6B32731-6EE6-4DA7-98BE-6875ECAE6A83}" type="slidenum">
              <a:rPr lang="en-US" altLang="bg-BG"/>
              <a:pPr/>
              <a:t>1</a:t>
            </a:fld>
            <a:endParaRPr lang="en-US" altLang="bg-BG"/>
          </a:p>
        </p:txBody>
      </p:sp>
    </p:spTree>
    <p:extLst>
      <p:ext uri="{BB962C8B-B14F-4D97-AF65-F5344CB8AC3E}">
        <p14:creationId xmlns:p14="http://schemas.microsoft.com/office/powerpoint/2010/main" val="1794970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fld id="{D1C7FE2A-A5FC-412B-9A62-70592155D20D}" type="slidenum">
              <a:rPr lang="en-US" altLang="en-US"/>
              <a:pPr/>
              <a:t>2</a:t>
            </a:fld>
            <a:endParaRPr lang="en-US" altLang="en-US"/>
          </a:p>
        </p:txBody>
      </p:sp>
    </p:spTree>
    <p:extLst>
      <p:ext uri="{BB962C8B-B14F-4D97-AF65-F5344CB8AC3E}">
        <p14:creationId xmlns:p14="http://schemas.microsoft.com/office/powerpoint/2010/main" val="4718756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www.iict.bas.bg/"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www.iict.bas.bg/" TargetMode="Externa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4" name="Picture 21" descr="C:\Users\Qna\Desktop\klhsdflhslfh33333333333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477000"/>
            <a:ext cx="9144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txBox="1">
            <a:spLocks/>
          </p:cNvSpPr>
          <p:nvPr userDrawn="1"/>
        </p:nvSpPr>
        <p:spPr bwMode="auto">
          <a:xfrm>
            <a:off x="6858000"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bg-BG" sz="1200">
                <a:solidFill>
                  <a:schemeClr val="bg1"/>
                </a:solidFill>
                <a:hlinkClick r:id="rId4"/>
              </a:rPr>
              <a:t>http://www.iict.bas.bg</a:t>
            </a:r>
            <a:r>
              <a:rPr lang="en-US" altLang="bg-BG" sz="1200">
                <a:solidFill>
                  <a:schemeClr val="bg1"/>
                </a:solidFill>
              </a:rPr>
              <a:t>       </a:t>
            </a:r>
            <a:fld id="{69DF132E-8568-4CFB-B698-1D39B4B4543F}" type="slidenum">
              <a:rPr lang="en-US" altLang="bg-BG" sz="1200">
                <a:solidFill>
                  <a:srgbClr val="00B0F0"/>
                </a:solidFill>
              </a:rPr>
              <a:pPr algn="r" eaLnBrk="1" hangingPunct="1"/>
              <a:t>‹#›</a:t>
            </a:fld>
            <a:endParaRPr lang="en-US" altLang="bg-BG" sz="1200">
              <a:solidFill>
                <a:srgbClr val="00B0F0"/>
              </a:solidFill>
            </a:endParaRPr>
          </a:p>
        </p:txBody>
      </p:sp>
      <p:pic>
        <p:nvPicPr>
          <p:cNvPr id="7" name="Picture 10" descr="C:\Users\Qna\Desktop\BAN.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848475" y="0"/>
            <a:ext cx="22955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ooter Placeholder 4"/>
          <p:cNvSpPr txBox="1">
            <a:spLocks/>
          </p:cNvSpPr>
          <p:nvPr userDrawn="1"/>
        </p:nvSpPr>
        <p:spPr>
          <a:xfrm>
            <a:off x="2286000" y="152400"/>
            <a:ext cx="4191000" cy="914400"/>
          </a:xfrm>
          <a:prstGeom prst="rect">
            <a:avLst/>
          </a:prstGeom>
        </p:spPr>
        <p:txBody>
          <a:bodyPr anchor="ctr"/>
          <a:lstStyle>
            <a:lvl1pPr algn="ctr">
              <a:defRPr sz="1200">
                <a:solidFill>
                  <a:schemeClr val="tx1">
                    <a:tint val="75000"/>
                  </a:schemeClr>
                </a:solidFill>
              </a:defRPr>
            </a:lvl1pPr>
          </a:lstStyle>
          <a:p>
            <a:pPr eaLnBrk="1" fontAlgn="auto" hangingPunct="1">
              <a:spcBef>
                <a:spcPts val="0"/>
              </a:spcBef>
              <a:spcAft>
                <a:spcPts val="0"/>
              </a:spcAft>
              <a:defRPr/>
            </a:pPr>
            <a:r>
              <a:rPr lang="en-US" sz="1900" b="1" dirty="0" smtClean="0">
                <a:solidFill>
                  <a:schemeClr val="bg1"/>
                </a:solidFill>
                <a:latin typeface="+mn-lt"/>
                <a:cs typeface="+mn-cs"/>
              </a:rPr>
              <a:t>INSTITUTE OF INFORMATION AND COMMUNICATION TECHNOLOGIES</a:t>
            </a:r>
          </a:p>
          <a:p>
            <a:pPr eaLnBrk="1" fontAlgn="auto" hangingPunct="1">
              <a:spcBef>
                <a:spcPts val="0"/>
              </a:spcBef>
              <a:spcAft>
                <a:spcPts val="0"/>
              </a:spcAft>
              <a:defRPr/>
            </a:pPr>
            <a:r>
              <a:rPr lang="en-US" sz="1900" b="1" dirty="0" smtClean="0">
                <a:solidFill>
                  <a:schemeClr val="bg1"/>
                </a:solidFill>
                <a:latin typeface="+mn-lt"/>
                <a:cs typeface="+mn-cs"/>
              </a:rPr>
              <a:t>BULGARIAN ACADEMY OF SCIENCE</a:t>
            </a:r>
            <a:endParaRPr lang="en-US" sz="1900" b="1" dirty="0">
              <a:solidFill>
                <a:schemeClr val="bg1"/>
              </a:solidFill>
              <a:latin typeface="+mn-lt"/>
              <a:cs typeface="+mn-cs"/>
            </a:endParaRPr>
          </a:p>
        </p:txBody>
      </p:sp>
      <p:pic>
        <p:nvPicPr>
          <p:cNvPr id="9" name="Picture 2" descr="C:\Users\Qna\Desktop\pic_work\IICT-Templates\IICT-en.PN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1905000"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838200" y="3581400"/>
            <a:ext cx="7467600" cy="2362200"/>
          </a:xfrm>
        </p:spPr>
        <p:txBody>
          <a:bodyPr>
            <a:normAutofit/>
          </a:bodyPr>
          <a:lstStyle>
            <a:lvl1pPr marL="0" indent="0" algn="ctr">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10" name="Title 9"/>
          <p:cNvSpPr>
            <a:spLocks noGrp="1"/>
          </p:cNvSpPr>
          <p:nvPr>
            <p:ph type="title"/>
          </p:nvPr>
        </p:nvSpPr>
        <p:spPr>
          <a:xfrm>
            <a:off x="457200" y="1524000"/>
            <a:ext cx="8229600" cy="1143000"/>
          </a:xfrm>
        </p:spPr>
        <p:txBody>
          <a:bodyPr/>
          <a:lstStyle>
            <a:lvl1pPr>
              <a:defRPr>
                <a:solidFill>
                  <a:srgbClr val="3C6A9C"/>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480730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it-IT" altLang="bg-BG" smtClean="0"/>
              <a:t>CHEP Conference 2018, Sofia, Bulgaria</a:t>
            </a:r>
            <a:endParaRPr lang="el-GR" altLang="bg-BG">
              <a:latin typeface="Arial Unicode MS" pitchFamily="34" charset="-128"/>
            </a:endParaRPr>
          </a:p>
        </p:txBody>
      </p:sp>
    </p:spTree>
    <p:extLst>
      <p:ext uri="{BB962C8B-B14F-4D97-AF65-F5344CB8AC3E}">
        <p14:creationId xmlns:p14="http://schemas.microsoft.com/office/powerpoint/2010/main" val="4286547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2000" b="1">
                <a:latin typeface="Arial Unicode MS" pitchFamily="34" charset="-128"/>
                <a:ea typeface="Arial Unicode MS" pitchFamily="34" charset="-128"/>
                <a:cs typeface="Arial Unicode MS" pitchFamily="34" charset="-128"/>
              </a:defRPr>
            </a:lvl1pPr>
          </a:lstStyle>
          <a:p>
            <a:r>
              <a:rPr lang="en-US" smtClean="0"/>
              <a:t>Click to edit Master title style</a:t>
            </a:r>
            <a:endParaRPr lang="en-US"/>
          </a:p>
        </p:txBody>
      </p:sp>
      <p:sp>
        <p:nvSpPr>
          <p:cNvPr id="3" name="Content Placeholder 2"/>
          <p:cNvSpPr>
            <a:spLocks noGrp="1"/>
          </p:cNvSpPr>
          <p:nvPr>
            <p:ph idx="1"/>
          </p:nvPr>
        </p:nvSpPr>
        <p:spPr>
          <a:xfrm>
            <a:off x="3575538" y="273051"/>
            <a:ext cx="5111262" cy="5853113"/>
          </a:xfrm>
        </p:spPr>
        <p:txBody>
          <a:bodyPr/>
          <a:lstStyle>
            <a:lvl1pPr>
              <a:defRPr sz="3200">
                <a:solidFill>
                  <a:schemeClr val="tx1">
                    <a:lumMod val="85000"/>
                    <a:lumOff val="15000"/>
                  </a:schemeClr>
                </a:solidFill>
                <a:latin typeface="Arial Unicode MS" pitchFamily="34" charset="-128"/>
                <a:ea typeface="Arial Unicode MS" pitchFamily="34" charset="-128"/>
                <a:cs typeface="Arial Unicode MS" pitchFamily="34" charset="-128"/>
              </a:defRPr>
            </a:lvl1pPr>
            <a:lvl2pPr>
              <a:defRPr sz="2800">
                <a:solidFill>
                  <a:schemeClr val="tx1">
                    <a:lumMod val="85000"/>
                    <a:lumOff val="15000"/>
                  </a:schemeClr>
                </a:solidFill>
                <a:latin typeface="Arial Unicode MS" pitchFamily="34" charset="-128"/>
                <a:ea typeface="Arial Unicode MS" pitchFamily="34" charset="-128"/>
                <a:cs typeface="Arial Unicode MS" pitchFamily="34" charset="-128"/>
              </a:defRPr>
            </a:lvl2pPr>
            <a:lvl3pPr>
              <a:defRPr sz="2400">
                <a:solidFill>
                  <a:schemeClr val="tx1">
                    <a:lumMod val="85000"/>
                    <a:lumOff val="15000"/>
                  </a:schemeClr>
                </a:solidFill>
                <a:latin typeface="Arial Unicode MS" pitchFamily="34" charset="-128"/>
                <a:ea typeface="Arial Unicode MS" pitchFamily="34" charset="-128"/>
                <a:cs typeface="Arial Unicode MS" pitchFamily="34" charset="-128"/>
              </a:defRPr>
            </a:lvl3pPr>
            <a:lvl4pPr>
              <a:defRPr sz="2000">
                <a:solidFill>
                  <a:schemeClr val="tx1">
                    <a:lumMod val="85000"/>
                    <a:lumOff val="15000"/>
                  </a:schemeClr>
                </a:solidFill>
                <a:latin typeface="Arial Unicode MS" pitchFamily="34" charset="-128"/>
                <a:ea typeface="Arial Unicode MS" pitchFamily="34" charset="-128"/>
                <a:cs typeface="Arial Unicode MS" pitchFamily="34" charset="-128"/>
              </a:defRPr>
            </a:lvl4pPr>
            <a:lvl5pPr>
              <a:defRPr sz="2000">
                <a:solidFill>
                  <a:schemeClr val="tx1">
                    <a:lumMod val="85000"/>
                    <a:lumOff val="15000"/>
                  </a:schemeClr>
                </a:solidFill>
                <a:latin typeface="Arial Unicode MS" pitchFamily="34" charset="-128"/>
                <a:ea typeface="Arial Unicode MS" pitchFamily="34" charset="-128"/>
                <a:cs typeface="Arial Unicode MS" pitchFamily="34" charset="-128"/>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400">
                <a:solidFill>
                  <a:schemeClr val="tx1">
                    <a:lumMod val="85000"/>
                    <a:lumOff val="15000"/>
                  </a:schemeClr>
                </a:solidFill>
                <a:latin typeface="Arial Unicode MS" pitchFamily="34" charset="-128"/>
                <a:ea typeface="Arial Unicode MS" pitchFamily="34" charset="-128"/>
                <a:cs typeface="Arial Unicode MS" pitchFamily="34" charset="-128"/>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Rectangle 5"/>
          <p:cNvSpPr>
            <a:spLocks noGrp="1" noChangeArrowheads="1"/>
          </p:cNvSpPr>
          <p:nvPr>
            <p:ph type="ftr" sz="quarter" idx="10"/>
          </p:nvPr>
        </p:nvSpPr>
        <p:spPr/>
        <p:txBody>
          <a:bodyPr/>
          <a:lstStyle>
            <a:lvl1pPr>
              <a:defRPr/>
            </a:lvl1pPr>
          </a:lstStyle>
          <a:p>
            <a:r>
              <a:rPr lang="it-IT" altLang="bg-BG" smtClean="0"/>
              <a:t>CHEP Conference 2018, Sofia, Bulgaria</a:t>
            </a:r>
            <a:endParaRPr lang="el-GR" altLang="bg-BG">
              <a:latin typeface="Arial Unicode MS" pitchFamily="34" charset="-128"/>
            </a:endParaRPr>
          </a:p>
        </p:txBody>
      </p:sp>
    </p:spTree>
    <p:extLst>
      <p:ext uri="{BB962C8B-B14F-4D97-AF65-F5344CB8AC3E}">
        <p14:creationId xmlns:p14="http://schemas.microsoft.com/office/powerpoint/2010/main" val="2745307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atin typeface="Arial Unicode MS" pitchFamily="34" charset="-128"/>
                <a:ea typeface="Arial Unicode MS" pitchFamily="34" charset="-128"/>
                <a:cs typeface="Arial Unicode MS" pitchFamily="34" charset="-128"/>
              </a:defRPr>
            </a:lvl1pPr>
          </a:lstStyle>
          <a:p>
            <a:r>
              <a:rPr lang="en-US" smtClean="0"/>
              <a:t>Click to edit Master title style</a:t>
            </a:r>
            <a:endParaRPr lang="en-US"/>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atin typeface="Arial Unicode MS" pitchFamily="34" charset="-128"/>
                <a:ea typeface="Arial Unicode MS" pitchFamily="34" charset="-128"/>
                <a:cs typeface="Arial Unicode MS" pitchFamily="34" charset="-128"/>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solidFill>
                  <a:schemeClr val="tx1">
                    <a:lumMod val="85000"/>
                    <a:lumOff val="15000"/>
                  </a:schemeClr>
                </a:solidFill>
                <a:latin typeface="Arial Unicode MS" pitchFamily="34" charset="-128"/>
                <a:ea typeface="Arial Unicode MS" pitchFamily="34" charset="-128"/>
                <a:cs typeface="Arial Unicode MS" pitchFamily="34" charset="-128"/>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r>
              <a:rPr lang="it-IT" altLang="bg-BG" smtClean="0"/>
              <a:t>CHEP Conference 2018, Sofia, Bulgaria</a:t>
            </a:r>
            <a:endParaRPr lang="el-GR" altLang="bg-BG">
              <a:latin typeface="Arial Unicode MS" pitchFamily="34" charset="-128"/>
            </a:endParaRPr>
          </a:p>
        </p:txBody>
      </p:sp>
    </p:spTree>
    <p:extLst>
      <p:ext uri="{BB962C8B-B14F-4D97-AF65-F5344CB8AC3E}">
        <p14:creationId xmlns:p14="http://schemas.microsoft.com/office/powerpoint/2010/main" val="1988246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Unicode MS" pitchFamily="34" charset="-128"/>
                <a:ea typeface="Arial Unicode MS" pitchFamily="34" charset="-128"/>
                <a:cs typeface="Arial Unicode MS" pitchFamily="34" charset="-128"/>
              </a:defRPr>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a:solidFill>
                  <a:schemeClr val="tx1">
                    <a:lumMod val="85000"/>
                    <a:lumOff val="15000"/>
                  </a:schemeClr>
                </a:solidFill>
                <a:latin typeface="Arial Unicode MS" pitchFamily="34" charset="-128"/>
                <a:ea typeface="Arial Unicode MS" pitchFamily="34" charset="-128"/>
                <a:cs typeface="Arial Unicode MS" pitchFamily="34" charset="-128"/>
              </a:defRPr>
            </a:lvl1pPr>
            <a:lvl2pPr>
              <a:defRPr>
                <a:solidFill>
                  <a:schemeClr val="tx1">
                    <a:lumMod val="85000"/>
                    <a:lumOff val="15000"/>
                  </a:schemeClr>
                </a:solidFill>
                <a:latin typeface="Arial Unicode MS" pitchFamily="34" charset="-128"/>
                <a:ea typeface="Arial Unicode MS" pitchFamily="34" charset="-128"/>
                <a:cs typeface="Arial Unicode MS" pitchFamily="34" charset="-128"/>
              </a:defRPr>
            </a:lvl2pPr>
            <a:lvl3pPr>
              <a:defRPr>
                <a:solidFill>
                  <a:schemeClr val="tx1">
                    <a:lumMod val="85000"/>
                    <a:lumOff val="15000"/>
                  </a:schemeClr>
                </a:solidFill>
                <a:latin typeface="Arial Unicode MS" pitchFamily="34" charset="-128"/>
                <a:ea typeface="Arial Unicode MS" pitchFamily="34" charset="-128"/>
                <a:cs typeface="Arial Unicode MS" pitchFamily="34" charset="-128"/>
              </a:defRPr>
            </a:lvl3pPr>
            <a:lvl4pPr>
              <a:defRPr>
                <a:solidFill>
                  <a:schemeClr val="tx1">
                    <a:lumMod val="85000"/>
                    <a:lumOff val="15000"/>
                  </a:schemeClr>
                </a:solidFill>
                <a:latin typeface="Arial Unicode MS" pitchFamily="34" charset="-128"/>
                <a:ea typeface="Arial Unicode MS" pitchFamily="34" charset="-128"/>
                <a:cs typeface="Arial Unicode MS" pitchFamily="34" charset="-128"/>
              </a:defRPr>
            </a:lvl4pPr>
            <a:lvl5pPr>
              <a:defRPr>
                <a:solidFill>
                  <a:schemeClr val="tx1">
                    <a:lumMod val="85000"/>
                    <a:lumOff val="15000"/>
                  </a:schemeClr>
                </a:solidFill>
                <a:latin typeface="Arial Unicode MS" pitchFamily="34" charset="-128"/>
                <a:ea typeface="Arial Unicode MS" pitchFamily="34" charset="-128"/>
                <a:cs typeface="Arial Unicode MS" pitchFamily="34" charset="-128"/>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a:spLocks noGrp="1" noChangeArrowheads="1"/>
          </p:cNvSpPr>
          <p:nvPr>
            <p:ph type="ftr" sz="quarter" idx="10"/>
          </p:nvPr>
        </p:nvSpPr>
        <p:spPr/>
        <p:txBody>
          <a:bodyPr/>
          <a:lstStyle>
            <a:lvl1pPr>
              <a:defRPr/>
            </a:lvl1pPr>
          </a:lstStyle>
          <a:p>
            <a:r>
              <a:rPr lang="it-IT" altLang="bg-BG" smtClean="0"/>
              <a:t>CHEP Conference 2018, Sofia, Bulgaria</a:t>
            </a:r>
            <a:endParaRPr lang="el-GR" altLang="bg-BG">
              <a:latin typeface="Arial Unicode MS" pitchFamily="34" charset="-128"/>
            </a:endParaRPr>
          </a:p>
        </p:txBody>
      </p:sp>
    </p:spTree>
    <p:extLst>
      <p:ext uri="{BB962C8B-B14F-4D97-AF65-F5344CB8AC3E}">
        <p14:creationId xmlns:p14="http://schemas.microsoft.com/office/powerpoint/2010/main" val="4171418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720" y="-4763"/>
            <a:ext cx="2242038" cy="6578601"/>
          </a:xfrm>
        </p:spPr>
        <p:txBody>
          <a:bodyPr vert="eaVert"/>
          <a:lstStyle>
            <a:lvl1pPr>
              <a:defRPr>
                <a:latin typeface="Arial Unicode MS" pitchFamily="34" charset="-128"/>
                <a:ea typeface="Arial Unicode MS" pitchFamily="34" charset="-128"/>
                <a:cs typeface="Arial Unicode MS" pitchFamily="34" charset="-128"/>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4396" y="-4763"/>
            <a:ext cx="6585439" cy="6578601"/>
          </a:xfrm>
        </p:spPr>
        <p:txBody>
          <a:bodyPr vert="eaVert"/>
          <a:lstStyle>
            <a:lvl1pPr>
              <a:defRPr>
                <a:solidFill>
                  <a:schemeClr val="tx1">
                    <a:lumMod val="85000"/>
                    <a:lumOff val="15000"/>
                  </a:schemeClr>
                </a:solidFill>
                <a:latin typeface="Arial Unicode MS" pitchFamily="34" charset="-128"/>
                <a:ea typeface="Arial Unicode MS" pitchFamily="34" charset="-128"/>
                <a:cs typeface="Arial Unicode MS" pitchFamily="34" charset="-128"/>
              </a:defRPr>
            </a:lvl1pPr>
            <a:lvl2pPr>
              <a:defRPr>
                <a:solidFill>
                  <a:schemeClr val="tx1">
                    <a:lumMod val="85000"/>
                    <a:lumOff val="15000"/>
                  </a:schemeClr>
                </a:solidFill>
                <a:latin typeface="Arial Unicode MS" pitchFamily="34" charset="-128"/>
                <a:ea typeface="Arial Unicode MS" pitchFamily="34" charset="-128"/>
                <a:cs typeface="Arial Unicode MS" pitchFamily="34" charset="-128"/>
              </a:defRPr>
            </a:lvl2pPr>
            <a:lvl3pPr>
              <a:defRPr>
                <a:solidFill>
                  <a:schemeClr val="tx1">
                    <a:lumMod val="85000"/>
                    <a:lumOff val="15000"/>
                  </a:schemeClr>
                </a:solidFill>
                <a:latin typeface="Arial Unicode MS" pitchFamily="34" charset="-128"/>
                <a:ea typeface="Arial Unicode MS" pitchFamily="34" charset="-128"/>
                <a:cs typeface="Arial Unicode MS" pitchFamily="34" charset="-128"/>
              </a:defRPr>
            </a:lvl3pPr>
            <a:lvl4pPr>
              <a:defRPr>
                <a:solidFill>
                  <a:schemeClr val="tx1">
                    <a:lumMod val="85000"/>
                    <a:lumOff val="15000"/>
                  </a:schemeClr>
                </a:solidFill>
                <a:latin typeface="Arial Unicode MS" pitchFamily="34" charset="-128"/>
                <a:ea typeface="Arial Unicode MS" pitchFamily="34" charset="-128"/>
                <a:cs typeface="Arial Unicode MS" pitchFamily="34" charset="-128"/>
              </a:defRPr>
            </a:lvl4pPr>
            <a:lvl5pPr>
              <a:defRPr>
                <a:solidFill>
                  <a:schemeClr val="tx1">
                    <a:lumMod val="85000"/>
                    <a:lumOff val="15000"/>
                  </a:schemeClr>
                </a:solidFill>
                <a:latin typeface="Arial Unicode MS" pitchFamily="34" charset="-128"/>
                <a:ea typeface="Arial Unicode MS" pitchFamily="34" charset="-128"/>
                <a:cs typeface="Arial Unicode MS" pitchFamily="34" charset="-128"/>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r>
              <a:rPr lang="it-IT" altLang="bg-BG" smtClean="0"/>
              <a:t>CHEP Conference 2018, Sofia, Bulgaria</a:t>
            </a:r>
            <a:endParaRPr lang="el-GR" altLang="bg-BG">
              <a:latin typeface="Arial Unicode MS" pitchFamily="34" charset="-128"/>
            </a:endParaRPr>
          </a:p>
        </p:txBody>
      </p:sp>
    </p:spTree>
    <p:extLst>
      <p:ext uri="{BB962C8B-B14F-4D97-AF65-F5344CB8AC3E}">
        <p14:creationId xmlns:p14="http://schemas.microsoft.com/office/powerpoint/2010/main" val="1560341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descr="C:\Users\Qna\Desktop\font.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3"/>
          <p:cNvSpPr txBox="1">
            <a:spLocks/>
          </p:cNvSpPr>
          <p:nvPr userDrawn="1"/>
        </p:nvSpPr>
        <p:spPr bwMode="auto">
          <a:xfrm>
            <a:off x="0"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lang="en-US" altLang="bg-BG" sz="1200" dirty="0" smtClean="0">
                <a:cs typeface="Arial" panose="020B0604020202020204" pitchFamily="34" charset="0"/>
              </a:rPr>
              <a:t>9 July 2018</a:t>
            </a:r>
          </a:p>
        </p:txBody>
      </p:sp>
      <p:sp>
        <p:nvSpPr>
          <p:cNvPr id="6" name="Slide Number Placeholder 5"/>
          <p:cNvSpPr txBox="1">
            <a:spLocks/>
          </p:cNvSpPr>
          <p:nvPr userDrawn="1"/>
        </p:nvSpPr>
        <p:spPr bwMode="auto">
          <a:xfrm>
            <a:off x="6096000" y="6492875"/>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bg-BG" sz="1200">
                <a:solidFill>
                  <a:schemeClr val="bg1"/>
                </a:solidFill>
                <a:hlinkClick r:id="rId3"/>
              </a:rPr>
              <a:t>http://www.iict.bas.bg</a:t>
            </a:r>
            <a:r>
              <a:rPr lang="en-US" altLang="bg-BG" sz="1200">
                <a:solidFill>
                  <a:schemeClr val="bg1"/>
                </a:solidFill>
              </a:rPr>
              <a:t>    </a:t>
            </a:r>
            <a:r>
              <a:rPr lang="en-US" altLang="bg-BG" sz="1200">
                <a:solidFill>
                  <a:srgbClr val="00B0F0"/>
                </a:solidFill>
              </a:rPr>
              <a:t> </a:t>
            </a:r>
            <a:fld id="{004C1E02-0237-4B1A-967A-8141AC14BF99}" type="slidenum">
              <a:rPr lang="en-US" altLang="bg-BG" sz="1200"/>
              <a:pPr algn="r" eaLnBrk="1" hangingPunct="1"/>
              <a:t>‹#›</a:t>
            </a:fld>
            <a:endParaRPr lang="en-US" altLang="bg-BG" sz="1200"/>
          </a:p>
        </p:txBody>
      </p:sp>
      <p:pic>
        <p:nvPicPr>
          <p:cNvPr id="7" name="Picture 2" descr="C:\Users\Qna\Desktop\pic_work\IICT-Templates\IICT-en.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52400" y="0"/>
            <a:ext cx="14636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24000" y="0"/>
            <a:ext cx="5791200" cy="914400"/>
          </a:xfrm>
        </p:spPr>
        <p:txBody>
          <a:bodyPr>
            <a:noAutofit/>
          </a:bodyPr>
          <a:lstStyle>
            <a:lvl1pPr algn="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04800" y="2590800"/>
            <a:ext cx="8382000" cy="3535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91636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802"/>
        <p:cNvGrpSpPr/>
        <p:nvPr/>
      </p:nvGrpSpPr>
      <p:grpSpPr>
        <a:xfrm>
          <a:off x="0" y="0"/>
          <a:ext cx="0" cy="0"/>
          <a:chOff x="0" y="0"/>
          <a:chExt cx="0" cy="0"/>
        </a:xfrm>
      </p:grpSpPr>
      <p:sp>
        <p:nvSpPr>
          <p:cNvPr id="803" name="Shape 803"/>
          <p:cNvSpPr txBox="1">
            <a:spLocks noGrp="1"/>
          </p:cNvSpPr>
          <p:nvPr>
            <p:ph type="title"/>
          </p:nvPr>
        </p:nvSpPr>
        <p:spPr>
          <a:xfrm>
            <a:off x="718300" y="985833"/>
            <a:ext cx="6761100" cy="11432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rgbClr val="0B87A1"/>
              </a:buClr>
              <a:buFont typeface="Dosis Light"/>
              <a:buNone/>
              <a:defRPr sz="3600" b="0" i="0" u="none" strike="noStrike" cap="none">
                <a:solidFill>
                  <a:srgbClr val="0B87A1"/>
                </a:solidFill>
                <a:latin typeface="Dosis Light"/>
                <a:ea typeface="Dosis Light"/>
                <a:cs typeface="Dosis Light"/>
                <a:sym typeface="Dosis Light"/>
              </a:defRPr>
            </a:lvl1pPr>
            <a:lvl2pPr lvl="1" indent="0">
              <a:spcBef>
                <a:spcPts val="0"/>
              </a:spcBef>
              <a:buClr>
                <a:srgbClr val="0B87A1"/>
              </a:buClr>
              <a:buFont typeface="Dosis Light"/>
              <a:buNone/>
              <a:defRPr sz="3600">
                <a:solidFill>
                  <a:srgbClr val="0B87A1"/>
                </a:solidFill>
                <a:latin typeface="Dosis Light"/>
                <a:ea typeface="Dosis Light"/>
                <a:cs typeface="Dosis Light"/>
                <a:sym typeface="Dosis Light"/>
              </a:defRPr>
            </a:lvl2pPr>
            <a:lvl3pPr lvl="2" indent="0">
              <a:spcBef>
                <a:spcPts val="0"/>
              </a:spcBef>
              <a:buClr>
                <a:srgbClr val="0B87A1"/>
              </a:buClr>
              <a:buFont typeface="Dosis Light"/>
              <a:buNone/>
              <a:defRPr sz="3600">
                <a:solidFill>
                  <a:srgbClr val="0B87A1"/>
                </a:solidFill>
                <a:latin typeface="Dosis Light"/>
                <a:ea typeface="Dosis Light"/>
                <a:cs typeface="Dosis Light"/>
                <a:sym typeface="Dosis Light"/>
              </a:defRPr>
            </a:lvl3pPr>
            <a:lvl4pPr lvl="3" indent="0">
              <a:spcBef>
                <a:spcPts val="0"/>
              </a:spcBef>
              <a:buClr>
                <a:srgbClr val="0B87A1"/>
              </a:buClr>
              <a:buFont typeface="Dosis Light"/>
              <a:buNone/>
              <a:defRPr sz="3600">
                <a:solidFill>
                  <a:srgbClr val="0B87A1"/>
                </a:solidFill>
                <a:latin typeface="Dosis Light"/>
                <a:ea typeface="Dosis Light"/>
                <a:cs typeface="Dosis Light"/>
                <a:sym typeface="Dosis Light"/>
              </a:defRPr>
            </a:lvl4pPr>
            <a:lvl5pPr lvl="4" indent="0">
              <a:spcBef>
                <a:spcPts val="0"/>
              </a:spcBef>
              <a:buClr>
                <a:srgbClr val="0B87A1"/>
              </a:buClr>
              <a:buFont typeface="Dosis Light"/>
              <a:buNone/>
              <a:defRPr sz="3600">
                <a:solidFill>
                  <a:srgbClr val="0B87A1"/>
                </a:solidFill>
                <a:latin typeface="Dosis Light"/>
                <a:ea typeface="Dosis Light"/>
                <a:cs typeface="Dosis Light"/>
                <a:sym typeface="Dosis Light"/>
              </a:defRPr>
            </a:lvl5pPr>
            <a:lvl6pPr lvl="5" indent="0">
              <a:spcBef>
                <a:spcPts val="0"/>
              </a:spcBef>
              <a:buClr>
                <a:srgbClr val="0B87A1"/>
              </a:buClr>
              <a:buFont typeface="Dosis Light"/>
              <a:buNone/>
              <a:defRPr sz="3600">
                <a:solidFill>
                  <a:srgbClr val="0B87A1"/>
                </a:solidFill>
                <a:latin typeface="Dosis Light"/>
                <a:ea typeface="Dosis Light"/>
                <a:cs typeface="Dosis Light"/>
                <a:sym typeface="Dosis Light"/>
              </a:defRPr>
            </a:lvl6pPr>
            <a:lvl7pPr lvl="6" indent="0">
              <a:spcBef>
                <a:spcPts val="0"/>
              </a:spcBef>
              <a:buClr>
                <a:srgbClr val="0B87A1"/>
              </a:buClr>
              <a:buFont typeface="Dosis Light"/>
              <a:buNone/>
              <a:defRPr sz="3600">
                <a:solidFill>
                  <a:srgbClr val="0B87A1"/>
                </a:solidFill>
                <a:latin typeface="Dosis Light"/>
                <a:ea typeface="Dosis Light"/>
                <a:cs typeface="Dosis Light"/>
                <a:sym typeface="Dosis Light"/>
              </a:defRPr>
            </a:lvl7pPr>
            <a:lvl8pPr lvl="7" indent="0">
              <a:spcBef>
                <a:spcPts val="0"/>
              </a:spcBef>
              <a:buClr>
                <a:srgbClr val="0B87A1"/>
              </a:buClr>
              <a:buFont typeface="Dosis Light"/>
              <a:buNone/>
              <a:defRPr sz="3600">
                <a:solidFill>
                  <a:srgbClr val="0B87A1"/>
                </a:solidFill>
                <a:latin typeface="Dosis Light"/>
                <a:ea typeface="Dosis Light"/>
                <a:cs typeface="Dosis Light"/>
                <a:sym typeface="Dosis Light"/>
              </a:defRPr>
            </a:lvl8pPr>
            <a:lvl9pPr lvl="8" indent="0">
              <a:spcBef>
                <a:spcPts val="0"/>
              </a:spcBef>
              <a:buClr>
                <a:srgbClr val="0B87A1"/>
              </a:buClr>
              <a:buFont typeface="Dosis Light"/>
              <a:buNone/>
              <a:defRPr sz="3600">
                <a:solidFill>
                  <a:srgbClr val="0B87A1"/>
                </a:solidFill>
                <a:latin typeface="Dosis Light"/>
                <a:ea typeface="Dosis Light"/>
                <a:cs typeface="Dosis Light"/>
                <a:sym typeface="Dosis Light"/>
              </a:defRPr>
            </a:lvl9pPr>
          </a:lstStyle>
          <a:p>
            <a:endParaRPr/>
          </a:p>
        </p:txBody>
      </p:sp>
      <p:sp>
        <p:nvSpPr>
          <p:cNvPr id="804" name="Shape 804"/>
          <p:cNvSpPr txBox="1">
            <a:spLocks noGrp="1"/>
          </p:cNvSpPr>
          <p:nvPr>
            <p:ph type="body" idx="1"/>
          </p:nvPr>
        </p:nvSpPr>
        <p:spPr>
          <a:xfrm>
            <a:off x="718300" y="2311400"/>
            <a:ext cx="6761100" cy="3974000"/>
          </a:xfrm>
          <a:prstGeom prst="rect">
            <a:avLst/>
          </a:prstGeom>
          <a:noFill/>
          <a:ln>
            <a:noFill/>
          </a:ln>
        </p:spPr>
        <p:txBody>
          <a:bodyPr wrap="square" lIns="91425" tIns="91425" rIns="91425" bIns="91425" anchor="t" anchorCtr="0"/>
          <a:lstStyle>
            <a:lvl1pPr marL="0" marR="0" lvl="0" indent="152400" algn="l" rtl="0">
              <a:lnSpc>
                <a:spcPct val="100000"/>
              </a:lnSpc>
              <a:spcBef>
                <a:spcPts val="0"/>
              </a:spcBef>
              <a:spcAft>
                <a:spcPts val="0"/>
              </a:spcAft>
              <a:buClr>
                <a:srgbClr val="D3EBD5"/>
              </a:buClr>
              <a:buSzPct val="100000"/>
              <a:buFont typeface="Titillium Web Light"/>
              <a:buChar char="▪"/>
              <a:defRPr sz="2400" b="0" i="0" u="none" strike="noStrike" cap="none">
                <a:solidFill>
                  <a:srgbClr val="003B55"/>
                </a:solidFill>
                <a:latin typeface="Titillium Web Light"/>
                <a:ea typeface="Titillium Web Light"/>
                <a:cs typeface="Titillium Web Light"/>
                <a:sym typeface="Titillium Web Light"/>
              </a:defRPr>
            </a:lvl1pPr>
            <a:lvl2pPr marL="0" marR="0" lvl="1" indent="152400" algn="l" rtl="0">
              <a:lnSpc>
                <a:spcPct val="100000"/>
              </a:lnSpc>
              <a:spcBef>
                <a:spcPts val="0"/>
              </a:spcBef>
              <a:spcAft>
                <a:spcPts val="0"/>
              </a:spcAft>
              <a:buClr>
                <a:srgbClr val="D3EBD5"/>
              </a:buClr>
              <a:buSzPct val="100000"/>
              <a:buFont typeface="Titillium Web Light"/>
              <a:buChar char="▫"/>
              <a:defRPr sz="2400" b="0" i="0" u="none" strike="noStrike" cap="none">
                <a:solidFill>
                  <a:srgbClr val="003B55"/>
                </a:solidFill>
                <a:latin typeface="Titillium Web Light"/>
                <a:ea typeface="Titillium Web Light"/>
                <a:cs typeface="Titillium Web Light"/>
                <a:sym typeface="Titillium Web Light"/>
              </a:defRPr>
            </a:lvl2pPr>
            <a:lvl3pPr marL="0" marR="0" lvl="2" indent="152400" algn="l" rtl="0">
              <a:lnSpc>
                <a:spcPct val="100000"/>
              </a:lnSpc>
              <a:spcBef>
                <a:spcPts val="0"/>
              </a:spcBef>
              <a:spcAft>
                <a:spcPts val="0"/>
              </a:spcAft>
              <a:buClr>
                <a:srgbClr val="D3EBD5"/>
              </a:buClr>
              <a:buSzPct val="100000"/>
              <a:buFont typeface="Titillium Web Light"/>
              <a:buChar char="▫"/>
              <a:defRPr sz="2400" b="0" i="0" u="none" strike="noStrike" cap="none">
                <a:solidFill>
                  <a:srgbClr val="003B55"/>
                </a:solidFill>
                <a:latin typeface="Titillium Web Light"/>
                <a:ea typeface="Titillium Web Light"/>
                <a:cs typeface="Titillium Web Light"/>
                <a:sym typeface="Titillium Web Light"/>
              </a:defRPr>
            </a:lvl3pPr>
            <a:lvl4pPr marL="0" marR="0" lvl="3" indent="152400" algn="l" rtl="0">
              <a:lnSpc>
                <a:spcPct val="100000"/>
              </a:lnSpc>
              <a:spcBef>
                <a:spcPts val="0"/>
              </a:spcBef>
              <a:spcAft>
                <a:spcPts val="0"/>
              </a:spcAft>
              <a:buClr>
                <a:srgbClr val="D3EBD5"/>
              </a:buClr>
              <a:buSzPct val="100000"/>
              <a:buFont typeface="Titillium Web Light"/>
              <a:buChar char="▫"/>
              <a:defRPr sz="2400" b="0" i="0" u="none" strike="noStrike" cap="none">
                <a:solidFill>
                  <a:srgbClr val="003B55"/>
                </a:solidFill>
                <a:latin typeface="Titillium Web Light"/>
                <a:ea typeface="Titillium Web Light"/>
                <a:cs typeface="Titillium Web Light"/>
                <a:sym typeface="Titillium Web Light"/>
              </a:defRPr>
            </a:lvl4pPr>
            <a:lvl5pPr marL="0" marR="0" lvl="4" indent="152400" algn="l" rtl="0">
              <a:lnSpc>
                <a:spcPct val="100000"/>
              </a:lnSpc>
              <a:spcBef>
                <a:spcPts val="0"/>
              </a:spcBef>
              <a:spcAft>
                <a:spcPts val="0"/>
              </a:spcAft>
              <a:buClr>
                <a:srgbClr val="D3EBD5"/>
              </a:buClr>
              <a:buSzPct val="100000"/>
              <a:buFont typeface="Titillium Web Light"/>
              <a:buChar char="▫"/>
              <a:defRPr sz="2400" b="0" i="0" u="none" strike="noStrike" cap="none">
                <a:solidFill>
                  <a:srgbClr val="003B55"/>
                </a:solidFill>
                <a:latin typeface="Titillium Web Light"/>
                <a:ea typeface="Titillium Web Light"/>
                <a:cs typeface="Titillium Web Light"/>
                <a:sym typeface="Titillium Web Light"/>
              </a:defRPr>
            </a:lvl5pPr>
            <a:lvl6pPr marL="0" marR="0" lvl="5" indent="152400" algn="l" rtl="0">
              <a:lnSpc>
                <a:spcPct val="100000"/>
              </a:lnSpc>
              <a:spcBef>
                <a:spcPts val="0"/>
              </a:spcBef>
              <a:spcAft>
                <a:spcPts val="0"/>
              </a:spcAft>
              <a:buClr>
                <a:srgbClr val="D3EBD5"/>
              </a:buClr>
              <a:buSzPct val="100000"/>
              <a:buFont typeface="Titillium Web Light"/>
              <a:buChar char="▫"/>
              <a:defRPr sz="2400" b="0" i="0" u="none" strike="noStrike" cap="none">
                <a:solidFill>
                  <a:srgbClr val="003B55"/>
                </a:solidFill>
                <a:latin typeface="Titillium Web Light"/>
                <a:ea typeface="Titillium Web Light"/>
                <a:cs typeface="Titillium Web Light"/>
                <a:sym typeface="Titillium Web Light"/>
              </a:defRPr>
            </a:lvl6pPr>
            <a:lvl7pPr marL="0" marR="0" lvl="6" indent="152400" algn="l" rtl="0">
              <a:lnSpc>
                <a:spcPct val="100000"/>
              </a:lnSpc>
              <a:spcBef>
                <a:spcPts val="0"/>
              </a:spcBef>
              <a:spcAft>
                <a:spcPts val="0"/>
              </a:spcAft>
              <a:buClr>
                <a:srgbClr val="D3EBD5"/>
              </a:buClr>
              <a:buSzPct val="100000"/>
              <a:buFont typeface="Titillium Web Light"/>
              <a:buChar char="●"/>
              <a:defRPr sz="2400" b="0" i="0" u="none" strike="noStrike" cap="none">
                <a:solidFill>
                  <a:srgbClr val="003B55"/>
                </a:solidFill>
                <a:latin typeface="Titillium Web Light"/>
                <a:ea typeface="Titillium Web Light"/>
                <a:cs typeface="Titillium Web Light"/>
                <a:sym typeface="Titillium Web Light"/>
              </a:defRPr>
            </a:lvl7pPr>
            <a:lvl8pPr marL="0" marR="0" lvl="7" indent="152400" algn="l" rtl="0">
              <a:lnSpc>
                <a:spcPct val="100000"/>
              </a:lnSpc>
              <a:spcBef>
                <a:spcPts val="0"/>
              </a:spcBef>
              <a:spcAft>
                <a:spcPts val="0"/>
              </a:spcAft>
              <a:buClr>
                <a:srgbClr val="D3EBD5"/>
              </a:buClr>
              <a:buSzPct val="100000"/>
              <a:buFont typeface="Titillium Web Light"/>
              <a:buChar char="○"/>
              <a:defRPr sz="2400" b="0" i="0" u="none" strike="noStrike" cap="none">
                <a:solidFill>
                  <a:srgbClr val="003B55"/>
                </a:solidFill>
                <a:latin typeface="Titillium Web Light"/>
                <a:ea typeface="Titillium Web Light"/>
                <a:cs typeface="Titillium Web Light"/>
                <a:sym typeface="Titillium Web Light"/>
              </a:defRPr>
            </a:lvl8pPr>
            <a:lvl9pPr marL="0" marR="0" lvl="8" indent="152400" algn="l" rtl="0">
              <a:lnSpc>
                <a:spcPct val="100000"/>
              </a:lnSpc>
              <a:spcBef>
                <a:spcPts val="0"/>
              </a:spcBef>
              <a:spcAft>
                <a:spcPts val="0"/>
              </a:spcAft>
              <a:buClr>
                <a:srgbClr val="D3EBD5"/>
              </a:buClr>
              <a:buSzPct val="100000"/>
              <a:buFont typeface="Titillium Web Light"/>
              <a:buChar char="■"/>
              <a:defRPr sz="2400" b="0" i="0" u="none" strike="noStrike" cap="none">
                <a:solidFill>
                  <a:srgbClr val="003B55"/>
                </a:solidFill>
                <a:latin typeface="Titillium Web Light"/>
                <a:ea typeface="Titillium Web Light"/>
                <a:cs typeface="Titillium Web Light"/>
                <a:sym typeface="Titillium Web Light"/>
              </a:defRPr>
            </a:lvl9pPr>
          </a:lstStyle>
          <a:p>
            <a:endParaRPr/>
          </a:p>
        </p:txBody>
      </p:sp>
      <p:sp>
        <p:nvSpPr>
          <p:cNvPr id="1079" name="Shape 1079"/>
          <p:cNvSpPr txBox="1">
            <a:spLocks noGrp="1"/>
          </p:cNvSpPr>
          <p:nvPr>
            <p:ph type="sldNum" idx="12"/>
          </p:nvPr>
        </p:nvSpPr>
        <p:spPr>
          <a:xfrm>
            <a:off x="91531" y="6293601"/>
            <a:ext cx="548700" cy="5248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pic>
        <p:nvPicPr>
          <p:cNvPr id="279" name="Picture 2" descr="C:\Users\Qna\Desktop\font.PNG"/>
          <p:cNvPicPr>
            <a:picLocks noChangeAspect="1" noChangeArrowheads="1"/>
          </p:cNvPicPr>
          <p:nvPr userDrawn="1"/>
        </p:nvPicPr>
        <p:blipFill>
          <a:blip r:embed="rId2" cstate="print"/>
          <a:srcRect/>
          <a:stretch>
            <a:fillRect/>
          </a:stretch>
        </p:blipFill>
        <p:spPr bwMode="auto">
          <a:xfrm>
            <a:off x="0" y="0"/>
            <a:ext cx="9144000" cy="914400"/>
          </a:xfrm>
          <a:prstGeom prst="rect">
            <a:avLst/>
          </a:prstGeom>
          <a:noFill/>
        </p:spPr>
      </p:pic>
    </p:spTree>
    <p:extLst>
      <p:ext uri="{BB962C8B-B14F-4D97-AF65-F5344CB8AC3E}">
        <p14:creationId xmlns:p14="http://schemas.microsoft.com/office/powerpoint/2010/main" val="3072638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0"/>
            <a:ext cx="9144000" cy="1116013"/>
          </a:xfrm>
          <a:prstGeom prst="rect">
            <a:avLst/>
          </a:prstGeom>
          <a:solidFill>
            <a:srgbClr val="FA7F3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5785" tIns="47892" rIns="95785" bIns="47892"/>
          <a:lstStyle>
            <a:lvl1pPr defTabSz="958850">
              <a:defRPr>
                <a:solidFill>
                  <a:schemeClr val="tx1"/>
                </a:solidFill>
                <a:latin typeface="Calibri" panose="020F0502020204030204" pitchFamily="34" charset="0"/>
                <a:cs typeface="Arial" panose="020B0604020202020204" pitchFamily="34" charset="0"/>
              </a:defRPr>
            </a:lvl1pPr>
            <a:lvl2pPr marL="742950" indent="-285750" defTabSz="958850">
              <a:defRPr>
                <a:solidFill>
                  <a:schemeClr val="tx1"/>
                </a:solidFill>
                <a:latin typeface="Calibri" panose="020F0502020204030204" pitchFamily="34" charset="0"/>
                <a:cs typeface="Arial" panose="020B0604020202020204" pitchFamily="34" charset="0"/>
              </a:defRPr>
            </a:lvl2pPr>
            <a:lvl3pPr marL="1143000" indent="-228600" defTabSz="958850">
              <a:defRPr>
                <a:solidFill>
                  <a:schemeClr val="tx1"/>
                </a:solidFill>
                <a:latin typeface="Calibri" panose="020F0502020204030204" pitchFamily="34" charset="0"/>
                <a:cs typeface="Arial" panose="020B0604020202020204" pitchFamily="34" charset="0"/>
              </a:defRPr>
            </a:lvl3pPr>
            <a:lvl4pPr marL="1600200" indent="-228600" defTabSz="958850">
              <a:defRPr>
                <a:solidFill>
                  <a:schemeClr val="tx1"/>
                </a:solidFill>
                <a:latin typeface="Calibri" panose="020F0502020204030204" pitchFamily="34" charset="0"/>
                <a:cs typeface="Arial" panose="020B0604020202020204" pitchFamily="34" charset="0"/>
              </a:defRPr>
            </a:lvl4pPr>
            <a:lvl5pPr marL="2057400" indent="-228600" defTabSz="958850">
              <a:defRPr>
                <a:solidFill>
                  <a:schemeClr val="tx1"/>
                </a:solidFill>
                <a:latin typeface="Calibri" panose="020F0502020204030204" pitchFamily="34" charset="0"/>
                <a:cs typeface="Arial" panose="020B0604020202020204" pitchFamily="34" charset="0"/>
              </a:defRPr>
            </a:lvl5pPr>
            <a:lvl6pPr marL="25146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defRPr/>
            </a:pPr>
            <a:endParaRPr lang="el-GR" altLang="bg-BG" sz="1300" smtClean="0">
              <a:solidFill>
                <a:srgbClr val="000000"/>
              </a:solidFill>
              <a:latin typeface="Arial" panose="020B0604020202020204" pitchFamily="34" charset="0"/>
            </a:endParaRPr>
          </a:p>
        </p:txBody>
      </p:sp>
      <p:sp>
        <p:nvSpPr>
          <p:cNvPr id="5" name="Rectangle 24"/>
          <p:cNvSpPr>
            <a:spLocks noChangeArrowheads="1"/>
          </p:cNvSpPr>
          <p:nvPr userDrawn="1"/>
        </p:nvSpPr>
        <p:spPr bwMode="auto">
          <a:xfrm>
            <a:off x="3841750" y="3963988"/>
            <a:ext cx="2130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defTabSz="958850">
              <a:defRPr>
                <a:solidFill>
                  <a:schemeClr val="tx1"/>
                </a:solidFill>
                <a:latin typeface="Calibri" panose="020F0502020204030204" pitchFamily="34" charset="0"/>
                <a:cs typeface="Arial" panose="020B0604020202020204" pitchFamily="34" charset="0"/>
              </a:defRPr>
            </a:lvl1pPr>
            <a:lvl2pPr marL="742950" indent="-285750" defTabSz="958850">
              <a:defRPr>
                <a:solidFill>
                  <a:schemeClr val="tx1"/>
                </a:solidFill>
                <a:latin typeface="Calibri" panose="020F0502020204030204" pitchFamily="34" charset="0"/>
                <a:cs typeface="Arial" panose="020B0604020202020204" pitchFamily="34" charset="0"/>
              </a:defRPr>
            </a:lvl2pPr>
            <a:lvl3pPr marL="1143000" indent="-228600" defTabSz="958850">
              <a:defRPr>
                <a:solidFill>
                  <a:schemeClr val="tx1"/>
                </a:solidFill>
                <a:latin typeface="Calibri" panose="020F0502020204030204" pitchFamily="34" charset="0"/>
                <a:cs typeface="Arial" panose="020B0604020202020204" pitchFamily="34" charset="0"/>
              </a:defRPr>
            </a:lvl3pPr>
            <a:lvl4pPr marL="1600200" indent="-228600" defTabSz="958850">
              <a:defRPr>
                <a:solidFill>
                  <a:schemeClr val="tx1"/>
                </a:solidFill>
                <a:latin typeface="Calibri" panose="020F0502020204030204" pitchFamily="34" charset="0"/>
                <a:cs typeface="Arial" panose="020B0604020202020204" pitchFamily="34" charset="0"/>
              </a:defRPr>
            </a:lvl4pPr>
            <a:lvl5pPr marL="2057400" indent="-228600" defTabSz="958850">
              <a:defRPr>
                <a:solidFill>
                  <a:schemeClr val="tx1"/>
                </a:solidFill>
                <a:latin typeface="Calibri" panose="020F0502020204030204" pitchFamily="34" charset="0"/>
                <a:cs typeface="Arial" panose="020B0604020202020204" pitchFamily="34" charset="0"/>
              </a:defRPr>
            </a:lvl5pPr>
            <a:lvl6pPr marL="25146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spcBef>
                <a:spcPct val="20000"/>
              </a:spcBef>
              <a:defRPr/>
            </a:pPr>
            <a:r>
              <a:rPr lang="en-US" altLang="bg-BG" sz="2000" smtClean="0">
                <a:solidFill>
                  <a:srgbClr val="404040"/>
                </a:solidFill>
                <a:ea typeface="Arial Unicode MS" panose="020B0604020202020204" pitchFamily="34" charset="-128"/>
                <a:cs typeface="Arial Unicode MS" panose="020B0604020202020204" pitchFamily="34" charset="-128"/>
              </a:rPr>
              <a:t>https://vi-seem.eu</a:t>
            </a:r>
            <a:endParaRPr lang="el-GR" altLang="bg-BG" sz="2000" smtClean="0">
              <a:solidFill>
                <a:srgbClr val="404040"/>
              </a:solidFill>
              <a:ea typeface="Arial Unicode MS" panose="020B0604020202020204" pitchFamily="34" charset="-128"/>
              <a:cs typeface="Arial Unicode MS" panose="020B0604020202020204" pitchFamily="34" charset="-128"/>
            </a:endParaRPr>
          </a:p>
        </p:txBody>
      </p:sp>
      <p:sp>
        <p:nvSpPr>
          <p:cNvPr id="6" name="Rectangle 25"/>
          <p:cNvSpPr>
            <a:spLocks noChangeArrowheads="1"/>
          </p:cNvSpPr>
          <p:nvPr userDrawn="1"/>
        </p:nvSpPr>
        <p:spPr bwMode="auto">
          <a:xfrm>
            <a:off x="484188" y="1644650"/>
            <a:ext cx="54816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defTabSz="958850">
              <a:defRPr>
                <a:solidFill>
                  <a:schemeClr val="tx1"/>
                </a:solidFill>
                <a:latin typeface="Calibri" panose="020F0502020204030204" pitchFamily="34" charset="0"/>
                <a:cs typeface="Arial" panose="020B0604020202020204" pitchFamily="34" charset="0"/>
              </a:defRPr>
            </a:lvl1pPr>
            <a:lvl2pPr marL="742950" indent="-285750" defTabSz="958850">
              <a:defRPr>
                <a:solidFill>
                  <a:schemeClr val="tx1"/>
                </a:solidFill>
                <a:latin typeface="Calibri" panose="020F0502020204030204" pitchFamily="34" charset="0"/>
                <a:cs typeface="Arial" panose="020B0604020202020204" pitchFamily="34" charset="0"/>
              </a:defRPr>
            </a:lvl2pPr>
            <a:lvl3pPr marL="1143000" indent="-228600" defTabSz="958850">
              <a:defRPr>
                <a:solidFill>
                  <a:schemeClr val="tx1"/>
                </a:solidFill>
                <a:latin typeface="Calibri" panose="020F0502020204030204" pitchFamily="34" charset="0"/>
                <a:cs typeface="Arial" panose="020B0604020202020204" pitchFamily="34" charset="0"/>
              </a:defRPr>
            </a:lvl3pPr>
            <a:lvl4pPr marL="1600200" indent="-228600" defTabSz="958850">
              <a:defRPr>
                <a:solidFill>
                  <a:schemeClr val="tx1"/>
                </a:solidFill>
                <a:latin typeface="Calibri" panose="020F0502020204030204" pitchFamily="34" charset="0"/>
                <a:cs typeface="Arial" panose="020B0604020202020204" pitchFamily="34" charset="0"/>
              </a:defRPr>
            </a:lvl4pPr>
            <a:lvl5pPr marL="2057400" indent="-228600" defTabSz="958850">
              <a:defRPr>
                <a:solidFill>
                  <a:schemeClr val="tx1"/>
                </a:solidFill>
                <a:latin typeface="Calibri" panose="020F0502020204030204" pitchFamily="34" charset="0"/>
                <a:cs typeface="Arial" panose="020B0604020202020204" pitchFamily="34" charset="0"/>
              </a:defRPr>
            </a:lvl5pPr>
            <a:lvl6pPr marL="25146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spcBef>
                <a:spcPct val="20000"/>
              </a:spcBef>
              <a:defRPr/>
            </a:pPr>
            <a:r>
              <a:rPr lang="en-US" altLang="bg-BG" sz="3200" b="1" smtClean="0">
                <a:solidFill>
                  <a:srgbClr val="404040"/>
                </a:solidFill>
                <a:ea typeface="Arial Unicode MS" panose="020B0604020202020204" pitchFamily="34" charset="-128"/>
                <a:cs typeface="Arial Unicode MS" panose="020B0604020202020204" pitchFamily="34" charset="-128"/>
              </a:rPr>
              <a:t>VI-SEEM project</a:t>
            </a:r>
            <a:endParaRPr lang="el-GR" altLang="bg-BG" sz="3200" b="1" smtClean="0">
              <a:solidFill>
                <a:srgbClr val="404040"/>
              </a:solidFill>
              <a:ea typeface="Arial Unicode MS" panose="020B0604020202020204" pitchFamily="34" charset="-128"/>
              <a:cs typeface="Arial Unicode MS" panose="020B0604020202020204" pitchFamily="34" charset="-128"/>
            </a:endParaRPr>
          </a:p>
        </p:txBody>
      </p:sp>
      <p:sp>
        <p:nvSpPr>
          <p:cNvPr id="531476" name="Rectangle 20"/>
          <p:cNvSpPr>
            <a:spLocks noGrp="1" noChangeArrowheads="1"/>
          </p:cNvSpPr>
          <p:nvPr>
            <p:ph type="ctrTitle" sz="quarter"/>
          </p:nvPr>
        </p:nvSpPr>
        <p:spPr>
          <a:xfrm>
            <a:off x="344366" y="2628464"/>
            <a:ext cx="5593373" cy="862012"/>
          </a:xfrm>
          <a:noFill/>
          <a:ln>
            <a:solidFill>
              <a:srgbClr val="CF4901"/>
            </a:solidFill>
          </a:ln>
        </p:spPr>
        <p:txBody>
          <a:bodyPr lIns="91440" tIns="45720" rIns="91440" bIns="45720"/>
          <a:lstStyle>
            <a:lvl1pPr>
              <a:defRPr sz="2800">
                <a:solidFill>
                  <a:schemeClr val="tx1">
                    <a:lumMod val="75000"/>
                    <a:lumOff val="25000"/>
                  </a:schemeClr>
                </a:solidFill>
                <a:latin typeface="+mn-lt"/>
                <a:ea typeface="Arial Unicode MS" pitchFamily="34" charset="-128"/>
                <a:cs typeface="Arial Unicode MS" pitchFamily="34" charset="-128"/>
              </a:defRPr>
            </a:lvl1pPr>
          </a:lstStyle>
          <a:p>
            <a:r>
              <a:rPr lang="en-US" dirty="0"/>
              <a:t>Click to edit Master title</a:t>
            </a:r>
            <a:endParaRPr lang="el-GR" dirty="0"/>
          </a:p>
        </p:txBody>
      </p:sp>
      <p:sp>
        <p:nvSpPr>
          <p:cNvPr id="531484" name="Rectangle 28"/>
          <p:cNvSpPr>
            <a:spLocks noGrp="1" noChangeArrowheads="1"/>
          </p:cNvSpPr>
          <p:nvPr>
            <p:ph type="subTitle" sz="quarter" idx="1"/>
          </p:nvPr>
        </p:nvSpPr>
        <p:spPr>
          <a:xfrm>
            <a:off x="338932" y="4870305"/>
            <a:ext cx="5609492" cy="1042988"/>
          </a:xfrm>
        </p:spPr>
        <p:txBody>
          <a:bodyPr lIns="91440" tIns="45720" rIns="91440" bIns="45720"/>
          <a:lstStyle>
            <a:lvl1pPr marL="0" indent="0" algn="r">
              <a:buFont typeface="Wingdings" pitchFamily="2" charset="2"/>
              <a:buNone/>
              <a:defRPr sz="1600" b="1">
                <a:solidFill>
                  <a:schemeClr val="tx1">
                    <a:lumMod val="75000"/>
                    <a:lumOff val="25000"/>
                  </a:schemeClr>
                </a:solidFill>
                <a:latin typeface="+mn-lt"/>
                <a:ea typeface="Arial Unicode MS" pitchFamily="34" charset="-128"/>
                <a:cs typeface="Arial Unicode MS" pitchFamily="34" charset="-128"/>
              </a:defRPr>
            </a:lvl1pPr>
          </a:lstStyle>
          <a:p>
            <a:r>
              <a:rPr lang="en-US" smtClean="0"/>
              <a:t>Click to edit Master subtitle style</a:t>
            </a:r>
            <a:endParaRPr lang="el-GR" dirty="0"/>
          </a:p>
        </p:txBody>
      </p:sp>
      <p:sp>
        <p:nvSpPr>
          <p:cNvPr id="7" name="Rectangle 6"/>
          <p:cNvSpPr>
            <a:spLocks noGrp="1" noChangeArrowheads="1"/>
          </p:cNvSpPr>
          <p:nvPr>
            <p:ph type="ftr" sz="quarter" idx="10"/>
          </p:nvPr>
        </p:nvSpPr>
        <p:spPr>
          <a:xfrm>
            <a:off x="0" y="6578600"/>
            <a:ext cx="9144000" cy="293688"/>
          </a:xfrm>
        </p:spPr>
        <p:txBody>
          <a:bodyPr/>
          <a:lstStyle>
            <a:lvl1pPr>
              <a:defRPr sz="1200">
                <a:solidFill>
                  <a:prstClr val="white"/>
                </a:solidFill>
                <a:latin typeface="+mn-lt"/>
                <a:ea typeface="Arial Unicode MS" pitchFamily="34" charset="-128"/>
                <a:cs typeface="Arial Unicode MS" pitchFamily="34" charset="-128"/>
              </a:defRPr>
            </a:lvl1pPr>
          </a:lstStyle>
          <a:p>
            <a:pPr>
              <a:defRPr/>
            </a:pPr>
            <a:r>
              <a:rPr lang="it-IT" smtClean="0"/>
              <a:t>CHEP Conference 2018, Sofia, Bulgaria</a:t>
            </a:r>
            <a:endParaRPr lang="el-GR"/>
          </a:p>
        </p:txBody>
      </p:sp>
    </p:spTree>
    <p:extLst>
      <p:ext uri="{BB962C8B-B14F-4D97-AF65-F5344CB8AC3E}">
        <p14:creationId xmlns:p14="http://schemas.microsoft.com/office/powerpoint/2010/main" val="322028762"/>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A7F34"/>
          </a:solidFill>
        </p:spPr>
        <p:txBody>
          <a:bodyPr/>
          <a:lstStyle>
            <a:lvl1pPr>
              <a:defRPr>
                <a:solidFill>
                  <a:schemeClr val="bg1"/>
                </a:solidFill>
                <a:latin typeface="+mn-lt"/>
                <a:ea typeface="Arial Unicode MS" pitchFamily="34" charset="-128"/>
                <a:cs typeface="Arial Unicode MS" pitchFamily="34" charset="-128"/>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a:spLocks noGrp="1" noChangeArrowheads="1"/>
          </p:cNvSpPr>
          <p:nvPr>
            <p:ph type="ftr" sz="quarter" idx="10"/>
          </p:nvPr>
        </p:nvSpPr>
        <p:spPr/>
        <p:txBody>
          <a:bodyPr/>
          <a:lstStyle>
            <a:lvl1pPr>
              <a:defRPr/>
            </a:lvl1pPr>
          </a:lstStyle>
          <a:p>
            <a:r>
              <a:rPr lang="it-IT" altLang="bg-BG" smtClean="0"/>
              <a:t>CHEP Conference 2018, Sofia, Bulgaria</a:t>
            </a:r>
            <a:endParaRPr lang="el-GR" altLang="bg-BG">
              <a:latin typeface="Arial Unicode MS" pitchFamily="34" charset="-128"/>
            </a:endParaRPr>
          </a:p>
        </p:txBody>
      </p:sp>
    </p:spTree>
    <p:extLst>
      <p:ext uri="{BB962C8B-B14F-4D97-AF65-F5344CB8AC3E}">
        <p14:creationId xmlns:p14="http://schemas.microsoft.com/office/powerpoint/2010/main" val="984250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4000" b="1" cap="all">
                <a:latin typeface="+mn-lt"/>
                <a:ea typeface="Arial Unicode MS" pitchFamily="34" charset="-128"/>
                <a:cs typeface="Arial Unicode MS" pitchFamily="34" charset="-128"/>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atin typeface="+mn-lt"/>
                <a:ea typeface="Arial Unicode MS" pitchFamily="34" charset="-128"/>
                <a:cs typeface="Arial Unicode MS" pitchFamily="34" charset="-128"/>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3"/>
          <p:cNvSpPr>
            <a:spLocks noGrp="1" noChangeArrowheads="1"/>
          </p:cNvSpPr>
          <p:nvPr>
            <p:ph type="ftr" sz="quarter" idx="10"/>
          </p:nvPr>
        </p:nvSpPr>
        <p:spPr/>
        <p:txBody>
          <a:bodyPr/>
          <a:lstStyle>
            <a:lvl1pPr>
              <a:defRPr/>
            </a:lvl1pPr>
          </a:lstStyle>
          <a:p>
            <a:r>
              <a:rPr lang="it-IT" altLang="bg-BG" smtClean="0"/>
              <a:t>CHEP Conference 2018, Sofia, Bulgaria</a:t>
            </a:r>
            <a:endParaRPr lang="el-GR" altLang="bg-BG">
              <a:latin typeface="Arial Unicode MS" pitchFamily="34" charset="-128"/>
            </a:endParaRPr>
          </a:p>
        </p:txBody>
      </p:sp>
    </p:spTree>
    <p:extLst>
      <p:ext uri="{BB962C8B-B14F-4D97-AF65-F5344CB8AC3E}">
        <p14:creationId xmlns:p14="http://schemas.microsoft.com/office/powerpoint/2010/main" val="1378555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n-lt"/>
                <a:ea typeface="Arial Unicode MS" pitchFamily="34" charset="-128"/>
                <a:cs typeface="Arial Unicode MS" pitchFamily="34" charset="-128"/>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177312" y="1652588"/>
            <a:ext cx="4322885" cy="4921250"/>
          </a:xfrm>
        </p:spPr>
        <p:txBody>
          <a:bodyPr/>
          <a:lstStyle>
            <a:lvl1pPr>
              <a:defRPr sz="2800">
                <a:solidFill>
                  <a:schemeClr val="tx1">
                    <a:lumMod val="85000"/>
                    <a:lumOff val="15000"/>
                  </a:schemeClr>
                </a:solidFill>
                <a:latin typeface="+mn-lt"/>
                <a:ea typeface="Arial Unicode MS" pitchFamily="34" charset="-128"/>
                <a:cs typeface="Arial Unicode MS" pitchFamily="34" charset="-128"/>
              </a:defRPr>
            </a:lvl1pPr>
            <a:lvl2pPr>
              <a:defRPr sz="2400">
                <a:solidFill>
                  <a:schemeClr val="tx1">
                    <a:lumMod val="85000"/>
                    <a:lumOff val="15000"/>
                  </a:schemeClr>
                </a:solidFill>
                <a:latin typeface="+mn-lt"/>
                <a:ea typeface="Arial Unicode MS" pitchFamily="34" charset="-128"/>
                <a:cs typeface="Arial Unicode MS" pitchFamily="34" charset="-128"/>
              </a:defRPr>
            </a:lvl2pPr>
            <a:lvl3pPr>
              <a:defRPr sz="2000">
                <a:solidFill>
                  <a:schemeClr val="tx1">
                    <a:lumMod val="85000"/>
                    <a:lumOff val="15000"/>
                  </a:schemeClr>
                </a:solidFill>
                <a:latin typeface="+mn-lt"/>
                <a:ea typeface="Arial Unicode MS" pitchFamily="34" charset="-128"/>
                <a:cs typeface="Arial Unicode MS" pitchFamily="34" charset="-128"/>
              </a:defRPr>
            </a:lvl3pPr>
            <a:lvl4pPr>
              <a:defRPr sz="1800">
                <a:solidFill>
                  <a:schemeClr val="tx1">
                    <a:lumMod val="85000"/>
                    <a:lumOff val="15000"/>
                  </a:schemeClr>
                </a:solidFill>
                <a:latin typeface="+mn-lt"/>
                <a:ea typeface="Arial Unicode MS" pitchFamily="34" charset="-128"/>
                <a:cs typeface="Arial Unicode MS" pitchFamily="34" charset="-128"/>
              </a:defRPr>
            </a:lvl4pPr>
            <a:lvl5pPr>
              <a:defRPr sz="1800">
                <a:solidFill>
                  <a:schemeClr val="tx1">
                    <a:lumMod val="85000"/>
                    <a:lumOff val="15000"/>
                  </a:schemeClr>
                </a:solidFill>
                <a:latin typeface="+mn-lt"/>
                <a:ea typeface="Arial Unicode MS" pitchFamily="34" charset="-128"/>
                <a:cs typeface="Arial Unicode MS" pitchFamily="34" charset="-128"/>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0874" y="1652588"/>
            <a:ext cx="4322885" cy="4921250"/>
          </a:xfrm>
        </p:spPr>
        <p:txBody>
          <a:bodyPr/>
          <a:lstStyle>
            <a:lvl1pPr>
              <a:defRPr sz="2800">
                <a:solidFill>
                  <a:schemeClr val="tx1">
                    <a:lumMod val="85000"/>
                    <a:lumOff val="15000"/>
                  </a:schemeClr>
                </a:solidFill>
                <a:latin typeface="+mn-lt"/>
                <a:ea typeface="Arial Unicode MS" pitchFamily="34" charset="-128"/>
                <a:cs typeface="Arial Unicode MS" pitchFamily="34" charset="-128"/>
              </a:defRPr>
            </a:lvl1pPr>
            <a:lvl2pPr>
              <a:defRPr sz="2400">
                <a:solidFill>
                  <a:schemeClr val="tx1">
                    <a:lumMod val="85000"/>
                    <a:lumOff val="15000"/>
                  </a:schemeClr>
                </a:solidFill>
                <a:latin typeface="+mn-lt"/>
                <a:ea typeface="Arial Unicode MS" pitchFamily="34" charset="-128"/>
                <a:cs typeface="Arial Unicode MS" pitchFamily="34" charset="-128"/>
              </a:defRPr>
            </a:lvl2pPr>
            <a:lvl3pPr>
              <a:defRPr sz="2000">
                <a:solidFill>
                  <a:schemeClr val="tx1">
                    <a:lumMod val="85000"/>
                    <a:lumOff val="15000"/>
                  </a:schemeClr>
                </a:solidFill>
                <a:latin typeface="+mn-lt"/>
                <a:ea typeface="Arial Unicode MS" pitchFamily="34" charset="-128"/>
                <a:cs typeface="Arial Unicode MS" pitchFamily="34" charset="-128"/>
              </a:defRPr>
            </a:lvl3pPr>
            <a:lvl4pPr>
              <a:defRPr sz="1800">
                <a:solidFill>
                  <a:schemeClr val="tx1">
                    <a:lumMod val="85000"/>
                    <a:lumOff val="15000"/>
                  </a:schemeClr>
                </a:solidFill>
                <a:latin typeface="+mn-lt"/>
                <a:ea typeface="Arial Unicode MS" pitchFamily="34" charset="-128"/>
                <a:cs typeface="Arial Unicode MS" pitchFamily="34" charset="-128"/>
              </a:defRPr>
            </a:lvl4pPr>
            <a:lvl5pPr>
              <a:defRPr sz="1800">
                <a:solidFill>
                  <a:schemeClr val="tx1">
                    <a:lumMod val="85000"/>
                    <a:lumOff val="15000"/>
                  </a:schemeClr>
                </a:solidFill>
                <a:latin typeface="+mn-lt"/>
                <a:ea typeface="Arial Unicode MS" pitchFamily="34" charset="-128"/>
                <a:cs typeface="Arial Unicode MS" pitchFamily="34" charset="-128"/>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ftr" sz="quarter" idx="10"/>
          </p:nvPr>
        </p:nvSpPr>
        <p:spPr/>
        <p:txBody>
          <a:bodyPr/>
          <a:lstStyle>
            <a:lvl1pPr>
              <a:defRPr/>
            </a:lvl1pPr>
          </a:lstStyle>
          <a:p>
            <a:r>
              <a:rPr lang="it-IT" altLang="bg-BG" smtClean="0"/>
              <a:t>CHEP Conference 2018, Sofia, Bulgaria</a:t>
            </a:r>
            <a:endParaRPr lang="el-GR" altLang="bg-BG">
              <a:latin typeface="Arial Unicode MS" pitchFamily="34" charset="-128"/>
            </a:endParaRPr>
          </a:p>
        </p:txBody>
      </p:sp>
    </p:spTree>
    <p:extLst>
      <p:ext uri="{BB962C8B-B14F-4D97-AF65-F5344CB8AC3E}">
        <p14:creationId xmlns:p14="http://schemas.microsoft.com/office/powerpoint/2010/main" val="897549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atin typeface="+mn-lt"/>
                <a:ea typeface="Arial Unicode MS" pitchFamily="34" charset="-128"/>
                <a:cs typeface="Arial Unicode MS" pitchFamily="34" charset="-128"/>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solidFill>
                  <a:schemeClr val="tx1">
                    <a:lumMod val="85000"/>
                    <a:lumOff val="15000"/>
                  </a:schemeClr>
                </a:solidFill>
                <a:latin typeface="Arial Unicode MS" pitchFamily="34" charset="-128"/>
                <a:ea typeface="Arial Unicode MS" pitchFamily="34" charset="-128"/>
                <a:cs typeface="Arial Unicode MS" pitchFamily="34" charset="-128"/>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solidFill>
                  <a:schemeClr val="tx1">
                    <a:lumMod val="85000"/>
                    <a:lumOff val="15000"/>
                  </a:schemeClr>
                </a:solidFill>
                <a:latin typeface="Arial Unicode MS" pitchFamily="34" charset="-128"/>
                <a:ea typeface="Arial Unicode MS" pitchFamily="34" charset="-128"/>
                <a:cs typeface="Arial Unicode MS" pitchFamily="34" charset="-128"/>
              </a:defRPr>
            </a:lvl1pPr>
            <a:lvl2pPr>
              <a:defRPr sz="2000">
                <a:solidFill>
                  <a:schemeClr val="tx1">
                    <a:lumMod val="85000"/>
                    <a:lumOff val="15000"/>
                  </a:schemeClr>
                </a:solidFill>
                <a:latin typeface="Arial Unicode MS" pitchFamily="34" charset="-128"/>
                <a:ea typeface="Arial Unicode MS" pitchFamily="34" charset="-128"/>
                <a:cs typeface="Arial Unicode MS" pitchFamily="34" charset="-128"/>
              </a:defRPr>
            </a:lvl2pPr>
            <a:lvl3pPr>
              <a:defRPr sz="1800">
                <a:solidFill>
                  <a:schemeClr val="tx1">
                    <a:lumMod val="85000"/>
                    <a:lumOff val="15000"/>
                  </a:schemeClr>
                </a:solidFill>
                <a:latin typeface="Arial Unicode MS" pitchFamily="34" charset="-128"/>
                <a:ea typeface="Arial Unicode MS" pitchFamily="34" charset="-128"/>
                <a:cs typeface="Arial Unicode MS" pitchFamily="34" charset="-128"/>
              </a:defRPr>
            </a:lvl3pPr>
            <a:lvl4pPr>
              <a:defRPr sz="1600">
                <a:solidFill>
                  <a:schemeClr val="tx1">
                    <a:lumMod val="85000"/>
                    <a:lumOff val="15000"/>
                  </a:schemeClr>
                </a:solidFill>
                <a:latin typeface="Arial Unicode MS" pitchFamily="34" charset="-128"/>
                <a:ea typeface="Arial Unicode MS" pitchFamily="34" charset="-128"/>
                <a:cs typeface="Arial Unicode MS" pitchFamily="34" charset="-128"/>
              </a:defRPr>
            </a:lvl4pPr>
            <a:lvl5pPr>
              <a:defRPr sz="1600">
                <a:solidFill>
                  <a:schemeClr val="tx1">
                    <a:lumMod val="85000"/>
                    <a:lumOff val="15000"/>
                  </a:schemeClr>
                </a:solidFill>
                <a:latin typeface="Arial Unicode MS" pitchFamily="34" charset="-128"/>
                <a:ea typeface="Arial Unicode MS" pitchFamily="34" charset="-128"/>
                <a:cs typeface="Arial Unicode MS" pitchFamily="34" charset="-128"/>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400" b="1">
                <a:solidFill>
                  <a:schemeClr val="tx1">
                    <a:lumMod val="85000"/>
                    <a:lumOff val="15000"/>
                  </a:schemeClr>
                </a:solidFill>
                <a:latin typeface="Arial Unicode MS" pitchFamily="34" charset="-128"/>
                <a:ea typeface="Arial Unicode MS" pitchFamily="34" charset="-128"/>
                <a:cs typeface="Arial Unicode MS" pitchFamily="34" charset="-128"/>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400">
                <a:solidFill>
                  <a:schemeClr val="tx1">
                    <a:lumMod val="85000"/>
                    <a:lumOff val="15000"/>
                  </a:schemeClr>
                </a:solidFill>
                <a:latin typeface="Arial Unicode MS" pitchFamily="34" charset="-128"/>
                <a:ea typeface="Arial Unicode MS" pitchFamily="34" charset="-128"/>
                <a:cs typeface="Arial Unicode MS" pitchFamily="34" charset="-128"/>
              </a:defRPr>
            </a:lvl1pPr>
            <a:lvl2pPr>
              <a:defRPr sz="2000">
                <a:solidFill>
                  <a:schemeClr val="tx1">
                    <a:lumMod val="85000"/>
                    <a:lumOff val="15000"/>
                  </a:schemeClr>
                </a:solidFill>
                <a:latin typeface="Arial Unicode MS" pitchFamily="34" charset="-128"/>
                <a:ea typeface="Arial Unicode MS" pitchFamily="34" charset="-128"/>
                <a:cs typeface="Arial Unicode MS" pitchFamily="34" charset="-128"/>
              </a:defRPr>
            </a:lvl2pPr>
            <a:lvl3pPr>
              <a:defRPr sz="1800">
                <a:solidFill>
                  <a:schemeClr val="tx1">
                    <a:lumMod val="85000"/>
                    <a:lumOff val="15000"/>
                  </a:schemeClr>
                </a:solidFill>
                <a:latin typeface="Arial Unicode MS" pitchFamily="34" charset="-128"/>
                <a:ea typeface="Arial Unicode MS" pitchFamily="34" charset="-128"/>
                <a:cs typeface="Arial Unicode MS" pitchFamily="34" charset="-128"/>
              </a:defRPr>
            </a:lvl3pPr>
            <a:lvl4pPr>
              <a:defRPr sz="1600">
                <a:solidFill>
                  <a:schemeClr val="tx1">
                    <a:lumMod val="85000"/>
                    <a:lumOff val="15000"/>
                  </a:schemeClr>
                </a:solidFill>
                <a:latin typeface="Arial Unicode MS" pitchFamily="34" charset="-128"/>
                <a:ea typeface="Arial Unicode MS" pitchFamily="34" charset="-128"/>
                <a:cs typeface="Arial Unicode MS" pitchFamily="34" charset="-128"/>
              </a:defRPr>
            </a:lvl4pPr>
            <a:lvl5pPr>
              <a:defRPr sz="1600">
                <a:solidFill>
                  <a:schemeClr val="tx1">
                    <a:lumMod val="85000"/>
                    <a:lumOff val="15000"/>
                  </a:schemeClr>
                </a:solidFill>
                <a:latin typeface="Arial Unicode MS" pitchFamily="34" charset="-128"/>
                <a:ea typeface="Arial Unicode MS" pitchFamily="34" charset="-128"/>
                <a:cs typeface="Arial Unicode MS" pitchFamily="34" charset="-128"/>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5"/>
          <p:cNvSpPr>
            <a:spLocks noGrp="1" noChangeArrowheads="1"/>
          </p:cNvSpPr>
          <p:nvPr>
            <p:ph type="ftr" sz="quarter" idx="10"/>
          </p:nvPr>
        </p:nvSpPr>
        <p:spPr>
          <a:ln/>
        </p:spPr>
        <p:txBody>
          <a:bodyPr/>
          <a:lstStyle>
            <a:lvl1pPr>
              <a:defRPr/>
            </a:lvl1pPr>
          </a:lstStyle>
          <a:p>
            <a:r>
              <a:rPr lang="it-IT" altLang="bg-BG" smtClean="0"/>
              <a:t>CHEP Conference 2018, Sofia, Bulgaria</a:t>
            </a:r>
            <a:endParaRPr lang="el-GR" altLang="bg-BG">
              <a:latin typeface="Arial Unicode MS" pitchFamily="34" charset="-128"/>
            </a:endParaRPr>
          </a:p>
        </p:txBody>
      </p:sp>
    </p:spTree>
    <p:extLst>
      <p:ext uri="{BB962C8B-B14F-4D97-AF65-F5344CB8AC3E}">
        <p14:creationId xmlns:p14="http://schemas.microsoft.com/office/powerpoint/2010/main" val="3364566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n-lt"/>
                <a:ea typeface="Arial Unicode MS" pitchFamily="34" charset="-128"/>
                <a:cs typeface="Arial Unicode MS" pitchFamily="34" charset="-128"/>
              </a:defRPr>
            </a:lvl1pPr>
          </a:lstStyle>
          <a:p>
            <a:r>
              <a:rPr lang="en-US" dirty="0" smtClean="0"/>
              <a:t>Click to edit Master title style</a:t>
            </a:r>
            <a:endParaRPr lang="en-US" dirty="0"/>
          </a:p>
        </p:txBody>
      </p:sp>
      <p:sp>
        <p:nvSpPr>
          <p:cNvPr id="3" name="Rectangle 2"/>
          <p:cNvSpPr>
            <a:spLocks noGrp="1" noChangeArrowheads="1"/>
          </p:cNvSpPr>
          <p:nvPr>
            <p:ph type="ftr" sz="quarter" idx="10"/>
          </p:nvPr>
        </p:nvSpPr>
        <p:spPr/>
        <p:txBody>
          <a:bodyPr/>
          <a:lstStyle>
            <a:lvl1pPr>
              <a:defRPr/>
            </a:lvl1pPr>
          </a:lstStyle>
          <a:p>
            <a:r>
              <a:rPr lang="it-IT" altLang="bg-BG" smtClean="0"/>
              <a:t>CHEP Conference 2018, Sofia, Bulgaria</a:t>
            </a:r>
            <a:endParaRPr lang="el-GR" altLang="bg-BG">
              <a:latin typeface="Arial Unicode MS" pitchFamily="34" charset="-128"/>
            </a:endParaRPr>
          </a:p>
        </p:txBody>
      </p:sp>
    </p:spTree>
    <p:extLst>
      <p:ext uri="{BB962C8B-B14F-4D97-AF65-F5344CB8AC3E}">
        <p14:creationId xmlns:p14="http://schemas.microsoft.com/office/powerpoint/2010/main" val="376859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bg-BG"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bg-BG" smtClean="0"/>
              <a:t>Click to edit Master text styles</a:t>
            </a:r>
          </a:p>
          <a:p>
            <a:pPr lvl="1"/>
            <a:r>
              <a:rPr lang="en-US" altLang="bg-BG" smtClean="0"/>
              <a:t>Second level</a:t>
            </a:r>
          </a:p>
          <a:p>
            <a:pPr lvl="2"/>
            <a:r>
              <a:rPr lang="en-US" altLang="bg-BG" smtClean="0"/>
              <a:t>Third level</a:t>
            </a:r>
          </a:p>
          <a:p>
            <a:pPr lvl="3"/>
            <a:r>
              <a:rPr lang="en-US" altLang="bg-BG" smtClean="0"/>
              <a:t>Fourth level</a:t>
            </a:r>
          </a:p>
          <a:p>
            <a:pPr lvl="4"/>
            <a:r>
              <a:rPr lang="en-US" altLang="bg-BG"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8AF641B8-BB57-484E-8E3E-78DEFA96FF93}" type="slidenum">
              <a:rPr lang="en-US" altLang="bg-BG"/>
              <a:pPr/>
              <a:t>‹#›</a:t>
            </a:fld>
            <a:endParaRPr lang="en-US" altLang="bg-BG"/>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31" r:id="rId3"/>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7508875" cy="1125538"/>
          </a:xfrm>
          <a:prstGeom prst="rect">
            <a:avLst/>
          </a:prstGeom>
          <a:solidFill>
            <a:srgbClr val="FA7F34"/>
          </a:solidFill>
          <a:ln w="9525">
            <a:solidFill>
              <a:schemeClr val="accent6">
                <a:lumMod val="50000"/>
              </a:schemeClr>
            </a:solidFill>
            <a:miter lim="800000"/>
            <a:headEnd/>
            <a:tailEnd/>
          </a:ln>
        </p:spPr>
        <p:txBody>
          <a:bodyPr vert="horz" wrap="square" lIns="95785" tIns="47892" rIns="95785" bIns="47892" numCol="1" anchor="ctr" anchorCtr="0" compatLnSpc="1">
            <a:prstTxWarp prst="textNoShape">
              <a:avLst/>
            </a:prstTxWarp>
          </a:bodyPr>
          <a:lstStyle/>
          <a:p>
            <a:pPr lvl="0"/>
            <a:r>
              <a:rPr lang="el-GR" dirty="0" err="1" smtClean="0"/>
              <a:t>Click</a:t>
            </a:r>
            <a:r>
              <a:rPr lang="el-GR" dirty="0" smtClean="0"/>
              <a:t> </a:t>
            </a:r>
            <a:r>
              <a:rPr lang="el-GR" dirty="0" err="1" smtClean="0"/>
              <a:t>to</a:t>
            </a:r>
            <a:r>
              <a:rPr lang="el-GR" dirty="0" smtClean="0"/>
              <a:t> </a:t>
            </a:r>
            <a:r>
              <a:rPr lang="el-GR" dirty="0" err="1" smtClean="0"/>
              <a:t>edit</a:t>
            </a:r>
            <a:r>
              <a:rPr lang="el-GR" dirty="0" smtClean="0"/>
              <a:t> </a:t>
            </a:r>
            <a:r>
              <a:rPr lang="el-GR" dirty="0" err="1" smtClean="0"/>
              <a:t>Master</a:t>
            </a:r>
            <a:r>
              <a:rPr lang="el-GR" dirty="0" smtClean="0"/>
              <a:t> </a:t>
            </a:r>
            <a:r>
              <a:rPr lang="el-GR" dirty="0" err="1" smtClean="0"/>
              <a:t>title</a:t>
            </a:r>
            <a:r>
              <a:rPr lang="el-GR" dirty="0" smtClean="0"/>
              <a:t> </a:t>
            </a:r>
            <a:r>
              <a:rPr lang="el-GR" dirty="0" err="1" smtClean="0"/>
              <a:t>style</a:t>
            </a:r>
            <a:endParaRPr lang="el-GR" dirty="0" smtClean="0"/>
          </a:p>
        </p:txBody>
      </p:sp>
      <p:sp>
        <p:nvSpPr>
          <p:cNvPr id="2051" name="Rectangle 3"/>
          <p:cNvSpPr>
            <a:spLocks noGrp="1" noChangeArrowheads="1"/>
          </p:cNvSpPr>
          <p:nvPr>
            <p:ph type="body" idx="1"/>
          </p:nvPr>
        </p:nvSpPr>
        <p:spPr bwMode="auto">
          <a:xfrm>
            <a:off x="177800" y="1652588"/>
            <a:ext cx="8785225" cy="492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785" tIns="47892" rIns="95785" bIns="47892" numCol="1" anchor="t" anchorCtr="0" compatLnSpc="1">
            <a:prstTxWarp prst="textNoShape">
              <a:avLst/>
            </a:prstTxWarp>
          </a:bodyPr>
          <a:lstStyle/>
          <a:p>
            <a:pPr lvl="0"/>
            <a:r>
              <a:rPr lang="el-GR" altLang="bg-BG" smtClean="0"/>
              <a:t>Click to edit Master text styles</a:t>
            </a:r>
          </a:p>
          <a:p>
            <a:pPr lvl="1"/>
            <a:r>
              <a:rPr lang="el-GR" altLang="bg-BG" smtClean="0"/>
              <a:t>Second level</a:t>
            </a:r>
          </a:p>
          <a:p>
            <a:pPr lvl="2"/>
            <a:r>
              <a:rPr lang="el-GR" altLang="bg-BG" smtClean="0"/>
              <a:t>Third level</a:t>
            </a:r>
          </a:p>
        </p:txBody>
      </p:sp>
      <p:sp>
        <p:nvSpPr>
          <p:cNvPr id="7" name="Rectangle 5"/>
          <p:cNvSpPr>
            <a:spLocks noGrp="1" noChangeArrowheads="1"/>
          </p:cNvSpPr>
          <p:nvPr>
            <p:ph type="ftr" sz="quarter" idx="3"/>
          </p:nvPr>
        </p:nvSpPr>
        <p:spPr bwMode="auto">
          <a:xfrm>
            <a:off x="0" y="6564313"/>
            <a:ext cx="9144000" cy="293687"/>
          </a:xfrm>
          <a:prstGeom prst="rect">
            <a:avLst/>
          </a:prstGeom>
          <a:solidFill>
            <a:srgbClr val="FA7F34"/>
          </a:solidFill>
          <a:ln w="9525">
            <a:noFill/>
            <a:miter lim="800000"/>
            <a:headEnd/>
            <a:tailEnd/>
          </a:ln>
          <a:effectLst/>
        </p:spPr>
        <p:txBody>
          <a:bodyPr vert="horz" wrap="square" lIns="95785" tIns="47892" rIns="95785" bIns="47892" numCol="1" anchor="t" anchorCtr="0" compatLnSpc="1">
            <a:prstTxWarp prst="textNoShape">
              <a:avLst/>
            </a:prstTxWarp>
          </a:bodyPr>
          <a:lstStyle>
            <a:lvl1pPr algn="ctr">
              <a:defRPr sz="1300">
                <a:solidFill>
                  <a:srgbClr val="FFFFFF"/>
                </a:solidFill>
                <a:ea typeface="Arial Unicode MS" pitchFamily="34" charset="-128"/>
                <a:cs typeface="Arial Unicode MS" pitchFamily="34" charset="-128"/>
              </a:defRPr>
            </a:lvl1pPr>
          </a:lstStyle>
          <a:p>
            <a:r>
              <a:rPr lang="it-IT" altLang="bg-BG" smtClean="0"/>
              <a:t>CHEP Conference 2018, Sofia, Bulgaria</a:t>
            </a:r>
            <a:endParaRPr lang="el-GR" altLang="bg-BG">
              <a:latin typeface="Arial Unicode MS" pitchFamily="34" charset="-128"/>
            </a:endParaRPr>
          </a:p>
        </p:txBody>
      </p:sp>
      <p:sp>
        <p:nvSpPr>
          <p:cNvPr id="2053" name="Rectangle 4"/>
          <p:cNvSpPr>
            <a:spLocks noChangeArrowheads="1"/>
          </p:cNvSpPr>
          <p:nvPr userDrawn="1"/>
        </p:nvSpPr>
        <p:spPr bwMode="auto">
          <a:xfrm>
            <a:off x="0" y="1160463"/>
            <a:ext cx="9144000" cy="49212"/>
          </a:xfrm>
          <a:prstGeom prst="rect">
            <a:avLst/>
          </a:prstGeom>
          <a:solidFill>
            <a:srgbClr val="CF490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5785" tIns="47892" rIns="95785" bIns="47892"/>
          <a:lstStyle>
            <a:lvl1pPr defTabSz="958850">
              <a:defRPr>
                <a:solidFill>
                  <a:schemeClr val="tx1"/>
                </a:solidFill>
                <a:latin typeface="Calibri" panose="020F0502020204030204" pitchFamily="34" charset="0"/>
                <a:cs typeface="Arial" panose="020B0604020202020204" pitchFamily="34" charset="0"/>
              </a:defRPr>
            </a:lvl1pPr>
            <a:lvl2pPr marL="742950" indent="-285750" defTabSz="958850">
              <a:defRPr>
                <a:solidFill>
                  <a:schemeClr val="tx1"/>
                </a:solidFill>
                <a:latin typeface="Calibri" panose="020F0502020204030204" pitchFamily="34" charset="0"/>
                <a:cs typeface="Arial" panose="020B0604020202020204" pitchFamily="34" charset="0"/>
              </a:defRPr>
            </a:lvl2pPr>
            <a:lvl3pPr marL="1143000" indent="-228600" defTabSz="958850">
              <a:defRPr>
                <a:solidFill>
                  <a:schemeClr val="tx1"/>
                </a:solidFill>
                <a:latin typeface="Calibri" panose="020F0502020204030204" pitchFamily="34" charset="0"/>
                <a:cs typeface="Arial" panose="020B0604020202020204" pitchFamily="34" charset="0"/>
              </a:defRPr>
            </a:lvl3pPr>
            <a:lvl4pPr marL="1600200" indent="-228600" defTabSz="958850">
              <a:defRPr>
                <a:solidFill>
                  <a:schemeClr val="tx1"/>
                </a:solidFill>
                <a:latin typeface="Calibri" panose="020F0502020204030204" pitchFamily="34" charset="0"/>
                <a:cs typeface="Arial" panose="020B0604020202020204" pitchFamily="34" charset="0"/>
              </a:defRPr>
            </a:lvl4pPr>
            <a:lvl5pPr marL="2057400" indent="-228600" defTabSz="958850">
              <a:defRPr>
                <a:solidFill>
                  <a:schemeClr val="tx1"/>
                </a:solidFill>
                <a:latin typeface="Calibri" panose="020F0502020204030204" pitchFamily="34" charset="0"/>
                <a:cs typeface="Arial" panose="020B0604020202020204" pitchFamily="34" charset="0"/>
              </a:defRPr>
            </a:lvl5pPr>
            <a:lvl6pPr marL="25146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588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defRPr/>
            </a:pPr>
            <a:endParaRPr lang="el-GR" altLang="bg-BG" sz="1300" smtClean="0">
              <a:solidFill>
                <a:srgbClr val="FFFFFF"/>
              </a:solidFill>
              <a:latin typeface="Arial" panose="020B0604020202020204" pitchFamily="34" charset="0"/>
            </a:endParaRPr>
          </a:p>
        </p:txBody>
      </p:sp>
      <p:sp>
        <p:nvSpPr>
          <p:cNvPr id="6" name="Rectangle 9"/>
          <p:cNvSpPr>
            <a:spLocks noChangeArrowheads="1"/>
          </p:cNvSpPr>
          <p:nvPr userDrawn="1"/>
        </p:nvSpPr>
        <p:spPr bwMode="auto">
          <a:xfrm>
            <a:off x="0" y="1114425"/>
            <a:ext cx="9144000" cy="49213"/>
          </a:xfrm>
          <a:prstGeom prst="rect">
            <a:avLst/>
          </a:prstGeom>
          <a:solidFill>
            <a:schemeClr val="accent5">
              <a:lumMod val="75000"/>
            </a:schemeClr>
          </a:solidFill>
          <a:ln w="9525">
            <a:noFill/>
            <a:miter lim="800000"/>
            <a:headEnd/>
            <a:tailEnd/>
          </a:ln>
          <a:effectLst/>
        </p:spPr>
        <p:txBody>
          <a:bodyPr lIns="95785" tIns="47892" rIns="95785" bIns="47892"/>
          <a:lstStyle/>
          <a:p>
            <a:pPr algn="ctr" defTabSz="958850">
              <a:defRPr/>
            </a:pPr>
            <a:endParaRPr lang="el-GR" sz="1300">
              <a:solidFill>
                <a:prstClr val="white"/>
              </a:solidFill>
              <a:latin typeface="Arial" charset="0"/>
            </a:endParaRPr>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18" r:id="rId5"/>
    <p:sldLayoutId id="2147483727" r:id="rId6"/>
    <p:sldLayoutId id="2147483719" r:id="rId7"/>
    <p:sldLayoutId id="2147483728" r:id="rId8"/>
    <p:sldLayoutId id="2147483720" r:id="rId9"/>
    <p:sldLayoutId id="2147483729" r:id="rId10"/>
    <p:sldLayoutId id="2147483730" r:id="rId11"/>
  </p:sldLayoutIdLst>
  <p:hf sldNum="0" hdr="0" dt="0"/>
  <p:txStyles>
    <p:titleStyle>
      <a:lvl1pPr algn="r" defTabSz="958850" rtl="0" eaLnBrk="0" fontAlgn="base" hangingPunct="0">
        <a:spcBef>
          <a:spcPct val="0"/>
        </a:spcBef>
        <a:spcAft>
          <a:spcPct val="0"/>
        </a:spcAft>
        <a:defRPr sz="3800" b="1">
          <a:solidFill>
            <a:schemeClr val="bg1"/>
          </a:solidFill>
          <a:latin typeface="+mn-lt"/>
          <a:ea typeface="Arial Unicode MS" pitchFamily="34" charset="-128"/>
          <a:cs typeface="Arial Unicode MS" pitchFamily="34" charset="-128"/>
        </a:defRPr>
      </a:lvl1pPr>
      <a:lvl2pPr algn="r" defTabSz="958850" rtl="0" eaLnBrk="0" fontAlgn="base" hangingPunct="0">
        <a:spcBef>
          <a:spcPct val="0"/>
        </a:spcBef>
        <a:spcAft>
          <a:spcPct val="0"/>
        </a:spcAft>
        <a:defRPr sz="3800" b="1">
          <a:solidFill>
            <a:schemeClr val="bg1"/>
          </a:solidFill>
          <a:latin typeface="Calibri" panose="020F0502020204030204" pitchFamily="34" charset="0"/>
          <a:ea typeface="Arial Unicode MS" panose="020B0604020202020204" pitchFamily="34" charset="-128"/>
          <a:cs typeface="Arial Unicode MS" panose="020B0604020202020204" pitchFamily="34" charset="-128"/>
        </a:defRPr>
      </a:lvl2pPr>
      <a:lvl3pPr algn="r" defTabSz="958850" rtl="0" eaLnBrk="0" fontAlgn="base" hangingPunct="0">
        <a:spcBef>
          <a:spcPct val="0"/>
        </a:spcBef>
        <a:spcAft>
          <a:spcPct val="0"/>
        </a:spcAft>
        <a:defRPr sz="3800" b="1">
          <a:solidFill>
            <a:schemeClr val="bg1"/>
          </a:solidFill>
          <a:latin typeface="Calibri" panose="020F0502020204030204" pitchFamily="34" charset="0"/>
          <a:ea typeface="Arial Unicode MS" panose="020B0604020202020204" pitchFamily="34" charset="-128"/>
          <a:cs typeface="Arial Unicode MS" panose="020B0604020202020204" pitchFamily="34" charset="-128"/>
        </a:defRPr>
      </a:lvl3pPr>
      <a:lvl4pPr algn="r" defTabSz="958850" rtl="0" eaLnBrk="0" fontAlgn="base" hangingPunct="0">
        <a:spcBef>
          <a:spcPct val="0"/>
        </a:spcBef>
        <a:spcAft>
          <a:spcPct val="0"/>
        </a:spcAft>
        <a:defRPr sz="3800" b="1">
          <a:solidFill>
            <a:schemeClr val="bg1"/>
          </a:solidFill>
          <a:latin typeface="Calibri" panose="020F0502020204030204" pitchFamily="34" charset="0"/>
          <a:ea typeface="Arial Unicode MS" panose="020B0604020202020204" pitchFamily="34" charset="-128"/>
          <a:cs typeface="Arial Unicode MS" panose="020B0604020202020204" pitchFamily="34" charset="-128"/>
        </a:defRPr>
      </a:lvl4pPr>
      <a:lvl5pPr algn="r" defTabSz="958850" rtl="0" eaLnBrk="0" fontAlgn="base" hangingPunct="0">
        <a:spcBef>
          <a:spcPct val="0"/>
        </a:spcBef>
        <a:spcAft>
          <a:spcPct val="0"/>
        </a:spcAft>
        <a:defRPr sz="3800" b="1">
          <a:solidFill>
            <a:schemeClr val="bg1"/>
          </a:solidFill>
          <a:latin typeface="Calibri" panose="020F0502020204030204" pitchFamily="34" charset="0"/>
          <a:ea typeface="Arial Unicode MS" panose="020B0604020202020204" pitchFamily="34" charset="-128"/>
          <a:cs typeface="Arial Unicode MS" panose="020B0604020202020204" pitchFamily="34" charset="-128"/>
        </a:defRPr>
      </a:lvl5pPr>
      <a:lvl6pPr marL="457200" algn="r" defTabSz="958850" rtl="0" fontAlgn="base">
        <a:spcBef>
          <a:spcPct val="0"/>
        </a:spcBef>
        <a:spcAft>
          <a:spcPct val="0"/>
        </a:spcAft>
        <a:defRPr sz="3800" b="1">
          <a:solidFill>
            <a:schemeClr val="bg1"/>
          </a:solidFill>
          <a:latin typeface="Arial" charset="0"/>
          <a:cs typeface="Arial" charset="0"/>
        </a:defRPr>
      </a:lvl6pPr>
      <a:lvl7pPr marL="914400" algn="r" defTabSz="958850" rtl="0" fontAlgn="base">
        <a:spcBef>
          <a:spcPct val="0"/>
        </a:spcBef>
        <a:spcAft>
          <a:spcPct val="0"/>
        </a:spcAft>
        <a:defRPr sz="3800" b="1">
          <a:solidFill>
            <a:schemeClr val="bg1"/>
          </a:solidFill>
          <a:latin typeface="Arial" charset="0"/>
          <a:cs typeface="Arial" charset="0"/>
        </a:defRPr>
      </a:lvl7pPr>
      <a:lvl8pPr marL="1371600" algn="r" defTabSz="958850" rtl="0" fontAlgn="base">
        <a:spcBef>
          <a:spcPct val="0"/>
        </a:spcBef>
        <a:spcAft>
          <a:spcPct val="0"/>
        </a:spcAft>
        <a:defRPr sz="3800" b="1">
          <a:solidFill>
            <a:schemeClr val="bg1"/>
          </a:solidFill>
          <a:latin typeface="Arial" charset="0"/>
          <a:cs typeface="Arial" charset="0"/>
        </a:defRPr>
      </a:lvl8pPr>
      <a:lvl9pPr marL="1828800" algn="r" defTabSz="958850" rtl="0" fontAlgn="base">
        <a:spcBef>
          <a:spcPct val="0"/>
        </a:spcBef>
        <a:spcAft>
          <a:spcPct val="0"/>
        </a:spcAft>
        <a:defRPr sz="3800" b="1">
          <a:solidFill>
            <a:schemeClr val="bg1"/>
          </a:solidFill>
          <a:latin typeface="Arial" charset="0"/>
          <a:cs typeface="Arial" charset="0"/>
        </a:defRPr>
      </a:lvl9pPr>
    </p:titleStyle>
    <p:bodyStyle>
      <a:lvl1pPr marL="358775" indent="-358775" algn="l" defTabSz="958850" rtl="0" eaLnBrk="0" fontAlgn="base" hangingPunct="0">
        <a:lnSpc>
          <a:spcPct val="90000"/>
        </a:lnSpc>
        <a:spcBef>
          <a:spcPct val="20000"/>
        </a:spcBef>
        <a:spcAft>
          <a:spcPct val="0"/>
        </a:spcAft>
        <a:buClr>
          <a:srgbClr val="2164A8"/>
        </a:buClr>
        <a:buSzPct val="75000"/>
        <a:buFont typeface="Wingdings" pitchFamily="2" charset="2"/>
        <a:buChar char="q"/>
        <a:defRPr sz="2400">
          <a:solidFill>
            <a:schemeClr val="tx1"/>
          </a:solidFill>
          <a:latin typeface="+mn-lt"/>
          <a:ea typeface="+mn-ea"/>
          <a:cs typeface="+mn-cs"/>
        </a:defRPr>
      </a:lvl1pPr>
      <a:lvl2pPr marL="777875" indent="-300038" algn="l" defTabSz="958850" rtl="0" eaLnBrk="0" fontAlgn="base" hangingPunct="0">
        <a:spcBef>
          <a:spcPct val="20000"/>
        </a:spcBef>
        <a:spcAft>
          <a:spcPct val="0"/>
        </a:spcAft>
        <a:buClr>
          <a:srgbClr val="2164A8"/>
        </a:buClr>
        <a:buSzPct val="75000"/>
        <a:buFont typeface="Wingdings" pitchFamily="2" charset="2"/>
        <a:buChar char="q"/>
        <a:defRPr sz="2000">
          <a:solidFill>
            <a:schemeClr val="tx1"/>
          </a:solidFill>
          <a:latin typeface="+mn-lt"/>
          <a:cs typeface="+mn-cs"/>
        </a:defRPr>
      </a:lvl2pPr>
      <a:lvl3pPr marL="1196975" indent="-238125" algn="l" defTabSz="958850" rtl="0" eaLnBrk="0" fontAlgn="base" hangingPunct="0">
        <a:spcBef>
          <a:spcPct val="20000"/>
        </a:spcBef>
        <a:spcAft>
          <a:spcPct val="0"/>
        </a:spcAft>
        <a:buClr>
          <a:srgbClr val="2164A8"/>
        </a:buClr>
        <a:buSzPct val="75000"/>
        <a:buFont typeface="Wingdings" pitchFamily="2" charset="2"/>
        <a:buChar char="q"/>
        <a:defRPr>
          <a:solidFill>
            <a:schemeClr val="tx1"/>
          </a:solidFill>
          <a:latin typeface="+mn-lt"/>
          <a:cs typeface="+mn-cs"/>
        </a:defRPr>
      </a:lvl3pPr>
      <a:lvl4pPr marL="1674813" indent="-238125" algn="l" defTabSz="958850" rtl="0" eaLnBrk="0" fontAlgn="base" hangingPunct="0">
        <a:spcBef>
          <a:spcPct val="20000"/>
        </a:spcBef>
        <a:spcAft>
          <a:spcPct val="0"/>
        </a:spcAft>
        <a:buChar char="–"/>
        <a:defRPr sz="1600">
          <a:solidFill>
            <a:schemeClr val="tx1"/>
          </a:solidFill>
          <a:latin typeface="+mn-lt"/>
          <a:cs typeface="+mn-cs"/>
        </a:defRPr>
      </a:lvl4pPr>
      <a:lvl5pPr marL="2155825" indent="-239713" algn="l" defTabSz="958850" rtl="0" eaLnBrk="0" fontAlgn="base" hangingPunct="0">
        <a:spcBef>
          <a:spcPct val="20000"/>
        </a:spcBef>
        <a:spcAft>
          <a:spcPct val="0"/>
        </a:spcAft>
        <a:buChar char="»"/>
        <a:defRPr sz="1400">
          <a:solidFill>
            <a:schemeClr val="tx1"/>
          </a:solidFill>
          <a:latin typeface="+mn-lt"/>
          <a:cs typeface="+mn-cs"/>
        </a:defRPr>
      </a:lvl5pPr>
      <a:lvl6pPr marL="2613025" indent="-239713" algn="l" defTabSz="958850" rtl="0" fontAlgn="base">
        <a:spcBef>
          <a:spcPct val="20000"/>
        </a:spcBef>
        <a:spcAft>
          <a:spcPct val="0"/>
        </a:spcAft>
        <a:buChar char="»"/>
        <a:defRPr sz="1400">
          <a:solidFill>
            <a:schemeClr val="tx1"/>
          </a:solidFill>
          <a:latin typeface="+mn-lt"/>
          <a:cs typeface="+mn-cs"/>
        </a:defRPr>
      </a:lvl6pPr>
      <a:lvl7pPr marL="3070225" indent="-239713" algn="l" defTabSz="958850" rtl="0" fontAlgn="base">
        <a:spcBef>
          <a:spcPct val="20000"/>
        </a:spcBef>
        <a:spcAft>
          <a:spcPct val="0"/>
        </a:spcAft>
        <a:buChar char="»"/>
        <a:defRPr sz="1400">
          <a:solidFill>
            <a:schemeClr val="tx1"/>
          </a:solidFill>
          <a:latin typeface="+mn-lt"/>
          <a:cs typeface="+mn-cs"/>
        </a:defRPr>
      </a:lvl7pPr>
      <a:lvl8pPr marL="3527425" indent="-239713" algn="l" defTabSz="958850" rtl="0" fontAlgn="base">
        <a:spcBef>
          <a:spcPct val="20000"/>
        </a:spcBef>
        <a:spcAft>
          <a:spcPct val="0"/>
        </a:spcAft>
        <a:buChar char="»"/>
        <a:defRPr sz="1400">
          <a:solidFill>
            <a:schemeClr val="tx1"/>
          </a:solidFill>
          <a:latin typeface="+mn-lt"/>
          <a:cs typeface="+mn-cs"/>
        </a:defRPr>
      </a:lvl8pPr>
      <a:lvl9pPr marL="3984625" indent="-239713" algn="l" defTabSz="958850" rtl="0" fontAlgn="base">
        <a:spcBef>
          <a:spcPct val="20000"/>
        </a:spcBef>
        <a:spcAft>
          <a:spcPct val="0"/>
        </a:spcAft>
        <a:buChar char="»"/>
        <a:defRPr sz="1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manouil@parallel.bas.b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vre.vi-seem.eu/"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drugdesigndata.org/" TargetMode="Externa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49.jpg"/><Relationship Id="rId3" Type="http://schemas.openxmlformats.org/officeDocument/2006/relationships/image" Target="../media/image44.jpe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wmf"/><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www.top500.org/system/178609" TargetMode="External"/><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 y="4953000"/>
            <a:ext cx="8534400" cy="914400"/>
          </a:xfrm>
        </p:spPr>
        <p:txBody>
          <a:bodyPr rtlCol="0">
            <a:normAutofit fontScale="40000" lnSpcReduction="20000"/>
          </a:bodyPr>
          <a:lstStyle/>
          <a:p>
            <a:pPr eaLnBrk="1" fontAlgn="auto" hangingPunct="1">
              <a:spcAft>
                <a:spcPts val="0"/>
              </a:spcAft>
              <a:buFont typeface="Arial" panose="020B0604020202020204" pitchFamily="34" charset="0"/>
              <a:buNone/>
              <a:defRPr/>
            </a:pPr>
            <a:r>
              <a:rPr lang="en-US" dirty="0"/>
              <a:t>Assoc. Prof. </a:t>
            </a:r>
            <a:r>
              <a:rPr lang="en-US" dirty="0" err="1"/>
              <a:t>Emanouil</a:t>
            </a:r>
            <a:r>
              <a:rPr lang="en-US" dirty="0"/>
              <a:t> </a:t>
            </a:r>
            <a:r>
              <a:rPr lang="en-US" dirty="0" err="1"/>
              <a:t>Atanassov</a:t>
            </a:r>
            <a:endParaRPr lang="en-US" dirty="0"/>
          </a:p>
          <a:p>
            <a:pPr eaLnBrk="1" fontAlgn="auto" hangingPunct="1">
              <a:spcAft>
                <a:spcPts val="0"/>
              </a:spcAft>
              <a:buFont typeface="Arial" panose="020B0604020202020204" pitchFamily="34" charset="0"/>
              <a:buNone/>
              <a:defRPr/>
            </a:pPr>
            <a:r>
              <a:rPr lang="en-US" dirty="0"/>
              <a:t>Head of Grid Technologies and Applications Department</a:t>
            </a:r>
          </a:p>
          <a:p>
            <a:pPr eaLnBrk="1" fontAlgn="auto" hangingPunct="1">
              <a:spcAft>
                <a:spcPts val="0"/>
              </a:spcAft>
              <a:buFont typeface="Arial" panose="020B0604020202020204" pitchFamily="34" charset="0"/>
              <a:buNone/>
              <a:defRPr/>
            </a:pPr>
            <a:r>
              <a:rPr lang="en-US" dirty="0"/>
              <a:t>Institute of Information and Communication Technologies – BAS</a:t>
            </a:r>
          </a:p>
          <a:p>
            <a:pPr eaLnBrk="1" fontAlgn="auto" hangingPunct="1">
              <a:spcAft>
                <a:spcPts val="0"/>
              </a:spcAft>
              <a:buFont typeface="Arial" panose="020B0604020202020204" pitchFamily="34" charset="0"/>
              <a:buNone/>
              <a:defRPr/>
            </a:pPr>
            <a:r>
              <a:rPr lang="en-US" dirty="0"/>
              <a:t>Email: </a:t>
            </a:r>
            <a:r>
              <a:rPr lang="en-US" dirty="0">
                <a:hlinkClick r:id="rId3"/>
              </a:rPr>
              <a:t>emanouil@parallel.bas.bg</a:t>
            </a:r>
            <a:endParaRPr lang="en-US" dirty="0"/>
          </a:p>
        </p:txBody>
      </p:sp>
      <p:sp>
        <p:nvSpPr>
          <p:cNvPr id="15363" name="Title 2"/>
          <p:cNvSpPr>
            <a:spLocks noGrp="1"/>
          </p:cNvSpPr>
          <p:nvPr>
            <p:ph type="title"/>
          </p:nvPr>
        </p:nvSpPr>
        <p:spPr>
          <a:xfrm>
            <a:off x="533400" y="1752600"/>
            <a:ext cx="8610600" cy="1981200"/>
          </a:xfrm>
        </p:spPr>
        <p:txBody>
          <a:bodyPr/>
          <a:lstStyle/>
          <a:p>
            <a:pPr eaLnBrk="1" hangingPunct="1"/>
            <a:r>
              <a:rPr lang="en-US" sz="3200" b="1" dirty="0"/>
              <a:t>Integrated HPC Infrastructure for the Research Communities in South-East Europe</a:t>
            </a:r>
            <a:endParaRPr lang="en-US" altLang="bg-BG" sz="32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400" y="3200400"/>
            <a:ext cx="4148138" cy="325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Rectangle 3"/>
          <p:cNvSpPr>
            <a:spLocks noChangeArrowheads="1"/>
          </p:cNvSpPr>
          <p:nvPr/>
        </p:nvSpPr>
        <p:spPr bwMode="auto">
          <a:xfrm>
            <a:off x="125413" y="1214438"/>
            <a:ext cx="4522787" cy="515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5785" tIns="47892" rIns="95785" bIns="47892"/>
          <a:lstStyle>
            <a:lvl1pPr marL="358775" indent="-358775" defTabSz="958850">
              <a:lnSpc>
                <a:spcPct val="90000"/>
              </a:lnSpc>
              <a:spcBef>
                <a:spcPct val="20000"/>
              </a:spcBef>
              <a:buClr>
                <a:srgbClr val="2164A8"/>
              </a:buClr>
              <a:buSzPct val="75000"/>
              <a:buFont typeface="Wingdings" pitchFamily="2" charset="2"/>
              <a:buChar char="q"/>
              <a:defRPr sz="2400">
                <a:solidFill>
                  <a:schemeClr val="tx1"/>
                </a:solidFill>
                <a:latin typeface="Calibri" pitchFamily="34" charset="0"/>
              </a:defRPr>
            </a:lvl1pPr>
            <a:lvl2pPr marL="742950" indent="-285750" defTabSz="958850">
              <a:spcBef>
                <a:spcPct val="20000"/>
              </a:spcBef>
              <a:buClr>
                <a:srgbClr val="2164A8"/>
              </a:buClr>
              <a:buSzPct val="75000"/>
              <a:buFont typeface="Wingdings" pitchFamily="2" charset="2"/>
              <a:buChar char="q"/>
              <a:defRPr sz="2000">
                <a:solidFill>
                  <a:schemeClr val="tx1"/>
                </a:solidFill>
                <a:latin typeface="Calibri" pitchFamily="34" charset="0"/>
              </a:defRPr>
            </a:lvl2pPr>
            <a:lvl3pPr marL="1143000" indent="-228600" defTabSz="958850">
              <a:spcBef>
                <a:spcPct val="20000"/>
              </a:spcBef>
              <a:buClr>
                <a:srgbClr val="2164A8"/>
              </a:buClr>
              <a:buSzPct val="75000"/>
              <a:buFont typeface="Wingdings" pitchFamily="2" charset="2"/>
              <a:buChar char="q"/>
              <a:defRPr>
                <a:solidFill>
                  <a:schemeClr val="tx1"/>
                </a:solidFill>
                <a:latin typeface="Calibri" pitchFamily="34" charset="0"/>
              </a:defRPr>
            </a:lvl3pPr>
            <a:lvl4pPr marL="1600200" indent="-228600" defTabSz="958850">
              <a:spcBef>
                <a:spcPct val="20000"/>
              </a:spcBef>
              <a:buChar char="–"/>
              <a:defRPr sz="1600">
                <a:solidFill>
                  <a:schemeClr val="tx1"/>
                </a:solidFill>
                <a:latin typeface="Calibri" pitchFamily="34" charset="0"/>
              </a:defRPr>
            </a:lvl4pPr>
            <a:lvl5pPr marL="2057400" indent="-228600" defTabSz="958850">
              <a:spcBef>
                <a:spcPct val="20000"/>
              </a:spcBef>
              <a:buChar char="»"/>
              <a:defRPr sz="1400">
                <a:solidFill>
                  <a:schemeClr val="tx1"/>
                </a:solidFill>
                <a:latin typeface="Calibri" pitchFamily="34" charset="0"/>
              </a:defRPr>
            </a:lvl5pPr>
            <a:lvl6pPr marL="2514600" indent="-228600" defTabSz="958850" eaLnBrk="0" fontAlgn="base" hangingPunct="0">
              <a:spcBef>
                <a:spcPct val="20000"/>
              </a:spcBef>
              <a:spcAft>
                <a:spcPct val="0"/>
              </a:spcAft>
              <a:buChar char="»"/>
              <a:defRPr sz="1400">
                <a:solidFill>
                  <a:schemeClr val="tx1"/>
                </a:solidFill>
                <a:latin typeface="Calibri" pitchFamily="34" charset="0"/>
              </a:defRPr>
            </a:lvl6pPr>
            <a:lvl7pPr marL="2971800" indent="-228600" defTabSz="958850" eaLnBrk="0" fontAlgn="base" hangingPunct="0">
              <a:spcBef>
                <a:spcPct val="20000"/>
              </a:spcBef>
              <a:spcAft>
                <a:spcPct val="0"/>
              </a:spcAft>
              <a:buChar char="»"/>
              <a:defRPr sz="1400">
                <a:solidFill>
                  <a:schemeClr val="tx1"/>
                </a:solidFill>
                <a:latin typeface="Calibri" pitchFamily="34" charset="0"/>
              </a:defRPr>
            </a:lvl7pPr>
            <a:lvl8pPr marL="3429000" indent="-228600" defTabSz="958850" eaLnBrk="0" fontAlgn="base" hangingPunct="0">
              <a:spcBef>
                <a:spcPct val="20000"/>
              </a:spcBef>
              <a:spcAft>
                <a:spcPct val="0"/>
              </a:spcAft>
              <a:buChar char="»"/>
              <a:defRPr sz="1400">
                <a:solidFill>
                  <a:schemeClr val="tx1"/>
                </a:solidFill>
                <a:latin typeface="Calibri" pitchFamily="34" charset="0"/>
              </a:defRPr>
            </a:lvl8pPr>
            <a:lvl9pPr marL="3886200" indent="-228600" defTabSz="958850" eaLnBrk="0" fontAlgn="base" hangingPunct="0">
              <a:spcBef>
                <a:spcPct val="20000"/>
              </a:spcBef>
              <a:spcAft>
                <a:spcPct val="0"/>
              </a:spcAft>
              <a:buChar char="»"/>
              <a:defRPr sz="1400">
                <a:solidFill>
                  <a:schemeClr val="tx1"/>
                </a:solidFill>
                <a:latin typeface="Calibri" pitchFamily="34" charset="0"/>
              </a:defRPr>
            </a:lvl9pPr>
          </a:lstStyle>
          <a:p>
            <a:pPr eaLnBrk="1" hangingPunct="1">
              <a:buClr>
                <a:srgbClr val="FFC42F"/>
              </a:buClr>
              <a:buSzPct val="60000"/>
              <a:buFont typeface="Wingdings" pitchFamily="2" charset="2"/>
              <a:buBlip>
                <a:blip r:embed="rId3"/>
              </a:buBlip>
            </a:pPr>
            <a:r>
              <a:rPr lang="en-US" altLang="bg-BG" sz="2000" dirty="0">
                <a:solidFill>
                  <a:srgbClr val="404040"/>
                </a:solidFill>
                <a:ea typeface="Arial Unicode MS" pitchFamily="34" charset="-128"/>
                <a:cs typeface="Arial Unicode MS" pitchFamily="34" charset="-128"/>
              </a:rPr>
              <a:t>VRE for regional Interdisciplinary communities in SEE and EM</a:t>
            </a:r>
          </a:p>
          <a:p>
            <a:pPr eaLnBrk="1" hangingPunct="1">
              <a:buClr>
                <a:srgbClr val="FFC42F"/>
              </a:buClr>
              <a:buSzPct val="60000"/>
              <a:buFont typeface="Wingdings" pitchFamily="2" charset="2"/>
              <a:buBlip>
                <a:blip r:embed="rId3"/>
              </a:buBlip>
            </a:pPr>
            <a:r>
              <a:rPr lang="en-US" altLang="bg-BG" sz="2000" dirty="0">
                <a:solidFill>
                  <a:srgbClr val="404040"/>
                </a:solidFill>
                <a:ea typeface="Arial Unicode MS" pitchFamily="34" charset="-128"/>
                <a:cs typeface="Arial Unicode MS" pitchFamily="34" charset="-128"/>
              </a:rPr>
              <a:t>Merging of SEE and EM regions</a:t>
            </a:r>
          </a:p>
          <a:p>
            <a:pPr eaLnBrk="1" hangingPunct="1">
              <a:buClr>
                <a:srgbClr val="FFC42F"/>
              </a:buClr>
              <a:buSzPct val="60000"/>
              <a:buFont typeface="Wingdings" pitchFamily="2" charset="2"/>
              <a:buBlip>
                <a:blip r:embed="rId3"/>
              </a:buBlip>
            </a:pPr>
            <a:r>
              <a:rPr lang="en-US" altLang="bg-BG" sz="2000" dirty="0">
                <a:solidFill>
                  <a:srgbClr val="404040"/>
                </a:solidFill>
                <a:ea typeface="Arial Unicode MS" pitchFamily="34" charset="-128"/>
                <a:cs typeface="Arial Unicode MS" pitchFamily="34" charset="-128"/>
              </a:rPr>
              <a:t>SEE: network SEEREN1-2, Grid SEE-GRID-1/2/SCI, HPC HP-SEE</a:t>
            </a:r>
          </a:p>
          <a:p>
            <a:pPr eaLnBrk="1" hangingPunct="1">
              <a:buClr>
                <a:srgbClr val="FFC42F"/>
              </a:buClr>
              <a:buSzPct val="60000"/>
              <a:buFont typeface="Wingdings" pitchFamily="2" charset="2"/>
              <a:buBlip>
                <a:blip r:embed="rId3"/>
              </a:buBlip>
            </a:pPr>
            <a:r>
              <a:rPr lang="en-US" altLang="bg-BG" sz="2000" dirty="0">
                <a:solidFill>
                  <a:srgbClr val="404040"/>
                </a:solidFill>
                <a:ea typeface="Arial Unicode MS" pitchFamily="34" charset="-128"/>
                <a:cs typeface="Arial Unicode MS" pitchFamily="34" charset="-128"/>
              </a:rPr>
              <a:t>EM: HPC LinkSCEEM1-2</a:t>
            </a:r>
          </a:p>
        </p:txBody>
      </p:sp>
      <p:graphicFrame>
        <p:nvGraphicFramePr>
          <p:cNvPr id="2" name="Table 1"/>
          <p:cNvGraphicFramePr>
            <a:graphicFrameLocks noGrp="1"/>
          </p:cNvGraphicFramePr>
          <p:nvPr>
            <p:extLst>
              <p:ext uri="{D42A27DB-BD31-4B8C-83A1-F6EECF244321}">
                <p14:modId xmlns:p14="http://schemas.microsoft.com/office/powerpoint/2010/main" val="1575408245"/>
              </p:ext>
            </p:extLst>
          </p:nvPr>
        </p:nvGraphicFramePr>
        <p:xfrm>
          <a:off x="4648200" y="1222737"/>
          <a:ext cx="4287837" cy="5219701"/>
        </p:xfrm>
        <a:graphic>
          <a:graphicData uri="http://schemas.openxmlformats.org/drawingml/2006/table">
            <a:tbl>
              <a:tblPr>
                <a:tableStyleId>{5C22544A-7EE6-4342-B048-85BDC9FD1C3A}</a:tableStyleId>
              </a:tblPr>
              <a:tblGrid>
                <a:gridCol w="442105"/>
                <a:gridCol w="2465516"/>
                <a:gridCol w="661606"/>
                <a:gridCol w="718610"/>
              </a:tblGrid>
              <a:tr h="411518">
                <a:tc>
                  <a:txBody>
                    <a:bodyPr/>
                    <a:lstStyle/>
                    <a:p>
                      <a:pPr algn="ctr">
                        <a:spcAft>
                          <a:spcPts val="0"/>
                        </a:spcAft>
                      </a:pPr>
                      <a:r>
                        <a:rPr lang="en-GB" sz="900" dirty="0">
                          <a:solidFill>
                            <a:schemeClr val="bg1"/>
                          </a:solidFill>
                          <a:effectLst/>
                        </a:rPr>
                        <a:t>Participant no.</a:t>
                      </a:r>
                      <a:endParaRPr lang="el-GR" sz="1000" dirty="0">
                        <a:solidFill>
                          <a:schemeClr val="bg1"/>
                        </a:solidFill>
                        <a:effectLst/>
                        <a:latin typeface="Times New Roman"/>
                        <a:ea typeface="Times New Roman"/>
                      </a:endParaRPr>
                    </a:p>
                  </a:txBody>
                  <a:tcPr marL="54655" marR="54655" marT="0" marB="0">
                    <a:solidFill>
                      <a:srgbClr val="1078AC"/>
                    </a:solidFill>
                  </a:tcPr>
                </a:tc>
                <a:tc>
                  <a:txBody>
                    <a:bodyPr/>
                    <a:lstStyle/>
                    <a:p>
                      <a:pPr>
                        <a:spcAft>
                          <a:spcPts val="0"/>
                        </a:spcAft>
                      </a:pPr>
                      <a:r>
                        <a:rPr lang="en-GB" sz="900" dirty="0">
                          <a:solidFill>
                            <a:schemeClr val="bg1"/>
                          </a:solidFill>
                          <a:effectLst/>
                        </a:rPr>
                        <a:t>Participant organisation name</a:t>
                      </a:r>
                      <a:endParaRPr lang="el-GR" sz="1000" dirty="0">
                        <a:solidFill>
                          <a:schemeClr val="bg1"/>
                        </a:solidFill>
                        <a:effectLst/>
                        <a:latin typeface="Times New Roman"/>
                        <a:ea typeface="Times New Roman"/>
                      </a:endParaRPr>
                    </a:p>
                  </a:txBody>
                  <a:tcPr marL="54655" marR="54655" marT="0" marB="0">
                    <a:lnB w="12700" cmpd="sng">
                      <a:noFill/>
                    </a:lnB>
                    <a:solidFill>
                      <a:srgbClr val="1078AC"/>
                    </a:solidFill>
                  </a:tcPr>
                </a:tc>
                <a:tc>
                  <a:txBody>
                    <a:bodyPr/>
                    <a:lstStyle/>
                    <a:p>
                      <a:pPr>
                        <a:spcAft>
                          <a:spcPts val="0"/>
                        </a:spcAft>
                      </a:pPr>
                      <a:r>
                        <a:rPr lang="en-GB" sz="900" dirty="0">
                          <a:solidFill>
                            <a:schemeClr val="bg1"/>
                          </a:solidFill>
                          <a:effectLst/>
                        </a:rPr>
                        <a:t>Part. short name</a:t>
                      </a:r>
                      <a:endParaRPr lang="el-GR" sz="1000" dirty="0">
                        <a:solidFill>
                          <a:schemeClr val="bg1"/>
                        </a:solidFill>
                        <a:effectLst/>
                        <a:latin typeface="Times New Roman"/>
                        <a:ea typeface="Times New Roman"/>
                      </a:endParaRPr>
                    </a:p>
                  </a:txBody>
                  <a:tcPr marL="54655" marR="54655" marT="0" marB="0">
                    <a:lnB w="12700" cmpd="sng">
                      <a:noFill/>
                    </a:lnB>
                    <a:solidFill>
                      <a:srgbClr val="1078AC"/>
                    </a:solidFill>
                  </a:tcPr>
                </a:tc>
                <a:tc>
                  <a:txBody>
                    <a:bodyPr/>
                    <a:lstStyle/>
                    <a:p>
                      <a:pPr>
                        <a:spcAft>
                          <a:spcPts val="0"/>
                        </a:spcAft>
                      </a:pPr>
                      <a:r>
                        <a:rPr lang="en-GB" sz="900" dirty="0">
                          <a:solidFill>
                            <a:schemeClr val="bg1"/>
                          </a:solidFill>
                          <a:effectLst/>
                        </a:rPr>
                        <a:t>Country</a:t>
                      </a:r>
                      <a:endParaRPr lang="el-GR" sz="1000" dirty="0">
                        <a:solidFill>
                          <a:schemeClr val="bg1"/>
                        </a:solidFill>
                        <a:effectLst/>
                        <a:latin typeface="Times New Roman"/>
                        <a:ea typeface="Times New Roman"/>
                      </a:endParaRPr>
                    </a:p>
                  </a:txBody>
                  <a:tcPr marL="54655" marR="54655" marT="0" marB="0">
                    <a:lnB w="12700" cmpd="sng">
                      <a:noFill/>
                    </a:lnB>
                    <a:solidFill>
                      <a:srgbClr val="1078AC"/>
                    </a:solidFill>
                  </a:tcPr>
                </a:tc>
              </a:tr>
              <a:tr h="411518">
                <a:tc>
                  <a:txBody>
                    <a:bodyPr/>
                    <a:lstStyle/>
                    <a:p>
                      <a:pPr algn="ctr">
                        <a:spcAft>
                          <a:spcPts val="0"/>
                        </a:spcAft>
                      </a:pPr>
                      <a:r>
                        <a:rPr lang="en-GB" sz="900" dirty="0">
                          <a:solidFill>
                            <a:schemeClr val="bg1"/>
                          </a:solidFill>
                          <a:effectLst/>
                        </a:rPr>
                        <a:t>1 (</a:t>
                      </a:r>
                      <a:r>
                        <a:rPr lang="en-GB" sz="900" dirty="0" err="1" smtClean="0">
                          <a:solidFill>
                            <a:schemeClr val="bg1"/>
                          </a:solidFill>
                          <a:effectLst/>
                        </a:rPr>
                        <a:t>Coord</a:t>
                      </a:r>
                      <a:r>
                        <a:rPr lang="en-GB" sz="900" dirty="0" smtClean="0">
                          <a:solidFill>
                            <a:schemeClr val="bg1"/>
                          </a:solidFill>
                          <a:effectLst/>
                        </a:rPr>
                        <a:t>)</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a:solidFill>
                            <a:schemeClr val="tx1">
                              <a:lumMod val="75000"/>
                              <a:lumOff val="25000"/>
                            </a:schemeClr>
                          </a:solidFill>
                          <a:effectLst/>
                        </a:rPr>
                        <a:t>GREEK RESEARCH AND TECHNOLOGY NETWORK S.A.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GRNET</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Greece</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37173">
                <a:tc>
                  <a:txBody>
                    <a:bodyPr/>
                    <a:lstStyle/>
                    <a:p>
                      <a:pPr algn="ctr">
                        <a:spcAft>
                          <a:spcPts val="0"/>
                        </a:spcAft>
                      </a:pPr>
                      <a:r>
                        <a:rPr lang="en-GB" sz="900" dirty="0">
                          <a:solidFill>
                            <a:schemeClr val="bg1"/>
                          </a:solidFill>
                          <a:effectLst/>
                        </a:rPr>
                        <a:t>2</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a:solidFill>
                            <a:schemeClr val="tx1">
                              <a:lumMod val="75000"/>
                              <a:lumOff val="25000"/>
                            </a:schemeClr>
                          </a:solidFill>
                          <a:effectLst/>
                        </a:rPr>
                        <a:t>THE CYPRUS </a:t>
                      </a:r>
                      <a:r>
                        <a:rPr lang="en-GB" sz="900" dirty="0" smtClean="0">
                          <a:solidFill>
                            <a:schemeClr val="tx1">
                              <a:lumMod val="75000"/>
                              <a:lumOff val="25000"/>
                            </a:schemeClr>
                          </a:solidFill>
                          <a:effectLst/>
                        </a:rPr>
                        <a:t>INSTITUTE</a:t>
                      </a: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err="1">
                          <a:solidFill>
                            <a:schemeClr val="tx1">
                              <a:lumMod val="75000"/>
                              <a:lumOff val="25000"/>
                            </a:schemeClr>
                          </a:solidFill>
                          <a:effectLst/>
                        </a:rPr>
                        <a:t>CyI</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Cyprus</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r>
              <a:tr h="486130">
                <a:tc>
                  <a:txBody>
                    <a:bodyPr/>
                    <a:lstStyle/>
                    <a:p>
                      <a:pPr algn="ctr">
                        <a:spcAft>
                          <a:spcPts val="0"/>
                        </a:spcAft>
                      </a:pPr>
                      <a:r>
                        <a:rPr lang="en-GB" sz="900" dirty="0">
                          <a:solidFill>
                            <a:schemeClr val="bg1"/>
                          </a:solidFill>
                          <a:effectLst/>
                        </a:rPr>
                        <a:t>3</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a:solidFill>
                            <a:schemeClr val="tx1">
                              <a:lumMod val="75000"/>
                              <a:lumOff val="25000"/>
                            </a:schemeClr>
                          </a:solidFill>
                          <a:effectLst/>
                        </a:rPr>
                        <a:t>INSTITUTE OF INFORMATION AND COMMUNICATION TECHNOLOGIES – BULGARIAN ACADEMY OF SCIENCES</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IICT-BAS</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Bulgaria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37173">
                <a:tc>
                  <a:txBody>
                    <a:bodyPr/>
                    <a:lstStyle/>
                    <a:p>
                      <a:pPr algn="ctr">
                        <a:spcAft>
                          <a:spcPts val="0"/>
                        </a:spcAft>
                      </a:pPr>
                      <a:r>
                        <a:rPr lang="en-GB" sz="900" dirty="0">
                          <a:solidFill>
                            <a:schemeClr val="bg1"/>
                          </a:solidFill>
                          <a:effectLst/>
                        </a:rPr>
                        <a:t>4</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smtClean="0">
                          <a:solidFill>
                            <a:schemeClr val="tx1">
                              <a:lumMod val="75000"/>
                              <a:lumOff val="25000"/>
                            </a:schemeClr>
                          </a:solidFill>
                          <a:effectLst/>
                        </a:rPr>
                        <a:t>INSTITUTE</a:t>
                      </a:r>
                      <a:r>
                        <a:rPr lang="en-GB" sz="900" baseline="0" dirty="0" smtClean="0">
                          <a:solidFill>
                            <a:schemeClr val="tx1">
                              <a:lumMod val="75000"/>
                              <a:lumOff val="25000"/>
                            </a:schemeClr>
                          </a:solidFill>
                          <a:effectLst/>
                        </a:rPr>
                        <a:t> OF PHYSICS BELGRADE</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IPB</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Serbia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r>
              <a:tr h="298296">
                <a:tc>
                  <a:txBody>
                    <a:bodyPr/>
                    <a:lstStyle/>
                    <a:p>
                      <a:pPr algn="ctr">
                        <a:spcAft>
                          <a:spcPts val="0"/>
                        </a:spcAft>
                      </a:pPr>
                      <a:r>
                        <a:rPr lang="en-GB" sz="900" dirty="0">
                          <a:solidFill>
                            <a:schemeClr val="bg1"/>
                          </a:solidFill>
                          <a:effectLst/>
                        </a:rPr>
                        <a:t>5</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fr-FR" sz="900" dirty="0" smtClean="0">
                          <a:solidFill>
                            <a:schemeClr val="tx1">
                              <a:lumMod val="75000"/>
                              <a:lumOff val="25000"/>
                            </a:schemeClr>
                          </a:solidFill>
                          <a:effectLst/>
                        </a:rPr>
                        <a:t>NATIONAL INFORMATION INFRASTRUCTURE DEVELOPMENT INSTITUTE</a:t>
                      </a: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NIIF</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Hungary</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37173">
                <a:tc>
                  <a:txBody>
                    <a:bodyPr/>
                    <a:lstStyle/>
                    <a:p>
                      <a:pPr algn="ctr">
                        <a:spcAft>
                          <a:spcPts val="0"/>
                        </a:spcAft>
                      </a:pPr>
                      <a:r>
                        <a:rPr lang="en-GB" sz="900" dirty="0">
                          <a:solidFill>
                            <a:schemeClr val="bg1"/>
                          </a:solidFill>
                          <a:effectLst/>
                        </a:rPr>
                        <a:t>6</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smtClean="0">
                          <a:solidFill>
                            <a:schemeClr val="tx1">
                              <a:lumMod val="75000"/>
                              <a:lumOff val="25000"/>
                            </a:schemeClr>
                          </a:solidFill>
                          <a:effectLst/>
                        </a:rPr>
                        <a:t>WEST UNIVERSITY OF TIMISOARA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UVT</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Romania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r>
              <a:tr h="137173">
                <a:tc>
                  <a:txBody>
                    <a:bodyPr/>
                    <a:lstStyle/>
                    <a:p>
                      <a:pPr algn="ctr">
                        <a:spcAft>
                          <a:spcPts val="0"/>
                        </a:spcAft>
                      </a:pPr>
                      <a:r>
                        <a:rPr lang="en-GB" sz="900" dirty="0">
                          <a:solidFill>
                            <a:schemeClr val="bg1"/>
                          </a:solidFill>
                          <a:effectLst/>
                        </a:rPr>
                        <a:t>7</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smtClean="0">
                          <a:solidFill>
                            <a:schemeClr val="tx1">
                              <a:lumMod val="75000"/>
                              <a:lumOff val="25000"/>
                            </a:schemeClr>
                          </a:solidFill>
                          <a:effectLst/>
                        </a:rPr>
                        <a:t>POLYTECHNIC UNIVERSITY OF TIRANA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UPT</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Albania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74345">
                <a:tc>
                  <a:txBody>
                    <a:bodyPr/>
                    <a:lstStyle/>
                    <a:p>
                      <a:pPr algn="ctr">
                        <a:spcAft>
                          <a:spcPts val="0"/>
                        </a:spcAft>
                      </a:pPr>
                      <a:r>
                        <a:rPr lang="en-GB" sz="900" dirty="0">
                          <a:solidFill>
                            <a:schemeClr val="bg1"/>
                          </a:solidFill>
                          <a:effectLst/>
                        </a:rPr>
                        <a:t>8</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smtClean="0">
                          <a:solidFill>
                            <a:schemeClr val="tx1">
                              <a:lumMod val="75000"/>
                              <a:lumOff val="25000"/>
                            </a:schemeClr>
                          </a:solidFill>
                          <a:effectLst/>
                        </a:rPr>
                        <a:t>UNIVERSITY OF BANJA LUKA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UNI BL</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Bosnia and Herzegovina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r>
              <a:tr h="274345">
                <a:tc>
                  <a:txBody>
                    <a:bodyPr/>
                    <a:lstStyle/>
                    <a:p>
                      <a:pPr algn="ctr">
                        <a:spcAft>
                          <a:spcPts val="0"/>
                        </a:spcAft>
                      </a:pPr>
                      <a:r>
                        <a:rPr lang="en-GB" sz="900" dirty="0">
                          <a:solidFill>
                            <a:schemeClr val="bg1"/>
                          </a:solidFill>
                          <a:effectLst/>
                        </a:rPr>
                        <a:t>9</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a:solidFill>
                            <a:schemeClr val="tx1">
                              <a:lumMod val="75000"/>
                              <a:lumOff val="25000"/>
                            </a:schemeClr>
                          </a:solidFill>
                          <a:effectLst/>
                        </a:rPr>
                        <a:t>SS CYRIL AND METHODIUS UNIVERSITY OF SKOPJE</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UKIM</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FYR of Macedonia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57302">
                <a:tc>
                  <a:txBody>
                    <a:bodyPr/>
                    <a:lstStyle/>
                    <a:p>
                      <a:pPr algn="ctr">
                        <a:spcAft>
                          <a:spcPts val="0"/>
                        </a:spcAft>
                      </a:pPr>
                      <a:r>
                        <a:rPr lang="en-GB" sz="900" dirty="0">
                          <a:solidFill>
                            <a:schemeClr val="bg1"/>
                          </a:solidFill>
                          <a:effectLst/>
                        </a:rPr>
                        <a:t>10</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smtClean="0">
                          <a:solidFill>
                            <a:schemeClr val="tx1">
                              <a:lumMod val="75000"/>
                              <a:lumOff val="25000"/>
                            </a:schemeClr>
                          </a:solidFill>
                          <a:effectLst/>
                        </a:rPr>
                        <a:t>UNIVERSITY OF MONTENEGRO</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UOM</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Montenegro</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r>
              <a:tr h="409369">
                <a:tc>
                  <a:txBody>
                    <a:bodyPr/>
                    <a:lstStyle/>
                    <a:p>
                      <a:pPr algn="ctr">
                        <a:spcAft>
                          <a:spcPts val="0"/>
                        </a:spcAft>
                      </a:pPr>
                      <a:r>
                        <a:rPr lang="en-GB" sz="900" dirty="0">
                          <a:solidFill>
                            <a:schemeClr val="bg1"/>
                          </a:solidFill>
                          <a:effectLst/>
                        </a:rPr>
                        <a:t>11</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a:solidFill>
                            <a:schemeClr val="tx1">
                              <a:lumMod val="75000"/>
                              <a:lumOff val="25000"/>
                            </a:schemeClr>
                          </a:solidFill>
                          <a:effectLst/>
                        </a:rPr>
                        <a:t>RESEARCH AND EDUCATIONAL NETWORKING ASSOCIATION OF MOLDOVA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RENAM</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Moldova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545826">
                <a:tc>
                  <a:txBody>
                    <a:bodyPr/>
                    <a:lstStyle/>
                    <a:p>
                      <a:pPr algn="ctr">
                        <a:spcAft>
                          <a:spcPts val="0"/>
                        </a:spcAft>
                      </a:pPr>
                      <a:r>
                        <a:rPr lang="en-GB" sz="900" dirty="0">
                          <a:solidFill>
                            <a:schemeClr val="bg1"/>
                          </a:solidFill>
                          <a:effectLst/>
                        </a:rPr>
                        <a:t>12</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a:solidFill>
                            <a:schemeClr val="tx1">
                              <a:lumMod val="75000"/>
                              <a:lumOff val="25000"/>
                            </a:schemeClr>
                          </a:solidFill>
                          <a:effectLst/>
                        </a:rPr>
                        <a:t>INSTITUTE FOR INFORMATICS AND AUTOMATION PROBLEMS OF THE NATIONAL ACADEMY OF SCIENCES OF THE REPUBLIC OF ARMENIA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IIAP-NAS-RA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Armenia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r>
              <a:tr h="409369">
                <a:tc>
                  <a:txBody>
                    <a:bodyPr/>
                    <a:lstStyle/>
                    <a:p>
                      <a:pPr algn="ctr">
                        <a:spcAft>
                          <a:spcPts val="0"/>
                        </a:spcAft>
                      </a:pPr>
                      <a:r>
                        <a:rPr lang="en-GB" sz="900" dirty="0">
                          <a:solidFill>
                            <a:schemeClr val="bg1"/>
                          </a:solidFill>
                          <a:effectLst/>
                        </a:rPr>
                        <a:t>13</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a:solidFill>
                            <a:schemeClr val="tx1">
                              <a:lumMod val="75000"/>
                              <a:lumOff val="25000"/>
                            </a:schemeClr>
                          </a:solidFill>
                          <a:effectLst/>
                        </a:rPr>
                        <a:t>GEORGIAN RESEARCH AND EDUCATIONAL NETWORKING ASSOCIATION</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GRENA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Georgia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89586">
                <a:tc>
                  <a:txBody>
                    <a:bodyPr/>
                    <a:lstStyle/>
                    <a:p>
                      <a:pPr algn="ctr">
                        <a:spcAft>
                          <a:spcPts val="0"/>
                        </a:spcAft>
                      </a:pPr>
                      <a:r>
                        <a:rPr lang="en-GB" sz="900" dirty="0">
                          <a:solidFill>
                            <a:schemeClr val="bg1"/>
                          </a:solidFill>
                          <a:effectLst/>
                        </a:rPr>
                        <a:t>14</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a:solidFill>
                            <a:schemeClr val="tx1">
                              <a:lumMod val="75000"/>
                              <a:lumOff val="25000"/>
                            </a:schemeClr>
                          </a:solidFill>
                          <a:effectLst/>
                        </a:rPr>
                        <a:t>BIBLIOTHECA ALEXANDRINA </a:t>
                      </a:r>
                      <a:endParaRPr lang="en-GB" sz="900" dirty="0" smtClean="0">
                        <a:solidFill>
                          <a:schemeClr val="tx1">
                            <a:lumMod val="75000"/>
                            <a:lumOff val="25000"/>
                          </a:schemeClr>
                        </a:solidFill>
                        <a:effectLst/>
                      </a:endParaRPr>
                    </a:p>
                    <a:p>
                      <a:pPr>
                        <a:spcAft>
                          <a:spcPts val="0"/>
                        </a:spcAft>
                      </a:pP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BA</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Egypt</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r>
              <a:tr h="194036">
                <a:tc>
                  <a:txBody>
                    <a:bodyPr/>
                    <a:lstStyle/>
                    <a:p>
                      <a:pPr algn="ctr">
                        <a:spcAft>
                          <a:spcPts val="0"/>
                        </a:spcAft>
                      </a:pPr>
                      <a:r>
                        <a:rPr lang="en-GB" sz="900" dirty="0">
                          <a:solidFill>
                            <a:schemeClr val="bg1"/>
                          </a:solidFill>
                          <a:effectLst/>
                        </a:rPr>
                        <a:t>15</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a:solidFill>
                            <a:schemeClr val="tx1">
                              <a:lumMod val="75000"/>
                              <a:lumOff val="25000"/>
                            </a:schemeClr>
                          </a:solidFill>
                          <a:effectLst/>
                        </a:rPr>
                        <a:t>INTER UNIVERSITY COMPUTATION CENTER </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IUCC</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900" dirty="0">
                          <a:solidFill>
                            <a:schemeClr val="tx1">
                              <a:lumMod val="75000"/>
                              <a:lumOff val="25000"/>
                            </a:schemeClr>
                          </a:solidFill>
                          <a:effectLst/>
                        </a:rPr>
                        <a:t>Israel </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09369">
                <a:tc>
                  <a:txBody>
                    <a:bodyPr/>
                    <a:lstStyle/>
                    <a:p>
                      <a:pPr algn="ctr">
                        <a:spcAft>
                          <a:spcPts val="0"/>
                        </a:spcAft>
                      </a:pPr>
                      <a:r>
                        <a:rPr lang="en-GB" sz="900" dirty="0">
                          <a:solidFill>
                            <a:schemeClr val="bg1"/>
                          </a:solidFill>
                          <a:effectLst/>
                        </a:rPr>
                        <a:t>16</a:t>
                      </a:r>
                      <a:endParaRPr lang="el-GR" sz="1000" dirty="0">
                        <a:solidFill>
                          <a:schemeClr val="bg1"/>
                        </a:solidFill>
                        <a:effectLst/>
                        <a:latin typeface="Times New Roman"/>
                        <a:ea typeface="Times New Roman"/>
                      </a:endParaRPr>
                    </a:p>
                  </a:txBody>
                  <a:tcPr marL="54655" marR="54655" marT="0" marB="0" anchor="ctr">
                    <a:lnR w="12700" cmpd="sng">
                      <a:noFill/>
                    </a:lnR>
                    <a:solidFill>
                      <a:srgbClr val="1078AC"/>
                    </a:solidFill>
                  </a:tcPr>
                </a:tc>
                <a:tc>
                  <a:txBody>
                    <a:bodyPr/>
                    <a:lstStyle/>
                    <a:p>
                      <a:pPr>
                        <a:spcAft>
                          <a:spcPts val="0"/>
                        </a:spcAft>
                      </a:pPr>
                      <a:r>
                        <a:rPr lang="en-GB" sz="900" dirty="0">
                          <a:solidFill>
                            <a:schemeClr val="tx1">
                              <a:lumMod val="75000"/>
                              <a:lumOff val="25000"/>
                            </a:schemeClr>
                          </a:solidFill>
                          <a:effectLst/>
                        </a:rPr>
                        <a:t>SYNCHROTRON-LIGHT FOR EXPERIMENTAL SCIENCE AND </a:t>
                      </a:r>
                      <a:r>
                        <a:rPr lang="en-GB" sz="900" dirty="0" smtClean="0">
                          <a:solidFill>
                            <a:schemeClr val="tx1">
                              <a:lumMod val="75000"/>
                              <a:lumOff val="25000"/>
                            </a:schemeClr>
                          </a:solidFill>
                          <a:effectLst/>
                        </a:rPr>
                        <a:t>APPLICATIONS </a:t>
                      </a:r>
                      <a:r>
                        <a:rPr lang="en-GB" sz="900" dirty="0">
                          <a:solidFill>
                            <a:schemeClr val="tx1">
                              <a:lumMod val="75000"/>
                              <a:lumOff val="25000"/>
                            </a:schemeClr>
                          </a:solidFill>
                          <a:effectLst/>
                        </a:rPr>
                        <a:t>IN THE MIDDLE EAST</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SESAME</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ctr">
                        <a:spcAft>
                          <a:spcPts val="0"/>
                        </a:spcAft>
                      </a:pPr>
                      <a:r>
                        <a:rPr lang="en-GB" sz="900" dirty="0">
                          <a:solidFill>
                            <a:schemeClr val="tx1">
                              <a:lumMod val="75000"/>
                              <a:lumOff val="25000"/>
                            </a:schemeClr>
                          </a:solidFill>
                          <a:effectLst/>
                        </a:rPr>
                        <a:t>Jordan </a:t>
                      </a:r>
                      <a:endParaRPr lang="el-GR" sz="1000" dirty="0">
                        <a:solidFill>
                          <a:schemeClr val="tx1">
                            <a:lumMod val="75000"/>
                            <a:lumOff val="25000"/>
                          </a:schemeClr>
                        </a:solidFill>
                        <a:effectLst/>
                        <a:latin typeface="Times New Roman"/>
                        <a:ea typeface="Times New Roman"/>
                      </a:endParaRPr>
                    </a:p>
                  </a:txBody>
                  <a:tcPr marL="54655" marR="5465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r>
            </a:tbl>
          </a:graphicData>
        </a:graphic>
      </p:graphicFrame>
      <p:pic>
        <p:nvPicPr>
          <p:cNvPr id="37985" name="Picture 2" descr="\\isnogood\WP\Texnika\PROJECTS\SEE-INFRA\VI-SEEM\WP2-Communication-Marketing-Innovation\VI-SEEM-logo\logo_VISEEM_FINAL_WE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9913" y="0"/>
            <a:ext cx="95408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86" name="Footer Placeholder 3"/>
          <p:cNvSpPr>
            <a:spLocks noGrp="1"/>
          </p:cNvSpPr>
          <p:nvPr>
            <p:ph type="ftr" sz="quarter" idx="4294967295"/>
          </p:nvPr>
        </p:nvSpPr>
        <p:spPr>
          <a:xfrm>
            <a:off x="1219200" y="6564313"/>
            <a:ext cx="5638800" cy="293687"/>
          </a:xfrm>
          <a:prstGeom prst="rect">
            <a:avLst/>
          </a:prstGeom>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it-IT" altLang="bg-BG" smtClean="0">
                <a:solidFill>
                  <a:srgbClr val="FFFFFF"/>
                </a:solidFill>
                <a:latin typeface="Arial Unicode MS" pitchFamily="34" charset="-128"/>
                <a:cs typeface="Arial Unicode MS" pitchFamily="34" charset="-128"/>
              </a:rPr>
              <a:t>CHEP Conference 2018, Sofia, Bulgaria</a:t>
            </a:r>
            <a:endParaRPr lang="el-GR" altLang="bg-BG" dirty="0">
              <a:solidFill>
                <a:srgbClr val="FFFFFF"/>
              </a:solidFill>
              <a:latin typeface="Arial Unicode MS" pitchFamily="34" charset="-128"/>
              <a:cs typeface="Arial Unicode MS" pitchFamily="34" charset="-128"/>
            </a:endParaRPr>
          </a:p>
        </p:txBody>
      </p:sp>
      <p:sp>
        <p:nvSpPr>
          <p:cNvPr id="5" name="Rectangle 4"/>
          <p:cNvSpPr/>
          <p:nvPr/>
        </p:nvSpPr>
        <p:spPr>
          <a:xfrm>
            <a:off x="1981199" y="0"/>
            <a:ext cx="6208713" cy="954107"/>
          </a:xfrm>
          <a:prstGeom prst="rect">
            <a:avLst/>
          </a:prstGeom>
        </p:spPr>
        <p:txBody>
          <a:bodyPr wrap="square">
            <a:spAutoFit/>
          </a:bodyPr>
          <a:lstStyle/>
          <a:p>
            <a:r>
              <a:rPr lang="en-US" sz="2800" dirty="0" smtClean="0">
                <a:solidFill>
                  <a:prstClr val="white"/>
                </a:solidFill>
                <a:latin typeface="Calibri"/>
                <a:ea typeface="+mj-ea"/>
                <a:cs typeface="+mj-cs"/>
              </a:rPr>
              <a:t>Regional historical and geographical context</a:t>
            </a:r>
            <a:endParaRPr lang="en-US" dirty="0"/>
          </a:p>
        </p:txBody>
      </p:sp>
    </p:spTree>
    <p:extLst>
      <p:ext uri="{BB962C8B-B14F-4D97-AF65-F5344CB8AC3E}">
        <p14:creationId xmlns:p14="http://schemas.microsoft.com/office/powerpoint/2010/main" val="29217245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6110" y="173033"/>
            <a:ext cx="7911689" cy="741367"/>
          </a:xfrm>
          <a:effectLst>
            <a:outerShdw blurRad="50800" dist="38100" dir="2700000" algn="tl" rotWithShape="0">
              <a:prstClr val="black">
                <a:alpha val="40000"/>
              </a:prstClr>
            </a:outerShdw>
          </a:effectLst>
        </p:spPr>
        <p:txBody>
          <a:bodyPr/>
          <a:lstStyle/>
          <a:p>
            <a:r>
              <a:rPr lang="en-US" dirty="0" smtClean="0">
                <a:solidFill>
                  <a:srgbClr val="FF8001"/>
                </a:solidFill>
              </a:rPr>
              <a:t>VI-SEEM Regional Services</a:t>
            </a:r>
            <a:endParaRPr lang="en-US" dirty="0">
              <a:solidFill>
                <a:srgbClr val="FF8001"/>
              </a:solidFill>
            </a:endParaRPr>
          </a:p>
        </p:txBody>
      </p:sp>
      <p:sp>
        <p:nvSpPr>
          <p:cNvPr id="3" name="Text Placeholder 2"/>
          <p:cNvSpPr>
            <a:spLocks noGrp="1"/>
          </p:cNvSpPr>
          <p:nvPr>
            <p:ph type="body" idx="1"/>
          </p:nvPr>
        </p:nvSpPr>
        <p:spPr>
          <a:xfrm>
            <a:off x="420427" y="1316233"/>
            <a:ext cx="3922973" cy="4977368"/>
          </a:xfrm>
        </p:spPr>
        <p:txBody>
          <a:bodyPr/>
          <a:lstStyle/>
          <a:p>
            <a:endParaRPr lang="en-US" sz="2000" dirty="0" smtClean="0"/>
          </a:p>
          <a:p>
            <a:r>
              <a:rPr lang="en-US" sz="2000" dirty="0" smtClean="0"/>
              <a:t>Code Repository – </a:t>
            </a:r>
          </a:p>
          <a:p>
            <a:pPr indent="0">
              <a:buNone/>
            </a:pPr>
            <a:r>
              <a:rPr lang="en-US" sz="2000" dirty="0" err="1" smtClean="0"/>
              <a:t>GitLab</a:t>
            </a:r>
            <a:endParaRPr lang="en-US" sz="2000" dirty="0" smtClean="0"/>
          </a:p>
          <a:p>
            <a:r>
              <a:rPr lang="en-US" sz="2000" dirty="0" smtClean="0"/>
              <a:t>GOCDB - </a:t>
            </a:r>
            <a:r>
              <a:rPr lang="en-US" sz="2000" dirty="0"/>
              <a:t> topology and </a:t>
            </a:r>
            <a:endParaRPr lang="en-US" sz="2000" dirty="0" smtClean="0"/>
          </a:p>
          <a:p>
            <a:pPr indent="0">
              <a:buNone/>
            </a:pPr>
            <a:r>
              <a:rPr lang="en-US" sz="2000" dirty="0" smtClean="0"/>
              <a:t>resources information.</a:t>
            </a:r>
          </a:p>
          <a:p>
            <a:r>
              <a:rPr lang="en-US" sz="2000" dirty="0" smtClean="0"/>
              <a:t>Monitoring – backend </a:t>
            </a:r>
          </a:p>
          <a:p>
            <a:r>
              <a:rPr lang="en-US" sz="2000" dirty="0" smtClean="0"/>
              <a:t>based on Nagios with </a:t>
            </a:r>
          </a:p>
          <a:p>
            <a:r>
              <a:rPr lang="en-US" sz="2000" dirty="0" smtClean="0"/>
              <a:t>custom frontend developed by </a:t>
            </a:r>
            <a:r>
              <a:rPr lang="en-US" sz="2000" dirty="0" err="1" smtClean="0"/>
              <a:t>GRNet</a:t>
            </a:r>
            <a:endParaRPr lang="en-US" sz="2000" dirty="0" smtClean="0"/>
          </a:p>
          <a:p>
            <a:r>
              <a:rPr lang="en-US" sz="2000" dirty="0"/>
              <a:t> </a:t>
            </a:r>
            <a:r>
              <a:rPr lang="en-US" sz="2000" dirty="0" smtClean="0"/>
              <a:t>Accounting portal – developed by IICT-BAS </a:t>
            </a:r>
          </a:p>
          <a:p>
            <a:endParaRPr lang="en-US" dirty="0"/>
          </a:p>
        </p:txBody>
      </p:sp>
      <p:pic>
        <p:nvPicPr>
          <p:cNvPr id="7" name="Picture 2" descr="\\isnogood\WP\Texnika\PROJECTS\SEE-INFRA\VI-SEEM\WP2-Communication-Marketing-Innovation\VI-SEEM-logo\logo_VISEEM_FINAL_WE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188" y="0"/>
            <a:ext cx="954087"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0" y="1524000"/>
            <a:ext cx="4556005" cy="3288501"/>
          </a:xfrm>
          <a:prstGeom prst="rect">
            <a:avLst/>
          </a:prstGeom>
        </p:spPr>
      </p:pic>
      <p:sp>
        <p:nvSpPr>
          <p:cNvPr id="6" name="Footer Placeholder 2"/>
          <p:cNvSpPr txBox="1">
            <a:spLocks/>
          </p:cNvSpPr>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20000"/>
              </a:spcBef>
              <a:spcAft>
                <a:spcPct val="0"/>
              </a:spcAft>
              <a:buFont typeface="Arial" charset="0"/>
              <a:buChar char="•"/>
              <a:defRPr sz="320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9pPr>
          </a:lstStyle>
          <a:p>
            <a:pPr eaLnBrk="1" hangingPunct="1">
              <a:spcBef>
                <a:spcPct val="0"/>
              </a:spcBef>
              <a:buFontTx/>
              <a:buNone/>
            </a:pPr>
            <a:r>
              <a:rPr lang="it-IT" altLang="en-US" sz="1800" smtClean="0"/>
              <a:t>CHEP Conference 2018, Sofia, Bulgaria</a:t>
            </a:r>
            <a:endParaRPr lang="en-US" altLang="en-US" sz="1800" dirty="0"/>
          </a:p>
        </p:txBody>
      </p:sp>
    </p:spTree>
    <p:extLst>
      <p:ext uri="{BB962C8B-B14F-4D97-AF65-F5344CB8AC3E}">
        <p14:creationId xmlns:p14="http://schemas.microsoft.com/office/powerpoint/2010/main" val="4262593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GOCDB</a:t>
            </a:r>
            <a:endParaRPr lang="en-US" dirty="0"/>
          </a:p>
        </p:txBody>
      </p:sp>
      <p:sp>
        <p:nvSpPr>
          <p:cNvPr id="3" name="Content Placeholder 2"/>
          <p:cNvSpPr>
            <a:spLocks noGrp="1"/>
          </p:cNvSpPr>
          <p:nvPr>
            <p:ph idx="1"/>
          </p:nvPr>
        </p:nvSpPr>
        <p:spPr>
          <a:xfrm>
            <a:off x="177312" y="1258645"/>
            <a:ext cx="8839252" cy="5315192"/>
          </a:xfrm>
        </p:spPr>
        <p:txBody>
          <a:bodyPr/>
          <a:lstStyle/>
          <a:p>
            <a:r>
              <a:rPr lang="en-US" dirty="0" smtClean="0"/>
              <a:t>Overview of services deployed and registered in VI-SEEM GOCDB.</a:t>
            </a:r>
            <a:endParaRPr lang="en-US" dirty="0"/>
          </a:p>
        </p:txBody>
      </p:sp>
      <p:cxnSp>
        <p:nvCxnSpPr>
          <p:cNvPr id="14" name="Straight Connector 13"/>
          <p:cNvCxnSpPr/>
          <p:nvPr/>
        </p:nvCxnSpPr>
        <p:spPr bwMode="auto">
          <a:xfrm>
            <a:off x="7051998" y="2939845"/>
            <a:ext cx="844062" cy="914400"/>
          </a:xfrm>
          <a:prstGeom prst="line">
            <a:avLst/>
          </a:prstGeom>
          <a:noFill/>
          <a:ln w="9525" cap="flat" cmpd="sng" algn="ctr">
            <a:noFill/>
            <a:prstDash val="solid"/>
            <a:round/>
            <a:headEnd type="none" w="med" len="med"/>
            <a:tailEnd type="none" w="med" len="med"/>
          </a:ln>
          <a:effectLst/>
        </p:spPr>
      </p:cxnSp>
      <p:grpSp>
        <p:nvGrpSpPr>
          <p:cNvPr id="5" name="Group 4"/>
          <p:cNvGrpSpPr/>
          <p:nvPr/>
        </p:nvGrpSpPr>
        <p:grpSpPr>
          <a:xfrm>
            <a:off x="209828" y="2480079"/>
            <a:ext cx="8934172" cy="2748332"/>
            <a:chOff x="158286" y="3749427"/>
            <a:chExt cx="9678686" cy="2748332"/>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98309" y="3749428"/>
              <a:ext cx="4138663" cy="2748331"/>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286" y="3749427"/>
              <a:ext cx="5775280" cy="2748331"/>
            </a:xfrm>
            <a:prstGeom prst="rect">
              <a:avLst/>
            </a:prstGeom>
            <a:ln w="19050">
              <a:solidFill>
                <a:schemeClr val="tx1"/>
              </a:solidFill>
            </a:ln>
          </p:spPr>
        </p:pic>
      </p:grpSp>
      <p:sp>
        <p:nvSpPr>
          <p:cNvPr id="9" name="Footer Placeholder 2"/>
          <p:cNvSpPr txBox="1">
            <a:spLocks/>
          </p:cNvSpPr>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20000"/>
              </a:spcBef>
              <a:spcAft>
                <a:spcPct val="0"/>
              </a:spcAft>
              <a:buFont typeface="Arial" charset="0"/>
              <a:buChar char="•"/>
              <a:defRPr sz="320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9pPr>
          </a:lstStyle>
          <a:p>
            <a:pPr eaLnBrk="1" hangingPunct="1">
              <a:spcBef>
                <a:spcPct val="0"/>
              </a:spcBef>
              <a:buFontTx/>
              <a:buNone/>
            </a:pPr>
            <a:r>
              <a:rPr lang="it-IT" altLang="en-US" sz="1800" smtClean="0"/>
              <a:t>CHEP Conference 2018, Sofia, Bulgaria</a:t>
            </a:r>
            <a:endParaRPr lang="en-US" altLang="en-US" sz="1800" dirty="0"/>
          </a:p>
        </p:txBody>
      </p:sp>
    </p:spTree>
    <p:extLst>
      <p:ext uri="{BB962C8B-B14F-4D97-AF65-F5344CB8AC3E}">
        <p14:creationId xmlns:p14="http://schemas.microsoft.com/office/powerpoint/2010/main" val="20293672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VI-SEEM VRE </a:t>
            </a:r>
            <a:r>
              <a:rPr lang="en-US" dirty="0"/>
              <a:t>Portal</a:t>
            </a:r>
          </a:p>
        </p:txBody>
      </p:sp>
      <p:sp>
        <p:nvSpPr>
          <p:cNvPr id="3" name="Content Placeholder 2"/>
          <p:cNvSpPr>
            <a:spLocks noGrp="1"/>
          </p:cNvSpPr>
          <p:nvPr>
            <p:ph idx="1"/>
          </p:nvPr>
        </p:nvSpPr>
        <p:spPr>
          <a:xfrm>
            <a:off x="188043" y="1001047"/>
            <a:ext cx="8826908" cy="857251"/>
          </a:xfrm>
        </p:spPr>
        <p:txBody>
          <a:bodyPr>
            <a:normAutofit lnSpcReduction="10000"/>
          </a:bodyPr>
          <a:lstStyle/>
          <a:p>
            <a:r>
              <a:rPr lang="en-US" dirty="0" smtClean="0"/>
              <a:t> </a:t>
            </a:r>
            <a:r>
              <a:rPr lang="en-US" sz="2000" dirty="0" smtClean="0"/>
              <a:t>VRE </a:t>
            </a:r>
            <a:r>
              <a:rPr lang="en-US" sz="2000" dirty="0"/>
              <a:t>Portal is available </a:t>
            </a:r>
            <a:r>
              <a:rPr lang="en-US" sz="2000" dirty="0">
                <a:hlinkClick r:id="rId2"/>
              </a:rPr>
              <a:t>http://vre.vi-seem.eu</a:t>
            </a:r>
            <a:r>
              <a:rPr lang="en-US" sz="2000" dirty="0" smtClean="0">
                <a:hlinkClick r:id="rId2"/>
              </a:rPr>
              <a:t>/</a:t>
            </a:r>
            <a:r>
              <a:rPr lang="en-US" sz="2000" dirty="0" smtClean="0"/>
              <a:t>   </a:t>
            </a:r>
            <a:r>
              <a:rPr lang="en-US" sz="2000" dirty="0"/>
              <a:t>Continuously populated with new content</a:t>
            </a: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787717"/>
            <a:ext cx="6131642" cy="455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ooter Placeholder 2"/>
          <p:cNvSpPr txBox="1">
            <a:spLocks/>
          </p:cNvSpPr>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20000"/>
              </a:spcBef>
              <a:spcAft>
                <a:spcPct val="0"/>
              </a:spcAft>
              <a:buFont typeface="Arial" charset="0"/>
              <a:buChar char="•"/>
              <a:defRPr sz="320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9pPr>
          </a:lstStyle>
          <a:p>
            <a:pPr eaLnBrk="1" hangingPunct="1">
              <a:spcBef>
                <a:spcPct val="0"/>
              </a:spcBef>
              <a:buFontTx/>
              <a:buNone/>
            </a:pPr>
            <a:r>
              <a:rPr lang="it-IT" altLang="en-US" sz="1800" smtClean="0"/>
              <a:t>CHEP Conference 2018, Sofia, Bulgaria</a:t>
            </a:r>
            <a:endParaRPr lang="en-US" altLang="en-US" sz="1800" dirty="0"/>
          </a:p>
        </p:txBody>
      </p:sp>
    </p:spTree>
    <p:extLst>
      <p:ext uri="{BB962C8B-B14F-4D97-AF65-F5344CB8AC3E}">
        <p14:creationId xmlns:p14="http://schemas.microsoft.com/office/powerpoint/2010/main" val="24453966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bwMode="auto">
          <a:xfrm>
            <a:off x="5241388" y="5235530"/>
            <a:ext cx="3840894" cy="1300053"/>
          </a:xfrm>
          <a:prstGeom prst="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lumMod val="50000"/>
                  <a:lumOff val="50000"/>
                </a:schemeClr>
              </a:solidFill>
              <a:effectLst/>
              <a:latin typeface="Calibri" charset="0"/>
              <a:ea typeface="Calibri" charset="0"/>
              <a:cs typeface="Calibri" charset="0"/>
            </a:endParaRPr>
          </a:p>
        </p:txBody>
      </p:sp>
      <p:sp>
        <p:nvSpPr>
          <p:cNvPr id="54" name="Rectangle 53"/>
          <p:cNvSpPr/>
          <p:nvPr/>
        </p:nvSpPr>
        <p:spPr bwMode="auto">
          <a:xfrm>
            <a:off x="2848484" y="1645774"/>
            <a:ext cx="6115275" cy="1627791"/>
          </a:xfrm>
          <a:prstGeom prst="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tx1">
                    <a:lumMod val="50000"/>
                    <a:lumOff val="50000"/>
                  </a:schemeClr>
                </a:solidFill>
                <a:latin typeface="Calibri" charset="0"/>
                <a:ea typeface="Calibri" charset="0"/>
                <a:cs typeface="Calibri" charset="0"/>
              </a:rPr>
              <a:t>Web-based services</a:t>
            </a:r>
            <a:endParaRPr kumimoji="0" lang="en-US" sz="2400" b="1" i="0" u="none" strike="noStrike" cap="none" normalizeH="0" baseline="0" dirty="0" smtClean="0">
              <a:ln>
                <a:noFill/>
              </a:ln>
              <a:solidFill>
                <a:schemeClr val="tx1">
                  <a:lumMod val="50000"/>
                  <a:lumOff val="50000"/>
                </a:schemeClr>
              </a:solidFill>
              <a:effectLst/>
              <a:latin typeface="Calibri" charset="0"/>
              <a:ea typeface="Calibri" charset="0"/>
              <a:cs typeface="Calibri" charset="0"/>
            </a:endParaRPr>
          </a:p>
        </p:txBody>
      </p:sp>
      <p:sp>
        <p:nvSpPr>
          <p:cNvPr id="2" name="Title 1"/>
          <p:cNvSpPr>
            <a:spLocks noGrp="1"/>
          </p:cNvSpPr>
          <p:nvPr>
            <p:ph type="title"/>
          </p:nvPr>
        </p:nvSpPr>
        <p:spPr>
          <a:xfrm>
            <a:off x="1524000" y="0"/>
            <a:ext cx="7620000" cy="914400"/>
          </a:xfrm>
        </p:spPr>
        <p:txBody>
          <a:bodyPr/>
          <a:lstStyle/>
          <a:p>
            <a:r>
              <a:rPr lang="en-US" dirty="0" smtClean="0"/>
              <a:t>Authentication and Authorization</a:t>
            </a:r>
            <a:endParaRPr lang="en-US" dirty="0"/>
          </a:p>
        </p:txBody>
      </p:sp>
      <p:sp>
        <p:nvSpPr>
          <p:cNvPr id="3" name="Content Placeholder 2"/>
          <p:cNvSpPr>
            <a:spLocks noGrp="1"/>
          </p:cNvSpPr>
          <p:nvPr>
            <p:ph idx="1"/>
          </p:nvPr>
        </p:nvSpPr>
        <p:spPr>
          <a:xfrm>
            <a:off x="177312" y="947687"/>
            <a:ext cx="8794641" cy="5190819"/>
          </a:xfrm>
        </p:spPr>
        <p:txBody>
          <a:bodyPr>
            <a:normAutofit/>
          </a:bodyPr>
          <a:lstStyle/>
          <a:p>
            <a:pPr marL="0" indent="0">
              <a:buNone/>
            </a:pPr>
            <a:endParaRPr lang="en-US" dirty="0"/>
          </a:p>
        </p:txBody>
      </p:sp>
      <p:sp>
        <p:nvSpPr>
          <p:cNvPr id="5" name="Rectangle 4"/>
          <p:cNvSpPr/>
          <p:nvPr/>
        </p:nvSpPr>
        <p:spPr bwMode="auto">
          <a:xfrm>
            <a:off x="2288423" y="3484132"/>
            <a:ext cx="3779054" cy="1247887"/>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bg1"/>
                </a:solidFill>
                <a:latin typeface="Calibri" charset="0"/>
                <a:ea typeface="Calibri" charset="0"/>
                <a:cs typeface="Calibri" charset="0"/>
              </a:rPr>
              <a:t>VI-SEEM Proxy</a:t>
            </a:r>
          </a:p>
          <a:p>
            <a:pPr marL="0" marR="0" indent="0" algn="ctr" defTabSz="95885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bg1"/>
                </a:solidFill>
                <a:effectLst/>
                <a:latin typeface="Calibri" charset="0"/>
                <a:ea typeface="Calibri" charset="0"/>
                <a:cs typeface="Calibri" charset="0"/>
              </a:rPr>
              <a:t>Between internal services and </a:t>
            </a:r>
            <a:br>
              <a:rPr kumimoji="0" lang="en-US" sz="1800" b="1" i="0" u="none" strike="noStrike" cap="none" normalizeH="0" baseline="0" dirty="0" smtClean="0">
                <a:ln>
                  <a:noFill/>
                </a:ln>
                <a:solidFill>
                  <a:schemeClr val="bg1"/>
                </a:solidFill>
                <a:effectLst/>
                <a:latin typeface="Calibri" charset="0"/>
                <a:ea typeface="Calibri" charset="0"/>
                <a:cs typeface="Calibri" charset="0"/>
              </a:rPr>
            </a:br>
            <a:r>
              <a:rPr kumimoji="0" lang="en-US" sz="1800" b="1" i="0" u="none" strike="noStrike" cap="none" normalizeH="0" baseline="0" dirty="0" smtClean="0">
                <a:ln>
                  <a:noFill/>
                </a:ln>
                <a:solidFill>
                  <a:schemeClr val="bg1"/>
                </a:solidFill>
                <a:effectLst/>
                <a:latin typeface="Calibri" charset="0"/>
                <a:ea typeface="Calibri" charset="0"/>
                <a:cs typeface="Calibri" charset="0"/>
              </a:rPr>
              <a:t>external</a:t>
            </a:r>
            <a:r>
              <a:rPr kumimoji="0" lang="en-US" sz="1800" b="1" i="0" u="none" strike="noStrike" cap="none" normalizeH="0" dirty="0" smtClean="0">
                <a:ln>
                  <a:noFill/>
                </a:ln>
                <a:solidFill>
                  <a:schemeClr val="bg1"/>
                </a:solidFill>
                <a:effectLst/>
                <a:latin typeface="Calibri" charset="0"/>
                <a:ea typeface="Calibri" charset="0"/>
                <a:cs typeface="Calibri" charset="0"/>
              </a:rPr>
              <a:t> </a:t>
            </a:r>
            <a:r>
              <a:rPr kumimoji="0" lang="en-US" sz="1800" b="1" i="0" u="none" strike="noStrike" cap="none" normalizeH="0" baseline="0" dirty="0" err="1" smtClean="0">
                <a:ln>
                  <a:noFill/>
                </a:ln>
                <a:solidFill>
                  <a:schemeClr val="bg1"/>
                </a:solidFill>
                <a:effectLst/>
                <a:latin typeface="Calibri" charset="0"/>
                <a:ea typeface="Calibri" charset="0"/>
                <a:cs typeface="Calibri" charset="0"/>
              </a:rPr>
              <a:t>IdPs</a:t>
            </a:r>
            <a:endParaRPr kumimoji="0" lang="en-US" sz="18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6" name="Rectangle 5"/>
          <p:cNvSpPr/>
          <p:nvPr/>
        </p:nvSpPr>
        <p:spPr bwMode="auto">
          <a:xfrm>
            <a:off x="177312" y="2090296"/>
            <a:ext cx="636166" cy="50696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err="1" smtClean="0">
                <a:solidFill>
                  <a:schemeClr val="bg1"/>
                </a:solidFill>
                <a:latin typeface="Calibri" charset="0"/>
                <a:ea typeface="Calibri" charset="0"/>
                <a:cs typeface="Calibri" charset="0"/>
              </a:rPr>
              <a:t>IdP</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8" name="Rectangle 7"/>
          <p:cNvSpPr/>
          <p:nvPr/>
        </p:nvSpPr>
        <p:spPr bwMode="auto">
          <a:xfrm>
            <a:off x="1652256" y="2094954"/>
            <a:ext cx="636166" cy="50696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err="1" smtClean="0">
                <a:solidFill>
                  <a:schemeClr val="bg1"/>
                </a:solidFill>
                <a:latin typeface="Calibri" charset="0"/>
                <a:ea typeface="Calibri" charset="0"/>
                <a:cs typeface="Calibri" charset="0"/>
              </a:rPr>
              <a:t>IdP</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9" name="Rectangle 8"/>
          <p:cNvSpPr/>
          <p:nvPr/>
        </p:nvSpPr>
        <p:spPr bwMode="auto">
          <a:xfrm>
            <a:off x="914784" y="2087247"/>
            <a:ext cx="636166" cy="50696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err="1" smtClean="0">
                <a:solidFill>
                  <a:schemeClr val="bg1"/>
                </a:solidFill>
                <a:latin typeface="Calibri" charset="0"/>
                <a:ea typeface="Calibri" charset="0"/>
                <a:cs typeface="Calibri" charset="0"/>
              </a:rPr>
              <a:t>IdP</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grpSp>
        <p:nvGrpSpPr>
          <p:cNvPr id="29" name="Group 28"/>
          <p:cNvGrpSpPr/>
          <p:nvPr/>
        </p:nvGrpSpPr>
        <p:grpSpPr>
          <a:xfrm>
            <a:off x="173171" y="5252255"/>
            <a:ext cx="2504686" cy="1263045"/>
            <a:chOff x="6204679" y="1921218"/>
            <a:chExt cx="2713410" cy="1263045"/>
          </a:xfrm>
        </p:grpSpPr>
        <p:sp>
          <p:nvSpPr>
            <p:cNvPr id="13" name="Rectangle 12"/>
            <p:cNvSpPr/>
            <p:nvPr/>
          </p:nvSpPr>
          <p:spPr bwMode="auto">
            <a:xfrm>
              <a:off x="6204679" y="1921218"/>
              <a:ext cx="2713410" cy="126304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err="1" smtClean="0">
                  <a:ln>
                    <a:noFill/>
                  </a:ln>
                  <a:solidFill>
                    <a:schemeClr val="tx1">
                      <a:lumMod val="50000"/>
                      <a:lumOff val="50000"/>
                    </a:schemeClr>
                  </a:solidFill>
                  <a:effectLst/>
                  <a:latin typeface="Calibri" charset="0"/>
                  <a:ea typeface="Calibri" charset="0"/>
                  <a:cs typeface="Calibri" charset="0"/>
                </a:rPr>
                <a:t>eduGAIN</a:t>
              </a:r>
              <a:endParaRPr kumimoji="0" lang="en-US" sz="2400" b="1" i="0" u="none" strike="noStrike" cap="none" normalizeH="0" baseline="0" dirty="0" smtClean="0">
                <a:ln>
                  <a:noFill/>
                </a:ln>
                <a:solidFill>
                  <a:schemeClr val="tx1">
                    <a:lumMod val="50000"/>
                    <a:lumOff val="50000"/>
                  </a:schemeClr>
                </a:solidFill>
                <a:effectLst/>
                <a:latin typeface="Calibri" charset="0"/>
                <a:ea typeface="Calibri" charset="0"/>
                <a:cs typeface="Calibri" charset="0"/>
              </a:endParaRPr>
            </a:p>
          </p:txBody>
        </p:sp>
        <p:sp>
          <p:nvSpPr>
            <p:cNvPr id="10" name="Rectangle 9"/>
            <p:cNvSpPr/>
            <p:nvPr/>
          </p:nvSpPr>
          <p:spPr bwMode="auto">
            <a:xfrm>
              <a:off x="7215131" y="2553989"/>
              <a:ext cx="689180" cy="50696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err="1" smtClean="0">
                  <a:solidFill>
                    <a:schemeClr val="bg1"/>
                  </a:solidFill>
                  <a:latin typeface="Calibri" charset="0"/>
                  <a:ea typeface="Calibri" charset="0"/>
                  <a:cs typeface="Calibri" charset="0"/>
                </a:rPr>
                <a:t>IdP</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11" name="Rectangle 10"/>
            <p:cNvSpPr/>
            <p:nvPr/>
          </p:nvSpPr>
          <p:spPr bwMode="auto">
            <a:xfrm>
              <a:off x="8032712" y="2553989"/>
              <a:ext cx="689180" cy="50696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err="1" smtClean="0">
                  <a:solidFill>
                    <a:schemeClr val="bg1"/>
                  </a:solidFill>
                  <a:latin typeface="Calibri" charset="0"/>
                  <a:ea typeface="Calibri" charset="0"/>
                  <a:cs typeface="Calibri" charset="0"/>
                </a:rPr>
                <a:t>IdP</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12" name="Rectangle 11"/>
            <p:cNvSpPr/>
            <p:nvPr/>
          </p:nvSpPr>
          <p:spPr bwMode="auto">
            <a:xfrm>
              <a:off x="6397550" y="2553989"/>
              <a:ext cx="689180" cy="50696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err="1" smtClean="0">
                  <a:solidFill>
                    <a:schemeClr val="bg1"/>
                  </a:solidFill>
                  <a:latin typeface="Calibri" charset="0"/>
                  <a:ea typeface="Calibri" charset="0"/>
                  <a:cs typeface="Calibri" charset="0"/>
                </a:rPr>
                <a:t>IdP</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grpSp>
      <p:cxnSp>
        <p:nvCxnSpPr>
          <p:cNvPr id="16" name="Straight Arrow Connector 15"/>
          <p:cNvCxnSpPr>
            <a:stCxn id="9" idx="2"/>
          </p:cNvCxnSpPr>
          <p:nvPr/>
        </p:nvCxnSpPr>
        <p:spPr bwMode="auto">
          <a:xfrm>
            <a:off x="1232867" y="2594207"/>
            <a:ext cx="1055555" cy="1235520"/>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19" name="Straight Arrow Connector 18"/>
          <p:cNvCxnSpPr>
            <a:stCxn id="8" idx="2"/>
          </p:cNvCxnSpPr>
          <p:nvPr/>
        </p:nvCxnSpPr>
        <p:spPr bwMode="auto">
          <a:xfrm>
            <a:off x="1970339" y="2601915"/>
            <a:ext cx="318083" cy="908033"/>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34" name="Rectangle 33"/>
          <p:cNvSpPr/>
          <p:nvPr/>
        </p:nvSpPr>
        <p:spPr bwMode="auto">
          <a:xfrm>
            <a:off x="177312" y="3808212"/>
            <a:ext cx="1474944" cy="794136"/>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bg1"/>
                </a:solidFill>
                <a:latin typeface="Calibri" charset="0"/>
                <a:ea typeface="Calibri" charset="0"/>
                <a:cs typeface="Calibri" charset="0"/>
              </a:rPr>
              <a:t>VI-SEEM</a:t>
            </a:r>
            <a:br>
              <a:rPr lang="en-US" dirty="0" smtClean="0">
                <a:solidFill>
                  <a:schemeClr val="bg1"/>
                </a:solidFill>
                <a:latin typeface="Calibri" charset="0"/>
                <a:ea typeface="Calibri" charset="0"/>
                <a:cs typeface="Calibri" charset="0"/>
              </a:rPr>
            </a:br>
            <a:r>
              <a:rPr lang="en-US" dirty="0" smtClean="0">
                <a:solidFill>
                  <a:schemeClr val="bg1"/>
                </a:solidFill>
                <a:latin typeface="Calibri" charset="0"/>
                <a:ea typeface="Calibri" charset="0"/>
                <a:cs typeface="Calibri" charset="0"/>
              </a:rPr>
              <a:t>VHO</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cxnSp>
        <p:nvCxnSpPr>
          <p:cNvPr id="35" name="Straight Arrow Connector 34"/>
          <p:cNvCxnSpPr>
            <a:stCxn id="34" idx="3"/>
          </p:cNvCxnSpPr>
          <p:nvPr/>
        </p:nvCxnSpPr>
        <p:spPr bwMode="auto">
          <a:xfrm>
            <a:off x="1652256" y="4205280"/>
            <a:ext cx="636166" cy="257218"/>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38" name="Straight Arrow Connector 37"/>
          <p:cNvCxnSpPr>
            <a:stCxn id="6" idx="2"/>
            <a:endCxn id="5" idx="1"/>
          </p:cNvCxnSpPr>
          <p:nvPr/>
        </p:nvCxnSpPr>
        <p:spPr bwMode="auto">
          <a:xfrm>
            <a:off x="495395" y="2597257"/>
            <a:ext cx="1793027" cy="1510819"/>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41" name="Straight Arrow Connector 40"/>
          <p:cNvCxnSpPr>
            <a:stCxn id="13" idx="0"/>
          </p:cNvCxnSpPr>
          <p:nvPr/>
        </p:nvCxnSpPr>
        <p:spPr bwMode="auto">
          <a:xfrm flipV="1">
            <a:off x="1425515" y="4719652"/>
            <a:ext cx="862908" cy="532603"/>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46" name="Rectangle 45"/>
          <p:cNvSpPr/>
          <p:nvPr/>
        </p:nvSpPr>
        <p:spPr bwMode="auto">
          <a:xfrm>
            <a:off x="3440477" y="5252254"/>
            <a:ext cx="1474944" cy="933397"/>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bg1"/>
                </a:solidFill>
                <a:latin typeface="Calibri" charset="0"/>
                <a:ea typeface="Calibri" charset="0"/>
                <a:cs typeface="Calibri" charset="0"/>
              </a:rPr>
              <a:t>HEXAA</a:t>
            </a:r>
          </a:p>
          <a:p>
            <a:pPr marL="0" marR="0" indent="0" algn="ctr" defTabSz="95885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err="1" smtClean="0">
                <a:ln>
                  <a:noFill/>
                </a:ln>
                <a:solidFill>
                  <a:schemeClr val="bg1"/>
                </a:solidFill>
                <a:effectLst/>
                <a:latin typeface="Calibri" charset="0"/>
                <a:ea typeface="Calibri" charset="0"/>
                <a:cs typeface="Calibri" charset="0"/>
              </a:rPr>
              <a:t>AuthZ</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cxnSp>
        <p:nvCxnSpPr>
          <p:cNvPr id="47" name="Straight Arrow Connector 46"/>
          <p:cNvCxnSpPr>
            <a:stCxn id="46" idx="0"/>
            <a:endCxn id="5" idx="2"/>
          </p:cNvCxnSpPr>
          <p:nvPr/>
        </p:nvCxnSpPr>
        <p:spPr bwMode="auto">
          <a:xfrm flipV="1">
            <a:off x="4177949" y="4732019"/>
            <a:ext cx="1" cy="520235"/>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50" name="Rectangle 49"/>
          <p:cNvSpPr/>
          <p:nvPr/>
        </p:nvSpPr>
        <p:spPr bwMode="auto">
          <a:xfrm>
            <a:off x="3025894" y="2106856"/>
            <a:ext cx="1770203" cy="465638"/>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bg1"/>
                </a:solidFill>
                <a:latin typeface="Calibri" charset="0"/>
                <a:ea typeface="Calibri" charset="0"/>
                <a:cs typeface="Calibri" charset="0"/>
              </a:rPr>
              <a:t>Code </a:t>
            </a:r>
            <a:r>
              <a:rPr kumimoji="0" lang="en-US" sz="2400" b="1" i="0" u="none" strike="noStrike" cap="none" normalizeH="0" baseline="0" dirty="0" smtClean="0">
                <a:ln>
                  <a:noFill/>
                </a:ln>
                <a:solidFill>
                  <a:schemeClr val="bg1"/>
                </a:solidFill>
                <a:effectLst/>
                <a:latin typeface="Calibri" charset="0"/>
                <a:ea typeface="Calibri" charset="0"/>
                <a:cs typeface="Calibri" charset="0"/>
              </a:rPr>
              <a:t>repo</a:t>
            </a:r>
          </a:p>
        </p:txBody>
      </p:sp>
      <p:sp>
        <p:nvSpPr>
          <p:cNvPr id="51" name="Rectangle 50"/>
          <p:cNvSpPr/>
          <p:nvPr/>
        </p:nvSpPr>
        <p:spPr bwMode="auto">
          <a:xfrm>
            <a:off x="4973507" y="2106856"/>
            <a:ext cx="1770203" cy="465638"/>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bg1"/>
                </a:solidFill>
                <a:latin typeface="Calibri" charset="0"/>
                <a:ea typeface="Calibri" charset="0"/>
                <a:cs typeface="Calibri" charset="0"/>
              </a:rPr>
              <a:t>Simple storage</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52" name="Rectangle 51"/>
          <p:cNvSpPr/>
          <p:nvPr/>
        </p:nvSpPr>
        <p:spPr bwMode="auto">
          <a:xfrm>
            <a:off x="3025894" y="2636332"/>
            <a:ext cx="1770203" cy="465638"/>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bg1"/>
                </a:solidFill>
                <a:latin typeface="Calibri" charset="0"/>
                <a:ea typeface="Calibri" charset="0"/>
                <a:cs typeface="Calibri" charset="0"/>
              </a:rPr>
              <a:t>Helpdesk</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53" name="Rectangle 52"/>
          <p:cNvSpPr/>
          <p:nvPr/>
        </p:nvSpPr>
        <p:spPr bwMode="auto">
          <a:xfrm>
            <a:off x="4973507" y="2636332"/>
            <a:ext cx="1770203" cy="465638"/>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bg1"/>
                </a:solidFill>
                <a:latin typeface="Calibri" charset="0"/>
                <a:ea typeface="Calibri" charset="0"/>
                <a:cs typeface="Calibri" charset="0"/>
              </a:rPr>
              <a:t>Monitoring</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55" name="Rectangle 54"/>
          <p:cNvSpPr/>
          <p:nvPr/>
        </p:nvSpPr>
        <p:spPr bwMode="auto">
          <a:xfrm>
            <a:off x="6921120" y="2106856"/>
            <a:ext cx="1770203" cy="465638"/>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bg1"/>
                </a:solidFill>
                <a:latin typeface="Calibri" charset="0"/>
                <a:ea typeface="Calibri" charset="0"/>
                <a:cs typeface="Calibri" charset="0"/>
              </a:rPr>
              <a:t>Other</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56" name="Rectangle 55"/>
          <p:cNvSpPr/>
          <p:nvPr/>
        </p:nvSpPr>
        <p:spPr bwMode="auto">
          <a:xfrm>
            <a:off x="5358364" y="5381628"/>
            <a:ext cx="1770203" cy="465638"/>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smtClean="0">
                <a:solidFill>
                  <a:schemeClr val="bg1"/>
                </a:solidFill>
                <a:latin typeface="Calibri" charset="0"/>
                <a:ea typeface="Calibri" charset="0"/>
                <a:cs typeface="Calibri" charset="0"/>
              </a:rPr>
              <a:t>HPC</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57" name="Rectangle 56"/>
          <p:cNvSpPr/>
          <p:nvPr/>
        </p:nvSpPr>
        <p:spPr bwMode="auto">
          <a:xfrm>
            <a:off x="6331124" y="5980137"/>
            <a:ext cx="1770203" cy="465638"/>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bg1"/>
                </a:solidFill>
                <a:latin typeface="Calibri" charset="0"/>
                <a:ea typeface="Calibri" charset="0"/>
                <a:cs typeface="Calibri" charset="0"/>
              </a:rPr>
              <a:t>Grid</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58" name="Rectangle 57"/>
          <p:cNvSpPr/>
          <p:nvPr/>
        </p:nvSpPr>
        <p:spPr bwMode="auto">
          <a:xfrm>
            <a:off x="7201750" y="5381628"/>
            <a:ext cx="1770203" cy="465638"/>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bg1"/>
                </a:solidFill>
                <a:latin typeface="Calibri" charset="0"/>
                <a:ea typeface="Calibri" charset="0"/>
                <a:cs typeface="Calibri" charset="0"/>
              </a:rPr>
              <a:t>Cloud</a:t>
            </a:r>
            <a:endParaRPr kumimoji="0" lang="en-US" sz="2400" b="1" i="0" u="none" strike="noStrike" cap="none" normalizeH="0" baseline="0" dirty="0" smtClean="0">
              <a:ln>
                <a:noFill/>
              </a:ln>
              <a:solidFill>
                <a:schemeClr val="bg1"/>
              </a:solidFill>
              <a:effectLst/>
              <a:latin typeface="Calibri" charset="0"/>
              <a:ea typeface="Calibri" charset="0"/>
              <a:cs typeface="Calibri" charset="0"/>
            </a:endParaRPr>
          </a:p>
        </p:txBody>
      </p:sp>
      <p:sp>
        <p:nvSpPr>
          <p:cNvPr id="61" name="Rectangle 60"/>
          <p:cNvSpPr/>
          <p:nvPr/>
        </p:nvSpPr>
        <p:spPr bwMode="auto">
          <a:xfrm>
            <a:off x="6743710" y="3816265"/>
            <a:ext cx="2228243" cy="92139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5885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lumMod val="50000"/>
                    <a:lumOff val="50000"/>
                  </a:schemeClr>
                </a:solidFill>
                <a:effectLst/>
                <a:latin typeface="Calibri" charset="0"/>
                <a:ea typeface="Calibri" charset="0"/>
                <a:cs typeface="Calibri" charset="0"/>
              </a:rPr>
              <a:t>Token Translator</a:t>
            </a:r>
          </a:p>
          <a:p>
            <a:pPr marL="0" marR="0" indent="0" algn="ctr" defTabSz="958850" rtl="0" eaLnBrk="1" fontAlgn="base" latinLnBrk="0" hangingPunct="1">
              <a:lnSpc>
                <a:spcPct val="100000"/>
              </a:lnSpc>
              <a:spcBef>
                <a:spcPct val="20000"/>
              </a:spcBef>
              <a:spcAft>
                <a:spcPct val="0"/>
              </a:spcAft>
              <a:buClrTx/>
              <a:buSzTx/>
              <a:buFontTx/>
              <a:buNone/>
              <a:tabLst/>
            </a:pPr>
            <a:r>
              <a:rPr lang="en-US" dirty="0" smtClean="0">
                <a:solidFill>
                  <a:schemeClr val="tx1">
                    <a:lumMod val="50000"/>
                    <a:lumOff val="50000"/>
                  </a:schemeClr>
                </a:solidFill>
                <a:latin typeface="Calibri" charset="0"/>
                <a:ea typeface="Calibri" charset="0"/>
                <a:cs typeface="Calibri" charset="0"/>
              </a:rPr>
              <a:t>Service</a:t>
            </a:r>
            <a:endParaRPr kumimoji="0" lang="en-US" sz="2400" b="1" i="0" u="none" strike="noStrike" cap="none" normalizeH="0" baseline="0" dirty="0" smtClean="0">
              <a:ln>
                <a:noFill/>
              </a:ln>
              <a:solidFill>
                <a:schemeClr val="tx1">
                  <a:lumMod val="50000"/>
                  <a:lumOff val="50000"/>
                </a:schemeClr>
              </a:solidFill>
              <a:effectLst/>
              <a:latin typeface="Calibri" charset="0"/>
              <a:ea typeface="Calibri" charset="0"/>
              <a:cs typeface="Calibri" charset="0"/>
            </a:endParaRPr>
          </a:p>
        </p:txBody>
      </p:sp>
      <p:cxnSp>
        <p:nvCxnSpPr>
          <p:cNvPr id="62" name="Straight Arrow Connector 61"/>
          <p:cNvCxnSpPr/>
          <p:nvPr/>
        </p:nvCxnSpPr>
        <p:spPr bwMode="auto">
          <a:xfrm flipV="1">
            <a:off x="6067477" y="3273565"/>
            <a:ext cx="446692" cy="207069"/>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65" name="Straight Arrow Connector 64"/>
          <p:cNvCxnSpPr>
            <a:stCxn id="5" idx="3"/>
            <a:endCxn id="61" idx="1"/>
          </p:cNvCxnSpPr>
          <p:nvPr/>
        </p:nvCxnSpPr>
        <p:spPr bwMode="auto">
          <a:xfrm>
            <a:off x="6067477" y="4108076"/>
            <a:ext cx="676234" cy="168885"/>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68" name="Straight Arrow Connector 67"/>
          <p:cNvCxnSpPr>
            <a:stCxn id="61" idx="2"/>
            <a:endCxn id="59" idx="0"/>
          </p:cNvCxnSpPr>
          <p:nvPr/>
        </p:nvCxnSpPr>
        <p:spPr bwMode="auto">
          <a:xfrm flipH="1">
            <a:off x="7161836" y="4737655"/>
            <a:ext cx="695996" cy="497874"/>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7718215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177312" y="1453808"/>
            <a:ext cx="8786446" cy="4921250"/>
          </a:xfrm>
          <a:prstGeom prst="rect">
            <a:avLst/>
          </a:prstGeom>
          <a:noFill/>
          <a:ln w="9525">
            <a:noFill/>
            <a:miter lim="800000"/>
            <a:headEnd/>
            <a:tailEnd/>
          </a:ln>
        </p:spPr>
        <p:txBody>
          <a:bodyPr vert="horz" wrap="square" lIns="95785" tIns="47892" rIns="95785" bIns="47892" numCol="1" anchor="t" anchorCtr="0" compatLnSpc="1">
            <a:prstTxWarp prst="textNoShape">
              <a:avLst/>
            </a:prstTxWarp>
          </a:bodyPr>
          <a:lstStyle>
            <a:lvl1pPr marL="358775" indent="-358775" algn="l" defTabSz="958850" rtl="0" eaLnBrk="0" fontAlgn="base" hangingPunct="0">
              <a:lnSpc>
                <a:spcPct val="90000"/>
              </a:lnSpc>
              <a:spcBef>
                <a:spcPct val="20000"/>
              </a:spcBef>
              <a:spcAft>
                <a:spcPct val="0"/>
              </a:spcAft>
              <a:buClr>
                <a:srgbClr val="2164A8"/>
              </a:buClr>
              <a:buSzPct val="75000"/>
              <a:buFont typeface="Wingdings" pitchFamily="2" charset="2"/>
              <a:buChar char="q"/>
              <a:defRPr sz="2400">
                <a:solidFill>
                  <a:schemeClr val="tx1">
                    <a:lumMod val="85000"/>
                    <a:lumOff val="15000"/>
                  </a:schemeClr>
                </a:solidFill>
                <a:latin typeface="+mn-lt"/>
                <a:ea typeface="+mn-ea"/>
                <a:cs typeface="+mn-cs"/>
              </a:defRPr>
            </a:lvl1pPr>
            <a:lvl2pPr marL="777875" indent="-300038" algn="l" defTabSz="958850" rtl="0" eaLnBrk="0" fontAlgn="base" hangingPunct="0">
              <a:spcBef>
                <a:spcPct val="20000"/>
              </a:spcBef>
              <a:spcAft>
                <a:spcPct val="0"/>
              </a:spcAft>
              <a:buClr>
                <a:srgbClr val="2164A8"/>
              </a:buClr>
              <a:buSzPct val="75000"/>
              <a:buFont typeface="Wingdings" pitchFamily="2" charset="2"/>
              <a:buChar char="q"/>
              <a:defRPr sz="2000">
                <a:solidFill>
                  <a:schemeClr val="tx1">
                    <a:lumMod val="85000"/>
                    <a:lumOff val="15000"/>
                  </a:schemeClr>
                </a:solidFill>
                <a:latin typeface="+mn-lt"/>
                <a:cs typeface="+mn-cs"/>
              </a:defRPr>
            </a:lvl2pPr>
            <a:lvl3pPr marL="1196975" indent="-238125" algn="l" defTabSz="958850" rtl="0" eaLnBrk="0" fontAlgn="base" hangingPunct="0">
              <a:spcBef>
                <a:spcPct val="20000"/>
              </a:spcBef>
              <a:spcAft>
                <a:spcPct val="0"/>
              </a:spcAft>
              <a:buClr>
                <a:srgbClr val="2164A8"/>
              </a:buClr>
              <a:buSzPct val="75000"/>
              <a:buFont typeface="Wingdings" pitchFamily="2" charset="2"/>
              <a:buChar char="q"/>
              <a:defRPr>
                <a:solidFill>
                  <a:schemeClr val="tx1">
                    <a:lumMod val="85000"/>
                    <a:lumOff val="15000"/>
                  </a:schemeClr>
                </a:solidFill>
                <a:latin typeface="+mn-lt"/>
                <a:cs typeface="+mn-cs"/>
              </a:defRPr>
            </a:lvl3pPr>
            <a:lvl4pPr marL="1674813" indent="-238125" algn="l" defTabSz="958850" rtl="0" eaLnBrk="0" fontAlgn="base" hangingPunct="0">
              <a:spcBef>
                <a:spcPct val="20000"/>
              </a:spcBef>
              <a:spcAft>
                <a:spcPct val="0"/>
              </a:spcAft>
              <a:buChar char="–"/>
              <a:defRPr sz="1600">
                <a:solidFill>
                  <a:schemeClr val="tx1">
                    <a:lumMod val="85000"/>
                    <a:lumOff val="15000"/>
                  </a:schemeClr>
                </a:solidFill>
                <a:latin typeface="+mn-lt"/>
                <a:cs typeface="+mn-cs"/>
              </a:defRPr>
            </a:lvl4pPr>
            <a:lvl5pPr marL="2155825" indent="-239713" algn="l" defTabSz="958850" rtl="0" eaLnBrk="0" fontAlgn="base" hangingPunct="0">
              <a:spcBef>
                <a:spcPct val="20000"/>
              </a:spcBef>
              <a:spcAft>
                <a:spcPct val="0"/>
              </a:spcAft>
              <a:buChar char="»"/>
              <a:defRPr sz="1400">
                <a:solidFill>
                  <a:schemeClr val="tx1">
                    <a:lumMod val="85000"/>
                    <a:lumOff val="15000"/>
                  </a:schemeClr>
                </a:solidFill>
                <a:latin typeface="+mn-lt"/>
                <a:cs typeface="+mn-cs"/>
              </a:defRPr>
            </a:lvl5pPr>
            <a:lvl6pPr marL="2613025" indent="-239713" algn="l" defTabSz="958850" rtl="0" fontAlgn="base">
              <a:spcBef>
                <a:spcPct val="20000"/>
              </a:spcBef>
              <a:spcAft>
                <a:spcPct val="0"/>
              </a:spcAft>
              <a:buChar char="»"/>
              <a:defRPr sz="1400">
                <a:solidFill>
                  <a:schemeClr val="tx1"/>
                </a:solidFill>
                <a:latin typeface="+mn-lt"/>
                <a:cs typeface="+mn-cs"/>
              </a:defRPr>
            </a:lvl6pPr>
            <a:lvl7pPr marL="3070225" indent="-239713" algn="l" defTabSz="958850" rtl="0" fontAlgn="base">
              <a:spcBef>
                <a:spcPct val="20000"/>
              </a:spcBef>
              <a:spcAft>
                <a:spcPct val="0"/>
              </a:spcAft>
              <a:buChar char="»"/>
              <a:defRPr sz="1400">
                <a:solidFill>
                  <a:schemeClr val="tx1"/>
                </a:solidFill>
                <a:latin typeface="+mn-lt"/>
                <a:cs typeface="+mn-cs"/>
              </a:defRPr>
            </a:lvl7pPr>
            <a:lvl8pPr marL="3527425" indent="-239713" algn="l" defTabSz="958850" rtl="0" fontAlgn="base">
              <a:spcBef>
                <a:spcPct val="20000"/>
              </a:spcBef>
              <a:spcAft>
                <a:spcPct val="0"/>
              </a:spcAft>
              <a:buChar char="»"/>
              <a:defRPr sz="1400">
                <a:solidFill>
                  <a:schemeClr val="tx1"/>
                </a:solidFill>
                <a:latin typeface="+mn-lt"/>
                <a:cs typeface="+mn-cs"/>
              </a:defRPr>
            </a:lvl8pPr>
            <a:lvl9pPr marL="3984625" indent="-239713" algn="l" defTabSz="958850" rtl="0" fontAlgn="base">
              <a:spcBef>
                <a:spcPct val="20000"/>
              </a:spcBef>
              <a:spcAft>
                <a:spcPct val="0"/>
              </a:spcAft>
              <a:buChar char="»"/>
              <a:defRPr sz="1400">
                <a:solidFill>
                  <a:schemeClr val="tx1"/>
                </a:solidFill>
                <a:latin typeface="+mn-lt"/>
                <a:cs typeface="+mn-cs"/>
              </a:defRPr>
            </a:lvl9pPr>
          </a:lstStyle>
          <a:p>
            <a:r>
              <a:rPr lang="en-US" b="0" kern="0" dirty="0" smtClean="0"/>
              <a:t>Main HPC Resources</a:t>
            </a:r>
            <a:endParaRPr lang="en-US" b="0" kern="0" dirty="0"/>
          </a:p>
        </p:txBody>
      </p:sp>
      <p:sp>
        <p:nvSpPr>
          <p:cNvPr id="2" name="Title 1"/>
          <p:cNvSpPr>
            <a:spLocks noGrp="1"/>
          </p:cNvSpPr>
          <p:nvPr>
            <p:ph type="title"/>
          </p:nvPr>
        </p:nvSpPr>
        <p:spPr>
          <a:xfrm>
            <a:off x="1524000" y="0"/>
            <a:ext cx="7620000" cy="914400"/>
          </a:xfrm>
        </p:spPr>
        <p:txBody>
          <a:bodyPr/>
          <a:lstStyle/>
          <a:p>
            <a:r>
              <a:rPr lang="en-US" dirty="0" smtClean="0"/>
              <a:t>HPC Resources in SEEM region</a:t>
            </a:r>
            <a:endParaRPr lang="en-US" dirty="0"/>
          </a:p>
        </p:txBody>
      </p:sp>
      <p:sp>
        <p:nvSpPr>
          <p:cNvPr id="3" name="Content Placeholder 2"/>
          <p:cNvSpPr>
            <a:spLocks noGrp="1"/>
          </p:cNvSpPr>
          <p:nvPr>
            <p:ph idx="1"/>
          </p:nvPr>
        </p:nvSpPr>
        <p:spPr>
          <a:xfrm>
            <a:off x="177312" y="4465983"/>
            <a:ext cx="8786446" cy="1909075"/>
          </a:xfrm>
        </p:spPr>
        <p:txBody>
          <a:bodyPr/>
          <a:lstStyle/>
          <a:p>
            <a:r>
              <a:rPr lang="en-US" dirty="0"/>
              <a:t>WP3 objectives, tasks, </a:t>
            </a:r>
            <a:r>
              <a:rPr lang="en-US" dirty="0" err="1"/>
              <a:t>devilerables</a:t>
            </a:r>
            <a:r>
              <a:rPr lang="en-US" dirty="0"/>
              <a:t>, and milestones</a:t>
            </a:r>
          </a:p>
          <a:p>
            <a:endParaRPr lang="en-US" dirty="0"/>
          </a:p>
        </p:txBody>
      </p:sp>
      <p:sp>
        <p:nvSpPr>
          <p:cNvPr id="4" name="Footer Placeholder 3"/>
          <p:cNvSpPr>
            <a:spLocks noGrp="1"/>
          </p:cNvSpPr>
          <p:nvPr>
            <p:ph type="ftr" sz="quarter" idx="4294967295"/>
          </p:nvPr>
        </p:nvSpPr>
        <p:spPr>
          <a:xfrm>
            <a:off x="2438400" y="6564314"/>
            <a:ext cx="6705600" cy="293687"/>
          </a:xfrm>
          <a:prstGeom prst="rect">
            <a:avLst/>
          </a:prstGeom>
        </p:spPr>
        <p:txBody>
          <a:bodyPr/>
          <a:lstStyle/>
          <a:p>
            <a:pPr>
              <a:defRPr/>
            </a:pPr>
            <a:r>
              <a:rPr lang="it-IT" dirty="0" smtClean="0">
                <a:latin typeface="Calibri" charset="0"/>
                <a:ea typeface="Calibri" charset="0"/>
                <a:cs typeface="Calibri" charset="0"/>
              </a:rPr>
              <a:t>CHEP Conference 2018, Sofia, Bulgaria</a:t>
            </a:r>
            <a:endParaRPr lang="el-GR" dirty="0">
              <a:latin typeface="Calibri" charset="0"/>
              <a:ea typeface="Calibri" charset="0"/>
              <a:cs typeface="Calibri"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286055916"/>
              </p:ext>
            </p:extLst>
          </p:nvPr>
        </p:nvGraphicFramePr>
        <p:xfrm>
          <a:off x="145304" y="2201658"/>
          <a:ext cx="8617695" cy="3741946"/>
        </p:xfrm>
        <a:graphic>
          <a:graphicData uri="http://schemas.openxmlformats.org/drawingml/2006/table">
            <a:tbl>
              <a:tblPr firstRow="1" firstCol="1" bandRow="1"/>
              <a:tblGrid>
                <a:gridCol w="1036390"/>
                <a:gridCol w="873585"/>
                <a:gridCol w="1072889"/>
                <a:gridCol w="1072889"/>
                <a:gridCol w="1113746"/>
                <a:gridCol w="1272160"/>
                <a:gridCol w="1165762"/>
                <a:gridCol w="1010274"/>
              </a:tblGrid>
              <a:tr h="250283">
                <a:tc rowSpan="2">
                  <a:txBody>
                    <a:bodyPr/>
                    <a:lstStyle/>
                    <a:p>
                      <a:pPr algn="ctr">
                        <a:lnSpc>
                          <a:spcPct val="115000"/>
                        </a:lnSpc>
                        <a:spcBef>
                          <a:spcPts val="300"/>
                        </a:spcBef>
                        <a:spcAft>
                          <a:spcPts val="300"/>
                        </a:spcAft>
                      </a:pPr>
                      <a:r>
                        <a:rPr lang="en-US" sz="1000" b="1" dirty="0">
                          <a:effectLst/>
                          <a:latin typeface="Verdana" charset="0"/>
                          <a:ea typeface="Times New Roman" charset="0"/>
                          <a:cs typeface="Times New Roman" charset="0"/>
                        </a:rPr>
                        <a:t>Resource</a:t>
                      </a:r>
                      <a:endParaRPr lang="en-US" sz="1100" dirty="0">
                        <a:effectLst/>
                        <a:latin typeface="Verdana" charset="0"/>
                        <a:ea typeface="Times New Roman" charset="0"/>
                        <a:cs typeface="Times New Roman"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15000"/>
                        </a:lnSpc>
                        <a:spcBef>
                          <a:spcPts val="300"/>
                        </a:spcBef>
                        <a:spcAft>
                          <a:spcPts val="300"/>
                        </a:spcAft>
                      </a:pPr>
                      <a:r>
                        <a:rPr lang="en-US" sz="1000" b="1" dirty="0">
                          <a:effectLst/>
                          <a:latin typeface="Verdana" charset="0"/>
                          <a:ea typeface="Times New Roman" charset="0"/>
                          <a:cs typeface="Times New Roman" charset="0"/>
                        </a:rPr>
                        <a:t>Country</a:t>
                      </a:r>
                      <a:endParaRPr lang="en-US" sz="1100" dirty="0">
                        <a:effectLst/>
                        <a:latin typeface="Verdana" charset="0"/>
                        <a:ea typeface="Times New Roman" charset="0"/>
                        <a:cs typeface="Times New Roman"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lnSpc>
                          <a:spcPct val="115000"/>
                        </a:lnSpc>
                        <a:spcBef>
                          <a:spcPts val="300"/>
                        </a:spcBef>
                        <a:spcAft>
                          <a:spcPts val="300"/>
                        </a:spcAft>
                      </a:pPr>
                      <a:r>
                        <a:rPr lang="en-US" sz="1000" b="1" dirty="0">
                          <a:effectLst/>
                          <a:latin typeface="Verdana" charset="0"/>
                          <a:ea typeface="Times New Roman" charset="0"/>
                          <a:cs typeface="Times New Roman" charset="0"/>
                        </a:rPr>
                        <a:t>Total</a:t>
                      </a:r>
                      <a:endParaRPr lang="en-US" sz="1100" dirty="0">
                        <a:effectLst/>
                        <a:latin typeface="Verdana" charset="0"/>
                        <a:ea typeface="Times New Roman" charset="0"/>
                        <a:cs typeface="Times New Roman"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Bef>
                          <a:spcPts val="300"/>
                        </a:spcBef>
                        <a:spcAft>
                          <a:spcPts val="300"/>
                        </a:spcAft>
                      </a:pPr>
                      <a:r>
                        <a:rPr lang="en-US" sz="1000" b="1">
                          <a:effectLst/>
                          <a:latin typeface="Verdana" charset="0"/>
                          <a:ea typeface="Times New Roman" charset="0"/>
                          <a:cs typeface="Times New Roman" charset="0"/>
                        </a:rPr>
                        <a:t>Dedicated</a:t>
                      </a:r>
                      <a:endParaRPr lang="en-US" sz="1100">
                        <a:effectLst/>
                        <a:latin typeface="Verdana" charset="0"/>
                        <a:ea typeface="Times New Roman" charset="0"/>
                        <a:cs typeface="Times New Roman"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250283">
                <a:tc vMerge="1">
                  <a:txBody>
                    <a:bodyPr/>
                    <a:lstStyle/>
                    <a:p>
                      <a:endParaRPr lang="en-US"/>
                    </a:p>
                  </a:txBody>
                  <a:tcPr/>
                </a:tc>
                <a:tc vMerge="1">
                  <a:txBody>
                    <a:bodyPr/>
                    <a:lstStyle/>
                    <a:p>
                      <a:endParaRPr lang="en-US"/>
                    </a:p>
                  </a:txBody>
                  <a:tcPr/>
                </a:tc>
                <a:tc>
                  <a:txBody>
                    <a:bodyPr/>
                    <a:lstStyle/>
                    <a:p>
                      <a:pPr algn="ctr">
                        <a:lnSpc>
                          <a:spcPct val="115000"/>
                        </a:lnSpc>
                        <a:spcBef>
                          <a:spcPts val="300"/>
                        </a:spcBef>
                        <a:spcAft>
                          <a:spcPts val="300"/>
                        </a:spcAft>
                      </a:pPr>
                      <a:r>
                        <a:rPr lang="en-US" sz="900" b="1">
                          <a:effectLst/>
                          <a:latin typeface="Verdana" charset="0"/>
                          <a:ea typeface="Times New Roman" charset="0"/>
                          <a:cs typeface="Times New Roman" charset="0"/>
                        </a:rPr>
                        <a:t>CPU-cores</a:t>
                      </a:r>
                      <a:endParaRPr lang="en-US" sz="1100">
                        <a:effectLst/>
                        <a:latin typeface="Verdana" charset="0"/>
                        <a:ea typeface="Times New Roman" charset="0"/>
                        <a:cs typeface="Times New Roman"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Bef>
                          <a:spcPts val="300"/>
                        </a:spcBef>
                        <a:spcAft>
                          <a:spcPts val="300"/>
                        </a:spcAft>
                      </a:pPr>
                      <a:r>
                        <a:rPr lang="en-US" sz="900" b="1">
                          <a:effectLst/>
                          <a:latin typeface="Verdana" charset="0"/>
                          <a:ea typeface="Times New Roman" charset="0"/>
                          <a:cs typeface="Times New Roman" charset="0"/>
                        </a:rPr>
                        <a:t>GPU-cores</a:t>
                      </a:r>
                      <a:endParaRPr lang="en-US" sz="1100">
                        <a:effectLst/>
                        <a:latin typeface="Verdana" charset="0"/>
                        <a:ea typeface="Times New Roman" charset="0"/>
                        <a:cs typeface="Times New Roman"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Bef>
                          <a:spcPts val="300"/>
                        </a:spcBef>
                        <a:spcAft>
                          <a:spcPts val="300"/>
                        </a:spcAft>
                      </a:pPr>
                      <a:r>
                        <a:rPr lang="en-US" sz="900" b="1" dirty="0">
                          <a:effectLst/>
                          <a:latin typeface="Verdana" charset="0"/>
                          <a:ea typeface="Times New Roman" charset="0"/>
                          <a:cs typeface="Times New Roman" charset="0"/>
                        </a:rPr>
                        <a:t>Phi-cores</a:t>
                      </a:r>
                      <a:endParaRPr lang="en-US" sz="1100" dirty="0">
                        <a:effectLst/>
                        <a:latin typeface="Verdana" charset="0"/>
                        <a:ea typeface="Times New Roman" charset="0"/>
                        <a:cs typeface="Times New Roman"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Bef>
                          <a:spcPts val="300"/>
                        </a:spcBef>
                        <a:spcAft>
                          <a:spcPts val="300"/>
                        </a:spcAft>
                      </a:pPr>
                      <a:r>
                        <a:rPr lang="en-US" sz="900" b="1" dirty="0">
                          <a:effectLst/>
                          <a:latin typeface="Verdana" charset="0"/>
                          <a:ea typeface="Times New Roman" charset="0"/>
                          <a:cs typeface="Times New Roman" charset="0"/>
                        </a:rPr>
                        <a:t>CPU-hours</a:t>
                      </a:r>
                      <a:endParaRPr lang="en-US" sz="1100" dirty="0">
                        <a:effectLst/>
                        <a:latin typeface="Verdana" charset="0"/>
                        <a:ea typeface="Times New Roman" charset="0"/>
                        <a:cs typeface="Times New Roman"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Bef>
                          <a:spcPts val="300"/>
                        </a:spcBef>
                        <a:spcAft>
                          <a:spcPts val="300"/>
                        </a:spcAft>
                      </a:pPr>
                      <a:r>
                        <a:rPr lang="en-US" sz="900" b="1">
                          <a:effectLst/>
                          <a:latin typeface="Verdana" charset="0"/>
                          <a:ea typeface="Times New Roman" charset="0"/>
                          <a:cs typeface="Times New Roman" charset="0"/>
                        </a:rPr>
                        <a:t>GPU-hours</a:t>
                      </a:r>
                      <a:endParaRPr lang="en-US" sz="1100">
                        <a:effectLst/>
                        <a:latin typeface="Verdana" charset="0"/>
                        <a:ea typeface="Times New Roman" charset="0"/>
                        <a:cs typeface="Times New Roman"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Bef>
                          <a:spcPts val="300"/>
                        </a:spcBef>
                        <a:spcAft>
                          <a:spcPts val="300"/>
                        </a:spcAft>
                      </a:pPr>
                      <a:r>
                        <a:rPr lang="en-US" sz="900" b="1" dirty="0">
                          <a:effectLst/>
                          <a:latin typeface="Verdana" charset="0"/>
                          <a:ea typeface="Times New Roman" charset="0"/>
                          <a:cs typeface="Times New Roman" charset="0"/>
                        </a:rPr>
                        <a:t>Phi-hours</a:t>
                      </a:r>
                      <a:endParaRPr lang="en-US" sz="1100" dirty="0">
                        <a:effectLst/>
                        <a:latin typeface="Verdana" charset="0"/>
                        <a:ea typeface="Times New Roman" charset="0"/>
                        <a:cs typeface="Times New Roman" charset="0"/>
                      </a:endParaRPr>
                    </a:p>
                  </a:txBody>
                  <a:tcPr marL="63305" marR="633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50283">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ARIS</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Greece</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8,520</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3,000,000</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0283">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Cy-Tera</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Cyprus</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1,392</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16,128</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a:effectLst/>
                          <a:latin typeface="Verdana" charset="0"/>
                          <a:ea typeface="Times New Roman" charset="0"/>
                          <a:cs typeface="Times New Roman" charset="0"/>
                        </a:rPr>
                        <a:t>-</a:t>
                      </a:r>
                      <a:endParaRPr lang="en-US" sz="1100" b="1">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Bef>
                          <a:spcPts val="300"/>
                        </a:spcBef>
                        <a:spcAft>
                          <a:spcPts val="300"/>
                        </a:spcAft>
                      </a:pPr>
                      <a:r>
                        <a:rPr lang="en-US" sz="1000" b="1" dirty="0">
                          <a:effectLst/>
                          <a:latin typeface="Verdana" charset="0"/>
                          <a:ea typeface="Times New Roman" charset="0"/>
                          <a:cs typeface="Times New Roman" charset="0"/>
                        </a:rPr>
                        <a:t>1,829,088</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21,192,192</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0283">
                <a:tc>
                  <a:txBody>
                    <a:bodyPr/>
                    <a:lstStyle/>
                    <a:p>
                      <a:pPr algn="just">
                        <a:lnSpc>
                          <a:spcPct val="115000"/>
                        </a:lnSpc>
                        <a:spcBef>
                          <a:spcPts val="300"/>
                        </a:spcBef>
                        <a:spcAft>
                          <a:spcPts val="300"/>
                        </a:spcAft>
                      </a:pPr>
                      <a:r>
                        <a:rPr lang="en-US" sz="1000" b="1" dirty="0" err="1">
                          <a:effectLst/>
                          <a:latin typeface="Verdana" charset="0"/>
                          <a:ea typeface="Times New Roman" charset="0"/>
                          <a:cs typeface="Times New Roman" charset="0"/>
                        </a:rPr>
                        <a:t>Avitohol</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Bulgaria</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2,400</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18,300</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2,102,400</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16,030,800</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0283">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PARADOX</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Serbia</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1,696</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108,544</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742,848</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47,542,272</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0283">
                <a:tc>
                  <a:txBody>
                    <a:bodyPr/>
                    <a:lstStyle/>
                    <a:p>
                      <a:pPr algn="just">
                        <a:lnSpc>
                          <a:spcPct val="115000"/>
                        </a:lnSpc>
                        <a:spcBef>
                          <a:spcPts val="300"/>
                        </a:spcBef>
                        <a:spcAft>
                          <a:spcPts val="300"/>
                        </a:spcAft>
                      </a:pPr>
                      <a:r>
                        <a:rPr lang="en-US" sz="1000" b="1" i="0" dirty="0">
                          <a:effectLst/>
                          <a:latin typeface="Verdana" charset="0"/>
                          <a:ea typeface="Times New Roman" charset="0"/>
                          <a:cs typeface="Times New Roman" charset="0"/>
                        </a:rPr>
                        <a:t>NIIFI SC</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Bef>
                          <a:spcPts val="300"/>
                        </a:spcBef>
                        <a:spcAft>
                          <a:spcPts val="300"/>
                        </a:spcAft>
                      </a:pPr>
                      <a:r>
                        <a:rPr lang="en-US" sz="1000" b="1" i="0" dirty="0">
                          <a:effectLst/>
                          <a:latin typeface="Verdana" charset="0"/>
                          <a:ea typeface="Times New Roman" charset="0"/>
                          <a:cs typeface="Times New Roman" charset="0"/>
                        </a:rPr>
                        <a:t>Hungary</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768</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421,882</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0283">
                <a:tc>
                  <a:txBody>
                    <a:bodyPr/>
                    <a:lstStyle/>
                    <a:p>
                      <a:pPr algn="just">
                        <a:lnSpc>
                          <a:spcPct val="115000"/>
                        </a:lnSpc>
                        <a:spcBef>
                          <a:spcPts val="300"/>
                        </a:spcBef>
                        <a:spcAft>
                          <a:spcPts val="300"/>
                        </a:spcAft>
                      </a:pPr>
                      <a:r>
                        <a:rPr lang="en-US" sz="1000" b="1" i="0" dirty="0">
                          <a:effectLst/>
                          <a:latin typeface="Verdana" charset="0"/>
                          <a:ea typeface="Times New Roman" charset="0"/>
                          <a:cs typeface="Times New Roman" charset="0"/>
                        </a:rPr>
                        <a:t>Leo</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Bef>
                          <a:spcPts val="300"/>
                        </a:spcBef>
                        <a:spcAft>
                          <a:spcPts val="300"/>
                        </a:spcAft>
                      </a:pPr>
                      <a:r>
                        <a:rPr lang="en-US" sz="1000" b="1" i="0" dirty="0">
                          <a:effectLst/>
                          <a:latin typeface="Verdana" charset="0"/>
                          <a:ea typeface="Times New Roman" charset="0"/>
                          <a:cs typeface="Times New Roman" charset="0"/>
                        </a:rPr>
                        <a:t>Hungary</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1,344</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fi-FI" sz="1000" b="1" i="0" dirty="0" smtClean="0">
                          <a:effectLst/>
                          <a:latin typeface="Verdana" charset="0"/>
                          <a:ea typeface="Times New Roman" charset="0"/>
                          <a:cs typeface="Times New Roman" charset="0"/>
                        </a:rPr>
                        <a:t>628,992</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588,672</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cs-CZ" sz="1000" b="1" i="0" dirty="0" smtClean="0">
                          <a:effectLst/>
                          <a:latin typeface="Verdana" charset="0"/>
                          <a:ea typeface="Times New Roman" charset="0"/>
                          <a:cs typeface="Times New Roman" charset="0"/>
                        </a:rPr>
                        <a:t>275,498,496</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0283">
                <a:tc>
                  <a:txBody>
                    <a:bodyPr/>
                    <a:lstStyle/>
                    <a:p>
                      <a:pPr algn="just">
                        <a:lnSpc>
                          <a:spcPct val="115000"/>
                        </a:lnSpc>
                        <a:spcBef>
                          <a:spcPts val="300"/>
                        </a:spcBef>
                        <a:spcAft>
                          <a:spcPts val="300"/>
                        </a:spcAft>
                      </a:pPr>
                      <a:r>
                        <a:rPr lang="en-US" sz="1000" b="1" dirty="0" err="1" smtClean="0">
                          <a:effectLst/>
                          <a:latin typeface="Verdana" charset="0"/>
                          <a:ea typeface="Times New Roman" charset="0"/>
                          <a:cs typeface="Times New Roman" charset="0"/>
                        </a:rPr>
                        <a:t>InfraGRID</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Romania</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456</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3,136</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 </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350,400</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5,494,272</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0283">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ICAM</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Romania</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a:effectLst/>
                          <a:latin typeface="Verdana" charset="0"/>
                          <a:ea typeface="Times New Roman" charset="0"/>
                          <a:cs typeface="Times New Roman" charset="0"/>
                        </a:rPr>
                        <a:t>4,096</a:t>
                      </a:r>
                      <a:endParaRPr lang="en-US" sz="1100" b="1">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7,176,192</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0283">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FINKI</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Bef>
                          <a:spcPts val="300"/>
                        </a:spcBef>
                        <a:spcAft>
                          <a:spcPts val="300"/>
                        </a:spcAft>
                      </a:pPr>
                      <a:r>
                        <a:rPr lang="en-US" sz="1000" b="1" dirty="0">
                          <a:effectLst/>
                          <a:latin typeface="Verdana" charset="0"/>
                          <a:ea typeface="Times New Roman" charset="0"/>
                          <a:cs typeface="Times New Roman" charset="0"/>
                        </a:rPr>
                        <a:t>FYROM</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768</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336,384</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a:t>
                      </a:r>
                      <a:endParaRPr lang="en-US" sz="1100" b="1"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0283">
                <a:tc>
                  <a:txBody>
                    <a:bodyPr/>
                    <a:lstStyle/>
                    <a:p>
                      <a:pPr algn="just">
                        <a:lnSpc>
                          <a:spcPct val="115000"/>
                        </a:lnSpc>
                        <a:spcBef>
                          <a:spcPts val="300"/>
                        </a:spcBef>
                        <a:spcAft>
                          <a:spcPts val="300"/>
                        </a:spcAft>
                      </a:pPr>
                      <a:r>
                        <a:rPr lang="en-US" sz="1000" i="0" dirty="0">
                          <a:effectLst/>
                          <a:latin typeface="Verdana" charset="0"/>
                          <a:ea typeface="Times New Roman" charset="0"/>
                          <a:cs typeface="Times New Roman" charset="0"/>
                        </a:rPr>
                        <a:t>BA-HPC</a:t>
                      </a:r>
                      <a:endParaRPr lang="en-US" sz="1100"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Bef>
                          <a:spcPts val="300"/>
                        </a:spcBef>
                        <a:spcAft>
                          <a:spcPts val="300"/>
                        </a:spcAft>
                      </a:pPr>
                      <a:r>
                        <a:rPr lang="en-US" sz="1000" i="0" dirty="0">
                          <a:effectLst/>
                          <a:latin typeface="Verdana" charset="0"/>
                          <a:ea typeface="Times New Roman" charset="0"/>
                          <a:cs typeface="Times New Roman" charset="0"/>
                        </a:rPr>
                        <a:t>Egypt</a:t>
                      </a:r>
                      <a:endParaRPr lang="en-US" sz="1100"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i="0" dirty="0">
                          <a:effectLst/>
                          <a:latin typeface="Verdana" charset="0"/>
                          <a:ea typeface="Times New Roman" charset="0"/>
                          <a:cs typeface="Times New Roman" charset="0"/>
                        </a:rPr>
                        <a:t>1,040</a:t>
                      </a:r>
                      <a:endParaRPr lang="en-US" sz="1100"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i="0" dirty="0">
                          <a:effectLst/>
                          <a:latin typeface="Verdana" charset="0"/>
                          <a:ea typeface="Times New Roman" charset="0"/>
                          <a:cs typeface="Times New Roman" charset="0"/>
                        </a:rPr>
                        <a:t>-</a:t>
                      </a:r>
                      <a:endParaRPr lang="en-US" sz="1100"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i="0" dirty="0">
                          <a:effectLst/>
                          <a:latin typeface="Verdana" charset="0"/>
                          <a:ea typeface="Times New Roman" charset="0"/>
                          <a:cs typeface="Times New Roman" charset="0"/>
                        </a:rPr>
                        <a:t>-</a:t>
                      </a:r>
                      <a:endParaRPr lang="en-US" sz="1100"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i="0" dirty="0">
                          <a:effectLst/>
                          <a:latin typeface="Verdana" charset="0"/>
                          <a:ea typeface="Times New Roman" charset="0"/>
                          <a:cs typeface="Times New Roman" charset="0"/>
                        </a:rPr>
                        <a:t>1,822,080</a:t>
                      </a:r>
                      <a:endParaRPr lang="en-US" sz="1100"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i="0" dirty="0">
                          <a:effectLst/>
                          <a:latin typeface="Verdana" charset="0"/>
                          <a:ea typeface="Times New Roman" charset="0"/>
                          <a:cs typeface="Times New Roman" charset="0"/>
                        </a:rPr>
                        <a:t>-</a:t>
                      </a:r>
                      <a:endParaRPr lang="en-US" sz="1100"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i="0" dirty="0">
                          <a:effectLst/>
                          <a:latin typeface="Verdana" charset="0"/>
                          <a:ea typeface="Times New Roman" charset="0"/>
                          <a:cs typeface="Times New Roman" charset="0"/>
                        </a:rPr>
                        <a:t>-</a:t>
                      </a:r>
                      <a:endParaRPr lang="en-US" sz="1100"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0283">
                <a:tc>
                  <a:txBody>
                    <a:bodyPr/>
                    <a:lstStyle/>
                    <a:p>
                      <a:pPr algn="just">
                        <a:lnSpc>
                          <a:spcPct val="115000"/>
                        </a:lnSpc>
                        <a:spcBef>
                          <a:spcPts val="300"/>
                        </a:spcBef>
                        <a:spcAft>
                          <a:spcPts val="300"/>
                        </a:spcAft>
                      </a:pPr>
                      <a:r>
                        <a:rPr lang="en-US" sz="1000" b="1" i="0" dirty="0">
                          <a:effectLst/>
                          <a:latin typeface="Verdana" charset="0"/>
                          <a:ea typeface="Times New Roman" charset="0"/>
                          <a:cs typeface="Times New Roman" charset="0"/>
                        </a:rPr>
                        <a:t>Gamma</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Bef>
                          <a:spcPts val="300"/>
                        </a:spcBef>
                        <a:spcAft>
                          <a:spcPts val="300"/>
                        </a:spcAft>
                      </a:pPr>
                      <a:r>
                        <a:rPr lang="en-US" sz="1000" b="1" i="0" dirty="0">
                          <a:effectLst/>
                          <a:latin typeface="Verdana" charset="0"/>
                          <a:ea typeface="Times New Roman" charset="0"/>
                          <a:cs typeface="Times New Roman" charset="0"/>
                        </a:rPr>
                        <a:t>Jordan</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8</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2,496</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spcBef>
                          <a:spcPts val="300"/>
                        </a:spcBef>
                        <a:spcAft>
                          <a:spcPts val="300"/>
                        </a:spcAft>
                      </a:pPr>
                      <a:r>
                        <a:rPr lang="en-US" sz="1000" b="1" i="0" dirty="0">
                          <a:effectLst/>
                          <a:latin typeface="Verdana" charset="0"/>
                          <a:ea typeface="Times New Roman" charset="0"/>
                          <a:cs typeface="Times New Roman" charset="0"/>
                        </a:rPr>
                        <a:t>70,080</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21,864,960</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Bef>
                          <a:spcPts val="300"/>
                        </a:spcBef>
                        <a:spcAft>
                          <a:spcPts val="300"/>
                        </a:spcAft>
                      </a:pPr>
                      <a:r>
                        <a:rPr lang="en-US" sz="1000" b="1" i="0" dirty="0">
                          <a:effectLst/>
                          <a:latin typeface="Verdana" charset="0"/>
                          <a:ea typeface="Times New Roman" charset="0"/>
                          <a:cs typeface="Times New Roman" charset="0"/>
                        </a:rPr>
                        <a:t>-</a:t>
                      </a:r>
                      <a:endParaRPr lang="en-US" sz="1100" b="1" i="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88267">
                <a:tc gridSpan="2">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Total</a:t>
                      </a:r>
                      <a:endParaRPr lang="en-US" sz="110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r">
                        <a:lnSpc>
                          <a:spcPct val="115000"/>
                        </a:lnSpc>
                        <a:spcBef>
                          <a:spcPts val="300"/>
                        </a:spcBef>
                        <a:spcAft>
                          <a:spcPts val="300"/>
                        </a:spcAft>
                      </a:pPr>
                      <a:r>
                        <a:rPr lang="en-US" sz="1000" b="1" dirty="0">
                          <a:effectLst/>
                          <a:latin typeface="Verdana" charset="0"/>
                          <a:ea typeface="Times New Roman" charset="0"/>
                          <a:cs typeface="Times New Roman" charset="0"/>
                        </a:rPr>
                        <a:t>22,816</a:t>
                      </a:r>
                      <a:endParaRPr lang="en-US" sz="110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lnSpc>
                          <a:spcPct val="115000"/>
                        </a:lnSpc>
                        <a:spcBef>
                          <a:spcPts val="300"/>
                        </a:spcBef>
                        <a:spcAft>
                          <a:spcPts val="300"/>
                        </a:spcAft>
                      </a:pPr>
                      <a:r>
                        <a:rPr lang="cs-CZ" sz="1000" b="1" dirty="0" smtClean="0">
                          <a:effectLst/>
                          <a:latin typeface="Verdana" charset="0"/>
                          <a:ea typeface="Times New Roman" charset="0"/>
                          <a:cs typeface="Times New Roman" charset="0"/>
                        </a:rPr>
                        <a:t>759,296</a:t>
                      </a:r>
                      <a:endParaRPr lang="en-US" sz="110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300"/>
                        </a:spcBef>
                        <a:spcAft>
                          <a:spcPts val="300"/>
                        </a:spcAft>
                      </a:pPr>
                      <a:r>
                        <a:rPr lang="en-US" sz="1000" b="1" dirty="0">
                          <a:effectLst/>
                          <a:latin typeface="Verdana" charset="0"/>
                          <a:ea typeface="Times New Roman" charset="0"/>
                          <a:cs typeface="Times New Roman" charset="0"/>
                        </a:rPr>
                        <a:t>18,300</a:t>
                      </a:r>
                      <a:endParaRPr lang="en-US" sz="1100" dirty="0">
                        <a:effectLst/>
                        <a:latin typeface="Verdana" charset="0"/>
                        <a:ea typeface="Times New Roman" charset="0"/>
                        <a:cs typeface="Times New Roman" charset="0"/>
                      </a:endParaRPr>
                    </a:p>
                    <a:p>
                      <a:pPr algn="r">
                        <a:lnSpc>
                          <a:spcPct val="115000"/>
                        </a:lnSpc>
                        <a:spcBef>
                          <a:spcPts val="300"/>
                        </a:spcBef>
                        <a:spcAft>
                          <a:spcPts val="300"/>
                        </a:spcAft>
                      </a:pPr>
                      <a:r>
                        <a:rPr lang="en-US" sz="1000" b="1" dirty="0">
                          <a:effectLst/>
                          <a:latin typeface="Verdana" charset="0"/>
                          <a:ea typeface="Times New Roman" charset="0"/>
                          <a:cs typeface="Times New Roman" charset="0"/>
                        </a:rPr>
                        <a:t> </a:t>
                      </a:r>
                      <a:endParaRPr lang="en-US" sz="110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300"/>
                        </a:spcBef>
                        <a:spcAft>
                          <a:spcPts val="300"/>
                        </a:spcAft>
                      </a:pPr>
                      <a:r>
                        <a:rPr lang="is-IS" sz="1000" b="1" dirty="0" smtClean="0">
                          <a:effectLst/>
                          <a:latin typeface="Verdana" charset="0"/>
                          <a:ea typeface="Times New Roman" charset="0"/>
                          <a:cs typeface="Times New Roman" charset="0"/>
                        </a:rPr>
                        <a:t>19,273,978</a:t>
                      </a:r>
                      <a:endParaRPr lang="en-US" sz="110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lnSpc>
                          <a:spcPct val="115000"/>
                        </a:lnSpc>
                        <a:spcBef>
                          <a:spcPts val="300"/>
                        </a:spcBef>
                        <a:spcAft>
                          <a:spcPts val="300"/>
                        </a:spcAft>
                      </a:pPr>
                      <a:r>
                        <a:rPr lang="fi-FI" sz="1000" b="1" dirty="0" smtClean="0">
                          <a:effectLst/>
                          <a:latin typeface="Verdana" charset="0"/>
                          <a:ea typeface="Times New Roman" charset="0"/>
                          <a:cs typeface="Times New Roman" charset="0"/>
                        </a:rPr>
                        <a:t>367,353,754</a:t>
                      </a:r>
                      <a:endParaRPr lang="en-US" sz="110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300"/>
                        </a:spcBef>
                        <a:spcAft>
                          <a:spcPts val="300"/>
                        </a:spcAft>
                      </a:pPr>
                      <a:r>
                        <a:rPr lang="en-US" sz="1000" b="1" dirty="0" smtClean="0">
                          <a:effectLst/>
                          <a:latin typeface="Verdana" charset="0"/>
                          <a:ea typeface="Times New Roman" charset="0"/>
                          <a:cs typeface="Times New Roman" charset="0"/>
                        </a:rPr>
                        <a:t>16,030,800</a:t>
                      </a:r>
                    </a:p>
                    <a:p>
                      <a:pPr algn="r">
                        <a:lnSpc>
                          <a:spcPct val="115000"/>
                        </a:lnSpc>
                        <a:spcBef>
                          <a:spcPts val="300"/>
                        </a:spcBef>
                        <a:spcAft>
                          <a:spcPts val="300"/>
                        </a:spcAft>
                      </a:pPr>
                      <a:endParaRPr lang="en-US" sz="1100" dirty="0">
                        <a:effectLst/>
                        <a:latin typeface="Verdana" charset="0"/>
                        <a:ea typeface="Times New Roman" charset="0"/>
                        <a:cs typeface="Times New Roman" charset="0"/>
                      </a:endParaRPr>
                    </a:p>
                  </a:txBody>
                  <a:tcPr marL="63305" marR="63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extLst>
      <p:ext uri="{BB962C8B-B14F-4D97-AF65-F5344CB8AC3E}">
        <p14:creationId xmlns:p14="http://schemas.microsoft.com/office/powerpoint/2010/main" val="16437570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081889" cy="1038958"/>
          </a:xfrm>
        </p:spPr>
        <p:txBody>
          <a:bodyPr/>
          <a:lstStyle/>
          <a:p>
            <a:r>
              <a:rPr lang="en-US" dirty="0" smtClean="0"/>
              <a:t>Data management services </a:t>
            </a:r>
            <a:endParaRPr lang="el-GR" dirty="0"/>
          </a:p>
        </p:txBody>
      </p:sp>
      <p:pic>
        <p:nvPicPr>
          <p:cNvPr id="6" name="Picture 2" descr="\\isnogood\WP\Texnika\PROJECTS\SEE-INFRA\VI-SEEM\WP2-Communication-Marketing-Innovation\VI-SEEM-logo\logo_VISEEM_FINAL_WE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9407" y="0"/>
            <a:ext cx="954594" cy="914400"/>
          </a:xfrm>
          <a:prstGeom prst="rect">
            <a:avLst/>
          </a:prstGeom>
          <a:noFill/>
          <a:extLst>
            <a:ext uri="{909E8E84-426E-40DD-AFC4-6F175D3DCCD1}">
              <a14:hiddenFill xmlns:a14="http://schemas.microsoft.com/office/drawing/2010/main">
                <a:solidFill>
                  <a:srgbClr val="FFFFFF"/>
                </a:solidFill>
              </a14:hiddenFill>
            </a:ext>
          </a:extLst>
        </p:spPr>
      </p:pic>
      <p:pic>
        <p:nvPicPr>
          <p:cNvPr id="7" name="Kép 3"/>
          <p:cNvPicPr/>
          <p:nvPr/>
        </p:nvPicPr>
        <p:blipFill>
          <a:blip r:embed="rId3" cstate="print">
            <a:extLst>
              <a:ext uri="{28A0092B-C50C-407E-A947-70E740481C1C}">
                <a14:useLocalDpi xmlns:a14="http://schemas.microsoft.com/office/drawing/2010/main" val="0"/>
              </a:ext>
            </a:extLst>
          </a:blip>
          <a:stretch>
            <a:fillRect/>
          </a:stretch>
        </p:blipFill>
        <p:spPr>
          <a:xfrm>
            <a:off x="377134" y="1404152"/>
            <a:ext cx="7542677" cy="4920700"/>
          </a:xfrm>
          <a:prstGeom prst="rect">
            <a:avLst/>
          </a:prstGeom>
        </p:spPr>
      </p:pic>
      <p:sp>
        <p:nvSpPr>
          <p:cNvPr id="5" name="Footer Placeholder 3"/>
          <p:cNvSpPr txBox="1">
            <a:spLocks/>
          </p:cNvSpPr>
          <p:nvPr/>
        </p:nvSpPr>
        <p:spPr>
          <a:xfrm>
            <a:off x="2438400" y="6564314"/>
            <a:ext cx="6705600" cy="293687"/>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Arial" charset="0"/>
              </a:defRPr>
            </a:lvl1pPr>
            <a:lvl2pPr marL="457200" algn="l" rtl="0" eaLnBrk="0" fontAlgn="base" hangingPunct="0">
              <a:spcBef>
                <a:spcPct val="0"/>
              </a:spcBef>
              <a:spcAft>
                <a:spcPct val="0"/>
              </a:spcAft>
              <a:defRPr kern="1200">
                <a:solidFill>
                  <a:schemeClr val="tx1"/>
                </a:solidFill>
                <a:latin typeface="Calibri" pitchFamily="34" charset="0"/>
                <a:ea typeface="+mn-ea"/>
                <a:cs typeface="Arial" charset="0"/>
              </a:defRPr>
            </a:lvl2pPr>
            <a:lvl3pPr marL="914400" algn="l" rtl="0" eaLnBrk="0" fontAlgn="base" hangingPunct="0">
              <a:spcBef>
                <a:spcPct val="0"/>
              </a:spcBef>
              <a:spcAft>
                <a:spcPct val="0"/>
              </a:spcAft>
              <a:defRPr kern="1200">
                <a:solidFill>
                  <a:schemeClr val="tx1"/>
                </a:solidFill>
                <a:latin typeface="Calibri" pitchFamily="34" charset="0"/>
                <a:ea typeface="+mn-ea"/>
                <a:cs typeface="Arial" charset="0"/>
              </a:defRPr>
            </a:lvl3pPr>
            <a:lvl4pPr marL="1371600" algn="l" rtl="0" eaLnBrk="0" fontAlgn="base" hangingPunct="0">
              <a:spcBef>
                <a:spcPct val="0"/>
              </a:spcBef>
              <a:spcAft>
                <a:spcPct val="0"/>
              </a:spcAft>
              <a:defRPr kern="1200">
                <a:solidFill>
                  <a:schemeClr val="tx1"/>
                </a:solidFill>
                <a:latin typeface="Calibri" pitchFamily="34" charset="0"/>
                <a:ea typeface="+mn-ea"/>
                <a:cs typeface="Arial" charset="0"/>
              </a:defRPr>
            </a:lvl4pPr>
            <a:lvl5pPr marL="1828800" algn="l" rtl="0" eaLnBrk="0" fontAlgn="base" hangingPunct="0">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it-IT" smtClean="0">
                <a:latin typeface="Calibri" charset="0"/>
                <a:ea typeface="Calibri" charset="0"/>
                <a:cs typeface="Calibri" charset="0"/>
              </a:rPr>
              <a:t>CHEP Conference 2018, Sofia, Bulgaria</a:t>
            </a:r>
            <a:endParaRPr lang="el-GR" dirty="0">
              <a:latin typeface="Calibri" charset="0"/>
              <a:ea typeface="Calibri" charset="0"/>
              <a:cs typeface="Calibri" charset="0"/>
            </a:endParaRPr>
          </a:p>
        </p:txBody>
      </p:sp>
    </p:spTree>
    <p:extLst>
      <p:ext uri="{BB962C8B-B14F-4D97-AF65-F5344CB8AC3E}">
        <p14:creationId xmlns:p14="http://schemas.microsoft.com/office/powerpoint/2010/main" val="12528714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Accounting system</a:t>
            </a:r>
            <a:endParaRPr lang="en-US" dirty="0"/>
          </a:p>
        </p:txBody>
      </p:sp>
      <p:pic>
        <p:nvPicPr>
          <p:cNvPr id="4" name="Picture 3" descr="/Users/dusan/Desktop/Picture1.png"/>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352800"/>
            <a:ext cx="2831465" cy="2879725"/>
          </a:xfrm>
          <a:prstGeom prst="rect">
            <a:avLst/>
          </a:prstGeom>
          <a:noFill/>
          <a:ln>
            <a:noFill/>
          </a:ln>
        </p:spPr>
      </p:pic>
      <p:pic>
        <p:nvPicPr>
          <p:cNvPr id="5" name="Content Placeholder 4"/>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24576"/>
          <a:stretch/>
        </p:blipFill>
        <p:spPr>
          <a:xfrm>
            <a:off x="4800600" y="914400"/>
            <a:ext cx="4273223" cy="5359028"/>
          </a:xfrm>
          <a:prstGeom prst="rect">
            <a:avLst/>
          </a:prstGeom>
        </p:spPr>
      </p:pic>
      <p:sp>
        <p:nvSpPr>
          <p:cNvPr id="6" name="TextBox 5"/>
          <p:cNvSpPr txBox="1"/>
          <p:nvPr/>
        </p:nvSpPr>
        <p:spPr>
          <a:xfrm>
            <a:off x="685801" y="1138535"/>
            <a:ext cx="3886200" cy="923330"/>
          </a:xfrm>
          <a:prstGeom prst="rect">
            <a:avLst/>
          </a:prstGeom>
          <a:noFill/>
        </p:spPr>
        <p:txBody>
          <a:bodyPr wrap="square" rtlCol="0">
            <a:spAutoFit/>
          </a:bodyPr>
          <a:lstStyle/>
          <a:p>
            <a:r>
              <a:rPr lang="en-US" dirty="0" smtClean="0"/>
              <a:t>The accounting system covers HPC, Grid, Cloud, data resources </a:t>
            </a:r>
          </a:p>
          <a:p>
            <a:r>
              <a:rPr lang="en-US" dirty="0"/>
              <a:t>a</a:t>
            </a:r>
            <a:r>
              <a:rPr lang="en-US" dirty="0" smtClean="0"/>
              <a:t>nd services</a:t>
            </a:r>
            <a:endParaRPr lang="en-US" dirty="0"/>
          </a:p>
        </p:txBody>
      </p:sp>
      <p:sp>
        <p:nvSpPr>
          <p:cNvPr id="8" name="Footer Placeholder 2"/>
          <p:cNvSpPr txBox="1">
            <a:spLocks/>
          </p:cNvSpPr>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20000"/>
              </a:spcBef>
              <a:spcAft>
                <a:spcPct val="0"/>
              </a:spcAft>
              <a:buFont typeface="Arial" charset="0"/>
              <a:buChar char="•"/>
              <a:defRPr sz="320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9pPr>
          </a:lstStyle>
          <a:p>
            <a:pPr eaLnBrk="1" hangingPunct="1">
              <a:spcBef>
                <a:spcPct val="0"/>
              </a:spcBef>
              <a:buFontTx/>
              <a:buNone/>
            </a:pPr>
            <a:r>
              <a:rPr lang="it-IT" altLang="en-US" sz="1800" smtClean="0"/>
              <a:t>CHEP Conference 2018, Sofia, Bulgaria</a:t>
            </a:r>
            <a:endParaRPr lang="en-US" altLang="en-US" sz="1800" dirty="0"/>
          </a:p>
        </p:txBody>
      </p:sp>
    </p:spTree>
    <p:extLst>
      <p:ext uri="{BB962C8B-B14F-4D97-AF65-F5344CB8AC3E}">
        <p14:creationId xmlns:p14="http://schemas.microsoft.com/office/powerpoint/2010/main" val="418741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7620000" cy="914400"/>
          </a:xfrm>
        </p:spPr>
        <p:txBody>
          <a:bodyPr/>
          <a:lstStyle/>
          <a:p>
            <a:r>
              <a:rPr lang="en-US" dirty="0" smtClean="0"/>
              <a:t>Applications from Life Sciences</a:t>
            </a:r>
            <a:endParaRPr lang="en-US" dirty="0"/>
          </a:p>
        </p:txBody>
      </p:sp>
      <p:sp>
        <p:nvSpPr>
          <p:cNvPr id="3" name="Content Placeholder 2"/>
          <p:cNvSpPr>
            <a:spLocks noGrp="1"/>
          </p:cNvSpPr>
          <p:nvPr>
            <p:ph idx="1"/>
          </p:nvPr>
        </p:nvSpPr>
        <p:spPr>
          <a:xfrm>
            <a:off x="3352800" y="1011238"/>
            <a:ext cx="5768566" cy="3535363"/>
          </a:xfrm>
        </p:spPr>
        <p:txBody>
          <a:bodyPr/>
          <a:lstStyle/>
          <a:p>
            <a:r>
              <a:rPr lang="en-US" sz="1600" dirty="0" smtClean="0"/>
              <a:t>Simulations </a:t>
            </a:r>
            <a:r>
              <a:rPr lang="en-US" sz="1600" dirty="0"/>
              <a:t>can reduce the costs of developing new cures, which </a:t>
            </a:r>
            <a:r>
              <a:rPr lang="en-US" sz="1600" dirty="0" smtClean="0"/>
              <a:t>take </a:t>
            </a:r>
            <a:r>
              <a:rPr lang="en-US" sz="1600" dirty="0"/>
              <a:t>12-15 years and </a:t>
            </a:r>
            <a:r>
              <a:rPr lang="en-US" sz="1600" dirty="0" smtClean="0"/>
              <a:t>cost </a:t>
            </a:r>
            <a:r>
              <a:rPr lang="en-US" sz="1600" dirty="0"/>
              <a:t>between 600 and 800 million US dollars, and accelerate process of compounds selection that are considered as part of new medicine. </a:t>
            </a:r>
          </a:p>
          <a:p>
            <a:r>
              <a:rPr lang="en-US" sz="1600" dirty="0"/>
              <a:t>Molecular dynamics simulations </a:t>
            </a:r>
            <a:r>
              <a:rPr lang="en-US" sz="1600" dirty="0" smtClean="0"/>
              <a:t>using GROMACS and NAMD focused </a:t>
            </a:r>
            <a:r>
              <a:rPr lang="en-US" sz="1600" dirty="0"/>
              <a:t>on the examination of interactions between synthetized molecule and proteins of the cell membrane. </a:t>
            </a:r>
            <a:endParaRPr lang="en-US" sz="1600" dirty="0" smtClean="0"/>
          </a:p>
          <a:p>
            <a:r>
              <a:rPr lang="en-US" sz="1600" dirty="0" smtClean="0"/>
              <a:t>17 </a:t>
            </a:r>
            <a:r>
              <a:rPr lang="en-US" sz="1600" dirty="0"/>
              <a:t>new and previously unknown molecules were synthetized, which are based on the existence of enol carbonate structural units</a:t>
            </a:r>
            <a:endParaRPr lang="en-US" sz="1600" dirty="0" smtClean="0"/>
          </a:p>
          <a:p>
            <a:r>
              <a:rPr lang="en-US" sz="1600" dirty="0" err="1"/>
              <a:t>Cournia</a:t>
            </a:r>
            <a:r>
              <a:rPr lang="en-US" sz="1600" dirty="0"/>
              <a:t> lab at the Biomedical Research Foundation, Academy of Athens participated in an international drug design competition. This competition was organized as a blind computational prediction of experimental results, and was coordinated by the </a:t>
            </a:r>
            <a:r>
              <a:rPr lang="en-US" sz="1600" dirty="0">
                <a:hlinkClick r:id="rId2"/>
              </a:rPr>
              <a:t>Drug Design Data Resource (D3R)</a:t>
            </a:r>
            <a:r>
              <a:rPr lang="en-US" sz="1600" dirty="0"/>
              <a:t>, University of </a:t>
            </a:r>
            <a:r>
              <a:rPr lang="en-US" sz="1600" dirty="0" smtClean="0"/>
              <a:t>California. </a:t>
            </a:r>
            <a:r>
              <a:rPr lang="en-US" sz="1600" dirty="0" err="1"/>
              <a:t>Cournia</a:t>
            </a:r>
            <a:r>
              <a:rPr lang="en-US" sz="1600" dirty="0"/>
              <a:t> lab ranked 1st in the pose predictions out of 49 completed submissions with a median RMSD of 0.99 Å</a:t>
            </a:r>
          </a:p>
          <a:p>
            <a:endParaRPr lang="en-US" sz="2000" dirty="0"/>
          </a:p>
        </p:txBody>
      </p:sp>
      <p:pic>
        <p:nvPicPr>
          <p:cNvPr id="4" name="Picture 2" descr="screen-shot-2018-05-07-at-14-35-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219200"/>
            <a:ext cx="2857500" cy="1933576"/>
          </a:xfrm>
          <a:prstGeom prst="rect">
            <a:avLst/>
          </a:prstGeom>
          <a:noFill/>
          <a:extLst>
            <a:ext uri="{909E8E84-426E-40DD-AFC4-6F175D3DCCD1}">
              <a14:hiddenFill xmlns:a14="http://schemas.microsoft.com/office/drawing/2010/main">
                <a:solidFill>
                  <a:srgbClr val="FFFFFF"/>
                </a:solidFill>
              </a14:hiddenFill>
            </a:ext>
          </a:extLst>
        </p:spPr>
      </p:pic>
      <p:pic>
        <p:nvPicPr>
          <p:cNvPr id="73730" name="Picture 2" descr="screen-shot-2018-03-06-at-14-57-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886200"/>
            <a:ext cx="3581400" cy="1733551"/>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3"/>
          <p:cNvSpPr txBox="1">
            <a:spLocks/>
          </p:cNvSpPr>
          <p:nvPr/>
        </p:nvSpPr>
        <p:spPr>
          <a:xfrm>
            <a:off x="2438400" y="6564314"/>
            <a:ext cx="6705600" cy="293687"/>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Arial" charset="0"/>
              </a:defRPr>
            </a:lvl1pPr>
            <a:lvl2pPr marL="457200" algn="l" rtl="0" eaLnBrk="0" fontAlgn="base" hangingPunct="0">
              <a:spcBef>
                <a:spcPct val="0"/>
              </a:spcBef>
              <a:spcAft>
                <a:spcPct val="0"/>
              </a:spcAft>
              <a:defRPr kern="1200">
                <a:solidFill>
                  <a:schemeClr val="tx1"/>
                </a:solidFill>
                <a:latin typeface="Calibri" pitchFamily="34" charset="0"/>
                <a:ea typeface="+mn-ea"/>
                <a:cs typeface="Arial" charset="0"/>
              </a:defRPr>
            </a:lvl2pPr>
            <a:lvl3pPr marL="914400" algn="l" rtl="0" eaLnBrk="0" fontAlgn="base" hangingPunct="0">
              <a:spcBef>
                <a:spcPct val="0"/>
              </a:spcBef>
              <a:spcAft>
                <a:spcPct val="0"/>
              </a:spcAft>
              <a:defRPr kern="1200">
                <a:solidFill>
                  <a:schemeClr val="tx1"/>
                </a:solidFill>
                <a:latin typeface="Calibri" pitchFamily="34" charset="0"/>
                <a:ea typeface="+mn-ea"/>
                <a:cs typeface="Arial" charset="0"/>
              </a:defRPr>
            </a:lvl3pPr>
            <a:lvl4pPr marL="1371600" algn="l" rtl="0" eaLnBrk="0" fontAlgn="base" hangingPunct="0">
              <a:spcBef>
                <a:spcPct val="0"/>
              </a:spcBef>
              <a:spcAft>
                <a:spcPct val="0"/>
              </a:spcAft>
              <a:defRPr kern="1200">
                <a:solidFill>
                  <a:schemeClr val="tx1"/>
                </a:solidFill>
                <a:latin typeface="Calibri" pitchFamily="34" charset="0"/>
                <a:ea typeface="+mn-ea"/>
                <a:cs typeface="Arial" charset="0"/>
              </a:defRPr>
            </a:lvl4pPr>
            <a:lvl5pPr marL="1828800" algn="l" rtl="0" eaLnBrk="0" fontAlgn="base" hangingPunct="0">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it-IT" smtClean="0">
                <a:latin typeface="Calibri" charset="0"/>
                <a:ea typeface="Calibri" charset="0"/>
                <a:cs typeface="Calibri" charset="0"/>
              </a:rPr>
              <a:t>CHEP Conference 2018, Sofia, Bulgaria</a:t>
            </a:r>
            <a:endParaRPr lang="el-GR" dirty="0">
              <a:latin typeface="Calibri" charset="0"/>
              <a:ea typeface="Calibri" charset="0"/>
              <a:cs typeface="Calibri" charset="0"/>
            </a:endParaRPr>
          </a:p>
        </p:txBody>
      </p:sp>
    </p:spTree>
    <p:extLst>
      <p:ext uri="{BB962C8B-B14F-4D97-AF65-F5344CB8AC3E}">
        <p14:creationId xmlns:p14="http://schemas.microsoft.com/office/powerpoint/2010/main" val="3273551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7620000" cy="914400"/>
          </a:xfrm>
        </p:spPr>
        <p:txBody>
          <a:bodyPr/>
          <a:lstStyle/>
          <a:p>
            <a:r>
              <a:rPr lang="en-US" dirty="0" smtClean="0"/>
              <a:t>Applications from climatology</a:t>
            </a:r>
            <a:endParaRPr lang="en-US" dirty="0"/>
          </a:p>
        </p:txBody>
      </p:sp>
      <p:pic>
        <p:nvPicPr>
          <p:cNvPr id="74754" name="Picture 2" descr="http://vi-seem.eu/wp-content/uploads/sites/10/2018/04/Picture1-300x27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3" y="1066800"/>
            <a:ext cx="2857500" cy="26003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352800" y="1087511"/>
            <a:ext cx="5791200" cy="2031325"/>
          </a:xfrm>
          <a:prstGeom prst="rect">
            <a:avLst/>
          </a:prstGeom>
        </p:spPr>
        <p:txBody>
          <a:bodyPr wrap="square">
            <a:spAutoFit/>
          </a:bodyPr>
          <a:lstStyle/>
          <a:p>
            <a:r>
              <a:rPr lang="en-US" dirty="0" smtClean="0"/>
              <a:t>Publicly </a:t>
            </a:r>
            <a:r>
              <a:rPr lang="en-US" dirty="0"/>
              <a:t>released source code </a:t>
            </a:r>
            <a:r>
              <a:rPr lang="en-US" dirty="0" smtClean="0"/>
              <a:t>have been developed, using a hybrid GPGPU cluster, that </a:t>
            </a:r>
            <a:r>
              <a:rPr lang="en-US" dirty="0"/>
              <a:t>automatically ports the kinetics calculations on GPU architectures. </a:t>
            </a:r>
            <a:endParaRPr lang="en-US" dirty="0" smtClean="0"/>
          </a:p>
          <a:p>
            <a:r>
              <a:rPr lang="en-US" dirty="0" smtClean="0"/>
              <a:t>Each </a:t>
            </a:r>
            <a:r>
              <a:rPr lang="en-US" dirty="0"/>
              <a:t>GPU thread calculates the chemical concentrations of an individual atmospheric grid </a:t>
            </a:r>
            <a:r>
              <a:rPr lang="en-US" dirty="0" smtClean="0"/>
              <a:t>box. </a:t>
            </a:r>
          </a:p>
          <a:p>
            <a:r>
              <a:rPr lang="en-US" dirty="0" smtClean="0"/>
              <a:t>The </a:t>
            </a:r>
            <a:r>
              <a:rPr lang="en-US" dirty="0"/>
              <a:t>achieved performance showed up to 22.4× improvement of the kernel execution </a:t>
            </a:r>
            <a:r>
              <a:rPr lang="en-US" dirty="0" smtClean="0"/>
              <a:t>time</a:t>
            </a:r>
            <a:endParaRPr lang="en-US" dirty="0"/>
          </a:p>
        </p:txBody>
      </p:sp>
      <p:pic>
        <p:nvPicPr>
          <p:cNvPr id="74756" name="Picture 4" descr="screen-shot-2017-10-02-at-12-44-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464" y="3667125"/>
            <a:ext cx="2857500" cy="286908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200400" y="3938280"/>
            <a:ext cx="5791200" cy="2585323"/>
          </a:xfrm>
          <a:prstGeom prst="rect">
            <a:avLst/>
          </a:prstGeom>
        </p:spPr>
        <p:txBody>
          <a:bodyPr wrap="square">
            <a:spAutoFit/>
          </a:bodyPr>
          <a:lstStyle/>
          <a:p>
            <a:r>
              <a:rPr lang="en-US" dirty="0" smtClean="0"/>
              <a:t>The </a:t>
            </a:r>
            <a:r>
              <a:rPr lang="en-US" dirty="0"/>
              <a:t>latest version of the </a:t>
            </a:r>
            <a:r>
              <a:rPr lang="en-US" dirty="0" smtClean="0"/>
              <a:t>Regional Climate Model system RegCM4</a:t>
            </a:r>
            <a:r>
              <a:rPr lang="en-US" dirty="0"/>
              <a:t>, is now fully supported by the ESP. It can be applied to any region of the World, with grid spacing of up to about 10 </a:t>
            </a:r>
            <a:r>
              <a:rPr lang="en-US" dirty="0" smtClean="0"/>
              <a:t>km and </a:t>
            </a:r>
            <a:r>
              <a:rPr lang="en-US" dirty="0"/>
              <a:t>for a wide range of studies, from process studies to paleoclimate and future climate simulation. The study documents the performance of 20 different model configurations in representing the basic spatial and temporal patterns of the SE European climate for the period 1999-2009</a:t>
            </a:r>
          </a:p>
        </p:txBody>
      </p:sp>
      <p:sp>
        <p:nvSpPr>
          <p:cNvPr id="8" name="Footer Placeholder 2"/>
          <p:cNvSpPr txBox="1">
            <a:spLocks/>
          </p:cNvSpPr>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20000"/>
              </a:spcBef>
              <a:spcAft>
                <a:spcPct val="0"/>
              </a:spcAft>
              <a:buFont typeface="Arial" charset="0"/>
              <a:buChar char="•"/>
              <a:defRPr sz="320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9pPr>
          </a:lstStyle>
          <a:p>
            <a:pPr eaLnBrk="1" hangingPunct="1">
              <a:spcBef>
                <a:spcPct val="0"/>
              </a:spcBef>
              <a:buFontTx/>
              <a:buNone/>
            </a:pPr>
            <a:r>
              <a:rPr lang="it-IT" altLang="en-US" sz="1800" smtClean="0"/>
              <a:t>CHEP Conference 2018, Sofia, Bulgaria</a:t>
            </a:r>
            <a:endParaRPr lang="en-US" altLang="en-US" sz="1800" dirty="0"/>
          </a:p>
        </p:txBody>
      </p:sp>
    </p:spTree>
    <p:extLst>
      <p:ext uri="{BB962C8B-B14F-4D97-AF65-F5344CB8AC3E}">
        <p14:creationId xmlns:p14="http://schemas.microsoft.com/office/powerpoint/2010/main" val="1096091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524000" y="0"/>
            <a:ext cx="7391400" cy="914400"/>
          </a:xfrm>
        </p:spPr>
        <p:txBody>
          <a:bodyPr/>
          <a:lstStyle/>
          <a:p>
            <a:pPr eaLnBrk="1" hangingPunct="1"/>
            <a:r>
              <a:rPr lang="en-US" altLang="en-US" dirty="0" smtClean="0"/>
              <a:t>Regional Cooperation - History</a:t>
            </a:r>
          </a:p>
        </p:txBody>
      </p:sp>
      <p:sp>
        <p:nvSpPr>
          <p:cNvPr id="18435" name="Content Placeholder 2"/>
          <p:cNvSpPr>
            <a:spLocks noGrp="1"/>
          </p:cNvSpPr>
          <p:nvPr>
            <p:ph idx="1"/>
          </p:nvPr>
        </p:nvSpPr>
        <p:spPr/>
        <p:txBody>
          <a:bodyPr/>
          <a:lstStyle/>
          <a:p>
            <a:pPr eaLnBrk="1" hangingPunct="1"/>
            <a:r>
              <a:rPr lang="en-US" altLang="en-US" smtClean="0"/>
              <a:t>PROJECTS</a:t>
            </a:r>
          </a:p>
        </p:txBody>
      </p:sp>
      <p:pic>
        <p:nvPicPr>
          <p:cNvPr id="1843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066800"/>
            <a:ext cx="9013825" cy="505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2"/>
          <p:cNvSpPr txBox="1">
            <a:spLocks/>
          </p:cNvSpPr>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20000"/>
              </a:spcBef>
              <a:spcAft>
                <a:spcPct val="0"/>
              </a:spcAft>
              <a:buFont typeface="Arial" charset="0"/>
              <a:buChar char="•"/>
              <a:defRPr sz="320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9pPr>
          </a:lstStyle>
          <a:p>
            <a:pPr eaLnBrk="1" hangingPunct="1">
              <a:spcBef>
                <a:spcPct val="0"/>
              </a:spcBef>
              <a:buFontTx/>
              <a:buNone/>
            </a:pPr>
            <a:r>
              <a:rPr lang="it-IT" altLang="en-US" sz="1800" smtClean="0"/>
              <a:t>CHEP Conference 2018, Sofia, Bulgaria</a:t>
            </a:r>
            <a:endParaRPr lang="en-US" altLang="en-US"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from DCH</a:t>
            </a:r>
            <a:endParaRPr lang="en-US" dirty="0"/>
          </a:p>
        </p:txBody>
      </p:sp>
      <p:sp>
        <p:nvSpPr>
          <p:cNvPr id="4" name="Rectangle 3"/>
          <p:cNvSpPr/>
          <p:nvPr/>
        </p:nvSpPr>
        <p:spPr>
          <a:xfrm>
            <a:off x="3276600" y="1524000"/>
            <a:ext cx="5562600" cy="2862322"/>
          </a:xfrm>
          <a:prstGeom prst="rect">
            <a:avLst/>
          </a:prstGeom>
        </p:spPr>
        <p:txBody>
          <a:bodyPr wrap="square">
            <a:spAutoFit/>
          </a:bodyPr>
          <a:lstStyle/>
          <a:p>
            <a:r>
              <a:rPr lang="en-US" dirty="0"/>
              <a:t>BANATICA collection gathers together all the printed products considered monographs (brochures, books, yearbooks, calendars in volumes, prints with an individual cover, atlases, book-like printed scores etc.) which represent documentation sources for the culture and civilization on the Banat region</a:t>
            </a:r>
            <a:r>
              <a:rPr lang="en-US" dirty="0" smtClean="0"/>
              <a:t>.</a:t>
            </a:r>
          </a:p>
          <a:p>
            <a:r>
              <a:rPr lang="en-US" dirty="0" err="1"/>
              <a:t>anatica</a:t>
            </a:r>
            <a:r>
              <a:rPr lang="en-US" dirty="0"/>
              <a:t> Virtual Library makes rare and old publications accessible again for a wider scientific audience in SEE region and enables further machine processing to be applied on the entire collection.</a:t>
            </a:r>
          </a:p>
        </p:txBody>
      </p:sp>
      <p:pic>
        <p:nvPicPr>
          <p:cNvPr id="75778" name="Picture 2" descr="https://vi-seem.eu/wp-content/uploads/sites/10/2017/10/Screen-Shot-2017-10-02-at-12.49.3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036" y="1524000"/>
            <a:ext cx="2447925" cy="1933576"/>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2"/>
          <p:cNvSpPr txBox="1">
            <a:spLocks/>
          </p:cNvSpPr>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20000"/>
              </a:spcBef>
              <a:spcAft>
                <a:spcPct val="0"/>
              </a:spcAft>
              <a:buFont typeface="Arial" charset="0"/>
              <a:buChar char="•"/>
              <a:defRPr sz="320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9pPr>
          </a:lstStyle>
          <a:p>
            <a:pPr eaLnBrk="1" hangingPunct="1">
              <a:spcBef>
                <a:spcPct val="0"/>
              </a:spcBef>
              <a:buFontTx/>
              <a:buNone/>
            </a:pPr>
            <a:r>
              <a:rPr lang="it-IT" altLang="en-US" sz="1800" smtClean="0"/>
              <a:t>CHEP Conference 2018, Sofia, Bulgaria</a:t>
            </a:r>
            <a:endParaRPr lang="en-US" altLang="en-US" sz="1800" dirty="0"/>
          </a:p>
        </p:txBody>
      </p:sp>
    </p:spTree>
    <p:extLst>
      <p:ext uri="{BB962C8B-B14F-4D97-AF65-F5344CB8AC3E}">
        <p14:creationId xmlns:p14="http://schemas.microsoft.com/office/powerpoint/2010/main" val="2638120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524000" y="152400"/>
            <a:ext cx="7620000" cy="609600"/>
          </a:xfrm>
        </p:spPr>
        <p:txBody>
          <a:bodyPr>
            <a:normAutofit/>
          </a:bodyPr>
          <a:lstStyle/>
          <a:p>
            <a:pPr algn="ctr"/>
            <a:r>
              <a:rPr lang="en-US" sz="2400" b="1" dirty="0"/>
              <a:t>Supercomputing in Science and Engineering</a:t>
            </a:r>
            <a:r>
              <a:rPr lang="en-US" sz="2700" dirty="0"/>
              <a:t> </a:t>
            </a:r>
            <a:endParaRPr lang="en-US" dirty="0"/>
          </a:p>
        </p:txBody>
      </p:sp>
      <p:sp>
        <p:nvSpPr>
          <p:cNvPr id="7" name="Content Placeholder 6"/>
          <p:cNvSpPr>
            <a:spLocks noGrp="1"/>
          </p:cNvSpPr>
          <p:nvPr>
            <p:ph idx="1"/>
          </p:nvPr>
        </p:nvSpPr>
        <p:spPr>
          <a:xfrm>
            <a:off x="304800" y="1066800"/>
            <a:ext cx="8382000" cy="5257800"/>
          </a:xfrm>
        </p:spPr>
        <p:txBody>
          <a:bodyPr/>
          <a:lstStyle/>
          <a:p>
            <a:endParaRPr lang="en-US" dirty="0"/>
          </a:p>
        </p:txBody>
      </p:sp>
      <p:sp>
        <p:nvSpPr>
          <p:cNvPr id="8" name="Footer Placeholder 7"/>
          <p:cNvSpPr>
            <a:spLocks noGrp="1"/>
          </p:cNvSpPr>
          <p:nvPr>
            <p:ph type="ftr" sz="quarter" idx="4294967295"/>
          </p:nvPr>
        </p:nvSpPr>
        <p:spPr>
          <a:xfrm>
            <a:off x="1828800" y="6492875"/>
            <a:ext cx="4114800" cy="365125"/>
          </a:xfrm>
          <a:prstGeom prst="rect">
            <a:avLst/>
          </a:prstGeom>
        </p:spPr>
        <p:txBody>
          <a:bodyPr/>
          <a:lstStyle/>
          <a:p>
            <a:r>
              <a:rPr lang="it-IT" dirty="0" smtClean="0"/>
              <a:t>CHEP Conference 2018, Sofia, Bulgaria</a:t>
            </a: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069" y="1112386"/>
            <a:ext cx="3113890" cy="17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60959" y="1074394"/>
            <a:ext cx="3132000" cy="2938972"/>
          </a:xfrm>
          <a:prstGeom prst="rect">
            <a:avLst/>
          </a:prstGeom>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7000" y="1037608"/>
            <a:ext cx="2484000" cy="3429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775" y="3306763"/>
            <a:ext cx="1547813" cy="29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33759" y="4501482"/>
            <a:ext cx="2772000" cy="1800761"/>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44000" y="4515534"/>
            <a:ext cx="3420000" cy="1796403"/>
          </a:xfrm>
          <a:prstGeom prst="rect">
            <a:avLst/>
          </a:prstGeom>
        </p:spPr>
      </p:pic>
      <p:pic>
        <p:nvPicPr>
          <p:cNvPr id="15" name="Pictur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84852" y="4501482"/>
            <a:ext cx="1800000" cy="1800000"/>
          </a:xfrm>
          <a:prstGeom prst="rect">
            <a:avLst/>
          </a:prstGeom>
        </p:spPr>
      </p:pic>
    </p:spTree>
    <p:extLst>
      <p:ext uri="{BB962C8B-B14F-4D97-AF65-F5344CB8AC3E}">
        <p14:creationId xmlns:p14="http://schemas.microsoft.com/office/powerpoint/2010/main" val="4271029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524000" y="0"/>
            <a:ext cx="7620000" cy="914400"/>
          </a:xfrm>
        </p:spPr>
        <p:txBody>
          <a:bodyPr>
            <a:normAutofit/>
          </a:bodyPr>
          <a:lstStyle/>
          <a:p>
            <a:pPr algn="ctr"/>
            <a:r>
              <a:rPr lang="en-US" sz="2400" b="1" dirty="0"/>
              <a:t>Strong </a:t>
            </a:r>
            <a:r>
              <a:rPr lang="en-US" sz="2400" b="1" dirty="0" smtClean="0"/>
              <a:t>scalability of </a:t>
            </a:r>
            <a:r>
              <a:rPr lang="en-US" sz="2400" b="1" dirty="0"/>
              <a:t>the shooting method</a:t>
            </a:r>
          </a:p>
        </p:txBody>
      </p:sp>
      <p:sp>
        <p:nvSpPr>
          <p:cNvPr id="7" name="Content Placeholder 6"/>
          <p:cNvSpPr>
            <a:spLocks noGrp="1"/>
          </p:cNvSpPr>
          <p:nvPr>
            <p:ph idx="1"/>
          </p:nvPr>
        </p:nvSpPr>
        <p:spPr>
          <a:xfrm>
            <a:off x="304800" y="1066800"/>
            <a:ext cx="8382000" cy="5059363"/>
          </a:xfrm>
        </p:spPr>
        <p:txBody>
          <a:bodyPr>
            <a:normAutofit/>
          </a:bodyPr>
          <a:lstStyle/>
          <a:p>
            <a:pPr marL="0" indent="0">
              <a:buNone/>
            </a:pPr>
            <a:r>
              <a:rPr lang="en-US" sz="1800" b="1" dirty="0">
                <a:solidFill>
                  <a:schemeClr val="accent1"/>
                </a:solidFill>
                <a:latin typeface="Arial" panose="020B0604020202020204" pitchFamily="34" charset="0"/>
                <a:cs typeface="Arial" panose="020B0604020202020204" pitchFamily="34" charset="0"/>
              </a:rPr>
              <a:t>The </a:t>
            </a:r>
            <a:r>
              <a:rPr lang="en-US" sz="1800" b="1" dirty="0" smtClean="0">
                <a:solidFill>
                  <a:schemeClr val="accent1"/>
                </a:solidFill>
                <a:latin typeface="Arial" panose="020B0604020202020204" pitchFamily="34" charset="0"/>
                <a:cs typeface="Arial" panose="020B0604020202020204" pitchFamily="34" charset="0"/>
              </a:rPr>
              <a:t>parallel numerical tests </a:t>
            </a:r>
            <a:r>
              <a:rPr lang="en-US" sz="1800" b="1" dirty="0">
                <a:solidFill>
                  <a:schemeClr val="accent1"/>
                </a:solidFill>
                <a:latin typeface="Arial" panose="020B0604020202020204" pitchFamily="34" charset="0"/>
                <a:cs typeface="Arial" panose="020B0604020202020204" pitchFamily="34" charset="0"/>
              </a:rPr>
              <a:t>are carried out on Avitohol </a:t>
            </a:r>
            <a:r>
              <a:rPr lang="en-US" sz="1800" b="1" dirty="0" smtClean="0">
                <a:solidFill>
                  <a:schemeClr val="accent1"/>
                </a:solidFill>
                <a:latin typeface="Arial" panose="020B0604020202020204" pitchFamily="34" charset="0"/>
                <a:cs typeface="Arial" panose="020B0604020202020204" pitchFamily="34" charset="0"/>
              </a:rPr>
              <a:t>supercomputer. </a:t>
            </a:r>
            <a:r>
              <a:rPr lang="en-US" sz="1800" b="1" dirty="0">
                <a:solidFill>
                  <a:schemeClr val="accent1"/>
                </a:solidFill>
                <a:latin typeface="Arial" panose="020B0604020202020204" pitchFamily="34" charset="0"/>
                <a:cs typeface="Arial" panose="020B0604020202020204" pitchFamily="34" charset="0"/>
              </a:rPr>
              <a:t>The supercomputer has 300 CPUs (Intel Xeon E5-2650 v2 8C 2600 GHz) organized on 150 servers with non-blocking InfiniBand FDR. Each server has 64 Gb RAM</a:t>
            </a:r>
            <a:r>
              <a:rPr lang="en-US" sz="1800" b="1" dirty="0" smtClean="0">
                <a:solidFill>
                  <a:schemeClr val="accent1"/>
                </a:solidFill>
                <a:latin typeface="Arial" panose="020B0604020202020204" pitchFamily="34" charset="0"/>
                <a:cs typeface="Arial" panose="020B0604020202020204" pitchFamily="34" charset="0"/>
              </a:rPr>
              <a:t>.</a:t>
            </a:r>
          </a:p>
          <a:p>
            <a:pPr marL="0" indent="0">
              <a:buNone/>
            </a:pPr>
            <a:r>
              <a:rPr lang="en-US" sz="1800" b="1" dirty="0">
                <a:solidFill>
                  <a:schemeClr val="accent1"/>
                </a:solidFill>
                <a:latin typeface="Arial" panose="020B0604020202020204" pitchFamily="34" charset="0"/>
                <a:cs typeface="Arial" panose="020B0604020202020204" pitchFamily="34" charset="0"/>
              </a:rPr>
              <a:t>A </a:t>
            </a:r>
            <a:r>
              <a:rPr lang="en-US" sz="1800" b="1" dirty="0" smtClean="0">
                <a:solidFill>
                  <a:schemeClr val="accent1"/>
                </a:solidFill>
                <a:latin typeface="Arial" panose="020B0604020202020204" pitchFamily="34" charset="0"/>
                <a:cs typeface="Arial" panose="020B0604020202020204" pitchFamily="34" charset="0"/>
              </a:rPr>
              <a:t>mesh </a:t>
            </a:r>
            <a:r>
              <a:rPr lang="en-US" sz="1800" b="1" dirty="0">
                <a:solidFill>
                  <a:schemeClr val="accent1"/>
                </a:solidFill>
                <a:latin typeface="Arial" panose="020B0604020202020204" pitchFamily="34" charset="0"/>
                <a:cs typeface="Arial" panose="020B0604020202020204" pitchFamily="34" charset="0"/>
              </a:rPr>
              <a:t>of 5376 quadrilateral elements is </a:t>
            </a:r>
            <a:r>
              <a:rPr lang="en-US" sz="1800" b="1" dirty="0" smtClean="0">
                <a:solidFill>
                  <a:schemeClr val="accent1"/>
                </a:solidFill>
                <a:latin typeface="Arial" panose="020B0604020202020204" pitchFamily="34" charset="0"/>
                <a:cs typeface="Arial" panose="020B0604020202020204" pitchFamily="34" charset="0"/>
              </a:rPr>
              <a:t>used resulting </a:t>
            </a:r>
            <a:r>
              <a:rPr lang="en-US" sz="1800" b="1" dirty="0">
                <a:solidFill>
                  <a:schemeClr val="accent1"/>
                </a:solidFill>
                <a:latin typeface="Arial" panose="020B0604020202020204" pitchFamily="34" charset="0"/>
                <a:cs typeface="Arial" panose="020B0604020202020204" pitchFamily="34" charset="0"/>
              </a:rPr>
              <a:t>into a system of </a:t>
            </a:r>
            <a:r>
              <a:rPr lang="en-US" sz="1800" b="1" dirty="0" smtClean="0">
                <a:solidFill>
                  <a:schemeClr val="accent1"/>
                </a:solidFill>
                <a:latin typeface="Arial" panose="020B0604020202020204" pitchFamily="34" charset="0"/>
                <a:cs typeface="Arial" panose="020B0604020202020204" pitchFamily="34" charset="0"/>
              </a:rPr>
              <a:t>16 419 </a:t>
            </a:r>
            <a:r>
              <a:rPr lang="en-US" sz="1800" b="1" dirty="0">
                <a:solidFill>
                  <a:schemeClr val="accent1"/>
                </a:solidFill>
                <a:latin typeface="Arial" panose="020B0604020202020204" pitchFamily="34" charset="0"/>
                <a:cs typeface="Arial" panose="020B0604020202020204" pitchFamily="34" charset="0"/>
              </a:rPr>
              <a:t>DOF</a:t>
            </a:r>
            <a:r>
              <a:rPr lang="en-US" sz="1800" b="1" dirty="0" smtClean="0">
                <a:solidFill>
                  <a:schemeClr val="accent1"/>
                </a:solidFill>
                <a:latin typeface="Arial" panose="020B0604020202020204" pitchFamily="34" charset="0"/>
                <a:cs typeface="Arial" panose="020B0604020202020204" pitchFamily="34" charset="0"/>
              </a:rPr>
              <a:t>.</a:t>
            </a:r>
          </a:p>
          <a:p>
            <a:pPr marL="0" indent="0">
              <a:buNone/>
            </a:pPr>
            <a:endParaRPr lang="en-US" sz="1800" b="1" dirty="0">
              <a:solidFill>
                <a:schemeClr val="accent1"/>
              </a:solidFill>
              <a:latin typeface="Arial" panose="020B0604020202020204" pitchFamily="34" charset="0"/>
              <a:cs typeface="Arial" panose="020B0604020202020204" pitchFamily="34" charset="0"/>
            </a:endParaRPr>
          </a:p>
        </p:txBody>
      </p:sp>
      <p:sp>
        <p:nvSpPr>
          <p:cNvPr id="8" name="Footer Placeholder 7"/>
          <p:cNvSpPr>
            <a:spLocks noGrp="1"/>
          </p:cNvSpPr>
          <p:nvPr>
            <p:ph type="ftr" sz="quarter" idx="4294967295"/>
          </p:nvPr>
        </p:nvSpPr>
        <p:spPr>
          <a:xfrm>
            <a:off x="1676400" y="6492875"/>
            <a:ext cx="4267200" cy="365125"/>
          </a:xfrm>
          <a:prstGeom prst="rect">
            <a:avLst/>
          </a:prstGeom>
        </p:spPr>
        <p:txBody>
          <a:bodyPr/>
          <a:lstStyle/>
          <a:p>
            <a:r>
              <a:rPr lang="it-IT" dirty="0" smtClean="0"/>
              <a:t>CHEP Conference 2018, Sofia, Bulgaria</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697877929"/>
              </p:ext>
            </p:extLst>
          </p:nvPr>
        </p:nvGraphicFramePr>
        <p:xfrm>
          <a:off x="1524000" y="3124200"/>
          <a:ext cx="6096000" cy="259588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sz="1800" dirty="0" smtClean="0"/>
                        <a:t>P</a:t>
                      </a:r>
                      <a:endParaRPr lang="bg-BG" sz="1800" dirty="0"/>
                    </a:p>
                  </a:txBody>
                  <a:tcPr/>
                </a:tc>
                <a:tc>
                  <a:txBody>
                    <a:bodyPr/>
                    <a:lstStyle/>
                    <a:p>
                      <a:pPr algn="ctr"/>
                      <a:r>
                        <a:rPr lang="en-US" sz="1800" dirty="0" smtClean="0"/>
                        <a:t>CPU [s]</a:t>
                      </a:r>
                      <a:endParaRPr lang="bg-BG" sz="1800" dirty="0"/>
                    </a:p>
                  </a:txBody>
                  <a:tcPr/>
                </a:tc>
                <a:tc>
                  <a:txBody>
                    <a:bodyPr/>
                    <a:lstStyle/>
                    <a:p>
                      <a:pPr algn="ctr"/>
                      <a:r>
                        <a:rPr lang="en-US" sz="1800" dirty="0" smtClean="0"/>
                        <a:t>Speed Up</a:t>
                      </a:r>
                      <a:endParaRPr lang="bg-BG" sz="1800" dirty="0"/>
                    </a:p>
                  </a:txBody>
                  <a:tcPr/>
                </a:tc>
                <a:tc>
                  <a:txBody>
                    <a:bodyPr/>
                    <a:lstStyle/>
                    <a:p>
                      <a:pPr algn="ctr"/>
                      <a:r>
                        <a:rPr lang="en-US" sz="1800" dirty="0" smtClean="0"/>
                        <a:t>Efficiency [%]</a:t>
                      </a:r>
                      <a:endParaRPr lang="bg-BG" sz="1800" dirty="0"/>
                    </a:p>
                  </a:txBody>
                  <a:tcPr/>
                </a:tc>
              </a:tr>
              <a:tr h="370840">
                <a:tc>
                  <a:txBody>
                    <a:bodyPr/>
                    <a:lstStyle/>
                    <a:p>
                      <a:pPr algn="ctr"/>
                      <a:r>
                        <a:rPr lang="en-US" sz="1800" dirty="0" smtClean="0"/>
                        <a:t>16</a:t>
                      </a:r>
                      <a:endParaRPr lang="bg-BG" sz="1800" dirty="0"/>
                    </a:p>
                  </a:txBody>
                  <a:tcPr/>
                </a:tc>
                <a:tc>
                  <a:txBody>
                    <a:bodyPr/>
                    <a:lstStyle/>
                    <a:p>
                      <a:pPr algn="ctr"/>
                      <a:r>
                        <a:rPr lang="en-US" sz="1800" dirty="0" smtClean="0"/>
                        <a:t>6 169</a:t>
                      </a:r>
                      <a:endParaRPr lang="bg-BG" sz="1800" dirty="0"/>
                    </a:p>
                  </a:txBody>
                  <a:tcPr/>
                </a:tc>
                <a:tc>
                  <a:txBody>
                    <a:bodyPr/>
                    <a:lstStyle/>
                    <a:p>
                      <a:pPr algn="ctr"/>
                      <a:r>
                        <a:rPr lang="en-US" sz="1800" dirty="0" smtClean="0"/>
                        <a:t>-</a:t>
                      </a:r>
                      <a:endParaRPr lang="bg-BG" sz="1800" dirty="0"/>
                    </a:p>
                  </a:txBody>
                  <a:tcPr/>
                </a:tc>
                <a:tc>
                  <a:txBody>
                    <a:bodyPr/>
                    <a:lstStyle/>
                    <a:p>
                      <a:pPr algn="ctr"/>
                      <a:r>
                        <a:rPr lang="en-US" sz="1800" dirty="0" smtClean="0"/>
                        <a:t>-</a:t>
                      </a:r>
                      <a:endParaRPr lang="bg-BG" sz="1800" dirty="0"/>
                    </a:p>
                  </a:txBody>
                  <a:tcPr/>
                </a:tc>
              </a:tr>
              <a:tr h="370840">
                <a:tc>
                  <a:txBody>
                    <a:bodyPr/>
                    <a:lstStyle/>
                    <a:p>
                      <a:pPr algn="ctr"/>
                      <a:r>
                        <a:rPr lang="en-US" sz="1800" dirty="0" smtClean="0"/>
                        <a:t>32</a:t>
                      </a:r>
                      <a:endParaRPr lang="bg-BG" sz="1800" dirty="0"/>
                    </a:p>
                  </a:txBody>
                  <a:tcPr/>
                </a:tc>
                <a:tc>
                  <a:txBody>
                    <a:bodyPr/>
                    <a:lstStyle/>
                    <a:p>
                      <a:pPr algn="ctr"/>
                      <a:r>
                        <a:rPr lang="en-US" sz="1800" dirty="0" smtClean="0"/>
                        <a:t>3 152</a:t>
                      </a:r>
                      <a:endParaRPr lang="bg-BG" sz="1800" dirty="0"/>
                    </a:p>
                  </a:txBody>
                  <a:tcPr/>
                </a:tc>
                <a:tc>
                  <a:txBody>
                    <a:bodyPr/>
                    <a:lstStyle/>
                    <a:p>
                      <a:pPr algn="ctr"/>
                      <a:r>
                        <a:rPr lang="en-US" sz="1800" dirty="0" smtClean="0"/>
                        <a:t>1.96</a:t>
                      </a:r>
                      <a:endParaRPr lang="bg-BG" sz="1800" dirty="0"/>
                    </a:p>
                  </a:txBody>
                  <a:tcPr/>
                </a:tc>
                <a:tc>
                  <a:txBody>
                    <a:bodyPr/>
                    <a:lstStyle/>
                    <a:p>
                      <a:pPr algn="ctr"/>
                      <a:r>
                        <a:rPr lang="en-US" sz="1800" dirty="0" smtClean="0"/>
                        <a:t>97.85</a:t>
                      </a:r>
                      <a:endParaRPr lang="bg-BG" sz="1800" dirty="0"/>
                    </a:p>
                  </a:txBody>
                  <a:tcPr/>
                </a:tc>
              </a:tr>
              <a:tr h="370840">
                <a:tc>
                  <a:txBody>
                    <a:bodyPr/>
                    <a:lstStyle/>
                    <a:p>
                      <a:pPr algn="ctr"/>
                      <a:r>
                        <a:rPr lang="en-US" sz="1800" dirty="0" smtClean="0"/>
                        <a:t>64</a:t>
                      </a:r>
                      <a:endParaRPr lang="bg-BG" sz="1800" dirty="0"/>
                    </a:p>
                  </a:txBody>
                  <a:tcPr/>
                </a:tc>
                <a:tc>
                  <a:txBody>
                    <a:bodyPr/>
                    <a:lstStyle/>
                    <a:p>
                      <a:pPr algn="ctr"/>
                      <a:r>
                        <a:rPr lang="en-US" sz="1800" dirty="0" smtClean="0"/>
                        <a:t>1 582</a:t>
                      </a:r>
                      <a:endParaRPr lang="bg-BG" sz="1800" dirty="0"/>
                    </a:p>
                  </a:txBody>
                  <a:tcPr/>
                </a:tc>
                <a:tc>
                  <a:txBody>
                    <a:bodyPr/>
                    <a:lstStyle/>
                    <a:p>
                      <a:pPr algn="ctr"/>
                      <a:r>
                        <a:rPr lang="en-US" sz="1800" dirty="0" smtClean="0"/>
                        <a:t>3.90</a:t>
                      </a:r>
                      <a:endParaRPr lang="bg-BG" sz="1800" dirty="0"/>
                    </a:p>
                  </a:txBody>
                  <a:tcPr/>
                </a:tc>
                <a:tc>
                  <a:txBody>
                    <a:bodyPr/>
                    <a:lstStyle/>
                    <a:p>
                      <a:pPr algn="ctr"/>
                      <a:r>
                        <a:rPr lang="en-US" sz="1800" dirty="0" smtClean="0"/>
                        <a:t>97.45</a:t>
                      </a:r>
                      <a:endParaRPr lang="bg-BG" sz="1800" dirty="0"/>
                    </a:p>
                  </a:txBody>
                  <a:tcPr/>
                </a:tc>
              </a:tr>
              <a:tr h="370840">
                <a:tc>
                  <a:txBody>
                    <a:bodyPr/>
                    <a:lstStyle/>
                    <a:p>
                      <a:pPr algn="ctr"/>
                      <a:r>
                        <a:rPr lang="en-US" sz="1800" dirty="0" smtClean="0"/>
                        <a:t>128</a:t>
                      </a:r>
                      <a:endParaRPr lang="bg-BG" sz="1800" dirty="0"/>
                    </a:p>
                  </a:txBody>
                  <a:tcPr/>
                </a:tc>
                <a:tc>
                  <a:txBody>
                    <a:bodyPr/>
                    <a:lstStyle/>
                    <a:p>
                      <a:pPr algn="ctr"/>
                      <a:r>
                        <a:rPr lang="en-US" sz="1800" dirty="0" smtClean="0"/>
                        <a:t>838</a:t>
                      </a:r>
                      <a:endParaRPr lang="bg-BG" sz="1800" dirty="0"/>
                    </a:p>
                  </a:txBody>
                  <a:tcPr/>
                </a:tc>
                <a:tc>
                  <a:txBody>
                    <a:bodyPr/>
                    <a:lstStyle/>
                    <a:p>
                      <a:pPr algn="ctr"/>
                      <a:r>
                        <a:rPr lang="en-US" sz="1800" dirty="0" smtClean="0"/>
                        <a:t>7.36</a:t>
                      </a:r>
                      <a:endParaRPr lang="bg-BG" sz="1800" dirty="0"/>
                    </a:p>
                  </a:txBody>
                  <a:tcPr/>
                </a:tc>
                <a:tc>
                  <a:txBody>
                    <a:bodyPr/>
                    <a:lstStyle/>
                    <a:p>
                      <a:pPr algn="ctr"/>
                      <a:r>
                        <a:rPr lang="en-US" sz="1800" dirty="0" smtClean="0"/>
                        <a:t>91.99</a:t>
                      </a:r>
                      <a:endParaRPr lang="bg-BG" sz="1800" dirty="0"/>
                    </a:p>
                  </a:txBody>
                  <a:tcPr/>
                </a:tc>
              </a:tr>
              <a:tr h="370840">
                <a:tc>
                  <a:txBody>
                    <a:bodyPr/>
                    <a:lstStyle/>
                    <a:p>
                      <a:pPr algn="ctr"/>
                      <a:r>
                        <a:rPr lang="en-US" sz="1800" dirty="0" smtClean="0"/>
                        <a:t>256</a:t>
                      </a:r>
                      <a:endParaRPr lang="bg-BG" sz="1800" dirty="0"/>
                    </a:p>
                  </a:txBody>
                  <a:tcPr/>
                </a:tc>
                <a:tc>
                  <a:txBody>
                    <a:bodyPr/>
                    <a:lstStyle/>
                    <a:p>
                      <a:pPr algn="ctr"/>
                      <a:r>
                        <a:rPr lang="en-US" sz="1800" dirty="0" smtClean="0"/>
                        <a:t>446</a:t>
                      </a:r>
                      <a:endParaRPr lang="bg-BG" sz="1800" dirty="0"/>
                    </a:p>
                  </a:txBody>
                  <a:tcPr/>
                </a:tc>
                <a:tc>
                  <a:txBody>
                    <a:bodyPr/>
                    <a:lstStyle/>
                    <a:p>
                      <a:pPr algn="ctr"/>
                      <a:r>
                        <a:rPr lang="en-US" sz="1800" dirty="0" smtClean="0"/>
                        <a:t>13.82</a:t>
                      </a:r>
                      <a:endParaRPr lang="bg-BG" sz="1800" dirty="0"/>
                    </a:p>
                  </a:txBody>
                  <a:tcPr/>
                </a:tc>
                <a:tc>
                  <a:txBody>
                    <a:bodyPr/>
                    <a:lstStyle/>
                    <a:p>
                      <a:pPr algn="ctr"/>
                      <a:r>
                        <a:rPr lang="en-US" sz="1800" dirty="0" smtClean="0"/>
                        <a:t>86.37</a:t>
                      </a:r>
                      <a:endParaRPr lang="bg-BG" sz="1800" dirty="0"/>
                    </a:p>
                  </a:txBody>
                  <a:tcPr/>
                </a:tc>
              </a:tr>
              <a:tr h="370840">
                <a:tc>
                  <a:txBody>
                    <a:bodyPr/>
                    <a:lstStyle/>
                    <a:p>
                      <a:pPr algn="ctr"/>
                      <a:r>
                        <a:rPr lang="en-US" sz="1800" dirty="0" smtClean="0"/>
                        <a:t>512</a:t>
                      </a:r>
                      <a:endParaRPr lang="bg-BG" sz="1800" dirty="0"/>
                    </a:p>
                  </a:txBody>
                  <a:tcPr/>
                </a:tc>
                <a:tc>
                  <a:txBody>
                    <a:bodyPr/>
                    <a:lstStyle/>
                    <a:p>
                      <a:pPr algn="ctr"/>
                      <a:r>
                        <a:rPr lang="en-US" sz="1800" dirty="0" smtClean="0"/>
                        <a:t>262</a:t>
                      </a:r>
                      <a:endParaRPr lang="bg-BG" sz="1800" dirty="0"/>
                    </a:p>
                  </a:txBody>
                  <a:tcPr/>
                </a:tc>
                <a:tc>
                  <a:txBody>
                    <a:bodyPr/>
                    <a:lstStyle/>
                    <a:p>
                      <a:pPr algn="ctr"/>
                      <a:r>
                        <a:rPr lang="en-US" sz="1800" dirty="0" smtClean="0"/>
                        <a:t>23.51</a:t>
                      </a:r>
                      <a:endParaRPr lang="bg-BG" sz="1800" dirty="0"/>
                    </a:p>
                  </a:txBody>
                  <a:tcPr/>
                </a:tc>
                <a:tc>
                  <a:txBody>
                    <a:bodyPr/>
                    <a:lstStyle/>
                    <a:p>
                      <a:pPr algn="ctr"/>
                      <a:r>
                        <a:rPr lang="en-US" sz="1800" dirty="0" smtClean="0"/>
                        <a:t>73.45</a:t>
                      </a:r>
                      <a:endParaRPr lang="bg-BG" sz="1800" dirty="0"/>
                    </a:p>
                  </a:txBody>
                  <a:tcPr/>
                </a:tc>
              </a:tr>
            </a:tbl>
          </a:graphicData>
        </a:graphic>
      </p:graphicFrame>
    </p:spTree>
    <p:extLst>
      <p:ext uri="{BB962C8B-B14F-4D97-AF65-F5344CB8AC3E}">
        <p14:creationId xmlns:p14="http://schemas.microsoft.com/office/powerpoint/2010/main" val="16495396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7620000" cy="914400"/>
          </a:xfrm>
        </p:spPr>
        <p:txBody>
          <a:bodyPr/>
          <a:lstStyle/>
          <a:p>
            <a:r>
              <a:rPr lang="en-US" dirty="0" smtClean="0"/>
              <a:t>Conclusions and future work</a:t>
            </a:r>
            <a:endParaRPr lang="en-US" dirty="0"/>
          </a:p>
        </p:txBody>
      </p:sp>
      <p:sp>
        <p:nvSpPr>
          <p:cNvPr id="3" name="Content Placeholder 2"/>
          <p:cNvSpPr>
            <a:spLocks noGrp="1"/>
          </p:cNvSpPr>
          <p:nvPr>
            <p:ph idx="1"/>
          </p:nvPr>
        </p:nvSpPr>
        <p:spPr>
          <a:xfrm>
            <a:off x="228600" y="914400"/>
            <a:ext cx="8382000" cy="3535363"/>
          </a:xfrm>
        </p:spPr>
        <p:txBody>
          <a:bodyPr/>
          <a:lstStyle/>
          <a:p>
            <a:r>
              <a:rPr lang="en-US" sz="2400" dirty="0" smtClean="0"/>
              <a:t>The establishment of an integrated HPC infrastructure in the region, which supports also Data</a:t>
            </a:r>
            <a:r>
              <a:rPr lang="en-US" sz="2400" dirty="0"/>
              <a:t> </a:t>
            </a:r>
            <a:r>
              <a:rPr lang="en-US" sz="2400" dirty="0" smtClean="0"/>
              <a:t>and Cloud resources and has a comprehensive set of operational and user-facing services, enables high quality research.</a:t>
            </a:r>
          </a:p>
          <a:p>
            <a:r>
              <a:rPr lang="en-US" sz="2400" dirty="0" smtClean="0"/>
              <a:t>Apart from the initially designated user communities the resources were opened to other scientific areas and to SMEs in the region through open calls. </a:t>
            </a:r>
          </a:p>
          <a:p>
            <a:r>
              <a:rPr lang="en-US" sz="2400" dirty="0" smtClean="0"/>
              <a:t>The operational teams follow established models and distribute the work efficiently between partners, achieving economies of scale and providing an integrated portfolio of services, as envisaged for EOSC.</a:t>
            </a:r>
          </a:p>
          <a:p>
            <a:r>
              <a:rPr lang="en-US" sz="2400" dirty="0" smtClean="0"/>
              <a:t>The diversity of the underlying infrastructure allows for optimal distribution of the applications.</a:t>
            </a:r>
          </a:p>
          <a:p>
            <a:endParaRPr lang="en-US" sz="2400" dirty="0"/>
          </a:p>
        </p:txBody>
      </p:sp>
      <p:sp>
        <p:nvSpPr>
          <p:cNvPr id="4" name="Footer Placeholder 2"/>
          <p:cNvSpPr txBox="1">
            <a:spLocks/>
          </p:cNvSpPr>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20000"/>
              </a:spcBef>
              <a:spcAft>
                <a:spcPct val="0"/>
              </a:spcAft>
              <a:buFont typeface="Arial" charset="0"/>
              <a:buChar char="•"/>
              <a:defRPr sz="320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9pPr>
          </a:lstStyle>
          <a:p>
            <a:pPr eaLnBrk="1" hangingPunct="1">
              <a:spcBef>
                <a:spcPct val="0"/>
              </a:spcBef>
              <a:buFontTx/>
              <a:buNone/>
            </a:pPr>
            <a:r>
              <a:rPr lang="it-IT" altLang="en-US" sz="1800" smtClean="0"/>
              <a:t>CHEP Conference 2018, Sofia, Bulgaria</a:t>
            </a:r>
            <a:endParaRPr lang="en-US" altLang="en-US" sz="1800" dirty="0"/>
          </a:p>
        </p:txBody>
      </p:sp>
    </p:spTree>
    <p:extLst>
      <p:ext uri="{BB962C8B-B14F-4D97-AF65-F5344CB8AC3E}">
        <p14:creationId xmlns:p14="http://schemas.microsoft.com/office/powerpoint/2010/main" val="4062796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524000" y="0"/>
            <a:ext cx="7562850" cy="914400"/>
          </a:xfrm>
        </p:spPr>
        <p:txBody>
          <a:bodyPr/>
          <a:lstStyle/>
          <a:p>
            <a:pPr eaLnBrk="1" hangingPunct="1"/>
            <a:r>
              <a:rPr lang="en-US" altLang="en-US" sz="3200" dirty="0" smtClean="0"/>
              <a:t>Regional partnerships – from infrastructure to applications</a:t>
            </a:r>
          </a:p>
        </p:txBody>
      </p:sp>
      <p:pic>
        <p:nvPicPr>
          <p:cNvPr id="20483" name="Picture 6" descr="see-grid-3-v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9513" y="1169988"/>
            <a:ext cx="2657475" cy="198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5" descr="see-grid-3-v3"/>
          <p:cNvPicPr>
            <a:picLocks noChangeAspect="1" noChangeArrowheads="1"/>
          </p:cNvPicPr>
          <p:nvPr/>
        </p:nvPicPr>
        <p:blipFill>
          <a:blip r:embed="rId3" cstate="print">
            <a:extLst>
              <a:ext uri="{28A0092B-C50C-407E-A947-70E740481C1C}">
                <a14:useLocalDpi xmlns:a14="http://schemas.microsoft.com/office/drawing/2010/main" val="0"/>
              </a:ext>
            </a:extLst>
          </a:blip>
          <a:srcRect b="7144"/>
          <a:stretch>
            <a:fillRect/>
          </a:stretch>
        </p:blipFill>
        <p:spPr bwMode="auto">
          <a:xfrm>
            <a:off x="6457950" y="1087438"/>
            <a:ext cx="2628900" cy="207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00613" y="3643313"/>
            <a:ext cx="4186237"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2400" y="990600"/>
            <a:ext cx="3487738"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52400" y="3756025"/>
            <a:ext cx="4572000" cy="249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2"/>
          <p:cNvSpPr txBox="1">
            <a:spLocks/>
          </p:cNvSpPr>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20000"/>
              </a:spcBef>
              <a:spcAft>
                <a:spcPct val="0"/>
              </a:spcAft>
              <a:buFont typeface="Arial" charset="0"/>
              <a:buChar char="•"/>
              <a:defRPr sz="320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9pPr>
          </a:lstStyle>
          <a:p>
            <a:pPr eaLnBrk="1" hangingPunct="1">
              <a:spcBef>
                <a:spcPct val="0"/>
              </a:spcBef>
              <a:buFontTx/>
              <a:buNone/>
            </a:pPr>
            <a:r>
              <a:rPr lang="it-IT" altLang="en-US" sz="1800" smtClean="0"/>
              <a:t>CHEP Conference 2018, Sofia, Bulgaria</a:t>
            </a:r>
            <a:endParaRPr lang="en-US" altLang="en-US"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524000" y="0"/>
            <a:ext cx="7620000" cy="914400"/>
          </a:xfrm>
        </p:spPr>
        <p:txBody>
          <a:bodyPr/>
          <a:lstStyle/>
          <a:p>
            <a:pPr eaLnBrk="1" hangingPunct="1"/>
            <a:r>
              <a:rPr lang="en-US" altLang="en-US" sz="3600" dirty="0" smtClean="0"/>
              <a:t>National Roadmap for Research Infrastructures</a:t>
            </a:r>
          </a:p>
        </p:txBody>
      </p:sp>
      <p:graphicFrame>
        <p:nvGraphicFramePr>
          <p:cNvPr id="5" name="Content Placeholder 4"/>
          <p:cNvGraphicFramePr>
            <a:graphicFrameLocks noGrp="1"/>
          </p:cNvGraphicFramePr>
          <p:nvPr>
            <p:ph idx="1"/>
          </p:nvPr>
        </p:nvGraphicFramePr>
        <p:xfrm>
          <a:off x="0" y="930275"/>
          <a:ext cx="9144000" cy="5634040"/>
        </p:xfrm>
        <a:graphic>
          <a:graphicData uri="http://schemas.openxmlformats.org/drawingml/2006/table">
            <a:tbl>
              <a:tblPr/>
              <a:tblGrid>
                <a:gridCol w="4572000"/>
                <a:gridCol w="4572000"/>
              </a:tblGrid>
              <a:tr h="314360">
                <a:tc gridSpan="2">
                  <a:txBody>
                    <a:bodyPr/>
                    <a:lstStyle>
                      <a:lvl1pPr marL="182563">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182563" marR="0" lvl="0" indent="0" algn="ctr" defTabSz="914400" rtl="0" eaLnBrk="1" fontAlgn="base" latinLnBrk="0" hangingPunct="1">
                        <a:lnSpc>
                          <a:spcPct val="114000"/>
                        </a:lnSpc>
                        <a:spcBef>
                          <a:spcPts val="600"/>
                        </a:spcBef>
                        <a:spcAft>
                          <a:spcPts val="600"/>
                        </a:spcAft>
                        <a:buClrTx/>
                        <a:buSzTx/>
                        <a:buFontTx/>
                        <a:buNone/>
                        <a:tabLst/>
                      </a:pPr>
                      <a:r>
                        <a:rPr kumimoji="0" lang="en-US" altLang="en-US" sz="1600" b="0" i="0" u="none" strike="noStrike" cap="none" normalizeH="0" baseline="0" dirty="0" smtClean="0">
                          <a:ln>
                            <a:noFill/>
                          </a:ln>
                          <a:solidFill>
                            <a:srgbClr val="000000"/>
                          </a:solidFill>
                          <a:effectLst/>
                          <a:latin typeface="Calibri" pitchFamily="34" charset="0"/>
                          <a:cs typeface="Times New Roman" pitchFamily="18" charset="0"/>
                        </a:rPr>
                        <a:t>RI: National Center for HPC and  Distributed Computing - NC4HPC&amp;DC</a:t>
                      </a:r>
                      <a:endParaRPr kumimoji="0" lang="en-US" altLang="en-US"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7E4BD"/>
                    </a:solidFill>
                  </a:tcPr>
                </a:tc>
                <a:tc hMerge="1">
                  <a:txBody>
                    <a:bodyPr/>
                    <a:lstStyle/>
                    <a:p>
                      <a:endParaRPr lang="en-US"/>
                    </a:p>
                  </a:txBody>
                  <a:tcPr/>
                </a:tc>
              </a:tr>
              <a:tr h="858934">
                <a:tc gridSpan="2">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300"/>
                        </a:spcBef>
                        <a:spcAft>
                          <a:spcPts val="300"/>
                        </a:spcAft>
                        <a:buClrTx/>
                        <a:buSzTx/>
                        <a:buFontTx/>
                        <a:buNone/>
                        <a:tabLst/>
                      </a:pPr>
                      <a:r>
                        <a:rPr kumimoji="0" lang="en-US" altLang="en-US" sz="1200" b="0" i="0" u="sng" strike="noStrike" cap="none" normalizeH="0" baseline="0" smtClean="0">
                          <a:ln>
                            <a:noFill/>
                          </a:ln>
                          <a:solidFill>
                            <a:srgbClr val="000000"/>
                          </a:solidFill>
                          <a:effectLst/>
                          <a:latin typeface="Calibri" pitchFamily="34" charset="0"/>
                          <a:cs typeface="Times New Roman" pitchFamily="18" charset="0"/>
                        </a:rPr>
                        <a:t>Financial coordinator: </a:t>
                      </a:r>
                      <a:r>
                        <a:rPr kumimoji="0" lang="en-US" altLang="en-US" sz="1400" b="0" i="0" u="none" strike="noStrike" cap="none" normalizeH="0" baseline="0" smtClean="0">
                          <a:ln>
                            <a:noFill/>
                          </a:ln>
                          <a:solidFill>
                            <a:srgbClr val="000000"/>
                          </a:solidFill>
                          <a:effectLst/>
                          <a:latin typeface="Calibri" pitchFamily="34" charset="0"/>
                          <a:cs typeface="Times New Roman" pitchFamily="18" charset="0"/>
                        </a:rPr>
                        <a:t>Ministry of Education and Science; Ministry of Transport, Information Technology and Communications.</a:t>
                      </a:r>
                      <a:endParaRPr kumimoji="0" lang="en-US" alt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just" defTabSz="914400" rtl="0" eaLnBrk="1" fontAlgn="base" latinLnBrk="0" hangingPunct="1">
                        <a:lnSpc>
                          <a:spcPct val="107000"/>
                        </a:lnSpc>
                        <a:spcBef>
                          <a:spcPts val="300"/>
                        </a:spcBef>
                        <a:spcAft>
                          <a:spcPts val="300"/>
                        </a:spcAft>
                        <a:buClrTx/>
                        <a:buSzTx/>
                        <a:buFontTx/>
                        <a:buNone/>
                        <a:tabLst/>
                      </a:pPr>
                      <a:r>
                        <a:rPr kumimoji="0" lang="en-US" altLang="en-US" sz="1200" b="0" i="0" u="sng" strike="noStrike" cap="none" normalizeH="0" baseline="0" smtClean="0">
                          <a:ln>
                            <a:noFill/>
                          </a:ln>
                          <a:solidFill>
                            <a:srgbClr val="000000"/>
                          </a:solidFill>
                          <a:effectLst/>
                          <a:latin typeface="Calibri" pitchFamily="34" charset="0"/>
                          <a:cs typeface="Times New Roman" pitchFamily="18" charset="0"/>
                        </a:rPr>
                        <a:t>Scientific Coordinator:</a:t>
                      </a: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 </a:t>
                      </a:r>
                      <a:r>
                        <a:rPr kumimoji="0" lang="en-US" altLang="en-US" sz="1400" b="0" i="0" u="none" strike="noStrike" cap="none" normalizeH="0" baseline="0" smtClean="0">
                          <a:ln>
                            <a:noFill/>
                          </a:ln>
                          <a:solidFill>
                            <a:srgbClr val="000000"/>
                          </a:solidFill>
                          <a:effectLst/>
                          <a:latin typeface="Calibri" pitchFamily="34" charset="0"/>
                          <a:cs typeface="Times New Roman" pitchFamily="18" charset="0"/>
                        </a:rPr>
                        <a:t>  Institute of Information and Communication Technologies - Bulgarian Academy of Sciences (IICT-BAS)</a:t>
                      </a:r>
                      <a:endParaRPr kumimoji="0" lang="en-US" altLang="en-US" sz="1400" b="0" i="0" u="none" strike="noStrike" cap="none" normalizeH="0" baseline="0" smtClean="0">
                        <a:ln>
                          <a:noFill/>
                        </a:ln>
                        <a:solidFill>
                          <a:schemeClr val="tx1"/>
                        </a:solidFill>
                        <a:effectLst/>
                        <a:latin typeface="Calibri" pitchFamily="34" charset="0"/>
                        <a:cs typeface="Arial"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solidFill>
                  </a:tcPr>
                </a:tc>
                <a:tc hMerge="1">
                  <a:txBody>
                    <a:bodyPr/>
                    <a:lstStyle/>
                    <a:p>
                      <a:endParaRPr lang="en-US"/>
                    </a:p>
                  </a:txBody>
                  <a:tcPr/>
                </a:tc>
              </a:tr>
              <a:tr h="456616">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ctr" defTabSz="914400" rtl="0" eaLnBrk="1" fontAlgn="base" latinLnBrk="0" hangingPunct="1">
                        <a:lnSpc>
                          <a:spcPct val="107000"/>
                        </a:lnSpc>
                        <a:spcBef>
                          <a:spcPts val="600"/>
                        </a:spcBef>
                        <a:spcAft>
                          <a:spcPts val="600"/>
                        </a:spcAft>
                        <a:buClrTx/>
                        <a:buSzTx/>
                        <a:buFontTx/>
                        <a:buNone/>
                        <a:tabLst/>
                      </a:pPr>
                      <a:r>
                        <a:rPr kumimoji="0" lang="en-US" altLang="en-US" sz="1400" b="0" i="0" u="none" strike="noStrike" cap="none" normalizeH="0" baseline="0" smtClean="0">
                          <a:ln>
                            <a:noFill/>
                          </a:ln>
                          <a:solidFill>
                            <a:srgbClr val="000000"/>
                          </a:solidFill>
                          <a:effectLst/>
                          <a:latin typeface="Calibri" pitchFamily="34" charset="0"/>
                          <a:cs typeface="Times New Roman" pitchFamily="18" charset="0"/>
                        </a:rPr>
                        <a:t>Consortium for supercomputers applications (since 2009 г.)</a:t>
                      </a:r>
                      <a:endParaRPr kumimoji="0" lang="en-US" alt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7E4BD"/>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ctr" defTabSz="914400" rtl="0" eaLnBrk="1" fontAlgn="base" latinLnBrk="0" hangingPunct="1">
                        <a:lnSpc>
                          <a:spcPct val="107000"/>
                        </a:lnSpc>
                        <a:spcBef>
                          <a:spcPts val="600"/>
                        </a:spcBef>
                        <a:spcAft>
                          <a:spcPts val="600"/>
                        </a:spcAft>
                        <a:buClrTx/>
                        <a:buSzTx/>
                        <a:buFontTx/>
                        <a:buNone/>
                        <a:tabLst/>
                      </a:pPr>
                      <a:r>
                        <a:rPr kumimoji="0" lang="en-US" altLang="en-US" sz="1400" b="0" i="0" u="none" strike="noStrike" cap="none" normalizeH="0" baseline="0" smtClean="0">
                          <a:ln>
                            <a:noFill/>
                          </a:ln>
                          <a:solidFill>
                            <a:srgbClr val="000000"/>
                          </a:solidFill>
                          <a:effectLst/>
                          <a:latin typeface="Calibri" pitchFamily="34" charset="0"/>
                          <a:cs typeface="Times New Roman" pitchFamily="18" charset="0"/>
                        </a:rPr>
                        <a:t>Consortium for distributed (Grid and Cloud) applications  (set up - 2004,  updated - 2012)</a:t>
                      </a:r>
                      <a:endParaRPr kumimoji="0" lang="en-US" altLang="en-US"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7E4BD"/>
                    </a:solidFill>
                  </a:tcPr>
                </a:tc>
              </a:tr>
              <a:tr h="522347">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Sofia University “St Kliment Ohridski”</a:t>
                      </a: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Institute for Nuclear Research and Nuclear Energy - Bulgarian Academy of Sciences (INRNE-BAS)</a:t>
                      </a:r>
                      <a:endPar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r>
              <a:tr h="417560">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Technical University  – Sofia (TU-Sofia</a:t>
                      </a: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Sofia University “St Kliment Ohridski”</a:t>
                      </a:r>
                      <a:endPar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r>
              <a:tr h="627133">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Medical University – Sofia (MU-Sofia)</a:t>
                      </a: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Technical University - Gabrovo</a:t>
                      </a:r>
                      <a:endPar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r>
              <a:tr h="522347">
                <a:tc rowSpan="2">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National Institute of Geophysics, Geodesy and Geography -Bulgarian Academy of Sciences (NIGGG-BAS)</a:t>
                      </a: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Institute of Molecular Biology “Roumen Tsanev” -Bulgarian Academy of Sciences (IMB-BAS)</a:t>
                      </a:r>
                      <a:endPar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r>
              <a:tr h="522347">
                <a:tc vMerge="1">
                  <a:txBody>
                    <a:bodyPr/>
                    <a:lstStyle/>
                    <a:p>
                      <a:endParaRPr lang="en-US"/>
                    </a:p>
                  </a:txBody>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Institute of Organic Chemistry with Centre for Phytochemistry - Bulgaria Academy of Sciences ( IOCCP-BAS)</a:t>
                      </a:r>
                      <a:endPar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r>
              <a:tr h="522347">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Institute of Mechanics – Bulgaria Academy of Sciences (IM-BAS)</a:t>
                      </a:r>
                      <a:endPar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National Institute of Geophysics, Geodesy and Geography -Bulgarian Academy of Sciences (NIGGG-BAS)</a:t>
                      </a:r>
                      <a:endPar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r>
              <a:tr h="417560">
                <a:tc rowSpan="2">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1" i="0" u="sng" strike="noStrike" cap="none" normalizeH="0" baseline="0" dirty="0" smtClean="0">
                          <a:ln>
                            <a:noFill/>
                          </a:ln>
                          <a:solidFill>
                            <a:srgbClr val="000000"/>
                          </a:solidFill>
                          <a:effectLst/>
                          <a:latin typeface="Calibri" pitchFamily="34" charset="0"/>
                          <a:cs typeface="Times New Roman" pitchFamily="18" charset="0"/>
                        </a:rPr>
                        <a:t>Remark:</a:t>
                      </a:r>
                      <a:r>
                        <a:rPr kumimoji="0" lang="en-US" altLang="en-US" sz="1200" b="0" i="0" u="none" strike="noStrike" cap="none" normalizeH="0" baseline="0" dirty="0" smtClean="0">
                          <a:ln>
                            <a:noFill/>
                          </a:ln>
                          <a:solidFill>
                            <a:srgbClr val="000000"/>
                          </a:solidFill>
                          <a:effectLst/>
                          <a:latin typeface="Calibri" pitchFamily="34" charset="0"/>
                          <a:cs typeface="Times New Roman" pitchFamily="18" charset="0"/>
                        </a:rPr>
                        <a:t> The consortium for supercomputer  applications closely cooperates with Association “National Centre for Supercomputing Applications” (NCSA), which represents Bulgaria in PRACE</a:t>
                      </a:r>
                      <a:endParaRPr kumimoji="0" lang="en-US" alt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Institute of Mechanics – Bulgaria Academy of Sciences (IM-BAS)</a:t>
                      </a:r>
                      <a:endParaRPr kumimoji="0" lang="en-US"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r>
              <a:tr h="452489">
                <a:tc vMerge="1">
                  <a:txBody>
                    <a:bodyPr/>
                    <a:lstStyle/>
                    <a:p>
                      <a:endParaRPr lang="en-US"/>
                    </a:p>
                  </a:txBody>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just" defTabSz="914400" rtl="0" eaLnBrk="1" fontAlgn="base" latinLnBrk="0" hangingPunct="1">
                        <a:lnSpc>
                          <a:spcPct val="107000"/>
                        </a:lnSpc>
                        <a:spcBef>
                          <a:spcPts val="600"/>
                        </a:spcBef>
                        <a:spcAft>
                          <a:spcPts val="600"/>
                        </a:spcAft>
                        <a:buClrTx/>
                        <a:buSzTx/>
                        <a:buFontTx/>
                        <a:buNone/>
                        <a:tabLst/>
                      </a:pPr>
                      <a:r>
                        <a:rPr kumimoji="0" lang="en-US" altLang="en-US" sz="1200" b="0" i="0" u="none" strike="noStrike" cap="none" normalizeH="0" baseline="0" dirty="0" smtClean="0">
                          <a:ln>
                            <a:noFill/>
                          </a:ln>
                          <a:solidFill>
                            <a:srgbClr val="000000"/>
                          </a:solidFill>
                          <a:effectLst/>
                          <a:latin typeface="Calibri" pitchFamily="34" charset="0"/>
                          <a:cs typeface="Times New Roman" pitchFamily="18" charset="0"/>
                        </a:rPr>
                        <a:t>Institute of mathematics and Informatics – Bulgarian Academy of Sciences (IMI – BAS)</a:t>
                      </a:r>
                      <a:endParaRPr kumimoji="0" lang="en-US" alt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50488" marR="5048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E6E6"/>
                    </a:solidFill>
                  </a:tcPr>
                </a:tc>
              </a:tr>
            </a:tbl>
          </a:graphicData>
        </a:graphic>
      </p:graphicFrame>
      <p:sp>
        <p:nvSpPr>
          <p:cNvPr id="21541" name="Footer Placeholder 2"/>
          <p:cNvSpPr>
            <a:spLocks noGrp="1"/>
          </p:cNvSpPr>
          <p:nvPr>
            <p:ph type="ftr" sz="quarter" idx="4294967295"/>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en-US" sz="1800" dirty="0" smtClean="0"/>
              <a:t>CHEP Conference 2018, Sofia, Bulgaria</a:t>
            </a:r>
            <a:endParaRPr lang="en-US" alt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524000" y="0"/>
            <a:ext cx="7620000" cy="914400"/>
          </a:xfrm>
        </p:spPr>
        <p:txBody>
          <a:bodyPr/>
          <a:lstStyle/>
          <a:p>
            <a:pPr eaLnBrk="1" hangingPunct="1"/>
            <a:r>
              <a:rPr lang="en-US" altLang="en-US" sz="3600" dirty="0" smtClean="0"/>
              <a:t>HPC resources for research in Bulgaria </a:t>
            </a:r>
          </a:p>
        </p:txBody>
      </p:sp>
      <p:sp>
        <p:nvSpPr>
          <p:cNvPr id="22531" name="Content Placeholder 2"/>
          <p:cNvSpPr>
            <a:spLocks noGrp="1"/>
          </p:cNvSpPr>
          <p:nvPr>
            <p:ph idx="1"/>
          </p:nvPr>
        </p:nvSpPr>
        <p:spPr/>
        <p:txBody>
          <a:bodyPr/>
          <a:lstStyle/>
          <a:p>
            <a:pPr eaLnBrk="1" hangingPunct="1"/>
            <a:endParaRPr lang="en-US" altLang="en-US" smtClean="0"/>
          </a:p>
        </p:txBody>
      </p:sp>
      <p:pic>
        <p:nvPicPr>
          <p:cNvPr id="22532"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841375"/>
            <a:ext cx="9144000" cy="565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Footer Placeholder 5"/>
          <p:cNvSpPr>
            <a:spLocks noGrp="1"/>
          </p:cNvSpPr>
          <p:nvPr>
            <p:ph type="ftr" sz="quarter" idx="4294967295"/>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en-US" sz="1800" smtClean="0"/>
              <a:t>CHEP Conference 2018, Sofia, Bulgaria</a:t>
            </a:r>
            <a:endParaRPr lang="en-US" altLang="en-US" sz="1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524000" y="0"/>
            <a:ext cx="7575550" cy="914400"/>
          </a:xfrm>
        </p:spPr>
        <p:txBody>
          <a:bodyPr/>
          <a:lstStyle/>
          <a:p>
            <a:pPr eaLnBrk="1" hangingPunct="1"/>
            <a:r>
              <a:rPr lang="en-US" altLang="en-US" dirty="0" smtClean="0"/>
              <a:t>HPC Center “</a:t>
            </a:r>
            <a:r>
              <a:rPr lang="en-US" altLang="en-US" dirty="0" err="1" smtClean="0"/>
              <a:t>Avitohol</a:t>
            </a:r>
            <a:r>
              <a:rPr lang="en-US" altLang="en-US" dirty="0" smtClean="0"/>
              <a:t>” at IICT</a:t>
            </a:r>
          </a:p>
        </p:txBody>
      </p:sp>
      <p:sp>
        <p:nvSpPr>
          <p:cNvPr id="23555" name="Content Placeholder 2"/>
          <p:cNvSpPr>
            <a:spLocks noGrp="1"/>
          </p:cNvSpPr>
          <p:nvPr>
            <p:ph idx="1"/>
          </p:nvPr>
        </p:nvSpPr>
        <p:spPr>
          <a:xfrm>
            <a:off x="304800" y="1295400"/>
            <a:ext cx="2743200" cy="4830763"/>
          </a:xfrm>
        </p:spPr>
        <p:txBody>
          <a:bodyPr/>
          <a:lstStyle/>
          <a:p>
            <a:pPr eaLnBrk="1" hangingPunct="1"/>
            <a:r>
              <a:rPr lang="en-US" altLang="en-US" smtClean="0"/>
              <a:t>tt</a:t>
            </a:r>
          </a:p>
        </p:txBody>
      </p:sp>
      <p:graphicFrame>
        <p:nvGraphicFramePr>
          <p:cNvPr id="6" name="Table 5"/>
          <p:cNvGraphicFramePr>
            <a:graphicFrameLocks noGrp="1"/>
          </p:cNvGraphicFramePr>
          <p:nvPr/>
        </p:nvGraphicFramePr>
        <p:xfrm>
          <a:off x="76200" y="1017588"/>
          <a:ext cx="3883025" cy="5006989"/>
        </p:xfrm>
        <a:graphic>
          <a:graphicData uri="http://schemas.openxmlformats.org/drawingml/2006/table">
            <a:tbl>
              <a:tblPr firstRow="1" bandRow="1"/>
              <a:tblGrid>
                <a:gridCol w="1828878"/>
                <a:gridCol w="2054147"/>
              </a:tblGrid>
              <a:tr h="776274">
                <a:tc gridSpan="2">
                  <a:txBody>
                    <a:bodyPr/>
                    <a:lstStyle/>
                    <a:p>
                      <a:pPr marL="0" marR="0" algn="l">
                        <a:lnSpc>
                          <a:spcPct val="107000"/>
                        </a:lnSpc>
                        <a:spcBef>
                          <a:spcPts val="0"/>
                        </a:spcBef>
                        <a:spcAft>
                          <a:spcPts val="0"/>
                        </a:spcAft>
                      </a:pPr>
                      <a:r>
                        <a:rPr lang="en-US" sz="1400" b="1" kern="1200" dirty="0">
                          <a:solidFill>
                            <a:srgbClr val="000000"/>
                          </a:solidFill>
                          <a:effectLst/>
                          <a:latin typeface="+mj-lt"/>
                          <a:ea typeface="Times New Roman" panose="02020603050405020304" pitchFamily="18" charset="0"/>
                          <a:cs typeface="Arial" panose="020B0604020202020204" pitchFamily="34" charset="0"/>
                        </a:rPr>
                        <a:t>150 HP Cluster Platform SL250S GEN8 servers with 2 Intel Xeon E 2650 v2 CPUs and 2 Intel Xeon Phi 7120P coprocessors</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79646"/>
                    </a:solidFill>
                  </a:tcPr>
                </a:tc>
                <a:tc hMerge="1">
                  <a:txBody>
                    <a:bodyPr/>
                    <a:lstStyle/>
                    <a:p>
                      <a:endParaRPr lang="en-US"/>
                    </a:p>
                  </a:txBody>
                  <a:tcPr/>
                </a:tc>
              </a:tr>
              <a:tr h="434712">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Site </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marL="0" marR="0" algn="l">
                        <a:lnSpc>
                          <a:spcPct val="107000"/>
                        </a:lnSpc>
                        <a:spcBef>
                          <a:spcPts val="0"/>
                        </a:spcBef>
                        <a:spcAft>
                          <a:spcPts val="0"/>
                        </a:spcAft>
                      </a:pPr>
                      <a:r>
                        <a:rPr lang="en-US" sz="1400" kern="1200">
                          <a:solidFill>
                            <a:srgbClr val="000000"/>
                          </a:solidFill>
                          <a:effectLst/>
                          <a:latin typeface="+mj-lt"/>
                          <a:ea typeface="Times New Roman" panose="02020603050405020304" pitchFamily="18" charset="0"/>
                          <a:cs typeface="Arial" panose="020B0604020202020204" pitchFamily="34" charset="0"/>
                        </a:rPr>
                        <a:t>IICT-BAS/Avitohol</a:t>
                      </a:r>
                      <a:endParaRPr lang="en-US" sz="140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r>
              <a:tr h="434712">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Manufacturer</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marL="0" marR="0" algn="l">
                        <a:lnSpc>
                          <a:spcPct val="107000"/>
                        </a:lnSpc>
                        <a:spcBef>
                          <a:spcPts val="0"/>
                        </a:spcBef>
                        <a:spcAft>
                          <a:spcPts val="0"/>
                        </a:spcAft>
                      </a:pPr>
                      <a:r>
                        <a:rPr lang="en-US" sz="1400" kern="1200">
                          <a:solidFill>
                            <a:srgbClr val="000000"/>
                          </a:solidFill>
                          <a:effectLst/>
                          <a:latin typeface="+mj-lt"/>
                          <a:ea typeface="Times New Roman" panose="02020603050405020304" pitchFamily="18" charset="0"/>
                          <a:cs typeface="Arial" panose="020B0604020202020204" pitchFamily="34" charset="0"/>
                        </a:rPr>
                        <a:t>Hewlett-Packard</a:t>
                      </a:r>
                      <a:endParaRPr lang="en-US" sz="140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r>
              <a:tr h="434712">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Cores</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20700</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r>
              <a:tr h="434712">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Interconnection </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FDR InfiniBand</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r>
              <a:tr h="547993">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Theoretical Peak Performance</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412.3 </a:t>
                      </a:r>
                      <a:r>
                        <a:rPr lang="en-US" sz="1400" kern="1200" dirty="0" smtClean="0">
                          <a:solidFill>
                            <a:srgbClr val="000000"/>
                          </a:solidFill>
                          <a:effectLst/>
                          <a:latin typeface="+mj-lt"/>
                          <a:ea typeface="Times New Roman" panose="02020603050405020304" pitchFamily="18" charset="0"/>
                          <a:cs typeface="Arial" panose="020B0604020202020204" pitchFamily="34" charset="0"/>
                        </a:rPr>
                        <a:t>Tflop/s  </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r>
              <a:tr h="434712">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RMAX Performance</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marL="0" marR="0" algn="l">
                        <a:lnSpc>
                          <a:spcPct val="107000"/>
                        </a:lnSpc>
                        <a:spcBef>
                          <a:spcPts val="0"/>
                        </a:spcBef>
                        <a:spcAft>
                          <a:spcPts val="0"/>
                        </a:spcAft>
                      </a:pPr>
                      <a:r>
                        <a:rPr lang="en-US" sz="1400" kern="1200" dirty="0" smtClean="0">
                          <a:solidFill>
                            <a:srgbClr val="000000"/>
                          </a:solidFill>
                          <a:effectLst/>
                          <a:latin typeface="+mj-lt"/>
                          <a:ea typeface="Times New Roman" panose="02020603050405020304" pitchFamily="18" charset="0"/>
                          <a:cs typeface="Arial" panose="020B0604020202020204" pitchFamily="34" charset="0"/>
                        </a:rPr>
                        <a:t>264.0 Tflop/s</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r>
              <a:tr h="434712">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Memory</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9600 GB</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r>
              <a:tr h="547993">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Operation System</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marL="0" marR="0" algn="l">
                        <a:lnSpc>
                          <a:spcPct val="107000"/>
                        </a:lnSpc>
                        <a:spcBef>
                          <a:spcPts val="0"/>
                        </a:spcBef>
                        <a:spcAft>
                          <a:spcPts val="0"/>
                        </a:spcAft>
                      </a:pPr>
                      <a:r>
                        <a:rPr lang="en-US" sz="1400" b="0" i="0" dirty="0">
                          <a:solidFill>
                            <a:schemeClr val="tx1"/>
                          </a:solidFill>
                          <a:effectLst/>
                          <a:latin typeface="+mj-lt"/>
                          <a:ea typeface="Calibri" panose="020F0502020204030204" pitchFamily="34" charset="0"/>
                          <a:cs typeface="Times New Roman" panose="02020603050405020304" pitchFamily="18" charset="0"/>
                        </a:rPr>
                        <a:t>Red Hat Enterprise Linux for HPC</a:t>
                      </a: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r>
              <a:tr h="526443">
                <a:tc>
                  <a:txBody>
                    <a:bodyPr/>
                    <a:lstStyle/>
                    <a:p>
                      <a:pPr marL="0" marR="0" algn="l">
                        <a:lnSpc>
                          <a:spcPct val="107000"/>
                        </a:lnSpc>
                        <a:spcBef>
                          <a:spcPts val="0"/>
                        </a:spcBef>
                        <a:spcAft>
                          <a:spcPts val="0"/>
                        </a:spcAft>
                      </a:pPr>
                      <a:r>
                        <a:rPr lang="en-US" sz="1400" kern="1200" dirty="0" smtClean="0">
                          <a:solidFill>
                            <a:srgbClr val="000000"/>
                          </a:solidFill>
                          <a:effectLst/>
                          <a:latin typeface="+mj-lt"/>
                          <a:ea typeface="Calibri" panose="020F0502020204030204" pitchFamily="34" charset="0"/>
                          <a:cs typeface="Arial" panose="020B0604020202020204" pitchFamily="34" charset="0"/>
                        </a:rPr>
                        <a:t>Storage</a:t>
                      </a:r>
                      <a:r>
                        <a:rPr lang="en-US" sz="1400" kern="1200" baseline="0" dirty="0" smtClean="0">
                          <a:solidFill>
                            <a:srgbClr val="000000"/>
                          </a:solidFill>
                          <a:effectLst/>
                          <a:latin typeface="+mj-lt"/>
                          <a:ea typeface="Calibri" panose="020F0502020204030204" pitchFamily="34" charset="0"/>
                          <a:cs typeface="Arial" panose="020B0604020202020204" pitchFamily="34" charset="0"/>
                        </a:rPr>
                        <a:t> capacity</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marL="0" marR="0" algn="l">
                        <a:lnSpc>
                          <a:spcPct val="107000"/>
                        </a:lnSpc>
                        <a:spcBef>
                          <a:spcPts val="0"/>
                        </a:spcBef>
                        <a:spcAft>
                          <a:spcPts val="0"/>
                        </a:spcAft>
                      </a:pPr>
                      <a:r>
                        <a:rPr lang="en-US" sz="1400" kern="1200" dirty="0">
                          <a:solidFill>
                            <a:srgbClr val="000000"/>
                          </a:solidFill>
                          <a:effectLst/>
                          <a:latin typeface="+mj-lt"/>
                          <a:ea typeface="Times New Roman" panose="02020603050405020304" pitchFamily="18" charset="0"/>
                          <a:cs typeface="Arial" panose="020B0604020202020204" pitchFamily="34" charset="0"/>
                        </a:rPr>
                        <a:t>96 TB </a:t>
                      </a:r>
                      <a:r>
                        <a:rPr lang="en-US" sz="1400" kern="1200" dirty="0" smtClean="0">
                          <a:solidFill>
                            <a:srgbClr val="000000"/>
                          </a:solidFill>
                          <a:effectLst/>
                          <a:latin typeface="+mj-lt"/>
                          <a:ea typeface="Times New Roman" panose="02020603050405020304" pitchFamily="18" charset="0"/>
                          <a:cs typeface="Arial" panose="020B0604020202020204" pitchFamily="34" charset="0"/>
                        </a:rPr>
                        <a:t>SAN</a:t>
                      </a:r>
                      <a:endParaRPr lang="en-US" sz="1400" dirty="0">
                        <a:effectLst/>
                        <a:latin typeface="+mj-lt"/>
                        <a:ea typeface="Calibri" panose="020F0502020204030204" pitchFamily="34" charset="0"/>
                        <a:cs typeface="Times New Roman" panose="02020603050405020304" pitchFamily="18" charset="0"/>
                      </a:endParaRPr>
                    </a:p>
                  </a:txBody>
                  <a:tcPr marL="91444" marR="91444" marT="45716" marB="45716">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r>
            </a:tbl>
          </a:graphicData>
        </a:graphic>
      </p:graphicFrame>
      <p:grpSp>
        <p:nvGrpSpPr>
          <p:cNvPr id="23590" name="Group 6"/>
          <p:cNvGrpSpPr>
            <a:grpSpLocks/>
          </p:cNvGrpSpPr>
          <p:nvPr/>
        </p:nvGrpSpPr>
        <p:grpSpPr bwMode="auto">
          <a:xfrm>
            <a:off x="3951288" y="1841500"/>
            <a:ext cx="5192712" cy="4360863"/>
            <a:chOff x="3951978" y="1842287"/>
            <a:chExt cx="5192022" cy="4360076"/>
          </a:xfrm>
        </p:grpSpPr>
        <p:grpSp>
          <p:nvGrpSpPr>
            <p:cNvPr id="23593" name="Group 7"/>
            <p:cNvGrpSpPr>
              <a:grpSpLocks/>
            </p:cNvGrpSpPr>
            <p:nvPr/>
          </p:nvGrpSpPr>
          <p:grpSpPr bwMode="auto">
            <a:xfrm>
              <a:off x="4114800" y="3657600"/>
              <a:ext cx="4932969" cy="2544763"/>
              <a:chOff x="685800" y="2438400"/>
              <a:chExt cx="7884739" cy="3687763"/>
            </a:xfrm>
          </p:grpSpPr>
          <p:grpSp>
            <p:nvGrpSpPr>
              <p:cNvPr id="23596" name="Group 10"/>
              <p:cNvGrpSpPr>
                <a:grpSpLocks/>
              </p:cNvGrpSpPr>
              <p:nvPr/>
            </p:nvGrpSpPr>
            <p:grpSpPr bwMode="auto">
              <a:xfrm>
                <a:off x="685800" y="2438400"/>
                <a:ext cx="7884739" cy="3687763"/>
                <a:chOff x="40061" y="1116838"/>
                <a:chExt cx="9869114" cy="4899997"/>
              </a:xfrm>
            </p:grpSpPr>
            <p:pic>
              <p:nvPicPr>
                <p:cNvPr id="23599" name="Picture 1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61" y="1116838"/>
                  <a:ext cx="9869114" cy="4899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AutoShape 4"/>
                <p:cNvSpPr>
                  <a:spLocks noChangeArrowheads="1"/>
                </p:cNvSpPr>
                <p:nvPr/>
              </p:nvSpPr>
              <p:spPr bwMode="auto">
                <a:xfrm>
                  <a:off x="3817186" y="5252781"/>
                  <a:ext cx="2699260" cy="400363"/>
                </a:xfrm>
                <a:prstGeom prst="roundRect">
                  <a:avLst>
                    <a:gd name="adj" fmla="val 16667"/>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headEnd/>
                  <a:tailEnd/>
                </a:ln>
                <a:effectLst>
                  <a:outerShdw blurRad="40000" dist="20000" dir="5400000" rotWithShape="0">
                    <a:srgbClr val="000000">
                      <a:alpha val="38000"/>
                    </a:srgbClr>
                  </a:outerShdw>
                </a:effectLst>
              </p:spPr>
              <p:txBody>
                <a:bodyPr/>
                <a:lstStyle/>
                <a:p>
                  <a:pPr algn="ctr">
                    <a:spcAft>
                      <a:spcPts val="800"/>
                    </a:spcAft>
                    <a:defRPr/>
                  </a:pPr>
                  <a:r>
                    <a:rPr lang="en-US" altLang="en-US" sz="1000" kern="0" dirty="0">
                      <a:solidFill>
                        <a:srgbClr val="0070C0"/>
                      </a:solidFill>
                      <a:latin typeface="Arial" panose="020B0604020202020204" pitchFamily="34" charset="0"/>
                      <a:cs typeface="Arial" panose="020B0604020202020204" pitchFamily="34" charset="0"/>
                    </a:rPr>
                    <a:t>Users workstations</a:t>
                  </a:r>
                </a:p>
              </p:txBody>
            </p:sp>
            <p:pic>
              <p:nvPicPr>
                <p:cNvPr id="23601" name="Picture 1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33976" y="5063535"/>
                  <a:ext cx="67062" cy="24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602" name="Picture 1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42219" y="1948884"/>
                  <a:ext cx="6786512" cy="313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Left-Right Arrow 17"/>
                <p:cNvSpPr/>
                <p:nvPr/>
              </p:nvSpPr>
              <p:spPr>
                <a:xfrm flipV="1">
                  <a:off x="5573292" y="4076138"/>
                  <a:ext cx="933626" cy="290341"/>
                </a:xfrm>
                <a:prstGeom prst="leftRightArrow">
                  <a:avLst/>
                </a:prstGeom>
                <a:solidFill>
                  <a:srgbClr val="BBE0E3"/>
                </a:solidFill>
                <a:ln w="25400" cap="flat" cmpd="sng" algn="ctr">
                  <a:solidFill>
                    <a:srgbClr val="FF0000"/>
                  </a:solidFill>
                  <a:prstDash val="solid"/>
                </a:ln>
                <a:effectLst/>
              </p:spPr>
              <p:txBody>
                <a:bodyPr anchor="ctr"/>
                <a:lstStyle/>
                <a:p>
                  <a:pPr algn="ctr" eaLnBrk="1" hangingPunct="1">
                    <a:defRPr/>
                  </a:pPr>
                  <a:endParaRPr lang="en-US" kern="0">
                    <a:solidFill>
                      <a:srgbClr val="FFFFFF"/>
                    </a:solidFill>
                    <a:latin typeface="Verdana"/>
                    <a:ea typeface="ＭＳ Ｐゴシック" charset="-128"/>
                    <a:cs typeface="Arial" panose="020B0604020202020204" pitchFamily="34" charset="0"/>
                  </a:endParaRPr>
                </a:p>
              </p:txBody>
            </p:sp>
            <p:sp>
              <p:nvSpPr>
                <p:cNvPr id="19" name="TextBox 18"/>
                <p:cNvSpPr txBox="1"/>
                <p:nvPr/>
              </p:nvSpPr>
              <p:spPr>
                <a:xfrm>
                  <a:off x="5649506" y="3474064"/>
                  <a:ext cx="863763" cy="654030"/>
                </a:xfrm>
                <a:prstGeom prst="rect">
                  <a:avLst/>
                </a:prstGeom>
                <a:noFill/>
              </p:spPr>
              <p:txBody>
                <a:bodyPr>
                  <a:spAutoFit/>
                </a:bodyPr>
                <a:lstStyle/>
                <a:p>
                  <a:pPr eaLnBrk="1" hangingPunct="1">
                    <a:defRPr/>
                  </a:pPr>
                  <a:r>
                    <a:rPr lang="en-US" sz="800" kern="0" dirty="0">
                      <a:solidFill>
                        <a:srgbClr val="000000"/>
                      </a:solidFill>
                      <a:latin typeface="Arial" charset="0"/>
                      <a:ea typeface="ＭＳ Ｐゴシック" charset="-128"/>
                      <a:cs typeface="Arial" panose="020B0604020202020204" pitchFamily="34" charset="0"/>
                    </a:rPr>
                    <a:t>10 Gbps</a:t>
                  </a:r>
                </a:p>
              </p:txBody>
            </p:sp>
          </p:grpSp>
          <p:pic>
            <p:nvPicPr>
              <p:cNvPr id="23597" name="Picture 1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12607" y="4774674"/>
                <a:ext cx="54869" cy="18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98" name="Picture 1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64099" y="4774674"/>
                <a:ext cx="54869" cy="18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3594" name="Picture 8"/>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51978" y="1842287"/>
              <a:ext cx="5192022" cy="1771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95" name="Picture 9"/>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267200" y="2123370"/>
              <a:ext cx="4362020" cy="135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3591" name="TextBox 19"/>
          <p:cNvSpPr txBox="1">
            <a:spLocks noChangeArrowheads="1"/>
          </p:cNvSpPr>
          <p:nvPr/>
        </p:nvSpPr>
        <p:spPr bwMode="auto">
          <a:xfrm>
            <a:off x="4375150" y="1122363"/>
            <a:ext cx="4724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800"/>
              <a:t>Top500 List on 389  place (Nov 2015)</a:t>
            </a:r>
          </a:p>
          <a:p>
            <a:pPr algn="ctr" eaLnBrk="1" hangingPunct="1">
              <a:spcBef>
                <a:spcPct val="0"/>
              </a:spcBef>
              <a:buFontTx/>
              <a:buNone/>
            </a:pPr>
            <a:r>
              <a:rPr lang="en-US" altLang="en-US" sz="1800"/>
              <a:t> </a:t>
            </a:r>
            <a:r>
              <a:rPr lang="en-US" altLang="en-US" sz="1800">
                <a:hlinkClick r:id="rId8"/>
              </a:rPr>
              <a:t>http://www.top500.org/system/178609</a:t>
            </a:r>
            <a:r>
              <a:rPr lang="en-US" altLang="en-US" sz="1800"/>
              <a:t> </a:t>
            </a:r>
          </a:p>
        </p:txBody>
      </p:sp>
      <p:sp>
        <p:nvSpPr>
          <p:cNvPr id="23592" name="Footer Placeholder 4"/>
          <p:cNvSpPr>
            <a:spLocks noGrp="1"/>
          </p:cNvSpPr>
          <p:nvPr>
            <p:ph type="ftr" sz="quarter" idx="4294967295"/>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en-US" sz="1800" smtClean="0"/>
              <a:t>CHEP Conference 2018, Sofia, Bulgaria</a:t>
            </a:r>
            <a:endParaRPr lang="en-US" altLang="en-US" sz="1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524000" y="0"/>
            <a:ext cx="7620000" cy="914400"/>
          </a:xfrm>
        </p:spPr>
        <p:txBody>
          <a:bodyPr/>
          <a:lstStyle/>
          <a:p>
            <a:pPr eaLnBrk="1" hangingPunct="1"/>
            <a:r>
              <a:rPr lang="da-DK" altLang="en-US" sz="3200" dirty="0" smtClean="0"/>
              <a:t>The Supercomputer System Avitohol at IICT-BAS</a:t>
            </a:r>
            <a:endParaRPr lang="en-US" altLang="en-US" sz="3200" dirty="0" smtClean="0"/>
          </a:p>
        </p:txBody>
      </p:sp>
      <p:sp>
        <p:nvSpPr>
          <p:cNvPr id="3" name="Content Placeholder 2"/>
          <p:cNvSpPr>
            <a:spLocks noGrp="1"/>
          </p:cNvSpPr>
          <p:nvPr>
            <p:ph idx="1"/>
          </p:nvPr>
        </p:nvSpPr>
        <p:spPr>
          <a:xfrm>
            <a:off x="304800" y="1295400"/>
            <a:ext cx="4724400" cy="4830763"/>
          </a:xfrm>
        </p:spPr>
        <p:txBody>
          <a:bodyPr>
            <a:normAutofit/>
          </a:bodyPr>
          <a:lstStyle/>
          <a:p>
            <a:pPr eaLnBrk="1" hangingPunct="1">
              <a:buFont typeface="Arial" panose="020B0604020202020204" pitchFamily="34" charset="0"/>
              <a:buChar char="•"/>
              <a:defRPr/>
            </a:pPr>
            <a:r>
              <a:rPr lang="en-US" sz="2000" dirty="0" smtClean="0"/>
              <a:t>8 water-cooled racks of type  HP MCS 200, paired in couples.</a:t>
            </a:r>
          </a:p>
          <a:p>
            <a:pPr eaLnBrk="1" hangingPunct="1">
              <a:buFont typeface="Arial" panose="020B0604020202020204" pitchFamily="34" charset="0"/>
              <a:buChar char="•"/>
              <a:defRPr/>
            </a:pPr>
            <a:r>
              <a:rPr lang="en-US" sz="2000" dirty="0" smtClean="0"/>
              <a:t>Each pair provides power and cooling for up to 50 kW of equipment</a:t>
            </a:r>
          </a:p>
          <a:p>
            <a:pPr eaLnBrk="1" hangingPunct="1">
              <a:buFont typeface="Arial" panose="020B0604020202020204" pitchFamily="34" charset="0"/>
              <a:buChar char="•"/>
              <a:defRPr/>
            </a:pPr>
            <a:r>
              <a:rPr lang="en-US" sz="2000" dirty="0" smtClean="0"/>
              <a:t>About 90% of the computational power comes from the accelerators – one 7120P coprocessor achieves 1.25 </a:t>
            </a:r>
            <a:r>
              <a:rPr lang="en-US" sz="2000" dirty="0" err="1" smtClean="0"/>
              <a:t>TFlop</a:t>
            </a:r>
            <a:r>
              <a:rPr lang="en-US" sz="2000" dirty="0" smtClean="0"/>
              <a:t>/s in double precision.</a:t>
            </a:r>
          </a:p>
          <a:p>
            <a:pPr eaLnBrk="1" hangingPunct="1">
              <a:buFont typeface="Arial" panose="020B0604020202020204" pitchFamily="34" charset="0"/>
              <a:buChar char="•"/>
              <a:defRPr/>
            </a:pPr>
            <a:r>
              <a:rPr lang="en-US" sz="2000" dirty="0" smtClean="0"/>
              <a:t>Total energy use at maximum load  ~ 250kW.</a:t>
            </a:r>
          </a:p>
          <a:p>
            <a:pPr eaLnBrk="1" hangingPunct="1">
              <a:buFont typeface="Arial" panose="020B0604020202020204" pitchFamily="34" charset="0"/>
              <a:buChar char="•"/>
              <a:defRPr/>
            </a:pPr>
            <a:r>
              <a:rPr lang="en-US" sz="2000" dirty="0" smtClean="0"/>
              <a:t>RHEL, Intel Cluster Studio, SAP HANA</a:t>
            </a:r>
          </a:p>
          <a:p>
            <a:pPr eaLnBrk="1" hangingPunct="1">
              <a:buFont typeface="Arial" panose="020B0604020202020204" pitchFamily="34" charset="0"/>
              <a:buChar char="•"/>
              <a:defRPr/>
            </a:pPr>
            <a:r>
              <a:rPr lang="en-US" sz="2000" dirty="0" smtClean="0"/>
              <a:t>The most powerful system in the region</a:t>
            </a:r>
          </a:p>
          <a:p>
            <a:pPr eaLnBrk="1" hangingPunct="1">
              <a:buFont typeface="Arial" panose="020B0604020202020204" pitchFamily="34" charset="0"/>
              <a:buChar char="•"/>
              <a:defRPr/>
            </a:pPr>
            <a:endParaRPr lang="en-US" b="1" dirty="0"/>
          </a:p>
        </p:txBody>
      </p:sp>
      <p:sp>
        <p:nvSpPr>
          <p:cNvPr id="24580" name="Footer Placeholder 5"/>
          <p:cNvSpPr>
            <a:spLocks noGrp="1"/>
          </p:cNvSpPr>
          <p:nvPr>
            <p:ph type="ftr" sz="quarter" idx="4294967295"/>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it-IT" altLang="en-US" sz="1800" smtClean="0"/>
              <a:t>CHEP Conference 2018, Sofia, Bulgaria</a:t>
            </a:r>
            <a:endParaRPr lang="en-US" altLang="en-US" sz="1800"/>
          </a:p>
        </p:txBody>
      </p:sp>
      <p:pic>
        <p:nvPicPr>
          <p:cNvPr id="24581" name="Picture 4" descr="server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1295400"/>
            <a:ext cx="3505200" cy="454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524000" y="0"/>
            <a:ext cx="7620000" cy="914400"/>
          </a:xfrm>
        </p:spPr>
        <p:txBody>
          <a:bodyPr>
            <a:normAutofit/>
          </a:bodyPr>
          <a:lstStyle/>
          <a:p>
            <a:pPr algn="ctr"/>
            <a:r>
              <a:rPr lang="en-US" sz="2400" b="1" dirty="0" smtClean="0"/>
              <a:t>Efficiency of sparse matrix – </a:t>
            </a:r>
            <a:r>
              <a:rPr lang="en-US" sz="2400" b="1" dirty="0"/>
              <a:t>matrix multiplication on </a:t>
            </a:r>
            <a:r>
              <a:rPr lang="en-US" sz="2400" b="1" dirty="0" smtClean="0"/>
              <a:t/>
            </a:r>
            <a:br>
              <a:rPr lang="en-US" sz="2400" b="1" dirty="0" smtClean="0"/>
            </a:br>
            <a:r>
              <a:rPr lang="en-US" sz="2400" b="1" dirty="0" smtClean="0"/>
              <a:t>Intel </a:t>
            </a:r>
            <a:r>
              <a:rPr lang="en-US" sz="2400" b="1" dirty="0"/>
              <a:t>Xeon Phi</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951128574"/>
              </p:ext>
            </p:extLst>
          </p:nvPr>
        </p:nvGraphicFramePr>
        <p:xfrm>
          <a:off x="76200" y="4267200"/>
          <a:ext cx="8915400" cy="2123440"/>
        </p:xfrm>
        <a:graphic>
          <a:graphicData uri="http://schemas.openxmlformats.org/drawingml/2006/table">
            <a:tbl>
              <a:tblPr firstRow="1" bandRow="1">
                <a:tableStyleId>{5C22544A-7EE6-4342-B048-85BDC9FD1C3A}</a:tableStyleId>
              </a:tblPr>
              <a:tblGrid>
                <a:gridCol w="1485900"/>
                <a:gridCol w="1485900"/>
                <a:gridCol w="1485900"/>
                <a:gridCol w="1485900"/>
                <a:gridCol w="1485900"/>
                <a:gridCol w="1485900"/>
              </a:tblGrid>
              <a:tr h="370840">
                <a:tc>
                  <a:txBody>
                    <a:bodyPr/>
                    <a:lstStyle/>
                    <a:p>
                      <a:pPr algn="ctr"/>
                      <a:r>
                        <a:rPr lang="en-GB" dirty="0" smtClean="0"/>
                        <a:t>Number of processes</a:t>
                      </a:r>
                      <a:endParaRPr lang="bg-BG" dirty="0"/>
                    </a:p>
                  </a:txBody>
                  <a:tcPr/>
                </a:tc>
                <a:tc>
                  <a:txBody>
                    <a:bodyPr/>
                    <a:lstStyle/>
                    <a:p>
                      <a:pPr algn="ctr"/>
                      <a:r>
                        <a:rPr lang="en-US" dirty="0" smtClean="0"/>
                        <a:t>30</a:t>
                      </a:r>
                      <a:endParaRPr lang="bg-BG" dirty="0"/>
                    </a:p>
                  </a:txBody>
                  <a:tcPr/>
                </a:tc>
                <a:tc>
                  <a:txBody>
                    <a:bodyPr/>
                    <a:lstStyle/>
                    <a:p>
                      <a:pPr algn="ctr"/>
                      <a:r>
                        <a:rPr lang="en-US" dirty="0" smtClean="0"/>
                        <a:t>61</a:t>
                      </a:r>
                      <a:endParaRPr lang="bg-BG" dirty="0"/>
                    </a:p>
                  </a:txBody>
                  <a:tcPr/>
                </a:tc>
                <a:tc>
                  <a:txBody>
                    <a:bodyPr/>
                    <a:lstStyle/>
                    <a:p>
                      <a:pPr algn="ctr"/>
                      <a:r>
                        <a:rPr lang="en-US" dirty="0" smtClean="0"/>
                        <a:t>122</a:t>
                      </a:r>
                      <a:endParaRPr lang="bg-BG" dirty="0"/>
                    </a:p>
                  </a:txBody>
                  <a:tcPr/>
                </a:tc>
                <a:tc>
                  <a:txBody>
                    <a:bodyPr/>
                    <a:lstStyle/>
                    <a:p>
                      <a:pPr algn="ctr"/>
                      <a:r>
                        <a:rPr lang="en-US" dirty="0" smtClean="0"/>
                        <a:t>183</a:t>
                      </a:r>
                      <a:endParaRPr lang="bg-BG" dirty="0"/>
                    </a:p>
                  </a:txBody>
                  <a:tcPr/>
                </a:tc>
                <a:tc>
                  <a:txBody>
                    <a:bodyPr/>
                    <a:lstStyle/>
                    <a:p>
                      <a:pPr algn="ctr"/>
                      <a:r>
                        <a:rPr lang="en-US" dirty="0" smtClean="0"/>
                        <a:t>244</a:t>
                      </a:r>
                      <a:endParaRPr lang="bg-BG" dirty="0"/>
                    </a:p>
                  </a:txBody>
                  <a:tcPr/>
                </a:tc>
              </a:tr>
              <a:tr h="370840">
                <a:tc>
                  <a:txBody>
                    <a:bodyPr/>
                    <a:lstStyle/>
                    <a:p>
                      <a:pPr indent="180340" algn="ctr">
                        <a:spcAft>
                          <a:spcPts val="0"/>
                        </a:spcAft>
                      </a:pPr>
                      <a:endParaRPr lang="en-US" sz="1000" b="1" dirty="0" smtClean="0">
                        <a:effectLst/>
                        <a:latin typeface="Times New Roman"/>
                        <a:ea typeface="Times New Roman"/>
                      </a:endParaRPr>
                    </a:p>
                    <a:p>
                      <a:pPr indent="180340" algn="ctr">
                        <a:spcAft>
                          <a:spcPts val="0"/>
                        </a:spcAft>
                      </a:pPr>
                      <a:r>
                        <a:rPr lang="en-US" sz="1000" b="1" dirty="0" smtClean="0">
                          <a:effectLst/>
                          <a:latin typeface="Times New Roman"/>
                          <a:ea typeface="Times New Roman"/>
                        </a:rPr>
                        <a:t>ALGORITHM </a:t>
                      </a:r>
                      <a:r>
                        <a:rPr lang="en-US" sz="1000" b="1" dirty="0">
                          <a:effectLst/>
                          <a:latin typeface="Times New Roman"/>
                          <a:ea typeface="Times New Roman"/>
                        </a:rPr>
                        <a:t>1</a:t>
                      </a:r>
                      <a:endParaRPr lang="bg-BG" sz="1000" dirty="0">
                        <a:effectLst/>
                        <a:latin typeface="Times New Roman"/>
                        <a:ea typeface="Times New Roman"/>
                      </a:endParaRPr>
                    </a:p>
                  </a:txBody>
                  <a:tcPr marL="68580" marR="68580" marT="0" marB="0"/>
                </a:tc>
                <a:tc>
                  <a:txBody>
                    <a:bodyPr/>
                    <a:lstStyle/>
                    <a:p>
                      <a:pPr algn="ctr"/>
                      <a:r>
                        <a:rPr lang="en-US" dirty="0" smtClean="0"/>
                        <a:t>62.76</a:t>
                      </a:r>
                      <a:endParaRPr lang="bg-BG" dirty="0"/>
                    </a:p>
                  </a:txBody>
                  <a:tcPr/>
                </a:tc>
                <a:tc>
                  <a:txBody>
                    <a:bodyPr/>
                    <a:lstStyle/>
                    <a:p>
                      <a:pPr algn="ctr"/>
                      <a:r>
                        <a:rPr lang="en-US" dirty="0" smtClean="0"/>
                        <a:t>32.14</a:t>
                      </a:r>
                      <a:endParaRPr lang="bg-BG" dirty="0"/>
                    </a:p>
                  </a:txBody>
                  <a:tcPr/>
                </a:tc>
                <a:tc>
                  <a:txBody>
                    <a:bodyPr/>
                    <a:lstStyle/>
                    <a:p>
                      <a:pPr algn="ctr"/>
                      <a:r>
                        <a:rPr lang="en-US" dirty="0" smtClean="0"/>
                        <a:t>16.64</a:t>
                      </a:r>
                      <a:endParaRPr lang="bg-BG" dirty="0"/>
                    </a:p>
                  </a:txBody>
                  <a:tcPr/>
                </a:tc>
                <a:tc>
                  <a:txBody>
                    <a:bodyPr/>
                    <a:lstStyle/>
                    <a:p>
                      <a:pPr algn="ctr"/>
                      <a:r>
                        <a:rPr lang="en-US" dirty="0" smtClean="0"/>
                        <a:t>11.39</a:t>
                      </a:r>
                      <a:endParaRPr lang="bg-BG" dirty="0"/>
                    </a:p>
                  </a:txBody>
                  <a:tcPr/>
                </a:tc>
                <a:tc>
                  <a:txBody>
                    <a:bodyPr/>
                    <a:lstStyle/>
                    <a:p>
                      <a:pPr algn="ctr"/>
                      <a:r>
                        <a:rPr lang="en-US" dirty="0" smtClean="0"/>
                        <a:t>8.782</a:t>
                      </a:r>
                      <a:endParaRPr lang="bg-BG" dirty="0"/>
                    </a:p>
                  </a:txBody>
                  <a:tcPr/>
                </a:tc>
              </a:tr>
              <a:tr h="370840">
                <a:tc>
                  <a:txBody>
                    <a:bodyPr/>
                    <a:lstStyle/>
                    <a:p>
                      <a:pPr indent="180340" algn="ctr">
                        <a:spcAft>
                          <a:spcPts val="0"/>
                        </a:spcAft>
                      </a:pPr>
                      <a:endParaRPr lang="en-US" sz="1000" b="1" dirty="0" smtClean="0">
                        <a:effectLst/>
                        <a:latin typeface="Times New Roman"/>
                        <a:ea typeface="Times New Roman"/>
                      </a:endParaRPr>
                    </a:p>
                    <a:p>
                      <a:pPr indent="180340" algn="ctr">
                        <a:spcAft>
                          <a:spcPts val="0"/>
                        </a:spcAft>
                      </a:pPr>
                      <a:r>
                        <a:rPr lang="en-US" sz="1000" b="1" dirty="0" smtClean="0">
                          <a:effectLst/>
                          <a:latin typeface="Times New Roman"/>
                          <a:ea typeface="Times New Roman"/>
                        </a:rPr>
                        <a:t>ALGORITHM </a:t>
                      </a:r>
                      <a:r>
                        <a:rPr lang="en-US" sz="1000" b="1" dirty="0">
                          <a:effectLst/>
                          <a:latin typeface="Times New Roman"/>
                          <a:ea typeface="Times New Roman"/>
                        </a:rPr>
                        <a:t>2</a:t>
                      </a:r>
                      <a:endParaRPr lang="bg-BG" sz="1000" dirty="0">
                        <a:effectLst/>
                        <a:latin typeface="Times New Roman"/>
                        <a:ea typeface="Times New Roman"/>
                      </a:endParaRPr>
                    </a:p>
                  </a:txBody>
                  <a:tcPr marL="68580" marR="68580" marT="0" marB="0"/>
                </a:tc>
                <a:tc>
                  <a:txBody>
                    <a:bodyPr/>
                    <a:lstStyle/>
                    <a:p>
                      <a:pPr algn="ctr"/>
                      <a:r>
                        <a:rPr lang="en-US" dirty="0" smtClean="0"/>
                        <a:t>0.4603</a:t>
                      </a:r>
                      <a:endParaRPr lang="bg-BG" dirty="0"/>
                    </a:p>
                  </a:txBody>
                  <a:tcPr/>
                </a:tc>
                <a:tc>
                  <a:txBody>
                    <a:bodyPr/>
                    <a:lstStyle/>
                    <a:p>
                      <a:pPr algn="ctr"/>
                      <a:r>
                        <a:rPr lang="en-US" dirty="0" smtClean="0"/>
                        <a:t>0.2982</a:t>
                      </a:r>
                      <a:endParaRPr lang="bg-BG" dirty="0"/>
                    </a:p>
                  </a:txBody>
                  <a:tcPr/>
                </a:tc>
                <a:tc>
                  <a:txBody>
                    <a:bodyPr/>
                    <a:lstStyle/>
                    <a:p>
                      <a:pPr algn="ctr"/>
                      <a:r>
                        <a:rPr lang="en-US" dirty="0" smtClean="0"/>
                        <a:t>0.2826</a:t>
                      </a:r>
                      <a:endParaRPr lang="bg-BG" dirty="0"/>
                    </a:p>
                  </a:txBody>
                  <a:tcPr/>
                </a:tc>
                <a:tc>
                  <a:txBody>
                    <a:bodyPr/>
                    <a:lstStyle/>
                    <a:p>
                      <a:pPr algn="ctr"/>
                      <a:r>
                        <a:rPr lang="en-US" dirty="0" smtClean="0"/>
                        <a:t>0.2853</a:t>
                      </a:r>
                      <a:endParaRPr lang="bg-BG" dirty="0"/>
                    </a:p>
                  </a:txBody>
                  <a:tcPr/>
                </a:tc>
                <a:tc>
                  <a:txBody>
                    <a:bodyPr/>
                    <a:lstStyle/>
                    <a:p>
                      <a:pPr algn="ctr"/>
                      <a:r>
                        <a:rPr lang="en-US" dirty="0" smtClean="0"/>
                        <a:t>0.3036</a:t>
                      </a:r>
                      <a:endParaRPr lang="bg-BG" dirty="0"/>
                    </a:p>
                  </a:txBody>
                  <a:tcPr/>
                </a:tc>
              </a:tr>
              <a:tr h="370840">
                <a:tc>
                  <a:txBody>
                    <a:bodyPr/>
                    <a:lstStyle/>
                    <a:p>
                      <a:pPr indent="180340" algn="ctr">
                        <a:spcAft>
                          <a:spcPts val="0"/>
                        </a:spcAft>
                      </a:pPr>
                      <a:endParaRPr lang="en-US" sz="1000" b="1" dirty="0" smtClean="0">
                        <a:effectLst/>
                        <a:latin typeface="Times New Roman"/>
                        <a:ea typeface="Times New Roman"/>
                      </a:endParaRPr>
                    </a:p>
                    <a:p>
                      <a:pPr indent="180340" algn="ctr">
                        <a:spcAft>
                          <a:spcPts val="0"/>
                        </a:spcAft>
                      </a:pPr>
                      <a:r>
                        <a:rPr lang="en-US" sz="1000" b="1" dirty="0" smtClean="0">
                          <a:effectLst/>
                          <a:latin typeface="Times New Roman"/>
                          <a:ea typeface="Times New Roman"/>
                        </a:rPr>
                        <a:t>ALGORITHM </a:t>
                      </a:r>
                      <a:r>
                        <a:rPr lang="en-US" sz="1000" b="1" dirty="0">
                          <a:effectLst/>
                          <a:latin typeface="Times New Roman"/>
                          <a:ea typeface="Times New Roman"/>
                        </a:rPr>
                        <a:t>3</a:t>
                      </a:r>
                      <a:endParaRPr lang="bg-BG" sz="1000" dirty="0">
                        <a:effectLst/>
                        <a:latin typeface="Times New Roman"/>
                        <a:ea typeface="Times New Roman"/>
                      </a:endParaRPr>
                    </a:p>
                  </a:txBody>
                  <a:tcPr marL="68580" marR="68580" marT="0" marB="0"/>
                </a:tc>
                <a:tc>
                  <a:txBody>
                    <a:bodyPr/>
                    <a:lstStyle/>
                    <a:p>
                      <a:pPr algn="ctr"/>
                      <a:r>
                        <a:rPr lang="en-US" dirty="0" smtClean="0"/>
                        <a:t>0.3293</a:t>
                      </a:r>
                      <a:endParaRPr lang="bg-BG" dirty="0"/>
                    </a:p>
                  </a:txBody>
                  <a:tcPr/>
                </a:tc>
                <a:tc>
                  <a:txBody>
                    <a:bodyPr/>
                    <a:lstStyle/>
                    <a:p>
                      <a:pPr algn="ctr"/>
                      <a:r>
                        <a:rPr lang="en-US" dirty="0" smtClean="0"/>
                        <a:t>0.1664</a:t>
                      </a:r>
                      <a:endParaRPr lang="bg-BG" dirty="0"/>
                    </a:p>
                  </a:txBody>
                  <a:tcPr/>
                </a:tc>
                <a:tc>
                  <a:txBody>
                    <a:bodyPr/>
                    <a:lstStyle/>
                    <a:p>
                      <a:pPr algn="ctr"/>
                      <a:r>
                        <a:rPr lang="en-US" dirty="0" smtClean="0">
                          <a:solidFill>
                            <a:srgbClr val="FF0000"/>
                          </a:solidFill>
                        </a:rPr>
                        <a:t>0.1361</a:t>
                      </a:r>
                      <a:endParaRPr lang="bg-BG" dirty="0">
                        <a:solidFill>
                          <a:srgbClr val="FF0000"/>
                        </a:solidFill>
                      </a:endParaRPr>
                    </a:p>
                  </a:txBody>
                  <a:tcPr/>
                </a:tc>
                <a:tc>
                  <a:txBody>
                    <a:bodyPr/>
                    <a:lstStyle/>
                    <a:p>
                      <a:pPr algn="ctr"/>
                      <a:r>
                        <a:rPr lang="en-US" dirty="0" smtClean="0"/>
                        <a:t>0.1822</a:t>
                      </a:r>
                      <a:endParaRPr lang="bg-BG" dirty="0"/>
                    </a:p>
                  </a:txBody>
                  <a:tcPr/>
                </a:tc>
                <a:tc>
                  <a:txBody>
                    <a:bodyPr/>
                    <a:lstStyle/>
                    <a:p>
                      <a:pPr algn="ctr"/>
                      <a:r>
                        <a:rPr lang="en-US" dirty="0" smtClean="0"/>
                        <a:t>0.4209</a:t>
                      </a:r>
                      <a:endParaRPr lang="bg-BG" dirty="0"/>
                    </a:p>
                  </a:txBody>
                  <a:tcPr/>
                </a:tc>
              </a:tr>
              <a:tr h="370840">
                <a:tc>
                  <a:txBody>
                    <a:bodyPr/>
                    <a:lstStyle/>
                    <a:p>
                      <a:pPr indent="180340" algn="ctr">
                        <a:spcAft>
                          <a:spcPts val="0"/>
                        </a:spcAft>
                      </a:pPr>
                      <a:endParaRPr lang="en-US" sz="1000" b="1" dirty="0" smtClean="0">
                        <a:effectLst/>
                        <a:latin typeface="Times New Roman"/>
                        <a:ea typeface="Times New Roman"/>
                      </a:endParaRPr>
                    </a:p>
                    <a:p>
                      <a:pPr indent="180340" algn="ctr">
                        <a:spcAft>
                          <a:spcPts val="0"/>
                        </a:spcAft>
                      </a:pPr>
                      <a:r>
                        <a:rPr lang="en-US" sz="1000" b="1" dirty="0" smtClean="0">
                          <a:effectLst/>
                          <a:latin typeface="Times New Roman"/>
                          <a:ea typeface="Times New Roman"/>
                        </a:rPr>
                        <a:t>MKL</a:t>
                      </a:r>
                      <a:endParaRPr lang="bg-BG" sz="1000" dirty="0">
                        <a:effectLst/>
                        <a:latin typeface="Times New Roman"/>
                        <a:ea typeface="Times New Roman"/>
                      </a:endParaRPr>
                    </a:p>
                  </a:txBody>
                  <a:tcPr marL="68580" marR="68580" marT="0" marB="0"/>
                </a:tc>
                <a:tc>
                  <a:txBody>
                    <a:bodyPr/>
                    <a:lstStyle/>
                    <a:p>
                      <a:pPr algn="ctr"/>
                      <a:r>
                        <a:rPr lang="en-US" dirty="0" smtClean="0"/>
                        <a:t>0.5469</a:t>
                      </a:r>
                      <a:endParaRPr lang="bg-BG" dirty="0"/>
                    </a:p>
                  </a:txBody>
                  <a:tcPr/>
                </a:tc>
                <a:tc>
                  <a:txBody>
                    <a:bodyPr/>
                    <a:lstStyle/>
                    <a:p>
                      <a:pPr algn="ctr"/>
                      <a:r>
                        <a:rPr lang="en-US" dirty="0" smtClean="0"/>
                        <a:t>0.3713</a:t>
                      </a:r>
                      <a:endParaRPr lang="bg-BG" dirty="0"/>
                    </a:p>
                  </a:txBody>
                  <a:tcPr/>
                </a:tc>
                <a:tc>
                  <a:txBody>
                    <a:bodyPr/>
                    <a:lstStyle/>
                    <a:p>
                      <a:pPr algn="ctr"/>
                      <a:r>
                        <a:rPr lang="en-US" dirty="0" smtClean="0"/>
                        <a:t>0.3174</a:t>
                      </a:r>
                      <a:endParaRPr lang="bg-BG" dirty="0"/>
                    </a:p>
                  </a:txBody>
                  <a:tcPr/>
                </a:tc>
                <a:tc>
                  <a:txBody>
                    <a:bodyPr/>
                    <a:lstStyle/>
                    <a:p>
                      <a:pPr algn="ctr"/>
                      <a:r>
                        <a:rPr lang="en-US" dirty="0" smtClean="0"/>
                        <a:t>0.3157</a:t>
                      </a:r>
                      <a:endParaRPr lang="bg-BG" dirty="0"/>
                    </a:p>
                  </a:txBody>
                  <a:tcPr/>
                </a:tc>
                <a:tc>
                  <a:txBody>
                    <a:bodyPr/>
                    <a:lstStyle/>
                    <a:p>
                      <a:pPr algn="ctr"/>
                      <a:r>
                        <a:rPr lang="en-US" dirty="0" smtClean="0"/>
                        <a:t>0.3285</a:t>
                      </a:r>
                      <a:endParaRPr lang="bg-BG" dirty="0"/>
                    </a:p>
                  </a:txBody>
                  <a:tcPr/>
                </a:tc>
              </a:tr>
            </a:tbl>
          </a:graphicData>
        </a:graphic>
      </p:graphicFrame>
      <p:sp>
        <p:nvSpPr>
          <p:cNvPr id="8" name="Footer Placeholder 7"/>
          <p:cNvSpPr>
            <a:spLocks noGrp="1"/>
          </p:cNvSpPr>
          <p:nvPr>
            <p:ph type="ftr" sz="quarter" idx="4294967295"/>
          </p:nvPr>
        </p:nvSpPr>
        <p:spPr>
          <a:xfrm>
            <a:off x="1219200" y="6492875"/>
            <a:ext cx="5791200" cy="365125"/>
          </a:xfrm>
          <a:prstGeom prst="rect">
            <a:avLst/>
          </a:prstGeom>
        </p:spPr>
        <p:txBody>
          <a:bodyPr/>
          <a:lstStyle/>
          <a:p>
            <a:r>
              <a:rPr lang="it-IT" dirty="0" smtClean="0"/>
              <a:t>CHEP Conference 2018, Sofia, Bulgaria</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733800"/>
            <a:ext cx="88392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Table 2"/>
          <p:cNvGraphicFramePr>
            <a:graphicFrameLocks noGrp="1"/>
          </p:cNvGraphicFramePr>
          <p:nvPr>
            <p:extLst>
              <p:ext uri="{D42A27DB-BD31-4B8C-83A1-F6EECF244321}">
                <p14:modId xmlns:p14="http://schemas.microsoft.com/office/powerpoint/2010/main" val="344900286"/>
              </p:ext>
            </p:extLst>
          </p:nvPr>
        </p:nvGraphicFramePr>
        <p:xfrm>
          <a:off x="1600200" y="1576241"/>
          <a:ext cx="5943600" cy="2123440"/>
        </p:xfrm>
        <a:graphic>
          <a:graphicData uri="http://schemas.openxmlformats.org/drawingml/2006/table">
            <a:tbl>
              <a:tblPr firstRow="1" bandRow="1">
                <a:tableStyleId>{5C22544A-7EE6-4342-B048-85BDC9FD1C3A}</a:tableStyleId>
              </a:tblPr>
              <a:tblGrid>
                <a:gridCol w="1447800"/>
                <a:gridCol w="1524000"/>
                <a:gridCol w="1447800"/>
                <a:gridCol w="1524000"/>
              </a:tblGrid>
              <a:tr h="370840">
                <a:tc>
                  <a:txBody>
                    <a:bodyPr/>
                    <a:lstStyle/>
                    <a:p>
                      <a:pPr algn="ctr"/>
                      <a:r>
                        <a:rPr lang="en-GB" dirty="0" smtClean="0"/>
                        <a:t>Number of processes</a:t>
                      </a:r>
                    </a:p>
                  </a:txBody>
                  <a:tcPr/>
                </a:tc>
                <a:tc>
                  <a:txBody>
                    <a:bodyPr/>
                    <a:lstStyle/>
                    <a:p>
                      <a:pPr algn="ctr"/>
                      <a:r>
                        <a:rPr lang="en-US" dirty="0" smtClean="0"/>
                        <a:t>8</a:t>
                      </a:r>
                      <a:endParaRPr lang="bg-BG" dirty="0"/>
                    </a:p>
                  </a:txBody>
                  <a:tcPr/>
                </a:tc>
                <a:tc>
                  <a:txBody>
                    <a:bodyPr/>
                    <a:lstStyle/>
                    <a:p>
                      <a:pPr algn="ctr"/>
                      <a:r>
                        <a:rPr lang="en-US" dirty="0" smtClean="0"/>
                        <a:t>16</a:t>
                      </a:r>
                      <a:endParaRPr lang="bg-BG" dirty="0"/>
                    </a:p>
                  </a:txBody>
                  <a:tcPr/>
                </a:tc>
                <a:tc>
                  <a:txBody>
                    <a:bodyPr/>
                    <a:lstStyle/>
                    <a:p>
                      <a:pPr algn="ctr"/>
                      <a:r>
                        <a:rPr lang="en-US" dirty="0" smtClean="0"/>
                        <a:t>32</a:t>
                      </a:r>
                      <a:endParaRPr lang="bg-BG" dirty="0"/>
                    </a:p>
                  </a:txBody>
                  <a:tcPr/>
                </a:tc>
              </a:tr>
              <a:tr h="370840">
                <a:tc>
                  <a:txBody>
                    <a:bodyPr/>
                    <a:lstStyle/>
                    <a:p>
                      <a:pPr indent="180340" algn="ctr">
                        <a:spcAft>
                          <a:spcPts val="0"/>
                        </a:spcAft>
                      </a:pPr>
                      <a:endParaRPr lang="en-US" sz="1000" b="1" dirty="0" smtClean="0">
                        <a:effectLst/>
                        <a:latin typeface="Times New Roman"/>
                        <a:ea typeface="Times New Roman"/>
                      </a:endParaRPr>
                    </a:p>
                    <a:p>
                      <a:pPr indent="180340" algn="ctr">
                        <a:spcAft>
                          <a:spcPts val="0"/>
                        </a:spcAft>
                      </a:pPr>
                      <a:r>
                        <a:rPr lang="en-US" sz="1000" b="1" dirty="0" smtClean="0">
                          <a:effectLst/>
                          <a:latin typeface="Times New Roman"/>
                          <a:ea typeface="Times New Roman"/>
                        </a:rPr>
                        <a:t>ALGORITHM </a:t>
                      </a:r>
                      <a:r>
                        <a:rPr lang="en-US" sz="1000" b="1" dirty="0">
                          <a:effectLst/>
                          <a:latin typeface="Times New Roman"/>
                          <a:ea typeface="Times New Roman"/>
                        </a:rPr>
                        <a:t>1</a:t>
                      </a:r>
                      <a:endParaRPr lang="bg-BG" sz="1000" dirty="0">
                        <a:effectLst/>
                        <a:latin typeface="Times New Roman"/>
                        <a:ea typeface="Times New Roman"/>
                      </a:endParaRPr>
                    </a:p>
                  </a:txBody>
                  <a:tcPr marL="68580" marR="68580" marT="0" marB="0"/>
                </a:tc>
                <a:tc>
                  <a:txBody>
                    <a:bodyPr/>
                    <a:lstStyle/>
                    <a:p>
                      <a:pPr algn="ctr"/>
                      <a:r>
                        <a:rPr lang="en-US" dirty="0" smtClean="0"/>
                        <a:t>0.8494</a:t>
                      </a:r>
                      <a:endParaRPr lang="bg-BG" dirty="0"/>
                    </a:p>
                  </a:txBody>
                  <a:tcPr/>
                </a:tc>
                <a:tc>
                  <a:txBody>
                    <a:bodyPr/>
                    <a:lstStyle/>
                    <a:p>
                      <a:pPr algn="ctr"/>
                      <a:r>
                        <a:rPr lang="en-US" dirty="0" smtClean="0"/>
                        <a:t>0.7763</a:t>
                      </a:r>
                      <a:endParaRPr lang="bg-BG" dirty="0"/>
                    </a:p>
                  </a:txBody>
                  <a:tcPr/>
                </a:tc>
                <a:tc>
                  <a:txBody>
                    <a:bodyPr/>
                    <a:lstStyle/>
                    <a:p>
                      <a:pPr algn="ctr"/>
                      <a:r>
                        <a:rPr lang="en-US" dirty="0" smtClean="0"/>
                        <a:t>2.2047</a:t>
                      </a:r>
                      <a:endParaRPr lang="bg-BG" dirty="0"/>
                    </a:p>
                  </a:txBody>
                  <a:tcPr/>
                </a:tc>
              </a:tr>
              <a:tr h="370840">
                <a:tc>
                  <a:txBody>
                    <a:bodyPr/>
                    <a:lstStyle/>
                    <a:p>
                      <a:pPr indent="180340" algn="ctr">
                        <a:spcAft>
                          <a:spcPts val="0"/>
                        </a:spcAft>
                      </a:pPr>
                      <a:endParaRPr lang="en-US" sz="1000" b="1" dirty="0" smtClean="0">
                        <a:effectLst/>
                        <a:latin typeface="Times New Roman"/>
                        <a:ea typeface="Times New Roman"/>
                      </a:endParaRPr>
                    </a:p>
                    <a:p>
                      <a:pPr indent="180340" algn="ctr">
                        <a:spcAft>
                          <a:spcPts val="0"/>
                        </a:spcAft>
                      </a:pPr>
                      <a:r>
                        <a:rPr lang="en-US" sz="1000" b="1" dirty="0" smtClean="0">
                          <a:effectLst/>
                          <a:latin typeface="Times New Roman"/>
                          <a:ea typeface="Times New Roman"/>
                        </a:rPr>
                        <a:t>ALGORITHM </a:t>
                      </a:r>
                      <a:r>
                        <a:rPr lang="en-US" sz="1000" b="1" dirty="0">
                          <a:effectLst/>
                          <a:latin typeface="Times New Roman"/>
                          <a:ea typeface="Times New Roman"/>
                        </a:rPr>
                        <a:t>2</a:t>
                      </a:r>
                      <a:endParaRPr lang="bg-BG" sz="1000" dirty="0">
                        <a:effectLst/>
                        <a:latin typeface="Times New Roman"/>
                        <a:ea typeface="Times New Roman"/>
                      </a:endParaRPr>
                    </a:p>
                  </a:txBody>
                  <a:tcPr marL="68580" marR="68580" marT="0" marB="0"/>
                </a:tc>
                <a:tc>
                  <a:txBody>
                    <a:bodyPr/>
                    <a:lstStyle/>
                    <a:p>
                      <a:pPr algn="ctr"/>
                      <a:r>
                        <a:rPr lang="en-US" dirty="0" smtClean="0"/>
                        <a:t>0.6047</a:t>
                      </a:r>
                      <a:endParaRPr lang="bg-BG" dirty="0"/>
                    </a:p>
                  </a:txBody>
                  <a:tcPr/>
                </a:tc>
                <a:tc>
                  <a:txBody>
                    <a:bodyPr/>
                    <a:lstStyle/>
                    <a:p>
                      <a:pPr algn="ctr"/>
                      <a:r>
                        <a:rPr lang="en-US" dirty="0" smtClean="0"/>
                        <a:t>0.7149</a:t>
                      </a:r>
                      <a:endParaRPr lang="bg-BG" dirty="0"/>
                    </a:p>
                  </a:txBody>
                  <a:tcPr/>
                </a:tc>
                <a:tc>
                  <a:txBody>
                    <a:bodyPr/>
                    <a:lstStyle/>
                    <a:p>
                      <a:pPr algn="ctr"/>
                      <a:r>
                        <a:rPr lang="en-US" dirty="0" smtClean="0"/>
                        <a:t>0.9330</a:t>
                      </a:r>
                      <a:endParaRPr lang="bg-BG" dirty="0"/>
                    </a:p>
                  </a:txBody>
                  <a:tcPr/>
                </a:tc>
              </a:tr>
              <a:tr h="370840">
                <a:tc>
                  <a:txBody>
                    <a:bodyPr/>
                    <a:lstStyle/>
                    <a:p>
                      <a:pPr indent="180340" algn="ctr">
                        <a:spcAft>
                          <a:spcPts val="0"/>
                        </a:spcAft>
                      </a:pPr>
                      <a:endParaRPr lang="en-US" sz="1000" b="1" dirty="0" smtClean="0">
                        <a:effectLst/>
                        <a:latin typeface="Times New Roman"/>
                        <a:ea typeface="Times New Roman"/>
                      </a:endParaRPr>
                    </a:p>
                    <a:p>
                      <a:pPr indent="180340" algn="ctr">
                        <a:spcAft>
                          <a:spcPts val="0"/>
                        </a:spcAft>
                      </a:pPr>
                      <a:r>
                        <a:rPr lang="en-US" sz="1000" b="1" dirty="0" smtClean="0">
                          <a:effectLst/>
                          <a:latin typeface="Times New Roman"/>
                          <a:ea typeface="Times New Roman"/>
                        </a:rPr>
                        <a:t>ALGORITHM </a:t>
                      </a:r>
                      <a:r>
                        <a:rPr lang="en-US" sz="1000" b="1" dirty="0">
                          <a:effectLst/>
                          <a:latin typeface="Times New Roman"/>
                          <a:ea typeface="Times New Roman"/>
                        </a:rPr>
                        <a:t>3</a:t>
                      </a:r>
                      <a:endParaRPr lang="bg-BG" sz="1000" dirty="0">
                        <a:effectLst/>
                        <a:latin typeface="Times New Roman"/>
                        <a:ea typeface="Times New Roman"/>
                      </a:endParaRPr>
                    </a:p>
                  </a:txBody>
                  <a:tcPr marL="68580" marR="68580" marT="0" marB="0"/>
                </a:tc>
                <a:tc>
                  <a:txBody>
                    <a:bodyPr/>
                    <a:lstStyle/>
                    <a:p>
                      <a:pPr algn="ctr"/>
                      <a:r>
                        <a:rPr lang="en-US" dirty="0" smtClean="0"/>
                        <a:t>0.5619</a:t>
                      </a:r>
                      <a:endParaRPr lang="bg-BG" dirty="0"/>
                    </a:p>
                  </a:txBody>
                  <a:tcPr/>
                </a:tc>
                <a:tc>
                  <a:txBody>
                    <a:bodyPr/>
                    <a:lstStyle/>
                    <a:p>
                      <a:pPr algn="ctr"/>
                      <a:r>
                        <a:rPr lang="en-US" dirty="0" smtClean="0">
                          <a:solidFill>
                            <a:schemeClr val="accent6"/>
                          </a:solidFill>
                        </a:rPr>
                        <a:t>0.3873</a:t>
                      </a:r>
                      <a:endParaRPr lang="bg-BG" dirty="0">
                        <a:solidFill>
                          <a:schemeClr val="accent6"/>
                        </a:solidFill>
                      </a:endParaRPr>
                    </a:p>
                  </a:txBody>
                  <a:tcPr/>
                </a:tc>
                <a:tc>
                  <a:txBody>
                    <a:bodyPr/>
                    <a:lstStyle/>
                    <a:p>
                      <a:pPr algn="ctr"/>
                      <a:r>
                        <a:rPr lang="en-US" dirty="0" smtClean="0"/>
                        <a:t>0.3994</a:t>
                      </a:r>
                      <a:endParaRPr lang="bg-BG" dirty="0"/>
                    </a:p>
                  </a:txBody>
                  <a:tcPr/>
                </a:tc>
              </a:tr>
              <a:tr h="370840">
                <a:tc>
                  <a:txBody>
                    <a:bodyPr/>
                    <a:lstStyle/>
                    <a:p>
                      <a:pPr indent="180340" algn="ctr">
                        <a:spcAft>
                          <a:spcPts val="0"/>
                        </a:spcAft>
                      </a:pPr>
                      <a:endParaRPr lang="en-US" sz="1000" b="1" dirty="0" smtClean="0">
                        <a:effectLst/>
                        <a:latin typeface="Times New Roman"/>
                        <a:ea typeface="Times New Roman"/>
                      </a:endParaRPr>
                    </a:p>
                    <a:p>
                      <a:pPr indent="180340" algn="ctr">
                        <a:spcAft>
                          <a:spcPts val="0"/>
                        </a:spcAft>
                      </a:pPr>
                      <a:r>
                        <a:rPr lang="en-US" sz="1000" b="1" dirty="0" smtClean="0">
                          <a:effectLst/>
                          <a:latin typeface="Times New Roman"/>
                          <a:ea typeface="Times New Roman"/>
                        </a:rPr>
                        <a:t>MKL</a:t>
                      </a:r>
                      <a:endParaRPr lang="bg-BG" sz="1000" dirty="0">
                        <a:effectLst/>
                        <a:latin typeface="Times New Roman"/>
                        <a:ea typeface="Times New Roman"/>
                      </a:endParaRPr>
                    </a:p>
                  </a:txBody>
                  <a:tcPr marL="68580" marR="68580" marT="0" marB="0"/>
                </a:tc>
                <a:tc>
                  <a:txBody>
                    <a:bodyPr/>
                    <a:lstStyle/>
                    <a:p>
                      <a:pPr algn="ctr"/>
                      <a:r>
                        <a:rPr lang="en-US" dirty="0" smtClean="0"/>
                        <a:t>0.7182</a:t>
                      </a:r>
                      <a:endParaRPr lang="bg-BG" dirty="0"/>
                    </a:p>
                  </a:txBody>
                  <a:tcPr/>
                </a:tc>
                <a:tc>
                  <a:txBody>
                    <a:bodyPr/>
                    <a:lstStyle/>
                    <a:p>
                      <a:pPr algn="ctr"/>
                      <a:r>
                        <a:rPr lang="en-US" dirty="0" smtClean="0"/>
                        <a:t>0.9029</a:t>
                      </a:r>
                      <a:endParaRPr lang="bg-BG" dirty="0"/>
                    </a:p>
                  </a:txBody>
                  <a:tcPr/>
                </a:tc>
                <a:tc>
                  <a:txBody>
                    <a:bodyPr/>
                    <a:lstStyle/>
                    <a:p>
                      <a:pPr algn="ctr"/>
                      <a:r>
                        <a:rPr lang="en-US" dirty="0" smtClean="0"/>
                        <a:t>0.9098</a:t>
                      </a:r>
                      <a:endParaRPr lang="bg-BG" dirty="0"/>
                    </a:p>
                  </a:txBody>
                  <a:tcPr/>
                </a:tc>
              </a:tr>
            </a:tbl>
          </a:graphicData>
        </a:graphic>
      </p:graphicFrame>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990600"/>
            <a:ext cx="88392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8175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876"/>
            <a:ext cx="6477000" cy="914400"/>
          </a:xfrm>
        </p:spPr>
        <p:txBody>
          <a:bodyPr/>
          <a:lstStyle/>
          <a:p>
            <a:r>
              <a:rPr lang="en-US" sz="2800" dirty="0" smtClean="0"/>
              <a:t>Regional HPC and distributed computing initiative – VI-SEEM</a:t>
            </a:r>
            <a:endParaRPr lang="en-US" sz="2800" dirty="0"/>
          </a:p>
        </p:txBody>
      </p:sp>
      <p:sp>
        <p:nvSpPr>
          <p:cNvPr id="3" name="Content Placeholder 2"/>
          <p:cNvSpPr>
            <a:spLocks noGrp="1"/>
          </p:cNvSpPr>
          <p:nvPr>
            <p:ph idx="1"/>
          </p:nvPr>
        </p:nvSpPr>
        <p:spPr>
          <a:xfrm>
            <a:off x="0" y="1249045"/>
            <a:ext cx="8686800" cy="1203323"/>
          </a:xfrm>
        </p:spPr>
        <p:txBody>
          <a:bodyPr>
            <a:normAutofit fontScale="70000" lnSpcReduction="20000"/>
          </a:bodyPr>
          <a:lstStyle/>
          <a:p>
            <a:r>
              <a:rPr lang="en-US" sz="2800" dirty="0" smtClean="0"/>
              <a:t>VI-SEEM integrates all kinds of electronic infrastructure in the region – Grid, Cloud, HPC, </a:t>
            </a:r>
            <a:r>
              <a:rPr lang="en-US" sz="2800" dirty="0" err="1" smtClean="0"/>
              <a:t>BigData</a:t>
            </a:r>
            <a:r>
              <a:rPr lang="en-US" sz="2800" dirty="0" smtClean="0"/>
              <a:t>, in order to provide single point of access for scientists in the region of South Eastern Europe and the Mediterranean. </a:t>
            </a:r>
          </a:p>
          <a:p>
            <a:r>
              <a:rPr lang="en-US" sz="2800" dirty="0" smtClean="0"/>
              <a:t>Bulgaria is the leader in the HPC area.</a:t>
            </a:r>
            <a:endParaRPr lang="en-US" sz="2800" dirty="0"/>
          </a:p>
        </p:txBody>
      </p:sp>
      <p:pic>
        <p:nvPicPr>
          <p:cNvPr id="5" name="Picture 4"/>
          <p:cNvPicPr>
            <a:picLocks noChangeAspect="1"/>
          </p:cNvPicPr>
          <p:nvPr/>
        </p:nvPicPr>
        <p:blipFill>
          <a:blip r:embed="rId2" cstate="print"/>
          <a:stretch>
            <a:fillRect/>
          </a:stretch>
        </p:blipFill>
        <p:spPr>
          <a:xfrm>
            <a:off x="4724400" y="2054431"/>
            <a:ext cx="3581400" cy="2538217"/>
          </a:xfrm>
          <a:prstGeom prst="rect">
            <a:avLst/>
          </a:prstGeom>
        </p:spPr>
      </p:pic>
      <p:sp>
        <p:nvSpPr>
          <p:cNvPr id="6" name="Content Placeholder 2"/>
          <p:cNvSpPr txBox="1">
            <a:spLocks/>
          </p:cNvSpPr>
          <p:nvPr/>
        </p:nvSpPr>
        <p:spPr>
          <a:xfrm>
            <a:off x="228600" y="2452368"/>
            <a:ext cx="3581400" cy="3489324"/>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 Provides user-friendly integrated e-Infrastructure platform for Scientific Communities in:</a:t>
            </a:r>
          </a:p>
          <a:p>
            <a:pPr lvl="1"/>
            <a:r>
              <a:rPr lang="en-US" dirty="0" smtClean="0"/>
              <a:t> Climatology,</a:t>
            </a:r>
          </a:p>
          <a:p>
            <a:pPr lvl="1"/>
            <a:r>
              <a:rPr lang="en-US" dirty="0" smtClean="0"/>
              <a:t> Life Sciences,</a:t>
            </a:r>
          </a:p>
          <a:p>
            <a:pPr lvl="1"/>
            <a:r>
              <a:rPr lang="en-US" dirty="0" smtClean="0"/>
              <a:t> Cultural Heritage</a:t>
            </a:r>
          </a:p>
          <a:p>
            <a:pPr marL="457200" lvl="1" indent="0">
              <a:buFont typeface="Arial" pitchFamily="34" charset="0"/>
              <a:buNone/>
            </a:pPr>
            <a:r>
              <a:rPr lang="en-US" dirty="0" smtClean="0"/>
              <a:t> for the SEEM region </a:t>
            </a:r>
          </a:p>
          <a:p>
            <a:pPr marL="457200" lvl="1" indent="0">
              <a:buFont typeface="Arial" pitchFamily="34" charset="0"/>
              <a:buNone/>
            </a:pPr>
            <a:r>
              <a:rPr lang="en-US" dirty="0" smtClean="0"/>
              <a:t>by linking compute, data, and visualization resources, as well as services, software and tools. </a:t>
            </a:r>
          </a:p>
          <a:p>
            <a:pPr marL="0" indent="0">
              <a:buNone/>
            </a:pPr>
            <a:endParaRPr lang="en-US" dirty="0"/>
          </a:p>
        </p:txBody>
      </p:sp>
      <p:pic>
        <p:nvPicPr>
          <p:cNvPr id="7" name="Picture 6"/>
          <p:cNvPicPr>
            <a:picLocks noChangeAspect="1"/>
          </p:cNvPicPr>
          <p:nvPr/>
        </p:nvPicPr>
        <p:blipFill>
          <a:blip r:embed="rId3" cstate="print"/>
          <a:stretch>
            <a:fillRect/>
          </a:stretch>
        </p:blipFill>
        <p:spPr>
          <a:xfrm>
            <a:off x="4724401" y="4626509"/>
            <a:ext cx="3581399" cy="1816739"/>
          </a:xfrm>
          <a:prstGeom prst="rect">
            <a:avLst/>
          </a:prstGeom>
        </p:spPr>
      </p:pic>
      <p:pic>
        <p:nvPicPr>
          <p:cNvPr id="8" name="Picture 7"/>
          <p:cNvPicPr>
            <a:picLocks noChangeAspect="1"/>
          </p:cNvPicPr>
          <p:nvPr/>
        </p:nvPicPr>
        <p:blipFill>
          <a:blip r:embed="rId4" cstate="print"/>
          <a:stretch>
            <a:fillRect/>
          </a:stretch>
        </p:blipFill>
        <p:spPr>
          <a:xfrm>
            <a:off x="8003949" y="0"/>
            <a:ext cx="1140051" cy="909146"/>
          </a:xfrm>
          <a:prstGeom prst="rect">
            <a:avLst/>
          </a:prstGeom>
        </p:spPr>
      </p:pic>
      <p:sp>
        <p:nvSpPr>
          <p:cNvPr id="9" name="Footer Placeholder 2"/>
          <p:cNvSpPr txBox="1">
            <a:spLocks/>
          </p:cNvSpPr>
          <p:nvPr/>
        </p:nvSpPr>
        <p:spPr bwMode="auto">
          <a:xfrm>
            <a:off x="990600" y="6492875"/>
            <a:ext cx="6477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20000"/>
              </a:spcBef>
              <a:spcAft>
                <a:spcPct val="0"/>
              </a:spcAft>
              <a:buFont typeface="Arial" charset="0"/>
              <a:buChar char="•"/>
              <a:defRPr sz="320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kern="1200">
                <a:solidFill>
                  <a:schemeClr val="tx1"/>
                </a:solidFill>
                <a:latin typeface="Calibri" pitchFamily="34" charset="0"/>
                <a:ea typeface="+mn-ea"/>
                <a:cs typeface="Arial" charset="0"/>
              </a:defRPr>
            </a:lvl9pPr>
          </a:lstStyle>
          <a:p>
            <a:pPr eaLnBrk="1" hangingPunct="1">
              <a:spcBef>
                <a:spcPct val="0"/>
              </a:spcBef>
              <a:buFontTx/>
              <a:buNone/>
            </a:pPr>
            <a:r>
              <a:rPr lang="it-IT" altLang="en-US" sz="1800" smtClean="0"/>
              <a:t>CHEP Conference 2018, Sofia, Bulgaria</a:t>
            </a:r>
            <a:endParaRPr lang="en-US" altLang="en-US" sz="1800" dirty="0"/>
          </a:p>
        </p:txBody>
      </p:sp>
    </p:spTree>
    <p:extLst>
      <p:ext uri="{BB962C8B-B14F-4D97-AF65-F5344CB8AC3E}">
        <p14:creationId xmlns:p14="http://schemas.microsoft.com/office/powerpoint/2010/main" val="2207039997"/>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EEGRID-ppt-template">
  <a:themeElements>
    <a:clrScheme name="vi-seem">
      <a:dk1>
        <a:sysClr val="windowText" lastClr="000000"/>
      </a:dk1>
      <a:lt1>
        <a:sysClr val="window" lastClr="FFFFFF"/>
      </a:lt1>
      <a:dk2>
        <a:srgbClr val="4E3B30"/>
      </a:dk2>
      <a:lt2>
        <a:srgbClr val="FFFFFF"/>
      </a:lt2>
      <a:accent1>
        <a:srgbClr val="CF4901"/>
      </a:accent1>
      <a:accent2>
        <a:srgbClr val="E85E15"/>
      </a:accent2>
      <a:accent3>
        <a:srgbClr val="FA7F34"/>
      </a:accent3>
      <a:accent4>
        <a:srgbClr val="FECB31"/>
      </a:accent4>
      <a:accent5>
        <a:srgbClr val="1594F2"/>
      </a:accent5>
      <a:accent6>
        <a:srgbClr val="20A0FF"/>
      </a:accent6>
      <a:hlink>
        <a:srgbClr val="AD1F1F"/>
      </a:hlink>
      <a:folHlink>
        <a:srgbClr val="FFC42F"/>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58850" rtl="0" eaLnBrk="1" fontAlgn="base" latinLnBrk="0" hangingPunct="1">
          <a:lnSpc>
            <a:spcPct val="100000"/>
          </a:lnSpc>
          <a:spcBef>
            <a:spcPct val="20000"/>
          </a:spcBef>
          <a:spcAft>
            <a:spcPct val="0"/>
          </a:spcAft>
          <a:buClrTx/>
          <a:buSzTx/>
          <a:buFontTx/>
          <a:buNone/>
          <a:tabLst/>
          <a:defRPr kumimoji="0" lang="en-US" sz="2400" b="1" i="0" u="none" strike="noStrike" cap="none" normalizeH="0" baseline="0" smtClean="0">
            <a:ln>
              <a:noFill/>
            </a:ln>
            <a:solidFill>
              <a:schemeClr val="accent2"/>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58850" rtl="0" eaLnBrk="1" fontAlgn="base" latinLnBrk="0" hangingPunct="1">
          <a:lnSpc>
            <a:spcPct val="100000"/>
          </a:lnSpc>
          <a:spcBef>
            <a:spcPct val="20000"/>
          </a:spcBef>
          <a:spcAft>
            <a:spcPct val="0"/>
          </a:spcAft>
          <a:buClrTx/>
          <a:buSzTx/>
          <a:buFontTx/>
          <a:buNone/>
          <a:tabLst/>
          <a:defRPr kumimoji="0" lang="en-US" sz="2400" b="1" i="0" u="none" strike="noStrike" cap="none" normalizeH="0" baseline="0" smtClean="0">
            <a:ln>
              <a:noFill/>
            </a:ln>
            <a:solidFill>
              <a:schemeClr val="accent2"/>
            </a:solidFill>
            <a:effectLst/>
            <a:latin typeface="Arial" charset="0"/>
            <a:cs typeface="Arial" charset="0"/>
          </a:defRPr>
        </a:defPPr>
      </a:lstStyle>
    </a:lnDef>
  </a:objectDefaults>
  <a:extraClrSchemeLst>
    <a:extraClrScheme>
      <a:clrScheme name="SEEGRID-ppt-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EGRID-ppt-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EGRID-ppt-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EGRID-ppt-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EGRID-ppt-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EGRID-ppt-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EGRID-ppt-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EGRID-ppt-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EGRID-ppt-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EGRID-ppt-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EGRID-ppt-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EGRID-ppt-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EEGRID-ppt-template 1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1655</TotalTime>
  <Words>1724</Words>
  <Application>Microsoft Office PowerPoint</Application>
  <PresentationFormat>On-screen Show (4:3)</PresentationFormat>
  <Paragraphs>426</Paragraphs>
  <Slides>23</Slides>
  <Notes>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23</vt:i4>
      </vt:variant>
    </vt:vector>
  </HeadingPairs>
  <TitlesOfParts>
    <vt:vector size="34" baseType="lpstr">
      <vt:lpstr>Arial Unicode MS</vt:lpstr>
      <vt:lpstr>ＭＳ Ｐゴシック</vt:lpstr>
      <vt:lpstr>Arial</vt:lpstr>
      <vt:lpstr>Calibri</vt:lpstr>
      <vt:lpstr>Dosis Light</vt:lpstr>
      <vt:lpstr>Times New Roman</vt:lpstr>
      <vt:lpstr>Titillium Web Light</vt:lpstr>
      <vt:lpstr>Verdana</vt:lpstr>
      <vt:lpstr>Wingdings</vt:lpstr>
      <vt:lpstr>Custom Design</vt:lpstr>
      <vt:lpstr>SEEGRID-ppt-template</vt:lpstr>
      <vt:lpstr>Integrated HPC Infrastructure for the Research Communities in South-East Europe</vt:lpstr>
      <vt:lpstr>Regional Cooperation - History</vt:lpstr>
      <vt:lpstr>Regional partnerships – from infrastructure to applications</vt:lpstr>
      <vt:lpstr>National Roadmap for Research Infrastructures</vt:lpstr>
      <vt:lpstr>HPC resources for research in Bulgaria </vt:lpstr>
      <vt:lpstr>HPC Center “Avitohol” at IICT</vt:lpstr>
      <vt:lpstr>The Supercomputer System Avitohol at IICT-BAS</vt:lpstr>
      <vt:lpstr>Efficiency of sparse matrix – matrix multiplication on  Intel Xeon Phi</vt:lpstr>
      <vt:lpstr>Regional HPC and distributed computing initiative – VI-SEEM</vt:lpstr>
      <vt:lpstr>PowerPoint Presentation</vt:lpstr>
      <vt:lpstr>VI-SEEM Regional Services</vt:lpstr>
      <vt:lpstr>GOCDB</vt:lpstr>
      <vt:lpstr>VI-SEEM VRE Portal</vt:lpstr>
      <vt:lpstr>Authentication and Authorization</vt:lpstr>
      <vt:lpstr>HPC Resources in SEEM region</vt:lpstr>
      <vt:lpstr>Data management services </vt:lpstr>
      <vt:lpstr>Accounting system</vt:lpstr>
      <vt:lpstr>Applications from Life Sciences</vt:lpstr>
      <vt:lpstr>Applications from climatology</vt:lpstr>
      <vt:lpstr>Applications from DCH</vt:lpstr>
      <vt:lpstr>Supercomputing in Science and Engineering </vt:lpstr>
      <vt:lpstr>Strong scalability of the shooting method</vt:lpstr>
      <vt:lpstr>Conclusions and future work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Qna</dc:creator>
  <cp:lastModifiedBy>E.Atanassov</cp:lastModifiedBy>
  <cp:revision>335</cp:revision>
  <dcterms:created xsi:type="dcterms:W3CDTF">2012-12-06T11:32:05Z</dcterms:created>
  <dcterms:modified xsi:type="dcterms:W3CDTF">2018-07-09T04:23:03Z</dcterms:modified>
</cp:coreProperties>
</file>