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68" r:id="rId2"/>
    <p:sldId id="282" r:id="rId3"/>
    <p:sldId id="276" r:id="rId4"/>
    <p:sldId id="295" r:id="rId5"/>
    <p:sldId id="296" r:id="rId6"/>
    <p:sldId id="289" r:id="rId7"/>
    <p:sldId id="297" r:id="rId8"/>
    <p:sldId id="299" r:id="rId9"/>
    <p:sldId id="292" r:id="rId10"/>
    <p:sldId id="291" r:id="rId11"/>
    <p:sldId id="308" r:id="rId12"/>
    <p:sldId id="271" r:id="rId13"/>
    <p:sldId id="281" r:id="rId14"/>
    <p:sldId id="309" r:id="rId15"/>
    <p:sldId id="310" r:id="rId16"/>
    <p:sldId id="307" r:id="rId17"/>
    <p:sldId id="301" r:id="rId18"/>
    <p:sldId id="293" r:id="rId19"/>
    <p:sldId id="304" r:id="rId20"/>
  </p:sldIdLst>
  <p:sldSz cx="9144000" cy="5143500" type="screen16x9"/>
  <p:notesSz cx="6858000" cy="9144000"/>
  <p:defaultTextStyle>
    <a:defPPr>
      <a:defRPr lang="nl-NL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4" orient="horz" pos="3094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9" pos="324">
          <p15:clr>
            <a:srgbClr val="A4A3A4"/>
          </p15:clr>
        </p15:guide>
        <p15:guide id="10" orient="horz" pos="16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A2DD"/>
    <a:srgbClr val="808080"/>
    <a:srgbClr val="004C72"/>
    <a:srgbClr val="008567"/>
    <a:srgbClr val="0F183C"/>
    <a:srgbClr val="CA8D21"/>
    <a:srgbClr val="0B67AD"/>
    <a:srgbClr val="AB11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 autoAdjust="0"/>
    <p:restoredTop sz="95717" autoAdjust="0"/>
  </p:normalViewPr>
  <p:slideViewPr>
    <p:cSldViewPr snapToGrid="0" snapToObjects="1">
      <p:cViewPr varScale="1">
        <p:scale>
          <a:sx n="119" d="100"/>
          <a:sy n="119" d="100"/>
        </p:scale>
        <p:origin x="640" y="64"/>
      </p:cViewPr>
      <p:guideLst>
        <p:guide pos="2880"/>
        <p:guide orient="horz" pos="3094"/>
        <p:guide pos="5488"/>
        <p:guide pos="324"/>
        <p:guide orient="horz" pos="16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89" d="100"/>
          <a:sy n="89" d="100"/>
        </p:scale>
        <p:origin x="266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227139-72CB-1E44-AB75-70BB0EC241B6}" type="datetimeFigureOut">
              <a:rPr lang="en-US" smtClean="0"/>
              <a:t>09-Jul-18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FCACD6-C777-FE41-B368-1029341F5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0181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B6FEE-BC2B-CB4E-BB5E-D9B7C3036083}" type="datetimeFigureOut">
              <a:rPr lang="en-US" smtClean="0"/>
              <a:t>09-Jul-18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BE"/>
              <a:t>Click to edit Master text styles</a:t>
            </a:r>
          </a:p>
          <a:p>
            <a:pPr lvl="1"/>
            <a:r>
              <a:rPr lang="nl-BE"/>
              <a:t>Second level</a:t>
            </a:r>
          </a:p>
          <a:p>
            <a:pPr lvl="2"/>
            <a:r>
              <a:rPr lang="nl-BE"/>
              <a:t>Third level</a:t>
            </a:r>
          </a:p>
          <a:p>
            <a:pPr lvl="3"/>
            <a:r>
              <a:rPr lang="nl-BE"/>
              <a:t>Fourth level</a:t>
            </a:r>
          </a:p>
          <a:p>
            <a:pPr lvl="4"/>
            <a:r>
              <a:rPr lang="nl-B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A8360-54D2-964F-B319-BF8F0C92D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5683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 smtClean="0"/>
              <a:t>Follow-on from CERN</a:t>
            </a:r>
            <a:r>
              <a:rPr lang="en-GB" baseline="0" dirty="0" smtClean="0"/>
              <a:t> and OTC presentations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Present on behalf of colleagues from RHEA, SixSq, Cyfronet &amp; Exoscale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8360-54D2-964F-B319-BF8F0C92D1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54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Multi-cloud – choice, no</a:t>
            </a:r>
            <a:r>
              <a:rPr lang="en-GB" baseline="0" dirty="0" smtClean="0"/>
              <a:t> </a:t>
            </a:r>
            <a:r>
              <a:rPr lang="en-GB" dirty="0" smtClean="0"/>
              <a:t>lock-in, open or commercial API, access to best market pricing</a:t>
            </a:r>
          </a:p>
          <a:p>
            <a:r>
              <a:rPr lang="en-GB" dirty="0" smtClean="0"/>
              <a:t>Designed to scale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8360-54D2-964F-B319-BF8F0C92D14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730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8360-54D2-964F-B319-BF8F0C92D1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481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Mention OTC and Advania to show multi-cloud, in Phase 1,</a:t>
            </a:r>
            <a:r>
              <a:rPr lang="en-GB" baseline="0" dirty="0" smtClean="0"/>
              <a:t> 2 and early Phase 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8360-54D2-964F-B319-BF8F0C92D14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305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8360-54D2-964F-B319-BF8F0C92D14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654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W3C (Worldwide</a:t>
            </a:r>
            <a:r>
              <a:rPr lang="en-GB" baseline="0" dirty="0" smtClean="0"/>
              <a:t> Web Consortium)</a:t>
            </a:r>
            <a:endParaRPr lang="en-GB" dirty="0" smtClean="0"/>
          </a:p>
          <a:p>
            <a:r>
              <a:rPr lang="en-GB" dirty="0" smtClean="0"/>
              <a:t>Really</a:t>
            </a:r>
            <a:r>
              <a:rPr lang="en-GB" baseline="0" dirty="0" smtClean="0"/>
              <a:t> only emerging in 2018 as a standard.  </a:t>
            </a:r>
            <a:r>
              <a:rPr lang="en-GB" dirty="0" err="1" smtClean="0"/>
              <a:t>WebAuthn</a:t>
            </a:r>
            <a:r>
              <a:rPr lang="en-GB" dirty="0" smtClean="0"/>
              <a:t> starting to be used</a:t>
            </a:r>
            <a:r>
              <a:rPr lang="en-GB" baseline="0" dirty="0" smtClean="0"/>
              <a:t> in Chrome, Firefox and soon Microsoft Edge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8360-54D2-964F-B319-BF8F0C92D14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481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8360-54D2-964F-B319-BF8F0C92D14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3568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Fast start-up due</a:t>
            </a:r>
            <a:r>
              <a:rPr lang="en-GB" baseline="0" dirty="0" smtClean="0"/>
              <a:t> to SSD</a:t>
            </a:r>
          </a:p>
          <a:p>
            <a:r>
              <a:rPr lang="en-GB" baseline="0" dirty="0" smtClean="0"/>
              <a:t>Choice of VMs, including HPC and GPU</a:t>
            </a:r>
          </a:p>
          <a:p>
            <a:r>
              <a:rPr lang="en-GB" baseline="0" dirty="0" smtClean="0"/>
              <a:t>S3 storage but block storage support in 2019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8360-54D2-964F-B319-BF8F0C92D14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536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Slower initial take-up due to technical issues, GÉANT</a:t>
            </a:r>
            <a:r>
              <a:rPr lang="en-GB" baseline="0" dirty="0" smtClean="0"/>
              <a:t> access for a new cloud, some BG members not ready, reconfiguration to Exoscale only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8360-54D2-964F-B319-BF8F0C92D14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98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7663" y="2653137"/>
            <a:ext cx="7543613" cy="515434"/>
          </a:xfrm>
          <a:ln>
            <a:noFill/>
          </a:ln>
        </p:spPr>
        <p:txBody>
          <a:bodyPr anchor="t"/>
          <a:lstStyle>
            <a:lvl1pPr algn="l">
              <a:defRPr lang="en-US" sz="3200" noProof="0" dirty="0">
                <a:solidFill>
                  <a:schemeClr val="accent1"/>
                </a:solidFill>
              </a:defRPr>
            </a:lvl1pPr>
          </a:lstStyle>
          <a:p>
            <a:r>
              <a:rPr lang="nl-NL" noProof="0" dirty="0" err="1"/>
              <a:t>Insert</a:t>
            </a:r>
            <a:r>
              <a:rPr lang="nl-NL" noProof="0" dirty="0"/>
              <a:t> </a:t>
            </a:r>
            <a:r>
              <a:rPr lang="nl-NL" noProof="0" dirty="0" err="1"/>
              <a:t>your</a:t>
            </a:r>
            <a:r>
              <a:rPr lang="nl-NL" noProof="0" dirty="0"/>
              <a:t> Presentation </a:t>
            </a:r>
            <a:r>
              <a:rPr lang="nl-NL" noProof="0" dirty="0" err="1"/>
              <a:t>Title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21901" y="3270001"/>
            <a:ext cx="7535257" cy="243221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noProof="0" dirty="0" err="1"/>
              <a:t>Insert</a:t>
            </a:r>
            <a:r>
              <a:rPr lang="nl-NL" noProof="0" dirty="0"/>
              <a:t> name of speaker</a:t>
            </a:r>
            <a:endParaRPr lang="en-US" noProof="0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486797" y="2322677"/>
            <a:ext cx="1656000" cy="36000"/>
          </a:xfrm>
          <a:solidFill>
            <a:srgbClr val="1DA2DC"/>
          </a:solidFill>
          <a:ln>
            <a:noFill/>
          </a:ln>
        </p:spPr>
        <p:txBody>
          <a:bodyPr/>
          <a:lstStyle>
            <a:lvl1pPr marL="0" indent="0">
              <a:buNone/>
              <a:defRPr baseline="0"/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noProof="0"/>
              <a:t> 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14" hasCustomPrompt="1"/>
          </p:nvPr>
        </p:nvSpPr>
        <p:spPr>
          <a:xfrm>
            <a:off x="438610" y="3650778"/>
            <a:ext cx="3538538" cy="252000"/>
          </a:xfrm>
        </p:spPr>
        <p:txBody>
          <a:bodyPr anchor="ctr"/>
          <a:lstStyle>
            <a:lvl1pPr>
              <a:defRPr sz="14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Job Title</a:t>
            </a:r>
          </a:p>
        </p:txBody>
      </p:sp>
      <p:sp>
        <p:nvSpPr>
          <p:cNvPr id="16" name="Tijdelijke aanduiding voor tekst 14"/>
          <p:cNvSpPr>
            <a:spLocks noGrp="1"/>
          </p:cNvSpPr>
          <p:nvPr>
            <p:ph type="body" sz="quarter" idx="15" hasCustomPrompt="1"/>
          </p:nvPr>
        </p:nvSpPr>
        <p:spPr>
          <a:xfrm>
            <a:off x="431526" y="3988508"/>
            <a:ext cx="3538538" cy="252000"/>
          </a:xfrm>
        </p:spPr>
        <p:txBody>
          <a:bodyPr anchor="ctr"/>
          <a:lstStyle>
            <a:lvl1pPr>
              <a:defRPr sz="1100" i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Date</a:t>
            </a: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438023" y="4745387"/>
            <a:ext cx="5861989" cy="273844"/>
          </a:xfrm>
        </p:spPr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4084" y="4745387"/>
            <a:ext cx="1981225" cy="273844"/>
          </a:xfrm>
        </p:spPr>
        <p:txBody>
          <a:bodyPr/>
          <a:lstStyle/>
          <a:p>
            <a:r>
              <a:rPr lang="en-US"/>
              <a:t>Unclassified</a:t>
            </a:r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22640" y="4745387"/>
            <a:ext cx="404610" cy="273844"/>
          </a:xfrm>
        </p:spPr>
        <p:txBody>
          <a:bodyPr/>
          <a:lstStyle/>
          <a:p>
            <a:fld id="{1267EF1D-6906-FB4D-AA6B-760C4746A603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11FB179-F484-7849-B059-C315573AF33A}"/>
              </a:ext>
            </a:extLst>
          </p:cNvPr>
          <p:cNvGrpSpPr/>
          <p:nvPr userDrawn="1"/>
        </p:nvGrpSpPr>
        <p:grpSpPr>
          <a:xfrm>
            <a:off x="5290227" y="442771"/>
            <a:ext cx="3222371" cy="1716527"/>
            <a:chOff x="3232827" y="381232"/>
            <a:chExt cx="3222371" cy="1716527"/>
          </a:xfrm>
        </p:grpSpPr>
        <p:pic>
          <p:nvPicPr>
            <p:cNvPr id="17" name="Picture 6">
              <a:extLst>
                <a:ext uri="{FF2B5EF4-FFF2-40B4-BE49-F238E27FC236}">
                  <a16:creationId xmlns:a16="http://schemas.microsoft.com/office/drawing/2014/main" id="{FC76B22D-6189-E54D-BA33-D2C124808FDA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5862" y="1376405"/>
              <a:ext cx="731058" cy="721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2016-04-29 RHEA Group Engineering the World with You 50x50.png">
              <a:extLst>
                <a:ext uri="{FF2B5EF4-FFF2-40B4-BE49-F238E27FC236}">
                  <a16:creationId xmlns:a16="http://schemas.microsoft.com/office/drawing/2014/main" id="{A6F4751D-47D3-2548-837D-563CEB93E8B5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32827" y="381232"/>
              <a:ext cx="1157129" cy="89505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0FA227F5-0B93-0D4D-BE7A-01F9B1A1AE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2171" y="566194"/>
              <a:ext cx="1283619" cy="619627"/>
            </a:xfrm>
            <a:prstGeom prst="rect">
              <a:avLst/>
            </a:prstGeom>
          </p:spPr>
        </p:pic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A1619FDC-48F3-5E46-89E5-9E94C8E6B93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392764" y="1420972"/>
              <a:ext cx="2062434" cy="5755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1346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24185" y="1388853"/>
            <a:ext cx="8400640" cy="3162511"/>
          </a:xfrm>
        </p:spPr>
        <p:txBody>
          <a:bodyPr/>
          <a:lstStyle>
            <a:lvl2pPr>
              <a:spcBef>
                <a:spcPts val="500"/>
              </a:spcBef>
              <a:spcAft>
                <a:spcPts val="500"/>
              </a:spcAft>
              <a:defRPr/>
            </a:lvl2pPr>
          </a:lstStyle>
          <a:p>
            <a:pPr lvl="0"/>
            <a:r>
              <a:rPr lang="en-GB" dirty="0"/>
              <a:t>Insert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8097" y="345129"/>
            <a:ext cx="7424385" cy="53702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</a:t>
            </a:r>
            <a:r>
              <a:rPr lang="en-GB" dirty="0"/>
              <a:t> </a:t>
            </a:r>
            <a:r>
              <a:rPr lang="en-GB" dirty="0" err="1"/>
              <a:t>TiTle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Unclassified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jdelijke aanduiding voor tekst 9"/>
          <p:cNvSpPr>
            <a:spLocks noGrp="1"/>
          </p:cNvSpPr>
          <p:nvPr>
            <p:ph type="body" sz="quarter" idx="13" hasCustomPrompt="1"/>
          </p:nvPr>
        </p:nvSpPr>
        <p:spPr>
          <a:xfrm>
            <a:off x="431970" y="904289"/>
            <a:ext cx="7430512" cy="338554"/>
          </a:xfrm>
        </p:spPr>
        <p:txBody>
          <a:bodyPr anchor="b"/>
          <a:lstStyle>
            <a:lvl1pPr>
              <a:defRPr sz="1600" b="0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r>
              <a:rPr lang="en-GB" dirty="0"/>
              <a:t>Insert subtitle</a:t>
            </a:r>
          </a:p>
        </p:txBody>
      </p:sp>
    </p:spTree>
    <p:extLst>
      <p:ext uri="{BB962C8B-B14F-4D97-AF65-F5344CB8AC3E}">
        <p14:creationId xmlns:p14="http://schemas.microsoft.com/office/powerpoint/2010/main" val="620865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0895" y="345129"/>
            <a:ext cx="7421587" cy="53702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dirty="0"/>
              <a:t>Insert</a:t>
            </a:r>
            <a:r>
              <a:rPr lang="en-GB" dirty="0"/>
              <a:t> </a:t>
            </a:r>
            <a:r>
              <a:rPr lang="en-GB" dirty="0" err="1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40895" y="1703290"/>
            <a:ext cx="8271306" cy="2848074"/>
          </a:xfrm>
        </p:spPr>
        <p:txBody>
          <a:bodyPr/>
          <a:lstStyle>
            <a:lvl1pPr marL="180975" indent="-180975">
              <a:spcBef>
                <a:spcPts val="500"/>
              </a:spcBef>
              <a:spcAft>
                <a:spcPts val="500"/>
              </a:spcAft>
              <a:buFontTx/>
              <a:buBlip>
                <a:blip r:embed="rId2"/>
              </a:buBlip>
              <a:tabLst/>
              <a:defRPr/>
            </a:lvl1pPr>
            <a:lvl2pPr marL="180975" indent="-171450">
              <a:spcBef>
                <a:spcPts val="500"/>
              </a:spcBef>
              <a:spcAft>
                <a:spcPts val="500"/>
              </a:spcAft>
              <a:buFontTx/>
              <a:buBlip>
                <a:blip r:embed="rId3"/>
              </a:buBlip>
              <a:tabLst/>
              <a:defRPr/>
            </a:lvl2pPr>
          </a:lstStyle>
          <a:p>
            <a:pPr lvl="0"/>
            <a:r>
              <a:rPr lang="en-GB" dirty="0"/>
              <a:t>Insert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Unclassified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jdelijke aanduiding voor tekst 9"/>
          <p:cNvSpPr>
            <a:spLocks noGrp="1"/>
          </p:cNvSpPr>
          <p:nvPr>
            <p:ph type="body" sz="quarter" idx="13" hasCustomPrompt="1"/>
          </p:nvPr>
        </p:nvSpPr>
        <p:spPr>
          <a:xfrm>
            <a:off x="432539" y="1123962"/>
            <a:ext cx="7543190" cy="338554"/>
          </a:xfrm>
        </p:spPr>
        <p:txBody>
          <a:bodyPr anchor="b"/>
          <a:lstStyle>
            <a:lvl1pPr>
              <a:defRPr sz="1600" b="0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r>
              <a:rPr lang="en-GB" dirty="0"/>
              <a:t>Insert subtitle</a:t>
            </a:r>
          </a:p>
        </p:txBody>
      </p:sp>
    </p:spTree>
    <p:extLst>
      <p:ext uri="{BB962C8B-B14F-4D97-AF65-F5344CB8AC3E}">
        <p14:creationId xmlns:p14="http://schemas.microsoft.com/office/powerpoint/2010/main" val="698258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with bullets and 1 vertica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Unclassified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jdelijke aanduiding voor afbeelding 8"/>
          <p:cNvSpPr>
            <a:spLocks noGrp="1"/>
          </p:cNvSpPr>
          <p:nvPr>
            <p:ph type="pic" sz="quarter" idx="14"/>
          </p:nvPr>
        </p:nvSpPr>
        <p:spPr>
          <a:xfrm>
            <a:off x="5046662" y="345128"/>
            <a:ext cx="3665109" cy="4211105"/>
          </a:xfrm>
        </p:spPr>
        <p:txBody>
          <a:bodyPr/>
          <a:lstStyle>
            <a:lvl1pPr algn="ctr">
              <a:defRPr sz="1000"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3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33722" y="1687608"/>
            <a:ext cx="4357351" cy="2868625"/>
          </a:xfrm>
        </p:spPr>
        <p:txBody>
          <a:bodyPr/>
          <a:lstStyle>
            <a:lvl1pPr marL="180975" indent="-180975">
              <a:spcBef>
                <a:spcPts val="500"/>
              </a:spcBef>
              <a:spcAft>
                <a:spcPts val="500"/>
              </a:spcAft>
              <a:buFontTx/>
              <a:buBlip>
                <a:blip r:embed="rId2"/>
              </a:buBlip>
              <a:tabLst/>
              <a:defRPr/>
            </a:lvl1pPr>
            <a:lvl2pPr marL="180975" indent="-171450">
              <a:spcBef>
                <a:spcPts val="500"/>
              </a:spcBef>
              <a:spcAft>
                <a:spcPts val="500"/>
              </a:spcAft>
              <a:buFontTx/>
              <a:buBlip>
                <a:blip r:embed="rId3"/>
              </a:buBlip>
              <a:tabLst/>
              <a:defRPr/>
            </a:lvl2pPr>
          </a:lstStyle>
          <a:p>
            <a:pPr lvl="0"/>
            <a:r>
              <a:rPr lang="en-GB" dirty="0"/>
              <a:t>Insert text</a:t>
            </a:r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15" name="Tijdelijke aanduiding voor tekst 10"/>
          <p:cNvSpPr txBox="1">
            <a:spLocks/>
          </p:cNvSpPr>
          <p:nvPr userDrawn="1"/>
        </p:nvSpPr>
        <p:spPr>
          <a:xfrm>
            <a:off x="506724" y="279109"/>
            <a:ext cx="1656000" cy="36000"/>
          </a:xfrm>
          <a:prstGeom prst="rect">
            <a:avLst/>
          </a:prstGeom>
          <a:solidFill>
            <a:srgbClr val="1DA2DC"/>
          </a:solidFill>
          <a:ln>
            <a:noFill/>
          </a:ln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/>
            <a:r>
              <a:rPr lang="en-US"/>
              <a:t> 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33722" y="950690"/>
            <a:ext cx="4357351" cy="509990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1600" b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Insert subtitle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438097" y="345129"/>
            <a:ext cx="4352977" cy="53702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</a:t>
            </a:r>
            <a:r>
              <a:rPr lang="en-GB" dirty="0"/>
              <a:t> </a:t>
            </a:r>
            <a:r>
              <a:rPr lang="en-GB" dirty="0" err="1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6550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8097" y="345129"/>
            <a:ext cx="7424385" cy="53702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</a:t>
            </a:r>
            <a:r>
              <a:rPr lang="en-GB" dirty="0"/>
              <a:t> </a:t>
            </a:r>
            <a:r>
              <a:rPr lang="en-GB" dirty="0" err="1"/>
              <a:t>TiTle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Unclassified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jdelijke aanduiding voor tekst 9"/>
          <p:cNvSpPr>
            <a:spLocks noGrp="1"/>
          </p:cNvSpPr>
          <p:nvPr>
            <p:ph type="body" sz="quarter" idx="13" hasCustomPrompt="1"/>
          </p:nvPr>
        </p:nvSpPr>
        <p:spPr>
          <a:xfrm>
            <a:off x="866272" y="1123962"/>
            <a:ext cx="7845928" cy="338554"/>
          </a:xfrm>
        </p:spPr>
        <p:txBody>
          <a:bodyPr anchor="b"/>
          <a:lstStyle>
            <a:lvl1pPr algn="ctr">
              <a:defRPr sz="16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/>
              <a:t>Insert chart title</a:t>
            </a:r>
            <a:endParaRPr lang="en-GB" dirty="0"/>
          </a:p>
        </p:txBody>
      </p:sp>
      <p:sp>
        <p:nvSpPr>
          <p:cNvPr id="8" name="Tijdelijke aanduiding voor grafiek 7"/>
          <p:cNvSpPr>
            <a:spLocks noGrp="1"/>
          </p:cNvSpPr>
          <p:nvPr>
            <p:ph type="chart" sz="quarter" idx="15"/>
          </p:nvPr>
        </p:nvSpPr>
        <p:spPr>
          <a:xfrm>
            <a:off x="866273" y="1703289"/>
            <a:ext cx="7845927" cy="278988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icon to add chart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078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38097" y="345129"/>
            <a:ext cx="7424385" cy="53702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Insert</a:t>
            </a:r>
            <a:r>
              <a:rPr lang="en-GB" dirty="0"/>
              <a:t> </a:t>
            </a:r>
            <a:r>
              <a:rPr lang="en-GB" dirty="0" err="1"/>
              <a:t>TiTle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Unclassified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jdelijke aanduiding voor tekst 9"/>
          <p:cNvSpPr>
            <a:spLocks noGrp="1"/>
          </p:cNvSpPr>
          <p:nvPr>
            <p:ph type="body" sz="quarter" idx="13" hasCustomPrompt="1"/>
          </p:nvPr>
        </p:nvSpPr>
        <p:spPr>
          <a:xfrm>
            <a:off x="414559" y="1123962"/>
            <a:ext cx="7410780" cy="338554"/>
          </a:xfrm>
        </p:spPr>
        <p:txBody>
          <a:bodyPr anchor="b"/>
          <a:lstStyle>
            <a:lvl1pPr>
              <a:defRPr sz="160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dirty="0"/>
              <a:t>Insert table title</a:t>
            </a:r>
          </a:p>
        </p:txBody>
      </p:sp>
      <p:sp>
        <p:nvSpPr>
          <p:cNvPr id="12" name="Tijdelijke aanduiding voor tabel 6"/>
          <p:cNvSpPr>
            <a:spLocks noGrp="1"/>
          </p:cNvSpPr>
          <p:nvPr>
            <p:ph type="tbl" sz="quarter" idx="14"/>
          </p:nvPr>
        </p:nvSpPr>
        <p:spPr>
          <a:xfrm>
            <a:off x="827936" y="1787681"/>
            <a:ext cx="7488771" cy="275574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591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slide with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9" y="1"/>
            <a:ext cx="9141291" cy="5143499"/>
          </a:xfrm>
          <a:prstGeom prst="rect">
            <a:avLst/>
          </a:prstGeom>
        </p:spPr>
      </p:pic>
      <p:sp>
        <p:nvSpPr>
          <p:cNvPr id="12" name="Rectangle 8"/>
          <p:cNvSpPr/>
          <p:nvPr userDrawn="1"/>
        </p:nvSpPr>
        <p:spPr>
          <a:xfrm>
            <a:off x="2711" y="1"/>
            <a:ext cx="9141289" cy="5145087"/>
          </a:xfrm>
          <a:prstGeom prst="rect">
            <a:avLst/>
          </a:prstGeom>
          <a:solidFill>
            <a:srgbClr val="656C78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1267EF1D-6906-FB4D-AA6B-760C4746A60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6047" y="464056"/>
            <a:ext cx="1316766" cy="1162935"/>
          </a:xfrm>
          <a:prstGeom prst="rect">
            <a:avLst/>
          </a:prstGeom>
        </p:spPr>
      </p:pic>
      <p:sp>
        <p:nvSpPr>
          <p:cNvPr id="9" name="TextBox 14"/>
          <p:cNvSpPr txBox="1"/>
          <p:nvPr userDrawn="1"/>
        </p:nvSpPr>
        <p:spPr>
          <a:xfrm>
            <a:off x="423543" y="2713697"/>
            <a:ext cx="76857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Calibri"/>
                <a:cs typeface="Calibri"/>
              </a:rPr>
              <a:t>Thank you. </a:t>
            </a:r>
            <a:r>
              <a:rPr lang="en-US" sz="3000" dirty="0">
                <a:solidFill>
                  <a:schemeClr val="bg1"/>
                </a:solidFill>
                <a:latin typeface="Calibri"/>
                <a:cs typeface="Calibri"/>
              </a:rPr>
              <a:t/>
            </a:r>
            <a:br>
              <a:rPr lang="en-US" sz="3000" dirty="0">
                <a:solidFill>
                  <a:schemeClr val="bg1"/>
                </a:solidFill>
                <a:latin typeface="Calibri"/>
                <a:cs typeface="Calibri"/>
              </a:rPr>
            </a:br>
            <a:r>
              <a:rPr lang="en-US" sz="2800" dirty="0">
                <a:solidFill>
                  <a:schemeClr val="bg1"/>
                </a:solidFill>
                <a:latin typeface="Calibri"/>
                <a:cs typeface="Calibri"/>
              </a:rPr>
              <a:t>www.nuv.la</a:t>
            </a:r>
            <a:r>
              <a:rPr lang="en-US" sz="2800" baseline="0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endParaRPr lang="en-US" sz="28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1" name="TextBox 6"/>
          <p:cNvSpPr txBox="1"/>
          <p:nvPr userDrawn="1"/>
        </p:nvSpPr>
        <p:spPr>
          <a:xfrm>
            <a:off x="428982" y="4300781"/>
            <a:ext cx="27718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alibri"/>
                <a:cs typeface="Calibri"/>
              </a:rPr>
              <a:t>www.rheagroup.com</a:t>
            </a:r>
          </a:p>
        </p:txBody>
      </p:sp>
      <p:sp>
        <p:nvSpPr>
          <p:cNvPr id="10" name="Tijdelijke aanduiding voor tekst 10"/>
          <p:cNvSpPr txBox="1">
            <a:spLocks/>
          </p:cNvSpPr>
          <p:nvPr userDrawn="1"/>
        </p:nvSpPr>
        <p:spPr>
          <a:xfrm>
            <a:off x="506724" y="2722742"/>
            <a:ext cx="1656000" cy="3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/>
            <a:r>
              <a:rPr lang="en-US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386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edyt. styl wz. tyt.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169382" y="4772676"/>
            <a:ext cx="1964218" cy="273844"/>
          </a:xfrm>
          <a:prstGeom prst="rect">
            <a:avLst/>
          </a:prstGeom>
        </p:spPr>
        <p:txBody>
          <a:bodyPr/>
          <a:lstStyle/>
          <a:p>
            <a:fld id="{B01D25E1-3CBC-794F-A471-A8DF5859C9A5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68026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image" Target="../media/image5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4559" y="345129"/>
            <a:ext cx="7447923" cy="5370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noProof="0" dirty="0"/>
              <a:t>Insert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539" y="1693664"/>
            <a:ext cx="8392285" cy="28564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 noProof="0" dirty="0"/>
              <a:t>Insert text</a:t>
            </a:r>
          </a:p>
          <a:p>
            <a:pPr lvl="1"/>
            <a:r>
              <a:rPr lang="en-GB" noProof="0" dirty="0" err="1"/>
              <a:t>Tweede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Derde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8097" y="4742777"/>
            <a:ext cx="239382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25193" y="4742777"/>
            <a:ext cx="175720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Unclassified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398" y="4742777"/>
            <a:ext cx="44242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7EF1D-6906-FB4D-AA6B-760C4746A60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tekst 10"/>
          <p:cNvSpPr txBox="1">
            <a:spLocks/>
          </p:cNvSpPr>
          <p:nvPr/>
        </p:nvSpPr>
        <p:spPr>
          <a:xfrm>
            <a:off x="506724" y="279109"/>
            <a:ext cx="1656000" cy="3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/>
            <a:r>
              <a:rPr lang="en-US">
                <a:solidFill>
                  <a:schemeClr val="accent1"/>
                </a:solidFill>
              </a:rPr>
              <a:t> </a:t>
            </a:r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80BAB1D-AC0A-7E45-926B-58E2A7C5E222}"/>
              </a:ext>
            </a:extLst>
          </p:cNvPr>
          <p:cNvGrpSpPr/>
          <p:nvPr userDrawn="1"/>
        </p:nvGrpSpPr>
        <p:grpSpPr>
          <a:xfrm>
            <a:off x="3458173" y="4659117"/>
            <a:ext cx="2540771" cy="385178"/>
            <a:chOff x="3677621" y="4655977"/>
            <a:chExt cx="2540771" cy="385178"/>
          </a:xfrm>
        </p:grpSpPr>
        <p:pic>
          <p:nvPicPr>
            <p:cNvPr id="13" name="Picture 6">
              <a:extLst>
                <a:ext uri="{FF2B5EF4-FFF2-40B4-BE49-F238E27FC236}">
                  <a16:creationId xmlns:a16="http://schemas.microsoft.com/office/drawing/2014/main" id="{A3E69E53-BD45-F243-87F0-D1733B6F375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3535" y="4655977"/>
              <a:ext cx="351298" cy="346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1" descr="2016-04-29 RHEA Group Engineering the World with You 50x50.png">
              <a:extLst>
                <a:ext uri="{FF2B5EF4-FFF2-40B4-BE49-F238E27FC236}">
                  <a16:creationId xmlns:a16="http://schemas.microsoft.com/office/drawing/2014/main" id="{B76F3DEF-9F47-2B41-A704-BA150BDFE7E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77621" y="4655977"/>
              <a:ext cx="497961" cy="385178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B0271CB-261A-A04B-819D-7B62024CDB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8681" y="4707351"/>
              <a:ext cx="581387" cy="280646"/>
            </a:xfrm>
            <a:prstGeom prst="rect">
              <a:avLst/>
            </a:prstGeom>
          </p:spPr>
        </p:pic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CBDD0C43-7A8D-CA4C-918C-A1ADE1D1EFF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96DAC541-7B7A-43D3-8B79-37D633B846F1}">
                  <asvg:svgBlip xmlns=""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5227323" y="4691005"/>
              <a:ext cx="991069" cy="2765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5865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662" r:id="rId2"/>
    <p:sldLayoutId id="2147483679" r:id="rId3"/>
    <p:sldLayoutId id="2147483680" r:id="rId4"/>
    <p:sldLayoutId id="2147483684" r:id="rId5"/>
    <p:sldLayoutId id="2147483685" r:id="rId6"/>
    <p:sldLayoutId id="2147483716" r:id="rId7"/>
    <p:sldLayoutId id="2147483717" r:id="rId8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0" i="0" kern="1200" cap="all" baseline="0">
          <a:solidFill>
            <a:schemeClr val="accent1"/>
          </a:solidFill>
          <a:latin typeface="Calibri" charset="0"/>
          <a:ea typeface="Calibri" charset="0"/>
          <a:cs typeface="Calibri" charset="0"/>
        </a:defRPr>
      </a:lvl1pPr>
    </p:titleStyle>
    <p:bodyStyle>
      <a:lvl1pPr marL="0" indent="0" algn="l" defTabSz="685800" rtl="0" eaLnBrk="1" latinLnBrk="0" hangingPunct="1">
        <a:lnSpc>
          <a:spcPct val="110000"/>
        </a:lnSpc>
        <a:spcBef>
          <a:spcPts val="700"/>
        </a:spcBef>
        <a:spcAft>
          <a:spcPts val="1200"/>
        </a:spcAft>
        <a:buFont typeface="Arial" panose="020B0604020202020204" pitchFamily="34" charset="0"/>
        <a:buNone/>
        <a:defRPr sz="1600" b="0" i="0" kern="1200">
          <a:solidFill>
            <a:schemeClr val="tx1">
              <a:lumMod val="65000"/>
              <a:lumOff val="35000"/>
            </a:schemeClr>
          </a:solidFill>
          <a:latin typeface="Calibri" charset="0"/>
          <a:ea typeface="Calibri" charset="0"/>
          <a:cs typeface="Calibri" charset="0"/>
        </a:defRPr>
      </a:lvl1pPr>
      <a:lvl2pPr marL="447675" indent="-180975" algn="l" defTabSz="6858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Tx/>
        <a:buBlip>
          <a:blip r:embed="rId15"/>
        </a:buBlip>
        <a:tabLst/>
        <a:defRPr sz="1600" b="0" i="0" kern="1200">
          <a:solidFill>
            <a:schemeClr val="tx1">
              <a:lumMod val="65000"/>
              <a:lumOff val="35000"/>
            </a:schemeClr>
          </a:solidFill>
          <a:latin typeface="Calibri" charset="0"/>
          <a:ea typeface="Calibri" charset="0"/>
          <a:cs typeface="Calibri" charset="0"/>
        </a:defRPr>
      </a:lvl2pPr>
      <a:lvl3pPr marL="447675" indent="-219075" algn="l" defTabSz="685800" rtl="0" eaLnBrk="1" latinLnBrk="0" hangingPunct="1">
        <a:lnSpc>
          <a:spcPct val="110000"/>
        </a:lnSpc>
        <a:spcBef>
          <a:spcPts val="500"/>
        </a:spcBef>
        <a:spcAft>
          <a:spcPts val="500"/>
        </a:spcAft>
        <a:buFontTx/>
        <a:buBlip>
          <a:blip r:embed="rId16"/>
        </a:buBlip>
        <a:tabLst/>
        <a:defRPr sz="1600" b="0" i="0" kern="1200">
          <a:solidFill>
            <a:schemeClr val="bg1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hn-docs.readthedocs.io/en/d-pil-3.2/training/index.html" TargetMode="External"/><Relationship Id="rId4" Type="http://schemas.openxmlformats.org/officeDocument/2006/relationships/hyperlink" Target="http://hn-docs.rtfd.io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5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07663" y="2289836"/>
            <a:ext cx="7543613" cy="878735"/>
          </a:xfrm>
        </p:spPr>
        <p:txBody>
          <a:bodyPr/>
          <a:lstStyle/>
          <a:p>
            <a:r>
              <a:rPr lang="en-GB" sz="2800" cap="none" dirty="0"/>
              <a:t>HNSciCloud Multi-Cloud Approach – An Open Hybrid Cloud for Science</a:t>
            </a:r>
            <a:endParaRPr lang="en-GB" sz="28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i="1" dirty="0"/>
              <a:t>Alastair Pidgeon</a:t>
            </a:r>
            <a:r>
              <a:rPr lang="en-US" i="1" dirty="0"/>
              <a:t>, Claudio Gizzi, Sakis </a:t>
            </a:r>
            <a:r>
              <a:rPr lang="en-US" i="1" dirty="0" smtClean="0"/>
              <a:t>Kotisis </a:t>
            </a:r>
            <a:r>
              <a:rPr lang="en-US" i="1" dirty="0"/>
              <a:t>– RHEA Group</a:t>
            </a:r>
          </a:p>
          <a:p>
            <a:r>
              <a:rPr lang="en-US" i="1" dirty="0"/>
              <a:t>Marc-Elian Bégin, Charles Loomis – SixSq</a:t>
            </a:r>
          </a:p>
          <a:p>
            <a:r>
              <a:rPr lang="en-US" i="1" dirty="0"/>
              <a:t>Lukasz Dutka – </a:t>
            </a:r>
            <a:r>
              <a:rPr lang="en-US" i="1" dirty="0" err="1"/>
              <a:t>Cyfronet</a:t>
            </a:r>
            <a:endParaRPr lang="en-US" i="1" dirty="0"/>
          </a:p>
          <a:p>
            <a:r>
              <a:rPr lang="en-US" i="1" dirty="0"/>
              <a:t>Antoine Coetsier – </a:t>
            </a:r>
            <a:r>
              <a:rPr lang="en-US" i="1" dirty="0" err="1"/>
              <a:t>Exoscale</a:t>
            </a:r>
            <a:endParaRPr lang="en-US" i="1" dirty="0"/>
          </a:p>
          <a:p>
            <a:endParaRPr lang="en-US" i="1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86797" y="2131974"/>
            <a:ext cx="1656000" cy="36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Unclassified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62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Exoscale: IaaS Cloud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96" y="1148863"/>
            <a:ext cx="5451216" cy="3402502"/>
          </a:xfrm>
        </p:spPr>
        <p:txBody>
          <a:bodyPr>
            <a:normAutofit/>
          </a:bodyPr>
          <a:lstStyle/>
          <a:p>
            <a:r>
              <a:rPr lang="en-US" dirty="0"/>
              <a:t>Four </a:t>
            </a:r>
            <a:r>
              <a:rPr lang="en-US" dirty="0" smtClean="0"/>
              <a:t>data </a:t>
            </a:r>
            <a:r>
              <a:rPr lang="en-US" dirty="0" err="1" smtClean="0"/>
              <a:t>centre</a:t>
            </a:r>
            <a:r>
              <a:rPr lang="en-US" dirty="0" smtClean="0"/>
              <a:t> regions</a:t>
            </a:r>
            <a:r>
              <a:rPr lang="en-US" dirty="0"/>
              <a:t>: </a:t>
            </a:r>
            <a:r>
              <a:rPr lang="en-US" b="1" dirty="0"/>
              <a:t>Geneva</a:t>
            </a:r>
            <a:r>
              <a:rPr lang="en-US" dirty="0"/>
              <a:t>, </a:t>
            </a:r>
            <a:r>
              <a:rPr lang="en-US" b="1" dirty="0"/>
              <a:t>Frankfurt</a:t>
            </a:r>
            <a:r>
              <a:rPr lang="en-US" dirty="0"/>
              <a:t>, Zurich, and Vienna</a:t>
            </a:r>
          </a:p>
          <a:p>
            <a:r>
              <a:rPr lang="en-US" dirty="0"/>
              <a:t>Based on </a:t>
            </a:r>
            <a:r>
              <a:rPr lang="en-US" b="1" dirty="0"/>
              <a:t>Apache CloudStack</a:t>
            </a:r>
          </a:p>
          <a:p>
            <a:pPr lvl="2"/>
            <a:r>
              <a:rPr lang="en-US" dirty="0"/>
              <a:t>Supports CloudStack API, </a:t>
            </a:r>
            <a:r>
              <a:rPr lang="en-US" b="1" dirty="0"/>
              <a:t>Libcloud</a:t>
            </a:r>
            <a:r>
              <a:rPr lang="en-US" dirty="0"/>
              <a:t>, and </a:t>
            </a:r>
            <a:r>
              <a:rPr lang="en-US" b="1" dirty="0"/>
              <a:t>Terraform</a:t>
            </a:r>
          </a:p>
          <a:p>
            <a:r>
              <a:rPr lang="en-US" b="1" dirty="0"/>
              <a:t>Browser-based portal</a:t>
            </a:r>
          </a:p>
          <a:p>
            <a:pPr lvl="2"/>
            <a:r>
              <a:rPr lang="en-US" dirty="0"/>
              <a:t>Easy configuration and management of virtual machines</a:t>
            </a:r>
          </a:p>
          <a:p>
            <a:pPr lvl="2"/>
            <a:r>
              <a:rPr lang="en-US" dirty="0"/>
              <a:t>Dashboard of compute, storage, and other resource utilization</a:t>
            </a:r>
          </a:p>
          <a:p>
            <a:r>
              <a:rPr lang="en-US" dirty="0"/>
              <a:t>GÉANT: Aggregate </a:t>
            </a:r>
            <a:r>
              <a:rPr lang="en-US" b="1" dirty="0"/>
              <a:t>40 Gb/s </a:t>
            </a:r>
            <a:r>
              <a:rPr lang="en-US" b="1" dirty="0" smtClean="0"/>
              <a:t>bandwidth </a:t>
            </a:r>
            <a:r>
              <a:rPr lang="en-US" dirty="0" smtClean="0"/>
              <a:t>(Geneva &amp; Frankfurt)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Unclassified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32539" y="750108"/>
            <a:ext cx="7543190" cy="338554"/>
          </a:xfrm>
        </p:spPr>
        <p:txBody>
          <a:bodyPr/>
          <a:lstStyle/>
          <a:p>
            <a:r>
              <a:rPr lang="en-GB" dirty="0"/>
              <a:t>Innovative cloud service provider optimized for cloud-native applications…</a:t>
            </a:r>
            <a:endParaRPr lang="en-US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48835F5F-4749-0C44-8543-13A7A46E13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19964" y="1513206"/>
            <a:ext cx="2062434" cy="5755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D1E788B-541D-3942-89E6-0EDE56A4D6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0682" y="2329543"/>
            <a:ext cx="3265966" cy="208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29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EXOSCALE Compute &amp; Storage</a:t>
            </a:r>
            <a:endParaRPr lang="en-GB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40895" y="1176421"/>
            <a:ext cx="4017894" cy="3516349"/>
          </a:xfrm>
        </p:spPr>
        <p:txBody>
          <a:bodyPr/>
          <a:lstStyle/>
          <a:p>
            <a:r>
              <a:rPr lang="en-GB" dirty="0"/>
              <a:t>VMs start in less than 30s with</a:t>
            </a:r>
          </a:p>
          <a:p>
            <a:pPr lvl="2"/>
            <a:r>
              <a:rPr lang="en-GB" dirty="0"/>
              <a:t>SSD, IPv4 and v6, </a:t>
            </a:r>
            <a:r>
              <a:rPr lang="en-GB" dirty="0" smtClean="0"/>
              <a:t>public IP addresses</a:t>
            </a:r>
          </a:p>
          <a:p>
            <a:pPr lvl="2"/>
            <a:r>
              <a:rPr lang="en-GB" dirty="0"/>
              <a:t>M</a:t>
            </a:r>
            <a:r>
              <a:rPr lang="en-GB" dirty="0" smtClean="0"/>
              <a:t>ultiple </a:t>
            </a:r>
            <a:r>
              <a:rPr lang="en-GB" dirty="0"/>
              <a:t>networking options for public or hybrid cloud</a:t>
            </a:r>
          </a:p>
          <a:p>
            <a:pPr lvl="2"/>
            <a:r>
              <a:rPr lang="en-GB" dirty="0"/>
              <a:t>Scale from 1 to 225 GB</a:t>
            </a:r>
          </a:p>
          <a:p>
            <a:pPr lvl="2"/>
            <a:r>
              <a:rPr lang="en-GB" dirty="0"/>
              <a:t>S3 compatible object storage</a:t>
            </a:r>
          </a:p>
          <a:p>
            <a:r>
              <a:rPr lang="en-GB" dirty="0" smtClean="0"/>
              <a:t>Roadmap:</a:t>
            </a:r>
            <a:endParaRPr lang="en-GB" dirty="0"/>
          </a:p>
          <a:p>
            <a:pPr lvl="2"/>
            <a:r>
              <a:rPr lang="en-GB" dirty="0" smtClean="0"/>
              <a:t>2018: VPN Gateway</a:t>
            </a:r>
          </a:p>
          <a:p>
            <a:pPr lvl="2"/>
            <a:r>
              <a:rPr lang="en-GB" dirty="0" smtClean="0"/>
              <a:t>2019: Block storage (hard-disk)</a:t>
            </a:r>
            <a:endParaRPr lang="en-GB" dirty="0"/>
          </a:p>
          <a:p>
            <a:pPr lvl="2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Unclassified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0895" y="762883"/>
            <a:ext cx="7543190" cy="338554"/>
          </a:xfrm>
        </p:spPr>
        <p:txBody>
          <a:bodyPr/>
          <a:lstStyle/>
          <a:p>
            <a:r>
              <a:rPr lang="en-GB" dirty="0"/>
              <a:t>Simple to use IaaS with advanced features</a:t>
            </a:r>
          </a:p>
        </p:txBody>
      </p:sp>
      <p:sp>
        <p:nvSpPr>
          <p:cNvPr id="8" name="Content Placeholder 13">
            <a:extLst>
              <a:ext uri="{FF2B5EF4-FFF2-40B4-BE49-F238E27FC236}">
                <a16:creationId xmlns:a16="http://schemas.microsoft.com/office/drawing/2014/main" id="{1AE941BC-9377-3B45-B334-EA34C58F08B6}"/>
              </a:ext>
            </a:extLst>
          </p:cNvPr>
          <p:cNvSpPr txBox="1">
            <a:spLocks/>
          </p:cNvSpPr>
          <p:nvPr/>
        </p:nvSpPr>
        <p:spPr>
          <a:xfrm>
            <a:off x="4930561" y="1703290"/>
            <a:ext cx="3894263" cy="2848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975" indent="-180975" algn="l" defTabSz="6858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Tx/>
              <a:buBlip>
                <a:blip r:embed="rId3"/>
              </a:buBlip>
              <a:tabLst/>
              <a:defRPr sz="16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180975" indent="-171450" algn="l" defTabSz="6858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Tx/>
              <a:buBlip>
                <a:blip r:embed="rId4"/>
              </a:buBlip>
              <a:tabLst/>
              <a:defRPr sz="16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447675" indent="-219075" algn="l" defTabSz="6858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Tx/>
              <a:buBlip>
                <a:blip r:embed="rId4"/>
              </a:buBlip>
              <a:tabLst/>
              <a:defRPr sz="1600" b="0" i="0" kern="1200">
                <a:solidFill>
                  <a:schemeClr val="bg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Management features:</a:t>
            </a:r>
          </a:p>
          <a:p>
            <a:pPr lvl="2"/>
            <a:r>
              <a:rPr lang="en-GB" dirty="0"/>
              <a:t>Optional </a:t>
            </a:r>
            <a:r>
              <a:rPr lang="en-GB" b="1" dirty="0"/>
              <a:t>voucher </a:t>
            </a:r>
            <a:r>
              <a:rPr lang="en-GB" dirty="0"/>
              <a:t>based registration to </a:t>
            </a:r>
            <a:r>
              <a:rPr lang="en-GB" dirty="0" smtClean="0"/>
              <a:t>for </a:t>
            </a:r>
            <a:r>
              <a:rPr lang="en-GB" dirty="0"/>
              <a:t>new </a:t>
            </a:r>
            <a:r>
              <a:rPr lang="en-GB" dirty="0" smtClean="0"/>
              <a:t>labs and users to try</a:t>
            </a:r>
            <a:endParaRPr lang="en-GB" dirty="0"/>
          </a:p>
          <a:p>
            <a:pPr lvl="2"/>
            <a:r>
              <a:rPr lang="en-GB" dirty="0"/>
              <a:t>Organization and </a:t>
            </a:r>
            <a:r>
              <a:rPr lang="en-GB" dirty="0" smtClean="0"/>
              <a:t>sub-Organizations </a:t>
            </a:r>
            <a:r>
              <a:rPr lang="en-GB" dirty="0"/>
              <a:t>concept</a:t>
            </a:r>
          </a:p>
          <a:p>
            <a:pPr lvl="2"/>
            <a:r>
              <a:rPr lang="en-GB" dirty="0"/>
              <a:t>Aggregated billing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36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HPCAAS Support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40895" y="1703290"/>
            <a:ext cx="6483947" cy="2848074"/>
          </a:xfrm>
        </p:spPr>
        <p:txBody>
          <a:bodyPr>
            <a:normAutofit/>
          </a:bodyPr>
          <a:lstStyle/>
          <a:p>
            <a:r>
              <a:rPr lang="en-GB" dirty="0"/>
              <a:t>Automated </a:t>
            </a:r>
            <a:r>
              <a:rPr lang="en-GB" b="1" dirty="0"/>
              <a:t>SLURM</a:t>
            </a:r>
            <a:r>
              <a:rPr lang="en-GB" dirty="0"/>
              <a:t> deployment supporting normal and MPI jobs</a:t>
            </a:r>
          </a:p>
          <a:p>
            <a:r>
              <a:rPr lang="en-GB" dirty="0"/>
              <a:t>Range of </a:t>
            </a:r>
            <a:r>
              <a:rPr lang="en-GB" b="1" dirty="0"/>
              <a:t>“Super VMs”</a:t>
            </a:r>
            <a:r>
              <a:rPr lang="en-GB" dirty="0"/>
              <a:t> with up to 16 vCPUs and 128 GB of RAM.</a:t>
            </a:r>
            <a:endParaRPr lang="en-US" dirty="0"/>
          </a:p>
          <a:p>
            <a:r>
              <a:rPr lang="en-US" dirty="0"/>
              <a:t>Two profiles with available </a:t>
            </a:r>
            <a:r>
              <a:rPr lang="en-US" b="1" dirty="0"/>
              <a:t>GPUs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Unclassified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/>
              <a:t>Dynamically deployed batch clusters using high-performance hardware…</a:t>
            </a:r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1DCACE7-F44C-F947-9C25-6C0904EF24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308626"/>
              </p:ext>
            </p:extLst>
          </p:nvPr>
        </p:nvGraphicFramePr>
        <p:xfrm>
          <a:off x="5633949" y="2639948"/>
          <a:ext cx="3190876" cy="178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2928">
                  <a:extLst>
                    <a:ext uri="{9D8B030D-6E8A-4147-A177-3AD203B41FA5}">
                      <a16:colId xmlns:a16="http://schemas.microsoft.com/office/drawing/2014/main" val="321060107"/>
                    </a:ext>
                  </a:extLst>
                </a:gridCol>
                <a:gridCol w="635318">
                  <a:extLst>
                    <a:ext uri="{9D8B030D-6E8A-4147-A177-3AD203B41FA5}">
                      <a16:colId xmlns:a16="http://schemas.microsoft.com/office/drawing/2014/main" val="1641959219"/>
                    </a:ext>
                  </a:extLst>
                </a:gridCol>
                <a:gridCol w="722630">
                  <a:extLst>
                    <a:ext uri="{9D8B030D-6E8A-4147-A177-3AD203B41FA5}">
                      <a16:colId xmlns:a16="http://schemas.microsoft.com/office/drawing/2014/main" val="1024056576"/>
                    </a:ext>
                  </a:extLst>
                </a:gridCol>
              </a:tblGrid>
              <a:tr h="238409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GPU Profiles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3401034"/>
                  </a:ext>
                </a:extLst>
              </a:tr>
              <a:tr h="238409">
                <a:tc>
                  <a:txBody>
                    <a:bodyPr/>
                    <a:lstStyle/>
                    <a:p>
                      <a:r>
                        <a:rPr lang="en-US" dirty="0"/>
                        <a:t>vCPU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85022"/>
                  </a:ext>
                </a:extLst>
              </a:tr>
              <a:tr h="238409">
                <a:tc>
                  <a:txBody>
                    <a:bodyPr/>
                    <a:lstStyle/>
                    <a:p>
                      <a:r>
                        <a:rPr lang="en-US" dirty="0"/>
                        <a:t>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56 GB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225 GB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0113674"/>
                  </a:ext>
                </a:extLst>
              </a:tr>
              <a:tr h="238409">
                <a:tc>
                  <a:txBody>
                    <a:bodyPr/>
                    <a:lstStyle/>
                    <a:p>
                      <a:r>
                        <a:rPr lang="en-US" dirty="0"/>
                        <a:t>SSD (max.)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 TB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 TB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712485"/>
                  </a:ext>
                </a:extLst>
              </a:tr>
              <a:tr h="238409">
                <a:tc>
                  <a:txBody>
                    <a:bodyPr/>
                    <a:lstStyle/>
                    <a:p>
                      <a:r>
                        <a:rPr lang="en-US" dirty="0"/>
                        <a:t>GPU Cores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3584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14336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245620"/>
                  </a:ext>
                </a:extLst>
              </a:tr>
              <a:tr h="238409">
                <a:tc>
                  <a:txBody>
                    <a:bodyPr/>
                    <a:lstStyle/>
                    <a:p>
                      <a:r>
                        <a:rPr lang="en-US" dirty="0"/>
                        <a:t>GPU NVIDIA Tesla P100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5331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835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Onedata: Data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95" y="1703290"/>
            <a:ext cx="4435905" cy="2848074"/>
          </a:xfrm>
        </p:spPr>
        <p:txBody>
          <a:bodyPr/>
          <a:lstStyle/>
          <a:p>
            <a:r>
              <a:rPr lang="en-US" b="1" dirty="0"/>
              <a:t>Uniform view </a:t>
            </a:r>
            <a:r>
              <a:rPr lang="en-US" dirty="0"/>
              <a:t>of all shared data sets, no matter where they are stored</a:t>
            </a:r>
          </a:p>
          <a:p>
            <a:r>
              <a:rPr lang="en-US" b="1" dirty="0"/>
              <a:t>Transparent access </a:t>
            </a:r>
            <a:r>
              <a:rPr lang="en-US" dirty="0"/>
              <a:t>to all data sets with </a:t>
            </a:r>
            <a:r>
              <a:rPr lang="en-US" b="1" dirty="0"/>
              <a:t>dynamic migration</a:t>
            </a:r>
          </a:p>
          <a:p>
            <a:r>
              <a:rPr lang="en-US" dirty="0"/>
              <a:t>Support for </a:t>
            </a:r>
            <a:r>
              <a:rPr lang="en-US" b="1" dirty="0"/>
              <a:t>POSIX</a:t>
            </a:r>
            <a:r>
              <a:rPr lang="en-US" dirty="0"/>
              <a:t> access</a:t>
            </a:r>
          </a:p>
          <a:p>
            <a:r>
              <a:rPr lang="en-US" dirty="0"/>
              <a:t>Integrated with the </a:t>
            </a:r>
            <a:r>
              <a:rPr lang="en-US" b="1" dirty="0"/>
              <a:t>eduGAIN</a:t>
            </a:r>
            <a:r>
              <a:rPr lang="en-US" dirty="0"/>
              <a:t> and </a:t>
            </a:r>
            <a:r>
              <a:rPr lang="en-US" b="1" dirty="0"/>
              <a:t>Elixir AAI </a:t>
            </a:r>
            <a:r>
              <a:rPr lang="en-US" dirty="0"/>
              <a:t>identity federations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Unclassified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Flexible, effective data management solution built around shared “spaces”…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C995AD83-F1E0-7A45-987B-F38AD0419B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582" y="259714"/>
            <a:ext cx="1283619" cy="61962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15EDF5C-26B2-2241-9026-59E766AA4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158" y="1703290"/>
            <a:ext cx="3885524" cy="255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45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PROCESSING IN MULTI CLOUD ENVIRONMENT</a:t>
            </a:r>
            <a:endParaRPr lang="pl-P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1702" y="676072"/>
            <a:ext cx="7410780" cy="338554"/>
          </a:xfrm>
        </p:spPr>
        <p:txBody>
          <a:bodyPr/>
          <a:lstStyle/>
          <a:p>
            <a:r>
              <a:rPr lang="en-GB" dirty="0"/>
              <a:t>WHEN ONE CLOUD IS NOT </a:t>
            </a:r>
            <a:r>
              <a:rPr lang="en-GB" dirty="0" smtClean="0"/>
              <a:t>ENOUGH</a:t>
            </a:r>
            <a:endParaRPr lang="en-GB" dirty="0"/>
          </a:p>
        </p:txBody>
      </p:sp>
      <p:sp>
        <p:nvSpPr>
          <p:cNvPr id="2" name="PoleTekstowe 1"/>
          <p:cNvSpPr txBox="1"/>
          <p:nvPr/>
        </p:nvSpPr>
        <p:spPr>
          <a:xfrm>
            <a:off x="467526" y="2835540"/>
            <a:ext cx="36603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Challenges:</a:t>
            </a:r>
            <a:endParaRPr lang="en-GB" sz="1400" dirty="0"/>
          </a:p>
          <a:p>
            <a:pPr marL="214313" indent="-214313">
              <a:buFont typeface="Arial"/>
              <a:buChar char="•"/>
            </a:pPr>
            <a:r>
              <a:rPr lang="en-GB" sz="1400" b="1" dirty="0"/>
              <a:t>Locked-in data </a:t>
            </a:r>
            <a:r>
              <a:rPr lang="en-GB" sz="1400" b="1" dirty="0" smtClean="0"/>
              <a:t>collections </a:t>
            </a:r>
            <a:r>
              <a:rPr lang="en-GB" sz="1400" dirty="0"/>
              <a:t>on NFS or GPFS used for remote data processing in multi clouds</a:t>
            </a:r>
          </a:p>
          <a:p>
            <a:pPr marL="214313" indent="-214313">
              <a:buFont typeface="Arial"/>
              <a:buChar char="•"/>
            </a:pPr>
            <a:r>
              <a:rPr lang="en-GB" sz="1400" b="1" dirty="0"/>
              <a:t>Transparent access </a:t>
            </a:r>
            <a:r>
              <a:rPr lang="en-GB" sz="1400" dirty="0"/>
              <a:t>to data in </a:t>
            </a:r>
            <a:r>
              <a:rPr lang="en-GB" sz="1400" b="1" dirty="0"/>
              <a:t>many public clouds</a:t>
            </a:r>
            <a:r>
              <a:rPr lang="en-GB" sz="1400" dirty="0"/>
              <a:t> without changing application</a:t>
            </a:r>
          </a:p>
          <a:p>
            <a:pPr marL="214313" indent="-214313">
              <a:buFont typeface="Arial"/>
              <a:buChar char="•"/>
            </a:pPr>
            <a:r>
              <a:rPr lang="en-GB" sz="1400" dirty="0"/>
              <a:t>Data accessible as a POSIX file system</a:t>
            </a:r>
          </a:p>
          <a:p>
            <a:pPr marL="214313" indent="-214313">
              <a:buFont typeface="Arial"/>
              <a:buChar char="•"/>
            </a:pPr>
            <a:r>
              <a:rPr lang="en-GB" sz="1400" dirty="0"/>
              <a:t>On-the-fly / job replications </a:t>
            </a:r>
          </a:p>
        </p:txBody>
      </p:sp>
      <p:sp>
        <p:nvSpPr>
          <p:cNvPr id="141" name="Zaokrąglony prostokąt 140"/>
          <p:cNvSpPr/>
          <p:nvPr/>
        </p:nvSpPr>
        <p:spPr>
          <a:xfrm>
            <a:off x="2130189" y="1035203"/>
            <a:ext cx="2698505" cy="1769772"/>
          </a:xfrm>
          <a:prstGeom prst="roundRect">
            <a:avLst>
              <a:gd name="adj" fmla="val 3343"/>
            </a:avLst>
          </a:prstGeom>
          <a:noFill/>
          <a:ln w="19050" cmpd="sng">
            <a:solidFill>
              <a:srgbClr val="DD263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58" tIns="36279" rIns="72558" bIns="36279" rtlCol="0" anchor="ctr"/>
          <a:lstStyle/>
          <a:p>
            <a:pPr algn="ctr"/>
            <a:endParaRPr lang="en-GB" sz="1013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013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013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275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275" dirty="0">
              <a:solidFill>
                <a:srgbClr val="330B3A"/>
              </a:solidFill>
              <a:latin typeface="Titillium WebBold"/>
              <a:cs typeface="Titillium WebBold"/>
            </a:endParaRPr>
          </a:p>
        </p:txBody>
      </p:sp>
      <p:sp>
        <p:nvSpPr>
          <p:cNvPr id="142" name="Prostokąt 141"/>
          <p:cNvSpPr/>
          <p:nvPr/>
        </p:nvSpPr>
        <p:spPr>
          <a:xfrm>
            <a:off x="2130189" y="1035203"/>
            <a:ext cx="1147676" cy="223308"/>
          </a:xfrm>
          <a:prstGeom prst="rect">
            <a:avLst/>
          </a:prstGeom>
        </p:spPr>
        <p:txBody>
          <a:bodyPr wrap="square" lIns="72558" tIns="36279" rIns="72558" bIns="36279">
            <a:spAutoFit/>
          </a:bodyPr>
          <a:lstStyle/>
          <a:p>
            <a:r>
              <a:rPr lang="en-GB" sz="975" b="1" dirty="0">
                <a:solidFill>
                  <a:srgbClr val="FF0000"/>
                </a:solidFill>
              </a:rPr>
              <a:t>Cloud - OTC</a:t>
            </a:r>
          </a:p>
        </p:txBody>
      </p:sp>
      <p:cxnSp>
        <p:nvCxnSpPr>
          <p:cNvPr id="143" name="Łącznik łamany 142"/>
          <p:cNvCxnSpPr>
            <a:stCxn id="179" idx="0"/>
            <a:endCxn id="187" idx="2"/>
          </p:cNvCxnSpPr>
          <p:nvPr/>
        </p:nvCxnSpPr>
        <p:spPr>
          <a:xfrm rot="5400000" flipH="1" flipV="1">
            <a:off x="3288448" y="2001446"/>
            <a:ext cx="426897" cy="1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bg1">
                <a:lumMod val="50000"/>
              </a:schemeClr>
            </a:solidFill>
            <a:prstDash val="dash"/>
            <a:miter lim="800000"/>
            <a:headEnd type="arrow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Łącznik łamany 143"/>
          <p:cNvCxnSpPr>
            <a:stCxn id="198" idx="1"/>
            <a:endCxn id="179" idx="3"/>
          </p:cNvCxnSpPr>
          <p:nvPr/>
        </p:nvCxnSpPr>
        <p:spPr>
          <a:xfrm rot="10800000">
            <a:off x="4411415" y="2435768"/>
            <a:ext cx="2396517" cy="9525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bg1">
                <a:lumMod val="50000"/>
              </a:schemeClr>
            </a:solidFill>
            <a:prstDash val="dash"/>
            <a:miter lim="800000"/>
            <a:headEnd type="arrow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3" name="Zaokrąglony prostokąt 172"/>
          <p:cNvSpPr/>
          <p:nvPr/>
        </p:nvSpPr>
        <p:spPr>
          <a:xfrm>
            <a:off x="3002457" y="1217439"/>
            <a:ext cx="1058923" cy="166055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l-PL" sz="750" b="1" dirty="0" err="1">
                <a:solidFill>
                  <a:schemeClr val="tx1"/>
                </a:solidFill>
              </a:rPr>
              <a:t>Local</a:t>
            </a:r>
            <a:r>
              <a:rPr lang="pl-PL" sz="750" b="1" dirty="0">
                <a:solidFill>
                  <a:schemeClr val="tx1"/>
                </a:solidFill>
              </a:rPr>
              <a:t> </a:t>
            </a:r>
            <a:r>
              <a:rPr lang="pl-PL" sz="750" b="1" dirty="0" err="1">
                <a:solidFill>
                  <a:schemeClr val="tx1"/>
                </a:solidFill>
              </a:rPr>
              <a:t>processing</a:t>
            </a:r>
            <a:endParaRPr lang="pl-PL" sz="750" b="1" dirty="0">
              <a:solidFill>
                <a:schemeClr val="tx1"/>
              </a:solidFill>
            </a:endParaRPr>
          </a:p>
          <a:p>
            <a:pPr algn="ctr"/>
            <a:r>
              <a:rPr lang="pl-PL" sz="750" b="1" dirty="0" err="1">
                <a:solidFill>
                  <a:schemeClr val="tx1"/>
                </a:solidFill>
              </a:rPr>
              <a:t>access</a:t>
            </a:r>
            <a:r>
              <a:rPr lang="pl-PL" sz="750" b="1" dirty="0">
                <a:solidFill>
                  <a:schemeClr val="tx1"/>
                </a:solidFill>
              </a:rPr>
              <a:t> </a:t>
            </a:r>
            <a:r>
              <a:rPr lang="pl-PL" sz="750" b="1" dirty="0" err="1">
                <a:solidFill>
                  <a:schemeClr val="tx1"/>
                </a:solidFill>
              </a:rPr>
              <a:t>trough</a:t>
            </a:r>
            <a:r>
              <a:rPr lang="pl-PL" sz="750" b="1" dirty="0">
                <a:solidFill>
                  <a:schemeClr val="tx1"/>
                </a:solidFill>
              </a:rPr>
              <a:t> </a:t>
            </a:r>
            <a:r>
              <a:rPr lang="pl-PL" sz="750" b="1" dirty="0" err="1">
                <a:solidFill>
                  <a:schemeClr val="tx1"/>
                </a:solidFill>
              </a:rPr>
              <a:t>virtual</a:t>
            </a:r>
            <a:r>
              <a:rPr lang="pl-PL" sz="750" b="1" dirty="0">
                <a:solidFill>
                  <a:schemeClr val="tx1"/>
                </a:solidFill>
              </a:rPr>
              <a:t> </a:t>
            </a:r>
            <a:r>
              <a:rPr lang="pl-PL" sz="750" b="1" dirty="0" err="1">
                <a:solidFill>
                  <a:schemeClr val="tx1"/>
                </a:solidFill>
              </a:rPr>
              <a:t>fs</a:t>
            </a:r>
            <a:endParaRPr lang="pl-PL" sz="750" b="1" dirty="0">
              <a:solidFill>
                <a:schemeClr val="tx1"/>
              </a:solidFill>
            </a:endParaRPr>
          </a:p>
        </p:txBody>
      </p:sp>
      <p:sp>
        <p:nvSpPr>
          <p:cNvPr id="174" name="Prostokąt 173"/>
          <p:cNvSpPr/>
          <p:nvPr/>
        </p:nvSpPr>
        <p:spPr>
          <a:xfrm>
            <a:off x="4293136" y="3224149"/>
            <a:ext cx="843840" cy="223308"/>
          </a:xfrm>
          <a:prstGeom prst="rect">
            <a:avLst/>
          </a:prstGeom>
        </p:spPr>
        <p:txBody>
          <a:bodyPr wrap="none" lIns="72558" tIns="36279" rIns="72558" bIns="36279">
            <a:spAutoFit/>
          </a:bodyPr>
          <a:lstStyle/>
          <a:p>
            <a:pPr algn="ctr"/>
            <a:r>
              <a:rPr lang="en-GB" sz="975" b="1" dirty="0">
                <a:solidFill>
                  <a:srgbClr val="FF0000"/>
                </a:solidFill>
              </a:rPr>
              <a:t>Private Cloud</a:t>
            </a:r>
          </a:p>
        </p:txBody>
      </p:sp>
      <p:sp>
        <p:nvSpPr>
          <p:cNvPr id="175" name="Zaokrąglony prostokąt 174"/>
          <p:cNvSpPr/>
          <p:nvPr/>
        </p:nvSpPr>
        <p:spPr>
          <a:xfrm>
            <a:off x="4181474" y="3204706"/>
            <a:ext cx="2628970" cy="1366172"/>
          </a:xfrm>
          <a:prstGeom prst="roundRect">
            <a:avLst>
              <a:gd name="adj" fmla="val 3343"/>
            </a:avLst>
          </a:prstGeom>
          <a:noFill/>
          <a:ln w="19050" cmpd="sng">
            <a:solidFill>
              <a:srgbClr val="DD263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58" tIns="36279" rIns="72558" bIns="36279" rtlCol="0" anchor="ctr"/>
          <a:lstStyle/>
          <a:p>
            <a:pPr algn="ctr"/>
            <a:endParaRPr lang="en-GB" sz="1013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013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013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275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275" dirty="0">
              <a:solidFill>
                <a:srgbClr val="330B3A"/>
              </a:solidFill>
              <a:latin typeface="Titillium WebBold"/>
              <a:cs typeface="Titillium WebBold"/>
            </a:endParaRPr>
          </a:p>
        </p:txBody>
      </p:sp>
      <p:grpSp>
        <p:nvGrpSpPr>
          <p:cNvPr id="177" name="Grupa 176"/>
          <p:cNvGrpSpPr/>
          <p:nvPr/>
        </p:nvGrpSpPr>
        <p:grpSpPr>
          <a:xfrm>
            <a:off x="2592377" y="2214894"/>
            <a:ext cx="1819038" cy="441747"/>
            <a:chOff x="1290239" y="2307975"/>
            <a:chExt cx="2425384" cy="588996"/>
          </a:xfrm>
        </p:grpSpPr>
        <p:sp>
          <p:nvSpPr>
            <p:cNvPr id="179" name="Zaokrąglony prostokąt 178"/>
            <p:cNvSpPr/>
            <p:nvPr/>
          </p:nvSpPr>
          <p:spPr>
            <a:xfrm>
              <a:off x="1290239" y="2307975"/>
              <a:ext cx="2425384" cy="588996"/>
            </a:xfrm>
            <a:prstGeom prst="roundRect">
              <a:avLst/>
            </a:prstGeom>
            <a:solidFill>
              <a:schemeClr val="bg1">
                <a:lumMod val="65000"/>
                <a:alpha val="80000"/>
              </a:schemeClr>
            </a:solidFill>
            <a:ln w="19050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558" tIns="11426" rIns="72558" bIns="11426" rtlCol="0" anchor="t" anchorCtr="0"/>
            <a:lstStyle/>
            <a:p>
              <a:pPr algn="ctr"/>
              <a:endParaRPr lang="en-GB" sz="825" b="1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  <a:p>
              <a:pPr algn="ctr"/>
              <a:endParaRPr lang="en-GB" sz="825" b="1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</p:txBody>
        </p:sp>
        <p:pic>
          <p:nvPicPr>
            <p:cNvPr id="180" name="Obraz 179" descr="Onedata-logo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9585" y="2482464"/>
              <a:ext cx="1387923" cy="247081"/>
            </a:xfrm>
            <a:prstGeom prst="rect">
              <a:avLst/>
            </a:prstGeom>
          </p:spPr>
        </p:pic>
      </p:grpSp>
      <p:grpSp>
        <p:nvGrpSpPr>
          <p:cNvPr id="181" name="Grupa 180"/>
          <p:cNvGrpSpPr/>
          <p:nvPr/>
        </p:nvGrpSpPr>
        <p:grpSpPr>
          <a:xfrm>
            <a:off x="4637148" y="3522608"/>
            <a:ext cx="1819038" cy="441747"/>
            <a:chOff x="1290239" y="2307975"/>
            <a:chExt cx="2425384" cy="588996"/>
          </a:xfrm>
        </p:grpSpPr>
        <p:sp>
          <p:nvSpPr>
            <p:cNvPr id="182" name="Zaokrąglony prostokąt 181"/>
            <p:cNvSpPr/>
            <p:nvPr/>
          </p:nvSpPr>
          <p:spPr>
            <a:xfrm>
              <a:off x="1290239" y="2307975"/>
              <a:ext cx="2425384" cy="588996"/>
            </a:xfrm>
            <a:prstGeom prst="roundRect">
              <a:avLst/>
            </a:prstGeom>
            <a:solidFill>
              <a:schemeClr val="bg1">
                <a:lumMod val="65000"/>
                <a:alpha val="80000"/>
              </a:schemeClr>
            </a:solidFill>
            <a:ln w="19050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558" tIns="11426" rIns="72558" bIns="11426" rtlCol="0" anchor="t" anchorCtr="0"/>
            <a:lstStyle/>
            <a:p>
              <a:pPr algn="ctr"/>
              <a:endParaRPr lang="en-GB" sz="825" b="1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  <a:p>
              <a:pPr algn="ctr"/>
              <a:endParaRPr lang="en-GB" sz="825" b="1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</p:txBody>
        </p:sp>
        <p:pic>
          <p:nvPicPr>
            <p:cNvPr id="183" name="Obraz 182" descr="Onedata-logo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9585" y="2482464"/>
              <a:ext cx="1387923" cy="247081"/>
            </a:xfrm>
            <a:prstGeom prst="rect">
              <a:avLst/>
            </a:prstGeom>
          </p:spPr>
        </p:pic>
      </p:grpSp>
      <p:pic>
        <p:nvPicPr>
          <p:cNvPr id="184" name="Obraz 183" descr="strage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192" y="4037874"/>
            <a:ext cx="476063" cy="433139"/>
          </a:xfrm>
          <a:prstGeom prst="rect">
            <a:avLst/>
          </a:prstGeom>
        </p:spPr>
      </p:pic>
      <p:sp>
        <p:nvSpPr>
          <p:cNvPr id="186" name="Zaokrąglony prostokąt 185"/>
          <p:cNvSpPr/>
          <p:nvPr/>
        </p:nvSpPr>
        <p:spPr>
          <a:xfrm>
            <a:off x="5879288" y="4167969"/>
            <a:ext cx="931156" cy="166055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pl-PL" sz="750" b="1" dirty="0" err="1">
                <a:solidFill>
                  <a:schemeClr val="tx1"/>
                </a:solidFill>
              </a:rPr>
              <a:t>Local</a:t>
            </a:r>
            <a:r>
              <a:rPr lang="pl-PL" sz="750" b="1" dirty="0">
                <a:solidFill>
                  <a:schemeClr val="tx1"/>
                </a:solidFill>
              </a:rPr>
              <a:t> POSIX</a:t>
            </a:r>
          </a:p>
          <a:p>
            <a:r>
              <a:rPr lang="pl-PL" sz="750" b="1" dirty="0">
                <a:solidFill>
                  <a:schemeClr val="tx1"/>
                </a:solidFill>
              </a:rPr>
              <a:t>NFS/GPFS/</a:t>
            </a:r>
            <a:r>
              <a:rPr lang="pl-PL" sz="750" b="1" dirty="0" err="1">
                <a:solidFill>
                  <a:schemeClr val="tx1"/>
                </a:solidFill>
              </a:rPr>
              <a:t>Lustre</a:t>
            </a:r>
            <a:endParaRPr lang="pl-PL" sz="750" b="1" dirty="0">
              <a:solidFill>
                <a:schemeClr val="tx1"/>
              </a:solidFill>
            </a:endParaRPr>
          </a:p>
        </p:txBody>
      </p:sp>
      <p:pic>
        <p:nvPicPr>
          <p:cNvPr id="187" name="Obraz 186" descr="computers1.png"/>
          <p:cNvPicPr>
            <a:picLocks noChangeAspect="1"/>
          </p:cNvPicPr>
          <p:nvPr/>
        </p:nvPicPr>
        <p:blipFill>
          <a:blip r:embed="rId4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266" y="1449247"/>
            <a:ext cx="491262" cy="338750"/>
          </a:xfrm>
          <a:prstGeom prst="rect">
            <a:avLst/>
          </a:prstGeom>
        </p:spPr>
      </p:pic>
      <p:pic>
        <p:nvPicPr>
          <p:cNvPr id="188" name="Obraz 187" descr="strage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377" y="1519986"/>
            <a:ext cx="294495" cy="268012"/>
          </a:xfrm>
          <a:prstGeom prst="rect">
            <a:avLst/>
          </a:prstGeom>
        </p:spPr>
      </p:pic>
      <p:cxnSp>
        <p:nvCxnSpPr>
          <p:cNvPr id="189" name="Łącznik prosty ze strzałką 13"/>
          <p:cNvCxnSpPr/>
          <p:nvPr/>
        </p:nvCxnSpPr>
        <p:spPr>
          <a:xfrm>
            <a:off x="2926092" y="1630648"/>
            <a:ext cx="278588" cy="0"/>
          </a:xfrm>
          <a:prstGeom prst="straightConnector1">
            <a:avLst/>
          </a:prstGeom>
          <a:ln w="28575" cmpd="sng">
            <a:solidFill>
              <a:schemeClr val="bg1">
                <a:lumMod val="65000"/>
              </a:schemeClr>
            </a:solidFill>
            <a:prstDash val="solid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Łącznik łamany 189"/>
          <p:cNvCxnSpPr>
            <a:stCxn id="179" idx="0"/>
            <a:endCxn id="188" idx="2"/>
          </p:cNvCxnSpPr>
          <p:nvPr/>
        </p:nvCxnSpPr>
        <p:spPr>
          <a:xfrm rot="16200000" flipV="1">
            <a:off x="2907312" y="1620310"/>
            <a:ext cx="426897" cy="762272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bg1">
                <a:lumMod val="50000"/>
              </a:schemeClr>
            </a:solidFill>
            <a:prstDash val="dash"/>
            <a:miter lim="800000"/>
            <a:headEnd type="arrow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1" name="Zaokrąglony prostokąt 190"/>
          <p:cNvSpPr/>
          <p:nvPr/>
        </p:nvSpPr>
        <p:spPr>
          <a:xfrm>
            <a:off x="6211923" y="1035204"/>
            <a:ext cx="2608228" cy="1769772"/>
          </a:xfrm>
          <a:prstGeom prst="roundRect">
            <a:avLst>
              <a:gd name="adj" fmla="val 3343"/>
            </a:avLst>
          </a:prstGeom>
          <a:noFill/>
          <a:ln w="19050" cmpd="sng">
            <a:solidFill>
              <a:srgbClr val="DD263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558" tIns="36279" rIns="72558" bIns="36279" rtlCol="0" anchor="ctr"/>
          <a:lstStyle/>
          <a:p>
            <a:pPr algn="ctr"/>
            <a:endParaRPr lang="en-GB" sz="1013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013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013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275" dirty="0">
              <a:solidFill>
                <a:srgbClr val="330B3A"/>
              </a:solidFill>
              <a:latin typeface="Titillium WebBold"/>
              <a:cs typeface="Titillium WebBold"/>
            </a:endParaRPr>
          </a:p>
          <a:p>
            <a:pPr algn="ctr"/>
            <a:endParaRPr lang="en-GB" sz="1275" dirty="0">
              <a:solidFill>
                <a:srgbClr val="330B3A"/>
              </a:solidFill>
              <a:latin typeface="Titillium WebBold"/>
              <a:cs typeface="Titillium WebBold"/>
            </a:endParaRPr>
          </a:p>
        </p:txBody>
      </p:sp>
      <p:sp>
        <p:nvSpPr>
          <p:cNvPr id="192" name="Prostokąt 191"/>
          <p:cNvSpPr/>
          <p:nvPr/>
        </p:nvSpPr>
        <p:spPr>
          <a:xfrm>
            <a:off x="6345744" y="1035203"/>
            <a:ext cx="1147676" cy="223308"/>
          </a:xfrm>
          <a:prstGeom prst="rect">
            <a:avLst/>
          </a:prstGeom>
        </p:spPr>
        <p:txBody>
          <a:bodyPr wrap="square" lIns="72558" tIns="36279" rIns="72558" bIns="36279">
            <a:spAutoFit/>
          </a:bodyPr>
          <a:lstStyle/>
          <a:p>
            <a:r>
              <a:rPr lang="en-GB" sz="975" b="1" dirty="0">
                <a:solidFill>
                  <a:srgbClr val="FF0000"/>
                </a:solidFill>
              </a:rPr>
              <a:t>Cloud - </a:t>
            </a:r>
            <a:r>
              <a:rPr lang="en-GB" sz="975" b="1" dirty="0" err="1">
                <a:solidFill>
                  <a:srgbClr val="FF0000"/>
                </a:solidFill>
              </a:rPr>
              <a:t>Exoscale</a:t>
            </a:r>
            <a:endParaRPr lang="en-GB" sz="975" b="1" dirty="0">
              <a:solidFill>
                <a:srgbClr val="FF0000"/>
              </a:solidFill>
            </a:endParaRPr>
          </a:p>
        </p:txBody>
      </p:sp>
      <p:cxnSp>
        <p:nvCxnSpPr>
          <p:cNvPr id="194" name="Łącznik łamany 193"/>
          <p:cNvCxnSpPr>
            <a:stCxn id="198" idx="0"/>
            <a:endCxn id="201" idx="2"/>
          </p:cNvCxnSpPr>
          <p:nvPr/>
        </p:nvCxnSpPr>
        <p:spPr>
          <a:xfrm rot="5400000" flipH="1" flipV="1">
            <a:off x="7504003" y="2001446"/>
            <a:ext cx="426897" cy="1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bg1">
                <a:lumMod val="50000"/>
              </a:schemeClr>
            </a:solidFill>
            <a:prstDash val="dash"/>
            <a:miter lim="800000"/>
            <a:headEnd type="arrow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5" name="Zaokrąglony prostokąt 194"/>
          <p:cNvSpPr/>
          <p:nvPr/>
        </p:nvSpPr>
        <p:spPr>
          <a:xfrm>
            <a:off x="7218012" y="1217439"/>
            <a:ext cx="1058923" cy="166055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pl-PL" sz="750" b="1" dirty="0" err="1">
                <a:solidFill>
                  <a:schemeClr val="tx1"/>
                </a:solidFill>
              </a:rPr>
              <a:t>Local</a:t>
            </a:r>
            <a:r>
              <a:rPr lang="pl-PL" sz="750" b="1" dirty="0">
                <a:solidFill>
                  <a:schemeClr val="tx1"/>
                </a:solidFill>
              </a:rPr>
              <a:t> </a:t>
            </a:r>
            <a:r>
              <a:rPr lang="pl-PL" sz="750" b="1" dirty="0" err="1">
                <a:solidFill>
                  <a:schemeClr val="tx1"/>
                </a:solidFill>
              </a:rPr>
              <a:t>processing</a:t>
            </a:r>
            <a:endParaRPr lang="pl-PL" sz="750" b="1" dirty="0">
              <a:solidFill>
                <a:schemeClr val="tx1"/>
              </a:solidFill>
            </a:endParaRPr>
          </a:p>
          <a:p>
            <a:pPr algn="ctr"/>
            <a:r>
              <a:rPr lang="pl-PL" sz="750" b="1" dirty="0" err="1">
                <a:solidFill>
                  <a:schemeClr val="tx1"/>
                </a:solidFill>
              </a:rPr>
              <a:t>access</a:t>
            </a:r>
            <a:r>
              <a:rPr lang="pl-PL" sz="750" b="1" dirty="0">
                <a:solidFill>
                  <a:schemeClr val="tx1"/>
                </a:solidFill>
              </a:rPr>
              <a:t> </a:t>
            </a:r>
            <a:r>
              <a:rPr lang="pl-PL" sz="750" b="1" dirty="0" err="1">
                <a:solidFill>
                  <a:schemeClr val="tx1"/>
                </a:solidFill>
              </a:rPr>
              <a:t>trough</a:t>
            </a:r>
            <a:r>
              <a:rPr lang="pl-PL" sz="750" b="1" dirty="0">
                <a:solidFill>
                  <a:schemeClr val="tx1"/>
                </a:solidFill>
              </a:rPr>
              <a:t> </a:t>
            </a:r>
            <a:r>
              <a:rPr lang="pl-PL" sz="750" b="1" dirty="0" err="1">
                <a:solidFill>
                  <a:schemeClr val="tx1"/>
                </a:solidFill>
              </a:rPr>
              <a:t>virtual</a:t>
            </a:r>
            <a:r>
              <a:rPr lang="pl-PL" sz="750" b="1" dirty="0">
                <a:solidFill>
                  <a:schemeClr val="tx1"/>
                </a:solidFill>
              </a:rPr>
              <a:t> </a:t>
            </a:r>
            <a:r>
              <a:rPr lang="pl-PL" sz="750" b="1" dirty="0" err="1">
                <a:solidFill>
                  <a:schemeClr val="tx1"/>
                </a:solidFill>
              </a:rPr>
              <a:t>fs</a:t>
            </a:r>
            <a:endParaRPr lang="pl-PL" sz="750" b="1" dirty="0">
              <a:solidFill>
                <a:schemeClr val="tx1"/>
              </a:solidFill>
            </a:endParaRPr>
          </a:p>
        </p:txBody>
      </p:sp>
      <p:grpSp>
        <p:nvGrpSpPr>
          <p:cNvPr id="197" name="Grupa 196"/>
          <p:cNvGrpSpPr/>
          <p:nvPr/>
        </p:nvGrpSpPr>
        <p:grpSpPr>
          <a:xfrm>
            <a:off x="6807932" y="2214894"/>
            <a:ext cx="1819038" cy="441747"/>
            <a:chOff x="1290239" y="2307975"/>
            <a:chExt cx="2425384" cy="588996"/>
          </a:xfrm>
        </p:grpSpPr>
        <p:sp>
          <p:nvSpPr>
            <p:cNvPr id="198" name="Zaokrąglony prostokąt 197"/>
            <p:cNvSpPr/>
            <p:nvPr/>
          </p:nvSpPr>
          <p:spPr>
            <a:xfrm>
              <a:off x="1290239" y="2307975"/>
              <a:ext cx="2425384" cy="588996"/>
            </a:xfrm>
            <a:prstGeom prst="roundRect">
              <a:avLst/>
            </a:prstGeom>
            <a:solidFill>
              <a:schemeClr val="bg1">
                <a:lumMod val="65000"/>
                <a:alpha val="80000"/>
              </a:schemeClr>
            </a:solidFill>
            <a:ln w="19050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558" tIns="11426" rIns="72558" bIns="11426" rtlCol="0" anchor="t" anchorCtr="0"/>
            <a:lstStyle/>
            <a:p>
              <a:pPr algn="ctr"/>
              <a:endParaRPr lang="en-GB" sz="825" b="1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  <a:p>
              <a:pPr algn="ctr"/>
              <a:endParaRPr lang="en-GB" sz="825" b="1" dirty="0">
                <a:solidFill>
                  <a:srgbClr val="330B3A"/>
                </a:solidFill>
                <a:latin typeface="Titillium WebBold"/>
                <a:cs typeface="Titillium WebBold"/>
              </a:endParaRPr>
            </a:p>
          </p:txBody>
        </p:sp>
        <p:pic>
          <p:nvPicPr>
            <p:cNvPr id="199" name="Obraz 198" descr="Onedata-logo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89585" y="2482464"/>
              <a:ext cx="1387923" cy="247081"/>
            </a:xfrm>
            <a:prstGeom prst="rect">
              <a:avLst/>
            </a:prstGeom>
          </p:spPr>
        </p:pic>
      </p:grpSp>
      <p:pic>
        <p:nvPicPr>
          <p:cNvPr id="201" name="Obraz 200" descr="computers1.png"/>
          <p:cNvPicPr>
            <a:picLocks noChangeAspect="1"/>
          </p:cNvPicPr>
          <p:nvPr/>
        </p:nvPicPr>
        <p:blipFill>
          <a:blip r:embed="rId4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821" y="1449247"/>
            <a:ext cx="491262" cy="338750"/>
          </a:xfrm>
          <a:prstGeom prst="rect">
            <a:avLst/>
          </a:prstGeom>
        </p:spPr>
      </p:pic>
      <p:pic>
        <p:nvPicPr>
          <p:cNvPr id="202" name="Obraz 201" descr="strage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932" y="1519986"/>
            <a:ext cx="294495" cy="268012"/>
          </a:xfrm>
          <a:prstGeom prst="rect">
            <a:avLst/>
          </a:prstGeom>
        </p:spPr>
      </p:pic>
      <p:cxnSp>
        <p:nvCxnSpPr>
          <p:cNvPr id="203" name="Łącznik prosty ze strzałką 13"/>
          <p:cNvCxnSpPr/>
          <p:nvPr/>
        </p:nvCxnSpPr>
        <p:spPr>
          <a:xfrm>
            <a:off x="7141647" y="1630648"/>
            <a:ext cx="278588" cy="0"/>
          </a:xfrm>
          <a:prstGeom prst="straightConnector1">
            <a:avLst/>
          </a:prstGeom>
          <a:ln w="28575" cmpd="sng">
            <a:solidFill>
              <a:schemeClr val="bg1">
                <a:lumMod val="65000"/>
              </a:schemeClr>
            </a:solidFill>
            <a:prstDash val="solid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4" name="Łącznik łamany 203"/>
          <p:cNvCxnSpPr>
            <a:stCxn id="198" idx="0"/>
            <a:endCxn id="202" idx="2"/>
          </p:cNvCxnSpPr>
          <p:nvPr/>
        </p:nvCxnSpPr>
        <p:spPr>
          <a:xfrm rot="16200000" flipV="1">
            <a:off x="7122867" y="1620310"/>
            <a:ext cx="426897" cy="762272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bg1">
                <a:lumMod val="50000"/>
              </a:schemeClr>
            </a:solidFill>
            <a:prstDash val="dash"/>
            <a:miter lim="800000"/>
            <a:headEnd type="arrow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5" name="Grupa 204"/>
          <p:cNvGrpSpPr/>
          <p:nvPr/>
        </p:nvGrpSpPr>
        <p:grpSpPr>
          <a:xfrm>
            <a:off x="5136976" y="2035603"/>
            <a:ext cx="819380" cy="819380"/>
            <a:chOff x="4714049" y="2387355"/>
            <a:chExt cx="1934823" cy="1934823"/>
          </a:xfrm>
        </p:grpSpPr>
        <p:sp>
          <p:nvSpPr>
            <p:cNvPr id="206" name="Owal 205"/>
            <p:cNvSpPr/>
            <p:nvPr/>
          </p:nvSpPr>
          <p:spPr>
            <a:xfrm>
              <a:off x="4714049" y="2387355"/>
              <a:ext cx="1934823" cy="1934823"/>
            </a:xfrm>
            <a:prstGeom prst="ellipse">
              <a:avLst/>
            </a:prstGeom>
            <a:solidFill>
              <a:srgbClr val="FD6666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208" name="Owal 207"/>
            <p:cNvSpPr/>
            <p:nvPr/>
          </p:nvSpPr>
          <p:spPr>
            <a:xfrm>
              <a:off x="4834560" y="2506476"/>
              <a:ext cx="1697616" cy="16976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>
                  <a:solidFill>
                    <a:schemeClr val="tx1"/>
                  </a:solidFill>
                </a:rPr>
                <a:t>GEANT</a:t>
              </a:r>
            </a:p>
          </p:txBody>
        </p:sp>
      </p:grpSp>
      <p:cxnSp>
        <p:nvCxnSpPr>
          <p:cNvPr id="210" name="Łącznik łamany 209"/>
          <p:cNvCxnSpPr>
            <a:stCxn id="182" idx="0"/>
            <a:endCxn id="206" idx="4"/>
          </p:cNvCxnSpPr>
          <p:nvPr/>
        </p:nvCxnSpPr>
        <p:spPr>
          <a:xfrm rot="16200000" flipV="1">
            <a:off x="5212855" y="3188795"/>
            <a:ext cx="667625" cy="1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bg1">
                <a:lumMod val="50000"/>
              </a:schemeClr>
            </a:solidFill>
            <a:prstDash val="dash"/>
            <a:miter lim="800000"/>
            <a:headEnd type="arrow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oleTekstowe 2"/>
          <p:cNvSpPr txBox="1"/>
          <p:nvPr/>
        </p:nvSpPr>
        <p:spPr>
          <a:xfrm>
            <a:off x="5302192" y="3204707"/>
            <a:ext cx="60474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dirty="0"/>
              <a:t>10G</a:t>
            </a:r>
          </a:p>
        </p:txBody>
      </p:sp>
      <p:sp>
        <p:nvSpPr>
          <p:cNvPr id="211" name="PoleTekstowe 210"/>
          <p:cNvSpPr txBox="1"/>
          <p:nvPr/>
        </p:nvSpPr>
        <p:spPr>
          <a:xfrm>
            <a:off x="4451126" y="2188931"/>
            <a:ext cx="60474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dirty="0" smtClean="0"/>
              <a:t>40G</a:t>
            </a:r>
            <a:endParaRPr lang="en-GB" sz="1013" dirty="0"/>
          </a:p>
        </p:txBody>
      </p:sp>
      <p:sp>
        <p:nvSpPr>
          <p:cNvPr id="212" name="PoleTekstowe 211"/>
          <p:cNvSpPr txBox="1"/>
          <p:nvPr/>
        </p:nvSpPr>
        <p:spPr>
          <a:xfrm>
            <a:off x="6378412" y="2206521"/>
            <a:ext cx="60474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dirty="0" smtClean="0"/>
              <a:t>40G</a:t>
            </a:r>
            <a:endParaRPr lang="en-GB" sz="1013" dirty="0"/>
          </a:p>
        </p:txBody>
      </p:sp>
      <p:sp>
        <p:nvSpPr>
          <p:cNvPr id="213" name="Prostokąt 212"/>
          <p:cNvSpPr/>
          <p:nvPr/>
        </p:nvSpPr>
        <p:spPr>
          <a:xfrm>
            <a:off x="6456186" y="1509402"/>
            <a:ext cx="476676" cy="327182"/>
          </a:xfrm>
          <a:prstGeom prst="rect">
            <a:avLst/>
          </a:prstGeom>
        </p:spPr>
        <p:txBody>
          <a:bodyPr wrap="square" lIns="72558" tIns="36279" rIns="72558" bIns="36279">
            <a:spAutoFit/>
          </a:bodyPr>
          <a:lstStyle/>
          <a:p>
            <a:r>
              <a:rPr lang="en-GB" sz="825" b="1" dirty="0">
                <a:solidFill>
                  <a:srgbClr val="000000"/>
                </a:solidFill>
              </a:rPr>
              <a:t>Local</a:t>
            </a:r>
          </a:p>
          <a:p>
            <a:r>
              <a:rPr lang="en-GB" sz="825" b="1" dirty="0">
                <a:solidFill>
                  <a:srgbClr val="000000"/>
                </a:solidFill>
              </a:rPr>
              <a:t>Cache</a:t>
            </a:r>
          </a:p>
        </p:txBody>
      </p:sp>
      <p:sp>
        <p:nvSpPr>
          <p:cNvPr id="214" name="Prostokąt 213"/>
          <p:cNvSpPr/>
          <p:nvPr/>
        </p:nvSpPr>
        <p:spPr>
          <a:xfrm>
            <a:off x="2244150" y="1501328"/>
            <a:ext cx="476676" cy="327182"/>
          </a:xfrm>
          <a:prstGeom prst="rect">
            <a:avLst/>
          </a:prstGeom>
        </p:spPr>
        <p:txBody>
          <a:bodyPr wrap="square" lIns="72558" tIns="36279" rIns="72558" bIns="36279">
            <a:spAutoFit/>
          </a:bodyPr>
          <a:lstStyle/>
          <a:p>
            <a:r>
              <a:rPr lang="en-GB" sz="825" b="1" dirty="0">
                <a:solidFill>
                  <a:srgbClr val="000000"/>
                </a:solidFill>
              </a:rPr>
              <a:t>Local</a:t>
            </a:r>
          </a:p>
          <a:p>
            <a:r>
              <a:rPr lang="en-GB" sz="825" b="1" dirty="0">
                <a:solidFill>
                  <a:srgbClr val="000000"/>
                </a:solidFill>
              </a:rPr>
              <a:t>Cache</a:t>
            </a:r>
          </a:p>
        </p:txBody>
      </p:sp>
    </p:spTree>
    <p:extLst>
      <p:ext uri="{BB962C8B-B14F-4D97-AF65-F5344CB8AC3E}">
        <p14:creationId xmlns:p14="http://schemas.microsoft.com/office/powerpoint/2010/main" val="271447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 rotWithShape="1">
          <a:blip r:embed="rId2"/>
          <a:srcRect l="20728" b="13030"/>
          <a:stretch/>
        </p:blipFill>
        <p:spPr>
          <a:xfrm>
            <a:off x="336948" y="866536"/>
            <a:ext cx="8824661" cy="4276964"/>
          </a:xfrm>
          <a:prstGeom prst="rect">
            <a:avLst/>
          </a:prstGeom>
        </p:spPr>
      </p:pic>
      <p:sp>
        <p:nvSpPr>
          <p:cNvPr id="6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REAL DATA TRANSFERS BETWEEN INFN </a:t>
            </a:r>
            <a:r>
              <a:rPr lang="mr-IN" smtClean="0"/>
              <a:t>–</a:t>
            </a:r>
            <a:r>
              <a:rPr lang="pl-PL" smtClean="0"/>
              <a:t> OTC - EXOSCALE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5499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Cloud Usage in Phase 3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05652" y="1162050"/>
            <a:ext cx="6822453" cy="33522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Unclassified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t>16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32539" y="772041"/>
            <a:ext cx="7543190" cy="338554"/>
          </a:xfrm>
        </p:spPr>
        <p:txBody>
          <a:bodyPr/>
          <a:lstStyle/>
          <a:p>
            <a:r>
              <a:rPr lang="en-GB" dirty="0" smtClean="0"/>
              <a:t>Ramping-up Quickly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588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Business Model &amp; Commercialisation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Unclassified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t>17</a:t>
            </a:fld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We deliver a flexible and commercial platform for science data exploitation</a:t>
            </a:r>
            <a:endParaRPr lang="en-GB" b="1" dirty="0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438098" y="1467879"/>
            <a:ext cx="8146682" cy="28637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975" indent="-180975" algn="l" defTabSz="6858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Tx/>
              <a:buBlip>
                <a:blip r:embed="rId2"/>
              </a:buBlip>
              <a:tabLst/>
              <a:defRPr sz="16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180975" indent="-171450" algn="l" defTabSz="6858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Tx/>
              <a:buBlip>
                <a:blip r:embed="rId3"/>
              </a:buBlip>
              <a:tabLst/>
              <a:defRPr sz="16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447675" indent="-219075" algn="l" defTabSz="6858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Tx/>
              <a:buBlip>
                <a:blip r:embed="rId3"/>
              </a:buBlip>
              <a:tabLst/>
              <a:defRPr sz="1600" b="0" i="0" kern="1200">
                <a:solidFill>
                  <a:schemeClr val="bg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Multi-cloud gives the widest possible choices, </a:t>
            </a:r>
            <a:r>
              <a:rPr lang="en-US" b="1" dirty="0"/>
              <a:t>avoid vendor lock-in</a:t>
            </a:r>
          </a:p>
          <a:p>
            <a:r>
              <a:rPr lang="en-GB" dirty="0"/>
              <a:t>Provided “as a Service” supporting different procurement models</a:t>
            </a:r>
          </a:p>
          <a:p>
            <a:pPr lvl="2"/>
            <a:r>
              <a:rPr lang="en-GB" dirty="0"/>
              <a:t>Pay-as-you go/pay in advance</a:t>
            </a:r>
          </a:p>
          <a:p>
            <a:pPr lvl="2"/>
            <a:r>
              <a:rPr lang="en-GB" dirty="0"/>
              <a:t>Vouchers</a:t>
            </a:r>
          </a:p>
          <a:p>
            <a:pPr lvl="2"/>
            <a:r>
              <a:rPr lang="en-GB" dirty="0"/>
              <a:t>Support </a:t>
            </a:r>
            <a:r>
              <a:rPr lang="en-GB" b="1" dirty="0"/>
              <a:t>“Bring your own contract” </a:t>
            </a:r>
            <a:r>
              <a:rPr lang="en-GB" dirty="0"/>
              <a:t>concept to coordinate cloud resource consumption</a:t>
            </a:r>
          </a:p>
          <a:p>
            <a:pPr lvl="2"/>
            <a:r>
              <a:rPr lang="en-GB" dirty="0"/>
              <a:t>Data management as a service</a:t>
            </a:r>
          </a:p>
          <a:p>
            <a:pPr marL="180975" lvl="2" indent="-180975">
              <a:buBlip>
                <a:blip r:embed="rId2"/>
              </a:buBlip>
            </a:pP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Ready to offer this service to science communities on a commercial basis</a:t>
            </a:r>
          </a:p>
        </p:txBody>
      </p:sp>
    </p:spTree>
    <p:extLst>
      <p:ext uri="{BB962C8B-B14F-4D97-AF65-F5344CB8AC3E}">
        <p14:creationId xmlns:p14="http://schemas.microsoft.com/office/powerpoint/2010/main" val="406043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COME And SEE DEMONSTRATIONS at our Booth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17236" y="1253475"/>
            <a:ext cx="2689655" cy="2848074"/>
          </a:xfrm>
        </p:spPr>
        <p:txBody>
          <a:bodyPr/>
          <a:lstStyle/>
          <a:p>
            <a:r>
              <a:rPr lang="en-GB" dirty="0"/>
              <a:t>Provisioning cloud resources via </a:t>
            </a:r>
            <a:r>
              <a:rPr lang="en-GB" b="1" dirty="0"/>
              <a:t>web portal</a:t>
            </a:r>
          </a:p>
          <a:p>
            <a:r>
              <a:rPr lang="en-US" dirty="0"/>
              <a:t>Managing users and viewing </a:t>
            </a:r>
            <a:r>
              <a:rPr lang="en-US" b="1" dirty="0"/>
              <a:t>resource utilization</a:t>
            </a:r>
          </a:p>
          <a:p>
            <a:r>
              <a:rPr lang="en-US" dirty="0"/>
              <a:t>Use of </a:t>
            </a:r>
            <a:r>
              <a:rPr lang="en-US" b="1" dirty="0"/>
              <a:t>vouchers</a:t>
            </a:r>
          </a:p>
          <a:p>
            <a:r>
              <a:rPr lang="en-US" dirty="0"/>
              <a:t>…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Unclassified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190879" y="849886"/>
            <a:ext cx="888261" cy="338554"/>
          </a:xfrm>
        </p:spPr>
        <p:txBody>
          <a:bodyPr/>
          <a:lstStyle/>
          <a:p>
            <a:r>
              <a:rPr lang="en-GB" dirty="0"/>
              <a:t>Exoscale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C1266799-7DD7-1443-8922-512AC36D2747}"/>
              </a:ext>
            </a:extLst>
          </p:cNvPr>
          <p:cNvSpPr txBox="1">
            <a:spLocks/>
          </p:cNvSpPr>
          <p:nvPr/>
        </p:nvSpPr>
        <p:spPr>
          <a:xfrm>
            <a:off x="4096487" y="844043"/>
            <a:ext cx="926361" cy="3385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b="0" i="0" kern="120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447675" indent="-180975" algn="l" defTabSz="6858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Tx/>
              <a:buBlip>
                <a:blip r:embed="rId2"/>
              </a:buBlip>
              <a:tabLst/>
              <a:defRPr sz="16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447675" indent="-219075" algn="l" defTabSz="6858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Tx/>
              <a:buBlip>
                <a:blip r:embed="rId3"/>
              </a:buBlip>
              <a:tabLst/>
              <a:defRPr sz="1600" b="0" i="0" kern="1200">
                <a:solidFill>
                  <a:schemeClr val="bg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Onedata</a:t>
            </a:r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858EA0AB-DB5F-DE4E-B87E-501D10145319}"/>
              </a:ext>
            </a:extLst>
          </p:cNvPr>
          <p:cNvSpPr txBox="1">
            <a:spLocks/>
          </p:cNvSpPr>
          <p:nvPr/>
        </p:nvSpPr>
        <p:spPr>
          <a:xfrm>
            <a:off x="7088371" y="844043"/>
            <a:ext cx="668286" cy="3385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685800" rtl="0" eaLnBrk="1" latinLnBrk="0" hangingPunct="1">
              <a:lnSpc>
                <a:spcPct val="110000"/>
              </a:lnSpc>
              <a:spcBef>
                <a:spcPts val="7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b="0" i="0" kern="120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447675" indent="-180975" algn="l" defTabSz="6858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Tx/>
              <a:buBlip>
                <a:blip r:embed="rId2"/>
              </a:buBlip>
              <a:tabLst/>
              <a:defRPr sz="16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447675" indent="-219075" algn="l" defTabSz="6858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Tx/>
              <a:buBlip>
                <a:blip r:embed="rId3"/>
              </a:buBlip>
              <a:tabLst/>
              <a:defRPr sz="1600" b="0" i="0" kern="1200">
                <a:solidFill>
                  <a:schemeClr val="bg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Nuvla</a:t>
            </a:r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9C3E6442-27D7-D644-A1C4-53C5588C7BC8}"/>
              </a:ext>
            </a:extLst>
          </p:cNvPr>
          <p:cNvSpPr txBox="1">
            <a:spLocks/>
          </p:cNvSpPr>
          <p:nvPr/>
        </p:nvSpPr>
        <p:spPr>
          <a:xfrm>
            <a:off x="3214841" y="1229450"/>
            <a:ext cx="2689655" cy="2848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975" indent="-180975" algn="l" defTabSz="6858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Tx/>
              <a:buBlip>
                <a:blip r:embed="rId2"/>
              </a:buBlip>
              <a:tabLst/>
              <a:defRPr sz="16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180975" indent="-171450" algn="l" defTabSz="6858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Tx/>
              <a:buBlip>
                <a:blip r:embed="rId3"/>
              </a:buBlip>
              <a:tabLst/>
              <a:defRPr sz="16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447675" indent="-219075" algn="l" defTabSz="6858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Tx/>
              <a:buBlip>
                <a:blip r:embed="rId3"/>
              </a:buBlip>
              <a:tabLst/>
              <a:defRPr sz="1600" b="0" i="0" kern="1200">
                <a:solidFill>
                  <a:schemeClr val="bg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Upload and download of data </a:t>
            </a:r>
            <a:r>
              <a:rPr lang="en-GB" dirty="0"/>
              <a:t>from Onedata browser interface</a:t>
            </a:r>
          </a:p>
          <a:p>
            <a:r>
              <a:rPr lang="en-US" b="1" dirty="0"/>
              <a:t>Data access from cloud applications </a:t>
            </a:r>
            <a:r>
              <a:rPr lang="en-US" dirty="0"/>
              <a:t>with </a:t>
            </a:r>
            <a:r>
              <a:rPr lang="en-US" dirty="0" err="1"/>
              <a:t>Oneclient</a:t>
            </a:r>
            <a:endParaRPr lang="en-US" dirty="0"/>
          </a:p>
          <a:p>
            <a:r>
              <a:rPr lang="en-US" dirty="0"/>
              <a:t>Strategies for </a:t>
            </a:r>
            <a:r>
              <a:rPr lang="en-US" b="1" dirty="0"/>
              <a:t>importing and exporting data </a:t>
            </a:r>
            <a:r>
              <a:rPr lang="en-US" dirty="0"/>
              <a:t>hosted in your data center</a:t>
            </a:r>
          </a:p>
          <a:p>
            <a:r>
              <a:rPr lang="en-US" dirty="0"/>
              <a:t>…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7C3125CE-5E89-0047-8393-3FF48709B265}"/>
              </a:ext>
            </a:extLst>
          </p:cNvPr>
          <p:cNvSpPr txBox="1">
            <a:spLocks/>
          </p:cNvSpPr>
          <p:nvPr/>
        </p:nvSpPr>
        <p:spPr>
          <a:xfrm>
            <a:off x="6077687" y="1227500"/>
            <a:ext cx="2689655" cy="2848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975" indent="-180975" algn="l" defTabSz="6858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Tx/>
              <a:buBlip>
                <a:blip r:embed="rId2"/>
              </a:buBlip>
              <a:tabLst/>
              <a:defRPr sz="16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180975" indent="-171450" algn="l" defTabSz="6858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Tx/>
              <a:buBlip>
                <a:blip r:embed="rId3"/>
              </a:buBlip>
              <a:tabLst/>
              <a:defRPr sz="16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447675" indent="-219075" algn="l" defTabSz="6858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Tx/>
              <a:buBlip>
                <a:blip r:embed="rId3"/>
              </a:buBlip>
              <a:tabLst/>
              <a:defRPr sz="1600" b="0" i="0" kern="1200">
                <a:solidFill>
                  <a:schemeClr val="bg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Automated deployment of platforms for </a:t>
            </a:r>
            <a:r>
              <a:rPr lang="en-GB" b="1" dirty="0"/>
              <a:t>container-based applications</a:t>
            </a:r>
          </a:p>
          <a:p>
            <a:r>
              <a:rPr lang="en-US" dirty="0"/>
              <a:t>Deployment of </a:t>
            </a:r>
            <a:r>
              <a:rPr lang="en-US" b="1" dirty="0"/>
              <a:t>SLURM</a:t>
            </a:r>
            <a:r>
              <a:rPr lang="en-US" dirty="0"/>
              <a:t> through browser interface and command line</a:t>
            </a:r>
          </a:p>
          <a:p>
            <a:r>
              <a:rPr lang="en-US" b="1" dirty="0"/>
              <a:t>User and user attribute management </a:t>
            </a:r>
            <a:r>
              <a:rPr lang="en-US" dirty="0"/>
              <a:t>with Keycloak</a:t>
            </a:r>
          </a:p>
          <a:p>
            <a:r>
              <a:rPr lang="en-US" dirty="0"/>
              <a:t>…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4FF12C7-DEF8-8643-BE6F-3D664202B47D}"/>
              </a:ext>
            </a:extLst>
          </p:cNvPr>
          <p:cNvGrpSpPr/>
          <p:nvPr/>
        </p:nvGrpSpPr>
        <p:grpSpPr>
          <a:xfrm>
            <a:off x="501392" y="4122128"/>
            <a:ext cx="6003151" cy="525460"/>
            <a:chOff x="3105255" y="557646"/>
            <a:chExt cx="6003151" cy="52546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FF5347A-A12B-AD4B-9390-8D6BDB8D2612}"/>
                </a:ext>
              </a:extLst>
            </p:cNvPr>
            <p:cNvSpPr/>
            <p:nvPr/>
          </p:nvSpPr>
          <p:spPr>
            <a:xfrm>
              <a:off x="3105255" y="557646"/>
              <a:ext cx="5949845" cy="525460"/>
            </a:xfrm>
            <a:prstGeom prst="rect">
              <a:avLst/>
            </a:prstGeom>
            <a:solidFill>
              <a:srgbClr val="FFFF00">
                <a:alpha val="15000"/>
              </a:srgbClr>
            </a:solidFill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52F220E-A5D7-CD44-8DE4-DDA796E8BD47}"/>
                </a:ext>
              </a:extLst>
            </p:cNvPr>
            <p:cNvSpPr txBox="1"/>
            <p:nvPr/>
          </p:nvSpPr>
          <p:spPr>
            <a:xfrm>
              <a:off x="3105255" y="557646"/>
              <a:ext cx="3519938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General documentation: </a:t>
              </a:r>
              <a:r>
                <a:rPr lang="en-US" dirty="0" smtClean="0">
                  <a:solidFill>
                    <a:schemeClr val="accent3">
                      <a:lumMod val="50000"/>
                      <a:lumOff val="50000"/>
                    </a:schemeClr>
                  </a:solidFill>
                  <a:hlinkClick r:id="rId4"/>
                </a:rPr>
                <a:t>http://</a:t>
              </a:r>
              <a:r>
                <a:rPr lang="en-US" dirty="0">
                  <a:solidFill>
                    <a:schemeClr val="accent3">
                      <a:lumMod val="50000"/>
                      <a:lumOff val="50000"/>
                    </a:schemeClr>
                  </a:solidFill>
                  <a:hlinkClick r:id="rId4"/>
                </a:rPr>
                <a:t>hn-docs.rtfd.io</a:t>
              </a:r>
              <a:endParaRPr lang="en-US" dirty="0">
                <a:solidFill>
                  <a:schemeClr val="accent3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3B1C281-7DC9-F345-82C6-641FD8FD4BE5}"/>
                </a:ext>
              </a:extLst>
            </p:cNvPr>
            <p:cNvSpPr txBox="1"/>
            <p:nvPr/>
          </p:nvSpPr>
          <p:spPr>
            <a:xfrm>
              <a:off x="3106891" y="783024"/>
              <a:ext cx="6001515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Previous Training: </a:t>
              </a:r>
              <a:r>
                <a:rPr lang="en-US" dirty="0">
                  <a:solidFill>
                    <a:schemeClr val="accent3">
                      <a:lumMod val="50000"/>
                      <a:lumOff val="50000"/>
                    </a:schemeClr>
                  </a:solidFill>
                  <a:hlinkClick r:id="rId5"/>
                </a:rPr>
                <a:t>https://</a:t>
              </a:r>
              <a:r>
                <a:rPr lang="en-US" dirty="0" err="1">
                  <a:solidFill>
                    <a:schemeClr val="accent3">
                      <a:lumMod val="50000"/>
                      <a:lumOff val="50000"/>
                    </a:schemeClr>
                  </a:solidFill>
                  <a:hlinkClick r:id="rId5"/>
                </a:rPr>
                <a:t>hn-docs.readthedocs.io</a:t>
              </a:r>
              <a:r>
                <a:rPr lang="en-US" dirty="0">
                  <a:solidFill>
                    <a:schemeClr val="accent3">
                      <a:lumMod val="50000"/>
                      <a:lumOff val="50000"/>
                    </a:schemeClr>
                  </a:solidFill>
                  <a:hlinkClick r:id="rId5"/>
                </a:rPr>
                <a:t>/</a:t>
              </a:r>
              <a:r>
                <a:rPr lang="en-US" dirty="0" err="1">
                  <a:solidFill>
                    <a:schemeClr val="accent3">
                      <a:lumMod val="50000"/>
                      <a:lumOff val="50000"/>
                    </a:schemeClr>
                  </a:solidFill>
                  <a:hlinkClick r:id="rId5"/>
                </a:rPr>
                <a:t>en</a:t>
              </a:r>
              <a:r>
                <a:rPr lang="en-US" dirty="0">
                  <a:solidFill>
                    <a:schemeClr val="accent3">
                      <a:lumMod val="50000"/>
                      <a:lumOff val="50000"/>
                    </a:schemeClr>
                  </a:solidFill>
                  <a:hlinkClick r:id="rId5"/>
                </a:rPr>
                <a:t>/d-pil-3.2/training/</a:t>
              </a:r>
              <a:r>
                <a:rPr lang="en-US" dirty="0" err="1">
                  <a:solidFill>
                    <a:schemeClr val="accent3">
                      <a:lumMod val="50000"/>
                      <a:lumOff val="50000"/>
                    </a:schemeClr>
                  </a:solidFill>
                  <a:hlinkClick r:id="rId5"/>
                </a:rPr>
                <a:t>index.html</a:t>
              </a:r>
              <a:endParaRPr lang="en-US" dirty="0">
                <a:solidFill>
                  <a:schemeClr val="accent3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845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38097" y="4742777"/>
            <a:ext cx="2393827" cy="273844"/>
          </a:xfrm>
        </p:spPr>
        <p:txBody>
          <a:bodyPr/>
          <a:lstStyle/>
          <a:p>
            <a:r>
              <a:rPr lang="en-US"/>
              <a:t>CHEP2018 – July 9 2018   HNSciCloud D-PIL-3.7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625193" y="4742777"/>
            <a:ext cx="1757205" cy="273844"/>
          </a:xfrm>
        </p:spPr>
        <p:txBody>
          <a:bodyPr/>
          <a:lstStyle/>
          <a:p>
            <a:r>
              <a:rPr lang="en-US"/>
              <a:t>Unclassified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43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8097" y="4742777"/>
            <a:ext cx="3688928" cy="273844"/>
          </a:xfrm>
        </p:spPr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Unclassified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t>2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5"/>
          </p:nvPr>
        </p:nvSpPr>
        <p:spPr>
          <a:xfrm>
            <a:off x="563854" y="1623437"/>
            <a:ext cx="4357351" cy="739681"/>
          </a:xfrm>
        </p:spPr>
        <p:txBody>
          <a:bodyPr/>
          <a:lstStyle/>
          <a:p>
            <a:pPr lvl="0">
              <a:spcBef>
                <a:spcPts val="0"/>
              </a:spcBef>
              <a:spcAft>
                <a:spcPts val="300"/>
              </a:spcAft>
            </a:pPr>
            <a:r>
              <a:rPr lang="en-US" sz="1800" dirty="0"/>
              <a:t>Solution delivers a </a:t>
            </a:r>
            <a:r>
              <a:rPr lang="en-US" sz="1800" b="1" dirty="0"/>
              <a:t>cost effective solution at scale</a:t>
            </a:r>
            <a:endParaRPr lang="en-US" sz="18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Building an open, European platform for science data exploitation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VISION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44224FC-6024-B342-876A-A89FAD52F4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5478" y="737652"/>
            <a:ext cx="4569001" cy="3589419"/>
          </a:xfrm>
          <a:prstGeom prst="rect">
            <a:avLst/>
          </a:prstGeom>
        </p:spPr>
      </p:pic>
      <p:sp>
        <p:nvSpPr>
          <p:cNvPr id="9" name="Rectangular Callout 8"/>
          <p:cNvSpPr/>
          <p:nvPr/>
        </p:nvSpPr>
        <p:spPr>
          <a:xfrm>
            <a:off x="2367362" y="130878"/>
            <a:ext cx="2772005" cy="698087"/>
          </a:xfrm>
          <a:prstGeom prst="wedgeRectCallout">
            <a:avLst>
              <a:gd name="adj1" fmla="val -78163"/>
              <a:gd name="adj2" fmla="val 233833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Phase 3: 10,000 Cores/1PB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Designed for: 400,000/100PB+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63853" y="2280492"/>
            <a:ext cx="4357351" cy="17804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975" indent="-180975" algn="l" defTabSz="6858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Tx/>
              <a:buBlip>
                <a:blip r:embed="rId4"/>
              </a:buBlip>
              <a:tabLst/>
              <a:defRPr sz="16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180975" indent="-171450" algn="l" defTabSz="6858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Tx/>
              <a:buBlip>
                <a:blip r:embed="rId5"/>
              </a:buBlip>
              <a:tabLst/>
              <a:defRPr sz="1600" b="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447675" indent="-219075" algn="l" defTabSz="6858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500"/>
              </a:spcAft>
              <a:buFontTx/>
              <a:buBlip>
                <a:blip r:embed="rId5"/>
              </a:buBlip>
              <a:tabLst/>
              <a:defRPr sz="1600" b="0" i="0" kern="1200">
                <a:solidFill>
                  <a:schemeClr val="bg1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0"/>
              </a:spcBef>
              <a:spcAft>
                <a:spcPts val="300"/>
              </a:spcAft>
            </a:pPr>
            <a:r>
              <a:rPr lang="en-US" sz="1800" b="1" dirty="0"/>
              <a:t>Minimal intrusion </a:t>
            </a:r>
            <a:r>
              <a:rPr lang="en-US" sz="1800" dirty="0"/>
              <a:t>into Buyers’ sites.</a:t>
            </a:r>
          </a:p>
          <a:p>
            <a:pPr lvl="0"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Built on pure IaaS to ensure</a:t>
            </a:r>
            <a:r>
              <a:rPr lang="en-US" sz="1800" b="1" dirty="0"/>
              <a:t> no-lock-in</a:t>
            </a:r>
            <a:r>
              <a:rPr lang="en-US" sz="1800" dirty="0"/>
              <a:t> and best </a:t>
            </a:r>
            <a:r>
              <a:rPr lang="en-US" sz="1800" b="1" dirty="0"/>
              <a:t>market pricing</a:t>
            </a:r>
            <a:r>
              <a:rPr lang="en-US" sz="1800" dirty="0"/>
              <a:t>.</a:t>
            </a:r>
          </a:p>
          <a:p>
            <a:r>
              <a:rPr lang="en-US" sz="2000" b="1" dirty="0">
                <a:solidFill>
                  <a:srgbClr val="1DA2DC"/>
                </a:solidFill>
              </a:rPr>
              <a:t>Laying the foundations of the European Open Science Cloud (EOSC)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5057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F20D5CBB-D496-9F4A-90D9-66BD8F99CF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185" y="1388853"/>
            <a:ext cx="5486366" cy="3162511"/>
          </a:xfrm>
        </p:spPr>
        <p:txBody>
          <a:bodyPr/>
          <a:lstStyle/>
          <a:p>
            <a:r>
              <a:rPr lang="en-GB" b="1" dirty="0"/>
              <a:t>RHEA</a:t>
            </a:r>
            <a:r>
              <a:rPr lang="en-GB" dirty="0"/>
              <a:t>: Prime contractor with proven management skills for large, institutional contracts and cyber-security expertise</a:t>
            </a:r>
          </a:p>
          <a:p>
            <a:r>
              <a:rPr lang="en-GB" b="1" dirty="0"/>
              <a:t>Exoscale</a:t>
            </a:r>
            <a:r>
              <a:rPr lang="en-GB" dirty="0"/>
              <a:t>: Dynamic, innovative cloud provider that has worked with European scientific institutions like CERN</a:t>
            </a:r>
          </a:p>
          <a:p>
            <a:r>
              <a:rPr lang="en-GB" b="1" dirty="0"/>
              <a:t>SixSq</a:t>
            </a:r>
            <a:r>
              <a:rPr lang="en-GB" dirty="0"/>
              <a:t>: Cloud experts that provide its expertise through the Nuvla service running the SlipStream platform software</a:t>
            </a:r>
          </a:p>
          <a:p>
            <a:r>
              <a:rPr lang="en-GB" b="1" dirty="0"/>
              <a:t>CYFRONET</a:t>
            </a:r>
            <a:r>
              <a:rPr lang="en-GB" dirty="0"/>
              <a:t>: </a:t>
            </a:r>
            <a:r>
              <a:rPr lang="en-US" dirty="0"/>
              <a:t>Provides Onedata for data management and  IT services to research teams and educational institutions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Consortium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Unclassified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Established Partnership</a:t>
            </a:r>
            <a:endParaRPr lang="en-US" dirty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314" y="2870933"/>
            <a:ext cx="731058" cy="721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1" descr="2016-04-29 RHEA Group Engineering the World with You 50x50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4278" y="1227629"/>
            <a:ext cx="1157129" cy="8950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932" y="3829035"/>
            <a:ext cx="917822" cy="44305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2D355DFB-004F-544B-995C-CC4D085B06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081626" y="2160779"/>
            <a:ext cx="2062434" cy="57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40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TOGETHER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185" y="1388853"/>
            <a:ext cx="4736900" cy="3162511"/>
          </a:xfrm>
        </p:spPr>
        <p:txBody>
          <a:bodyPr/>
          <a:lstStyle/>
          <a:p>
            <a:pPr marL="180975" indent="-180975">
              <a:spcBef>
                <a:spcPts val="500"/>
              </a:spcBef>
              <a:spcAft>
                <a:spcPts val="500"/>
              </a:spcAft>
              <a:buBlip>
                <a:blip r:embed="rId2"/>
              </a:buBlip>
            </a:pPr>
            <a:r>
              <a:rPr lang="en-US" dirty="0"/>
              <a:t>Continuous improvement of </a:t>
            </a:r>
            <a:r>
              <a:rPr lang="en-US" b="1" dirty="0"/>
              <a:t>production service</a:t>
            </a:r>
          </a:p>
          <a:p>
            <a:pPr marL="180975" indent="-180975">
              <a:spcBef>
                <a:spcPts val="500"/>
              </a:spcBef>
              <a:spcAft>
                <a:spcPts val="500"/>
              </a:spcAft>
              <a:buBlip>
                <a:blip r:embed="rId2"/>
              </a:buBlip>
            </a:pPr>
            <a:r>
              <a:rPr lang="en-US" dirty="0"/>
              <a:t>Built on established, market-leading cloud services</a:t>
            </a:r>
          </a:p>
          <a:p>
            <a:pPr marL="180975" indent="-180975">
              <a:spcBef>
                <a:spcPts val="500"/>
              </a:spcBef>
              <a:spcAft>
                <a:spcPts val="500"/>
              </a:spcAft>
              <a:buBlip>
                <a:blip r:embed="rId2"/>
              </a:buBlip>
            </a:pPr>
            <a:r>
              <a:rPr lang="en-US" dirty="0"/>
              <a:t>Enhance your </a:t>
            </a:r>
            <a:r>
              <a:rPr lang="en-US" b="1" dirty="0"/>
              <a:t>community</a:t>
            </a:r>
            <a:r>
              <a:rPr lang="en-US" dirty="0"/>
              <a:t> or </a:t>
            </a:r>
            <a:r>
              <a:rPr lang="en-US" b="1" dirty="0"/>
              <a:t>private cloud </a:t>
            </a:r>
            <a:r>
              <a:rPr lang="en-US" dirty="0"/>
              <a:t>with access to </a:t>
            </a:r>
            <a:r>
              <a:rPr lang="en-US" b="1" dirty="0"/>
              <a:t>public cloud </a:t>
            </a:r>
            <a:r>
              <a:rPr lang="en-US" dirty="0"/>
              <a:t>services</a:t>
            </a:r>
          </a:p>
          <a:p>
            <a:pPr marL="180975" indent="-180975">
              <a:spcBef>
                <a:spcPts val="500"/>
              </a:spcBef>
              <a:spcAft>
                <a:spcPts val="500"/>
              </a:spcAft>
              <a:buBlip>
                <a:blip r:embed="rId2"/>
              </a:buBlip>
            </a:pPr>
            <a:r>
              <a:rPr lang="en-US" dirty="0"/>
              <a:t>Create cloud native applications to take full advantage of the cloud, or</a:t>
            </a:r>
          </a:p>
          <a:p>
            <a:pPr marL="180975" indent="-180975">
              <a:spcBef>
                <a:spcPts val="500"/>
              </a:spcBef>
              <a:spcAft>
                <a:spcPts val="500"/>
              </a:spcAft>
              <a:buBlip>
                <a:blip r:embed="rId2"/>
              </a:buBlip>
            </a:pPr>
            <a:r>
              <a:rPr lang="en-US" dirty="0"/>
              <a:t>Adapt your application to deploy to the cloud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mr-IN" b="1" dirty="0">
                <a:solidFill>
                  <a:srgbClr val="1CA2DD"/>
                </a:solidFill>
              </a:rPr>
              <a:t>…</a:t>
            </a:r>
            <a:r>
              <a:rPr lang="en-US" b="1" dirty="0">
                <a:solidFill>
                  <a:srgbClr val="1CA2DD"/>
                </a:solidFill>
              </a:rPr>
              <a:t> </a:t>
            </a:r>
            <a:r>
              <a:rPr lang="en-GB" b="1" dirty="0">
                <a:solidFill>
                  <a:srgbClr val="1CA2DD"/>
                </a:solidFill>
              </a:rPr>
              <a:t>Any App to Any Cloud!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Unclassified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t>4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Network-aware, multi-cloud, agnostic environment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F2EA6ED-5EB4-D34E-AD4A-8E12920191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8138" y="1462575"/>
            <a:ext cx="3591170" cy="233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67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185" y="1073566"/>
            <a:ext cx="8400640" cy="3545325"/>
          </a:xfrm>
        </p:spPr>
        <p:txBody>
          <a:bodyPr/>
          <a:lstStyle/>
          <a:p>
            <a:pPr marL="180975" indent="-180975">
              <a:spcBef>
                <a:spcPts val="500"/>
              </a:spcBef>
              <a:spcAft>
                <a:spcPts val="500"/>
              </a:spcAft>
              <a:buBlip>
                <a:blip r:embed="rId2"/>
              </a:buBlip>
            </a:pPr>
            <a:r>
              <a:rPr lang="en-US" dirty="0"/>
              <a:t>Provide seamless user access and security through </a:t>
            </a:r>
            <a:r>
              <a:rPr lang="en-US" b="1" dirty="0"/>
              <a:t>Federated Identities</a:t>
            </a:r>
          </a:p>
          <a:p>
            <a:pPr marL="180975" indent="-180975">
              <a:spcBef>
                <a:spcPts val="500"/>
              </a:spcBef>
              <a:spcAft>
                <a:spcPts val="500"/>
              </a:spcAft>
              <a:buBlip>
                <a:blip r:embed="rId2"/>
              </a:buBlip>
            </a:pPr>
            <a:r>
              <a:rPr lang="en-US" dirty="0"/>
              <a:t>Support a </a:t>
            </a:r>
            <a:r>
              <a:rPr lang="en-US" b="1" dirty="0"/>
              <a:t>wide range </a:t>
            </a:r>
            <a:r>
              <a:rPr lang="en-US" dirty="0"/>
              <a:t>of applications</a:t>
            </a:r>
          </a:p>
          <a:p>
            <a:pPr marL="180975" indent="-180975">
              <a:spcBef>
                <a:spcPts val="500"/>
              </a:spcBef>
              <a:spcAft>
                <a:spcPts val="500"/>
              </a:spcAft>
              <a:buBlip>
                <a:blip r:embed="rId2"/>
              </a:buBlip>
            </a:pPr>
            <a:r>
              <a:rPr lang="en-US" dirty="0"/>
              <a:t>Provide a </a:t>
            </a:r>
            <a:r>
              <a:rPr lang="en-US" b="1" dirty="0"/>
              <a:t>true hybrid cloud </a:t>
            </a:r>
            <a:r>
              <a:rPr lang="en-US" dirty="0"/>
              <a:t>able to integrate buyers’ own private clouds or academic clouds</a:t>
            </a:r>
          </a:p>
          <a:p>
            <a:pPr marL="180975" indent="-180975">
              <a:spcBef>
                <a:spcPts val="500"/>
              </a:spcBef>
              <a:spcAft>
                <a:spcPts val="500"/>
              </a:spcAft>
              <a:buBlip>
                <a:blip r:embed="rId2"/>
              </a:buBlip>
            </a:pPr>
            <a:r>
              <a:rPr lang="en-US" b="1" dirty="0"/>
              <a:t>Transparent data access, high data throughput</a:t>
            </a:r>
            <a:r>
              <a:rPr lang="en-US" dirty="0"/>
              <a:t>: </a:t>
            </a:r>
          </a:p>
          <a:p>
            <a:pPr marL="628650" lvl="1"/>
            <a:r>
              <a:rPr lang="en-US" dirty="0"/>
              <a:t>home institute ⬌ cloud; </a:t>
            </a:r>
          </a:p>
          <a:p>
            <a:pPr marL="628650" lvl="1"/>
            <a:r>
              <a:rPr lang="en-US" dirty="0"/>
              <a:t>data source ⬌ application</a:t>
            </a:r>
          </a:p>
          <a:p>
            <a:pPr marL="180975" indent="-180975">
              <a:spcBef>
                <a:spcPts val="500"/>
              </a:spcBef>
              <a:spcAft>
                <a:spcPts val="500"/>
              </a:spcAft>
              <a:buBlip>
                <a:blip r:embed="rId2"/>
              </a:buBlip>
            </a:pPr>
            <a:r>
              <a:rPr lang="en-US" dirty="0"/>
              <a:t>Support </a:t>
            </a:r>
            <a:r>
              <a:rPr lang="en-US" b="1" dirty="0"/>
              <a:t>different data layout and access patterns</a:t>
            </a:r>
          </a:p>
          <a:p>
            <a:pPr marL="180975" indent="-180975">
              <a:spcBef>
                <a:spcPts val="500"/>
              </a:spcBef>
              <a:spcAft>
                <a:spcPts val="500"/>
              </a:spcAft>
              <a:buBlip>
                <a:blip r:embed="rId2"/>
              </a:buBlip>
            </a:pPr>
            <a:r>
              <a:rPr lang="en-US" dirty="0"/>
              <a:t>Integrate </a:t>
            </a:r>
            <a:r>
              <a:rPr lang="en-US" b="1" dirty="0"/>
              <a:t>containers and container orchestration engines </a:t>
            </a:r>
            <a:r>
              <a:rPr lang="en-US" dirty="0"/>
              <a:t>with ease</a:t>
            </a:r>
          </a:p>
          <a:p>
            <a:r>
              <a:rPr lang="en-US" b="1" dirty="0">
                <a:solidFill>
                  <a:srgbClr val="1CA2DD"/>
                </a:solidFill>
              </a:rPr>
              <a:t>… with minimum complexity!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Unclassified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t>5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38097" y="735012"/>
            <a:ext cx="7430512" cy="338554"/>
          </a:xfrm>
        </p:spPr>
        <p:txBody>
          <a:bodyPr/>
          <a:lstStyle/>
          <a:p>
            <a:r>
              <a:rPr lang="en-GB" b="1" dirty="0"/>
              <a:t>Deliver end-to-end optimised platform and data throughput </a:t>
            </a:r>
          </a:p>
        </p:txBody>
      </p:sp>
    </p:spTree>
    <p:extLst>
      <p:ext uri="{BB962C8B-B14F-4D97-AF65-F5344CB8AC3E}">
        <p14:creationId xmlns:p14="http://schemas.microsoft.com/office/powerpoint/2010/main" val="181131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EC5AA-72CC-984E-80E6-8CE8BDB6B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Combined Solution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7A2927-DF99-FB4C-BB48-5CD018336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9B1728-27A0-1947-BAF0-DB6370C53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Unclassified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B40542-1E3D-644D-8279-FE0A1826A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745640-BD3A-E54F-9910-9EBCBDD8C1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3746" y="927511"/>
            <a:ext cx="4569001" cy="3589419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9367B747-A571-0F44-BAFA-C7BEA88133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4650" y="2706859"/>
            <a:ext cx="2062434" cy="575563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A16F162-4B84-8846-B2B2-058F838081DB}"/>
              </a:ext>
            </a:extLst>
          </p:cNvPr>
          <p:cNvCxnSpPr>
            <a:cxnSpLocks/>
          </p:cNvCxnSpPr>
          <p:nvPr/>
        </p:nvCxnSpPr>
        <p:spPr>
          <a:xfrm flipH="1" flipV="1">
            <a:off x="5670553" y="1198716"/>
            <a:ext cx="1672195" cy="1130079"/>
          </a:xfrm>
          <a:prstGeom prst="straightConnector1">
            <a:avLst/>
          </a:prstGeom>
          <a:ln w="38100">
            <a:solidFill>
              <a:schemeClr val="accent3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1255F46-D380-2942-A57D-1BABB468F9EA}"/>
              </a:ext>
            </a:extLst>
          </p:cNvPr>
          <p:cNvCxnSpPr>
            <a:cxnSpLocks/>
          </p:cNvCxnSpPr>
          <p:nvPr/>
        </p:nvCxnSpPr>
        <p:spPr>
          <a:xfrm flipH="1" flipV="1">
            <a:off x="6073324" y="1814475"/>
            <a:ext cx="1269423" cy="701785"/>
          </a:xfrm>
          <a:prstGeom prst="straightConnector1">
            <a:avLst/>
          </a:prstGeom>
          <a:ln w="38100">
            <a:solidFill>
              <a:schemeClr val="accent3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5A3E916-86CC-AF40-AEE7-B13F30F67448}"/>
              </a:ext>
            </a:extLst>
          </p:cNvPr>
          <p:cNvCxnSpPr>
            <a:cxnSpLocks/>
            <a:stCxn id="8" idx="3"/>
          </p:cNvCxnSpPr>
          <p:nvPr/>
        </p:nvCxnSpPr>
        <p:spPr>
          <a:xfrm flipH="1" flipV="1">
            <a:off x="5538483" y="1986875"/>
            <a:ext cx="1804264" cy="735346"/>
          </a:xfrm>
          <a:prstGeom prst="straightConnector1">
            <a:avLst/>
          </a:prstGeom>
          <a:ln w="38100">
            <a:solidFill>
              <a:schemeClr val="accent3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214FBAFB-CCE7-CA4C-B5DA-F40215D903F2}"/>
              </a:ext>
            </a:extLst>
          </p:cNvPr>
          <p:cNvCxnSpPr>
            <a:cxnSpLocks/>
          </p:cNvCxnSpPr>
          <p:nvPr/>
        </p:nvCxnSpPr>
        <p:spPr>
          <a:xfrm flipH="1" flipV="1">
            <a:off x="5670553" y="2848575"/>
            <a:ext cx="1672194" cy="828486"/>
          </a:xfrm>
          <a:prstGeom prst="straightConnector1">
            <a:avLst/>
          </a:prstGeom>
          <a:ln w="38100">
            <a:solidFill>
              <a:schemeClr val="accent3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E1F3386-CD79-EC46-BDDB-97F6A39A0E47}"/>
              </a:ext>
            </a:extLst>
          </p:cNvPr>
          <p:cNvCxnSpPr>
            <a:cxnSpLocks/>
          </p:cNvCxnSpPr>
          <p:nvPr/>
        </p:nvCxnSpPr>
        <p:spPr>
          <a:xfrm flipV="1">
            <a:off x="2969155" y="1977729"/>
            <a:ext cx="1284664" cy="851583"/>
          </a:xfrm>
          <a:prstGeom prst="straightConnector1">
            <a:avLst/>
          </a:prstGeom>
          <a:ln w="38100">
            <a:solidFill>
              <a:schemeClr val="accent3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0200115-95F8-5E45-AD6F-00453F89AA2C}"/>
              </a:ext>
            </a:extLst>
          </p:cNvPr>
          <p:cNvCxnSpPr>
            <a:cxnSpLocks/>
          </p:cNvCxnSpPr>
          <p:nvPr/>
        </p:nvCxnSpPr>
        <p:spPr>
          <a:xfrm>
            <a:off x="2958269" y="2994640"/>
            <a:ext cx="850827" cy="252689"/>
          </a:xfrm>
          <a:prstGeom prst="straightConnector1">
            <a:avLst/>
          </a:prstGeom>
          <a:ln w="38100">
            <a:solidFill>
              <a:schemeClr val="accent3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55EF587-9751-8E48-96AB-AB97AFF02020}"/>
              </a:ext>
            </a:extLst>
          </p:cNvPr>
          <p:cNvCxnSpPr>
            <a:cxnSpLocks/>
          </p:cNvCxnSpPr>
          <p:nvPr/>
        </p:nvCxnSpPr>
        <p:spPr>
          <a:xfrm>
            <a:off x="2958269" y="3171127"/>
            <a:ext cx="1276437" cy="484162"/>
          </a:xfrm>
          <a:prstGeom prst="straightConnector1">
            <a:avLst/>
          </a:prstGeom>
          <a:ln w="38100">
            <a:solidFill>
              <a:schemeClr val="accent3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6">
            <a:extLst>
              <a:ext uri="{FF2B5EF4-FFF2-40B4-BE49-F238E27FC236}">
                <a16:creationId xmlns:a16="http://schemas.microsoft.com/office/drawing/2014/main" id="{8758B654-D206-E14A-9D57-D9DCCF11FA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7211" y="765510"/>
            <a:ext cx="3182087" cy="857704"/>
          </a:xfrm>
        </p:spPr>
        <p:txBody>
          <a:bodyPr/>
          <a:lstStyle/>
          <a:p>
            <a:pPr algn="l"/>
            <a:r>
              <a:rPr lang="en-GB" dirty="0"/>
              <a:t>Complementary partners,</a:t>
            </a:r>
            <a:br>
              <a:rPr lang="en-GB" dirty="0"/>
            </a:br>
            <a:r>
              <a:rPr lang="en-GB" dirty="0"/>
              <a:t>coherent solution, </a:t>
            </a:r>
            <a:br>
              <a:rPr lang="en-GB" dirty="0"/>
            </a:br>
            <a:r>
              <a:rPr lang="en-GB" dirty="0"/>
              <a:t>flexible implementation</a:t>
            </a:r>
            <a:r>
              <a:rPr lang="mr-IN" dirty="0"/>
              <a:t>…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183" y="2391727"/>
            <a:ext cx="1108238" cy="3424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t="28640" b="37844"/>
          <a:stretch/>
        </p:blipFill>
        <p:spPr>
          <a:xfrm>
            <a:off x="7071705" y="3759928"/>
            <a:ext cx="1586716" cy="53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64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/>
              <a:t>PUTTING IT ALL TOGETHER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4185" y="1284078"/>
            <a:ext cx="4757415" cy="3458699"/>
          </a:xfrm>
        </p:spPr>
        <p:txBody>
          <a:bodyPr/>
          <a:lstStyle/>
          <a:p>
            <a:pPr marL="180975" lvl="2" indent="-180975">
              <a:spcAft>
                <a:spcPts val="0"/>
              </a:spcAft>
              <a:buBlip>
                <a:blip r:embed="rId3"/>
              </a:buBlip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Support all connection means</a:t>
            </a:r>
          </a:p>
          <a:p>
            <a:pPr lvl="2">
              <a:spcAft>
                <a:spcPts val="0"/>
              </a:spcAft>
            </a:pPr>
            <a:r>
              <a:rPr lang="en-GB" sz="1800" dirty="0"/>
              <a:t>Portals, Libcloud, terraform, native APIs</a:t>
            </a:r>
          </a:p>
          <a:p>
            <a:pPr marL="180975" lvl="2" indent="-180975">
              <a:spcAft>
                <a:spcPts val="0"/>
              </a:spcAft>
              <a:buBlip>
                <a:blip r:embed="rId3"/>
              </a:buBlip>
            </a:pPr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Identity 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&amp; Access Management</a:t>
            </a:r>
          </a:p>
          <a:p>
            <a:pPr lvl="2">
              <a:spcAft>
                <a:spcPts val="0"/>
              </a:spcAft>
            </a:pPr>
            <a:r>
              <a:rPr lang="en-GB" sz="1800" dirty="0"/>
              <a:t>eduGAIN &amp; Elixir integration</a:t>
            </a:r>
          </a:p>
          <a:p>
            <a:pPr marL="180975" lvl="2" indent="-180975">
              <a:spcAft>
                <a:spcPts val="0"/>
              </a:spcAft>
              <a:buBlip>
                <a:blip r:embed="rId3"/>
              </a:buBlip>
            </a:pPr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Reporting</a:t>
            </a: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Accounting &amp; Management</a:t>
            </a:r>
          </a:p>
          <a:p>
            <a:pPr lvl="2">
              <a:spcAft>
                <a:spcPts val="0"/>
              </a:spcAft>
            </a:pPr>
            <a:r>
              <a:rPr lang="en-GB" sz="1800" dirty="0"/>
              <a:t>By User, Project, Organisation</a:t>
            </a:r>
          </a:p>
          <a:p>
            <a:pPr marL="180975" lvl="2" indent="-180975">
              <a:spcAft>
                <a:spcPts val="0"/>
              </a:spcAft>
              <a:buBlip>
                <a:blip r:embed="rId3"/>
              </a:buBlip>
            </a:pPr>
            <a:r>
              <a:rPr lang="en-GB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Onedata, unified Data Management</a:t>
            </a:r>
          </a:p>
          <a:p>
            <a:pPr lvl="2">
              <a:spcAft>
                <a:spcPts val="0"/>
              </a:spcAft>
            </a:pPr>
            <a:r>
              <a:rPr lang="en-GB" sz="1800" dirty="0"/>
              <a:t>POSIX support across clouds</a:t>
            </a: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Unclassified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t>7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b="1" dirty="0"/>
              <a:t>Coherent solution, flexible implementation</a:t>
            </a:r>
            <a:r>
              <a:rPr lang="mr-IN" b="1" dirty="0"/>
              <a:t>…</a:t>
            </a:r>
            <a:endParaRPr lang="en-GB" b="1" dirty="0"/>
          </a:p>
        </p:txBody>
      </p:sp>
      <p:grpSp>
        <p:nvGrpSpPr>
          <p:cNvPr id="125" name="Group 124"/>
          <p:cNvGrpSpPr/>
          <p:nvPr/>
        </p:nvGrpSpPr>
        <p:grpSpPr>
          <a:xfrm>
            <a:off x="5426034" y="1129340"/>
            <a:ext cx="3269744" cy="2989784"/>
            <a:chOff x="5752770" y="1488000"/>
            <a:chExt cx="3269744" cy="2989784"/>
          </a:xfrm>
        </p:grpSpPr>
        <p:grpSp>
          <p:nvGrpSpPr>
            <p:cNvPr id="144" name="Group 143"/>
            <p:cNvGrpSpPr/>
            <p:nvPr/>
          </p:nvGrpSpPr>
          <p:grpSpPr>
            <a:xfrm>
              <a:off x="6409383" y="2772455"/>
              <a:ext cx="1489877" cy="1705329"/>
              <a:chOff x="5968373" y="2666046"/>
              <a:chExt cx="1983258" cy="2270058"/>
            </a:xfrm>
          </p:grpSpPr>
          <p:sp>
            <p:nvSpPr>
              <p:cNvPr id="148" name="Rectangle 147"/>
              <p:cNvSpPr/>
              <p:nvPr/>
            </p:nvSpPr>
            <p:spPr>
              <a:xfrm>
                <a:off x="6390148" y="3716904"/>
                <a:ext cx="1139708" cy="476250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6350">
                <a:solidFill>
                  <a:srgbClr val="0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100" dirty="0">
                    <a:solidFill>
                      <a:schemeClr val="tx1"/>
                    </a:solidFill>
                  </a:rPr>
                  <a:t>Exoscale</a:t>
                </a:r>
              </a:p>
            </p:txBody>
          </p:sp>
          <p:sp>
            <p:nvSpPr>
              <p:cNvPr id="149" name="Rectangle 148"/>
              <p:cNvSpPr>
                <a:spLocks noChangeAspect="1"/>
              </p:cNvSpPr>
              <p:nvPr/>
            </p:nvSpPr>
            <p:spPr>
              <a:xfrm>
                <a:off x="5968373" y="2666046"/>
                <a:ext cx="1983258" cy="47625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100" dirty="0" err="1">
                    <a:solidFill>
                      <a:schemeClr val="tx1"/>
                    </a:solidFill>
                  </a:rPr>
                  <a:t>Nuvla</a:t>
                </a:r>
                <a:endParaRPr lang="en-US" sz="11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6515502" y="4459854"/>
                <a:ext cx="889000" cy="47625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0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1000" dirty="0" err="1">
                    <a:solidFill>
                      <a:schemeClr val="tx1"/>
                    </a:solidFill>
                  </a:rPr>
                  <a:t>Onedata</a:t>
                </a:r>
                <a:endParaRPr lang="en-US" sz="10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3" name="Straight Arrow Connector 152"/>
              <p:cNvCxnSpPr>
                <a:cxnSpLocks/>
                <a:stCxn id="149" idx="2"/>
                <a:endCxn id="148" idx="0"/>
              </p:cNvCxnSpPr>
              <p:nvPr/>
            </p:nvCxnSpPr>
            <p:spPr>
              <a:xfrm>
                <a:off x="6960002" y="3142296"/>
                <a:ext cx="0" cy="574608"/>
              </a:xfrm>
              <a:prstGeom prst="straightConnector1">
                <a:avLst/>
              </a:prstGeom>
              <a:ln w="28575">
                <a:solidFill>
                  <a:schemeClr val="accent3">
                    <a:lumMod val="50000"/>
                    <a:lumOff val="50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7" name="Group 126"/>
            <p:cNvGrpSpPr>
              <a:grpSpLocks noChangeAspect="1"/>
            </p:cNvGrpSpPr>
            <p:nvPr/>
          </p:nvGrpSpPr>
          <p:grpSpPr>
            <a:xfrm>
              <a:off x="7022886" y="1725472"/>
              <a:ext cx="262867" cy="636936"/>
              <a:chOff x="2142424" y="1645030"/>
              <a:chExt cx="315120" cy="763545"/>
            </a:xfrm>
          </p:grpSpPr>
          <p:sp>
            <p:nvSpPr>
              <p:cNvPr id="139" name="Oval 138"/>
              <p:cNvSpPr/>
              <p:nvPr/>
            </p:nvSpPr>
            <p:spPr>
              <a:xfrm>
                <a:off x="2208212" y="1645030"/>
                <a:ext cx="180976" cy="165217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cxnSp>
            <p:nvCxnSpPr>
              <p:cNvPr id="140" name="Straight Connector 139"/>
              <p:cNvCxnSpPr/>
              <p:nvPr/>
            </p:nvCxnSpPr>
            <p:spPr>
              <a:xfrm>
                <a:off x="2298700" y="1816894"/>
                <a:ext cx="1" cy="27401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flipH="1">
                <a:off x="2178051" y="2090907"/>
                <a:ext cx="120649" cy="31290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/>
              <p:nvPr/>
            </p:nvCxnSpPr>
            <p:spPr>
              <a:xfrm>
                <a:off x="2298700" y="2095668"/>
                <a:ext cx="120649" cy="31290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/>
              <p:nvPr/>
            </p:nvCxnSpPr>
            <p:spPr>
              <a:xfrm>
                <a:off x="2142424" y="1903520"/>
                <a:ext cx="315120" cy="15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0" name="Straight Arrow Connector 129"/>
            <p:cNvCxnSpPr/>
            <p:nvPr/>
          </p:nvCxnSpPr>
          <p:spPr>
            <a:xfrm>
              <a:off x="7153248" y="2340794"/>
              <a:ext cx="0" cy="431661"/>
            </a:xfrm>
            <a:prstGeom prst="straightConnector1">
              <a:avLst/>
            </a:prstGeom>
            <a:ln w="28575">
              <a:solidFill>
                <a:schemeClr val="accent3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1" name="Arc 130"/>
            <p:cNvSpPr/>
            <p:nvPr/>
          </p:nvSpPr>
          <p:spPr>
            <a:xfrm rot="21057407" flipH="1">
              <a:off x="5752770" y="1919852"/>
              <a:ext cx="2353940" cy="2373956"/>
            </a:xfrm>
            <a:prstGeom prst="arc">
              <a:avLst>
                <a:gd name="adj1" fmla="val 15557569"/>
                <a:gd name="adj2" fmla="val 4863268"/>
              </a:avLst>
            </a:prstGeom>
            <a:ln w="28575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133" name="Arc 132"/>
            <p:cNvSpPr/>
            <p:nvPr/>
          </p:nvSpPr>
          <p:spPr>
            <a:xfrm rot="21057407">
              <a:off x="6291667" y="2130603"/>
              <a:ext cx="1926011" cy="1475179"/>
            </a:xfrm>
            <a:prstGeom prst="arc">
              <a:avLst>
                <a:gd name="adj1" fmla="val 17318744"/>
                <a:gd name="adj2" fmla="val 4404774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929740" y="1488000"/>
              <a:ext cx="44916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User</a:t>
              </a: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6103701" y="2549465"/>
              <a:ext cx="109036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SlipStream API, Portal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5834882" y="3400014"/>
              <a:ext cx="7056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Onedata API</a:t>
              </a:r>
            </a:p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Portal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6387433" y="3122495"/>
              <a:ext cx="80663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CloudStack API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7D0DB74-973E-8C46-BFE1-E7060B8B1EC6}"/>
                </a:ext>
              </a:extLst>
            </p:cNvPr>
            <p:cNvSpPr txBox="1"/>
            <p:nvPr/>
          </p:nvSpPr>
          <p:spPr>
            <a:xfrm>
              <a:off x="8215883" y="2522055"/>
              <a:ext cx="80663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Portal</a:t>
              </a:r>
              <a:b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</a:b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CloudStack API</a:t>
              </a:r>
            </a:p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Libcloud</a:t>
              </a:r>
            </a:p>
            <a:p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terraform</a:t>
              </a:r>
            </a:p>
          </p:txBody>
        </p:sp>
      </p:grpSp>
      <p:cxnSp>
        <p:nvCxnSpPr>
          <p:cNvPr id="9" name="Straight Connector 8"/>
          <p:cNvCxnSpPr>
            <a:stCxn id="148" idx="2"/>
            <a:endCxn id="150" idx="0"/>
          </p:cNvCxnSpPr>
          <p:nvPr/>
        </p:nvCxnSpPr>
        <p:spPr>
          <a:xfrm>
            <a:off x="6827586" y="3561000"/>
            <a:ext cx="0" cy="200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022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Orchestration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Unclassified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t>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38097" y="735012"/>
            <a:ext cx="7430512" cy="338554"/>
          </a:xfrm>
        </p:spPr>
        <p:txBody>
          <a:bodyPr/>
          <a:lstStyle/>
          <a:p>
            <a:r>
              <a:rPr lang="en-GB" dirty="0"/>
              <a:t>Simplifies and automates management of cloud applications…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360823" y="1068670"/>
            <a:ext cx="5996564" cy="3731930"/>
          </a:xfrm>
        </p:spPr>
        <p:txBody>
          <a:bodyPr/>
          <a:lstStyle/>
          <a:p>
            <a:pPr marL="180975" indent="-180975">
              <a:spcBef>
                <a:spcPts val="500"/>
              </a:spcBef>
              <a:spcAft>
                <a:spcPts val="500"/>
              </a:spcAft>
              <a:buBlip>
                <a:blip r:embed="rId3"/>
              </a:buBlip>
            </a:pPr>
            <a:r>
              <a:rPr lang="en-US" b="1" dirty="0"/>
              <a:t>Transparent interoperability </a:t>
            </a:r>
            <a:r>
              <a:rPr lang="en-US" dirty="0"/>
              <a:t>with your own community and private clouds</a:t>
            </a:r>
          </a:p>
          <a:p>
            <a:pPr marL="180975" indent="-180975">
              <a:spcBef>
                <a:spcPts val="500"/>
              </a:spcBef>
              <a:spcAft>
                <a:spcPts val="500"/>
              </a:spcAft>
              <a:buBlip>
                <a:blip r:embed="rId3"/>
              </a:buBlip>
            </a:pPr>
            <a:r>
              <a:rPr lang="en-US" dirty="0"/>
              <a:t>Allows </a:t>
            </a:r>
            <a:r>
              <a:rPr lang="en-US" b="1" dirty="0"/>
              <a:t>choice of cloud based on price</a:t>
            </a:r>
            <a:r>
              <a:rPr lang="en-US" dirty="0"/>
              <a:t>, performance, service </a:t>
            </a:r>
            <a:br>
              <a:rPr lang="en-US" dirty="0"/>
            </a:br>
            <a:r>
              <a:rPr lang="en-US" dirty="0"/>
              <a:t>guarantees, etc. </a:t>
            </a:r>
            <a:r>
              <a:rPr lang="en-US" b="1" dirty="0"/>
              <a:t>without vendor lock-in</a:t>
            </a:r>
          </a:p>
          <a:p>
            <a:pPr marL="180975" indent="-180975">
              <a:spcBef>
                <a:spcPts val="500"/>
              </a:spcBef>
              <a:spcAft>
                <a:spcPts val="500"/>
              </a:spcAft>
              <a:buBlip>
                <a:blip r:embed="rId3"/>
              </a:buBlip>
            </a:pPr>
            <a:r>
              <a:rPr lang="en-US" b="1" dirty="0"/>
              <a:t>Automated deployment </a:t>
            </a:r>
            <a:r>
              <a:rPr lang="en-US" dirty="0"/>
              <a:t>and dynamic management of </a:t>
            </a:r>
            <a:br>
              <a:rPr lang="en-US" dirty="0"/>
            </a:br>
            <a:r>
              <a:rPr lang="en-US" dirty="0"/>
              <a:t>applications to </a:t>
            </a:r>
            <a:r>
              <a:rPr lang="en-US" b="1" dirty="0"/>
              <a:t>minimize costs and maximize performance</a:t>
            </a:r>
          </a:p>
          <a:p>
            <a:pPr marL="628650" lvl="1"/>
            <a:r>
              <a:rPr lang="en-US" dirty="0"/>
              <a:t>Predefined applications: </a:t>
            </a:r>
            <a:r>
              <a:rPr lang="en-US" b="1" dirty="0"/>
              <a:t>SLURM</a:t>
            </a:r>
            <a:r>
              <a:rPr lang="en-US" dirty="0"/>
              <a:t>, </a:t>
            </a:r>
            <a:r>
              <a:rPr lang="en-US" b="1" dirty="0"/>
              <a:t>Docker Swarm</a:t>
            </a:r>
            <a:r>
              <a:rPr lang="en-US" dirty="0"/>
              <a:t>, </a:t>
            </a:r>
            <a:r>
              <a:rPr lang="en-US" b="1" dirty="0"/>
              <a:t>Kubernetes</a:t>
            </a:r>
            <a:r>
              <a:rPr lang="en-US" dirty="0"/>
              <a:t>, Buyers’ Group Benchmarks etc.</a:t>
            </a:r>
            <a:endParaRPr lang="en-US" b="1" dirty="0"/>
          </a:p>
          <a:p>
            <a:pPr marL="628650" lvl="1"/>
            <a:r>
              <a:rPr lang="en-US" b="1" dirty="0"/>
              <a:t>Direct access </a:t>
            </a:r>
            <a:r>
              <a:rPr lang="en-US" dirty="0"/>
              <a:t>to the </a:t>
            </a:r>
            <a:r>
              <a:rPr lang="en-US" dirty="0" smtClean="0"/>
              <a:t>underlying </a:t>
            </a:r>
            <a:r>
              <a:rPr lang="en-US" dirty="0"/>
              <a:t>clouds also supported</a:t>
            </a:r>
          </a:p>
          <a:p>
            <a:pPr marL="180975" indent="-180975">
              <a:spcBef>
                <a:spcPts val="500"/>
              </a:spcBef>
              <a:spcAft>
                <a:spcPts val="500"/>
              </a:spcAft>
              <a:buBlip>
                <a:blip r:embed="rId3"/>
              </a:buBlip>
            </a:pPr>
            <a:r>
              <a:rPr lang="en-US" b="1" dirty="0"/>
              <a:t>Advanced quota management </a:t>
            </a:r>
            <a:r>
              <a:rPr lang="en-US" dirty="0"/>
              <a:t>&amp; </a:t>
            </a:r>
            <a:r>
              <a:rPr lang="en-US" b="1" dirty="0"/>
              <a:t>usage dashboard </a:t>
            </a:r>
            <a:r>
              <a:rPr lang="en-US" dirty="0"/>
              <a:t>over multi-tenant user organisations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175" y="660254"/>
            <a:ext cx="2375298" cy="7339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333104-59C6-7741-80F8-1C677AFD0F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9413" y="3139833"/>
            <a:ext cx="2503994" cy="1594757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0734" y="1531640"/>
            <a:ext cx="802321" cy="7120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51937" y="2394351"/>
            <a:ext cx="2082179" cy="5427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710CF19-5F17-A643-A764-39F38221DB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46652" y="1463449"/>
            <a:ext cx="1071491" cy="89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1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896" y="345129"/>
            <a:ext cx="5848536" cy="537024"/>
          </a:xfrm>
        </p:spPr>
        <p:txBody>
          <a:bodyPr/>
          <a:lstStyle/>
          <a:p>
            <a:r>
              <a:rPr lang="en-GB" dirty="0"/>
              <a:t>Authentication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95" y="1703290"/>
            <a:ext cx="6079648" cy="284807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Full support for </a:t>
            </a:r>
            <a:r>
              <a:rPr lang="en-US" b="1" dirty="0"/>
              <a:t>eduGAIN</a:t>
            </a:r>
            <a:r>
              <a:rPr lang="en-US" dirty="0"/>
              <a:t> and </a:t>
            </a:r>
            <a:r>
              <a:rPr lang="en-US" b="1" dirty="0"/>
              <a:t>Elixir AAI </a:t>
            </a:r>
            <a:r>
              <a:rPr lang="en-US" dirty="0"/>
              <a:t>identity federations</a:t>
            </a:r>
          </a:p>
          <a:p>
            <a:pPr lvl="1"/>
            <a:r>
              <a:rPr lang="en-US" b="1" dirty="0" err="1"/>
              <a:t>Keycloak</a:t>
            </a:r>
            <a:r>
              <a:rPr lang="en-US" dirty="0"/>
              <a:t> based implementation allows management of </a:t>
            </a:r>
            <a:r>
              <a:rPr lang="en-US" b="1" dirty="0"/>
              <a:t>users</a:t>
            </a:r>
            <a:r>
              <a:rPr lang="en-US" dirty="0"/>
              <a:t>, </a:t>
            </a:r>
            <a:r>
              <a:rPr lang="en-US" b="1" dirty="0"/>
              <a:t>groups</a:t>
            </a:r>
            <a:r>
              <a:rPr lang="en-US" dirty="0"/>
              <a:t>, and their </a:t>
            </a:r>
            <a:r>
              <a:rPr lang="en-US" b="1" dirty="0"/>
              <a:t>attributes</a:t>
            </a:r>
          </a:p>
          <a:p>
            <a:pPr lvl="1"/>
            <a:r>
              <a:rPr lang="en-US" dirty="0" smtClean="0"/>
              <a:t>Usage </a:t>
            </a:r>
            <a:r>
              <a:rPr lang="en-US" dirty="0"/>
              <a:t>with </a:t>
            </a:r>
            <a:r>
              <a:rPr lang="en-US" dirty="0" smtClean="0"/>
              <a:t>non-browser applications (e.g. API, CLI)</a:t>
            </a:r>
            <a:endParaRPr lang="en-US" dirty="0"/>
          </a:p>
          <a:p>
            <a:pPr lvl="2"/>
            <a:r>
              <a:rPr lang="en-US" dirty="0" smtClean="0"/>
              <a:t>SAML </a:t>
            </a:r>
            <a:r>
              <a:rPr lang="en-US" b="1" dirty="0" smtClean="0"/>
              <a:t>ECP </a:t>
            </a:r>
            <a:r>
              <a:rPr lang="en-US" dirty="0" smtClean="0"/>
              <a:t>(Enhanced Client or Proxy) not </a:t>
            </a:r>
            <a:r>
              <a:rPr lang="en-US" dirty="0"/>
              <a:t>supported by any identity providers</a:t>
            </a:r>
          </a:p>
          <a:p>
            <a:pPr lvl="2"/>
            <a:r>
              <a:rPr lang="en-GB" dirty="0"/>
              <a:t>Evaluate </a:t>
            </a:r>
            <a:r>
              <a:rPr lang="en-GB" b="1" dirty="0" err="1"/>
              <a:t>WebAuthn</a:t>
            </a:r>
            <a:r>
              <a:rPr lang="en-GB" b="1" dirty="0"/>
              <a:t> </a:t>
            </a:r>
            <a:r>
              <a:rPr lang="en-GB" dirty="0"/>
              <a:t>and </a:t>
            </a:r>
            <a:r>
              <a:rPr lang="en-GB" b="1" dirty="0"/>
              <a:t>CTAP </a:t>
            </a:r>
            <a:r>
              <a:rPr lang="en-GB" dirty="0"/>
              <a:t>with </a:t>
            </a:r>
            <a:r>
              <a:rPr lang="en-GB" dirty="0" smtClean="0"/>
              <a:t>Nuvla/SlipStream </a:t>
            </a:r>
            <a:r>
              <a:rPr lang="en-GB" dirty="0"/>
              <a:t>API</a:t>
            </a:r>
          </a:p>
          <a:p>
            <a:pPr lvl="2"/>
            <a:r>
              <a:rPr lang="en-GB" dirty="0"/>
              <a:t>Report on suitability of these for general </a:t>
            </a:r>
            <a:r>
              <a:rPr lang="en-GB" dirty="0" smtClean="0"/>
              <a:t>non-browser </a:t>
            </a:r>
            <a:r>
              <a:rPr lang="en-GB" dirty="0"/>
              <a:t>access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CHEP2018 – July 9 2018   HNSciCloud D-PIL-3.7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Unclassified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7EF1D-6906-FB4D-AA6B-760C4746A60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Federated Identity Management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8BF446-E50D-F542-B87F-075B77563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923" y="1211238"/>
            <a:ext cx="2486902" cy="158387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5148" y="3012799"/>
            <a:ext cx="2539677" cy="72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39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6-09-01-01 RHEA Group PowerPoint Template">
  <a:themeElements>
    <a:clrScheme name="RHEA Group 1">
      <a:dk1>
        <a:srgbClr val="000000"/>
      </a:dk1>
      <a:lt1>
        <a:srgbClr val="FFFFFF"/>
      </a:lt1>
      <a:dk2>
        <a:srgbClr val="808080"/>
      </a:dk2>
      <a:lt2>
        <a:srgbClr val="AB1120"/>
      </a:lt2>
      <a:accent1>
        <a:srgbClr val="1DA2DC"/>
      </a:accent1>
      <a:accent2>
        <a:srgbClr val="EDA220"/>
      </a:accent2>
      <a:accent3>
        <a:srgbClr val="0F183C"/>
      </a:accent3>
      <a:accent4>
        <a:srgbClr val="008567"/>
      </a:accent4>
      <a:accent5>
        <a:srgbClr val="004C72"/>
      </a:accent5>
      <a:accent6>
        <a:srgbClr val="0B67AD"/>
      </a:accent6>
      <a:hlink>
        <a:srgbClr val="AB1120"/>
      </a:hlink>
      <a:folHlink>
        <a:srgbClr val="5A9BFF"/>
      </a:folHlink>
    </a:clrScheme>
    <a:fontScheme name="Office-them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rgbClr val="000000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tx1">
                <a:lumMod val="65000"/>
                <a:lumOff val="3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7" id="{4BE0685C-CF88-AC49-927C-7C88F3B6E170}" vid="{75B2DFF8-2BA9-684B-96EE-5D68EADF2AC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36C615DC-F420-BB46-B06E-722C0A13548D}">
  <we:reference id="wa104115467" version="1.0.0.0" store="nl-BE" storeType="OMEX"/>
  <we:alternateReferences>
    <we:reference id="WA104115467" version="1.0.0.0" store="WA104115467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2016-09-01-01 RHEA Group PowerPoint Template</Template>
  <TotalTime>4510</TotalTime>
  <Words>1284</Words>
  <Application>Microsoft Office PowerPoint</Application>
  <PresentationFormat>On-screen Show (16:9)</PresentationFormat>
  <Paragraphs>261</Paragraphs>
  <Slides>19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Titillium WebBold</vt:lpstr>
      <vt:lpstr>2016-09-01-01 RHEA Group PowerPoint Template</vt:lpstr>
      <vt:lpstr>HNSciCloud Multi-Cloud Approach – An Open Hybrid Cloud for Science</vt:lpstr>
      <vt:lpstr>OUR VISION</vt:lpstr>
      <vt:lpstr>Consortium</vt:lpstr>
      <vt:lpstr>WORKING TOGETHER</vt:lpstr>
      <vt:lpstr>CHALLENGES</vt:lpstr>
      <vt:lpstr>Combined Solution</vt:lpstr>
      <vt:lpstr>PUTTING IT ALL TOGETHER</vt:lpstr>
      <vt:lpstr>Orchestration</vt:lpstr>
      <vt:lpstr>Authentication</vt:lpstr>
      <vt:lpstr>Exoscale: IaaS Cloud Services</vt:lpstr>
      <vt:lpstr>EXOSCALE Compute &amp; Storage</vt:lpstr>
      <vt:lpstr>HPCAAS Support</vt:lpstr>
      <vt:lpstr>Onedata: Data Management</vt:lpstr>
      <vt:lpstr>DATA PROCESSING IN MULTI CLOUD ENVIRONMENT</vt:lpstr>
      <vt:lpstr>REAL DATA TRANSFERS BETWEEN INFN – OTC - EXOSCALE</vt:lpstr>
      <vt:lpstr>Cloud Usage in Phase 3</vt:lpstr>
      <vt:lpstr>Business Model &amp; Commercialisation</vt:lpstr>
      <vt:lpstr>COME And SEE DEMONSTRATIONS at our Booth</vt:lpstr>
      <vt:lpstr>PowerPoint Presentation</vt:lpstr>
    </vt:vector>
  </TitlesOfParts>
  <Company>RHEA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HNSciCloud Phase 1 AWard</dc:title>
  <dc:creator>Alastair Pidgeon</dc:creator>
  <cp:lastModifiedBy>Alastair Pidgeon</cp:lastModifiedBy>
  <cp:revision>222</cp:revision>
  <dcterms:created xsi:type="dcterms:W3CDTF">2016-10-30T19:46:37Z</dcterms:created>
  <dcterms:modified xsi:type="dcterms:W3CDTF">2018-07-09T06:28:06Z</dcterms:modified>
</cp:coreProperties>
</file>