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60" r:id="rId2"/>
    <p:sldId id="361" r:id="rId3"/>
    <p:sldId id="362" r:id="rId4"/>
    <p:sldId id="363" r:id="rId5"/>
    <p:sldId id="364" r:id="rId6"/>
    <p:sldId id="369" r:id="rId7"/>
    <p:sldId id="370" r:id="rId8"/>
    <p:sldId id="371" r:id="rId9"/>
    <p:sldId id="372" r:id="rId10"/>
    <p:sldId id="374" r:id="rId11"/>
    <p:sldId id="365" r:id="rId12"/>
    <p:sldId id="366" r:id="rId13"/>
    <p:sldId id="367" r:id="rId14"/>
    <p:sldId id="368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BD600"/>
    <a:srgbClr val="D6D8E2"/>
    <a:srgbClr val="E4E6EC"/>
    <a:srgbClr val="C7CAD7"/>
    <a:srgbClr val="E7F6FF"/>
    <a:srgbClr val="5F9127"/>
    <a:srgbClr val="D5FFD5"/>
    <a:srgbClr val="FF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62" autoAdjust="0"/>
    <p:restoredTop sz="94673" autoAdjust="0"/>
  </p:normalViewPr>
  <p:slideViewPr>
    <p:cSldViewPr snapToGrid="0">
      <p:cViewPr varScale="1">
        <p:scale>
          <a:sx n="84" d="100"/>
          <a:sy n="84" d="100"/>
        </p:scale>
        <p:origin x="1675" y="82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-3564" y="-96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[Book1.xlsx]Sheet1!$A$6</c:f>
              <c:strCache>
                <c:ptCount val="1"/>
                <c:pt idx="0">
                  <c:v>CP-1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[Book1.xlsx]Sheet1!$B$2:$E$2</c:f>
              <c:numCache>
                <c:formatCode>General</c:formatCode>
                <c:ptCount val="4"/>
                <c:pt idx="0">
                  <c:v>18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cat>
          <c:val>
            <c:numRef>
              <c:f>[Book1.xlsx]Sheet1!$B$6:$E$6</c:f>
              <c:numCache>
                <c:formatCode>General</c:formatCode>
                <c:ptCount val="4"/>
                <c:pt idx="0">
                  <c:v>77.5</c:v>
                </c:pt>
                <c:pt idx="1">
                  <c:v>79.400000000000006</c:v>
                </c:pt>
                <c:pt idx="2">
                  <c:v>86</c:v>
                </c:pt>
                <c:pt idx="3">
                  <c:v>84.4</c:v>
                </c:pt>
              </c:numCache>
            </c:numRef>
          </c:val>
        </c:ser>
        <c:ser>
          <c:idx val="2"/>
          <c:order val="1"/>
          <c:tx>
            <c:strRef>
              <c:f>[Book1.xlsx]Sheet1!$A$7</c:f>
              <c:strCache>
                <c:ptCount val="1"/>
                <c:pt idx="0">
                  <c:v>CP-2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[Book1.xlsx]Sheet1!$B$2:$E$2</c:f>
              <c:numCache>
                <c:formatCode>General</c:formatCode>
                <c:ptCount val="4"/>
                <c:pt idx="0">
                  <c:v>18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cat>
          <c:val>
            <c:numRef>
              <c:f>[Book1.xlsx]Sheet1!$B$7:$E$7</c:f>
              <c:numCache>
                <c:formatCode>General</c:formatCode>
                <c:ptCount val="4"/>
                <c:pt idx="0">
                  <c:v>75.5</c:v>
                </c:pt>
                <c:pt idx="1">
                  <c:v>79.7</c:v>
                </c:pt>
                <c:pt idx="2">
                  <c:v>86.6</c:v>
                </c:pt>
                <c:pt idx="3">
                  <c:v>84.4</c:v>
                </c:pt>
              </c:numCache>
            </c:numRef>
          </c:val>
        </c:ser>
        <c:ser>
          <c:idx val="3"/>
          <c:order val="2"/>
          <c:tx>
            <c:strRef>
              <c:f>[Book1.xlsx]Sheet1!$A$8</c:f>
              <c:strCache>
                <c:ptCount val="1"/>
                <c:pt idx="0">
                  <c:v>CP-3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[Book1.xlsx]Sheet1!$B$2:$E$2</c:f>
              <c:numCache>
                <c:formatCode>General</c:formatCode>
                <c:ptCount val="4"/>
                <c:pt idx="0">
                  <c:v>18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cat>
          <c:val>
            <c:numRef>
              <c:f>[Book1.xlsx]Sheet1!$B$8:$E$8</c:f>
              <c:numCache>
                <c:formatCode>General</c:formatCode>
                <c:ptCount val="4"/>
                <c:pt idx="0">
                  <c:v>73.400000000000006</c:v>
                </c:pt>
                <c:pt idx="1">
                  <c:v>76.5</c:v>
                </c:pt>
                <c:pt idx="2">
                  <c:v>78.7</c:v>
                </c:pt>
                <c:pt idx="3">
                  <c:v>84.4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3869208"/>
        <c:axId val="283869600"/>
        <c:axId val="0"/>
      </c:bar3DChart>
      <c:catAx>
        <c:axId val="283869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LHCB point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3869600"/>
        <c:crosses val="autoZero"/>
        <c:auto val="1"/>
        <c:lblAlgn val="ctr"/>
        <c:lblOffset val="100"/>
        <c:noMultiLvlLbl val="0"/>
      </c:catAx>
      <c:valAx>
        <c:axId val="28386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in °C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3869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D39D8-8498-4B22-ABE1-C84BD961B52A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148A6-E248-4AE8-BC9D-CBD895FA8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264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76A1-231A-4E40-9CB8-E877C565E753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89E22-121D-4345-8A11-85D125E3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903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2C314-84F8-4F32-B120-D4805C2418D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07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69DBC-45F2-4EDB-9869-A7A7AAB252B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392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712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69DBC-45F2-4EDB-9869-A7A7AAB252B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69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89E22-121D-4345-8A11-85D125E3429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1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581400" cy="365125"/>
          </a:xfrm>
          <a:prstGeom prst="rect">
            <a:avLst/>
          </a:prstGeom>
        </p:spPr>
        <p:txBody>
          <a:bodyPr/>
          <a:lstStyle/>
          <a:p>
            <a:fld id="{FD8C29B9-D703-4145-A2A2-F2EF83B80EC2}" type="datetime1">
              <a:rPr lang="en-US" smtClean="0"/>
              <a:t>11/21/2016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00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486" y="6294051"/>
            <a:ext cx="7380514" cy="57081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94051"/>
            <a:ext cx="7380514" cy="5708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277" y="6431803"/>
            <a:ext cx="3720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TE-CRG-ME / EYETS </a:t>
            </a:r>
            <a:r>
              <a:rPr lang="fr-CH" sz="1200" dirty="0" err="1" smtClean="0">
                <a:solidFill>
                  <a:schemeClr val="bg1"/>
                </a:solidFill>
              </a:rPr>
              <a:t>coord</a:t>
            </a:r>
            <a:r>
              <a:rPr lang="fr-CH" sz="1200" dirty="0" smtClean="0">
                <a:solidFill>
                  <a:schemeClr val="bg1"/>
                </a:solidFill>
              </a:rPr>
              <a:t>. meeting 21-Nov-2016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26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0584" y="0"/>
            <a:ext cx="8970264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CRG-ME : </a:t>
            </a:r>
            <a:r>
              <a:rPr lang="en-US" sz="3600" dirty="0"/>
              <a:t>Work Orders (QCSM) </a:t>
            </a:r>
            <a:r>
              <a:rPr lang="en-US" sz="2000" dirty="0" smtClean="0"/>
              <a:t>(4)</a:t>
            </a:r>
            <a:endParaRPr lang="en-US" sz="3200" dirty="0" smtClean="0"/>
          </a:p>
          <a:p>
            <a:pPr algn="ctr"/>
            <a:r>
              <a:rPr lang="en-US" sz="2400" dirty="0" smtClean="0"/>
              <a:t>					(See planning MS-Project)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518" y="1052657"/>
            <a:ext cx="5785866" cy="52841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40880" y="5733836"/>
            <a:ext cx="2056973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Also</a:t>
            </a:r>
            <a:r>
              <a:rPr lang="fr-CH" dirty="0" smtClean="0"/>
              <a:t>: BA6, </a:t>
            </a:r>
            <a:r>
              <a:rPr lang="fr-CH" dirty="0" smtClean="0"/>
              <a:t>BA7,…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31670" y="755777"/>
            <a:ext cx="1261884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HIE-Isolde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30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22860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thanks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07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Pump curve Desmi oil pump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1" y="1107224"/>
            <a:ext cx="6031678" cy="4836376"/>
          </a:xfrm>
          <a:prstGeom prst="rect">
            <a:avLst/>
          </a:prstGeom>
        </p:spPr>
      </p:pic>
      <p:sp>
        <p:nvSpPr>
          <p:cNvPr id="5" name="Action Button: Forward or Next 4">
            <a:hlinkClick r:id="rId4" action="ppaction://hlinksldjump" highlightClick="1"/>
          </p:cNvPr>
          <p:cNvSpPr/>
          <p:nvPr/>
        </p:nvSpPr>
        <p:spPr>
          <a:xfrm>
            <a:off x="8679656" y="1295400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6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258" y="9525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LHCB boosters discharge </a:t>
            </a:r>
            <a:r>
              <a:rPr lang="en-US" sz="3600" dirty="0" smtClean="0"/>
              <a:t>temperatures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Action Button: Forward or Next 5">
            <a:hlinkClick r:id="rId2" action="ppaction://hlinksldjump" highlightClick="1"/>
          </p:cNvPr>
          <p:cNvSpPr/>
          <p:nvPr/>
        </p:nvSpPr>
        <p:spPr>
          <a:xfrm>
            <a:off x="8679656" y="1295400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1578183"/>
              </p:ext>
            </p:extLst>
          </p:nvPr>
        </p:nvGraphicFramePr>
        <p:xfrm>
          <a:off x="841248" y="946150"/>
          <a:ext cx="70866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420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Lack</a:t>
            </a:r>
            <a:r>
              <a:rPr lang="fr-CH" dirty="0" smtClean="0"/>
              <a:t> of damper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219200"/>
            <a:ext cx="7463423" cy="4191000"/>
          </a:xfrm>
          <a:prstGeom prst="rect">
            <a:avLst/>
          </a:prstGeom>
        </p:spPr>
      </p:pic>
      <p:sp>
        <p:nvSpPr>
          <p:cNvPr id="6" name="Action Button: Forward or Next 5">
            <a:hlinkClick r:id="rId3" action="ppaction://hlinksldjump" highlightClick="1"/>
          </p:cNvPr>
          <p:cNvSpPr/>
          <p:nvPr/>
        </p:nvSpPr>
        <p:spPr>
          <a:xfrm>
            <a:off x="8679656" y="1295400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2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90600"/>
            <a:ext cx="8839200" cy="3733800"/>
          </a:xfrm>
        </p:spPr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>SPECIAL CRG-TM: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EYETS 2016 CRG coordination meeting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234" y="4303096"/>
            <a:ext cx="6400800" cy="1600200"/>
          </a:xfrm>
        </p:spPr>
        <p:txBody>
          <a:bodyPr>
            <a:normAutofit lnSpcReduction="10000"/>
          </a:bodyPr>
          <a:lstStyle/>
          <a:p>
            <a:pPr algn="l"/>
            <a:r>
              <a:rPr lang="fr-CH" dirty="0" smtClean="0"/>
              <a:t>TE-CRG-ME</a:t>
            </a:r>
          </a:p>
          <a:p>
            <a:pPr algn="l"/>
            <a:r>
              <a:rPr lang="fr-CH" dirty="0" smtClean="0"/>
              <a:t>21 </a:t>
            </a:r>
            <a:r>
              <a:rPr lang="fr-CH" dirty="0" err="1" smtClean="0"/>
              <a:t>November</a:t>
            </a:r>
            <a:r>
              <a:rPr lang="fr-CH" dirty="0" smtClean="0"/>
              <a:t> 2016</a:t>
            </a:r>
          </a:p>
          <a:p>
            <a:pPr algn="l"/>
            <a:r>
              <a:rPr lang="fr-CH" dirty="0" smtClean="0"/>
              <a:t>S. Junker / J. </a:t>
            </a:r>
            <a:r>
              <a:rPr lang="fr-CH" dirty="0" err="1" smtClean="0"/>
              <a:t>Metselaar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4995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CRG-ME : LHC consolidations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9" y="990600"/>
            <a:ext cx="8229600" cy="53657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LHCA </a:t>
            </a:r>
            <a:r>
              <a:rPr lang="en-US" dirty="0"/>
              <a:t>Linde </a:t>
            </a:r>
            <a:r>
              <a:rPr lang="en-US" dirty="0" err="1"/>
              <a:t>Desmi</a:t>
            </a:r>
            <a:r>
              <a:rPr lang="en-US" dirty="0"/>
              <a:t> Oil </a:t>
            </a:r>
            <a:r>
              <a:rPr lang="en-US" dirty="0" smtClean="0"/>
              <a:t>Pumps LHC P4/6</a:t>
            </a:r>
          </a:p>
          <a:p>
            <a:pPr lvl="1"/>
            <a:r>
              <a:rPr lang="en-US" dirty="0" smtClean="0"/>
              <a:t>Installation of downstream “regulation valves” </a:t>
            </a:r>
          </a:p>
          <a:p>
            <a:r>
              <a:rPr lang="en-US" dirty="0"/>
              <a:t>ATLAS SR</a:t>
            </a:r>
          </a:p>
          <a:p>
            <a:pPr lvl="1"/>
            <a:r>
              <a:rPr lang="en-US" dirty="0" smtClean="0"/>
              <a:t>Installation of oil pump with magnetic coupling</a:t>
            </a:r>
          </a:p>
          <a:p>
            <a:r>
              <a:rPr lang="en-US" dirty="0"/>
              <a:t>ATLAS </a:t>
            </a:r>
            <a:r>
              <a:rPr lang="en-US" dirty="0" smtClean="0"/>
              <a:t>MR CP2</a:t>
            </a:r>
          </a:p>
          <a:p>
            <a:pPr lvl="1"/>
            <a:r>
              <a:rPr lang="en-US" dirty="0" smtClean="0"/>
              <a:t>Installation </a:t>
            </a:r>
            <a:r>
              <a:rPr lang="en-US" dirty="0"/>
              <a:t>of </a:t>
            </a:r>
            <a:r>
              <a:rPr lang="en-US" dirty="0" smtClean="0"/>
              <a:t>volumetric oil-pump</a:t>
            </a:r>
          </a:p>
          <a:p>
            <a:r>
              <a:rPr lang="en-US" dirty="0" smtClean="0"/>
              <a:t>LHCB-P18</a:t>
            </a:r>
          </a:p>
          <a:p>
            <a:pPr lvl="1"/>
            <a:r>
              <a:rPr lang="en-US" dirty="0" smtClean="0"/>
              <a:t>Installation of prototype oil pump with magnetic coupling</a:t>
            </a:r>
          </a:p>
          <a:p>
            <a:pPr lvl="1"/>
            <a:r>
              <a:rPr lang="en-US" dirty="0" smtClean="0"/>
              <a:t>QSCB-18-CP3 Change of oil injection connectors to allow oil injection regulation</a:t>
            </a:r>
            <a:endParaRPr lang="en-US" dirty="0"/>
          </a:p>
          <a:p>
            <a:r>
              <a:rPr lang="en-US" dirty="0" smtClean="0"/>
              <a:t>LHCC P2 QSCCA-2-CP2 </a:t>
            </a:r>
          </a:p>
          <a:p>
            <a:pPr lvl="1"/>
            <a:r>
              <a:rPr lang="en-US" dirty="0" smtClean="0"/>
              <a:t>Installation of missing damper</a:t>
            </a:r>
          </a:p>
          <a:p>
            <a:r>
              <a:rPr lang="en-US" dirty="0" smtClean="0"/>
              <a:t>LHC-P4 QSCA-4-CPA</a:t>
            </a:r>
          </a:p>
          <a:p>
            <a:pPr lvl="1"/>
            <a:r>
              <a:rPr lang="en-US" dirty="0" smtClean="0"/>
              <a:t>Study of alignment issue</a:t>
            </a:r>
          </a:p>
          <a:p>
            <a:r>
              <a:rPr lang="en-US" dirty="0" smtClean="0"/>
              <a:t>LHC-P6 QSCA-6-CP1</a:t>
            </a:r>
          </a:p>
          <a:p>
            <a:pPr lvl="1"/>
            <a:r>
              <a:rPr lang="en-US" dirty="0" smtClean="0"/>
              <a:t>Installation of prototype  </a:t>
            </a:r>
            <a:r>
              <a:rPr lang="en-US" dirty="0"/>
              <a:t>IMO </a:t>
            </a:r>
            <a:r>
              <a:rPr lang="en-US" dirty="0" smtClean="0"/>
              <a:t>oil pump skid</a:t>
            </a:r>
          </a:p>
          <a:p>
            <a:endParaRPr lang="en-US" dirty="0"/>
          </a:p>
          <a:p>
            <a:pPr lvl="3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8679656" y="1295400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ction Button: Forward or Next 5">
            <a:hlinkClick r:id="rId4" action="ppaction://hlinksldjump" highlightClick="1"/>
          </p:cNvPr>
          <p:cNvSpPr/>
          <p:nvPr/>
        </p:nvSpPr>
        <p:spPr>
          <a:xfrm>
            <a:off x="8679656" y="4572000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ction Button: Forward or Next 6">
            <a:hlinkClick r:id="rId5" action="ppaction://hlinksldjump" highlightClick="1"/>
          </p:cNvPr>
          <p:cNvSpPr/>
          <p:nvPr/>
        </p:nvSpPr>
        <p:spPr>
          <a:xfrm>
            <a:off x="8686800" y="3550443"/>
            <a:ext cx="228600" cy="246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2" y="129697"/>
            <a:ext cx="7470648" cy="635538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CPs</a:t>
            </a:r>
            <a:r>
              <a:rPr lang="fr-CH" dirty="0" smtClean="0"/>
              <a:t> major </a:t>
            </a:r>
            <a:r>
              <a:rPr lang="fr-CH" dirty="0" err="1" smtClean="0"/>
              <a:t>overhauling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35" y="3581400"/>
            <a:ext cx="7491365" cy="139882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00099" y="4038600"/>
            <a:ext cx="4305301" cy="1816573"/>
            <a:chOff x="800099" y="4038600"/>
            <a:chExt cx="4305301" cy="1816573"/>
          </a:xfrm>
        </p:grpSpPr>
        <p:sp>
          <p:nvSpPr>
            <p:cNvPr id="11" name="TextBox 10"/>
            <p:cNvSpPr txBox="1"/>
            <p:nvPr/>
          </p:nvSpPr>
          <p:spPr>
            <a:xfrm>
              <a:off x="800099" y="5208842"/>
              <a:ext cx="39861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Running </a:t>
              </a:r>
              <a:r>
                <a:rPr lang="fr-CH" dirty="0" err="1" smtClean="0"/>
                <a:t>hours</a:t>
              </a:r>
              <a:r>
                <a:rPr lang="fr-CH" dirty="0" smtClean="0"/>
                <a:t> </a:t>
              </a:r>
              <a:r>
                <a:rPr lang="fr-CH" dirty="0" err="1" smtClean="0"/>
                <a:t>difference</a:t>
              </a:r>
              <a:r>
                <a:rPr lang="fr-CH" dirty="0" smtClean="0"/>
                <a:t/>
              </a:r>
              <a:br>
                <a:rPr lang="fr-CH" dirty="0" smtClean="0"/>
              </a:br>
              <a:r>
                <a:rPr lang="fr-CH" dirty="0" smtClean="0"/>
                <a:t> ~1600 </a:t>
              </a:r>
              <a:r>
                <a:rPr lang="fr-CH" dirty="0" err="1" smtClean="0"/>
                <a:t>hours</a:t>
              </a:r>
              <a:r>
                <a:rPr lang="fr-CH" dirty="0" smtClean="0"/>
                <a:t> </a:t>
              </a:r>
              <a:r>
                <a:rPr lang="fr-CH" dirty="0" err="1" smtClean="0"/>
                <a:t>between</a:t>
              </a:r>
              <a:r>
                <a:rPr lang="fr-CH" dirty="0" smtClean="0"/>
                <a:t> CP1 and CP2 </a:t>
              </a:r>
              <a:endParaRPr lang="en-GB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793182" y="4038600"/>
              <a:ext cx="2312218" cy="1170242"/>
              <a:chOff x="2793182" y="4038600"/>
              <a:chExt cx="2312218" cy="117024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800600" y="4038600"/>
                <a:ext cx="304800" cy="45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Arrow Connector 12"/>
              <p:cNvCxnSpPr>
                <a:endCxn id="11" idx="0"/>
              </p:cNvCxnSpPr>
              <p:nvPr/>
            </p:nvCxnSpPr>
            <p:spPr>
              <a:xfrm flipH="1">
                <a:off x="2793182" y="4495800"/>
                <a:ext cx="2007418" cy="7130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Rectangle 13"/>
          <p:cNvSpPr/>
          <p:nvPr/>
        </p:nvSpPr>
        <p:spPr>
          <a:xfrm>
            <a:off x="2667000" y="1138475"/>
            <a:ext cx="1066800" cy="1604113"/>
          </a:xfrm>
          <a:prstGeom prst="rect">
            <a:avLst/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933450" y="1142388"/>
          <a:ext cx="4838700" cy="1600200"/>
        </p:xfrm>
        <a:graphic>
          <a:graphicData uri="http://schemas.openxmlformats.org/drawingml/2006/table">
            <a:tbl>
              <a:tblPr/>
              <a:tblGrid>
                <a:gridCol w="1727200"/>
                <a:gridCol w="1041400"/>
                <a:gridCol w="939800"/>
                <a:gridCol w="1130300"/>
              </a:tblGrid>
              <a:tr h="495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EYETS 2016/2017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Yets 2017/2018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greater 40'000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Between 32'000 and 40'000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Between 24'000 and 32'000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Between 16'000 and 24'000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Between 08'000 and 16'000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Between 0 and 8'000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73176" y="2838828"/>
            <a:ext cx="705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EYETS 2016/2017: No </a:t>
            </a:r>
            <a:r>
              <a:rPr lang="fr-CH" dirty="0" err="1" smtClean="0">
                <a:solidFill>
                  <a:srgbClr val="0070C0"/>
                </a:solidFill>
              </a:rPr>
              <a:t>compressor</a:t>
            </a:r>
            <a:r>
              <a:rPr lang="fr-CH" dirty="0" smtClean="0">
                <a:solidFill>
                  <a:srgbClr val="0070C0"/>
                </a:solidFill>
              </a:rPr>
              <a:t> to </a:t>
            </a:r>
            <a:r>
              <a:rPr lang="fr-CH" dirty="0" err="1" smtClean="0">
                <a:solidFill>
                  <a:srgbClr val="0070C0"/>
                </a:solidFill>
              </a:rPr>
              <a:t>be</a:t>
            </a:r>
            <a:r>
              <a:rPr lang="fr-CH" dirty="0" smtClean="0">
                <a:solidFill>
                  <a:srgbClr val="0070C0"/>
                </a:solidFill>
              </a:rPr>
              <a:t> sent for major </a:t>
            </a:r>
            <a:r>
              <a:rPr lang="fr-CH" dirty="0" err="1" smtClean="0">
                <a:solidFill>
                  <a:srgbClr val="0070C0"/>
                </a:solidFill>
              </a:rPr>
              <a:t>overhauling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786264" y="4052212"/>
            <a:ext cx="4016913" cy="1802960"/>
            <a:chOff x="4786264" y="4052212"/>
            <a:chExt cx="4016913" cy="1802960"/>
          </a:xfrm>
        </p:grpSpPr>
        <p:sp>
          <p:nvSpPr>
            <p:cNvPr id="15" name="Rectangle 14"/>
            <p:cNvSpPr/>
            <p:nvPr/>
          </p:nvSpPr>
          <p:spPr>
            <a:xfrm>
              <a:off x="5619750" y="4052212"/>
              <a:ext cx="3048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86264" y="5208841"/>
              <a:ext cx="40169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Total running </a:t>
              </a:r>
              <a:r>
                <a:rPr lang="fr-CH" dirty="0" err="1" smtClean="0"/>
                <a:t>hours</a:t>
              </a:r>
              <a:r>
                <a:rPr lang="fr-CH" dirty="0" smtClean="0"/>
                <a:t> </a:t>
              </a:r>
              <a:r>
                <a:rPr lang="fr-CH" dirty="0" err="1" smtClean="0"/>
                <a:t>difference</a:t>
              </a:r>
              <a:r>
                <a:rPr lang="fr-CH" dirty="0" smtClean="0"/>
                <a:t> ~11’000 </a:t>
              </a:r>
              <a:r>
                <a:rPr lang="fr-CH" dirty="0" err="1" smtClean="0"/>
                <a:t>hours</a:t>
              </a:r>
              <a:r>
                <a:rPr lang="fr-CH" dirty="0" smtClean="0"/>
                <a:t> </a:t>
              </a:r>
              <a:r>
                <a:rPr lang="fr-CH" dirty="0" err="1" smtClean="0"/>
                <a:t>between</a:t>
              </a:r>
              <a:r>
                <a:rPr lang="fr-CH" dirty="0" smtClean="0"/>
                <a:t> CP1 and CP4 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24550" y="4509412"/>
              <a:ext cx="704850" cy="80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7315199" y="4052212"/>
            <a:ext cx="304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3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6130" y="92176"/>
            <a:ext cx="8587047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CRG-ME : issues for decision of actions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0113" y="1031966"/>
            <a:ext cx="8513063" cy="522187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dirty="0" smtClean="0"/>
              <a:t>Concerns :</a:t>
            </a:r>
          </a:p>
          <a:p>
            <a:r>
              <a:rPr lang="en-US" dirty="0" smtClean="0"/>
              <a:t>Vibration issues and improvement like balancing, alignment;</a:t>
            </a:r>
          </a:p>
          <a:p>
            <a:pPr lvl="1"/>
            <a:r>
              <a:rPr lang="en-US" dirty="0" smtClean="0"/>
              <a:t>Caused by a lack of analysis expertise and a lack of communication S176 has not yet given any recommendation for machine improvements.</a:t>
            </a:r>
          </a:p>
          <a:p>
            <a:r>
              <a:rPr lang="en-US" dirty="0" smtClean="0"/>
              <a:t>Work orders type PM</a:t>
            </a:r>
          </a:p>
          <a:p>
            <a:pPr lvl="1"/>
            <a:r>
              <a:rPr lang="en-US" dirty="0" smtClean="0"/>
              <a:t>Decisions from the PM steering group meetings </a:t>
            </a:r>
            <a:r>
              <a:rPr lang="en-US" b="1" dirty="0" smtClean="0"/>
              <a:t>2015</a:t>
            </a:r>
            <a:r>
              <a:rPr lang="en-US" dirty="0" smtClean="0"/>
              <a:t> not yet fully implemented;</a:t>
            </a:r>
          </a:p>
          <a:p>
            <a:pPr lvl="1"/>
            <a:r>
              <a:rPr lang="en-US" dirty="0" smtClean="0"/>
              <a:t>Status change to «R-lance» not fully automatic;</a:t>
            </a:r>
          </a:p>
          <a:p>
            <a:pPr lvl="1"/>
            <a:r>
              <a:rPr lang="en-US" dirty="0" smtClean="0"/>
              <a:t>Status RADA-</a:t>
            </a:r>
            <a:r>
              <a:rPr lang="en-US" dirty="0" err="1" smtClean="0"/>
              <a:t>Accepte</a:t>
            </a:r>
            <a:r>
              <a:rPr lang="en-US" dirty="0" smtClean="0"/>
              <a:t> et </a:t>
            </a:r>
            <a:r>
              <a:rPr lang="en-US" dirty="0" err="1" smtClean="0"/>
              <a:t>Differe</a:t>
            </a:r>
            <a:r>
              <a:rPr lang="en-US" dirty="0" smtClean="0"/>
              <a:t> pour </a:t>
            </a:r>
            <a:r>
              <a:rPr lang="en-US" dirty="0" err="1" smtClean="0"/>
              <a:t>attente</a:t>
            </a:r>
            <a:r>
              <a:rPr lang="en-US" dirty="0" smtClean="0"/>
              <a:t> </a:t>
            </a:r>
            <a:r>
              <a:rPr lang="en-US" dirty="0" err="1" smtClean="0"/>
              <a:t>acces</a:t>
            </a:r>
            <a:r>
              <a:rPr lang="en-US" dirty="0" smtClean="0"/>
              <a:t> » created and used also for WO on compressor stations </a:t>
            </a:r>
          </a:p>
          <a:p>
            <a:r>
              <a:rPr lang="en-US" dirty="0" smtClean="0"/>
              <a:t>Equipment Running hours counters;</a:t>
            </a:r>
          </a:p>
          <a:p>
            <a:pPr lvl="1"/>
            <a:r>
              <a:rPr lang="en-US" dirty="0" smtClean="0"/>
              <a:t>Not fully reliable for compressors, oil pumps;</a:t>
            </a:r>
          </a:p>
          <a:p>
            <a:pPr lvl="1"/>
            <a:r>
              <a:rPr lang="en-US" dirty="0" smtClean="0"/>
              <a:t>Not reliable also for the other equipment</a:t>
            </a:r>
          </a:p>
          <a:p>
            <a:r>
              <a:rPr lang="en-US" dirty="0" smtClean="0"/>
              <a:t>Procedures and related documents</a:t>
            </a:r>
          </a:p>
          <a:p>
            <a:pPr lvl="1"/>
            <a:r>
              <a:rPr lang="en-US" dirty="0" smtClean="0"/>
              <a:t>Actually no procedure concerning mechanical tasks are approved;</a:t>
            </a:r>
          </a:p>
          <a:p>
            <a:pPr lvl="1"/>
            <a:r>
              <a:rPr lang="en-US" dirty="0" smtClean="0"/>
              <a:t>A lack of quality and QC is still noted for the LHC-TS tasks concerning preparation, performance and documentation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7E4931-62DF-4F6D-A87C-0C0C127317E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1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42" y="817419"/>
            <a:ext cx="8720833" cy="541712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CRG-ME : EYETS Work Orders (QCSM)</a:t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97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9695"/>
          <a:stretch/>
        </p:blipFill>
        <p:spPr>
          <a:xfrm>
            <a:off x="0" y="874568"/>
            <a:ext cx="14447366" cy="541193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CRG-ME : LHC Work Orders (</a:t>
            </a:r>
            <a:r>
              <a:rPr lang="en-US" sz="3200" dirty="0"/>
              <a:t>QCSM) </a:t>
            </a:r>
            <a:r>
              <a:rPr lang="en-US" sz="1800" dirty="0" smtClean="0"/>
              <a:t>(1)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720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9455" b="-212"/>
          <a:stretch/>
        </p:blipFill>
        <p:spPr>
          <a:xfrm>
            <a:off x="0" y="1428750"/>
            <a:ext cx="14447366" cy="3657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63518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CRG-ME : Work Orders (QCSM) </a:t>
            </a:r>
            <a:r>
              <a:rPr lang="en-US" sz="1800" dirty="0" smtClean="0"/>
              <a:t>(2)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555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12195"/>
            <a:ext cx="9144000" cy="61559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CRG-ME : </a:t>
            </a:r>
            <a:r>
              <a:rPr lang="en-US" sz="3200" dirty="0"/>
              <a:t>Work Orders (QCSM) </a:t>
            </a:r>
            <a:r>
              <a:rPr lang="en-US" sz="1800" dirty="0" smtClean="0"/>
              <a:t>(3-consolidations &amp; projects)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3935"/>
            <a:ext cx="17778585" cy="49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CERNPre¦üsentation1</Template>
  <TotalTime>22025</TotalTime>
  <Words>327</Words>
  <Application>Microsoft Office PowerPoint</Application>
  <PresentationFormat>On-screen Show (4:3)</PresentationFormat>
  <Paragraphs>96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CERNPre¦üsentation1</vt:lpstr>
      <vt:lpstr>PowerPoint Presentation</vt:lpstr>
      <vt:lpstr> SPECIAL CRG-TM:  EYETS 2016 CRG coordination meeting </vt:lpstr>
      <vt:lpstr>CRG-ME : LHC consolidations </vt:lpstr>
      <vt:lpstr>CPs major overhauling</vt:lpstr>
      <vt:lpstr>CRG-ME : issues for decision of 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Pump curve Desmi oil pump</vt:lpstr>
      <vt:lpstr>LHCB boosters discharge temperatures</vt:lpstr>
      <vt:lpstr>Lack of damper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Olivier Pirotte</cp:lastModifiedBy>
  <cp:revision>439</cp:revision>
  <cp:lastPrinted>2012-11-11T17:22:58Z</cp:lastPrinted>
  <dcterms:created xsi:type="dcterms:W3CDTF">2012-11-01T13:38:50Z</dcterms:created>
  <dcterms:modified xsi:type="dcterms:W3CDTF">2016-11-21T15:03:22Z</dcterms:modified>
</cp:coreProperties>
</file>