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1" r:id="rId1"/>
  </p:sldMasterIdLst>
  <p:notesMasterIdLst>
    <p:notesMasterId r:id="rId25"/>
  </p:notesMasterIdLst>
  <p:handoutMasterIdLst>
    <p:handoutMasterId r:id="rId26"/>
  </p:handoutMasterIdLst>
  <p:sldIdLst>
    <p:sldId id="256" r:id="rId2"/>
    <p:sldId id="298" r:id="rId3"/>
    <p:sldId id="302" r:id="rId4"/>
    <p:sldId id="299" r:id="rId5"/>
    <p:sldId id="303" r:id="rId6"/>
    <p:sldId id="300" r:id="rId7"/>
    <p:sldId id="301" r:id="rId8"/>
    <p:sldId id="307" r:id="rId9"/>
    <p:sldId id="308" r:id="rId10"/>
    <p:sldId id="304" r:id="rId11"/>
    <p:sldId id="291" r:id="rId12"/>
    <p:sldId id="305" r:id="rId13"/>
    <p:sldId id="268" r:id="rId14"/>
    <p:sldId id="257" r:id="rId15"/>
    <p:sldId id="295" r:id="rId16"/>
    <p:sldId id="297" r:id="rId17"/>
    <p:sldId id="290" r:id="rId18"/>
    <p:sldId id="284" r:id="rId19"/>
    <p:sldId id="277" r:id="rId20"/>
    <p:sldId id="293" r:id="rId21"/>
    <p:sldId id="306" r:id="rId22"/>
    <p:sldId id="309" r:id="rId23"/>
    <p:sldId id="273"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84" autoAdjust="0"/>
    <p:restoredTop sz="92186" autoAdjust="0"/>
  </p:normalViewPr>
  <p:slideViewPr>
    <p:cSldViewPr snapToGrid="0">
      <p:cViewPr>
        <p:scale>
          <a:sx n="139" d="100"/>
          <a:sy n="139" d="100"/>
        </p:scale>
        <p:origin x="584" y="72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00" d="100"/>
          <a:sy n="100" d="100"/>
        </p:scale>
        <p:origin x="3552" y="84"/>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5CC297-A6B4-4289-B672-34F015947838}" type="doc">
      <dgm:prSet loTypeId="urn:microsoft.com/office/officeart/2005/8/layout/process2" loCatId="process" qsTypeId="urn:microsoft.com/office/officeart/2005/8/quickstyle/simple1" qsCatId="simple" csTypeId="urn:microsoft.com/office/officeart/2005/8/colors/colorful3" csCatId="colorful" phldr="1"/>
      <dgm:spPr/>
    </dgm:pt>
    <dgm:pt modelId="{98F2EBC6-D881-414A-9B0E-1901CA885579}">
      <dgm:prSet phldrT="[Text]"/>
      <dgm:spPr/>
      <dgm:t>
        <a:bodyPr/>
        <a:lstStyle/>
        <a:p>
          <a:r>
            <a:rPr lang="en-US" dirty="0" smtClean="0"/>
            <a:t>Detector</a:t>
          </a:r>
          <a:endParaRPr lang="en-US" dirty="0"/>
        </a:p>
      </dgm:t>
    </dgm:pt>
    <dgm:pt modelId="{F94DCEC2-11F8-427B-A580-3054F466C62D}" type="parTrans" cxnId="{73812CF3-65E3-43C5-B6AB-7F6F5B9A400A}">
      <dgm:prSet/>
      <dgm:spPr/>
      <dgm:t>
        <a:bodyPr/>
        <a:lstStyle/>
        <a:p>
          <a:endParaRPr lang="en-US"/>
        </a:p>
      </dgm:t>
    </dgm:pt>
    <dgm:pt modelId="{B3E51BB4-88CB-4406-BE3D-36AE9C0D4BDD}" type="sibTrans" cxnId="{73812CF3-65E3-43C5-B6AB-7F6F5B9A400A}">
      <dgm:prSet/>
      <dgm:spPr/>
      <dgm:t>
        <a:bodyPr/>
        <a:lstStyle/>
        <a:p>
          <a:endParaRPr lang="en-US"/>
        </a:p>
      </dgm:t>
    </dgm:pt>
    <dgm:pt modelId="{E199920C-3BCE-4473-9147-A90D35CEDC13}">
      <dgm:prSet phldrT="[Text]"/>
      <dgm:spPr/>
      <dgm:t>
        <a:bodyPr/>
        <a:lstStyle/>
        <a:p>
          <a:r>
            <a:rPr lang="en-US" dirty="0" smtClean="0"/>
            <a:t>Data acquisition</a:t>
          </a:r>
        </a:p>
      </dgm:t>
    </dgm:pt>
    <dgm:pt modelId="{444B796F-5E02-418F-AD36-594429CAE15A}" type="parTrans" cxnId="{4BCD2649-1F47-4E18-876C-3F5076ADF3B5}">
      <dgm:prSet/>
      <dgm:spPr/>
      <dgm:t>
        <a:bodyPr/>
        <a:lstStyle/>
        <a:p>
          <a:endParaRPr lang="en-US"/>
        </a:p>
      </dgm:t>
    </dgm:pt>
    <dgm:pt modelId="{6BFAC499-F43B-477D-B65F-FF7E08F91006}" type="sibTrans" cxnId="{4BCD2649-1F47-4E18-876C-3F5076ADF3B5}">
      <dgm:prSet/>
      <dgm:spPr/>
      <dgm:t>
        <a:bodyPr/>
        <a:lstStyle/>
        <a:p>
          <a:endParaRPr lang="en-US"/>
        </a:p>
      </dgm:t>
    </dgm:pt>
    <dgm:pt modelId="{9DAED7B2-62B4-4ED2-8165-7CE70FFDFD57}">
      <dgm:prSet/>
      <dgm:spPr/>
      <dgm:t>
        <a:bodyPr/>
        <a:lstStyle/>
        <a:p>
          <a:r>
            <a:rPr lang="en-US" dirty="0" smtClean="0"/>
            <a:t>High Level Trigger farm</a:t>
          </a:r>
          <a:endParaRPr lang="en-US" dirty="0"/>
        </a:p>
      </dgm:t>
    </dgm:pt>
    <dgm:pt modelId="{E8A6C05F-FD5F-4117-AAAB-8F8916A8791F}" type="parTrans" cxnId="{5F524058-41B7-498A-B06D-91F086088F1F}">
      <dgm:prSet/>
      <dgm:spPr/>
      <dgm:t>
        <a:bodyPr/>
        <a:lstStyle/>
        <a:p>
          <a:endParaRPr lang="en-US"/>
        </a:p>
      </dgm:t>
    </dgm:pt>
    <dgm:pt modelId="{0869681C-2F53-4AC7-B908-BE5D1241C4C8}" type="sibTrans" cxnId="{5F524058-41B7-498A-B06D-91F086088F1F}">
      <dgm:prSet/>
      <dgm:spPr/>
      <dgm:t>
        <a:bodyPr/>
        <a:lstStyle/>
        <a:p>
          <a:endParaRPr lang="en-US"/>
        </a:p>
      </dgm:t>
    </dgm:pt>
    <dgm:pt modelId="{E148FBAC-6263-43B6-B4B9-1F738434F9E0}">
      <dgm:prSet/>
      <dgm:spPr/>
      <dgm:t>
        <a:bodyPr/>
        <a:lstStyle/>
        <a:p>
          <a:r>
            <a:rPr lang="en-US" dirty="0" smtClean="0"/>
            <a:t>CERN long term storage</a:t>
          </a:r>
          <a:endParaRPr lang="en-US" dirty="0"/>
        </a:p>
      </dgm:t>
    </dgm:pt>
    <dgm:pt modelId="{DF40AE00-EAF3-4912-AA94-9B270BB36A3E}" type="parTrans" cxnId="{70E29C97-1AFA-433F-BB51-646C0A93F8F8}">
      <dgm:prSet/>
      <dgm:spPr/>
      <dgm:t>
        <a:bodyPr/>
        <a:lstStyle/>
        <a:p>
          <a:endParaRPr lang="en-US"/>
        </a:p>
      </dgm:t>
    </dgm:pt>
    <dgm:pt modelId="{15DFDC35-DDEB-49BF-A3F5-CF2E8EAE9F29}" type="sibTrans" cxnId="{70E29C97-1AFA-433F-BB51-646C0A93F8F8}">
      <dgm:prSet/>
      <dgm:spPr/>
      <dgm:t>
        <a:bodyPr/>
        <a:lstStyle/>
        <a:p>
          <a:endParaRPr lang="en-US"/>
        </a:p>
      </dgm:t>
    </dgm:pt>
    <dgm:pt modelId="{3AE6E74E-D8CB-4910-A9A1-C8B0338486CB}">
      <dgm:prSet/>
      <dgm:spPr/>
      <dgm:t>
        <a:bodyPr/>
        <a:lstStyle/>
        <a:p>
          <a:r>
            <a:rPr lang="en-US" dirty="0" smtClean="0"/>
            <a:t>Offline physics analysis</a:t>
          </a:r>
          <a:endParaRPr lang="en-US" dirty="0"/>
        </a:p>
      </dgm:t>
    </dgm:pt>
    <dgm:pt modelId="{EE97FCF5-7D20-46AB-874E-31ECF1FD92C5}" type="parTrans" cxnId="{C93DA984-1DC5-4D71-A671-3403D80755B0}">
      <dgm:prSet/>
      <dgm:spPr/>
      <dgm:t>
        <a:bodyPr/>
        <a:lstStyle/>
        <a:p>
          <a:endParaRPr lang="en-US"/>
        </a:p>
      </dgm:t>
    </dgm:pt>
    <dgm:pt modelId="{C7B7C17A-5211-4918-AE95-011DA34BEE44}" type="sibTrans" cxnId="{C93DA984-1DC5-4D71-A671-3403D80755B0}">
      <dgm:prSet/>
      <dgm:spPr/>
      <dgm:t>
        <a:bodyPr/>
        <a:lstStyle/>
        <a:p>
          <a:endParaRPr lang="en-US"/>
        </a:p>
      </dgm:t>
    </dgm:pt>
    <dgm:pt modelId="{CBBFCBC9-E365-46E1-9927-41442237101E}" type="pres">
      <dgm:prSet presAssocID="{225CC297-A6B4-4289-B672-34F015947838}" presName="linearFlow" presStyleCnt="0">
        <dgm:presLayoutVars>
          <dgm:resizeHandles val="exact"/>
        </dgm:presLayoutVars>
      </dgm:prSet>
      <dgm:spPr/>
    </dgm:pt>
    <dgm:pt modelId="{DCC8DF19-7F91-45DB-B2B3-28ABAED35163}" type="pres">
      <dgm:prSet presAssocID="{98F2EBC6-D881-414A-9B0E-1901CA885579}" presName="node" presStyleLbl="node1" presStyleIdx="0" presStyleCnt="5">
        <dgm:presLayoutVars>
          <dgm:bulletEnabled val="1"/>
        </dgm:presLayoutVars>
      </dgm:prSet>
      <dgm:spPr/>
      <dgm:t>
        <a:bodyPr/>
        <a:lstStyle/>
        <a:p>
          <a:endParaRPr lang="en-US"/>
        </a:p>
      </dgm:t>
    </dgm:pt>
    <dgm:pt modelId="{D2690A51-F767-4860-8DDA-1CBA4A05474F}" type="pres">
      <dgm:prSet presAssocID="{B3E51BB4-88CB-4406-BE3D-36AE9C0D4BDD}" presName="sibTrans" presStyleLbl="sibTrans2D1" presStyleIdx="0" presStyleCnt="4"/>
      <dgm:spPr/>
      <dgm:t>
        <a:bodyPr/>
        <a:lstStyle/>
        <a:p>
          <a:endParaRPr lang="en-US"/>
        </a:p>
      </dgm:t>
    </dgm:pt>
    <dgm:pt modelId="{9E62169A-3307-46F0-8B12-D5E35A274CEE}" type="pres">
      <dgm:prSet presAssocID="{B3E51BB4-88CB-4406-BE3D-36AE9C0D4BDD}" presName="connectorText" presStyleLbl="sibTrans2D1" presStyleIdx="0" presStyleCnt="4"/>
      <dgm:spPr/>
      <dgm:t>
        <a:bodyPr/>
        <a:lstStyle/>
        <a:p>
          <a:endParaRPr lang="en-US"/>
        </a:p>
      </dgm:t>
    </dgm:pt>
    <dgm:pt modelId="{4DE7439C-D387-448C-A885-E0C70B06B572}" type="pres">
      <dgm:prSet presAssocID="{E199920C-3BCE-4473-9147-A90D35CEDC13}" presName="node" presStyleLbl="node1" presStyleIdx="1" presStyleCnt="5">
        <dgm:presLayoutVars>
          <dgm:bulletEnabled val="1"/>
        </dgm:presLayoutVars>
      </dgm:prSet>
      <dgm:spPr/>
      <dgm:t>
        <a:bodyPr/>
        <a:lstStyle/>
        <a:p>
          <a:endParaRPr lang="en-US"/>
        </a:p>
      </dgm:t>
    </dgm:pt>
    <dgm:pt modelId="{FEFFF2A2-9105-4EA2-9966-4EA79A374B30}" type="pres">
      <dgm:prSet presAssocID="{6BFAC499-F43B-477D-B65F-FF7E08F91006}" presName="sibTrans" presStyleLbl="sibTrans2D1" presStyleIdx="1" presStyleCnt="4"/>
      <dgm:spPr/>
      <dgm:t>
        <a:bodyPr/>
        <a:lstStyle/>
        <a:p>
          <a:endParaRPr lang="en-US"/>
        </a:p>
      </dgm:t>
    </dgm:pt>
    <dgm:pt modelId="{F17FCD85-5B71-4471-A270-CD9A4DED4555}" type="pres">
      <dgm:prSet presAssocID="{6BFAC499-F43B-477D-B65F-FF7E08F91006}" presName="connectorText" presStyleLbl="sibTrans2D1" presStyleIdx="1" presStyleCnt="4"/>
      <dgm:spPr/>
      <dgm:t>
        <a:bodyPr/>
        <a:lstStyle/>
        <a:p>
          <a:endParaRPr lang="en-US"/>
        </a:p>
      </dgm:t>
    </dgm:pt>
    <dgm:pt modelId="{48E0BC93-97BF-4F44-8D87-821F361577D5}" type="pres">
      <dgm:prSet presAssocID="{9DAED7B2-62B4-4ED2-8165-7CE70FFDFD57}" presName="node" presStyleLbl="node1" presStyleIdx="2" presStyleCnt="5">
        <dgm:presLayoutVars>
          <dgm:bulletEnabled val="1"/>
        </dgm:presLayoutVars>
      </dgm:prSet>
      <dgm:spPr/>
      <dgm:t>
        <a:bodyPr/>
        <a:lstStyle/>
        <a:p>
          <a:endParaRPr lang="en-US"/>
        </a:p>
      </dgm:t>
    </dgm:pt>
    <dgm:pt modelId="{FB9B3660-F825-40EE-829F-2C043E9C8958}" type="pres">
      <dgm:prSet presAssocID="{0869681C-2F53-4AC7-B908-BE5D1241C4C8}" presName="sibTrans" presStyleLbl="sibTrans2D1" presStyleIdx="2" presStyleCnt="4"/>
      <dgm:spPr/>
      <dgm:t>
        <a:bodyPr/>
        <a:lstStyle/>
        <a:p>
          <a:endParaRPr lang="en-US"/>
        </a:p>
      </dgm:t>
    </dgm:pt>
    <dgm:pt modelId="{45BCC193-DF55-47BB-93E9-DBF8BD0C164C}" type="pres">
      <dgm:prSet presAssocID="{0869681C-2F53-4AC7-B908-BE5D1241C4C8}" presName="connectorText" presStyleLbl="sibTrans2D1" presStyleIdx="2" presStyleCnt="4"/>
      <dgm:spPr/>
      <dgm:t>
        <a:bodyPr/>
        <a:lstStyle/>
        <a:p>
          <a:endParaRPr lang="en-US"/>
        </a:p>
      </dgm:t>
    </dgm:pt>
    <dgm:pt modelId="{60BC6885-4A95-4E34-B3DE-78722BD8BF4D}" type="pres">
      <dgm:prSet presAssocID="{E148FBAC-6263-43B6-B4B9-1F738434F9E0}" presName="node" presStyleLbl="node1" presStyleIdx="3" presStyleCnt="5">
        <dgm:presLayoutVars>
          <dgm:bulletEnabled val="1"/>
        </dgm:presLayoutVars>
      </dgm:prSet>
      <dgm:spPr/>
      <dgm:t>
        <a:bodyPr/>
        <a:lstStyle/>
        <a:p>
          <a:endParaRPr lang="en-US"/>
        </a:p>
      </dgm:t>
    </dgm:pt>
    <dgm:pt modelId="{AD8508BA-9CBB-474D-B93E-F972E2DC92F0}" type="pres">
      <dgm:prSet presAssocID="{15DFDC35-DDEB-49BF-A3F5-CF2E8EAE9F29}" presName="sibTrans" presStyleLbl="sibTrans2D1" presStyleIdx="3" presStyleCnt="4"/>
      <dgm:spPr/>
      <dgm:t>
        <a:bodyPr/>
        <a:lstStyle/>
        <a:p>
          <a:endParaRPr lang="en-US"/>
        </a:p>
      </dgm:t>
    </dgm:pt>
    <dgm:pt modelId="{566F9341-C7AA-4DCE-B689-AFA66316B91E}" type="pres">
      <dgm:prSet presAssocID="{15DFDC35-DDEB-49BF-A3F5-CF2E8EAE9F29}" presName="connectorText" presStyleLbl="sibTrans2D1" presStyleIdx="3" presStyleCnt="4"/>
      <dgm:spPr/>
      <dgm:t>
        <a:bodyPr/>
        <a:lstStyle/>
        <a:p>
          <a:endParaRPr lang="en-US"/>
        </a:p>
      </dgm:t>
    </dgm:pt>
    <dgm:pt modelId="{DECBECBC-55F3-4EF9-AE57-D7E7AFC42FEB}" type="pres">
      <dgm:prSet presAssocID="{3AE6E74E-D8CB-4910-A9A1-C8B0338486CB}" presName="node" presStyleLbl="node1" presStyleIdx="4" presStyleCnt="5">
        <dgm:presLayoutVars>
          <dgm:bulletEnabled val="1"/>
        </dgm:presLayoutVars>
      </dgm:prSet>
      <dgm:spPr/>
      <dgm:t>
        <a:bodyPr/>
        <a:lstStyle/>
        <a:p>
          <a:endParaRPr lang="en-US"/>
        </a:p>
      </dgm:t>
    </dgm:pt>
  </dgm:ptLst>
  <dgm:cxnLst>
    <dgm:cxn modelId="{C90FEF30-7432-47E8-BD4D-20CE50EAFA2A}" type="presOf" srcId="{0869681C-2F53-4AC7-B908-BE5D1241C4C8}" destId="{45BCC193-DF55-47BB-93E9-DBF8BD0C164C}" srcOrd="1" destOrd="0" presId="urn:microsoft.com/office/officeart/2005/8/layout/process2"/>
    <dgm:cxn modelId="{43240005-1B0E-4D86-9A9E-1E11534EA444}" type="presOf" srcId="{15DFDC35-DDEB-49BF-A3F5-CF2E8EAE9F29}" destId="{566F9341-C7AA-4DCE-B689-AFA66316B91E}" srcOrd="1" destOrd="0" presId="urn:microsoft.com/office/officeart/2005/8/layout/process2"/>
    <dgm:cxn modelId="{5F524058-41B7-498A-B06D-91F086088F1F}" srcId="{225CC297-A6B4-4289-B672-34F015947838}" destId="{9DAED7B2-62B4-4ED2-8165-7CE70FFDFD57}" srcOrd="2" destOrd="0" parTransId="{E8A6C05F-FD5F-4117-AAAB-8F8916A8791F}" sibTransId="{0869681C-2F53-4AC7-B908-BE5D1241C4C8}"/>
    <dgm:cxn modelId="{4BCD2649-1F47-4E18-876C-3F5076ADF3B5}" srcId="{225CC297-A6B4-4289-B672-34F015947838}" destId="{E199920C-3BCE-4473-9147-A90D35CEDC13}" srcOrd="1" destOrd="0" parTransId="{444B796F-5E02-418F-AD36-594429CAE15A}" sibTransId="{6BFAC499-F43B-477D-B65F-FF7E08F91006}"/>
    <dgm:cxn modelId="{73812CF3-65E3-43C5-B6AB-7F6F5B9A400A}" srcId="{225CC297-A6B4-4289-B672-34F015947838}" destId="{98F2EBC6-D881-414A-9B0E-1901CA885579}" srcOrd="0" destOrd="0" parTransId="{F94DCEC2-11F8-427B-A580-3054F466C62D}" sibTransId="{B3E51BB4-88CB-4406-BE3D-36AE9C0D4BDD}"/>
    <dgm:cxn modelId="{3B8976D8-4AD8-4480-BE5D-DA24782C5387}" type="presOf" srcId="{225CC297-A6B4-4289-B672-34F015947838}" destId="{CBBFCBC9-E365-46E1-9927-41442237101E}" srcOrd="0" destOrd="0" presId="urn:microsoft.com/office/officeart/2005/8/layout/process2"/>
    <dgm:cxn modelId="{77DB69AC-F109-43A1-9638-7914939ADEC8}" type="presOf" srcId="{98F2EBC6-D881-414A-9B0E-1901CA885579}" destId="{DCC8DF19-7F91-45DB-B2B3-28ABAED35163}" srcOrd="0" destOrd="0" presId="urn:microsoft.com/office/officeart/2005/8/layout/process2"/>
    <dgm:cxn modelId="{CC221B3C-8C56-4841-B3C2-5D0B194AAAED}" type="presOf" srcId="{B3E51BB4-88CB-4406-BE3D-36AE9C0D4BDD}" destId="{D2690A51-F767-4860-8DDA-1CBA4A05474F}" srcOrd="0" destOrd="0" presId="urn:microsoft.com/office/officeart/2005/8/layout/process2"/>
    <dgm:cxn modelId="{007C567B-F70F-4D76-B50F-6E10F5E74E68}" type="presOf" srcId="{3AE6E74E-D8CB-4910-A9A1-C8B0338486CB}" destId="{DECBECBC-55F3-4EF9-AE57-D7E7AFC42FEB}" srcOrd="0" destOrd="0" presId="urn:microsoft.com/office/officeart/2005/8/layout/process2"/>
    <dgm:cxn modelId="{70E29C97-1AFA-433F-BB51-646C0A93F8F8}" srcId="{225CC297-A6B4-4289-B672-34F015947838}" destId="{E148FBAC-6263-43B6-B4B9-1F738434F9E0}" srcOrd="3" destOrd="0" parTransId="{DF40AE00-EAF3-4912-AA94-9B270BB36A3E}" sibTransId="{15DFDC35-DDEB-49BF-A3F5-CF2E8EAE9F29}"/>
    <dgm:cxn modelId="{40D3EAC7-6955-42A4-8A35-9D1F4C55E6C3}" type="presOf" srcId="{15DFDC35-DDEB-49BF-A3F5-CF2E8EAE9F29}" destId="{AD8508BA-9CBB-474D-B93E-F972E2DC92F0}" srcOrd="0" destOrd="0" presId="urn:microsoft.com/office/officeart/2005/8/layout/process2"/>
    <dgm:cxn modelId="{C93DA984-1DC5-4D71-A671-3403D80755B0}" srcId="{225CC297-A6B4-4289-B672-34F015947838}" destId="{3AE6E74E-D8CB-4910-A9A1-C8B0338486CB}" srcOrd="4" destOrd="0" parTransId="{EE97FCF5-7D20-46AB-874E-31ECF1FD92C5}" sibTransId="{C7B7C17A-5211-4918-AE95-011DA34BEE44}"/>
    <dgm:cxn modelId="{C2EA5EB6-CA84-451A-985E-0D8745C0B5C9}" type="presOf" srcId="{6BFAC499-F43B-477D-B65F-FF7E08F91006}" destId="{F17FCD85-5B71-4471-A270-CD9A4DED4555}" srcOrd="1" destOrd="0" presId="urn:microsoft.com/office/officeart/2005/8/layout/process2"/>
    <dgm:cxn modelId="{98E45E84-F1C5-4915-A352-4A0A81A6EE83}" type="presOf" srcId="{6BFAC499-F43B-477D-B65F-FF7E08F91006}" destId="{FEFFF2A2-9105-4EA2-9966-4EA79A374B30}" srcOrd="0" destOrd="0" presId="urn:microsoft.com/office/officeart/2005/8/layout/process2"/>
    <dgm:cxn modelId="{35018AFA-9AD3-498B-8B81-CB6A5F06F124}" type="presOf" srcId="{E148FBAC-6263-43B6-B4B9-1F738434F9E0}" destId="{60BC6885-4A95-4E34-B3DE-78722BD8BF4D}" srcOrd="0" destOrd="0" presId="urn:microsoft.com/office/officeart/2005/8/layout/process2"/>
    <dgm:cxn modelId="{D4B1ED71-F3E1-43D8-BB07-3927529056FC}" type="presOf" srcId="{E199920C-3BCE-4473-9147-A90D35CEDC13}" destId="{4DE7439C-D387-448C-A885-E0C70B06B572}" srcOrd="0" destOrd="0" presId="urn:microsoft.com/office/officeart/2005/8/layout/process2"/>
    <dgm:cxn modelId="{486669EE-4538-4F47-8D22-71D316CF1963}" type="presOf" srcId="{0869681C-2F53-4AC7-B908-BE5D1241C4C8}" destId="{FB9B3660-F825-40EE-829F-2C043E9C8958}" srcOrd="0" destOrd="0" presId="urn:microsoft.com/office/officeart/2005/8/layout/process2"/>
    <dgm:cxn modelId="{D2C14AB9-C9EA-4163-B5D9-918607FA43FC}" type="presOf" srcId="{9DAED7B2-62B4-4ED2-8165-7CE70FFDFD57}" destId="{48E0BC93-97BF-4F44-8D87-821F361577D5}" srcOrd="0" destOrd="0" presId="urn:microsoft.com/office/officeart/2005/8/layout/process2"/>
    <dgm:cxn modelId="{1F71F94D-9DC8-45D0-9BE6-86C65E1F62B9}" type="presOf" srcId="{B3E51BB4-88CB-4406-BE3D-36AE9C0D4BDD}" destId="{9E62169A-3307-46F0-8B12-D5E35A274CEE}" srcOrd="1" destOrd="0" presId="urn:microsoft.com/office/officeart/2005/8/layout/process2"/>
    <dgm:cxn modelId="{3CA6B267-1C82-4D3E-900A-C503B867214B}" type="presParOf" srcId="{CBBFCBC9-E365-46E1-9927-41442237101E}" destId="{DCC8DF19-7F91-45DB-B2B3-28ABAED35163}" srcOrd="0" destOrd="0" presId="urn:microsoft.com/office/officeart/2005/8/layout/process2"/>
    <dgm:cxn modelId="{F5C45017-FC90-4055-B9C2-850C17D75677}" type="presParOf" srcId="{CBBFCBC9-E365-46E1-9927-41442237101E}" destId="{D2690A51-F767-4860-8DDA-1CBA4A05474F}" srcOrd="1" destOrd="0" presId="urn:microsoft.com/office/officeart/2005/8/layout/process2"/>
    <dgm:cxn modelId="{F50F161A-ABA7-4E20-89EE-AEB315628D4D}" type="presParOf" srcId="{D2690A51-F767-4860-8DDA-1CBA4A05474F}" destId="{9E62169A-3307-46F0-8B12-D5E35A274CEE}" srcOrd="0" destOrd="0" presId="urn:microsoft.com/office/officeart/2005/8/layout/process2"/>
    <dgm:cxn modelId="{80B6DE62-2706-432F-A8EB-EB9AC9377AFF}" type="presParOf" srcId="{CBBFCBC9-E365-46E1-9927-41442237101E}" destId="{4DE7439C-D387-448C-A885-E0C70B06B572}" srcOrd="2" destOrd="0" presId="urn:microsoft.com/office/officeart/2005/8/layout/process2"/>
    <dgm:cxn modelId="{63C9B2B2-FDF6-48C3-80F3-615940EEC49F}" type="presParOf" srcId="{CBBFCBC9-E365-46E1-9927-41442237101E}" destId="{FEFFF2A2-9105-4EA2-9966-4EA79A374B30}" srcOrd="3" destOrd="0" presId="urn:microsoft.com/office/officeart/2005/8/layout/process2"/>
    <dgm:cxn modelId="{B86D0C0D-9D79-43E7-AFBB-D7CD53630DE4}" type="presParOf" srcId="{FEFFF2A2-9105-4EA2-9966-4EA79A374B30}" destId="{F17FCD85-5B71-4471-A270-CD9A4DED4555}" srcOrd="0" destOrd="0" presId="urn:microsoft.com/office/officeart/2005/8/layout/process2"/>
    <dgm:cxn modelId="{1667D2D6-6F28-445C-802E-7DB534C6B501}" type="presParOf" srcId="{CBBFCBC9-E365-46E1-9927-41442237101E}" destId="{48E0BC93-97BF-4F44-8D87-821F361577D5}" srcOrd="4" destOrd="0" presId="urn:microsoft.com/office/officeart/2005/8/layout/process2"/>
    <dgm:cxn modelId="{C8E9D1B7-E612-4DCA-A54A-DF33DF9F8B9F}" type="presParOf" srcId="{CBBFCBC9-E365-46E1-9927-41442237101E}" destId="{FB9B3660-F825-40EE-829F-2C043E9C8958}" srcOrd="5" destOrd="0" presId="urn:microsoft.com/office/officeart/2005/8/layout/process2"/>
    <dgm:cxn modelId="{EC967C64-06E0-4889-936A-20ABA15CAD36}" type="presParOf" srcId="{FB9B3660-F825-40EE-829F-2C043E9C8958}" destId="{45BCC193-DF55-47BB-93E9-DBF8BD0C164C}" srcOrd="0" destOrd="0" presId="urn:microsoft.com/office/officeart/2005/8/layout/process2"/>
    <dgm:cxn modelId="{000635B6-6C11-4F96-8A29-709965E9B7FE}" type="presParOf" srcId="{CBBFCBC9-E365-46E1-9927-41442237101E}" destId="{60BC6885-4A95-4E34-B3DE-78722BD8BF4D}" srcOrd="6" destOrd="0" presId="urn:microsoft.com/office/officeart/2005/8/layout/process2"/>
    <dgm:cxn modelId="{6A07F087-CB08-4C66-8E64-DF8E22187192}" type="presParOf" srcId="{CBBFCBC9-E365-46E1-9927-41442237101E}" destId="{AD8508BA-9CBB-474D-B93E-F972E2DC92F0}" srcOrd="7" destOrd="0" presId="urn:microsoft.com/office/officeart/2005/8/layout/process2"/>
    <dgm:cxn modelId="{89F28ABB-3808-4F91-883E-6CE54374F205}" type="presParOf" srcId="{AD8508BA-9CBB-474D-B93E-F972E2DC92F0}" destId="{566F9341-C7AA-4DCE-B689-AFA66316B91E}" srcOrd="0" destOrd="0" presId="urn:microsoft.com/office/officeart/2005/8/layout/process2"/>
    <dgm:cxn modelId="{32D0F959-2809-426E-9B0F-2DED3FA1C5E3}" type="presParOf" srcId="{CBBFCBC9-E365-46E1-9927-41442237101E}" destId="{DECBECBC-55F3-4EF9-AE57-D7E7AFC42FEB}"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8DF19-7F91-45DB-B2B3-28ABAED35163}">
      <dsp:nvSpPr>
        <dsp:cNvPr id="0" name=""/>
        <dsp:cNvSpPr/>
      </dsp:nvSpPr>
      <dsp:spPr>
        <a:xfrm>
          <a:off x="1190571" y="597"/>
          <a:ext cx="1535259" cy="699335"/>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Detector</a:t>
          </a:r>
          <a:endParaRPr lang="en-US" sz="1800" kern="1200" dirty="0"/>
        </a:p>
      </dsp:txBody>
      <dsp:txXfrm>
        <a:off x="1211054" y="21080"/>
        <a:ext cx="1494293" cy="658369"/>
      </dsp:txXfrm>
    </dsp:sp>
    <dsp:sp modelId="{D2690A51-F767-4860-8DDA-1CBA4A05474F}">
      <dsp:nvSpPr>
        <dsp:cNvPr id="0" name=""/>
        <dsp:cNvSpPr/>
      </dsp:nvSpPr>
      <dsp:spPr>
        <a:xfrm rot="5400000">
          <a:off x="1827076" y="717416"/>
          <a:ext cx="262250" cy="31470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863792" y="743641"/>
        <a:ext cx="188820" cy="183575"/>
      </dsp:txXfrm>
    </dsp:sp>
    <dsp:sp modelId="{4DE7439C-D387-448C-A885-E0C70B06B572}">
      <dsp:nvSpPr>
        <dsp:cNvPr id="0" name=""/>
        <dsp:cNvSpPr/>
      </dsp:nvSpPr>
      <dsp:spPr>
        <a:xfrm>
          <a:off x="1190571" y="1049600"/>
          <a:ext cx="1535259" cy="699335"/>
        </a:xfrm>
        <a:prstGeom prst="roundRect">
          <a:avLst>
            <a:gd name="adj" fmla="val 10000"/>
          </a:avLst>
        </a:prstGeom>
        <a:solidFill>
          <a:schemeClr val="accent3">
            <a:hueOff val="-308516"/>
            <a:satOff val="-5418"/>
            <a:lumOff val="-98"/>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Data acquisition</a:t>
          </a:r>
        </a:p>
      </dsp:txBody>
      <dsp:txXfrm>
        <a:off x="1211054" y="1070083"/>
        <a:ext cx="1494293" cy="658369"/>
      </dsp:txXfrm>
    </dsp:sp>
    <dsp:sp modelId="{FEFFF2A2-9105-4EA2-9966-4EA79A374B30}">
      <dsp:nvSpPr>
        <dsp:cNvPr id="0" name=""/>
        <dsp:cNvSpPr/>
      </dsp:nvSpPr>
      <dsp:spPr>
        <a:xfrm rot="5400000">
          <a:off x="1827076" y="1766419"/>
          <a:ext cx="262250" cy="314700"/>
        </a:xfrm>
        <a:prstGeom prst="rightArrow">
          <a:avLst>
            <a:gd name="adj1" fmla="val 60000"/>
            <a:gd name="adj2" fmla="val 50000"/>
          </a:avLst>
        </a:prstGeom>
        <a:solidFill>
          <a:schemeClr val="accent3">
            <a:hueOff val="-411355"/>
            <a:satOff val="-7224"/>
            <a:lumOff val="-13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863792" y="1792644"/>
        <a:ext cx="188820" cy="183575"/>
      </dsp:txXfrm>
    </dsp:sp>
    <dsp:sp modelId="{48E0BC93-97BF-4F44-8D87-821F361577D5}">
      <dsp:nvSpPr>
        <dsp:cNvPr id="0" name=""/>
        <dsp:cNvSpPr/>
      </dsp:nvSpPr>
      <dsp:spPr>
        <a:xfrm>
          <a:off x="1190571" y="2098604"/>
          <a:ext cx="1535259" cy="699335"/>
        </a:xfrm>
        <a:prstGeom prst="roundRect">
          <a:avLst>
            <a:gd name="adj" fmla="val 10000"/>
          </a:avLst>
        </a:prstGeom>
        <a:solidFill>
          <a:schemeClr val="accent3">
            <a:hueOff val="-617032"/>
            <a:satOff val="-10836"/>
            <a:lumOff val="-196"/>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High Level Trigger farm</a:t>
          </a:r>
          <a:endParaRPr lang="en-US" sz="1800" kern="1200" dirty="0"/>
        </a:p>
      </dsp:txBody>
      <dsp:txXfrm>
        <a:off x="1211054" y="2119087"/>
        <a:ext cx="1494293" cy="658369"/>
      </dsp:txXfrm>
    </dsp:sp>
    <dsp:sp modelId="{FB9B3660-F825-40EE-829F-2C043E9C8958}">
      <dsp:nvSpPr>
        <dsp:cNvPr id="0" name=""/>
        <dsp:cNvSpPr/>
      </dsp:nvSpPr>
      <dsp:spPr>
        <a:xfrm rot="5400000">
          <a:off x="1827076" y="2815423"/>
          <a:ext cx="262250" cy="314700"/>
        </a:xfrm>
        <a:prstGeom prst="rightArrow">
          <a:avLst>
            <a:gd name="adj1" fmla="val 60000"/>
            <a:gd name="adj2" fmla="val 50000"/>
          </a:avLst>
        </a:prstGeom>
        <a:solidFill>
          <a:schemeClr val="accent3">
            <a:hueOff val="-822709"/>
            <a:satOff val="-14447"/>
            <a:lumOff val="-2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863792" y="2841648"/>
        <a:ext cx="188820" cy="183575"/>
      </dsp:txXfrm>
    </dsp:sp>
    <dsp:sp modelId="{60BC6885-4A95-4E34-B3DE-78722BD8BF4D}">
      <dsp:nvSpPr>
        <dsp:cNvPr id="0" name=""/>
        <dsp:cNvSpPr/>
      </dsp:nvSpPr>
      <dsp:spPr>
        <a:xfrm>
          <a:off x="1190571" y="3147607"/>
          <a:ext cx="1535259" cy="699335"/>
        </a:xfrm>
        <a:prstGeom prst="roundRect">
          <a:avLst>
            <a:gd name="adj" fmla="val 10000"/>
          </a:avLst>
        </a:prstGeom>
        <a:solidFill>
          <a:schemeClr val="accent3">
            <a:hueOff val="-925548"/>
            <a:satOff val="-16253"/>
            <a:lumOff val="-294"/>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CERN long term storage</a:t>
          </a:r>
          <a:endParaRPr lang="en-US" sz="1800" kern="1200" dirty="0"/>
        </a:p>
      </dsp:txBody>
      <dsp:txXfrm>
        <a:off x="1211054" y="3168090"/>
        <a:ext cx="1494293" cy="658369"/>
      </dsp:txXfrm>
    </dsp:sp>
    <dsp:sp modelId="{AD8508BA-9CBB-474D-B93E-F972E2DC92F0}">
      <dsp:nvSpPr>
        <dsp:cNvPr id="0" name=""/>
        <dsp:cNvSpPr/>
      </dsp:nvSpPr>
      <dsp:spPr>
        <a:xfrm rot="5400000">
          <a:off x="1827076" y="3864426"/>
          <a:ext cx="262250" cy="314700"/>
        </a:xfrm>
        <a:prstGeom prst="rightArrow">
          <a:avLst>
            <a:gd name="adj1" fmla="val 60000"/>
            <a:gd name="adj2" fmla="val 50000"/>
          </a:avLst>
        </a:prstGeom>
        <a:solidFill>
          <a:schemeClr val="accent3">
            <a:hueOff val="-1234064"/>
            <a:satOff val="-21671"/>
            <a:lumOff val="-39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863792" y="3890651"/>
        <a:ext cx="188820" cy="183575"/>
      </dsp:txXfrm>
    </dsp:sp>
    <dsp:sp modelId="{DECBECBC-55F3-4EF9-AE57-D7E7AFC42FEB}">
      <dsp:nvSpPr>
        <dsp:cNvPr id="0" name=""/>
        <dsp:cNvSpPr/>
      </dsp:nvSpPr>
      <dsp:spPr>
        <a:xfrm>
          <a:off x="1190571" y="4196610"/>
          <a:ext cx="1535259" cy="699335"/>
        </a:xfrm>
        <a:prstGeom prst="roundRect">
          <a:avLst>
            <a:gd name="adj" fmla="val 10000"/>
          </a:avLst>
        </a:prstGeom>
        <a:solidFill>
          <a:schemeClr val="accent3">
            <a:hueOff val="-1234064"/>
            <a:satOff val="-21671"/>
            <a:lumOff val="-392"/>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Offline physics analysis</a:t>
          </a:r>
          <a:endParaRPr lang="en-US" sz="1800" kern="1200" dirty="0"/>
        </a:p>
      </dsp:txBody>
      <dsp:txXfrm>
        <a:off x="1211054" y="4217093"/>
        <a:ext cx="1494293" cy="658369"/>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17247B-8371-4EE6-AC2A-0D6816B9893B}" type="datetimeFigureOut">
              <a:rPr lang="en-US" smtClean="0"/>
              <a:t>1/12/17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E4ED5D-BF7E-42EB-86B7-A3EF613F6867}" type="slidenum">
              <a:rPr lang="en-US" smtClean="0"/>
              <a:t>‹#›</a:t>
            </a:fld>
            <a:endParaRPr lang="en-US"/>
          </a:p>
        </p:txBody>
      </p:sp>
    </p:spTree>
    <p:extLst>
      <p:ext uri="{BB962C8B-B14F-4D97-AF65-F5344CB8AC3E}">
        <p14:creationId xmlns:p14="http://schemas.microsoft.com/office/powerpoint/2010/main" val="14674596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942423-2942-4A27-824A-F1FEDC7F00D5}" type="datetimeFigureOut">
              <a:rPr lang="en-US" smtClean="0"/>
              <a:t>1/12/17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A7683C-A6AB-452B-A5DB-2D2E36E34897}" type="slidenum">
              <a:rPr lang="en-US" smtClean="0"/>
              <a:t>‹#›</a:t>
            </a:fld>
            <a:endParaRPr lang="en-US"/>
          </a:p>
        </p:txBody>
      </p:sp>
    </p:spTree>
    <p:extLst>
      <p:ext uri="{BB962C8B-B14F-4D97-AF65-F5344CB8AC3E}">
        <p14:creationId xmlns:p14="http://schemas.microsoft.com/office/powerpoint/2010/main" val="305138150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1A7683C-A6AB-452B-A5DB-2D2E36E34897}" type="slidenum">
              <a:rPr lang="en-US" smtClean="0"/>
              <a:t>1</a:t>
            </a:fld>
            <a:endParaRPr lang="en-US"/>
          </a:p>
        </p:txBody>
      </p:sp>
    </p:spTree>
    <p:extLst>
      <p:ext uri="{BB962C8B-B14F-4D97-AF65-F5344CB8AC3E}">
        <p14:creationId xmlns:p14="http://schemas.microsoft.com/office/powerpoint/2010/main" val="2070679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studying 100G Ethernet, </a:t>
            </a:r>
            <a:r>
              <a:rPr lang="en-US" baseline="0" dirty="0" err="1" smtClean="0"/>
              <a:t>InfiniBand</a:t>
            </a:r>
            <a:r>
              <a:rPr lang="en-US" baseline="0" dirty="0" smtClean="0"/>
              <a:t> EDR, Intel </a:t>
            </a:r>
            <a:r>
              <a:rPr lang="en-US" baseline="0" dirty="0" err="1" smtClean="0"/>
              <a:t>Openpath</a:t>
            </a:r>
            <a:r>
              <a:rPr lang="en-US" baseline="0" dirty="0" smtClean="0"/>
              <a:t> , this is a throughput problem (40 </a:t>
            </a:r>
            <a:r>
              <a:rPr lang="en-US" baseline="0" dirty="0" err="1" smtClean="0"/>
              <a:t>tbit</a:t>
            </a:r>
            <a:r>
              <a:rPr lang="en-US" baseline="0" dirty="0" smtClean="0"/>
              <a:t>/s!), we are not particularly latency sensitive (within reason).  Number of links and </a:t>
            </a:r>
            <a:r>
              <a:rPr lang="en-US" baseline="0" dirty="0" err="1" smtClean="0"/>
              <a:t>subfarms</a:t>
            </a:r>
            <a:r>
              <a:rPr lang="en-US" baseline="0" dirty="0" smtClean="0"/>
              <a:t> are indicative only. Total is estimated to be about 4000 servers in the </a:t>
            </a:r>
            <a:r>
              <a:rPr lang="en-US" baseline="0" dirty="0" err="1" smtClean="0"/>
              <a:t>Eventfilter</a:t>
            </a:r>
            <a:r>
              <a:rPr lang="en-US" baseline="0" dirty="0" smtClean="0"/>
              <a:t> Farm. </a:t>
            </a:r>
            <a:endParaRPr lang="en-US" dirty="0"/>
          </a:p>
        </p:txBody>
      </p:sp>
      <p:sp>
        <p:nvSpPr>
          <p:cNvPr id="4" name="Slide Number Placeholder 3"/>
          <p:cNvSpPr>
            <a:spLocks noGrp="1"/>
          </p:cNvSpPr>
          <p:nvPr>
            <p:ph type="sldNum" sz="quarter" idx="10"/>
          </p:nvPr>
        </p:nvSpPr>
        <p:spPr/>
        <p:txBody>
          <a:bodyPr/>
          <a:lstStyle/>
          <a:p>
            <a:fld id="{21A7683C-A6AB-452B-A5DB-2D2E36E34897}" type="slidenum">
              <a:rPr lang="en-US" smtClean="0"/>
              <a:t>14</a:t>
            </a:fld>
            <a:endParaRPr lang="en-US"/>
          </a:p>
        </p:txBody>
      </p:sp>
    </p:spTree>
    <p:extLst>
      <p:ext uri="{BB962C8B-B14F-4D97-AF65-F5344CB8AC3E}">
        <p14:creationId xmlns:p14="http://schemas.microsoft.com/office/powerpoint/2010/main" val="3063362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Event-builder server need to exchange data with each other,</a:t>
            </a:r>
            <a:r>
              <a:rPr lang="en-US" baseline="0" dirty="0" smtClean="0"/>
              <a:t> because each contains only a small fraction of each event (collision). But we need the entire collision in a single computer to run our algorithms. This collection of event-”fragments” is called “event-building”. It’s a consecutive many-to-one communication (challenging on any network fabric).</a:t>
            </a:r>
            <a:endParaRPr lang="en-US" dirty="0"/>
          </a:p>
        </p:txBody>
      </p:sp>
      <p:sp>
        <p:nvSpPr>
          <p:cNvPr id="4" name="Slide Number Placeholder 3"/>
          <p:cNvSpPr>
            <a:spLocks noGrp="1"/>
          </p:cNvSpPr>
          <p:nvPr>
            <p:ph type="sldNum" sz="quarter" idx="10"/>
          </p:nvPr>
        </p:nvSpPr>
        <p:spPr/>
        <p:txBody>
          <a:bodyPr/>
          <a:lstStyle/>
          <a:p>
            <a:fld id="{21A7683C-A6AB-452B-A5DB-2D2E36E34897}" type="slidenum">
              <a:rPr lang="en-US" smtClean="0"/>
              <a:t>17</a:t>
            </a:fld>
            <a:endParaRPr lang="en-US"/>
          </a:p>
        </p:txBody>
      </p:sp>
    </p:spTree>
    <p:extLst>
      <p:ext uri="{BB962C8B-B14F-4D97-AF65-F5344CB8AC3E}">
        <p14:creationId xmlns:p14="http://schemas.microsoft.com/office/powerpoint/2010/main" val="354860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In-house</a:t>
            </a:r>
            <a:r>
              <a:rPr lang="en-US" baseline="0" dirty="0" smtClean="0"/>
              <a:t> built </a:t>
            </a:r>
            <a:r>
              <a:rPr lang="en-US" baseline="0" dirty="0" err="1" smtClean="0"/>
              <a:t>PCIe</a:t>
            </a:r>
            <a:r>
              <a:rPr lang="en-US" baseline="0" dirty="0" smtClean="0"/>
              <a:t> card to receive data from custom links into a server PC </a:t>
            </a:r>
            <a:endParaRPr lang="en-US" dirty="0"/>
          </a:p>
        </p:txBody>
      </p:sp>
      <p:sp>
        <p:nvSpPr>
          <p:cNvPr id="4" name="Slide Number Placeholder 3"/>
          <p:cNvSpPr>
            <a:spLocks noGrp="1"/>
          </p:cNvSpPr>
          <p:nvPr>
            <p:ph type="sldNum" sz="quarter" idx="10"/>
          </p:nvPr>
        </p:nvSpPr>
        <p:spPr/>
        <p:txBody>
          <a:bodyPr/>
          <a:lstStyle/>
          <a:p>
            <a:fld id="{21A7683C-A6AB-452B-A5DB-2D2E36E34897}" type="slidenum">
              <a:rPr lang="en-US" smtClean="0"/>
              <a:t>18</a:t>
            </a:fld>
            <a:endParaRPr lang="en-US"/>
          </a:p>
        </p:txBody>
      </p:sp>
    </p:spTree>
    <p:extLst>
      <p:ext uri="{BB962C8B-B14F-4D97-AF65-F5344CB8AC3E}">
        <p14:creationId xmlns:p14="http://schemas.microsoft.com/office/powerpoint/2010/main" val="1809912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1A7683C-A6AB-452B-A5DB-2D2E36E34897}" type="slidenum">
              <a:rPr lang="en-US" smtClean="0"/>
              <a:t>19</a:t>
            </a:fld>
            <a:endParaRPr lang="en-US"/>
          </a:p>
        </p:txBody>
      </p:sp>
    </p:spTree>
    <p:extLst>
      <p:ext uri="{BB962C8B-B14F-4D97-AF65-F5344CB8AC3E}">
        <p14:creationId xmlns:p14="http://schemas.microsoft.com/office/powerpoint/2010/main" val="3944645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96" y="14517"/>
            <a:ext cx="9147196" cy="4911368"/>
          </a:xfrm>
          <a:prstGeom prst="rect">
            <a:avLst/>
          </a:prstGeom>
        </p:spPr>
      </p:pic>
      <p:sp>
        <p:nvSpPr>
          <p:cNvPr id="9" name="Rectangle 8"/>
          <p:cNvSpPr/>
          <p:nvPr userDrawn="1"/>
        </p:nvSpPr>
        <p:spPr>
          <a:xfrm flipV="1">
            <a:off x="0" y="4572001"/>
            <a:ext cx="9144000" cy="2285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r>
              <a:rPr lang="en-US" smtClean="0"/>
              <a:t>01/03/2016</a:t>
            </a:r>
            <a:endParaRPr lang="en-US"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4259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01/03/2016</a:t>
            </a:r>
            <a:endParaRPr lang="en-US"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86463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01/03/2016</a:t>
            </a:r>
            <a:endParaRPr lang="en-US"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0380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01/03/2016</a:t>
            </a:r>
            <a:endParaRPr lang="en-US"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56878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01/03/2016</a:t>
            </a:r>
            <a:endParaRPr lang="en-US"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546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05238" y="0"/>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1499616"/>
            <a:ext cx="3566160" cy="480974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491990" y="1499616"/>
            <a:ext cx="3566160" cy="480974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r>
              <a:rPr lang="en-US" smtClean="0"/>
              <a:t>01/03/2016</a:t>
            </a:r>
            <a:endParaRPr lang="en-US" dirty="0"/>
          </a:p>
        </p:txBody>
      </p:sp>
      <p:sp>
        <p:nvSpPr>
          <p:cNvPr id="6" name="Footer Placeholder 5"/>
          <p:cNvSpPr>
            <a:spLocks noGrp="1"/>
          </p:cNvSpPr>
          <p:nvPr>
            <p:ph type="ftr" sz="quarter" idx="11"/>
          </p:nvPr>
        </p:nvSpPr>
        <p:spPr/>
        <p:txBody>
          <a:bodyPr/>
          <a:lstStyle/>
          <a:p>
            <a:r>
              <a:rPr lang="pt-BR" smtClean="0"/>
              <a:t>Niko Neufeld, Streaming DAQ, 16/01/17</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10287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405239" y="0"/>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149961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322576"/>
            <a:ext cx="3566160" cy="3986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149961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322576"/>
            <a:ext cx="3566160" cy="39867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en-US" smtClean="0"/>
              <a:t>01/03/2016</a:t>
            </a:r>
            <a:endParaRPr lang="en-US" dirty="0"/>
          </a:p>
        </p:txBody>
      </p:sp>
      <p:sp>
        <p:nvSpPr>
          <p:cNvPr id="8" name="Footer Placeholder 7"/>
          <p:cNvSpPr>
            <a:spLocks noGrp="1"/>
          </p:cNvSpPr>
          <p:nvPr>
            <p:ph type="ftr" sz="quarter" idx="11"/>
          </p:nvPr>
        </p:nvSpPr>
        <p:spPr/>
        <p:txBody>
          <a:bodyPr/>
          <a:lstStyle/>
          <a:p>
            <a:r>
              <a:rPr lang="pt-BR" smtClean="0"/>
              <a:t>Niko Neufeld, Streaming DAQ, 16/01/17</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76013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en-US" smtClean="0"/>
              <a:t>01/03/2016</a:t>
            </a:r>
            <a:endParaRPr lang="en-US" dirty="0"/>
          </a:p>
        </p:txBody>
      </p:sp>
      <p:sp>
        <p:nvSpPr>
          <p:cNvPr id="4" name="Footer Placeholder 3"/>
          <p:cNvSpPr>
            <a:spLocks noGrp="1"/>
          </p:cNvSpPr>
          <p:nvPr>
            <p:ph type="ftr" sz="quarter" idx="11"/>
          </p:nvPr>
        </p:nvSpPr>
        <p:spPr/>
        <p:txBody>
          <a:bodyPr/>
          <a:lstStyle/>
          <a:p>
            <a:r>
              <a:rPr lang="pt-BR" smtClean="0"/>
              <a:t>Niko Neufeld, Streaming DAQ, 16/01/17</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47114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01/03/2016</a:t>
            </a:r>
            <a:endParaRPr lang="en-US" dirty="0"/>
          </a:p>
        </p:txBody>
      </p:sp>
      <p:sp>
        <p:nvSpPr>
          <p:cNvPr id="3" name="Footer Placeholder 2"/>
          <p:cNvSpPr>
            <a:spLocks noGrp="1"/>
          </p:cNvSpPr>
          <p:nvPr>
            <p:ph type="ftr" sz="quarter" idx="11"/>
          </p:nvPr>
        </p:nvSpPr>
        <p:spPr/>
        <p:txBody>
          <a:bodyPr/>
          <a:lstStyle/>
          <a:p>
            <a:r>
              <a:rPr lang="pt-BR" smtClean="0"/>
              <a:t>Niko Neufeld, Streaming DAQ, 16/01/17</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242668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01/03/2016</a:t>
            </a:r>
            <a:endParaRPr lang="en-US" dirty="0"/>
          </a:p>
        </p:txBody>
      </p:sp>
      <p:sp>
        <p:nvSpPr>
          <p:cNvPr id="6" name="Footer Placeholder 5"/>
          <p:cNvSpPr>
            <a:spLocks noGrp="1"/>
          </p:cNvSpPr>
          <p:nvPr>
            <p:ph type="ftr" sz="quarter" idx="11"/>
          </p:nvPr>
        </p:nvSpPr>
        <p:spPr/>
        <p:txBody>
          <a:bodyPr/>
          <a:lstStyle/>
          <a:p>
            <a:r>
              <a:rPr lang="pt-BR" smtClean="0"/>
              <a:t>Niko Neufeld, Streaming DAQ, 16/01/17</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31580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01/03/2016</a:t>
            </a:r>
            <a:endParaRPr lang="en-US" dirty="0"/>
          </a:p>
        </p:txBody>
      </p:sp>
      <p:sp>
        <p:nvSpPr>
          <p:cNvPr id="6" name="Footer Placeholder 5"/>
          <p:cNvSpPr>
            <a:spLocks noGrp="1"/>
          </p:cNvSpPr>
          <p:nvPr>
            <p:ph type="ftr" sz="quarter" idx="11"/>
          </p:nvPr>
        </p:nvSpPr>
        <p:spPr/>
        <p:txBody>
          <a:bodyPr/>
          <a:lstStyle/>
          <a:p>
            <a:r>
              <a:rPr lang="pt-BR" smtClean="0"/>
              <a:t>Niko Neufeld, Streaming DAQ, 16/01/17</a:t>
            </a:r>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09169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5671" y="0"/>
            <a:ext cx="7290054" cy="149961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68096" y="1499616"/>
            <a:ext cx="7290055" cy="4809744"/>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r>
              <a:rPr lang="en-US" smtClean="0"/>
              <a:t>01/03/2016</a:t>
            </a:r>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pt-BR" smtClean="0"/>
              <a:t>Niko Neufeld, Streaming DAQ, 16/01/17</a:t>
            </a:r>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smtClean="0"/>
              <a:pPr/>
              <a:t>‹#›</a:t>
            </a:fld>
            <a:endParaRPr lang="en-US" dirty="0"/>
          </a:p>
        </p:txBody>
      </p:sp>
      <p:cxnSp>
        <p:nvCxnSpPr>
          <p:cNvPr id="7" name="Straight Connector 6"/>
          <p:cNvCxnSpPr/>
          <p:nvPr/>
        </p:nvCxnSpPr>
        <p:spPr>
          <a:xfrm flipV="1">
            <a:off x="219075" y="241108"/>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705725" y="0"/>
            <a:ext cx="1438275" cy="1352550"/>
          </a:xfrm>
          <a:prstGeom prst="rect">
            <a:avLst/>
          </a:prstGeom>
        </p:spPr>
      </p:pic>
    </p:spTree>
    <p:extLst>
      <p:ext uri="{BB962C8B-B14F-4D97-AF65-F5344CB8AC3E}">
        <p14:creationId xmlns:p14="http://schemas.microsoft.com/office/powerpoint/2010/main" val="52436632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dt="0"/>
  <p:txStyles>
    <p:titleStyle>
      <a:lvl1pPr algn="l" defTabSz="914400" rtl="0" eaLnBrk="1" latinLnBrk="0" hangingPunct="1">
        <a:lnSpc>
          <a:spcPct val="80000"/>
        </a:lnSpc>
        <a:spcBef>
          <a:spcPct val="0"/>
        </a:spcBef>
        <a:buNone/>
        <a:defRPr sz="4400" kern="1200" cap="none"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niko.neufeld@cern.ch"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tiff"/><Relationship Id="rId3" Type="http://schemas.openxmlformats.org/officeDocument/2006/relationships/image" Target="../media/image13.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15.png"/><Relationship Id="rId1" Type="http://schemas.openxmlformats.org/officeDocument/2006/relationships/tags" Target="../tags/tag1.xml"/><Relationship Id="rId2"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7.emf"/><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20" Type="http://schemas.openxmlformats.org/officeDocument/2006/relationships/tags" Target="../tags/tag21.xml"/><Relationship Id="rId21" Type="http://schemas.openxmlformats.org/officeDocument/2006/relationships/tags" Target="../tags/tag22.xml"/><Relationship Id="rId22" Type="http://schemas.openxmlformats.org/officeDocument/2006/relationships/tags" Target="../tags/tag23.xml"/><Relationship Id="rId23" Type="http://schemas.openxmlformats.org/officeDocument/2006/relationships/tags" Target="../tags/tag24.xml"/><Relationship Id="rId24" Type="http://schemas.openxmlformats.org/officeDocument/2006/relationships/tags" Target="../tags/tag25.xml"/><Relationship Id="rId25" Type="http://schemas.openxmlformats.org/officeDocument/2006/relationships/tags" Target="../tags/tag26.xml"/><Relationship Id="rId26" Type="http://schemas.openxmlformats.org/officeDocument/2006/relationships/tags" Target="../tags/tag27.xml"/><Relationship Id="rId27" Type="http://schemas.openxmlformats.org/officeDocument/2006/relationships/tags" Target="../tags/tag28.xml"/><Relationship Id="rId28" Type="http://schemas.openxmlformats.org/officeDocument/2006/relationships/tags" Target="../tags/tag29.xml"/><Relationship Id="rId29" Type="http://schemas.openxmlformats.org/officeDocument/2006/relationships/tags" Target="../tags/tag30.xml"/><Relationship Id="rId1" Type="http://schemas.openxmlformats.org/officeDocument/2006/relationships/tags" Target="../tags/tag2.xml"/><Relationship Id="rId2" Type="http://schemas.openxmlformats.org/officeDocument/2006/relationships/tags" Target="../tags/tag3.xml"/><Relationship Id="rId3" Type="http://schemas.openxmlformats.org/officeDocument/2006/relationships/tags" Target="../tags/tag4.xml"/><Relationship Id="rId4" Type="http://schemas.openxmlformats.org/officeDocument/2006/relationships/tags" Target="../tags/tag5.xml"/><Relationship Id="rId5" Type="http://schemas.openxmlformats.org/officeDocument/2006/relationships/tags" Target="../tags/tag6.xml"/><Relationship Id="rId30" Type="http://schemas.openxmlformats.org/officeDocument/2006/relationships/tags" Target="../tags/tag31.xml"/><Relationship Id="rId31" Type="http://schemas.openxmlformats.org/officeDocument/2006/relationships/tags" Target="../tags/tag32.xml"/><Relationship Id="rId32" Type="http://schemas.openxmlformats.org/officeDocument/2006/relationships/tags" Target="../tags/tag33.xml"/><Relationship Id="rId9" Type="http://schemas.openxmlformats.org/officeDocument/2006/relationships/tags" Target="../tags/tag10.xml"/><Relationship Id="rId6" Type="http://schemas.openxmlformats.org/officeDocument/2006/relationships/tags" Target="../tags/tag7.xml"/><Relationship Id="rId7" Type="http://schemas.openxmlformats.org/officeDocument/2006/relationships/tags" Target="../tags/tag8.xml"/><Relationship Id="rId8" Type="http://schemas.openxmlformats.org/officeDocument/2006/relationships/tags" Target="../tags/tag9.xml"/><Relationship Id="rId33" Type="http://schemas.openxmlformats.org/officeDocument/2006/relationships/tags" Target="../tags/tag34.xml"/><Relationship Id="rId34" Type="http://schemas.openxmlformats.org/officeDocument/2006/relationships/slideLayout" Target="../slideLayouts/slideLayout2.xml"/><Relationship Id="rId35" Type="http://schemas.openxmlformats.org/officeDocument/2006/relationships/notesSlide" Target="../notesSlides/notesSlide5.xml"/><Relationship Id="rId10" Type="http://schemas.openxmlformats.org/officeDocument/2006/relationships/tags" Target="../tags/tag11.xml"/><Relationship Id="rId11" Type="http://schemas.openxmlformats.org/officeDocument/2006/relationships/tags" Target="../tags/tag12.xml"/><Relationship Id="rId12" Type="http://schemas.openxmlformats.org/officeDocument/2006/relationships/tags" Target="../tags/tag13.xml"/><Relationship Id="rId13" Type="http://schemas.openxmlformats.org/officeDocument/2006/relationships/tags" Target="../tags/tag14.xml"/><Relationship Id="rId14" Type="http://schemas.openxmlformats.org/officeDocument/2006/relationships/tags" Target="../tags/tag15.xml"/><Relationship Id="rId15" Type="http://schemas.openxmlformats.org/officeDocument/2006/relationships/tags" Target="../tags/tag16.xml"/><Relationship Id="rId16" Type="http://schemas.openxmlformats.org/officeDocument/2006/relationships/tags" Target="../tags/tag17.xml"/><Relationship Id="rId17" Type="http://schemas.openxmlformats.org/officeDocument/2006/relationships/tags" Target="../tags/tag18.xml"/><Relationship Id="rId18" Type="http://schemas.openxmlformats.org/officeDocument/2006/relationships/tags" Target="../tags/tag19.xml"/><Relationship Id="rId19" Type="http://schemas.openxmlformats.org/officeDocument/2006/relationships/tags" Target="../tags/tag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png"/><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600" y="4960137"/>
            <a:ext cx="6070600" cy="1463040"/>
          </a:xfrm>
        </p:spPr>
        <p:txBody>
          <a:bodyPr>
            <a:normAutofit fontScale="90000"/>
          </a:bodyPr>
          <a:lstStyle/>
          <a:p>
            <a:r>
              <a:rPr lang="en-US" dirty="0" smtClean="0"/>
              <a:t>LHCb </a:t>
            </a:r>
            <a:r>
              <a:rPr lang="en-US" dirty="0" smtClean="0"/>
              <a:t>Online </a:t>
            </a:r>
            <a:r>
              <a:rPr lang="en-US" dirty="0" smtClean="0"/>
              <a:t>Computing for Real-Time Analysis and Reconstruction in  </a:t>
            </a:r>
            <a:r>
              <a:rPr lang="en-US" dirty="0" smtClean="0"/>
              <a:t>Run </a:t>
            </a:r>
            <a:r>
              <a:rPr lang="en-US" dirty="0" smtClean="0"/>
              <a:t>3</a:t>
            </a:r>
            <a:br>
              <a:rPr lang="en-US" dirty="0" smtClean="0"/>
            </a:br>
            <a:r>
              <a:rPr lang="en-US" dirty="0" smtClean="0"/>
              <a:t>”Sc^Htreaming DAQ”, 16/01/17 </a:t>
            </a:r>
            <a:endParaRPr lang="en-US" dirty="0"/>
          </a:p>
        </p:txBody>
      </p:sp>
      <p:sp>
        <p:nvSpPr>
          <p:cNvPr id="3" name="Subtitle 2"/>
          <p:cNvSpPr>
            <a:spLocks noGrp="1"/>
          </p:cNvSpPr>
          <p:nvPr>
            <p:ph type="subTitle" idx="1"/>
          </p:nvPr>
        </p:nvSpPr>
        <p:spPr/>
        <p:txBody>
          <a:bodyPr/>
          <a:lstStyle/>
          <a:p>
            <a:r>
              <a:rPr lang="en-US" dirty="0" smtClean="0"/>
              <a:t>Niko Neufeld</a:t>
            </a:r>
          </a:p>
          <a:p>
            <a:r>
              <a:rPr lang="en-US" sz="1200" i="1" dirty="0" smtClean="0">
                <a:hlinkClick r:id="rId3"/>
              </a:rPr>
              <a:t>niko.neufeld@cern.ch</a:t>
            </a:r>
            <a:endParaRPr lang="en-US" sz="1200" i="1" dirty="0" smtClean="0"/>
          </a:p>
          <a:p>
            <a:endParaRPr lang="en-US" sz="1200" dirty="0" smtClean="0"/>
          </a:p>
        </p:txBody>
      </p:sp>
    </p:spTree>
    <p:extLst>
      <p:ext uri="{BB962C8B-B14F-4D97-AF65-F5344CB8AC3E}">
        <p14:creationId xmlns:p14="http://schemas.microsoft.com/office/powerpoint/2010/main" val="25500083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technical “details”</a:t>
            </a:r>
            <a:endParaRPr lang="en-US" dirty="0"/>
          </a:p>
        </p:txBody>
      </p:sp>
      <p:sp>
        <p:nvSpPr>
          <p:cNvPr id="3" name="Content Placeholder 2"/>
          <p:cNvSpPr>
            <a:spLocks noGrp="1"/>
          </p:cNvSpPr>
          <p:nvPr>
            <p:ph sz="half" idx="1"/>
          </p:nvPr>
        </p:nvSpPr>
        <p:spPr/>
        <p:txBody>
          <a:bodyPr/>
          <a:lstStyle/>
          <a:p>
            <a:pPr>
              <a:buFont typeface="Wingdings" charset="2"/>
              <a:buChar char="q"/>
            </a:pPr>
            <a:r>
              <a:rPr lang="en-US" dirty="0" smtClean="0"/>
              <a:t>Temporary HLT1 output data waiting for calibration stored on local disks of filter-servers</a:t>
            </a:r>
          </a:p>
          <a:p>
            <a:pPr>
              <a:buFont typeface="Wingdings" charset="2"/>
              <a:buChar char="q"/>
            </a:pPr>
            <a:r>
              <a:rPr lang="en-US" dirty="0" smtClean="0"/>
              <a:t>HLT2 step is running completely asynchronously using all available CPU also </a:t>
            </a:r>
            <a:r>
              <a:rPr lang="en-US" b="1" dirty="0" smtClean="0"/>
              <a:t>outside</a:t>
            </a:r>
            <a:r>
              <a:rPr lang="en-US" dirty="0" smtClean="0"/>
              <a:t> data-taking (achieve almost 100% usage of farm)</a:t>
            </a:r>
          </a:p>
          <a:p>
            <a:pPr>
              <a:buFont typeface="Wingdings" charset="2"/>
              <a:buChar char="q"/>
            </a:pPr>
            <a:r>
              <a:rPr lang="en-US" dirty="0" smtClean="0"/>
              <a:t>CPU heavy alignment is run also on the event-filter-farm (distributed to speed up)</a:t>
            </a:r>
          </a:p>
          <a:p>
            <a:pPr>
              <a:buFont typeface="Wingdings" charset="2"/>
              <a:buChar char="q"/>
            </a:pPr>
            <a:r>
              <a:rPr lang="en-US" dirty="0" smtClean="0"/>
              <a:t>Alignment, HLT1 and HLT2 fully integrated into the </a:t>
            </a:r>
            <a:r>
              <a:rPr lang="en-US" b="1" dirty="0" smtClean="0"/>
              <a:t>same</a:t>
            </a:r>
            <a:r>
              <a:rPr lang="en-US" dirty="0"/>
              <a:t> </a:t>
            </a:r>
            <a:r>
              <a:rPr lang="en-US" dirty="0" smtClean="0"/>
              <a:t>run-control</a:t>
            </a:r>
          </a:p>
          <a:p>
            <a:endParaRPr lang="en-US" dirty="0"/>
          </a:p>
        </p:txBody>
      </p:sp>
      <p:sp>
        <p:nvSpPr>
          <p:cNvPr id="4" name="Content Placeholder 3"/>
          <p:cNvSpPr>
            <a:spLocks noGrp="1"/>
          </p:cNvSpPr>
          <p:nvPr>
            <p:ph sz="half" idx="2"/>
          </p:nvPr>
        </p:nvSpPr>
        <p:spPr/>
        <p:txBody>
          <a:bodyPr/>
          <a:lstStyle/>
          <a:p>
            <a:pPr>
              <a:buFont typeface="Wingdings" charset="2"/>
              <a:buChar char="q"/>
            </a:pPr>
            <a:r>
              <a:rPr lang="en-US" dirty="0" smtClean="0"/>
              <a:t>Completely local storage is possible (because data are self-contained), but operationally not so practical: load-balancing issues, management, constraints on server chassis  </a:t>
            </a:r>
          </a:p>
          <a:p>
            <a:pPr lvl="1">
              <a:buFont typeface="Wingdings" charset="2"/>
              <a:buChar char="q"/>
            </a:pPr>
            <a:r>
              <a:rPr lang="en-US" dirty="0" smtClean="0"/>
              <a:t>completely distributed global storage most likely significantly more expensive</a:t>
            </a:r>
          </a:p>
          <a:p>
            <a:pPr lvl="1">
              <a:buFont typeface="Wingdings" charset="2"/>
              <a:buChar char="q"/>
            </a:pPr>
            <a:r>
              <a:rPr lang="en-US" dirty="0" smtClean="0"/>
              <a:t>Investigating “in-between” solutions</a:t>
            </a:r>
            <a:endParaRPr lang="en-US"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13602803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LHCb Trigger in from Run2 to Run3</a:t>
            </a:r>
            <a:endParaRPr lang="en-US" dirty="0"/>
          </a:p>
        </p:txBody>
      </p:sp>
      <p:pic>
        <p:nvPicPr>
          <p:cNvPr id="15" name="Content Placeholder 14"/>
          <p:cNvPicPr>
            <a:picLocks noGrp="1" noChangeAspect="1"/>
          </p:cNvPicPr>
          <p:nvPr>
            <p:ph sz="half" idx="1"/>
          </p:nvPr>
        </p:nvPicPr>
        <p:blipFill>
          <a:blip r:embed="rId2"/>
          <a:stretch>
            <a:fillRect/>
          </a:stretch>
        </p:blipFill>
        <p:spPr>
          <a:xfrm>
            <a:off x="972416" y="1500188"/>
            <a:ext cx="3157392" cy="4808537"/>
          </a:xfrm>
          <a:prstGeom prst="rect">
            <a:avLst/>
          </a:prstGeom>
        </p:spPr>
      </p:pic>
      <p:pic>
        <p:nvPicPr>
          <p:cNvPr id="14" name="Content Placeholder 13"/>
          <p:cNvPicPr>
            <a:picLocks noGrp="1" noChangeAspect="1"/>
          </p:cNvPicPr>
          <p:nvPr>
            <p:ph sz="half" idx="2"/>
          </p:nvPr>
        </p:nvPicPr>
        <p:blipFill>
          <a:blip r:embed="rId3"/>
          <a:stretch>
            <a:fillRect/>
          </a:stretch>
        </p:blipFill>
        <p:spPr>
          <a:xfrm>
            <a:off x="4696691" y="1500188"/>
            <a:ext cx="3157392" cy="4808537"/>
          </a:xfrm>
          <a:prstGeom prst="rect">
            <a:avLst/>
          </a:prstGeom>
        </p:spPr>
      </p:pic>
      <p:sp>
        <p:nvSpPr>
          <p:cNvPr id="4" name="Footer Placeholder 3"/>
          <p:cNvSpPr>
            <a:spLocks noGrp="1"/>
          </p:cNvSpPr>
          <p:nvPr>
            <p:ph type="ftr" sz="quarter" idx="11"/>
          </p:nvPr>
        </p:nvSpPr>
        <p:spPr/>
        <p:txBody>
          <a:bodyPr/>
          <a:lstStyle/>
          <a:p>
            <a:r>
              <a:rPr lang="pt-BR" smtClean="0"/>
              <a:t>Niko Neufeld, Streaming DAQ, 16/01/17</a:t>
            </a:r>
            <a:endParaRPr lang="en-US" dirty="0"/>
          </a:p>
        </p:txBody>
      </p:sp>
      <p:sp>
        <p:nvSpPr>
          <p:cNvPr id="3" name="Slide Number Placeholder 2"/>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15617912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we want to do that?</a:t>
            </a:r>
            <a:endParaRPr lang="en-US" dirty="0"/>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28724" y="1874520"/>
            <a:ext cx="3905151" cy="3735040"/>
          </a:xfrm>
        </p:spPr>
      </p:pic>
      <p:sp>
        <p:nvSpPr>
          <p:cNvPr id="4" name="Content Placeholder 3"/>
          <p:cNvSpPr>
            <a:spLocks noGrp="1"/>
          </p:cNvSpPr>
          <p:nvPr>
            <p:ph sz="half" idx="2"/>
          </p:nvPr>
        </p:nvSpPr>
        <p:spPr/>
        <p:txBody>
          <a:bodyPr/>
          <a:lstStyle/>
          <a:p>
            <a:pPr>
              <a:buFont typeface="Wingdings" charset="2"/>
              <a:buChar char="q"/>
            </a:pPr>
            <a:r>
              <a:rPr lang="en-US" dirty="0" smtClean="0"/>
              <a:t>Hardware trigger loosing too much</a:t>
            </a:r>
          </a:p>
          <a:p>
            <a:pPr>
              <a:buFont typeface="Wingdings" charset="2"/>
              <a:buChar char="q"/>
            </a:pPr>
            <a:r>
              <a:rPr lang="en-US" dirty="0" smtClean="0"/>
              <a:t>Adding tracking to hardware trigger is complex and expensive and adds a lot of custom electronics with little other use + maintenance</a:t>
            </a:r>
          </a:p>
          <a:p>
            <a:pPr>
              <a:buFont typeface="Wingdings" charset="2"/>
              <a:buChar char="q"/>
            </a:pPr>
            <a:r>
              <a:rPr lang="en-US" dirty="0" smtClean="0"/>
              <a:t>And in LHCb we actually </a:t>
            </a:r>
            <a:r>
              <a:rPr lang="en-US" b="1" dirty="0" smtClean="0"/>
              <a:t>can </a:t>
            </a:r>
            <a:r>
              <a:rPr lang="en-US" dirty="0" smtClean="0"/>
              <a:t> readout all the data at 40 MHz (open geometry, relatively low occupancy) </a:t>
            </a:r>
            <a:endParaRPr lang="en-US"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5924625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Run3 upgrade</a:t>
            </a:r>
            <a:endParaRPr lang="en-US" dirty="0"/>
          </a:p>
        </p:txBody>
      </p:sp>
      <p:sp>
        <p:nvSpPr>
          <p:cNvPr id="4" name="Content Placeholder 3"/>
          <p:cNvSpPr>
            <a:spLocks noGrp="1"/>
          </p:cNvSpPr>
          <p:nvPr>
            <p:ph sz="half" idx="1"/>
          </p:nvPr>
        </p:nvSpPr>
        <p:spPr>
          <a:xfrm>
            <a:off x="768096" y="1499617"/>
            <a:ext cx="3566160" cy="2115453"/>
          </a:xfrm>
        </p:spPr>
        <p:txBody>
          <a:bodyPr>
            <a:normAutofit/>
          </a:bodyPr>
          <a:lstStyle/>
          <a:p>
            <a:pPr>
              <a:buFont typeface="Wingdings" panose="05000000000000000000" pitchFamily="2" charset="2"/>
              <a:buChar char="§"/>
            </a:pPr>
            <a:r>
              <a:rPr lang="en-US" sz="1800" dirty="0" smtClean="0"/>
              <a:t>Filter </a:t>
            </a:r>
            <a:r>
              <a:rPr lang="en-US" sz="1800" dirty="0"/>
              <a:t>farm will need to </a:t>
            </a:r>
            <a:r>
              <a:rPr lang="en-US" sz="1800" dirty="0" smtClean="0"/>
              <a:t>handle:</a:t>
            </a:r>
            <a:endParaRPr lang="en-US" sz="1800" dirty="0"/>
          </a:p>
          <a:p>
            <a:pPr lvl="1"/>
            <a:r>
              <a:rPr lang="en-US" sz="1400" dirty="0"/>
              <a:t>E</a:t>
            </a:r>
            <a:r>
              <a:rPr lang="en-US" sz="1400" b="1" dirty="0" smtClean="0"/>
              <a:t>vent size </a:t>
            </a:r>
            <a:r>
              <a:rPr lang="en-US" sz="1400" dirty="0" smtClean="0"/>
              <a:t>(~130 kB ) (@ 30 MHz)</a:t>
            </a:r>
            <a:endParaRPr lang="en-US" sz="1400" dirty="0"/>
          </a:p>
          <a:p>
            <a:pPr lvl="1"/>
            <a:r>
              <a:rPr lang="en-US" sz="1400" dirty="0" smtClean="0"/>
              <a:t>Larger </a:t>
            </a:r>
            <a:r>
              <a:rPr lang="en-US" sz="1400" b="1" dirty="0" smtClean="0"/>
              <a:t>event rate </a:t>
            </a:r>
            <a:r>
              <a:rPr lang="en-US" sz="1400" dirty="0"/>
              <a:t>(</a:t>
            </a:r>
            <a:r>
              <a:rPr lang="en-US" sz="1400" dirty="0" smtClean="0"/>
              <a:t>40MHz == LHC bunch  crossings per second)</a:t>
            </a:r>
          </a:p>
          <a:p>
            <a:pPr>
              <a:buFont typeface="Wingdings" panose="05000000000000000000" pitchFamily="2" charset="2"/>
              <a:buChar char="§"/>
            </a:pPr>
            <a:r>
              <a:rPr lang="en-US" sz="1800" dirty="0" smtClean="0"/>
              <a:t> New challenges for</a:t>
            </a:r>
            <a:br>
              <a:rPr lang="en-US" sz="1800" dirty="0" smtClean="0"/>
            </a:br>
            <a:r>
              <a:rPr lang="en-US" sz="1800" dirty="0" smtClean="0"/>
              <a:t>DAQ &amp; High-Level Trigger</a:t>
            </a:r>
          </a:p>
          <a:p>
            <a:pPr>
              <a:buFont typeface="Wingdings" panose="05000000000000000000" pitchFamily="2" charset="2"/>
              <a:buChar char="§"/>
            </a:pPr>
            <a:endParaRPr lang="en-US" sz="1800" dirty="0" smtClean="0"/>
          </a:p>
        </p:txBody>
      </p:sp>
      <p:graphicFrame>
        <p:nvGraphicFramePr>
          <p:cNvPr id="6" name="Diagram 5"/>
          <p:cNvGraphicFramePr/>
          <p:nvPr>
            <p:custDataLst>
              <p:tags r:id="rId1"/>
            </p:custDataLst>
            <p:extLst>
              <p:ext uri="{D42A27DB-BD31-4B8C-83A1-F6EECF244321}">
                <p14:modId xmlns:p14="http://schemas.microsoft.com/office/powerpoint/2010/main" val="29281014"/>
              </p:ext>
            </p:extLst>
          </p:nvPr>
        </p:nvGraphicFramePr>
        <p:xfrm>
          <a:off x="4603897" y="1019411"/>
          <a:ext cx="3916403"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asted-image.pdf"/>
          <p:cNvPicPr>
            <a:picLocks noChangeAspect="1"/>
          </p:cNvPicPr>
          <p:nvPr/>
        </p:nvPicPr>
        <p:blipFill>
          <a:blip r:embed="rId8">
            <a:extLst/>
          </a:blip>
          <a:stretch>
            <a:fillRect/>
          </a:stretch>
        </p:blipFill>
        <p:spPr>
          <a:xfrm>
            <a:off x="123599" y="3570358"/>
            <a:ext cx="4855154" cy="3251220"/>
          </a:xfrm>
          <a:prstGeom prst="rect">
            <a:avLst/>
          </a:prstGeom>
          <a:ln w="12700">
            <a:miter lim="400000"/>
          </a:ln>
        </p:spPr>
      </p:pic>
      <p:sp>
        <p:nvSpPr>
          <p:cNvPr id="11" name="Shape 247"/>
          <p:cNvSpPr/>
          <p:nvPr/>
        </p:nvSpPr>
        <p:spPr>
          <a:xfrm>
            <a:off x="2160102" y="6437683"/>
            <a:ext cx="464603" cy="307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b="1">
                <a:solidFill>
                  <a:srgbClr val="000000"/>
                </a:solidFill>
                <a:latin typeface="+mj-lt"/>
                <a:ea typeface="+mj-ea"/>
                <a:cs typeface="+mj-cs"/>
                <a:sym typeface="Calibri"/>
              </a:defRPr>
            </a:lvl1pPr>
          </a:lstStyle>
          <a:p>
            <a:r>
              <a:rPr dirty="0"/>
              <a:t>2020</a:t>
            </a:r>
          </a:p>
        </p:txBody>
      </p:sp>
      <p:sp>
        <p:nvSpPr>
          <p:cNvPr id="3" name="Right Bracket 2"/>
          <p:cNvSpPr/>
          <p:nvPr/>
        </p:nvSpPr>
        <p:spPr>
          <a:xfrm rot="5400000">
            <a:off x="2322829" y="5562655"/>
            <a:ext cx="55882" cy="1760219"/>
          </a:xfrm>
          <a:prstGeom prst="righ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dirty="0"/>
          </a:p>
        </p:txBody>
      </p:sp>
      <p:sp>
        <p:nvSpPr>
          <p:cNvPr id="12" name="Footer Placeholder 11"/>
          <p:cNvSpPr>
            <a:spLocks noGrp="1"/>
          </p:cNvSpPr>
          <p:nvPr>
            <p:ph type="ftr" sz="quarter" idx="11"/>
          </p:nvPr>
        </p:nvSpPr>
        <p:spPr/>
        <p:txBody>
          <a:bodyPr/>
          <a:lstStyle/>
          <a:p>
            <a:r>
              <a:rPr lang="pt-BR" smtClean="0"/>
              <a:t>Niko Neufeld, Streaming DAQ, 16/01/17</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40324054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Run3 Online System</a:t>
            </a:r>
            <a:endParaRPr lang="en-US" dirty="0"/>
          </a:p>
        </p:txBody>
      </p:sp>
      <p:sp>
        <p:nvSpPr>
          <p:cNvPr id="95" name="Content Placeholder 94"/>
          <p:cNvSpPr>
            <a:spLocks noGrp="1"/>
          </p:cNvSpPr>
          <p:nvPr>
            <p:ph sz="half" idx="1"/>
          </p:nvPr>
        </p:nvSpPr>
        <p:spPr>
          <a:xfrm>
            <a:off x="768096" y="1499616"/>
            <a:ext cx="2827805" cy="4809744"/>
          </a:xfrm>
        </p:spPr>
        <p:txBody>
          <a:bodyPr>
            <a:normAutofit fontScale="92500" lnSpcReduction="20000"/>
          </a:bodyPr>
          <a:lstStyle/>
          <a:p>
            <a:pPr>
              <a:buFont typeface="Wingdings" panose="05000000000000000000" pitchFamily="2" charset="2"/>
              <a:buChar char="§"/>
            </a:pPr>
            <a:r>
              <a:rPr lang="en-US" sz="2000" dirty="0" smtClean="0"/>
              <a:t> Dimensioning the system:</a:t>
            </a:r>
            <a:endParaRPr lang="en-US" sz="2000" dirty="0"/>
          </a:p>
          <a:p>
            <a:pPr lvl="1"/>
            <a:r>
              <a:rPr lang="en-US" sz="1600" b="1" dirty="0"/>
              <a:t>~10 000</a:t>
            </a:r>
            <a:r>
              <a:rPr lang="en-US" sz="1600" dirty="0"/>
              <a:t> </a:t>
            </a:r>
            <a:r>
              <a:rPr lang="en-US" dirty="0" smtClean="0"/>
              <a:t>versatile</a:t>
            </a:r>
            <a:r>
              <a:rPr lang="en-US" sz="1600" dirty="0" smtClean="0"/>
              <a:t> links</a:t>
            </a:r>
          </a:p>
          <a:p>
            <a:pPr lvl="2"/>
            <a:r>
              <a:rPr lang="en-US" sz="1200" dirty="0" smtClean="0"/>
              <a:t>detector </a:t>
            </a:r>
            <a:r>
              <a:rPr lang="en-US" sz="1200" dirty="0"/>
              <a:t>to </a:t>
            </a:r>
            <a:r>
              <a:rPr lang="en-US" sz="1200" dirty="0" smtClean="0"/>
              <a:t>surface </a:t>
            </a:r>
            <a:r>
              <a:rPr lang="en-US" sz="1200" b="1" dirty="0" smtClean="0"/>
              <a:t>(~350 </a:t>
            </a:r>
            <a:r>
              <a:rPr lang="en-US" sz="1200" b="1" dirty="0"/>
              <a:t>m</a:t>
            </a:r>
            <a:r>
              <a:rPr lang="en-US" sz="1200" b="1" dirty="0" smtClean="0"/>
              <a:t>)</a:t>
            </a:r>
            <a:endParaRPr lang="en-US" sz="1200" dirty="0" smtClean="0"/>
          </a:p>
          <a:p>
            <a:pPr lvl="2"/>
            <a:r>
              <a:rPr lang="en-US" sz="1200" dirty="0" smtClean="0"/>
              <a:t>up to </a:t>
            </a:r>
            <a:r>
              <a:rPr lang="en-US" sz="1200" b="1" dirty="0" smtClean="0"/>
              <a:t>4.8 </a:t>
            </a:r>
            <a:r>
              <a:rPr lang="en-US" sz="1200" b="1" dirty="0" err="1" smtClean="0"/>
              <a:t>Gbps</a:t>
            </a:r>
            <a:r>
              <a:rPr lang="en-US" sz="1200" b="1" dirty="0" smtClean="0"/>
              <a:t>/link</a:t>
            </a:r>
            <a:endParaRPr lang="en-US" sz="1200" dirty="0"/>
          </a:p>
          <a:p>
            <a:pPr lvl="1"/>
            <a:r>
              <a:rPr lang="en-US" sz="1600" b="1" dirty="0"/>
              <a:t>~500</a:t>
            </a:r>
            <a:r>
              <a:rPr lang="en-US" sz="1600" dirty="0"/>
              <a:t> readout nodes </a:t>
            </a:r>
            <a:br>
              <a:rPr lang="en-US" sz="1600" dirty="0"/>
            </a:br>
            <a:r>
              <a:rPr lang="en-US" sz="1600" dirty="0"/>
              <a:t>(up to </a:t>
            </a:r>
            <a:r>
              <a:rPr lang="en-US" sz="1600" dirty="0" smtClean="0"/>
              <a:t>~24 links/node)</a:t>
            </a:r>
            <a:endParaRPr lang="en-US" sz="1600" dirty="0"/>
          </a:p>
          <a:p>
            <a:pPr lvl="1"/>
            <a:r>
              <a:rPr lang="en-US" b="1" dirty="0"/>
              <a:t>~</a:t>
            </a:r>
            <a:r>
              <a:rPr lang="en-US" sz="1600" b="1" dirty="0" smtClean="0"/>
              <a:t>40 </a:t>
            </a:r>
            <a:r>
              <a:rPr lang="en-US" sz="1600" b="1" dirty="0"/>
              <a:t>MHz</a:t>
            </a:r>
            <a:r>
              <a:rPr lang="en-US" sz="1600" dirty="0"/>
              <a:t> </a:t>
            </a:r>
            <a:r>
              <a:rPr lang="en-US" sz="1600" dirty="0" smtClean="0"/>
              <a:t>event rate</a:t>
            </a:r>
          </a:p>
          <a:p>
            <a:pPr lvl="1"/>
            <a:r>
              <a:rPr lang="en-US" sz="1600" b="1" dirty="0" smtClean="0"/>
              <a:t>~130 kB</a:t>
            </a:r>
            <a:r>
              <a:rPr lang="en-US" sz="1600" dirty="0" smtClean="0"/>
              <a:t> event size (@ 27 MHz)</a:t>
            </a:r>
            <a:endParaRPr lang="en-US" sz="1600" dirty="0"/>
          </a:p>
          <a:p>
            <a:pPr>
              <a:buFont typeface="Wingdings" panose="05000000000000000000" pitchFamily="2" charset="2"/>
              <a:buChar char="§"/>
            </a:pPr>
            <a:r>
              <a:rPr lang="en-US" dirty="0" smtClean="0"/>
              <a:t>High bisection bandwidth in event builder network</a:t>
            </a:r>
          </a:p>
          <a:p>
            <a:pPr lvl="1">
              <a:buFont typeface="Wingdings" panose="05000000000000000000" pitchFamily="2" charset="2"/>
              <a:buChar char="§"/>
            </a:pPr>
            <a:r>
              <a:rPr lang="en-US" dirty="0" smtClean="0"/>
              <a:t>~40 Tb/s </a:t>
            </a:r>
            <a:r>
              <a:rPr lang="en-US" dirty="0"/>
              <a:t>aggregate </a:t>
            </a:r>
            <a:r>
              <a:rPr lang="en-US" dirty="0" smtClean="0"/>
              <a:t>bandwidth</a:t>
            </a:r>
          </a:p>
          <a:p>
            <a:pPr lvl="1">
              <a:buFont typeface="Wingdings" panose="05000000000000000000" pitchFamily="2" charset="2"/>
              <a:buChar char="§"/>
            </a:pPr>
            <a:r>
              <a:rPr lang="en-US" sz="1600" dirty="0" smtClean="0"/>
              <a:t>Leverage 100G </a:t>
            </a:r>
            <a:r>
              <a:rPr lang="en-US" sz="1600" dirty="0" smtClean="0"/>
              <a:t>LAN </a:t>
            </a:r>
            <a:r>
              <a:rPr lang="en-US" sz="1600" dirty="0" smtClean="0"/>
              <a:t>technologies</a:t>
            </a:r>
          </a:p>
          <a:p>
            <a:pPr>
              <a:buFont typeface="Wingdings" panose="05000000000000000000" pitchFamily="2" charset="2"/>
              <a:buChar char="§"/>
            </a:pPr>
            <a:r>
              <a:rPr lang="en-US" dirty="0" smtClean="0"/>
              <a:t> Global configuration and control</a:t>
            </a:r>
            <a:r>
              <a:rPr lang="en-US" dirty="0"/>
              <a:t> </a:t>
            </a:r>
            <a:r>
              <a:rPr lang="en-US" dirty="0" smtClean="0"/>
              <a:t>via ECS subsystem</a:t>
            </a:r>
          </a:p>
          <a:p>
            <a:pPr>
              <a:buFont typeface="Wingdings" panose="05000000000000000000" pitchFamily="2" charset="2"/>
              <a:buChar char="§"/>
            </a:pPr>
            <a:r>
              <a:rPr lang="en-US" dirty="0" smtClean="0"/>
              <a:t> Global </a:t>
            </a:r>
            <a:r>
              <a:rPr lang="en-US" dirty="0"/>
              <a:t>synchronization via TFC subsystem</a:t>
            </a:r>
          </a:p>
          <a:p>
            <a:pPr>
              <a:buFont typeface="Wingdings" panose="05000000000000000000" pitchFamily="2" charset="2"/>
              <a:buChar char="§"/>
            </a:pPr>
            <a:endParaRPr lang="en-US" sz="2000" dirty="0" smtClean="0"/>
          </a:p>
        </p:txBody>
      </p:sp>
      <p:sp>
        <p:nvSpPr>
          <p:cNvPr id="96" name="Content Placeholder 95"/>
          <p:cNvSpPr>
            <a:spLocks noGrp="1"/>
          </p:cNvSpPr>
          <p:nvPr>
            <p:ph sz="half" idx="2"/>
          </p:nvPr>
        </p:nvSpPr>
        <p:spPr/>
        <p:txBody>
          <a:bodyPr>
            <a:normAutofit fontScale="92500" lnSpcReduction="20000"/>
          </a:bodyPr>
          <a:lstStyle/>
          <a:p>
            <a:endParaRPr lang="en-US" dirty="0"/>
          </a:p>
        </p:txBody>
      </p:sp>
      <p:grpSp>
        <p:nvGrpSpPr>
          <p:cNvPr id="4" name="Group 3"/>
          <p:cNvGrpSpPr/>
          <p:nvPr/>
        </p:nvGrpSpPr>
        <p:grpSpPr>
          <a:xfrm>
            <a:off x="3434942" y="1452945"/>
            <a:ext cx="5704180" cy="5171800"/>
            <a:chOff x="660650" y="1268760"/>
            <a:chExt cx="5704179" cy="5171802"/>
          </a:xfrm>
        </p:grpSpPr>
        <p:cxnSp>
          <p:nvCxnSpPr>
            <p:cNvPr id="5" name="Straight Arrow Connector 143"/>
            <p:cNvCxnSpPr>
              <a:stCxn id="55" idx="2"/>
              <a:endCxn id="18" idx="3"/>
            </p:cNvCxnSpPr>
            <p:nvPr/>
          </p:nvCxnSpPr>
          <p:spPr>
            <a:xfrm rot="5400000">
              <a:off x="4526030" y="2999744"/>
              <a:ext cx="555018" cy="1943719"/>
            </a:xfrm>
            <a:prstGeom prst="bentConnector2">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6" name="Straight Arrow Connector 5"/>
            <p:cNvCxnSpPr/>
            <p:nvPr/>
          </p:nvCxnSpPr>
          <p:spPr>
            <a:xfrm flipH="1">
              <a:off x="1280956" y="3693043"/>
              <a:ext cx="794" cy="1005562"/>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7" name="Straight Arrow Connector 6"/>
            <p:cNvCxnSpPr/>
            <p:nvPr/>
          </p:nvCxnSpPr>
          <p:spPr>
            <a:xfrm flipH="1">
              <a:off x="1281750" y="3693043"/>
              <a:ext cx="504056" cy="976260"/>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8" name="Straight Arrow Connector 7"/>
            <p:cNvCxnSpPr>
              <a:stCxn id="17" idx="2"/>
            </p:cNvCxnSpPr>
            <p:nvPr/>
          </p:nvCxnSpPr>
          <p:spPr>
            <a:xfrm>
              <a:off x="4514608" y="3698260"/>
              <a:ext cx="366101" cy="1000347"/>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sp>
          <p:nvSpPr>
            <p:cNvPr id="9" name="Rounded Rectangle 8"/>
            <p:cNvSpPr/>
            <p:nvPr/>
          </p:nvSpPr>
          <p:spPr>
            <a:xfrm>
              <a:off x="1219880" y="1268760"/>
              <a:ext cx="3528392" cy="7200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normAutofit/>
            </a:bodyPr>
            <a:lstStyle/>
            <a:p>
              <a:pPr algn="ctr"/>
              <a:r>
                <a:rPr lang="en-US" dirty="0">
                  <a:solidFill>
                    <a:prstClr val="black"/>
                  </a:solidFill>
                  <a:latin typeface="Calibri"/>
                </a:rPr>
                <a:t>Detector front-end electronics</a:t>
              </a:r>
            </a:p>
          </p:txBody>
        </p:sp>
        <p:sp>
          <p:nvSpPr>
            <p:cNvPr id="10" name="Rounded Rectangle 9"/>
            <p:cNvSpPr/>
            <p:nvPr/>
          </p:nvSpPr>
          <p:spPr>
            <a:xfrm>
              <a:off x="1202240"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1" name="Rounded Rectangle 10"/>
            <p:cNvSpPr/>
            <p:nvPr/>
          </p:nvSpPr>
          <p:spPr>
            <a:xfrm>
              <a:off x="1644575"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2" name="Rounded Rectangle 11"/>
            <p:cNvSpPr/>
            <p:nvPr/>
          </p:nvSpPr>
          <p:spPr>
            <a:xfrm>
              <a:off x="2086910"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3" name="Rounded Rectangle 12"/>
            <p:cNvSpPr/>
            <p:nvPr/>
          </p:nvSpPr>
          <p:spPr>
            <a:xfrm>
              <a:off x="2529245"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4" name="Rounded Rectangle 13"/>
            <p:cNvSpPr/>
            <p:nvPr/>
          </p:nvSpPr>
          <p:spPr>
            <a:xfrm>
              <a:off x="2971580"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5" name="Rounded Rectangle 14"/>
            <p:cNvSpPr/>
            <p:nvPr/>
          </p:nvSpPr>
          <p:spPr>
            <a:xfrm>
              <a:off x="3413915"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6" name="Rounded Rectangle 15"/>
            <p:cNvSpPr/>
            <p:nvPr/>
          </p:nvSpPr>
          <p:spPr>
            <a:xfrm>
              <a:off x="3856250"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7" name="Rounded Rectangle 16"/>
            <p:cNvSpPr/>
            <p:nvPr/>
          </p:nvSpPr>
          <p:spPr>
            <a:xfrm>
              <a:off x="4298584"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8" name="Rounded Rectangle 17"/>
            <p:cNvSpPr/>
            <p:nvPr/>
          </p:nvSpPr>
          <p:spPr>
            <a:xfrm>
              <a:off x="2238752" y="4058301"/>
              <a:ext cx="1592927" cy="38162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normAutofit fontScale="62500" lnSpcReduction="20000"/>
            </a:bodyPr>
            <a:lstStyle/>
            <a:p>
              <a:pPr algn="ctr"/>
              <a:r>
                <a:rPr lang="en-US" dirty="0">
                  <a:solidFill>
                    <a:prstClr val="black"/>
                  </a:solidFill>
                  <a:latin typeface="Calibri"/>
                </a:rPr>
                <a:t>Event Builder network</a:t>
              </a:r>
            </a:p>
          </p:txBody>
        </p:sp>
        <p:grpSp>
          <p:nvGrpSpPr>
            <p:cNvPr id="19" name="Group 18"/>
            <p:cNvGrpSpPr/>
            <p:nvPr/>
          </p:nvGrpSpPr>
          <p:grpSpPr>
            <a:xfrm>
              <a:off x="738830" y="5229200"/>
              <a:ext cx="216024" cy="1008112"/>
              <a:chOff x="683568" y="4653136"/>
              <a:chExt cx="216024" cy="1008112"/>
            </a:xfrm>
          </p:grpSpPr>
          <p:sp>
            <p:nvSpPr>
              <p:cNvPr id="92" name="Rounded Rectangle 91"/>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3" name="Rounded Rectangle 92"/>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4" name="Rounded Rectangle 93"/>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20" name="Group 19"/>
            <p:cNvGrpSpPr/>
            <p:nvPr/>
          </p:nvGrpSpPr>
          <p:grpSpPr>
            <a:xfrm>
              <a:off x="1020712" y="5229200"/>
              <a:ext cx="216024" cy="1008112"/>
              <a:chOff x="683568" y="4653136"/>
              <a:chExt cx="216024" cy="1008112"/>
            </a:xfrm>
          </p:grpSpPr>
          <p:sp>
            <p:nvSpPr>
              <p:cNvPr id="89" name="Rounded Rectangle 88"/>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0" name="Rounded Rectangle 89"/>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1" name="Rounded Rectangle 90"/>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21" name="Group 20"/>
            <p:cNvGrpSpPr/>
            <p:nvPr/>
          </p:nvGrpSpPr>
          <p:grpSpPr>
            <a:xfrm>
              <a:off x="1331457" y="5229200"/>
              <a:ext cx="216024" cy="1008112"/>
              <a:chOff x="683568" y="4653136"/>
              <a:chExt cx="216024" cy="1008112"/>
            </a:xfrm>
          </p:grpSpPr>
          <p:sp>
            <p:nvSpPr>
              <p:cNvPr id="86" name="Rounded Rectangle 85"/>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7" name="Rounded Rectangle 86"/>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8" name="Rounded Rectangle 87"/>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22" name="Group 21"/>
            <p:cNvGrpSpPr/>
            <p:nvPr/>
          </p:nvGrpSpPr>
          <p:grpSpPr>
            <a:xfrm>
              <a:off x="4532248" y="5229200"/>
              <a:ext cx="216024" cy="1008112"/>
              <a:chOff x="683568" y="4653136"/>
              <a:chExt cx="216024" cy="1008112"/>
            </a:xfrm>
          </p:grpSpPr>
          <p:sp>
            <p:nvSpPr>
              <p:cNvPr id="83" name="Rounded Rectangle 82"/>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4" name="Rounded Rectangle 83"/>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5" name="Rounded Rectangle 84"/>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23" name="Group 22"/>
            <p:cNvGrpSpPr/>
            <p:nvPr/>
          </p:nvGrpSpPr>
          <p:grpSpPr>
            <a:xfrm>
              <a:off x="1211341" y="2119922"/>
              <a:ext cx="3479254" cy="1001391"/>
              <a:chOff x="3620909" y="3866381"/>
              <a:chExt cx="3479254" cy="1001391"/>
            </a:xfrm>
          </p:grpSpPr>
          <p:sp>
            <p:nvSpPr>
              <p:cNvPr id="81" name="Freeform 80"/>
              <p:cNvSpPr/>
              <p:nvPr/>
            </p:nvSpPr>
            <p:spPr>
              <a:xfrm rot="10800000">
                <a:off x="3620909" y="4298429"/>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p:spPr>
            <p:style>
              <a:lnRef idx="1">
                <a:schemeClr val="accent6"/>
              </a:lnRef>
              <a:fillRef idx="2">
                <a:schemeClr val="accent6"/>
              </a:fillRef>
              <a:effectRef idx="1">
                <a:schemeClr val="accent6"/>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82" name="Freeform 81"/>
              <p:cNvSpPr/>
              <p:nvPr/>
            </p:nvSpPr>
            <p:spPr>
              <a:xfrm>
                <a:off x="3632344" y="3866381"/>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p:spPr>
            <p:style>
              <a:lnRef idx="1">
                <a:schemeClr val="accent6"/>
              </a:lnRef>
              <a:fillRef idx="2">
                <a:schemeClr val="accent6"/>
              </a:fillRef>
              <a:effectRef idx="1">
                <a:schemeClr val="accent6"/>
              </a:effectRef>
              <a:fontRef idx="minor">
                <a:schemeClr val="dk1"/>
              </a:fontRef>
            </p:style>
            <p:txBody>
              <a:bodyPr rtlCol="0" anchor="ctr">
                <a:normAutofit/>
              </a:bodyPr>
              <a:lstStyle/>
              <a:p>
                <a:pPr algn="ctr"/>
                <a:endParaRPr lang="en-US" dirty="0">
                  <a:solidFill>
                    <a:prstClr val="black"/>
                  </a:solidFill>
                  <a:latin typeface="Calibri"/>
                </a:endParaRPr>
              </a:p>
            </p:txBody>
          </p:sp>
        </p:grpSp>
        <p:cxnSp>
          <p:nvCxnSpPr>
            <p:cNvPr id="24" name="Straight Arrow Connector 23"/>
            <p:cNvCxnSpPr/>
            <p:nvPr/>
          </p:nvCxnSpPr>
          <p:spPr>
            <a:xfrm rot="5400000">
              <a:off x="80590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25" name="Straight Arrow Connector 24"/>
            <p:cNvCxnSpPr/>
            <p:nvPr/>
          </p:nvCxnSpPr>
          <p:spPr>
            <a:xfrm rot="5400000">
              <a:off x="102712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26" name="Straight Arrow Connector 25"/>
            <p:cNvCxnSpPr/>
            <p:nvPr/>
          </p:nvCxnSpPr>
          <p:spPr>
            <a:xfrm rot="5400000">
              <a:off x="124835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27" name="Straight Arrow Connector 26"/>
            <p:cNvCxnSpPr/>
            <p:nvPr/>
          </p:nvCxnSpPr>
          <p:spPr>
            <a:xfrm rot="5400000">
              <a:off x="1469576"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28" name="Straight Arrow Connector 27"/>
            <p:cNvCxnSpPr/>
            <p:nvPr/>
          </p:nvCxnSpPr>
          <p:spPr>
            <a:xfrm rot="5400000">
              <a:off x="1690800"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29" name="Straight Arrow Connector 28"/>
            <p:cNvCxnSpPr/>
            <p:nvPr/>
          </p:nvCxnSpPr>
          <p:spPr>
            <a:xfrm rot="5400000">
              <a:off x="191202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0" name="Straight Arrow Connector 29"/>
            <p:cNvCxnSpPr/>
            <p:nvPr/>
          </p:nvCxnSpPr>
          <p:spPr>
            <a:xfrm rot="5400000">
              <a:off x="2796920"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1" name="Straight Arrow Connector 30"/>
            <p:cNvCxnSpPr/>
            <p:nvPr/>
          </p:nvCxnSpPr>
          <p:spPr>
            <a:xfrm rot="5400000">
              <a:off x="346059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2" name="Straight Arrow Connector 31"/>
            <p:cNvCxnSpPr/>
            <p:nvPr/>
          </p:nvCxnSpPr>
          <p:spPr>
            <a:xfrm rot="5400000">
              <a:off x="3681816" y="2618046"/>
              <a:ext cx="1260000" cy="1588"/>
            </a:xfrm>
            <a:prstGeom prst="straightConnector1">
              <a:avLst/>
            </a:prstGeom>
            <a:ln>
              <a:headEnd type="none"/>
              <a:tailEnd type="arrow"/>
            </a:ln>
          </p:spPr>
          <p:style>
            <a:lnRef idx="1">
              <a:schemeClr val="dk1"/>
            </a:lnRef>
            <a:fillRef idx="2">
              <a:schemeClr val="dk1"/>
            </a:fillRef>
            <a:effectRef idx="1">
              <a:schemeClr val="dk1"/>
            </a:effectRef>
            <a:fontRef idx="minor">
              <a:schemeClr val="dk1"/>
            </a:fontRef>
          </p:style>
        </p:cxnSp>
        <p:cxnSp>
          <p:nvCxnSpPr>
            <p:cNvPr id="33" name="Straight Arrow Connector 32"/>
            <p:cNvCxnSpPr/>
            <p:nvPr/>
          </p:nvCxnSpPr>
          <p:spPr>
            <a:xfrm rot="5400000">
              <a:off x="3903042" y="2618046"/>
              <a:ext cx="1260000" cy="1588"/>
            </a:xfrm>
            <a:prstGeom prst="straightConnector1">
              <a:avLst/>
            </a:prstGeom>
            <a:ln>
              <a:headEnd type="none"/>
              <a:tailEnd type="arrow"/>
            </a:ln>
          </p:spPr>
          <p:style>
            <a:lnRef idx="1">
              <a:schemeClr val="dk1"/>
            </a:lnRef>
            <a:fillRef idx="2">
              <a:schemeClr val="dk1"/>
            </a:fillRef>
            <a:effectRef idx="1">
              <a:schemeClr val="dk1"/>
            </a:effectRef>
            <a:fontRef idx="minor">
              <a:schemeClr val="dk1"/>
            </a:fontRef>
          </p:style>
        </p:cxnSp>
        <p:cxnSp>
          <p:nvCxnSpPr>
            <p:cNvPr id="34" name="Straight Arrow Connector 33"/>
            <p:cNvCxnSpPr/>
            <p:nvPr/>
          </p:nvCxnSpPr>
          <p:spPr>
            <a:xfrm rot="5400000">
              <a:off x="213324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5" name="Straight Arrow Connector 34"/>
            <p:cNvCxnSpPr/>
            <p:nvPr/>
          </p:nvCxnSpPr>
          <p:spPr>
            <a:xfrm rot="5400000">
              <a:off x="235447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36" name="TextBox 35"/>
            <p:cNvSpPr txBox="1"/>
            <p:nvPr/>
          </p:nvSpPr>
          <p:spPr>
            <a:xfrm>
              <a:off x="1242844" y="3291742"/>
              <a:ext cx="3523079"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dirty="0">
                  <a:solidFill>
                    <a:srgbClr val="000000"/>
                  </a:solidFill>
                  <a:latin typeface="Calibri"/>
                </a:rPr>
                <a:t>Event </a:t>
              </a:r>
              <a:r>
                <a:rPr lang="en-US" dirty="0" smtClean="0">
                  <a:solidFill>
                    <a:srgbClr val="000000"/>
                  </a:solidFill>
                  <a:latin typeface="Calibri"/>
                </a:rPr>
                <a:t>Builders (PC + readout board)</a:t>
              </a:r>
              <a:endParaRPr lang="en-US" sz="1200" dirty="0">
                <a:solidFill>
                  <a:srgbClr val="000000"/>
                </a:solidFill>
                <a:latin typeface="Calibri"/>
              </a:endParaRPr>
            </a:p>
          </p:txBody>
        </p:sp>
        <p:sp>
          <p:nvSpPr>
            <p:cNvPr id="37" name="TextBox 36"/>
            <p:cNvSpPr txBox="1"/>
            <p:nvPr/>
          </p:nvSpPr>
          <p:spPr>
            <a:xfrm>
              <a:off x="2294575" y="5517232"/>
              <a:ext cx="1967205" cy="923330"/>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dirty="0">
                  <a:solidFill>
                    <a:prstClr val="black"/>
                  </a:solidFill>
                  <a:latin typeface="Calibri"/>
                </a:rPr>
                <a:t>Eventfilter Farm</a:t>
              </a:r>
            </a:p>
            <a:p>
              <a:r>
                <a:rPr lang="en-US" dirty="0">
                  <a:solidFill>
                    <a:prstClr val="black"/>
                  </a:solidFill>
                  <a:latin typeface="Calibri"/>
                </a:rPr>
                <a:t>~ 80 </a:t>
              </a:r>
              <a:r>
                <a:rPr lang="en-US" dirty="0" err="1" smtClean="0">
                  <a:solidFill>
                    <a:prstClr val="black"/>
                  </a:solidFill>
                  <a:latin typeface="Calibri"/>
                </a:rPr>
                <a:t>subfarms</a:t>
              </a:r>
              <a:endParaRPr lang="en-US" dirty="0" smtClean="0">
                <a:solidFill>
                  <a:prstClr val="black"/>
                </a:solidFill>
                <a:latin typeface="Calibri"/>
              </a:endParaRPr>
            </a:p>
            <a:p>
              <a:r>
                <a:rPr lang="en-US" dirty="0" smtClean="0">
                  <a:solidFill>
                    <a:prstClr val="black"/>
                  </a:solidFill>
                  <a:latin typeface="Calibri"/>
                </a:rPr>
                <a:t>2000 – 4000 nodes</a:t>
              </a:r>
              <a:endParaRPr lang="en-US" dirty="0">
                <a:solidFill>
                  <a:prstClr val="black"/>
                </a:solidFill>
                <a:latin typeface="Calibri"/>
              </a:endParaRPr>
            </a:p>
          </p:txBody>
        </p:sp>
        <p:cxnSp>
          <p:nvCxnSpPr>
            <p:cNvPr id="38" name="Straight Arrow Connector 37"/>
            <p:cNvCxnSpPr>
              <a:endCxn id="18" idx="1"/>
            </p:cNvCxnSpPr>
            <p:nvPr/>
          </p:nvCxnSpPr>
          <p:spPr>
            <a:xfrm>
              <a:off x="1419058" y="3698260"/>
              <a:ext cx="819694" cy="550852"/>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39" name="Straight Arrow Connector 38"/>
            <p:cNvCxnSpPr>
              <a:endCxn id="18" idx="1"/>
            </p:cNvCxnSpPr>
            <p:nvPr/>
          </p:nvCxnSpPr>
          <p:spPr>
            <a:xfrm>
              <a:off x="1771185" y="3698260"/>
              <a:ext cx="467567" cy="550852"/>
            </a:xfrm>
            <a:prstGeom prst="straightConnector1">
              <a:avLst/>
            </a:prstGeom>
            <a:ln w="38100" cmpd="sng">
              <a:noFill/>
              <a:headEnd type="triangle"/>
              <a:tailEnd type="triangle"/>
            </a:ln>
          </p:spPr>
          <p:style>
            <a:lnRef idx="1">
              <a:schemeClr val="dk1"/>
            </a:lnRef>
            <a:fillRef idx="2">
              <a:schemeClr val="dk1"/>
            </a:fillRef>
            <a:effectRef idx="1">
              <a:schemeClr val="dk1"/>
            </a:effectRef>
            <a:fontRef idx="minor">
              <a:schemeClr val="dk1"/>
            </a:fontRef>
          </p:style>
        </p:cxnSp>
        <p:cxnSp>
          <p:nvCxnSpPr>
            <p:cNvPr id="40" name="Straight Arrow Connector 39"/>
            <p:cNvCxnSpPr/>
            <p:nvPr/>
          </p:nvCxnSpPr>
          <p:spPr>
            <a:xfrm>
              <a:off x="2123312" y="3698260"/>
              <a:ext cx="261992" cy="360041"/>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1" name="Straight Arrow Connector 40"/>
            <p:cNvCxnSpPr/>
            <p:nvPr/>
          </p:nvCxnSpPr>
          <p:spPr>
            <a:xfrm rot="5400000">
              <a:off x="2294625"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2" name="Straight Arrow Connector 41"/>
            <p:cNvCxnSpPr/>
            <p:nvPr/>
          </p:nvCxnSpPr>
          <p:spPr>
            <a:xfrm rot="5400000">
              <a:off x="2646752"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3" name="Straight Arrow Connector 42"/>
            <p:cNvCxnSpPr/>
            <p:nvPr/>
          </p:nvCxnSpPr>
          <p:spPr>
            <a:xfrm rot="5400000">
              <a:off x="2998879"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4" name="Straight Arrow Connector 43"/>
            <p:cNvCxnSpPr/>
            <p:nvPr/>
          </p:nvCxnSpPr>
          <p:spPr>
            <a:xfrm rot="5400000">
              <a:off x="3351006"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5" name="Straight Arrow Connector 44"/>
            <p:cNvCxnSpPr/>
            <p:nvPr/>
          </p:nvCxnSpPr>
          <p:spPr>
            <a:xfrm flipH="1">
              <a:off x="3831679" y="3698260"/>
              <a:ext cx="52268" cy="372331"/>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6" name="Straight Arrow Connector 45"/>
            <p:cNvCxnSpPr>
              <a:endCxn id="18" idx="3"/>
            </p:cNvCxnSpPr>
            <p:nvPr/>
          </p:nvCxnSpPr>
          <p:spPr>
            <a:xfrm flipH="1">
              <a:off x="3831679" y="3698260"/>
              <a:ext cx="404395" cy="550852"/>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7" name="Straight Arrow Connector 46"/>
            <p:cNvCxnSpPr/>
            <p:nvPr/>
          </p:nvCxnSpPr>
          <p:spPr>
            <a:xfrm rot="5400000">
              <a:off x="2575696"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48" name="Straight Arrow Connector 47"/>
            <p:cNvCxnSpPr/>
            <p:nvPr/>
          </p:nvCxnSpPr>
          <p:spPr>
            <a:xfrm rot="5400000">
              <a:off x="301814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49" name="Straight Arrow Connector 48"/>
            <p:cNvCxnSpPr/>
            <p:nvPr/>
          </p:nvCxnSpPr>
          <p:spPr>
            <a:xfrm rot="5400000">
              <a:off x="323936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50" name="Straight Arrow Connector 49"/>
            <p:cNvCxnSpPr/>
            <p:nvPr/>
          </p:nvCxnSpPr>
          <p:spPr>
            <a:xfrm rot="5400000">
              <a:off x="881912" y="5089420"/>
              <a:ext cx="313141"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cxnSp>
          <p:nvCxnSpPr>
            <p:cNvPr id="51" name="Straight Arrow Connector 50"/>
            <p:cNvCxnSpPr/>
            <p:nvPr/>
          </p:nvCxnSpPr>
          <p:spPr>
            <a:xfrm rot="5400000">
              <a:off x="1174306" y="5089420"/>
              <a:ext cx="313141"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sp>
          <p:nvSpPr>
            <p:cNvPr id="52" name="TextBox 51"/>
            <p:cNvSpPr txBox="1"/>
            <p:nvPr/>
          </p:nvSpPr>
          <p:spPr>
            <a:xfrm rot="16200000">
              <a:off x="5751267" y="1594735"/>
              <a:ext cx="819455" cy="369332"/>
            </a:xfrm>
            <a:prstGeom prst="rect">
              <a:avLst/>
            </a:prstGeom>
            <a:noFill/>
          </p:spPr>
          <p:txBody>
            <a:bodyPr wrap="none" rtlCol="0">
              <a:spAutoFit/>
            </a:bodyPr>
            <a:lstStyle/>
            <a:p>
              <a:r>
                <a:rPr lang="en-US" dirty="0">
                  <a:solidFill>
                    <a:srgbClr val="000000"/>
                  </a:solidFill>
                </a:rPr>
                <a:t>UX85B</a:t>
              </a:r>
            </a:p>
          </p:txBody>
        </p:sp>
        <p:sp>
          <p:nvSpPr>
            <p:cNvPr id="53" name="TextBox 52"/>
            <p:cNvSpPr txBox="1"/>
            <p:nvPr/>
          </p:nvSpPr>
          <p:spPr>
            <a:xfrm rot="16200000">
              <a:off x="4870603" y="4383047"/>
              <a:ext cx="2619119" cy="369332"/>
            </a:xfrm>
            <a:prstGeom prst="rect">
              <a:avLst/>
            </a:prstGeom>
            <a:noFill/>
          </p:spPr>
          <p:txBody>
            <a:bodyPr wrap="square" rtlCol="0">
              <a:spAutoFit/>
            </a:bodyPr>
            <a:lstStyle/>
            <a:p>
              <a:r>
                <a:rPr lang="en-US" dirty="0">
                  <a:solidFill>
                    <a:srgbClr val="000000"/>
                  </a:solidFill>
                </a:rPr>
                <a:t>Point 8 surface</a:t>
              </a:r>
            </a:p>
          </p:txBody>
        </p:sp>
        <p:sp>
          <p:nvSpPr>
            <p:cNvPr id="54" name="Rounded Rectangle 53"/>
            <p:cNvSpPr/>
            <p:nvPr/>
          </p:nvSpPr>
          <p:spPr>
            <a:xfrm>
              <a:off x="738830" y="4669059"/>
              <a:ext cx="808651" cy="35356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noAutofit/>
            </a:bodyPr>
            <a:lstStyle/>
            <a:p>
              <a:pPr algn="ctr">
                <a:lnSpc>
                  <a:spcPct val="70000"/>
                </a:lnSpc>
              </a:pPr>
              <a:r>
                <a:rPr lang="en-US" sz="1000" dirty="0">
                  <a:solidFill>
                    <a:prstClr val="black"/>
                  </a:solidFill>
                  <a:latin typeface="Calibri"/>
                </a:rPr>
                <a:t>subfarm switch</a:t>
              </a:r>
            </a:p>
          </p:txBody>
        </p:sp>
        <p:sp>
          <p:nvSpPr>
            <p:cNvPr id="55" name="Rounded Rectangle 54"/>
            <p:cNvSpPr/>
            <p:nvPr/>
          </p:nvSpPr>
          <p:spPr>
            <a:xfrm>
              <a:off x="5520642" y="3262046"/>
              <a:ext cx="509512" cy="43204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noAutofit/>
            </a:bodyPr>
            <a:lstStyle/>
            <a:p>
              <a:pPr algn="ctr"/>
              <a:r>
                <a:rPr lang="en-US" sz="1400" dirty="0">
                  <a:solidFill>
                    <a:prstClr val="black"/>
                  </a:solidFill>
                  <a:latin typeface="Calibri"/>
                </a:rPr>
                <a:t>TFC</a:t>
              </a:r>
            </a:p>
          </p:txBody>
        </p:sp>
        <p:cxnSp>
          <p:nvCxnSpPr>
            <p:cNvPr id="56" name="Elbow Connector 55"/>
            <p:cNvCxnSpPr>
              <a:stCxn id="9" idx="3"/>
              <a:endCxn id="55" idx="0"/>
            </p:cNvCxnSpPr>
            <p:nvPr/>
          </p:nvCxnSpPr>
          <p:spPr>
            <a:xfrm>
              <a:off x="4748272" y="1628800"/>
              <a:ext cx="1027126" cy="1633246"/>
            </a:xfrm>
            <a:prstGeom prst="bentConnector2">
              <a:avLst/>
            </a:prstGeom>
            <a:ln w="19050" cmpd="sng">
              <a:solidFill>
                <a:schemeClr val="tx1"/>
              </a:solidFill>
              <a:headEnd type="arrow"/>
              <a:tailEnd type="none"/>
            </a:ln>
          </p:spPr>
          <p:style>
            <a:lnRef idx="2">
              <a:schemeClr val="accent1"/>
            </a:lnRef>
            <a:fillRef idx="0">
              <a:schemeClr val="accent1"/>
            </a:fillRef>
            <a:effectRef idx="1">
              <a:schemeClr val="accent1"/>
            </a:effectRef>
            <a:fontRef idx="minor">
              <a:schemeClr val="tx1"/>
            </a:fontRef>
          </p:style>
        </p:cxnSp>
        <p:grpSp>
          <p:nvGrpSpPr>
            <p:cNvPr id="57" name="Group 56"/>
            <p:cNvGrpSpPr/>
            <p:nvPr/>
          </p:nvGrpSpPr>
          <p:grpSpPr>
            <a:xfrm>
              <a:off x="4810588" y="5234656"/>
              <a:ext cx="216024" cy="1008112"/>
              <a:chOff x="683568" y="4653136"/>
              <a:chExt cx="216024" cy="1008112"/>
            </a:xfrm>
          </p:grpSpPr>
          <p:sp>
            <p:nvSpPr>
              <p:cNvPr id="78" name="Rounded Rectangle 77"/>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79" name="Rounded Rectangle 78"/>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0" name="Rounded Rectangle 79"/>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58" name="Group 57"/>
            <p:cNvGrpSpPr/>
            <p:nvPr/>
          </p:nvGrpSpPr>
          <p:grpSpPr>
            <a:xfrm>
              <a:off x="5115302" y="5229200"/>
              <a:ext cx="216024" cy="1008112"/>
              <a:chOff x="683568" y="4653136"/>
              <a:chExt cx="216024" cy="1008112"/>
            </a:xfrm>
          </p:grpSpPr>
          <p:sp>
            <p:nvSpPr>
              <p:cNvPr id="75" name="Rounded Rectangle 74"/>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76" name="Rounded Rectangle 75"/>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77" name="Rounded Rectangle 76"/>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cxnSp>
          <p:nvCxnSpPr>
            <p:cNvPr id="59" name="Straight Arrow Connector 58"/>
            <p:cNvCxnSpPr/>
            <p:nvPr/>
          </p:nvCxnSpPr>
          <p:spPr>
            <a:xfrm rot="5400000">
              <a:off x="4633505" y="5099338"/>
              <a:ext cx="360040" cy="1588"/>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660650" y="3317117"/>
              <a:ext cx="63511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srgbClr val="000000"/>
                  </a:solidFill>
                  <a:latin typeface="Calibri"/>
                </a:rPr>
                <a:t>x500</a:t>
              </a:r>
              <a:endParaRPr lang="en-US" dirty="0">
                <a:solidFill>
                  <a:srgbClr val="000000"/>
                </a:solidFill>
                <a:latin typeface="Calibri"/>
              </a:endParaRPr>
            </a:p>
          </p:txBody>
        </p:sp>
        <p:cxnSp>
          <p:nvCxnSpPr>
            <p:cNvPr id="61" name="Straight Arrow Connector 60"/>
            <p:cNvCxnSpPr/>
            <p:nvPr/>
          </p:nvCxnSpPr>
          <p:spPr>
            <a:xfrm rot="5400000">
              <a:off x="4930220" y="5088164"/>
              <a:ext cx="360040" cy="1588"/>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a:stCxn id="16" idx="2"/>
              <a:endCxn id="63" idx="0"/>
            </p:cNvCxnSpPr>
            <p:nvPr/>
          </p:nvCxnSpPr>
          <p:spPr>
            <a:xfrm>
              <a:off x="4072274" y="3698260"/>
              <a:ext cx="850399" cy="988491"/>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sp>
          <p:nvSpPr>
            <p:cNvPr id="63" name="Rounded Rectangle 62"/>
            <p:cNvSpPr/>
            <p:nvPr/>
          </p:nvSpPr>
          <p:spPr>
            <a:xfrm>
              <a:off x="4518347" y="4686751"/>
              <a:ext cx="808651" cy="35356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noAutofit/>
            </a:bodyPr>
            <a:lstStyle/>
            <a:p>
              <a:pPr algn="ctr">
                <a:lnSpc>
                  <a:spcPct val="70000"/>
                </a:lnSpc>
              </a:pPr>
              <a:r>
                <a:rPr lang="en-US" sz="1000" dirty="0">
                  <a:solidFill>
                    <a:prstClr val="black"/>
                  </a:solidFill>
                  <a:latin typeface="Calibri"/>
                </a:rPr>
                <a:t>subfarm switch</a:t>
              </a:r>
            </a:p>
          </p:txBody>
        </p:sp>
        <p:sp>
          <p:nvSpPr>
            <p:cNvPr id="64" name="Magnetic Disk 69"/>
            <p:cNvSpPr/>
            <p:nvPr/>
          </p:nvSpPr>
          <p:spPr>
            <a:xfrm>
              <a:off x="2655136" y="4845843"/>
              <a:ext cx="663672" cy="671390"/>
            </a:xfrm>
            <a:prstGeom prst="flowChartMagneticDisk">
              <a:avLst/>
            </a:prstGeom>
            <a:ln/>
          </p:spPr>
          <p:style>
            <a:lnRef idx="1">
              <a:schemeClr val="accent1"/>
            </a:lnRef>
            <a:fillRef idx="2">
              <a:schemeClr val="accent1"/>
            </a:fillRef>
            <a:effectRef idx="1">
              <a:schemeClr val="accent1"/>
            </a:effectRef>
            <a:fontRef idx="minor">
              <a:schemeClr val="dk1"/>
            </a:fontRef>
          </p:style>
          <p:txBody>
            <a:bodyPr rtlCol="0" anchor="ctr">
              <a:normAutofit fontScale="55000" lnSpcReduction="20000"/>
            </a:bodyPr>
            <a:lstStyle/>
            <a:p>
              <a:pPr algn="ctr"/>
              <a:r>
                <a:rPr lang="en-GB" dirty="0">
                  <a:solidFill>
                    <a:srgbClr val="000000"/>
                  </a:solidFill>
                </a:rPr>
                <a:t>Online storage</a:t>
              </a:r>
            </a:p>
          </p:txBody>
        </p:sp>
        <p:cxnSp>
          <p:nvCxnSpPr>
            <p:cNvPr id="65" name="Straight Arrow Connector 64"/>
            <p:cNvCxnSpPr>
              <a:stCxn id="54" idx="3"/>
              <a:endCxn id="64" idx="2"/>
            </p:cNvCxnSpPr>
            <p:nvPr/>
          </p:nvCxnSpPr>
          <p:spPr>
            <a:xfrm>
              <a:off x="1547481" y="4845842"/>
              <a:ext cx="1107655" cy="335696"/>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a:stCxn id="63" idx="1"/>
              <a:endCxn id="64" idx="4"/>
            </p:cNvCxnSpPr>
            <p:nvPr/>
          </p:nvCxnSpPr>
          <p:spPr>
            <a:xfrm flipH="1">
              <a:off x="3318808" y="4863534"/>
              <a:ext cx="1199539" cy="318004"/>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67" name="TextBox 66"/>
            <p:cNvSpPr txBox="1"/>
            <p:nvPr/>
          </p:nvSpPr>
          <p:spPr>
            <a:xfrm rot="5400000">
              <a:off x="4834500" y="2293013"/>
              <a:ext cx="1604799" cy="276999"/>
            </a:xfrm>
            <a:prstGeom prst="rect">
              <a:avLst/>
            </a:prstGeom>
            <a:noFill/>
          </p:spPr>
          <p:txBody>
            <a:bodyPr wrap="none" rtlCol="0">
              <a:spAutoFit/>
            </a:bodyPr>
            <a:lstStyle/>
            <a:p>
              <a:r>
                <a:rPr lang="en-US" sz="1200" dirty="0">
                  <a:solidFill>
                    <a:srgbClr val="000000"/>
                  </a:solidFill>
                </a:rPr>
                <a:t>Clock &amp; fast commands</a:t>
              </a:r>
            </a:p>
          </p:txBody>
        </p:sp>
        <p:cxnSp>
          <p:nvCxnSpPr>
            <p:cNvPr id="69" name="Straight Arrow Connector 68"/>
            <p:cNvCxnSpPr/>
            <p:nvPr/>
          </p:nvCxnSpPr>
          <p:spPr>
            <a:xfrm flipH="1">
              <a:off x="4723999" y="3390176"/>
              <a:ext cx="790010" cy="0"/>
            </a:xfrm>
            <a:prstGeom prst="straightConnector1">
              <a:avLst/>
            </a:prstGeom>
            <a:ln>
              <a:headEnd type="none"/>
              <a:tailEnd type="arrow"/>
            </a:ln>
          </p:spPr>
          <p:style>
            <a:lnRef idx="1">
              <a:schemeClr val="dk1"/>
            </a:lnRef>
            <a:fillRef idx="2">
              <a:schemeClr val="dk1"/>
            </a:fillRef>
            <a:effectRef idx="1">
              <a:schemeClr val="dk1"/>
            </a:effectRef>
            <a:fontRef idx="minor">
              <a:schemeClr val="dk1"/>
            </a:fontRef>
          </p:style>
        </p:cxnSp>
        <p:cxnSp>
          <p:nvCxnSpPr>
            <p:cNvPr id="70" name="Straight Arrow Connector 69"/>
            <p:cNvCxnSpPr/>
            <p:nvPr/>
          </p:nvCxnSpPr>
          <p:spPr>
            <a:xfrm flipH="1" flipV="1">
              <a:off x="4729097" y="3634636"/>
              <a:ext cx="791545" cy="908"/>
            </a:xfrm>
            <a:prstGeom prst="straightConnector1">
              <a:avLst/>
            </a:prstGeom>
            <a:ln>
              <a:headEnd type="arrow"/>
              <a:tailEnd type="none"/>
            </a:ln>
          </p:spPr>
          <p:style>
            <a:lnRef idx="1">
              <a:schemeClr val="dk1"/>
            </a:lnRef>
            <a:fillRef idx="2">
              <a:schemeClr val="dk1"/>
            </a:fillRef>
            <a:effectRef idx="1">
              <a:schemeClr val="dk1"/>
            </a:effectRef>
            <a:fontRef idx="minor">
              <a:schemeClr val="dk1"/>
            </a:fontRef>
          </p:style>
        </p:cxnSp>
        <p:sp>
          <p:nvSpPr>
            <p:cNvPr id="71" name="TextBox 70"/>
            <p:cNvSpPr txBox="1"/>
            <p:nvPr/>
          </p:nvSpPr>
          <p:spPr>
            <a:xfrm>
              <a:off x="4648412" y="3649390"/>
              <a:ext cx="1144064" cy="3139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pPr>
                <a:lnSpc>
                  <a:spcPct val="60000"/>
                </a:lnSpc>
              </a:pPr>
              <a:r>
                <a:rPr lang="en-US" sz="1200" dirty="0">
                  <a:solidFill>
                    <a:srgbClr val="000000"/>
                  </a:solidFill>
                  <a:latin typeface="Calibri"/>
                </a:rPr>
                <a:t>throttle from PCIe40s</a:t>
              </a:r>
            </a:p>
          </p:txBody>
        </p:sp>
        <p:sp>
          <p:nvSpPr>
            <p:cNvPr id="72" name="TextBox 71"/>
            <p:cNvSpPr txBox="1"/>
            <p:nvPr/>
          </p:nvSpPr>
          <p:spPr>
            <a:xfrm>
              <a:off x="4724708" y="3113864"/>
              <a:ext cx="942297" cy="313932"/>
            </a:xfrm>
            <a:prstGeom prst="rect">
              <a:avLst/>
            </a:prstGeom>
            <a:noFill/>
          </p:spPr>
          <p:txBody>
            <a:bodyPr wrap="square" rtlCol="0">
              <a:spAutoFit/>
            </a:bodyPr>
            <a:lstStyle/>
            <a:p>
              <a:pPr>
                <a:lnSpc>
                  <a:spcPct val="60000"/>
                </a:lnSpc>
              </a:pPr>
              <a:r>
                <a:rPr lang="en-US" sz="1200" dirty="0">
                  <a:solidFill>
                    <a:srgbClr val="000000"/>
                  </a:solidFill>
                </a:rPr>
                <a:t>Clock &amp; fast commands</a:t>
              </a:r>
            </a:p>
          </p:txBody>
        </p:sp>
        <p:sp>
          <p:nvSpPr>
            <p:cNvPr id="73" name="TextBox 72"/>
            <p:cNvSpPr txBox="1"/>
            <p:nvPr/>
          </p:nvSpPr>
          <p:spPr>
            <a:xfrm>
              <a:off x="1020712" y="4138983"/>
              <a:ext cx="869084" cy="184666"/>
            </a:xfrm>
            <a:prstGeom prst="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wrap="none" lIns="0" tIns="0" rIns="0" bIns="0" rtlCol="0">
              <a:spAutoFit/>
            </a:bodyPr>
            <a:lstStyle/>
            <a:p>
              <a:r>
                <a:rPr lang="en-US" sz="1200" dirty="0">
                  <a:solidFill>
                    <a:srgbClr val="000000"/>
                  </a:solidFill>
                  <a:latin typeface="Calibri"/>
                </a:rPr>
                <a:t>6 x 100 Gbit/s</a:t>
              </a:r>
            </a:p>
          </p:txBody>
        </p:sp>
        <p:sp>
          <p:nvSpPr>
            <p:cNvPr id="74" name="TextBox 73"/>
            <p:cNvSpPr txBox="1"/>
            <p:nvPr/>
          </p:nvSpPr>
          <p:spPr>
            <a:xfrm>
              <a:off x="4211338" y="3985211"/>
              <a:ext cx="869084" cy="184666"/>
            </a:xfrm>
            <a:prstGeom prst="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wrap="none" lIns="0" tIns="0" rIns="0" bIns="0" rtlCol="0">
              <a:spAutoFit/>
            </a:bodyPr>
            <a:lstStyle/>
            <a:p>
              <a:r>
                <a:rPr lang="en-US" sz="1200" dirty="0">
                  <a:solidFill>
                    <a:srgbClr val="000000"/>
                  </a:solidFill>
                  <a:latin typeface="Calibri"/>
                </a:rPr>
                <a:t>6 x 100 Gbit/s</a:t>
              </a:r>
            </a:p>
          </p:txBody>
        </p:sp>
      </p:grpSp>
      <p:sp>
        <p:nvSpPr>
          <p:cNvPr id="68" name="Footer Placeholder 67"/>
          <p:cNvSpPr>
            <a:spLocks noGrp="1"/>
          </p:cNvSpPr>
          <p:nvPr>
            <p:ph type="ftr" sz="quarter" idx="11"/>
          </p:nvPr>
        </p:nvSpPr>
        <p:spPr/>
        <p:txBody>
          <a:bodyPr/>
          <a:lstStyle/>
          <a:p>
            <a:r>
              <a:rPr lang="pt-BR" smtClean="0"/>
              <a:t>Niko Neufeld, Streaming DAQ, 16/01/17</a:t>
            </a:r>
            <a:endParaRPr lang="en-US" dirty="0"/>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26000056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Numbers</a:t>
            </a:r>
            <a:endParaRPr lang="en-US" dirty="0"/>
          </a:p>
        </p:txBody>
      </p:sp>
      <p:sp>
        <p:nvSpPr>
          <p:cNvPr id="3" name="Content Placeholder 2"/>
          <p:cNvSpPr>
            <a:spLocks noGrp="1"/>
          </p:cNvSpPr>
          <p:nvPr>
            <p:ph sz="half" idx="1"/>
          </p:nvPr>
        </p:nvSpPr>
        <p:spPr/>
        <p:txBody>
          <a:bodyPr>
            <a:normAutofit fontScale="92500" lnSpcReduction="10000"/>
          </a:bodyPr>
          <a:lstStyle/>
          <a:p>
            <a:pPr>
              <a:buFont typeface="Arial" charset="0"/>
              <a:buChar char="•"/>
            </a:pPr>
            <a:r>
              <a:rPr lang="en-US" dirty="0" smtClean="0"/>
              <a:t>Event-size (@ 2x10^33) ~ 130 </a:t>
            </a:r>
            <a:r>
              <a:rPr lang="en-US" dirty="0" err="1" smtClean="0"/>
              <a:t>kB</a:t>
            </a:r>
            <a:endParaRPr lang="en-US" dirty="0" smtClean="0"/>
          </a:p>
          <a:p>
            <a:pPr>
              <a:buFont typeface="Arial" charset="0"/>
              <a:buChar char="•"/>
            </a:pPr>
            <a:r>
              <a:rPr lang="en-US" dirty="0" smtClean="0"/>
              <a:t>Readout-rate 40 MHz</a:t>
            </a:r>
          </a:p>
          <a:p>
            <a:pPr>
              <a:buFont typeface="Arial" charset="0"/>
              <a:buChar char="•"/>
            </a:pPr>
            <a:r>
              <a:rPr lang="en-US" dirty="0" smtClean="0"/>
              <a:t>500 event-builder nodes</a:t>
            </a:r>
          </a:p>
          <a:p>
            <a:pPr>
              <a:buFont typeface="Arial" charset="0"/>
              <a:buChar char="•"/>
            </a:pPr>
            <a:r>
              <a:rPr lang="en-US" dirty="0" smtClean="0"/>
              <a:t>Between 1000 and 4000 event-filter nodes</a:t>
            </a:r>
          </a:p>
          <a:p>
            <a:pPr lvl="1">
              <a:buFont typeface="Arial" charset="0"/>
              <a:buChar char="•"/>
            </a:pPr>
            <a:r>
              <a:rPr lang="en-US" dirty="0" smtClean="0"/>
              <a:t>Dual-socket, accelerator to be decided</a:t>
            </a:r>
          </a:p>
          <a:p>
            <a:pPr>
              <a:buFont typeface="Arial" charset="0"/>
              <a:buChar char="•"/>
            </a:pPr>
            <a:r>
              <a:rPr lang="en-US" dirty="0" smtClean="0"/>
              <a:t>500 port minimum event-building network</a:t>
            </a:r>
          </a:p>
          <a:p>
            <a:pPr lvl="1">
              <a:buFont typeface="Arial" charset="0"/>
              <a:buChar char="•"/>
            </a:pPr>
            <a:r>
              <a:rPr lang="en-US" dirty="0" smtClean="0"/>
              <a:t>TDB: OPA, IB, Ethernet</a:t>
            </a:r>
          </a:p>
          <a:p>
            <a:pPr>
              <a:buFont typeface="Arial" charset="0"/>
              <a:buChar char="•"/>
            </a:pPr>
            <a:r>
              <a:rPr lang="en-US" dirty="0" smtClean="0"/>
              <a:t>1500 – 4500 port filter network</a:t>
            </a:r>
          </a:p>
          <a:p>
            <a:pPr lvl="1">
              <a:buFont typeface="Arial" charset="0"/>
              <a:buChar char="•"/>
            </a:pPr>
            <a:r>
              <a:rPr lang="en-US" dirty="0" smtClean="0"/>
              <a:t>Ethernet?</a:t>
            </a:r>
          </a:p>
          <a:p>
            <a:pPr>
              <a:buFont typeface="Arial" charset="0"/>
              <a:buChar char="•"/>
            </a:pPr>
            <a:r>
              <a:rPr lang="en-US" dirty="0" smtClean="0"/>
              <a:t> New data-</a:t>
            </a:r>
            <a:r>
              <a:rPr lang="en-US" dirty="0" err="1" smtClean="0"/>
              <a:t>centre</a:t>
            </a:r>
            <a:endParaRPr lang="en-US" dirty="0" smtClean="0"/>
          </a:p>
          <a:p>
            <a:pPr lvl="1">
              <a:buFont typeface="Arial" charset="0"/>
              <a:buChar char="•"/>
            </a:pPr>
            <a:r>
              <a:rPr lang="en-US" dirty="0" smtClean="0"/>
              <a:t>4000 rack-units</a:t>
            </a:r>
          </a:p>
          <a:p>
            <a:pPr lvl="1">
              <a:buFont typeface="Arial" charset="0"/>
              <a:buChar char="•"/>
            </a:pPr>
            <a:r>
              <a:rPr lang="en-US" dirty="0" smtClean="0"/>
              <a:t>2 MW max</a:t>
            </a:r>
          </a:p>
        </p:txBody>
      </p:sp>
      <p:sp>
        <p:nvSpPr>
          <p:cNvPr id="4" name="Content Placeholder 3"/>
          <p:cNvSpPr>
            <a:spLocks noGrp="1"/>
          </p:cNvSpPr>
          <p:nvPr>
            <p:ph sz="half" idx="2"/>
          </p:nvPr>
        </p:nvSpPr>
        <p:spPr/>
        <p:txBody>
          <a:bodyPr>
            <a:normAutofit fontScale="92500" lnSpcReduction="10000"/>
          </a:bodyPr>
          <a:lstStyle/>
          <a:p>
            <a:pPr>
              <a:buFont typeface="Arial" charset="0"/>
              <a:buChar char="•"/>
            </a:pPr>
            <a:r>
              <a:rPr lang="en-US" dirty="0" smtClean="0"/>
              <a:t>50 to 100 real nodes for “slow” and “fast” control</a:t>
            </a:r>
          </a:p>
          <a:p>
            <a:pPr lvl="1">
              <a:buFont typeface="Arial" charset="0"/>
              <a:buChar char="•"/>
            </a:pPr>
            <a:r>
              <a:rPr lang="en-US" dirty="0" smtClean="0"/>
              <a:t>Using PCIe40 cards</a:t>
            </a:r>
          </a:p>
          <a:p>
            <a:pPr>
              <a:buFont typeface="Arial" charset="0"/>
              <a:buChar char="•"/>
            </a:pPr>
            <a:r>
              <a:rPr lang="en-US" dirty="0" smtClean="0"/>
              <a:t>Rest of control-system on virtual machines as today</a:t>
            </a:r>
          </a:p>
          <a:p>
            <a:pPr>
              <a:buFont typeface="Arial" charset="0"/>
              <a:buChar char="•"/>
            </a:pPr>
            <a:r>
              <a:rPr lang="en-US" dirty="0" smtClean="0"/>
              <a:t>Local storage on each filter-unit at least 20 TB </a:t>
            </a:r>
            <a:r>
              <a:rPr lang="en-US" dirty="0" smtClean="0">
                <a:sym typeface="Wingdings"/>
              </a:rPr>
              <a:t> will depend on disk-technology</a:t>
            </a:r>
          </a:p>
          <a:p>
            <a:pPr>
              <a:buFont typeface="Arial" charset="0"/>
              <a:buChar char="•"/>
            </a:pPr>
            <a:r>
              <a:rPr lang="en-US" dirty="0" smtClean="0">
                <a:sym typeface="Wingdings"/>
              </a:rPr>
              <a:t>Central output </a:t>
            </a:r>
            <a:r>
              <a:rPr lang="en-US" dirty="0" smtClean="0">
                <a:sym typeface="Wingdings"/>
              </a:rPr>
              <a:t>buffer storage ~ 1 to 2 PB</a:t>
            </a:r>
          </a:p>
          <a:p>
            <a:pPr>
              <a:buFont typeface="Arial" charset="0"/>
              <a:buChar char="•"/>
            </a:pPr>
            <a:r>
              <a:rPr lang="en-US" dirty="0" smtClean="0">
                <a:sym typeface="Wingdings"/>
              </a:rPr>
              <a:t>~ 10000 </a:t>
            </a:r>
            <a:r>
              <a:rPr lang="en-US" dirty="0" err="1" smtClean="0">
                <a:sym typeface="Wingdings"/>
              </a:rPr>
              <a:t>uni</a:t>
            </a:r>
            <a:r>
              <a:rPr lang="en-US" dirty="0" smtClean="0">
                <a:sym typeface="Wingdings"/>
              </a:rPr>
              <a:t>-directional </a:t>
            </a:r>
            <a:r>
              <a:rPr lang="en-US" dirty="0" err="1" smtClean="0">
                <a:sym typeface="Wingdings"/>
              </a:rPr>
              <a:t>fibres</a:t>
            </a:r>
            <a:r>
              <a:rPr lang="en-US" dirty="0" smtClean="0">
                <a:sym typeface="Wingdings"/>
              </a:rPr>
              <a:t> for DAQ (4.8 Gbit/s)</a:t>
            </a:r>
          </a:p>
          <a:p>
            <a:pPr>
              <a:buFont typeface="Arial" charset="0"/>
              <a:buChar char="•"/>
            </a:pPr>
            <a:r>
              <a:rPr lang="en-US" dirty="0" smtClean="0">
                <a:sym typeface="Wingdings"/>
              </a:rPr>
              <a:t>~2000 </a:t>
            </a:r>
            <a:r>
              <a:rPr lang="en-US" dirty="0" err="1" smtClean="0">
                <a:sym typeface="Wingdings"/>
              </a:rPr>
              <a:t>fibre</a:t>
            </a:r>
            <a:r>
              <a:rPr lang="en-US" dirty="0" smtClean="0">
                <a:sym typeface="Wingdings"/>
              </a:rPr>
              <a:t>-pairs for ECS/TFC (GBT)</a:t>
            </a:r>
          </a:p>
          <a:p>
            <a:pPr>
              <a:buFont typeface="Arial" charset="0"/>
              <a:buChar char="•"/>
            </a:pPr>
            <a:endParaRPr lang="en-US" dirty="0" smtClean="0"/>
          </a:p>
          <a:p>
            <a:pPr>
              <a:buFont typeface="Arial" charset="0"/>
              <a:buChar char="•"/>
            </a:pPr>
            <a:endParaRPr lang="en-US"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15</a:t>
            </a:fld>
            <a:endParaRPr lang="en-US" dirty="0"/>
          </a:p>
        </p:txBody>
      </p:sp>
    </p:spTree>
    <p:extLst>
      <p:ext uri="{BB962C8B-B14F-4D97-AF65-F5344CB8AC3E}">
        <p14:creationId xmlns:p14="http://schemas.microsoft.com/office/powerpoint/2010/main" val="18503053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DAQ cost </a:t>
            </a:r>
            <a:r>
              <a:rPr lang="en-US" dirty="0" err="1" smtClean="0"/>
              <a:t>optimisation</a:t>
            </a:r>
            <a:endParaRPr lang="en-US" dirty="0"/>
          </a:p>
        </p:txBody>
      </p:sp>
      <p:sp>
        <p:nvSpPr>
          <p:cNvPr id="6" name="Content Placeholder 5"/>
          <p:cNvSpPr>
            <a:spLocks noGrp="1"/>
          </p:cNvSpPr>
          <p:nvPr>
            <p:ph idx="1"/>
          </p:nvPr>
        </p:nvSpPr>
        <p:spPr/>
        <p:txBody>
          <a:bodyPr>
            <a:normAutofit/>
          </a:bodyPr>
          <a:lstStyle/>
          <a:p>
            <a:r>
              <a:rPr lang="en-US" sz="2800" dirty="0" smtClean="0"/>
              <a:t>Main cost driver (apart from CPU) is the number and length of fast interconnects (like in HPC!)</a:t>
            </a:r>
          </a:p>
          <a:p>
            <a:r>
              <a:rPr lang="en-US" sz="2800" dirty="0" smtClean="0"/>
              <a:t>Versatile links are there and optical anyhow</a:t>
            </a:r>
          </a:p>
          <a:p>
            <a:r>
              <a:rPr lang="en-US" sz="2800" dirty="0" smtClean="0"/>
              <a:t>Most compact system has everything: event-builder, controls, TFC and farm in one place </a:t>
            </a:r>
            <a:r>
              <a:rPr lang="en-US" sz="2800" dirty="0" smtClean="0">
                <a:sym typeface="Wingdings"/>
              </a:rPr>
              <a:t> new data-</a:t>
            </a:r>
            <a:r>
              <a:rPr lang="en-US" sz="2800" dirty="0" err="1" smtClean="0">
                <a:sym typeface="Wingdings"/>
              </a:rPr>
              <a:t>centre</a:t>
            </a:r>
            <a:r>
              <a:rPr lang="en-US" sz="2800" dirty="0" smtClean="0">
                <a:sym typeface="Wingdings"/>
              </a:rPr>
              <a:t> at the surface and run versatile links to the surface</a:t>
            </a:r>
            <a:endParaRPr lang="en-US" sz="2800"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4472743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itle 98"/>
          <p:cNvSpPr>
            <a:spLocks noGrp="1"/>
          </p:cNvSpPr>
          <p:nvPr>
            <p:ph type="title"/>
          </p:nvPr>
        </p:nvSpPr>
        <p:spPr/>
        <p:txBody>
          <a:bodyPr/>
          <a:lstStyle/>
          <a:p>
            <a:r>
              <a:rPr lang="en-US" dirty="0" smtClean="0"/>
              <a:t>Readout boards / Event builders</a:t>
            </a:r>
            <a:endParaRPr lang="en-US" dirty="0"/>
          </a:p>
        </p:txBody>
      </p:sp>
      <p:sp>
        <p:nvSpPr>
          <p:cNvPr id="100" name="Content Placeholder 99"/>
          <p:cNvSpPr>
            <a:spLocks noGrp="1"/>
          </p:cNvSpPr>
          <p:nvPr>
            <p:ph idx="1"/>
          </p:nvPr>
        </p:nvSpPr>
        <p:spPr/>
        <p:txBody>
          <a:bodyPr/>
          <a:lstStyle/>
          <a:p>
            <a:endParaRPr lang="en-US" dirty="0"/>
          </a:p>
        </p:txBody>
      </p:sp>
      <p:sp>
        <p:nvSpPr>
          <p:cNvPr id="6" name="Footer Placeholder 5"/>
          <p:cNvSpPr>
            <a:spLocks noGrp="1"/>
          </p:cNvSpPr>
          <p:nvPr>
            <p:ph type="ftr" sz="quarter" idx="11"/>
          </p:nvPr>
        </p:nvSpPr>
        <p:spPr/>
        <p:txBody>
          <a:bodyPr/>
          <a:lstStyle/>
          <a:p>
            <a:r>
              <a:rPr lang="pt-BR" smtClean="0"/>
              <a:t>Niko Neufeld, Streaming DAQ, 16/01/17</a:t>
            </a:r>
            <a:endParaRPr lang="en-US" dirty="0"/>
          </a:p>
        </p:txBody>
      </p:sp>
      <p:grpSp>
        <p:nvGrpSpPr>
          <p:cNvPr id="8" name="Group 7"/>
          <p:cNvGrpSpPr/>
          <p:nvPr/>
        </p:nvGrpSpPr>
        <p:grpSpPr>
          <a:xfrm>
            <a:off x="1796642" y="1403934"/>
            <a:ext cx="5704180" cy="4974006"/>
            <a:chOff x="660650" y="1268760"/>
            <a:chExt cx="5704179" cy="4974008"/>
          </a:xfrm>
        </p:grpSpPr>
        <p:cxnSp>
          <p:nvCxnSpPr>
            <p:cNvPr id="9" name="Straight Arrow Connector 143"/>
            <p:cNvCxnSpPr>
              <a:stCxn id="59" idx="2"/>
              <a:endCxn id="22" idx="3"/>
            </p:cNvCxnSpPr>
            <p:nvPr/>
          </p:nvCxnSpPr>
          <p:spPr>
            <a:xfrm rot="5400000">
              <a:off x="4526030" y="2999744"/>
              <a:ext cx="555018" cy="1943719"/>
            </a:xfrm>
            <a:prstGeom prst="bentConnector2">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0" name="Straight Arrow Connector 9"/>
            <p:cNvCxnSpPr/>
            <p:nvPr/>
          </p:nvCxnSpPr>
          <p:spPr>
            <a:xfrm flipH="1">
              <a:off x="1280956" y="3693043"/>
              <a:ext cx="794" cy="1005562"/>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1" name="Straight Arrow Connector 10"/>
            <p:cNvCxnSpPr/>
            <p:nvPr/>
          </p:nvCxnSpPr>
          <p:spPr>
            <a:xfrm flipH="1">
              <a:off x="1281750" y="3693043"/>
              <a:ext cx="504056" cy="976260"/>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2" name="Straight Arrow Connector 11"/>
            <p:cNvCxnSpPr>
              <a:stCxn id="21" idx="2"/>
            </p:cNvCxnSpPr>
            <p:nvPr/>
          </p:nvCxnSpPr>
          <p:spPr>
            <a:xfrm>
              <a:off x="4514608" y="3698260"/>
              <a:ext cx="366101" cy="1000347"/>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sp>
          <p:nvSpPr>
            <p:cNvPr id="13" name="Rounded Rectangle 12"/>
            <p:cNvSpPr/>
            <p:nvPr/>
          </p:nvSpPr>
          <p:spPr>
            <a:xfrm>
              <a:off x="1219880" y="1268760"/>
              <a:ext cx="3528392" cy="720080"/>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normAutofit/>
            </a:bodyPr>
            <a:lstStyle/>
            <a:p>
              <a:pPr algn="ctr"/>
              <a:r>
                <a:rPr lang="en-US" dirty="0">
                  <a:solidFill>
                    <a:prstClr val="black"/>
                  </a:solidFill>
                  <a:latin typeface="Calibri"/>
                </a:rPr>
                <a:t>Detector front-end electronics</a:t>
              </a:r>
            </a:p>
          </p:txBody>
        </p:sp>
        <p:sp>
          <p:nvSpPr>
            <p:cNvPr id="14" name="Rounded Rectangle 13"/>
            <p:cNvSpPr/>
            <p:nvPr/>
          </p:nvSpPr>
          <p:spPr>
            <a:xfrm>
              <a:off x="1202240"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5" name="Rounded Rectangle 14"/>
            <p:cNvSpPr/>
            <p:nvPr/>
          </p:nvSpPr>
          <p:spPr>
            <a:xfrm>
              <a:off x="1644575"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6" name="Rounded Rectangle 15"/>
            <p:cNvSpPr/>
            <p:nvPr/>
          </p:nvSpPr>
          <p:spPr>
            <a:xfrm>
              <a:off x="2086910"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7" name="Rounded Rectangle 16"/>
            <p:cNvSpPr/>
            <p:nvPr/>
          </p:nvSpPr>
          <p:spPr>
            <a:xfrm>
              <a:off x="2529245"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8" name="Rounded Rectangle 17"/>
            <p:cNvSpPr/>
            <p:nvPr/>
          </p:nvSpPr>
          <p:spPr>
            <a:xfrm>
              <a:off x="2971580"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19" name="Rounded Rectangle 18"/>
            <p:cNvSpPr/>
            <p:nvPr/>
          </p:nvSpPr>
          <p:spPr>
            <a:xfrm>
              <a:off x="3413915"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20" name="Rounded Rectangle 19"/>
            <p:cNvSpPr/>
            <p:nvPr/>
          </p:nvSpPr>
          <p:spPr>
            <a:xfrm>
              <a:off x="3856250"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21" name="Rounded Rectangle 20"/>
            <p:cNvSpPr/>
            <p:nvPr/>
          </p:nvSpPr>
          <p:spPr>
            <a:xfrm>
              <a:off x="4298584" y="3266212"/>
              <a:ext cx="432048" cy="432048"/>
            </a:xfrm>
            <a:prstGeom prst="roundRect">
              <a:avLst/>
            </a:prstGeom>
            <a:ln/>
          </p:spPr>
          <p:style>
            <a:lnRef idx="1">
              <a:schemeClr val="accent4"/>
            </a:lnRef>
            <a:fillRef idx="2">
              <a:schemeClr val="accent4"/>
            </a:fillRef>
            <a:effectRef idx="1">
              <a:schemeClr val="accent4"/>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22" name="Rounded Rectangle 21"/>
            <p:cNvSpPr/>
            <p:nvPr/>
          </p:nvSpPr>
          <p:spPr>
            <a:xfrm>
              <a:off x="2238752" y="4058301"/>
              <a:ext cx="1592927" cy="381622"/>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normAutofit fontScale="62500" lnSpcReduction="20000"/>
            </a:bodyPr>
            <a:lstStyle/>
            <a:p>
              <a:pPr algn="ctr"/>
              <a:r>
                <a:rPr lang="en-US" dirty="0">
                  <a:solidFill>
                    <a:prstClr val="black"/>
                  </a:solidFill>
                  <a:latin typeface="Calibri"/>
                </a:rPr>
                <a:t>Event Builder network</a:t>
              </a:r>
            </a:p>
          </p:txBody>
        </p:sp>
        <p:grpSp>
          <p:nvGrpSpPr>
            <p:cNvPr id="23" name="Group 22"/>
            <p:cNvGrpSpPr/>
            <p:nvPr/>
          </p:nvGrpSpPr>
          <p:grpSpPr>
            <a:xfrm>
              <a:off x="738830" y="5229200"/>
              <a:ext cx="216024" cy="1008112"/>
              <a:chOff x="683568" y="4653136"/>
              <a:chExt cx="216024" cy="1008112"/>
            </a:xfrm>
          </p:grpSpPr>
          <p:sp>
            <p:nvSpPr>
              <p:cNvPr id="95" name="Rounded Rectangle 94"/>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6" name="Rounded Rectangle 95"/>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7" name="Rounded Rectangle 96"/>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24" name="Group 23"/>
            <p:cNvGrpSpPr/>
            <p:nvPr/>
          </p:nvGrpSpPr>
          <p:grpSpPr>
            <a:xfrm>
              <a:off x="1020712" y="5229200"/>
              <a:ext cx="216024" cy="1008112"/>
              <a:chOff x="683568" y="4653136"/>
              <a:chExt cx="216024" cy="1008112"/>
            </a:xfrm>
          </p:grpSpPr>
          <p:sp>
            <p:nvSpPr>
              <p:cNvPr id="92" name="Rounded Rectangle 91"/>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3" name="Rounded Rectangle 92"/>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4" name="Rounded Rectangle 93"/>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25" name="Group 24"/>
            <p:cNvGrpSpPr/>
            <p:nvPr/>
          </p:nvGrpSpPr>
          <p:grpSpPr>
            <a:xfrm>
              <a:off x="1331457" y="5229200"/>
              <a:ext cx="216024" cy="1008112"/>
              <a:chOff x="683568" y="4653136"/>
              <a:chExt cx="216024" cy="1008112"/>
            </a:xfrm>
          </p:grpSpPr>
          <p:sp>
            <p:nvSpPr>
              <p:cNvPr id="89" name="Rounded Rectangle 88"/>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0" name="Rounded Rectangle 89"/>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91" name="Rounded Rectangle 90"/>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26" name="Group 25"/>
            <p:cNvGrpSpPr/>
            <p:nvPr/>
          </p:nvGrpSpPr>
          <p:grpSpPr>
            <a:xfrm>
              <a:off x="4532248" y="5229200"/>
              <a:ext cx="216024" cy="1008112"/>
              <a:chOff x="683568" y="4653136"/>
              <a:chExt cx="216024" cy="1008112"/>
            </a:xfrm>
          </p:grpSpPr>
          <p:sp>
            <p:nvSpPr>
              <p:cNvPr id="86" name="Rounded Rectangle 85"/>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7" name="Rounded Rectangle 86"/>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8" name="Rounded Rectangle 87"/>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27" name="Group 26"/>
            <p:cNvGrpSpPr/>
            <p:nvPr/>
          </p:nvGrpSpPr>
          <p:grpSpPr>
            <a:xfrm>
              <a:off x="1211341" y="2119922"/>
              <a:ext cx="3479254" cy="1001391"/>
              <a:chOff x="3620909" y="3866381"/>
              <a:chExt cx="3479254" cy="1001391"/>
            </a:xfrm>
          </p:grpSpPr>
          <p:sp>
            <p:nvSpPr>
              <p:cNvPr id="84" name="Freeform 83"/>
              <p:cNvSpPr/>
              <p:nvPr/>
            </p:nvSpPr>
            <p:spPr>
              <a:xfrm rot="10800000">
                <a:off x="3620909" y="4298429"/>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p:spPr>
            <p:style>
              <a:lnRef idx="1">
                <a:schemeClr val="accent6"/>
              </a:lnRef>
              <a:fillRef idx="2">
                <a:schemeClr val="accent6"/>
              </a:fillRef>
              <a:effectRef idx="1">
                <a:schemeClr val="accent6"/>
              </a:effectRef>
              <a:fontRef idx="minor">
                <a:schemeClr val="dk1"/>
              </a:fontRef>
            </p:style>
            <p:txBody>
              <a:bodyPr rtlCol="0" anchor="ctr">
                <a:normAutofit/>
              </a:bodyPr>
              <a:lstStyle/>
              <a:p>
                <a:pPr algn="ctr"/>
                <a:endParaRPr lang="en-US" dirty="0">
                  <a:solidFill>
                    <a:prstClr val="black"/>
                  </a:solidFill>
                  <a:latin typeface="Calibri"/>
                </a:endParaRPr>
              </a:p>
            </p:txBody>
          </p:sp>
          <p:sp>
            <p:nvSpPr>
              <p:cNvPr id="85" name="Freeform 84"/>
              <p:cNvSpPr/>
              <p:nvPr/>
            </p:nvSpPr>
            <p:spPr>
              <a:xfrm>
                <a:off x="3632344" y="3866381"/>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p:spPr>
            <p:style>
              <a:lnRef idx="1">
                <a:schemeClr val="accent6"/>
              </a:lnRef>
              <a:fillRef idx="2">
                <a:schemeClr val="accent6"/>
              </a:fillRef>
              <a:effectRef idx="1">
                <a:schemeClr val="accent6"/>
              </a:effectRef>
              <a:fontRef idx="minor">
                <a:schemeClr val="dk1"/>
              </a:fontRef>
            </p:style>
            <p:txBody>
              <a:bodyPr rtlCol="0" anchor="ctr">
                <a:normAutofit/>
              </a:bodyPr>
              <a:lstStyle/>
              <a:p>
                <a:pPr algn="ctr"/>
                <a:endParaRPr lang="en-US" dirty="0">
                  <a:solidFill>
                    <a:prstClr val="black"/>
                  </a:solidFill>
                  <a:latin typeface="Calibri"/>
                </a:endParaRPr>
              </a:p>
            </p:txBody>
          </p:sp>
        </p:grpSp>
        <p:cxnSp>
          <p:nvCxnSpPr>
            <p:cNvPr id="28" name="Straight Arrow Connector 27"/>
            <p:cNvCxnSpPr/>
            <p:nvPr/>
          </p:nvCxnSpPr>
          <p:spPr>
            <a:xfrm rot="5400000">
              <a:off x="80590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29" name="Straight Arrow Connector 28"/>
            <p:cNvCxnSpPr/>
            <p:nvPr/>
          </p:nvCxnSpPr>
          <p:spPr>
            <a:xfrm rot="5400000">
              <a:off x="102712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0" name="Straight Arrow Connector 29"/>
            <p:cNvCxnSpPr/>
            <p:nvPr/>
          </p:nvCxnSpPr>
          <p:spPr>
            <a:xfrm rot="5400000">
              <a:off x="124835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1" name="Straight Arrow Connector 30"/>
            <p:cNvCxnSpPr/>
            <p:nvPr/>
          </p:nvCxnSpPr>
          <p:spPr>
            <a:xfrm rot="5400000">
              <a:off x="1469576"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2" name="Straight Arrow Connector 31"/>
            <p:cNvCxnSpPr/>
            <p:nvPr/>
          </p:nvCxnSpPr>
          <p:spPr>
            <a:xfrm rot="5400000">
              <a:off x="1690800"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3" name="Straight Arrow Connector 32"/>
            <p:cNvCxnSpPr/>
            <p:nvPr/>
          </p:nvCxnSpPr>
          <p:spPr>
            <a:xfrm rot="5400000">
              <a:off x="191202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4" name="Straight Arrow Connector 33"/>
            <p:cNvCxnSpPr/>
            <p:nvPr/>
          </p:nvCxnSpPr>
          <p:spPr>
            <a:xfrm rot="5400000">
              <a:off x="2796920"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5" name="Straight Arrow Connector 34"/>
            <p:cNvCxnSpPr/>
            <p:nvPr/>
          </p:nvCxnSpPr>
          <p:spPr>
            <a:xfrm rot="5400000">
              <a:off x="346059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6" name="Straight Arrow Connector 35"/>
            <p:cNvCxnSpPr/>
            <p:nvPr/>
          </p:nvCxnSpPr>
          <p:spPr>
            <a:xfrm rot="5400000">
              <a:off x="3681816" y="2618046"/>
              <a:ext cx="1260000" cy="1588"/>
            </a:xfrm>
            <a:prstGeom prst="straightConnector1">
              <a:avLst/>
            </a:prstGeom>
            <a:ln>
              <a:headEnd type="none"/>
              <a:tailEnd type="arrow"/>
            </a:ln>
          </p:spPr>
          <p:style>
            <a:lnRef idx="1">
              <a:schemeClr val="dk1"/>
            </a:lnRef>
            <a:fillRef idx="2">
              <a:schemeClr val="dk1"/>
            </a:fillRef>
            <a:effectRef idx="1">
              <a:schemeClr val="dk1"/>
            </a:effectRef>
            <a:fontRef idx="minor">
              <a:schemeClr val="dk1"/>
            </a:fontRef>
          </p:style>
        </p:cxnSp>
        <p:cxnSp>
          <p:nvCxnSpPr>
            <p:cNvPr id="37" name="Straight Arrow Connector 36"/>
            <p:cNvCxnSpPr/>
            <p:nvPr/>
          </p:nvCxnSpPr>
          <p:spPr>
            <a:xfrm rot="5400000">
              <a:off x="3903042" y="2618046"/>
              <a:ext cx="1260000" cy="1588"/>
            </a:xfrm>
            <a:prstGeom prst="straightConnector1">
              <a:avLst/>
            </a:prstGeom>
            <a:ln>
              <a:headEnd type="none"/>
              <a:tailEnd type="arrow"/>
            </a:ln>
          </p:spPr>
          <p:style>
            <a:lnRef idx="1">
              <a:schemeClr val="dk1"/>
            </a:lnRef>
            <a:fillRef idx="2">
              <a:schemeClr val="dk1"/>
            </a:fillRef>
            <a:effectRef idx="1">
              <a:schemeClr val="dk1"/>
            </a:effectRef>
            <a:fontRef idx="minor">
              <a:schemeClr val="dk1"/>
            </a:fontRef>
          </p:style>
        </p:cxnSp>
        <p:cxnSp>
          <p:nvCxnSpPr>
            <p:cNvPr id="38" name="Straight Arrow Connector 37"/>
            <p:cNvCxnSpPr/>
            <p:nvPr/>
          </p:nvCxnSpPr>
          <p:spPr>
            <a:xfrm rot="5400000">
              <a:off x="213324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39" name="Straight Arrow Connector 38"/>
            <p:cNvCxnSpPr/>
            <p:nvPr/>
          </p:nvCxnSpPr>
          <p:spPr>
            <a:xfrm rot="5400000">
              <a:off x="235447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40" name="TextBox 39"/>
            <p:cNvSpPr txBox="1"/>
            <p:nvPr/>
          </p:nvSpPr>
          <p:spPr>
            <a:xfrm>
              <a:off x="1242844" y="3291742"/>
              <a:ext cx="3523079"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dirty="0">
                  <a:solidFill>
                    <a:srgbClr val="000000"/>
                  </a:solidFill>
                  <a:latin typeface="Calibri"/>
                </a:rPr>
                <a:t>Event </a:t>
              </a:r>
              <a:r>
                <a:rPr lang="en-US" dirty="0" smtClean="0">
                  <a:solidFill>
                    <a:srgbClr val="000000"/>
                  </a:solidFill>
                  <a:latin typeface="Calibri"/>
                </a:rPr>
                <a:t>Builders (PC + readout board)</a:t>
              </a:r>
              <a:endParaRPr lang="en-US" sz="1200" dirty="0">
                <a:solidFill>
                  <a:srgbClr val="000000"/>
                </a:solidFill>
                <a:latin typeface="Calibri"/>
              </a:endParaRPr>
            </a:p>
          </p:txBody>
        </p:sp>
        <p:sp>
          <p:nvSpPr>
            <p:cNvPr id="41" name="TextBox 40"/>
            <p:cNvSpPr txBox="1"/>
            <p:nvPr/>
          </p:nvSpPr>
          <p:spPr>
            <a:xfrm>
              <a:off x="2294575" y="5517232"/>
              <a:ext cx="1679434" cy="646331"/>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dirty="0">
                  <a:solidFill>
                    <a:prstClr val="black"/>
                  </a:solidFill>
                  <a:latin typeface="Calibri"/>
                </a:rPr>
                <a:t>Eventfilter Farm</a:t>
              </a:r>
            </a:p>
            <a:p>
              <a:r>
                <a:rPr lang="en-US" dirty="0">
                  <a:solidFill>
                    <a:prstClr val="black"/>
                  </a:solidFill>
                  <a:latin typeface="Calibri"/>
                </a:rPr>
                <a:t>~ 80 subfarms</a:t>
              </a:r>
            </a:p>
          </p:txBody>
        </p:sp>
        <p:cxnSp>
          <p:nvCxnSpPr>
            <p:cNvPr id="42" name="Straight Arrow Connector 41"/>
            <p:cNvCxnSpPr>
              <a:endCxn id="22" idx="1"/>
            </p:cNvCxnSpPr>
            <p:nvPr/>
          </p:nvCxnSpPr>
          <p:spPr>
            <a:xfrm>
              <a:off x="1419058" y="3698260"/>
              <a:ext cx="819694" cy="550852"/>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3" name="Straight Arrow Connector 42"/>
            <p:cNvCxnSpPr>
              <a:endCxn id="22" idx="1"/>
            </p:cNvCxnSpPr>
            <p:nvPr/>
          </p:nvCxnSpPr>
          <p:spPr>
            <a:xfrm>
              <a:off x="1771185" y="3698260"/>
              <a:ext cx="467567" cy="550852"/>
            </a:xfrm>
            <a:prstGeom prst="straightConnector1">
              <a:avLst/>
            </a:prstGeom>
            <a:ln w="38100" cmpd="sng">
              <a:noFill/>
              <a:headEnd type="triangle"/>
              <a:tailEnd type="triangle"/>
            </a:ln>
          </p:spPr>
          <p:style>
            <a:lnRef idx="1">
              <a:schemeClr val="dk1"/>
            </a:lnRef>
            <a:fillRef idx="2">
              <a:schemeClr val="dk1"/>
            </a:fillRef>
            <a:effectRef idx="1">
              <a:schemeClr val="dk1"/>
            </a:effectRef>
            <a:fontRef idx="minor">
              <a:schemeClr val="dk1"/>
            </a:fontRef>
          </p:style>
        </p:cxnSp>
        <p:cxnSp>
          <p:nvCxnSpPr>
            <p:cNvPr id="44" name="Straight Arrow Connector 43"/>
            <p:cNvCxnSpPr/>
            <p:nvPr/>
          </p:nvCxnSpPr>
          <p:spPr>
            <a:xfrm>
              <a:off x="2123312" y="3698260"/>
              <a:ext cx="261992" cy="360041"/>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5" name="Straight Arrow Connector 44"/>
            <p:cNvCxnSpPr/>
            <p:nvPr/>
          </p:nvCxnSpPr>
          <p:spPr>
            <a:xfrm rot="5400000">
              <a:off x="2294625"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6" name="Straight Arrow Connector 45"/>
            <p:cNvCxnSpPr/>
            <p:nvPr/>
          </p:nvCxnSpPr>
          <p:spPr>
            <a:xfrm rot="5400000">
              <a:off x="2646752"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7" name="Straight Arrow Connector 46"/>
            <p:cNvCxnSpPr/>
            <p:nvPr/>
          </p:nvCxnSpPr>
          <p:spPr>
            <a:xfrm rot="5400000">
              <a:off x="2998879"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8" name="Straight Arrow Connector 47"/>
            <p:cNvCxnSpPr/>
            <p:nvPr/>
          </p:nvCxnSpPr>
          <p:spPr>
            <a:xfrm rot="5400000">
              <a:off x="3351006"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49" name="Straight Arrow Connector 48"/>
            <p:cNvCxnSpPr/>
            <p:nvPr/>
          </p:nvCxnSpPr>
          <p:spPr>
            <a:xfrm flipH="1">
              <a:off x="3831679" y="3698260"/>
              <a:ext cx="52268" cy="372331"/>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50" name="Straight Arrow Connector 49"/>
            <p:cNvCxnSpPr>
              <a:endCxn id="22" idx="3"/>
            </p:cNvCxnSpPr>
            <p:nvPr/>
          </p:nvCxnSpPr>
          <p:spPr>
            <a:xfrm flipH="1">
              <a:off x="3831679" y="3698260"/>
              <a:ext cx="404395" cy="550852"/>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51" name="Straight Arrow Connector 50"/>
            <p:cNvCxnSpPr/>
            <p:nvPr/>
          </p:nvCxnSpPr>
          <p:spPr>
            <a:xfrm rot="5400000">
              <a:off x="2575696"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52" name="Straight Arrow Connector 51"/>
            <p:cNvCxnSpPr/>
            <p:nvPr/>
          </p:nvCxnSpPr>
          <p:spPr>
            <a:xfrm rot="5400000">
              <a:off x="301814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53" name="Straight Arrow Connector 52"/>
            <p:cNvCxnSpPr/>
            <p:nvPr/>
          </p:nvCxnSpPr>
          <p:spPr>
            <a:xfrm rot="5400000">
              <a:off x="323936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54" name="Straight Arrow Connector 53"/>
            <p:cNvCxnSpPr/>
            <p:nvPr/>
          </p:nvCxnSpPr>
          <p:spPr>
            <a:xfrm rot="5400000">
              <a:off x="881912" y="5089420"/>
              <a:ext cx="313141"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cxnSp>
          <p:nvCxnSpPr>
            <p:cNvPr id="55" name="Straight Arrow Connector 54"/>
            <p:cNvCxnSpPr/>
            <p:nvPr/>
          </p:nvCxnSpPr>
          <p:spPr>
            <a:xfrm rot="5400000">
              <a:off x="1174306" y="5089420"/>
              <a:ext cx="313141"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sp>
          <p:nvSpPr>
            <p:cNvPr id="56" name="TextBox 55"/>
            <p:cNvSpPr txBox="1"/>
            <p:nvPr/>
          </p:nvSpPr>
          <p:spPr>
            <a:xfrm rot="16200000">
              <a:off x="5751267" y="1594735"/>
              <a:ext cx="819455" cy="369332"/>
            </a:xfrm>
            <a:prstGeom prst="rect">
              <a:avLst/>
            </a:prstGeom>
            <a:noFill/>
          </p:spPr>
          <p:txBody>
            <a:bodyPr wrap="none" rtlCol="0">
              <a:spAutoFit/>
            </a:bodyPr>
            <a:lstStyle/>
            <a:p>
              <a:r>
                <a:rPr lang="en-US" dirty="0">
                  <a:solidFill>
                    <a:srgbClr val="000000"/>
                  </a:solidFill>
                </a:rPr>
                <a:t>UX85B</a:t>
              </a:r>
            </a:p>
          </p:txBody>
        </p:sp>
        <p:sp>
          <p:nvSpPr>
            <p:cNvPr id="57" name="TextBox 56"/>
            <p:cNvSpPr txBox="1"/>
            <p:nvPr/>
          </p:nvSpPr>
          <p:spPr>
            <a:xfrm rot="16200000">
              <a:off x="4870603" y="4383047"/>
              <a:ext cx="2619119" cy="369332"/>
            </a:xfrm>
            <a:prstGeom prst="rect">
              <a:avLst/>
            </a:prstGeom>
            <a:noFill/>
          </p:spPr>
          <p:txBody>
            <a:bodyPr wrap="square" rtlCol="0">
              <a:spAutoFit/>
            </a:bodyPr>
            <a:lstStyle/>
            <a:p>
              <a:r>
                <a:rPr lang="en-US" dirty="0">
                  <a:solidFill>
                    <a:srgbClr val="000000"/>
                  </a:solidFill>
                </a:rPr>
                <a:t>Point 8 surface</a:t>
              </a:r>
            </a:p>
          </p:txBody>
        </p:sp>
        <p:sp>
          <p:nvSpPr>
            <p:cNvPr id="58" name="Rounded Rectangle 57"/>
            <p:cNvSpPr/>
            <p:nvPr/>
          </p:nvSpPr>
          <p:spPr>
            <a:xfrm>
              <a:off x="738830" y="4669059"/>
              <a:ext cx="808651" cy="35356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noAutofit/>
            </a:bodyPr>
            <a:lstStyle/>
            <a:p>
              <a:pPr algn="ctr">
                <a:lnSpc>
                  <a:spcPct val="70000"/>
                </a:lnSpc>
              </a:pPr>
              <a:r>
                <a:rPr lang="en-US" sz="1000" dirty="0">
                  <a:solidFill>
                    <a:prstClr val="black"/>
                  </a:solidFill>
                  <a:latin typeface="Calibri"/>
                </a:rPr>
                <a:t>subfarm switch</a:t>
              </a:r>
            </a:p>
          </p:txBody>
        </p:sp>
        <p:sp>
          <p:nvSpPr>
            <p:cNvPr id="59" name="Rounded Rectangle 58"/>
            <p:cNvSpPr/>
            <p:nvPr/>
          </p:nvSpPr>
          <p:spPr>
            <a:xfrm>
              <a:off x="5520642" y="3262046"/>
              <a:ext cx="509512" cy="43204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noAutofit/>
            </a:bodyPr>
            <a:lstStyle/>
            <a:p>
              <a:pPr algn="ctr"/>
              <a:r>
                <a:rPr lang="en-US" sz="1400" dirty="0">
                  <a:solidFill>
                    <a:prstClr val="black"/>
                  </a:solidFill>
                  <a:latin typeface="Calibri"/>
                </a:rPr>
                <a:t>TFC</a:t>
              </a:r>
            </a:p>
          </p:txBody>
        </p:sp>
        <p:cxnSp>
          <p:nvCxnSpPr>
            <p:cNvPr id="60" name="Elbow Connector 59"/>
            <p:cNvCxnSpPr>
              <a:stCxn id="13" idx="3"/>
              <a:endCxn id="59" idx="0"/>
            </p:cNvCxnSpPr>
            <p:nvPr/>
          </p:nvCxnSpPr>
          <p:spPr>
            <a:xfrm>
              <a:off x="4748272" y="1628800"/>
              <a:ext cx="1027126" cy="1633246"/>
            </a:xfrm>
            <a:prstGeom prst="bentConnector2">
              <a:avLst/>
            </a:prstGeom>
            <a:ln w="19050" cmpd="sng">
              <a:solidFill>
                <a:schemeClr val="tx1"/>
              </a:solidFill>
              <a:headEnd type="arrow"/>
              <a:tailEnd type="none"/>
            </a:ln>
          </p:spPr>
          <p:style>
            <a:lnRef idx="2">
              <a:schemeClr val="accent1"/>
            </a:lnRef>
            <a:fillRef idx="0">
              <a:schemeClr val="accent1"/>
            </a:fillRef>
            <a:effectRef idx="1">
              <a:schemeClr val="accent1"/>
            </a:effectRef>
            <a:fontRef idx="minor">
              <a:schemeClr val="tx1"/>
            </a:fontRef>
          </p:style>
        </p:cxnSp>
        <p:grpSp>
          <p:nvGrpSpPr>
            <p:cNvPr id="61" name="Group 60"/>
            <p:cNvGrpSpPr/>
            <p:nvPr/>
          </p:nvGrpSpPr>
          <p:grpSpPr>
            <a:xfrm>
              <a:off x="4810588" y="5234656"/>
              <a:ext cx="216024" cy="1008112"/>
              <a:chOff x="683568" y="4653136"/>
              <a:chExt cx="216024" cy="1008112"/>
            </a:xfrm>
          </p:grpSpPr>
          <p:sp>
            <p:nvSpPr>
              <p:cNvPr id="81" name="Rounded Rectangle 80"/>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2" name="Rounded Rectangle 81"/>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3" name="Rounded Rectangle 82"/>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grpSp>
          <p:nvGrpSpPr>
            <p:cNvPr id="62" name="Group 61"/>
            <p:cNvGrpSpPr/>
            <p:nvPr/>
          </p:nvGrpSpPr>
          <p:grpSpPr>
            <a:xfrm>
              <a:off x="5115302" y="5229200"/>
              <a:ext cx="216024" cy="1008112"/>
              <a:chOff x="683568" y="4653136"/>
              <a:chExt cx="216024" cy="1008112"/>
            </a:xfrm>
          </p:grpSpPr>
          <p:sp>
            <p:nvSpPr>
              <p:cNvPr id="78" name="Rounded Rectangle 77"/>
              <p:cNvSpPr/>
              <p:nvPr/>
            </p:nvSpPr>
            <p:spPr>
              <a:xfrm>
                <a:off x="683568" y="465313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79" name="Rounded Rectangle 78"/>
              <p:cNvSpPr/>
              <p:nvPr/>
            </p:nvSpPr>
            <p:spPr>
              <a:xfrm>
                <a:off x="683568" y="501317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sp>
            <p:nvSpPr>
              <p:cNvPr id="80" name="Rounded Rectangle 79"/>
              <p:cNvSpPr/>
              <p:nvPr/>
            </p:nvSpPr>
            <p:spPr>
              <a:xfrm>
                <a:off x="683568" y="5373216"/>
                <a:ext cx="216024" cy="28803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normAutofit fontScale="77500" lnSpcReduction="20000"/>
              </a:bodyPr>
              <a:lstStyle/>
              <a:p>
                <a:pPr algn="ctr"/>
                <a:endParaRPr lang="en-US" dirty="0">
                  <a:solidFill>
                    <a:prstClr val="black"/>
                  </a:solidFill>
                  <a:latin typeface="Calibri"/>
                </a:endParaRPr>
              </a:p>
            </p:txBody>
          </p:sp>
        </p:grpSp>
        <p:cxnSp>
          <p:nvCxnSpPr>
            <p:cNvPr id="63" name="Straight Arrow Connector 62"/>
            <p:cNvCxnSpPr/>
            <p:nvPr/>
          </p:nvCxnSpPr>
          <p:spPr>
            <a:xfrm rot="5400000">
              <a:off x="4633505" y="5099338"/>
              <a:ext cx="360040" cy="1588"/>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64" name="TextBox 63"/>
            <p:cNvSpPr txBox="1"/>
            <p:nvPr/>
          </p:nvSpPr>
          <p:spPr>
            <a:xfrm>
              <a:off x="660650" y="3317117"/>
              <a:ext cx="635110" cy="369332"/>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srgbClr val="000000"/>
                  </a:solidFill>
                  <a:latin typeface="Calibri"/>
                </a:rPr>
                <a:t>x500</a:t>
              </a:r>
              <a:endParaRPr lang="en-US" dirty="0">
                <a:solidFill>
                  <a:srgbClr val="000000"/>
                </a:solidFill>
                <a:latin typeface="Calibri"/>
              </a:endParaRPr>
            </a:p>
          </p:txBody>
        </p:sp>
        <p:cxnSp>
          <p:nvCxnSpPr>
            <p:cNvPr id="65" name="Straight Arrow Connector 64"/>
            <p:cNvCxnSpPr/>
            <p:nvPr/>
          </p:nvCxnSpPr>
          <p:spPr>
            <a:xfrm rot="5400000">
              <a:off x="4930220" y="5088164"/>
              <a:ext cx="360040" cy="1588"/>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a:stCxn id="20" idx="2"/>
              <a:endCxn id="67" idx="0"/>
            </p:cNvCxnSpPr>
            <p:nvPr/>
          </p:nvCxnSpPr>
          <p:spPr>
            <a:xfrm>
              <a:off x="4072274" y="3698260"/>
              <a:ext cx="850399" cy="988491"/>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sp>
          <p:nvSpPr>
            <p:cNvPr id="67" name="Rounded Rectangle 66"/>
            <p:cNvSpPr/>
            <p:nvPr/>
          </p:nvSpPr>
          <p:spPr>
            <a:xfrm>
              <a:off x="4518347" y="4686751"/>
              <a:ext cx="808651" cy="35356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noAutofit/>
            </a:bodyPr>
            <a:lstStyle/>
            <a:p>
              <a:pPr algn="ctr">
                <a:lnSpc>
                  <a:spcPct val="70000"/>
                </a:lnSpc>
              </a:pPr>
              <a:r>
                <a:rPr lang="en-US" sz="1000" dirty="0">
                  <a:solidFill>
                    <a:prstClr val="black"/>
                  </a:solidFill>
                  <a:latin typeface="Calibri"/>
                </a:rPr>
                <a:t>subfarm switch</a:t>
              </a:r>
            </a:p>
          </p:txBody>
        </p:sp>
        <p:sp>
          <p:nvSpPr>
            <p:cNvPr id="68" name="Magnetic Disk 69"/>
            <p:cNvSpPr/>
            <p:nvPr/>
          </p:nvSpPr>
          <p:spPr>
            <a:xfrm>
              <a:off x="2655136" y="4845843"/>
              <a:ext cx="663672" cy="671390"/>
            </a:xfrm>
            <a:prstGeom prst="flowChartMagneticDisk">
              <a:avLst/>
            </a:prstGeom>
            <a:ln/>
          </p:spPr>
          <p:style>
            <a:lnRef idx="1">
              <a:schemeClr val="accent1"/>
            </a:lnRef>
            <a:fillRef idx="2">
              <a:schemeClr val="accent1"/>
            </a:fillRef>
            <a:effectRef idx="1">
              <a:schemeClr val="accent1"/>
            </a:effectRef>
            <a:fontRef idx="minor">
              <a:schemeClr val="dk1"/>
            </a:fontRef>
          </p:style>
          <p:txBody>
            <a:bodyPr rtlCol="0" anchor="ctr">
              <a:normAutofit fontScale="55000" lnSpcReduction="20000"/>
            </a:bodyPr>
            <a:lstStyle/>
            <a:p>
              <a:pPr algn="ctr"/>
              <a:r>
                <a:rPr lang="en-GB" dirty="0">
                  <a:solidFill>
                    <a:srgbClr val="000000"/>
                  </a:solidFill>
                </a:rPr>
                <a:t>Online storage</a:t>
              </a:r>
            </a:p>
          </p:txBody>
        </p:sp>
        <p:cxnSp>
          <p:nvCxnSpPr>
            <p:cNvPr id="69" name="Straight Arrow Connector 68"/>
            <p:cNvCxnSpPr>
              <a:stCxn id="58" idx="3"/>
              <a:endCxn id="68" idx="2"/>
            </p:cNvCxnSpPr>
            <p:nvPr/>
          </p:nvCxnSpPr>
          <p:spPr>
            <a:xfrm>
              <a:off x="1547481" y="4845842"/>
              <a:ext cx="1107655" cy="335696"/>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a:stCxn id="67" idx="1"/>
              <a:endCxn id="68" idx="4"/>
            </p:cNvCxnSpPr>
            <p:nvPr/>
          </p:nvCxnSpPr>
          <p:spPr>
            <a:xfrm flipH="1">
              <a:off x="3318808" y="4863534"/>
              <a:ext cx="1199539" cy="318004"/>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rot="5400000">
              <a:off x="4834500" y="2293013"/>
              <a:ext cx="1604799" cy="276999"/>
            </a:xfrm>
            <a:prstGeom prst="rect">
              <a:avLst/>
            </a:prstGeom>
            <a:noFill/>
          </p:spPr>
          <p:txBody>
            <a:bodyPr wrap="none" rtlCol="0">
              <a:spAutoFit/>
            </a:bodyPr>
            <a:lstStyle/>
            <a:p>
              <a:r>
                <a:rPr lang="en-US" sz="1200" dirty="0">
                  <a:solidFill>
                    <a:srgbClr val="000000"/>
                  </a:solidFill>
                </a:rPr>
                <a:t>Clock &amp; fast commands</a:t>
              </a:r>
            </a:p>
          </p:txBody>
        </p:sp>
        <p:cxnSp>
          <p:nvCxnSpPr>
            <p:cNvPr id="72" name="Straight Arrow Connector 71"/>
            <p:cNvCxnSpPr/>
            <p:nvPr/>
          </p:nvCxnSpPr>
          <p:spPr>
            <a:xfrm flipH="1">
              <a:off x="4723999" y="3390176"/>
              <a:ext cx="790010" cy="0"/>
            </a:xfrm>
            <a:prstGeom prst="straightConnector1">
              <a:avLst/>
            </a:prstGeom>
            <a:ln>
              <a:headEnd type="none"/>
              <a:tailEnd type="arrow"/>
            </a:ln>
          </p:spPr>
          <p:style>
            <a:lnRef idx="1">
              <a:schemeClr val="dk1"/>
            </a:lnRef>
            <a:fillRef idx="2">
              <a:schemeClr val="dk1"/>
            </a:fillRef>
            <a:effectRef idx="1">
              <a:schemeClr val="dk1"/>
            </a:effectRef>
            <a:fontRef idx="minor">
              <a:schemeClr val="dk1"/>
            </a:fontRef>
          </p:style>
        </p:cxnSp>
        <p:cxnSp>
          <p:nvCxnSpPr>
            <p:cNvPr id="73" name="Straight Arrow Connector 72"/>
            <p:cNvCxnSpPr/>
            <p:nvPr/>
          </p:nvCxnSpPr>
          <p:spPr>
            <a:xfrm flipH="1" flipV="1">
              <a:off x="4729097" y="3634636"/>
              <a:ext cx="791545" cy="908"/>
            </a:xfrm>
            <a:prstGeom prst="straightConnector1">
              <a:avLst/>
            </a:prstGeom>
            <a:ln>
              <a:headEnd type="arrow"/>
              <a:tailEnd type="none"/>
            </a:ln>
          </p:spPr>
          <p:style>
            <a:lnRef idx="1">
              <a:schemeClr val="dk1"/>
            </a:lnRef>
            <a:fillRef idx="2">
              <a:schemeClr val="dk1"/>
            </a:fillRef>
            <a:effectRef idx="1">
              <a:schemeClr val="dk1"/>
            </a:effectRef>
            <a:fontRef idx="minor">
              <a:schemeClr val="dk1"/>
            </a:fontRef>
          </p:style>
        </p:cxnSp>
        <p:sp>
          <p:nvSpPr>
            <p:cNvPr id="74" name="TextBox 73"/>
            <p:cNvSpPr txBox="1"/>
            <p:nvPr/>
          </p:nvSpPr>
          <p:spPr>
            <a:xfrm>
              <a:off x="4648412" y="3649390"/>
              <a:ext cx="1144064" cy="3139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rtlCol="0">
              <a:spAutoFit/>
            </a:bodyPr>
            <a:lstStyle/>
            <a:p>
              <a:pPr>
                <a:lnSpc>
                  <a:spcPct val="60000"/>
                </a:lnSpc>
              </a:pPr>
              <a:r>
                <a:rPr lang="en-US" sz="1200" dirty="0">
                  <a:solidFill>
                    <a:srgbClr val="000000"/>
                  </a:solidFill>
                  <a:latin typeface="Calibri"/>
                </a:rPr>
                <a:t>throttle from PCIe40s</a:t>
              </a:r>
            </a:p>
          </p:txBody>
        </p:sp>
        <p:sp>
          <p:nvSpPr>
            <p:cNvPr id="75" name="TextBox 74"/>
            <p:cNvSpPr txBox="1"/>
            <p:nvPr/>
          </p:nvSpPr>
          <p:spPr>
            <a:xfrm>
              <a:off x="4724708" y="3113864"/>
              <a:ext cx="942297" cy="313932"/>
            </a:xfrm>
            <a:prstGeom prst="rect">
              <a:avLst/>
            </a:prstGeom>
            <a:noFill/>
          </p:spPr>
          <p:txBody>
            <a:bodyPr wrap="square" rtlCol="0">
              <a:spAutoFit/>
            </a:bodyPr>
            <a:lstStyle/>
            <a:p>
              <a:pPr>
                <a:lnSpc>
                  <a:spcPct val="60000"/>
                </a:lnSpc>
              </a:pPr>
              <a:r>
                <a:rPr lang="en-US" sz="1200" dirty="0">
                  <a:solidFill>
                    <a:srgbClr val="000000"/>
                  </a:solidFill>
                </a:rPr>
                <a:t>Clock &amp; fast commands</a:t>
              </a:r>
            </a:p>
          </p:txBody>
        </p:sp>
        <p:sp>
          <p:nvSpPr>
            <p:cNvPr id="76" name="TextBox 75"/>
            <p:cNvSpPr txBox="1"/>
            <p:nvPr/>
          </p:nvSpPr>
          <p:spPr>
            <a:xfrm>
              <a:off x="1020712" y="4138983"/>
              <a:ext cx="869084" cy="184666"/>
            </a:xfrm>
            <a:prstGeom prst="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wrap="none" lIns="0" tIns="0" rIns="0" bIns="0" rtlCol="0">
              <a:spAutoFit/>
            </a:bodyPr>
            <a:lstStyle/>
            <a:p>
              <a:r>
                <a:rPr lang="en-US" sz="1200" dirty="0">
                  <a:solidFill>
                    <a:srgbClr val="000000"/>
                  </a:solidFill>
                  <a:latin typeface="Calibri"/>
                </a:rPr>
                <a:t>6 x 100 Gbit/s</a:t>
              </a:r>
            </a:p>
          </p:txBody>
        </p:sp>
        <p:sp>
          <p:nvSpPr>
            <p:cNvPr id="77" name="TextBox 76"/>
            <p:cNvSpPr txBox="1"/>
            <p:nvPr/>
          </p:nvSpPr>
          <p:spPr>
            <a:xfrm>
              <a:off x="4211338" y="3985211"/>
              <a:ext cx="869084" cy="184666"/>
            </a:xfrm>
            <a:prstGeom prst="rect">
              <a:avLst/>
            </a:prstGeom>
            <a:solidFill>
              <a:schemeClr val="bg1">
                <a:lumMod val="85000"/>
              </a:schemeClr>
            </a:solidFill>
            <a:ln>
              <a:noFill/>
            </a:ln>
          </p:spPr>
          <p:style>
            <a:lnRef idx="1">
              <a:schemeClr val="dk1"/>
            </a:lnRef>
            <a:fillRef idx="2">
              <a:schemeClr val="dk1"/>
            </a:fillRef>
            <a:effectRef idx="1">
              <a:schemeClr val="dk1"/>
            </a:effectRef>
            <a:fontRef idx="minor">
              <a:schemeClr val="dk1"/>
            </a:fontRef>
          </p:style>
          <p:txBody>
            <a:bodyPr wrap="none" lIns="0" tIns="0" rIns="0" bIns="0" rtlCol="0">
              <a:spAutoFit/>
            </a:bodyPr>
            <a:lstStyle/>
            <a:p>
              <a:r>
                <a:rPr lang="en-US" sz="1200" dirty="0">
                  <a:solidFill>
                    <a:srgbClr val="000000"/>
                  </a:solidFill>
                  <a:latin typeface="Calibri"/>
                </a:rPr>
                <a:t>6 x 100 Gbit/s</a:t>
              </a:r>
            </a:p>
          </p:txBody>
        </p:sp>
      </p:grpSp>
      <p:sp>
        <p:nvSpPr>
          <p:cNvPr id="98" name="Rectangle 97"/>
          <p:cNvSpPr/>
          <p:nvPr/>
        </p:nvSpPr>
        <p:spPr>
          <a:xfrm>
            <a:off x="1721420" y="3199551"/>
            <a:ext cx="5082540" cy="868030"/>
          </a:xfrm>
          <a:prstGeom prst="rect">
            <a:avLst/>
          </a:prstGeom>
          <a:solidFill>
            <a:srgbClr val="FF0000">
              <a:alpha val="25000"/>
            </a:srgbClr>
          </a:solid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2"/>
          </p:nvPr>
        </p:nvSpPr>
        <p:spPr/>
        <p:txBody>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20887814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Readout board hardware (PCIe40)</a:t>
            </a:r>
            <a:endParaRPr lang="en-US" dirty="0"/>
          </a:p>
        </p:txBody>
      </p:sp>
      <p:sp>
        <p:nvSpPr>
          <p:cNvPr id="3" name="Content Placeholder 2"/>
          <p:cNvSpPr>
            <a:spLocks noGrp="1"/>
          </p:cNvSpPr>
          <p:nvPr>
            <p:ph sz="half" idx="1"/>
          </p:nvPr>
        </p:nvSpPr>
        <p:spPr/>
        <p:txBody>
          <a:bodyPr>
            <a:normAutofit fontScale="92500" lnSpcReduction="20000"/>
          </a:bodyPr>
          <a:lstStyle/>
          <a:p>
            <a:pPr>
              <a:buFont typeface="Wingdings" panose="05000000000000000000" pitchFamily="2" charset="2"/>
              <a:buChar char="§"/>
            </a:pPr>
            <a:r>
              <a:rPr lang="en-US" dirty="0" smtClean="0"/>
              <a:t> PCI </a:t>
            </a:r>
            <a:r>
              <a:rPr lang="en-US" dirty="0"/>
              <a:t>Express add-in card</a:t>
            </a:r>
          </a:p>
          <a:p>
            <a:pPr lvl="1">
              <a:buFont typeface="Wingdings" panose="05000000000000000000" pitchFamily="2" charset="2"/>
              <a:buChar char="§"/>
            </a:pPr>
            <a:r>
              <a:rPr lang="en-US" dirty="0" smtClean="0"/>
              <a:t>Altera </a:t>
            </a:r>
            <a:r>
              <a:rPr lang="en-US" dirty="0"/>
              <a:t>Arria10 </a:t>
            </a:r>
            <a:r>
              <a:rPr lang="en-US" dirty="0" smtClean="0"/>
              <a:t>FPGA</a:t>
            </a:r>
          </a:p>
          <a:p>
            <a:pPr lvl="1">
              <a:buFont typeface="Wingdings" panose="05000000000000000000" pitchFamily="2" charset="2"/>
              <a:buChar char="§"/>
            </a:pPr>
            <a:r>
              <a:rPr lang="en-US" dirty="0" smtClean="0"/>
              <a:t>100 </a:t>
            </a:r>
            <a:r>
              <a:rPr lang="en-US" dirty="0" err="1" smtClean="0"/>
              <a:t>Gbps</a:t>
            </a:r>
            <a:r>
              <a:rPr lang="en-US" dirty="0" smtClean="0"/>
              <a:t> DMA engine</a:t>
            </a:r>
            <a:br>
              <a:rPr lang="en-US" dirty="0" smtClean="0"/>
            </a:br>
            <a:r>
              <a:rPr lang="en-US" dirty="0" smtClean="0"/>
              <a:t>to </a:t>
            </a:r>
            <a:r>
              <a:rPr lang="en-US" dirty="0"/>
              <a:t>event-builder memory</a:t>
            </a:r>
            <a:endParaRPr lang="en-US" dirty="0" smtClean="0"/>
          </a:p>
          <a:p>
            <a:pPr>
              <a:buFont typeface="Wingdings" panose="05000000000000000000" pitchFamily="2" charset="2"/>
              <a:buChar char="§"/>
            </a:pPr>
            <a:r>
              <a:rPr lang="en-US" dirty="0" smtClean="0"/>
              <a:t> High-density optical IO</a:t>
            </a:r>
            <a:endParaRPr lang="en-US" dirty="0"/>
          </a:p>
          <a:p>
            <a:pPr lvl="1">
              <a:buFont typeface="Wingdings" panose="05000000000000000000" pitchFamily="2" charset="2"/>
              <a:buChar char="§"/>
            </a:pPr>
            <a:r>
              <a:rPr lang="en-US" dirty="0"/>
              <a:t>Up to 48 </a:t>
            </a:r>
            <a:r>
              <a:rPr lang="en-US" dirty="0" smtClean="0"/>
              <a:t>transceivers (Avago </a:t>
            </a:r>
            <a:r>
              <a:rPr lang="en-US" dirty="0" err="1" smtClean="0"/>
              <a:t>MiniPODs</a:t>
            </a:r>
            <a:r>
              <a:rPr lang="en-US" dirty="0" smtClean="0"/>
              <a:t>)</a:t>
            </a:r>
          </a:p>
          <a:p>
            <a:pPr lvl="1">
              <a:buFont typeface="Wingdings" panose="05000000000000000000" pitchFamily="2" charset="2"/>
              <a:buChar char="§"/>
            </a:pPr>
            <a:r>
              <a:rPr lang="en-US" dirty="0" smtClean="0"/>
              <a:t>Reuse same HW for timing distribution system</a:t>
            </a:r>
          </a:p>
          <a:p>
            <a:pPr>
              <a:buFont typeface="Wingdings" panose="05000000000000000000" pitchFamily="2" charset="2"/>
              <a:buChar char="§"/>
            </a:pPr>
            <a:r>
              <a:rPr lang="en-US" dirty="0" smtClean="0"/>
              <a:t> Decouple FPGA from network</a:t>
            </a:r>
          </a:p>
          <a:p>
            <a:pPr lvl="1">
              <a:buFont typeface="Wingdings" panose="05000000000000000000" pitchFamily="2" charset="2"/>
              <a:buChar char="§"/>
            </a:pPr>
            <a:r>
              <a:rPr lang="en-US" dirty="0" smtClean="0"/>
              <a:t>Maximum flexibility in network technology</a:t>
            </a:r>
          </a:p>
          <a:p>
            <a:pPr>
              <a:buFont typeface="Wingdings" panose="05000000000000000000" pitchFamily="2" charset="2"/>
              <a:buChar char="§"/>
            </a:pPr>
            <a:r>
              <a:rPr lang="en-US" dirty="0" smtClean="0"/>
              <a:t> Exploit commercial technologies</a:t>
            </a:r>
          </a:p>
          <a:p>
            <a:pPr lvl="1">
              <a:buFont typeface="Wingdings" panose="05000000000000000000" pitchFamily="2" charset="2"/>
              <a:buChar char="§"/>
            </a:pPr>
            <a:r>
              <a:rPr lang="en-US" dirty="0" smtClean="0"/>
              <a:t>PCI Express Gen3 interconnect</a:t>
            </a:r>
          </a:p>
          <a:p>
            <a:pPr lvl="1">
              <a:buFont typeface="Wingdings" panose="05000000000000000000" pitchFamily="2" charset="2"/>
              <a:buChar char="§"/>
            </a:pPr>
            <a:r>
              <a:rPr lang="en-US" dirty="0" smtClean="0"/>
              <a:t>COTS servers designed for GPU acceleration</a:t>
            </a:r>
          </a:p>
          <a:p>
            <a:pPr>
              <a:buFont typeface="Wingdings" panose="05000000000000000000" pitchFamily="2" charset="2"/>
              <a:buChar char="§"/>
            </a:pPr>
            <a:r>
              <a:rPr lang="en-US" dirty="0" smtClean="0"/>
              <a:t>With sufficient on-FPGA / on-card memory this could be re-purposed as a very powerful OpenCL accelerator</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1990" y="1499617"/>
            <a:ext cx="3566160" cy="2674620"/>
          </a:xfrm>
          <a:prstGeom prst="rect">
            <a:avLst/>
          </a:prstGeom>
        </p:spPr>
      </p:pic>
      <p:sp>
        <p:nvSpPr>
          <p:cNvPr id="9" name="Content Placeholder 8"/>
          <p:cNvSpPr>
            <a:spLocks noGrp="1"/>
          </p:cNvSpPr>
          <p:nvPr>
            <p:ph sz="half" idx="2"/>
          </p:nvPr>
        </p:nvSpPr>
        <p:spPr/>
        <p:txBody>
          <a:bodyPr>
            <a:normAutofit fontScale="92500" lnSpcReduction="20000"/>
          </a:bodyPr>
          <a:lstStyle/>
          <a:p>
            <a:endParaRPr lang="en-US" dirty="0"/>
          </a:p>
        </p:txBody>
      </p:sp>
      <p:pic>
        <p:nvPicPr>
          <p:cNvPr id="10" name="Content Placeholder 5"/>
          <p:cNvPicPr>
            <a:picLocks noChangeAspect="1"/>
          </p:cNvPicPr>
          <p:nvPr/>
        </p:nvPicPr>
        <p:blipFill>
          <a:blip r:embed="rId4"/>
          <a:stretch>
            <a:fillRect/>
          </a:stretch>
        </p:blipFill>
        <p:spPr>
          <a:xfrm>
            <a:off x="4492625" y="3985744"/>
            <a:ext cx="3565525" cy="2369614"/>
          </a:xfrm>
          <a:prstGeom prst="rect">
            <a:avLst/>
          </a:prstGeom>
        </p:spPr>
      </p:pic>
      <p:sp>
        <p:nvSpPr>
          <p:cNvPr id="6" name="Footer Placeholder 5"/>
          <p:cNvSpPr>
            <a:spLocks noGrp="1"/>
          </p:cNvSpPr>
          <p:nvPr>
            <p:ph type="ftr" sz="quarter" idx="11"/>
          </p:nvPr>
        </p:nvSpPr>
        <p:spPr/>
        <p:txBody>
          <a:bodyPr/>
          <a:lstStyle/>
          <a:p>
            <a:r>
              <a:rPr lang="pt-BR" smtClean="0"/>
              <a:t>Niko Neufeld, Streaming DAQ, 16/01/17</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37732361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Readout unit dataflow</a:t>
            </a:r>
            <a:endParaRPr lang="en-US" dirty="0"/>
          </a:p>
        </p:txBody>
      </p:sp>
      <p:sp>
        <p:nvSpPr>
          <p:cNvPr id="5" name="Content Placeholder 4"/>
          <p:cNvSpPr>
            <a:spLocks noGrp="1"/>
          </p:cNvSpPr>
          <p:nvPr>
            <p:ph idx="1"/>
          </p:nvPr>
        </p:nvSpPr>
        <p:spPr/>
        <p:txBody>
          <a:bodyPr/>
          <a:lstStyle/>
          <a:p>
            <a:pPr>
              <a:buFont typeface="Wingdings" panose="05000000000000000000" pitchFamily="2" charset="2"/>
              <a:buChar char="§"/>
            </a:pPr>
            <a:r>
              <a:rPr lang="en-US" dirty="0" smtClean="0"/>
              <a:t> A single Readout unit must sustain ~400 </a:t>
            </a:r>
            <a:r>
              <a:rPr lang="en-US" dirty="0" err="1" smtClean="0"/>
              <a:t>Gbps</a:t>
            </a:r>
            <a:r>
              <a:rPr lang="en-US" dirty="0" smtClean="0"/>
              <a:t> IO bandwidth</a:t>
            </a:r>
          </a:p>
          <a:p>
            <a:pPr>
              <a:buFont typeface="Wingdings" panose="05000000000000000000" pitchFamily="2" charset="2"/>
              <a:buChar char="§"/>
            </a:pPr>
            <a:r>
              <a:rPr lang="en-US" dirty="0" smtClean="0"/>
              <a:t> Optimize memory bandwidth</a:t>
            </a:r>
          </a:p>
          <a:p>
            <a:pPr lvl="1">
              <a:buFont typeface="Wingdings" panose="05000000000000000000" pitchFamily="2" charset="2"/>
              <a:buChar char="§"/>
            </a:pPr>
            <a:r>
              <a:rPr lang="en-US" dirty="0" smtClean="0"/>
              <a:t>Design for zero-copy operations and RDMA over the network</a:t>
            </a:r>
          </a:p>
          <a:p>
            <a:pPr lvl="1">
              <a:buFont typeface="Wingdings" panose="05000000000000000000" pitchFamily="2" charset="2"/>
              <a:buChar char="§"/>
            </a:pPr>
            <a:r>
              <a:rPr lang="en-US" dirty="0"/>
              <a:t>Organize dataflow according to topology and IO </a:t>
            </a:r>
            <a:r>
              <a:rPr lang="en-US" dirty="0" smtClean="0"/>
              <a:t>resources</a:t>
            </a:r>
          </a:p>
          <a:p>
            <a:pPr lvl="1">
              <a:buFont typeface="Wingdings" panose="05000000000000000000" pitchFamily="2" charset="2"/>
              <a:buChar char="§"/>
            </a:pPr>
            <a:r>
              <a:rPr lang="en-US" dirty="0" smtClean="0"/>
              <a:t>Exploit full network bandwidth</a:t>
            </a:r>
            <a:endParaRPr lang="en-US" dirty="0"/>
          </a:p>
        </p:txBody>
      </p:sp>
      <p:sp>
        <p:nvSpPr>
          <p:cNvPr id="6" name="Rectangle 5"/>
          <p:cNvSpPr/>
          <p:nvPr>
            <p:custDataLst>
              <p:tags r:id="rId1"/>
            </p:custDataLst>
          </p:nvPr>
        </p:nvSpPr>
        <p:spPr>
          <a:xfrm>
            <a:off x="980403" y="3732217"/>
            <a:ext cx="3360712" cy="2193109"/>
          </a:xfrm>
          <a:prstGeom prst="rect">
            <a:avLst/>
          </a:prstGeom>
          <a:solidFill>
            <a:schemeClr val="bg1">
              <a:lumMod val="95000"/>
            </a:schemeClr>
          </a:solid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p:custDataLst>
              <p:tags r:id="rId2"/>
            </p:custDataLst>
          </p:nvPr>
        </p:nvSpPr>
        <p:spPr>
          <a:xfrm>
            <a:off x="2765477" y="3732217"/>
            <a:ext cx="936104" cy="792088"/>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PCIe40</a:t>
            </a:r>
            <a:endParaRPr lang="en-US" dirty="0"/>
          </a:p>
        </p:txBody>
      </p:sp>
      <p:sp>
        <p:nvSpPr>
          <p:cNvPr id="10" name="Down Arrow 9"/>
          <p:cNvSpPr/>
          <p:nvPr>
            <p:custDataLst>
              <p:tags r:id="rId3"/>
            </p:custDataLst>
          </p:nvPr>
        </p:nvSpPr>
        <p:spPr>
          <a:xfrm>
            <a:off x="2811197" y="3372177"/>
            <a:ext cx="216024" cy="360040"/>
          </a:xfrm>
          <a:prstGeom prst="downArrow">
            <a:avLst/>
          </a:prstGeom>
          <a:ln>
            <a:no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1" name="Down Arrow 10"/>
          <p:cNvSpPr/>
          <p:nvPr>
            <p:custDataLst>
              <p:tags r:id="rId4"/>
            </p:custDataLst>
          </p:nvPr>
        </p:nvSpPr>
        <p:spPr>
          <a:xfrm>
            <a:off x="3015389" y="3372177"/>
            <a:ext cx="216024" cy="360040"/>
          </a:xfrm>
          <a:prstGeom prst="downArrow">
            <a:avLst/>
          </a:prstGeom>
          <a:ln>
            <a:no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2" name="Down Arrow 11"/>
          <p:cNvSpPr/>
          <p:nvPr>
            <p:custDataLst>
              <p:tags r:id="rId5"/>
            </p:custDataLst>
          </p:nvPr>
        </p:nvSpPr>
        <p:spPr>
          <a:xfrm>
            <a:off x="3227201" y="3372089"/>
            <a:ext cx="216024" cy="360040"/>
          </a:xfrm>
          <a:prstGeom prst="downArrow">
            <a:avLst/>
          </a:prstGeom>
          <a:ln>
            <a:no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3" name="Down Arrow 12"/>
          <p:cNvSpPr/>
          <p:nvPr>
            <p:custDataLst>
              <p:tags r:id="rId6"/>
            </p:custDataLst>
          </p:nvPr>
        </p:nvSpPr>
        <p:spPr>
          <a:xfrm>
            <a:off x="3446356" y="3372177"/>
            <a:ext cx="216024" cy="360040"/>
          </a:xfrm>
          <a:prstGeom prst="downArrow">
            <a:avLst/>
          </a:prstGeom>
          <a:ln>
            <a:no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18" name="Rectangle 17"/>
          <p:cNvSpPr/>
          <p:nvPr>
            <p:custDataLst>
              <p:tags r:id="rId7"/>
            </p:custDataLst>
          </p:nvPr>
        </p:nvSpPr>
        <p:spPr>
          <a:xfrm>
            <a:off x="2765477" y="5164758"/>
            <a:ext cx="936104" cy="76065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dirty="0"/>
              <a:t>DAQ</a:t>
            </a:r>
          </a:p>
          <a:p>
            <a:pPr algn="ctr"/>
            <a:r>
              <a:rPr lang="en-US" sz="1600" dirty="0"/>
              <a:t>network</a:t>
            </a:r>
          </a:p>
        </p:txBody>
      </p:sp>
      <p:cxnSp>
        <p:nvCxnSpPr>
          <p:cNvPr id="20" name="Curved Connector 19"/>
          <p:cNvCxnSpPr>
            <a:stCxn id="18" idx="2"/>
            <a:endCxn id="62" idx="2"/>
          </p:cNvCxnSpPr>
          <p:nvPr>
            <p:custDataLst>
              <p:tags r:id="rId8"/>
            </p:custDataLst>
          </p:nvPr>
        </p:nvCxnSpPr>
        <p:spPr>
          <a:xfrm rot="16200000" flipH="1">
            <a:off x="4435150" y="4723792"/>
            <a:ext cx="12700" cy="2403243"/>
          </a:xfrm>
          <a:prstGeom prst="bentConnector3">
            <a:avLst>
              <a:gd name="adj1" fmla="val 3060000"/>
            </a:avLst>
          </a:prstGeom>
          <a:ln w="76200">
            <a:headEnd type="triangle"/>
            <a:tailEnd type="triangle"/>
          </a:ln>
        </p:spPr>
        <p:style>
          <a:lnRef idx="3">
            <a:schemeClr val="accent6"/>
          </a:lnRef>
          <a:fillRef idx="0">
            <a:schemeClr val="accent6"/>
          </a:fillRef>
          <a:effectRef idx="2">
            <a:schemeClr val="accent6"/>
          </a:effectRef>
          <a:fontRef idx="minor">
            <a:schemeClr val="tx1"/>
          </a:fontRef>
        </p:style>
      </p:cxnSp>
      <p:sp>
        <p:nvSpPr>
          <p:cNvPr id="21" name="Rectangle 20"/>
          <p:cNvSpPr/>
          <p:nvPr>
            <p:custDataLst>
              <p:tags r:id="rId9"/>
            </p:custDataLst>
          </p:nvPr>
        </p:nvSpPr>
        <p:spPr>
          <a:xfrm>
            <a:off x="1604294" y="5164466"/>
            <a:ext cx="936104" cy="76065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600" dirty="0"/>
              <a:t>FILTER</a:t>
            </a:r>
          </a:p>
          <a:p>
            <a:pPr algn="ctr"/>
            <a:r>
              <a:rPr lang="en-US" sz="1600" dirty="0"/>
              <a:t>network</a:t>
            </a:r>
          </a:p>
        </p:txBody>
      </p:sp>
      <p:sp>
        <p:nvSpPr>
          <p:cNvPr id="23" name="Down Arrow 22"/>
          <p:cNvSpPr/>
          <p:nvPr>
            <p:custDataLst>
              <p:tags r:id="rId10"/>
            </p:custDataLst>
          </p:nvPr>
        </p:nvSpPr>
        <p:spPr>
          <a:xfrm>
            <a:off x="1856322" y="5948372"/>
            <a:ext cx="432048" cy="360040"/>
          </a:xfrm>
          <a:prstGeom prst="downArrow">
            <a:avLst/>
          </a:prstGeom>
          <a:ln>
            <a:no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25" name="Rounded Rectangle 24"/>
          <p:cNvSpPr/>
          <p:nvPr>
            <p:custDataLst>
              <p:tags r:id="rId11"/>
            </p:custDataLst>
          </p:nvPr>
        </p:nvSpPr>
        <p:spPr>
          <a:xfrm>
            <a:off x="1864423" y="4596313"/>
            <a:ext cx="683096" cy="504056"/>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600" dirty="0"/>
              <a:t>CPU</a:t>
            </a:r>
          </a:p>
        </p:txBody>
      </p:sp>
      <p:sp>
        <p:nvSpPr>
          <p:cNvPr id="26" name="Rounded Rectangle 25"/>
          <p:cNvSpPr/>
          <p:nvPr>
            <p:custDataLst>
              <p:tags r:id="rId12"/>
            </p:custDataLst>
          </p:nvPr>
        </p:nvSpPr>
        <p:spPr>
          <a:xfrm>
            <a:off x="2764227" y="4593643"/>
            <a:ext cx="683096" cy="504056"/>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600" dirty="0"/>
              <a:t>CPU</a:t>
            </a:r>
          </a:p>
        </p:txBody>
      </p:sp>
      <p:cxnSp>
        <p:nvCxnSpPr>
          <p:cNvPr id="29" name="Straight Arrow Connector 28"/>
          <p:cNvCxnSpPr>
            <a:stCxn id="8" idx="3"/>
            <a:endCxn id="39" idx="0"/>
          </p:cNvCxnSpPr>
          <p:nvPr>
            <p:custDataLst>
              <p:tags r:id="rId13"/>
            </p:custDataLst>
          </p:nvPr>
        </p:nvCxnSpPr>
        <p:spPr>
          <a:xfrm>
            <a:off x="3701581" y="4128261"/>
            <a:ext cx="208081" cy="464570"/>
          </a:xfrm>
          <a:prstGeom prst="bentConnector2">
            <a:avLst/>
          </a:prstGeom>
          <a:ln>
            <a:solidFill>
              <a:schemeClr val="accent4"/>
            </a:solidFill>
            <a:prstDash val="sysDot"/>
            <a:tailEnd type="triangle"/>
          </a:ln>
        </p:spPr>
        <p:style>
          <a:lnRef idx="3">
            <a:schemeClr val="accent4"/>
          </a:lnRef>
          <a:fillRef idx="0">
            <a:schemeClr val="accent4"/>
          </a:fillRef>
          <a:effectRef idx="2">
            <a:schemeClr val="accent4"/>
          </a:effectRef>
          <a:fontRef idx="minor">
            <a:schemeClr val="tx1"/>
          </a:fontRef>
        </p:style>
      </p:cxnSp>
      <p:sp>
        <p:nvSpPr>
          <p:cNvPr id="31" name="Rectangle 30"/>
          <p:cNvSpPr/>
          <p:nvPr>
            <p:custDataLst>
              <p:tags r:id="rId14"/>
            </p:custDataLst>
          </p:nvPr>
        </p:nvSpPr>
        <p:spPr>
          <a:xfrm>
            <a:off x="979334" y="4584054"/>
            <a:ext cx="864096" cy="504056"/>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600" dirty="0" smtClean="0"/>
              <a:t>Memory</a:t>
            </a:r>
            <a:endParaRPr lang="en-US" sz="1600" dirty="0"/>
          </a:p>
        </p:txBody>
      </p:sp>
      <p:cxnSp>
        <p:nvCxnSpPr>
          <p:cNvPr id="33" name="Straight Arrow Connector 32"/>
          <p:cNvCxnSpPr>
            <a:stCxn id="18" idx="1"/>
            <a:endCxn id="31" idx="3"/>
          </p:cNvCxnSpPr>
          <p:nvPr>
            <p:custDataLst>
              <p:tags r:id="rId15"/>
            </p:custDataLst>
          </p:nvPr>
        </p:nvCxnSpPr>
        <p:spPr>
          <a:xfrm rot="10800000">
            <a:off x="1843431" y="4836082"/>
            <a:ext cx="922047" cy="709004"/>
          </a:xfrm>
          <a:prstGeom prst="bentConnector3">
            <a:avLst>
              <a:gd name="adj1" fmla="val 11985"/>
            </a:avLst>
          </a:prstGeom>
          <a:ln>
            <a:prstDash val="sysDot"/>
            <a:tailEnd type="triangle"/>
          </a:ln>
        </p:spPr>
        <p:style>
          <a:lnRef idx="3">
            <a:schemeClr val="accent6"/>
          </a:lnRef>
          <a:fillRef idx="0">
            <a:schemeClr val="accent6"/>
          </a:fillRef>
          <a:effectRef idx="2">
            <a:schemeClr val="accent6"/>
          </a:effectRef>
          <a:fontRef idx="minor">
            <a:schemeClr val="tx1"/>
          </a:fontRef>
        </p:style>
      </p:cxnSp>
      <p:cxnSp>
        <p:nvCxnSpPr>
          <p:cNvPr id="35" name="Straight Arrow Connector 34"/>
          <p:cNvCxnSpPr>
            <a:stCxn id="31" idx="2"/>
            <a:endCxn id="21" idx="1"/>
          </p:cNvCxnSpPr>
          <p:nvPr>
            <p:custDataLst>
              <p:tags r:id="rId16"/>
            </p:custDataLst>
          </p:nvPr>
        </p:nvCxnSpPr>
        <p:spPr>
          <a:xfrm rot="16200000" flipH="1">
            <a:off x="1279496" y="5219996"/>
            <a:ext cx="456684" cy="192912"/>
          </a:xfrm>
          <a:prstGeom prst="bentConnector2">
            <a:avLst/>
          </a:prstGeom>
          <a:ln>
            <a:solidFill>
              <a:schemeClr val="accent5"/>
            </a:solidFill>
            <a:prstDash val="sysDot"/>
            <a:tailEnd type="triangle"/>
          </a:ln>
        </p:spPr>
        <p:style>
          <a:lnRef idx="3">
            <a:schemeClr val="accent3"/>
          </a:lnRef>
          <a:fillRef idx="0">
            <a:schemeClr val="accent3"/>
          </a:fillRef>
          <a:effectRef idx="2">
            <a:schemeClr val="accent3"/>
          </a:effectRef>
          <a:fontRef idx="minor">
            <a:schemeClr val="tx1"/>
          </a:fontRef>
        </p:style>
      </p:cxnSp>
      <p:sp>
        <p:nvSpPr>
          <p:cNvPr id="39" name="Rectangle 38"/>
          <p:cNvSpPr/>
          <p:nvPr>
            <p:custDataLst>
              <p:tags r:id="rId17"/>
            </p:custDataLst>
          </p:nvPr>
        </p:nvSpPr>
        <p:spPr>
          <a:xfrm>
            <a:off x="3477614" y="4592831"/>
            <a:ext cx="864096" cy="504056"/>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600" dirty="0" smtClean="0"/>
              <a:t>Memory</a:t>
            </a:r>
            <a:endParaRPr lang="en-US" dirty="0"/>
          </a:p>
        </p:txBody>
      </p:sp>
      <p:cxnSp>
        <p:nvCxnSpPr>
          <p:cNvPr id="53" name="Elbow Connector 52"/>
          <p:cNvCxnSpPr>
            <a:stCxn id="39" idx="2"/>
            <a:endCxn id="18" idx="3"/>
          </p:cNvCxnSpPr>
          <p:nvPr/>
        </p:nvCxnSpPr>
        <p:spPr>
          <a:xfrm rot="5400000">
            <a:off x="3581523" y="5216946"/>
            <a:ext cx="448199" cy="208081"/>
          </a:xfrm>
          <a:prstGeom prst="bentConnector2">
            <a:avLst/>
          </a:prstGeom>
          <a:ln>
            <a:solidFill>
              <a:schemeClr val="accent5"/>
            </a:solidFill>
            <a:prstDash val="sysDot"/>
            <a:tailEnd type="triangle"/>
          </a:ln>
        </p:spPr>
        <p:style>
          <a:lnRef idx="3">
            <a:schemeClr val="accent4"/>
          </a:lnRef>
          <a:fillRef idx="0">
            <a:schemeClr val="accent4"/>
          </a:fillRef>
          <a:effectRef idx="2">
            <a:schemeClr val="accent4"/>
          </a:effectRef>
          <a:fontRef idx="minor">
            <a:schemeClr val="tx1"/>
          </a:fontRef>
        </p:style>
      </p:cxnSp>
      <p:sp>
        <p:nvSpPr>
          <p:cNvPr id="56" name="Rectangle 55"/>
          <p:cNvSpPr/>
          <p:nvPr>
            <p:custDataLst>
              <p:tags r:id="rId18"/>
            </p:custDataLst>
          </p:nvPr>
        </p:nvSpPr>
        <p:spPr>
          <a:xfrm flipH="1">
            <a:off x="4529186" y="3732217"/>
            <a:ext cx="3360712" cy="2193109"/>
          </a:xfrm>
          <a:prstGeom prst="rect">
            <a:avLst/>
          </a:prstGeom>
          <a:solidFill>
            <a:schemeClr val="bg1">
              <a:lumMod val="95000"/>
            </a:schemeClr>
          </a:solidFill>
          <a:ln>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p:cNvSpPr/>
          <p:nvPr>
            <p:custDataLst>
              <p:tags r:id="rId19"/>
            </p:custDataLst>
          </p:nvPr>
        </p:nvSpPr>
        <p:spPr>
          <a:xfrm flipH="1">
            <a:off x="5168720" y="3732217"/>
            <a:ext cx="936104" cy="792088"/>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PCIe40</a:t>
            </a:r>
            <a:endParaRPr lang="en-US" dirty="0"/>
          </a:p>
        </p:txBody>
      </p:sp>
      <p:sp>
        <p:nvSpPr>
          <p:cNvPr id="58" name="Down Arrow 57"/>
          <p:cNvSpPr/>
          <p:nvPr>
            <p:custDataLst>
              <p:tags r:id="rId20"/>
            </p:custDataLst>
          </p:nvPr>
        </p:nvSpPr>
        <p:spPr>
          <a:xfrm flipH="1">
            <a:off x="5850700" y="3372177"/>
            <a:ext cx="216024" cy="360040"/>
          </a:xfrm>
          <a:prstGeom prst="downArrow">
            <a:avLst/>
          </a:prstGeom>
          <a:ln>
            <a:no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9" name="Down Arrow 58"/>
          <p:cNvSpPr/>
          <p:nvPr>
            <p:custDataLst>
              <p:tags r:id="rId21"/>
            </p:custDataLst>
          </p:nvPr>
        </p:nvSpPr>
        <p:spPr>
          <a:xfrm flipH="1">
            <a:off x="5646508" y="3372177"/>
            <a:ext cx="216024" cy="360040"/>
          </a:xfrm>
          <a:prstGeom prst="downArrow">
            <a:avLst/>
          </a:prstGeom>
          <a:ln>
            <a:no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0" name="Down Arrow 59"/>
          <p:cNvSpPr/>
          <p:nvPr>
            <p:custDataLst>
              <p:tags r:id="rId22"/>
            </p:custDataLst>
          </p:nvPr>
        </p:nvSpPr>
        <p:spPr>
          <a:xfrm flipH="1">
            <a:off x="5434696" y="3372089"/>
            <a:ext cx="216024" cy="360040"/>
          </a:xfrm>
          <a:prstGeom prst="downArrow">
            <a:avLst/>
          </a:prstGeom>
          <a:ln>
            <a:no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1" name="Down Arrow 60"/>
          <p:cNvSpPr/>
          <p:nvPr>
            <p:custDataLst>
              <p:tags r:id="rId23"/>
            </p:custDataLst>
          </p:nvPr>
        </p:nvSpPr>
        <p:spPr>
          <a:xfrm flipH="1">
            <a:off x="5215541" y="3372177"/>
            <a:ext cx="216024" cy="360040"/>
          </a:xfrm>
          <a:prstGeom prst="downArrow">
            <a:avLst/>
          </a:prstGeom>
          <a:ln>
            <a:noFill/>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2" name="Rectangle 61"/>
          <p:cNvSpPr/>
          <p:nvPr>
            <p:custDataLst>
              <p:tags r:id="rId24"/>
            </p:custDataLst>
          </p:nvPr>
        </p:nvSpPr>
        <p:spPr>
          <a:xfrm flipH="1">
            <a:off x="5168720" y="5164758"/>
            <a:ext cx="936104" cy="76065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sz="1600" dirty="0"/>
              <a:t>DAQ</a:t>
            </a:r>
          </a:p>
          <a:p>
            <a:pPr algn="ctr"/>
            <a:r>
              <a:rPr lang="en-US" sz="1600" dirty="0"/>
              <a:t>network</a:t>
            </a:r>
          </a:p>
        </p:txBody>
      </p:sp>
      <p:sp>
        <p:nvSpPr>
          <p:cNvPr id="63" name="Rectangle 62"/>
          <p:cNvSpPr/>
          <p:nvPr>
            <p:custDataLst>
              <p:tags r:id="rId25"/>
            </p:custDataLst>
          </p:nvPr>
        </p:nvSpPr>
        <p:spPr>
          <a:xfrm flipH="1">
            <a:off x="6329903" y="5164466"/>
            <a:ext cx="936104" cy="76065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600" dirty="0"/>
              <a:t>FILTER</a:t>
            </a:r>
          </a:p>
          <a:p>
            <a:pPr algn="ctr"/>
            <a:r>
              <a:rPr lang="en-US" sz="1600" dirty="0"/>
              <a:t>network</a:t>
            </a:r>
          </a:p>
        </p:txBody>
      </p:sp>
      <p:sp>
        <p:nvSpPr>
          <p:cNvPr id="64" name="Down Arrow 63"/>
          <p:cNvSpPr/>
          <p:nvPr>
            <p:custDataLst>
              <p:tags r:id="rId26"/>
            </p:custDataLst>
          </p:nvPr>
        </p:nvSpPr>
        <p:spPr>
          <a:xfrm flipH="1">
            <a:off x="6581931" y="5948372"/>
            <a:ext cx="432048" cy="360040"/>
          </a:xfrm>
          <a:prstGeom prst="downArrow">
            <a:avLst/>
          </a:prstGeom>
          <a:ln>
            <a:noFill/>
          </a:ln>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65" name="Rounded Rectangle 64"/>
          <p:cNvSpPr/>
          <p:nvPr>
            <p:custDataLst>
              <p:tags r:id="rId27"/>
            </p:custDataLst>
          </p:nvPr>
        </p:nvSpPr>
        <p:spPr>
          <a:xfrm flipH="1">
            <a:off x="6322782" y="4596313"/>
            <a:ext cx="683096" cy="504056"/>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600" dirty="0"/>
              <a:t>CPU</a:t>
            </a:r>
          </a:p>
        </p:txBody>
      </p:sp>
      <p:sp>
        <p:nvSpPr>
          <p:cNvPr id="66" name="Rounded Rectangle 65"/>
          <p:cNvSpPr/>
          <p:nvPr>
            <p:custDataLst>
              <p:tags r:id="rId28"/>
            </p:custDataLst>
          </p:nvPr>
        </p:nvSpPr>
        <p:spPr>
          <a:xfrm flipH="1">
            <a:off x="5422978" y="4593643"/>
            <a:ext cx="683096" cy="504056"/>
          </a:xfrm>
          <a:prstGeom prst="round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600" dirty="0"/>
              <a:t>CPU</a:t>
            </a:r>
          </a:p>
        </p:txBody>
      </p:sp>
      <p:cxnSp>
        <p:nvCxnSpPr>
          <p:cNvPr id="67" name="Straight Arrow Connector 28"/>
          <p:cNvCxnSpPr>
            <a:stCxn id="57" idx="3"/>
            <a:endCxn id="71" idx="0"/>
          </p:cNvCxnSpPr>
          <p:nvPr>
            <p:custDataLst>
              <p:tags r:id="rId29"/>
            </p:custDataLst>
          </p:nvPr>
        </p:nvCxnSpPr>
        <p:spPr>
          <a:xfrm flipH="1">
            <a:off x="4960639" y="4128261"/>
            <a:ext cx="208081" cy="464570"/>
          </a:xfrm>
          <a:prstGeom prst="bentConnector2">
            <a:avLst/>
          </a:prstGeom>
          <a:ln>
            <a:solidFill>
              <a:schemeClr val="accent4"/>
            </a:solidFill>
            <a:prstDash val="sysDot"/>
            <a:tailEnd type="triangle"/>
          </a:ln>
        </p:spPr>
        <p:style>
          <a:lnRef idx="3">
            <a:schemeClr val="accent4"/>
          </a:lnRef>
          <a:fillRef idx="0">
            <a:schemeClr val="accent4"/>
          </a:fillRef>
          <a:effectRef idx="2">
            <a:schemeClr val="accent4"/>
          </a:effectRef>
          <a:fontRef idx="minor">
            <a:schemeClr val="tx1"/>
          </a:fontRef>
        </p:style>
      </p:cxnSp>
      <p:sp>
        <p:nvSpPr>
          <p:cNvPr id="68" name="Rectangle 67"/>
          <p:cNvSpPr/>
          <p:nvPr>
            <p:custDataLst>
              <p:tags r:id="rId30"/>
            </p:custDataLst>
          </p:nvPr>
        </p:nvSpPr>
        <p:spPr>
          <a:xfrm flipH="1">
            <a:off x="7026871" y="4584054"/>
            <a:ext cx="864096" cy="504056"/>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600" dirty="0" smtClean="0"/>
              <a:t>Memory</a:t>
            </a:r>
            <a:endParaRPr lang="en-US" sz="1600" dirty="0"/>
          </a:p>
        </p:txBody>
      </p:sp>
      <p:cxnSp>
        <p:nvCxnSpPr>
          <p:cNvPr id="69" name="Straight Arrow Connector 32"/>
          <p:cNvCxnSpPr>
            <a:stCxn id="62" idx="1"/>
            <a:endCxn id="68" idx="3"/>
          </p:cNvCxnSpPr>
          <p:nvPr>
            <p:custDataLst>
              <p:tags r:id="rId31"/>
            </p:custDataLst>
          </p:nvPr>
        </p:nvCxnSpPr>
        <p:spPr>
          <a:xfrm flipV="1">
            <a:off x="6104824" y="4836082"/>
            <a:ext cx="922047" cy="709004"/>
          </a:xfrm>
          <a:prstGeom prst="bentConnector3">
            <a:avLst>
              <a:gd name="adj1" fmla="val 11985"/>
            </a:avLst>
          </a:prstGeom>
          <a:ln>
            <a:prstDash val="sysDot"/>
            <a:tailEnd type="triangle"/>
          </a:ln>
        </p:spPr>
        <p:style>
          <a:lnRef idx="3">
            <a:schemeClr val="accent6"/>
          </a:lnRef>
          <a:fillRef idx="0">
            <a:schemeClr val="accent6"/>
          </a:fillRef>
          <a:effectRef idx="2">
            <a:schemeClr val="accent6"/>
          </a:effectRef>
          <a:fontRef idx="minor">
            <a:schemeClr val="tx1"/>
          </a:fontRef>
        </p:style>
      </p:cxnSp>
      <p:cxnSp>
        <p:nvCxnSpPr>
          <p:cNvPr id="70" name="Straight Arrow Connector 34"/>
          <p:cNvCxnSpPr>
            <a:stCxn id="68" idx="2"/>
            <a:endCxn id="63" idx="1"/>
          </p:cNvCxnSpPr>
          <p:nvPr>
            <p:custDataLst>
              <p:tags r:id="rId32"/>
            </p:custDataLst>
          </p:nvPr>
        </p:nvCxnSpPr>
        <p:spPr>
          <a:xfrm rot="5400000">
            <a:off x="7134121" y="5219996"/>
            <a:ext cx="456684" cy="192912"/>
          </a:xfrm>
          <a:prstGeom prst="bentConnector2">
            <a:avLst/>
          </a:prstGeom>
          <a:ln>
            <a:solidFill>
              <a:schemeClr val="accent5"/>
            </a:solidFill>
            <a:prstDash val="sysDot"/>
            <a:tailEnd type="triangle"/>
          </a:ln>
        </p:spPr>
        <p:style>
          <a:lnRef idx="3">
            <a:schemeClr val="accent3"/>
          </a:lnRef>
          <a:fillRef idx="0">
            <a:schemeClr val="accent3"/>
          </a:fillRef>
          <a:effectRef idx="2">
            <a:schemeClr val="accent3"/>
          </a:effectRef>
          <a:fontRef idx="minor">
            <a:schemeClr val="tx1"/>
          </a:fontRef>
        </p:style>
      </p:cxnSp>
      <p:sp>
        <p:nvSpPr>
          <p:cNvPr id="71" name="Rectangle 70"/>
          <p:cNvSpPr/>
          <p:nvPr>
            <p:custDataLst>
              <p:tags r:id="rId33"/>
            </p:custDataLst>
          </p:nvPr>
        </p:nvSpPr>
        <p:spPr>
          <a:xfrm flipH="1">
            <a:off x="4528591" y="4592831"/>
            <a:ext cx="864096" cy="504056"/>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600" dirty="0" smtClean="0"/>
              <a:t>Memory</a:t>
            </a:r>
            <a:endParaRPr lang="en-US" dirty="0"/>
          </a:p>
        </p:txBody>
      </p:sp>
      <p:cxnSp>
        <p:nvCxnSpPr>
          <p:cNvPr id="72" name="Elbow Connector 71"/>
          <p:cNvCxnSpPr>
            <a:stCxn id="71" idx="2"/>
            <a:endCxn id="62" idx="3"/>
          </p:cNvCxnSpPr>
          <p:nvPr/>
        </p:nvCxnSpPr>
        <p:spPr>
          <a:xfrm rot="16200000" flipH="1">
            <a:off x="4840579" y="5216946"/>
            <a:ext cx="448199" cy="208081"/>
          </a:xfrm>
          <a:prstGeom prst="bentConnector2">
            <a:avLst/>
          </a:prstGeom>
          <a:ln>
            <a:solidFill>
              <a:schemeClr val="accent5"/>
            </a:solidFill>
            <a:prstDash val="sysDot"/>
            <a:tailEnd type="triangle"/>
          </a:ln>
        </p:spPr>
        <p:style>
          <a:lnRef idx="3">
            <a:schemeClr val="accent4"/>
          </a:lnRef>
          <a:fillRef idx="0">
            <a:schemeClr val="accent4"/>
          </a:fillRef>
          <a:effectRef idx="2">
            <a:schemeClr val="accent4"/>
          </a:effectRef>
          <a:fontRef idx="minor">
            <a:schemeClr val="tx1"/>
          </a:fontRef>
        </p:style>
      </p:cxnSp>
      <p:sp>
        <p:nvSpPr>
          <p:cNvPr id="4" name="Footer Placeholder 3"/>
          <p:cNvSpPr>
            <a:spLocks noGrp="1"/>
          </p:cNvSpPr>
          <p:nvPr>
            <p:ph type="ftr" sz="quarter" idx="11"/>
          </p:nvPr>
        </p:nvSpPr>
        <p:spPr/>
        <p:txBody>
          <a:bodyPr/>
          <a:lstStyle/>
          <a:p>
            <a:r>
              <a:rPr lang="pt-BR" smtClean="0"/>
              <a:t>Niko Neufeld, Streaming DAQ, 16/01/17</a:t>
            </a:r>
            <a:endParaRPr lang="en-US" dirty="0"/>
          </a:p>
        </p:txBody>
      </p:sp>
      <p:sp>
        <p:nvSpPr>
          <p:cNvPr id="3" name="TextBox 2"/>
          <p:cNvSpPr txBox="1"/>
          <p:nvPr/>
        </p:nvSpPr>
        <p:spPr>
          <a:xfrm>
            <a:off x="945021" y="3792263"/>
            <a:ext cx="1819922" cy="369332"/>
          </a:xfrm>
          <a:prstGeom prst="rect">
            <a:avLst/>
          </a:prstGeom>
          <a:noFill/>
        </p:spPr>
        <p:txBody>
          <a:bodyPr wrap="none" rtlCol="0">
            <a:spAutoFit/>
          </a:bodyPr>
          <a:lstStyle/>
          <a:p>
            <a:r>
              <a:rPr lang="en-US" dirty="0" err="1" smtClean="0"/>
              <a:t>Eventbuilder</a:t>
            </a:r>
            <a:r>
              <a:rPr lang="en-US" dirty="0" smtClean="0"/>
              <a:t> PC 1</a:t>
            </a:r>
            <a:endParaRPr lang="en-US" dirty="0"/>
          </a:p>
        </p:txBody>
      </p:sp>
      <p:sp>
        <p:nvSpPr>
          <p:cNvPr id="42" name="TextBox 41"/>
          <p:cNvSpPr txBox="1"/>
          <p:nvPr/>
        </p:nvSpPr>
        <p:spPr>
          <a:xfrm>
            <a:off x="6126189" y="3767586"/>
            <a:ext cx="1794274" cy="369332"/>
          </a:xfrm>
          <a:prstGeom prst="rect">
            <a:avLst/>
          </a:prstGeom>
          <a:noFill/>
        </p:spPr>
        <p:txBody>
          <a:bodyPr wrap="none" rtlCol="0">
            <a:spAutoFit/>
          </a:bodyPr>
          <a:lstStyle/>
          <a:p>
            <a:r>
              <a:rPr lang="en-US" dirty="0" err="1" smtClean="0"/>
              <a:t>Eventbuilder</a:t>
            </a:r>
            <a:r>
              <a:rPr lang="en-US" dirty="0" smtClean="0"/>
              <a:t> PC </a:t>
            </a:r>
            <a:r>
              <a:rPr lang="en-US" i="1" dirty="0" smtClean="0"/>
              <a:t>n</a:t>
            </a:r>
            <a:endParaRPr lang="en-US" i="1" dirty="0"/>
          </a:p>
        </p:txBody>
      </p:sp>
      <p:sp>
        <p:nvSpPr>
          <p:cNvPr id="7" name="Slide Number Placeholder 6"/>
          <p:cNvSpPr>
            <a:spLocks noGrp="1"/>
          </p:cNvSpPr>
          <p:nvPr>
            <p:ph type="sldNum" sz="quarter" idx="12"/>
          </p:nvPr>
        </p:nvSpPr>
        <p:spPr/>
        <p:txBody>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31847841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to</a:t>
            </a:r>
            <a:endParaRPr lang="en-US" dirty="0"/>
          </a:p>
        </p:txBody>
      </p:sp>
      <p:sp>
        <p:nvSpPr>
          <p:cNvPr id="3" name="Content Placeholder 2"/>
          <p:cNvSpPr>
            <a:spLocks noGrp="1"/>
          </p:cNvSpPr>
          <p:nvPr>
            <p:ph idx="1"/>
          </p:nvPr>
        </p:nvSpPr>
        <p:spPr/>
        <p:txBody>
          <a:bodyPr/>
          <a:lstStyle/>
          <a:p>
            <a:r>
              <a:rPr lang="en-US" dirty="0" smtClean="0"/>
              <a:t>The LHCb High Level Trigger team, in particular to: M. </a:t>
            </a:r>
            <a:r>
              <a:rPr lang="en-US" dirty="0" err="1" smtClean="0"/>
              <a:t>Vesterinen</a:t>
            </a:r>
            <a:r>
              <a:rPr lang="en-US" dirty="0" smtClean="0"/>
              <a:t>, V. </a:t>
            </a:r>
            <a:r>
              <a:rPr lang="en-US" dirty="0" err="1" smtClean="0"/>
              <a:t>Gligorov</a:t>
            </a:r>
            <a:r>
              <a:rPr lang="en-US" dirty="0" smtClean="0"/>
              <a:t>, G. Raven for material and comments</a:t>
            </a:r>
          </a:p>
          <a:p>
            <a:r>
              <a:rPr lang="en-US" dirty="0" smtClean="0"/>
              <a:t>My friends and colleagues in the LHCb Online team</a:t>
            </a:r>
          </a:p>
          <a:p>
            <a:endParaRPr lang="en-US" dirty="0" smtClean="0"/>
          </a:p>
          <a:p>
            <a:endParaRPr lang="en-US" dirty="0"/>
          </a:p>
        </p:txBody>
      </p:sp>
      <p:sp>
        <p:nvSpPr>
          <p:cNvPr id="4" name="Footer Placeholder 3"/>
          <p:cNvSpPr>
            <a:spLocks noGrp="1"/>
          </p:cNvSpPr>
          <p:nvPr>
            <p:ph type="ftr" sz="quarter" idx="11"/>
          </p:nvPr>
        </p:nvSpPr>
        <p:spPr/>
        <p:txBody>
          <a:bodyPr/>
          <a:lstStyle/>
          <a:p>
            <a:r>
              <a:rPr lang="pt-BR" smtClean="0"/>
              <a:t>Niko Neufeld, Streaming DAQ, 16/01/17</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14630285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half" idx="1"/>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6901" r="7649"/>
          <a:stretch/>
        </p:blipFill>
        <p:spPr>
          <a:xfrm>
            <a:off x="772135" y="1233377"/>
            <a:ext cx="7659484" cy="3358456"/>
          </a:xfrm>
        </p:spPr>
      </p:pic>
      <p:sp>
        <p:nvSpPr>
          <p:cNvPr id="2" name="Title 1"/>
          <p:cNvSpPr>
            <a:spLocks noGrp="1"/>
          </p:cNvSpPr>
          <p:nvPr>
            <p:ph type="title"/>
          </p:nvPr>
        </p:nvSpPr>
        <p:spPr/>
        <p:txBody>
          <a:bodyPr/>
          <a:lstStyle/>
          <a:p>
            <a:r>
              <a:rPr lang="en-US" dirty="0" smtClean="0"/>
              <a:t>Using event-builder CPU for HLT</a:t>
            </a:r>
            <a:endParaRPr lang="en-US" dirty="0"/>
          </a:p>
        </p:txBody>
      </p:sp>
      <p:sp>
        <p:nvSpPr>
          <p:cNvPr id="7" name="Content Placeholder 6"/>
          <p:cNvSpPr>
            <a:spLocks noGrp="1"/>
          </p:cNvSpPr>
          <p:nvPr>
            <p:ph sz="half" idx="2"/>
          </p:nvPr>
        </p:nvSpPr>
        <p:spPr>
          <a:xfrm>
            <a:off x="768095" y="4753178"/>
            <a:ext cx="7663523" cy="1556181"/>
          </a:xfrm>
        </p:spPr>
        <p:txBody>
          <a:bodyPr numCol="2">
            <a:normAutofit fontScale="92500" lnSpcReduction="20000"/>
          </a:bodyPr>
          <a:lstStyle/>
          <a:p>
            <a:r>
              <a:rPr lang="en-US" dirty="0" smtClean="0"/>
              <a:t>Cons: Every node is readout and builder unit at the same time </a:t>
            </a:r>
            <a:r>
              <a:rPr lang="en-US" dirty="0" smtClean="0">
                <a:sym typeface="Wingdings"/>
              </a:rPr>
              <a:t> 400 Gbit/s I/O</a:t>
            </a:r>
          </a:p>
          <a:p>
            <a:r>
              <a:rPr lang="en-US" dirty="0" smtClean="0">
                <a:sym typeface="Wingdings"/>
              </a:rPr>
              <a:t>Limiting factor will be the memory bandwidth</a:t>
            </a:r>
            <a:r>
              <a:rPr lang="en-US" dirty="0">
                <a:sym typeface="Wingdings"/>
              </a:rPr>
              <a:t> </a:t>
            </a:r>
            <a:r>
              <a:rPr lang="en-US" dirty="0" smtClean="0">
                <a:sym typeface="Wingdings"/>
              </a:rPr>
              <a:t>(not a problem)</a:t>
            </a:r>
            <a:endParaRPr lang="en-US" dirty="0"/>
          </a:p>
          <a:p>
            <a:r>
              <a:rPr lang="en-US" dirty="0" smtClean="0"/>
              <a:t>Pros: Fewer switch ports </a:t>
            </a:r>
          </a:p>
          <a:p>
            <a:r>
              <a:rPr lang="en-US" dirty="0" err="1" smtClean="0"/>
              <a:t>Eventbuilder</a:t>
            </a:r>
            <a:r>
              <a:rPr lang="en-US" dirty="0" smtClean="0"/>
              <a:t> nodes see full events </a:t>
            </a:r>
            <a:r>
              <a:rPr lang="en-US" dirty="0" smtClean="0">
                <a:sym typeface="Wingdings"/>
              </a:rPr>
              <a:t> opportunistic usage of the CPU</a:t>
            </a:r>
          </a:p>
          <a:p>
            <a:r>
              <a:rPr lang="en-US" dirty="0" smtClean="0">
                <a:sym typeface="Wingdings"/>
              </a:rPr>
              <a:t>Protocol conversion: </a:t>
            </a:r>
            <a:r>
              <a:rPr lang="en-US" dirty="0" err="1" smtClean="0">
                <a:sym typeface="Wingdings"/>
              </a:rPr>
              <a:t>eventbuilder</a:t>
            </a:r>
            <a:r>
              <a:rPr lang="en-US" dirty="0" smtClean="0">
                <a:sym typeface="Wingdings"/>
              </a:rPr>
              <a:t> and filter LAN can be different technology</a:t>
            </a:r>
            <a:endParaRPr lang="en-US" dirty="0"/>
          </a:p>
        </p:txBody>
      </p:sp>
      <p:sp>
        <p:nvSpPr>
          <p:cNvPr id="4" name="Footer Placeholder 3"/>
          <p:cNvSpPr>
            <a:spLocks noGrp="1"/>
          </p:cNvSpPr>
          <p:nvPr>
            <p:ph type="ftr" sz="quarter" idx="11"/>
          </p:nvPr>
        </p:nvSpPr>
        <p:spPr/>
        <p:txBody>
          <a:bodyPr/>
          <a:lstStyle/>
          <a:p>
            <a:r>
              <a:rPr lang="pt-BR" smtClean="0"/>
              <a:t>Niko Neufeld, Streaming DAQ, 16/01/17</a:t>
            </a:r>
            <a:endParaRPr lang="en-US" dirty="0"/>
          </a:p>
        </p:txBody>
      </p:sp>
      <p:sp>
        <p:nvSpPr>
          <p:cNvPr id="3" name="Slide Number Placeholder 2"/>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991624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Time Alignment and Calibrations in Run 3</a:t>
            </a:r>
            <a:endParaRPr lang="en-US" dirty="0"/>
          </a:p>
        </p:txBody>
      </p:sp>
      <p:sp>
        <p:nvSpPr>
          <p:cNvPr id="4" name="Content Placeholder 3"/>
          <p:cNvSpPr>
            <a:spLocks noGrp="1"/>
          </p:cNvSpPr>
          <p:nvPr>
            <p:ph sz="half" idx="2"/>
          </p:nvPr>
        </p:nvSpPr>
        <p:spPr>
          <a:xfrm>
            <a:off x="5961888" y="1499616"/>
            <a:ext cx="2096262" cy="4809744"/>
          </a:xfrm>
        </p:spPr>
        <p:txBody>
          <a:bodyPr>
            <a:normAutofit lnSpcReduction="10000"/>
          </a:bodyPr>
          <a:lstStyle/>
          <a:p>
            <a:pPr>
              <a:buFont typeface="Wingdings" charset="2"/>
              <a:buChar char="q"/>
            </a:pPr>
            <a:r>
              <a:rPr lang="en-US" dirty="0" smtClean="0"/>
              <a:t>Same concept but now very challenging numbers</a:t>
            </a:r>
          </a:p>
          <a:p>
            <a:pPr>
              <a:buFont typeface="Wingdings" charset="2"/>
              <a:buChar char="q"/>
            </a:pPr>
            <a:r>
              <a:rPr lang="en-US" dirty="0" smtClean="0"/>
              <a:t>1 MHz * 130 kB  </a:t>
            </a:r>
            <a:r>
              <a:rPr lang="en-US" dirty="0" smtClean="0">
                <a:sym typeface="Wingdings"/>
              </a:rPr>
              <a:t></a:t>
            </a:r>
            <a:br>
              <a:rPr lang="en-US" dirty="0" smtClean="0">
                <a:sym typeface="Wingdings"/>
              </a:rPr>
            </a:br>
            <a:r>
              <a:rPr lang="en-US" dirty="0" smtClean="0">
                <a:sym typeface="Wingdings"/>
              </a:rPr>
              <a:t> </a:t>
            </a:r>
            <a:r>
              <a:rPr lang="en-US" b="1" dirty="0" smtClean="0">
                <a:sym typeface="Wingdings"/>
              </a:rPr>
              <a:t>4.5 PB / day </a:t>
            </a:r>
            <a:r>
              <a:rPr lang="en-US" dirty="0" smtClean="0">
                <a:sym typeface="Wingdings"/>
              </a:rPr>
              <a:t>@ a </a:t>
            </a:r>
            <a:r>
              <a:rPr lang="en-US" dirty="0" err="1" smtClean="0">
                <a:sym typeface="Wingdings"/>
              </a:rPr>
              <a:t>Hübner</a:t>
            </a:r>
            <a:r>
              <a:rPr lang="en-US" dirty="0" smtClean="0">
                <a:sym typeface="Wingdings"/>
              </a:rPr>
              <a:t>-factor of 0.4</a:t>
            </a:r>
          </a:p>
          <a:p>
            <a:pPr>
              <a:buFont typeface="Wingdings" charset="2"/>
              <a:buChar char="q"/>
            </a:pPr>
            <a:r>
              <a:rPr lang="en-US" dirty="0" smtClean="0">
                <a:sym typeface="Wingdings"/>
              </a:rPr>
              <a:t>To cover a good LHC week might need &gt; 50 PB</a:t>
            </a:r>
          </a:p>
          <a:p>
            <a:pPr>
              <a:buFont typeface="Wingdings" charset="2"/>
              <a:buChar char="q"/>
            </a:pPr>
            <a:r>
              <a:rPr lang="en-US" dirty="0" smtClean="0">
                <a:sym typeface="Wingdings"/>
              </a:rPr>
              <a:t>Otherwise very benign I/O (streams, large files, single write / single read)</a:t>
            </a:r>
            <a:endParaRPr lang="en-US" dirty="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21</a:t>
            </a:fld>
            <a:endParaRPr lang="en-US" dirty="0"/>
          </a:p>
        </p:txBody>
      </p:sp>
      <p:sp>
        <p:nvSpPr>
          <p:cNvPr id="7" name="Oval 6"/>
          <p:cNvSpPr/>
          <p:nvPr/>
        </p:nvSpPr>
        <p:spPr>
          <a:xfrm>
            <a:off x="566928" y="1783080"/>
            <a:ext cx="3758184" cy="5669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LHC bunch crossing (30 MHz)</a:t>
            </a:r>
            <a:endParaRPr lang="en-US" sz="1600"/>
          </a:p>
        </p:txBody>
      </p:sp>
      <p:sp>
        <p:nvSpPr>
          <p:cNvPr id="9" name="Rounded Rectangle 8"/>
          <p:cNvSpPr/>
          <p:nvPr/>
        </p:nvSpPr>
        <p:spPr>
          <a:xfrm>
            <a:off x="566928" y="2971800"/>
            <a:ext cx="3758184" cy="384048"/>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HLT1 software trigger (1 MHz)</a:t>
            </a:r>
            <a:endParaRPr lang="en-US"/>
          </a:p>
        </p:txBody>
      </p:sp>
      <p:sp>
        <p:nvSpPr>
          <p:cNvPr id="10" name="Can 9"/>
          <p:cNvSpPr/>
          <p:nvPr/>
        </p:nvSpPr>
        <p:spPr>
          <a:xfrm>
            <a:off x="2016252" y="3803904"/>
            <a:ext cx="864108" cy="89906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Buffer</a:t>
            </a:r>
            <a:endParaRPr lang="en-US" dirty="0"/>
          </a:p>
        </p:txBody>
      </p:sp>
      <p:sp>
        <p:nvSpPr>
          <p:cNvPr id="12" name="Rounded Rectangle 11"/>
          <p:cNvSpPr/>
          <p:nvPr/>
        </p:nvSpPr>
        <p:spPr>
          <a:xfrm>
            <a:off x="566928" y="5025952"/>
            <a:ext cx="3758184" cy="384048"/>
          </a:xfrm>
          <a:prstGeom prst="roundRect">
            <a:avLst/>
          </a:prstGeom>
          <a:solidFill>
            <a:schemeClr val="accent4"/>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HLT2 software trigger O(100</a:t>
            </a:r>
            <a:r>
              <a:rPr lang="en-US" smtClean="0"/>
              <a:t>) kHz</a:t>
            </a:r>
            <a:endParaRPr lang="en-US"/>
          </a:p>
        </p:txBody>
      </p:sp>
      <p:cxnSp>
        <p:nvCxnSpPr>
          <p:cNvPr id="14" name="Straight Arrow Connector 13"/>
          <p:cNvCxnSpPr>
            <a:stCxn id="7" idx="4"/>
            <a:endCxn id="9" idx="0"/>
          </p:cNvCxnSpPr>
          <p:nvPr/>
        </p:nvCxnSpPr>
        <p:spPr>
          <a:xfrm>
            <a:off x="2446020" y="2350008"/>
            <a:ext cx="0" cy="6217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9" idx="2"/>
            <a:endCxn id="10" idx="1"/>
          </p:cNvCxnSpPr>
          <p:nvPr/>
        </p:nvCxnSpPr>
        <p:spPr>
          <a:xfrm>
            <a:off x="2446020" y="3355848"/>
            <a:ext cx="2286" cy="448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12" idx="0"/>
          </p:cNvCxnSpPr>
          <p:nvPr/>
        </p:nvCxnSpPr>
        <p:spPr>
          <a:xfrm>
            <a:off x="2443734" y="4702964"/>
            <a:ext cx="2286" cy="3229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3941064" y="3706268"/>
            <a:ext cx="2020824" cy="820012"/>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Real-time alignment and calibrations</a:t>
            </a:r>
            <a:endParaRPr lang="en-US" dirty="0"/>
          </a:p>
        </p:txBody>
      </p:sp>
      <p:cxnSp>
        <p:nvCxnSpPr>
          <p:cNvPr id="22" name="Elbow Connector 21"/>
          <p:cNvCxnSpPr>
            <a:stCxn id="20" idx="0"/>
            <a:endCxn id="9" idx="3"/>
          </p:cNvCxnSpPr>
          <p:nvPr/>
        </p:nvCxnSpPr>
        <p:spPr>
          <a:xfrm rot="16200000" flipV="1">
            <a:off x="4367072" y="3121864"/>
            <a:ext cx="542444" cy="626364"/>
          </a:xfrm>
          <a:prstGeom prst="bentConnector2">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p:cNvCxnSpPr>
            <a:endCxn id="12" idx="3"/>
          </p:cNvCxnSpPr>
          <p:nvPr/>
        </p:nvCxnSpPr>
        <p:spPr>
          <a:xfrm rot="5400000">
            <a:off x="4293920" y="4560420"/>
            <a:ext cx="688748" cy="626364"/>
          </a:xfrm>
          <a:prstGeom prst="bentConnector2">
            <a:avLst/>
          </a:prstGeom>
          <a:ln>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20660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sz="half" idx="1"/>
          </p:nvPr>
        </p:nvSpPr>
        <p:spPr>
          <a:xfrm>
            <a:off x="768096" y="1499616"/>
            <a:ext cx="7662672" cy="4809744"/>
          </a:xfrm>
        </p:spPr>
        <p:txBody>
          <a:bodyPr/>
          <a:lstStyle/>
          <a:p>
            <a:pPr>
              <a:buFont typeface="Wingdings" charset="2"/>
              <a:buChar char="q"/>
            </a:pPr>
            <a:r>
              <a:rPr lang="en-US" dirty="0" smtClean="0"/>
              <a:t>If one can get the data out of the detector there are practically no limits for DAQ (network and server I/O)</a:t>
            </a:r>
          </a:p>
          <a:p>
            <a:pPr>
              <a:buFont typeface="Wingdings" charset="2"/>
              <a:buChar char="q"/>
            </a:pPr>
            <a:r>
              <a:rPr lang="en-US" dirty="0" smtClean="0"/>
              <a:t>Streaming DAQ brings offline quality to retained data - allowing significant data</a:t>
            </a:r>
            <a:r>
              <a:rPr lang="mr-IN" dirty="0" smtClean="0"/>
              <a:t>–</a:t>
            </a:r>
            <a:r>
              <a:rPr lang="en-US" dirty="0" smtClean="0"/>
              <a:t>reduction and better physics results</a:t>
            </a:r>
          </a:p>
          <a:p>
            <a:pPr>
              <a:buFont typeface="Wingdings" charset="2"/>
              <a:buChar char="q"/>
            </a:pPr>
            <a:r>
              <a:rPr lang="en-US" dirty="0" smtClean="0"/>
              <a:t>Intermediate storage is needed </a:t>
            </a:r>
          </a:p>
          <a:p>
            <a:pPr lvl="1">
              <a:buFont typeface="Wingdings" charset="2"/>
              <a:buChar char="q"/>
            </a:pPr>
            <a:r>
              <a:rPr lang="en-US" dirty="0" smtClean="0"/>
              <a:t>for calibration and alignment jobs to run, and to </a:t>
            </a:r>
          </a:p>
          <a:p>
            <a:pPr lvl="1">
              <a:buFont typeface="Wingdings" charset="2"/>
              <a:buChar char="q"/>
            </a:pPr>
            <a:r>
              <a:rPr lang="en-US" dirty="0" smtClean="0"/>
              <a:t> profit from periods with no live data for trigger processing</a:t>
            </a:r>
          </a:p>
          <a:p>
            <a:pPr>
              <a:buFont typeface="Wingdings" charset="2"/>
              <a:buChar char="q"/>
            </a:pPr>
            <a:r>
              <a:rPr lang="en-US" dirty="0" smtClean="0"/>
              <a:t>Ultimate limitation comes from cost for processing (CPU and/or accelerators) and storage</a:t>
            </a:r>
          </a:p>
          <a:p>
            <a:pPr>
              <a:buFont typeface="Wingdings" charset="2"/>
              <a:buChar char="q"/>
            </a:pPr>
            <a:endParaRPr lang="en-US" dirty="0" smtClean="0"/>
          </a:p>
        </p:txBody>
      </p:sp>
      <p:sp>
        <p:nvSpPr>
          <p:cNvPr id="5" name="Footer Placeholder 4"/>
          <p:cNvSpPr>
            <a:spLocks noGrp="1"/>
          </p:cNvSpPr>
          <p:nvPr>
            <p:ph type="ftr" sz="quarter" idx="11"/>
          </p:nvPr>
        </p:nvSpPr>
        <p:spPr/>
        <p:txBody>
          <a:bodyPr/>
          <a:lstStyle/>
          <a:p>
            <a:r>
              <a:rPr lang="pt-BR" smtClean="0"/>
              <a:t>Niko Neufeld, Streaming DAQ, 16/01/17</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13581197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endParaRPr lang="en-US" dirty="0"/>
          </a:p>
        </p:txBody>
      </p:sp>
    </p:spTree>
    <p:extLst>
      <p:ext uri="{BB962C8B-B14F-4D97-AF65-F5344CB8AC3E}">
        <p14:creationId xmlns:p14="http://schemas.microsoft.com/office/powerpoint/2010/main" val="792335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Streaming DAQ</a:t>
            </a:r>
            <a:endParaRPr lang="en-US" dirty="0"/>
          </a:p>
        </p:txBody>
      </p:sp>
      <p:sp>
        <p:nvSpPr>
          <p:cNvPr id="3" name="Content Placeholder 2"/>
          <p:cNvSpPr>
            <a:spLocks noGrp="1"/>
          </p:cNvSpPr>
          <p:nvPr>
            <p:ph idx="1"/>
          </p:nvPr>
        </p:nvSpPr>
        <p:spPr/>
        <p:txBody>
          <a:bodyPr/>
          <a:lstStyle/>
          <a:p>
            <a:pPr>
              <a:buFont typeface="Wingdings" charset="2"/>
              <a:buChar char="q"/>
            </a:pPr>
            <a:r>
              <a:rPr lang="en-US" dirty="0" smtClean="0"/>
              <a:t>I define a “Streaming DAQ” as one where data is treated as streams of events, sometimes realized as files, in a fashion like data—processing in the offline world</a:t>
            </a:r>
          </a:p>
          <a:p>
            <a:pPr>
              <a:buFont typeface="Wingdings" charset="2"/>
              <a:buChar char="q"/>
            </a:pPr>
            <a:r>
              <a:rPr lang="en-US" dirty="0" smtClean="0"/>
              <a:t>Because the processing in the LHCb Online systems is (mostly) based on the same commodity CPUs, network and storage as Offline, it is possible to do the same (or almost the same) processing as Offline to the data already Online</a:t>
            </a:r>
          </a:p>
          <a:p>
            <a:pPr>
              <a:buFont typeface="Wingdings" charset="2"/>
              <a:buChar char="q"/>
            </a:pPr>
            <a:r>
              <a:rPr lang="en-US" dirty="0" smtClean="0"/>
              <a:t>Not all processing is strictly synchronous with the data-taking anymore, but it can still be done in the online facilities</a:t>
            </a:r>
          </a:p>
          <a:p>
            <a:pPr>
              <a:buFont typeface="Wingdings" charset="2"/>
              <a:buChar char="q"/>
            </a:pPr>
            <a:r>
              <a:rPr lang="en-US" dirty="0" smtClean="0"/>
              <a:t>This can assist and eventually replace (part of) the traditional offline post-processing</a:t>
            </a:r>
          </a:p>
          <a:p>
            <a:pPr>
              <a:buFont typeface="Wingdings" charset="2"/>
              <a:buChar char="q"/>
            </a:pPr>
            <a:r>
              <a:rPr lang="en-US" dirty="0" smtClean="0"/>
              <a:t>In this talk I will illustrate how these ideas are realized in LHCb in Run2 and talk about the technological challenges for doing the same in Run3 </a:t>
            </a:r>
          </a:p>
        </p:txBody>
      </p:sp>
      <p:sp>
        <p:nvSpPr>
          <p:cNvPr id="4" name="Footer Placeholder 3"/>
          <p:cNvSpPr>
            <a:spLocks noGrp="1"/>
          </p:cNvSpPr>
          <p:nvPr>
            <p:ph type="ftr" sz="quarter" idx="11"/>
          </p:nvPr>
        </p:nvSpPr>
        <p:spPr/>
        <p:txBody>
          <a:bodyPr/>
          <a:lstStyle/>
          <a:p>
            <a:r>
              <a:rPr lang="pt-BR" smtClean="0"/>
              <a:t>Niko Neufeld, Streaming DAQ, 16/01/17</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6246502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traditional processing chain in Run1</a:t>
            </a:r>
            <a:endParaRPr lang="en-US" dirty="0"/>
          </a:p>
        </p:txBody>
      </p:sp>
      <p:sp>
        <p:nvSpPr>
          <p:cNvPr id="3" name="Footer Placeholder 2"/>
          <p:cNvSpPr>
            <a:spLocks noGrp="1"/>
          </p:cNvSpPr>
          <p:nvPr>
            <p:ph type="ftr" sz="quarter" idx="11"/>
          </p:nvPr>
        </p:nvSpPr>
        <p:spPr/>
        <p:txBody>
          <a:bodyPr/>
          <a:lstStyle/>
          <a:p>
            <a:r>
              <a:rPr lang="pt-BR" smtClean="0"/>
              <a:t>Niko Neufeld, Streaming DAQ, 16/01/17</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4</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776" y="1585738"/>
            <a:ext cx="8293608" cy="4104846"/>
          </a:xfrm>
          <a:prstGeom prst="rect">
            <a:avLst/>
          </a:prstGeom>
        </p:spPr>
      </p:pic>
    </p:spTree>
    <p:extLst>
      <p:ext uri="{BB962C8B-B14F-4D97-AF65-F5344CB8AC3E}">
        <p14:creationId xmlns:p14="http://schemas.microsoft.com/office/powerpoint/2010/main" val="15961170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Varying conditions affecting the data quality</a:t>
            </a:r>
            <a:endParaRPr lang="en-US" dirty="0"/>
          </a:p>
        </p:txBody>
      </p:sp>
      <p:sp>
        <p:nvSpPr>
          <p:cNvPr id="3" name="Footer Placeholder 2"/>
          <p:cNvSpPr>
            <a:spLocks noGrp="1"/>
          </p:cNvSpPr>
          <p:nvPr>
            <p:ph type="ftr" sz="quarter" idx="11"/>
          </p:nvPr>
        </p:nvSpPr>
        <p:spPr/>
        <p:txBody>
          <a:bodyPr/>
          <a:lstStyle/>
          <a:p>
            <a:r>
              <a:rPr lang="pt-BR" smtClean="0"/>
              <a:t>Niko Neufeld, Streaming DAQ, 16/01/17</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204" y="2167128"/>
            <a:ext cx="1737319" cy="2645664"/>
          </a:xfrm>
          <a:prstGeom prst="rect">
            <a:avLst/>
          </a:prstGeom>
        </p:spPr>
      </p:pic>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2762800" y="2167128"/>
            <a:ext cx="1738800" cy="2692671"/>
          </a:xfrm>
          <a:prstGeom prst="rect">
            <a:avLst/>
          </a:prstGeom>
        </p:spPr>
      </p:pic>
      <p:sp>
        <p:nvSpPr>
          <p:cNvPr id="8" name="TextBox 7"/>
          <p:cNvSpPr txBox="1"/>
          <p:nvPr/>
        </p:nvSpPr>
        <p:spPr>
          <a:xfrm>
            <a:off x="489205" y="5157978"/>
            <a:ext cx="4012396" cy="646331"/>
          </a:xfrm>
          <a:prstGeom prst="rect">
            <a:avLst/>
          </a:prstGeom>
          <a:noFill/>
        </p:spPr>
        <p:txBody>
          <a:bodyPr wrap="square" rtlCol="0">
            <a:spAutoFit/>
          </a:bodyPr>
          <a:lstStyle/>
          <a:p>
            <a:r>
              <a:rPr lang="en-US" dirty="0" smtClean="0"/>
              <a:t>LHCb Vertex detector moves in 29 mm at every fill. Re-alignment required</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1600" y="2204113"/>
            <a:ext cx="4357766" cy="3600196"/>
          </a:xfrm>
          <a:prstGeom prst="rect">
            <a:avLst/>
          </a:prstGeom>
        </p:spPr>
      </p:pic>
    </p:spTree>
    <p:extLst>
      <p:ext uri="{BB962C8B-B14F-4D97-AF65-F5344CB8AC3E}">
        <p14:creationId xmlns:p14="http://schemas.microsoft.com/office/powerpoint/2010/main" val="454430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625 3.7037E-6 L 0.04357 -0.00209 " pathEditMode="relative" rAng="0" ptsTypes="AA">
                                      <p:cBhvr>
                                        <p:cTn id="6" dur="2000" fill="hold"/>
                                        <p:tgtEl>
                                          <p:spTgt spid="6"/>
                                        </p:tgtEl>
                                        <p:attrNameLst>
                                          <p:attrName>ppt_x</p:attrName>
                                          <p:attrName>ppt_y</p:attrName>
                                        </p:attrNameLst>
                                      </p:cBhvr>
                                      <p:rCtr x="2483" y="-116"/>
                                    </p:animMotion>
                                  </p:childTnLst>
                                </p:cTn>
                              </p:par>
                              <p:par>
                                <p:cTn id="7" presetID="42" presetClass="path" presetSubtype="0" accel="50000" decel="50000" fill="hold" nodeType="withEffect">
                                  <p:stCondLst>
                                    <p:cond delay="0"/>
                                  </p:stCondLst>
                                  <p:childTnLst>
                                    <p:animMotion origin="layout" path="M 0.02604 1.48148E-6 L -0.01823 -0.00162 " pathEditMode="relative" rAng="0" ptsTypes="AA">
                                      <p:cBhvr>
                                        <p:cTn id="8" dur="2000" fill="hold"/>
                                        <p:tgtEl>
                                          <p:spTgt spid="7"/>
                                        </p:tgtEl>
                                        <p:attrNameLst>
                                          <p:attrName>ppt_x</p:attrName>
                                          <p:attrName>ppt_y</p:attrName>
                                        </p:attrNameLst>
                                      </p:cBhvr>
                                      <p:rCtr x="-2222" y="-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Adding the main missing part for “offline quality”: </a:t>
            </a:r>
            <a:r>
              <a:rPr lang="en-US" i="1" dirty="0" smtClean="0"/>
              <a:t>alignment and calibration</a:t>
            </a:r>
            <a:endParaRPr lang="en-US" i="1" dirty="0"/>
          </a:p>
        </p:txBody>
      </p:sp>
      <p:sp>
        <p:nvSpPr>
          <p:cNvPr id="3" name="Footer Placeholder 2"/>
          <p:cNvSpPr>
            <a:spLocks noGrp="1"/>
          </p:cNvSpPr>
          <p:nvPr>
            <p:ph type="ftr" sz="quarter" idx="11"/>
          </p:nvPr>
        </p:nvSpPr>
        <p:spPr/>
        <p:txBody>
          <a:bodyPr/>
          <a:lstStyle/>
          <a:p>
            <a:r>
              <a:rPr lang="pt-BR" smtClean="0"/>
              <a:t>Niko Neufeld, Streaming DAQ, 16/01/17</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6</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61236"/>
            <a:ext cx="9144000" cy="4131154"/>
          </a:xfrm>
          <a:prstGeom prst="rect">
            <a:avLst/>
          </a:prstGeom>
        </p:spPr>
      </p:pic>
      <p:sp>
        <p:nvSpPr>
          <p:cNvPr id="6" name="TextBox 5"/>
          <p:cNvSpPr txBox="1"/>
          <p:nvPr/>
        </p:nvSpPr>
        <p:spPr>
          <a:xfrm>
            <a:off x="4282158" y="5523058"/>
            <a:ext cx="3126177" cy="369332"/>
          </a:xfrm>
          <a:prstGeom prst="rect">
            <a:avLst/>
          </a:prstGeom>
          <a:noFill/>
        </p:spPr>
        <p:txBody>
          <a:bodyPr wrap="none" rtlCol="0">
            <a:spAutoFit/>
          </a:bodyPr>
          <a:lstStyle/>
          <a:p>
            <a:r>
              <a:rPr lang="en-US" smtClean="0">
                <a:sym typeface="Wingdings"/>
              </a:rPr>
              <a:t> </a:t>
            </a:r>
            <a:r>
              <a:rPr lang="en-US" smtClean="0"/>
              <a:t>Significant buffering needed</a:t>
            </a:r>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2272" y="2342419"/>
            <a:ext cx="4681728" cy="3170304"/>
          </a:xfrm>
          <a:prstGeom prst="rect">
            <a:avLst/>
          </a:prstGeom>
        </p:spPr>
      </p:pic>
      <p:sp>
        <p:nvSpPr>
          <p:cNvPr id="8" name="TextBox 7"/>
          <p:cNvSpPr txBox="1"/>
          <p:nvPr/>
        </p:nvSpPr>
        <p:spPr>
          <a:xfrm>
            <a:off x="147501" y="5902725"/>
            <a:ext cx="7260834" cy="646331"/>
          </a:xfrm>
          <a:prstGeom prst="rect">
            <a:avLst/>
          </a:prstGeom>
          <a:noFill/>
        </p:spPr>
        <p:txBody>
          <a:bodyPr wrap="none" rtlCol="0">
            <a:spAutoFit/>
          </a:bodyPr>
          <a:lstStyle/>
          <a:p>
            <a:r>
              <a:rPr lang="en-US" dirty="0" smtClean="0"/>
              <a:t>Significant speed-up in calibration &amp; alignment software and procedures</a:t>
            </a:r>
            <a:br>
              <a:rPr lang="en-US" dirty="0" smtClean="0"/>
            </a:br>
            <a:r>
              <a:rPr lang="en-US" dirty="0" smtClean="0"/>
              <a:t>Would have been probably possible before, but was not felt to be necessary</a:t>
            </a:r>
            <a:endParaRPr lang="en-US" dirty="0"/>
          </a:p>
        </p:txBody>
      </p:sp>
    </p:spTree>
    <p:extLst>
      <p:ext uri="{BB962C8B-B14F-4D97-AF65-F5344CB8AC3E}">
        <p14:creationId xmlns:p14="http://schemas.microsoft.com/office/powerpoint/2010/main" val="1720386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Time Alignment and Calibrations</a:t>
            </a:r>
            <a:endParaRPr lang="en-US" dirty="0"/>
          </a:p>
        </p:txBody>
      </p:sp>
      <p:sp>
        <p:nvSpPr>
          <p:cNvPr id="3" name="Footer Placeholder 2"/>
          <p:cNvSpPr>
            <a:spLocks noGrp="1"/>
          </p:cNvSpPr>
          <p:nvPr>
            <p:ph type="ftr" sz="quarter" idx="11"/>
          </p:nvPr>
        </p:nvSpPr>
        <p:spPr/>
        <p:txBody>
          <a:bodyPr/>
          <a:lstStyle/>
          <a:p>
            <a:r>
              <a:rPr lang="pt-BR" smtClean="0"/>
              <a:t>Niko Neufeld, Streaming DAQ, 16/01/17</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7</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25828"/>
            <a:ext cx="9144000" cy="3660482"/>
          </a:xfrm>
          <a:prstGeom prst="rect">
            <a:avLst/>
          </a:prstGeom>
        </p:spPr>
      </p:pic>
      <p:sp>
        <p:nvSpPr>
          <p:cNvPr id="6" name="TextBox 5"/>
          <p:cNvSpPr txBox="1"/>
          <p:nvPr/>
        </p:nvSpPr>
        <p:spPr>
          <a:xfrm>
            <a:off x="415671" y="5047488"/>
            <a:ext cx="3516249" cy="646331"/>
          </a:xfrm>
          <a:prstGeom prst="rect">
            <a:avLst/>
          </a:prstGeom>
          <a:noFill/>
        </p:spPr>
        <p:txBody>
          <a:bodyPr wrap="square" rtlCol="0">
            <a:spAutoFit/>
          </a:bodyPr>
          <a:lstStyle/>
          <a:p>
            <a:r>
              <a:rPr lang="en-US" dirty="0" smtClean="0"/>
              <a:t>Alignment constants available a couple of minutes(!) after start of fill</a:t>
            </a:r>
          </a:p>
        </p:txBody>
      </p:sp>
    </p:spTree>
    <p:extLst>
      <p:ext uri="{BB962C8B-B14F-4D97-AF65-F5344CB8AC3E}">
        <p14:creationId xmlns:p14="http://schemas.microsoft.com/office/powerpoint/2010/main" val="443886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Real-time “loss-less” data reduction: Turbo</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47" y="1911096"/>
            <a:ext cx="8803999" cy="4224527"/>
          </a:xfrm>
        </p:spPr>
      </p:pic>
      <p:sp>
        <p:nvSpPr>
          <p:cNvPr id="4" name="Footer Placeholder 3"/>
          <p:cNvSpPr>
            <a:spLocks noGrp="1"/>
          </p:cNvSpPr>
          <p:nvPr>
            <p:ph type="ftr" sz="quarter" idx="11"/>
          </p:nvPr>
        </p:nvSpPr>
        <p:spPr/>
        <p:txBody>
          <a:bodyPr/>
          <a:lstStyle/>
          <a:p>
            <a:r>
              <a:rPr lang="pt-BR" smtClean="0"/>
              <a:t>Niko Neufeld, Streaming DAQ, 16/01/17</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13490801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Turbo in detail</a:t>
            </a:r>
            <a:endParaRPr lang="en-US" dirty="0"/>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68350" y="2036365"/>
            <a:ext cx="3565525" cy="3736182"/>
          </a:xfrm>
        </p:spPr>
      </p:pic>
      <p:sp>
        <p:nvSpPr>
          <p:cNvPr id="8" name="Content Placeholder 7"/>
          <p:cNvSpPr>
            <a:spLocks noGrp="1"/>
          </p:cNvSpPr>
          <p:nvPr>
            <p:ph sz="half" idx="2"/>
          </p:nvPr>
        </p:nvSpPr>
        <p:spPr/>
        <p:txBody>
          <a:bodyPr/>
          <a:lstStyle/>
          <a:p>
            <a:pPr>
              <a:buFont typeface="Wingdings" charset="2"/>
              <a:buChar char="q"/>
            </a:pPr>
            <a:r>
              <a:rPr lang="en-US" dirty="0" smtClean="0"/>
              <a:t>Commissioned in 2015</a:t>
            </a:r>
          </a:p>
          <a:p>
            <a:pPr>
              <a:buFont typeface="Wingdings" charset="2"/>
              <a:buChar char="q"/>
            </a:pPr>
            <a:r>
              <a:rPr lang="en-US" dirty="0" smtClean="0"/>
              <a:t>Successfully used for analysis and publications!</a:t>
            </a:r>
          </a:p>
          <a:p>
            <a:pPr>
              <a:buFont typeface="Wingdings" charset="2"/>
              <a:buChar char="q"/>
            </a:pPr>
            <a:r>
              <a:rPr lang="en-US" dirty="0" smtClean="0"/>
              <a:t>Stream-lined processing chain ensures same systematics offline and online </a:t>
            </a:r>
            <a:r>
              <a:rPr lang="en-US" dirty="0" smtClean="0">
                <a:sym typeface="Wingdings"/>
              </a:rPr>
              <a:t> reduced systematics uncertainties  more and better data</a:t>
            </a:r>
            <a:endParaRPr lang="en-US" dirty="0" smtClean="0"/>
          </a:p>
          <a:p>
            <a:pPr>
              <a:buFont typeface="Wingdings" charset="2"/>
              <a:buChar char="q"/>
            </a:pPr>
            <a:r>
              <a:rPr lang="en-US" dirty="0" smtClean="0"/>
              <a:t>Key concept for Run3 </a:t>
            </a:r>
            <a:endParaRPr lang="en-US" dirty="0"/>
          </a:p>
        </p:txBody>
      </p:sp>
      <p:sp>
        <p:nvSpPr>
          <p:cNvPr id="4" name="Footer Placeholder 3"/>
          <p:cNvSpPr>
            <a:spLocks noGrp="1"/>
          </p:cNvSpPr>
          <p:nvPr>
            <p:ph type="ftr" sz="quarter" idx="11"/>
          </p:nvPr>
        </p:nvSpPr>
        <p:spPr/>
        <p:txBody>
          <a:bodyPr/>
          <a:lstStyle/>
          <a:p>
            <a:r>
              <a:rPr lang="pt-BR" smtClean="0"/>
              <a:t>Niko Neufeld, Streaming DAQ, 16/01/17</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93983361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7"/>
</p:tagLst>
</file>

<file path=ppt/tags/tag10.xml><?xml version="1.0" encoding="utf-8"?>
<p:tagLst xmlns:a="http://schemas.openxmlformats.org/drawingml/2006/main" xmlns:r="http://schemas.openxmlformats.org/officeDocument/2006/relationships" xmlns:p="http://schemas.openxmlformats.org/presentationml/2006/main">
  <p:tag name="NUM" val="21"/>
</p:tagLst>
</file>

<file path=ppt/tags/tag11.xml><?xml version="1.0" encoding="utf-8"?>
<p:tagLst xmlns:a="http://schemas.openxmlformats.org/drawingml/2006/main" xmlns:r="http://schemas.openxmlformats.org/officeDocument/2006/relationships" xmlns:p="http://schemas.openxmlformats.org/presentationml/2006/main">
  <p:tag name="NUM" val="23"/>
</p:tagLst>
</file>

<file path=ppt/tags/tag12.xml><?xml version="1.0" encoding="utf-8"?>
<p:tagLst xmlns:a="http://schemas.openxmlformats.org/drawingml/2006/main" xmlns:r="http://schemas.openxmlformats.org/officeDocument/2006/relationships" xmlns:p="http://schemas.openxmlformats.org/presentationml/2006/main">
  <p:tag name="NUM" val="25"/>
</p:tagLst>
</file>

<file path=ppt/tags/tag13.xml><?xml version="1.0" encoding="utf-8"?>
<p:tagLst xmlns:a="http://schemas.openxmlformats.org/drawingml/2006/main" xmlns:r="http://schemas.openxmlformats.org/officeDocument/2006/relationships" xmlns:p="http://schemas.openxmlformats.org/presentationml/2006/main">
  <p:tag name="NUM" val="26"/>
</p:tagLst>
</file>

<file path=ppt/tags/tag14.xml><?xml version="1.0" encoding="utf-8"?>
<p:tagLst xmlns:a="http://schemas.openxmlformats.org/drawingml/2006/main" xmlns:r="http://schemas.openxmlformats.org/officeDocument/2006/relationships" xmlns:p="http://schemas.openxmlformats.org/presentationml/2006/main">
  <p:tag name="NUM" val="29"/>
</p:tagLst>
</file>

<file path=ppt/tags/tag15.xml><?xml version="1.0" encoding="utf-8"?>
<p:tagLst xmlns:a="http://schemas.openxmlformats.org/drawingml/2006/main" xmlns:r="http://schemas.openxmlformats.org/officeDocument/2006/relationships" xmlns:p="http://schemas.openxmlformats.org/presentationml/2006/main">
  <p:tag name="NUM" val="31"/>
</p:tagLst>
</file>

<file path=ppt/tags/tag16.xml><?xml version="1.0" encoding="utf-8"?>
<p:tagLst xmlns:a="http://schemas.openxmlformats.org/drawingml/2006/main" xmlns:r="http://schemas.openxmlformats.org/officeDocument/2006/relationships" xmlns:p="http://schemas.openxmlformats.org/presentationml/2006/main">
  <p:tag name="NUM" val="33"/>
</p:tagLst>
</file>

<file path=ppt/tags/tag17.xml><?xml version="1.0" encoding="utf-8"?>
<p:tagLst xmlns:a="http://schemas.openxmlformats.org/drawingml/2006/main" xmlns:r="http://schemas.openxmlformats.org/officeDocument/2006/relationships" xmlns:p="http://schemas.openxmlformats.org/presentationml/2006/main">
  <p:tag name="NUM" val="35"/>
</p:tagLst>
</file>

<file path=ppt/tags/tag18.xml><?xml version="1.0" encoding="utf-8"?>
<p:tagLst xmlns:a="http://schemas.openxmlformats.org/drawingml/2006/main" xmlns:r="http://schemas.openxmlformats.org/officeDocument/2006/relationships" xmlns:p="http://schemas.openxmlformats.org/presentationml/2006/main">
  <p:tag name="NUM" val="31"/>
</p:tagLst>
</file>

<file path=ppt/tags/tag19.xml><?xml version="1.0" encoding="utf-8"?>
<p:tagLst xmlns:a="http://schemas.openxmlformats.org/drawingml/2006/main" xmlns:r="http://schemas.openxmlformats.org/officeDocument/2006/relationships" xmlns:p="http://schemas.openxmlformats.org/presentationml/2006/main">
  <p:tag name="NUM" val="6"/>
</p:tagLst>
</file>

<file path=ppt/tags/tag2.xml><?xml version="1.0" encoding="utf-8"?>
<p:tagLst xmlns:a="http://schemas.openxmlformats.org/drawingml/2006/main" xmlns:r="http://schemas.openxmlformats.org/officeDocument/2006/relationships" xmlns:p="http://schemas.openxmlformats.org/presentationml/2006/main">
  <p:tag name="NUM" val="6"/>
</p:tagLst>
</file>

<file path=ppt/tags/tag20.xml><?xml version="1.0" encoding="utf-8"?>
<p:tagLst xmlns:a="http://schemas.openxmlformats.org/drawingml/2006/main" xmlns:r="http://schemas.openxmlformats.org/officeDocument/2006/relationships" xmlns:p="http://schemas.openxmlformats.org/presentationml/2006/main">
  <p:tag name="NUM" val="8"/>
</p:tagLst>
</file>

<file path=ppt/tags/tag21.xml><?xml version="1.0" encoding="utf-8"?>
<p:tagLst xmlns:a="http://schemas.openxmlformats.org/drawingml/2006/main" xmlns:r="http://schemas.openxmlformats.org/officeDocument/2006/relationships" xmlns:p="http://schemas.openxmlformats.org/presentationml/2006/main">
  <p:tag name="NUM" val="10"/>
</p:tagLst>
</file>

<file path=ppt/tags/tag22.xml><?xml version="1.0" encoding="utf-8"?>
<p:tagLst xmlns:a="http://schemas.openxmlformats.org/drawingml/2006/main" xmlns:r="http://schemas.openxmlformats.org/officeDocument/2006/relationships" xmlns:p="http://schemas.openxmlformats.org/presentationml/2006/main">
  <p:tag name="NUM" val="11"/>
</p:tagLst>
</file>

<file path=ppt/tags/tag23.xml><?xml version="1.0" encoding="utf-8"?>
<p:tagLst xmlns:a="http://schemas.openxmlformats.org/drawingml/2006/main" xmlns:r="http://schemas.openxmlformats.org/officeDocument/2006/relationships" xmlns:p="http://schemas.openxmlformats.org/presentationml/2006/main">
  <p:tag name="NUM" val="12"/>
</p:tagLst>
</file>

<file path=ppt/tags/tag24.xml><?xml version="1.0" encoding="utf-8"?>
<p:tagLst xmlns:a="http://schemas.openxmlformats.org/drawingml/2006/main" xmlns:r="http://schemas.openxmlformats.org/officeDocument/2006/relationships" xmlns:p="http://schemas.openxmlformats.org/presentationml/2006/main">
  <p:tag name="NUM" val="13"/>
</p:tagLst>
</file>

<file path=ppt/tags/tag25.xml><?xml version="1.0" encoding="utf-8"?>
<p:tagLst xmlns:a="http://schemas.openxmlformats.org/drawingml/2006/main" xmlns:r="http://schemas.openxmlformats.org/officeDocument/2006/relationships" xmlns:p="http://schemas.openxmlformats.org/presentationml/2006/main">
  <p:tag name="NUM" val="18"/>
</p:tagLst>
</file>

<file path=ppt/tags/tag26.xml><?xml version="1.0" encoding="utf-8"?>
<p:tagLst xmlns:a="http://schemas.openxmlformats.org/drawingml/2006/main" xmlns:r="http://schemas.openxmlformats.org/officeDocument/2006/relationships" xmlns:p="http://schemas.openxmlformats.org/presentationml/2006/main">
  <p:tag name="NUM" val="21"/>
</p:tagLst>
</file>

<file path=ppt/tags/tag27.xml><?xml version="1.0" encoding="utf-8"?>
<p:tagLst xmlns:a="http://schemas.openxmlformats.org/drawingml/2006/main" xmlns:r="http://schemas.openxmlformats.org/officeDocument/2006/relationships" xmlns:p="http://schemas.openxmlformats.org/presentationml/2006/main">
  <p:tag name="NUM" val="23"/>
</p:tagLst>
</file>

<file path=ppt/tags/tag28.xml><?xml version="1.0" encoding="utf-8"?>
<p:tagLst xmlns:a="http://schemas.openxmlformats.org/drawingml/2006/main" xmlns:r="http://schemas.openxmlformats.org/officeDocument/2006/relationships" xmlns:p="http://schemas.openxmlformats.org/presentationml/2006/main">
  <p:tag name="NUM" val="25"/>
</p:tagLst>
</file>

<file path=ppt/tags/tag29.xml><?xml version="1.0" encoding="utf-8"?>
<p:tagLst xmlns:a="http://schemas.openxmlformats.org/drawingml/2006/main" xmlns:r="http://schemas.openxmlformats.org/officeDocument/2006/relationships" xmlns:p="http://schemas.openxmlformats.org/presentationml/2006/main">
  <p:tag name="NUM" val="26"/>
</p:tagLst>
</file>

<file path=ppt/tags/tag3.xml><?xml version="1.0" encoding="utf-8"?>
<p:tagLst xmlns:a="http://schemas.openxmlformats.org/drawingml/2006/main" xmlns:r="http://schemas.openxmlformats.org/officeDocument/2006/relationships" xmlns:p="http://schemas.openxmlformats.org/presentationml/2006/main">
  <p:tag name="NUM" val="8"/>
</p:tagLst>
</file>

<file path=ppt/tags/tag30.xml><?xml version="1.0" encoding="utf-8"?>
<p:tagLst xmlns:a="http://schemas.openxmlformats.org/drawingml/2006/main" xmlns:r="http://schemas.openxmlformats.org/officeDocument/2006/relationships" xmlns:p="http://schemas.openxmlformats.org/presentationml/2006/main">
  <p:tag name="NUM" val="29"/>
</p:tagLst>
</file>

<file path=ppt/tags/tag31.xml><?xml version="1.0" encoding="utf-8"?>
<p:tagLst xmlns:a="http://schemas.openxmlformats.org/drawingml/2006/main" xmlns:r="http://schemas.openxmlformats.org/officeDocument/2006/relationships" xmlns:p="http://schemas.openxmlformats.org/presentationml/2006/main">
  <p:tag name="NUM" val="31"/>
</p:tagLst>
</file>

<file path=ppt/tags/tag32.xml><?xml version="1.0" encoding="utf-8"?>
<p:tagLst xmlns:a="http://schemas.openxmlformats.org/drawingml/2006/main" xmlns:r="http://schemas.openxmlformats.org/officeDocument/2006/relationships" xmlns:p="http://schemas.openxmlformats.org/presentationml/2006/main">
  <p:tag name="NUM" val="33"/>
</p:tagLst>
</file>

<file path=ppt/tags/tag33.xml><?xml version="1.0" encoding="utf-8"?>
<p:tagLst xmlns:a="http://schemas.openxmlformats.org/drawingml/2006/main" xmlns:r="http://schemas.openxmlformats.org/officeDocument/2006/relationships" xmlns:p="http://schemas.openxmlformats.org/presentationml/2006/main">
  <p:tag name="NUM" val="35"/>
</p:tagLst>
</file>

<file path=ppt/tags/tag34.xml><?xml version="1.0" encoding="utf-8"?>
<p:tagLst xmlns:a="http://schemas.openxmlformats.org/drawingml/2006/main" xmlns:r="http://schemas.openxmlformats.org/officeDocument/2006/relationships" xmlns:p="http://schemas.openxmlformats.org/presentationml/2006/main">
  <p:tag name="NUM" val="31"/>
</p:tagLst>
</file>

<file path=ppt/tags/tag4.xml><?xml version="1.0" encoding="utf-8"?>
<p:tagLst xmlns:a="http://schemas.openxmlformats.org/drawingml/2006/main" xmlns:r="http://schemas.openxmlformats.org/officeDocument/2006/relationships" xmlns:p="http://schemas.openxmlformats.org/presentationml/2006/main">
  <p:tag name="NUM" val="10"/>
</p:tagLst>
</file>

<file path=ppt/tags/tag5.xml><?xml version="1.0" encoding="utf-8"?>
<p:tagLst xmlns:a="http://schemas.openxmlformats.org/drawingml/2006/main" xmlns:r="http://schemas.openxmlformats.org/officeDocument/2006/relationships" xmlns:p="http://schemas.openxmlformats.org/presentationml/2006/main">
  <p:tag name="NUM" val="11"/>
</p:tagLst>
</file>

<file path=ppt/tags/tag6.xml><?xml version="1.0" encoding="utf-8"?>
<p:tagLst xmlns:a="http://schemas.openxmlformats.org/drawingml/2006/main" xmlns:r="http://schemas.openxmlformats.org/officeDocument/2006/relationships" xmlns:p="http://schemas.openxmlformats.org/presentationml/2006/main">
  <p:tag name="NUM" val="12"/>
</p:tagLst>
</file>

<file path=ppt/tags/tag7.xml><?xml version="1.0" encoding="utf-8"?>
<p:tagLst xmlns:a="http://schemas.openxmlformats.org/drawingml/2006/main" xmlns:r="http://schemas.openxmlformats.org/officeDocument/2006/relationships" xmlns:p="http://schemas.openxmlformats.org/presentationml/2006/main">
  <p:tag name="NUM" val="13"/>
</p:tagLst>
</file>

<file path=ppt/tags/tag8.xml><?xml version="1.0" encoding="utf-8"?>
<p:tagLst xmlns:a="http://schemas.openxmlformats.org/drawingml/2006/main" xmlns:r="http://schemas.openxmlformats.org/officeDocument/2006/relationships" xmlns:p="http://schemas.openxmlformats.org/presentationml/2006/main">
  <p:tag name="NUM" val="18"/>
</p:tagLst>
</file>

<file path=ppt/tags/tag9.xml><?xml version="1.0" encoding="utf-8"?>
<p:tagLst xmlns:a="http://schemas.openxmlformats.org/drawingml/2006/main" xmlns:r="http://schemas.openxmlformats.org/officeDocument/2006/relationships" xmlns:p="http://schemas.openxmlformats.org/presentationml/2006/main">
  <p:tag name="NUM" val="2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9214</TotalTime>
  <Words>1413</Words>
  <Application>Microsoft Macintosh PowerPoint</Application>
  <PresentationFormat>On-screen Show (4:3)</PresentationFormat>
  <Paragraphs>235</Paragraphs>
  <Slides>23</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Calibri</vt:lpstr>
      <vt:lpstr>Mangal</vt:lpstr>
      <vt:lpstr>Tw Cen MT</vt:lpstr>
      <vt:lpstr>Tw Cen MT Condensed</vt:lpstr>
      <vt:lpstr>Wingdings</vt:lpstr>
      <vt:lpstr>Wingdings 3</vt:lpstr>
      <vt:lpstr>Arial</vt:lpstr>
      <vt:lpstr>Integral</vt:lpstr>
      <vt:lpstr>LHCb Online Computing for Real-Time Analysis and Reconstruction in  Run 3 ”Sc^Htreaming DAQ”, 16/01/17 </vt:lpstr>
      <vt:lpstr>Thanks to</vt:lpstr>
      <vt:lpstr>Streaming DAQ</vt:lpstr>
      <vt:lpstr>The traditional processing chain in Run1</vt:lpstr>
      <vt:lpstr>Varying conditions affecting the data quality</vt:lpstr>
      <vt:lpstr>Adding the main missing part for “offline quality”: alignment and calibration</vt:lpstr>
      <vt:lpstr>Real Time Alignment and Calibrations</vt:lpstr>
      <vt:lpstr>Real-time “loss-less” data reduction: Turbo</vt:lpstr>
      <vt:lpstr>Turbo in detail</vt:lpstr>
      <vt:lpstr>Some technical “details”</vt:lpstr>
      <vt:lpstr>LHCb Trigger in from Run2 to Run3</vt:lpstr>
      <vt:lpstr>Why do we want to do that?</vt:lpstr>
      <vt:lpstr>Run3 upgrade</vt:lpstr>
      <vt:lpstr>Run3 Online System</vt:lpstr>
      <vt:lpstr>Numbers</vt:lpstr>
      <vt:lpstr>DAQ cost optimisation</vt:lpstr>
      <vt:lpstr>Readout boards / Event builders</vt:lpstr>
      <vt:lpstr>Readout board hardware (PCIe40)</vt:lpstr>
      <vt:lpstr>Readout unit dataflow</vt:lpstr>
      <vt:lpstr>Using event-builder CPU for HLT</vt:lpstr>
      <vt:lpstr>Real Time Alignment and Calibrations in Run 3</vt:lpstr>
      <vt:lpstr>Conclusions</vt:lpstr>
      <vt:lpstr>PowerPoint Presentation</vt:lpstr>
    </vt:vector>
  </TitlesOfParts>
  <Company>CERN</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LHCb: Status and plans for the online system UPGRADE</dc:title>
  <dc:creator>Paolo Durante</dc:creator>
  <cp:lastModifiedBy>Niko Neufeld</cp:lastModifiedBy>
  <cp:revision>374</cp:revision>
  <dcterms:created xsi:type="dcterms:W3CDTF">2016-02-23T18:20:44Z</dcterms:created>
  <dcterms:modified xsi:type="dcterms:W3CDTF">2017-01-16T14:51:05Z</dcterms:modified>
</cp:coreProperties>
</file>