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58" r:id="rId7"/>
    <p:sldId id="259" r:id="rId8"/>
    <p:sldId id="260" r:id="rId9"/>
    <p:sldId id="262" r:id="rId10"/>
    <p:sldId id="265" r:id="rId11"/>
    <p:sldId id="263" r:id="rId12"/>
    <p:sldId id="264" r:id="rId13"/>
    <p:sldId id="266"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43" autoAdjust="0"/>
    <p:restoredTop sz="94660"/>
  </p:normalViewPr>
  <p:slideViewPr>
    <p:cSldViewPr snapToGrid="0">
      <p:cViewPr varScale="1">
        <p:scale>
          <a:sx n="64" d="100"/>
          <a:sy n="64" d="100"/>
        </p:scale>
        <p:origin x="102" y="10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A5699A-4C41-4147-9737-85926D2FAE5B}" type="datetimeFigureOut">
              <a:rPr lang="en-GB" smtClean="0"/>
              <a:t>22/11/2016</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9A6E7-BC40-49C8-B329-FE76930ADA6A}" type="slidenum">
              <a:rPr lang="en-GB" smtClean="0"/>
              <a:t>‹#›</a:t>
            </a:fld>
            <a:endParaRPr lang="en-GB" dirty="0"/>
          </a:p>
        </p:txBody>
      </p:sp>
    </p:spTree>
    <p:extLst>
      <p:ext uri="{BB962C8B-B14F-4D97-AF65-F5344CB8AC3E}">
        <p14:creationId xmlns:p14="http://schemas.microsoft.com/office/powerpoint/2010/main" val="2307848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7E9A6E7-BC40-49C8-B329-FE76930ADA6A}" type="slidenum">
              <a:rPr lang="en-GB" smtClean="0"/>
              <a:t>1</a:t>
            </a:fld>
            <a:endParaRPr lang="en-GB" dirty="0"/>
          </a:p>
        </p:txBody>
      </p:sp>
    </p:spTree>
    <p:extLst>
      <p:ext uri="{BB962C8B-B14F-4D97-AF65-F5344CB8AC3E}">
        <p14:creationId xmlns:p14="http://schemas.microsoft.com/office/powerpoint/2010/main" val="1363134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CECD875-CE5C-407B-A521-F5259A37C664}"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a:t>
            </a:fld>
            <a:endParaRPr lang="en-GB" dirty="0"/>
          </a:p>
        </p:txBody>
      </p:sp>
    </p:spTree>
    <p:extLst>
      <p:ext uri="{BB962C8B-B14F-4D97-AF65-F5344CB8AC3E}">
        <p14:creationId xmlns:p14="http://schemas.microsoft.com/office/powerpoint/2010/main" val="2472926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3A74D5-4E8F-4E37-B9C8-BC6550D9CBC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a:t>
            </a:fld>
            <a:endParaRPr lang="en-GB" dirty="0"/>
          </a:p>
        </p:txBody>
      </p:sp>
    </p:spTree>
    <p:extLst>
      <p:ext uri="{BB962C8B-B14F-4D97-AF65-F5344CB8AC3E}">
        <p14:creationId xmlns:p14="http://schemas.microsoft.com/office/powerpoint/2010/main" val="1825979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5A12E13-4669-4E7C-98D0-29877B54ECC8}"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a:t>
            </a:fld>
            <a:endParaRPr lang="en-GB" dirty="0"/>
          </a:p>
        </p:txBody>
      </p:sp>
    </p:spTree>
    <p:extLst>
      <p:ext uri="{BB962C8B-B14F-4D97-AF65-F5344CB8AC3E}">
        <p14:creationId xmlns:p14="http://schemas.microsoft.com/office/powerpoint/2010/main" val="826433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a:t>
            </a:fld>
            <a:endParaRPr lang="en-GB" dirty="0"/>
          </a:p>
        </p:txBody>
      </p:sp>
    </p:spTree>
    <p:extLst>
      <p:ext uri="{BB962C8B-B14F-4D97-AF65-F5344CB8AC3E}">
        <p14:creationId xmlns:p14="http://schemas.microsoft.com/office/powerpoint/2010/main" val="3643324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17076" y="7062"/>
            <a:ext cx="9222072" cy="1004615"/>
          </a:xfrm>
        </p:spPr>
        <p:txBody>
          <a:bodyPr anchor="b"/>
          <a:lstStyle>
            <a:lvl1pPr>
              <a:defRPr sz="6000" baseline="0">
                <a:latin typeface="Arial Rounded MT Bold" panose="020F0704030504030204" pitchFamily="34" charset="0"/>
                <a:cs typeface="Aharoni" panose="02010803020104030203" pitchFamily="2" charset="-79"/>
              </a:defRPr>
            </a:lvl1pPr>
          </a:lstStyle>
          <a:p>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8D16FD-B443-40C2-8EA1-FAB8745D0A55}"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a:t>
            </a:fld>
            <a:endParaRPr lang="en-GB" dirty="0"/>
          </a:p>
        </p:txBody>
      </p:sp>
      <p:pic>
        <p:nvPicPr>
          <p:cNvPr id="7" name="Picture 6" descr="Picture1.jpg"/>
          <p:cNvPicPr>
            <a:picLocks noChangeAspect="1"/>
          </p:cNvPicPr>
          <p:nvPr userDrawn="1"/>
        </p:nvPicPr>
        <p:blipFill>
          <a:blip r:embed="rId2" cstate="print"/>
          <a:stretch>
            <a:fillRect/>
          </a:stretch>
        </p:blipFill>
        <p:spPr>
          <a:xfrm>
            <a:off x="0" y="0"/>
            <a:ext cx="1323548" cy="1011677"/>
          </a:xfrm>
          <a:prstGeom prst="rect">
            <a:avLst/>
          </a:prstGeom>
        </p:spPr>
      </p:pic>
    </p:spTree>
    <p:extLst>
      <p:ext uri="{BB962C8B-B14F-4D97-AF65-F5344CB8AC3E}">
        <p14:creationId xmlns:p14="http://schemas.microsoft.com/office/powerpoint/2010/main" val="2781762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62BE663-A54E-4B28-9D6C-35AD361046EF}" type="datetime1">
              <a:rPr lang="en-GB" smtClean="0"/>
              <a:t>22/11/2016</a:t>
            </a:fld>
            <a:endParaRPr lang="en-GB" dirty="0"/>
          </a:p>
        </p:txBody>
      </p:sp>
      <p:sp>
        <p:nvSpPr>
          <p:cNvPr id="6" name="Footer Placeholder 5"/>
          <p:cNvSpPr>
            <a:spLocks noGrp="1"/>
          </p:cNvSpPr>
          <p:nvPr>
            <p:ph type="ftr" sz="quarter" idx="11"/>
          </p:nvPr>
        </p:nvSpPr>
        <p:spPr/>
        <p:txBody>
          <a:bodyPr/>
          <a:lstStyle/>
          <a:p>
            <a:r>
              <a:rPr lang="en-GB" dirty="0" smtClean="0"/>
              <a:t>Jan Hansen</a:t>
            </a:r>
            <a:endParaRPr lang="en-GB" dirty="0"/>
          </a:p>
        </p:txBody>
      </p:sp>
      <p:sp>
        <p:nvSpPr>
          <p:cNvPr id="7" name="Slide Number Placeholder 6"/>
          <p:cNvSpPr>
            <a:spLocks noGrp="1"/>
          </p:cNvSpPr>
          <p:nvPr>
            <p:ph type="sldNum" sz="quarter" idx="12"/>
          </p:nvPr>
        </p:nvSpPr>
        <p:spPr/>
        <p:txBody>
          <a:bodyPr/>
          <a:lstStyle/>
          <a:p>
            <a:fld id="{58CD82DD-9347-45A3-BC5A-17FCA0356678}" type="slidenum">
              <a:rPr lang="en-GB" smtClean="0"/>
              <a:t>‹#›</a:t>
            </a:fld>
            <a:endParaRPr lang="en-GB" dirty="0"/>
          </a:p>
        </p:txBody>
      </p:sp>
    </p:spTree>
    <p:extLst>
      <p:ext uri="{BB962C8B-B14F-4D97-AF65-F5344CB8AC3E}">
        <p14:creationId xmlns:p14="http://schemas.microsoft.com/office/powerpoint/2010/main" val="3935713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A5667D0-3E12-4647-8D78-A4103218E4FD}" type="datetime1">
              <a:rPr lang="en-GB" smtClean="0"/>
              <a:t>22/11/2016</a:t>
            </a:fld>
            <a:endParaRPr lang="en-GB" dirty="0"/>
          </a:p>
        </p:txBody>
      </p:sp>
      <p:sp>
        <p:nvSpPr>
          <p:cNvPr id="8" name="Footer Placeholder 7"/>
          <p:cNvSpPr>
            <a:spLocks noGrp="1"/>
          </p:cNvSpPr>
          <p:nvPr>
            <p:ph type="ftr" sz="quarter" idx="11"/>
          </p:nvPr>
        </p:nvSpPr>
        <p:spPr/>
        <p:txBody>
          <a:bodyPr/>
          <a:lstStyle/>
          <a:p>
            <a:r>
              <a:rPr lang="en-GB" dirty="0" smtClean="0"/>
              <a:t>Jan Hansen</a:t>
            </a:r>
            <a:endParaRPr lang="en-GB" dirty="0"/>
          </a:p>
        </p:txBody>
      </p:sp>
      <p:sp>
        <p:nvSpPr>
          <p:cNvPr id="9" name="Slide Number Placeholder 8"/>
          <p:cNvSpPr>
            <a:spLocks noGrp="1"/>
          </p:cNvSpPr>
          <p:nvPr>
            <p:ph type="sldNum" sz="quarter" idx="12"/>
          </p:nvPr>
        </p:nvSpPr>
        <p:spPr/>
        <p:txBody>
          <a:bodyPr/>
          <a:lstStyle/>
          <a:p>
            <a:fld id="{58CD82DD-9347-45A3-BC5A-17FCA0356678}" type="slidenum">
              <a:rPr lang="en-GB" smtClean="0"/>
              <a:t>‹#›</a:t>
            </a:fld>
            <a:endParaRPr lang="en-GB" dirty="0"/>
          </a:p>
        </p:txBody>
      </p:sp>
    </p:spTree>
    <p:extLst>
      <p:ext uri="{BB962C8B-B14F-4D97-AF65-F5344CB8AC3E}">
        <p14:creationId xmlns:p14="http://schemas.microsoft.com/office/powerpoint/2010/main" val="1781183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BB7375A-FC85-4886-8FED-B923D5559ED2}" type="datetime1">
              <a:rPr lang="en-GB" smtClean="0"/>
              <a:t>22/11/2016</a:t>
            </a:fld>
            <a:endParaRPr lang="en-GB" dirty="0"/>
          </a:p>
        </p:txBody>
      </p:sp>
      <p:sp>
        <p:nvSpPr>
          <p:cNvPr id="4" name="Footer Placeholder 3"/>
          <p:cNvSpPr>
            <a:spLocks noGrp="1"/>
          </p:cNvSpPr>
          <p:nvPr>
            <p:ph type="ftr" sz="quarter" idx="11"/>
          </p:nvPr>
        </p:nvSpPr>
        <p:spPr/>
        <p:txBody>
          <a:bodyPr/>
          <a:lstStyle/>
          <a:p>
            <a:r>
              <a:rPr lang="en-GB" dirty="0" smtClean="0"/>
              <a:t>Jan Hansen</a:t>
            </a:r>
            <a:endParaRPr lang="en-GB" dirty="0"/>
          </a:p>
        </p:txBody>
      </p:sp>
      <p:sp>
        <p:nvSpPr>
          <p:cNvPr id="5" name="Slide Number Placeholder 4"/>
          <p:cNvSpPr>
            <a:spLocks noGrp="1"/>
          </p:cNvSpPr>
          <p:nvPr>
            <p:ph type="sldNum" sz="quarter" idx="12"/>
          </p:nvPr>
        </p:nvSpPr>
        <p:spPr/>
        <p:txBody>
          <a:bodyPr/>
          <a:lstStyle/>
          <a:p>
            <a:fld id="{58CD82DD-9347-45A3-BC5A-17FCA0356678}" type="slidenum">
              <a:rPr lang="en-GB" smtClean="0"/>
              <a:t>‹#›</a:t>
            </a:fld>
            <a:endParaRPr lang="en-GB" dirty="0"/>
          </a:p>
        </p:txBody>
      </p:sp>
    </p:spTree>
    <p:extLst>
      <p:ext uri="{BB962C8B-B14F-4D97-AF65-F5344CB8AC3E}">
        <p14:creationId xmlns:p14="http://schemas.microsoft.com/office/powerpoint/2010/main" val="1292576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F062D3-6F50-47FA-8D9A-C4A0F2BF7DF4}" type="datetime1">
              <a:rPr lang="en-GB" smtClean="0"/>
              <a:t>22/11/2016</a:t>
            </a:fld>
            <a:endParaRPr lang="en-GB" dirty="0"/>
          </a:p>
        </p:txBody>
      </p:sp>
      <p:sp>
        <p:nvSpPr>
          <p:cNvPr id="3" name="Footer Placeholder 2"/>
          <p:cNvSpPr>
            <a:spLocks noGrp="1"/>
          </p:cNvSpPr>
          <p:nvPr>
            <p:ph type="ftr" sz="quarter" idx="11"/>
          </p:nvPr>
        </p:nvSpPr>
        <p:spPr/>
        <p:txBody>
          <a:bodyPr/>
          <a:lstStyle/>
          <a:p>
            <a:r>
              <a:rPr lang="en-GB" dirty="0" smtClean="0"/>
              <a:t>Jan Hansen</a:t>
            </a:r>
            <a:endParaRPr lang="en-GB" dirty="0"/>
          </a:p>
        </p:txBody>
      </p:sp>
      <p:sp>
        <p:nvSpPr>
          <p:cNvPr id="4" name="Slide Number Placeholder 3"/>
          <p:cNvSpPr>
            <a:spLocks noGrp="1"/>
          </p:cNvSpPr>
          <p:nvPr>
            <p:ph type="sldNum" sz="quarter" idx="12"/>
          </p:nvPr>
        </p:nvSpPr>
        <p:spPr/>
        <p:txBody>
          <a:bodyPr/>
          <a:lstStyle/>
          <a:p>
            <a:fld id="{58CD82DD-9347-45A3-BC5A-17FCA0356678}" type="slidenum">
              <a:rPr lang="en-GB" smtClean="0"/>
              <a:t>‹#›</a:t>
            </a:fld>
            <a:endParaRPr lang="en-GB" dirty="0"/>
          </a:p>
        </p:txBody>
      </p:sp>
    </p:spTree>
    <p:extLst>
      <p:ext uri="{BB962C8B-B14F-4D97-AF65-F5344CB8AC3E}">
        <p14:creationId xmlns:p14="http://schemas.microsoft.com/office/powerpoint/2010/main" val="3269668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23F3C8-6A0F-4C36-80EE-0912FFCCF780}" type="datetime1">
              <a:rPr lang="en-GB" smtClean="0"/>
              <a:t>22/11/2016</a:t>
            </a:fld>
            <a:endParaRPr lang="en-GB" dirty="0"/>
          </a:p>
        </p:txBody>
      </p:sp>
      <p:sp>
        <p:nvSpPr>
          <p:cNvPr id="6" name="Footer Placeholder 5"/>
          <p:cNvSpPr>
            <a:spLocks noGrp="1"/>
          </p:cNvSpPr>
          <p:nvPr>
            <p:ph type="ftr" sz="quarter" idx="11"/>
          </p:nvPr>
        </p:nvSpPr>
        <p:spPr/>
        <p:txBody>
          <a:bodyPr/>
          <a:lstStyle/>
          <a:p>
            <a:r>
              <a:rPr lang="en-GB" dirty="0" smtClean="0"/>
              <a:t>Jan Hansen</a:t>
            </a:r>
            <a:endParaRPr lang="en-GB" dirty="0"/>
          </a:p>
        </p:txBody>
      </p:sp>
      <p:sp>
        <p:nvSpPr>
          <p:cNvPr id="7" name="Slide Number Placeholder 6"/>
          <p:cNvSpPr>
            <a:spLocks noGrp="1"/>
          </p:cNvSpPr>
          <p:nvPr>
            <p:ph type="sldNum" sz="quarter" idx="12"/>
          </p:nvPr>
        </p:nvSpPr>
        <p:spPr/>
        <p:txBody>
          <a:bodyPr/>
          <a:lstStyle/>
          <a:p>
            <a:fld id="{58CD82DD-9347-45A3-BC5A-17FCA0356678}" type="slidenum">
              <a:rPr lang="en-GB" smtClean="0"/>
              <a:t>‹#›</a:t>
            </a:fld>
            <a:endParaRPr lang="en-GB" dirty="0"/>
          </a:p>
        </p:txBody>
      </p:sp>
    </p:spTree>
    <p:extLst>
      <p:ext uri="{BB962C8B-B14F-4D97-AF65-F5344CB8AC3E}">
        <p14:creationId xmlns:p14="http://schemas.microsoft.com/office/powerpoint/2010/main" val="1347927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3CF805-4421-4E0E-8FF0-9919655F3B8E}" type="datetime1">
              <a:rPr lang="en-GB" smtClean="0"/>
              <a:t>22/11/2016</a:t>
            </a:fld>
            <a:endParaRPr lang="en-GB" dirty="0"/>
          </a:p>
        </p:txBody>
      </p:sp>
      <p:sp>
        <p:nvSpPr>
          <p:cNvPr id="6" name="Footer Placeholder 5"/>
          <p:cNvSpPr>
            <a:spLocks noGrp="1"/>
          </p:cNvSpPr>
          <p:nvPr>
            <p:ph type="ftr" sz="quarter" idx="11"/>
          </p:nvPr>
        </p:nvSpPr>
        <p:spPr/>
        <p:txBody>
          <a:bodyPr/>
          <a:lstStyle/>
          <a:p>
            <a:r>
              <a:rPr lang="en-GB" dirty="0" smtClean="0"/>
              <a:t>Jan Hansen</a:t>
            </a:r>
            <a:endParaRPr lang="en-GB" dirty="0"/>
          </a:p>
        </p:txBody>
      </p:sp>
      <p:sp>
        <p:nvSpPr>
          <p:cNvPr id="7" name="Slide Number Placeholder 6"/>
          <p:cNvSpPr>
            <a:spLocks noGrp="1"/>
          </p:cNvSpPr>
          <p:nvPr>
            <p:ph type="sldNum" sz="quarter" idx="12"/>
          </p:nvPr>
        </p:nvSpPr>
        <p:spPr/>
        <p:txBody>
          <a:bodyPr/>
          <a:lstStyle/>
          <a:p>
            <a:fld id="{58CD82DD-9347-45A3-BC5A-17FCA0356678}" type="slidenum">
              <a:rPr lang="en-GB" smtClean="0"/>
              <a:t>‹#›</a:t>
            </a:fld>
            <a:endParaRPr lang="en-GB" dirty="0"/>
          </a:p>
        </p:txBody>
      </p:sp>
    </p:spTree>
    <p:extLst>
      <p:ext uri="{BB962C8B-B14F-4D97-AF65-F5344CB8AC3E}">
        <p14:creationId xmlns:p14="http://schemas.microsoft.com/office/powerpoint/2010/main" val="1484894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9B7CA1-9A15-4BE8-92B6-20C6EDF63671}" type="datetime1">
              <a:rPr lang="en-GB" smtClean="0"/>
              <a:t>22/11/2016</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Jan Hansen</a:t>
            </a:r>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CD82DD-9347-45A3-BC5A-17FCA0356678}" type="slidenum">
              <a:rPr lang="en-GB" smtClean="0"/>
              <a:t>‹#›</a:t>
            </a:fld>
            <a:endParaRPr lang="en-GB" dirty="0"/>
          </a:p>
        </p:txBody>
      </p:sp>
    </p:spTree>
    <p:extLst>
      <p:ext uri="{BB962C8B-B14F-4D97-AF65-F5344CB8AC3E}">
        <p14:creationId xmlns:p14="http://schemas.microsoft.com/office/powerpoint/2010/main" val="2001680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tmp"/><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tmp"/></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tmp"/></Relationships>
</file>

<file path=ppt/slides/_rels/slide7.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3.tmp"/><Relationship Id="rId4" Type="http://schemas.openxmlformats.org/officeDocument/2006/relationships/image" Target="../media/image12.tm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1122363"/>
            <a:ext cx="12063662" cy="2984416"/>
          </a:xfrm>
        </p:spPr>
        <p:txBody>
          <a:bodyPr>
            <a:normAutofit fontScale="90000"/>
          </a:bodyPr>
          <a:lstStyle/>
          <a:p>
            <a:r>
              <a:rPr lang="en-GB" dirty="0" smtClean="0">
                <a:latin typeface="Arial Black" panose="020B0A04020102020204" pitchFamily="34" charset="0"/>
                <a:cs typeface="Aharoni" panose="02010803020104030203" pitchFamily="2" charset="-79"/>
              </a:rPr>
              <a:t>ABSORBER / SCRAPER</a:t>
            </a:r>
            <a:br>
              <a:rPr lang="en-GB" dirty="0" smtClean="0">
                <a:latin typeface="Arial Black" panose="020B0A04020102020204" pitchFamily="34" charset="0"/>
                <a:cs typeface="Aharoni" panose="02010803020104030203" pitchFamily="2" charset="-79"/>
              </a:rPr>
            </a:br>
            <a:r>
              <a:rPr lang="en-GB" dirty="0" smtClean="0">
                <a:latin typeface="Arial Black" panose="020B0A04020102020204" pitchFamily="34" charset="0"/>
              </a:rPr>
              <a:t>Vacuum pressure estimation and profile</a:t>
            </a:r>
            <a:br>
              <a:rPr lang="en-GB" dirty="0" smtClean="0">
                <a:latin typeface="Arial Black" panose="020B0A04020102020204" pitchFamily="34" charset="0"/>
              </a:rPr>
            </a:br>
            <a:endParaRPr lang="en-GB" dirty="0">
              <a:latin typeface="Arial Black" panose="020B0A04020102020204" pitchFamily="34" charset="0"/>
              <a:cs typeface="Aharoni" panose="02010803020104030203" pitchFamily="2" charset="-79"/>
            </a:endParaRPr>
          </a:p>
        </p:txBody>
      </p:sp>
      <p:sp>
        <p:nvSpPr>
          <p:cNvPr id="3" name="Subtitle 2"/>
          <p:cNvSpPr>
            <a:spLocks noGrp="1"/>
          </p:cNvSpPr>
          <p:nvPr>
            <p:ph type="subTitle" idx="1"/>
          </p:nvPr>
        </p:nvSpPr>
        <p:spPr>
          <a:xfrm>
            <a:off x="1524000" y="4403683"/>
            <a:ext cx="9144000" cy="1495672"/>
          </a:xfrm>
        </p:spPr>
        <p:txBody>
          <a:bodyPr>
            <a:normAutofit fontScale="92500" lnSpcReduction="20000"/>
          </a:bodyPr>
          <a:lstStyle/>
          <a:p>
            <a:r>
              <a:rPr lang="en-GB" dirty="0" smtClean="0">
                <a:latin typeface="Arial Black" panose="020B0A04020102020204" pitchFamily="34" charset="0"/>
                <a:cs typeface="Aharoni" panose="02010803020104030203" pitchFamily="2" charset="-79"/>
              </a:rPr>
              <a:t>LIU-PSB section 8L4</a:t>
            </a:r>
          </a:p>
          <a:p>
            <a:r>
              <a:rPr lang="en-GB" dirty="0" smtClean="0">
                <a:latin typeface="Arial Black" panose="020B0A04020102020204" pitchFamily="34" charset="0"/>
                <a:cs typeface="Aharoni" panose="02010803020104030203" pitchFamily="2" charset="-79"/>
              </a:rPr>
              <a:t>Period 8</a:t>
            </a:r>
            <a:endParaRPr lang="en-GB" dirty="0" smtClean="0">
              <a:latin typeface="Arial Black" panose="020B0A04020102020204" pitchFamily="34" charset="0"/>
            </a:endParaRPr>
          </a:p>
          <a:p>
            <a:endParaRPr lang="en-GB" dirty="0" smtClean="0">
              <a:latin typeface="Arial Black" panose="020B0A04020102020204" pitchFamily="34" charset="0"/>
            </a:endParaRPr>
          </a:p>
          <a:p>
            <a:r>
              <a:rPr lang="en-GB" dirty="0" smtClean="0">
                <a:latin typeface="Arial Black" panose="020B0A04020102020204" pitchFamily="34" charset="0"/>
              </a:rPr>
              <a:t>TE/VSC</a:t>
            </a:r>
            <a:endParaRPr lang="en-GB" dirty="0">
              <a:latin typeface="Arial Black" panose="020B0A04020102020204" pitchFamily="34" charset="0"/>
            </a:endParaRPr>
          </a:p>
        </p:txBody>
      </p:sp>
      <p:sp>
        <p:nvSpPr>
          <p:cNvPr id="4" name="Date Placeholder 3"/>
          <p:cNvSpPr>
            <a:spLocks noGrp="1"/>
          </p:cNvSpPr>
          <p:nvPr>
            <p:ph type="dt" sz="half" idx="10"/>
          </p:nvPr>
        </p:nvSpPr>
        <p:spPr/>
        <p:txBody>
          <a:bodyPr/>
          <a:lstStyle/>
          <a:p>
            <a:fld id="{419F7A36-B580-4A64-9040-5F82607E7343}"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1</a:t>
            </a:fld>
            <a:endParaRPr lang="en-GB" dirty="0"/>
          </a:p>
        </p:txBody>
      </p:sp>
    </p:spTree>
    <p:extLst>
      <p:ext uri="{BB962C8B-B14F-4D97-AF65-F5344CB8AC3E}">
        <p14:creationId xmlns:p14="http://schemas.microsoft.com/office/powerpoint/2010/main" val="29539083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5360" y="46818"/>
            <a:ext cx="1347170" cy="1074821"/>
          </a:xfrm>
        </p:spPr>
        <p:txBody>
          <a:bodyPr>
            <a:normAutofit fontScale="90000"/>
          </a:bodyPr>
          <a:lstStyle/>
          <a:p>
            <a:r>
              <a:rPr lang="en-GB" dirty="0" smtClean="0">
                <a:latin typeface="Arial Rounded MT Bold" panose="020F0704030504030204" pitchFamily="34" charset="0"/>
              </a:rPr>
              <a:t>END</a:t>
            </a:r>
            <a:endParaRPr lang="en-GB" dirty="0">
              <a:latin typeface="Arial Rounded MT Bold" panose="020F0704030504030204" pitchFamily="34" charset="0"/>
            </a:endParaRPr>
          </a:p>
        </p:txBody>
      </p:sp>
      <p:sp>
        <p:nvSpPr>
          <p:cNvPr id="4" name="Date Placeholder 3"/>
          <p:cNvSpPr>
            <a:spLocks noGrp="1"/>
          </p:cNvSpPr>
          <p:nvPr>
            <p:ph type="dt" sz="half" idx="10"/>
          </p:nvPr>
        </p:nvSpPr>
        <p:spPr>
          <a:xfrm>
            <a:off x="953578" y="6298319"/>
            <a:ext cx="2743200" cy="365125"/>
          </a:xfrm>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10</a:t>
            </a:fld>
            <a:endParaRPr lang="en-GB" dirty="0"/>
          </a:p>
        </p:txBody>
      </p:sp>
      <p:pic>
        <p:nvPicPr>
          <p:cNvPr id="7" name="Picture 6" descr="Picture1.jpg"/>
          <p:cNvPicPr>
            <a:picLocks noChangeAspect="1"/>
          </p:cNvPicPr>
          <p:nvPr/>
        </p:nvPicPr>
        <p:blipFill>
          <a:blip r:embed="rId2" cstate="print"/>
          <a:stretch>
            <a:fillRect/>
          </a:stretch>
        </p:blipFill>
        <p:spPr>
          <a:xfrm>
            <a:off x="-1" y="0"/>
            <a:ext cx="1427145" cy="1090863"/>
          </a:xfrm>
          <a:prstGeom prst="rect">
            <a:avLst/>
          </a:prstGeom>
        </p:spPr>
      </p:pic>
      <p:sp>
        <p:nvSpPr>
          <p:cNvPr id="28" name="TextBox 27"/>
          <p:cNvSpPr txBox="1"/>
          <p:nvPr/>
        </p:nvSpPr>
        <p:spPr>
          <a:xfrm>
            <a:off x="3696778" y="2815664"/>
            <a:ext cx="4777745" cy="92333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buFont typeface="Arial" panose="020B0604020202020204" pitchFamily="34" charset="0"/>
              <a:buChar char="•"/>
            </a:pPr>
            <a:r>
              <a:rPr lang="en-GB" sz="5400" dirty="0" smtClean="0">
                <a:latin typeface="Arial Rounded MT Bold" panose="020F0704030504030204" pitchFamily="34" charset="0"/>
              </a:rPr>
              <a:t>QUESTIONS</a:t>
            </a:r>
            <a:endParaRPr lang="en-GB" sz="5400" dirty="0">
              <a:latin typeface="Arial Rounded MT Bold" panose="020F0704030504030204" pitchFamily="34" charset="0"/>
            </a:endParaRPr>
          </a:p>
        </p:txBody>
      </p:sp>
    </p:spTree>
    <p:extLst>
      <p:ext uri="{BB962C8B-B14F-4D97-AF65-F5344CB8AC3E}">
        <p14:creationId xmlns:p14="http://schemas.microsoft.com/office/powerpoint/2010/main" val="15784052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144" y="46818"/>
            <a:ext cx="10764856" cy="1074821"/>
          </a:xfrm>
        </p:spPr>
        <p:txBody>
          <a:bodyPr>
            <a:normAutofit fontScale="90000"/>
          </a:bodyPr>
          <a:lstStyle/>
          <a:p>
            <a:r>
              <a:rPr lang="en-GB" dirty="0" smtClean="0">
                <a:latin typeface="Arial Rounded MT Bold" panose="020F0704030504030204" pitchFamily="34" charset="0"/>
              </a:rPr>
              <a:t>Pressure profile BR30 </a:t>
            </a:r>
            <a:r>
              <a:rPr lang="en-GB" sz="4000" dirty="0" smtClean="0">
                <a:latin typeface="Arial Rounded MT Bold" panose="020F0704030504030204" pitchFamily="34" charset="0"/>
              </a:rPr>
              <a:t>(pump down in 2014)</a:t>
            </a:r>
            <a:endParaRPr lang="en-GB" dirty="0">
              <a:latin typeface="Arial Rounded MT Bold" panose="020F0704030504030204" pitchFamily="34" charset="0"/>
            </a:endParaRPr>
          </a:p>
        </p:txBody>
      </p:sp>
      <p:sp>
        <p:nvSpPr>
          <p:cNvPr id="4" name="Date Placeholder 3"/>
          <p:cNvSpPr>
            <a:spLocks noGrp="1"/>
          </p:cNvSpPr>
          <p:nvPr>
            <p:ph type="dt" sz="half" idx="10"/>
          </p:nvPr>
        </p:nvSpPr>
        <p:spPr>
          <a:xfrm>
            <a:off x="953578" y="6298319"/>
            <a:ext cx="2743200" cy="365125"/>
          </a:xfrm>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11</a:t>
            </a:fld>
            <a:endParaRPr lang="en-GB" dirty="0"/>
          </a:p>
        </p:txBody>
      </p:sp>
      <p:pic>
        <p:nvPicPr>
          <p:cNvPr id="7" name="Picture 6" descr="Picture1.jpg"/>
          <p:cNvPicPr>
            <a:picLocks noChangeAspect="1"/>
          </p:cNvPicPr>
          <p:nvPr/>
        </p:nvPicPr>
        <p:blipFill>
          <a:blip r:embed="rId2" cstate="print"/>
          <a:stretch>
            <a:fillRect/>
          </a:stretch>
        </p:blipFill>
        <p:spPr>
          <a:xfrm>
            <a:off x="-1" y="0"/>
            <a:ext cx="1427145" cy="1090863"/>
          </a:xfrm>
          <a:prstGeom prst="rect">
            <a:avLst/>
          </a:prstGeom>
        </p:spPr>
      </p:pic>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5736" y="1168457"/>
            <a:ext cx="9533471" cy="5570043"/>
          </a:xfrm>
          <a:prstGeom prst="rect">
            <a:avLst/>
          </a:prstGeom>
        </p:spPr>
      </p:pic>
    </p:spTree>
    <p:extLst>
      <p:ext uri="{BB962C8B-B14F-4D97-AF65-F5344CB8AC3E}">
        <p14:creationId xmlns:p14="http://schemas.microsoft.com/office/powerpoint/2010/main" val="41403017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0926" y="16042"/>
            <a:ext cx="5614738" cy="1074821"/>
          </a:xfrm>
        </p:spPr>
        <p:txBody>
          <a:bodyPr/>
          <a:lstStyle/>
          <a:p>
            <a:r>
              <a:rPr lang="en-GB" dirty="0" smtClean="0">
                <a:latin typeface="Arial Rounded MT Bold" panose="020F0704030504030204" pitchFamily="34" charset="0"/>
              </a:rPr>
              <a:t>Triplet period 8 PSB</a:t>
            </a:r>
            <a:endParaRPr lang="en-GB" dirty="0">
              <a:latin typeface="Arial Rounded MT Bold" panose="020F0704030504030204" pitchFamily="34" charset="0"/>
            </a:endParaRPr>
          </a:p>
        </p:txBody>
      </p:sp>
      <p:pic>
        <p:nvPicPr>
          <p:cNvPr id="8" name="Content Placeholder 7" descr="Screen Clipping"/>
          <p:cNvPicPr>
            <a:picLocks noGrp="1" noChangeAspect="1"/>
          </p:cNvPicPr>
          <p:nvPr>
            <p:ph idx="1"/>
          </p:nvPr>
        </p:nvPicPr>
        <p:blipFill rotWithShape="1">
          <a:blip r:embed="rId2">
            <a:extLst>
              <a:ext uri="{28A0092B-C50C-407E-A947-70E740481C1C}">
                <a14:useLocalDpi xmlns:a14="http://schemas.microsoft.com/office/drawing/2010/main" val="0"/>
              </a:ext>
            </a:extLst>
          </a:blip>
          <a:srcRect l="18017" t="15325" r="16806" b="7298"/>
          <a:stretch/>
        </p:blipFill>
        <p:spPr>
          <a:xfrm>
            <a:off x="583167" y="1637071"/>
            <a:ext cx="5276384" cy="2757948"/>
          </a:xfrm>
          <a:ln w="19050">
            <a:solidFill>
              <a:srgbClr val="FF0000"/>
            </a:solidFill>
          </a:ln>
        </p:spPr>
      </p:pic>
      <p:sp>
        <p:nvSpPr>
          <p:cNvPr id="4" name="Date Placeholder 3"/>
          <p:cNvSpPr>
            <a:spLocks noGrp="1"/>
          </p:cNvSpPr>
          <p:nvPr>
            <p:ph type="dt" sz="half" idx="10"/>
          </p:nvPr>
        </p:nvSpPr>
        <p:spPr>
          <a:xfrm>
            <a:off x="848591" y="6305640"/>
            <a:ext cx="2743200" cy="365125"/>
          </a:xfrm>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2</a:t>
            </a:fld>
            <a:endParaRPr lang="en-GB" dirty="0"/>
          </a:p>
        </p:txBody>
      </p:sp>
      <p:pic>
        <p:nvPicPr>
          <p:cNvPr id="7" name="Picture 6" descr="Picture1.jpg"/>
          <p:cNvPicPr>
            <a:picLocks noChangeAspect="1"/>
          </p:cNvPicPr>
          <p:nvPr/>
        </p:nvPicPr>
        <p:blipFill>
          <a:blip r:embed="rId3" cstate="print"/>
          <a:stretch>
            <a:fillRect/>
          </a:stretch>
        </p:blipFill>
        <p:spPr>
          <a:xfrm>
            <a:off x="-1" y="0"/>
            <a:ext cx="1427145" cy="1090863"/>
          </a:xfrm>
          <a:prstGeom prst="rect">
            <a:avLst/>
          </a:prstGeom>
        </p:spPr>
      </p:pic>
      <p:pic>
        <p:nvPicPr>
          <p:cNvPr id="1026" name="Picture 1" descr="image0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3913" y="1163781"/>
            <a:ext cx="5153024" cy="4450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415636" y="5143500"/>
            <a:ext cx="1662546" cy="92333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GB" dirty="0" smtClean="0"/>
              <a:t>Position of old scrapers inside manifold (8L2)</a:t>
            </a:r>
            <a:endParaRPr lang="en-GB" dirty="0"/>
          </a:p>
        </p:txBody>
      </p:sp>
      <p:sp>
        <p:nvSpPr>
          <p:cNvPr id="10" name="TextBox 9"/>
          <p:cNvSpPr txBox="1"/>
          <p:nvPr/>
        </p:nvSpPr>
        <p:spPr>
          <a:xfrm>
            <a:off x="3400926" y="5252819"/>
            <a:ext cx="1636025" cy="646331"/>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GB" dirty="0" smtClean="0"/>
              <a:t>Position of new</a:t>
            </a:r>
          </a:p>
          <a:p>
            <a:r>
              <a:rPr lang="en-GB" dirty="0" smtClean="0"/>
              <a:t> scrapers (8L4)</a:t>
            </a:r>
            <a:endParaRPr lang="en-GB" dirty="0"/>
          </a:p>
        </p:txBody>
      </p:sp>
      <p:sp>
        <p:nvSpPr>
          <p:cNvPr id="11" name="Right Arrow 10"/>
          <p:cNvSpPr/>
          <p:nvPr/>
        </p:nvSpPr>
        <p:spPr>
          <a:xfrm rot="16200000">
            <a:off x="3552578" y="4224035"/>
            <a:ext cx="1239255" cy="454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Down Arrow 11"/>
          <p:cNvSpPr/>
          <p:nvPr/>
        </p:nvSpPr>
        <p:spPr>
          <a:xfrm rot="10800000">
            <a:off x="1042554" y="3697361"/>
            <a:ext cx="408709" cy="11628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p:cNvSpPr txBox="1"/>
          <p:nvPr/>
        </p:nvSpPr>
        <p:spPr>
          <a:xfrm>
            <a:off x="9015664" y="5632015"/>
            <a:ext cx="3007298" cy="369332"/>
          </a:xfrm>
          <a:prstGeom prst="rect">
            <a:avLst/>
          </a:prstGeom>
          <a:noFill/>
        </p:spPr>
        <p:txBody>
          <a:bodyPr wrap="none" rtlCol="0">
            <a:spAutoFit/>
          </a:bodyPr>
          <a:lstStyle/>
          <a:p>
            <a:r>
              <a:rPr lang="en-GB" dirty="0" smtClean="0"/>
              <a:t>Courtesy EN/MME and EN/STI</a:t>
            </a:r>
            <a:endParaRPr lang="en-GB" dirty="0"/>
          </a:p>
        </p:txBody>
      </p:sp>
      <p:sp>
        <p:nvSpPr>
          <p:cNvPr id="15" name="Right Arrow 14"/>
          <p:cNvSpPr/>
          <p:nvPr/>
        </p:nvSpPr>
        <p:spPr>
          <a:xfrm flipH="1">
            <a:off x="7969911" y="5058841"/>
            <a:ext cx="2789043" cy="334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Beam direction</a:t>
            </a:r>
            <a:endParaRPr lang="en-GB" dirty="0"/>
          </a:p>
        </p:txBody>
      </p:sp>
    </p:spTree>
    <p:extLst>
      <p:ext uri="{BB962C8B-B14F-4D97-AF65-F5344CB8AC3E}">
        <p14:creationId xmlns:p14="http://schemas.microsoft.com/office/powerpoint/2010/main" val="20694481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8390" y="-7987"/>
            <a:ext cx="9850582" cy="1074821"/>
          </a:xfrm>
        </p:spPr>
        <p:txBody>
          <a:bodyPr>
            <a:normAutofit fontScale="90000"/>
          </a:bodyPr>
          <a:lstStyle/>
          <a:p>
            <a:r>
              <a:rPr lang="en-GB" dirty="0" smtClean="0">
                <a:latin typeface="Arial Rounded MT Bold" panose="020F0704030504030204" pitchFamily="34" charset="0"/>
              </a:rPr>
              <a:t>Vacuum profile in period 8 PSB (today)</a:t>
            </a:r>
            <a:endParaRPr lang="en-GB" dirty="0">
              <a:latin typeface="Arial Rounded MT Bold" panose="020F0704030504030204" pitchFamily="34" charset="0"/>
            </a:endParaRPr>
          </a:p>
        </p:txBody>
      </p:sp>
      <p:sp>
        <p:nvSpPr>
          <p:cNvPr id="4" name="Date Placeholder 3"/>
          <p:cNvSpPr>
            <a:spLocks noGrp="1"/>
          </p:cNvSpPr>
          <p:nvPr>
            <p:ph type="dt" sz="half" idx="10"/>
          </p:nvPr>
        </p:nvSpPr>
        <p:spPr>
          <a:xfrm>
            <a:off x="848591" y="6305640"/>
            <a:ext cx="2743200" cy="365125"/>
          </a:xfrm>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3</a:t>
            </a:fld>
            <a:endParaRPr lang="en-GB" dirty="0"/>
          </a:p>
        </p:txBody>
      </p:sp>
      <p:pic>
        <p:nvPicPr>
          <p:cNvPr id="7" name="Picture 6" descr="Picture1.jpg"/>
          <p:cNvPicPr>
            <a:picLocks noChangeAspect="1"/>
          </p:cNvPicPr>
          <p:nvPr/>
        </p:nvPicPr>
        <p:blipFill>
          <a:blip r:embed="rId2" cstate="print"/>
          <a:stretch>
            <a:fillRect/>
          </a:stretch>
        </p:blipFill>
        <p:spPr>
          <a:xfrm>
            <a:off x="-1" y="0"/>
            <a:ext cx="1427145" cy="1090863"/>
          </a:xfrm>
          <a:prstGeom prst="rect">
            <a:avLst/>
          </a:prstGeom>
        </p:spPr>
      </p:pic>
      <p:pic>
        <p:nvPicPr>
          <p:cNvPr id="13" name="Content Placeholder 12" descr="Screen Clipping"/>
          <p:cNvPicPr>
            <a:picLocks noGrp="1" noChangeAspect="1"/>
          </p:cNvPicPr>
          <p:nvPr>
            <p:ph idx="1"/>
          </p:nvPr>
        </p:nvPicPr>
        <p:blipFill rotWithShape="1">
          <a:blip r:embed="rId3">
            <a:extLst>
              <a:ext uri="{28A0092B-C50C-407E-A947-70E740481C1C}">
                <a14:useLocalDpi xmlns:a14="http://schemas.microsoft.com/office/drawing/2010/main" val="0"/>
              </a:ext>
            </a:extLst>
          </a:blip>
          <a:srcRect l="3346" t="32983" b="13992"/>
          <a:stretch/>
        </p:blipFill>
        <p:spPr>
          <a:xfrm>
            <a:off x="2212257" y="1756520"/>
            <a:ext cx="8265045" cy="2655937"/>
          </a:xfrm>
          <a:ln w="22225">
            <a:solidFill>
              <a:srgbClr val="FF0000"/>
            </a:solidFill>
          </a:ln>
        </p:spPr>
      </p:pic>
      <p:sp>
        <p:nvSpPr>
          <p:cNvPr id="3" name="Rounded Rectangle 2"/>
          <p:cNvSpPr/>
          <p:nvPr/>
        </p:nvSpPr>
        <p:spPr>
          <a:xfrm>
            <a:off x="5045329" y="2511028"/>
            <a:ext cx="263138" cy="1554439"/>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dirty="0" smtClean="0"/>
              <a:t>Old  scraper</a:t>
            </a:r>
            <a:endParaRPr lang="en-GB" dirty="0"/>
          </a:p>
        </p:txBody>
      </p:sp>
      <p:sp>
        <p:nvSpPr>
          <p:cNvPr id="8" name="Rounded Rectangle 7"/>
          <p:cNvSpPr/>
          <p:nvPr/>
        </p:nvSpPr>
        <p:spPr>
          <a:xfrm>
            <a:off x="8383299" y="2022707"/>
            <a:ext cx="595745" cy="2296391"/>
          </a:xfrm>
          <a:prstGeom prst="round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p:spPr>
        <p:style>
          <a:lnRef idx="2">
            <a:schemeClr val="accent1">
              <a:shade val="50000"/>
            </a:schemeClr>
          </a:lnRef>
          <a:fillRef idx="1003">
            <a:schemeClr val="dk1"/>
          </a:fillRef>
          <a:effectRef idx="0">
            <a:schemeClr val="accent1"/>
          </a:effectRef>
          <a:fontRef idx="minor">
            <a:schemeClr val="lt1"/>
          </a:fontRef>
        </p:style>
        <p:txBody>
          <a:bodyPr vert="vert270" rtlCol="0" anchor="ctr"/>
          <a:lstStyle/>
          <a:p>
            <a:pPr algn="ctr"/>
            <a:r>
              <a:rPr lang="en-GB" dirty="0" smtClean="0"/>
              <a:t>New scraper</a:t>
            </a:r>
            <a:endParaRPr lang="en-GB" dirty="0"/>
          </a:p>
        </p:txBody>
      </p:sp>
      <p:sp>
        <p:nvSpPr>
          <p:cNvPr id="9" name="Right Arrow 8"/>
          <p:cNvSpPr/>
          <p:nvPr/>
        </p:nvSpPr>
        <p:spPr>
          <a:xfrm rot="5400000">
            <a:off x="1885023" y="2087510"/>
            <a:ext cx="1347664" cy="3184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ight Arrow 10"/>
          <p:cNvSpPr/>
          <p:nvPr/>
        </p:nvSpPr>
        <p:spPr>
          <a:xfrm rot="5400000">
            <a:off x="4680762" y="1879551"/>
            <a:ext cx="954856" cy="3184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ight Arrow 11"/>
          <p:cNvSpPr/>
          <p:nvPr/>
        </p:nvSpPr>
        <p:spPr>
          <a:xfrm rot="5400000">
            <a:off x="9339217" y="2054886"/>
            <a:ext cx="1347661" cy="3184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p:cNvSpPr txBox="1"/>
          <p:nvPr/>
        </p:nvSpPr>
        <p:spPr>
          <a:xfrm>
            <a:off x="8559810" y="1170952"/>
            <a:ext cx="2526323"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dirty="0" smtClean="0"/>
              <a:t>Pressure: 1.4x10</a:t>
            </a:r>
            <a:r>
              <a:rPr lang="en-GB" baseline="30000" dirty="0" smtClean="0">
                <a:cs typeface="Utsaah" panose="020B0604020202020204" pitchFamily="34" charset="0"/>
              </a:rPr>
              <a:t>-8</a:t>
            </a:r>
            <a:r>
              <a:rPr lang="en-GB" dirty="0" smtClean="0"/>
              <a:t>mbar</a:t>
            </a:r>
            <a:endParaRPr lang="en-GB" dirty="0"/>
          </a:p>
        </p:txBody>
      </p:sp>
      <p:sp>
        <p:nvSpPr>
          <p:cNvPr id="14" name="TextBox 13"/>
          <p:cNvSpPr txBox="1"/>
          <p:nvPr/>
        </p:nvSpPr>
        <p:spPr>
          <a:xfrm>
            <a:off x="3708818" y="1193765"/>
            <a:ext cx="2492922"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dirty="0" smtClean="0"/>
              <a:t>Pressure: 1.4x10</a:t>
            </a:r>
            <a:r>
              <a:rPr lang="en-GB" baseline="30000" dirty="0" smtClean="0">
                <a:cs typeface="Utsaah" panose="020B0604020202020204" pitchFamily="34" charset="0"/>
              </a:rPr>
              <a:t>-9</a:t>
            </a:r>
            <a:r>
              <a:rPr lang="en-GB" dirty="0" smtClean="0"/>
              <a:t>mbar</a:t>
            </a:r>
            <a:endParaRPr lang="en-GB" dirty="0"/>
          </a:p>
        </p:txBody>
      </p:sp>
      <p:sp>
        <p:nvSpPr>
          <p:cNvPr id="15" name="TextBox 14"/>
          <p:cNvSpPr txBox="1"/>
          <p:nvPr/>
        </p:nvSpPr>
        <p:spPr>
          <a:xfrm>
            <a:off x="613063" y="1197121"/>
            <a:ext cx="2493818"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dirty="0" smtClean="0"/>
              <a:t>Pressure: 5.8x10</a:t>
            </a:r>
            <a:r>
              <a:rPr lang="en-GB" baseline="30000" dirty="0" smtClean="0">
                <a:cs typeface="Utsaah" panose="020B0604020202020204" pitchFamily="34" charset="0"/>
              </a:rPr>
              <a:t>-9</a:t>
            </a:r>
            <a:r>
              <a:rPr lang="en-GB" dirty="0" smtClean="0"/>
              <a:t>mbar</a:t>
            </a:r>
          </a:p>
        </p:txBody>
      </p:sp>
      <p:sp>
        <p:nvSpPr>
          <p:cNvPr id="16" name="TextBox 15"/>
          <p:cNvSpPr txBox="1"/>
          <p:nvPr/>
        </p:nvSpPr>
        <p:spPr>
          <a:xfrm>
            <a:off x="72381" y="2356982"/>
            <a:ext cx="1860700" cy="107721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600" dirty="0" smtClean="0"/>
              <a:t>Pressure profile 23</a:t>
            </a:r>
            <a:r>
              <a:rPr lang="en-GB" sz="1600" baseline="30000" dirty="0" smtClean="0"/>
              <a:t>rd</a:t>
            </a:r>
            <a:r>
              <a:rPr lang="en-GB" sz="1600" dirty="0" smtClean="0"/>
              <a:t>  September 2016.   (Ion pump current / pressure)  </a:t>
            </a:r>
            <a:endParaRPr lang="en-GB" sz="1600" dirty="0"/>
          </a:p>
        </p:txBody>
      </p:sp>
      <p:sp>
        <p:nvSpPr>
          <p:cNvPr id="17" name="TextBox 16"/>
          <p:cNvSpPr txBox="1"/>
          <p:nvPr/>
        </p:nvSpPr>
        <p:spPr>
          <a:xfrm>
            <a:off x="1059" y="4558356"/>
            <a:ext cx="3310436"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dirty="0" smtClean="0">
                <a:cs typeface="Utsaah" panose="020B0604020202020204" pitchFamily="34" charset="0"/>
              </a:rPr>
              <a:t>-Ion pump </a:t>
            </a:r>
            <a:r>
              <a:rPr lang="en-GB" dirty="0">
                <a:cs typeface="Utsaah" panose="020B0604020202020204" pitchFamily="34" charset="0"/>
              </a:rPr>
              <a:t>S(N₂) 410l/s</a:t>
            </a:r>
          </a:p>
          <a:p>
            <a:r>
              <a:rPr lang="en-GB" dirty="0" smtClean="0">
                <a:cs typeface="Utsaah" panose="020B0604020202020204" pitchFamily="34" charset="0"/>
              </a:rPr>
              <a:t>-Sublimation pump S(N₂) 1290l/s</a:t>
            </a:r>
          </a:p>
        </p:txBody>
      </p:sp>
      <p:sp>
        <p:nvSpPr>
          <p:cNvPr id="18" name="TextBox 17"/>
          <p:cNvSpPr txBox="1"/>
          <p:nvPr/>
        </p:nvSpPr>
        <p:spPr>
          <a:xfrm>
            <a:off x="998707" y="5879849"/>
            <a:ext cx="10194585"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dirty="0" smtClean="0"/>
              <a:t>Sublimation pumps are used  </a:t>
            </a:r>
            <a:r>
              <a:rPr lang="en-GB" dirty="0"/>
              <a:t>&lt; </a:t>
            </a:r>
            <a:r>
              <a:rPr lang="en-GB" dirty="0" smtClean="0"/>
              <a:t>5x10</a:t>
            </a:r>
            <a:r>
              <a:rPr lang="en-GB" baseline="30000" dirty="0" smtClean="0">
                <a:cs typeface="Utsaah" panose="020B0604020202020204" pitchFamily="34" charset="0"/>
              </a:rPr>
              <a:t>-8</a:t>
            </a:r>
            <a:r>
              <a:rPr lang="en-GB" dirty="0" smtClean="0"/>
              <a:t>mbar and pumping speed is decreasing between two sublimations</a:t>
            </a:r>
          </a:p>
          <a:p>
            <a:endParaRPr lang="en-GB" dirty="0"/>
          </a:p>
          <a:p>
            <a:r>
              <a:rPr lang="en-GB" dirty="0" smtClean="0"/>
              <a:t>Ion pumps has maximum pumping speed at 1x10</a:t>
            </a:r>
            <a:r>
              <a:rPr lang="en-GB" baseline="30000" dirty="0" smtClean="0">
                <a:cs typeface="Utsaah" panose="020B0604020202020204" pitchFamily="34" charset="0"/>
              </a:rPr>
              <a:t>-4</a:t>
            </a:r>
            <a:r>
              <a:rPr lang="en-GB" dirty="0" smtClean="0"/>
              <a:t> mbar and 50% at 1x10</a:t>
            </a:r>
            <a:r>
              <a:rPr lang="en-GB" baseline="30000" dirty="0" smtClean="0">
                <a:cs typeface="Utsaah" panose="020B0604020202020204" pitchFamily="34" charset="0"/>
              </a:rPr>
              <a:t>-10</a:t>
            </a:r>
            <a:r>
              <a:rPr lang="en-GB" dirty="0" smtClean="0"/>
              <a:t> mbar</a:t>
            </a:r>
            <a:endParaRPr lang="en-GB" dirty="0"/>
          </a:p>
        </p:txBody>
      </p:sp>
      <p:sp>
        <p:nvSpPr>
          <p:cNvPr id="19" name="TextBox 18"/>
          <p:cNvSpPr txBox="1"/>
          <p:nvPr/>
        </p:nvSpPr>
        <p:spPr>
          <a:xfrm>
            <a:off x="3912805" y="4514451"/>
            <a:ext cx="3520381"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dirty="0" smtClean="0">
                <a:cs typeface="Utsaah" panose="020B0604020202020204" pitchFamily="34" charset="0"/>
              </a:rPr>
              <a:t>-2 x Ion </a:t>
            </a:r>
            <a:r>
              <a:rPr lang="en-GB" dirty="0">
                <a:cs typeface="Utsaah" panose="020B0604020202020204" pitchFamily="34" charset="0"/>
              </a:rPr>
              <a:t>pump S(N₂) </a:t>
            </a:r>
            <a:r>
              <a:rPr lang="en-GB" dirty="0" smtClean="0">
                <a:cs typeface="Utsaah" panose="020B0604020202020204" pitchFamily="34" charset="0"/>
              </a:rPr>
              <a:t>270l/s</a:t>
            </a:r>
            <a:endParaRPr lang="en-GB" dirty="0">
              <a:cs typeface="Utsaah" panose="020B0604020202020204" pitchFamily="34" charset="0"/>
            </a:endParaRPr>
          </a:p>
          <a:p>
            <a:r>
              <a:rPr lang="en-GB" dirty="0" smtClean="0">
                <a:cs typeface="Utsaah" panose="020B0604020202020204" pitchFamily="34" charset="0"/>
              </a:rPr>
              <a:t>-Sublimation pump S(N</a:t>
            </a:r>
            <a:r>
              <a:rPr lang="en-GB" dirty="0">
                <a:cs typeface="Utsaah" panose="020B0604020202020204" pitchFamily="34" charset="0"/>
              </a:rPr>
              <a:t>₂) </a:t>
            </a:r>
            <a:r>
              <a:rPr lang="en-GB" dirty="0" smtClean="0">
                <a:cs typeface="Utsaah" panose="020B0604020202020204" pitchFamily="34" charset="0"/>
              </a:rPr>
              <a:t>1290l/s</a:t>
            </a:r>
          </a:p>
          <a:p>
            <a:r>
              <a:rPr lang="en-GB" dirty="0" smtClean="0">
                <a:cs typeface="Utsaah" panose="020B0604020202020204" pitchFamily="34" charset="0"/>
              </a:rPr>
              <a:t>-Pumping fitted directly on scraper</a:t>
            </a:r>
            <a:endParaRPr lang="en-GB" dirty="0"/>
          </a:p>
        </p:txBody>
      </p:sp>
      <p:sp>
        <p:nvSpPr>
          <p:cNvPr id="20" name="TextBox 19"/>
          <p:cNvSpPr txBox="1"/>
          <p:nvPr/>
        </p:nvSpPr>
        <p:spPr>
          <a:xfrm>
            <a:off x="8153400" y="4539093"/>
            <a:ext cx="323556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dirty="0" smtClean="0">
                <a:cs typeface="Utsaah" panose="020B0604020202020204" pitchFamily="34" charset="0"/>
              </a:rPr>
              <a:t>-Ion </a:t>
            </a:r>
            <a:r>
              <a:rPr lang="en-GB" dirty="0">
                <a:cs typeface="Utsaah" panose="020B0604020202020204" pitchFamily="34" charset="0"/>
              </a:rPr>
              <a:t>pump S(N₂) </a:t>
            </a:r>
            <a:r>
              <a:rPr lang="en-GB" dirty="0" smtClean="0">
                <a:cs typeface="Utsaah" panose="020B0604020202020204" pitchFamily="34" charset="0"/>
              </a:rPr>
              <a:t>410l/s</a:t>
            </a:r>
          </a:p>
          <a:p>
            <a:r>
              <a:rPr lang="en-GB" dirty="0" smtClean="0">
                <a:cs typeface="Utsaah" panose="020B0604020202020204" pitchFamily="34" charset="0"/>
              </a:rPr>
              <a:t>-Sublimation </a:t>
            </a:r>
            <a:r>
              <a:rPr lang="en-GB" dirty="0">
                <a:cs typeface="Utsaah" panose="020B0604020202020204" pitchFamily="34" charset="0"/>
              </a:rPr>
              <a:t>pump </a:t>
            </a:r>
            <a:r>
              <a:rPr lang="en-GB" dirty="0" smtClean="0">
                <a:cs typeface="Utsaah" panose="020B0604020202020204" pitchFamily="34" charset="0"/>
              </a:rPr>
              <a:t>S(N</a:t>
            </a:r>
            <a:r>
              <a:rPr lang="en-GB" dirty="0">
                <a:cs typeface="Utsaah" panose="020B0604020202020204" pitchFamily="34" charset="0"/>
              </a:rPr>
              <a:t>₂</a:t>
            </a:r>
            <a:r>
              <a:rPr lang="en-GB" dirty="0" smtClean="0">
                <a:cs typeface="Utsaah" panose="020B0604020202020204" pitchFamily="34" charset="0"/>
              </a:rPr>
              <a:t>) 1290l/s</a:t>
            </a:r>
            <a:endParaRPr lang="en-GB" dirty="0"/>
          </a:p>
        </p:txBody>
      </p:sp>
      <p:sp>
        <p:nvSpPr>
          <p:cNvPr id="21" name="Down Arrow 20"/>
          <p:cNvSpPr/>
          <p:nvPr/>
        </p:nvSpPr>
        <p:spPr>
          <a:xfrm flipV="1">
            <a:off x="2395099" y="3667150"/>
            <a:ext cx="320163" cy="8767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Down Arrow 21"/>
          <p:cNvSpPr/>
          <p:nvPr/>
        </p:nvSpPr>
        <p:spPr>
          <a:xfrm flipV="1">
            <a:off x="5009068" y="4019086"/>
            <a:ext cx="308351" cy="5247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Down Arrow 22"/>
          <p:cNvSpPr/>
          <p:nvPr/>
        </p:nvSpPr>
        <p:spPr>
          <a:xfrm flipV="1">
            <a:off x="9841810" y="3475300"/>
            <a:ext cx="330467" cy="10685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866880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3883" y="16042"/>
            <a:ext cx="9268690" cy="1074821"/>
          </a:xfrm>
        </p:spPr>
        <p:txBody>
          <a:bodyPr>
            <a:normAutofit fontScale="90000"/>
          </a:bodyPr>
          <a:lstStyle/>
          <a:p>
            <a:r>
              <a:rPr lang="en-GB" dirty="0" smtClean="0">
                <a:latin typeface="Arial Rounded MT Bold" panose="020F0704030504030204" pitchFamily="34" charset="0"/>
              </a:rPr>
              <a:t>Total surface of Absorber / Scraper</a:t>
            </a:r>
            <a:endParaRPr lang="en-GB" dirty="0">
              <a:latin typeface="Arial Rounded MT Bold" panose="020F0704030504030204" pitchFamily="34" charset="0"/>
            </a:endParaRPr>
          </a:p>
        </p:txBody>
      </p:sp>
      <p:sp>
        <p:nvSpPr>
          <p:cNvPr id="4" name="Date Placeholder 3"/>
          <p:cNvSpPr>
            <a:spLocks noGrp="1"/>
          </p:cNvSpPr>
          <p:nvPr>
            <p:ph type="dt" sz="half" idx="10"/>
          </p:nvPr>
        </p:nvSpPr>
        <p:spPr>
          <a:xfrm>
            <a:off x="848591" y="6305640"/>
            <a:ext cx="2743200" cy="365125"/>
          </a:xfrm>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4</a:t>
            </a:fld>
            <a:endParaRPr lang="en-GB" dirty="0"/>
          </a:p>
        </p:txBody>
      </p:sp>
      <p:pic>
        <p:nvPicPr>
          <p:cNvPr id="7" name="Picture 6" descr="Picture1.jpg"/>
          <p:cNvPicPr>
            <a:picLocks noChangeAspect="1"/>
          </p:cNvPicPr>
          <p:nvPr/>
        </p:nvPicPr>
        <p:blipFill>
          <a:blip r:embed="rId2" cstate="print"/>
          <a:stretch>
            <a:fillRect/>
          </a:stretch>
        </p:blipFill>
        <p:spPr>
          <a:xfrm>
            <a:off x="-1" y="0"/>
            <a:ext cx="1427145" cy="1090863"/>
          </a:xfrm>
          <a:prstGeom prst="rect">
            <a:avLst/>
          </a:prstGeom>
        </p:spPr>
      </p:pic>
      <p:pic>
        <p:nvPicPr>
          <p:cNvPr id="8" name="Content Placeholder 7" descr="Screen Clipping"/>
          <p:cNvPicPr>
            <a:picLocks noGrp="1" noChangeAspect="1"/>
          </p:cNvPicPr>
          <p:nvPr>
            <p:ph idx="1"/>
          </p:nvPr>
        </p:nvPicPr>
        <p:blipFill rotWithShape="1">
          <a:blip r:embed="rId3">
            <a:extLst>
              <a:ext uri="{28A0092B-C50C-407E-A947-70E740481C1C}">
                <a14:useLocalDpi xmlns:a14="http://schemas.microsoft.com/office/drawing/2010/main" val="0"/>
              </a:ext>
            </a:extLst>
          </a:blip>
          <a:srcRect l="38507"/>
          <a:stretch/>
        </p:blipFill>
        <p:spPr>
          <a:xfrm>
            <a:off x="1066823" y="923766"/>
            <a:ext cx="4095687" cy="3591238"/>
          </a:xfrm>
        </p:spPr>
      </p:pic>
      <p:pic>
        <p:nvPicPr>
          <p:cNvPr id="9" name="Picture 8"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8741" y="1090863"/>
            <a:ext cx="3569317" cy="3424141"/>
          </a:xfrm>
          <a:prstGeom prst="rect">
            <a:avLst/>
          </a:prstGeom>
        </p:spPr>
        <p:style>
          <a:lnRef idx="1">
            <a:schemeClr val="accent6"/>
          </a:lnRef>
          <a:fillRef idx="2">
            <a:schemeClr val="accent6"/>
          </a:fillRef>
          <a:effectRef idx="1">
            <a:schemeClr val="accent6"/>
          </a:effectRef>
          <a:fontRef idx="minor">
            <a:schemeClr val="dk1"/>
          </a:fontRef>
        </p:style>
      </p:pic>
      <p:sp>
        <p:nvSpPr>
          <p:cNvPr id="3" name="TextBox 2"/>
          <p:cNvSpPr txBox="1"/>
          <p:nvPr/>
        </p:nvSpPr>
        <p:spPr>
          <a:xfrm>
            <a:off x="2822605" y="4700106"/>
            <a:ext cx="6546790" cy="1477328"/>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nSpc>
                <a:spcPct val="150000"/>
              </a:lnSpc>
            </a:pPr>
            <a:r>
              <a:rPr lang="en-GB" sz="2000" b="1" dirty="0" smtClean="0"/>
              <a:t>Surface mobile scraper seen by the vacuum : 1519 cm2</a:t>
            </a:r>
          </a:p>
          <a:p>
            <a:pPr>
              <a:lnSpc>
                <a:spcPct val="150000"/>
              </a:lnSpc>
            </a:pPr>
            <a:r>
              <a:rPr lang="en-GB" sz="2000" b="1" dirty="0" smtClean="0"/>
              <a:t>Surface fixed scraper</a:t>
            </a:r>
            <a:r>
              <a:rPr lang="en-GB" sz="2000" b="1" dirty="0"/>
              <a:t> seen by the vacuum </a:t>
            </a:r>
            <a:r>
              <a:rPr lang="en-GB" sz="2000" b="1" dirty="0" smtClean="0"/>
              <a:t>: 1543 cm2</a:t>
            </a:r>
          </a:p>
          <a:p>
            <a:pPr>
              <a:lnSpc>
                <a:spcPct val="150000"/>
              </a:lnSpc>
            </a:pPr>
            <a:r>
              <a:rPr lang="en-GB" sz="2000" b="1" dirty="0" smtClean="0"/>
              <a:t>Total Surface of 8 scrapers </a:t>
            </a:r>
            <a:r>
              <a:rPr lang="en-GB" sz="2000" b="1" dirty="0"/>
              <a:t>seen by the vacuum </a:t>
            </a:r>
            <a:r>
              <a:rPr lang="en-GB" sz="2000" b="1" dirty="0" smtClean="0"/>
              <a:t>: 12246 cm2</a:t>
            </a:r>
            <a:endParaRPr lang="en-GB" sz="2000" b="1" dirty="0"/>
          </a:p>
        </p:txBody>
      </p:sp>
    </p:spTree>
    <p:extLst>
      <p:ext uri="{BB962C8B-B14F-4D97-AF65-F5344CB8AC3E}">
        <p14:creationId xmlns:p14="http://schemas.microsoft.com/office/powerpoint/2010/main" val="19510141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4834" y="-11544"/>
            <a:ext cx="5562332" cy="1074821"/>
          </a:xfrm>
        </p:spPr>
        <p:txBody>
          <a:bodyPr>
            <a:normAutofit/>
          </a:bodyPr>
          <a:lstStyle/>
          <a:p>
            <a:r>
              <a:rPr lang="en-GB" dirty="0" smtClean="0">
                <a:latin typeface="Arial Rounded MT Bold" panose="020F0704030504030204" pitchFamily="34" charset="0"/>
              </a:rPr>
              <a:t>Material outgassing</a:t>
            </a:r>
            <a:endParaRPr lang="en-GB" dirty="0">
              <a:latin typeface="Arial Rounded MT Bold" panose="020F0704030504030204" pitchFamily="34" charset="0"/>
            </a:endParaRPr>
          </a:p>
        </p:txBody>
      </p:sp>
      <p:sp>
        <p:nvSpPr>
          <p:cNvPr id="4" name="Date Placeholder 3"/>
          <p:cNvSpPr>
            <a:spLocks noGrp="1"/>
          </p:cNvSpPr>
          <p:nvPr>
            <p:ph type="dt" sz="half" idx="10"/>
          </p:nvPr>
        </p:nvSpPr>
        <p:spPr>
          <a:xfrm>
            <a:off x="848591" y="6305640"/>
            <a:ext cx="2743200" cy="365125"/>
          </a:xfrm>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5</a:t>
            </a:fld>
            <a:endParaRPr lang="en-GB" dirty="0"/>
          </a:p>
        </p:txBody>
      </p:sp>
      <p:pic>
        <p:nvPicPr>
          <p:cNvPr id="7" name="Picture 6" descr="Picture1.jpg"/>
          <p:cNvPicPr>
            <a:picLocks noChangeAspect="1"/>
          </p:cNvPicPr>
          <p:nvPr/>
        </p:nvPicPr>
        <p:blipFill>
          <a:blip r:embed="rId2" cstate="print"/>
          <a:stretch>
            <a:fillRect/>
          </a:stretch>
        </p:blipFill>
        <p:spPr>
          <a:xfrm>
            <a:off x="-1" y="0"/>
            <a:ext cx="1427145" cy="1090863"/>
          </a:xfrm>
          <a:prstGeom prst="rect">
            <a:avLst/>
          </a:prstGeom>
        </p:spPr>
      </p:pic>
      <p:sp>
        <p:nvSpPr>
          <p:cNvPr id="11" name="TextBox 10"/>
          <p:cNvSpPr txBox="1"/>
          <p:nvPr/>
        </p:nvSpPr>
        <p:spPr>
          <a:xfrm>
            <a:off x="0" y="1090863"/>
            <a:ext cx="12297507" cy="5232202"/>
          </a:xfrm>
          <a:prstGeom prst="rect">
            <a:avLst/>
          </a:prstGeom>
          <a:noFill/>
        </p:spPr>
        <p:txBody>
          <a:bodyPr wrap="square" rtlCol="0">
            <a:spAutoFit/>
          </a:bodyPr>
          <a:lstStyle/>
          <a:p>
            <a:r>
              <a:rPr lang="en-GB" dirty="0" smtClean="0"/>
              <a:t>-</a:t>
            </a:r>
            <a:r>
              <a:rPr lang="en-GB" sz="2000" b="1" dirty="0" smtClean="0"/>
              <a:t>Outgassing of Titanium is better or equal to Stainless steel and can work as a pump  when heated. </a:t>
            </a:r>
          </a:p>
          <a:p>
            <a:pPr marL="742950" lvl="1" indent="-285750">
              <a:buFont typeface="Arial" panose="020B0604020202020204" pitchFamily="34" charset="0"/>
              <a:buChar char="•"/>
            </a:pPr>
            <a:r>
              <a:rPr lang="en-GB" sz="2000" dirty="0" smtClean="0"/>
              <a:t>Outgassing measurements done for TA6V: &lt; 1x10-12mbar l/s *cm2 at room temperature.</a:t>
            </a:r>
          </a:p>
          <a:p>
            <a:pPr marL="742950" lvl="1" indent="-285750">
              <a:buFont typeface="Arial" panose="020B0604020202020204" pitchFamily="34" charset="0"/>
              <a:buChar char="•"/>
            </a:pPr>
            <a:r>
              <a:rPr lang="en-GB" sz="2000" dirty="0" smtClean="0"/>
              <a:t>Stainless steel: &lt;2x10-11mbar l/s *cm2 at room temperature.</a:t>
            </a:r>
          </a:p>
          <a:p>
            <a:pPr lvl="1"/>
            <a:endParaRPr lang="en-GB" sz="2000" dirty="0"/>
          </a:p>
          <a:p>
            <a:r>
              <a:rPr lang="en-GB" sz="2000" dirty="0" smtClean="0"/>
              <a:t>-</a:t>
            </a:r>
            <a:r>
              <a:rPr lang="en-GB" sz="2000" b="1" dirty="0" smtClean="0"/>
              <a:t>New outgassing results for Graphite will be ready soon, as a new test stand has been build to make these measurements. (None vacuum fired,  room temperature, heating up to 300 degrees). </a:t>
            </a:r>
          </a:p>
          <a:p>
            <a:endParaRPr lang="en-GB" sz="2000" b="1" dirty="0" smtClean="0"/>
          </a:p>
          <a:p>
            <a:r>
              <a:rPr lang="en-GB" sz="2000" b="1" dirty="0" smtClean="0"/>
              <a:t>-Bellow is the outgassing results we have for the Graphite used in the main L4 dumps and test samples.  </a:t>
            </a:r>
          </a:p>
          <a:p>
            <a:pPr marL="800100" lvl="1" indent="-342900">
              <a:buFont typeface="Arial" panose="020B0604020202020204" pitchFamily="34" charset="0"/>
              <a:buChar char="•"/>
            </a:pPr>
            <a:r>
              <a:rPr lang="en-GB" sz="2000" dirty="0" smtClean="0"/>
              <a:t>Graphite vacuum fired twice: 2x10-9mbar l/s *cm2 (room temp, 24 hours of pumping, Samples)</a:t>
            </a:r>
          </a:p>
          <a:p>
            <a:pPr marL="800100" lvl="1" indent="-342900">
              <a:buFont typeface="Arial" panose="020B0604020202020204" pitchFamily="34" charset="0"/>
              <a:buChar char="•"/>
            </a:pPr>
            <a:r>
              <a:rPr lang="en-GB" sz="2000" dirty="0" smtClean="0"/>
              <a:t>Graphite vacuum fired twice: 5.9x10-9mbar l/s *cm2 </a:t>
            </a:r>
            <a:r>
              <a:rPr lang="en-GB" sz="2000" dirty="0"/>
              <a:t>(room </a:t>
            </a:r>
            <a:r>
              <a:rPr lang="en-GB" sz="2000" dirty="0" smtClean="0"/>
              <a:t>temp, 24 hours of pumping, L4)</a:t>
            </a:r>
          </a:p>
          <a:p>
            <a:pPr marL="800100" lvl="1" indent="-342900">
              <a:buFont typeface="Arial" panose="020B0604020202020204" pitchFamily="34" charset="0"/>
              <a:buChar char="•"/>
            </a:pPr>
            <a:r>
              <a:rPr lang="en-GB" sz="2000" dirty="0" smtClean="0"/>
              <a:t>Graphite </a:t>
            </a:r>
            <a:r>
              <a:rPr lang="en-GB" sz="2000" dirty="0"/>
              <a:t>vacuum fired </a:t>
            </a:r>
            <a:r>
              <a:rPr lang="en-GB" sz="2000" dirty="0" smtClean="0"/>
              <a:t>twice: 7x10-9mbar </a:t>
            </a:r>
            <a:r>
              <a:rPr lang="en-GB" sz="2000" dirty="0"/>
              <a:t>l/s *</a:t>
            </a:r>
            <a:r>
              <a:rPr lang="en-GB" sz="2000" dirty="0" smtClean="0"/>
              <a:t>cm2 (100 degrees) </a:t>
            </a:r>
          </a:p>
          <a:p>
            <a:pPr marL="800100" lvl="1" indent="-342900">
              <a:buFont typeface="Arial" panose="020B0604020202020204" pitchFamily="34" charset="0"/>
              <a:buChar char="•"/>
            </a:pPr>
            <a:r>
              <a:rPr lang="en-GB" sz="2000" dirty="0"/>
              <a:t>Graphite vacuum fired twice: </a:t>
            </a:r>
            <a:r>
              <a:rPr lang="en-GB" sz="2000" dirty="0" smtClean="0"/>
              <a:t>1x10-8mbar </a:t>
            </a:r>
            <a:r>
              <a:rPr lang="en-GB" sz="2000" dirty="0"/>
              <a:t>l/s *cm2 </a:t>
            </a:r>
            <a:r>
              <a:rPr lang="en-GB" sz="2000" dirty="0" smtClean="0"/>
              <a:t>(200 </a:t>
            </a:r>
            <a:r>
              <a:rPr lang="en-GB" sz="2000" dirty="0"/>
              <a:t>degrees) </a:t>
            </a:r>
            <a:r>
              <a:rPr lang="en-GB" dirty="0" smtClean="0"/>
              <a:t> </a:t>
            </a:r>
          </a:p>
          <a:p>
            <a:pPr marL="800100" lvl="1" indent="-342900">
              <a:buFont typeface="Arial" panose="020B0604020202020204" pitchFamily="34" charset="0"/>
              <a:buChar char="•"/>
            </a:pPr>
            <a:endParaRPr lang="en-GB" dirty="0"/>
          </a:p>
          <a:p>
            <a:r>
              <a:rPr lang="en-GB" dirty="0" smtClean="0"/>
              <a:t>-</a:t>
            </a:r>
            <a:r>
              <a:rPr lang="en-GB" sz="2000" b="1" dirty="0" smtClean="0"/>
              <a:t>Total outgassing of Absorbers in section 8L4:</a:t>
            </a:r>
          </a:p>
          <a:p>
            <a:pPr marL="800100" lvl="1" indent="-342900">
              <a:buFont typeface="Arial" panose="020B0604020202020204" pitchFamily="34" charset="0"/>
              <a:buChar char="•"/>
            </a:pPr>
            <a:r>
              <a:rPr lang="en-GB" sz="2000" dirty="0" smtClean="0"/>
              <a:t>Graphite at room temperature: (5.9x10-9 mbar l/s*cm2 x 12246 cm2) 	= </a:t>
            </a:r>
            <a:r>
              <a:rPr lang="en-GB" sz="2000" b="1" dirty="0" smtClean="0"/>
              <a:t>7.2 x 10-5mbar l/s</a:t>
            </a:r>
          </a:p>
          <a:p>
            <a:pPr marL="800100" lvl="1" indent="-342900">
              <a:buFont typeface="Arial" panose="020B0604020202020204" pitchFamily="34" charset="0"/>
              <a:buChar char="•"/>
            </a:pPr>
            <a:r>
              <a:rPr lang="en-GB" sz="2000" dirty="0" smtClean="0"/>
              <a:t>Titanium at room temperature  (1x10-12 </a:t>
            </a:r>
            <a:r>
              <a:rPr lang="en-GB" sz="2000" dirty="0"/>
              <a:t>mbar l/s*cm2 x 12246 </a:t>
            </a:r>
            <a:r>
              <a:rPr lang="en-GB" sz="2000" dirty="0" smtClean="0"/>
              <a:t>cm2)	= </a:t>
            </a:r>
            <a:r>
              <a:rPr lang="en-GB" sz="2000" b="1" dirty="0" smtClean="0"/>
              <a:t>1.2 </a:t>
            </a:r>
            <a:r>
              <a:rPr lang="en-GB" sz="2000" b="1" dirty="0"/>
              <a:t>x </a:t>
            </a:r>
            <a:r>
              <a:rPr lang="en-GB" sz="2000" b="1" dirty="0" smtClean="0"/>
              <a:t>10-8mbar </a:t>
            </a:r>
            <a:r>
              <a:rPr lang="en-GB" sz="2000" b="1" dirty="0"/>
              <a:t>l/s</a:t>
            </a:r>
          </a:p>
          <a:p>
            <a:r>
              <a:rPr lang="en-GB" dirty="0" smtClean="0"/>
              <a:t>	</a:t>
            </a:r>
            <a:endParaRPr lang="en-GB" dirty="0"/>
          </a:p>
        </p:txBody>
      </p:sp>
    </p:spTree>
    <p:extLst>
      <p:ext uri="{BB962C8B-B14F-4D97-AF65-F5344CB8AC3E}">
        <p14:creationId xmlns:p14="http://schemas.microsoft.com/office/powerpoint/2010/main" val="2146530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1812" y="7278"/>
            <a:ext cx="9850582" cy="1074821"/>
          </a:xfrm>
        </p:spPr>
        <p:txBody>
          <a:bodyPr>
            <a:normAutofit/>
          </a:bodyPr>
          <a:lstStyle/>
          <a:p>
            <a:r>
              <a:rPr lang="en-GB" dirty="0">
                <a:latin typeface="Arial Rounded MT Bold" panose="020F0704030504030204" pitchFamily="34" charset="0"/>
              </a:rPr>
              <a:t>Pumping speed and </a:t>
            </a:r>
            <a:r>
              <a:rPr lang="en-GB" dirty="0" smtClean="0">
                <a:latin typeface="Arial Rounded MT Bold" panose="020F0704030504030204" pitchFamily="34" charset="0"/>
              </a:rPr>
              <a:t>pressure (4L1)</a:t>
            </a:r>
            <a:endParaRPr lang="en-GB" dirty="0">
              <a:latin typeface="Arial Rounded MT Bold" panose="020F0704030504030204" pitchFamily="34" charset="0"/>
            </a:endParaRPr>
          </a:p>
        </p:txBody>
      </p:sp>
      <p:sp>
        <p:nvSpPr>
          <p:cNvPr id="4" name="Date Placeholder 3"/>
          <p:cNvSpPr>
            <a:spLocks noGrp="1"/>
          </p:cNvSpPr>
          <p:nvPr>
            <p:ph type="dt" sz="half" idx="10"/>
          </p:nvPr>
        </p:nvSpPr>
        <p:spPr>
          <a:xfrm>
            <a:off x="953578" y="6298319"/>
            <a:ext cx="2743200" cy="365125"/>
          </a:xfrm>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6</a:t>
            </a:fld>
            <a:endParaRPr lang="en-GB" dirty="0"/>
          </a:p>
        </p:txBody>
      </p:sp>
      <p:pic>
        <p:nvPicPr>
          <p:cNvPr id="7" name="Picture 6" descr="Picture1.jpg"/>
          <p:cNvPicPr>
            <a:picLocks noChangeAspect="1"/>
          </p:cNvPicPr>
          <p:nvPr/>
        </p:nvPicPr>
        <p:blipFill>
          <a:blip r:embed="rId2" cstate="print"/>
          <a:stretch>
            <a:fillRect/>
          </a:stretch>
        </p:blipFill>
        <p:spPr>
          <a:xfrm>
            <a:off x="-1" y="0"/>
            <a:ext cx="1427145" cy="1090863"/>
          </a:xfrm>
          <a:prstGeom prst="rect">
            <a:avLst/>
          </a:prstGeom>
        </p:spPr>
      </p:pic>
      <p:pic>
        <p:nvPicPr>
          <p:cNvPr id="31" name="Picture 30" descr="Screen Clipping"/>
          <p:cNvPicPr>
            <a:picLocks noChangeAspect="1"/>
          </p:cNvPicPr>
          <p:nvPr/>
        </p:nvPicPr>
        <p:blipFill rotWithShape="1">
          <a:blip r:embed="rId3">
            <a:extLst>
              <a:ext uri="{28A0092B-C50C-407E-A947-70E740481C1C}">
                <a14:useLocalDpi xmlns:a14="http://schemas.microsoft.com/office/drawing/2010/main" val="0"/>
              </a:ext>
            </a:extLst>
          </a:blip>
          <a:srcRect l="31754"/>
          <a:stretch/>
        </p:blipFill>
        <p:spPr>
          <a:xfrm>
            <a:off x="339396" y="1589922"/>
            <a:ext cx="5692542" cy="2645046"/>
          </a:xfrm>
          <a:prstGeom prst="rect">
            <a:avLst/>
          </a:prstGeom>
        </p:spPr>
      </p:pic>
      <p:pic>
        <p:nvPicPr>
          <p:cNvPr id="32" name="Picture 31"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2888" y="1147583"/>
            <a:ext cx="5979112" cy="4312124"/>
          </a:xfrm>
          <a:prstGeom prst="rect">
            <a:avLst/>
          </a:prstGeom>
        </p:spPr>
      </p:pic>
      <p:pic>
        <p:nvPicPr>
          <p:cNvPr id="33" name="Picture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65350" y="1269962"/>
            <a:ext cx="1357063" cy="1264893"/>
          </a:xfrm>
          <a:prstGeom prst="rect">
            <a:avLst/>
          </a:prstGeom>
          <a:solidFill>
            <a:srgbClr val="FFFFFF">
              <a:shade val="85000"/>
            </a:srgbClr>
          </a:solidFill>
          <a:ln w="3175" cap="sq">
            <a:solidFill>
              <a:srgbClr val="00B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4" name="TextBox 33"/>
          <p:cNvSpPr txBox="1"/>
          <p:nvPr/>
        </p:nvSpPr>
        <p:spPr>
          <a:xfrm>
            <a:off x="339396" y="4859543"/>
            <a:ext cx="6196597"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GB" sz="2400" dirty="0" smtClean="0"/>
              <a:t>For the installation of the new FWS scanners  (similar to the new scraper installation) a vacuum Molflow simulation were performed </a:t>
            </a:r>
            <a:endParaRPr lang="en-GB" sz="2400" dirty="0"/>
          </a:p>
        </p:txBody>
      </p:sp>
    </p:spTree>
    <p:extLst>
      <p:ext uri="{BB962C8B-B14F-4D97-AF65-F5344CB8AC3E}">
        <p14:creationId xmlns:p14="http://schemas.microsoft.com/office/powerpoint/2010/main" val="31035492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1812" y="0"/>
            <a:ext cx="9850582" cy="1074821"/>
          </a:xfrm>
        </p:spPr>
        <p:txBody>
          <a:bodyPr>
            <a:normAutofit/>
          </a:bodyPr>
          <a:lstStyle/>
          <a:p>
            <a:r>
              <a:rPr lang="en-GB" dirty="0">
                <a:latin typeface="Arial Rounded MT Bold" panose="020F0704030504030204" pitchFamily="34" charset="0"/>
              </a:rPr>
              <a:t>Pumping speed and </a:t>
            </a:r>
            <a:r>
              <a:rPr lang="en-GB" dirty="0" smtClean="0">
                <a:latin typeface="Arial Rounded MT Bold" panose="020F0704030504030204" pitchFamily="34" charset="0"/>
              </a:rPr>
              <a:t>pressure (8L4)</a:t>
            </a:r>
            <a:endParaRPr lang="en-GB" dirty="0">
              <a:latin typeface="Arial Rounded MT Bold" panose="020F0704030504030204" pitchFamily="34" charset="0"/>
            </a:endParaRPr>
          </a:p>
        </p:txBody>
      </p:sp>
      <p:sp>
        <p:nvSpPr>
          <p:cNvPr id="4" name="Date Placeholder 3"/>
          <p:cNvSpPr>
            <a:spLocks noGrp="1"/>
          </p:cNvSpPr>
          <p:nvPr>
            <p:ph type="dt" sz="half" idx="10"/>
          </p:nvPr>
        </p:nvSpPr>
        <p:spPr>
          <a:xfrm>
            <a:off x="953578" y="6298319"/>
            <a:ext cx="2743200" cy="365125"/>
          </a:xfrm>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7</a:t>
            </a:fld>
            <a:endParaRPr lang="en-GB" dirty="0"/>
          </a:p>
        </p:txBody>
      </p:sp>
      <p:pic>
        <p:nvPicPr>
          <p:cNvPr id="7" name="Picture 6" descr="Picture1.jpg"/>
          <p:cNvPicPr>
            <a:picLocks noChangeAspect="1"/>
          </p:cNvPicPr>
          <p:nvPr/>
        </p:nvPicPr>
        <p:blipFill>
          <a:blip r:embed="rId2" cstate="print"/>
          <a:stretch>
            <a:fillRect/>
          </a:stretch>
        </p:blipFill>
        <p:spPr>
          <a:xfrm>
            <a:off x="-1" y="0"/>
            <a:ext cx="1427145" cy="1090863"/>
          </a:xfrm>
          <a:prstGeom prst="rect">
            <a:avLst/>
          </a:prstGeom>
        </p:spPr>
      </p:pic>
      <p:pic>
        <p:nvPicPr>
          <p:cNvPr id="13" name="Content Placeholder 12" descr="Screen Clipping"/>
          <p:cNvPicPr>
            <a:picLocks noGrp="1" noChangeAspect="1"/>
          </p:cNvPicPr>
          <p:nvPr>
            <p:ph idx="1"/>
          </p:nvPr>
        </p:nvPicPr>
        <p:blipFill rotWithShape="1">
          <a:blip r:embed="rId3">
            <a:extLst>
              <a:ext uri="{28A0092B-C50C-407E-A947-70E740481C1C}">
                <a14:useLocalDpi xmlns:a14="http://schemas.microsoft.com/office/drawing/2010/main" val="0"/>
              </a:ext>
            </a:extLst>
          </a:blip>
          <a:srcRect l="32786" t="36245" b="15341"/>
          <a:stretch/>
        </p:blipFill>
        <p:spPr>
          <a:xfrm>
            <a:off x="1626542" y="3010937"/>
            <a:ext cx="8508836" cy="3600369"/>
          </a:xfrm>
          <a:ln w="31750">
            <a:solidFill>
              <a:schemeClr val="accent6"/>
            </a:solidFill>
          </a:ln>
        </p:spPr>
      </p:pic>
      <p:sp>
        <p:nvSpPr>
          <p:cNvPr id="3" name="Rounded Rectangle 2"/>
          <p:cNvSpPr/>
          <p:nvPr/>
        </p:nvSpPr>
        <p:spPr>
          <a:xfrm>
            <a:off x="2131812" y="4033901"/>
            <a:ext cx="263138" cy="1554439"/>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dirty="0" smtClean="0"/>
              <a:t>Old  scraper</a:t>
            </a:r>
            <a:endParaRPr lang="en-GB" dirty="0"/>
          </a:p>
        </p:txBody>
      </p:sp>
      <p:sp>
        <p:nvSpPr>
          <p:cNvPr id="8" name="Rounded Rectangle 7"/>
          <p:cNvSpPr/>
          <p:nvPr/>
        </p:nvSpPr>
        <p:spPr>
          <a:xfrm>
            <a:off x="7057103" y="3302958"/>
            <a:ext cx="818536" cy="2537403"/>
          </a:xfrm>
          <a:prstGeom prst="round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p:spPr>
        <p:style>
          <a:lnRef idx="2">
            <a:schemeClr val="accent1">
              <a:shade val="50000"/>
            </a:schemeClr>
          </a:lnRef>
          <a:fillRef idx="1003">
            <a:schemeClr val="dk1"/>
          </a:fillRef>
          <a:effectRef idx="0">
            <a:schemeClr val="accent1"/>
          </a:effectRef>
          <a:fontRef idx="minor">
            <a:schemeClr val="lt1"/>
          </a:fontRef>
        </p:style>
        <p:txBody>
          <a:bodyPr vert="vert270" rtlCol="0" anchor="ctr"/>
          <a:lstStyle/>
          <a:p>
            <a:pPr algn="ctr"/>
            <a:r>
              <a:rPr lang="en-GB" dirty="0" smtClean="0"/>
              <a:t>New scraper</a:t>
            </a:r>
            <a:endParaRPr lang="en-GB" dirty="0"/>
          </a:p>
        </p:txBody>
      </p:sp>
      <p:sp>
        <p:nvSpPr>
          <p:cNvPr id="11" name="Right Arrow 10"/>
          <p:cNvSpPr/>
          <p:nvPr/>
        </p:nvSpPr>
        <p:spPr>
          <a:xfrm rot="5400000">
            <a:off x="8174750" y="3082274"/>
            <a:ext cx="2433663" cy="2422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ight Arrow 11"/>
          <p:cNvSpPr/>
          <p:nvPr/>
        </p:nvSpPr>
        <p:spPr>
          <a:xfrm rot="5400000">
            <a:off x="6588224" y="2688734"/>
            <a:ext cx="1756292" cy="3184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p:cNvSpPr txBox="1"/>
          <p:nvPr/>
        </p:nvSpPr>
        <p:spPr>
          <a:xfrm>
            <a:off x="8743289" y="1083677"/>
            <a:ext cx="3448711"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dirty="0" smtClean="0"/>
              <a:t>Pressure: 1.4x10</a:t>
            </a:r>
            <a:r>
              <a:rPr lang="en-GB" baseline="30000" dirty="0" smtClean="0">
                <a:cs typeface="Utsaah" panose="020B0604020202020204" pitchFamily="34" charset="0"/>
              </a:rPr>
              <a:t>-8</a:t>
            </a:r>
            <a:r>
              <a:rPr lang="en-GB" dirty="0" smtClean="0"/>
              <a:t>mbar (&gt;4 weeks)</a:t>
            </a:r>
          </a:p>
          <a:p>
            <a:r>
              <a:rPr lang="en-GB" dirty="0" smtClean="0"/>
              <a:t>Total outgassing: 4x10</a:t>
            </a:r>
            <a:r>
              <a:rPr lang="en-GB" baseline="30000" dirty="0">
                <a:cs typeface="Utsaah" panose="020B0604020202020204" pitchFamily="34" charset="0"/>
              </a:rPr>
              <a:t>-6</a:t>
            </a:r>
            <a:r>
              <a:rPr lang="en-GB" dirty="0" smtClean="0"/>
              <a:t> mbar l/s</a:t>
            </a:r>
          </a:p>
          <a:p>
            <a:r>
              <a:rPr lang="en-GB" dirty="0"/>
              <a:t>(Little or no activation of VPS) </a:t>
            </a:r>
          </a:p>
        </p:txBody>
      </p:sp>
      <p:sp>
        <p:nvSpPr>
          <p:cNvPr id="14" name="TextBox 13"/>
          <p:cNvSpPr txBox="1"/>
          <p:nvPr/>
        </p:nvSpPr>
        <p:spPr>
          <a:xfrm>
            <a:off x="-23788" y="1084195"/>
            <a:ext cx="3507205"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dirty="0" smtClean="0"/>
              <a:t>Pressure: 1.4x10</a:t>
            </a:r>
            <a:r>
              <a:rPr lang="en-GB" baseline="30000" dirty="0" smtClean="0">
                <a:cs typeface="Utsaah" panose="020B0604020202020204" pitchFamily="34" charset="0"/>
              </a:rPr>
              <a:t>-9</a:t>
            </a:r>
            <a:r>
              <a:rPr lang="en-GB" dirty="0" smtClean="0"/>
              <a:t>mbar (&gt; 4 weeks)</a:t>
            </a:r>
          </a:p>
          <a:p>
            <a:r>
              <a:rPr lang="en-GB" dirty="0" smtClean="0"/>
              <a:t>Total outgassing: 6x10</a:t>
            </a:r>
            <a:r>
              <a:rPr lang="en-GB" baseline="30000" dirty="0" smtClean="0">
                <a:cs typeface="Utsaah" panose="020B0604020202020204" pitchFamily="34" charset="0"/>
              </a:rPr>
              <a:t>-7</a:t>
            </a:r>
            <a:r>
              <a:rPr lang="en-GB" dirty="0" smtClean="0"/>
              <a:t> mbar l/s</a:t>
            </a:r>
          </a:p>
          <a:p>
            <a:r>
              <a:rPr lang="en-GB" dirty="0" smtClean="0"/>
              <a:t>(Little or no activation of VPS) </a:t>
            </a:r>
            <a:endParaRPr lang="en-GB" dirty="0"/>
          </a:p>
        </p:txBody>
      </p:sp>
      <p:sp>
        <p:nvSpPr>
          <p:cNvPr id="28" name="TextBox 27"/>
          <p:cNvSpPr txBox="1"/>
          <p:nvPr/>
        </p:nvSpPr>
        <p:spPr>
          <a:xfrm>
            <a:off x="4010581" y="1033697"/>
            <a:ext cx="4482671" cy="2308324"/>
          </a:xfrm>
          <a:prstGeom prst="rect">
            <a:avLst/>
          </a:prstGeom>
          <a:gradFill>
            <a:gsLst>
              <a:gs pos="36000">
                <a:srgbClr val="FF0000"/>
              </a:gs>
              <a:gs pos="74000">
                <a:schemeClr val="accent5">
                  <a:satMod val="110000"/>
                  <a:lumMod val="100000"/>
                  <a:shade val="100000"/>
                </a:schemeClr>
              </a:gs>
              <a:gs pos="100000">
                <a:schemeClr val="accent5">
                  <a:lumMod val="99000"/>
                  <a:satMod val="120000"/>
                  <a:shade val="78000"/>
                </a:schemeClr>
              </a:gs>
            </a:gsLst>
          </a:gradFill>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dirty="0" smtClean="0">
                <a:latin typeface="Arial Rounded MT Bold" panose="020F0704030504030204" pitchFamily="34" charset="0"/>
              </a:rPr>
              <a:t>Expected pressure at scrapper will be 2 x 10</a:t>
            </a:r>
            <a:r>
              <a:rPr lang="en-GB" baseline="30000" dirty="0" smtClean="0">
                <a:latin typeface="Arial Rounded MT Bold" panose="020F0704030504030204" pitchFamily="34" charset="0"/>
                <a:cs typeface="Utsaah" panose="020B0604020202020204" pitchFamily="34" charset="0"/>
              </a:rPr>
              <a:t>-7</a:t>
            </a:r>
            <a:r>
              <a:rPr lang="en-GB" dirty="0" smtClean="0">
                <a:latin typeface="Arial Rounded MT Bold" panose="020F0704030504030204" pitchFamily="34" charset="0"/>
              </a:rPr>
              <a:t> mbar after 24 hours of pumping at room temperature, if graphite is used.</a:t>
            </a:r>
          </a:p>
          <a:p>
            <a:endParaRPr lang="en-GB" dirty="0">
              <a:latin typeface="Arial Rounded MT Bold" panose="020F0704030504030204" pitchFamily="34" charset="0"/>
            </a:endParaRPr>
          </a:p>
          <a:p>
            <a:r>
              <a:rPr lang="en-GB" dirty="0" smtClean="0">
                <a:latin typeface="Arial Rounded MT Bold" panose="020F0704030504030204" pitchFamily="34" charset="0"/>
              </a:rPr>
              <a:t>No pump down or limit pressure change will be observed if Titanium is used as scraper material.</a:t>
            </a:r>
            <a:endParaRPr lang="en-GB" dirty="0">
              <a:latin typeface="Arial Rounded MT Bold" panose="020F0704030504030204" pitchFamily="34" charset="0"/>
            </a:endParaRPr>
          </a:p>
        </p:txBody>
      </p:sp>
      <p:pic>
        <p:nvPicPr>
          <p:cNvPr id="9" name="Picture 8"/>
          <p:cNvPicPr>
            <a:picLocks noChangeAspect="1"/>
          </p:cNvPicPr>
          <p:nvPr/>
        </p:nvPicPr>
        <p:blipFill>
          <a:blip r:embed="rId4"/>
          <a:stretch>
            <a:fillRect/>
          </a:stretch>
        </p:blipFill>
        <p:spPr>
          <a:xfrm>
            <a:off x="2165884" y="1969817"/>
            <a:ext cx="248649" cy="2221263"/>
          </a:xfrm>
          <a:prstGeom prst="rect">
            <a:avLst/>
          </a:prstGeom>
        </p:spPr>
      </p:pic>
      <p:sp>
        <p:nvSpPr>
          <p:cNvPr id="15" name="TextBox 14"/>
          <p:cNvSpPr txBox="1"/>
          <p:nvPr/>
        </p:nvSpPr>
        <p:spPr>
          <a:xfrm>
            <a:off x="-5067" y="2078233"/>
            <a:ext cx="3162928" cy="1200329"/>
          </a:xfrm>
          <a:prstGeom prst="rect">
            <a:avLst/>
          </a:prstGeom>
          <a:solidFill>
            <a:srgbClr val="92D050"/>
          </a:solidFill>
        </p:spPr>
        <p:txBody>
          <a:bodyPr wrap="square" rtlCol="0">
            <a:spAutoFit/>
          </a:bodyPr>
          <a:lstStyle/>
          <a:p>
            <a:r>
              <a:rPr lang="en-GB" dirty="0"/>
              <a:t>Pressure: </a:t>
            </a:r>
            <a:r>
              <a:rPr lang="en-GB" dirty="0" smtClean="0"/>
              <a:t>8x10</a:t>
            </a:r>
            <a:r>
              <a:rPr lang="en-GB" baseline="30000" dirty="0" smtClean="0">
                <a:cs typeface="Utsaah" panose="020B0604020202020204" pitchFamily="34" charset="0"/>
              </a:rPr>
              <a:t>-8</a:t>
            </a:r>
            <a:r>
              <a:rPr lang="en-GB" dirty="0" smtClean="0"/>
              <a:t>mbar (Graphite)</a:t>
            </a:r>
          </a:p>
          <a:p>
            <a:r>
              <a:rPr lang="en-GB" dirty="0"/>
              <a:t>Pressure: </a:t>
            </a:r>
            <a:r>
              <a:rPr lang="en-GB" dirty="0" smtClean="0"/>
              <a:t>&lt;2x10</a:t>
            </a:r>
            <a:r>
              <a:rPr lang="en-GB" baseline="30000" dirty="0" smtClean="0">
                <a:cs typeface="Utsaah" panose="020B0604020202020204" pitchFamily="34" charset="0"/>
              </a:rPr>
              <a:t>-8</a:t>
            </a:r>
            <a:r>
              <a:rPr lang="en-GB" dirty="0" smtClean="0"/>
              <a:t>mbar (Ti) </a:t>
            </a:r>
            <a:endParaRPr lang="en-GB" dirty="0"/>
          </a:p>
          <a:p>
            <a:r>
              <a:rPr lang="en-GB" dirty="0" smtClean="0"/>
              <a:t>(after 24 hours with scraper, scaled from FWS)</a:t>
            </a:r>
            <a:endParaRPr lang="en-GB" dirty="0"/>
          </a:p>
        </p:txBody>
      </p:sp>
      <p:sp>
        <p:nvSpPr>
          <p:cNvPr id="16" name="Rectangle 15"/>
          <p:cNvSpPr/>
          <p:nvPr/>
        </p:nvSpPr>
        <p:spPr>
          <a:xfrm>
            <a:off x="8743289" y="2074606"/>
            <a:ext cx="3386435" cy="1200329"/>
          </a:xfrm>
          <a:prstGeom prst="rect">
            <a:avLst/>
          </a:prstGeom>
          <a:solidFill>
            <a:srgbClr val="92D050"/>
          </a:solidFill>
          <a:ln>
            <a:solidFill>
              <a:srgbClr val="00B050"/>
            </a:solidFill>
          </a:ln>
        </p:spPr>
        <p:txBody>
          <a:bodyPr wrap="square">
            <a:spAutoFit/>
          </a:bodyPr>
          <a:lstStyle/>
          <a:p>
            <a:r>
              <a:rPr lang="en-GB" dirty="0"/>
              <a:t>Pressure: </a:t>
            </a:r>
            <a:r>
              <a:rPr lang="en-GB" dirty="0" smtClean="0"/>
              <a:t>9x10</a:t>
            </a:r>
            <a:r>
              <a:rPr lang="en-GB" baseline="30000" dirty="0" smtClean="0">
                <a:cs typeface="Utsaah" panose="020B0604020202020204" pitchFamily="34" charset="0"/>
              </a:rPr>
              <a:t>-8</a:t>
            </a:r>
            <a:r>
              <a:rPr lang="en-GB" dirty="0" smtClean="0"/>
              <a:t>mbar (Graphite)</a:t>
            </a:r>
          </a:p>
          <a:p>
            <a:r>
              <a:rPr lang="en-GB" dirty="0"/>
              <a:t>Pressure: </a:t>
            </a:r>
            <a:r>
              <a:rPr lang="en-GB" dirty="0" smtClean="0"/>
              <a:t>&lt;4x10</a:t>
            </a:r>
            <a:r>
              <a:rPr lang="en-GB" baseline="30000" dirty="0" smtClean="0">
                <a:cs typeface="Utsaah" panose="020B0604020202020204" pitchFamily="34" charset="0"/>
              </a:rPr>
              <a:t>-8</a:t>
            </a:r>
            <a:r>
              <a:rPr lang="en-GB" dirty="0" smtClean="0"/>
              <a:t>mbar (Ti) </a:t>
            </a:r>
            <a:endParaRPr lang="en-GB" dirty="0"/>
          </a:p>
          <a:p>
            <a:r>
              <a:rPr lang="en-GB" dirty="0" smtClean="0"/>
              <a:t>(</a:t>
            </a:r>
            <a:r>
              <a:rPr lang="en-GB" dirty="0"/>
              <a:t>after 24 hours with scraper, scaled from FWS)</a:t>
            </a:r>
          </a:p>
        </p:txBody>
      </p:sp>
    </p:spTree>
    <p:extLst>
      <p:ext uri="{BB962C8B-B14F-4D97-AF65-F5344CB8AC3E}">
        <p14:creationId xmlns:p14="http://schemas.microsoft.com/office/powerpoint/2010/main" val="3263109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6778" y="135308"/>
            <a:ext cx="4018265" cy="1074821"/>
          </a:xfrm>
        </p:spPr>
        <p:txBody>
          <a:bodyPr>
            <a:normAutofit fontScale="90000"/>
          </a:bodyPr>
          <a:lstStyle/>
          <a:p>
            <a:r>
              <a:rPr lang="en-GB" dirty="0" smtClean="0">
                <a:latin typeface="Arial Rounded MT Bold" panose="020F0704030504030204" pitchFamily="34" charset="0"/>
              </a:rPr>
              <a:t>Summery slide</a:t>
            </a:r>
            <a:endParaRPr lang="en-GB" dirty="0">
              <a:latin typeface="Arial Rounded MT Bold" panose="020F0704030504030204" pitchFamily="34" charset="0"/>
            </a:endParaRPr>
          </a:p>
        </p:txBody>
      </p:sp>
      <p:sp>
        <p:nvSpPr>
          <p:cNvPr id="4" name="Date Placeholder 3"/>
          <p:cNvSpPr>
            <a:spLocks noGrp="1"/>
          </p:cNvSpPr>
          <p:nvPr>
            <p:ph type="dt" sz="half" idx="10"/>
          </p:nvPr>
        </p:nvSpPr>
        <p:spPr>
          <a:xfrm>
            <a:off x="953578" y="6298319"/>
            <a:ext cx="2743200" cy="365125"/>
          </a:xfrm>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8</a:t>
            </a:fld>
            <a:endParaRPr lang="en-GB" dirty="0"/>
          </a:p>
        </p:txBody>
      </p:sp>
      <p:pic>
        <p:nvPicPr>
          <p:cNvPr id="7" name="Picture 6" descr="Picture1.jpg"/>
          <p:cNvPicPr>
            <a:picLocks noChangeAspect="1"/>
          </p:cNvPicPr>
          <p:nvPr/>
        </p:nvPicPr>
        <p:blipFill>
          <a:blip r:embed="rId2" cstate="print"/>
          <a:stretch>
            <a:fillRect/>
          </a:stretch>
        </p:blipFill>
        <p:spPr>
          <a:xfrm>
            <a:off x="-1" y="0"/>
            <a:ext cx="1427145" cy="1090863"/>
          </a:xfrm>
          <a:prstGeom prst="rect">
            <a:avLst/>
          </a:prstGeom>
        </p:spPr>
      </p:pic>
      <p:sp>
        <p:nvSpPr>
          <p:cNvPr id="28" name="TextBox 27"/>
          <p:cNvSpPr txBox="1"/>
          <p:nvPr/>
        </p:nvSpPr>
        <p:spPr>
          <a:xfrm>
            <a:off x="713570" y="1663265"/>
            <a:ext cx="9507061" cy="4093428"/>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buFont typeface="Arial" panose="020B0604020202020204" pitchFamily="34" charset="0"/>
              <a:buChar char="•"/>
            </a:pPr>
            <a:r>
              <a:rPr lang="en-GB" sz="2000" dirty="0" smtClean="0">
                <a:latin typeface="Arial Rounded MT Bold" panose="020F0704030504030204" pitchFamily="34" charset="0"/>
              </a:rPr>
              <a:t>Expected pressure at scrapper will be 2 x 10</a:t>
            </a:r>
            <a:r>
              <a:rPr lang="en-GB" sz="2000" baseline="30000" dirty="0" smtClean="0">
                <a:latin typeface="Arial Rounded MT Bold" panose="020F0704030504030204" pitchFamily="34" charset="0"/>
                <a:cs typeface="Utsaah" panose="020B0604020202020204" pitchFamily="34" charset="0"/>
              </a:rPr>
              <a:t>-7</a:t>
            </a:r>
            <a:r>
              <a:rPr lang="en-GB" sz="2000" dirty="0" smtClean="0">
                <a:latin typeface="Arial Rounded MT Bold" panose="020F0704030504030204" pitchFamily="34" charset="0"/>
              </a:rPr>
              <a:t> mbar after 24 hours of pumping at room temperature, if graphite is used.</a:t>
            </a:r>
          </a:p>
          <a:p>
            <a:endParaRPr lang="en-GB" sz="2000" dirty="0">
              <a:latin typeface="Arial Rounded MT Bold" panose="020F0704030504030204" pitchFamily="34" charset="0"/>
            </a:endParaRPr>
          </a:p>
          <a:p>
            <a:pPr marL="285750" indent="-285750">
              <a:buFont typeface="Arial" panose="020B0604020202020204" pitchFamily="34" charset="0"/>
              <a:buChar char="•"/>
            </a:pPr>
            <a:r>
              <a:rPr lang="en-GB" sz="2000" dirty="0" smtClean="0">
                <a:latin typeface="Arial Rounded MT Bold" panose="020F0704030504030204" pitchFamily="34" charset="0"/>
              </a:rPr>
              <a:t>No change in pump down time or limit pressure will be observed if Titanium is used as scraper material.</a:t>
            </a:r>
          </a:p>
          <a:p>
            <a:pPr marL="285750" indent="-285750">
              <a:buFont typeface="Arial" panose="020B0604020202020204" pitchFamily="34" charset="0"/>
              <a:buChar char="•"/>
            </a:pPr>
            <a:endParaRPr lang="en-GB" sz="2000" dirty="0">
              <a:latin typeface="Arial Rounded MT Bold" panose="020F0704030504030204" pitchFamily="34" charset="0"/>
            </a:endParaRPr>
          </a:p>
          <a:p>
            <a:pPr marL="285750" indent="-285750">
              <a:buFont typeface="Arial" panose="020B0604020202020204" pitchFamily="34" charset="0"/>
              <a:buChar char="•"/>
            </a:pPr>
            <a:r>
              <a:rPr lang="en-GB" sz="2000" dirty="0" smtClean="0">
                <a:latin typeface="Arial Rounded MT Bold" panose="020F0704030504030204" pitchFamily="34" charset="0"/>
              </a:rPr>
              <a:t>The pressure will recuperate with time, but it might also be higher if the scrapers are used during the first days after an intervention due to temperature increase, as no cooling is foreseen. </a:t>
            </a:r>
          </a:p>
          <a:p>
            <a:pPr marL="285750" indent="-285750">
              <a:buFont typeface="Arial" panose="020B0604020202020204" pitchFamily="34" charset="0"/>
              <a:buChar char="•"/>
            </a:pPr>
            <a:endParaRPr lang="en-GB" sz="2000" dirty="0">
              <a:latin typeface="Arial Rounded MT Bold" panose="020F0704030504030204" pitchFamily="34" charset="0"/>
            </a:endParaRPr>
          </a:p>
          <a:p>
            <a:pPr marL="285750" indent="-285750">
              <a:buFont typeface="Arial" panose="020B0604020202020204" pitchFamily="34" charset="0"/>
              <a:buChar char="•"/>
            </a:pPr>
            <a:r>
              <a:rPr lang="en-GB" sz="2000" dirty="0" smtClean="0">
                <a:latin typeface="Arial Rounded MT Bold" panose="020F0704030504030204" pitchFamily="34" charset="0"/>
              </a:rPr>
              <a:t>TE/VSC would recommend to use </a:t>
            </a:r>
            <a:r>
              <a:rPr lang="en-GB" sz="2000" dirty="0" err="1" smtClean="0">
                <a:latin typeface="Arial Rounded MT Bold" panose="020F0704030504030204" pitchFamily="34" charset="0"/>
              </a:rPr>
              <a:t>Ti</a:t>
            </a:r>
            <a:r>
              <a:rPr lang="en-GB" sz="2000" dirty="0" smtClean="0">
                <a:latin typeface="Arial Rounded MT Bold" panose="020F0704030504030204" pitchFamily="34" charset="0"/>
              </a:rPr>
              <a:t>, as we cannot make a bakeout of this sector and difficult to add extra pumping to compensated for increased outgassing from the Graphite.  </a:t>
            </a:r>
            <a:endParaRPr lang="en-GB" sz="2000" dirty="0">
              <a:latin typeface="Arial Rounded MT Bold" panose="020F0704030504030204" pitchFamily="34" charset="0"/>
            </a:endParaRPr>
          </a:p>
        </p:txBody>
      </p:sp>
    </p:spTree>
    <p:extLst>
      <p:ext uri="{BB962C8B-B14F-4D97-AF65-F5344CB8AC3E}">
        <p14:creationId xmlns:p14="http://schemas.microsoft.com/office/powerpoint/2010/main" val="12402096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8890" y="-28203"/>
            <a:ext cx="7787149" cy="1074821"/>
          </a:xfrm>
        </p:spPr>
        <p:txBody>
          <a:bodyPr>
            <a:normAutofit/>
          </a:bodyPr>
          <a:lstStyle/>
          <a:p>
            <a:r>
              <a:rPr lang="en-GB" dirty="0" smtClean="0">
                <a:latin typeface="Arial Rounded MT Bold" panose="020F0704030504030204" pitchFamily="34" charset="0"/>
              </a:rPr>
              <a:t>Mechanical modification </a:t>
            </a:r>
            <a:endParaRPr lang="en-GB" dirty="0">
              <a:latin typeface="Arial Rounded MT Bold" panose="020F0704030504030204" pitchFamily="34" charset="0"/>
            </a:endParaRPr>
          </a:p>
        </p:txBody>
      </p:sp>
      <p:sp>
        <p:nvSpPr>
          <p:cNvPr id="4" name="Date Placeholder 3"/>
          <p:cNvSpPr>
            <a:spLocks noGrp="1"/>
          </p:cNvSpPr>
          <p:nvPr>
            <p:ph type="dt" sz="half" idx="10"/>
          </p:nvPr>
        </p:nvSpPr>
        <p:spPr>
          <a:xfrm>
            <a:off x="953578" y="6298319"/>
            <a:ext cx="2743200" cy="365125"/>
          </a:xfrm>
        </p:spPr>
        <p:txBody>
          <a:bodyPr/>
          <a:lstStyle/>
          <a:p>
            <a:fld id="{93245C16-A74A-4A32-835A-AD511F29B89C}" type="datetime1">
              <a:rPr lang="en-GB" smtClean="0"/>
              <a:t>22/11/2016</a:t>
            </a:fld>
            <a:endParaRPr lang="en-GB" dirty="0"/>
          </a:p>
        </p:txBody>
      </p:sp>
      <p:sp>
        <p:nvSpPr>
          <p:cNvPr id="5" name="Footer Placeholder 4"/>
          <p:cNvSpPr>
            <a:spLocks noGrp="1"/>
          </p:cNvSpPr>
          <p:nvPr>
            <p:ph type="ftr" sz="quarter" idx="11"/>
          </p:nvPr>
        </p:nvSpPr>
        <p:spPr/>
        <p:txBody>
          <a:bodyPr/>
          <a:lstStyle/>
          <a:p>
            <a:r>
              <a:rPr lang="en-GB" dirty="0" smtClean="0"/>
              <a:t>Jan Hansen</a:t>
            </a:r>
            <a:endParaRPr lang="en-GB" dirty="0"/>
          </a:p>
        </p:txBody>
      </p:sp>
      <p:sp>
        <p:nvSpPr>
          <p:cNvPr id="6" name="Slide Number Placeholder 5"/>
          <p:cNvSpPr>
            <a:spLocks noGrp="1"/>
          </p:cNvSpPr>
          <p:nvPr>
            <p:ph type="sldNum" sz="quarter" idx="12"/>
          </p:nvPr>
        </p:nvSpPr>
        <p:spPr/>
        <p:txBody>
          <a:bodyPr/>
          <a:lstStyle/>
          <a:p>
            <a:fld id="{58CD82DD-9347-45A3-BC5A-17FCA0356678}" type="slidenum">
              <a:rPr lang="en-GB" smtClean="0"/>
              <a:t>9</a:t>
            </a:fld>
            <a:endParaRPr lang="en-GB" dirty="0"/>
          </a:p>
        </p:txBody>
      </p:sp>
      <p:pic>
        <p:nvPicPr>
          <p:cNvPr id="7" name="Picture 6" descr="Picture1.jpg"/>
          <p:cNvPicPr>
            <a:picLocks noChangeAspect="1"/>
          </p:cNvPicPr>
          <p:nvPr/>
        </p:nvPicPr>
        <p:blipFill>
          <a:blip r:embed="rId2" cstate="print"/>
          <a:stretch>
            <a:fillRect/>
          </a:stretch>
        </p:blipFill>
        <p:spPr>
          <a:xfrm>
            <a:off x="-1" y="0"/>
            <a:ext cx="1427145" cy="1090863"/>
          </a:xfrm>
          <a:prstGeom prst="rect">
            <a:avLst/>
          </a:prstGeom>
        </p:spPr>
      </p:pic>
      <p:pic>
        <p:nvPicPr>
          <p:cNvPr id="1026" name="Picture 1" descr="image002"/>
          <p:cNvPicPr>
            <a:picLocks noChangeAspect="1" noChangeArrowheads="1"/>
          </p:cNvPicPr>
          <p:nvPr/>
        </p:nvPicPr>
        <p:blipFill rotWithShape="1">
          <a:blip r:embed="rId3">
            <a:extLst>
              <a:ext uri="{28A0092B-C50C-407E-A947-70E740481C1C}">
                <a14:useLocalDpi xmlns:a14="http://schemas.microsoft.com/office/drawing/2010/main" val="0"/>
              </a:ext>
            </a:extLst>
          </a:blip>
          <a:srcRect b="46935"/>
          <a:stretch/>
        </p:blipFill>
        <p:spPr bwMode="auto">
          <a:xfrm>
            <a:off x="2209323" y="1986648"/>
            <a:ext cx="7314468" cy="350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62000" y="5552385"/>
            <a:ext cx="10314039" cy="707886"/>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2000" dirty="0" smtClean="0"/>
              <a:t>In the existing installation the vacuum chamber is free. In the new install it will be fixed so the  installation must be design with a bellows each side (see functional design report)</a:t>
            </a:r>
            <a:endParaRPr lang="en-GB" sz="2000" dirty="0"/>
          </a:p>
        </p:txBody>
      </p:sp>
      <p:sp>
        <p:nvSpPr>
          <p:cNvPr id="8" name="Right Arrow 7"/>
          <p:cNvSpPr/>
          <p:nvPr/>
        </p:nvSpPr>
        <p:spPr>
          <a:xfrm rot="15858525">
            <a:off x="4027108" y="4335034"/>
            <a:ext cx="1985670" cy="34819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Down Arrow 8"/>
          <p:cNvSpPr/>
          <p:nvPr/>
        </p:nvSpPr>
        <p:spPr>
          <a:xfrm rot="11923728">
            <a:off x="5763316" y="3804849"/>
            <a:ext cx="278638" cy="169976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1" name="Picture 10"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486" y="1046618"/>
            <a:ext cx="3357959" cy="2557017"/>
          </a:xfrm>
          <a:prstGeom prst="rect">
            <a:avLst/>
          </a:prstGeom>
        </p:spPr>
      </p:pic>
      <p:pic>
        <p:nvPicPr>
          <p:cNvPr id="12" name="Picture 11"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21399" y="1011671"/>
            <a:ext cx="3570601" cy="2729630"/>
          </a:xfrm>
          <a:prstGeom prst="rect">
            <a:avLst/>
          </a:prstGeom>
        </p:spPr>
      </p:pic>
      <p:sp>
        <p:nvSpPr>
          <p:cNvPr id="13" name="Down Arrow 12"/>
          <p:cNvSpPr/>
          <p:nvPr/>
        </p:nvSpPr>
        <p:spPr>
          <a:xfrm rot="2225109">
            <a:off x="7835491" y="2623179"/>
            <a:ext cx="513266" cy="18709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ight Arrow 13"/>
          <p:cNvSpPr/>
          <p:nvPr/>
        </p:nvSpPr>
        <p:spPr>
          <a:xfrm rot="1273242">
            <a:off x="2482510" y="2520874"/>
            <a:ext cx="122969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9204908" y="2763190"/>
            <a:ext cx="1908313" cy="369332"/>
          </a:xfrm>
          <a:prstGeom prst="rect">
            <a:avLst/>
          </a:prstGeom>
          <a:noFill/>
        </p:spPr>
        <p:txBody>
          <a:bodyPr wrap="square" rtlCol="0">
            <a:spAutoFit/>
          </a:bodyPr>
          <a:lstStyle/>
          <a:p>
            <a:r>
              <a:rPr lang="en-GB" dirty="0" smtClean="0"/>
              <a:t>SI-3.49.1194.2</a:t>
            </a:r>
            <a:endParaRPr lang="en-GB" dirty="0"/>
          </a:p>
        </p:txBody>
      </p:sp>
      <p:sp>
        <p:nvSpPr>
          <p:cNvPr id="18" name="TextBox 17"/>
          <p:cNvSpPr txBox="1"/>
          <p:nvPr/>
        </p:nvSpPr>
        <p:spPr>
          <a:xfrm>
            <a:off x="246715" y="2967385"/>
            <a:ext cx="1543853" cy="369332"/>
          </a:xfrm>
          <a:prstGeom prst="rect">
            <a:avLst/>
          </a:prstGeom>
          <a:noFill/>
        </p:spPr>
        <p:txBody>
          <a:bodyPr wrap="square" rtlCol="0">
            <a:spAutoFit/>
          </a:bodyPr>
          <a:lstStyle/>
          <a:p>
            <a:r>
              <a:rPr lang="en-GB" dirty="0" smtClean="0"/>
              <a:t>SI.3.49.1657.2</a:t>
            </a:r>
            <a:endParaRPr lang="en-GB" dirty="0"/>
          </a:p>
        </p:txBody>
      </p:sp>
    </p:spTree>
    <p:extLst>
      <p:ext uri="{BB962C8B-B14F-4D97-AF65-F5344CB8AC3E}">
        <p14:creationId xmlns:p14="http://schemas.microsoft.com/office/powerpoint/2010/main" val="1396648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2864918BF25C9478B0659AC8B6695BD" ma:contentTypeVersion="0" ma:contentTypeDescription="Create a new document." ma:contentTypeScope="" ma:versionID="ac1e1d4f9d4e0ea0dc12d5339730801b">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46C4C5-624D-4AF0-8EFE-D6FD53FB00C0}">
  <ds:schemaRef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purl.org/dc/terms/"/>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B0D09A24-A05A-4B9E-971C-4AA681DC84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BA8A4A5-BFB7-4AC7-A7CF-8328907FFE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1130</TotalTime>
  <Words>764</Words>
  <Application>Microsoft Office PowerPoint</Application>
  <PresentationFormat>Widescreen</PresentationFormat>
  <Paragraphs>118</Paragraphs>
  <Slides>11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Aharoni</vt:lpstr>
      <vt:lpstr>Arial</vt:lpstr>
      <vt:lpstr>Arial Black</vt:lpstr>
      <vt:lpstr>Arial Rounded MT Bold</vt:lpstr>
      <vt:lpstr>Calibri</vt:lpstr>
      <vt:lpstr>Calibri Light</vt:lpstr>
      <vt:lpstr>Utsaah</vt:lpstr>
      <vt:lpstr>Office Theme</vt:lpstr>
      <vt:lpstr>ABSORBER / SCRAPER Vacuum pressure estimation and profile </vt:lpstr>
      <vt:lpstr>Triplet period 8 PSB</vt:lpstr>
      <vt:lpstr>Vacuum profile in period 8 PSB (today)</vt:lpstr>
      <vt:lpstr>Total surface of Absorber / Scraper</vt:lpstr>
      <vt:lpstr>Material outgassing</vt:lpstr>
      <vt:lpstr>Pumping speed and pressure (4L1)</vt:lpstr>
      <vt:lpstr>Pumping speed and pressure (8L4)</vt:lpstr>
      <vt:lpstr>Summery slide</vt:lpstr>
      <vt:lpstr>Mechanical modification </vt:lpstr>
      <vt:lpstr>END</vt:lpstr>
      <vt:lpstr>Pressure profile BR30 (pump down in 2014)</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ABSORBER / SCRAPER LIU-PSB section 8L1</dc:title>
  <dc:creator>Jan Hansen</dc:creator>
  <cp:lastModifiedBy>Jan Hansen</cp:lastModifiedBy>
  <cp:revision>46</cp:revision>
  <dcterms:created xsi:type="dcterms:W3CDTF">2016-11-19T16:47:17Z</dcterms:created>
  <dcterms:modified xsi:type="dcterms:W3CDTF">2016-11-22T13:42:13Z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0x010100E2864918BF25C9478B0659AC8B6695BD</vt:lpwstr>
  </property>
</Properties>
</file>