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60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  <p:sldId id="270" r:id="rId13"/>
    <p:sldId id="25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1" autoAdjust="0"/>
    <p:restoredTop sz="86451" autoAdjust="0"/>
  </p:normalViewPr>
  <p:slideViewPr>
    <p:cSldViewPr snapToGrid="0" snapToObjects="1">
      <p:cViewPr varScale="1">
        <p:scale>
          <a:sx n="101" d="100"/>
          <a:sy n="101" d="100"/>
        </p:scale>
        <p:origin x="96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29/11/2016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4027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280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8551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97155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61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226854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noProof="0" dirty="0" smtClean="0"/>
              <a:t>Linac4-PSB 160 MeV connection readiness review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73788"/>
            <a:ext cx="1689024" cy="6842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August 2016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9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pic>
        <p:nvPicPr>
          <p:cNvPr id="21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84799"/>
            <a:ext cx="1696224" cy="673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November 2016 Linac4 Reliability Run</a:t>
            </a:r>
          </a:p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274638"/>
            <a:ext cx="787400" cy="8001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6000"/>
            <a:ext cx="1746624" cy="70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30 November 2016 Linac4 Reliability Run</a:t>
            </a: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 descr="Logo-Linac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6738" y="189832"/>
            <a:ext cx="787400" cy="8001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838176" y="6157663"/>
            <a:ext cx="1645824" cy="700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ctr"/>
            <a:r>
              <a:rPr lang="en-US" dirty="0" smtClean="0"/>
              <a:t>30 November 2016 Linac4 Reliability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191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S</a:t>
            </a:r>
            <a:r>
              <a:rPr lang="fr-CH" dirty="0" err="1" smtClean="0"/>
              <a:t>equence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9532" y="2255970"/>
            <a:ext cx="1114425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CCC </a:t>
            </a:r>
            <a:r>
              <a:rPr lang="fr-CH" dirty="0" err="1" smtClean="0"/>
              <a:t>operator</a:t>
            </a:r>
            <a:r>
              <a:rPr lang="fr-CH" dirty="0" smtClean="0"/>
              <a:t> </a:t>
            </a:r>
            <a:r>
              <a:rPr lang="fr-CH" dirty="0" err="1" smtClean="0"/>
              <a:t>detects</a:t>
            </a:r>
            <a:r>
              <a:rPr lang="fr-CH" dirty="0" smtClean="0"/>
              <a:t> «</a:t>
            </a:r>
            <a:r>
              <a:rPr lang="fr-CH" dirty="0" err="1" smtClean="0"/>
              <a:t>fault</a:t>
            </a:r>
            <a:r>
              <a:rPr lang="fr-CH" dirty="0" smtClean="0"/>
              <a:t>»</a:t>
            </a:r>
            <a:endParaRPr lang="en-GB" dirty="0"/>
          </a:p>
        </p:txBody>
      </p:sp>
      <p:sp>
        <p:nvSpPr>
          <p:cNvPr id="9" name="Right Arrow 8"/>
          <p:cNvSpPr/>
          <p:nvPr/>
        </p:nvSpPr>
        <p:spPr>
          <a:xfrm>
            <a:off x="1356475" y="2665321"/>
            <a:ext cx="190500" cy="35242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1584441" y="2246816"/>
            <a:ext cx="1676399" cy="1200329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CCC </a:t>
            </a:r>
            <a:r>
              <a:rPr lang="fr-CH" dirty="0" err="1" smtClean="0"/>
              <a:t>operator</a:t>
            </a:r>
            <a:r>
              <a:rPr lang="fr-CH" dirty="0" smtClean="0"/>
              <a:t> </a:t>
            </a:r>
            <a:r>
              <a:rPr lang="fr-CH" dirty="0" err="1" smtClean="0"/>
              <a:t>analysis</a:t>
            </a:r>
            <a:r>
              <a:rPr lang="fr-CH" dirty="0" smtClean="0"/>
              <a:t> and action (</a:t>
            </a:r>
            <a:r>
              <a:rPr lang="fr-CH" dirty="0" err="1" smtClean="0"/>
              <a:t>from</a:t>
            </a:r>
            <a:r>
              <a:rPr lang="fr-CH" dirty="0" smtClean="0"/>
              <a:t> CCC </a:t>
            </a:r>
            <a:r>
              <a:rPr lang="fr-CH" dirty="0" err="1" smtClean="0"/>
              <a:t>only</a:t>
            </a:r>
            <a:r>
              <a:rPr lang="fr-CH" dirty="0" smtClean="0"/>
              <a:t>?)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>
            <a:off x="3293541" y="2670767"/>
            <a:ext cx="190500" cy="35242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3632313" y="1304490"/>
            <a:ext cx="1614489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CCC </a:t>
            </a:r>
            <a:r>
              <a:rPr lang="fr-CH" dirty="0" err="1" smtClean="0"/>
              <a:t>operator</a:t>
            </a:r>
            <a:r>
              <a:rPr lang="fr-CH" dirty="0" smtClean="0"/>
              <a:t> </a:t>
            </a:r>
            <a:r>
              <a:rPr lang="fr-CH" dirty="0" err="1" smtClean="0"/>
              <a:t>solves</a:t>
            </a:r>
            <a:r>
              <a:rPr lang="fr-CH" dirty="0" smtClean="0"/>
              <a:t> </a:t>
            </a:r>
            <a:r>
              <a:rPr lang="fr-CH" dirty="0" err="1" smtClean="0"/>
              <a:t>problem</a:t>
            </a:r>
            <a:endParaRPr lang="en-GB" dirty="0"/>
          </a:p>
        </p:txBody>
      </p:sp>
      <p:sp>
        <p:nvSpPr>
          <p:cNvPr id="13" name="Right Arrow 12"/>
          <p:cNvSpPr/>
          <p:nvPr/>
        </p:nvSpPr>
        <p:spPr>
          <a:xfrm>
            <a:off x="5338019" y="4031952"/>
            <a:ext cx="190500" cy="35242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3632314" y="2379867"/>
            <a:ext cx="161448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CCC </a:t>
            </a:r>
            <a:r>
              <a:rPr lang="fr-CH" dirty="0" err="1"/>
              <a:t>o</a:t>
            </a:r>
            <a:r>
              <a:rPr lang="fr-CH" dirty="0" err="1" smtClean="0"/>
              <a:t>perator</a:t>
            </a:r>
            <a:r>
              <a:rPr lang="fr-CH" dirty="0" smtClean="0"/>
              <a:t> calls Linac </a:t>
            </a:r>
            <a:r>
              <a:rPr lang="fr-CH" dirty="0" err="1" smtClean="0"/>
              <a:t>Supervisor</a:t>
            </a:r>
            <a:endParaRPr lang="en-GB" dirty="0"/>
          </a:p>
        </p:txBody>
      </p:sp>
      <p:sp>
        <p:nvSpPr>
          <p:cNvPr id="15" name="Right Arrow 14"/>
          <p:cNvSpPr/>
          <p:nvPr/>
        </p:nvSpPr>
        <p:spPr>
          <a:xfrm>
            <a:off x="5270704" y="2664171"/>
            <a:ext cx="190500" cy="35242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648333" y="3579692"/>
            <a:ext cx="1614488" cy="923330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CCC </a:t>
            </a:r>
            <a:r>
              <a:rPr lang="fr-CH" dirty="0" err="1"/>
              <a:t>o</a:t>
            </a:r>
            <a:r>
              <a:rPr lang="fr-CH" dirty="0" err="1" smtClean="0"/>
              <a:t>perator</a:t>
            </a:r>
            <a:r>
              <a:rPr lang="fr-CH" dirty="0" smtClean="0"/>
              <a:t> calls </a:t>
            </a:r>
            <a:r>
              <a:rPr lang="fr-CH" dirty="0" err="1" smtClean="0"/>
              <a:t>equip</a:t>
            </a:r>
            <a:r>
              <a:rPr lang="fr-CH" dirty="0" smtClean="0"/>
              <a:t>. </a:t>
            </a:r>
            <a:r>
              <a:rPr lang="fr-CH" dirty="0" err="1" smtClean="0"/>
              <a:t>specialist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5618276" y="2133672"/>
            <a:ext cx="1704247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LS </a:t>
            </a:r>
            <a:r>
              <a:rPr lang="fr-CH" dirty="0" err="1" smtClean="0"/>
              <a:t>solves</a:t>
            </a:r>
            <a:r>
              <a:rPr lang="fr-CH" dirty="0" smtClean="0"/>
              <a:t> </a:t>
            </a:r>
            <a:r>
              <a:rPr lang="fr-CH" dirty="0" err="1" smtClean="0"/>
              <a:t>problem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618277" y="2948565"/>
            <a:ext cx="1704246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smtClean="0"/>
              <a:t>LS calls </a:t>
            </a:r>
            <a:r>
              <a:rPr lang="fr-CH" dirty="0" err="1" smtClean="0"/>
              <a:t>equip</a:t>
            </a:r>
            <a:r>
              <a:rPr lang="fr-CH" dirty="0" smtClean="0"/>
              <a:t>. </a:t>
            </a:r>
            <a:r>
              <a:rPr lang="fr-CH" dirty="0" err="1" smtClean="0"/>
              <a:t>specialist</a:t>
            </a:r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7555484" y="1719619"/>
            <a:ext cx="1355310" cy="1860073"/>
          </a:xfrm>
          <a:prstGeom prst="ellipse">
            <a:avLst/>
          </a:prstGeom>
          <a:solidFill>
            <a:srgbClr val="92D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sz="1600" dirty="0" err="1" smtClean="0"/>
              <a:t>Problem</a:t>
            </a:r>
            <a:r>
              <a:rPr lang="fr-CH" sz="1600" dirty="0" smtClean="0"/>
              <a:t> </a:t>
            </a:r>
            <a:r>
              <a:rPr lang="fr-CH" sz="1600" dirty="0" err="1" smtClean="0"/>
              <a:t>solved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5618277" y="3843036"/>
            <a:ext cx="1736283" cy="646331"/>
          </a:xfrm>
          <a:prstGeom prst="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CH" dirty="0" err="1" smtClean="0"/>
              <a:t>eq</a:t>
            </a:r>
            <a:r>
              <a:rPr lang="fr-CH" dirty="0" smtClean="0"/>
              <a:t>. </a:t>
            </a:r>
            <a:r>
              <a:rPr lang="fr-CH" dirty="0" err="1"/>
              <a:t>s</a:t>
            </a:r>
            <a:r>
              <a:rPr lang="fr-CH" dirty="0" err="1" smtClean="0"/>
              <a:t>pecialist</a:t>
            </a:r>
            <a:r>
              <a:rPr lang="fr-CH" dirty="0" smtClean="0"/>
              <a:t> </a:t>
            </a:r>
            <a:r>
              <a:rPr lang="fr-CH" dirty="0" err="1" smtClean="0"/>
              <a:t>solves</a:t>
            </a:r>
            <a:r>
              <a:rPr lang="fr-CH" dirty="0" smtClean="0"/>
              <a:t> </a:t>
            </a:r>
            <a:r>
              <a:rPr lang="fr-CH" dirty="0" err="1" smtClean="0"/>
              <a:t>problem</a:t>
            </a:r>
            <a:endParaRPr lang="en-GB" dirty="0"/>
          </a:p>
        </p:txBody>
      </p:sp>
      <p:sp>
        <p:nvSpPr>
          <p:cNvPr id="21" name="Right Arrow 20"/>
          <p:cNvSpPr/>
          <p:nvPr/>
        </p:nvSpPr>
        <p:spPr>
          <a:xfrm rot="5400000">
            <a:off x="6302560" y="3542754"/>
            <a:ext cx="190500" cy="352425"/>
          </a:xfrm>
          <a:prstGeom prst="righ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ight Arrow 21"/>
          <p:cNvSpPr/>
          <p:nvPr/>
        </p:nvSpPr>
        <p:spPr>
          <a:xfrm rot="474620">
            <a:off x="5432500" y="1634399"/>
            <a:ext cx="2292954" cy="2857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ight Arrow 22"/>
          <p:cNvSpPr/>
          <p:nvPr/>
        </p:nvSpPr>
        <p:spPr>
          <a:xfrm rot="19319021">
            <a:off x="7326420" y="3452019"/>
            <a:ext cx="574891" cy="2857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ight Arrow 23"/>
          <p:cNvSpPr/>
          <p:nvPr/>
        </p:nvSpPr>
        <p:spPr>
          <a:xfrm>
            <a:off x="7354560" y="2328564"/>
            <a:ext cx="210062" cy="28575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Connector 26"/>
          <p:cNvCxnSpPr/>
          <p:nvPr/>
        </p:nvCxnSpPr>
        <p:spPr>
          <a:xfrm>
            <a:off x="3484041" y="1746123"/>
            <a:ext cx="0" cy="2319166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>
            <a:off x="5493241" y="2493240"/>
            <a:ext cx="5399" cy="752202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flipH="1">
            <a:off x="3484041" y="1766155"/>
            <a:ext cx="15021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H="1">
            <a:off x="5468309" y="2493240"/>
            <a:ext cx="15021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H="1">
            <a:off x="3482103" y="2846979"/>
            <a:ext cx="15021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3482103" y="4041357"/>
            <a:ext cx="15021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>
            <a:off x="5468066" y="3245442"/>
            <a:ext cx="150210" cy="0"/>
          </a:xfrm>
          <a:prstGeom prst="line">
            <a:avLst/>
          </a:prstGeom>
          <a:ln w="476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Rounded Rectangle 38"/>
          <p:cNvSpPr/>
          <p:nvPr/>
        </p:nvSpPr>
        <p:spPr>
          <a:xfrm>
            <a:off x="529239" y="5374633"/>
            <a:ext cx="1265274" cy="59542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Operator</a:t>
            </a:r>
            <a:r>
              <a:rPr lang="fr-CH" dirty="0" smtClean="0"/>
              <a:t> Training?</a:t>
            </a:r>
            <a:endParaRPr lang="en-GB" dirty="0"/>
          </a:p>
        </p:txBody>
      </p:sp>
      <p:sp>
        <p:nvSpPr>
          <p:cNvPr id="40" name="Rounded Rectangle 39"/>
          <p:cNvSpPr/>
          <p:nvPr/>
        </p:nvSpPr>
        <p:spPr>
          <a:xfrm>
            <a:off x="2042414" y="5138331"/>
            <a:ext cx="2379785" cy="924569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Linac </a:t>
            </a:r>
            <a:r>
              <a:rPr lang="fr-CH" dirty="0" err="1" smtClean="0"/>
              <a:t>Supervisors</a:t>
            </a:r>
            <a:r>
              <a:rPr lang="fr-CH" dirty="0" smtClean="0"/>
              <a:t>? Training?</a:t>
            </a:r>
            <a:endParaRPr lang="en-GB" dirty="0"/>
          </a:p>
        </p:txBody>
      </p:sp>
      <p:sp>
        <p:nvSpPr>
          <p:cNvPr id="41" name="Rounded Rectangle 40"/>
          <p:cNvSpPr/>
          <p:nvPr/>
        </p:nvSpPr>
        <p:spPr>
          <a:xfrm>
            <a:off x="4618975" y="4690835"/>
            <a:ext cx="2703548" cy="141667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How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support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 smtClean="0"/>
              <a:t> groups? </a:t>
            </a:r>
            <a:r>
              <a:rPr lang="fr-CH" dirty="0" err="1" smtClean="0"/>
              <a:t>Existing</a:t>
            </a:r>
            <a:r>
              <a:rPr lang="fr-CH" dirty="0" smtClean="0"/>
              <a:t> piquets, </a:t>
            </a:r>
            <a:r>
              <a:rPr lang="fr-CH" dirty="0" err="1" smtClean="0"/>
              <a:t>specialist</a:t>
            </a:r>
            <a:r>
              <a:rPr lang="fr-CH" dirty="0" smtClean="0"/>
              <a:t> support? Call-out </a:t>
            </a:r>
            <a:r>
              <a:rPr lang="fr-CH" dirty="0" err="1" smtClean="0"/>
              <a:t>lists</a:t>
            </a:r>
            <a:r>
              <a:rPr lang="fr-CH" dirty="0" smtClean="0"/>
              <a:t>? </a:t>
            </a:r>
            <a:endParaRPr lang="en-GB" dirty="0"/>
          </a:p>
        </p:txBody>
      </p:sp>
      <p:cxnSp>
        <p:nvCxnSpPr>
          <p:cNvPr id="43" name="Straight Arrow Connector 42"/>
          <p:cNvCxnSpPr/>
          <p:nvPr/>
        </p:nvCxnSpPr>
        <p:spPr>
          <a:xfrm flipV="1">
            <a:off x="1312042" y="3118370"/>
            <a:ext cx="122045" cy="2195484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>
            <a:endCxn id="11" idx="2"/>
          </p:cNvCxnSpPr>
          <p:nvPr/>
        </p:nvCxnSpPr>
        <p:spPr>
          <a:xfrm flipV="1">
            <a:off x="1671024" y="3023192"/>
            <a:ext cx="1717767" cy="2250817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2841310" y="3368232"/>
            <a:ext cx="953961" cy="1676999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endCxn id="13" idx="2"/>
          </p:cNvCxnSpPr>
          <p:nvPr/>
        </p:nvCxnSpPr>
        <p:spPr>
          <a:xfrm flipV="1">
            <a:off x="5420764" y="4384377"/>
            <a:ext cx="12505" cy="285197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ounded Rectangle 64"/>
          <p:cNvSpPr/>
          <p:nvPr/>
        </p:nvSpPr>
        <p:spPr>
          <a:xfrm>
            <a:off x="7710016" y="3718966"/>
            <a:ext cx="1281187" cy="91440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dirty="0" smtClean="0"/>
              <a:t>Entry in the </a:t>
            </a:r>
            <a:r>
              <a:rPr lang="fr-CH" dirty="0" err="1" smtClean="0"/>
              <a:t>logbook</a:t>
            </a:r>
            <a:endParaRPr lang="en-GB" dirty="0"/>
          </a:p>
        </p:txBody>
      </p:sp>
      <p:sp>
        <p:nvSpPr>
          <p:cNvPr id="66" name="Down Arrow 65"/>
          <p:cNvSpPr/>
          <p:nvPr/>
        </p:nvSpPr>
        <p:spPr>
          <a:xfrm>
            <a:off x="8030587" y="3579692"/>
            <a:ext cx="501424" cy="124072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Rounded Rectangle 66"/>
          <p:cNvSpPr/>
          <p:nvPr/>
        </p:nvSpPr>
        <p:spPr>
          <a:xfrm>
            <a:off x="7645520" y="4890976"/>
            <a:ext cx="1265274" cy="1171923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analyse the </a:t>
            </a:r>
            <a:r>
              <a:rPr lang="fr-CH" dirty="0" err="1" smtClean="0"/>
              <a:t>logbook</a:t>
            </a:r>
            <a:r>
              <a:rPr lang="fr-CH" dirty="0" smtClean="0"/>
              <a:t>? </a:t>
            </a:r>
            <a:endParaRPr lang="en-GB" dirty="0"/>
          </a:p>
        </p:txBody>
      </p:sp>
      <p:cxnSp>
        <p:nvCxnSpPr>
          <p:cNvPr id="69" name="Straight Arrow Connector 68"/>
          <p:cNvCxnSpPr>
            <a:endCxn id="65" idx="2"/>
          </p:cNvCxnSpPr>
          <p:nvPr/>
        </p:nvCxnSpPr>
        <p:spPr>
          <a:xfrm flipV="1">
            <a:off x="8338104" y="4633366"/>
            <a:ext cx="12506" cy="249357"/>
          </a:xfrm>
          <a:prstGeom prst="straightConnector1">
            <a:avLst/>
          </a:prstGeom>
          <a:ln w="25400"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7984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39" grpId="0" animBg="1"/>
      <p:bldP spid="40" grpId="0" animBg="1"/>
      <p:bldP spid="41" grpId="0" animBg="1"/>
      <p:bldP spid="6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I</a:t>
            </a:r>
            <a:r>
              <a:rPr lang="fr-CH" dirty="0" smtClean="0"/>
              <a:t>nterventions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6217" y="1212875"/>
            <a:ext cx="8888819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We understand that the </a:t>
            </a:r>
            <a:r>
              <a:rPr lang="en-US" sz="2000" dirty="0" smtClean="0">
                <a:solidFill>
                  <a:srgbClr val="FF0000"/>
                </a:solidFill>
              </a:rPr>
              <a:t>same people </a:t>
            </a:r>
            <a:r>
              <a:rPr lang="en-US" sz="2000" dirty="0" smtClean="0"/>
              <a:t>is going to be in charge of interventions on the LHC and its injectors and on Linac4.</a:t>
            </a:r>
          </a:p>
          <a:p>
            <a:pPr marL="379476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A new machine can be very demanding on the operation teams and we don’t want to </a:t>
            </a:r>
            <a:r>
              <a:rPr lang="en-US" sz="2000" dirty="0" smtClean="0">
                <a:solidFill>
                  <a:srgbClr val="FF0000"/>
                </a:solidFill>
              </a:rPr>
              <a:t>increase stress </a:t>
            </a:r>
            <a:r>
              <a:rPr lang="en-US" sz="2000" dirty="0" smtClean="0"/>
              <a:t>with the risk of impacting LHC operation.</a:t>
            </a:r>
          </a:p>
          <a:p>
            <a:pPr marL="379476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The proposal is to </a:t>
            </a:r>
            <a:r>
              <a:rPr lang="en-US" sz="2000" b="1" dirty="0" smtClean="0">
                <a:solidFill>
                  <a:srgbClr val="FF0000"/>
                </a:solidFill>
              </a:rPr>
              <a:t>avoid interventions during nights</a:t>
            </a:r>
            <a:r>
              <a:rPr lang="en-US" sz="2000" dirty="0" smtClean="0"/>
              <a:t>: in case of a Linac4 fault detected after 17:30, the operator will try to solve the problem and if not successful the </a:t>
            </a:r>
            <a:r>
              <a:rPr lang="en-US" sz="2000" dirty="0" smtClean="0">
                <a:solidFill>
                  <a:srgbClr val="FF0000"/>
                </a:solidFill>
              </a:rPr>
              <a:t>counting clock will be stopped </a:t>
            </a:r>
            <a:r>
              <a:rPr lang="en-US" sz="2000" dirty="0" smtClean="0"/>
              <a:t>and the specialist (linac or equipment) will be called only at 8:30 the following </a:t>
            </a:r>
            <a:r>
              <a:rPr lang="en-US" sz="2000" dirty="0" smtClean="0"/>
              <a:t>day – apart some exceptions (e.g. regular </a:t>
            </a:r>
            <a:r>
              <a:rPr lang="en-US" sz="2000" dirty="0" err="1" smtClean="0"/>
              <a:t>piquets</a:t>
            </a:r>
            <a:r>
              <a:rPr lang="en-US" sz="2000" dirty="0" smtClean="0"/>
              <a:t>).</a:t>
            </a:r>
            <a:endParaRPr lang="en-US" sz="2000" dirty="0" smtClean="0"/>
          </a:p>
          <a:p>
            <a:pPr marL="379476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But interventions should still be </a:t>
            </a:r>
            <a:r>
              <a:rPr lang="en-US" sz="2000" dirty="0" smtClean="0">
                <a:solidFill>
                  <a:srgbClr val="FF0000"/>
                </a:solidFill>
              </a:rPr>
              <a:t>done during weekends</a:t>
            </a:r>
            <a:r>
              <a:rPr lang="en-US" sz="2000" dirty="0" smtClean="0"/>
              <a:t>, allowing for a more relaxed reaction time (time between call and time on site). </a:t>
            </a:r>
          </a:p>
          <a:p>
            <a:pPr marL="379476" indent="-3429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sz="2000" dirty="0" smtClean="0"/>
              <a:t>This intervention policy should be </a:t>
            </a:r>
            <a:r>
              <a:rPr lang="en-US" sz="2000" dirty="0" smtClean="0">
                <a:solidFill>
                  <a:srgbClr val="FF0000"/>
                </a:solidFill>
              </a:rPr>
              <a:t>revised</a:t>
            </a:r>
            <a:r>
              <a:rPr lang="en-US" sz="2000" dirty="0" smtClean="0"/>
              <a:t> (both directions are possible!) following the initial experience.</a:t>
            </a:r>
          </a:p>
        </p:txBody>
      </p:sp>
    </p:spTree>
    <p:extLst>
      <p:ext uri="{BB962C8B-B14F-4D97-AF65-F5344CB8AC3E}">
        <p14:creationId xmlns:p14="http://schemas.microsoft.com/office/powerpoint/2010/main" val="2256677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2977" y="1135658"/>
            <a:ext cx="8274527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en-US" sz="2400" dirty="0" smtClean="0"/>
              <a:t>The Reliability Run is a great opportunity that we cannot miss, but to be effective it must be well </a:t>
            </a:r>
            <a:r>
              <a:rPr lang="en-US" sz="2400" dirty="0" err="1" smtClean="0"/>
              <a:t>organised</a:t>
            </a:r>
            <a:r>
              <a:rPr lang="en-US" sz="2400" dirty="0" smtClean="0"/>
              <a:t>. 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2400" dirty="0" smtClean="0"/>
              <a:t>All the time that we spend on Linac4 in this reliability phase will be time saved during the initial operation time!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878286" y="5758026"/>
            <a:ext cx="2403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Reliability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4724598" y="5750686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After</a:t>
            </a:r>
            <a:r>
              <a:rPr lang="fr-CH" dirty="0" smtClean="0"/>
              <a:t> </a:t>
            </a:r>
            <a:r>
              <a:rPr lang="fr-CH" dirty="0" err="1" smtClean="0"/>
              <a:t>Reliability</a:t>
            </a:r>
            <a:r>
              <a:rPr lang="fr-CH" dirty="0" smtClean="0"/>
              <a:t> </a:t>
            </a:r>
            <a:r>
              <a:rPr lang="fr-CH" dirty="0" err="1" smtClean="0"/>
              <a:t>Run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11288" y="4187662"/>
            <a:ext cx="12566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smtClean="0"/>
              <a:t>Fixing Linac4: </a:t>
            </a:r>
            <a:endParaRPr lang="en-GB" sz="24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6548" y="3004933"/>
            <a:ext cx="1813049" cy="271957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892" y="2843083"/>
            <a:ext cx="1920949" cy="288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7279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9787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199" y="1657592"/>
            <a:ext cx="8448675" cy="193749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Introduction </a:t>
            </a:r>
            <a:r>
              <a:rPr lang="en-US" dirty="0"/>
              <a:t>to the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Linac4 Reliability </a:t>
            </a:r>
            <a:r>
              <a:rPr lang="en-US" dirty="0"/>
              <a:t>Run: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goals</a:t>
            </a:r>
            <a:r>
              <a:rPr lang="en-US" dirty="0"/>
              <a:t>, schedule, </a:t>
            </a:r>
            <a:r>
              <a:rPr lang="en-US" dirty="0" smtClean="0"/>
              <a:t>organization</a:t>
            </a:r>
            <a:endParaRPr lang="en-US" noProof="0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idx="10"/>
          </p:nvPr>
        </p:nvSpPr>
        <p:spPr>
          <a:xfrm>
            <a:off x="457200" y="3600950"/>
            <a:ext cx="2743200" cy="419653"/>
          </a:xfrm>
        </p:spPr>
        <p:txBody>
          <a:bodyPr>
            <a:normAutofit/>
          </a:bodyPr>
          <a:lstStyle/>
          <a:p>
            <a:r>
              <a:rPr lang="en-US" dirty="0" err="1" smtClean="0"/>
              <a:t>Wedn</a:t>
            </a:r>
            <a:r>
              <a:rPr lang="en-US" noProof="0" dirty="0" err="1" smtClean="0"/>
              <a:t>esday</a:t>
            </a:r>
            <a:r>
              <a:rPr lang="en-US" noProof="0" dirty="0" smtClean="0"/>
              <a:t> 30 November 2016</a:t>
            </a:r>
            <a:endParaRPr lang="en-US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11"/>
          <p:cNvSpPr txBox="1">
            <a:spLocks/>
          </p:cNvSpPr>
          <p:nvPr/>
        </p:nvSpPr>
        <p:spPr>
          <a:xfrm>
            <a:off x="457200" y="4020603"/>
            <a:ext cx="3316014" cy="41965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Maurizio Vretenar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1624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0525" y="172224"/>
            <a:ext cx="7286625" cy="817708"/>
          </a:xfrm>
        </p:spPr>
        <p:txBody>
          <a:bodyPr/>
          <a:lstStyle/>
          <a:p>
            <a:r>
              <a:rPr lang="en-US" noProof="0" dirty="0" smtClean="0"/>
              <a:t>Motivation</a:t>
            </a:r>
            <a:endParaRPr lang="en-US" noProof="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27061" y="1219200"/>
            <a:ext cx="8458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Reliability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one of the main challenges of Linac4</a:t>
            </a:r>
          </a:p>
          <a:p>
            <a:endParaRPr lang="fr-CH" sz="16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Goal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Linac4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availability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&gt; 95</a:t>
            </a:r>
            <a:r>
              <a:rPr lang="fr-CH" sz="1600" dirty="0">
                <a:latin typeface="Verdana" pitchFamily="34" charset="0"/>
                <a:ea typeface="Verdana" pitchFamily="34" charset="0"/>
                <a:cs typeface="Verdana" pitchFamily="34" charset="0"/>
              </a:rPr>
              <a:t>% </a:t>
            </a:r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expected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lower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availability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Linac2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because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&gt;3 times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higher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energy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and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components)</a:t>
            </a:r>
          </a:p>
          <a:p>
            <a:endParaRPr lang="fr-CH" sz="16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Initial phase (first 1 or 2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years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):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expected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availability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&lt; 95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% </a:t>
            </a:r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(note: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my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personal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feeling…).</a:t>
            </a:r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3227" y="3319993"/>
            <a:ext cx="3602861" cy="2422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5817442" y="5753134"/>
            <a:ext cx="3190875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dirty="0" err="1" smtClean="0"/>
              <a:t>Example</a:t>
            </a:r>
            <a:r>
              <a:rPr lang="fr-CH" sz="1400" dirty="0" smtClean="0"/>
              <a:t>:</a:t>
            </a:r>
          </a:p>
          <a:p>
            <a:r>
              <a:rPr lang="fr-CH" sz="1400" dirty="0" smtClean="0"/>
              <a:t>Linac2 </a:t>
            </a:r>
            <a:r>
              <a:rPr lang="fr-CH" sz="1400" dirty="0" err="1" smtClean="0"/>
              <a:t>fault</a:t>
            </a:r>
            <a:r>
              <a:rPr lang="fr-CH" sz="1400" dirty="0" smtClean="0"/>
              <a:t> rate </a:t>
            </a:r>
            <a:r>
              <a:rPr lang="fr-CH" sz="1400" dirty="0" err="1" smtClean="0"/>
              <a:t>after</a:t>
            </a:r>
            <a:r>
              <a:rPr lang="fr-CH" sz="1400" dirty="0" smtClean="0"/>
              <a:t> the installation of the new RFQ2 in 1993.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390525" y="3506332"/>
            <a:ext cx="395287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Reliability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Run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</a:t>
            </a: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Debugging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off-line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for the initial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teething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problems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fr-CH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Objective for the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Reliability</a:t>
            </a:r>
            <a:r>
              <a:rPr lang="fr-CH" sz="16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Run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</a:p>
          <a:p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reaching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16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90 – 95 % </a:t>
            </a:r>
            <a:r>
              <a:rPr lang="fr-CH" sz="16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availability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at the end of the </a:t>
            </a:r>
            <a:r>
              <a:rPr lang="fr-CH" sz="16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RR.</a:t>
            </a:r>
            <a:endParaRPr lang="fr-CH" sz="16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5394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1081"/>
            <a:ext cx="6995528" cy="817708"/>
          </a:xfrm>
        </p:spPr>
        <p:txBody>
          <a:bodyPr/>
          <a:lstStyle/>
          <a:p>
            <a:r>
              <a:rPr lang="fr-CH" dirty="0" err="1" smtClean="0"/>
              <a:t>Responsibilities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17586" y="1171575"/>
            <a:ext cx="7858315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2000" dirty="0" smtClean="0"/>
              <a:t>4 </a:t>
            </a:r>
            <a:r>
              <a:rPr lang="fr-CH" sz="2000" dirty="0"/>
              <a:t>main </a:t>
            </a:r>
            <a:r>
              <a:rPr lang="fr-CH" sz="2000" dirty="0" err="1"/>
              <a:t>actors</a:t>
            </a:r>
            <a:r>
              <a:rPr lang="fr-CH" sz="2000" dirty="0"/>
              <a:t>:</a:t>
            </a:r>
          </a:p>
          <a:p>
            <a:pPr marL="550926" indent="-514350">
              <a:spcBef>
                <a:spcPts val="1200"/>
              </a:spcBef>
              <a:buAutoNum type="arabicPeriod"/>
            </a:pPr>
            <a:r>
              <a:rPr lang="fr-CH" sz="2000" dirty="0"/>
              <a:t>The </a:t>
            </a:r>
            <a:r>
              <a:rPr lang="fr-CH" sz="2000" dirty="0" err="1">
                <a:solidFill>
                  <a:srgbClr val="FF0000"/>
                </a:solidFill>
              </a:rPr>
              <a:t>operation</a:t>
            </a:r>
            <a:r>
              <a:rPr lang="fr-CH" sz="2000" dirty="0"/>
              <a:t> team (BE/OP</a:t>
            </a:r>
            <a:r>
              <a:rPr lang="fr-CH" sz="2000" dirty="0" smtClean="0"/>
              <a:t>);</a:t>
            </a:r>
            <a:endParaRPr lang="fr-CH" sz="2000" dirty="0"/>
          </a:p>
          <a:p>
            <a:pPr marL="550926" indent="-514350">
              <a:spcBef>
                <a:spcPts val="1200"/>
              </a:spcBef>
              <a:buAutoNum type="arabicPeriod"/>
            </a:pPr>
            <a:r>
              <a:rPr lang="fr-CH" sz="2000" dirty="0"/>
              <a:t>The </a:t>
            </a:r>
            <a:r>
              <a:rPr lang="fr-CH" sz="2000" dirty="0">
                <a:solidFill>
                  <a:srgbClr val="FF0000"/>
                </a:solidFill>
              </a:rPr>
              <a:t>supervision</a:t>
            </a:r>
            <a:r>
              <a:rPr lang="fr-CH" sz="2000" dirty="0"/>
              <a:t> and </a:t>
            </a:r>
            <a:r>
              <a:rPr lang="fr-CH" sz="2000" dirty="0">
                <a:solidFill>
                  <a:srgbClr val="FF0000"/>
                </a:solidFill>
              </a:rPr>
              <a:t>setting-up</a:t>
            </a:r>
            <a:r>
              <a:rPr lang="fr-CH" sz="2000" dirty="0"/>
              <a:t> team (BE/ABP</a:t>
            </a:r>
            <a:r>
              <a:rPr lang="fr-CH" sz="2000" dirty="0" smtClean="0"/>
              <a:t>);</a:t>
            </a:r>
            <a:endParaRPr lang="fr-CH" sz="2000" dirty="0"/>
          </a:p>
          <a:p>
            <a:pPr marL="550926" indent="-514350">
              <a:spcBef>
                <a:spcPts val="1200"/>
              </a:spcBef>
              <a:buAutoNum type="arabicPeriod"/>
            </a:pPr>
            <a:r>
              <a:rPr lang="fr-CH" sz="2000" dirty="0"/>
              <a:t>The </a:t>
            </a:r>
            <a:r>
              <a:rPr lang="fr-CH" sz="2000" dirty="0">
                <a:solidFill>
                  <a:srgbClr val="FF0000"/>
                </a:solidFill>
              </a:rPr>
              <a:t>control</a:t>
            </a:r>
            <a:r>
              <a:rPr lang="fr-CH" sz="2000" dirty="0"/>
              <a:t> and </a:t>
            </a:r>
            <a:r>
              <a:rPr lang="fr-CH" sz="2000" dirty="0" err="1">
                <a:solidFill>
                  <a:srgbClr val="FF0000"/>
                </a:solidFill>
              </a:rPr>
              <a:t>bookkeeping</a:t>
            </a:r>
            <a:r>
              <a:rPr lang="fr-CH" sz="2000" dirty="0"/>
              <a:t> team (TE/MPE</a:t>
            </a:r>
            <a:r>
              <a:rPr lang="fr-CH" sz="2000" dirty="0" smtClean="0"/>
              <a:t>);</a:t>
            </a:r>
            <a:endParaRPr lang="fr-CH" sz="2000" dirty="0"/>
          </a:p>
          <a:p>
            <a:pPr marL="550926" indent="-514350">
              <a:spcBef>
                <a:spcPts val="1200"/>
              </a:spcBef>
              <a:buAutoNum type="arabicPeriod"/>
            </a:pPr>
            <a:r>
              <a:rPr lang="fr-CH" sz="2000" dirty="0"/>
              <a:t>The </a:t>
            </a:r>
            <a:r>
              <a:rPr lang="fr-CH" sz="2000" dirty="0" err="1">
                <a:solidFill>
                  <a:srgbClr val="FF0000"/>
                </a:solidFill>
              </a:rPr>
              <a:t>equipment</a:t>
            </a:r>
            <a:r>
              <a:rPr lang="fr-CH" sz="2000" dirty="0"/>
              <a:t> teams for good </a:t>
            </a:r>
            <a:r>
              <a:rPr lang="fr-CH" sz="2000" dirty="0" err="1"/>
              <a:t>functioning</a:t>
            </a:r>
            <a:r>
              <a:rPr lang="fr-CH" sz="2000" dirty="0"/>
              <a:t> and </a:t>
            </a:r>
            <a:r>
              <a:rPr lang="fr-CH" sz="2000" dirty="0" err="1"/>
              <a:t>repairs</a:t>
            </a:r>
            <a:r>
              <a:rPr lang="fr-CH" sz="2000" dirty="0"/>
              <a:t> (BE/RF, BE/ABP source, BE/BI, TE/EPC, </a:t>
            </a:r>
            <a:r>
              <a:rPr lang="fr-CH" sz="2000" dirty="0" smtClean="0"/>
              <a:t>TE/VSC, etc</a:t>
            </a:r>
            <a:r>
              <a:rPr lang="fr-CH" sz="2000" dirty="0"/>
              <a:t>.).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fr-CH" sz="2000" dirty="0"/>
              <a:t>Goal of </a:t>
            </a:r>
            <a:r>
              <a:rPr lang="fr-CH" sz="2000" dirty="0" err="1"/>
              <a:t>this</a:t>
            </a:r>
            <a:r>
              <a:rPr lang="fr-CH" sz="2000" dirty="0"/>
              <a:t> </a:t>
            </a:r>
            <a:r>
              <a:rPr lang="fr-CH" sz="2000" dirty="0" smtClean="0"/>
              <a:t>mini-workshop </a:t>
            </a:r>
            <a:r>
              <a:rPr lang="fr-CH" sz="2000" dirty="0" err="1"/>
              <a:t>is</a:t>
            </a:r>
            <a:r>
              <a:rPr lang="fr-CH" sz="2000" dirty="0"/>
              <a:t> to have the main </a:t>
            </a:r>
            <a:r>
              <a:rPr lang="fr-CH" sz="2000" dirty="0" err="1"/>
              <a:t>actors</a:t>
            </a:r>
            <a:r>
              <a:rPr lang="fr-CH" sz="2000" dirty="0"/>
              <a:t> </a:t>
            </a:r>
            <a:r>
              <a:rPr lang="fr-CH" sz="2000" dirty="0" err="1"/>
              <a:t>around</a:t>
            </a:r>
            <a:r>
              <a:rPr lang="fr-CH" sz="2000" dirty="0"/>
              <a:t> the table and </a:t>
            </a:r>
            <a:r>
              <a:rPr lang="fr-CH" sz="2000" dirty="0" err="1"/>
              <a:t>define</a:t>
            </a:r>
            <a:r>
              <a:rPr lang="fr-CH" sz="2000" dirty="0"/>
              <a:t> a plan of action to </a:t>
            </a:r>
            <a:r>
              <a:rPr lang="fr-CH" sz="2000" dirty="0" err="1"/>
              <a:t>be</a:t>
            </a:r>
            <a:r>
              <a:rPr lang="fr-CH" sz="2000" dirty="0"/>
              <a:t> </a:t>
            </a:r>
            <a:r>
              <a:rPr lang="fr-CH" sz="2000" dirty="0" err="1"/>
              <a:t>further</a:t>
            </a:r>
            <a:r>
              <a:rPr lang="fr-CH" sz="2000" dirty="0"/>
              <a:t> </a:t>
            </a:r>
            <a:r>
              <a:rPr lang="fr-CH" sz="2000" dirty="0" err="1"/>
              <a:t>duscussed</a:t>
            </a:r>
            <a:r>
              <a:rPr lang="fr-CH" sz="2000" dirty="0"/>
              <a:t> and </a:t>
            </a:r>
            <a:r>
              <a:rPr lang="fr-CH" sz="2000" dirty="0" err="1"/>
              <a:t>then</a:t>
            </a:r>
            <a:r>
              <a:rPr lang="fr-CH" sz="2000" dirty="0"/>
              <a:t> </a:t>
            </a:r>
            <a:r>
              <a:rPr lang="fr-CH" sz="2000" dirty="0" err="1"/>
              <a:t>presented</a:t>
            </a:r>
            <a:r>
              <a:rPr lang="fr-CH" sz="2000" dirty="0"/>
              <a:t> at Chamonix 2017 for final </a:t>
            </a:r>
            <a:r>
              <a:rPr lang="fr-CH" sz="2000" dirty="0" err="1"/>
              <a:t>approval</a:t>
            </a:r>
            <a:r>
              <a:rPr lang="fr-CH" sz="2000" dirty="0"/>
              <a:t> by all Groups.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fr-CH" i="1" dirty="0"/>
              <a:t>Note: </a:t>
            </a:r>
            <a:r>
              <a:rPr lang="fr-CH" i="1" dirty="0" err="1"/>
              <a:t>invited</a:t>
            </a:r>
            <a:r>
              <a:rPr lang="fr-CH" i="1" dirty="0"/>
              <a:t> </a:t>
            </a:r>
            <a:r>
              <a:rPr lang="fr-CH" i="1" dirty="0" err="1" smtClean="0"/>
              <a:t>here</a:t>
            </a:r>
            <a:r>
              <a:rPr lang="fr-CH" i="1" dirty="0" smtClean="0"/>
              <a:t> </a:t>
            </a:r>
            <a:r>
              <a:rPr lang="fr-CH" i="1" dirty="0" err="1" smtClean="0"/>
              <a:t>only</a:t>
            </a:r>
            <a:r>
              <a:rPr lang="fr-CH" i="1" dirty="0" smtClean="0"/>
              <a:t> </a:t>
            </a:r>
            <a:r>
              <a:rPr lang="fr-CH" i="1" dirty="0"/>
              <a:t>the </a:t>
            </a:r>
            <a:r>
              <a:rPr lang="fr-CH" i="1" dirty="0" err="1"/>
              <a:t>equipment</a:t>
            </a:r>
            <a:r>
              <a:rPr lang="fr-CH" i="1" dirty="0"/>
              <a:t> teams </a:t>
            </a:r>
            <a:r>
              <a:rPr lang="fr-CH" i="1" dirty="0" err="1"/>
              <a:t>that</a:t>
            </a:r>
            <a:r>
              <a:rPr lang="fr-CH" i="1" dirty="0"/>
              <a:t> I </a:t>
            </a:r>
            <a:r>
              <a:rPr lang="fr-CH" i="1" dirty="0" err="1"/>
              <a:t>expect</a:t>
            </a:r>
            <a:r>
              <a:rPr lang="fr-CH" i="1" dirty="0"/>
              <a:t> </a:t>
            </a:r>
            <a:r>
              <a:rPr lang="fr-CH" i="1" dirty="0" err="1"/>
              <a:t>will</a:t>
            </a:r>
            <a:r>
              <a:rPr lang="fr-CH" i="1" dirty="0"/>
              <a:t> </a:t>
            </a:r>
            <a:r>
              <a:rPr lang="fr-CH" i="1" dirty="0" err="1"/>
              <a:t>be</a:t>
            </a:r>
            <a:r>
              <a:rPr lang="fr-CH" i="1" dirty="0"/>
              <a:t> more </a:t>
            </a:r>
            <a:r>
              <a:rPr lang="fr-CH" i="1" dirty="0" err="1"/>
              <a:t>involved</a:t>
            </a:r>
            <a:r>
              <a:rPr lang="fr-CH" i="1" dirty="0"/>
              <a:t> in the </a:t>
            </a:r>
            <a:r>
              <a:rPr lang="fr-CH" i="1" dirty="0" err="1"/>
              <a:t>Reliability</a:t>
            </a:r>
            <a:r>
              <a:rPr lang="fr-CH" i="1" dirty="0"/>
              <a:t> </a:t>
            </a:r>
            <a:r>
              <a:rPr lang="fr-CH" i="1" dirty="0" err="1" smtClean="0"/>
              <a:t>Run</a:t>
            </a:r>
            <a:r>
              <a:rPr lang="fr-CH" i="1" dirty="0" smtClean="0"/>
              <a:t> – </a:t>
            </a:r>
            <a:r>
              <a:rPr lang="fr-CH" i="1" dirty="0" err="1" smtClean="0"/>
              <a:t>from</a:t>
            </a:r>
            <a:r>
              <a:rPr lang="fr-CH" i="1" dirty="0" smtClean="0"/>
              <a:t> the Linac2 </a:t>
            </a:r>
            <a:r>
              <a:rPr lang="fr-CH" i="1" dirty="0" err="1" smtClean="0"/>
              <a:t>experience</a:t>
            </a:r>
            <a:r>
              <a:rPr lang="fr-CH" i="1" dirty="0" smtClean="0"/>
              <a:t>!</a:t>
            </a:r>
            <a:endParaRPr lang="fr-CH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48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1081"/>
            <a:ext cx="6995528" cy="817708"/>
          </a:xfrm>
        </p:spPr>
        <p:txBody>
          <a:bodyPr/>
          <a:lstStyle/>
          <a:p>
            <a:r>
              <a:rPr lang="fr-CH" dirty="0" smtClean="0"/>
              <a:t>Long-</a:t>
            </a:r>
            <a:r>
              <a:rPr lang="fr-CH" dirty="0" err="1" smtClean="0"/>
              <a:t>term</a:t>
            </a:r>
            <a:r>
              <a:rPr lang="fr-CH" dirty="0" smtClean="0"/>
              <a:t> goals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61951" y="1370254"/>
            <a:ext cx="782004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2000" dirty="0" smtClean="0"/>
              <a:t>The </a:t>
            </a:r>
            <a:r>
              <a:rPr lang="fr-CH" sz="2000" dirty="0" err="1" smtClean="0"/>
              <a:t>Reliability</a:t>
            </a:r>
            <a:r>
              <a:rPr lang="fr-CH" sz="2000" dirty="0" smtClean="0"/>
              <a:t> </a:t>
            </a:r>
            <a:r>
              <a:rPr lang="fr-CH" sz="2000" dirty="0" err="1" smtClean="0"/>
              <a:t>Run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</a:t>
            </a:r>
            <a:r>
              <a:rPr lang="fr-CH" sz="2000" dirty="0" err="1" smtClean="0"/>
              <a:t>intended</a:t>
            </a:r>
            <a:r>
              <a:rPr lang="fr-CH" sz="2000" dirty="0" smtClean="0"/>
              <a:t> as a </a:t>
            </a:r>
            <a:r>
              <a:rPr lang="fr-CH" sz="2000" dirty="0" err="1" smtClean="0"/>
              <a:t>step</a:t>
            </a:r>
            <a:r>
              <a:rPr lang="fr-CH" sz="2000" dirty="0" smtClean="0"/>
              <a:t> in the transition to the final </a:t>
            </a:r>
            <a:r>
              <a:rPr lang="fr-CH" sz="2000" dirty="0" err="1" smtClean="0"/>
              <a:t>operational</a:t>
            </a:r>
            <a:r>
              <a:rPr lang="fr-CH" sz="2000" dirty="0" smtClean="0"/>
              <a:t> organisation of Linac4 (</a:t>
            </a:r>
            <a:r>
              <a:rPr lang="fr-CH" sz="2000" dirty="0" err="1" smtClean="0"/>
              <a:t>being</a:t>
            </a:r>
            <a:r>
              <a:rPr lang="fr-CH" sz="2000" dirty="0" smtClean="0"/>
              <a:t> </a:t>
            </a:r>
            <a:r>
              <a:rPr lang="fr-CH" sz="2000" dirty="0" err="1" smtClean="0"/>
              <a:t>discussed</a:t>
            </a:r>
            <a:r>
              <a:rPr lang="fr-CH" sz="2000" dirty="0" smtClean="0"/>
              <a:t> </a:t>
            </a:r>
            <a:r>
              <a:rPr lang="fr-CH" sz="2000" dirty="0" err="1" smtClean="0"/>
              <a:t>between</a:t>
            </a:r>
            <a:r>
              <a:rPr lang="fr-CH" sz="2000" dirty="0" smtClean="0"/>
              <a:t> ABP and OP).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fr-CH" sz="2000" dirty="0" smtClean="0"/>
              <a:t>→ </a:t>
            </a:r>
            <a:r>
              <a:rPr lang="fr-CH" sz="2000" dirty="0" err="1" smtClean="0"/>
              <a:t>Towards</a:t>
            </a:r>
            <a:r>
              <a:rPr lang="fr-CH" sz="2000" dirty="0" smtClean="0"/>
              <a:t> the end of the RR, the new structure </a:t>
            </a:r>
            <a:r>
              <a:rPr lang="fr-CH" sz="2000" dirty="0" err="1" smtClean="0"/>
              <a:t>should</a:t>
            </a:r>
            <a:r>
              <a:rPr lang="fr-CH" sz="2000" dirty="0" smtClean="0"/>
              <a:t>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already</a:t>
            </a:r>
            <a:r>
              <a:rPr lang="fr-CH" sz="2000" dirty="0" smtClean="0"/>
              <a:t> in place!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fr-CH" sz="2000" dirty="0" smtClean="0"/>
              <a:t> </a:t>
            </a:r>
            <a:endParaRPr lang="fr-CH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9484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81081"/>
            <a:ext cx="6995528" cy="817708"/>
          </a:xfrm>
        </p:spPr>
        <p:txBody>
          <a:bodyPr/>
          <a:lstStyle/>
          <a:p>
            <a:r>
              <a:rPr lang="fr-CH" dirty="0" smtClean="0"/>
              <a:t>Organisation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28589" y="1382283"/>
            <a:ext cx="54822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dirty="0" err="1" smtClean="0"/>
              <a:t>Yes</a:t>
            </a:r>
            <a:r>
              <a:rPr lang="fr-CH" dirty="0" smtClean="0"/>
              <a:t>, but: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</a:t>
            </a:r>
            <a:r>
              <a:rPr lang="fr-CH" dirty="0" err="1" smtClean="0">
                <a:solidFill>
                  <a:srgbClr val="FF0000"/>
                </a:solidFill>
              </a:rPr>
              <a:t>beam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intensity</a:t>
            </a:r>
            <a:r>
              <a:rPr lang="fr-CH" dirty="0" smtClean="0">
                <a:solidFill>
                  <a:srgbClr val="FF0000"/>
                </a:solidFill>
              </a:rPr>
              <a:t> and pulse </a:t>
            </a:r>
            <a:r>
              <a:rPr lang="fr-CH" dirty="0" err="1" smtClean="0">
                <a:solidFill>
                  <a:srgbClr val="FF0000"/>
                </a:solidFill>
              </a:rPr>
              <a:t>length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(</a:t>
            </a:r>
            <a:r>
              <a:rPr lang="fr-CH" dirty="0" err="1" smtClean="0"/>
              <a:t>need</a:t>
            </a:r>
            <a:r>
              <a:rPr lang="fr-CH" dirty="0" smtClean="0"/>
              <a:t> to compromise on activation of the dump).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</a:t>
            </a:r>
            <a:r>
              <a:rPr lang="fr-CH" dirty="0" err="1" smtClean="0">
                <a:solidFill>
                  <a:srgbClr val="FF0000"/>
                </a:solidFill>
              </a:rPr>
              <a:t>operation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schedule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(</a:t>
            </a:r>
            <a:r>
              <a:rPr lang="fr-CH" dirty="0" err="1" smtClean="0"/>
              <a:t>technical</a:t>
            </a:r>
            <a:r>
              <a:rPr lang="fr-CH" dirty="0" smtClean="0"/>
              <a:t> stops, </a:t>
            </a:r>
            <a:r>
              <a:rPr lang="fr-CH" dirty="0" err="1" smtClean="0"/>
              <a:t>shutdown</a:t>
            </a:r>
            <a:r>
              <a:rPr lang="fr-CH" dirty="0" smtClean="0"/>
              <a:t>, etc.).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>
                <a:solidFill>
                  <a:srgbClr val="FF0000"/>
                </a:solidFill>
              </a:rPr>
              <a:t>Who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check </a:t>
            </a:r>
            <a:r>
              <a:rPr lang="fr-CH" dirty="0" err="1" smtClean="0"/>
              <a:t>which</a:t>
            </a:r>
            <a:r>
              <a:rPr lang="fr-CH" dirty="0" smtClean="0"/>
              <a:t> </a:t>
            </a:r>
            <a:r>
              <a:rPr lang="fr-CH" dirty="0" err="1" smtClean="0">
                <a:solidFill>
                  <a:srgbClr val="FF0000"/>
                </a:solidFill>
              </a:rPr>
              <a:t>beam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parameters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smtClean="0"/>
              <a:t>and </a:t>
            </a: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the </a:t>
            </a:r>
            <a:r>
              <a:rPr lang="fr-CH" dirty="0" err="1" smtClean="0">
                <a:solidFill>
                  <a:srgbClr val="FF0000"/>
                </a:solidFill>
              </a:rPr>
              <a:t>threshold</a:t>
            </a:r>
            <a:r>
              <a:rPr lang="fr-CH" dirty="0" smtClean="0"/>
              <a:t> to </a:t>
            </a:r>
            <a:r>
              <a:rPr lang="fr-CH" dirty="0" err="1" smtClean="0"/>
              <a:t>declare</a:t>
            </a:r>
            <a:r>
              <a:rPr lang="fr-CH" dirty="0" smtClean="0"/>
              <a:t> a </a:t>
            </a:r>
            <a:r>
              <a:rPr lang="fr-CH" dirty="0" err="1" smtClean="0"/>
              <a:t>fault</a:t>
            </a:r>
            <a:r>
              <a:rPr lang="fr-CH" dirty="0" smtClean="0"/>
              <a:t>?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What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happen</a:t>
            </a:r>
            <a:r>
              <a:rPr lang="fr-CH" dirty="0" smtClean="0"/>
              <a:t> </a:t>
            </a:r>
            <a:r>
              <a:rPr lang="fr-CH" dirty="0" err="1" smtClean="0"/>
              <a:t>when</a:t>
            </a:r>
            <a:r>
              <a:rPr lang="fr-CH" dirty="0" smtClean="0"/>
              <a:t> a </a:t>
            </a:r>
            <a:r>
              <a:rPr lang="fr-CH" dirty="0" err="1" smtClean="0">
                <a:solidFill>
                  <a:srgbClr val="FF0000"/>
                </a:solidFill>
              </a:rPr>
              <a:t>fault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is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declared</a:t>
            </a:r>
            <a:r>
              <a:rPr lang="fr-CH" dirty="0" smtClean="0"/>
              <a:t>? 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>
                <a:solidFill>
                  <a:srgbClr val="FF0000"/>
                </a:solidFill>
              </a:rPr>
              <a:t>Who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come to Linac4 and </a:t>
            </a:r>
            <a:r>
              <a:rPr lang="fr-CH" dirty="0" err="1" smtClean="0">
                <a:solidFill>
                  <a:srgbClr val="FF0000"/>
                </a:solidFill>
              </a:rPr>
              <a:t>when</a:t>
            </a:r>
            <a:r>
              <a:rPr lang="fr-CH" dirty="0" smtClean="0"/>
              <a:t> if the machine </a:t>
            </a:r>
            <a:r>
              <a:rPr lang="fr-CH" dirty="0" err="1" smtClean="0"/>
              <a:t>is</a:t>
            </a:r>
            <a:r>
              <a:rPr lang="fr-CH" dirty="0" smtClean="0"/>
              <a:t> «on </a:t>
            </a:r>
            <a:r>
              <a:rPr lang="fr-CH" dirty="0" err="1" smtClean="0"/>
              <a:t>fault</a:t>
            </a:r>
            <a:r>
              <a:rPr lang="fr-CH" dirty="0" smtClean="0"/>
              <a:t>»?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do the «</a:t>
            </a:r>
            <a:r>
              <a:rPr lang="fr-CH" dirty="0" smtClean="0">
                <a:solidFill>
                  <a:srgbClr val="FF0000"/>
                </a:solidFill>
              </a:rPr>
              <a:t>post-mortem</a:t>
            </a:r>
            <a:r>
              <a:rPr lang="fr-CH" dirty="0" smtClean="0"/>
              <a:t>» of the </a:t>
            </a:r>
            <a:r>
              <a:rPr lang="fr-CH" dirty="0" err="1" smtClean="0"/>
              <a:t>faults</a:t>
            </a:r>
            <a:r>
              <a:rPr lang="fr-CH" dirty="0" smtClean="0"/>
              <a:t>, how the information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structured</a:t>
            </a:r>
            <a:r>
              <a:rPr lang="fr-CH" dirty="0" smtClean="0"/>
              <a:t> and </a:t>
            </a:r>
            <a:r>
              <a:rPr lang="fr-CH" dirty="0" err="1" smtClean="0"/>
              <a:t>communicated</a:t>
            </a:r>
            <a:r>
              <a:rPr lang="fr-CH" dirty="0" smtClean="0"/>
              <a:t>, and </a:t>
            </a:r>
            <a:r>
              <a:rPr lang="fr-CH" dirty="0" err="1" smtClean="0"/>
              <a:t>who</a:t>
            </a:r>
            <a:r>
              <a:rPr lang="fr-CH" dirty="0" smtClean="0"/>
              <a:t>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decide</a:t>
            </a:r>
            <a:r>
              <a:rPr lang="fr-CH" dirty="0" smtClean="0"/>
              <a:t>/</a:t>
            </a:r>
            <a:r>
              <a:rPr lang="fr-CH" dirty="0" err="1" smtClean="0"/>
              <a:t>implement</a:t>
            </a:r>
            <a:r>
              <a:rPr lang="fr-CH" dirty="0" smtClean="0"/>
              <a:t> actions?</a:t>
            </a:r>
            <a:endParaRPr lang="fr-CH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91213" y="1816497"/>
            <a:ext cx="325278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err="1" smtClean="0"/>
              <a:t>Expect</a:t>
            </a:r>
            <a:r>
              <a:rPr lang="fr-CH" dirty="0" smtClean="0"/>
              <a:t> an </a:t>
            </a:r>
            <a:r>
              <a:rPr lang="fr-CH" dirty="0" err="1" smtClean="0"/>
              <a:t>answer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Alessandra.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smtClean="0"/>
              <a:t>I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make</a:t>
            </a:r>
            <a:r>
              <a:rPr lang="fr-CH" dirty="0" smtClean="0"/>
              <a:t> a </a:t>
            </a:r>
            <a:r>
              <a:rPr lang="fr-CH" dirty="0" err="1" smtClean="0"/>
              <a:t>schedule</a:t>
            </a:r>
            <a:r>
              <a:rPr lang="fr-CH" dirty="0" smtClean="0"/>
              <a:t> </a:t>
            </a:r>
            <a:r>
              <a:rPr lang="fr-CH" dirty="0" err="1" smtClean="0"/>
              <a:t>proposal</a:t>
            </a:r>
            <a:r>
              <a:rPr lang="fr-CH" dirty="0" smtClean="0"/>
              <a:t>.</a:t>
            </a:r>
          </a:p>
          <a:p>
            <a:pPr marL="379476" indent="-342900">
              <a:spcBef>
                <a:spcPts val="1200"/>
              </a:spcBef>
              <a:buFont typeface="+mj-lt"/>
              <a:buAutoNum type="arabicPeriod"/>
            </a:pPr>
            <a:r>
              <a:rPr lang="fr-CH" dirty="0" smtClean="0"/>
              <a:t>The </a:t>
            </a:r>
            <a:r>
              <a:rPr lang="fr-CH" dirty="0" err="1" smtClean="0"/>
              <a:t>operator</a:t>
            </a:r>
            <a:r>
              <a:rPr lang="fr-CH" dirty="0" smtClean="0"/>
              <a:t>; </a:t>
            </a:r>
            <a:r>
              <a:rPr lang="fr-CH" dirty="0" err="1" smtClean="0"/>
              <a:t>regular</a:t>
            </a:r>
            <a:r>
              <a:rPr lang="fr-CH" dirty="0" smtClean="0"/>
              <a:t> </a:t>
            </a:r>
            <a:r>
              <a:rPr lang="fr-CH" dirty="0" err="1" smtClean="0"/>
              <a:t>measurements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organised</a:t>
            </a:r>
            <a:r>
              <a:rPr lang="fr-CH" dirty="0" smtClean="0"/>
              <a:t>. </a:t>
            </a:r>
          </a:p>
          <a:p>
            <a:pPr marL="36576">
              <a:spcBef>
                <a:spcPts val="1200"/>
              </a:spcBef>
            </a:pPr>
            <a:r>
              <a:rPr lang="fr-CH" dirty="0" smtClean="0"/>
              <a:t>4,5 I </a:t>
            </a:r>
            <a:r>
              <a:rPr lang="fr-CH" dirty="0" err="1" smtClean="0"/>
              <a:t>will</a:t>
            </a:r>
            <a:r>
              <a:rPr lang="fr-CH" dirty="0" smtClean="0"/>
              <a:t> </a:t>
            </a:r>
            <a:r>
              <a:rPr lang="fr-CH" dirty="0" err="1" smtClean="0"/>
              <a:t>present</a:t>
            </a:r>
            <a:r>
              <a:rPr lang="fr-CH" dirty="0" smtClean="0"/>
              <a:t> a </a:t>
            </a:r>
            <a:r>
              <a:rPr lang="fr-CH" dirty="0" err="1" smtClean="0"/>
              <a:t>sequence</a:t>
            </a:r>
            <a:r>
              <a:rPr lang="fr-CH" dirty="0" smtClean="0"/>
              <a:t>  of </a:t>
            </a:r>
            <a:r>
              <a:rPr lang="fr-CH" dirty="0" err="1" smtClean="0"/>
              <a:t>events</a:t>
            </a:r>
            <a:r>
              <a:rPr lang="fr-CH" dirty="0" smtClean="0"/>
              <a:t>, for discussion.</a:t>
            </a:r>
          </a:p>
          <a:p>
            <a:pPr marL="36576">
              <a:spcBef>
                <a:spcPts val="1200"/>
              </a:spcBef>
            </a:pPr>
            <a:r>
              <a:rPr lang="fr-CH" dirty="0" smtClean="0"/>
              <a:t>6. TE/MPE, but the </a:t>
            </a:r>
            <a:r>
              <a:rPr lang="fr-CH" dirty="0" err="1" smtClean="0"/>
              <a:t>resulting</a:t>
            </a:r>
            <a:r>
              <a:rPr lang="fr-CH" dirty="0" smtClean="0"/>
              <a:t> actions </a:t>
            </a:r>
            <a:r>
              <a:rPr lang="fr-CH" dirty="0" err="1" smtClean="0"/>
              <a:t>need</a:t>
            </a:r>
            <a:r>
              <a:rPr lang="fr-CH" dirty="0" smtClean="0"/>
              <a:t> 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defined</a:t>
            </a:r>
            <a:r>
              <a:rPr lang="fr-CH" dirty="0" smtClean="0"/>
              <a:t> by the </a:t>
            </a:r>
            <a:r>
              <a:rPr lang="fr-CH" dirty="0" err="1" smtClean="0"/>
              <a:t>project</a:t>
            </a:r>
            <a:r>
              <a:rPr lang="fr-CH" dirty="0" smtClean="0"/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3638" y="998789"/>
            <a:ext cx="47386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2000" b="1" dirty="0" err="1" smtClean="0">
                <a:solidFill>
                  <a:srgbClr val="FF0000"/>
                </a:solidFill>
              </a:rPr>
              <a:t>Beam</a:t>
            </a:r>
            <a:r>
              <a:rPr lang="fr-CH" sz="2000" b="1" dirty="0" smtClean="0">
                <a:solidFill>
                  <a:srgbClr val="FF0000"/>
                </a:solidFill>
              </a:rPr>
              <a:t> 24/7 on the Linac4 main dump</a:t>
            </a:r>
          </a:p>
        </p:txBody>
      </p:sp>
    </p:spTree>
    <p:extLst>
      <p:ext uri="{BB962C8B-B14F-4D97-AF65-F5344CB8AC3E}">
        <p14:creationId xmlns:p14="http://schemas.microsoft.com/office/powerpoint/2010/main" val="49645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/>
          <a:lstStyle/>
          <a:p>
            <a:r>
              <a:rPr lang="fr-CH" dirty="0" smtClean="0"/>
              <a:t>Linac4 </a:t>
            </a:r>
            <a:r>
              <a:rPr lang="fr-CH" dirty="0" err="1" smtClean="0"/>
              <a:t>Masterplan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143000"/>
            <a:ext cx="8728997" cy="14763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7660" y="2803723"/>
            <a:ext cx="8545933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2000" b="1" dirty="0" err="1" smtClean="0">
                <a:solidFill>
                  <a:srgbClr val="FF0000"/>
                </a:solidFill>
              </a:rPr>
              <a:t>Present</a:t>
            </a:r>
            <a:r>
              <a:rPr lang="fr-CH" sz="2000" b="1" dirty="0" smtClean="0">
                <a:solidFill>
                  <a:srgbClr val="FF0000"/>
                </a:solidFill>
              </a:rPr>
              <a:t> </a:t>
            </a:r>
            <a:r>
              <a:rPr lang="fr-CH" sz="2000" b="1" dirty="0" err="1" smtClean="0">
                <a:solidFill>
                  <a:srgbClr val="FF0000"/>
                </a:solidFill>
              </a:rPr>
              <a:t>Masterplan</a:t>
            </a:r>
            <a:endParaRPr lang="fr-CH" sz="2000" b="1" dirty="0" smtClean="0">
              <a:solidFill>
                <a:srgbClr val="FF0000"/>
              </a:solidFill>
            </a:endParaRPr>
          </a:p>
          <a:p>
            <a:pPr marL="36576" indent="0">
              <a:spcBef>
                <a:spcPts val="1200"/>
              </a:spcBef>
              <a:buNone/>
            </a:pPr>
            <a:r>
              <a:rPr lang="fr-CH" sz="2000" dirty="0" smtClean="0">
                <a:solidFill>
                  <a:srgbClr val="FF0000"/>
                </a:solidFill>
              </a:rPr>
              <a:t>RR </a:t>
            </a:r>
            <a:r>
              <a:rPr lang="fr-CH" sz="2000" dirty="0" err="1" smtClean="0">
                <a:solidFill>
                  <a:srgbClr val="FF0000"/>
                </a:solidFill>
              </a:rPr>
              <a:t>starts</a:t>
            </a:r>
            <a:r>
              <a:rPr lang="fr-CH" sz="2000" dirty="0" smtClean="0">
                <a:solidFill>
                  <a:srgbClr val="FF0000"/>
                </a:solidFill>
              </a:rPr>
              <a:t> in </a:t>
            </a:r>
            <a:r>
              <a:rPr lang="fr-CH" sz="2000" dirty="0" err="1" smtClean="0">
                <a:solidFill>
                  <a:srgbClr val="FF0000"/>
                </a:solidFill>
              </a:rPr>
              <a:t>June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err="1" smtClean="0"/>
              <a:t>after</a:t>
            </a:r>
            <a:r>
              <a:rPr lang="fr-CH" sz="2000" dirty="0" smtClean="0"/>
              <a:t> </a:t>
            </a:r>
            <a:r>
              <a:rPr lang="fr-CH" sz="2000" dirty="0" err="1" smtClean="0"/>
              <a:t>completion</a:t>
            </a:r>
            <a:r>
              <a:rPr lang="fr-CH" sz="2000" dirty="0" smtClean="0"/>
              <a:t> of </a:t>
            </a:r>
            <a:r>
              <a:rPr lang="fr-CH" sz="2000" dirty="0" err="1" smtClean="0"/>
              <a:t>beam</a:t>
            </a:r>
            <a:r>
              <a:rPr lang="fr-CH" sz="2000" dirty="0" smtClean="0"/>
              <a:t> line and </a:t>
            </a:r>
            <a:r>
              <a:rPr lang="fr-CH" sz="2000" dirty="0" err="1" smtClean="0"/>
              <a:t>beam</a:t>
            </a:r>
            <a:r>
              <a:rPr lang="fr-CH" sz="2000" dirty="0" smtClean="0"/>
              <a:t> setting-up and DB </a:t>
            </a:r>
            <a:r>
              <a:rPr lang="fr-CH" sz="2000" dirty="0" err="1" smtClean="0"/>
              <a:t>measurements</a:t>
            </a:r>
            <a:r>
              <a:rPr lang="fr-CH" sz="2000" dirty="0" smtClean="0"/>
              <a:t> in the </a:t>
            </a:r>
            <a:r>
              <a:rPr lang="fr-CH" sz="2000" dirty="0" smtClean="0">
                <a:solidFill>
                  <a:srgbClr val="FF0000"/>
                </a:solidFill>
              </a:rPr>
              <a:t>second </a:t>
            </a:r>
            <a:r>
              <a:rPr lang="fr-CH" sz="2000" dirty="0" err="1" smtClean="0">
                <a:solidFill>
                  <a:srgbClr val="FF0000"/>
                </a:solidFill>
              </a:rPr>
              <a:t>half</a:t>
            </a:r>
            <a:r>
              <a:rPr lang="fr-CH" sz="2000" dirty="0" smtClean="0">
                <a:solidFill>
                  <a:srgbClr val="FF0000"/>
                </a:solidFill>
              </a:rPr>
              <a:t> of May</a:t>
            </a:r>
            <a:r>
              <a:rPr lang="fr-CH" sz="2000" dirty="0" smtClean="0"/>
              <a:t>. Good timing </a:t>
            </a:r>
            <a:r>
              <a:rPr lang="fr-CH" sz="2000" dirty="0" err="1" smtClean="0"/>
              <a:t>with</a:t>
            </a:r>
            <a:r>
              <a:rPr lang="fr-CH" sz="2000" dirty="0" smtClean="0"/>
              <a:t> EYETS.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fr-CH" sz="2000" dirty="0" smtClean="0"/>
              <a:t>Continues </a:t>
            </a:r>
            <a:r>
              <a:rPr lang="fr-CH" sz="2000" dirty="0" err="1" smtClean="0"/>
              <a:t>until</a:t>
            </a:r>
            <a:r>
              <a:rPr lang="fr-CH" sz="2000" dirty="0" smtClean="0"/>
              <a:t> the </a:t>
            </a:r>
            <a:r>
              <a:rPr lang="fr-CH" sz="2000" dirty="0" smtClean="0">
                <a:solidFill>
                  <a:srgbClr val="FF0000"/>
                </a:solidFill>
              </a:rPr>
              <a:t>end of 2017 </a:t>
            </a:r>
            <a:r>
              <a:rPr lang="fr-CH" sz="2000" dirty="0" err="1" smtClean="0">
                <a:solidFill>
                  <a:srgbClr val="FF0000"/>
                </a:solidFill>
              </a:rPr>
              <a:t>run</a:t>
            </a:r>
            <a:r>
              <a:rPr lang="fr-CH" sz="2000" dirty="0" smtClean="0">
                <a:solidFill>
                  <a:srgbClr val="FF0000"/>
                </a:solidFill>
              </a:rPr>
              <a:t> </a:t>
            </a:r>
            <a:r>
              <a:rPr lang="fr-CH" sz="2000" dirty="0" smtClean="0"/>
              <a:t>(18.12).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fr-CH" sz="2000" dirty="0" err="1" smtClean="0"/>
              <a:t>Could</a:t>
            </a:r>
            <a:r>
              <a:rPr lang="fr-CH" sz="2000" dirty="0" smtClean="0"/>
              <a:t> </a:t>
            </a:r>
            <a:r>
              <a:rPr lang="fr-CH" sz="2000" dirty="0" smtClean="0">
                <a:solidFill>
                  <a:srgbClr val="FF0000"/>
                </a:solidFill>
              </a:rPr>
              <a:t>restart in 2018 </a:t>
            </a:r>
            <a:r>
              <a:rPr lang="fr-CH" sz="2000" dirty="0" smtClean="0"/>
              <a:t>if </a:t>
            </a:r>
            <a:r>
              <a:rPr lang="fr-CH" sz="2000" dirty="0" err="1" smtClean="0"/>
              <a:t>needed</a:t>
            </a:r>
            <a:r>
              <a:rPr lang="fr-CH" sz="2000" dirty="0" smtClean="0"/>
              <a:t> – for 2 </a:t>
            </a:r>
            <a:r>
              <a:rPr lang="fr-CH" sz="2000" dirty="0" err="1" smtClean="0"/>
              <a:t>months</a:t>
            </a:r>
            <a:r>
              <a:rPr lang="fr-CH" sz="2000" dirty="0" smtClean="0"/>
              <a:t> or more, </a:t>
            </a:r>
            <a:r>
              <a:rPr lang="fr-CH" sz="2000" dirty="0" err="1" smtClean="0"/>
              <a:t>before</a:t>
            </a:r>
            <a:r>
              <a:rPr lang="fr-CH" sz="2000" dirty="0" smtClean="0"/>
              <a:t> or </a:t>
            </a:r>
            <a:r>
              <a:rPr lang="fr-CH" sz="2000" dirty="0" err="1" smtClean="0"/>
              <a:t>after</a:t>
            </a:r>
            <a:r>
              <a:rPr lang="fr-CH" sz="2000" dirty="0" smtClean="0"/>
              <a:t> the end of the </a:t>
            </a:r>
            <a:r>
              <a:rPr lang="fr-CH" sz="2000" dirty="0" err="1" smtClean="0"/>
              <a:t>yearly</a:t>
            </a:r>
            <a:r>
              <a:rPr lang="fr-CH" sz="2000" dirty="0" smtClean="0"/>
              <a:t> </a:t>
            </a:r>
            <a:r>
              <a:rPr lang="fr-CH" sz="2000" dirty="0" err="1" smtClean="0"/>
              <a:t>shut</a:t>
            </a:r>
            <a:r>
              <a:rPr lang="fr-CH" sz="2000" dirty="0" smtClean="0"/>
              <a:t>-down, </a:t>
            </a:r>
            <a:r>
              <a:rPr lang="fr-CH" sz="2000" dirty="0" err="1" smtClean="0"/>
              <a:t>depending</a:t>
            </a:r>
            <a:r>
              <a:rPr lang="fr-CH" sz="2000" dirty="0" smtClean="0"/>
              <a:t> on the interventions </a:t>
            </a:r>
            <a:r>
              <a:rPr lang="fr-CH" sz="2000" dirty="0" err="1" smtClean="0"/>
              <a:t>foreseen</a:t>
            </a:r>
            <a:r>
              <a:rPr lang="fr-CH" sz="2000" dirty="0" smtClean="0"/>
              <a:t> on the machine and on the </a:t>
            </a:r>
            <a:r>
              <a:rPr lang="fr-CH" sz="2000" dirty="0" err="1" smtClean="0"/>
              <a:t>results</a:t>
            </a:r>
            <a:r>
              <a:rPr lang="fr-CH" sz="2000" dirty="0" smtClean="0"/>
              <a:t> of the initial RR </a:t>
            </a:r>
            <a:r>
              <a:rPr lang="fr-CH" sz="2000" dirty="0" err="1" smtClean="0"/>
              <a:t>period</a:t>
            </a:r>
            <a:r>
              <a:rPr lang="fr-CH" sz="2000" dirty="0" smtClean="0"/>
              <a:t>. The </a:t>
            </a:r>
            <a:r>
              <a:rPr lang="fr-CH" sz="2000" dirty="0" err="1" smtClean="0"/>
              <a:t>decision</a:t>
            </a:r>
            <a:r>
              <a:rPr lang="fr-CH" sz="2000" dirty="0" smtClean="0"/>
              <a:t> has </a:t>
            </a:r>
            <a:r>
              <a:rPr lang="fr-CH" sz="2000" dirty="0" err="1" smtClean="0"/>
              <a:t>be</a:t>
            </a:r>
            <a:r>
              <a:rPr lang="fr-CH" sz="2000" dirty="0" smtClean="0"/>
              <a:t> </a:t>
            </a:r>
            <a:r>
              <a:rPr lang="fr-CH" sz="2000" dirty="0" err="1" smtClean="0"/>
              <a:t>taken</a:t>
            </a:r>
            <a:r>
              <a:rPr lang="fr-CH" sz="2000" dirty="0" smtClean="0"/>
              <a:t> in </a:t>
            </a:r>
            <a:r>
              <a:rPr lang="fr-CH" sz="2000" dirty="0" err="1" smtClean="0"/>
              <a:t>Autumn</a:t>
            </a:r>
            <a:r>
              <a:rPr lang="fr-CH" sz="2000" dirty="0" smtClean="0"/>
              <a:t> 2017.</a:t>
            </a:r>
          </a:p>
        </p:txBody>
      </p:sp>
    </p:spTree>
    <p:extLst>
      <p:ext uri="{BB962C8B-B14F-4D97-AF65-F5344CB8AC3E}">
        <p14:creationId xmlns:p14="http://schemas.microsoft.com/office/powerpoint/2010/main" val="361883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72224"/>
            <a:ext cx="7659538" cy="817708"/>
          </a:xfrm>
        </p:spPr>
        <p:txBody>
          <a:bodyPr>
            <a:normAutofit/>
          </a:bodyPr>
          <a:lstStyle/>
          <a:p>
            <a:r>
              <a:rPr lang="fr-CH" dirty="0" smtClean="0"/>
              <a:t>2017 RR </a:t>
            </a:r>
            <a:r>
              <a:rPr lang="fr-CH" dirty="0" err="1" smtClean="0"/>
              <a:t>schedule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863" y="1463548"/>
            <a:ext cx="789622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2000" b="1" dirty="0" err="1" smtClean="0">
                <a:solidFill>
                  <a:srgbClr val="FF0000"/>
                </a:solidFill>
              </a:rPr>
              <a:t>Proposal</a:t>
            </a:r>
            <a:r>
              <a:rPr lang="fr-CH" sz="2000" b="1" dirty="0" smtClean="0">
                <a:solidFill>
                  <a:srgbClr val="FF0000"/>
                </a:solidFill>
              </a:rPr>
              <a:t>: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2000" dirty="0" err="1" smtClean="0"/>
              <a:t>Synchronise</a:t>
            </a:r>
            <a:r>
              <a:rPr lang="en-US" sz="2000" dirty="0" smtClean="0"/>
              <a:t> </a:t>
            </a:r>
            <a:r>
              <a:rPr lang="en-US" sz="2000" dirty="0"/>
              <a:t>with the Injector Schedule – </a:t>
            </a:r>
            <a:r>
              <a:rPr lang="en-US" sz="2000" dirty="0" smtClean="0"/>
              <a:t>Technical Stops at the same time but </a:t>
            </a:r>
            <a:r>
              <a:rPr lang="en-US" sz="2000" dirty="0"/>
              <a:t>longer (compromise availability of services – </a:t>
            </a:r>
            <a:r>
              <a:rPr lang="en-US" sz="2000" dirty="0" smtClean="0"/>
              <a:t>radiation - availability </a:t>
            </a:r>
            <a:r>
              <a:rPr lang="en-US" sz="2000" dirty="0"/>
              <a:t>of personnel).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2000" dirty="0"/>
              <a:t>Allow for more Technical Stops if and when needed – to be decided during the </a:t>
            </a:r>
            <a:r>
              <a:rPr lang="en-US" sz="2000" dirty="0" smtClean="0"/>
              <a:t>Run.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2000" dirty="0" smtClean="0"/>
              <a:t>Need to keep a </a:t>
            </a:r>
            <a:r>
              <a:rPr lang="en-US" sz="2000" dirty="0" smtClean="0">
                <a:solidFill>
                  <a:srgbClr val="FF0000"/>
                </a:solidFill>
              </a:rPr>
              <a:t>flexible approach </a:t>
            </a:r>
            <a:r>
              <a:rPr lang="en-US" sz="2000" dirty="0" smtClean="0"/>
              <a:t>to the Run!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96996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19100" y="172224"/>
            <a:ext cx="7496175" cy="817708"/>
          </a:xfrm>
        </p:spPr>
        <p:txBody>
          <a:bodyPr>
            <a:normAutofit fontScale="90000"/>
          </a:bodyPr>
          <a:lstStyle/>
          <a:p>
            <a:r>
              <a:rPr lang="fr-CH" dirty="0" smtClean="0"/>
              <a:t>2017 RR </a:t>
            </a:r>
            <a:r>
              <a:rPr lang="fr-CH" dirty="0" err="1" smtClean="0"/>
              <a:t>schedule</a:t>
            </a:r>
            <a:r>
              <a:rPr lang="fr-CH" dirty="0" smtClean="0"/>
              <a:t> - </a:t>
            </a:r>
            <a:r>
              <a:rPr lang="fr-CH" dirty="0" err="1" smtClean="0"/>
              <a:t>proposal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7709270" y="6219825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39" y="943721"/>
            <a:ext cx="6531480" cy="577140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135655" y="1367429"/>
            <a:ext cx="1762433" cy="117249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ysClr val="windowText" lastClr="000000"/>
                </a:solidFill>
              </a:rPr>
              <a:t>Linac4 </a:t>
            </a:r>
            <a:r>
              <a:rPr lang="fr-CH" dirty="0" err="1" smtClean="0">
                <a:solidFill>
                  <a:sysClr val="windowText" lastClr="000000"/>
                </a:solidFill>
              </a:rPr>
              <a:t>Run</a:t>
            </a:r>
            <a:r>
              <a:rPr lang="fr-CH" dirty="0" smtClean="0">
                <a:solidFill>
                  <a:sysClr val="windowText" lastClr="000000"/>
                </a:solidFill>
              </a:rPr>
              <a:t> 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072686" y="3370474"/>
            <a:ext cx="1319769" cy="117249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ysClr val="windowText" lastClr="000000"/>
                </a:solidFill>
              </a:rPr>
              <a:t>Linac4 </a:t>
            </a:r>
            <a:r>
              <a:rPr lang="fr-CH" dirty="0" err="1" smtClean="0">
                <a:solidFill>
                  <a:sysClr val="windowText" lastClr="000000"/>
                </a:solidFill>
              </a:rPr>
              <a:t>Run</a:t>
            </a:r>
            <a:r>
              <a:rPr lang="fr-CH" dirty="0" smtClean="0">
                <a:solidFill>
                  <a:sysClr val="windowText" lastClr="000000"/>
                </a:solidFill>
              </a:rPr>
              <a:t> 1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835119" y="3384944"/>
            <a:ext cx="4062969" cy="117249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ysClr val="windowText" lastClr="000000"/>
                </a:solidFill>
              </a:rPr>
              <a:t>Linac4 </a:t>
            </a:r>
            <a:r>
              <a:rPr lang="fr-CH" dirty="0" err="1" smtClean="0">
                <a:solidFill>
                  <a:sysClr val="windowText" lastClr="000000"/>
                </a:solidFill>
              </a:rPr>
              <a:t>Run</a:t>
            </a:r>
            <a:r>
              <a:rPr lang="fr-CH" dirty="0" smtClean="0">
                <a:solidFill>
                  <a:sysClr val="windowText" lastClr="000000"/>
                </a:solidFill>
              </a:rPr>
              <a:t> 2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018610" y="5402459"/>
            <a:ext cx="1816509" cy="117249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ysClr val="windowText" lastClr="000000"/>
                </a:solidFill>
              </a:rPr>
              <a:t>Linac4 </a:t>
            </a:r>
            <a:r>
              <a:rPr lang="fr-CH" dirty="0" err="1" smtClean="0">
                <a:solidFill>
                  <a:sysClr val="windowText" lastClr="000000"/>
                </a:solidFill>
              </a:rPr>
              <a:t>Run</a:t>
            </a:r>
            <a:r>
              <a:rPr lang="fr-CH" dirty="0" smtClean="0">
                <a:solidFill>
                  <a:sysClr val="windowText" lastClr="000000"/>
                </a:solidFill>
              </a:rPr>
              <a:t> 2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311225" y="5421289"/>
            <a:ext cx="2712849" cy="1172497"/>
          </a:xfrm>
          <a:prstGeom prst="rect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CH" dirty="0" smtClean="0">
                <a:solidFill>
                  <a:sysClr val="windowText" lastClr="000000"/>
                </a:solidFill>
              </a:rPr>
              <a:t>Linac4 </a:t>
            </a:r>
            <a:r>
              <a:rPr lang="fr-CH" dirty="0" err="1" smtClean="0">
                <a:solidFill>
                  <a:sysClr val="windowText" lastClr="000000"/>
                </a:solidFill>
              </a:rPr>
              <a:t>Run</a:t>
            </a:r>
            <a:r>
              <a:rPr lang="fr-CH" dirty="0" smtClean="0">
                <a:solidFill>
                  <a:sysClr val="windowText" lastClr="000000"/>
                </a:solidFill>
              </a:rPr>
              <a:t> 3</a:t>
            </a:r>
            <a:endParaRPr lang="en-GB" dirty="0">
              <a:solidFill>
                <a:sysClr val="windowText" lastClr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092448" y="1185145"/>
            <a:ext cx="201634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" indent="0">
              <a:spcBef>
                <a:spcPts val="1200"/>
              </a:spcBef>
              <a:buNone/>
            </a:pPr>
            <a:r>
              <a:rPr lang="fr-CH" sz="1600" b="1" dirty="0" err="1" smtClean="0">
                <a:solidFill>
                  <a:srgbClr val="FF0000"/>
                </a:solidFill>
              </a:rPr>
              <a:t>Proposal</a:t>
            </a:r>
            <a:r>
              <a:rPr lang="fr-CH" sz="1600" b="1" dirty="0" smtClean="0">
                <a:solidFill>
                  <a:srgbClr val="FF0000"/>
                </a:solidFill>
              </a:rPr>
              <a:t>: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dirty="0" smtClean="0"/>
              <a:t>Run 1: 7 weeks, June-July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dirty="0" smtClean="0"/>
              <a:t>Run 2: 13 weeks (should be split in 2?), August-October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dirty="0" smtClean="0"/>
              <a:t>Run 3: 6 weeks, November-December</a:t>
            </a:r>
          </a:p>
          <a:p>
            <a:pPr marL="36576" indent="0">
              <a:spcBef>
                <a:spcPts val="1200"/>
              </a:spcBef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Flexibility</a:t>
            </a:r>
            <a:r>
              <a:rPr lang="en-US" sz="1600" dirty="0" smtClean="0"/>
              <a:t>: the duration of the TS can be modulated and other TS can be added, depending on needs and plans</a:t>
            </a:r>
          </a:p>
        </p:txBody>
      </p:sp>
    </p:spTree>
    <p:extLst>
      <p:ext uri="{BB962C8B-B14F-4D97-AF65-F5344CB8AC3E}">
        <p14:creationId xmlns:p14="http://schemas.microsoft.com/office/powerpoint/2010/main" val="780772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10803</TotalTime>
  <Words>963</Words>
  <Application>Microsoft Office PowerPoint</Application>
  <PresentationFormat>On-screen Show (4:3)</PresentationFormat>
  <Paragraphs>108</Paragraphs>
  <Slides>13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Verdana</vt:lpstr>
      <vt:lpstr>CERNCorporate4-3</vt:lpstr>
      <vt:lpstr>PowerPoint Presentation</vt:lpstr>
      <vt:lpstr>Introduction to the  Linac4 Reliability Run:  goals, schedule, organization</vt:lpstr>
      <vt:lpstr>Motivation</vt:lpstr>
      <vt:lpstr>Responsibilities</vt:lpstr>
      <vt:lpstr>Long-term goals</vt:lpstr>
      <vt:lpstr>Organisation</vt:lpstr>
      <vt:lpstr>Linac4 Masterplan</vt:lpstr>
      <vt:lpstr>2017 RR schedule</vt:lpstr>
      <vt:lpstr>2017 RR schedule - proposal</vt:lpstr>
      <vt:lpstr>Sequence</vt:lpstr>
      <vt:lpstr>Interventions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Maurizio Vretenar</cp:lastModifiedBy>
  <cp:revision>177</cp:revision>
  <dcterms:created xsi:type="dcterms:W3CDTF">2016-06-15T06:29:04Z</dcterms:created>
  <dcterms:modified xsi:type="dcterms:W3CDTF">2016-11-29T10:31:31Z</dcterms:modified>
</cp:coreProperties>
</file>