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49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914400"/>
          </a:xfrm>
        </p:spPr>
        <p:txBody>
          <a:bodyPr anchor="b">
            <a:normAutofit/>
          </a:bodyPr>
          <a:lstStyle>
            <a:lvl1pPr algn="ctr">
              <a:defRPr sz="3200" i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291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35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36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7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03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16097"/>
            <a:ext cx="6019800" cy="577677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716097"/>
            <a:ext cx="6019800" cy="577677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612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45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480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0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99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16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716097"/>
            <a:ext cx="10515600" cy="5776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A143A-36D1-4029-8EB6-2A977E5BC55B}" type="datetimeFigureOut">
              <a:rPr lang="en-GB" smtClean="0"/>
              <a:t>29/11/2016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5C0B5-A865-48DD-B559-0031725E91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i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Ion source operation and interventions during the </a:t>
            </a:r>
            <a:r>
              <a:rPr lang="en-GB" dirty="0" smtClean="0"/>
              <a:t>Reliability Run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17014" y="848299"/>
            <a:ext cx="10515600" cy="5776778"/>
          </a:xfrm>
        </p:spPr>
        <p:txBody>
          <a:bodyPr/>
          <a:lstStyle/>
          <a:p>
            <a:r>
              <a:rPr lang="en-GB" dirty="0" smtClean="0"/>
              <a:t>Linac4 H</a:t>
            </a:r>
            <a:r>
              <a:rPr lang="en-GB" baseline="30000" dirty="0" smtClean="0"/>
              <a:t>-</a:t>
            </a:r>
            <a:r>
              <a:rPr lang="en-GB" dirty="0" smtClean="0"/>
              <a:t> sources:</a:t>
            </a:r>
          </a:p>
          <a:p>
            <a:pPr lvl="1"/>
            <a:r>
              <a:rPr lang="en-GB" dirty="0" smtClean="0"/>
              <a:t>IS03a (6.5 mm, </a:t>
            </a:r>
            <a:r>
              <a:rPr lang="en-GB" dirty="0" err="1" smtClean="0"/>
              <a:t>Einzel</a:t>
            </a:r>
            <a:r>
              <a:rPr lang="en-GB" dirty="0" smtClean="0"/>
              <a:t> 30 kV): 50 mA but poor transfer through LEBT and too large emittance. RFQ trans ~80% peak.</a:t>
            </a:r>
          </a:p>
          <a:p>
            <a:pPr lvl="1"/>
            <a:r>
              <a:rPr lang="en-GB" dirty="0" smtClean="0"/>
              <a:t>IS03b (</a:t>
            </a:r>
            <a:r>
              <a:rPr lang="en-GB" dirty="0" smtClean="0">
                <a:solidFill>
                  <a:srgbClr val="0000FF"/>
                </a:solidFill>
              </a:rPr>
              <a:t>5.5 mm</a:t>
            </a:r>
            <a:r>
              <a:rPr lang="en-GB" dirty="0" smtClean="0"/>
              <a:t>, </a:t>
            </a:r>
            <a:r>
              <a:rPr lang="en-GB" dirty="0" err="1"/>
              <a:t>Einzel</a:t>
            </a:r>
            <a:r>
              <a:rPr lang="en-GB" dirty="0"/>
              <a:t> </a:t>
            </a:r>
            <a:r>
              <a:rPr lang="en-GB" dirty="0" smtClean="0">
                <a:solidFill>
                  <a:srgbClr val="0000FF"/>
                </a:solidFill>
              </a:rPr>
              <a:t>43 </a:t>
            </a:r>
            <a:r>
              <a:rPr lang="en-GB" dirty="0">
                <a:solidFill>
                  <a:srgbClr val="0000FF"/>
                </a:solidFill>
              </a:rPr>
              <a:t>kV</a:t>
            </a:r>
            <a:r>
              <a:rPr lang="en-GB" dirty="0" smtClean="0"/>
              <a:t>): 35 </a:t>
            </a:r>
            <a:r>
              <a:rPr lang="en-GB" dirty="0" smtClean="0"/>
              <a:t>mA, LEBT transfer Ok, </a:t>
            </a:r>
            <a:r>
              <a:rPr lang="en-GB" dirty="0" err="1" smtClean="0"/>
              <a:t>emittance</a:t>
            </a:r>
            <a:r>
              <a:rPr lang="en-GB" dirty="0" smtClean="0"/>
              <a:t> </a:t>
            </a:r>
            <a:r>
              <a:rPr lang="en-GB" dirty="0" smtClean="0"/>
              <a:t>up </a:t>
            </a:r>
            <a:r>
              <a:rPr lang="en-GB" dirty="0" smtClean="0"/>
              <a:t>to 27 mA </a:t>
            </a:r>
            <a:r>
              <a:rPr lang="en-GB" dirty="0" smtClean="0"/>
              <a:t>Ok </a:t>
            </a:r>
            <a:r>
              <a:rPr lang="en-GB" dirty="0"/>
              <a:t>but </a:t>
            </a:r>
            <a:r>
              <a:rPr lang="en-GB" dirty="0" smtClean="0"/>
              <a:t>Hollow beam. </a:t>
            </a:r>
          </a:p>
          <a:p>
            <a:pPr lvl="1"/>
            <a:r>
              <a:rPr lang="en-GB" dirty="0" smtClean="0"/>
              <a:t>IS03c (</a:t>
            </a:r>
            <a:r>
              <a:rPr lang="en-GB" dirty="0" err="1" smtClean="0">
                <a:solidFill>
                  <a:srgbClr val="0000FF"/>
                </a:solidFill>
              </a:rPr>
              <a:t>AlN</a:t>
            </a:r>
            <a:r>
              <a:rPr lang="en-GB" dirty="0" smtClean="0"/>
              <a:t>, 6.5 mm, 43 kV, reduced filter </a:t>
            </a:r>
            <a:r>
              <a:rPr lang="en-GB" dirty="0" smtClean="0"/>
              <a:t>field strength) </a:t>
            </a:r>
            <a:r>
              <a:rPr lang="en-GB" dirty="0" smtClean="0"/>
              <a:t>being assembled, in its Al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3</a:t>
            </a:r>
            <a:r>
              <a:rPr lang="en-GB" dirty="0" smtClean="0"/>
              <a:t> version faced challenging </a:t>
            </a:r>
            <a:r>
              <a:rPr lang="en-GB" dirty="0" err="1" smtClean="0"/>
              <a:t>Helicoflex</a:t>
            </a:r>
            <a:r>
              <a:rPr lang="en-GB" dirty="0" smtClean="0"/>
              <a:t> leaks. Not tested yet but should be ready by end of HST.</a:t>
            </a:r>
          </a:p>
          <a:p>
            <a:r>
              <a:rPr lang="en-GB" dirty="0" smtClean="0"/>
              <a:t>L4IS Expectations form R</a:t>
            </a:r>
            <a:r>
              <a:rPr lang="en-GB" baseline="30000" dirty="0" smtClean="0"/>
              <a:t>2</a:t>
            </a:r>
            <a:r>
              <a:rPr lang="en-GB" dirty="0" smtClean="0"/>
              <a:t> 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dirty="0" smtClean="0"/>
              <a:t>Test of the Autopilot regulations (must be tuned to each IS-prototype)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dirty="0" smtClean="0"/>
              <a:t>Test of Autopilot-restart procedures (HV and RF)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dirty="0" smtClean="0"/>
              <a:t>Measure Availability via Autopilot logs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GB" dirty="0" smtClean="0"/>
              <a:t>Starting </a:t>
            </a:r>
            <a:r>
              <a:rPr lang="en-GB" dirty="0"/>
              <a:t>with </a:t>
            </a:r>
            <a:r>
              <a:rPr lang="en-GB" dirty="0" smtClean="0"/>
              <a:t>IS03c: 3 prototypes at </a:t>
            </a:r>
            <a:r>
              <a:rPr lang="en-GB" dirty="0" smtClean="0">
                <a:solidFill>
                  <a:srgbClr val="0000FF"/>
                </a:solidFill>
              </a:rPr>
              <a:t>2-3 month intervals </a:t>
            </a:r>
            <a:r>
              <a:rPr lang="en-GB" dirty="0" smtClean="0"/>
              <a:t>including 2 weeks start up + 2 days dedicated RFQ transmission measurements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452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of the Linac4 H</a:t>
            </a:r>
            <a:r>
              <a:rPr lang="en-GB" baseline="30000" dirty="0" smtClean="0"/>
              <a:t>-</a:t>
            </a:r>
            <a:r>
              <a:rPr lang="en-GB" dirty="0" smtClean="0"/>
              <a:t> source availability / reliability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5088" y="716098"/>
            <a:ext cx="8908928" cy="614190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787267" y="3227942"/>
            <a:ext cx="2302525" cy="3525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787267" y="5308293"/>
            <a:ext cx="2302525" cy="3525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0538" y="4250759"/>
            <a:ext cx="22342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Autopilot test cases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247441" y="3657600"/>
            <a:ext cx="539826" cy="793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247441" y="4450814"/>
            <a:ext cx="539826" cy="857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507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1519" y="1"/>
            <a:ext cx="8930978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710151" y="2049137"/>
            <a:ext cx="2302525" cy="3525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09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Status, Conclusion,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16096"/>
            <a:ext cx="10515600" cy="614190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The source beam intensity is close to what was announced as nominal for the </a:t>
            </a:r>
            <a:r>
              <a:rPr lang="en-GB" dirty="0" err="1" smtClean="0"/>
              <a:t>cesiated</a:t>
            </a:r>
            <a:r>
              <a:rPr lang="en-GB" dirty="0" smtClean="0"/>
              <a:t> surface prototype.</a:t>
            </a:r>
          </a:p>
          <a:p>
            <a:r>
              <a:rPr lang="en-GB" dirty="0" smtClean="0"/>
              <a:t>The emittance suffers form the </a:t>
            </a:r>
            <a:r>
              <a:rPr lang="en-GB" dirty="0" smtClean="0">
                <a:solidFill>
                  <a:srgbClr val="FF0000"/>
                </a:solidFill>
              </a:rPr>
              <a:t>LEBT</a:t>
            </a:r>
            <a:r>
              <a:rPr lang="en-GB" dirty="0" smtClean="0"/>
              <a:t> and from a </a:t>
            </a:r>
            <a:r>
              <a:rPr lang="en-GB" dirty="0" smtClean="0">
                <a:solidFill>
                  <a:srgbClr val="FF0000"/>
                </a:solidFill>
              </a:rPr>
              <a:t>hollow beam</a:t>
            </a:r>
            <a:r>
              <a:rPr lang="en-GB" dirty="0" smtClean="0"/>
              <a:t>, there is no evidence that the RMS value of 0.25 </a:t>
            </a:r>
            <a:r>
              <a:rPr lang="en-GB" dirty="0" err="1" smtClean="0">
                <a:latin typeface="Symbol" panose="05050102010706020507" pitchFamily="18" charset="2"/>
              </a:rPr>
              <a:t>p</a:t>
            </a:r>
            <a:r>
              <a:rPr lang="en-GB" dirty="0" err="1" smtClean="0"/>
              <a:t>·mm·mrad</a:t>
            </a:r>
            <a:r>
              <a:rPr lang="en-GB" dirty="0" smtClean="0"/>
              <a:t> can be achieved.</a:t>
            </a:r>
          </a:p>
          <a:p>
            <a:pPr lvl="1"/>
            <a:r>
              <a:rPr lang="en-GB" dirty="0" smtClean="0"/>
              <a:t>The test stand today delivers an emittance, the positive signals is dominated by SEY, its linearity is questionable. The grids cannot be used besides beam centring.</a:t>
            </a:r>
          </a:p>
          <a:p>
            <a:r>
              <a:rPr lang="en-GB" dirty="0" smtClean="0"/>
              <a:t>Precision measurement is mandatory to measure the impact of hardware “improvement” on beam emittance</a:t>
            </a:r>
          </a:p>
          <a:p>
            <a:pPr lvl="1"/>
            <a:r>
              <a:rPr lang="en-GB" dirty="0" smtClean="0"/>
              <a:t>Impaired by inhomogeneity </a:t>
            </a:r>
            <a:r>
              <a:rPr lang="en-GB" dirty="0"/>
              <a:t>of wire </a:t>
            </a:r>
            <a:r>
              <a:rPr lang="en-GB" dirty="0" smtClean="0"/>
              <a:t>response, unknown </a:t>
            </a:r>
            <a:r>
              <a:rPr lang="en-GB" dirty="0" smtClean="0"/>
              <a:t>SEY. Major </a:t>
            </a:r>
            <a:r>
              <a:rPr lang="en-GB" dirty="0" smtClean="0"/>
              <a:t>temperature variation in the hall that cannot be compensated </a:t>
            </a:r>
            <a:r>
              <a:rPr lang="en-GB" dirty="0" smtClean="0"/>
              <a:t>lead </a:t>
            </a:r>
            <a:r>
              <a:rPr lang="en-GB" dirty="0" smtClean="0"/>
              <a:t>to instability even at the 1 hour meas.-duration scale.</a:t>
            </a:r>
          </a:p>
          <a:p>
            <a:r>
              <a:rPr lang="en-GB" dirty="0" smtClean="0"/>
              <a:t>The tool for monitoring the availability and reliability of components (</a:t>
            </a:r>
            <a:r>
              <a:rPr lang="en-GB" dirty="0"/>
              <a:t>HV, RF</a:t>
            </a:r>
            <a:r>
              <a:rPr lang="en-GB" dirty="0" smtClean="0"/>
              <a:t>) will be ready for the Reliability-run.</a:t>
            </a:r>
          </a:p>
          <a:p>
            <a:r>
              <a:rPr lang="en-GB" dirty="0" smtClean="0"/>
              <a:t>Organisation </a:t>
            </a:r>
            <a:r>
              <a:rPr lang="en-GB" dirty="0"/>
              <a:t>of </a:t>
            </a:r>
            <a:r>
              <a:rPr lang="en-GB" dirty="0" smtClean="0"/>
              <a:t>Interventions:</a:t>
            </a:r>
          </a:p>
          <a:p>
            <a:pPr lvl="1"/>
            <a:r>
              <a:rPr lang="en-GB" dirty="0" smtClean="0"/>
              <a:t>The list of possible interventions exists, reaction time to failure and down time measurement shall provide feed back</a:t>
            </a:r>
          </a:p>
        </p:txBody>
      </p:sp>
    </p:spTree>
    <p:extLst>
      <p:ext uri="{BB962C8B-B14F-4D97-AF65-F5344CB8AC3E}">
        <p14:creationId xmlns:p14="http://schemas.microsoft.com/office/powerpoint/2010/main" val="3467254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264" y="143219"/>
            <a:ext cx="11365735" cy="6714780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/>
              <a:t>What will be the beam intensity and pulse length during the run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>
                <a:solidFill>
                  <a:srgbClr val="7030A0"/>
                </a:solidFill>
              </a:rPr>
              <a:t>30-40 mA, 200 </a:t>
            </a:r>
            <a:r>
              <a:rPr lang="en-GB" dirty="0" err="1" smtClean="0">
                <a:solidFill>
                  <a:srgbClr val="7030A0"/>
                </a:solidFill>
                <a:latin typeface="Symbol" panose="05050102010706020507" pitchFamily="18" charset="2"/>
              </a:rPr>
              <a:t>m</a:t>
            </a:r>
            <a:r>
              <a:rPr lang="en-GB" dirty="0" err="1" smtClean="0">
                <a:solidFill>
                  <a:srgbClr val="7030A0"/>
                </a:solidFill>
              </a:rPr>
              <a:t>s</a:t>
            </a:r>
            <a:r>
              <a:rPr lang="en-GB" dirty="0" smtClean="0">
                <a:solidFill>
                  <a:srgbClr val="7030A0"/>
                </a:solidFill>
              </a:rPr>
              <a:t> SCC followed by 600 </a:t>
            </a:r>
            <a:r>
              <a:rPr lang="en-GB" dirty="0" err="1" smtClean="0">
                <a:solidFill>
                  <a:srgbClr val="7030A0"/>
                </a:solidFill>
                <a:latin typeface="Symbol" panose="05050102010706020507" pitchFamily="18" charset="2"/>
              </a:rPr>
              <a:t>m</a:t>
            </a:r>
            <a:r>
              <a:rPr lang="en-GB" dirty="0" err="1" smtClean="0">
                <a:solidFill>
                  <a:srgbClr val="7030A0"/>
                </a:solidFill>
              </a:rPr>
              <a:t>s</a:t>
            </a:r>
            <a:r>
              <a:rPr lang="en-GB" dirty="0" smtClean="0">
                <a:solidFill>
                  <a:srgbClr val="7030A0"/>
                </a:solidFill>
              </a:rPr>
              <a:t> beam</a:t>
            </a:r>
            <a:endParaRPr lang="en-GB" dirty="0">
              <a:solidFill>
                <a:srgbClr val="7030A0"/>
              </a:solidFill>
            </a:endParaRPr>
          </a:p>
          <a:p>
            <a:pPr lvl="0"/>
            <a:r>
              <a:rPr lang="en-GB" dirty="0"/>
              <a:t>What will be the schedule (technical stops, shutdown, etc</a:t>
            </a:r>
            <a:r>
              <a:rPr lang="en-GB" dirty="0" smtClean="0"/>
              <a:t>.)?</a:t>
            </a:r>
          </a:p>
          <a:p>
            <a:pPr lvl="1"/>
            <a:r>
              <a:rPr lang="en-GB" dirty="0" smtClean="0">
                <a:solidFill>
                  <a:srgbClr val="7030A0"/>
                </a:solidFill>
              </a:rPr>
              <a:t>3 periods separated by 2-3 weeks IS exchange</a:t>
            </a:r>
          </a:p>
          <a:p>
            <a:pPr lvl="1"/>
            <a:r>
              <a:rPr lang="en-GB" dirty="0" smtClean="0">
                <a:solidFill>
                  <a:srgbClr val="7030A0"/>
                </a:solidFill>
              </a:rPr>
              <a:t>3-6 </a:t>
            </a:r>
            <a:r>
              <a:rPr lang="en-GB" dirty="0" err="1">
                <a:solidFill>
                  <a:srgbClr val="7030A0"/>
                </a:solidFill>
              </a:rPr>
              <a:t>cesiations</a:t>
            </a:r>
            <a:r>
              <a:rPr lang="en-GB" dirty="0">
                <a:solidFill>
                  <a:srgbClr val="7030A0"/>
                </a:solidFill>
              </a:rPr>
              <a:t> </a:t>
            </a:r>
            <a:r>
              <a:rPr lang="en-GB" dirty="0" smtClean="0">
                <a:solidFill>
                  <a:srgbClr val="7030A0"/>
                </a:solidFill>
              </a:rPr>
              <a:t> per running period</a:t>
            </a:r>
            <a:endParaRPr lang="en-GB" dirty="0">
              <a:solidFill>
                <a:srgbClr val="7030A0"/>
              </a:solidFill>
            </a:endParaRPr>
          </a:p>
          <a:p>
            <a:pPr lvl="0"/>
            <a:r>
              <a:rPr lang="en-GB" dirty="0"/>
              <a:t>Who will check the beam parameters, which ones need to be controlled, and what will be the threshold to declare a fault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>
                <a:solidFill>
                  <a:srgbClr val="7030A0"/>
                </a:solidFill>
              </a:rPr>
              <a:t>Autopilot + Timber, warning for beam below 90% nominal, fault below 80%</a:t>
            </a:r>
            <a:endParaRPr lang="en-GB" dirty="0">
              <a:solidFill>
                <a:srgbClr val="7030A0"/>
              </a:solidFill>
            </a:endParaRPr>
          </a:p>
          <a:p>
            <a:pPr lvl="0"/>
            <a:r>
              <a:rPr lang="en-GB" dirty="0"/>
              <a:t>What will happen when a fault is declared? 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7030A0"/>
                </a:solidFill>
              </a:rPr>
              <a:t>Reduced intensity triggers decision meeting, no beam triggers intervention.</a:t>
            </a:r>
            <a:endParaRPr lang="en-GB" dirty="0">
              <a:solidFill>
                <a:srgbClr val="7030A0"/>
              </a:solidFill>
            </a:endParaRPr>
          </a:p>
          <a:p>
            <a:pPr lvl="0"/>
            <a:r>
              <a:rPr lang="en-GB" dirty="0"/>
              <a:t>Who will come to Linac4 and when if the machine is «on fault</a:t>
            </a:r>
            <a:r>
              <a:rPr lang="en-GB" dirty="0" smtClean="0"/>
              <a:t>»?</a:t>
            </a:r>
          </a:p>
          <a:p>
            <a:pPr lvl="1"/>
            <a:r>
              <a:rPr lang="en-GB" dirty="0" smtClean="0">
                <a:solidFill>
                  <a:srgbClr val="7030A0"/>
                </a:solidFill>
              </a:rPr>
              <a:t>There is no IS piquet. All actions by Autopilot or operators</a:t>
            </a:r>
            <a:r>
              <a:rPr lang="en-GB" dirty="0" smtClean="0"/>
              <a:t>. </a:t>
            </a:r>
            <a:r>
              <a:rPr lang="en-GB" smtClean="0">
                <a:solidFill>
                  <a:srgbClr val="7030A0"/>
                </a:solidFill>
              </a:rPr>
              <a:t>IS-team </a:t>
            </a:r>
            <a:r>
              <a:rPr lang="en-GB" dirty="0" smtClean="0">
                <a:solidFill>
                  <a:srgbClr val="7030A0"/>
                </a:solidFill>
              </a:rPr>
              <a:t>during working hours.</a:t>
            </a:r>
            <a:endParaRPr lang="en-GB" dirty="0">
              <a:solidFill>
                <a:srgbClr val="7030A0"/>
              </a:solidFill>
            </a:endParaRPr>
          </a:p>
          <a:p>
            <a:pPr lvl="0"/>
            <a:r>
              <a:rPr lang="en-GB" dirty="0"/>
              <a:t>Who will do the «post-mortem» of the faults, how the information will be structured and communicated, and who will decide/implement actions</a:t>
            </a:r>
            <a:r>
              <a:rPr lang="en-GB" dirty="0" smtClean="0"/>
              <a:t>?</a:t>
            </a:r>
          </a:p>
          <a:p>
            <a:pPr lvl="1"/>
            <a:r>
              <a:rPr lang="en-GB" dirty="0" smtClean="0">
                <a:solidFill>
                  <a:srgbClr val="7030A0"/>
                </a:solidFill>
              </a:rPr>
              <a:t>IS team will present the result of each period to the Commissioning team. Actions will be proposed by the IS-team, decision by the com-team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9279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1678</TotalTime>
  <Words>543</Words>
  <Application>Microsoft Office PowerPoint</Application>
  <PresentationFormat>Custom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Ion source operation and interventions during the Reliability Run</vt:lpstr>
      <vt:lpstr>Monitoring of the Linac4 H- source availability / reliability</vt:lpstr>
      <vt:lpstr>PowerPoint Presentation</vt:lpstr>
      <vt:lpstr>Status, Conclusion, Outlook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Jacques Lettry</dc:creator>
  <cp:lastModifiedBy>Jacques Lettry</cp:lastModifiedBy>
  <cp:revision>22</cp:revision>
  <dcterms:created xsi:type="dcterms:W3CDTF">2016-11-24T14:56:33Z</dcterms:created>
  <dcterms:modified xsi:type="dcterms:W3CDTF">2016-11-29T15:59:59Z</dcterms:modified>
</cp:coreProperties>
</file>