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49"/>
  </p:notesMasterIdLst>
  <p:sldIdLst>
    <p:sldId id="256" r:id="rId3"/>
    <p:sldId id="370" r:id="rId4"/>
    <p:sldId id="369" r:id="rId5"/>
    <p:sldId id="406" r:id="rId6"/>
    <p:sldId id="371" r:id="rId7"/>
    <p:sldId id="390" r:id="rId8"/>
    <p:sldId id="438" r:id="rId9"/>
    <p:sldId id="436" r:id="rId10"/>
    <p:sldId id="378" r:id="rId11"/>
    <p:sldId id="430" r:id="rId12"/>
    <p:sldId id="379" r:id="rId13"/>
    <p:sldId id="382" r:id="rId14"/>
    <p:sldId id="383" r:id="rId15"/>
    <p:sldId id="380" r:id="rId16"/>
    <p:sldId id="381" r:id="rId17"/>
    <p:sldId id="388" r:id="rId18"/>
    <p:sldId id="391" r:id="rId19"/>
    <p:sldId id="429" r:id="rId20"/>
    <p:sldId id="409" r:id="rId21"/>
    <p:sldId id="397" r:id="rId22"/>
    <p:sldId id="392" r:id="rId23"/>
    <p:sldId id="412" r:id="rId24"/>
    <p:sldId id="394" r:id="rId25"/>
    <p:sldId id="396" r:id="rId26"/>
    <p:sldId id="417" r:id="rId27"/>
    <p:sldId id="431" r:id="rId28"/>
    <p:sldId id="418" r:id="rId29"/>
    <p:sldId id="419" r:id="rId30"/>
    <p:sldId id="393" r:id="rId31"/>
    <p:sldId id="404" r:id="rId32"/>
    <p:sldId id="395" r:id="rId33"/>
    <p:sldId id="403" r:id="rId34"/>
    <p:sldId id="405" r:id="rId35"/>
    <p:sldId id="400" r:id="rId36"/>
    <p:sldId id="384" r:id="rId37"/>
    <p:sldId id="427" r:id="rId38"/>
    <p:sldId id="428" r:id="rId39"/>
    <p:sldId id="422" r:id="rId40"/>
    <p:sldId id="416" r:id="rId41"/>
    <p:sldId id="421" r:id="rId42"/>
    <p:sldId id="426" r:id="rId43"/>
    <p:sldId id="423" r:id="rId44"/>
    <p:sldId id="424" r:id="rId45"/>
    <p:sldId id="425" r:id="rId46"/>
    <p:sldId id="432" r:id="rId47"/>
    <p:sldId id="398" r:id="rId4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me" initials="n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200"/>
    <a:srgbClr val="0224C6"/>
    <a:srgbClr val="008F00"/>
    <a:srgbClr val="011893"/>
    <a:srgbClr val="FF9300"/>
    <a:srgbClr val="000099"/>
    <a:srgbClr val="0432FF"/>
    <a:srgbClr val="FFCCFF"/>
    <a:srgbClr val="CCFFCC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6" autoAdjust="0"/>
    <p:restoredTop sz="98983" autoAdjust="0"/>
  </p:normalViewPr>
  <p:slideViewPr>
    <p:cSldViewPr>
      <p:cViewPr>
        <p:scale>
          <a:sx n="100" d="100"/>
          <a:sy n="100" d="100"/>
        </p:scale>
        <p:origin x="-276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49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C1100-F6A5-4E5D-A860-0BCA3E5220A1}" type="datetimeFigureOut">
              <a:rPr lang="tr-TR" smtClean="0"/>
              <a:pPr/>
              <a:t>24.11.2016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4C66B-24F7-4466-865B-801492518F1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24904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4C66B-24F7-4466-865B-801492518F10}" type="slidenum">
              <a:rPr lang="tr-TR" smtClean="0"/>
              <a:pPr/>
              <a:t>3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184206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4C66B-24F7-4466-865B-801492518F10}" type="slidenum">
              <a:rPr lang="tr-TR" smtClean="0"/>
              <a:pPr/>
              <a:t>30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312989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4C66B-24F7-4466-865B-801492518F10}" type="slidenum">
              <a:rPr lang="tr-TR" smtClean="0"/>
              <a:pPr/>
              <a:t>46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571581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7C170-E748-4751-AC14-B554F945B1FA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73CC7-40E1-4777-9C5B-3C4C54D753F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gif"/><Relationship Id="rId4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jpeg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 idx="4294967295"/>
          </p:nvPr>
        </p:nvSpPr>
        <p:spPr>
          <a:xfrm>
            <a:off x="4283968" y="1988840"/>
            <a:ext cx="4860032" cy="755645"/>
          </a:xfrm>
        </p:spPr>
        <p:txBody>
          <a:bodyPr>
            <a:noAutofit/>
          </a:bodyPr>
          <a:lstStyle/>
          <a:p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LEADING HIGH-TECH TOOLS </a:t>
            </a:r>
            <a:b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NATURAL SCIENCES RESEARCH:</a:t>
            </a:r>
            <a:b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EUROPEAN XFEL</a:t>
            </a:r>
            <a:endParaRPr lang="tr-TR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4283968" y="4725144"/>
            <a:ext cx="4860032" cy="755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Bora KETENOĞLU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2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Ankara</a:t>
            </a:r>
            <a:r>
              <a:rPr kumimoji="0" lang="tr-TR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University</a:t>
            </a:r>
            <a:r>
              <a:rPr kumimoji="0" lang="tr-TR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Department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of 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Engineering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Physics</a:t>
            </a:r>
            <a:endParaRPr kumimoji="0" lang="tr-TR" sz="2000" b="1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2000" b="1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47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10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6"/>
          <p:cNvSpPr txBox="1"/>
          <p:nvPr/>
        </p:nvSpPr>
        <p:spPr>
          <a:xfrm>
            <a:off x="190663" y="2204864"/>
            <a:ext cx="8779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Applications of </a:t>
            </a:r>
          </a:p>
          <a:p>
            <a:pPr algn="ctr"/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X-ray </a:t>
            </a:r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Free</a:t>
            </a:r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Electron</a:t>
            </a:r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Lasers</a:t>
            </a:r>
            <a:endParaRPr lang="tr-TR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Natural </a:t>
            </a:r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Sciences</a:t>
            </a:r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Research</a:t>
            </a:r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195996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11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395953"/>
            <a:ext cx="3789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tr-TR" sz="32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Physics</a:t>
            </a:r>
            <a:r>
              <a:rPr lang="tr-TR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0509" y="0"/>
            <a:ext cx="426349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1520" y="1823913"/>
            <a:ext cx="43651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gases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liquids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solids</a:t>
            </a:r>
            <a:endParaRPr lang="tr-TR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tr-TR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Insights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ynamics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matter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 can be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initiated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electric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field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pulses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ultrashort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optical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laser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flashes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as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well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as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extreme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straining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samples</a:t>
            </a:r>
            <a:endParaRPr lang="tr-TR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tr-TR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transitions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oscillations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triggered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optical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light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pulses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r"/>
            <a:endParaRPr lang="tr-TR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Crystallization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crack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formation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propagation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such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as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strength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elasticity</a:t>
            </a:r>
            <a:r>
              <a:rPr lang="tr-TR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12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0" y="1404700"/>
            <a:ext cx="9144000" cy="3464460"/>
            <a:chOff x="0" y="1332692"/>
            <a:chExt cx="9144000" cy="346446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340768"/>
              <a:ext cx="9144000" cy="3398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99992" y="1332692"/>
              <a:ext cx="4644008" cy="3464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251520" y="5077633"/>
            <a:ext cx="8784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an X-ray FEL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pulse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illuminates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biomolecule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it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scatters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portion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X-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rays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creating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diffraction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pattern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patterns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differently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aligned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copies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molecule</a:t>
            </a:r>
            <a:r>
              <a:rPr lang="tr-TR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enable</a:t>
            </a:r>
            <a:r>
              <a:rPr lang="tr-TR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biologists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determine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3D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structure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1160328" y="323945"/>
            <a:ext cx="7876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tr-TR" sz="32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Biology</a:t>
            </a:r>
            <a:r>
              <a:rPr lang="tr-TR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13</a:t>
            </a:fld>
            <a:endParaRPr lang="tr-TR" dirty="0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86" y="1616843"/>
            <a:ext cx="6066082" cy="370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372200" y="1556792"/>
            <a:ext cx="25557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Molecular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movies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tr-TR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conventional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laser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flash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triggers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chemical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reaction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hen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FEL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pulse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is sent at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varying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time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intervals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snapshots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occured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molecule</a:t>
            </a:r>
            <a:endParaRPr lang="tr-TR" sz="20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1160328" y="395953"/>
            <a:ext cx="7876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tr-TR" sz="32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Chemistry</a:t>
            </a:r>
            <a:r>
              <a:rPr lang="tr-TR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14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grpSp>
        <p:nvGrpSpPr>
          <p:cNvPr id="11" name="Group 10"/>
          <p:cNvGrpSpPr/>
          <p:nvPr/>
        </p:nvGrpSpPr>
        <p:grpSpPr>
          <a:xfrm>
            <a:off x="1554055" y="1340768"/>
            <a:ext cx="6042281" cy="4971256"/>
            <a:chOff x="1194015" y="1340768"/>
            <a:chExt cx="6042281" cy="497125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94015" y="1340768"/>
              <a:ext cx="5970273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94249" y="3645024"/>
              <a:ext cx="4295775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5490024" y="3717032"/>
              <a:ext cx="1746272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New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insights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into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plasmas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and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other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extreme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states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of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matter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existing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inside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stars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or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tr-TR" sz="2000" b="1" dirty="0" err="1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planets</a:t>
              </a:r>
              <a:r>
                <a:rPr lang="tr-TR" sz="2000" b="1" dirty="0" smtClean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      </a:t>
              </a:r>
            </a:p>
          </p:txBody>
        </p:sp>
      </p:grpSp>
      <p:sp>
        <p:nvSpPr>
          <p:cNvPr id="12" name="TextBox 5"/>
          <p:cNvSpPr txBox="1"/>
          <p:nvPr/>
        </p:nvSpPr>
        <p:spPr>
          <a:xfrm>
            <a:off x="1182630" y="313492"/>
            <a:ext cx="7876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tr-TR" sz="28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Astrophysics</a:t>
            </a:r>
            <a:r>
              <a:rPr lang="tr-TR" sz="28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28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8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tr-TR" sz="28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cience</a:t>
            </a:r>
            <a:r>
              <a:rPr lang="tr-TR" sz="28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 of Extreme </a:t>
            </a:r>
            <a:r>
              <a:rPr lang="tr-TR" sz="28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States</a:t>
            </a:r>
            <a:r>
              <a:rPr lang="tr-TR" sz="28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15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285860"/>
            <a:ext cx="2286016" cy="2294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1285860"/>
            <a:ext cx="6572264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56492" y="4012362"/>
            <a:ext cx="22322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000" b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Examination</a:t>
            </a:r>
            <a:r>
              <a:rPr lang="tr-TR" sz="2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000" b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welded</a:t>
            </a:r>
            <a:r>
              <a:rPr lang="tr-TR" sz="2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seams</a:t>
            </a:r>
            <a:r>
              <a:rPr lang="tr-TR" sz="2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000" b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tr-TR" sz="2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those</a:t>
            </a:r>
            <a:r>
              <a:rPr lang="tr-TR" sz="2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tr-TR" sz="2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tr-TR" sz="2000" b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airplane</a:t>
            </a:r>
            <a:r>
              <a:rPr lang="tr-TR" sz="2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construction</a:t>
            </a:r>
            <a:r>
              <a:rPr lang="tr-TR" sz="2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1160328" y="323945"/>
            <a:ext cx="7876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tr-TR" sz="32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Materials</a:t>
            </a:r>
            <a:r>
              <a:rPr lang="tr-TR" sz="32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Science</a:t>
            </a:r>
            <a:r>
              <a:rPr lang="tr-TR" sz="32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16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r="446"/>
          <a:stretch>
            <a:fillRect/>
          </a:stretch>
        </p:blipFill>
        <p:spPr bwMode="auto">
          <a:xfrm>
            <a:off x="-1" y="1357298"/>
            <a:ext cx="9144001" cy="381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899592" y="5413733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Improvement</a:t>
            </a:r>
            <a:r>
              <a:rPr lang="tr-TR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data </a:t>
            </a:r>
            <a:r>
              <a:rPr lang="tr-TR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rates</a:t>
            </a:r>
            <a:r>
              <a:rPr lang="tr-TR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storage</a:t>
            </a:r>
            <a:r>
              <a:rPr lang="tr-TR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capacity</a:t>
            </a:r>
            <a:r>
              <a:rPr lang="tr-TR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computers</a:t>
            </a:r>
            <a:r>
              <a:rPr lang="tr-TR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tr-TR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consumer</a:t>
            </a:r>
            <a:r>
              <a:rPr lang="tr-TR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tr-TR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tr-TR" sz="20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1160328" y="323945"/>
            <a:ext cx="7876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tr-TR" sz="32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tr-TR" sz="32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17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-24"/>
            <a:ext cx="4286248" cy="687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628800"/>
            <a:ext cx="44291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Processes</a:t>
            </a:r>
            <a:r>
              <a:rPr lang="tr-TR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tr-TR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those</a:t>
            </a:r>
            <a:r>
              <a:rPr lang="tr-TR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occuring</a:t>
            </a:r>
            <a:r>
              <a:rPr lang="tr-TR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in solar </a:t>
            </a:r>
            <a:r>
              <a:rPr lang="tr-TR" sz="2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cells</a:t>
            </a:r>
            <a:r>
              <a:rPr lang="tr-TR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could</a:t>
            </a:r>
            <a:r>
              <a:rPr lang="tr-TR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be </a:t>
            </a:r>
            <a:r>
              <a:rPr lang="tr-TR" sz="2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studied</a:t>
            </a:r>
            <a:r>
              <a:rPr lang="tr-TR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tr-TR" sz="2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</a:t>
            </a:r>
            <a:r>
              <a:rPr lang="tr-TR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tr-TR" sz="2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atomic</a:t>
            </a:r>
            <a:r>
              <a:rPr lang="tr-TR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level</a:t>
            </a:r>
            <a:endParaRPr lang="tr-TR" sz="2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Dido\Desktop\Bölüm Sunumu\britnellSOM130503-6_300 - Cop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016" y="3071810"/>
            <a:ext cx="4214810" cy="3161108"/>
          </a:xfrm>
          <a:prstGeom prst="rect">
            <a:avLst/>
          </a:prstGeom>
          <a:noFill/>
        </p:spPr>
      </p:pic>
      <p:sp>
        <p:nvSpPr>
          <p:cNvPr id="10" name="TextBox 5"/>
          <p:cNvSpPr txBox="1"/>
          <p:nvPr/>
        </p:nvSpPr>
        <p:spPr>
          <a:xfrm>
            <a:off x="1096304" y="44624"/>
            <a:ext cx="3789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in </a:t>
            </a:r>
          </a:p>
          <a:p>
            <a:pPr algn="ctr"/>
            <a:r>
              <a:rPr lang="tr-TR" sz="24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Environmental</a:t>
            </a:r>
            <a:r>
              <a:rPr lang="tr-TR" sz="24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tr-TR" sz="24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Energy</a:t>
            </a:r>
            <a:r>
              <a:rPr lang="tr-TR" sz="24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Research</a:t>
            </a:r>
            <a:r>
              <a:rPr lang="tr-TR" sz="2400" b="1" dirty="0" smtClean="0">
                <a:solidFill>
                  <a:srgbClr val="E0890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18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6"/>
          <p:cNvSpPr txBox="1"/>
          <p:nvPr/>
        </p:nvSpPr>
        <p:spPr>
          <a:xfrm>
            <a:off x="190663" y="2204864"/>
            <a:ext cx="8779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XFEL’s</a:t>
            </a:r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Lab</a:t>
            </a:r>
            <a:endParaRPr lang="tr-TR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Located</a:t>
            </a:r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in DESY Site) 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26555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8"/>
          <p:cNvSpPr txBox="1"/>
          <p:nvPr/>
        </p:nvSpPr>
        <p:spPr>
          <a:xfrm>
            <a:off x="5868144" y="17401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Undulator</a:t>
            </a:r>
            <a:r>
              <a:rPr lang="tr-TR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Hall</a:t>
            </a:r>
            <a:r>
              <a:rPr lang="tr-TR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tr-TR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jointly</a:t>
            </a:r>
            <a:r>
              <a:rPr lang="tr-TR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tr-TR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</a:p>
          <a:p>
            <a:pPr algn="ctr"/>
            <a:r>
              <a:rPr lang="tr-TR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XFEL </a:t>
            </a:r>
            <a:r>
              <a:rPr lang="tr-TR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DESY</a:t>
            </a:r>
            <a:endParaRPr lang="tr-TR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033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2</a:t>
            </a:fld>
            <a:endParaRPr lang="tr-TR"/>
          </a:p>
        </p:txBody>
      </p:sp>
      <p:sp>
        <p:nvSpPr>
          <p:cNvPr id="5" name="TextBox 4"/>
          <p:cNvSpPr txBox="1"/>
          <p:nvPr/>
        </p:nvSpPr>
        <p:spPr>
          <a:xfrm>
            <a:off x="107504" y="2256254"/>
            <a:ext cx="892899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28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XFEL </a:t>
            </a:r>
            <a:r>
              <a:rPr lang="tr-TR" sz="28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Facility</a:t>
            </a:r>
            <a:r>
              <a:rPr lang="tr-TR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tr-TR" sz="22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founded</a:t>
            </a:r>
            <a:r>
              <a:rPr lang="tr-TR" sz="2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jointly</a:t>
            </a:r>
            <a:r>
              <a:rPr lang="tr-TR" sz="2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tr-TR" sz="2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Deutsches</a:t>
            </a:r>
            <a:r>
              <a:rPr lang="tr-TR" sz="2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Elektronen-Synchrotron (DESY)</a:t>
            </a:r>
          </a:p>
          <a:p>
            <a:pPr algn="ctr">
              <a:lnSpc>
                <a:spcPct val="150000"/>
              </a:lnSpc>
            </a:pPr>
            <a:r>
              <a:rPr lang="tr-TR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in Hamburg, Germany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39752" y="4437112"/>
            <a:ext cx="4350282" cy="1728192"/>
            <a:chOff x="3707904" y="4437112"/>
            <a:chExt cx="4350282" cy="1728192"/>
          </a:xfrm>
        </p:grpSpPr>
        <p:pic>
          <p:nvPicPr>
            <p:cNvPr id="19458" name="Picture 2" descr="C:\Users\name\Desktop\Bölüm Sunumu\DESY-Logo-cyan-RGB_ger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07904" y="4437112"/>
              <a:ext cx="1728192" cy="1728192"/>
            </a:xfrm>
            <a:prstGeom prst="rect">
              <a:avLst/>
            </a:prstGeom>
            <a:noFill/>
          </p:spPr>
        </p:pic>
        <p:pic>
          <p:nvPicPr>
            <p:cNvPr id="2051" name="Picture 3" descr="C:\Users\name\Desktop\Bölüm Sunumu\DESY_main_entrance_2014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21752" y="4468176"/>
              <a:ext cx="2536434" cy="1689305"/>
            </a:xfrm>
            <a:prstGeom prst="rect">
              <a:avLst/>
            </a:prstGeom>
            <a:noFill/>
          </p:spPr>
        </p:pic>
      </p:grpSp>
      <p:grpSp>
        <p:nvGrpSpPr>
          <p:cNvPr id="7" name="Grup 6"/>
          <p:cNvGrpSpPr/>
          <p:nvPr/>
        </p:nvGrpSpPr>
        <p:grpSpPr>
          <a:xfrm>
            <a:off x="2381958" y="342788"/>
            <a:ext cx="4350282" cy="1770263"/>
            <a:chOff x="2267744" y="342788"/>
            <a:chExt cx="4350282" cy="1770263"/>
          </a:xfrm>
        </p:grpSpPr>
        <p:pic>
          <p:nvPicPr>
            <p:cNvPr id="6" name="Resim 5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67944" y="374921"/>
              <a:ext cx="2550082" cy="1699575"/>
            </a:xfrm>
            <a:prstGeom prst="rect">
              <a:avLst/>
            </a:prstGeom>
          </p:spPr>
        </p:pic>
        <p:pic>
          <p:nvPicPr>
            <p:cNvPr id="14" name="Picture 4" descr="C:\Users\name\Desktop\Bölüm Sunumu\european-xfel-logo_rgb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67744" y="342788"/>
              <a:ext cx="1770263" cy="177026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20</a:t>
            </a:fld>
            <a:endParaRPr lang="tr-TR"/>
          </a:p>
        </p:txBody>
      </p:sp>
      <p:pic>
        <p:nvPicPr>
          <p:cNvPr id="6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8771"/>
            <a:ext cx="9144000" cy="3706453"/>
          </a:xfrm>
          <a:prstGeom prst="rect">
            <a:avLst/>
          </a:prstGeom>
        </p:spPr>
      </p:pic>
      <p:sp>
        <p:nvSpPr>
          <p:cNvPr id="8" name="TextBox 5"/>
          <p:cNvSpPr txBox="1"/>
          <p:nvPr/>
        </p:nvSpPr>
        <p:spPr>
          <a:xfrm>
            <a:off x="1043608" y="260648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Planar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Permanent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Magnet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Undulator</a:t>
            </a:r>
            <a:endParaRPr lang="tr-TR" sz="20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“Assembly of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Alternating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Dipole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Magnets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Parallel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Girders</a:t>
            </a:r>
            <a:r>
              <a:rPr lang="tr-TR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”) </a:t>
            </a:r>
          </a:p>
        </p:txBody>
      </p:sp>
      <p:sp>
        <p:nvSpPr>
          <p:cNvPr id="7" name="Metin kutusu 6"/>
          <p:cNvSpPr txBox="1"/>
          <p:nvPr/>
        </p:nvSpPr>
        <p:spPr>
          <a:xfrm rot="20970878">
            <a:off x="3571528" y="2481745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b="1" dirty="0" err="1" smtClean="0">
                <a:solidFill>
                  <a:srgbClr val="FF0000"/>
                </a:solidFill>
                <a:latin typeface="Arial" charset="-94"/>
                <a:ea typeface="Arial" charset="-94"/>
                <a:cs typeface="Arial" charset="-94"/>
              </a:rPr>
              <a:t>Upper</a:t>
            </a:r>
            <a:r>
              <a:rPr lang="tr-TR" b="1" dirty="0" smtClean="0">
                <a:solidFill>
                  <a:srgbClr val="FF0000"/>
                </a:solidFill>
                <a:latin typeface="Arial" charset="-94"/>
                <a:ea typeface="Arial" charset="-94"/>
                <a:cs typeface="Arial" charset="-94"/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  <a:latin typeface="Arial" charset="-94"/>
                <a:ea typeface="Arial" charset="-94"/>
                <a:cs typeface="Arial" charset="-94"/>
              </a:rPr>
              <a:t>Girder</a:t>
            </a:r>
            <a:endParaRPr lang="tr-TR" b="1" dirty="0">
              <a:solidFill>
                <a:srgbClr val="FF0000"/>
              </a:solidFill>
              <a:latin typeface="Arial" charset="-94"/>
              <a:ea typeface="Arial" charset="-94"/>
              <a:cs typeface="Arial" charset="-94"/>
            </a:endParaRPr>
          </a:p>
        </p:txBody>
      </p:sp>
      <p:sp>
        <p:nvSpPr>
          <p:cNvPr id="10" name="Metin kutusu 9"/>
          <p:cNvSpPr txBox="1"/>
          <p:nvPr/>
        </p:nvSpPr>
        <p:spPr>
          <a:xfrm rot="20686392">
            <a:off x="4028866" y="458339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b="1" smtClean="0">
                <a:solidFill>
                  <a:srgbClr val="FF0000"/>
                </a:solidFill>
                <a:latin typeface="Arial" charset="-94"/>
                <a:ea typeface="Arial" charset="-94"/>
                <a:cs typeface="Arial" charset="-94"/>
              </a:rPr>
              <a:t>Lower</a:t>
            </a:r>
            <a:r>
              <a:rPr lang="tr-TR" b="1" dirty="0" smtClean="0">
                <a:solidFill>
                  <a:srgbClr val="FF0000"/>
                </a:solidFill>
                <a:latin typeface="Arial" charset="-94"/>
                <a:ea typeface="Arial" charset="-94"/>
                <a:cs typeface="Arial" charset="-94"/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  <a:latin typeface="Arial" charset="-94"/>
                <a:ea typeface="Arial" charset="-94"/>
                <a:cs typeface="Arial" charset="-94"/>
              </a:rPr>
              <a:t>Girder</a:t>
            </a:r>
            <a:endParaRPr lang="tr-TR" b="1" dirty="0">
              <a:solidFill>
                <a:srgbClr val="FF0000"/>
              </a:solidFill>
              <a:latin typeface="Arial" charset="-94"/>
              <a:ea typeface="Arial" charset="-94"/>
              <a:cs typeface="Arial" charset="-94"/>
            </a:endParaRPr>
          </a:p>
        </p:txBody>
      </p:sp>
      <p:cxnSp>
        <p:nvCxnSpPr>
          <p:cNvPr id="11" name="Düz Ok Bağlayıcısı 10"/>
          <p:cNvCxnSpPr/>
          <p:nvPr/>
        </p:nvCxnSpPr>
        <p:spPr>
          <a:xfrm flipV="1">
            <a:off x="1808292" y="2996952"/>
            <a:ext cx="1584176" cy="288032"/>
          </a:xfrm>
          <a:prstGeom prst="straightConnector1">
            <a:avLst/>
          </a:prstGeom>
          <a:ln w="38100">
            <a:solidFill>
              <a:srgbClr val="00009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2" name="Metin kutusu 11"/>
              <p:cNvSpPr txBox="1"/>
              <p:nvPr/>
            </p:nvSpPr>
            <p:spPr>
              <a:xfrm rot="20942691">
                <a:off x="2289365" y="2784844"/>
                <a:ext cx="5997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b="1" i="1" smtClean="0">
                              <a:solidFill>
                                <a:srgbClr val="0224C6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tr-TR" b="1" i="1" smtClean="0">
                              <a:solidFill>
                                <a:srgbClr val="0224C6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𝝀</m:t>
                          </m:r>
                        </m:e>
                        <m:sub>
                          <m:r>
                            <a:rPr lang="tr-TR" b="1" i="1" smtClean="0">
                              <a:solidFill>
                                <a:srgbClr val="0224C6"/>
                              </a:solidFill>
                              <a:latin typeface="Cambria Math" charset="0"/>
                            </a:rPr>
                            <m:t>𝒖</m:t>
                          </m:r>
                        </m:sub>
                      </m:sSub>
                    </m:oMath>
                  </m:oMathPara>
                </a14:m>
                <a:endParaRPr lang="tr-TR" b="1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2" name="Metin kutusu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42691">
                <a:off x="2289365" y="2784844"/>
                <a:ext cx="599728" cy="369332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4" name="TextBox 5"/>
              <p:cNvSpPr txBox="1"/>
              <p:nvPr/>
            </p:nvSpPr>
            <p:spPr>
              <a:xfrm rot="21068622">
                <a:off x="1071975" y="1638296"/>
                <a:ext cx="391036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sz="1600" b="1" dirty="0" smtClean="0">
                    <a:solidFill>
                      <a:srgbClr val="0224C6"/>
                    </a:solidFill>
                    <a:latin typeface="Times New Roman" pitchFamily="18" charset="0"/>
                    <a:cs typeface="Times New Roman" pitchFamily="18" charset="0"/>
                  </a:rPr>
                  <a:t>XFEL.EU </a:t>
                </a:r>
                <a:r>
                  <a:rPr lang="tr-TR" sz="1600" b="1" dirty="0" err="1">
                    <a:solidFill>
                      <a:srgbClr val="0224C6"/>
                    </a:solidFill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tr-TR" sz="1600" b="1" dirty="0" err="1" smtClean="0">
                    <a:solidFill>
                      <a:srgbClr val="0224C6"/>
                    </a:solidFill>
                    <a:latin typeface="Times New Roman" pitchFamily="18" charset="0"/>
                    <a:cs typeface="Times New Roman" pitchFamily="18" charset="0"/>
                  </a:rPr>
                  <a:t>ndulators</a:t>
                </a:r>
                <a:r>
                  <a:rPr lang="tr-TR" sz="1600" b="1" dirty="0" smtClean="0">
                    <a:solidFill>
                      <a:srgbClr val="0224C6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sz="1600" b="1" i="1" smtClean="0">
                            <a:solidFill>
                              <a:srgbClr val="0224C6"/>
                            </a:solidFill>
                            <a:latin typeface="Cambria Math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tr-TR" sz="1600" b="1" i="1" smtClean="0">
                            <a:solidFill>
                              <a:srgbClr val="0224C6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𝝀</m:t>
                        </m:r>
                      </m:e>
                      <m:sub>
                        <m:r>
                          <a:rPr lang="tr-TR" sz="1600" b="1" i="1" smtClean="0">
                            <a:solidFill>
                              <a:srgbClr val="0224C6"/>
                            </a:solidFill>
                            <a:latin typeface="Cambria Math" charset="0"/>
                            <a:cs typeface="Times New Roman" pitchFamily="18" charset="0"/>
                          </a:rPr>
                          <m:t>𝒖</m:t>
                        </m:r>
                      </m:sub>
                    </m:sSub>
                  </m:oMath>
                </a14:m>
                <a:r>
                  <a:rPr lang="tr-TR" sz="1600" b="1" dirty="0" smtClean="0">
                    <a:solidFill>
                      <a:srgbClr val="0224C6"/>
                    </a:solidFill>
                    <a:latin typeface="Times New Roman" pitchFamily="18" charset="0"/>
                    <a:cs typeface="Times New Roman" pitchFamily="18" charset="0"/>
                  </a:rPr>
                  <a:t> = 40 mm (U40) </a:t>
                </a:r>
                <a:r>
                  <a:rPr lang="tr-TR" sz="1600" b="1" dirty="0" err="1" smtClean="0">
                    <a:solidFill>
                      <a:srgbClr val="0224C6"/>
                    </a:solidFill>
                    <a:latin typeface="Times New Roman" pitchFamily="18" charset="0"/>
                    <a:cs typeface="Times New Roman" pitchFamily="18" charset="0"/>
                  </a:rPr>
                  <a:t>and</a:t>
                </a:r>
                <a:r>
                  <a:rPr lang="tr-TR" sz="1600" b="1" dirty="0" smtClean="0">
                    <a:solidFill>
                      <a:srgbClr val="0224C6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1600" b="1" i="1">
                            <a:solidFill>
                              <a:srgbClr val="0224C6"/>
                            </a:solidFill>
                            <a:latin typeface="Cambria Math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tr-TR" sz="1600" b="1" i="1">
                            <a:solidFill>
                              <a:srgbClr val="0224C6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𝝀</m:t>
                        </m:r>
                      </m:e>
                      <m:sub>
                        <m:r>
                          <a:rPr lang="tr-TR" sz="1600" b="1" i="1">
                            <a:solidFill>
                              <a:srgbClr val="0224C6"/>
                            </a:solidFill>
                            <a:latin typeface="Cambria Math" charset="0"/>
                            <a:cs typeface="Times New Roman" pitchFamily="18" charset="0"/>
                          </a:rPr>
                          <m:t>𝒖</m:t>
                        </m:r>
                      </m:sub>
                    </m:sSub>
                  </m:oMath>
                </a14:m>
                <a:r>
                  <a:rPr lang="tr-TR" sz="1600" b="1" dirty="0">
                    <a:solidFill>
                      <a:srgbClr val="0224C6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tr-TR" sz="1600" b="1" dirty="0" smtClean="0">
                    <a:solidFill>
                      <a:srgbClr val="0224C6"/>
                    </a:solidFill>
                    <a:latin typeface="Times New Roman" pitchFamily="18" charset="0"/>
                    <a:cs typeface="Times New Roman" pitchFamily="18" charset="0"/>
                  </a:rPr>
                  <a:t>68 </a:t>
                </a:r>
                <a:r>
                  <a:rPr lang="tr-TR" sz="1600" b="1" dirty="0">
                    <a:solidFill>
                      <a:srgbClr val="0224C6"/>
                    </a:solidFill>
                    <a:latin typeface="Times New Roman" pitchFamily="18" charset="0"/>
                    <a:cs typeface="Times New Roman" pitchFamily="18" charset="0"/>
                  </a:rPr>
                  <a:t>mm (</a:t>
                </a:r>
                <a:r>
                  <a:rPr lang="tr-TR" sz="1600" b="1" dirty="0" smtClean="0">
                    <a:solidFill>
                      <a:srgbClr val="0224C6"/>
                    </a:solidFill>
                    <a:latin typeface="Times New Roman" pitchFamily="18" charset="0"/>
                    <a:cs typeface="Times New Roman" pitchFamily="18" charset="0"/>
                  </a:rPr>
                  <a:t>U68)    </a:t>
                </a:r>
              </a:p>
            </p:txBody>
          </p:sp>
        </mc:Choice>
        <mc:Fallback>
          <p:sp>
            <p:nvSpPr>
              <p:cNvPr id="14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068622">
                <a:off x="1071975" y="1638296"/>
                <a:ext cx="3910368" cy="584775"/>
              </a:xfrm>
              <a:prstGeom prst="rect">
                <a:avLst/>
              </a:prstGeom>
              <a:blipFill rotWithShape="0">
                <a:blip r:embed="rId5" cstate="print"/>
                <a:stretch>
                  <a:fillRect l="-924" r="-2157" b="-2564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21</a:t>
            </a:fld>
            <a:endParaRPr lang="tr-TR"/>
          </a:p>
        </p:txBody>
      </p:sp>
      <p:pic>
        <p:nvPicPr>
          <p:cNvPr id="1026" name="Picture 2" descr="C:\Users\name\Desktop\Bölüm Sunumu\IMG_3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216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792476" y="-11151"/>
            <a:ext cx="5379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5m-long U40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Undulator</a:t>
            </a:r>
            <a:endParaRPr lang="tr-TR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Girders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Controlled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Independent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Motors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22</a:t>
            </a:fld>
            <a:endParaRPr lang="tr-T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208"/>
            <a:ext cx="9139568" cy="671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3073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23</a:t>
            </a:fld>
            <a:endParaRPr lang="tr-T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37547"/>
            <a:ext cx="8964488" cy="403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0696" y="242645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Micron-Precise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Alignment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via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Hall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Probe on HUBER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Goniometer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24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59632" y="332656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Alignment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Algorithm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8365267" cy="505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43"/>
            <a:ext cx="9144000" cy="6858000"/>
          </a:xfrm>
          <a:prstGeom prst="rect">
            <a:avLst/>
          </a:prstGeom>
        </p:spPr>
      </p:pic>
      <p:sp>
        <p:nvSpPr>
          <p:cNvPr id="3" name="TextBox 8"/>
          <p:cNvSpPr txBox="1"/>
          <p:nvPr/>
        </p:nvSpPr>
        <p:spPr>
          <a:xfrm>
            <a:off x="3491880" y="6021288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6.5m-long </a:t>
            </a:r>
          </a:p>
          <a:p>
            <a:pPr algn="ctr"/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Bench</a:t>
            </a:r>
            <a:endParaRPr lang="tr-TR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-850902" y="-5082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WP-71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Undulator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Systems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Hutch</a:t>
            </a:r>
            <a:endParaRPr lang="tr-TR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tr-TR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sz="20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Temperature</a:t>
            </a:r>
            <a:r>
              <a:rPr lang="tr-TR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Stabilized</a:t>
            </a:r>
            <a:r>
              <a:rPr lang="tr-TR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21 </a:t>
            </a:r>
            <a:r>
              <a:rPr lang="tr-TR" sz="2000" b="1" baseline="30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tr-TR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44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26</a:t>
            </a:fld>
            <a:endParaRPr lang="tr-TR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/>
          <a:srcRect l="6486" r="6447"/>
          <a:stretch/>
        </p:blipFill>
        <p:spPr>
          <a:xfrm>
            <a:off x="13194" y="0"/>
            <a:ext cx="4896000" cy="6858000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348" y="549916"/>
            <a:ext cx="2743076" cy="930056"/>
          </a:xfrm>
          <a:prstGeom prst="rect">
            <a:avLst/>
          </a:prstGeom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TextBox 7"/>
              <p:cNvSpPr txBox="1"/>
              <p:nvPr/>
            </p:nvSpPr>
            <p:spPr>
              <a:xfrm>
                <a:off x="5112568" y="1916832"/>
                <a:ext cx="3851920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Wingdings" pitchFamily="2" charset="2"/>
                  <a:buChar char="Ø"/>
                </a:pPr>
                <a:r>
                  <a:rPr lang="tr-TR" b="1" dirty="0" smtClean="0">
                    <a:solidFill>
                      <a:srgbClr val="011893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Ultra-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precision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granite test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bench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tr-TR" b="1" dirty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  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with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aerostatic</a:t>
                </a:r>
                <a:r>
                  <a:rPr lang="tr-TR" b="1" dirty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bearings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with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a </a:t>
                </a:r>
              </a:p>
              <a:p>
                <a:r>
                  <a:rPr lang="tr-TR" b="1" dirty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   total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length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of 6.5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meters</a:t>
                </a:r>
                <a:endParaRPr lang="tr-TR" b="1" dirty="0" smtClean="0">
                  <a:solidFill>
                    <a:srgbClr val="CC0099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Wingdings" pitchFamily="2" charset="2"/>
                  <a:buChar char="Ø"/>
                </a:pPr>
                <a:endParaRPr lang="tr-TR" b="1" dirty="0" smtClean="0">
                  <a:solidFill>
                    <a:srgbClr val="CC0099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Wingdings" pitchFamily="2" charset="2"/>
                  <a:buChar char="Ø"/>
                </a:pPr>
                <a:r>
                  <a:rPr lang="tr-TR" b="1" dirty="0" smtClean="0">
                    <a:solidFill>
                      <a:srgbClr val="011893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The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process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accuracy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amounts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to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tr-TR" b="1" dirty="0">
                    <a:solidFill>
                      <a:srgbClr val="CC0099"/>
                    </a:solidFill>
                    <a:latin typeface="Times New Roman" pitchFamily="18" charset="0"/>
                    <a:ea typeface="Cambria Math" charset="0"/>
                    <a:cs typeface="Times New Roman" pitchFamily="18" charset="0"/>
                  </a:rPr>
                  <a:t> 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ea typeface="Cambria Math" charset="0"/>
                    <a:cs typeface="Times New Roman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tr-TR" b="1" i="1" smtClean="0">
                        <a:solidFill>
                          <a:srgbClr val="CC0099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≤</m:t>
                    </m:r>
                  </m:oMath>
                </a14:m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2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micrometers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over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the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entire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tr-TR" b="1" dirty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  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length</a:t>
                </a:r>
                <a:endParaRPr lang="tr-TR" b="1" dirty="0" smtClean="0">
                  <a:solidFill>
                    <a:srgbClr val="CC0099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tr-TR" b="1" dirty="0" smtClean="0">
                  <a:solidFill>
                    <a:srgbClr val="CC0099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Wingdings" pitchFamily="2" charset="2"/>
                  <a:buChar char="Ø"/>
                </a:pPr>
                <a:r>
                  <a:rPr lang="tr-TR" b="1" dirty="0">
                    <a:solidFill>
                      <a:srgbClr val="011893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Complete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decoupling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of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all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cables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tr-TR" b="1" dirty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  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and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control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lines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due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to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an </a:t>
                </a:r>
              </a:p>
              <a:p>
                <a:r>
                  <a:rPr lang="tr-TR" b="1" dirty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  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additional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axis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which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is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moved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by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tr-TR" b="1" dirty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   an “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electronic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transmission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” in </a:t>
                </a:r>
              </a:p>
              <a:p>
                <a:r>
                  <a:rPr lang="tr-TR" b="1" dirty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  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absolute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synchronization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with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the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r>
                  <a:rPr lang="tr-TR" b="1" dirty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  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primary</a:t>
                </a:r>
                <a:r>
                  <a:rPr lang="tr-TR" b="1" dirty="0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b="1" dirty="0" err="1" smtClean="0">
                    <a:solidFill>
                      <a:srgbClr val="CC0099"/>
                    </a:solidFill>
                    <a:latin typeface="Times New Roman" pitchFamily="18" charset="0"/>
                    <a:cs typeface="Times New Roman" pitchFamily="18" charset="0"/>
                  </a:rPr>
                  <a:t>axis</a:t>
                </a:r>
                <a:endParaRPr lang="tr-TR" b="1" dirty="0">
                  <a:solidFill>
                    <a:srgbClr val="CC0099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7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568" y="1916832"/>
                <a:ext cx="3851920" cy="3970318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l="-1108" t="-767" r="-158" b="-1380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ikdörtgen 1"/>
          <p:cNvSpPr/>
          <p:nvPr/>
        </p:nvSpPr>
        <p:spPr>
          <a:xfrm>
            <a:off x="1303213" y="6376972"/>
            <a:ext cx="600509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300" b="1" dirty="0" err="1">
                <a:solidFill>
                  <a:srgbClr val="0224C6"/>
                </a:solidFill>
                <a:latin typeface="Times New Roman" charset="-94"/>
                <a:ea typeface="Times New Roman" charset="-94"/>
                <a:cs typeface="Times New Roman" charset="-94"/>
              </a:rPr>
              <a:t>https</a:t>
            </a:r>
            <a:r>
              <a:rPr lang="tr-TR" sz="1300" b="1" dirty="0">
                <a:solidFill>
                  <a:srgbClr val="0224C6"/>
                </a:solidFill>
                <a:latin typeface="Times New Roman" charset="-94"/>
                <a:ea typeface="Times New Roman" charset="-94"/>
                <a:cs typeface="Times New Roman" charset="-94"/>
              </a:rPr>
              <a:t>://</a:t>
            </a:r>
            <a:r>
              <a:rPr lang="tr-TR" sz="1300" b="1" dirty="0" err="1">
                <a:solidFill>
                  <a:srgbClr val="0224C6"/>
                </a:solidFill>
                <a:latin typeface="Times New Roman" charset="-94"/>
                <a:ea typeface="Times New Roman" charset="-94"/>
                <a:cs typeface="Times New Roman" charset="-94"/>
              </a:rPr>
              <a:t>www.kugler-precision.com</a:t>
            </a:r>
            <a:r>
              <a:rPr lang="tr-TR" sz="1300" b="1" dirty="0">
                <a:solidFill>
                  <a:srgbClr val="0224C6"/>
                </a:solidFill>
                <a:latin typeface="Times New Roman" charset="-94"/>
                <a:ea typeface="Times New Roman" charset="-94"/>
                <a:cs typeface="Times New Roman" charset="-94"/>
              </a:rPr>
              <a:t>/index.php?magnetic-test-bench-MMB-6500-EN</a:t>
            </a:r>
          </a:p>
        </p:txBody>
      </p:sp>
    </p:spTree>
    <p:extLst>
      <p:ext uri="{BB962C8B-B14F-4D97-AF65-F5344CB8AC3E}">
        <p14:creationId xmlns="" xmlns:p14="http://schemas.microsoft.com/office/powerpoint/2010/main" val="21667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9423" b="-19423"/>
          <a:stretch/>
        </p:blipFill>
        <p:spPr>
          <a:xfrm>
            <a:off x="0" y="1323528"/>
            <a:ext cx="9144000" cy="6858000"/>
          </a:xfrm>
          <a:prstGeom prst="rect">
            <a:avLst/>
          </a:prstGeom>
        </p:spPr>
      </p:pic>
      <p:pic>
        <p:nvPicPr>
          <p:cNvPr id="3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4" name="TextBox 6"/>
          <p:cNvSpPr txBox="1"/>
          <p:nvPr/>
        </p:nvSpPr>
        <p:spPr>
          <a:xfrm>
            <a:off x="1187624" y="221739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Zero-Gauss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Chambers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Elimination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Offset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Voltages</a:t>
            </a:r>
            <a:endParaRPr lang="tr-TR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475656" y="2852936"/>
            <a:ext cx="3600400" cy="400110"/>
          </a:xfrm>
          <a:prstGeom prst="rect">
            <a:avLst/>
          </a:prstGeom>
          <a:noFill/>
          <a:scene3d>
            <a:camera prst="orthographicFront">
              <a:rot lat="0" lon="0" rev="2154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Zero-Gauss </a:t>
            </a:r>
            <a:r>
              <a:rPr lang="tr-TR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Chamber</a:t>
            </a:r>
            <a:endParaRPr lang="tr-TR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695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7937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29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pic>
        <p:nvPicPr>
          <p:cNvPr id="1026" name="Picture 2" descr="C:\Users\name\Pictures\PoleTuningMechanism\P41003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700808"/>
            <a:ext cx="5761127" cy="432048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1617" y="2276872"/>
            <a:ext cx="3110863" cy="385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47664" y="260648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Mechanical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Tuning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Poles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 r="46017"/>
          <a:stretch>
            <a:fillRect/>
          </a:stretch>
        </p:blipFill>
        <p:spPr bwMode="auto">
          <a:xfrm>
            <a:off x="5796136" y="144016"/>
            <a:ext cx="2562005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name\Desktop\2013-03-25_005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-5382"/>
            <a:ext cx="9144000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grpSp>
        <p:nvGrpSpPr>
          <p:cNvPr id="12" name="Grup 11"/>
          <p:cNvGrpSpPr/>
          <p:nvPr/>
        </p:nvGrpSpPr>
        <p:grpSpPr>
          <a:xfrm>
            <a:off x="14457" y="1268104"/>
            <a:ext cx="8964488" cy="5559168"/>
            <a:chOff x="0" y="1134574"/>
            <a:chExt cx="8964488" cy="5559168"/>
          </a:xfrm>
        </p:grpSpPr>
        <p:grpSp>
          <p:nvGrpSpPr>
            <p:cNvPr id="13" name="Grup 12"/>
            <p:cNvGrpSpPr/>
            <p:nvPr/>
          </p:nvGrpSpPr>
          <p:grpSpPr>
            <a:xfrm>
              <a:off x="0" y="1134574"/>
              <a:ext cx="8964488" cy="4670690"/>
              <a:chOff x="270007" y="1063678"/>
              <a:chExt cx="5790724" cy="3435610"/>
            </a:xfrm>
          </p:grpSpPr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2769" b="12769"/>
              <a:stretch>
                <a:fillRect/>
              </a:stretch>
            </p:blipFill>
            <p:spPr bwMode="auto">
              <a:xfrm rot="10800000">
                <a:off x="434864" y="1063678"/>
                <a:ext cx="5593188" cy="7010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3"/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t="6777" b="-992"/>
              <a:stretch/>
            </p:blipFill>
            <p:spPr bwMode="auto">
              <a:xfrm>
                <a:off x="270007" y="1853017"/>
                <a:ext cx="5790724" cy="2646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62075" y="5869975"/>
              <a:ext cx="7354359" cy="823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TextBox 8"/>
          <p:cNvSpPr txBox="1"/>
          <p:nvPr/>
        </p:nvSpPr>
        <p:spPr>
          <a:xfrm>
            <a:off x="984300" y="221739"/>
            <a:ext cx="8064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3.4 km-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long</a:t>
            </a:r>
            <a:r>
              <a:rPr lang="tr-TR" sz="24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Superconducting</a:t>
            </a:r>
            <a:r>
              <a:rPr lang="tr-TR" sz="24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Linac-Based</a:t>
            </a:r>
            <a:r>
              <a:rPr lang="tr-TR" sz="24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 </a:t>
            </a:r>
          </a:p>
          <a:p>
            <a:pPr algn="ctr"/>
            <a:r>
              <a:rPr lang="tr-TR" sz="24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X-ray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Free</a:t>
            </a:r>
            <a:r>
              <a:rPr lang="tr-TR" sz="24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Electron</a:t>
            </a:r>
            <a:r>
              <a:rPr lang="tr-TR" sz="24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Laser</a:t>
            </a:r>
            <a:r>
              <a:rPr lang="tr-TR" sz="24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Facility</a:t>
            </a:r>
            <a:r>
              <a:rPr lang="tr-TR" sz="24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  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3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30</a:t>
            </a:fld>
            <a:endParaRPr lang="tr-TR"/>
          </a:p>
        </p:txBody>
      </p:sp>
      <p:pic>
        <p:nvPicPr>
          <p:cNvPr id="6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30414" y="244041"/>
            <a:ext cx="81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Further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Info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Measurement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Techniques</a:t>
            </a:r>
            <a:r>
              <a:rPr lang="tr-TR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XFEL.EU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Undulators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37355"/>
            <a:ext cx="8363272" cy="4984684"/>
          </a:xfrm>
          <a:prstGeom prst="rect">
            <a:avLst/>
          </a:prstGeom>
        </p:spPr>
      </p:pic>
      <p:sp>
        <p:nvSpPr>
          <p:cNvPr id="5" name="Dikdörtgen 4"/>
          <p:cNvSpPr/>
          <p:nvPr/>
        </p:nvSpPr>
        <p:spPr>
          <a:xfrm>
            <a:off x="2710943" y="2182562"/>
            <a:ext cx="3853408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76164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31</a:t>
            </a:fld>
            <a:endParaRPr lang="tr-TR"/>
          </a:p>
        </p:txBody>
      </p:sp>
      <p:pic>
        <p:nvPicPr>
          <p:cNvPr id="6" name="Picture 5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0696" y="188640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Jitter</a:t>
            </a:r>
            <a:endParaRPr lang="tr-TR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</a:t>
            </a:r>
            <a:r>
              <a:rPr lang="tr-T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tr-TR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Tuning</a:t>
            </a:r>
            <a:r>
              <a:rPr lang="tr-TR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smtClean="0">
                <a:solidFill>
                  <a:srgbClr val="0224C6"/>
                </a:solidFill>
                <a:latin typeface="Times New Roman" pitchFamily="18" charset="0"/>
                <a:cs typeface="Times New Roman" pitchFamily="18" charset="0"/>
              </a:rPr>
              <a:t>Blue: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224C6"/>
                </a:solidFill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tr-TR" sz="2800" b="1" dirty="0" smtClean="0">
                <a:solidFill>
                  <a:srgbClr val="0224C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224C6"/>
                </a:solidFill>
                <a:latin typeface="Times New Roman" pitchFamily="18" charset="0"/>
                <a:cs typeface="Times New Roman" pitchFamily="18" charset="0"/>
              </a:rPr>
              <a:t>Tuning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340768"/>
            <a:ext cx="6768752" cy="4930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32</a:t>
            </a:fld>
            <a:endParaRPr lang="tr-TR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116" y="1556792"/>
            <a:ext cx="832234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6"/>
          <p:cNvSpPr txBox="1"/>
          <p:nvPr/>
        </p:nvSpPr>
        <p:spPr>
          <a:xfrm>
            <a:off x="792088" y="170637"/>
            <a:ext cx="8604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Gap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Dependency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Jitter</a:t>
            </a:r>
            <a:endParaRPr lang="tr-TR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gaps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10 mm, 12 mm, 14 mm, 16 mm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20 mm)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7" name="Picture 5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7881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33</a:t>
            </a:fld>
            <a:endParaRPr lang="tr-TR"/>
          </a:p>
        </p:txBody>
      </p:sp>
      <p:pic>
        <p:nvPicPr>
          <p:cNvPr id="5" name="Picture 5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6"/>
          <p:cNvSpPr txBox="1"/>
          <p:nvPr/>
        </p:nvSpPr>
        <p:spPr>
          <a:xfrm>
            <a:off x="1046667" y="299796"/>
            <a:ext cx="81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Further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Info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Girder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Deformation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Related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Errors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 XFEL.EU </a:t>
            </a:r>
            <a:r>
              <a:rPr lang="tr-TR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Undulators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       </a:t>
            </a:r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7471"/>
            <a:ext cx="9144000" cy="4075785"/>
          </a:xfrm>
          <a:prstGeom prst="rect">
            <a:avLst/>
          </a:prstGeom>
        </p:spPr>
      </p:pic>
      <p:sp>
        <p:nvSpPr>
          <p:cNvPr id="9" name="Dikdörtgen 8"/>
          <p:cNvSpPr/>
          <p:nvPr/>
        </p:nvSpPr>
        <p:spPr>
          <a:xfrm>
            <a:off x="1785990" y="2409737"/>
            <a:ext cx="3888432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7877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34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124744"/>
            <a:ext cx="6552728" cy="5163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90696" y="188640"/>
            <a:ext cx="76328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Optical </a:t>
            </a:r>
            <a:r>
              <a:rPr lang="tr-TR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Coordinate</a:t>
            </a:r>
            <a:r>
              <a:rPr lang="tr-TR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Transforming</a:t>
            </a:r>
            <a:endParaRPr lang="tr-TR" sz="2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Landmark</a:t>
            </a:r>
            <a:r>
              <a:rPr lang="tr-TR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tr-TR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     </a:t>
            </a:r>
          </a:p>
        </p:txBody>
      </p:sp>
      <p:pic>
        <p:nvPicPr>
          <p:cNvPr id="1026" name="Picture 2" descr="C:\Users\name\Desktop\Photos_2\Photos_2\IMG_37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5576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35</a:t>
            </a:fld>
            <a:endParaRPr lang="tr-TR"/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4253023"/>
          </a:xfrm>
          <a:prstGeom prst="rect">
            <a:avLst/>
          </a:prstGeom>
        </p:spPr>
      </p:pic>
      <p:pic>
        <p:nvPicPr>
          <p:cNvPr id="25" name="Picture 5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26" name="TextBox 6"/>
          <p:cNvSpPr txBox="1"/>
          <p:nvPr/>
        </p:nvSpPr>
        <p:spPr>
          <a:xfrm>
            <a:off x="1052716" y="293747"/>
            <a:ext cx="81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Further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Info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Landmark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Techniques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 XFEL.EU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Undulators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sp>
        <p:nvSpPr>
          <p:cNvPr id="9" name="Dikdörtgen 8"/>
          <p:cNvSpPr/>
          <p:nvPr/>
        </p:nvSpPr>
        <p:spPr>
          <a:xfrm>
            <a:off x="1366664" y="726149"/>
            <a:ext cx="4573488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6"/>
          <p:cNvSpPr txBox="1"/>
          <p:nvPr/>
        </p:nvSpPr>
        <p:spPr>
          <a:xfrm>
            <a:off x="1052716" y="271445"/>
            <a:ext cx="81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Drawing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an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Analogy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endParaRPr lang="tr-TR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Senis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Bell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924" y="1333217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Measuring</a:t>
            </a:r>
            <a:r>
              <a:rPr lang="tr-T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an </a:t>
            </a:r>
            <a:r>
              <a:rPr lang="tr-TR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tr-TR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ndulator</a:t>
            </a:r>
            <a:r>
              <a:rPr lang="tr-T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tr-T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Hall</a:t>
            </a:r>
            <a:r>
              <a:rPr lang="tr-T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probe</a:t>
            </a:r>
            <a:r>
              <a:rPr lang="tr-T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tr-T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tr-T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be </a:t>
            </a:r>
            <a:r>
              <a:rPr lang="tr-TR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considered</a:t>
            </a:r>
            <a:r>
              <a:rPr lang="tr-TR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as: </a:t>
            </a:r>
            <a:endParaRPr lang="tr-TR" b="1" i="1" dirty="0" smtClean="0">
              <a:solidFill>
                <a:srgbClr val="008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simulation</a:t>
            </a:r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electron</a:t>
            </a:r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bunches</a:t>
            </a:r>
            <a:r>
              <a:rPr lang="tr-TR" sz="2000" b="1" i="1" dirty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travelling</a:t>
            </a:r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along</a:t>
            </a:r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axis</a:t>
            </a:r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of an 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undulator</a:t>
            </a:r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non-relativistic</a:t>
            </a:r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i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speed</a:t>
            </a:r>
            <a:r>
              <a:rPr lang="tr-TR" sz="2000" b="1" i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(v &lt;&lt; c)”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39" y="2348880"/>
            <a:ext cx="7808151" cy="4307214"/>
          </a:xfrm>
          <a:prstGeom prst="rect">
            <a:avLst/>
          </a:prstGeom>
        </p:spPr>
      </p:pic>
      <p:cxnSp>
        <p:nvCxnSpPr>
          <p:cNvPr id="3" name="Eğri Bağlayıcı 2"/>
          <p:cNvCxnSpPr/>
          <p:nvPr/>
        </p:nvCxnSpPr>
        <p:spPr>
          <a:xfrm flipV="1">
            <a:off x="5784985" y="2985801"/>
            <a:ext cx="792088" cy="720080"/>
          </a:xfrm>
          <a:prstGeom prst="curvedConnector3">
            <a:avLst/>
          </a:prstGeom>
          <a:ln w="317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6"/>
          <p:cNvSpPr txBox="1"/>
          <p:nvPr/>
        </p:nvSpPr>
        <p:spPr>
          <a:xfrm>
            <a:off x="6569928" y="2782787"/>
            <a:ext cx="1575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Gap</a:t>
            </a:r>
            <a:r>
              <a:rPr lang="tr-TR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10 mm</a:t>
            </a:r>
          </a:p>
        </p:txBody>
      </p:sp>
      <p:cxnSp>
        <p:nvCxnSpPr>
          <p:cNvPr id="10" name="Eğri Bağlayıcı 9"/>
          <p:cNvCxnSpPr/>
          <p:nvPr/>
        </p:nvCxnSpPr>
        <p:spPr>
          <a:xfrm flipV="1">
            <a:off x="5937385" y="5301208"/>
            <a:ext cx="1514935" cy="864096"/>
          </a:xfrm>
          <a:prstGeom prst="curvedConnector3">
            <a:avLst/>
          </a:prstGeom>
          <a:ln w="317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6"/>
          <p:cNvSpPr txBox="1"/>
          <p:nvPr/>
        </p:nvSpPr>
        <p:spPr>
          <a:xfrm>
            <a:off x="7461428" y="5098194"/>
            <a:ext cx="1575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Gap</a:t>
            </a:r>
            <a:r>
              <a:rPr lang="tr-TR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25 mm</a:t>
            </a:r>
          </a:p>
        </p:txBody>
      </p:sp>
    </p:spTree>
    <p:extLst>
      <p:ext uri="{BB962C8B-B14F-4D97-AF65-F5344CB8AC3E}">
        <p14:creationId xmlns="" xmlns:p14="http://schemas.microsoft.com/office/powerpoint/2010/main" val="92774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37</a:t>
            </a:fld>
            <a:endParaRPr lang="tr-TR"/>
          </a:p>
        </p:txBody>
      </p:sp>
      <p:pic>
        <p:nvPicPr>
          <p:cNvPr id="5" name="Picture 5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6"/>
          <p:cNvSpPr txBox="1"/>
          <p:nvPr/>
        </p:nvSpPr>
        <p:spPr>
          <a:xfrm>
            <a:off x="1052716" y="293747"/>
            <a:ext cx="81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Necessity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 “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Senis-after-Bell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Remeasurements</a:t>
            </a:r>
            <a:endParaRPr lang="tr-TR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named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as “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Remeasurement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Campaign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tr-TR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tr-T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WP-71)</a:t>
            </a:r>
            <a:r>
              <a:rPr lang="tr-T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23528" y="1268760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Following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points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Senis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Bell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equipments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tr-TR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XFEL’s</a:t>
            </a:r>
            <a:r>
              <a:rPr lang="tr-T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tr-T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Hutches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noticed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experimentally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observed</a:t>
            </a:r>
            <a:r>
              <a:rPr lang="tr-TR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tr-TR" sz="1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noticed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in XFEL.EU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hutches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Senis</a:t>
            </a:r>
            <a:r>
              <a:rPr lang="tr-TR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sensor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seemed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precise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due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57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smaller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effective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surface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area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Bell</a:t>
            </a:r>
            <a:r>
              <a:rPr lang="tr-TR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probe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00050" indent="-400050">
              <a:buFont typeface="+mj-lt"/>
              <a:buAutoNum type="romanUcPeriod"/>
            </a:pPr>
            <a:endParaRPr lang="tr-TR" sz="1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“1mm-long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longitudinal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dimension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Bell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probe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fits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cap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peak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field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u="sng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tr-TR" sz="16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u="sng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16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u="sng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larger</a:t>
            </a:r>
            <a:r>
              <a:rPr lang="tr-TR" sz="1600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u="sng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gaps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g=25 mm.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words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Senis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sensors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whole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gap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range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i.e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10mm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200mm)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decided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be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useful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precise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Bell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probe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00050" indent="-400050">
              <a:buFont typeface="+mj-lt"/>
              <a:buAutoNum type="romanUcPeriod"/>
            </a:pPr>
            <a:endParaRPr lang="tr-TR" sz="1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tr-TR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nside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Zero-Gauss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Chambers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XFEL’s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benches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Senis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measured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noise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Bell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00050" indent="-400050">
              <a:buFont typeface="+mj-lt"/>
              <a:buAutoNum type="romanUcPeriod"/>
            </a:pPr>
            <a:endParaRPr lang="tr-TR" sz="1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Senis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equipments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in XFEL.EU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hutches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integrated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additional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Gaussmeters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needed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But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considering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Bell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probes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XFEL.EU,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switching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Gaussmeter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off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on,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tr-TR" sz="1600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eroing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function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sometimes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needed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resulting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loss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initial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electronical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state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causing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inconsistent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measurement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conditions</a:t>
            </a:r>
            <a:r>
              <a:rPr lang="tr-TR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</p:txBody>
      </p:sp>
    </p:spTree>
    <p:extLst>
      <p:ext uri="{BB962C8B-B14F-4D97-AF65-F5344CB8AC3E}">
        <p14:creationId xmlns="" xmlns:p14="http://schemas.microsoft.com/office/powerpoint/2010/main" val="109384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8"/>
          <p:cNvSpPr txBox="1"/>
          <p:nvPr/>
        </p:nvSpPr>
        <p:spPr>
          <a:xfrm>
            <a:off x="179512" y="6228601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soon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as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undulator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successfully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tuned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landmark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measured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” in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Magnetic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Lab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it is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ready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be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transported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tunnel</a:t>
            </a:r>
            <a:r>
              <a:rPr lang="tr-TR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tr-TR" sz="1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929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5" y="-1"/>
            <a:ext cx="5076056" cy="689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6059" y="1844824"/>
            <a:ext cx="388843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Once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transported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tunnel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control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systems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undulators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shifters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air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coils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checked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Control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tr-TR" sz="22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WP-71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Undulator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Systems</a:t>
            </a:r>
            <a:r>
              <a:rPr lang="tr-TR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tr-TR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Control </a:t>
            </a:r>
            <a:r>
              <a:rPr lang="tr-TR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tr-T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 WP-71:</a:t>
            </a:r>
          </a:p>
          <a:p>
            <a:endParaRPr lang="tr-TR" b="1" baseline="30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Suren </a:t>
            </a:r>
            <a:r>
              <a:rPr lang="tr-TR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Karabekyan</a:t>
            </a:r>
            <a:r>
              <a:rPr lang="tr-T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tr-TR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Mikhail</a:t>
            </a:r>
            <a:r>
              <a:rPr lang="tr-T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Yakopov</a:t>
            </a:r>
            <a:r>
              <a:rPr lang="tr-T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(in </a:t>
            </a:r>
            <a:r>
              <a:rPr lang="tr-TR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photo</a:t>
            </a:r>
            <a:r>
              <a:rPr lang="tr-T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tr-TR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Suren </a:t>
            </a:r>
            <a:r>
              <a:rPr lang="tr-TR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Abeghyan</a:t>
            </a:r>
            <a:r>
              <a:rPr lang="tr-T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</p:spTree>
    <p:extLst>
      <p:ext uri="{BB962C8B-B14F-4D97-AF65-F5344CB8AC3E}">
        <p14:creationId xmlns="" xmlns:p14="http://schemas.microsoft.com/office/powerpoint/2010/main" val="73353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8"/>
          <p:cNvSpPr txBox="1"/>
          <p:nvPr/>
        </p:nvSpPr>
        <p:spPr>
          <a:xfrm>
            <a:off x="683569" y="323945"/>
            <a:ext cx="8064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err="1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The</a:t>
            </a:r>
            <a:r>
              <a:rPr lang="tr-TR" sz="28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 </a:t>
            </a:r>
            <a:r>
              <a:rPr lang="tr-TR" sz="2800" b="1" dirty="0" err="1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Facility</a:t>
            </a:r>
            <a:r>
              <a:rPr lang="tr-TR" sz="28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   </a:t>
            </a:r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3" y="2283767"/>
            <a:ext cx="9144000" cy="4559085"/>
          </a:xfrm>
          <a:prstGeom prst="rect">
            <a:avLst/>
          </a:prstGeom>
        </p:spPr>
      </p:pic>
      <p:sp>
        <p:nvSpPr>
          <p:cNvPr id="9" name="TextBox 7"/>
          <p:cNvSpPr txBox="1"/>
          <p:nvPr/>
        </p:nvSpPr>
        <p:spPr>
          <a:xfrm>
            <a:off x="1475656" y="1052736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dirty="0" err="1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tr-TR" sz="16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unnel</a:t>
            </a:r>
            <a:r>
              <a:rPr lang="tr-TR" sz="16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depth</a:t>
            </a:r>
            <a:r>
              <a:rPr lang="tr-TR" sz="16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tr-TR" sz="16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tr-TR" sz="16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ends</a:t>
            </a:r>
            <a:r>
              <a:rPr lang="tr-TR" sz="16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38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meters</a:t>
            </a:r>
            <a:endParaRPr lang="tr-TR" sz="1600" b="1" dirty="0" smtClean="0">
              <a:solidFill>
                <a:srgbClr val="01189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sz="16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Accelerator: 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1.7 km-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long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superconducting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linac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tr-TR" sz="1600" b="1" dirty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electron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energy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17.5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expandable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20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tr-TR" sz="16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IDs</a:t>
            </a:r>
            <a:r>
              <a:rPr lang="tr-TR" sz="16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Totally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91 </a:t>
            </a:r>
            <a:r>
              <a:rPr lang="tr-TR" sz="1600" b="1" dirty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U40 </a:t>
            </a:r>
            <a:r>
              <a:rPr lang="tr-TR" sz="1600" b="1" dirty="0" err="1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1600" b="1" dirty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U68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undulators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“5m-long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8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tons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6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weighing</a:t>
            </a:r>
            <a:r>
              <a:rPr lang="tr-TR" sz="16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</a:p>
        </p:txBody>
      </p:sp>
    </p:spTree>
    <p:extLst>
      <p:ext uri="{BB962C8B-B14F-4D97-AF65-F5344CB8AC3E}">
        <p14:creationId xmlns="" xmlns:p14="http://schemas.microsoft.com/office/powerpoint/2010/main" val="13279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40</a:t>
            </a:fld>
            <a:endParaRPr lang="tr-TR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6259"/>
            <a:ext cx="9144000" cy="4141053"/>
          </a:xfrm>
          <a:prstGeom prst="rect">
            <a:avLst/>
          </a:prstGeom>
        </p:spPr>
      </p:pic>
      <p:pic>
        <p:nvPicPr>
          <p:cNvPr id="6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1092" y="921494"/>
            <a:ext cx="7029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SASE1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SASE3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already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installed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tunnel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tr-TR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both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ready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be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commissioned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>
              <a:buFont typeface="Wingdings" charset="2"/>
              <a:buChar char="Ø"/>
            </a:pP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SASE2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undulators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subsequently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be </a:t>
            </a:r>
            <a:r>
              <a:rPr lang="tr-TR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installed</a:t>
            </a:r>
            <a:r>
              <a:rPr lang="tr-TR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r-TR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6"/>
          <p:cNvSpPr txBox="1"/>
          <p:nvPr/>
        </p:nvSpPr>
        <p:spPr>
          <a:xfrm>
            <a:off x="971600" y="231031"/>
            <a:ext cx="81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Current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Status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54448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41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6"/>
          <p:cNvSpPr txBox="1"/>
          <p:nvPr/>
        </p:nvSpPr>
        <p:spPr>
          <a:xfrm>
            <a:off x="179512" y="1844824"/>
            <a:ext cx="87799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Announcement</a:t>
            </a:r>
            <a:r>
              <a:rPr lang="tr-TR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tr-TR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Three </a:t>
            </a:r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Upcoming</a:t>
            </a:r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Events</a:t>
            </a:r>
            <a:endParaRPr lang="tr-TR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endParaRPr lang="tr-TR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XFEL 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9498" y="381000"/>
            <a:ext cx="2399928" cy="23999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230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42</a:t>
            </a:fld>
            <a:endParaRPr lang="tr-TR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382913"/>
          </a:xfrm>
          <a:prstGeom prst="rect">
            <a:avLst/>
          </a:prstGeom>
        </p:spPr>
      </p:pic>
      <p:sp>
        <p:nvSpPr>
          <p:cNvPr id="8" name="Dikdörtgen 7"/>
          <p:cNvSpPr/>
          <p:nvPr/>
        </p:nvSpPr>
        <p:spPr>
          <a:xfrm>
            <a:off x="107504" y="931022"/>
            <a:ext cx="4248472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Dikdörtgen 8"/>
          <p:cNvSpPr/>
          <p:nvPr/>
        </p:nvSpPr>
        <p:spPr>
          <a:xfrm>
            <a:off x="107504" y="1556792"/>
            <a:ext cx="2232248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TextBox 6"/>
          <p:cNvSpPr txBox="1"/>
          <p:nvPr/>
        </p:nvSpPr>
        <p:spPr>
          <a:xfrm>
            <a:off x="2416862" y="1514047"/>
            <a:ext cx="3955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week</a:t>
            </a:r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tr-TR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Monday</a:t>
            </a:r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Tuesday</a:t>
            </a:r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77555" y="723354"/>
            <a:ext cx="1905000" cy="16668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7280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43</a:t>
            </a:fld>
            <a:endParaRPr lang="tr-TR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36988"/>
          </a:xfrm>
          <a:prstGeom prst="rect">
            <a:avLst/>
          </a:prstGeom>
        </p:spPr>
      </p:pic>
      <p:sp>
        <p:nvSpPr>
          <p:cNvPr id="7" name="Dikdörtgen 6"/>
          <p:cNvSpPr/>
          <p:nvPr/>
        </p:nvSpPr>
        <p:spPr>
          <a:xfrm>
            <a:off x="107504" y="931022"/>
            <a:ext cx="3672408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Dikdörtgen 7"/>
          <p:cNvSpPr/>
          <p:nvPr/>
        </p:nvSpPr>
        <p:spPr>
          <a:xfrm>
            <a:off x="107504" y="1556792"/>
            <a:ext cx="2088232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TextBox 6"/>
          <p:cNvSpPr txBox="1"/>
          <p:nvPr/>
        </p:nvSpPr>
        <p:spPr>
          <a:xfrm>
            <a:off x="2272846" y="1514047"/>
            <a:ext cx="3955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week</a:t>
            </a:r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tr-TR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Thursday</a:t>
            </a:r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Friday</a:t>
            </a:r>
            <a:r>
              <a:rPr lang="tr-TR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77555" y="723354"/>
            <a:ext cx="1905000" cy="16668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148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44</a:t>
            </a:fld>
            <a:endParaRPr lang="tr-TR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27"/>
            <a:ext cx="9144000" cy="5086210"/>
          </a:xfrm>
          <a:prstGeom prst="rect">
            <a:avLst/>
          </a:prstGeom>
        </p:spPr>
      </p:pic>
      <p:sp>
        <p:nvSpPr>
          <p:cNvPr id="6" name="Dikdörtgen 5"/>
          <p:cNvSpPr/>
          <p:nvPr/>
        </p:nvSpPr>
        <p:spPr>
          <a:xfrm>
            <a:off x="107504" y="953324"/>
            <a:ext cx="6768752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Dikdörtgen 6"/>
          <p:cNvSpPr/>
          <p:nvPr/>
        </p:nvSpPr>
        <p:spPr>
          <a:xfrm>
            <a:off x="107504" y="1567943"/>
            <a:ext cx="2016224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77555" y="723354"/>
            <a:ext cx="1905000" cy="16668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2433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45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6"/>
          <p:cNvSpPr txBox="1"/>
          <p:nvPr/>
        </p:nvSpPr>
        <p:spPr>
          <a:xfrm>
            <a:off x="971600" y="457508"/>
            <a:ext cx="81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Brief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Summary</a:t>
            </a:r>
            <a:r>
              <a:rPr lang="tr-T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11560" y="1484784"/>
                <a:ext cx="7848872" cy="2877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charset="2"/>
                  <a:buChar char="Ø"/>
                </a:pP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Maximum </a:t>
                </a:r>
                <a:r>
                  <a:rPr lang="tr-TR" sz="2000" b="1" dirty="0" err="1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lectron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beam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energy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: 17.5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GeV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(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expandable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to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20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GeV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tr-TR" sz="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tr-TR" sz="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Wingdings" charset="2"/>
                  <a:buChar char="Ø"/>
                </a:pP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Wavelength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: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down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to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0.5 </a:t>
                </a:r>
                <a14:m>
                  <m:oMath xmlns:m="http://schemas.openxmlformats.org/officeDocument/2006/math">
                    <m:r>
                      <a:rPr lang="tr-TR" sz="2000" b="1" i="1" smtClean="0">
                        <a:solidFill>
                          <a:srgbClr val="7030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Å</m:t>
                    </m:r>
                  </m:oMath>
                </a14:m>
                <a:endParaRPr lang="tr-TR" sz="2000" b="1" dirty="0" smtClean="0">
                  <a:solidFill>
                    <a:srgbClr val="7030A0"/>
                  </a:solidFill>
                  <a:latin typeface="Times New Roman" pitchFamily="18" charset="0"/>
                  <a:ea typeface="Cambria Math" charset="0"/>
                  <a:cs typeface="Cambria Math" charset="0"/>
                </a:endParaRPr>
              </a:p>
              <a:p>
                <a:endParaRPr lang="tr-TR" sz="2000" b="1" dirty="0" smtClean="0">
                  <a:solidFill>
                    <a:srgbClr val="7030A0"/>
                  </a:solidFill>
                  <a:latin typeface="Times New Roman" pitchFamily="18" charset="0"/>
                  <a:ea typeface="Cambria Math" charset="0"/>
                  <a:cs typeface="Cambria Math" charset="0"/>
                </a:endParaRPr>
              </a:p>
              <a:p>
                <a:pPr marL="342900" indent="-342900">
                  <a:buFont typeface="Wingdings" charset="2"/>
                  <a:buChar char="Ø"/>
                </a:pP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Peak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brilliance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: 5 x 10</a:t>
                </a:r>
                <a:r>
                  <a:rPr lang="tr-TR" sz="2000" b="1" baseline="30000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33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sz="2000" b="1" dirty="0" err="1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photons</a:t>
                </a:r>
                <a:r>
                  <a:rPr lang="tr-TR" sz="2000" b="1" dirty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/s/mm</a:t>
                </a:r>
                <a:r>
                  <a:rPr lang="tr-TR" sz="2000" b="1" baseline="30000" dirty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tr-TR" sz="2000" b="1" dirty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/mrad</a:t>
                </a:r>
                <a:r>
                  <a:rPr lang="tr-TR" sz="2000" b="1" baseline="30000" dirty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tr-TR" sz="2000" b="1" dirty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/0.1%BW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endParaRPr lang="tr-TR" sz="2000" b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Wingdings" charset="2"/>
                  <a:buChar char="Ø"/>
                </a:pP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Pulse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length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: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down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sz="2000" b="1" dirty="0" err="1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to</a:t>
                </a:r>
                <a:r>
                  <a:rPr lang="tr-TR" sz="2000" b="1" dirty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a </a:t>
                </a:r>
                <a:r>
                  <a:rPr lang="tr-TR" sz="2000" b="1" dirty="0" err="1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few</a:t>
                </a:r>
                <a:r>
                  <a:rPr lang="tr-TR" sz="2000" b="1" dirty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sz="2000" b="1" dirty="0" err="1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femtoseconds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</a:p>
              <a:p>
                <a:endParaRPr lang="tr-TR" sz="2000" b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Wingdings" charset="2"/>
                  <a:buChar char="Ø"/>
                </a:pP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Flashes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per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tr-TR" sz="2000" b="1" dirty="0" err="1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second</a:t>
                </a:r>
                <a:r>
                  <a:rPr lang="tr-TR" sz="2000" b="1" dirty="0" smtClean="0">
                    <a:solidFill>
                      <a:srgbClr val="7030A0"/>
                    </a:solidFill>
                    <a:latin typeface="Times New Roman" pitchFamily="18" charset="0"/>
                    <a:cs typeface="Times New Roman" pitchFamily="18" charset="0"/>
                  </a:rPr>
                  <a:t>: 27000 </a:t>
                </a: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484784"/>
                <a:ext cx="7848872" cy="2877647"/>
              </a:xfrm>
              <a:prstGeom prst="rect">
                <a:avLst/>
              </a:prstGeom>
              <a:blipFill rotWithShape="0">
                <a:blip r:embed="rId3" cstate="print"/>
                <a:stretch>
                  <a:fillRect l="-699" t="-1271" r="-311" b="-2966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ikdörtgen 7"/>
          <p:cNvSpPr/>
          <p:nvPr/>
        </p:nvSpPr>
        <p:spPr>
          <a:xfrm>
            <a:off x="661266" y="4551117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000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000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repetition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rate (27000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flashes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per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makes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000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2000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XFEL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unique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among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World’s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X-ray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lasers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tr-TR" sz="2000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possible</a:t>
            </a:r>
            <a:r>
              <a:rPr lang="tr-TR" sz="2000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thanks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superconducting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accelerator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technology</a:t>
            </a:r>
            <a:r>
              <a:rPr lang="tr-TR" sz="2000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operating</a:t>
            </a:r>
            <a:r>
              <a:rPr lang="tr-TR" sz="2000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at -271 </a:t>
            </a:r>
            <a:r>
              <a:rPr lang="tr-TR" sz="2000" b="1" baseline="30000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tr-TR" sz="2000" b="1" dirty="0" err="1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tr-TR" sz="2000" b="1" dirty="0" smtClean="0">
                <a:solidFill>
                  <a:srgbClr val="0072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tr-TR" sz="2000" b="1" dirty="0">
              <a:solidFill>
                <a:srgbClr val="0072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071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46</a:t>
            </a:fld>
            <a:endParaRPr lang="tr-TR"/>
          </a:p>
        </p:txBody>
      </p:sp>
      <p:sp>
        <p:nvSpPr>
          <p:cNvPr id="5" name="TextBox 4"/>
          <p:cNvSpPr txBox="1"/>
          <p:nvPr/>
        </p:nvSpPr>
        <p:spPr>
          <a:xfrm>
            <a:off x="827584" y="2844225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tr-TR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thanks</a:t>
            </a:r>
            <a:r>
              <a:rPr lang="tr-TR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tr-TR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tr-TR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5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99209"/>
            <a:ext cx="79783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200" b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tr-TR" sz="2200" b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Shareholders</a:t>
            </a:r>
            <a:r>
              <a:rPr lang="tr-TR" sz="2200" b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200" b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2200" b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XFEL: </a:t>
            </a:r>
            <a:r>
              <a:rPr lang="tr-TR" b="1" dirty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Germany, </a:t>
            </a:r>
            <a:r>
              <a:rPr lang="tr-TR" b="1" dirty="0" err="1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Russia</a:t>
            </a:r>
            <a:r>
              <a:rPr lang="tr-TR" b="1" dirty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b="1" dirty="0" err="1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Denmark</a:t>
            </a:r>
            <a:r>
              <a:rPr lang="tr-TR" b="1" dirty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, France, </a:t>
            </a:r>
            <a:r>
              <a:rPr lang="tr-TR" b="1" dirty="0" err="1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Hungary</a:t>
            </a:r>
            <a:r>
              <a:rPr lang="tr-TR" b="1" dirty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, Poland, </a:t>
            </a:r>
            <a:r>
              <a:rPr lang="tr-TR" b="1" dirty="0" err="1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Slovakia</a:t>
            </a:r>
            <a:r>
              <a:rPr lang="tr-TR" b="1" dirty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b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Sweden</a:t>
            </a:r>
            <a:r>
              <a:rPr lang="tr-TR" b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Switzerland</a:t>
            </a:r>
            <a:r>
              <a:rPr lang="tr-TR" sz="2400" b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tr-TR" sz="2200" b="1" dirty="0" smtClean="0">
              <a:solidFill>
                <a:srgbClr val="008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r-TR" sz="22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Likely</a:t>
            </a:r>
            <a:r>
              <a:rPr lang="tr-TR" sz="2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Future</a:t>
            </a:r>
            <a:r>
              <a:rPr lang="tr-TR" sz="2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2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Shareholders</a:t>
            </a:r>
            <a:r>
              <a:rPr lang="tr-TR" sz="2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Italy</a:t>
            </a:r>
            <a:r>
              <a:rPr lang="tr-TR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Spain</a:t>
            </a:r>
            <a:r>
              <a:rPr lang="tr-TR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00392" y="2319263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50% 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0392" y="407707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25%    </a:t>
            </a:r>
          </a:p>
        </p:txBody>
      </p:sp>
      <p:grpSp>
        <p:nvGrpSpPr>
          <p:cNvPr id="9" name="Grup 8"/>
          <p:cNvGrpSpPr/>
          <p:nvPr/>
        </p:nvGrpSpPr>
        <p:grpSpPr>
          <a:xfrm>
            <a:off x="576064" y="1340768"/>
            <a:ext cx="7452320" cy="5019839"/>
            <a:chOff x="525684" y="1340768"/>
            <a:chExt cx="7452320" cy="5019839"/>
          </a:xfrm>
        </p:grpSpPr>
        <p:pic>
          <p:nvPicPr>
            <p:cNvPr id="7" name="Resim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84" y="1340768"/>
              <a:ext cx="7452320" cy="5019839"/>
            </a:xfrm>
            <a:prstGeom prst="rect">
              <a:avLst/>
            </a:prstGeom>
          </p:spPr>
        </p:pic>
        <p:sp>
          <p:nvSpPr>
            <p:cNvPr id="8" name="Dikdörtgen 7"/>
            <p:cNvSpPr/>
            <p:nvPr/>
          </p:nvSpPr>
          <p:spPr>
            <a:xfrm>
              <a:off x="6337475" y="2348880"/>
              <a:ext cx="1605804" cy="40503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13" name="Dikdörtgen 12"/>
            <p:cNvSpPr/>
            <p:nvPr/>
          </p:nvSpPr>
          <p:spPr>
            <a:xfrm>
              <a:off x="6323342" y="4115236"/>
              <a:ext cx="1605804" cy="40503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6</a:t>
            </a:fld>
            <a:endParaRPr lang="tr-TR" dirty="0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91392" y="266451"/>
            <a:ext cx="7884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XFEL’s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International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Collaborations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Scientific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Research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Centers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Institutes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Universities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4056" y="1369506"/>
            <a:ext cx="860444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CLPU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Spanish Center for Ultrashort Ultraintense Pulsed Lasers</a:t>
            </a: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CNRS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French </a:t>
            </a:r>
            <a:r>
              <a:rPr lang="en-US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National Centre for Scientific Research</a:t>
            </a:r>
            <a:endParaRPr lang="tr-TR" sz="15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European FEL and SPS 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(S</a:t>
            </a:r>
            <a:r>
              <a:rPr lang="en-US" sz="15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hort</a:t>
            </a:r>
            <a:r>
              <a:rPr lang="en-US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5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ulse</a:t>
            </a:r>
            <a:r>
              <a:rPr lang="en-US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and coherent light 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5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ources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DESY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Deutsches Elektronen-Synchrotron </a:t>
            </a: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EMBL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European Molecular Biology Laboratory</a:t>
            </a:r>
            <a:r>
              <a:rPr lang="tr-TR" sz="1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FERMI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Free-Electron Laser for Multidisciplinary Investigations</a:t>
            </a:r>
            <a:endParaRPr lang="tr-TR" sz="15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HAW Hamburg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Hamburg University of Applied Sciences</a:t>
            </a:r>
            <a:endParaRPr lang="tr-TR" sz="15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HZB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Helmholtz-Zentrum Berlin</a:t>
            </a: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NRC KI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National Research Centre “</a:t>
            </a:r>
            <a:r>
              <a:rPr lang="en-US" sz="15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Kurchatov</a:t>
            </a:r>
            <a:r>
              <a:rPr lang="en-US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Institute” </a:t>
            </a:r>
            <a:endParaRPr lang="tr-TR" sz="15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LBNL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Lawrence Berkeley National Laboratory</a:t>
            </a: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LNLS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Brazilian Synchrotron Radiation Laboratory</a:t>
            </a: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LCLS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SLAC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Linac Coherent Light Source </a:t>
            </a:r>
            <a:endParaRPr lang="tr-TR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Rostov Southern Federal University</a:t>
            </a:r>
            <a:endParaRPr lang="tr-TR" sz="15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IC RAS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Shubnikov </a:t>
            </a:r>
            <a:r>
              <a:rPr lang="en-US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Institute of Crystallography of the Russian Academy of Sciences</a:t>
            </a:r>
            <a:endParaRPr lang="tr-TR" sz="15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STFC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Science and Technology Facilities Council</a:t>
            </a:r>
            <a:endParaRPr lang="tr-TR" sz="15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TISNCM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Technological Institute for </a:t>
            </a:r>
            <a:r>
              <a:rPr lang="en-US" sz="15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Superhard</a:t>
            </a:r>
            <a:r>
              <a:rPr lang="en-US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and Novel Carbon Materials</a:t>
            </a: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500" b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TURKISH ACCELERATOR CENTER (TAC) </a:t>
            </a:r>
            <a:r>
              <a:rPr lang="tr-TR" sz="1500" b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project</a:t>
            </a:r>
            <a:r>
              <a:rPr lang="tr-TR" sz="1500" b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1500" b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coordinated</a:t>
            </a:r>
            <a:r>
              <a:rPr lang="tr-TR" sz="1500" b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tr-TR" sz="1500" b="1" dirty="0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 Ankara </a:t>
            </a:r>
            <a:r>
              <a:rPr lang="tr-TR" sz="1500" b="1" dirty="0" err="1" smtClean="0">
                <a:solidFill>
                  <a:srgbClr val="008F00"/>
                </a:solidFill>
                <a:latin typeface="Times New Roman" pitchFamily="18" charset="0"/>
                <a:cs typeface="Times New Roman" pitchFamily="18" charset="0"/>
              </a:rPr>
              <a:t>University</a:t>
            </a:r>
            <a:endParaRPr lang="tr-TR" sz="1500" b="1" dirty="0" smtClean="0">
              <a:solidFill>
                <a:srgbClr val="008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University College London</a:t>
            </a:r>
            <a:endParaRPr lang="tr-TR" sz="15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University of Hamburg</a:t>
            </a:r>
            <a:endParaRPr lang="tr-TR" sz="15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University of Rostock</a:t>
            </a:r>
            <a:endParaRPr lang="tr-TR" sz="15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15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Uppsala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7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90696" y="260648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Parametric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Comparison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XFEL </a:t>
            </a:r>
          </a:p>
          <a:p>
            <a:pPr algn="ctr"/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Competitors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Worldwide</a:t>
            </a:r>
            <a:r>
              <a:rPr lang="tr-TR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107504" y="2121416"/>
          <a:ext cx="5400600" cy="3179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720080"/>
                <a:gridCol w="720080"/>
                <a:gridCol w="1152128"/>
                <a:gridCol w="864096"/>
                <a:gridCol w="864096"/>
              </a:tblGrid>
              <a:tr h="576064"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Proje</a:t>
                      </a:r>
                      <a:r>
                        <a:rPr lang="tr-TR" sz="100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ct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LCLS,</a:t>
                      </a:r>
                    </a:p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USA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SACLA,</a:t>
                      </a:r>
                    </a:p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Japan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European</a:t>
                      </a:r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XFEL,</a:t>
                      </a:r>
                    </a:p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Germany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SwissFEL</a:t>
                      </a:r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tr-TR" sz="100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Switzerland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PAL XFEL,</a:t>
                      </a:r>
                    </a:p>
                    <a:p>
                      <a:r>
                        <a:rPr lang="tr-TR" sz="100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Korea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3488">
                <a:tc>
                  <a:txBody>
                    <a:bodyPr/>
                    <a:lstStyle/>
                    <a:p>
                      <a:r>
                        <a:rPr lang="tr-TR" sz="1000" b="1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Max</a:t>
                      </a:r>
                      <a:r>
                        <a:rPr lang="tr-TR" sz="10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tr-TR" sz="1000" b="1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electron</a:t>
                      </a:r>
                      <a:r>
                        <a:rPr lang="tr-TR" sz="10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000" b="1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energy</a:t>
                      </a:r>
                      <a:r>
                        <a:rPr lang="tr-TR" sz="10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(GeV) </a:t>
                      </a:r>
                      <a:endParaRPr lang="tr-TR" sz="1000" b="1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14.3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8.5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17.5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tr-TR" sz="1000" b="1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Wavelength</a:t>
                      </a:r>
                      <a:r>
                        <a:rPr lang="tr-TR" sz="10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000" b="1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range</a:t>
                      </a:r>
                      <a:r>
                        <a:rPr lang="tr-TR" sz="10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tr-TR" sz="1000" b="1" dirty="0" err="1" smtClean="0">
                          <a:solidFill>
                            <a:srgbClr val="000066"/>
                          </a:solidFill>
                          <a:latin typeface="Times New Roman"/>
                          <a:cs typeface="Times New Roman"/>
                        </a:rPr>
                        <a:t>nm</a:t>
                      </a:r>
                      <a:r>
                        <a:rPr lang="tr-TR" sz="10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tr-TR" sz="1000" b="1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0.12 – 4.4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0.06 – 0.3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0.05 – 4.7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0.1 - 7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0.06 - 10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tr-TR" sz="1000" b="1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Photons</a:t>
                      </a:r>
                      <a:r>
                        <a:rPr lang="tr-TR" sz="1000" b="1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000" b="1" baseline="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per</a:t>
                      </a:r>
                      <a:r>
                        <a:rPr lang="tr-TR" sz="1000" b="1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000" b="1" baseline="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pulse</a:t>
                      </a:r>
                      <a:endParaRPr lang="tr-TR" sz="1000" b="1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tr-TR" sz="100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x 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aseline="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up</a:t>
                      </a:r>
                      <a:r>
                        <a:rPr lang="tr-TR" sz="100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000" baseline="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tr-TR" sz="100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~</a:t>
                      </a:r>
                      <a:r>
                        <a:rPr lang="tr-TR" sz="100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3.6 x 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lang="tr-TR" sz="100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tr-TR" sz="1000" b="1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Peak</a:t>
                      </a:r>
                      <a:r>
                        <a:rPr lang="tr-TR" sz="1000" b="1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tr-TR" sz="1000" b="1" baseline="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brilliance</a:t>
                      </a:r>
                      <a:endParaRPr lang="tr-TR" sz="1000" b="1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 x 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tr-TR" sz="100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tr-TR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x 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tr-TR" sz="100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tr-TR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x 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tr-TR" sz="100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tr-TR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x 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tr-TR" sz="100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tr-TR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 x 10</a:t>
                      </a:r>
                      <a:r>
                        <a:rPr lang="tr-TR" sz="1000" baseline="30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tr-TR" sz="100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tr-TR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tr-TR" sz="1000" b="1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Pulses</a:t>
                      </a:r>
                      <a:r>
                        <a:rPr lang="tr-TR" sz="1000" b="1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000" b="1" baseline="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per</a:t>
                      </a:r>
                      <a:r>
                        <a:rPr lang="tr-TR" sz="1000" b="1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000" b="1" baseline="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second</a:t>
                      </a:r>
                      <a:endParaRPr lang="tr-TR" sz="1000" b="1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27000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tr-TR" sz="1000" b="1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Date</a:t>
                      </a:r>
                      <a:r>
                        <a:rPr lang="tr-TR" sz="1000" b="1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of </a:t>
                      </a:r>
                      <a:r>
                        <a:rPr lang="tr-TR" sz="1000" b="1" baseline="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first</a:t>
                      </a:r>
                      <a:r>
                        <a:rPr lang="tr-TR" sz="1000" b="1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1000" b="1" baseline="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endParaRPr lang="tr-TR" sz="1000" b="1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tr-TR" sz="1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2627784" y="2119208"/>
            <a:ext cx="1152128" cy="3182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5361" name="Picture 1" descr="C:\Users\name\Desktop\Bölüm Sunumu\peak-brilliance-comparison_e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6182" y="1518166"/>
            <a:ext cx="3442293" cy="4359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5159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8</a:t>
            </a:fld>
            <a:endParaRPr lang="tr-TR"/>
          </a:p>
        </p:txBody>
      </p:sp>
      <p:pic>
        <p:nvPicPr>
          <p:cNvPr id="5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11" name="TextBox 7"/>
          <p:cNvSpPr txBox="1"/>
          <p:nvPr/>
        </p:nvSpPr>
        <p:spPr>
          <a:xfrm>
            <a:off x="1691680" y="819869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Flashes</a:t>
            </a:r>
            <a:r>
              <a:rPr lang="tr-TR" sz="15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per</a:t>
            </a:r>
            <a:r>
              <a:rPr lang="tr-TR" sz="15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tr-TR" sz="15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27000,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thanks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superconducting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accelerator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tr-TR" sz="1500" b="1" dirty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technology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operating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at -271 </a:t>
            </a:r>
            <a:r>
              <a:rPr lang="tr-TR" sz="1500" b="1" baseline="30000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tr-TR" sz="1500" b="1" dirty="0" smtClean="0">
              <a:solidFill>
                <a:srgbClr val="01189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sz="15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Wavelength</a:t>
            </a:r>
            <a:r>
              <a:rPr lang="tr-TR" sz="15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0.05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nanometers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atomic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become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discernible</a:t>
            </a:r>
            <a:endParaRPr lang="tr-TR" sz="1500" b="1" dirty="0" smtClean="0">
              <a:solidFill>
                <a:srgbClr val="01189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sz="15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Pulse</a:t>
            </a:r>
            <a:r>
              <a:rPr lang="tr-TR" sz="15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Length</a:t>
            </a:r>
            <a:r>
              <a:rPr lang="tr-TR" sz="15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Down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femtoseconds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films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ultrafast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processes</a:t>
            </a:r>
            <a:endParaRPr lang="tr-TR" sz="1500" b="1" dirty="0" smtClean="0">
              <a:solidFill>
                <a:srgbClr val="01189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sz="15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Peak</a:t>
            </a:r>
            <a:r>
              <a:rPr lang="tr-TR" sz="15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Brilliance</a:t>
            </a:r>
            <a:r>
              <a:rPr lang="tr-TR" sz="1500" b="1" dirty="0" smtClean="0">
                <a:solidFill>
                  <a:srgbClr val="FF93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5x10</a:t>
            </a:r>
            <a:r>
              <a:rPr lang="tr-TR" sz="1500" b="1" baseline="30000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photons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/s/mm</a:t>
            </a:r>
            <a:r>
              <a:rPr lang="tr-TR" sz="1500" b="1" baseline="30000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/mrad</a:t>
            </a:r>
            <a:r>
              <a:rPr lang="tr-TR" sz="1500" b="1" baseline="30000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/0.1%BW, a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billion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higher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tr-TR" sz="1500" b="1" dirty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best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conventional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X-ray </a:t>
            </a:r>
            <a:r>
              <a:rPr lang="tr-TR" sz="1500" b="1" dirty="0" err="1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sources</a:t>
            </a:r>
            <a:r>
              <a:rPr lang="tr-TR" sz="1500" b="1" dirty="0" smtClean="0">
                <a:solidFill>
                  <a:srgbClr val="011893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16" y="2315810"/>
            <a:ext cx="7411376" cy="3993510"/>
          </a:xfrm>
          <a:prstGeom prst="rect">
            <a:avLst/>
          </a:prstGeom>
        </p:spPr>
      </p:pic>
      <p:sp>
        <p:nvSpPr>
          <p:cNvPr id="12" name="TextBox 9"/>
          <p:cNvSpPr txBox="1"/>
          <p:nvPr/>
        </p:nvSpPr>
        <p:spPr>
          <a:xfrm>
            <a:off x="3779912" y="6135107"/>
            <a:ext cx="54726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Antonio</a:t>
            </a:r>
            <a:r>
              <a:rPr lang="tr-TR" sz="1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Bonucci</a:t>
            </a:r>
            <a:r>
              <a:rPr lang="tr-TR" sz="1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“</a:t>
            </a:r>
            <a:r>
              <a:rPr lang="tr-TR" sz="1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In-Kind</a:t>
            </a:r>
            <a:r>
              <a:rPr lang="tr-TR" sz="1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Contributions</a:t>
            </a:r>
            <a:r>
              <a:rPr lang="tr-TR" sz="1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1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1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1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European</a:t>
            </a:r>
            <a:r>
              <a:rPr lang="tr-TR" sz="1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XFEL </a:t>
            </a:r>
            <a:r>
              <a:rPr lang="tr-TR" sz="1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Facility</a:t>
            </a:r>
            <a:r>
              <a:rPr lang="tr-TR" sz="1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tr-TR" sz="10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presentation</a:t>
            </a:r>
            <a:r>
              <a:rPr lang="tr-TR" sz="1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2015.   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683569" y="179929"/>
            <a:ext cx="8064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err="1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The</a:t>
            </a:r>
            <a:r>
              <a:rPr lang="tr-TR" sz="2800" b="1" dirty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 </a:t>
            </a:r>
            <a:r>
              <a:rPr lang="tr-TR" sz="28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Time </a:t>
            </a:r>
            <a:r>
              <a:rPr lang="tr-TR" sz="2800" b="1" dirty="0" err="1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Structure</a:t>
            </a:r>
            <a:r>
              <a:rPr lang="tr-TR" sz="2800" b="1" dirty="0" smtClean="0">
                <a:solidFill>
                  <a:srgbClr val="000066"/>
                </a:solidFill>
                <a:latin typeface="Times New Roman" charset="-94"/>
                <a:ea typeface="Times New Roman" charset="-94"/>
                <a:cs typeface="Times New Roman" charset="-94"/>
              </a:rPr>
              <a:t>   </a:t>
            </a:r>
          </a:p>
        </p:txBody>
      </p:sp>
    </p:spTree>
    <p:extLst>
      <p:ext uri="{BB962C8B-B14F-4D97-AF65-F5344CB8AC3E}">
        <p14:creationId xmlns="" xmlns:p14="http://schemas.microsoft.com/office/powerpoint/2010/main" val="211660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smtClean="0"/>
              <a:t>November 24, 2016</a:t>
            </a:r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X-band FEL Meeting, B. Ketenoglu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7C170-E748-4751-AC14-B554F945B1FA}" type="slidenum">
              <a:rPr lang="tr-TR" smtClean="0"/>
              <a:pPr/>
              <a:t>9</a:t>
            </a:fld>
            <a:endParaRPr lang="tr-TR" dirty="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8320"/>
            <a:ext cx="9144000" cy="4596984"/>
          </a:xfrm>
          <a:prstGeom prst="rect">
            <a:avLst/>
          </a:prstGeom>
        </p:spPr>
      </p:pic>
      <p:pic>
        <p:nvPicPr>
          <p:cNvPr id="10" name="Picture 4" descr="C:\Users\name\Desktop\Bölüm Sunumu\european-xfel-logo_rg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4" y="40944"/>
            <a:ext cx="1124744" cy="1124744"/>
          </a:xfrm>
          <a:prstGeom prst="rect">
            <a:avLst/>
          </a:prstGeom>
          <a:noFill/>
        </p:spPr>
      </p:pic>
      <p:sp>
        <p:nvSpPr>
          <p:cNvPr id="11" name="TextBox 5"/>
          <p:cNvSpPr txBox="1"/>
          <p:nvPr/>
        </p:nvSpPr>
        <p:spPr>
          <a:xfrm>
            <a:off x="1290696" y="447055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User Instruments, </a:t>
            </a:r>
            <a:r>
              <a:rPr lang="tr-TR" sz="28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tr-TR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per</a:t>
            </a:r>
            <a:r>
              <a:rPr lang="tr-TR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tr-TR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SASE </a:t>
            </a:r>
            <a:r>
              <a:rPr lang="tr-TR" sz="28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line</a:t>
            </a:r>
            <a:r>
              <a:rPr lang="tr-TR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sp>
        <p:nvSpPr>
          <p:cNvPr id="13" name="Dikdörtgen 12"/>
          <p:cNvSpPr/>
          <p:nvPr/>
        </p:nvSpPr>
        <p:spPr>
          <a:xfrm>
            <a:off x="744425" y="2497997"/>
            <a:ext cx="1417857" cy="177469"/>
          </a:xfrm>
          <a:prstGeom prst="rect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Dikdörtgen 14"/>
          <p:cNvSpPr/>
          <p:nvPr/>
        </p:nvSpPr>
        <p:spPr>
          <a:xfrm>
            <a:off x="4034492" y="2348880"/>
            <a:ext cx="985809" cy="149117"/>
          </a:xfrm>
          <a:prstGeom prst="rect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Dikdörtgen 17"/>
          <p:cNvSpPr/>
          <p:nvPr/>
        </p:nvSpPr>
        <p:spPr>
          <a:xfrm>
            <a:off x="106143" y="2996952"/>
            <a:ext cx="2056139" cy="169880"/>
          </a:xfrm>
          <a:prstGeom prst="rect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Dikdörtgen 18"/>
          <p:cNvSpPr/>
          <p:nvPr/>
        </p:nvSpPr>
        <p:spPr>
          <a:xfrm>
            <a:off x="96353" y="3668866"/>
            <a:ext cx="2056139" cy="169880"/>
          </a:xfrm>
          <a:prstGeom prst="rect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Dikdörtgen 19"/>
          <p:cNvSpPr/>
          <p:nvPr/>
        </p:nvSpPr>
        <p:spPr>
          <a:xfrm>
            <a:off x="96353" y="4328088"/>
            <a:ext cx="1307295" cy="170257"/>
          </a:xfrm>
          <a:prstGeom prst="rect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Dikdörtgen 20"/>
          <p:cNvSpPr/>
          <p:nvPr/>
        </p:nvSpPr>
        <p:spPr>
          <a:xfrm>
            <a:off x="101455" y="5009614"/>
            <a:ext cx="1518217" cy="159482"/>
          </a:xfrm>
          <a:prstGeom prst="rect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Dikdörtgen 21"/>
          <p:cNvSpPr/>
          <p:nvPr/>
        </p:nvSpPr>
        <p:spPr>
          <a:xfrm>
            <a:off x="107504" y="5673938"/>
            <a:ext cx="2376264" cy="154757"/>
          </a:xfrm>
          <a:prstGeom prst="rect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6955</TotalTime>
  <Words>1644</Words>
  <Application>Microsoft Office PowerPoint</Application>
  <PresentationFormat>Ekran Gösterisi (4:3)</PresentationFormat>
  <Paragraphs>322</Paragraphs>
  <Slides>46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Slayt Başlıkları</vt:lpstr>
      </vt:variant>
      <vt:variant>
        <vt:i4>46</vt:i4>
      </vt:variant>
    </vt:vector>
  </HeadingPairs>
  <TitlesOfParts>
    <vt:vector size="48" baseType="lpstr">
      <vt:lpstr>Ofis Teması</vt:lpstr>
      <vt:lpstr>Custom Design</vt:lpstr>
      <vt:lpstr>LEADING HIGH-TECH TOOLS  for  NATURAL SCIENCES RESEARCH:   EUROPEAN XFEL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  <vt:lpstr>Slayt 41</vt:lpstr>
      <vt:lpstr>Slayt 42</vt:lpstr>
      <vt:lpstr>Slayt 43</vt:lpstr>
      <vt:lpstr>Slayt 44</vt:lpstr>
      <vt:lpstr>Slayt 45</vt:lpstr>
      <vt:lpstr>Slayt 46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DOKTORA TEZ SAVUNMASI</dc:title>
  <dc:creator>nameless</dc:creator>
  <cp:lastModifiedBy>The Mc Linen Family</cp:lastModifiedBy>
  <cp:revision>1113</cp:revision>
  <dcterms:created xsi:type="dcterms:W3CDTF">2011-11-16T09:03:30Z</dcterms:created>
  <dcterms:modified xsi:type="dcterms:W3CDTF">2016-11-24T07:34:16Z</dcterms:modified>
</cp:coreProperties>
</file>