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4" r:id="rId3"/>
    <p:sldId id="267" r:id="rId4"/>
    <p:sldId id="269" r:id="rId5"/>
    <p:sldId id="270" r:id="rId6"/>
    <p:sldId id="271" r:id="rId7"/>
    <p:sldId id="273" r:id="rId8"/>
    <p:sldId id="272" r:id="rId9"/>
    <p:sldId id="268" r:id="rId10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C0C0C0"/>
    <a:srgbClr val="990099"/>
    <a:srgbClr val="003F7E"/>
    <a:srgbClr val="00366C"/>
    <a:srgbClr val="004182"/>
    <a:srgbClr val="3366FF"/>
    <a:srgbClr val="FF1D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973" autoAdjust="0"/>
  </p:normalViewPr>
  <p:slideViewPr>
    <p:cSldViewPr>
      <p:cViewPr varScale="1">
        <p:scale>
          <a:sx n="47" d="100"/>
          <a:sy n="47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104"/>
        <p:guide pos="212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593269-EF24-4599-A463-79B6298D9B16}" type="datetimeFigureOut">
              <a:rPr lang="en-US"/>
              <a:pPr>
                <a:defRPr/>
              </a:pPr>
              <a:t>6/4/2009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877E645-3EFF-4206-B392-366E6AC5C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47216F6C-CA2E-4679-8F0E-27F0B1506A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1219200"/>
            <a:ext cx="3659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858962"/>
            <a:ext cx="3659188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5" y="1219200"/>
            <a:ext cx="3660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5" y="1858962"/>
            <a:ext cx="3660625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7" y="1295400"/>
            <a:ext cx="3008313" cy="914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95400"/>
            <a:ext cx="4343400" cy="5105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7" y="2209800"/>
            <a:ext cx="3008313" cy="4191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410200"/>
            <a:ext cx="7543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1222375"/>
            <a:ext cx="7543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976938"/>
            <a:ext cx="7543800" cy="50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1219200"/>
            <a:ext cx="20574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19200"/>
            <a:ext cx="53340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219200"/>
            <a:ext cx="7543800" cy="5181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95525"/>
            <a:ext cx="7162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049713"/>
            <a:ext cx="7162800" cy="1436687"/>
          </a:xfrm>
        </p:spPr>
        <p:txBody>
          <a:bodyPr anchor="b"/>
          <a:lstStyle>
            <a:lvl1pPr marL="0" indent="0">
              <a:buNone/>
              <a:defRPr sz="2000" i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200" y="73025"/>
            <a:ext cx="1283696" cy="842963"/>
            <a:chOff x="76200" y="73025"/>
            <a:chExt cx="1283696" cy="842963"/>
          </a:xfrm>
        </p:grpSpPr>
        <p:pic>
          <p:nvPicPr>
            <p:cNvPr id="10" name="Picture 11" descr="CERN logo"/>
            <p:cNvPicPr>
              <a:picLocks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 descr="medipixlogo"/>
            <p:cNvPicPr>
              <a:picLocks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1" descr="frame_gray1.png"/>
            <p:cNvPicPr>
              <a:picLocks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42056" y="73025"/>
              <a:ext cx="817840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219200"/>
            <a:ext cx="746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4787DA70-5621-4AA3-BBCB-0A6173B013C3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6200" y="73025"/>
            <a:ext cx="1283696" cy="842963"/>
            <a:chOff x="76200" y="73025"/>
            <a:chExt cx="1283696" cy="842963"/>
          </a:xfrm>
        </p:grpSpPr>
        <p:pic>
          <p:nvPicPr>
            <p:cNvPr id="1040" name="Picture 11" descr="CERN logo"/>
            <p:cNvPicPr>
              <a:picLocks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12" descr="medipixlogo"/>
            <p:cNvPicPr>
              <a:picLocks noChangeArrowheads="1"/>
            </p:cNvPicPr>
            <p:nvPr userDrawn="1"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31" descr="frame_gray1.png"/>
            <p:cNvPicPr>
              <a:picLocks/>
            </p:cNvPicPr>
            <p:nvPr userDrawn="1"/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542056" y="73025"/>
              <a:ext cx="817840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9" r:id="rId5"/>
    <p:sldLayoutId id="2147484070" r:id="rId6"/>
    <p:sldLayoutId id="2147484071" r:id="rId7"/>
    <p:sldLayoutId id="2147484062" r:id="rId8"/>
    <p:sldLayoutId id="2147484063" r:id="rId9"/>
    <p:sldLayoutId id="2147484064" r:id="rId10"/>
    <p:sldLayoutId id="2147484065" r:id="rId11"/>
    <p:sldLayoutId id="2147484072" r:id="rId12"/>
    <p:sldLayoutId id="2147484073" r:id="rId13"/>
    <p:sldLayoutId id="2147484066" r:id="rId14"/>
    <p:sldLayoutId id="2147484074" r:id="rId15"/>
    <p:sldLayoutId id="2147484067" r:id="rId16"/>
    <p:sldLayoutId id="2147484068" r:id="rId17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37609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rgbClr val="37609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37609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95525"/>
            <a:ext cx="7620000" cy="1362075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WP6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interconnect technology part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Slides prepared by Sami Vaehaenen</a:t>
            </a:r>
          </a:p>
          <a:p>
            <a:r>
              <a:rPr lang="en-US" dirty="0" smtClean="0"/>
              <a:t>Presented by M. Campbell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WP6 – 3D packaging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Manpower</a:t>
            </a:r>
          </a:p>
          <a:p>
            <a:pPr lvl="1"/>
            <a:r>
              <a:rPr lang="en-US" dirty="0" smtClean="0"/>
              <a:t>Sami Vaehaenen  		CERN Fellow 100%</a:t>
            </a:r>
          </a:p>
          <a:p>
            <a:pPr lvl="1"/>
            <a:r>
              <a:rPr lang="en-US" dirty="0" smtClean="0"/>
              <a:t>Timo Tick			ACEOLE PhD Student 100%</a:t>
            </a:r>
          </a:p>
          <a:p>
            <a:pPr lvl="1"/>
            <a:r>
              <a:rPr lang="en-US" dirty="0" smtClean="0"/>
              <a:t>Michael Campbell		CERN Staff 20%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Recent Actions / Ongoing Work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181600"/>
          </a:xfrm>
        </p:spPr>
        <p:txBody>
          <a:bodyPr/>
          <a:lstStyle/>
          <a:p>
            <a:r>
              <a:rPr lang="en-US" sz="2000" dirty="0" smtClean="0"/>
              <a:t>Low-cost bumping</a:t>
            </a:r>
          </a:p>
          <a:p>
            <a:pPr lvl="1"/>
            <a:r>
              <a:rPr lang="en-US" sz="1400" dirty="0" smtClean="0"/>
              <a:t>Single chip Ni/Au UBM depositions were tested for Medipix2 chips at </a:t>
            </a:r>
            <a:r>
              <a:rPr lang="en-US" sz="1400" dirty="0" err="1" smtClean="0"/>
              <a:t>PacTech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Looking forward to test </a:t>
            </a:r>
            <a:r>
              <a:rPr lang="en-US" sz="1400" dirty="0" err="1" smtClean="0"/>
              <a:t>PacTech’s</a:t>
            </a:r>
            <a:r>
              <a:rPr lang="en-US" sz="1400" dirty="0" smtClean="0"/>
              <a:t> solder ball placement systems for rapid solder deposition.</a:t>
            </a:r>
          </a:p>
          <a:p>
            <a:pPr lvl="1"/>
            <a:r>
              <a:rPr lang="en-US" sz="1400" dirty="0" smtClean="0"/>
              <a:t>There have been negotiations with a Swedish company called “</a:t>
            </a:r>
            <a:r>
              <a:rPr lang="en-US" sz="1400" dirty="0" err="1" smtClean="0"/>
              <a:t>Smoltek</a:t>
            </a:r>
            <a:r>
              <a:rPr lang="en-US" sz="1400" dirty="0" smtClean="0"/>
              <a:t>” about collaborating with development of state-of-the-art </a:t>
            </a:r>
            <a:r>
              <a:rPr lang="en-US" sz="1400" dirty="0" err="1" smtClean="0"/>
              <a:t>anisotropically</a:t>
            </a:r>
            <a:r>
              <a:rPr lang="en-US" sz="1400" dirty="0" smtClean="0"/>
              <a:t> conductive films (ACF) for radiation pixel detectors.</a:t>
            </a:r>
          </a:p>
          <a:p>
            <a:pPr lvl="1"/>
            <a:r>
              <a:rPr lang="en-US" sz="1400" dirty="0" smtClean="0"/>
              <a:t> Visit at S.E.T. in St </a:t>
            </a:r>
            <a:r>
              <a:rPr lang="en-US" sz="1400" dirty="0" err="1" smtClean="0"/>
              <a:t>Jeoire</a:t>
            </a:r>
            <a:r>
              <a:rPr lang="en-US" sz="1400" dirty="0" smtClean="0"/>
              <a:t>, the place where the state-of-the-art flip chip bonders are made.</a:t>
            </a:r>
          </a:p>
          <a:p>
            <a:r>
              <a:rPr lang="en-US" sz="2000" dirty="0" smtClean="0"/>
              <a:t>3D test vehicle</a:t>
            </a:r>
          </a:p>
          <a:p>
            <a:pPr lvl="1"/>
            <a:r>
              <a:rPr lang="en-US" sz="1400" dirty="0" smtClean="0"/>
              <a:t>3d test vehicle has been designed at CERN and it can be used in the development and evaluation of all the three key technologies: through silicon vias (TSV), low cost bump bonding and  large-area BGA solder ball interconnections on different substrates.</a:t>
            </a:r>
          </a:p>
          <a:p>
            <a:pPr lvl="1"/>
            <a:r>
              <a:rPr lang="en-US" sz="1400" dirty="0" smtClean="0"/>
              <a:t>Test vehicle mask design finished. Waiting for TSV or low-cost bumping technique characterizations (daisy chain, Kelvin via and/or bump measurements.</a:t>
            </a:r>
          </a:p>
          <a:p>
            <a:r>
              <a:rPr lang="en-US" sz="2000" dirty="0" smtClean="0"/>
              <a:t>Through silicon via (TSV) project with VTT (funded by Medipix2 Collaboration)</a:t>
            </a:r>
          </a:p>
          <a:p>
            <a:pPr lvl="1"/>
            <a:r>
              <a:rPr lang="en-US" sz="1400" dirty="0" smtClean="0"/>
              <a:t>TSV process development project with VTT has been started and masks are under purchasing process.</a:t>
            </a:r>
          </a:p>
          <a:p>
            <a:pPr lvl="1"/>
            <a:r>
              <a:rPr lang="en-US" sz="1400" dirty="0" smtClean="0"/>
              <a:t>Sami and Timo visited VTT to finalize the process flow for dummy wafers.</a:t>
            </a:r>
          </a:p>
          <a:p>
            <a:r>
              <a:rPr lang="en-US" sz="2000" dirty="0" smtClean="0"/>
              <a:t>Substrate technologies</a:t>
            </a:r>
          </a:p>
          <a:p>
            <a:pPr lvl="1"/>
            <a:r>
              <a:rPr lang="en-US" sz="1400" dirty="0" smtClean="0"/>
              <a:t>Timo is searching suitable substrate candidates for 3d integrated structures (TSV’s). LTCC and CCL are the most interesting candidates at the moment.</a:t>
            </a:r>
          </a:p>
          <a:p>
            <a:pPr lvl="1"/>
            <a:endParaRPr lang="en-US" sz="1000" dirty="0" smtClean="0"/>
          </a:p>
          <a:p>
            <a:pPr lvl="1">
              <a:buNone/>
            </a:pP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Low-cost Bumping Work at </a:t>
            </a:r>
            <a:r>
              <a:rPr lang="en-US" dirty="0" err="1" smtClean="0"/>
              <a:t>PacTech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3581400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PacTech</a:t>
            </a:r>
            <a:r>
              <a:rPr lang="en-US" sz="1400" dirty="0" smtClean="0"/>
              <a:t> has done some single chip Ni/Au UBM depositions for a handful of Medipix2 chips.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Prototyping process was quickly set up for the chips. There were some issues with plating quality  mainly because single chips are more difficult to plate than whole wafers.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It was shown that electroless Ni/Au can be grown uniformly even in very fine-pitch bump layout.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Encouraging results (pictures) were obtained for the use of electroless technology for MPX2.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Test batch of wafers is under preparation for characterization of yields with electroless Ni/Au UBM’s. Electroless plated UBM’s could be used with solder or ACF’s.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Ni/Pd/Au metallization would be most reliable electroless solution </a:t>
            </a:r>
            <a:r>
              <a:rPr lang="en-US" sz="1400" dirty="0" smtClean="0">
                <a:sym typeface="Wingdings" pitchFamily="2" charset="2"/>
              </a:rPr>
              <a:t> Ni is strongly </a:t>
            </a:r>
            <a:r>
              <a:rPr lang="en-US" sz="1400" dirty="0" err="1" smtClean="0">
                <a:sym typeface="Wingdings" pitchFamily="2" charset="2"/>
              </a:rPr>
              <a:t>passivated</a:t>
            </a:r>
            <a:r>
              <a:rPr lang="en-US" sz="1400" dirty="0" smtClean="0">
                <a:sym typeface="Wingdings" pitchFamily="2" charset="2"/>
              </a:rPr>
              <a:t> and it will remain </a:t>
            </a:r>
            <a:r>
              <a:rPr lang="en-US" sz="1400" dirty="0" err="1" smtClean="0">
                <a:sym typeface="Wingdings" pitchFamily="2" charset="2"/>
              </a:rPr>
              <a:t>solderable</a:t>
            </a:r>
            <a:r>
              <a:rPr lang="en-US" sz="1400" dirty="0" smtClean="0">
                <a:sym typeface="Wingdings" pitchFamily="2" charset="2"/>
              </a:rPr>
              <a:t> even if exposed for elevated temperatures for a long time.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Gang ball placement (GBP) technology is advancing and 40 µm sized solder balls have been tried in process prototyping (animation). 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40 µm sized solder spheres would be suitable for many of CERN’s present day detectors if they could be transferred with high yields (&gt; 99%). </a:t>
            </a:r>
            <a:r>
              <a:rPr lang="en-GB" sz="1400" dirty="0" err="1" smtClean="0"/>
              <a:t>PacTech</a:t>
            </a:r>
            <a:r>
              <a:rPr lang="en-GB" sz="1400" dirty="0" smtClean="0"/>
              <a:t> aims at 100% bumping yield with GBP technology because of the visual inspection routine before bonding the solder spheres</a:t>
            </a:r>
            <a:r>
              <a:rPr lang="en-US" sz="1400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" y="4648200"/>
            <a:ext cx="74771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7325" y="6419850"/>
            <a:ext cx="65436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b="20000"/>
          <a:stretch>
            <a:fillRect/>
          </a:stretch>
        </p:blipFill>
        <p:spPr bwMode="auto">
          <a:xfrm>
            <a:off x="1524000" y="6282690"/>
            <a:ext cx="644842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 bwMode="auto">
          <a:xfrm>
            <a:off x="1447800" y="6383274"/>
            <a:ext cx="6477000" cy="76200"/>
          </a:xfrm>
          <a:prstGeom prst="rect">
            <a:avLst/>
          </a:prstGeom>
          <a:solidFill>
            <a:schemeClr val="accent3">
              <a:lumMod val="40000"/>
              <a:lumOff val="60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49530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Flux deposition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9338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46290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Reflow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334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5416 L 4.16667E-6 0.0569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Smoltek</a:t>
            </a:r>
            <a:r>
              <a:rPr lang="en-US" dirty="0" smtClean="0"/>
              <a:t> ACF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2" indent="-342900"/>
            <a:r>
              <a:rPr lang="en-US" sz="1400" dirty="0" err="1" smtClean="0"/>
              <a:t>Smoltek</a:t>
            </a:r>
            <a:r>
              <a:rPr lang="en-US" sz="1400" dirty="0" smtClean="0"/>
              <a:t> has a very interesting solid carbon </a:t>
            </a:r>
            <a:r>
              <a:rPr lang="en-US" sz="1400" dirty="0" err="1" smtClean="0"/>
              <a:t>nanotube</a:t>
            </a:r>
            <a:r>
              <a:rPr lang="en-US" sz="1400" dirty="0" smtClean="0"/>
              <a:t> growth process, which can be used in </a:t>
            </a:r>
            <a:r>
              <a:rPr lang="en-US" sz="1400" dirty="0" err="1" smtClean="0"/>
              <a:t>fabrification</a:t>
            </a:r>
            <a:r>
              <a:rPr lang="en-US" sz="1400" dirty="0" smtClean="0"/>
              <a:t> of sub-micron resolution ACF’s. 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smtClean="0"/>
              <a:t>Estimated </a:t>
            </a:r>
            <a:r>
              <a:rPr lang="en-US" sz="1400" dirty="0" err="1" smtClean="0"/>
              <a:t>fibre</a:t>
            </a:r>
            <a:r>
              <a:rPr lang="en-US" sz="1400" dirty="0" smtClean="0"/>
              <a:t> diameters are ≈ 30 nm. </a:t>
            </a:r>
            <a:r>
              <a:rPr lang="en-US" sz="1400" dirty="0" err="1" smtClean="0"/>
              <a:t>Fibres</a:t>
            </a:r>
            <a:r>
              <a:rPr lang="en-US" sz="1400" dirty="0" smtClean="0"/>
              <a:t> are grown in clusters and the pitch of patterned clusters ≥ 100 nm.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err="1" smtClean="0"/>
              <a:t>Fibres</a:t>
            </a:r>
            <a:r>
              <a:rPr lang="en-US" sz="1400" dirty="0" smtClean="0"/>
              <a:t> can be </a:t>
            </a:r>
            <a:r>
              <a:rPr lang="en-US" sz="1400" dirty="0" err="1" smtClean="0"/>
              <a:t>metallized</a:t>
            </a:r>
            <a:r>
              <a:rPr lang="en-US" sz="1400" dirty="0" smtClean="0"/>
              <a:t> with nickel.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smtClean="0"/>
              <a:t>We are looking forward to collaborate with </a:t>
            </a:r>
            <a:r>
              <a:rPr lang="en-US" sz="1400" dirty="0" err="1" smtClean="0"/>
              <a:t>Smoltek</a:t>
            </a:r>
            <a:r>
              <a:rPr lang="en-US" sz="1400" dirty="0" smtClean="0"/>
              <a:t>. </a:t>
            </a:r>
            <a:r>
              <a:rPr lang="en-US" sz="1400" dirty="0" err="1" smtClean="0"/>
              <a:t>Smoltek</a:t>
            </a:r>
            <a:r>
              <a:rPr lang="en-US" sz="1400" dirty="0" smtClean="0"/>
              <a:t> would provides the ACF on wafers and CERN would provide the data about the flip chip yields.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smtClean="0"/>
              <a:t>ACF fabrication process consist of:</a:t>
            </a:r>
          </a:p>
          <a:p>
            <a:pPr marL="1200150" lvl="3" indent="-342900"/>
            <a:r>
              <a:rPr lang="en-US" sz="1400" dirty="0" smtClean="0"/>
              <a:t>Spinning of liquid </a:t>
            </a:r>
            <a:r>
              <a:rPr lang="en-US" sz="1400" dirty="0" err="1" smtClean="0"/>
              <a:t>catalyte</a:t>
            </a:r>
            <a:r>
              <a:rPr lang="en-US" sz="1400" dirty="0" smtClean="0"/>
              <a:t>.</a:t>
            </a:r>
          </a:p>
          <a:p>
            <a:pPr marL="1200150" lvl="3" indent="-342900"/>
            <a:r>
              <a:rPr lang="en-US" sz="1400" dirty="0" smtClean="0"/>
              <a:t>Patterning by lithography.</a:t>
            </a:r>
          </a:p>
          <a:p>
            <a:pPr marL="1200150" lvl="3" indent="-342900"/>
            <a:r>
              <a:rPr lang="en-US" sz="1400" dirty="0" smtClean="0"/>
              <a:t>CVD growth of carbon </a:t>
            </a:r>
            <a:r>
              <a:rPr lang="en-US" sz="1400" dirty="0" err="1" smtClean="0"/>
              <a:t>nanotubes</a:t>
            </a:r>
            <a:r>
              <a:rPr lang="en-US" sz="1400" dirty="0" smtClean="0"/>
              <a:t> at 400  ̊C (≈ 50 nm/min) on patterned areas.</a:t>
            </a:r>
          </a:p>
          <a:p>
            <a:pPr marL="1200150" lvl="3" indent="-342900"/>
            <a:r>
              <a:rPr lang="en-US" sz="1400" dirty="0" smtClean="0"/>
              <a:t>Spinning of polymer on </a:t>
            </a:r>
            <a:r>
              <a:rPr lang="en-US" sz="1400" dirty="0" err="1" smtClean="0"/>
              <a:t>fibres</a:t>
            </a:r>
            <a:r>
              <a:rPr lang="en-US" sz="1400" dirty="0" smtClean="0"/>
              <a:t>.</a:t>
            </a:r>
          </a:p>
          <a:p>
            <a:pPr marL="1200150" lvl="3" indent="-342900"/>
            <a:r>
              <a:rPr lang="en-US" sz="1400" dirty="0" smtClean="0"/>
              <a:t>Removal of the top surface of the polymer to expose the carbon </a:t>
            </a:r>
            <a:r>
              <a:rPr lang="en-US" sz="1400" dirty="0" err="1" smtClean="0"/>
              <a:t>fibre</a:t>
            </a:r>
            <a:r>
              <a:rPr lang="en-US" sz="1400" dirty="0" smtClean="0"/>
              <a:t> ends.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err="1" smtClean="0"/>
              <a:t>Nanofibres</a:t>
            </a:r>
            <a:r>
              <a:rPr lang="en-US" sz="1400" dirty="0" smtClean="0"/>
              <a:t> can be grown on many materials (Ni, Cu, Al, glass, etc…)</a:t>
            </a:r>
          </a:p>
          <a:p>
            <a:pPr marL="742950" lvl="2" indent="-342900"/>
            <a:endParaRPr lang="en-US" sz="1400" dirty="0" smtClean="0"/>
          </a:p>
          <a:p>
            <a:pPr marL="742950" lvl="2" indent="-342900"/>
            <a:r>
              <a:rPr lang="en-US" sz="1400" dirty="0" smtClean="0"/>
              <a:t>Restriction: only 4” wafers or wafer pieces can be deposited in the chamber at the moment.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Test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3124200"/>
          </a:xfrm>
        </p:spPr>
        <p:txBody>
          <a:bodyPr/>
          <a:lstStyle/>
          <a:p>
            <a:r>
              <a:rPr lang="en-US" sz="1600" dirty="0" smtClean="0"/>
              <a:t>3D test vehicle has been designed for characterization of bump bonding, through silicon via and BGA assembly processes.</a:t>
            </a:r>
          </a:p>
          <a:p>
            <a:r>
              <a:rPr lang="en-US" sz="1600" dirty="0" smtClean="0"/>
              <a:t>Aim is to provide feedback for collaborating companies and to acquire reliability data at CERN.</a:t>
            </a:r>
          </a:p>
          <a:p>
            <a:r>
              <a:rPr lang="en-US" sz="1600" dirty="0" smtClean="0"/>
              <a:t>Measurements can be done for daisy chains on three layers, Kelvin bumps at sensor– ROC interface and Kelvin TSV’s on readout chips. Possibility for very demanding through package testing from 4 outputs on carrier.</a:t>
            </a:r>
          </a:p>
          <a:p>
            <a:r>
              <a:rPr lang="en-US" sz="1600" dirty="0" smtClean="0"/>
              <a:t>The layout enables advanced packaging technologies, such as chip-to-wafer and wafer-to-wafer bonding, for future interconnection development.</a:t>
            </a:r>
          </a:p>
          <a:p>
            <a:endParaRPr lang="en-US" sz="16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4820305"/>
            <a:ext cx="430847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4800600" y="3733800"/>
            <a:ext cx="4267200" cy="3047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GB" sz="1400" b="1" u="sng" dirty="0">
                <a:latin typeface="+mn-lt"/>
                <a:cs typeface="+mn-cs"/>
              </a:rPr>
              <a:t>Benefits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Easily measureable test platform</a:t>
            </a:r>
            <a:r>
              <a:rPr lang="en-GB" sz="1400" dirty="0" smtClean="0">
                <a:latin typeface="+mn-lt"/>
                <a:cs typeface="+mn-cs"/>
              </a:rPr>
              <a:t>.</a:t>
            </a:r>
            <a:endParaRPr lang="en-GB" sz="1400" dirty="0">
              <a:latin typeface="+mn-lt"/>
              <a:cs typeface="+mn-cs"/>
            </a:endParaRP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Flip chip bonding yield and low-cost bumping technology evaluation.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Via yield and reliability testing.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BGA interface optimization and evaluation.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Development of assembly procedures.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Parallel development of vias, low-cost bumping, re-routing layers and BGA interface.</a:t>
            </a:r>
          </a:p>
          <a:p>
            <a:pPr lvl="1">
              <a:spcBef>
                <a:spcPct val="20000"/>
              </a:spcBef>
              <a:buFont typeface="Calibri" pitchFamily="34" charset="0"/>
              <a:buChar char="−"/>
              <a:defRPr/>
            </a:pPr>
            <a:r>
              <a:rPr lang="en-GB" sz="1400" dirty="0">
                <a:latin typeface="+mn-lt"/>
                <a:cs typeface="+mn-cs"/>
              </a:rPr>
              <a:t>Create </a:t>
            </a:r>
            <a:r>
              <a:rPr lang="en-GB" sz="1400" dirty="0" smtClean="0">
                <a:latin typeface="+mn-lt"/>
                <a:cs typeface="+mn-cs"/>
              </a:rPr>
              <a:t>reference </a:t>
            </a:r>
            <a:r>
              <a:rPr lang="en-GB" sz="1400" dirty="0">
                <a:latin typeface="+mn-lt"/>
                <a:cs typeface="+mn-cs"/>
                <a:sym typeface="Wingdings" pitchFamily="2" charset="2"/>
              </a:rPr>
              <a:t></a:t>
            </a:r>
            <a:r>
              <a:rPr lang="en-GB" sz="1400" dirty="0">
                <a:latin typeface="+mn-lt"/>
                <a:cs typeface="+mn-cs"/>
              </a:rPr>
              <a:t> comparison between foundries.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326231" y="6070461"/>
            <a:ext cx="107315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2737" y="6106180"/>
            <a:ext cx="314325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/>
              <a:t>Probing pads can be diced off for 2D tiling of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Substrate Technologies for 3D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066800"/>
            <a:ext cx="7467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Glass epoxy laminates (FR4):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Traditional circuit board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Cheap and very mature technology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High density wiring (HDI built-up technology)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Temperature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Cofired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Ceramics (LTCC):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Multilayer ceramic circuit board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Mature technology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High density wiring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Carbon Composite Laminates (CCL):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FR4 board with carbon composite sheets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Compatible with traditional process -&gt; cheap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</a:rPr>
              <a:t>Compatible with HDI built-up technology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838200" y="4241359"/>
          <a:ext cx="6934200" cy="2540441"/>
        </p:xfrm>
        <a:graphic>
          <a:graphicData uri="http://schemas.openxmlformats.org/drawingml/2006/table">
            <a:tbl>
              <a:tblPr/>
              <a:tblGrid>
                <a:gridCol w="1976935"/>
                <a:gridCol w="613865"/>
                <a:gridCol w="1752600"/>
                <a:gridCol w="1219200"/>
                <a:gridCol w="1371600"/>
              </a:tblGrid>
              <a:tr h="3855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Silicon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Low Temperature Cofired Ceramics (LTCC)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Glass Epoxy Laminates (FR-4)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Carbon Composite Laminate (CCL)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CTE [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Times New Roman"/>
                        </a:rPr>
                        <a:t>ppm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/K]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2.6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6-7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1-10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70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Thermal Conductivity [W/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Times New Roman"/>
                        </a:rPr>
                        <a:t>mK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0.25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8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Density [g/cm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1.55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8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Relative Permittivity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11.7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5-8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4-5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Young’s modulus [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Times New Roman"/>
                        </a:rPr>
                        <a:t>GPa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170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Via size [um]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&lt;1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Through substrate via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size </a:t>
                      </a: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[um]</a:t>
                      </a:r>
                      <a:endParaRPr lang="en-U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10-50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Calibri"/>
                          <a:ea typeface="Calibri"/>
                          <a:cs typeface="Times New Roman"/>
                        </a:rPr>
                        <a:t>Line width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Calibri"/>
                          <a:cs typeface="Times New Roman"/>
                        </a:rPr>
                        <a:t>&lt;1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Line pitch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&lt;1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Substrate thickness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100-300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500-5000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500-5000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500-5000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TSV Development Project with VTT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Medipix2 collaboration has started a TSV development project with VTT. The aim is at developing a Cu TSV process, which could be later used in production of detector assemblies. </a:t>
            </a:r>
          </a:p>
          <a:p>
            <a:pPr>
              <a:defRPr/>
            </a:pP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In the beginning, process is developed with blank wafers. After establishing a TSV process, we will proceed with the real process wafers. </a:t>
            </a:r>
          </a:p>
          <a:p>
            <a:pPr>
              <a:defRPr/>
            </a:pP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The complete 3D integration process is complex and many process entities have to be at good level to build an operational device in the end.</a:t>
            </a:r>
          </a:p>
          <a:p>
            <a:pPr>
              <a:defRPr/>
            </a:pP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Via filling plays the most demanding role in 3D integration process</a:t>
            </a:r>
          </a:p>
          <a:p>
            <a:pPr>
              <a:defRPr/>
            </a:pPr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3D test vehicle for electrical measurements will be created by CERN, which is used for characterization of processes.</a:t>
            </a:r>
          </a:p>
          <a:p>
            <a:endParaRPr lang="en-GB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Process flow for dummy wafers was finalized at VTT in the end of May.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to 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Batch of test vehicle wafers has to be prepared for the low cost bumping work.</a:t>
            </a:r>
          </a:p>
          <a:p>
            <a:pPr lvl="1"/>
            <a:r>
              <a:rPr lang="en-US" sz="1600" dirty="0" smtClean="0"/>
              <a:t>UBM depositions will be continued at </a:t>
            </a:r>
            <a:r>
              <a:rPr lang="en-US" sz="1600" dirty="0" err="1" smtClean="0"/>
              <a:t>PacTech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Prototyping with gang ball placement technology at </a:t>
            </a:r>
            <a:r>
              <a:rPr lang="en-US" sz="1600" dirty="0" err="1" smtClean="0"/>
              <a:t>PacTech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Test state-of-the-art </a:t>
            </a:r>
            <a:r>
              <a:rPr lang="en-US" sz="1600" dirty="0" err="1" smtClean="0"/>
              <a:t>anisotropically</a:t>
            </a:r>
            <a:r>
              <a:rPr lang="en-US" sz="1600" dirty="0" smtClean="0"/>
              <a:t> conductive adhesives for flip chip.</a:t>
            </a:r>
          </a:p>
          <a:p>
            <a:pPr lvl="1"/>
            <a:r>
              <a:rPr lang="en-US" sz="1600" dirty="0" smtClean="0"/>
              <a:t>Smart Equipment Technology (S.E.T.) should provide some simulation results for advanced flip chip bonding systems.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32 pin probe card has to be designed and ordered for the 3D test vehicle.</a:t>
            </a:r>
          </a:p>
          <a:p>
            <a:endParaRPr lang="en-US" sz="1800" dirty="0" smtClean="0"/>
          </a:p>
          <a:p>
            <a:r>
              <a:rPr lang="en-US" sz="1800" dirty="0" smtClean="0"/>
              <a:t>Looking forward to first TSV wafers processed by VTT.</a:t>
            </a:r>
          </a:p>
          <a:p>
            <a:endParaRPr lang="en-US" sz="1800" dirty="0" smtClean="0"/>
          </a:p>
          <a:p>
            <a:r>
              <a:rPr lang="en-US" sz="1800" dirty="0" smtClean="0"/>
              <a:t>Sami and Timo are in Electronics Components Technology Conference in San Diego, U.S.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pix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 ppt template</Template>
  <TotalTime>399</TotalTime>
  <Words>1205</Words>
  <Application>Microsoft Office PowerPoint</Application>
  <PresentationFormat>On-screen Show (4:3)</PresentationFormat>
  <Paragraphs>158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Medipix ppt template</vt:lpstr>
      <vt:lpstr>WP6  interconnect technology part</vt:lpstr>
      <vt:lpstr>WP6 – 3D packaging part</vt:lpstr>
      <vt:lpstr>Recent Actions / Ongoing Work</vt:lpstr>
      <vt:lpstr>Low-cost Bumping Work at PacTech </vt:lpstr>
      <vt:lpstr>Smoltek ACF Technology</vt:lpstr>
      <vt:lpstr>3D Test Vehicle</vt:lpstr>
      <vt:lpstr>Potential Substrate Technologies for 3D</vt:lpstr>
      <vt:lpstr>TSV Development Project with VTT</vt:lpstr>
      <vt:lpstr>Actions to Come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svaehaen</dc:creator>
  <cp:lastModifiedBy>Michael Campbell</cp:lastModifiedBy>
  <cp:revision>39</cp:revision>
  <dcterms:created xsi:type="dcterms:W3CDTF">2009-05-18T13:05:08Z</dcterms:created>
  <dcterms:modified xsi:type="dcterms:W3CDTF">2009-06-04T05:57:57Z</dcterms:modified>
</cp:coreProperties>
</file>