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84" r:id="rId2"/>
    <p:sldId id="290" r:id="rId3"/>
    <p:sldId id="300" r:id="rId4"/>
    <p:sldId id="291" r:id="rId5"/>
    <p:sldId id="281" r:id="rId6"/>
    <p:sldId id="299" r:id="rId7"/>
    <p:sldId id="298" r:id="rId8"/>
    <p:sldId id="301" r:id="rId9"/>
    <p:sldId id="296" r:id="rId10"/>
    <p:sldId id="297" r:id="rId11"/>
    <p:sldId id="303" r:id="rId12"/>
    <p:sldId id="304" r:id="rId13"/>
    <p:sldId id="305" r:id="rId14"/>
    <p:sldId id="295" r:id="rId15"/>
    <p:sldId id="292"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84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A5874B63-AD28-4F88-B4AF-213BDCCC05C3}" type="datetimeFigureOut">
              <a:rPr lang="en-US"/>
              <a:pPr>
                <a:defRPr/>
              </a:pPr>
              <a:t>6/4/2009</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7119FB8E-E3EC-4815-A44C-DB1F4AE7BDD0}" type="slidenum">
              <a:rPr lang="en-GB"/>
              <a:pPr>
                <a:defRPr/>
              </a:pPr>
              <a:t>‹#›</a:t>
            </a:fld>
            <a:endParaRPr lang="en-GB"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48AE032-02A0-4E76-9295-7167743E25FE}" type="slidenum">
              <a:rPr lang="en-US" smtClean="0">
                <a:latin typeface="Arial" charset="0"/>
                <a:cs typeface="Arial" charset="0"/>
              </a:rPr>
              <a:pPr fontAlgn="base">
                <a:spcBef>
                  <a:spcPct val="0"/>
                </a:spcBef>
                <a:spcAft>
                  <a:spcPct val="0"/>
                </a:spcAft>
              </a:pPr>
              <a:t>3</a:t>
            </a:fld>
            <a:endParaRPr lang="en-US" smtClean="0">
              <a:latin typeface="Arial" charset="0"/>
              <a:cs typeface="Arial" charset="0"/>
            </a:endParaRPr>
          </a:p>
        </p:txBody>
      </p:sp>
      <p:sp>
        <p:nvSpPr>
          <p:cNvPr id="1741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741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latin typeface="Arial" charset="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noChangeArrowheads="1"/>
          </p:cNvSpPr>
          <p:nvPr>
            <p:ph type="sldNum" sz="quarter" idx="5"/>
          </p:nvPr>
        </p:nvSpPr>
        <p:spPr/>
        <p:txBody>
          <a:bodyPr/>
          <a:lstStyle/>
          <a:p>
            <a:pPr>
              <a:defRPr/>
            </a:pPr>
            <a:fld id="{0CA7C8DD-CAD2-4F08-98CD-DDF82721728C}" type="slidenum">
              <a:rPr lang="en-CA" smtClean="0"/>
              <a:pPr>
                <a:defRPr/>
              </a:pPr>
              <a:t>6</a:t>
            </a:fld>
            <a:endParaRPr lang="en-CA" smtClean="0"/>
          </a:p>
        </p:txBody>
      </p:sp>
      <p:sp>
        <p:nvSpPr>
          <p:cNvPr id="1843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A5263B18-23C2-4918-A57C-FE6EF319E93D}" type="slidenum">
              <a:rPr lang="en-US" sz="1200">
                <a:latin typeface="Calibri" pitchFamily="34" charset="0"/>
              </a:rPr>
              <a:pPr algn="r"/>
              <a:t>6</a:t>
            </a:fld>
            <a:endParaRPr lang="en-US" sz="1200">
              <a:latin typeface="Calibri" pitchFamily="34" charset="0"/>
            </a:endParaRPr>
          </a:p>
        </p:txBody>
      </p:sp>
      <p:sp>
        <p:nvSpPr>
          <p:cNvPr id="1843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843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1F10911F-47D5-45C0-9D75-674AF0828B90}" type="datetimeFigureOut">
              <a:rPr lang="en-US"/>
              <a:pPr>
                <a:defRPr/>
              </a:pPr>
              <a:t>6/4/2009</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dirty="0"/>
          </a:p>
        </p:txBody>
      </p:sp>
      <p:sp>
        <p:nvSpPr>
          <p:cNvPr id="6" name="Slide Number Placeholder 5"/>
          <p:cNvSpPr>
            <a:spLocks noGrp="1"/>
          </p:cNvSpPr>
          <p:nvPr>
            <p:ph type="sldNum" sz="quarter" idx="12"/>
          </p:nvPr>
        </p:nvSpPr>
        <p:spPr/>
        <p:txBody>
          <a:bodyPr/>
          <a:lstStyle>
            <a:lvl1pPr>
              <a:defRPr/>
            </a:lvl1pPr>
          </a:lstStyle>
          <a:p>
            <a:pPr>
              <a:defRPr/>
            </a:pPr>
            <a:fld id="{A477B99C-D03E-4D49-BD3F-68006EFF2CFF}" type="slidenum">
              <a:rPr lang="en-GB"/>
              <a:pPr>
                <a:defRPr/>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FAA8A65B-7664-4E81-9C43-14D143C3A265}" type="datetimeFigureOut">
              <a:rPr lang="en-US"/>
              <a:pPr>
                <a:defRPr/>
              </a:pPr>
              <a:t>6/4/2009</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dirty="0"/>
          </a:p>
        </p:txBody>
      </p:sp>
      <p:sp>
        <p:nvSpPr>
          <p:cNvPr id="6" name="Slide Number Placeholder 5"/>
          <p:cNvSpPr>
            <a:spLocks noGrp="1"/>
          </p:cNvSpPr>
          <p:nvPr>
            <p:ph type="sldNum" sz="quarter" idx="12"/>
          </p:nvPr>
        </p:nvSpPr>
        <p:spPr/>
        <p:txBody>
          <a:bodyPr/>
          <a:lstStyle>
            <a:lvl1pPr>
              <a:defRPr/>
            </a:lvl1pPr>
          </a:lstStyle>
          <a:p>
            <a:pPr>
              <a:defRPr/>
            </a:pPr>
            <a:fld id="{355D04C1-7103-4C4B-825A-C0C72D762B40}" type="slidenum">
              <a:rPr lang="en-GB"/>
              <a:pPr>
                <a:defRPr/>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B40D4A25-A566-4870-8576-ABB310DE98E4}" type="datetimeFigureOut">
              <a:rPr lang="en-US"/>
              <a:pPr>
                <a:defRPr/>
              </a:pPr>
              <a:t>6/4/2009</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dirty="0"/>
          </a:p>
        </p:txBody>
      </p:sp>
      <p:sp>
        <p:nvSpPr>
          <p:cNvPr id="6" name="Slide Number Placeholder 5"/>
          <p:cNvSpPr>
            <a:spLocks noGrp="1"/>
          </p:cNvSpPr>
          <p:nvPr>
            <p:ph type="sldNum" sz="quarter" idx="12"/>
          </p:nvPr>
        </p:nvSpPr>
        <p:spPr/>
        <p:txBody>
          <a:bodyPr/>
          <a:lstStyle>
            <a:lvl1pPr>
              <a:defRPr/>
            </a:lvl1pPr>
          </a:lstStyle>
          <a:p>
            <a:pPr>
              <a:defRPr/>
            </a:pPr>
            <a:fld id="{63D23715-362D-4454-B1E1-145749C3FFE7}" type="slidenum">
              <a:rPr lang="en-GB"/>
              <a:pPr>
                <a:defRPr/>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60F317BB-E9F5-45A3-8E52-2359337C82BD}" type="datetimeFigureOut">
              <a:rPr lang="en-US"/>
              <a:pPr>
                <a:defRPr/>
              </a:pPr>
              <a:t>6/4/2009</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dirty="0"/>
          </a:p>
        </p:txBody>
      </p:sp>
      <p:sp>
        <p:nvSpPr>
          <p:cNvPr id="6" name="Slide Number Placeholder 5"/>
          <p:cNvSpPr>
            <a:spLocks noGrp="1"/>
          </p:cNvSpPr>
          <p:nvPr>
            <p:ph type="sldNum" sz="quarter" idx="12"/>
          </p:nvPr>
        </p:nvSpPr>
        <p:spPr/>
        <p:txBody>
          <a:bodyPr/>
          <a:lstStyle>
            <a:lvl1pPr>
              <a:defRPr/>
            </a:lvl1pPr>
          </a:lstStyle>
          <a:p>
            <a:pPr>
              <a:defRPr/>
            </a:pPr>
            <a:fld id="{F02ACBCC-D7FB-4E96-8BC2-380EB2DDC6E3}" type="slidenum">
              <a:rPr lang="en-GB"/>
              <a:pPr>
                <a:defRPr/>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2DAB397-A471-48E9-B0E2-F289C1C52830}" type="datetimeFigureOut">
              <a:rPr lang="en-US"/>
              <a:pPr>
                <a:defRPr/>
              </a:pPr>
              <a:t>6/4/2009</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dirty="0"/>
          </a:p>
        </p:txBody>
      </p:sp>
      <p:sp>
        <p:nvSpPr>
          <p:cNvPr id="6" name="Slide Number Placeholder 5"/>
          <p:cNvSpPr>
            <a:spLocks noGrp="1"/>
          </p:cNvSpPr>
          <p:nvPr>
            <p:ph type="sldNum" sz="quarter" idx="12"/>
          </p:nvPr>
        </p:nvSpPr>
        <p:spPr/>
        <p:txBody>
          <a:bodyPr/>
          <a:lstStyle>
            <a:lvl1pPr>
              <a:defRPr/>
            </a:lvl1pPr>
          </a:lstStyle>
          <a:p>
            <a:pPr>
              <a:defRPr/>
            </a:pPr>
            <a:fld id="{188A47CC-4CC9-4AAA-9D42-EB6C689372E1}" type="slidenum">
              <a:rPr lang="en-GB"/>
              <a:pPr>
                <a:defRPr/>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D69F6CD6-1DDC-454B-9B19-4A869C153250}" type="datetimeFigureOut">
              <a:rPr lang="en-US"/>
              <a:pPr>
                <a:defRPr/>
              </a:pPr>
              <a:t>6/4/2009</a:t>
            </a:fld>
            <a:endParaRPr lang="en-GB" dirty="0"/>
          </a:p>
        </p:txBody>
      </p:sp>
      <p:sp>
        <p:nvSpPr>
          <p:cNvPr id="6" name="Footer Placeholder 4"/>
          <p:cNvSpPr>
            <a:spLocks noGrp="1"/>
          </p:cNvSpPr>
          <p:nvPr>
            <p:ph type="ftr" sz="quarter" idx="11"/>
          </p:nvPr>
        </p:nvSpPr>
        <p:spPr/>
        <p:txBody>
          <a:bodyPr/>
          <a:lstStyle>
            <a:lvl1pPr>
              <a:defRPr/>
            </a:lvl1pPr>
          </a:lstStyle>
          <a:p>
            <a:pPr>
              <a:defRPr/>
            </a:pPr>
            <a:endParaRPr lang="en-GB" dirty="0"/>
          </a:p>
        </p:txBody>
      </p:sp>
      <p:sp>
        <p:nvSpPr>
          <p:cNvPr id="7" name="Slide Number Placeholder 5"/>
          <p:cNvSpPr>
            <a:spLocks noGrp="1"/>
          </p:cNvSpPr>
          <p:nvPr>
            <p:ph type="sldNum" sz="quarter" idx="12"/>
          </p:nvPr>
        </p:nvSpPr>
        <p:spPr/>
        <p:txBody>
          <a:bodyPr/>
          <a:lstStyle>
            <a:lvl1pPr>
              <a:defRPr/>
            </a:lvl1pPr>
          </a:lstStyle>
          <a:p>
            <a:pPr>
              <a:defRPr/>
            </a:pPr>
            <a:fld id="{871DF3D2-F6A7-4A66-92BA-3B094CB19B3D}" type="slidenum">
              <a:rPr lang="en-GB"/>
              <a:pPr>
                <a:defRPr/>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2166D7BB-42A0-4646-84CE-CADD75F9FEBF}" type="datetimeFigureOut">
              <a:rPr lang="en-US"/>
              <a:pPr>
                <a:defRPr/>
              </a:pPr>
              <a:t>6/4/2009</a:t>
            </a:fld>
            <a:endParaRPr lang="en-GB" dirty="0"/>
          </a:p>
        </p:txBody>
      </p:sp>
      <p:sp>
        <p:nvSpPr>
          <p:cNvPr id="8" name="Footer Placeholder 4"/>
          <p:cNvSpPr>
            <a:spLocks noGrp="1"/>
          </p:cNvSpPr>
          <p:nvPr>
            <p:ph type="ftr" sz="quarter" idx="11"/>
          </p:nvPr>
        </p:nvSpPr>
        <p:spPr/>
        <p:txBody>
          <a:bodyPr/>
          <a:lstStyle>
            <a:lvl1pPr>
              <a:defRPr/>
            </a:lvl1pPr>
          </a:lstStyle>
          <a:p>
            <a:pPr>
              <a:defRPr/>
            </a:pPr>
            <a:endParaRPr lang="en-GB" dirty="0"/>
          </a:p>
        </p:txBody>
      </p:sp>
      <p:sp>
        <p:nvSpPr>
          <p:cNvPr id="9" name="Slide Number Placeholder 5"/>
          <p:cNvSpPr>
            <a:spLocks noGrp="1"/>
          </p:cNvSpPr>
          <p:nvPr>
            <p:ph type="sldNum" sz="quarter" idx="12"/>
          </p:nvPr>
        </p:nvSpPr>
        <p:spPr/>
        <p:txBody>
          <a:bodyPr/>
          <a:lstStyle>
            <a:lvl1pPr>
              <a:defRPr/>
            </a:lvl1pPr>
          </a:lstStyle>
          <a:p>
            <a:pPr>
              <a:defRPr/>
            </a:pPr>
            <a:fld id="{E0DB929F-AC90-4DDF-960A-FFAF2D6A69B9}" type="slidenum">
              <a:rPr lang="en-GB"/>
              <a:pPr>
                <a:defRPr/>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187034DF-79AC-4CF6-82A0-E66AC495258B}" type="datetimeFigureOut">
              <a:rPr lang="en-US"/>
              <a:pPr>
                <a:defRPr/>
              </a:pPr>
              <a:t>6/4/2009</a:t>
            </a:fld>
            <a:endParaRPr lang="en-GB" dirty="0"/>
          </a:p>
        </p:txBody>
      </p:sp>
      <p:sp>
        <p:nvSpPr>
          <p:cNvPr id="4" name="Footer Placeholder 4"/>
          <p:cNvSpPr>
            <a:spLocks noGrp="1"/>
          </p:cNvSpPr>
          <p:nvPr>
            <p:ph type="ftr" sz="quarter" idx="11"/>
          </p:nvPr>
        </p:nvSpPr>
        <p:spPr/>
        <p:txBody>
          <a:bodyPr/>
          <a:lstStyle>
            <a:lvl1pPr>
              <a:defRPr/>
            </a:lvl1pPr>
          </a:lstStyle>
          <a:p>
            <a:pPr>
              <a:defRPr/>
            </a:pPr>
            <a:endParaRPr lang="en-GB" dirty="0"/>
          </a:p>
        </p:txBody>
      </p:sp>
      <p:sp>
        <p:nvSpPr>
          <p:cNvPr id="5" name="Slide Number Placeholder 5"/>
          <p:cNvSpPr>
            <a:spLocks noGrp="1"/>
          </p:cNvSpPr>
          <p:nvPr>
            <p:ph type="sldNum" sz="quarter" idx="12"/>
          </p:nvPr>
        </p:nvSpPr>
        <p:spPr/>
        <p:txBody>
          <a:bodyPr/>
          <a:lstStyle>
            <a:lvl1pPr>
              <a:defRPr/>
            </a:lvl1pPr>
          </a:lstStyle>
          <a:p>
            <a:pPr>
              <a:defRPr/>
            </a:pPr>
            <a:fld id="{38E343A1-E8A1-4FB2-8FFA-D30BF8AF8FDD}" type="slidenum">
              <a:rPr lang="en-GB"/>
              <a:pPr>
                <a:defRPr/>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5081D3A-BEF8-49C6-909C-B70C71A19A48}" type="datetimeFigureOut">
              <a:rPr lang="en-US"/>
              <a:pPr>
                <a:defRPr/>
              </a:pPr>
              <a:t>6/4/2009</a:t>
            </a:fld>
            <a:endParaRPr lang="en-GB" dirty="0"/>
          </a:p>
        </p:txBody>
      </p:sp>
      <p:sp>
        <p:nvSpPr>
          <p:cNvPr id="3" name="Footer Placeholder 4"/>
          <p:cNvSpPr>
            <a:spLocks noGrp="1"/>
          </p:cNvSpPr>
          <p:nvPr>
            <p:ph type="ftr" sz="quarter" idx="11"/>
          </p:nvPr>
        </p:nvSpPr>
        <p:spPr/>
        <p:txBody>
          <a:bodyPr/>
          <a:lstStyle>
            <a:lvl1pPr>
              <a:defRPr/>
            </a:lvl1pPr>
          </a:lstStyle>
          <a:p>
            <a:pPr>
              <a:defRPr/>
            </a:pPr>
            <a:endParaRPr lang="en-GB" dirty="0"/>
          </a:p>
        </p:txBody>
      </p:sp>
      <p:sp>
        <p:nvSpPr>
          <p:cNvPr id="4" name="Slide Number Placeholder 5"/>
          <p:cNvSpPr>
            <a:spLocks noGrp="1"/>
          </p:cNvSpPr>
          <p:nvPr>
            <p:ph type="sldNum" sz="quarter" idx="12"/>
          </p:nvPr>
        </p:nvSpPr>
        <p:spPr/>
        <p:txBody>
          <a:bodyPr/>
          <a:lstStyle>
            <a:lvl1pPr>
              <a:defRPr/>
            </a:lvl1pPr>
          </a:lstStyle>
          <a:p>
            <a:pPr>
              <a:defRPr/>
            </a:pPr>
            <a:fld id="{3A8DBCDD-9638-42A4-BE50-ED589D9997B1}" type="slidenum">
              <a:rPr lang="en-GB"/>
              <a:pPr>
                <a:defRPr/>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EB0971D-8201-4E42-BD9E-3F57A75737B7}" type="datetimeFigureOut">
              <a:rPr lang="en-US"/>
              <a:pPr>
                <a:defRPr/>
              </a:pPr>
              <a:t>6/4/2009</a:t>
            </a:fld>
            <a:endParaRPr lang="en-GB" dirty="0"/>
          </a:p>
        </p:txBody>
      </p:sp>
      <p:sp>
        <p:nvSpPr>
          <p:cNvPr id="6" name="Footer Placeholder 4"/>
          <p:cNvSpPr>
            <a:spLocks noGrp="1"/>
          </p:cNvSpPr>
          <p:nvPr>
            <p:ph type="ftr" sz="quarter" idx="11"/>
          </p:nvPr>
        </p:nvSpPr>
        <p:spPr/>
        <p:txBody>
          <a:bodyPr/>
          <a:lstStyle>
            <a:lvl1pPr>
              <a:defRPr/>
            </a:lvl1pPr>
          </a:lstStyle>
          <a:p>
            <a:pPr>
              <a:defRPr/>
            </a:pPr>
            <a:endParaRPr lang="en-GB" dirty="0"/>
          </a:p>
        </p:txBody>
      </p:sp>
      <p:sp>
        <p:nvSpPr>
          <p:cNvPr id="7" name="Slide Number Placeholder 5"/>
          <p:cNvSpPr>
            <a:spLocks noGrp="1"/>
          </p:cNvSpPr>
          <p:nvPr>
            <p:ph type="sldNum" sz="quarter" idx="12"/>
          </p:nvPr>
        </p:nvSpPr>
        <p:spPr/>
        <p:txBody>
          <a:bodyPr/>
          <a:lstStyle>
            <a:lvl1pPr>
              <a:defRPr/>
            </a:lvl1pPr>
          </a:lstStyle>
          <a:p>
            <a:pPr>
              <a:defRPr/>
            </a:pPr>
            <a:fld id="{1BDA5EE7-1817-425E-ADC8-CD1B3BC88624}" type="slidenum">
              <a:rPr lang="en-GB"/>
              <a:pPr>
                <a:defRPr/>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155CA75-07CE-46E4-BBBB-9EEAD3AFE657}" type="datetimeFigureOut">
              <a:rPr lang="en-US"/>
              <a:pPr>
                <a:defRPr/>
              </a:pPr>
              <a:t>6/4/2009</a:t>
            </a:fld>
            <a:endParaRPr lang="en-GB" dirty="0"/>
          </a:p>
        </p:txBody>
      </p:sp>
      <p:sp>
        <p:nvSpPr>
          <p:cNvPr id="6" name="Footer Placeholder 4"/>
          <p:cNvSpPr>
            <a:spLocks noGrp="1"/>
          </p:cNvSpPr>
          <p:nvPr>
            <p:ph type="ftr" sz="quarter" idx="11"/>
          </p:nvPr>
        </p:nvSpPr>
        <p:spPr/>
        <p:txBody>
          <a:bodyPr/>
          <a:lstStyle>
            <a:lvl1pPr>
              <a:defRPr/>
            </a:lvl1pPr>
          </a:lstStyle>
          <a:p>
            <a:pPr>
              <a:defRPr/>
            </a:pPr>
            <a:endParaRPr lang="en-GB" dirty="0"/>
          </a:p>
        </p:txBody>
      </p:sp>
      <p:sp>
        <p:nvSpPr>
          <p:cNvPr id="7" name="Slide Number Placeholder 5"/>
          <p:cNvSpPr>
            <a:spLocks noGrp="1"/>
          </p:cNvSpPr>
          <p:nvPr>
            <p:ph type="sldNum" sz="quarter" idx="12"/>
          </p:nvPr>
        </p:nvSpPr>
        <p:spPr/>
        <p:txBody>
          <a:bodyPr/>
          <a:lstStyle>
            <a:lvl1pPr>
              <a:defRPr/>
            </a:lvl1pPr>
          </a:lstStyle>
          <a:p>
            <a:pPr>
              <a:defRPr/>
            </a:pPr>
            <a:fld id="{FFADC184-2CA6-46FA-BEF6-6C04AAB9E3E1}" type="slidenum">
              <a:rPr lang="en-GB"/>
              <a:pPr>
                <a:defRPr/>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098"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4099"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69E34023-9D5C-4174-804A-580CA0FB12C3}" type="datetimeFigureOut">
              <a:rPr lang="en-US"/>
              <a:pPr>
                <a:defRPr/>
              </a:pPr>
              <a:t>6/4/2009</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C9BBBBE0-0391-42E6-B861-E35F99A53B9A}" type="slidenum">
              <a:rPr lang="en-GB"/>
              <a:pPr>
                <a:defRPr/>
              </a:pPr>
              <a:t>‹#›</a:t>
            </a:fld>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hyperlink" Target="http://rd51-public.web.cern.ch/RD51-Public"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7.xml"/><Relationship Id="rId4" Type="http://schemas.openxmlformats.org/officeDocument/2006/relationships/image" Target="../media/image31.jpeg"/></Relationships>
</file>

<file path=ppt/slides/_rels/slide11.xml.rels><?xml version="1.0" encoding="UTF-8" standalone="yes"?>
<Relationships xmlns="http://schemas.openxmlformats.org/package/2006/relationships"><Relationship Id="rId3" Type="http://schemas.openxmlformats.org/officeDocument/2006/relationships/hyperlink" Target="http://indico.cern.ch/conferenceDisplay.py?confId=54454" TargetMode="External"/><Relationship Id="rId2" Type="http://schemas.openxmlformats.org/officeDocument/2006/relationships/image" Target="../media/image32.jpeg"/><Relationship Id="rId1" Type="http://schemas.openxmlformats.org/officeDocument/2006/relationships/slideLayout" Target="../slideLayouts/slideLayout7.xml"/><Relationship Id="rId6" Type="http://schemas.openxmlformats.org/officeDocument/2006/relationships/hyperlink" Target="http://indico.cern.ch/getFile.py/access?contribId=22&amp;sessionId=2&amp;resId=0&amp;materialId=slides&amp;confId=56216" TargetMode="External"/><Relationship Id="rId5" Type="http://schemas.openxmlformats.org/officeDocument/2006/relationships/hyperlink" Target="http://indico.cern.ch/conferenceDisplay.py?confId=56207" TargetMode="External"/><Relationship Id="rId4" Type="http://schemas.openxmlformats.org/officeDocument/2006/relationships/hyperlink" Target="http://indico.cern.ch/conferenceDisplay.py?confId=55943"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hyperlink" Target="http://indico.cern.ch/conferenceDisplay.py?confId=58650" TargetMode="External"/><Relationship Id="rId2" Type="http://schemas.openxmlformats.org/officeDocument/2006/relationships/image" Target="../media/image33.png"/><Relationship Id="rId1" Type="http://schemas.openxmlformats.org/officeDocument/2006/relationships/slideLayout" Target="../slideLayouts/slideLayout7.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13.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7.xml"/><Relationship Id="rId5" Type="http://schemas.openxmlformats.org/officeDocument/2006/relationships/image" Target="../media/image41.jpeg"/><Relationship Id="rId4" Type="http://schemas.openxmlformats.org/officeDocument/2006/relationships/image" Target="../media/image40.jpeg"/></Relationships>
</file>

<file path=ppt/slides/_rels/slide14.xml.rels><?xml version="1.0" encoding="UTF-8" standalone="yes"?>
<Relationships xmlns="http://schemas.openxmlformats.org/package/2006/relationships"><Relationship Id="rId8" Type="http://schemas.openxmlformats.org/officeDocument/2006/relationships/hyperlink" Target="http://agenda.infn.it/conferenceOtherViews.py?confId=759&amp;view=standardshort" TargetMode="External"/><Relationship Id="rId3" Type="http://schemas.openxmlformats.org/officeDocument/2006/relationships/image" Target="../media/image43.jpeg"/><Relationship Id="rId7" Type="http://schemas.openxmlformats.org/officeDocument/2006/relationships/hyperlink" Target="http://agenda.infn.it/materialDisplay.py?contribId=129&amp;amp;sessionId=13&amp;amp;materialId=slides&amp;amp;confId=759" TargetMode="External"/><Relationship Id="rId2" Type="http://schemas.openxmlformats.org/officeDocument/2006/relationships/image" Target="../media/image42.jpeg"/><Relationship Id="rId1" Type="http://schemas.openxmlformats.org/officeDocument/2006/relationships/slideLayout" Target="../slideLayouts/slideLayout7.xml"/><Relationship Id="rId6" Type="http://schemas.openxmlformats.org/officeDocument/2006/relationships/image" Target="../media/image46.jpeg"/><Relationship Id="rId5" Type="http://schemas.openxmlformats.org/officeDocument/2006/relationships/image" Target="../media/image45.jpeg"/><Relationship Id="rId4" Type="http://schemas.openxmlformats.org/officeDocument/2006/relationships/image" Target="../media/image44.jpeg"/><Relationship Id="rId9" Type="http://schemas.openxmlformats.org/officeDocument/2006/relationships/hyperlink" Target="http://leszek.home.cern.ch/leszek" TargetMode="External"/></Relationships>
</file>

<file path=ppt/slides/_rels/slide15.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hyperlink" Target="http://indico.cern.ch/conferenceDisplay.py?confId=41747" TargetMode="External"/><Relationship Id="rId13" Type="http://schemas.openxmlformats.org/officeDocument/2006/relationships/hyperlink" Target="http://indico.cern.ch/conferenceDisplay.py?confId=46019" TargetMode="External"/><Relationship Id="rId3" Type="http://schemas.openxmlformats.org/officeDocument/2006/relationships/hyperlink" Target="http://www.nikhef.nl/pub/conferences/rd51" TargetMode="External"/><Relationship Id="rId7" Type="http://schemas.openxmlformats.org/officeDocument/2006/relationships/hyperlink" Target="http://cdsweb.cern.ch/record/1120459?ln=en" TargetMode="External"/><Relationship Id="rId12" Type="http://schemas.openxmlformats.org/officeDocument/2006/relationships/hyperlink" Target="http://candia.inp.demokritos.gr/mpgd2009" TargetMode="External"/><Relationship Id="rId2" Type="http://schemas.openxmlformats.org/officeDocument/2006/relationships/hyperlink" Target="http://indico.cern.ch/conferenceDisplay.py?confId=16213" TargetMode="External"/><Relationship Id="rId16" Type="http://schemas.openxmlformats.org/officeDocument/2006/relationships/hyperlink" Target="http://indico.cern.ch/conferenceDisplay.py?confId=56216" TargetMode="External"/><Relationship Id="rId1" Type="http://schemas.openxmlformats.org/officeDocument/2006/relationships/slideLayout" Target="../slideLayouts/slideLayout7.xml"/><Relationship Id="rId6" Type="http://schemas.openxmlformats.org/officeDocument/2006/relationships/hyperlink" Target="http://indico.cern.ch/conferenceDisplay.py?confId=36159" TargetMode="External"/><Relationship Id="rId11" Type="http://schemas.openxmlformats.org/officeDocument/2006/relationships/hyperlink" Target="http://cdsweb.cern.ch/record/1143639/files/M-186.pdf" TargetMode="External"/><Relationship Id="rId5" Type="http://schemas.openxmlformats.org/officeDocument/2006/relationships/hyperlink" Target="http://indico.cern.ch/conferenceDisplay.py?confId=52613" TargetMode="External"/><Relationship Id="rId15" Type="http://schemas.openxmlformats.org/officeDocument/2006/relationships/hyperlink" Target="http://indico.cern.ch/conferenceDisplay.py?confId=50797" TargetMode="External"/><Relationship Id="rId10" Type="http://schemas.openxmlformats.org/officeDocument/2006/relationships/hyperlink" Target="http://indico.cern.ch/conferenceOtherViews.py?view=standard&amp;confId=35172" TargetMode="External"/><Relationship Id="rId4" Type="http://schemas.openxmlformats.org/officeDocument/2006/relationships/hyperlink" Target="http://cerncourier.com/cws/article/cern/35458" TargetMode="External"/><Relationship Id="rId9" Type="http://schemas.openxmlformats.org/officeDocument/2006/relationships/hyperlink" Target="http://cdsweb.cern.ch/record/1132796/files/LHCC-095.pdf" TargetMode="External"/><Relationship Id="rId14" Type="http://schemas.openxmlformats.org/officeDocument/2006/relationships/hyperlink" Target="http://indico.cern.ch/conferenceOtherViews.py?view=standard&amp;confId=47406"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hyperlink" Target="http://indico.cern.ch/conferenceDisplay.py?confId=36159" TargetMode="External"/><Relationship Id="rId2" Type="http://schemas.openxmlformats.org/officeDocument/2006/relationships/hyperlink" Target="http://indico.cern.ch/categoryDisplay.py?categId=1542" TargetMode="External"/><Relationship Id="rId1" Type="http://schemas.openxmlformats.org/officeDocument/2006/relationships/slideLayout" Target="../slideLayouts/slideLayout2.xml"/><Relationship Id="rId6" Type="http://schemas.openxmlformats.org/officeDocument/2006/relationships/hyperlink" Target="http://spsschedule.web.cern.ch/SPSschedule/schedules/sps/2009/v200/all.pdf" TargetMode="External"/><Relationship Id="rId5" Type="http://schemas.openxmlformats.org/officeDocument/2006/relationships/hyperlink" Target="http://cdsweb.cern.ch/record/1143639/files/M-186.pdf" TargetMode="External"/><Relationship Id="rId4" Type="http://schemas.openxmlformats.org/officeDocument/2006/relationships/hyperlink" Target="http://cdsweb.cern.ch/record/1120459?ln=en" TargetMode="External"/></Relationships>
</file>

<file path=ppt/slides/_rels/slide6.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4.emf"/><Relationship Id="rId11" Type="http://schemas.openxmlformats.org/officeDocument/2006/relationships/image" Target="../media/image19.png"/><Relationship Id="rId5" Type="http://schemas.openxmlformats.org/officeDocument/2006/relationships/image" Target="../media/image13.jpeg"/><Relationship Id="rId10" Type="http://schemas.openxmlformats.org/officeDocument/2006/relationships/image" Target="../media/image18.jpeg"/><Relationship Id="rId4" Type="http://schemas.openxmlformats.org/officeDocument/2006/relationships/image" Target="../media/image12.jpeg"/><Relationship Id="rId9" Type="http://schemas.openxmlformats.org/officeDocument/2006/relationships/image" Target="../media/image17.jpeg"/></Relationships>
</file>

<file path=ppt/slides/_rels/slide7.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21.jpeg"/><Relationship Id="rId7" Type="http://schemas.openxmlformats.org/officeDocument/2006/relationships/image" Target="../media/image25.png"/><Relationship Id="rId2" Type="http://schemas.openxmlformats.org/officeDocument/2006/relationships/image" Target="../media/image20.jpeg"/><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ollaboration_map"/>
          <p:cNvPicPr>
            <a:picLocks noChangeAspect="1" noChangeArrowheads="1"/>
          </p:cNvPicPr>
          <p:nvPr/>
        </p:nvPicPr>
        <p:blipFill>
          <a:blip r:embed="rId2"/>
          <a:srcRect/>
          <a:stretch>
            <a:fillRect/>
          </a:stretch>
        </p:blipFill>
        <p:spPr bwMode="auto">
          <a:xfrm>
            <a:off x="285720" y="2285968"/>
            <a:ext cx="8597916" cy="4572032"/>
          </a:xfrm>
          <a:prstGeom prst="rect">
            <a:avLst/>
          </a:prstGeom>
          <a:noFill/>
          <a:ln w="9525">
            <a:noFill/>
            <a:miter lim="800000"/>
            <a:headEnd/>
            <a:tailEnd/>
          </a:ln>
        </p:spPr>
      </p:pic>
      <p:sp>
        <p:nvSpPr>
          <p:cNvPr id="2" name="TextBox 1"/>
          <p:cNvSpPr txBox="1"/>
          <p:nvPr/>
        </p:nvSpPr>
        <p:spPr>
          <a:xfrm>
            <a:off x="1071538" y="1214422"/>
            <a:ext cx="7284174" cy="3662541"/>
          </a:xfrm>
          <a:prstGeom prst="rect">
            <a:avLst/>
          </a:prstGeom>
          <a:noFill/>
        </p:spPr>
        <p:txBody>
          <a:bodyPr wrap="none">
            <a:spAutoFit/>
          </a:bodyPr>
          <a:lstStyle/>
          <a:p>
            <a:pPr algn="ctr">
              <a:defRPr/>
            </a:pPr>
            <a:r>
              <a:rPr lang="en-GB" sz="3200" b="1" dirty="0" smtClean="0">
                <a:solidFill>
                  <a:schemeClr val="tx2"/>
                </a:solidFill>
                <a:effectLst>
                  <a:outerShdw blurRad="38100" dist="38100" dir="2700000" algn="tl">
                    <a:srgbClr val="000000">
                      <a:alpha val="43137"/>
                    </a:srgbClr>
                  </a:outerShdw>
                </a:effectLst>
                <a:latin typeface="+mj-lt"/>
              </a:rPr>
              <a:t>RD51 </a:t>
            </a:r>
            <a:r>
              <a:rPr lang="en-GB" sz="3200" b="1" dirty="0">
                <a:solidFill>
                  <a:schemeClr val="tx2"/>
                </a:solidFill>
                <a:effectLst>
                  <a:outerShdw blurRad="38100" dist="38100" dir="2700000" algn="tl">
                    <a:srgbClr val="000000">
                      <a:alpha val="43137"/>
                    </a:srgbClr>
                  </a:outerShdw>
                </a:effectLst>
                <a:latin typeface="+mj-lt"/>
              </a:rPr>
              <a:t>&amp; WP5: Micropattern Gas </a:t>
            </a:r>
            <a:r>
              <a:rPr lang="en-GB" sz="3200" b="1" dirty="0" smtClean="0">
                <a:solidFill>
                  <a:schemeClr val="tx2"/>
                </a:solidFill>
                <a:effectLst>
                  <a:outerShdw blurRad="38100" dist="38100" dir="2700000" algn="tl">
                    <a:srgbClr val="000000">
                      <a:alpha val="43137"/>
                    </a:srgbClr>
                  </a:outerShdw>
                </a:effectLst>
                <a:latin typeface="+mj-lt"/>
              </a:rPr>
              <a:t>Detectors</a:t>
            </a:r>
            <a:endParaRPr lang="en-GB" sz="3200" b="1" dirty="0">
              <a:solidFill>
                <a:schemeClr val="tx2"/>
              </a:solidFill>
              <a:effectLst>
                <a:outerShdw blurRad="38100" dist="38100" dir="2700000" algn="tl">
                  <a:srgbClr val="000000">
                    <a:alpha val="43137"/>
                  </a:srgbClr>
                </a:outerShdw>
              </a:effectLst>
              <a:latin typeface="+mj-lt"/>
            </a:endParaRPr>
          </a:p>
          <a:p>
            <a:pPr algn="ctr">
              <a:defRPr/>
            </a:pPr>
            <a:r>
              <a:rPr lang="en-GB" sz="3200" b="1" dirty="0">
                <a:solidFill>
                  <a:schemeClr val="tx2"/>
                </a:solidFill>
                <a:effectLst>
                  <a:outerShdw blurRad="38100" dist="38100" dir="2700000" algn="tl">
                    <a:srgbClr val="000000">
                      <a:alpha val="43137"/>
                    </a:srgbClr>
                  </a:outerShdw>
                </a:effectLst>
                <a:latin typeface="+mj-lt"/>
              </a:rPr>
              <a:t>status report</a:t>
            </a:r>
          </a:p>
          <a:p>
            <a:pPr algn="ctr">
              <a:defRPr/>
            </a:pPr>
            <a:endParaRPr lang="en-GB" sz="3200" b="1" dirty="0" smtClean="0">
              <a:solidFill>
                <a:schemeClr val="tx2"/>
              </a:solidFill>
              <a:effectLst>
                <a:outerShdw blurRad="38100" dist="38100" dir="2700000" algn="tl">
                  <a:srgbClr val="000000">
                    <a:alpha val="43137"/>
                  </a:srgbClr>
                </a:outerShdw>
              </a:effectLst>
              <a:latin typeface="+mj-lt"/>
            </a:endParaRPr>
          </a:p>
          <a:p>
            <a:pPr algn="ctr">
              <a:defRPr/>
            </a:pPr>
            <a:endParaRPr lang="en-GB" sz="3200" b="1" dirty="0" smtClean="0">
              <a:solidFill>
                <a:schemeClr val="tx2"/>
              </a:solidFill>
              <a:effectLst>
                <a:outerShdw blurRad="38100" dist="38100" dir="2700000" algn="tl">
                  <a:srgbClr val="000000">
                    <a:alpha val="43137"/>
                  </a:srgbClr>
                </a:outerShdw>
              </a:effectLst>
              <a:latin typeface="+mj-lt"/>
            </a:endParaRPr>
          </a:p>
          <a:p>
            <a:pPr algn="ctr">
              <a:defRPr/>
            </a:pPr>
            <a:endParaRPr lang="en-GB" sz="3200" b="1" dirty="0" smtClean="0">
              <a:solidFill>
                <a:schemeClr val="tx2"/>
              </a:solidFill>
              <a:effectLst>
                <a:outerShdw blurRad="38100" dist="38100" dir="2700000" algn="tl">
                  <a:srgbClr val="000000">
                    <a:alpha val="43137"/>
                  </a:srgbClr>
                </a:outerShdw>
              </a:effectLst>
              <a:latin typeface="+mj-lt"/>
            </a:endParaRPr>
          </a:p>
          <a:p>
            <a:pPr algn="ctr">
              <a:defRPr/>
            </a:pPr>
            <a:endParaRPr lang="en-GB" sz="3200" b="1" dirty="0">
              <a:solidFill>
                <a:schemeClr val="tx2"/>
              </a:solidFill>
              <a:effectLst>
                <a:outerShdw blurRad="38100" dist="38100" dir="2700000" algn="tl">
                  <a:srgbClr val="000000">
                    <a:alpha val="43137"/>
                  </a:srgbClr>
                </a:outerShdw>
              </a:effectLst>
              <a:latin typeface="+mj-lt"/>
            </a:endParaRPr>
          </a:p>
          <a:p>
            <a:pPr algn="ctr">
              <a:defRPr/>
            </a:pPr>
            <a:r>
              <a:rPr lang="en-GB" sz="2000" b="1" dirty="0">
                <a:solidFill>
                  <a:schemeClr val="tx2"/>
                </a:solidFill>
                <a:effectLst>
                  <a:outerShdw blurRad="38100" dist="38100" dir="2700000" algn="tl">
                    <a:srgbClr val="000000">
                      <a:alpha val="43137"/>
                    </a:srgbClr>
                  </a:outerShdw>
                </a:effectLst>
                <a:latin typeface="+mj-lt"/>
              </a:rPr>
              <a:t>Leszek Ropelewski</a:t>
            </a:r>
          </a:p>
          <a:p>
            <a:pPr algn="ctr">
              <a:defRPr/>
            </a:pPr>
            <a:r>
              <a:rPr lang="en-GB" sz="2000" b="1" dirty="0">
                <a:solidFill>
                  <a:schemeClr val="tx2"/>
                </a:solidFill>
                <a:effectLst>
                  <a:outerShdw blurRad="38100" dist="38100" dir="2700000" algn="tl">
                    <a:srgbClr val="000000">
                      <a:alpha val="43137"/>
                    </a:srgbClr>
                  </a:outerShdw>
                </a:effectLst>
                <a:latin typeface="+mj-lt"/>
              </a:rPr>
              <a:t>CERN – PH - DT</a:t>
            </a:r>
          </a:p>
        </p:txBody>
      </p:sp>
      <p:sp>
        <p:nvSpPr>
          <p:cNvPr id="5123" name="TextBox 4"/>
          <p:cNvSpPr txBox="1">
            <a:spLocks noChangeArrowheads="1"/>
          </p:cNvSpPr>
          <p:nvPr/>
        </p:nvSpPr>
        <p:spPr bwMode="auto">
          <a:xfrm>
            <a:off x="0" y="6550223"/>
            <a:ext cx="2077813" cy="307777"/>
          </a:xfrm>
          <a:prstGeom prst="rect">
            <a:avLst/>
          </a:prstGeom>
          <a:noFill/>
          <a:ln w="9525">
            <a:noFill/>
            <a:miter lim="800000"/>
            <a:headEnd/>
            <a:tailEnd/>
          </a:ln>
        </p:spPr>
        <p:txBody>
          <a:bodyPr wrap="none">
            <a:spAutoFit/>
          </a:bodyPr>
          <a:lstStyle/>
          <a:p>
            <a:r>
              <a:rPr lang="en-GB" sz="1400" dirty="0">
                <a:solidFill>
                  <a:schemeClr val="tx2"/>
                </a:solidFill>
              </a:rPr>
              <a:t>CERN, </a:t>
            </a:r>
            <a:r>
              <a:rPr lang="en-GB" sz="1400" dirty="0" smtClean="0">
                <a:solidFill>
                  <a:schemeClr val="tx2"/>
                </a:solidFill>
              </a:rPr>
              <a:t>4</a:t>
            </a:r>
            <a:r>
              <a:rPr lang="en-GB" sz="1400" baseline="30000" dirty="0" smtClean="0">
                <a:solidFill>
                  <a:schemeClr val="tx2"/>
                </a:solidFill>
              </a:rPr>
              <a:t>th</a:t>
            </a:r>
            <a:r>
              <a:rPr lang="en-GB" sz="1400" dirty="0" smtClean="0">
                <a:solidFill>
                  <a:schemeClr val="tx2"/>
                </a:solidFill>
              </a:rPr>
              <a:t> of June 2009</a:t>
            </a:r>
            <a:endParaRPr lang="en-GB" sz="1400" dirty="0">
              <a:solidFill>
                <a:schemeClr val="tx2"/>
              </a:solidFill>
            </a:endParaRPr>
          </a:p>
        </p:txBody>
      </p:sp>
      <p:pic>
        <p:nvPicPr>
          <p:cNvPr id="5" name="Picture 7" descr="C:\Users\danilo\Documents\Conferences\biodola09\Banner.jpg"/>
          <p:cNvPicPr>
            <a:picLocks noChangeAspect="1" noChangeArrowheads="1"/>
          </p:cNvPicPr>
          <p:nvPr/>
        </p:nvPicPr>
        <p:blipFill>
          <a:blip r:embed="rId3"/>
          <a:srcRect/>
          <a:stretch>
            <a:fillRect/>
          </a:stretch>
        </p:blipFill>
        <p:spPr bwMode="auto">
          <a:xfrm>
            <a:off x="-28575" y="285728"/>
            <a:ext cx="9172575" cy="865187"/>
          </a:xfrm>
          <a:prstGeom prst="rect">
            <a:avLst/>
          </a:prstGeom>
          <a:noFill/>
          <a:ln w="9525">
            <a:noFill/>
            <a:miter lim="800000"/>
            <a:headEnd/>
            <a:tailEnd/>
          </a:ln>
        </p:spPr>
      </p:pic>
      <p:sp>
        <p:nvSpPr>
          <p:cNvPr id="6" name="TextBox 5"/>
          <p:cNvSpPr txBox="1"/>
          <p:nvPr/>
        </p:nvSpPr>
        <p:spPr>
          <a:xfrm>
            <a:off x="3643306" y="5286388"/>
            <a:ext cx="2223686" cy="307777"/>
          </a:xfrm>
          <a:prstGeom prst="rect">
            <a:avLst/>
          </a:prstGeom>
          <a:noFill/>
        </p:spPr>
        <p:txBody>
          <a:bodyPr wrap="none" rtlCol="0">
            <a:spAutoFit/>
          </a:bodyPr>
          <a:lstStyle/>
          <a:p>
            <a:r>
              <a:rPr lang="en-GB" sz="1400" b="1" dirty="0" smtClean="0">
                <a:solidFill>
                  <a:schemeClr val="tx2"/>
                </a:solidFill>
                <a:hlinkClick r:id="rId4"/>
              </a:rPr>
              <a:t>RD51 Collaboration Site</a:t>
            </a:r>
            <a:endParaRPr lang="en-GB" sz="1400" b="1" dirty="0">
              <a:solidFill>
                <a:schemeClr val="tx2"/>
              </a:solidFill>
            </a:endParaRPr>
          </a:p>
        </p:txBody>
      </p:sp>
      <p:pic>
        <p:nvPicPr>
          <p:cNvPr id="7" name="Picture 6" descr="t2.jpg"/>
          <p:cNvPicPr>
            <a:picLocks noChangeAspect="1"/>
          </p:cNvPicPr>
          <p:nvPr/>
        </p:nvPicPr>
        <p:blipFill>
          <a:blip r:embed="rId5"/>
          <a:stretch>
            <a:fillRect/>
          </a:stretch>
        </p:blipFill>
        <p:spPr>
          <a:xfrm>
            <a:off x="285720" y="4500570"/>
            <a:ext cx="1500198" cy="1997017"/>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ienergy_license.jpg"/>
          <p:cNvPicPr>
            <a:picLocks noChangeAspect="1"/>
          </p:cNvPicPr>
          <p:nvPr/>
        </p:nvPicPr>
        <p:blipFill>
          <a:blip r:embed="rId2"/>
          <a:stretch>
            <a:fillRect/>
          </a:stretch>
        </p:blipFill>
        <p:spPr>
          <a:xfrm>
            <a:off x="785786" y="857232"/>
            <a:ext cx="3500430" cy="4958942"/>
          </a:xfrm>
          <a:prstGeom prst="rect">
            <a:avLst/>
          </a:prstGeom>
        </p:spPr>
      </p:pic>
      <p:pic>
        <p:nvPicPr>
          <p:cNvPr id="4" name="Picture 3" descr="Brucker_license.jpg"/>
          <p:cNvPicPr>
            <a:picLocks noChangeAspect="1"/>
          </p:cNvPicPr>
          <p:nvPr/>
        </p:nvPicPr>
        <p:blipFill>
          <a:blip r:embed="rId3"/>
          <a:stretch>
            <a:fillRect/>
          </a:stretch>
        </p:blipFill>
        <p:spPr>
          <a:xfrm>
            <a:off x="4714876" y="857232"/>
            <a:ext cx="3575324" cy="4643470"/>
          </a:xfrm>
          <a:prstGeom prst="rect">
            <a:avLst/>
          </a:prstGeom>
        </p:spPr>
      </p:pic>
      <p:pic>
        <p:nvPicPr>
          <p:cNvPr id="5" name="Picture 4" descr="Scienergy_contract_summary_brief.jpg"/>
          <p:cNvPicPr>
            <a:picLocks noChangeAspect="1"/>
          </p:cNvPicPr>
          <p:nvPr/>
        </p:nvPicPr>
        <p:blipFill>
          <a:blip r:embed="rId4" cstate="print"/>
          <a:stretch>
            <a:fillRect/>
          </a:stretch>
        </p:blipFill>
        <p:spPr>
          <a:xfrm>
            <a:off x="285720" y="4942584"/>
            <a:ext cx="4429156" cy="1915416"/>
          </a:xfrm>
          <a:prstGeom prst="rect">
            <a:avLst/>
          </a:prstGeom>
        </p:spPr>
      </p:pic>
      <p:sp>
        <p:nvSpPr>
          <p:cNvPr id="6" name="Text Box 6"/>
          <p:cNvSpPr txBox="1">
            <a:spLocks noChangeArrowheads="1"/>
          </p:cNvSpPr>
          <p:nvPr/>
        </p:nvSpPr>
        <p:spPr bwMode="auto">
          <a:xfrm>
            <a:off x="3143240" y="214290"/>
            <a:ext cx="2724464" cy="461665"/>
          </a:xfrm>
          <a:prstGeom prst="rect">
            <a:avLst/>
          </a:prstGeom>
          <a:noFill/>
          <a:ln w="9525">
            <a:noFill/>
            <a:miter lim="800000"/>
            <a:headEnd/>
            <a:tailEnd/>
          </a:ln>
          <a:effectLst/>
        </p:spPr>
        <p:txBody>
          <a:bodyPr wrap="none">
            <a:spAutoFit/>
          </a:bodyPr>
          <a:lstStyle/>
          <a:p>
            <a:pPr fontAlgn="auto">
              <a:spcBef>
                <a:spcPts val="0"/>
              </a:spcBef>
              <a:spcAft>
                <a:spcPts val="0"/>
              </a:spcAft>
              <a:defRPr/>
            </a:pPr>
            <a:r>
              <a:rPr lang="en-US" sz="2400" b="1" dirty="0" smtClean="0">
                <a:solidFill>
                  <a:srgbClr val="002060"/>
                </a:solidFill>
                <a:effectLst>
                  <a:outerShdw blurRad="38100" dist="38100" dir="2700000" algn="tl">
                    <a:srgbClr val="000000">
                      <a:alpha val="43137"/>
                    </a:srgbClr>
                  </a:outerShdw>
                </a:effectLst>
                <a:latin typeface="+mn-lt"/>
                <a:cs typeface="Arial" pitchFamily="34" charset="0"/>
              </a:rPr>
              <a:t>Technology Transfer</a:t>
            </a:r>
            <a:endParaRPr lang="en-US" sz="2400" b="1" dirty="0">
              <a:solidFill>
                <a:srgbClr val="002060"/>
              </a:solidFill>
              <a:effectLst>
                <a:outerShdw blurRad="38100" dist="38100" dir="2700000" algn="tl">
                  <a:srgbClr val="000000">
                    <a:alpha val="43137"/>
                  </a:srgbClr>
                </a:outerShdw>
              </a:effectLst>
              <a:latin typeface="+mn-lt"/>
              <a:cs typeface="Arial" pitchFamily="34" charset="0"/>
            </a:endParaRPr>
          </a:p>
        </p:txBody>
      </p:sp>
      <p:sp>
        <p:nvSpPr>
          <p:cNvPr id="7" name="TextBox 6"/>
          <p:cNvSpPr txBox="1"/>
          <p:nvPr/>
        </p:nvSpPr>
        <p:spPr>
          <a:xfrm>
            <a:off x="4714876" y="5000636"/>
            <a:ext cx="4429124" cy="2031325"/>
          </a:xfrm>
          <a:prstGeom prst="rect">
            <a:avLst/>
          </a:prstGeom>
          <a:noFill/>
        </p:spPr>
        <p:txBody>
          <a:bodyPr wrap="square" rtlCol="0">
            <a:spAutoFit/>
          </a:bodyPr>
          <a:lstStyle/>
          <a:p>
            <a:r>
              <a:rPr lang="en-US" sz="1200" b="1" dirty="0" smtClean="0">
                <a:solidFill>
                  <a:schemeClr val="tx2"/>
                </a:solidFill>
              </a:rPr>
              <a:t>Activities by CERN TT / EN-ICE</a:t>
            </a:r>
          </a:p>
          <a:p>
            <a:pPr lvl="1"/>
            <a:r>
              <a:rPr lang="en-US" sz="1200" b="1" dirty="0" err="1" smtClean="0">
                <a:solidFill>
                  <a:schemeClr val="tx2"/>
                </a:solidFill>
              </a:rPr>
              <a:t>Scienergy</a:t>
            </a:r>
            <a:r>
              <a:rPr lang="en-US" sz="1200" b="1" dirty="0" smtClean="0">
                <a:solidFill>
                  <a:schemeClr val="tx2"/>
                </a:solidFill>
              </a:rPr>
              <a:t>, Japan signed license contract for GEMs</a:t>
            </a:r>
          </a:p>
          <a:p>
            <a:pPr lvl="1"/>
            <a:endParaRPr lang="en-US" sz="1200" b="1" dirty="0" smtClean="0">
              <a:solidFill>
                <a:schemeClr val="tx2"/>
              </a:solidFill>
            </a:endParaRPr>
          </a:p>
          <a:p>
            <a:pPr lvl="1"/>
            <a:r>
              <a:rPr lang="en-US" sz="1200" b="1" dirty="0" smtClean="0">
                <a:solidFill>
                  <a:schemeClr val="tx2"/>
                </a:solidFill>
              </a:rPr>
              <a:t>Evaluation of Micromegas manufacturers in US is planned together with BNL</a:t>
            </a:r>
          </a:p>
          <a:p>
            <a:pPr lvl="1"/>
            <a:endParaRPr lang="en-US" sz="1200" b="1" dirty="0" smtClean="0">
              <a:solidFill>
                <a:schemeClr val="tx2"/>
              </a:solidFill>
            </a:endParaRPr>
          </a:p>
          <a:p>
            <a:pPr lvl="1"/>
            <a:r>
              <a:rPr lang="en-US" sz="1200" b="1" dirty="0" smtClean="0">
                <a:solidFill>
                  <a:schemeClr val="tx2"/>
                </a:solidFill>
              </a:rPr>
              <a:t>Visit </a:t>
            </a:r>
            <a:r>
              <a:rPr lang="en-US" sz="1200" b="1" dirty="0" err="1" smtClean="0">
                <a:solidFill>
                  <a:schemeClr val="tx2"/>
                </a:solidFill>
              </a:rPr>
              <a:t>TechEtch</a:t>
            </a:r>
            <a:r>
              <a:rPr lang="en-US" sz="1200" b="1" dirty="0" smtClean="0">
                <a:solidFill>
                  <a:schemeClr val="tx2"/>
                </a:solidFill>
              </a:rPr>
              <a:t> and restart negotiations</a:t>
            </a:r>
          </a:p>
          <a:p>
            <a:pPr lvl="1"/>
            <a:endParaRPr lang="en-US" sz="1200" b="1" dirty="0" smtClean="0">
              <a:solidFill>
                <a:schemeClr val="tx2"/>
              </a:solidFill>
            </a:endParaRPr>
          </a:p>
          <a:p>
            <a:pPr lvl="1"/>
            <a:r>
              <a:rPr lang="en-US" sz="1200" b="1" dirty="0" smtClean="0">
                <a:solidFill>
                  <a:schemeClr val="tx2"/>
                </a:solidFill>
              </a:rPr>
              <a:t>New industrial partners in Korea and China</a:t>
            </a:r>
          </a:p>
          <a:p>
            <a:endParaRPr lang="en-GB" dirty="0"/>
          </a:p>
        </p:txBody>
      </p:sp>
      <p:sp>
        <p:nvSpPr>
          <p:cNvPr id="8" name="Rectangle 7"/>
          <p:cNvSpPr/>
          <p:nvPr/>
        </p:nvSpPr>
        <p:spPr>
          <a:xfrm>
            <a:off x="6072198" y="4714884"/>
            <a:ext cx="928694" cy="1428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SRS project schedule.jpg"/>
          <p:cNvPicPr>
            <a:picLocks noChangeAspect="1"/>
          </p:cNvPicPr>
          <p:nvPr/>
        </p:nvPicPr>
        <p:blipFill>
          <a:blip r:embed="rId2"/>
          <a:srcRect/>
          <a:stretch>
            <a:fillRect/>
          </a:stretch>
        </p:blipFill>
        <p:spPr bwMode="auto">
          <a:xfrm>
            <a:off x="1357313" y="1928813"/>
            <a:ext cx="6589712" cy="4929187"/>
          </a:xfrm>
          <a:prstGeom prst="rect">
            <a:avLst/>
          </a:prstGeom>
          <a:noFill/>
          <a:ln w="9525">
            <a:noFill/>
            <a:miter lim="800000"/>
            <a:headEnd/>
            <a:tailEnd/>
          </a:ln>
        </p:spPr>
      </p:pic>
      <p:sp>
        <p:nvSpPr>
          <p:cNvPr id="3074" name="TextBox 2"/>
          <p:cNvSpPr txBox="1">
            <a:spLocks noChangeArrowheads="1"/>
          </p:cNvSpPr>
          <p:nvPr/>
        </p:nvSpPr>
        <p:spPr bwMode="auto">
          <a:xfrm>
            <a:off x="285720" y="642918"/>
            <a:ext cx="4119563" cy="1477963"/>
          </a:xfrm>
          <a:prstGeom prst="rect">
            <a:avLst/>
          </a:prstGeom>
          <a:noFill/>
          <a:ln w="9525">
            <a:noFill/>
            <a:miter lim="800000"/>
            <a:headEnd/>
            <a:tailEnd/>
          </a:ln>
        </p:spPr>
        <p:txBody>
          <a:bodyPr wrap="none">
            <a:spAutoFit/>
          </a:bodyPr>
          <a:lstStyle/>
          <a:p>
            <a:r>
              <a:rPr lang="en-GB" dirty="0">
                <a:latin typeface="Calibri" pitchFamily="34" charset="0"/>
                <a:hlinkClick r:id="rId3"/>
              </a:rPr>
              <a:t>APV electronics for RD51 (11 March 2009)</a:t>
            </a:r>
            <a:endParaRPr lang="en-GB" dirty="0">
              <a:latin typeface="Calibri" pitchFamily="34" charset="0"/>
            </a:endParaRPr>
          </a:p>
          <a:p>
            <a:r>
              <a:rPr lang="en-GB" dirty="0">
                <a:latin typeface="Calibri" pitchFamily="34" charset="0"/>
                <a:hlinkClick r:id="rId4"/>
              </a:rPr>
              <a:t>VFAT electronics for RD51 (01 April 2009)</a:t>
            </a:r>
            <a:endParaRPr lang="en-GB" dirty="0">
              <a:latin typeface="Calibri" pitchFamily="34" charset="0"/>
            </a:endParaRPr>
          </a:p>
          <a:p>
            <a:r>
              <a:rPr lang="en-GB" dirty="0">
                <a:latin typeface="Calibri" pitchFamily="34" charset="0"/>
                <a:hlinkClick r:id="rId5"/>
              </a:rPr>
              <a:t>IDEAS chips for RD51 (09 April 2009)</a:t>
            </a:r>
            <a:endParaRPr lang="en-GB" dirty="0">
              <a:latin typeface="Calibri" pitchFamily="34" charset="0"/>
            </a:endParaRPr>
          </a:p>
          <a:p>
            <a:endParaRPr lang="en-GB" dirty="0">
              <a:latin typeface="Calibri" pitchFamily="34" charset="0"/>
            </a:endParaRPr>
          </a:p>
          <a:p>
            <a:r>
              <a:rPr lang="en-GB" dirty="0">
                <a:latin typeface="Calibri" pitchFamily="34" charset="0"/>
                <a:hlinkClick r:id="rId6"/>
              </a:rPr>
              <a:t>Scalable Readout System SRS</a:t>
            </a:r>
            <a:endParaRPr lang="en-GB" dirty="0">
              <a:latin typeface="Calibri" pitchFamily="34" charset="0"/>
            </a:endParaRPr>
          </a:p>
        </p:txBody>
      </p:sp>
      <p:sp>
        <p:nvSpPr>
          <p:cNvPr id="4" name="Text Box 6"/>
          <p:cNvSpPr txBox="1">
            <a:spLocks noChangeArrowheads="1"/>
          </p:cNvSpPr>
          <p:nvPr/>
        </p:nvSpPr>
        <p:spPr bwMode="auto">
          <a:xfrm>
            <a:off x="2143108" y="142852"/>
            <a:ext cx="4897944" cy="461665"/>
          </a:xfrm>
          <a:prstGeom prst="rect">
            <a:avLst/>
          </a:prstGeom>
          <a:noFill/>
          <a:ln w="9525">
            <a:noFill/>
            <a:miter lim="800000"/>
            <a:headEnd/>
            <a:tailEnd/>
          </a:ln>
          <a:effectLst/>
        </p:spPr>
        <p:txBody>
          <a:bodyPr wrap="none">
            <a:spAutoFit/>
          </a:bodyPr>
          <a:lstStyle/>
          <a:p>
            <a:pPr fontAlgn="auto">
              <a:spcBef>
                <a:spcPts val="0"/>
              </a:spcBef>
              <a:spcAft>
                <a:spcPts val="0"/>
              </a:spcAft>
              <a:defRPr/>
            </a:pPr>
            <a:r>
              <a:rPr lang="en-US" sz="2400" b="1" dirty="0" smtClean="0">
                <a:solidFill>
                  <a:srgbClr val="002060"/>
                </a:solidFill>
                <a:effectLst>
                  <a:outerShdw blurRad="38100" dist="38100" dir="2700000" algn="tl">
                    <a:srgbClr val="000000">
                      <a:alpha val="43137"/>
                    </a:srgbClr>
                  </a:outerShdw>
                </a:effectLst>
                <a:latin typeface="+mn-lt"/>
                <a:cs typeface="Arial" pitchFamily="34" charset="0"/>
              </a:rPr>
              <a:t>Electronics: </a:t>
            </a:r>
            <a:r>
              <a:rPr lang="en-GB" sz="2400" b="1" dirty="0" smtClean="0">
                <a:solidFill>
                  <a:schemeClr val="tx2"/>
                </a:solidFill>
                <a:effectLst>
                  <a:outerShdw blurRad="38100" dist="38100" dir="2700000" algn="tl">
                    <a:srgbClr val="000000">
                      <a:alpha val="43137"/>
                    </a:srgbClr>
                  </a:outerShdw>
                </a:effectLst>
                <a:latin typeface="+mn-lt"/>
              </a:rPr>
              <a:t>Scalable Readout System</a:t>
            </a:r>
            <a:endParaRPr lang="en-US" sz="2400" b="1" dirty="0">
              <a:solidFill>
                <a:schemeClr val="tx2"/>
              </a:solidFill>
              <a:effectLst>
                <a:outerShdw blurRad="38100" dist="38100" dir="2700000" algn="tl">
                  <a:srgbClr val="000000">
                    <a:alpha val="43137"/>
                  </a:srgbClr>
                </a:outerShdw>
              </a:effectLst>
              <a:latin typeface="+mn-lt"/>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p:cNvGrpSpPr/>
          <p:nvPr/>
        </p:nvGrpSpPr>
        <p:grpSpPr>
          <a:xfrm>
            <a:off x="0" y="714356"/>
            <a:ext cx="9053512" cy="2003425"/>
            <a:chOff x="71438" y="4456113"/>
            <a:chExt cx="9053512" cy="2003425"/>
          </a:xfrm>
        </p:grpSpPr>
        <p:pic>
          <p:nvPicPr>
            <p:cNvPr id="26" name="Picture 14"/>
            <p:cNvPicPr>
              <a:picLocks noChangeAspect="1" noChangeArrowheads="1"/>
            </p:cNvPicPr>
            <p:nvPr/>
          </p:nvPicPr>
          <p:blipFill>
            <a:blip r:embed="rId2"/>
            <a:srcRect/>
            <a:stretch>
              <a:fillRect/>
            </a:stretch>
          </p:blipFill>
          <p:spPr bwMode="auto">
            <a:xfrm>
              <a:off x="71438" y="4456113"/>
              <a:ext cx="9053512" cy="2003425"/>
            </a:xfrm>
            <a:prstGeom prst="rect">
              <a:avLst/>
            </a:prstGeom>
            <a:noFill/>
            <a:ln w="9525">
              <a:noFill/>
              <a:miter lim="800000"/>
              <a:headEnd/>
              <a:tailEnd/>
            </a:ln>
            <a:effectLst/>
          </p:spPr>
        </p:pic>
        <p:sp>
          <p:nvSpPr>
            <p:cNvPr id="27" name="Oval 15"/>
            <p:cNvSpPr>
              <a:spLocks noChangeArrowheads="1"/>
            </p:cNvSpPr>
            <p:nvPr/>
          </p:nvSpPr>
          <p:spPr bwMode="auto">
            <a:xfrm>
              <a:off x="2386013" y="4691063"/>
              <a:ext cx="2570162" cy="1008062"/>
            </a:xfrm>
            <a:prstGeom prst="ellipse">
              <a:avLst/>
            </a:prstGeom>
            <a:noFill/>
            <a:ln w="38100">
              <a:solidFill>
                <a:srgbClr val="FF0000"/>
              </a:solidFill>
              <a:round/>
              <a:headEnd/>
              <a:tailEnd/>
            </a:ln>
            <a:effectLst/>
          </p:spPr>
          <p:txBody>
            <a:bodyPr wrap="none" anchor="ctr"/>
            <a:lstStyle/>
            <a:p>
              <a:endParaRPr lang="en-GB"/>
            </a:p>
          </p:txBody>
        </p:sp>
        <p:sp>
          <p:nvSpPr>
            <p:cNvPr id="28" name="Line 16"/>
            <p:cNvSpPr>
              <a:spLocks noChangeShapeType="1"/>
            </p:cNvSpPr>
            <p:nvPr/>
          </p:nvSpPr>
          <p:spPr bwMode="auto">
            <a:xfrm>
              <a:off x="1100138" y="5194300"/>
              <a:ext cx="1165225" cy="0"/>
            </a:xfrm>
            <a:prstGeom prst="line">
              <a:avLst/>
            </a:prstGeom>
            <a:noFill/>
            <a:ln w="38100">
              <a:solidFill>
                <a:srgbClr val="FF0000"/>
              </a:solidFill>
              <a:round/>
              <a:headEnd/>
              <a:tailEnd type="triangle" w="med" len="med"/>
            </a:ln>
            <a:effectLst/>
          </p:spPr>
          <p:txBody>
            <a:bodyPr/>
            <a:lstStyle/>
            <a:p>
              <a:endParaRPr lang="en-GB"/>
            </a:p>
          </p:txBody>
        </p:sp>
        <p:sp>
          <p:nvSpPr>
            <p:cNvPr id="29" name="Text Box 17"/>
            <p:cNvSpPr txBox="1">
              <a:spLocks noChangeArrowheads="1"/>
            </p:cNvSpPr>
            <p:nvPr/>
          </p:nvSpPr>
          <p:spPr bwMode="auto">
            <a:xfrm>
              <a:off x="1046163" y="4859338"/>
              <a:ext cx="1258887" cy="641350"/>
            </a:xfrm>
            <a:prstGeom prst="rect">
              <a:avLst/>
            </a:prstGeom>
            <a:noFill/>
            <a:ln w="9525">
              <a:noFill/>
              <a:miter lim="800000"/>
              <a:headEnd/>
              <a:tailEnd/>
            </a:ln>
            <a:effectLst/>
          </p:spPr>
          <p:txBody>
            <a:bodyPr>
              <a:spAutoFit/>
            </a:bodyPr>
            <a:lstStyle/>
            <a:p>
              <a:pPr>
                <a:spcBef>
                  <a:spcPct val="50000"/>
                </a:spcBef>
              </a:pPr>
              <a:r>
                <a:rPr lang="it-IT">
                  <a:solidFill>
                    <a:srgbClr val="FF0000"/>
                  </a:solidFill>
                </a:rPr>
                <a:t>Beam direction</a:t>
              </a:r>
            </a:p>
          </p:txBody>
        </p:sp>
        <p:sp>
          <p:nvSpPr>
            <p:cNvPr id="30" name="Line 19"/>
            <p:cNvSpPr>
              <a:spLocks noChangeShapeType="1"/>
            </p:cNvSpPr>
            <p:nvPr/>
          </p:nvSpPr>
          <p:spPr bwMode="auto">
            <a:xfrm flipH="1" flipV="1">
              <a:off x="4572000" y="5300663"/>
              <a:ext cx="477838" cy="450850"/>
            </a:xfrm>
            <a:prstGeom prst="line">
              <a:avLst/>
            </a:prstGeom>
            <a:noFill/>
            <a:ln w="38100">
              <a:solidFill>
                <a:srgbClr val="FF0000"/>
              </a:solidFill>
              <a:round/>
              <a:headEnd/>
              <a:tailEnd type="triangle" w="med" len="med"/>
            </a:ln>
            <a:effectLst/>
          </p:spPr>
          <p:txBody>
            <a:bodyPr/>
            <a:lstStyle/>
            <a:p>
              <a:endParaRPr lang="en-GB"/>
            </a:p>
          </p:txBody>
        </p:sp>
        <p:sp>
          <p:nvSpPr>
            <p:cNvPr id="31" name="Text Box 20"/>
            <p:cNvSpPr txBox="1">
              <a:spLocks noChangeArrowheads="1"/>
            </p:cNvSpPr>
            <p:nvPr/>
          </p:nvSpPr>
          <p:spPr bwMode="auto">
            <a:xfrm>
              <a:off x="5089525" y="5513388"/>
              <a:ext cx="1033463" cy="641350"/>
            </a:xfrm>
            <a:prstGeom prst="rect">
              <a:avLst/>
            </a:prstGeom>
            <a:noFill/>
            <a:ln w="9525">
              <a:noFill/>
              <a:miter lim="800000"/>
              <a:headEnd/>
              <a:tailEnd/>
            </a:ln>
            <a:effectLst/>
          </p:spPr>
          <p:txBody>
            <a:bodyPr>
              <a:spAutoFit/>
            </a:bodyPr>
            <a:lstStyle/>
            <a:p>
              <a:pPr>
                <a:spcBef>
                  <a:spcPct val="50000"/>
                </a:spcBef>
              </a:pPr>
              <a:r>
                <a:rPr lang="it-IT">
                  <a:solidFill>
                    <a:srgbClr val="FF0000"/>
                  </a:solidFill>
                </a:rPr>
                <a:t>Goliath magnet</a:t>
              </a:r>
            </a:p>
          </p:txBody>
        </p:sp>
        <p:sp>
          <p:nvSpPr>
            <p:cNvPr id="32" name="Text Box 21"/>
            <p:cNvSpPr txBox="1">
              <a:spLocks noChangeArrowheads="1"/>
            </p:cNvSpPr>
            <p:nvPr/>
          </p:nvSpPr>
          <p:spPr bwMode="auto">
            <a:xfrm>
              <a:off x="3025775" y="4840288"/>
              <a:ext cx="1033463" cy="641350"/>
            </a:xfrm>
            <a:prstGeom prst="rect">
              <a:avLst/>
            </a:prstGeom>
            <a:noFill/>
            <a:ln w="9525">
              <a:noFill/>
              <a:miter lim="800000"/>
              <a:headEnd/>
              <a:tailEnd/>
            </a:ln>
            <a:effectLst/>
          </p:spPr>
          <p:txBody>
            <a:bodyPr>
              <a:spAutoFit/>
            </a:bodyPr>
            <a:lstStyle/>
            <a:p>
              <a:pPr>
                <a:spcBef>
                  <a:spcPct val="50000"/>
                </a:spcBef>
              </a:pPr>
              <a:r>
                <a:rPr lang="it-IT" b="1">
                  <a:solidFill>
                    <a:srgbClr val="FF0000"/>
                  </a:solidFill>
                </a:rPr>
                <a:t>RD51 setup</a:t>
              </a:r>
            </a:p>
          </p:txBody>
        </p:sp>
      </p:grpSp>
      <p:sp>
        <p:nvSpPr>
          <p:cNvPr id="2" name="Rectangle 1"/>
          <p:cNvSpPr/>
          <p:nvPr/>
        </p:nvSpPr>
        <p:spPr>
          <a:xfrm>
            <a:off x="2071670" y="214290"/>
            <a:ext cx="5500688" cy="461963"/>
          </a:xfrm>
          <a:prstGeom prst="rect">
            <a:avLst/>
          </a:prstGeom>
        </p:spPr>
        <p:txBody>
          <a:bodyPr>
            <a:spAutoFit/>
          </a:bodyPr>
          <a:lstStyle/>
          <a:p>
            <a:pPr>
              <a:defRPr/>
            </a:pPr>
            <a:r>
              <a:rPr lang="en-GB" sz="2400" b="1" dirty="0">
                <a:solidFill>
                  <a:schemeClr val="tx2"/>
                </a:solidFill>
                <a:effectLst>
                  <a:outerShdw blurRad="38100" dist="38100" dir="2700000" algn="tl">
                    <a:srgbClr val="000000">
                      <a:alpha val="43137"/>
                    </a:srgbClr>
                  </a:outerShdw>
                </a:effectLst>
              </a:rPr>
              <a:t>Beam facility for </a:t>
            </a:r>
            <a:r>
              <a:rPr lang="en-GB" sz="2400" b="1" dirty="0" smtClean="0">
                <a:solidFill>
                  <a:schemeClr val="tx2"/>
                </a:solidFill>
                <a:effectLst>
                  <a:outerShdw blurRad="38100" dist="38100" dir="2700000" algn="tl">
                    <a:srgbClr val="000000">
                      <a:alpha val="43137"/>
                    </a:srgbClr>
                  </a:outerShdw>
                </a:effectLst>
              </a:rPr>
              <a:t>RD51 in H4@SPS</a:t>
            </a:r>
            <a:endParaRPr lang="en-GB" sz="2400" dirty="0">
              <a:effectLst>
                <a:outerShdw blurRad="38100" dist="38100" dir="2700000" algn="tl">
                  <a:srgbClr val="000000">
                    <a:alpha val="43137"/>
                  </a:srgbClr>
                </a:outerShdw>
              </a:effectLst>
            </a:endParaRPr>
          </a:p>
        </p:txBody>
      </p:sp>
      <p:sp>
        <p:nvSpPr>
          <p:cNvPr id="14341" name="Rectangle 31"/>
          <p:cNvSpPr>
            <a:spLocks noChangeArrowheads="1"/>
          </p:cNvSpPr>
          <p:nvPr/>
        </p:nvSpPr>
        <p:spPr bwMode="auto">
          <a:xfrm>
            <a:off x="3429000" y="3643313"/>
            <a:ext cx="2484438" cy="338137"/>
          </a:xfrm>
          <a:prstGeom prst="rect">
            <a:avLst/>
          </a:prstGeom>
          <a:noFill/>
          <a:ln w="9525">
            <a:noFill/>
            <a:miter lim="800000"/>
            <a:headEnd/>
            <a:tailEnd/>
          </a:ln>
        </p:spPr>
        <p:txBody>
          <a:bodyPr wrap="none">
            <a:spAutoFit/>
          </a:bodyPr>
          <a:lstStyle/>
          <a:p>
            <a:r>
              <a:rPr lang="en-US" sz="1600" b="1">
                <a:solidFill>
                  <a:schemeClr val="bg1"/>
                </a:solidFill>
              </a:rPr>
              <a:t>Photonis XP2040B PMT</a:t>
            </a:r>
            <a:endParaRPr lang="en-GB" sz="1600" b="1">
              <a:solidFill>
                <a:schemeClr val="bg1"/>
              </a:solidFill>
            </a:endParaRPr>
          </a:p>
        </p:txBody>
      </p:sp>
      <p:pic>
        <p:nvPicPr>
          <p:cNvPr id="14345" name="Picture 50"/>
          <p:cNvPicPr>
            <a:picLocks noChangeAspect="1" noChangeArrowheads="1"/>
          </p:cNvPicPr>
          <p:nvPr/>
        </p:nvPicPr>
        <p:blipFill>
          <a:blip r:embed="rId3" cstate="print"/>
          <a:srcRect/>
          <a:stretch>
            <a:fillRect/>
          </a:stretch>
        </p:blipFill>
        <p:spPr bwMode="auto">
          <a:xfrm>
            <a:off x="5929322" y="857232"/>
            <a:ext cx="3071834" cy="1527886"/>
          </a:xfrm>
          <a:prstGeom prst="rect">
            <a:avLst/>
          </a:prstGeom>
          <a:noFill/>
          <a:ln w="9525">
            <a:noFill/>
            <a:miter lim="800000"/>
            <a:headEnd/>
            <a:tailEnd/>
          </a:ln>
        </p:spPr>
      </p:pic>
      <p:pic>
        <p:nvPicPr>
          <p:cNvPr id="23" name="Picture 4" descr="IMG_0811"/>
          <p:cNvPicPr>
            <a:picLocks noChangeAspect="1" noChangeArrowheads="1"/>
          </p:cNvPicPr>
          <p:nvPr/>
        </p:nvPicPr>
        <p:blipFill>
          <a:blip r:embed="rId4"/>
          <a:srcRect/>
          <a:stretch>
            <a:fillRect/>
          </a:stretch>
        </p:blipFill>
        <p:spPr bwMode="auto">
          <a:xfrm>
            <a:off x="214282" y="2928934"/>
            <a:ext cx="3429851" cy="2571768"/>
          </a:xfrm>
          <a:prstGeom prst="rect">
            <a:avLst/>
          </a:prstGeom>
          <a:noFill/>
        </p:spPr>
      </p:pic>
      <p:pic>
        <p:nvPicPr>
          <p:cNvPr id="24" name="Picture 9" descr="IMG_1020"/>
          <p:cNvPicPr>
            <a:picLocks noChangeAspect="1" noChangeArrowheads="1"/>
          </p:cNvPicPr>
          <p:nvPr/>
        </p:nvPicPr>
        <p:blipFill>
          <a:blip r:embed="rId5"/>
          <a:srcRect/>
          <a:stretch>
            <a:fillRect/>
          </a:stretch>
        </p:blipFill>
        <p:spPr bwMode="auto">
          <a:xfrm>
            <a:off x="3786182" y="2928934"/>
            <a:ext cx="2270586" cy="2500330"/>
          </a:xfrm>
          <a:prstGeom prst="rect">
            <a:avLst/>
          </a:prstGeom>
          <a:noFill/>
        </p:spPr>
      </p:pic>
      <p:pic>
        <p:nvPicPr>
          <p:cNvPr id="34" name="Picture 4" descr="P4290358"/>
          <p:cNvPicPr>
            <a:picLocks noChangeAspect="1" noChangeArrowheads="1"/>
          </p:cNvPicPr>
          <p:nvPr/>
        </p:nvPicPr>
        <p:blipFill>
          <a:blip r:embed="rId6" cstate="print"/>
          <a:srcRect/>
          <a:stretch>
            <a:fillRect/>
          </a:stretch>
        </p:blipFill>
        <p:spPr bwMode="auto">
          <a:xfrm>
            <a:off x="6143636" y="3071810"/>
            <a:ext cx="2857520" cy="2214578"/>
          </a:xfrm>
          <a:prstGeom prst="rect">
            <a:avLst/>
          </a:prstGeom>
          <a:solidFill>
            <a:schemeClr val="bg1"/>
          </a:solidFill>
        </p:spPr>
      </p:pic>
      <p:sp>
        <p:nvSpPr>
          <p:cNvPr id="41" name="TextBox 40"/>
          <p:cNvSpPr txBox="1"/>
          <p:nvPr/>
        </p:nvSpPr>
        <p:spPr>
          <a:xfrm>
            <a:off x="214282" y="5572140"/>
            <a:ext cx="4728923" cy="923330"/>
          </a:xfrm>
          <a:prstGeom prst="rect">
            <a:avLst/>
          </a:prstGeom>
          <a:noFill/>
        </p:spPr>
        <p:txBody>
          <a:bodyPr wrap="none" rtlCol="0">
            <a:spAutoFit/>
          </a:bodyPr>
          <a:lstStyle/>
          <a:p>
            <a:r>
              <a:rPr lang="en-GB" sz="1400" dirty="0" smtClean="0">
                <a:latin typeface="+mn-lt"/>
                <a:hlinkClick r:id="rId7"/>
              </a:rPr>
              <a:t>Initial Safety Discussion: RD51 (21 April 2009</a:t>
            </a:r>
            <a:r>
              <a:rPr lang="en-GB" dirty="0" smtClean="0">
                <a:hlinkClick r:id="rId7"/>
              </a:rPr>
              <a:t>)</a:t>
            </a:r>
            <a:endParaRPr lang="en-GB" dirty="0" smtClean="0"/>
          </a:p>
          <a:p>
            <a:endParaRPr lang="en-GB" dirty="0" smtClean="0"/>
          </a:p>
          <a:p>
            <a:r>
              <a:rPr lang="en-GB" dirty="0" smtClean="0">
                <a:solidFill>
                  <a:schemeClr val="tx2"/>
                </a:solidFill>
                <a:latin typeface="+mn-lt"/>
              </a:rPr>
              <a:t>RD51 test beam periods:  21.06-6.07; 22.10-1.11</a:t>
            </a:r>
            <a:endParaRPr lang="en-GB" dirty="0">
              <a:solidFill>
                <a:schemeClr val="tx2"/>
              </a:solidFill>
              <a:latin typeface="+mn-l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8" name="TextBox 8"/>
          <p:cNvSpPr txBox="1">
            <a:spLocks noChangeArrowheads="1"/>
          </p:cNvSpPr>
          <p:nvPr/>
        </p:nvSpPr>
        <p:spPr bwMode="auto">
          <a:xfrm>
            <a:off x="214282" y="1000108"/>
            <a:ext cx="4714908" cy="5324535"/>
          </a:xfrm>
          <a:prstGeom prst="rect">
            <a:avLst/>
          </a:prstGeom>
          <a:noFill/>
          <a:ln w="9525">
            <a:noFill/>
            <a:miter lim="800000"/>
            <a:headEnd/>
            <a:tailEnd/>
          </a:ln>
        </p:spPr>
        <p:txBody>
          <a:bodyPr wrap="square">
            <a:spAutoFit/>
          </a:bodyPr>
          <a:lstStyle/>
          <a:p>
            <a:r>
              <a:rPr lang="en-GB" sz="1400" b="1" dirty="0">
                <a:solidFill>
                  <a:schemeClr val="tx2"/>
                </a:solidFill>
              </a:rPr>
              <a:t>Lab infrastructure:</a:t>
            </a:r>
          </a:p>
          <a:p>
            <a:r>
              <a:rPr lang="en-GB" sz="1400" dirty="0">
                <a:solidFill>
                  <a:schemeClr val="tx2"/>
                </a:solidFill>
              </a:rPr>
              <a:t>Clean room</a:t>
            </a:r>
          </a:p>
          <a:p>
            <a:r>
              <a:rPr lang="en-GB" sz="1400" dirty="0">
                <a:solidFill>
                  <a:schemeClr val="tx2"/>
                </a:solidFill>
              </a:rPr>
              <a:t>4 test stations</a:t>
            </a:r>
          </a:p>
          <a:p>
            <a:r>
              <a:rPr lang="en-GB" sz="1400" dirty="0">
                <a:solidFill>
                  <a:schemeClr val="tx2"/>
                </a:solidFill>
              </a:rPr>
              <a:t>assembly </a:t>
            </a:r>
            <a:r>
              <a:rPr lang="en-GB" sz="1400" dirty="0" smtClean="0">
                <a:solidFill>
                  <a:schemeClr val="tx2"/>
                </a:solidFill>
              </a:rPr>
              <a:t>space</a:t>
            </a:r>
            <a:endParaRPr lang="en-GB" sz="1400" b="1" dirty="0">
              <a:solidFill>
                <a:schemeClr val="tx2"/>
              </a:solidFill>
            </a:endParaRPr>
          </a:p>
          <a:p>
            <a:endParaRPr lang="en-GB" sz="1400" b="1" dirty="0">
              <a:solidFill>
                <a:schemeClr val="tx2"/>
              </a:solidFill>
            </a:endParaRPr>
          </a:p>
          <a:p>
            <a:endParaRPr lang="en-GB" sz="1400" b="1" dirty="0">
              <a:solidFill>
                <a:schemeClr val="tx2"/>
              </a:solidFill>
            </a:endParaRPr>
          </a:p>
          <a:p>
            <a:endParaRPr lang="en-GB" sz="1400" b="1" dirty="0">
              <a:solidFill>
                <a:schemeClr val="tx2"/>
              </a:solidFill>
            </a:endParaRPr>
          </a:p>
          <a:p>
            <a:r>
              <a:rPr lang="en-GB" sz="1400" b="1" dirty="0">
                <a:solidFill>
                  <a:schemeClr val="tx2"/>
                </a:solidFill>
              </a:rPr>
              <a:t>Gas system:</a:t>
            </a:r>
          </a:p>
          <a:p>
            <a:endParaRPr lang="en-GB" sz="1400" b="1" dirty="0">
              <a:solidFill>
                <a:schemeClr val="tx2"/>
              </a:solidFill>
            </a:endParaRPr>
          </a:p>
          <a:p>
            <a:pPr lvl="0"/>
            <a:r>
              <a:rPr lang="en-GB" sz="1400" dirty="0">
                <a:solidFill>
                  <a:schemeClr val="tx2"/>
                </a:solidFill>
              </a:rPr>
              <a:t>Upgrade to flammable </a:t>
            </a:r>
            <a:endParaRPr lang="en-GB" sz="1400" dirty="0" smtClean="0">
              <a:solidFill>
                <a:schemeClr val="tx2"/>
              </a:solidFill>
            </a:endParaRPr>
          </a:p>
          <a:p>
            <a:pPr lvl="0"/>
            <a:r>
              <a:rPr lang="en-GB" sz="1400" dirty="0" smtClean="0">
                <a:solidFill>
                  <a:schemeClr val="tx2"/>
                </a:solidFill>
              </a:rPr>
              <a:t>gas </a:t>
            </a:r>
            <a:r>
              <a:rPr lang="en-GB" sz="1400" dirty="0">
                <a:solidFill>
                  <a:schemeClr val="tx2"/>
                </a:solidFill>
              </a:rPr>
              <a:t>mixtures (</a:t>
            </a:r>
            <a:r>
              <a:rPr lang="en-GB" sz="1400" dirty="0" smtClean="0">
                <a:solidFill>
                  <a:schemeClr val="tx2"/>
                </a:solidFill>
              </a:rPr>
              <a:t>2009/2010)</a:t>
            </a:r>
            <a:r>
              <a:rPr lang="fr-FR" sz="1400" dirty="0" smtClean="0"/>
              <a:t> </a:t>
            </a:r>
          </a:p>
          <a:p>
            <a:pPr lvl="0"/>
            <a:endParaRPr lang="fr-FR" sz="1400" dirty="0" smtClean="0">
              <a:solidFill>
                <a:schemeClr val="tx2"/>
              </a:solidFill>
            </a:endParaRPr>
          </a:p>
          <a:p>
            <a:pPr lvl="0"/>
            <a:r>
              <a:rPr lang="fr-FR" sz="1000" dirty="0" smtClean="0">
                <a:solidFill>
                  <a:schemeClr val="tx2"/>
                </a:solidFill>
              </a:rPr>
              <a:t>Une installation de détection constituée de </a:t>
            </a:r>
            <a:endParaRPr lang="en-GB" sz="1000" dirty="0" smtClean="0">
              <a:solidFill>
                <a:schemeClr val="tx2"/>
              </a:solidFill>
            </a:endParaRPr>
          </a:p>
          <a:p>
            <a:r>
              <a:rPr lang="fr-FR" sz="1000" dirty="0" smtClean="0">
                <a:solidFill>
                  <a:schemeClr val="tx2"/>
                </a:solidFill>
              </a:rPr>
              <a:t> </a:t>
            </a:r>
            <a:endParaRPr lang="en-GB" sz="1000" dirty="0" smtClean="0">
              <a:solidFill>
                <a:schemeClr val="tx2"/>
              </a:solidFill>
            </a:endParaRPr>
          </a:p>
          <a:p>
            <a:r>
              <a:rPr lang="fr-FR" sz="1000" dirty="0" smtClean="0">
                <a:solidFill>
                  <a:schemeClr val="tx2"/>
                </a:solidFill>
              </a:rPr>
              <a:t>- 8 capteurs OLC20 avec ses supports et ses liaisons NG4</a:t>
            </a:r>
            <a:endParaRPr lang="en-GB" sz="1000" dirty="0" smtClean="0">
              <a:solidFill>
                <a:schemeClr val="tx2"/>
              </a:solidFill>
            </a:endParaRPr>
          </a:p>
          <a:p>
            <a:r>
              <a:rPr lang="fr-FR" sz="1000" dirty="0" smtClean="0">
                <a:solidFill>
                  <a:schemeClr val="tx2"/>
                </a:solidFill>
              </a:rPr>
              <a:t>- 4 interfaces WB</a:t>
            </a:r>
            <a:endParaRPr lang="en-GB" sz="1000" dirty="0" smtClean="0">
              <a:solidFill>
                <a:schemeClr val="tx2"/>
              </a:solidFill>
            </a:endParaRPr>
          </a:p>
          <a:p>
            <a:r>
              <a:rPr lang="fr-FR" sz="1000" dirty="0" smtClean="0">
                <a:solidFill>
                  <a:schemeClr val="tx2"/>
                </a:solidFill>
              </a:rPr>
              <a:t>- 6 panneaux lumineux avec leur liaison 2 x 2.5</a:t>
            </a:r>
            <a:endParaRPr lang="en-GB" sz="1000" dirty="0" smtClean="0">
              <a:solidFill>
                <a:schemeClr val="tx2"/>
              </a:solidFill>
            </a:endParaRPr>
          </a:p>
          <a:p>
            <a:r>
              <a:rPr lang="fr-FR" sz="1000" dirty="0" smtClean="0">
                <a:solidFill>
                  <a:schemeClr val="tx2"/>
                </a:solidFill>
              </a:rPr>
              <a:t>- 4 sirènes avec leur liaison 2 x 2.5</a:t>
            </a:r>
            <a:endParaRPr lang="en-GB" sz="1000" dirty="0" smtClean="0">
              <a:solidFill>
                <a:schemeClr val="tx2"/>
              </a:solidFill>
            </a:endParaRPr>
          </a:p>
          <a:p>
            <a:r>
              <a:rPr lang="fr-FR" sz="1000" dirty="0" smtClean="0">
                <a:solidFill>
                  <a:schemeClr val="tx2"/>
                </a:solidFill>
              </a:rPr>
              <a:t>- 1 interface d’acquit sirène</a:t>
            </a:r>
            <a:endParaRPr lang="en-GB" sz="1000" dirty="0" smtClean="0">
              <a:solidFill>
                <a:schemeClr val="tx2"/>
              </a:solidFill>
            </a:endParaRPr>
          </a:p>
          <a:p>
            <a:r>
              <a:rPr lang="fr-FR" sz="1000" dirty="0" smtClean="0">
                <a:solidFill>
                  <a:schemeClr val="tx2"/>
                </a:solidFill>
              </a:rPr>
              <a:t>- la pose des chemins de câble et des câbles nécessaires à l’installation</a:t>
            </a:r>
            <a:endParaRPr lang="en-GB" sz="1000" dirty="0" smtClean="0">
              <a:solidFill>
                <a:schemeClr val="tx2"/>
              </a:solidFill>
            </a:endParaRPr>
          </a:p>
          <a:p>
            <a:r>
              <a:rPr lang="fr-FR" sz="1000" dirty="0" smtClean="0">
                <a:solidFill>
                  <a:schemeClr val="tx2"/>
                </a:solidFill>
              </a:rPr>
              <a:t>- 1 électrovanne avec leur liaison 3 x 1.5</a:t>
            </a:r>
            <a:endParaRPr lang="en-GB" sz="1000" dirty="0" smtClean="0">
              <a:solidFill>
                <a:schemeClr val="tx2"/>
              </a:solidFill>
            </a:endParaRPr>
          </a:p>
          <a:p>
            <a:r>
              <a:rPr lang="fr-FR" sz="1000" dirty="0" smtClean="0">
                <a:solidFill>
                  <a:schemeClr val="tx2"/>
                </a:solidFill>
              </a:rPr>
              <a:t>- 1 coupure électrique avec leurs liaisons NG4</a:t>
            </a:r>
            <a:endParaRPr lang="en-GB" sz="1000" dirty="0" smtClean="0">
              <a:solidFill>
                <a:schemeClr val="tx2"/>
              </a:solidFill>
            </a:endParaRPr>
          </a:p>
          <a:p>
            <a:r>
              <a:rPr lang="fr-FR" sz="1000" dirty="0" smtClean="0">
                <a:solidFill>
                  <a:schemeClr val="tx2"/>
                </a:solidFill>
              </a:rPr>
              <a:t>- 1 commande ventilation/extraction</a:t>
            </a:r>
            <a:endParaRPr lang="en-GB" sz="1000" dirty="0" smtClean="0">
              <a:solidFill>
                <a:schemeClr val="tx2"/>
              </a:solidFill>
            </a:endParaRPr>
          </a:p>
          <a:p>
            <a:pPr>
              <a:buFontTx/>
              <a:buChar char="-"/>
            </a:pPr>
            <a:r>
              <a:rPr lang="fr-FR" sz="1000" dirty="0" smtClean="0">
                <a:solidFill>
                  <a:schemeClr val="tx2"/>
                </a:solidFill>
              </a:rPr>
              <a:t>1 mode maintenance </a:t>
            </a:r>
          </a:p>
          <a:p>
            <a:pPr>
              <a:buFontTx/>
              <a:buChar char="-"/>
            </a:pPr>
            <a:endParaRPr lang="fr-FR" sz="1000" dirty="0" smtClean="0">
              <a:solidFill>
                <a:schemeClr val="tx2"/>
              </a:solidFill>
            </a:endParaRPr>
          </a:p>
          <a:p>
            <a:r>
              <a:rPr lang="fr-FR" sz="1400" dirty="0" smtClean="0">
                <a:solidFill>
                  <a:schemeClr val="tx2"/>
                </a:solidFill>
              </a:rPr>
              <a:t>Montant HT de l’ensemble : </a:t>
            </a:r>
            <a:r>
              <a:rPr lang="fr-FR" sz="1400" b="1" dirty="0" smtClean="0">
                <a:solidFill>
                  <a:schemeClr val="tx2"/>
                </a:solidFill>
              </a:rPr>
              <a:t>30 384,42</a:t>
            </a:r>
            <a:r>
              <a:rPr lang="fr-FR" sz="1400" dirty="0" smtClean="0">
                <a:solidFill>
                  <a:schemeClr val="tx2"/>
                </a:solidFill>
              </a:rPr>
              <a:t> </a:t>
            </a:r>
            <a:r>
              <a:rPr lang="fr-FR" sz="1400" b="1" dirty="0" smtClean="0">
                <a:solidFill>
                  <a:schemeClr val="tx2"/>
                </a:solidFill>
              </a:rPr>
              <a:t>Euros</a:t>
            </a:r>
            <a:endParaRPr lang="en-GB" sz="1400" dirty="0" smtClean="0">
              <a:solidFill>
                <a:schemeClr val="tx2"/>
              </a:solidFill>
            </a:endParaRPr>
          </a:p>
          <a:p>
            <a:endParaRPr lang="en-GB" sz="1400" dirty="0" smtClean="0">
              <a:solidFill>
                <a:schemeClr val="tx2"/>
              </a:solidFill>
            </a:endParaRPr>
          </a:p>
          <a:p>
            <a:endParaRPr lang="en-GB" sz="1400" dirty="0">
              <a:solidFill>
                <a:schemeClr val="tx2"/>
              </a:solidFill>
            </a:endParaRPr>
          </a:p>
        </p:txBody>
      </p:sp>
      <p:sp>
        <p:nvSpPr>
          <p:cNvPr id="2" name="Rectangle 1"/>
          <p:cNvSpPr/>
          <p:nvPr/>
        </p:nvSpPr>
        <p:spPr>
          <a:xfrm>
            <a:off x="1428728" y="285728"/>
            <a:ext cx="6306535" cy="461665"/>
          </a:xfrm>
          <a:prstGeom prst="rect">
            <a:avLst/>
          </a:prstGeom>
        </p:spPr>
        <p:txBody>
          <a:bodyPr wrap="none">
            <a:spAutoFit/>
          </a:bodyPr>
          <a:lstStyle/>
          <a:p>
            <a:pPr>
              <a:defRPr/>
            </a:pPr>
            <a:r>
              <a:rPr lang="en-GB" sz="2400" b="1" dirty="0">
                <a:solidFill>
                  <a:schemeClr val="tx2"/>
                </a:solidFill>
                <a:effectLst>
                  <a:outerShdw blurRad="38100" dist="38100" dir="2700000" algn="tl">
                    <a:srgbClr val="000000">
                      <a:alpha val="43137"/>
                    </a:srgbClr>
                  </a:outerShdw>
                </a:effectLst>
              </a:rPr>
              <a:t>Gas Detector </a:t>
            </a:r>
            <a:r>
              <a:rPr lang="en-GB" sz="2400" b="1" dirty="0" smtClean="0">
                <a:solidFill>
                  <a:schemeClr val="tx2"/>
                </a:solidFill>
                <a:effectLst>
                  <a:outerShdw blurRad="38100" dist="38100" dir="2700000" algn="tl">
                    <a:srgbClr val="000000">
                      <a:alpha val="43137"/>
                    </a:srgbClr>
                  </a:outerShdw>
                </a:effectLst>
              </a:rPr>
              <a:t>Lab infrastructure – </a:t>
            </a:r>
            <a:r>
              <a:rPr lang="en-GB" sz="2400" b="1" dirty="0" err="1" smtClean="0">
                <a:solidFill>
                  <a:schemeClr val="tx2"/>
                </a:solidFill>
                <a:effectLst>
                  <a:outerShdw blurRad="38100" dist="38100" dir="2700000" algn="tl">
                    <a:srgbClr val="000000">
                      <a:alpha val="43137"/>
                    </a:srgbClr>
                  </a:outerShdw>
                </a:effectLst>
              </a:rPr>
              <a:t>bld</a:t>
            </a:r>
            <a:r>
              <a:rPr lang="en-GB" sz="2400" b="1" dirty="0" smtClean="0">
                <a:solidFill>
                  <a:schemeClr val="tx2"/>
                </a:solidFill>
                <a:effectLst>
                  <a:outerShdw blurRad="38100" dist="38100" dir="2700000" algn="tl">
                    <a:srgbClr val="000000">
                      <a:alpha val="43137"/>
                    </a:srgbClr>
                  </a:outerShdw>
                </a:effectLst>
              </a:rPr>
              <a:t> 154 </a:t>
            </a:r>
            <a:endParaRPr lang="en-GB" sz="2400" dirty="0">
              <a:effectLst>
                <a:outerShdw blurRad="38100" dist="38100" dir="2700000" algn="tl">
                  <a:srgbClr val="000000">
                    <a:alpha val="43137"/>
                  </a:srgbClr>
                </a:outerShdw>
              </a:effectLst>
            </a:endParaRPr>
          </a:p>
        </p:txBody>
      </p:sp>
      <p:pic>
        <p:nvPicPr>
          <p:cNvPr id="13315" name="Picture 2" descr="New_Lab_design"/>
          <p:cNvPicPr>
            <a:picLocks noChangeAspect="1" noChangeArrowheads="1"/>
          </p:cNvPicPr>
          <p:nvPr/>
        </p:nvPicPr>
        <p:blipFill>
          <a:blip r:embed="rId2"/>
          <a:srcRect/>
          <a:stretch>
            <a:fillRect/>
          </a:stretch>
        </p:blipFill>
        <p:spPr bwMode="auto">
          <a:xfrm>
            <a:off x="2071670" y="1142984"/>
            <a:ext cx="2214578" cy="1983787"/>
          </a:xfrm>
          <a:prstGeom prst="rect">
            <a:avLst/>
          </a:prstGeom>
          <a:noFill/>
          <a:ln w="9525">
            <a:noFill/>
            <a:miter lim="800000"/>
            <a:headEnd/>
            <a:tailEnd/>
          </a:ln>
        </p:spPr>
      </p:pic>
      <p:pic>
        <p:nvPicPr>
          <p:cNvPr id="13316" name="Picture 3" descr="oct02-database"/>
          <p:cNvPicPr>
            <a:picLocks noChangeAspect="1" noChangeArrowheads="1"/>
          </p:cNvPicPr>
          <p:nvPr/>
        </p:nvPicPr>
        <p:blipFill>
          <a:blip r:embed="rId3"/>
          <a:srcRect/>
          <a:stretch>
            <a:fillRect/>
          </a:stretch>
        </p:blipFill>
        <p:spPr bwMode="auto">
          <a:xfrm>
            <a:off x="4286248" y="928670"/>
            <a:ext cx="2286000" cy="1524000"/>
          </a:xfrm>
          <a:prstGeom prst="rect">
            <a:avLst/>
          </a:prstGeom>
          <a:noFill/>
          <a:ln w="9525">
            <a:noFill/>
            <a:miter lim="800000"/>
            <a:headEnd/>
            <a:tailEnd/>
          </a:ln>
        </p:spPr>
      </p:pic>
      <p:pic>
        <p:nvPicPr>
          <p:cNvPr id="13320" name="Picture 13" descr="PB030184.JPG"/>
          <p:cNvPicPr>
            <a:picLocks noChangeAspect="1"/>
          </p:cNvPicPr>
          <p:nvPr/>
        </p:nvPicPr>
        <p:blipFill>
          <a:blip r:embed="rId4"/>
          <a:srcRect/>
          <a:stretch>
            <a:fillRect/>
          </a:stretch>
        </p:blipFill>
        <p:spPr bwMode="auto">
          <a:xfrm>
            <a:off x="6858016" y="928670"/>
            <a:ext cx="2000250" cy="1500188"/>
          </a:xfrm>
          <a:prstGeom prst="rect">
            <a:avLst/>
          </a:prstGeom>
          <a:noFill/>
          <a:ln w="9525">
            <a:noFill/>
            <a:miter lim="800000"/>
            <a:headEnd/>
            <a:tailEnd/>
          </a:ln>
        </p:spPr>
      </p:pic>
      <p:pic>
        <p:nvPicPr>
          <p:cNvPr id="14" name="Picture 13" descr="extraction.jpg"/>
          <p:cNvPicPr>
            <a:picLocks noChangeAspect="1"/>
          </p:cNvPicPr>
          <p:nvPr/>
        </p:nvPicPr>
        <p:blipFill>
          <a:blip r:embed="rId5"/>
          <a:stretch>
            <a:fillRect/>
          </a:stretch>
        </p:blipFill>
        <p:spPr>
          <a:xfrm>
            <a:off x="4500562" y="2643182"/>
            <a:ext cx="4429156" cy="3270761"/>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anilo_title.jpg"/>
          <p:cNvPicPr>
            <a:picLocks noChangeAspect="1"/>
          </p:cNvPicPr>
          <p:nvPr/>
        </p:nvPicPr>
        <p:blipFill>
          <a:blip r:embed="rId2"/>
          <a:stretch>
            <a:fillRect/>
          </a:stretch>
        </p:blipFill>
        <p:spPr>
          <a:xfrm>
            <a:off x="5357818" y="928670"/>
            <a:ext cx="3239985" cy="2428892"/>
          </a:xfrm>
          <a:prstGeom prst="rect">
            <a:avLst/>
          </a:prstGeom>
        </p:spPr>
      </p:pic>
      <p:pic>
        <p:nvPicPr>
          <p:cNvPr id="3" name="Picture 2" descr="gabriele_poster.jpg"/>
          <p:cNvPicPr>
            <a:picLocks noChangeAspect="1"/>
          </p:cNvPicPr>
          <p:nvPr/>
        </p:nvPicPr>
        <p:blipFill>
          <a:blip r:embed="rId3"/>
          <a:stretch>
            <a:fillRect/>
          </a:stretch>
        </p:blipFill>
        <p:spPr>
          <a:xfrm>
            <a:off x="571472" y="785793"/>
            <a:ext cx="2071702" cy="2925015"/>
          </a:xfrm>
          <a:prstGeom prst="rect">
            <a:avLst/>
          </a:prstGeom>
        </p:spPr>
      </p:pic>
      <p:pic>
        <p:nvPicPr>
          <p:cNvPr id="4" name="Picture 3" descr="marco_poster.jpg"/>
          <p:cNvPicPr>
            <a:picLocks noChangeAspect="1"/>
          </p:cNvPicPr>
          <p:nvPr/>
        </p:nvPicPr>
        <p:blipFill>
          <a:blip r:embed="rId4"/>
          <a:stretch>
            <a:fillRect/>
          </a:stretch>
        </p:blipFill>
        <p:spPr>
          <a:xfrm>
            <a:off x="2857488" y="785794"/>
            <a:ext cx="2062584" cy="2928958"/>
          </a:xfrm>
          <a:prstGeom prst="rect">
            <a:avLst/>
          </a:prstGeom>
        </p:spPr>
      </p:pic>
      <p:pic>
        <p:nvPicPr>
          <p:cNvPr id="5" name="Picture 4" descr="serge_poster.jpg"/>
          <p:cNvPicPr>
            <a:picLocks noChangeAspect="1"/>
          </p:cNvPicPr>
          <p:nvPr/>
        </p:nvPicPr>
        <p:blipFill>
          <a:blip r:embed="rId5"/>
          <a:stretch>
            <a:fillRect/>
          </a:stretch>
        </p:blipFill>
        <p:spPr>
          <a:xfrm>
            <a:off x="571472" y="3786190"/>
            <a:ext cx="2071702" cy="2944462"/>
          </a:xfrm>
          <a:prstGeom prst="rect">
            <a:avLst/>
          </a:prstGeom>
        </p:spPr>
      </p:pic>
      <p:pic>
        <p:nvPicPr>
          <p:cNvPr id="6" name="Picture 5" descr="mateo_poster.jpg"/>
          <p:cNvPicPr>
            <a:picLocks noChangeAspect="1"/>
          </p:cNvPicPr>
          <p:nvPr/>
        </p:nvPicPr>
        <p:blipFill>
          <a:blip r:embed="rId6"/>
          <a:stretch>
            <a:fillRect/>
          </a:stretch>
        </p:blipFill>
        <p:spPr>
          <a:xfrm>
            <a:off x="2857488" y="3786190"/>
            <a:ext cx="2063515" cy="2857520"/>
          </a:xfrm>
          <a:prstGeom prst="rect">
            <a:avLst/>
          </a:prstGeom>
        </p:spPr>
      </p:pic>
      <p:sp>
        <p:nvSpPr>
          <p:cNvPr id="7" name="TextBox 6"/>
          <p:cNvSpPr txBox="1"/>
          <p:nvPr/>
        </p:nvSpPr>
        <p:spPr>
          <a:xfrm>
            <a:off x="5214942" y="3564791"/>
            <a:ext cx="3643306" cy="3293209"/>
          </a:xfrm>
          <a:prstGeom prst="rect">
            <a:avLst/>
          </a:prstGeom>
          <a:noFill/>
        </p:spPr>
        <p:txBody>
          <a:bodyPr wrap="square" rtlCol="0">
            <a:spAutoFit/>
          </a:bodyPr>
          <a:lstStyle/>
          <a:p>
            <a:r>
              <a:rPr lang="en-US" sz="1000" dirty="0" smtClean="0"/>
              <a:t>Dear Colleagues,</a:t>
            </a:r>
            <a:endParaRPr lang="en-GB" sz="1000" dirty="0" smtClean="0"/>
          </a:p>
          <a:p>
            <a:r>
              <a:rPr lang="en-US" sz="1000" dirty="0" smtClean="0"/>
              <a:t> </a:t>
            </a:r>
            <a:endParaRPr lang="en-GB" sz="1000" dirty="0" smtClean="0"/>
          </a:p>
          <a:p>
            <a:r>
              <a:rPr lang="en-US" sz="1000" dirty="0" smtClean="0"/>
              <a:t>It is my pleasure to inform you that the talk </a:t>
            </a:r>
            <a:r>
              <a:rPr lang="en-US" sz="1000" u="sng" dirty="0" smtClean="0">
                <a:hlinkClick r:id="rId7"/>
              </a:rPr>
              <a:t>“Activity of CERN and LNF Groups on Large Area GEM Detectors”</a:t>
            </a:r>
            <a:r>
              <a:rPr lang="en-US" sz="1000" dirty="0" smtClean="0"/>
              <a:t>, presented by Danilo Domenici (LNF-Frascati) on behalf of the RD51 Collaboration at the </a:t>
            </a:r>
            <a:r>
              <a:rPr lang="en-US" sz="1000" u="sng" dirty="0" smtClean="0">
                <a:hlinkClick r:id="rId8"/>
              </a:rPr>
              <a:t>"Frontier Detectors for Frontier Physics - 11th Pisa Meeting on Advanced Detectors"</a:t>
            </a:r>
            <a:r>
              <a:rPr lang="en-US" sz="1000" dirty="0" smtClean="0"/>
              <a:t>, held in Isola d'Elba, Italy, has won the "Young Scientist Award" for the "contribution to the development and test of large area planar and cylindrical Gas Electron Multiplier detectors (GEM) </a:t>
            </a:r>
            <a:r>
              <a:rPr lang="en-US" sz="1000" b="1" dirty="0" smtClean="0"/>
              <a:t>in view of their use for various detector upgrades at SLHC and KLOE at LNF-Frascati</a:t>
            </a:r>
            <a:r>
              <a:rPr lang="en-US" sz="1000" dirty="0" smtClean="0"/>
              <a:t>”. I hope that this Award will motivate even stronger our younger collaborators to devote their efforts to the MPGD developments.</a:t>
            </a:r>
            <a:endParaRPr lang="en-GB" sz="1000" dirty="0" smtClean="0"/>
          </a:p>
          <a:p>
            <a:r>
              <a:rPr lang="en-US" sz="1000" dirty="0" smtClean="0"/>
              <a:t> </a:t>
            </a:r>
            <a:endParaRPr lang="en-GB" sz="1000" dirty="0" smtClean="0"/>
          </a:p>
          <a:p>
            <a:r>
              <a:rPr lang="en-US" sz="1000" dirty="0" smtClean="0"/>
              <a:t>Congratulations !</a:t>
            </a:r>
            <a:endParaRPr lang="en-GB" sz="1000" dirty="0" smtClean="0"/>
          </a:p>
          <a:p>
            <a:r>
              <a:rPr lang="en-US" sz="1000" dirty="0" smtClean="0"/>
              <a:t> </a:t>
            </a:r>
            <a:endParaRPr lang="en-GB" sz="1000" dirty="0" smtClean="0"/>
          </a:p>
          <a:p>
            <a:r>
              <a:rPr lang="en-US" sz="1000" dirty="0" smtClean="0"/>
              <a:t> </a:t>
            </a:r>
            <a:endParaRPr lang="en-GB" sz="1000" dirty="0" smtClean="0"/>
          </a:p>
          <a:p>
            <a:r>
              <a:rPr lang="en-GB" sz="1000" u="sng" dirty="0" smtClean="0">
                <a:hlinkClick r:id="rId9"/>
              </a:rPr>
              <a:t>Leszek Ropelewski</a:t>
            </a:r>
            <a:endParaRPr lang="en-GB" sz="1000" dirty="0" smtClean="0"/>
          </a:p>
          <a:p>
            <a:endParaRPr lang="en-GB" dirty="0"/>
          </a:p>
        </p:txBody>
      </p:sp>
      <p:sp>
        <p:nvSpPr>
          <p:cNvPr id="8" name="Text Box 6"/>
          <p:cNvSpPr txBox="1">
            <a:spLocks noChangeArrowheads="1"/>
          </p:cNvSpPr>
          <p:nvPr/>
        </p:nvSpPr>
        <p:spPr bwMode="auto">
          <a:xfrm>
            <a:off x="3786182" y="214290"/>
            <a:ext cx="1449884" cy="461665"/>
          </a:xfrm>
          <a:prstGeom prst="rect">
            <a:avLst/>
          </a:prstGeom>
          <a:noFill/>
          <a:ln w="9525">
            <a:noFill/>
            <a:miter lim="800000"/>
            <a:headEnd/>
            <a:tailEnd/>
          </a:ln>
          <a:effectLst/>
        </p:spPr>
        <p:txBody>
          <a:bodyPr wrap="none">
            <a:spAutoFit/>
          </a:bodyPr>
          <a:lstStyle/>
          <a:p>
            <a:pPr fontAlgn="auto">
              <a:spcBef>
                <a:spcPts val="0"/>
              </a:spcBef>
              <a:spcAft>
                <a:spcPts val="0"/>
              </a:spcAft>
              <a:defRPr/>
            </a:pPr>
            <a:r>
              <a:rPr lang="en-US" sz="2400" b="1" dirty="0" smtClean="0">
                <a:solidFill>
                  <a:srgbClr val="002060"/>
                </a:solidFill>
                <a:effectLst>
                  <a:outerShdw blurRad="38100" dist="38100" dir="2700000" algn="tl">
                    <a:srgbClr val="000000">
                      <a:alpha val="43137"/>
                    </a:srgbClr>
                  </a:outerShdw>
                </a:effectLst>
                <a:latin typeface="+mn-lt"/>
                <a:cs typeface="Arial" pitchFamily="34" charset="0"/>
              </a:rPr>
              <a:t>Education</a:t>
            </a:r>
            <a:endParaRPr lang="en-US" sz="2400" b="1" dirty="0">
              <a:solidFill>
                <a:srgbClr val="002060"/>
              </a:solidFill>
              <a:effectLst>
                <a:outerShdw blurRad="38100" dist="38100" dir="2700000" algn="tl">
                  <a:srgbClr val="000000">
                    <a:alpha val="43137"/>
                  </a:srgbClr>
                </a:outerShdw>
              </a:effectLst>
              <a:latin typeface="+mn-lt"/>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PGD2009_poster.jpg"/>
          <p:cNvPicPr>
            <a:picLocks noChangeAspect="1"/>
          </p:cNvPicPr>
          <p:nvPr/>
        </p:nvPicPr>
        <p:blipFill>
          <a:blip r:embed="rId2"/>
          <a:stretch>
            <a:fillRect/>
          </a:stretch>
        </p:blipFill>
        <p:spPr>
          <a:xfrm>
            <a:off x="0" y="0"/>
            <a:ext cx="9144000" cy="6447453"/>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Box 1"/>
          <p:cNvSpPr txBox="1">
            <a:spLocks noChangeArrowheads="1"/>
          </p:cNvSpPr>
          <p:nvPr/>
        </p:nvSpPr>
        <p:spPr bwMode="auto">
          <a:xfrm>
            <a:off x="642910" y="394692"/>
            <a:ext cx="8001000" cy="6647974"/>
          </a:xfrm>
          <a:prstGeom prst="rect">
            <a:avLst/>
          </a:prstGeom>
          <a:noFill/>
          <a:ln w="9525">
            <a:noFill/>
            <a:miter lim="800000"/>
            <a:headEnd/>
            <a:tailEnd/>
          </a:ln>
        </p:spPr>
        <p:txBody>
          <a:bodyPr wrap="square">
            <a:spAutoFit/>
          </a:bodyPr>
          <a:lstStyle/>
          <a:p>
            <a:pPr>
              <a:buClr>
                <a:schemeClr val="tx2"/>
              </a:buClr>
              <a:buFont typeface="Arial" charset="0"/>
              <a:buChar char="•"/>
            </a:pPr>
            <a:r>
              <a:rPr lang="en-GB" dirty="0">
                <a:solidFill>
                  <a:srgbClr val="002060"/>
                </a:solidFill>
                <a:latin typeface="Calibri" pitchFamily="34" charset="0"/>
              </a:rPr>
              <a:t> </a:t>
            </a:r>
            <a:r>
              <a:rPr lang="en-GB" dirty="0">
                <a:latin typeface="Calibri" pitchFamily="34" charset="0"/>
              </a:rPr>
              <a:t>CERN MPGD workshop  (10-11 September 2007)</a:t>
            </a:r>
          </a:p>
          <a:p>
            <a:pPr>
              <a:buClr>
                <a:schemeClr val="tx2"/>
              </a:buClr>
            </a:pPr>
            <a:r>
              <a:rPr lang="en-GB" dirty="0">
                <a:solidFill>
                  <a:srgbClr val="002060"/>
                </a:solidFill>
                <a:latin typeface="Calibri" pitchFamily="34" charset="0"/>
              </a:rPr>
              <a:t>   </a:t>
            </a:r>
            <a:r>
              <a:rPr lang="en-GB" sz="1200" dirty="0">
                <a:solidFill>
                  <a:srgbClr val="002060"/>
                </a:solidFill>
                <a:latin typeface="Calibri" pitchFamily="34" charset="0"/>
                <a:hlinkClick r:id="rId2"/>
              </a:rPr>
              <a:t>Micro Pattern Gas Detectors. Towards an R&amp;D Collaboration. (10-11 September 2007)</a:t>
            </a:r>
            <a:endParaRPr lang="en-GB" sz="1200" dirty="0">
              <a:solidFill>
                <a:srgbClr val="002060"/>
              </a:solidFill>
              <a:latin typeface="Calibri" pitchFamily="34" charset="0"/>
            </a:endParaRPr>
          </a:p>
          <a:p>
            <a:pPr>
              <a:buClr>
                <a:schemeClr val="tx2"/>
              </a:buClr>
              <a:buFont typeface="Arial" charset="0"/>
              <a:buChar char="•"/>
            </a:pPr>
            <a:r>
              <a:rPr lang="en-GB" dirty="0">
                <a:solidFill>
                  <a:srgbClr val="002060"/>
                </a:solidFill>
                <a:latin typeface="Calibri" pitchFamily="34" charset="0"/>
              </a:rPr>
              <a:t> </a:t>
            </a:r>
            <a:r>
              <a:rPr lang="en-GB" dirty="0">
                <a:latin typeface="Calibri" pitchFamily="34" charset="0"/>
              </a:rPr>
              <a:t>1</a:t>
            </a:r>
            <a:r>
              <a:rPr lang="en-GB" baseline="30000" dirty="0">
                <a:latin typeface="Calibri" pitchFamily="34" charset="0"/>
              </a:rPr>
              <a:t>st</a:t>
            </a:r>
            <a:r>
              <a:rPr lang="en-GB" dirty="0">
                <a:latin typeface="Calibri" pitchFamily="34" charset="0"/>
              </a:rPr>
              <a:t> draft of the proposal presentation during Nikhef meeting (17 April 2008)</a:t>
            </a:r>
          </a:p>
          <a:p>
            <a:pPr>
              <a:buClr>
                <a:schemeClr val="tx2"/>
              </a:buClr>
            </a:pPr>
            <a:r>
              <a:rPr lang="en-GB" dirty="0">
                <a:solidFill>
                  <a:srgbClr val="002060"/>
                </a:solidFill>
                <a:latin typeface="Calibri" pitchFamily="34" charset="0"/>
              </a:rPr>
              <a:t>   </a:t>
            </a:r>
            <a:r>
              <a:rPr lang="en-GB" sz="1200" dirty="0">
                <a:solidFill>
                  <a:srgbClr val="002060"/>
                </a:solidFill>
                <a:latin typeface="Calibri" pitchFamily="34" charset="0"/>
                <a:hlinkClick r:id="rId3"/>
              </a:rPr>
              <a:t>Micro-Pattern Gas Detectors (RD-51) Workshop, Nikhef, April 16-18, 2008</a:t>
            </a:r>
            <a:endParaRPr lang="en-GB" sz="1200" dirty="0">
              <a:solidFill>
                <a:srgbClr val="002060"/>
              </a:solidFill>
              <a:latin typeface="Calibri" pitchFamily="34" charset="0"/>
            </a:endParaRPr>
          </a:p>
          <a:p>
            <a:pPr>
              <a:buClr>
                <a:schemeClr val="tx2"/>
              </a:buClr>
            </a:pPr>
            <a:r>
              <a:rPr lang="en-GB" sz="1200" dirty="0">
                <a:solidFill>
                  <a:srgbClr val="002060"/>
                </a:solidFill>
                <a:latin typeface="Calibri" pitchFamily="34" charset="0"/>
              </a:rPr>
              <a:t>    </a:t>
            </a:r>
            <a:r>
              <a:rPr lang="en-GB" sz="1200" dirty="0">
                <a:solidFill>
                  <a:srgbClr val="002060"/>
                </a:solidFill>
                <a:latin typeface="Calibri" pitchFamily="34" charset="0"/>
                <a:hlinkClick r:id="rId4"/>
              </a:rPr>
              <a:t>Gas detectors advance into a second century - CERN Courier</a:t>
            </a:r>
            <a:endParaRPr lang="en-GB" sz="1200" dirty="0">
              <a:solidFill>
                <a:srgbClr val="002060"/>
              </a:solidFill>
              <a:latin typeface="Calibri" pitchFamily="34" charset="0"/>
            </a:endParaRPr>
          </a:p>
          <a:p>
            <a:pPr>
              <a:buClr>
                <a:schemeClr val="tx2"/>
              </a:buClr>
              <a:buFont typeface="Arial" charset="0"/>
              <a:buChar char="•"/>
            </a:pPr>
            <a:r>
              <a:rPr lang="en-GB" dirty="0">
                <a:solidFill>
                  <a:srgbClr val="002060"/>
                </a:solidFill>
                <a:latin typeface="Calibri" pitchFamily="34" charset="0"/>
              </a:rPr>
              <a:t> </a:t>
            </a:r>
            <a:r>
              <a:rPr lang="en-GB" dirty="0">
                <a:latin typeface="Calibri" pitchFamily="34" charset="0"/>
              </a:rPr>
              <a:t>Collaboration and Management Board meetings in Amsterdam (17-18 April 2008)</a:t>
            </a:r>
          </a:p>
          <a:p>
            <a:pPr>
              <a:buClr>
                <a:schemeClr val="tx2"/>
              </a:buClr>
              <a:buFont typeface="Arial" charset="0"/>
              <a:buChar char="•"/>
            </a:pPr>
            <a:r>
              <a:rPr lang="en-GB" dirty="0">
                <a:latin typeface="Calibri" pitchFamily="34" charset="0"/>
              </a:rPr>
              <a:t> Conveners and Management Board meetings (10+15</a:t>
            </a:r>
            <a:r>
              <a:rPr lang="en-GB" dirty="0" smtClean="0">
                <a:latin typeface="Calibri" pitchFamily="34" charset="0"/>
              </a:rPr>
              <a:t>) </a:t>
            </a:r>
            <a:r>
              <a:rPr lang="en-GB" sz="1200" dirty="0" smtClean="0">
                <a:latin typeface="Calibri" pitchFamily="34" charset="0"/>
                <a:hlinkClick r:id="rId5"/>
              </a:rPr>
              <a:t>RD51 MB meeting (19 February 2009)</a:t>
            </a:r>
            <a:endParaRPr lang="en-GB" sz="1200" dirty="0">
              <a:latin typeface="Calibri" pitchFamily="34" charset="0"/>
            </a:endParaRPr>
          </a:p>
          <a:p>
            <a:pPr>
              <a:buClr>
                <a:schemeClr val="tx2"/>
              </a:buClr>
              <a:buFont typeface="Arial" charset="0"/>
              <a:buChar char="•"/>
            </a:pPr>
            <a:r>
              <a:rPr lang="en-GB" dirty="0">
                <a:latin typeface="Calibri" pitchFamily="34" charset="0"/>
              </a:rPr>
              <a:t> Proposal sent to CB members (23 June 2008)</a:t>
            </a:r>
          </a:p>
          <a:p>
            <a:pPr>
              <a:buClr>
                <a:schemeClr val="tx2"/>
              </a:buClr>
              <a:buFont typeface="Arial" charset="0"/>
              <a:buChar char="•"/>
            </a:pPr>
            <a:r>
              <a:rPr lang="en-GB" dirty="0">
                <a:latin typeface="Calibri" pitchFamily="34" charset="0"/>
              </a:rPr>
              <a:t> Proposal presentation in LHCC open session (2 July 2008)</a:t>
            </a:r>
          </a:p>
          <a:p>
            <a:pPr>
              <a:buClr>
                <a:schemeClr val="tx2"/>
              </a:buClr>
            </a:pPr>
            <a:r>
              <a:rPr lang="en-GB" dirty="0">
                <a:solidFill>
                  <a:srgbClr val="002060"/>
                </a:solidFill>
                <a:latin typeface="Calibri" pitchFamily="34" charset="0"/>
              </a:rPr>
              <a:t>   </a:t>
            </a:r>
            <a:r>
              <a:rPr lang="en-GB" sz="1200" dirty="0">
                <a:solidFill>
                  <a:srgbClr val="002060"/>
                </a:solidFill>
                <a:latin typeface="Calibri" pitchFamily="34" charset="0"/>
                <a:hlinkClick r:id="rId6"/>
              </a:rPr>
              <a:t>94th LHCC Meeting Agenda (02-03 July 2008)</a:t>
            </a:r>
            <a:endParaRPr lang="en-GB" sz="1200" dirty="0">
              <a:solidFill>
                <a:srgbClr val="002060"/>
              </a:solidFill>
              <a:latin typeface="Calibri" pitchFamily="34" charset="0"/>
            </a:endParaRPr>
          </a:p>
          <a:p>
            <a:pPr>
              <a:buClr>
                <a:schemeClr val="tx2"/>
              </a:buClr>
            </a:pPr>
            <a:r>
              <a:rPr lang="en-GB" sz="1200" dirty="0">
                <a:solidFill>
                  <a:srgbClr val="002060"/>
                </a:solidFill>
                <a:latin typeface="Calibri" pitchFamily="34" charset="0"/>
              </a:rPr>
              <a:t>    </a:t>
            </a:r>
            <a:r>
              <a:rPr lang="en-GB" sz="1200" dirty="0">
                <a:solidFill>
                  <a:srgbClr val="002060"/>
                </a:solidFill>
                <a:latin typeface="Calibri" pitchFamily="34" charset="0"/>
                <a:hlinkClick r:id="rId7"/>
              </a:rPr>
              <a:t>CERN‐LHCC‐2008‐011 (LHCC‐P‐011)</a:t>
            </a:r>
            <a:endParaRPr lang="en-GB" sz="1200" dirty="0">
              <a:solidFill>
                <a:srgbClr val="002060"/>
              </a:solidFill>
              <a:latin typeface="Calibri" pitchFamily="34" charset="0"/>
            </a:endParaRPr>
          </a:p>
          <a:p>
            <a:pPr>
              <a:buClr>
                <a:schemeClr val="tx2"/>
              </a:buClr>
              <a:buFont typeface="Arial" charset="0"/>
              <a:buChar char="•"/>
            </a:pPr>
            <a:r>
              <a:rPr lang="en-GB" dirty="0">
                <a:solidFill>
                  <a:srgbClr val="002060"/>
                </a:solidFill>
                <a:latin typeface="Calibri" pitchFamily="34" charset="0"/>
              </a:rPr>
              <a:t> </a:t>
            </a:r>
            <a:r>
              <a:rPr lang="en-GB" dirty="0">
                <a:latin typeface="Calibri" pitchFamily="34" charset="0"/>
              </a:rPr>
              <a:t>Meeting with LHCC referees (23 September 2008)</a:t>
            </a:r>
          </a:p>
          <a:p>
            <a:pPr>
              <a:buClr>
                <a:schemeClr val="tx2"/>
              </a:buClr>
            </a:pPr>
            <a:r>
              <a:rPr lang="en-GB" dirty="0">
                <a:solidFill>
                  <a:srgbClr val="002060"/>
                </a:solidFill>
                <a:latin typeface="Calibri" pitchFamily="34" charset="0"/>
              </a:rPr>
              <a:t>   </a:t>
            </a:r>
            <a:r>
              <a:rPr lang="en-GB" sz="1200" dirty="0">
                <a:solidFill>
                  <a:srgbClr val="002060"/>
                </a:solidFill>
                <a:latin typeface="Calibri" pitchFamily="34" charset="0"/>
                <a:hlinkClick r:id="rId8"/>
              </a:rPr>
              <a:t>Meeting with LHCC referees (23 September 2008)</a:t>
            </a:r>
            <a:endParaRPr lang="en-GB" sz="1200" dirty="0">
              <a:latin typeface="Calibri" pitchFamily="34" charset="0"/>
            </a:endParaRPr>
          </a:p>
          <a:p>
            <a:pPr>
              <a:buClr>
                <a:schemeClr val="tx2"/>
              </a:buClr>
              <a:buFont typeface="Arial" charset="0"/>
              <a:buChar char="•"/>
            </a:pPr>
            <a:r>
              <a:rPr lang="en-GB" dirty="0">
                <a:solidFill>
                  <a:srgbClr val="002060"/>
                </a:solidFill>
                <a:latin typeface="Calibri" pitchFamily="34" charset="0"/>
              </a:rPr>
              <a:t> </a:t>
            </a:r>
            <a:r>
              <a:rPr lang="en-GB" dirty="0">
                <a:latin typeface="Calibri" pitchFamily="34" charset="0"/>
              </a:rPr>
              <a:t>LHCC meeting closed session (24 September 2008) </a:t>
            </a:r>
            <a:r>
              <a:rPr lang="en-GB" sz="1200" dirty="0">
                <a:latin typeface="Calibri" pitchFamily="34" charset="0"/>
                <a:hlinkClick r:id="rId9"/>
              </a:rPr>
              <a:t>LHCC-095 minutes</a:t>
            </a:r>
            <a:endParaRPr lang="en-GB" sz="1200" dirty="0">
              <a:latin typeface="Calibri" pitchFamily="34" charset="0"/>
            </a:endParaRPr>
          </a:p>
          <a:p>
            <a:pPr>
              <a:buClr>
                <a:schemeClr val="tx2"/>
              </a:buClr>
              <a:buFont typeface="Arial" charset="0"/>
              <a:buChar char="•"/>
            </a:pPr>
            <a:r>
              <a:rPr lang="en-GB" dirty="0">
                <a:latin typeface="Calibri" pitchFamily="34" charset="0"/>
              </a:rPr>
              <a:t> 2</a:t>
            </a:r>
            <a:r>
              <a:rPr lang="en-GB" baseline="30000" dirty="0">
                <a:latin typeface="Calibri" pitchFamily="34" charset="0"/>
              </a:rPr>
              <a:t>nd</a:t>
            </a:r>
            <a:r>
              <a:rPr lang="en-GB" dirty="0">
                <a:latin typeface="Calibri" pitchFamily="34" charset="0"/>
              </a:rPr>
              <a:t> RD51 Collaboration meeting (Paris 13-15 October 2008)</a:t>
            </a:r>
          </a:p>
          <a:p>
            <a:pPr>
              <a:buClr>
                <a:schemeClr val="tx2"/>
              </a:buClr>
            </a:pPr>
            <a:r>
              <a:rPr lang="en-GB" dirty="0">
                <a:solidFill>
                  <a:srgbClr val="002060"/>
                </a:solidFill>
                <a:latin typeface="Calibri" pitchFamily="34" charset="0"/>
              </a:rPr>
              <a:t>   </a:t>
            </a:r>
            <a:r>
              <a:rPr lang="en-GB" sz="1200" dirty="0">
                <a:solidFill>
                  <a:srgbClr val="002060"/>
                </a:solidFill>
                <a:latin typeface="Calibri" pitchFamily="34" charset="0"/>
                <a:hlinkClick r:id="rId10"/>
              </a:rPr>
              <a:t>2nd RD51 Collaboration Meeting (13-15 October 2008)</a:t>
            </a:r>
            <a:r>
              <a:rPr lang="en-GB" sz="1200" dirty="0">
                <a:solidFill>
                  <a:srgbClr val="002060"/>
                </a:solidFill>
                <a:latin typeface="Calibri" pitchFamily="34" charset="0"/>
              </a:rPr>
              <a:t> </a:t>
            </a:r>
            <a:r>
              <a:rPr lang="en-GB" sz="1200" dirty="0">
                <a:latin typeface="Calibri" pitchFamily="34" charset="0"/>
              </a:rPr>
              <a:t>~100 participants; parallel session; ~60 presentations.</a:t>
            </a:r>
            <a:endParaRPr lang="en-GB" sz="1200" dirty="0">
              <a:solidFill>
                <a:srgbClr val="002060"/>
              </a:solidFill>
              <a:latin typeface="Calibri" pitchFamily="34" charset="0"/>
            </a:endParaRPr>
          </a:p>
          <a:p>
            <a:pPr>
              <a:buClr>
                <a:schemeClr val="tx2"/>
              </a:buClr>
              <a:buFont typeface="Arial" charset="0"/>
              <a:buChar char="•"/>
            </a:pPr>
            <a:r>
              <a:rPr lang="en-GB" dirty="0" smtClean="0">
                <a:latin typeface="Calibri" pitchFamily="34" charset="0"/>
              </a:rPr>
              <a:t> </a:t>
            </a:r>
            <a:r>
              <a:rPr lang="en-GB" b="1" dirty="0" smtClean="0">
                <a:latin typeface="Calibri" pitchFamily="34" charset="0"/>
              </a:rPr>
              <a:t>Research </a:t>
            </a:r>
            <a:r>
              <a:rPr lang="en-GB" b="1" dirty="0">
                <a:latin typeface="Calibri" pitchFamily="34" charset="0"/>
              </a:rPr>
              <a:t>Board </a:t>
            </a:r>
            <a:r>
              <a:rPr lang="en-GB" b="1" dirty="0" smtClean="0">
                <a:latin typeface="Calibri" pitchFamily="34" charset="0"/>
              </a:rPr>
              <a:t> approval(5 </a:t>
            </a:r>
            <a:r>
              <a:rPr lang="en-GB" b="1" dirty="0">
                <a:latin typeface="Calibri" pitchFamily="34" charset="0"/>
              </a:rPr>
              <a:t>December 2008</a:t>
            </a:r>
            <a:r>
              <a:rPr lang="en-GB" dirty="0" smtClean="0">
                <a:latin typeface="Calibri" pitchFamily="34" charset="0"/>
              </a:rPr>
              <a:t>) </a:t>
            </a:r>
            <a:r>
              <a:rPr lang="en-GB" sz="1200" dirty="0" smtClean="0">
                <a:latin typeface="Calibri" pitchFamily="34" charset="0"/>
                <a:hlinkClick r:id="rId11"/>
              </a:rPr>
              <a:t>186th Research Board meeting minutes</a:t>
            </a:r>
            <a:endParaRPr lang="en-GB" sz="1200" dirty="0">
              <a:latin typeface="Calibri" pitchFamily="34" charset="0"/>
            </a:endParaRPr>
          </a:p>
          <a:p>
            <a:pPr>
              <a:buClr>
                <a:schemeClr val="tx2"/>
              </a:buClr>
              <a:buFont typeface="Arial" charset="0"/>
              <a:buChar char="•"/>
            </a:pPr>
            <a:r>
              <a:rPr lang="en-GB" dirty="0">
                <a:latin typeface="Calibri" pitchFamily="34" charset="0"/>
              </a:rPr>
              <a:t> Memorandum of Understanding (final version </a:t>
            </a:r>
            <a:r>
              <a:rPr lang="en-GB" dirty="0" smtClean="0">
                <a:latin typeface="Calibri" pitchFamily="34" charset="0"/>
              </a:rPr>
              <a:t>signing procedure before </a:t>
            </a:r>
            <a:r>
              <a:rPr lang="en-GB" dirty="0">
                <a:latin typeface="Calibri" pitchFamily="34" charset="0"/>
              </a:rPr>
              <a:t>the next </a:t>
            </a:r>
            <a:r>
              <a:rPr lang="en-GB" b="1" dirty="0">
                <a:latin typeface="Calibri" pitchFamily="34" charset="0"/>
              </a:rPr>
              <a:t>Collaboration meeting in Crete</a:t>
            </a:r>
            <a:r>
              <a:rPr lang="en-GB" dirty="0">
                <a:latin typeface="Calibri" pitchFamily="34" charset="0"/>
              </a:rPr>
              <a:t>) </a:t>
            </a:r>
            <a:r>
              <a:rPr lang="en-GB" sz="1200" dirty="0" smtClean="0">
                <a:latin typeface="Calibri" pitchFamily="34" charset="0"/>
                <a:hlinkClick r:id="rId12"/>
              </a:rPr>
              <a:t>MPGD2009</a:t>
            </a:r>
            <a:endParaRPr lang="en-GB" sz="1200" dirty="0" smtClean="0">
              <a:latin typeface="Calibri" pitchFamily="34" charset="0"/>
            </a:endParaRPr>
          </a:p>
          <a:p>
            <a:pPr>
              <a:buClr>
                <a:schemeClr val="tx2"/>
              </a:buClr>
              <a:buFont typeface="Arial" charset="0"/>
              <a:buChar char="•"/>
            </a:pPr>
            <a:r>
              <a:rPr lang="en-GB" dirty="0" smtClean="0">
                <a:latin typeface="Calibri" pitchFamily="34" charset="0"/>
              </a:rPr>
              <a:t> </a:t>
            </a:r>
            <a:r>
              <a:rPr lang="en-GB" dirty="0" smtClean="0">
                <a:solidFill>
                  <a:srgbClr val="FF0000"/>
                </a:solidFill>
                <a:latin typeface="Calibri" pitchFamily="34" charset="0"/>
              </a:rPr>
              <a:t>Consolidation of the Collaboration around common projects; LHC experiments     upgrades requirements collection</a:t>
            </a:r>
          </a:p>
          <a:p>
            <a:pPr>
              <a:buClr>
                <a:schemeClr val="tx2"/>
              </a:buClr>
            </a:pPr>
            <a:r>
              <a:rPr lang="en-GB" sz="1200" dirty="0" smtClean="0">
                <a:latin typeface="+mj-lt"/>
                <a:hlinkClick r:id="rId13"/>
              </a:rPr>
              <a:t>WG2 meeting (10 December 2008)</a:t>
            </a:r>
            <a:endParaRPr lang="en-GB" sz="1200" dirty="0" smtClean="0">
              <a:latin typeface="+mj-lt"/>
            </a:endParaRPr>
          </a:p>
          <a:p>
            <a:pPr>
              <a:buClr>
                <a:schemeClr val="tx2"/>
              </a:buClr>
            </a:pPr>
            <a:r>
              <a:rPr lang="en-GB" sz="1200" dirty="0" smtClean="0">
                <a:latin typeface="+mj-lt"/>
                <a:hlinkClick r:id="rId14"/>
              </a:rPr>
              <a:t>WG1-Task 1 meeting: large area MPGDs (21 January 2009)</a:t>
            </a:r>
            <a:endParaRPr lang="en-GB" sz="1200" dirty="0" smtClean="0">
              <a:latin typeface="+mj-lt"/>
            </a:endParaRPr>
          </a:p>
          <a:p>
            <a:r>
              <a:rPr lang="en-GB" sz="1200" dirty="0" smtClean="0">
                <a:latin typeface="+mj-lt"/>
                <a:hlinkClick r:id="rId15"/>
              </a:rPr>
              <a:t>GEM &amp; Micromegas detector design &amp; assembly training: Lecture Session (16 February 2009)</a:t>
            </a:r>
            <a:r>
              <a:rPr lang="en-GB" sz="1200" dirty="0" smtClean="0">
                <a:latin typeface="+mj-lt"/>
              </a:rPr>
              <a:t> </a:t>
            </a:r>
          </a:p>
          <a:p>
            <a:r>
              <a:rPr lang="en-GB" sz="1200" dirty="0" smtClean="0">
                <a:latin typeface="+mj-lt"/>
                <a:hlinkClick r:id="rId16"/>
              </a:rPr>
              <a:t>RD51 week (27-29 April 2009)</a:t>
            </a:r>
            <a:r>
              <a:rPr lang="en-GB" sz="1200" dirty="0" smtClean="0">
                <a:latin typeface="+mj-lt"/>
              </a:rPr>
              <a:t> </a:t>
            </a:r>
          </a:p>
          <a:p>
            <a:endParaRPr lang="en-GB" sz="1200" dirty="0" smtClean="0">
              <a:latin typeface="+mj-lt"/>
            </a:endParaRPr>
          </a:p>
        </p:txBody>
      </p:sp>
      <p:sp>
        <p:nvSpPr>
          <p:cNvPr id="3" name="Text Box 6"/>
          <p:cNvSpPr txBox="1">
            <a:spLocks noChangeArrowheads="1"/>
          </p:cNvSpPr>
          <p:nvPr/>
        </p:nvSpPr>
        <p:spPr bwMode="auto">
          <a:xfrm>
            <a:off x="3357554" y="0"/>
            <a:ext cx="2658100" cy="461665"/>
          </a:xfrm>
          <a:prstGeom prst="rect">
            <a:avLst/>
          </a:prstGeom>
          <a:noFill/>
          <a:ln w="9525">
            <a:noFill/>
            <a:miter lim="800000"/>
            <a:headEnd/>
            <a:tailEnd/>
          </a:ln>
          <a:effectLst/>
        </p:spPr>
        <p:txBody>
          <a:bodyPr wrap="none">
            <a:spAutoFit/>
          </a:bodyPr>
          <a:lstStyle/>
          <a:p>
            <a:pPr fontAlgn="auto">
              <a:spcBef>
                <a:spcPts val="0"/>
              </a:spcBef>
              <a:spcAft>
                <a:spcPts val="0"/>
              </a:spcAft>
              <a:defRPr/>
            </a:pPr>
            <a:r>
              <a:rPr lang="en-US" sz="2400" b="1" dirty="0">
                <a:solidFill>
                  <a:srgbClr val="002060"/>
                </a:solidFill>
                <a:effectLst>
                  <a:outerShdw blurRad="38100" dist="38100" dir="2700000" algn="tl">
                    <a:srgbClr val="000000">
                      <a:alpha val="43137"/>
                    </a:srgbClr>
                  </a:outerShdw>
                </a:effectLst>
                <a:latin typeface="+mn-lt"/>
                <a:cs typeface="Arial" pitchFamily="34" charset="0"/>
              </a:rPr>
              <a:t>RD51 </a:t>
            </a:r>
            <a:r>
              <a:rPr lang="en-US" sz="2400" b="1" dirty="0" smtClean="0">
                <a:solidFill>
                  <a:srgbClr val="002060"/>
                </a:solidFill>
                <a:effectLst>
                  <a:outerShdw blurRad="38100" dist="38100" dir="2700000" algn="tl">
                    <a:srgbClr val="000000">
                      <a:alpha val="43137"/>
                    </a:srgbClr>
                  </a:outerShdw>
                </a:effectLst>
                <a:latin typeface="+mn-lt"/>
                <a:cs typeface="Arial" pitchFamily="34" charset="0"/>
              </a:rPr>
              <a:t>Collaboration</a:t>
            </a:r>
            <a:endParaRPr lang="en-US" sz="2400" b="1" dirty="0">
              <a:solidFill>
                <a:srgbClr val="002060"/>
              </a:solidFill>
              <a:effectLst>
                <a:outerShdw blurRad="38100" dist="38100" dir="2700000" algn="tl">
                  <a:srgbClr val="000000">
                    <a:alpha val="43137"/>
                  </a:srgbClr>
                </a:outerShdw>
              </a:effectLst>
              <a:latin typeface="+mn-lt"/>
              <a:cs typeface="Arial" pitchFamily="34" charset="0"/>
            </a:endParaRPr>
          </a:p>
        </p:txBody>
      </p:sp>
      <p:sp>
        <p:nvSpPr>
          <p:cNvPr id="4" name="Text Box 7"/>
          <p:cNvSpPr txBox="1">
            <a:spLocks noChangeArrowheads="1"/>
          </p:cNvSpPr>
          <p:nvPr/>
        </p:nvSpPr>
        <p:spPr bwMode="auto">
          <a:xfrm>
            <a:off x="5929322" y="0"/>
            <a:ext cx="2409955" cy="461665"/>
          </a:xfrm>
          <a:prstGeom prst="rect">
            <a:avLst/>
          </a:prstGeom>
          <a:noFill/>
          <a:ln w="9525">
            <a:noFill/>
            <a:miter lim="800000"/>
            <a:headEnd/>
            <a:tailEnd/>
          </a:ln>
        </p:spPr>
        <p:txBody>
          <a:bodyPr wrap="none">
            <a:spAutoFit/>
          </a:bodyPr>
          <a:lstStyle/>
          <a:p>
            <a:r>
              <a:rPr lang="en-US" sz="1200" dirty="0" smtClean="0">
                <a:solidFill>
                  <a:srgbClr val="FF0000"/>
                </a:solidFill>
                <a:latin typeface="Calibri" pitchFamily="34" charset="0"/>
              </a:rPr>
              <a:t>350 </a:t>
            </a:r>
            <a:r>
              <a:rPr lang="en-US" sz="1200" dirty="0">
                <a:solidFill>
                  <a:srgbClr val="002060"/>
                </a:solidFill>
                <a:latin typeface="Calibri" pitchFamily="34" charset="0"/>
              </a:rPr>
              <a:t>authors from</a:t>
            </a:r>
            <a:r>
              <a:rPr lang="en-US" sz="1200" dirty="0">
                <a:solidFill>
                  <a:srgbClr val="FF0000"/>
                </a:solidFill>
                <a:latin typeface="Calibri" pitchFamily="34" charset="0"/>
              </a:rPr>
              <a:t> </a:t>
            </a:r>
            <a:r>
              <a:rPr lang="en-US" sz="1200" dirty="0" smtClean="0">
                <a:solidFill>
                  <a:srgbClr val="FF0000"/>
                </a:solidFill>
                <a:latin typeface="Calibri" pitchFamily="34" charset="0"/>
              </a:rPr>
              <a:t>59 </a:t>
            </a:r>
            <a:r>
              <a:rPr lang="en-US" sz="1200" dirty="0" smtClean="0">
                <a:solidFill>
                  <a:srgbClr val="002060"/>
                </a:solidFill>
                <a:latin typeface="Calibri" pitchFamily="34" charset="0"/>
              </a:rPr>
              <a:t>Institutes</a:t>
            </a:r>
          </a:p>
          <a:p>
            <a:r>
              <a:rPr lang="en-US" sz="1200" dirty="0" smtClean="0">
                <a:solidFill>
                  <a:srgbClr val="002060"/>
                </a:solidFill>
                <a:latin typeface="Calibri" pitchFamily="34" charset="0"/>
              </a:rPr>
              <a:t> </a:t>
            </a:r>
            <a:r>
              <a:rPr lang="en-US" sz="1200" dirty="0">
                <a:solidFill>
                  <a:srgbClr val="002060"/>
                </a:solidFill>
                <a:latin typeface="Calibri" pitchFamily="34" charset="0"/>
              </a:rPr>
              <a:t>from </a:t>
            </a:r>
            <a:r>
              <a:rPr lang="en-US" sz="1200" dirty="0">
                <a:solidFill>
                  <a:srgbClr val="FF0000"/>
                </a:solidFill>
                <a:latin typeface="Calibri" pitchFamily="34" charset="0"/>
              </a:rPr>
              <a:t>20</a:t>
            </a:r>
            <a:r>
              <a:rPr lang="en-US" sz="1200" dirty="0">
                <a:solidFill>
                  <a:srgbClr val="002060"/>
                </a:solidFill>
                <a:latin typeface="Calibri" pitchFamily="34" charset="0"/>
              </a:rPr>
              <a:t> countries and</a:t>
            </a:r>
            <a:r>
              <a:rPr lang="en-US" sz="1200" dirty="0">
                <a:solidFill>
                  <a:srgbClr val="FF0000"/>
                </a:solidFill>
                <a:latin typeface="Calibri" pitchFamily="34" charset="0"/>
              </a:rPr>
              <a:t> 4 </a:t>
            </a:r>
            <a:r>
              <a:rPr lang="en-US" sz="1200" dirty="0">
                <a:solidFill>
                  <a:srgbClr val="002060"/>
                </a:solidFill>
                <a:latin typeface="Calibri" pitchFamily="34" charset="0"/>
              </a:rPr>
              <a:t>continents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WGorganization"/>
          <p:cNvPicPr>
            <a:picLocks noChangeAspect="1" noChangeArrowheads="1"/>
          </p:cNvPicPr>
          <p:nvPr/>
        </p:nvPicPr>
        <p:blipFill>
          <a:blip r:embed="rId3"/>
          <a:srcRect/>
          <a:stretch>
            <a:fillRect/>
          </a:stretch>
        </p:blipFill>
        <p:spPr bwMode="auto">
          <a:xfrm>
            <a:off x="642910" y="785794"/>
            <a:ext cx="8143900" cy="5817070"/>
          </a:xfrm>
          <a:prstGeom prst="rect">
            <a:avLst/>
          </a:prstGeom>
          <a:noFill/>
          <a:ln w="9525">
            <a:noFill/>
            <a:miter lim="800000"/>
            <a:headEnd/>
            <a:tailEnd/>
          </a:ln>
        </p:spPr>
      </p:pic>
      <p:sp>
        <p:nvSpPr>
          <p:cNvPr id="4" name="Text Box 6"/>
          <p:cNvSpPr txBox="1">
            <a:spLocks noChangeArrowheads="1"/>
          </p:cNvSpPr>
          <p:nvPr/>
        </p:nvSpPr>
        <p:spPr bwMode="auto">
          <a:xfrm>
            <a:off x="2000232" y="285728"/>
            <a:ext cx="5011738" cy="461963"/>
          </a:xfrm>
          <a:prstGeom prst="rect">
            <a:avLst/>
          </a:prstGeom>
          <a:noFill/>
          <a:ln w="9525">
            <a:noFill/>
            <a:miter lim="800000"/>
            <a:headEnd/>
            <a:tailEnd/>
          </a:ln>
          <a:effectLst/>
        </p:spPr>
        <p:txBody>
          <a:bodyPr wrap="none">
            <a:spAutoFit/>
          </a:bodyPr>
          <a:lstStyle/>
          <a:p>
            <a:pPr fontAlgn="auto">
              <a:spcBef>
                <a:spcPts val="0"/>
              </a:spcBef>
              <a:spcAft>
                <a:spcPts val="0"/>
              </a:spcAft>
              <a:defRPr/>
            </a:pPr>
            <a:r>
              <a:rPr lang="en-US" sz="2400" b="1" dirty="0">
                <a:solidFill>
                  <a:srgbClr val="002060"/>
                </a:solidFill>
                <a:effectLst>
                  <a:outerShdw blurRad="38100" dist="38100" dir="2700000" algn="tl">
                    <a:srgbClr val="000000">
                      <a:alpha val="43137"/>
                    </a:srgbClr>
                  </a:outerShdw>
                </a:effectLst>
                <a:latin typeface="+mn-lt"/>
                <a:cs typeface="Arial" pitchFamily="34" charset="0"/>
              </a:rPr>
              <a:t>RD51 Collaboration – Working Groups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6"/>
          <p:cNvSpPr txBox="1">
            <a:spLocks noChangeArrowheads="1"/>
          </p:cNvSpPr>
          <p:nvPr/>
        </p:nvSpPr>
        <p:spPr bwMode="auto">
          <a:xfrm>
            <a:off x="3428992" y="285728"/>
            <a:ext cx="2658100" cy="461665"/>
          </a:xfrm>
          <a:prstGeom prst="rect">
            <a:avLst/>
          </a:prstGeom>
          <a:noFill/>
          <a:ln w="9525">
            <a:noFill/>
            <a:miter lim="800000"/>
            <a:headEnd/>
            <a:tailEnd/>
          </a:ln>
          <a:effectLst/>
        </p:spPr>
        <p:txBody>
          <a:bodyPr wrap="none">
            <a:spAutoFit/>
          </a:bodyPr>
          <a:lstStyle/>
          <a:p>
            <a:pPr fontAlgn="auto">
              <a:spcBef>
                <a:spcPts val="0"/>
              </a:spcBef>
              <a:spcAft>
                <a:spcPts val="0"/>
              </a:spcAft>
              <a:defRPr/>
            </a:pPr>
            <a:r>
              <a:rPr lang="en-US" sz="2400" b="1" dirty="0">
                <a:solidFill>
                  <a:srgbClr val="002060"/>
                </a:solidFill>
                <a:effectLst>
                  <a:outerShdw blurRad="38100" dist="38100" dir="2700000" algn="tl">
                    <a:srgbClr val="000000">
                      <a:alpha val="43137"/>
                    </a:srgbClr>
                  </a:outerShdw>
                </a:effectLst>
                <a:latin typeface="+mn-lt"/>
                <a:cs typeface="Arial" pitchFamily="34" charset="0"/>
              </a:rPr>
              <a:t>RD51 </a:t>
            </a:r>
            <a:r>
              <a:rPr lang="en-US" sz="2400" b="1" dirty="0" smtClean="0">
                <a:solidFill>
                  <a:srgbClr val="002060"/>
                </a:solidFill>
                <a:effectLst>
                  <a:outerShdw blurRad="38100" dist="38100" dir="2700000" algn="tl">
                    <a:srgbClr val="000000">
                      <a:alpha val="43137"/>
                    </a:srgbClr>
                  </a:outerShdw>
                </a:effectLst>
                <a:latin typeface="+mn-lt"/>
                <a:cs typeface="Arial" pitchFamily="34" charset="0"/>
              </a:rPr>
              <a:t>Collaboration</a:t>
            </a:r>
            <a:endParaRPr lang="en-US" sz="2400" b="1" dirty="0">
              <a:solidFill>
                <a:srgbClr val="002060"/>
              </a:solidFill>
              <a:effectLst>
                <a:outerShdw blurRad="38100" dist="38100" dir="2700000" algn="tl">
                  <a:srgbClr val="000000">
                    <a:alpha val="43137"/>
                  </a:srgbClr>
                </a:outerShdw>
              </a:effectLst>
              <a:latin typeface="+mn-lt"/>
              <a:cs typeface="Arial" pitchFamily="34" charset="0"/>
            </a:endParaRPr>
          </a:p>
        </p:txBody>
      </p:sp>
      <p:pic>
        <p:nvPicPr>
          <p:cNvPr id="3" name="Picture 2" descr="D:\Paul\RD51\WG1\LargeDetectors\meetingJan21.JPG"/>
          <p:cNvPicPr>
            <a:picLocks noChangeAspect="1" noChangeArrowheads="1"/>
          </p:cNvPicPr>
          <p:nvPr/>
        </p:nvPicPr>
        <p:blipFill>
          <a:blip r:embed="rId2"/>
          <a:srcRect/>
          <a:stretch>
            <a:fillRect/>
          </a:stretch>
        </p:blipFill>
        <p:spPr bwMode="auto">
          <a:xfrm>
            <a:off x="2857488" y="1214422"/>
            <a:ext cx="2857316" cy="2143140"/>
          </a:xfrm>
          <a:prstGeom prst="rect">
            <a:avLst/>
          </a:prstGeom>
          <a:noFill/>
          <a:ln w="9525">
            <a:noFill/>
            <a:miter lim="800000"/>
            <a:headEnd/>
            <a:tailEnd/>
          </a:ln>
        </p:spPr>
      </p:pic>
      <p:pic>
        <p:nvPicPr>
          <p:cNvPr id="4" name="Picture 3" descr="training05.JPG"/>
          <p:cNvPicPr>
            <a:picLocks noChangeAspect="1"/>
          </p:cNvPicPr>
          <p:nvPr/>
        </p:nvPicPr>
        <p:blipFill>
          <a:blip r:embed="rId3" cstate="print"/>
          <a:stretch>
            <a:fillRect/>
          </a:stretch>
        </p:blipFill>
        <p:spPr>
          <a:xfrm>
            <a:off x="5857884" y="1214422"/>
            <a:ext cx="2857520" cy="2143140"/>
          </a:xfrm>
          <a:prstGeom prst="rect">
            <a:avLst/>
          </a:prstGeom>
        </p:spPr>
      </p:pic>
      <p:pic>
        <p:nvPicPr>
          <p:cNvPr id="5" name="Picture 4" descr="training11.JPG"/>
          <p:cNvPicPr>
            <a:picLocks noChangeAspect="1"/>
          </p:cNvPicPr>
          <p:nvPr/>
        </p:nvPicPr>
        <p:blipFill>
          <a:blip r:embed="rId4" cstate="print"/>
          <a:stretch>
            <a:fillRect/>
          </a:stretch>
        </p:blipFill>
        <p:spPr>
          <a:xfrm>
            <a:off x="428596" y="3643314"/>
            <a:ext cx="2236495" cy="2981993"/>
          </a:xfrm>
          <a:prstGeom prst="rect">
            <a:avLst/>
          </a:prstGeom>
        </p:spPr>
      </p:pic>
      <p:pic>
        <p:nvPicPr>
          <p:cNvPr id="6" name="Picture 2" descr="D:\Paul\RD51\Micromegas\HandsOnMm.JPG"/>
          <p:cNvPicPr>
            <a:picLocks noChangeAspect="1" noChangeArrowheads="1"/>
          </p:cNvPicPr>
          <p:nvPr/>
        </p:nvPicPr>
        <p:blipFill>
          <a:blip r:embed="rId5"/>
          <a:srcRect/>
          <a:stretch>
            <a:fillRect/>
          </a:stretch>
        </p:blipFill>
        <p:spPr bwMode="auto">
          <a:xfrm>
            <a:off x="2786050" y="4071942"/>
            <a:ext cx="2952376" cy="2214578"/>
          </a:xfrm>
          <a:prstGeom prst="rect">
            <a:avLst/>
          </a:prstGeom>
          <a:noFill/>
          <a:ln w="9525">
            <a:noFill/>
            <a:miter lim="800000"/>
            <a:headEnd/>
            <a:tailEnd/>
          </a:ln>
        </p:spPr>
      </p:pic>
      <p:pic>
        <p:nvPicPr>
          <p:cNvPr id="7" name="Picture 7" descr="RD51 Paris September 2008.jpg"/>
          <p:cNvPicPr>
            <a:picLocks noChangeAspect="1"/>
          </p:cNvPicPr>
          <p:nvPr/>
        </p:nvPicPr>
        <p:blipFill>
          <a:blip r:embed="rId6"/>
          <a:srcRect/>
          <a:stretch>
            <a:fillRect/>
          </a:stretch>
        </p:blipFill>
        <p:spPr bwMode="auto">
          <a:xfrm>
            <a:off x="428596" y="1214421"/>
            <a:ext cx="2286016" cy="2103597"/>
          </a:xfrm>
          <a:prstGeom prst="rect">
            <a:avLst/>
          </a:prstGeom>
          <a:noFill/>
          <a:ln w="9525">
            <a:noFill/>
            <a:miter lim="800000"/>
            <a:headEnd/>
            <a:tailEnd/>
          </a:ln>
        </p:spPr>
      </p:pic>
      <p:pic>
        <p:nvPicPr>
          <p:cNvPr id="9" name="Picture 8" descr="training04.JPG"/>
          <p:cNvPicPr>
            <a:picLocks noChangeAspect="1"/>
          </p:cNvPicPr>
          <p:nvPr/>
        </p:nvPicPr>
        <p:blipFill>
          <a:blip r:embed="rId7" cstate="print"/>
          <a:stretch>
            <a:fillRect/>
          </a:stretch>
        </p:blipFill>
        <p:spPr>
          <a:xfrm>
            <a:off x="5929322" y="4071942"/>
            <a:ext cx="2928958" cy="2196719"/>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63" y="214313"/>
            <a:ext cx="8229600" cy="714375"/>
          </a:xfrm>
        </p:spPr>
        <p:txBody>
          <a:bodyPr>
            <a:normAutofit/>
          </a:bodyPr>
          <a:lstStyle/>
          <a:p>
            <a:pPr eaLnBrk="1" hangingPunct="1">
              <a:defRPr/>
            </a:pPr>
            <a:r>
              <a:rPr lang="en-GB" sz="2400" b="1" dirty="0" smtClean="0">
                <a:solidFill>
                  <a:schemeClr val="tx2"/>
                </a:solidFill>
                <a:effectLst>
                  <a:outerShdw blurRad="38100" dist="38100" dir="2700000" algn="tl">
                    <a:srgbClr val="000000">
                      <a:alpha val="43137"/>
                    </a:srgbClr>
                  </a:outerShdw>
                </a:effectLst>
              </a:rPr>
              <a:t>WP5 - DT RD51 activities  </a:t>
            </a:r>
            <a:r>
              <a:rPr lang="en-GB" sz="1400" b="1" dirty="0" smtClean="0">
                <a:solidFill>
                  <a:schemeClr val="tx2"/>
                </a:solidFill>
                <a:hlinkClick r:id="rId2"/>
              </a:rPr>
              <a:t>Indico [MPGD]</a:t>
            </a:r>
            <a:endParaRPr lang="en-GB" sz="1400" b="1" dirty="0">
              <a:solidFill>
                <a:schemeClr val="tx2"/>
              </a:solidFill>
            </a:endParaRPr>
          </a:p>
        </p:txBody>
      </p:sp>
      <p:sp>
        <p:nvSpPr>
          <p:cNvPr id="3" name="Content Placeholder 2"/>
          <p:cNvSpPr>
            <a:spLocks noGrp="1"/>
          </p:cNvSpPr>
          <p:nvPr>
            <p:ph idx="1"/>
          </p:nvPr>
        </p:nvSpPr>
        <p:spPr>
          <a:xfrm>
            <a:off x="357158" y="785794"/>
            <a:ext cx="8643998" cy="6072206"/>
          </a:xfrm>
        </p:spPr>
        <p:txBody>
          <a:bodyPr>
            <a:normAutofit fontScale="85000" lnSpcReduction="10000"/>
          </a:bodyPr>
          <a:lstStyle/>
          <a:p>
            <a:pPr eaLnBrk="1" hangingPunct="1">
              <a:buNone/>
              <a:defRPr/>
            </a:pPr>
            <a:r>
              <a:rPr lang="en-GB" sz="2000" b="1" dirty="0" smtClean="0">
                <a:solidFill>
                  <a:schemeClr val="tx2"/>
                </a:solidFill>
              </a:rPr>
              <a:t>People involved: </a:t>
            </a:r>
            <a:r>
              <a:rPr lang="en-GB" sz="1600" dirty="0" smtClean="0"/>
              <a:t>L. Ropelewski(.6), H. Taureg (1) , W. Klempt (0.5), H. Muller(0.3), J. Wotschack (0.3), M. Alfonsi (1), R. Veenhof (1), S. Duarte Pinto (1), G. Croci (1), M. Villa (1), H. Schindler (1), E. David (.3), M. Van Stenis (.2), B. Brunel (.5)</a:t>
            </a:r>
          </a:p>
          <a:p>
            <a:pPr eaLnBrk="1" hangingPunct="1">
              <a:buNone/>
              <a:defRPr/>
            </a:pPr>
            <a:r>
              <a:rPr lang="en-GB" sz="2000" b="1" dirty="0" smtClean="0">
                <a:solidFill>
                  <a:schemeClr val="tx2"/>
                </a:solidFill>
              </a:rPr>
              <a:t>RD51 organization </a:t>
            </a:r>
            <a:r>
              <a:rPr lang="en-GB" sz="1600" dirty="0" smtClean="0"/>
              <a:t>proposal approved by CERN RB; coordination; 3 MPGD workshops (Leszek, Hans, Matteo, Serge, Rob) </a:t>
            </a:r>
            <a:r>
              <a:rPr lang="en-GB" sz="1600" dirty="0" smtClean="0">
                <a:hlinkClick r:id="rId3"/>
              </a:rPr>
              <a:t>94th LHCC Meeting Agenda (02-03 July 2008)</a:t>
            </a:r>
            <a:r>
              <a:rPr lang="en-GB" sz="1600" dirty="0" smtClean="0"/>
              <a:t> </a:t>
            </a:r>
            <a:r>
              <a:rPr lang="en-GB" sz="1600" dirty="0" smtClean="0">
                <a:hlinkClick r:id="rId4"/>
              </a:rPr>
              <a:t>CERN-LHCC-2008-011</a:t>
            </a:r>
            <a:r>
              <a:rPr lang="en-GB" sz="1600" dirty="0" smtClean="0"/>
              <a:t> </a:t>
            </a:r>
            <a:r>
              <a:rPr lang="en-GB" sz="1600" dirty="0" smtClean="0">
                <a:latin typeface="Calibri" pitchFamily="34" charset="0"/>
                <a:hlinkClick r:id="rId5"/>
              </a:rPr>
              <a:t>186th Research Board meeting </a:t>
            </a:r>
            <a:endParaRPr lang="en-GB" sz="2000" b="1" dirty="0" smtClean="0">
              <a:solidFill>
                <a:schemeClr val="tx2"/>
              </a:solidFill>
            </a:endParaRPr>
          </a:p>
          <a:p>
            <a:pPr eaLnBrk="1" hangingPunct="1">
              <a:buFont typeface="Arial" charset="0"/>
              <a:buNone/>
              <a:defRPr/>
            </a:pPr>
            <a:r>
              <a:rPr lang="en-GB" sz="2000" b="1" dirty="0" smtClean="0">
                <a:solidFill>
                  <a:schemeClr val="tx2"/>
                </a:solidFill>
              </a:rPr>
              <a:t>Large area GEM detectors development  </a:t>
            </a:r>
            <a:r>
              <a:rPr lang="en-GB" sz="1600" dirty="0" smtClean="0"/>
              <a:t>new technology development and evaluation, prototype construction, paper presented in IEEE NSS/MIC  Symposium in Dresden (Serge, Marco,  Eric, Miranda, Leszek) </a:t>
            </a:r>
            <a:r>
              <a:rPr lang="en-GB" sz="1600" dirty="0" smtClean="0">
                <a:solidFill>
                  <a:srgbClr val="FF0000"/>
                </a:solidFill>
              </a:rPr>
              <a:t>test beam preparation – electronics, DAQ</a:t>
            </a:r>
            <a:r>
              <a:rPr lang="en-GB" sz="1600" dirty="0" smtClean="0"/>
              <a:t>.</a:t>
            </a:r>
          </a:p>
          <a:p>
            <a:pPr eaLnBrk="1" hangingPunct="1">
              <a:buFont typeface="Arial" charset="0"/>
              <a:buNone/>
              <a:defRPr/>
            </a:pPr>
            <a:r>
              <a:rPr lang="en-GB" sz="2000" b="1" dirty="0" smtClean="0">
                <a:solidFill>
                  <a:schemeClr val="tx2"/>
                </a:solidFill>
              </a:rPr>
              <a:t>New amplifiers structures and geometries </a:t>
            </a:r>
            <a:r>
              <a:rPr lang="en-GB" sz="1600" dirty="0" smtClean="0">
                <a:solidFill>
                  <a:srgbClr val="FF0000"/>
                </a:solidFill>
              </a:rPr>
              <a:t>blind (TH)GEMs with/without resistive anode; spherical GEM  </a:t>
            </a:r>
            <a:r>
              <a:rPr lang="en-GB" sz="1600" dirty="0" smtClean="0"/>
              <a:t>(Gabriele, Serge)</a:t>
            </a:r>
            <a:endParaRPr lang="en-GB" sz="1600" b="1" dirty="0" smtClean="0">
              <a:solidFill>
                <a:schemeClr val="tx2"/>
              </a:solidFill>
            </a:endParaRPr>
          </a:p>
          <a:p>
            <a:pPr eaLnBrk="1" hangingPunct="1">
              <a:buFont typeface="Arial" charset="0"/>
              <a:buNone/>
              <a:defRPr/>
            </a:pPr>
            <a:r>
              <a:rPr lang="en-GB" sz="2000" b="1" dirty="0" smtClean="0">
                <a:solidFill>
                  <a:schemeClr val="tx2"/>
                </a:solidFill>
              </a:rPr>
              <a:t>Development of large UV photon detectors for RICH applications based on THGEM technology  </a:t>
            </a:r>
            <a:r>
              <a:rPr lang="en-GB" sz="1600" dirty="0" err="1" smtClean="0"/>
              <a:t>technology</a:t>
            </a:r>
            <a:r>
              <a:rPr lang="en-GB" sz="1600" dirty="0" smtClean="0"/>
              <a:t> evaluation, beam test, paper presented in IEEE NSS/MIC Symposium in Dresden  (Elena, Leszek)</a:t>
            </a:r>
            <a:endParaRPr lang="en-GB" sz="2000" b="1" dirty="0" smtClean="0">
              <a:solidFill>
                <a:schemeClr val="tx2"/>
              </a:solidFill>
            </a:endParaRPr>
          </a:p>
          <a:p>
            <a:pPr eaLnBrk="1" hangingPunct="1">
              <a:buFont typeface="Arial" charset="0"/>
              <a:buNone/>
              <a:defRPr/>
            </a:pPr>
            <a:r>
              <a:rPr lang="en-GB" sz="2000" b="1" dirty="0">
                <a:solidFill>
                  <a:schemeClr val="tx2"/>
                </a:solidFill>
              </a:rPr>
              <a:t>S</a:t>
            </a:r>
            <a:r>
              <a:rPr lang="en-GB" sz="2000" b="1" dirty="0" smtClean="0">
                <a:solidFill>
                  <a:schemeClr val="tx2"/>
                </a:solidFill>
              </a:rPr>
              <a:t>oftware tools development for  MPGD simulations </a:t>
            </a:r>
            <a:r>
              <a:rPr lang="en-GB" sz="1600" dirty="0" smtClean="0"/>
              <a:t>GARFIELD model refinements for electron transport and field calculation, interface to GEANT4 and ROOT, comparison with experimental data, RD51 WG coordination, detector seminar, progress reported during RD51 workshop (Rob, Heinrich, Gabriele, Matteo) </a:t>
            </a:r>
            <a:r>
              <a:rPr lang="en-GB" sz="1600" dirty="0" smtClean="0">
                <a:solidFill>
                  <a:srgbClr val="FF0000"/>
                </a:solidFill>
              </a:rPr>
              <a:t>micro tracking and </a:t>
            </a:r>
            <a:r>
              <a:rPr lang="en-GB" sz="1600" dirty="0" err="1" smtClean="0">
                <a:solidFill>
                  <a:srgbClr val="FF0000"/>
                </a:solidFill>
              </a:rPr>
              <a:t>neBEM</a:t>
            </a:r>
            <a:r>
              <a:rPr lang="en-GB" sz="1600" dirty="0" smtClean="0">
                <a:solidFill>
                  <a:srgbClr val="FF0000"/>
                </a:solidFill>
              </a:rPr>
              <a:t> field calculation implementation</a:t>
            </a:r>
            <a:endParaRPr lang="en-GB" sz="1600" b="1" dirty="0" smtClean="0">
              <a:solidFill>
                <a:srgbClr val="FF0000"/>
              </a:solidFill>
            </a:endParaRPr>
          </a:p>
          <a:p>
            <a:pPr eaLnBrk="1" hangingPunct="1">
              <a:buFont typeface="Arial" charset="0"/>
              <a:buNone/>
              <a:defRPr/>
            </a:pPr>
            <a:r>
              <a:rPr lang="en-GB" sz="2000" b="1" dirty="0" smtClean="0">
                <a:solidFill>
                  <a:schemeClr val="tx2"/>
                </a:solidFill>
              </a:rPr>
              <a:t>Development of radiation hard MPGD technologies </a:t>
            </a:r>
            <a:r>
              <a:rPr lang="en-GB" sz="1600" dirty="0" smtClean="0"/>
              <a:t>construction materials, detector components, detectors (GEM, Micromegas) radiation hardness evaluation, progress reported during RD51 workshop (Gabriele, Leszek)</a:t>
            </a:r>
            <a:endParaRPr lang="en-GB" sz="1600" b="1" dirty="0" smtClean="0">
              <a:solidFill>
                <a:schemeClr val="tx2"/>
              </a:solidFill>
            </a:endParaRPr>
          </a:p>
          <a:p>
            <a:pPr eaLnBrk="1" hangingPunct="1">
              <a:buFont typeface="Arial" charset="0"/>
              <a:buNone/>
              <a:defRPr/>
            </a:pPr>
            <a:r>
              <a:rPr lang="en-GB" sz="2000" b="1" dirty="0" smtClean="0">
                <a:solidFill>
                  <a:schemeClr val="tx2"/>
                </a:solidFill>
              </a:rPr>
              <a:t>Beam facility for RD51 </a:t>
            </a:r>
            <a:r>
              <a:rPr lang="en-GB" sz="1600" dirty="0" err="1" smtClean="0"/>
              <a:t>RD51</a:t>
            </a:r>
            <a:r>
              <a:rPr lang="en-GB" sz="1600" dirty="0" smtClean="0"/>
              <a:t> WG coordination, requirements and contributions for the beam and irradiation facilities, CERN contribution (trigger, tracker), </a:t>
            </a:r>
            <a:r>
              <a:rPr lang="en-GB" sz="1600" dirty="0" smtClean="0">
                <a:solidFill>
                  <a:srgbClr val="FF0000"/>
                </a:solidFill>
              </a:rPr>
              <a:t>services installation  </a:t>
            </a:r>
            <a:r>
              <a:rPr lang="en-GB" sz="1600" dirty="0" smtClean="0"/>
              <a:t>(Matteo) </a:t>
            </a:r>
            <a:r>
              <a:rPr lang="en-GB" sz="1600" dirty="0" smtClean="0">
                <a:hlinkClick r:id="rId6"/>
              </a:rPr>
              <a:t>SPS Schedule</a:t>
            </a:r>
            <a:endParaRPr lang="en-GB" sz="1600" dirty="0" smtClean="0"/>
          </a:p>
          <a:p>
            <a:pPr eaLnBrk="1" hangingPunct="1">
              <a:buFont typeface="Arial" charset="0"/>
              <a:buNone/>
              <a:defRPr/>
            </a:pPr>
            <a:r>
              <a:rPr lang="en-GB" sz="2000" b="1" dirty="0" smtClean="0">
                <a:solidFill>
                  <a:schemeClr val="tx2"/>
                </a:solidFill>
              </a:rPr>
              <a:t>Production aspects </a:t>
            </a:r>
            <a:r>
              <a:rPr lang="en-GB" sz="1600" dirty="0" smtClean="0"/>
              <a:t>RD51 WG coordination, IP, production facility requirements, industrial partners (Hans) </a:t>
            </a:r>
            <a:r>
              <a:rPr lang="en-GB" sz="1600" dirty="0" smtClean="0">
                <a:solidFill>
                  <a:srgbClr val="FF0000"/>
                </a:solidFill>
              </a:rPr>
              <a:t>EN ICE DEM workshop upgrade proposal</a:t>
            </a:r>
          </a:p>
          <a:p>
            <a:pPr eaLnBrk="1" hangingPunct="1">
              <a:buFont typeface="Arial" charset="0"/>
              <a:buNone/>
              <a:defRPr/>
            </a:pPr>
            <a:r>
              <a:rPr lang="en-GB" sz="2000" b="1" dirty="0" smtClean="0">
                <a:solidFill>
                  <a:schemeClr val="tx2"/>
                </a:solidFill>
              </a:rPr>
              <a:t>Gas detector lab infrastructure </a:t>
            </a:r>
            <a:r>
              <a:rPr lang="en-GB" sz="1600" dirty="0" smtClean="0"/>
              <a:t>gas system, new X-ray  generator (Matteo, Marco, Miranda, Bernard) </a:t>
            </a:r>
            <a:r>
              <a:rPr lang="en-GB" sz="1600" dirty="0" smtClean="0">
                <a:solidFill>
                  <a:srgbClr val="FF0000"/>
                </a:solidFill>
              </a:rPr>
              <a:t>infrastructure for flammable gases</a:t>
            </a:r>
          </a:p>
          <a:p>
            <a:pPr eaLnBrk="1" hangingPunct="1">
              <a:buFont typeface="Arial" charset="0"/>
              <a:buNone/>
              <a:defRPr/>
            </a:pPr>
            <a:r>
              <a:rPr lang="en-GB" sz="2000" dirty="0" smtClean="0"/>
              <a:t>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06" name="Text Box 74"/>
          <p:cNvSpPr txBox="1">
            <a:spLocks noChangeArrowheads="1"/>
          </p:cNvSpPr>
          <p:nvPr/>
        </p:nvSpPr>
        <p:spPr bwMode="auto">
          <a:xfrm>
            <a:off x="1857356" y="0"/>
            <a:ext cx="5770106" cy="400110"/>
          </a:xfrm>
          <a:prstGeom prst="rect">
            <a:avLst/>
          </a:prstGeom>
          <a:noFill/>
          <a:ln w="9525">
            <a:noFill/>
            <a:miter lim="800000"/>
            <a:headEnd/>
            <a:tailEnd/>
          </a:ln>
        </p:spPr>
        <p:txBody>
          <a:bodyPr wrap="none">
            <a:spAutoFit/>
          </a:bodyPr>
          <a:lstStyle/>
          <a:p>
            <a:pPr>
              <a:defRPr/>
            </a:pPr>
            <a:r>
              <a:rPr lang="en-US" altLang="ja-JP" sz="2000" b="1" dirty="0">
                <a:solidFill>
                  <a:schemeClr val="tx2"/>
                </a:solidFill>
                <a:effectLst>
                  <a:outerShdw blurRad="38100" dist="38100" dir="2700000" algn="tl">
                    <a:srgbClr val="000000">
                      <a:alpha val="43137"/>
                    </a:srgbClr>
                  </a:outerShdw>
                </a:effectLst>
                <a:latin typeface="Calibri" pitchFamily="34" charset="0"/>
              </a:rPr>
              <a:t>Example: WG1 - Development of large-area MPGDs </a:t>
            </a:r>
            <a:endParaRPr lang="en-US" sz="2000" b="1" dirty="0">
              <a:solidFill>
                <a:schemeClr val="tx2"/>
              </a:solidFill>
              <a:effectLst>
                <a:outerShdw blurRad="38100" dist="38100" dir="2700000" algn="tl">
                  <a:srgbClr val="000000">
                    <a:alpha val="43137"/>
                  </a:srgbClr>
                </a:outerShdw>
              </a:effectLst>
              <a:latin typeface="Calibri" pitchFamily="34" charset="0"/>
            </a:endParaRPr>
          </a:p>
        </p:txBody>
      </p:sp>
      <p:sp>
        <p:nvSpPr>
          <p:cNvPr id="10243" name="Text Box 75"/>
          <p:cNvSpPr txBox="1">
            <a:spLocks noChangeArrowheads="1"/>
          </p:cNvSpPr>
          <p:nvPr/>
        </p:nvSpPr>
        <p:spPr bwMode="auto">
          <a:xfrm>
            <a:off x="500063" y="500063"/>
            <a:ext cx="1647825" cy="338137"/>
          </a:xfrm>
          <a:prstGeom prst="rect">
            <a:avLst/>
          </a:prstGeom>
          <a:noFill/>
          <a:ln w="9525">
            <a:noFill/>
            <a:miter lim="800000"/>
            <a:headEnd/>
            <a:tailEnd/>
          </a:ln>
        </p:spPr>
        <p:txBody>
          <a:bodyPr wrap="none">
            <a:spAutoFit/>
          </a:bodyPr>
          <a:lstStyle/>
          <a:p>
            <a:r>
              <a:rPr lang="en-US" sz="1600" b="1">
                <a:solidFill>
                  <a:schemeClr val="tx2"/>
                </a:solidFill>
                <a:latin typeface="Calibri" pitchFamily="34" charset="0"/>
              </a:rPr>
              <a:t>Bulk Micromegas</a:t>
            </a:r>
          </a:p>
        </p:txBody>
      </p:sp>
      <p:sp>
        <p:nvSpPr>
          <p:cNvPr id="10244" name="Text Box 76"/>
          <p:cNvSpPr txBox="1">
            <a:spLocks noChangeArrowheads="1"/>
          </p:cNvSpPr>
          <p:nvPr/>
        </p:nvSpPr>
        <p:spPr bwMode="auto">
          <a:xfrm>
            <a:off x="3500438" y="500063"/>
            <a:ext cx="1643062" cy="338137"/>
          </a:xfrm>
          <a:prstGeom prst="rect">
            <a:avLst/>
          </a:prstGeom>
          <a:noFill/>
          <a:ln w="9525">
            <a:noFill/>
            <a:miter lim="800000"/>
            <a:headEnd/>
            <a:tailEnd/>
          </a:ln>
        </p:spPr>
        <p:txBody>
          <a:bodyPr wrap="none">
            <a:spAutoFit/>
          </a:bodyPr>
          <a:lstStyle/>
          <a:p>
            <a:r>
              <a:rPr lang="en-US" sz="1600" b="1">
                <a:solidFill>
                  <a:schemeClr val="tx2"/>
                </a:solidFill>
                <a:latin typeface="Calibri" pitchFamily="34" charset="0"/>
              </a:rPr>
              <a:t>Single mask GEM</a:t>
            </a:r>
          </a:p>
        </p:txBody>
      </p:sp>
      <p:pic>
        <p:nvPicPr>
          <p:cNvPr id="10245" name="Picture 78"/>
          <p:cNvPicPr>
            <a:picLocks noChangeAspect="1" noChangeArrowheads="1"/>
          </p:cNvPicPr>
          <p:nvPr/>
        </p:nvPicPr>
        <p:blipFill>
          <a:blip r:embed="rId3"/>
          <a:srcRect/>
          <a:stretch>
            <a:fillRect/>
          </a:stretch>
        </p:blipFill>
        <p:spPr bwMode="auto">
          <a:xfrm>
            <a:off x="285750" y="1000125"/>
            <a:ext cx="2249488" cy="3000375"/>
          </a:xfrm>
          <a:prstGeom prst="rect">
            <a:avLst/>
          </a:prstGeom>
          <a:noFill/>
          <a:ln w="9525">
            <a:noFill/>
            <a:miter lim="800000"/>
            <a:headEnd/>
            <a:tailEnd/>
          </a:ln>
        </p:spPr>
      </p:pic>
      <p:pic>
        <p:nvPicPr>
          <p:cNvPr id="10246" name="Picture 79"/>
          <p:cNvPicPr>
            <a:picLocks noChangeAspect="1" noChangeArrowheads="1"/>
          </p:cNvPicPr>
          <p:nvPr/>
        </p:nvPicPr>
        <p:blipFill>
          <a:blip r:embed="rId4"/>
          <a:srcRect/>
          <a:stretch>
            <a:fillRect/>
          </a:stretch>
        </p:blipFill>
        <p:spPr bwMode="auto">
          <a:xfrm>
            <a:off x="3071813" y="1214438"/>
            <a:ext cx="2857500" cy="2143125"/>
          </a:xfrm>
          <a:prstGeom prst="rect">
            <a:avLst/>
          </a:prstGeom>
          <a:noFill/>
          <a:ln w="9525">
            <a:noFill/>
            <a:miter lim="800000"/>
            <a:headEnd/>
            <a:tailEnd/>
          </a:ln>
        </p:spPr>
      </p:pic>
      <p:pic>
        <p:nvPicPr>
          <p:cNvPr id="10247" name="Picture 7" descr="MVC-672F"/>
          <p:cNvPicPr>
            <a:picLocks noChangeAspect="1" noChangeArrowheads="1"/>
          </p:cNvPicPr>
          <p:nvPr/>
        </p:nvPicPr>
        <p:blipFill>
          <a:blip r:embed="rId5"/>
          <a:srcRect/>
          <a:stretch>
            <a:fillRect/>
          </a:stretch>
        </p:blipFill>
        <p:spPr bwMode="auto">
          <a:xfrm>
            <a:off x="6357938" y="1143000"/>
            <a:ext cx="2571750" cy="2205038"/>
          </a:xfrm>
          <a:prstGeom prst="rect">
            <a:avLst/>
          </a:prstGeom>
          <a:noFill/>
          <a:ln w="9525">
            <a:noFill/>
            <a:miter lim="800000"/>
            <a:headEnd/>
            <a:tailEnd/>
          </a:ln>
        </p:spPr>
      </p:pic>
      <p:pic>
        <p:nvPicPr>
          <p:cNvPr id="10248" name="Picture 17"/>
          <p:cNvPicPr>
            <a:picLocks noChangeAspect="1" noChangeArrowheads="1"/>
          </p:cNvPicPr>
          <p:nvPr/>
        </p:nvPicPr>
        <p:blipFill>
          <a:blip r:embed="rId6"/>
          <a:srcRect/>
          <a:stretch>
            <a:fillRect/>
          </a:stretch>
        </p:blipFill>
        <p:spPr bwMode="auto">
          <a:xfrm>
            <a:off x="6858000" y="5572125"/>
            <a:ext cx="1524000" cy="1120775"/>
          </a:xfrm>
          <a:prstGeom prst="rect">
            <a:avLst/>
          </a:prstGeom>
          <a:noFill/>
          <a:ln w="9525">
            <a:noFill/>
            <a:miter lim="800000"/>
            <a:headEnd/>
            <a:tailEnd/>
          </a:ln>
        </p:spPr>
      </p:pic>
      <p:pic>
        <p:nvPicPr>
          <p:cNvPr id="10249" name="Picture 38" descr="elmic1"/>
          <p:cNvPicPr>
            <a:picLocks noChangeAspect="1" noChangeArrowheads="1"/>
          </p:cNvPicPr>
          <p:nvPr/>
        </p:nvPicPr>
        <p:blipFill>
          <a:blip r:embed="rId7"/>
          <a:srcRect/>
          <a:stretch>
            <a:fillRect/>
          </a:stretch>
        </p:blipFill>
        <p:spPr bwMode="auto">
          <a:xfrm>
            <a:off x="3929063" y="5643563"/>
            <a:ext cx="1447800" cy="1085850"/>
          </a:xfrm>
          <a:prstGeom prst="rect">
            <a:avLst/>
          </a:prstGeom>
          <a:noFill/>
          <a:ln w="9525">
            <a:noFill/>
            <a:miter lim="800000"/>
            <a:headEnd/>
            <a:tailEnd/>
          </a:ln>
        </p:spPr>
      </p:pic>
      <p:pic>
        <p:nvPicPr>
          <p:cNvPr id="10250" name="Picture 39" descr="detectorScheme6"/>
          <p:cNvPicPr>
            <a:picLocks noChangeAspect="1" noChangeArrowheads="1"/>
          </p:cNvPicPr>
          <p:nvPr/>
        </p:nvPicPr>
        <p:blipFill>
          <a:blip r:embed="rId8"/>
          <a:srcRect/>
          <a:stretch>
            <a:fillRect/>
          </a:stretch>
        </p:blipFill>
        <p:spPr bwMode="auto">
          <a:xfrm>
            <a:off x="6715125" y="3786188"/>
            <a:ext cx="1985963" cy="1628775"/>
          </a:xfrm>
          <a:prstGeom prst="rect">
            <a:avLst/>
          </a:prstGeom>
          <a:noFill/>
          <a:ln w="9525">
            <a:noFill/>
            <a:miter lim="800000"/>
            <a:headEnd/>
            <a:tailEnd/>
          </a:ln>
        </p:spPr>
      </p:pic>
      <p:grpSp>
        <p:nvGrpSpPr>
          <p:cNvPr id="2" name="Group 9"/>
          <p:cNvGrpSpPr>
            <a:grpSpLocks/>
          </p:cNvGrpSpPr>
          <p:nvPr/>
        </p:nvGrpSpPr>
        <p:grpSpPr bwMode="auto">
          <a:xfrm>
            <a:off x="4071938" y="3857625"/>
            <a:ext cx="1066800" cy="1549400"/>
            <a:chOff x="2880" y="1772"/>
            <a:chExt cx="528" cy="688"/>
          </a:xfrm>
        </p:grpSpPr>
        <p:pic>
          <p:nvPicPr>
            <p:cNvPr id="10255" name="Picture 10" descr="charge_transfer_avalanche"/>
            <p:cNvPicPr>
              <a:picLocks noChangeAspect="1" noChangeArrowheads="1"/>
            </p:cNvPicPr>
            <p:nvPr/>
          </p:nvPicPr>
          <p:blipFill>
            <a:blip r:embed="rId9"/>
            <a:srcRect/>
            <a:stretch>
              <a:fillRect/>
            </a:stretch>
          </p:blipFill>
          <p:spPr bwMode="auto">
            <a:xfrm>
              <a:off x="2880" y="1813"/>
              <a:ext cx="528" cy="589"/>
            </a:xfrm>
            <a:prstGeom prst="rect">
              <a:avLst/>
            </a:prstGeom>
            <a:noFill/>
            <a:ln w="9525">
              <a:noFill/>
              <a:miter lim="800000"/>
              <a:headEnd/>
              <a:tailEnd/>
            </a:ln>
          </p:spPr>
        </p:pic>
        <p:sp>
          <p:nvSpPr>
            <p:cNvPr id="26" name="Text Box 11"/>
            <p:cNvSpPr txBox="1">
              <a:spLocks noChangeArrowheads="1"/>
            </p:cNvSpPr>
            <p:nvPr/>
          </p:nvSpPr>
          <p:spPr bwMode="auto">
            <a:xfrm>
              <a:off x="2928" y="2352"/>
              <a:ext cx="376" cy="108"/>
            </a:xfrm>
            <a:prstGeom prst="rect">
              <a:avLst/>
            </a:prstGeom>
            <a:noFill/>
            <a:ln w="9525">
              <a:noFill/>
              <a:miter lim="800000"/>
              <a:headEnd/>
              <a:tailEnd/>
            </a:ln>
            <a:effectLst/>
          </p:spPr>
          <p:txBody>
            <a:bodyPr wrap="none">
              <a:spAutoFit/>
            </a:bodyPr>
            <a:lstStyle/>
            <a:p>
              <a:pPr eaLnBrk="0" hangingPunct="0">
                <a:defRPr/>
              </a:pPr>
              <a:r>
                <a:rPr lang="en-US" sz="1000" b="1">
                  <a:solidFill>
                    <a:srgbClr val="33CC33"/>
                  </a:solidFill>
                  <a:effectLst>
                    <a:outerShdw blurRad="38100" dist="38100" dir="2700000" algn="tl">
                      <a:srgbClr val="C0C0C0"/>
                    </a:outerShdw>
                  </a:effectLst>
                </a:rPr>
                <a:t>Electrons</a:t>
              </a:r>
            </a:p>
          </p:txBody>
        </p:sp>
        <p:sp>
          <p:nvSpPr>
            <p:cNvPr id="27" name="Text Box 12"/>
            <p:cNvSpPr txBox="1">
              <a:spLocks noChangeArrowheads="1"/>
            </p:cNvSpPr>
            <p:nvPr/>
          </p:nvSpPr>
          <p:spPr bwMode="auto">
            <a:xfrm>
              <a:off x="3047" y="1772"/>
              <a:ext cx="220" cy="108"/>
            </a:xfrm>
            <a:prstGeom prst="rect">
              <a:avLst/>
            </a:prstGeom>
            <a:noFill/>
            <a:ln w="9525">
              <a:noFill/>
              <a:miter lim="800000"/>
              <a:headEnd/>
              <a:tailEnd/>
            </a:ln>
            <a:effectLst/>
          </p:spPr>
          <p:txBody>
            <a:bodyPr wrap="none">
              <a:spAutoFit/>
            </a:bodyPr>
            <a:lstStyle/>
            <a:p>
              <a:pPr eaLnBrk="0" hangingPunct="0">
                <a:defRPr/>
              </a:pPr>
              <a:r>
                <a:rPr lang="en-US" sz="1000" b="1">
                  <a:solidFill>
                    <a:srgbClr val="FF0000"/>
                  </a:solidFill>
                  <a:effectLst>
                    <a:outerShdw blurRad="38100" dist="38100" dir="2700000" algn="tl">
                      <a:srgbClr val="C0C0C0"/>
                    </a:outerShdw>
                  </a:effectLst>
                </a:rPr>
                <a:t>Ions</a:t>
              </a:r>
            </a:p>
          </p:txBody>
        </p:sp>
        <p:sp>
          <p:nvSpPr>
            <p:cNvPr id="10258" name="Text Box 13"/>
            <p:cNvSpPr txBox="1">
              <a:spLocks noChangeArrowheads="1"/>
            </p:cNvSpPr>
            <p:nvPr/>
          </p:nvSpPr>
          <p:spPr bwMode="auto">
            <a:xfrm>
              <a:off x="3047" y="2181"/>
              <a:ext cx="234" cy="109"/>
            </a:xfrm>
            <a:prstGeom prst="rect">
              <a:avLst/>
            </a:prstGeom>
            <a:noFill/>
            <a:ln w="9525">
              <a:noFill/>
              <a:miter lim="800000"/>
              <a:headEnd/>
              <a:tailEnd/>
            </a:ln>
          </p:spPr>
          <p:txBody>
            <a:bodyPr wrap="none">
              <a:spAutoFit/>
            </a:bodyPr>
            <a:lstStyle/>
            <a:p>
              <a:r>
                <a:rPr lang="en-US" sz="1000" b="1">
                  <a:solidFill>
                    <a:srgbClr val="FFFFFF"/>
                  </a:solidFill>
                </a:rPr>
                <a:t>60 %</a:t>
              </a:r>
            </a:p>
          </p:txBody>
        </p:sp>
        <p:sp>
          <p:nvSpPr>
            <p:cNvPr id="10259" name="Text Box 14"/>
            <p:cNvSpPr txBox="1">
              <a:spLocks noChangeArrowheads="1"/>
            </p:cNvSpPr>
            <p:nvPr/>
          </p:nvSpPr>
          <p:spPr bwMode="auto">
            <a:xfrm>
              <a:off x="2936" y="2068"/>
              <a:ext cx="233" cy="108"/>
            </a:xfrm>
            <a:prstGeom prst="rect">
              <a:avLst/>
            </a:prstGeom>
            <a:noFill/>
            <a:ln w="9525">
              <a:noFill/>
              <a:miter lim="800000"/>
              <a:headEnd/>
              <a:tailEnd/>
            </a:ln>
          </p:spPr>
          <p:txBody>
            <a:bodyPr wrap="none">
              <a:spAutoFit/>
            </a:bodyPr>
            <a:lstStyle/>
            <a:p>
              <a:r>
                <a:rPr lang="en-US" sz="1000" b="1">
                  <a:solidFill>
                    <a:schemeClr val="bg1"/>
                  </a:solidFill>
                </a:rPr>
                <a:t>40 %</a:t>
              </a:r>
            </a:p>
          </p:txBody>
        </p:sp>
      </p:grpSp>
      <p:pic>
        <p:nvPicPr>
          <p:cNvPr id="10252" name="Picture 43" descr="vuilleumierbis"/>
          <p:cNvPicPr>
            <a:picLocks noChangeAspect="1" noChangeArrowheads="1"/>
          </p:cNvPicPr>
          <p:nvPr/>
        </p:nvPicPr>
        <p:blipFill>
          <a:blip r:embed="rId10"/>
          <a:srcRect/>
          <a:stretch>
            <a:fillRect/>
          </a:stretch>
        </p:blipFill>
        <p:spPr bwMode="auto">
          <a:xfrm>
            <a:off x="642938" y="5572125"/>
            <a:ext cx="1524000" cy="1143000"/>
          </a:xfrm>
          <a:prstGeom prst="rect">
            <a:avLst/>
          </a:prstGeom>
          <a:noFill/>
          <a:ln w="9525">
            <a:noFill/>
            <a:miter lim="800000"/>
            <a:headEnd/>
            <a:tailEnd/>
          </a:ln>
        </p:spPr>
      </p:pic>
      <p:pic>
        <p:nvPicPr>
          <p:cNvPr id="10253" name="Picture 7"/>
          <p:cNvPicPr>
            <a:picLocks noChangeAspect="1" noChangeArrowheads="1"/>
          </p:cNvPicPr>
          <p:nvPr/>
        </p:nvPicPr>
        <p:blipFill>
          <a:blip r:embed="rId11"/>
          <a:srcRect/>
          <a:stretch>
            <a:fillRect/>
          </a:stretch>
        </p:blipFill>
        <p:spPr bwMode="auto">
          <a:xfrm>
            <a:off x="500063" y="4071938"/>
            <a:ext cx="1828800" cy="1752600"/>
          </a:xfrm>
          <a:prstGeom prst="rect">
            <a:avLst/>
          </a:prstGeom>
          <a:noFill/>
          <a:ln w="28575" algn="ctr">
            <a:noFill/>
            <a:miter lim="800000"/>
            <a:headEnd/>
            <a:tailEnd/>
          </a:ln>
        </p:spPr>
      </p:pic>
      <p:sp>
        <p:nvSpPr>
          <p:cNvPr id="10254" name="Text Box 76"/>
          <p:cNvSpPr txBox="1">
            <a:spLocks noChangeArrowheads="1"/>
          </p:cNvSpPr>
          <p:nvPr/>
        </p:nvSpPr>
        <p:spPr bwMode="auto">
          <a:xfrm>
            <a:off x="7072313" y="500063"/>
            <a:ext cx="825500" cy="338137"/>
          </a:xfrm>
          <a:prstGeom prst="rect">
            <a:avLst/>
          </a:prstGeom>
          <a:noFill/>
          <a:ln w="9525">
            <a:noFill/>
            <a:miter lim="800000"/>
            <a:headEnd/>
            <a:tailEnd/>
          </a:ln>
        </p:spPr>
        <p:txBody>
          <a:bodyPr wrap="none">
            <a:spAutoFit/>
          </a:bodyPr>
          <a:lstStyle/>
          <a:p>
            <a:r>
              <a:rPr lang="en-US" sz="1600" b="1">
                <a:solidFill>
                  <a:schemeClr val="tx2"/>
                </a:solidFill>
                <a:latin typeface="Calibri" pitchFamily="34" charset="0"/>
              </a:rPr>
              <a:t>THGEM</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4"/>
          <p:cNvSpPr txBox="1">
            <a:spLocks noChangeArrowheads="1"/>
          </p:cNvSpPr>
          <p:nvPr/>
        </p:nvSpPr>
        <p:spPr bwMode="auto">
          <a:xfrm>
            <a:off x="2357422" y="214290"/>
            <a:ext cx="4376519" cy="400110"/>
          </a:xfrm>
          <a:prstGeom prst="rect">
            <a:avLst/>
          </a:prstGeom>
          <a:noFill/>
          <a:ln w="9525">
            <a:noFill/>
            <a:miter lim="800000"/>
            <a:headEnd/>
            <a:tailEnd/>
          </a:ln>
        </p:spPr>
        <p:txBody>
          <a:bodyPr wrap="none">
            <a:spAutoFit/>
          </a:bodyPr>
          <a:lstStyle/>
          <a:p>
            <a:pPr>
              <a:defRPr/>
            </a:pPr>
            <a:r>
              <a:rPr lang="en-US" altLang="ja-JP" sz="2000" b="1" dirty="0" smtClean="0">
                <a:solidFill>
                  <a:schemeClr val="tx2"/>
                </a:solidFill>
                <a:effectLst>
                  <a:outerShdw blurRad="38100" dist="38100" dir="2700000" algn="tl">
                    <a:srgbClr val="000000">
                      <a:alpha val="43137"/>
                    </a:srgbClr>
                  </a:outerShdw>
                </a:effectLst>
                <a:latin typeface="Calibri" pitchFamily="34" charset="0"/>
              </a:rPr>
              <a:t>Large Area </a:t>
            </a:r>
            <a:r>
              <a:rPr lang="en-US" altLang="ja-JP" sz="2000" b="1" dirty="0">
                <a:solidFill>
                  <a:schemeClr val="tx2"/>
                </a:solidFill>
                <a:effectLst>
                  <a:outerShdw blurRad="38100" dist="38100" dir="2700000" algn="tl">
                    <a:srgbClr val="000000">
                      <a:alpha val="43137"/>
                    </a:srgbClr>
                  </a:outerShdw>
                </a:effectLst>
                <a:latin typeface="Calibri" pitchFamily="34" charset="0"/>
              </a:rPr>
              <a:t>MPGDs </a:t>
            </a:r>
            <a:r>
              <a:rPr lang="en-US" altLang="ja-JP" sz="2000" b="1" dirty="0" smtClean="0">
                <a:solidFill>
                  <a:schemeClr val="tx2"/>
                </a:solidFill>
                <a:effectLst>
                  <a:outerShdw blurRad="38100" dist="38100" dir="2700000" algn="tl">
                    <a:srgbClr val="000000">
                      <a:alpha val="43137"/>
                    </a:srgbClr>
                  </a:outerShdw>
                </a:effectLst>
                <a:latin typeface="Calibri" pitchFamily="34" charset="0"/>
              </a:rPr>
              <a:t> and New Structures</a:t>
            </a:r>
            <a:endParaRPr lang="en-US" sz="2000" b="1" dirty="0">
              <a:solidFill>
                <a:schemeClr val="tx2"/>
              </a:solidFill>
              <a:effectLst>
                <a:outerShdw blurRad="38100" dist="38100" dir="2700000" algn="tl">
                  <a:srgbClr val="000000">
                    <a:alpha val="43137"/>
                  </a:srgbClr>
                </a:outerShdw>
              </a:effectLst>
              <a:latin typeface="Calibri" pitchFamily="34" charset="0"/>
            </a:endParaRPr>
          </a:p>
        </p:txBody>
      </p:sp>
      <p:pic>
        <p:nvPicPr>
          <p:cNvPr id="30722" name="Picture 2" descr="C:\Work_CERN\R&amp;D Collaboration\WP5\Photos\P3200323.JPG"/>
          <p:cNvPicPr>
            <a:picLocks noChangeAspect="1" noChangeArrowheads="1"/>
          </p:cNvPicPr>
          <p:nvPr/>
        </p:nvPicPr>
        <p:blipFill>
          <a:blip r:embed="rId2" cstate="print"/>
          <a:srcRect/>
          <a:stretch>
            <a:fillRect/>
          </a:stretch>
        </p:blipFill>
        <p:spPr bwMode="auto">
          <a:xfrm>
            <a:off x="785786" y="1000108"/>
            <a:ext cx="1785950" cy="2381056"/>
          </a:xfrm>
          <a:prstGeom prst="rect">
            <a:avLst/>
          </a:prstGeom>
          <a:noFill/>
        </p:spPr>
      </p:pic>
      <p:pic>
        <p:nvPicPr>
          <p:cNvPr id="30723" name="Picture 3" descr="C:\Work_CERN\R&amp;D Collaboration\WP5\Photos\P3250327.JPG"/>
          <p:cNvPicPr>
            <a:picLocks noChangeAspect="1" noChangeArrowheads="1"/>
          </p:cNvPicPr>
          <p:nvPr/>
        </p:nvPicPr>
        <p:blipFill>
          <a:blip r:embed="rId3" cstate="print"/>
          <a:srcRect/>
          <a:stretch>
            <a:fillRect/>
          </a:stretch>
        </p:blipFill>
        <p:spPr bwMode="auto">
          <a:xfrm>
            <a:off x="2857488" y="1000108"/>
            <a:ext cx="1768248" cy="2357454"/>
          </a:xfrm>
          <a:prstGeom prst="rect">
            <a:avLst/>
          </a:prstGeom>
          <a:noFill/>
        </p:spPr>
      </p:pic>
      <p:pic>
        <p:nvPicPr>
          <p:cNvPr id="30724" name="Picture 4"/>
          <p:cNvPicPr>
            <a:picLocks noChangeAspect="1" noChangeArrowheads="1"/>
          </p:cNvPicPr>
          <p:nvPr/>
        </p:nvPicPr>
        <p:blipFill>
          <a:blip r:embed="rId4" cstate="print"/>
          <a:srcRect/>
          <a:stretch>
            <a:fillRect/>
          </a:stretch>
        </p:blipFill>
        <p:spPr bwMode="auto">
          <a:xfrm>
            <a:off x="2928926" y="5286388"/>
            <a:ext cx="1714544" cy="1285908"/>
          </a:xfrm>
          <a:prstGeom prst="rect">
            <a:avLst/>
          </a:prstGeom>
          <a:noFill/>
          <a:ln w="9525">
            <a:noFill/>
            <a:miter lim="800000"/>
            <a:headEnd/>
            <a:tailEnd/>
          </a:ln>
          <a:effectLst/>
        </p:spPr>
      </p:pic>
      <p:pic>
        <p:nvPicPr>
          <p:cNvPr id="30727" name="Picture 7"/>
          <p:cNvPicPr>
            <a:picLocks noChangeAspect="1" noChangeArrowheads="1"/>
          </p:cNvPicPr>
          <p:nvPr/>
        </p:nvPicPr>
        <p:blipFill>
          <a:blip r:embed="rId5"/>
          <a:srcRect/>
          <a:stretch>
            <a:fillRect/>
          </a:stretch>
        </p:blipFill>
        <p:spPr bwMode="auto">
          <a:xfrm>
            <a:off x="642910" y="3571876"/>
            <a:ext cx="1866398" cy="1428760"/>
          </a:xfrm>
          <a:prstGeom prst="rect">
            <a:avLst/>
          </a:prstGeom>
          <a:noFill/>
          <a:ln w="9525">
            <a:noFill/>
            <a:miter lim="800000"/>
            <a:headEnd/>
            <a:tailEnd/>
          </a:ln>
          <a:effectLst/>
        </p:spPr>
      </p:pic>
      <p:pic>
        <p:nvPicPr>
          <p:cNvPr id="20482" name="Picture 2"/>
          <p:cNvPicPr>
            <a:picLocks noChangeAspect="1" noChangeArrowheads="1"/>
          </p:cNvPicPr>
          <p:nvPr/>
        </p:nvPicPr>
        <p:blipFill>
          <a:blip r:embed="rId6" cstate="print"/>
          <a:srcRect/>
          <a:stretch>
            <a:fillRect/>
          </a:stretch>
        </p:blipFill>
        <p:spPr bwMode="auto">
          <a:xfrm>
            <a:off x="2786050" y="3643314"/>
            <a:ext cx="1928826" cy="1446620"/>
          </a:xfrm>
          <a:prstGeom prst="rect">
            <a:avLst/>
          </a:prstGeom>
          <a:noFill/>
          <a:ln w="9525">
            <a:noFill/>
            <a:miter lim="800000"/>
            <a:headEnd/>
            <a:tailEnd/>
          </a:ln>
          <a:effectLst/>
        </p:spPr>
      </p:pic>
      <p:pic>
        <p:nvPicPr>
          <p:cNvPr id="20483" name="Picture 3"/>
          <p:cNvPicPr>
            <a:picLocks noChangeAspect="1" noChangeArrowheads="1"/>
          </p:cNvPicPr>
          <p:nvPr/>
        </p:nvPicPr>
        <p:blipFill>
          <a:blip r:embed="rId7" cstate="print"/>
          <a:srcRect/>
          <a:stretch>
            <a:fillRect/>
          </a:stretch>
        </p:blipFill>
        <p:spPr bwMode="auto">
          <a:xfrm>
            <a:off x="714348" y="5143512"/>
            <a:ext cx="1809763" cy="1357322"/>
          </a:xfrm>
          <a:prstGeom prst="rect">
            <a:avLst/>
          </a:prstGeom>
          <a:noFill/>
          <a:ln w="9525">
            <a:noFill/>
            <a:miter lim="800000"/>
            <a:headEnd/>
            <a:tailEnd/>
          </a:ln>
          <a:effectLst/>
        </p:spPr>
      </p:pic>
      <p:sp>
        <p:nvSpPr>
          <p:cNvPr id="11" name="TextBox 10"/>
          <p:cNvSpPr txBox="1"/>
          <p:nvPr/>
        </p:nvSpPr>
        <p:spPr>
          <a:xfrm>
            <a:off x="5214942" y="1714488"/>
            <a:ext cx="2137701" cy="892552"/>
          </a:xfrm>
          <a:prstGeom prst="rect">
            <a:avLst/>
          </a:prstGeom>
          <a:noFill/>
        </p:spPr>
        <p:txBody>
          <a:bodyPr wrap="none" rtlCol="0">
            <a:spAutoFit/>
          </a:bodyPr>
          <a:lstStyle/>
          <a:p>
            <a:r>
              <a:rPr lang="en-GB" b="1" dirty="0" smtClean="0">
                <a:solidFill>
                  <a:schemeClr val="tx2"/>
                </a:solidFill>
                <a:latin typeface="+mj-lt"/>
              </a:rPr>
              <a:t>Large area GEM foils</a:t>
            </a:r>
          </a:p>
          <a:p>
            <a:r>
              <a:rPr lang="en-GB" dirty="0" smtClean="0">
                <a:solidFill>
                  <a:schemeClr val="tx2"/>
                </a:solidFill>
                <a:latin typeface="+mj-lt"/>
              </a:rPr>
              <a:t>200 x 50 cm</a:t>
            </a:r>
            <a:r>
              <a:rPr lang="en-GB" baseline="30000" dirty="0" smtClean="0">
                <a:solidFill>
                  <a:schemeClr val="tx2"/>
                </a:solidFill>
                <a:latin typeface="+mj-lt"/>
              </a:rPr>
              <a:t>2</a:t>
            </a:r>
          </a:p>
          <a:p>
            <a:r>
              <a:rPr lang="en-GB" sz="1400" dirty="0" smtClean="0">
                <a:solidFill>
                  <a:schemeClr val="tx2"/>
                </a:solidFill>
                <a:latin typeface="+mn-lt"/>
              </a:rPr>
              <a:t>Financed by EN-ICE-DEM</a:t>
            </a:r>
            <a:endParaRPr lang="en-GB" sz="1400" dirty="0">
              <a:solidFill>
                <a:schemeClr val="tx2"/>
              </a:solidFill>
              <a:latin typeface="+mn-lt"/>
            </a:endParaRPr>
          </a:p>
        </p:txBody>
      </p:sp>
      <p:sp>
        <p:nvSpPr>
          <p:cNvPr id="12" name="TextBox 11"/>
          <p:cNvSpPr txBox="1"/>
          <p:nvPr/>
        </p:nvSpPr>
        <p:spPr>
          <a:xfrm>
            <a:off x="5214942" y="3714752"/>
            <a:ext cx="3198953" cy="861774"/>
          </a:xfrm>
          <a:prstGeom prst="rect">
            <a:avLst/>
          </a:prstGeom>
          <a:noFill/>
        </p:spPr>
        <p:txBody>
          <a:bodyPr wrap="none" rtlCol="0">
            <a:spAutoFit/>
          </a:bodyPr>
          <a:lstStyle/>
          <a:p>
            <a:r>
              <a:rPr lang="en-GB" b="1" dirty="0" smtClean="0">
                <a:solidFill>
                  <a:schemeClr val="tx2"/>
                </a:solidFill>
                <a:latin typeface="+mj-lt"/>
              </a:rPr>
              <a:t>Spherical GEM</a:t>
            </a:r>
          </a:p>
          <a:p>
            <a:r>
              <a:rPr lang="en-GB" dirty="0" smtClean="0">
                <a:solidFill>
                  <a:schemeClr val="tx2"/>
                </a:solidFill>
                <a:latin typeface="+mj-lt"/>
              </a:rPr>
              <a:t>for  X-Ray diffraction application</a:t>
            </a:r>
          </a:p>
          <a:p>
            <a:r>
              <a:rPr lang="en-GB" sz="1400" dirty="0" smtClean="0">
                <a:solidFill>
                  <a:schemeClr val="tx2"/>
                </a:solidFill>
                <a:latin typeface="+mj-lt"/>
              </a:rPr>
              <a:t>Financed by industrial partner and KTT</a:t>
            </a:r>
            <a:endParaRPr lang="en-GB" sz="1400" dirty="0">
              <a:solidFill>
                <a:schemeClr val="tx2"/>
              </a:solidFill>
              <a:latin typeface="+mj-lt"/>
            </a:endParaRPr>
          </a:p>
        </p:txBody>
      </p:sp>
      <p:sp>
        <p:nvSpPr>
          <p:cNvPr id="13" name="TextBox 12"/>
          <p:cNvSpPr txBox="1"/>
          <p:nvPr/>
        </p:nvSpPr>
        <p:spPr>
          <a:xfrm>
            <a:off x="5143504" y="5000636"/>
            <a:ext cx="3857652" cy="830997"/>
          </a:xfrm>
          <a:prstGeom prst="rect">
            <a:avLst/>
          </a:prstGeom>
          <a:noFill/>
        </p:spPr>
        <p:txBody>
          <a:bodyPr wrap="square" rtlCol="0">
            <a:spAutoFit/>
          </a:bodyPr>
          <a:lstStyle/>
          <a:p>
            <a:r>
              <a:rPr lang="en-GB" sz="1200" b="1" dirty="0" smtClean="0">
                <a:solidFill>
                  <a:schemeClr val="tx2"/>
                </a:solidFill>
              </a:rPr>
              <a:t>New project</a:t>
            </a:r>
            <a:r>
              <a:rPr lang="en-GB" sz="1200" dirty="0" smtClean="0">
                <a:solidFill>
                  <a:schemeClr val="tx2"/>
                </a:solidFill>
              </a:rPr>
              <a:t>: development of GEM based beam monitors for AD MWPC replacement (in collaboration with BE-Beam Instrumentation)</a:t>
            </a:r>
          </a:p>
          <a:p>
            <a:endParaRPr lang="en-GB" sz="1200" dirty="0"/>
          </a:p>
        </p:txBody>
      </p:sp>
      <p:pic>
        <p:nvPicPr>
          <p:cNvPr id="14" name="Picture 4" descr="beam_monitor"/>
          <p:cNvPicPr>
            <a:picLocks noChangeAspect="1" noChangeArrowheads="1"/>
          </p:cNvPicPr>
          <p:nvPr/>
        </p:nvPicPr>
        <p:blipFill>
          <a:blip r:embed="rId8"/>
          <a:srcRect/>
          <a:stretch>
            <a:fillRect/>
          </a:stretch>
        </p:blipFill>
        <p:spPr bwMode="auto">
          <a:xfrm>
            <a:off x="7715272" y="5643578"/>
            <a:ext cx="1070850" cy="101284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tlas_interest1.jpg"/>
          <p:cNvPicPr>
            <a:picLocks noChangeAspect="1"/>
          </p:cNvPicPr>
          <p:nvPr/>
        </p:nvPicPr>
        <p:blipFill>
          <a:blip r:embed="rId2"/>
          <a:stretch>
            <a:fillRect/>
          </a:stretch>
        </p:blipFill>
        <p:spPr>
          <a:xfrm>
            <a:off x="3929058" y="714356"/>
            <a:ext cx="4643470" cy="3536513"/>
          </a:xfrm>
          <a:prstGeom prst="rect">
            <a:avLst/>
          </a:prstGeom>
        </p:spPr>
      </p:pic>
      <p:pic>
        <p:nvPicPr>
          <p:cNvPr id="3" name="Picture 2" descr="Atlas_interest2.jpg"/>
          <p:cNvPicPr>
            <a:picLocks noChangeAspect="1"/>
          </p:cNvPicPr>
          <p:nvPr/>
        </p:nvPicPr>
        <p:blipFill>
          <a:blip r:embed="rId3"/>
          <a:stretch>
            <a:fillRect/>
          </a:stretch>
        </p:blipFill>
        <p:spPr>
          <a:xfrm>
            <a:off x="3929058" y="4286232"/>
            <a:ext cx="4714907" cy="2571768"/>
          </a:xfrm>
          <a:prstGeom prst="rect">
            <a:avLst/>
          </a:prstGeom>
        </p:spPr>
      </p:pic>
      <p:sp>
        <p:nvSpPr>
          <p:cNvPr id="4" name="TextBox 3"/>
          <p:cNvSpPr txBox="1"/>
          <p:nvPr/>
        </p:nvSpPr>
        <p:spPr>
          <a:xfrm>
            <a:off x="428596" y="2500306"/>
            <a:ext cx="3005246" cy="2554545"/>
          </a:xfrm>
          <a:prstGeom prst="rect">
            <a:avLst/>
          </a:prstGeom>
          <a:noFill/>
        </p:spPr>
        <p:txBody>
          <a:bodyPr wrap="none" rtlCol="0">
            <a:spAutoFit/>
          </a:bodyPr>
          <a:lstStyle/>
          <a:p>
            <a:r>
              <a:rPr lang="en-GB" sz="2000" dirty="0" smtClean="0">
                <a:solidFill>
                  <a:schemeClr val="tx2"/>
                </a:solidFill>
                <a:latin typeface="+mn-lt"/>
              </a:rPr>
              <a:t>Atlas	-  Nigel Hessey</a:t>
            </a:r>
          </a:p>
          <a:p>
            <a:r>
              <a:rPr lang="en-GB" sz="2000" dirty="0" smtClean="0">
                <a:solidFill>
                  <a:schemeClr val="tx2"/>
                </a:solidFill>
                <a:latin typeface="+mn-lt"/>
              </a:rPr>
              <a:t>CMS	-  Jordan Nash</a:t>
            </a:r>
          </a:p>
          <a:p>
            <a:r>
              <a:rPr lang="en-GB" sz="2000" dirty="0" smtClean="0">
                <a:solidFill>
                  <a:schemeClr val="tx2"/>
                </a:solidFill>
                <a:latin typeface="+mn-lt"/>
              </a:rPr>
              <a:t>LHCb	-  Sheldon Stone</a:t>
            </a:r>
          </a:p>
          <a:p>
            <a:r>
              <a:rPr lang="en-GB" sz="2000" dirty="0" smtClean="0">
                <a:solidFill>
                  <a:schemeClr val="tx2"/>
                </a:solidFill>
                <a:latin typeface="+mn-lt"/>
              </a:rPr>
              <a:t>ALICE	-  </a:t>
            </a:r>
            <a:r>
              <a:rPr lang="en-GB" sz="2000" dirty="0" smtClean="0">
                <a:solidFill>
                  <a:schemeClr val="tx2"/>
                </a:solidFill>
                <a:latin typeface="+mj-lt"/>
              </a:rPr>
              <a:t>Paolo Giubellino</a:t>
            </a:r>
          </a:p>
          <a:p>
            <a:r>
              <a:rPr lang="en-GB" sz="2000" dirty="0" smtClean="0">
                <a:solidFill>
                  <a:schemeClr val="tx2"/>
                </a:solidFill>
                <a:latin typeface="+mn-lt"/>
              </a:rPr>
              <a:t>TOTEM	-  Angelo Scribano</a:t>
            </a:r>
          </a:p>
          <a:p>
            <a:endParaRPr lang="en-GB" sz="2000" dirty="0" smtClean="0">
              <a:solidFill>
                <a:schemeClr val="tx2"/>
              </a:solidFill>
              <a:latin typeface="+mn-lt"/>
            </a:endParaRPr>
          </a:p>
          <a:p>
            <a:r>
              <a:rPr lang="en-GB" sz="2000" dirty="0" smtClean="0">
                <a:solidFill>
                  <a:schemeClr val="tx2"/>
                </a:solidFill>
                <a:latin typeface="+mn-lt"/>
              </a:rPr>
              <a:t>PANDA	-  Bernd Voss</a:t>
            </a:r>
          </a:p>
          <a:p>
            <a:r>
              <a:rPr lang="en-GB" sz="2000" dirty="0" smtClean="0">
                <a:solidFill>
                  <a:schemeClr val="tx2"/>
                </a:solidFill>
                <a:latin typeface="+mn-lt"/>
              </a:rPr>
              <a:t>....</a:t>
            </a:r>
            <a:endParaRPr lang="en-GB" sz="2000" dirty="0">
              <a:solidFill>
                <a:schemeClr val="tx2"/>
              </a:solidFill>
              <a:latin typeface="+mn-lt"/>
            </a:endParaRPr>
          </a:p>
        </p:txBody>
      </p:sp>
      <p:sp>
        <p:nvSpPr>
          <p:cNvPr id="5" name="TextBox 2"/>
          <p:cNvSpPr txBox="1">
            <a:spLocks noChangeArrowheads="1"/>
          </p:cNvSpPr>
          <p:nvPr/>
        </p:nvSpPr>
        <p:spPr bwMode="auto">
          <a:xfrm>
            <a:off x="857224" y="142852"/>
            <a:ext cx="7499682" cy="461665"/>
          </a:xfrm>
          <a:prstGeom prst="rect">
            <a:avLst/>
          </a:prstGeom>
          <a:noFill/>
          <a:ln w="9525">
            <a:noFill/>
            <a:miter lim="800000"/>
            <a:headEnd/>
            <a:tailEnd/>
          </a:ln>
        </p:spPr>
        <p:txBody>
          <a:bodyPr wrap="none">
            <a:spAutoFit/>
          </a:bodyPr>
          <a:lstStyle/>
          <a:p>
            <a:r>
              <a:rPr lang="en-GB" sz="2400" b="1" dirty="0" smtClean="0">
                <a:solidFill>
                  <a:schemeClr val="tx2"/>
                </a:solidFill>
                <a:effectLst>
                  <a:outerShdw blurRad="38100" dist="38100" dir="2700000" algn="tl">
                    <a:srgbClr val="000000">
                      <a:alpha val="43137"/>
                    </a:srgbClr>
                  </a:outerShdw>
                </a:effectLst>
                <a:latin typeface="+mn-lt"/>
              </a:rPr>
              <a:t>MPGD in the SLHC upgrades – requests from experiments</a:t>
            </a:r>
            <a:endParaRPr lang="en-GB" sz="2400" b="1" dirty="0">
              <a:solidFill>
                <a:schemeClr val="tx2"/>
              </a:solidFill>
              <a:effectLst>
                <a:outerShdw blurRad="38100" dist="38100" dir="2700000" algn="tl">
                  <a:srgbClr val="000000">
                    <a:alpha val="43137"/>
                  </a:srgbClr>
                </a:outerShdw>
              </a:effectLst>
              <a:latin typeface="+mn-l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3571868" y="1643050"/>
          <a:ext cx="5357849" cy="3767035"/>
        </p:xfrm>
        <a:graphic>
          <a:graphicData uri="http://schemas.openxmlformats.org/drawingml/2006/table">
            <a:tbl>
              <a:tblPr/>
              <a:tblGrid>
                <a:gridCol w="1200353"/>
                <a:gridCol w="519687"/>
                <a:gridCol w="519687"/>
                <a:gridCol w="519687"/>
                <a:gridCol w="519687"/>
                <a:gridCol w="519687"/>
                <a:gridCol w="519687"/>
                <a:gridCol w="519687"/>
                <a:gridCol w="519687"/>
              </a:tblGrid>
              <a:tr h="130403">
                <a:tc rowSpan="2">
                  <a:txBody>
                    <a:bodyPr/>
                    <a:lstStyle/>
                    <a:p>
                      <a:pPr algn="l" fontAlgn="t"/>
                      <a:r>
                        <a:rPr lang="en-GB" sz="900" b="0" i="0" u="none" strike="noStrike" dirty="0">
                          <a:solidFill>
                            <a:srgbClr val="000000"/>
                          </a:solidFill>
                          <a:latin typeface="Calibri"/>
                        </a:rPr>
                        <a:t>technology</a:t>
                      </a:r>
                    </a:p>
                  </a:txBody>
                  <a:tcPr marL="8035" marR="8035" marT="803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900" b="0" i="0" u="none" strike="noStrike">
                          <a:solidFill>
                            <a:srgbClr val="000000"/>
                          </a:solidFill>
                          <a:latin typeface="Calibri"/>
                        </a:rPr>
                        <a:t> </a:t>
                      </a:r>
                    </a:p>
                  </a:txBody>
                  <a:tcPr marL="8035" marR="8035" marT="803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900" b="0" i="0" u="none" strike="noStrike">
                          <a:solidFill>
                            <a:srgbClr val="000000"/>
                          </a:solidFill>
                          <a:latin typeface="Calibri"/>
                        </a:rPr>
                        <a:t> </a:t>
                      </a:r>
                    </a:p>
                  </a:txBody>
                  <a:tcPr marL="8035" marR="8035" marT="803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GEM</a:t>
                      </a:r>
                    </a:p>
                  </a:txBody>
                  <a:tcPr marL="8035" marR="8035" marT="803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TGEM</a:t>
                      </a:r>
                    </a:p>
                  </a:txBody>
                  <a:tcPr marL="8035" marR="8035" marT="803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2">
                  <a:txBody>
                    <a:bodyPr/>
                    <a:lstStyle/>
                    <a:p>
                      <a:pPr algn="l" fontAlgn="b"/>
                      <a:r>
                        <a:rPr lang="en-GB" sz="900" b="0" i="0" u="none" strike="noStrike">
                          <a:solidFill>
                            <a:srgbClr val="000000"/>
                          </a:solidFill>
                          <a:latin typeface="Calibri"/>
                        </a:rPr>
                        <a:t>Micromegas</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r>
              <a:tr h="143443">
                <a:tc vMerge="1">
                  <a:txBody>
                    <a:bodyPr/>
                    <a:lstStyle/>
                    <a:p>
                      <a:endParaRPr lang="en-GB"/>
                    </a:p>
                  </a:txBody>
                  <a:tcPr/>
                </a:tc>
                <a:tc>
                  <a:txBody>
                    <a:bodyPr/>
                    <a:lstStyle/>
                    <a:p>
                      <a:pPr algn="l" fontAlgn="t"/>
                      <a:r>
                        <a:rPr lang="en-GB" sz="900" b="0" i="0" u="none" strike="noStrike">
                          <a:solidFill>
                            <a:srgbClr val="000000"/>
                          </a:solidFill>
                          <a:latin typeface="Calibri"/>
                        </a:rPr>
                        <a:t> </a:t>
                      </a:r>
                    </a:p>
                  </a:txBody>
                  <a:tcPr marL="8035" marR="8035" marT="803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900" b="0" i="0" u="none" strike="noStrike">
                          <a:solidFill>
                            <a:srgbClr val="000000"/>
                          </a:solidFill>
                          <a:latin typeface="Calibri"/>
                        </a:rPr>
                        <a:t> </a:t>
                      </a:r>
                    </a:p>
                  </a:txBody>
                  <a:tcPr marL="8035" marR="8035" marT="803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t"/>
                      <a:r>
                        <a:rPr lang="en-GB" sz="900" b="0" i="0" u="none" strike="noStrike">
                          <a:solidFill>
                            <a:srgbClr val="000000"/>
                          </a:solidFill>
                          <a:latin typeface="Calibri"/>
                        </a:rPr>
                        <a:t>single mask</a:t>
                      </a:r>
                    </a:p>
                  </a:txBody>
                  <a:tcPr marL="8035" marR="8035" marT="803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l" fontAlgn="t"/>
                      <a:r>
                        <a:rPr lang="en-GB" sz="900" b="0" i="0" u="none" strike="noStrike">
                          <a:solidFill>
                            <a:srgbClr val="000000"/>
                          </a:solidFill>
                          <a:latin typeface="Calibri"/>
                        </a:rPr>
                        <a:t> </a:t>
                      </a:r>
                    </a:p>
                  </a:txBody>
                  <a:tcPr marL="8035" marR="8035" marT="803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l" fontAlgn="t"/>
                      <a:r>
                        <a:rPr lang="en-GB" sz="900" b="0" i="0" u="none" strike="noStrike">
                          <a:solidFill>
                            <a:srgbClr val="000000"/>
                          </a:solidFill>
                          <a:latin typeface="Calibri"/>
                        </a:rPr>
                        <a:t>bulk</a:t>
                      </a:r>
                    </a:p>
                  </a:txBody>
                  <a:tcPr marL="8035" marR="8035" marT="803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r>
              <a:tr h="130403">
                <a:tc>
                  <a:txBody>
                    <a:bodyPr/>
                    <a:lstStyle/>
                    <a:p>
                      <a:pPr algn="l" fontAlgn="t"/>
                      <a:r>
                        <a:rPr lang="en-GB" sz="900" b="0" i="0" u="none" strike="noStrike">
                          <a:solidFill>
                            <a:srgbClr val="000000"/>
                          </a:solidFill>
                          <a:latin typeface="Calibri"/>
                        </a:rPr>
                        <a:t>dimensions (cm2)</a:t>
                      </a:r>
                    </a:p>
                  </a:txBody>
                  <a:tcPr marL="8035" marR="8035" marT="803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900" b="0" i="0" u="none" strike="noStrike">
                          <a:solidFill>
                            <a:srgbClr val="000000"/>
                          </a:solidFill>
                          <a:latin typeface="Calibri"/>
                        </a:rPr>
                        <a:t> </a:t>
                      </a:r>
                    </a:p>
                  </a:txBody>
                  <a:tcPr marL="8035" marR="8035" marT="803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900" b="0" i="0" u="none" strike="noStrike">
                          <a:solidFill>
                            <a:srgbClr val="000000"/>
                          </a:solidFill>
                          <a:latin typeface="Calibri"/>
                        </a:rPr>
                        <a:t> </a:t>
                      </a:r>
                    </a:p>
                  </a:txBody>
                  <a:tcPr marL="8035" marR="8035" marT="803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t"/>
                      <a:r>
                        <a:rPr lang="en-GB" sz="900" b="0" i="0" u="none" strike="noStrike">
                          <a:solidFill>
                            <a:srgbClr val="000000"/>
                          </a:solidFill>
                          <a:latin typeface="Calibri"/>
                        </a:rPr>
                        <a:t>50*120</a:t>
                      </a:r>
                    </a:p>
                  </a:txBody>
                  <a:tcPr marL="8035" marR="8035" marT="803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l" fontAlgn="t"/>
                      <a:r>
                        <a:rPr lang="en-GB" sz="900" b="0" i="0" u="none" strike="noStrike">
                          <a:solidFill>
                            <a:srgbClr val="000000"/>
                          </a:solidFill>
                          <a:latin typeface="Calibri"/>
                        </a:rPr>
                        <a:t>60*60</a:t>
                      </a:r>
                    </a:p>
                  </a:txBody>
                  <a:tcPr marL="8035" marR="8035" marT="803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l" fontAlgn="t"/>
                      <a:r>
                        <a:rPr lang="en-GB" sz="900" b="0" i="0" u="none" strike="noStrike">
                          <a:solidFill>
                            <a:srgbClr val="000000"/>
                          </a:solidFill>
                          <a:latin typeface="Calibri"/>
                        </a:rPr>
                        <a:t>100*200</a:t>
                      </a:r>
                    </a:p>
                  </a:txBody>
                  <a:tcPr marL="8035" marR="8035" marT="803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r>
              <a:tr h="130403">
                <a:tc>
                  <a:txBody>
                    <a:bodyPr/>
                    <a:lstStyle/>
                    <a:p>
                      <a:pPr algn="l" fontAlgn="t"/>
                      <a:r>
                        <a:rPr lang="en-GB" sz="900" b="0" i="0" u="none" strike="noStrike">
                          <a:solidFill>
                            <a:srgbClr val="000000"/>
                          </a:solidFill>
                          <a:latin typeface="Calibri"/>
                        </a:rPr>
                        <a:t> </a:t>
                      </a:r>
                    </a:p>
                  </a:txBody>
                  <a:tcPr marL="8035" marR="8035" marT="803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price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floor space</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900" b="0" i="0" u="none" strike="noStrike">
                          <a:solidFill>
                            <a:srgbClr val="000000"/>
                          </a:solidFill>
                          <a:latin typeface="Calibri"/>
                        </a:rPr>
                        <a:t>price</a:t>
                      </a:r>
                    </a:p>
                  </a:txBody>
                  <a:tcPr marL="8035" marR="8035" marT="803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900" b="0" i="0" u="none" strike="noStrike">
                          <a:solidFill>
                            <a:srgbClr val="000000"/>
                          </a:solidFill>
                          <a:latin typeface="Calibri"/>
                        </a:rPr>
                        <a:t>floor space</a:t>
                      </a:r>
                    </a:p>
                  </a:txBody>
                  <a:tcPr marL="8035" marR="8035" marT="803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900" b="0" i="0" u="none" strike="noStrike">
                          <a:solidFill>
                            <a:srgbClr val="000000"/>
                          </a:solidFill>
                          <a:latin typeface="Calibri"/>
                        </a:rPr>
                        <a:t>price</a:t>
                      </a:r>
                    </a:p>
                  </a:txBody>
                  <a:tcPr marL="8035" marR="8035" marT="803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900" b="0" i="0" u="none" strike="noStrike">
                          <a:solidFill>
                            <a:srgbClr val="000000"/>
                          </a:solidFill>
                          <a:latin typeface="Calibri"/>
                        </a:rPr>
                        <a:t>floor space</a:t>
                      </a:r>
                    </a:p>
                  </a:txBody>
                  <a:tcPr marL="8035" marR="8035" marT="803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900" b="0" i="0" u="none" strike="noStrike">
                          <a:solidFill>
                            <a:srgbClr val="000000"/>
                          </a:solidFill>
                          <a:latin typeface="Calibri"/>
                        </a:rPr>
                        <a:t>price</a:t>
                      </a:r>
                    </a:p>
                  </a:txBody>
                  <a:tcPr marL="8035" marR="8035" marT="803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900" b="0" i="0" u="none" strike="noStrike">
                          <a:solidFill>
                            <a:srgbClr val="000000"/>
                          </a:solidFill>
                          <a:latin typeface="Calibri"/>
                        </a:rPr>
                        <a:t>floor space</a:t>
                      </a:r>
                    </a:p>
                  </a:txBody>
                  <a:tcPr marL="8035" marR="8035" marT="803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6923">
                <a:tc>
                  <a:txBody>
                    <a:bodyPr/>
                    <a:lstStyle/>
                    <a:p>
                      <a:pPr algn="l" fontAlgn="b"/>
                      <a:r>
                        <a:rPr lang="en-GB" sz="900" b="0" i="0" u="none" strike="noStrike">
                          <a:solidFill>
                            <a:srgbClr val="000000"/>
                          </a:solidFill>
                          <a:latin typeface="Calibri"/>
                        </a:rPr>
                        <a:t>equipment</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(CHF)</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(m2)</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0403">
                <a:tc>
                  <a:txBody>
                    <a:bodyPr/>
                    <a:lstStyle/>
                    <a:p>
                      <a:pPr algn="l" fontAlgn="b"/>
                      <a:r>
                        <a:rPr lang="en-GB" sz="900" b="0" i="0" u="none" strike="noStrike">
                          <a:solidFill>
                            <a:srgbClr val="000000"/>
                          </a:solidFill>
                          <a:latin typeface="Calibri"/>
                        </a:rPr>
                        <a:t>laminator</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40,000</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12</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40,000</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12</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0403">
                <a:tc>
                  <a:txBody>
                    <a:bodyPr/>
                    <a:lstStyle/>
                    <a:p>
                      <a:pPr algn="l" fontAlgn="b"/>
                      <a:r>
                        <a:rPr lang="en-GB" sz="900" b="0" i="0" u="none" strike="noStrike">
                          <a:solidFill>
                            <a:srgbClr val="000000"/>
                          </a:solidFill>
                          <a:latin typeface="Calibri"/>
                        </a:rPr>
                        <a:t>insolateur</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50,000</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12</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50,000</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50,000</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12</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0403">
                <a:tc>
                  <a:txBody>
                    <a:bodyPr/>
                    <a:lstStyle/>
                    <a:p>
                      <a:pPr algn="l" fontAlgn="b"/>
                      <a:r>
                        <a:rPr lang="en-GB" sz="900" b="0" i="0" u="none" strike="noStrike">
                          <a:solidFill>
                            <a:srgbClr val="000000"/>
                          </a:solidFill>
                          <a:latin typeface="Calibri"/>
                        </a:rPr>
                        <a:t>devellopeuse + rince</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110,000</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12</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110,000</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12</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0403">
                <a:tc>
                  <a:txBody>
                    <a:bodyPr/>
                    <a:lstStyle/>
                    <a:p>
                      <a:pPr algn="l" fontAlgn="b"/>
                      <a:r>
                        <a:rPr lang="en-GB" sz="900" b="0" i="0" u="none" strike="noStrike">
                          <a:solidFill>
                            <a:srgbClr val="000000"/>
                          </a:solidFill>
                          <a:latin typeface="Calibri"/>
                        </a:rPr>
                        <a:t>secheuse x 2</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60,000</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12</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60,000</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12</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0403">
                <a:tc>
                  <a:txBody>
                    <a:bodyPr/>
                    <a:lstStyle/>
                    <a:p>
                      <a:pPr algn="l" fontAlgn="b"/>
                      <a:r>
                        <a:rPr lang="en-GB" sz="900" b="0" i="0" u="none" strike="noStrike">
                          <a:solidFill>
                            <a:srgbClr val="000000"/>
                          </a:solidFill>
                          <a:latin typeface="Calibri"/>
                        </a:rPr>
                        <a:t>etuve</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25,000</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10</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25,000</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10</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0403">
                <a:tc>
                  <a:txBody>
                    <a:bodyPr/>
                    <a:lstStyle/>
                    <a:p>
                      <a:pPr algn="l" fontAlgn="b"/>
                      <a:r>
                        <a:rPr lang="en-GB" sz="900" b="0" i="0" u="none" strike="noStrike">
                          <a:solidFill>
                            <a:srgbClr val="000000"/>
                          </a:solidFill>
                          <a:latin typeface="Calibri"/>
                        </a:rPr>
                        <a:t>graveuse</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100,000</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12</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100,000</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12</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0403">
                <a:tc>
                  <a:txBody>
                    <a:bodyPr/>
                    <a:lstStyle/>
                    <a:p>
                      <a:pPr algn="l" fontAlgn="b"/>
                      <a:r>
                        <a:rPr lang="en-GB" sz="900" b="0" i="0" u="none" strike="noStrike" dirty="0" err="1">
                          <a:solidFill>
                            <a:srgbClr val="000000"/>
                          </a:solidFill>
                          <a:latin typeface="Calibri"/>
                        </a:rPr>
                        <a:t>strippeuse</a:t>
                      </a:r>
                      <a:endParaRPr lang="en-GB" sz="900" b="0" i="0" u="none" strike="noStrike" dirty="0">
                        <a:solidFill>
                          <a:srgbClr val="000000"/>
                        </a:solidFill>
                        <a:latin typeface="Calibri"/>
                      </a:endParaRP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100,000</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12</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100,000</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12</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0403">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0403">
                <a:tc>
                  <a:txBody>
                    <a:bodyPr/>
                    <a:lstStyle/>
                    <a:p>
                      <a:pPr algn="l" fontAlgn="b"/>
                      <a:r>
                        <a:rPr lang="en-GB" sz="900" b="0" i="0" u="none" strike="noStrike">
                          <a:solidFill>
                            <a:srgbClr val="000000"/>
                          </a:solidFill>
                          <a:latin typeface="Calibri"/>
                        </a:rPr>
                        <a:t>enrouleur/derouleur x 4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80,000</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80,000</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0403">
                <a:tc>
                  <a:txBody>
                    <a:bodyPr/>
                    <a:lstStyle/>
                    <a:p>
                      <a:pPr algn="l" fontAlgn="b"/>
                      <a:r>
                        <a:rPr lang="en-GB" sz="900" b="0" i="0" u="none" strike="noStrike">
                          <a:solidFill>
                            <a:srgbClr val="000000"/>
                          </a:solidFill>
                          <a:latin typeface="Calibri"/>
                        </a:rPr>
                        <a:t>stripping+sechage</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100,000</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12</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100,000</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12</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0403">
                <a:tc>
                  <a:txBody>
                    <a:bodyPr/>
                    <a:lstStyle/>
                    <a:p>
                      <a:pPr algn="l" fontAlgn="b"/>
                      <a:r>
                        <a:rPr lang="en-GB" sz="900" b="0" i="0" u="none" strike="noStrike">
                          <a:solidFill>
                            <a:srgbClr val="000000"/>
                          </a:solidFill>
                          <a:latin typeface="Calibri"/>
                        </a:rPr>
                        <a:t>depot SN + sechage</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70,000</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12</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70,000</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12</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0403">
                <a:tc>
                  <a:txBody>
                    <a:bodyPr/>
                    <a:lstStyle/>
                    <a:p>
                      <a:pPr algn="l" fontAlgn="b"/>
                      <a:r>
                        <a:rPr lang="en-GB" sz="900" b="0" i="0" u="none" strike="noStrike">
                          <a:solidFill>
                            <a:srgbClr val="000000"/>
                          </a:solidFill>
                          <a:latin typeface="Calibri"/>
                        </a:rPr>
                        <a:t>machine netoyage+sech</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60,000</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12</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dirty="0">
                          <a:solidFill>
                            <a:srgbClr val="000000"/>
                          </a:solidFill>
                          <a:latin typeface="Calibri"/>
                        </a:rPr>
                        <a:t>60,000</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12</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0403">
                <a:tc>
                  <a:txBody>
                    <a:bodyPr/>
                    <a:lstStyle/>
                    <a:p>
                      <a:pPr algn="l" fontAlgn="b"/>
                      <a:r>
                        <a:rPr lang="en-GB" sz="900" b="0" i="0" u="none" strike="noStrike">
                          <a:solidFill>
                            <a:srgbClr val="000000"/>
                          </a:solidFill>
                          <a:latin typeface="Calibri"/>
                        </a:rPr>
                        <a:t>machine perman + sech</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80,000</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dirty="0">
                          <a:solidFill>
                            <a:srgbClr val="000000"/>
                          </a:solidFill>
                          <a:latin typeface="Calibri"/>
                        </a:rPr>
                        <a:t>12</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80,000</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12</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0403">
                <a:tc>
                  <a:txBody>
                    <a:bodyPr/>
                    <a:lstStyle/>
                    <a:p>
                      <a:pPr algn="l" fontAlgn="b"/>
                      <a:r>
                        <a:rPr lang="en-GB" sz="900" b="0" i="0" u="none" strike="noStrike">
                          <a:solidFill>
                            <a:srgbClr val="000000"/>
                          </a:solidFill>
                          <a:latin typeface="Calibri"/>
                        </a:rPr>
                        <a:t>machine CR+sech</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80,000</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12</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80,000</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12</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0403">
                <a:tc>
                  <a:txBody>
                    <a:bodyPr/>
                    <a:lstStyle/>
                    <a:p>
                      <a:pPr algn="l" fontAlgn="b"/>
                      <a:r>
                        <a:rPr lang="en-GB" sz="900" b="0" i="0" u="none" strike="noStrike">
                          <a:solidFill>
                            <a:srgbClr val="000000"/>
                          </a:solidFill>
                          <a:latin typeface="Calibri"/>
                        </a:rPr>
                        <a:t>gravure ethylene+sech</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120,000</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12</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120,000</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12</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0403">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0403">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0403">
                <a:tc>
                  <a:txBody>
                    <a:bodyPr/>
                    <a:lstStyle/>
                    <a:p>
                      <a:pPr algn="l" fontAlgn="b"/>
                      <a:r>
                        <a:rPr lang="en-GB" sz="900" b="0" i="0" u="none" strike="noStrike">
                          <a:solidFill>
                            <a:srgbClr val="000000"/>
                          </a:solidFill>
                          <a:latin typeface="Calibri"/>
                        </a:rPr>
                        <a:t>perceuse</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350,000</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20</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350,000</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20</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dirty="0">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6923">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latin typeface="Calibri"/>
                        </a:rPr>
                        <a:t> </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0403">
                <a:tc>
                  <a:txBody>
                    <a:bodyPr/>
                    <a:lstStyle/>
                    <a:p>
                      <a:pPr algn="l" fontAlgn="b"/>
                      <a:r>
                        <a:rPr lang="en-GB" sz="900" b="0" i="0" u="none" strike="noStrike">
                          <a:solidFill>
                            <a:srgbClr val="000000"/>
                          </a:solidFill>
                          <a:latin typeface="Calibri"/>
                        </a:rPr>
                        <a:t>sum</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1,425,000</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174</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640,000</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72</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350,000</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20</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485,000</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dirty="0">
                          <a:solidFill>
                            <a:srgbClr val="000000"/>
                          </a:solidFill>
                          <a:latin typeface="Calibri"/>
                        </a:rPr>
                        <a:t>82</a:t>
                      </a:r>
                    </a:p>
                  </a:txBody>
                  <a:tcPr marL="8035" marR="8035" marT="8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3" name="TextBox 1"/>
          <p:cNvSpPr txBox="1">
            <a:spLocks noChangeArrowheads="1"/>
          </p:cNvSpPr>
          <p:nvPr/>
        </p:nvSpPr>
        <p:spPr bwMode="auto">
          <a:xfrm>
            <a:off x="142844" y="2071678"/>
            <a:ext cx="3357554" cy="3139321"/>
          </a:xfrm>
          <a:prstGeom prst="rect">
            <a:avLst/>
          </a:prstGeom>
          <a:noFill/>
          <a:ln w="9525">
            <a:noFill/>
            <a:miter lim="800000"/>
            <a:headEnd/>
            <a:tailEnd/>
          </a:ln>
        </p:spPr>
        <p:txBody>
          <a:bodyPr wrap="square">
            <a:spAutoFit/>
          </a:bodyPr>
          <a:lstStyle/>
          <a:p>
            <a:r>
              <a:rPr lang="en-GB" sz="1000" dirty="0">
                <a:solidFill>
                  <a:schemeClr val="tx2"/>
                </a:solidFill>
                <a:latin typeface="Calibri" pitchFamily="34" charset="0"/>
              </a:rPr>
              <a:t>Detector components production</a:t>
            </a:r>
          </a:p>
          <a:p>
            <a:r>
              <a:rPr lang="en-GB" sz="1000" dirty="0">
                <a:solidFill>
                  <a:schemeClr val="tx2"/>
                </a:solidFill>
                <a:latin typeface="Calibri" pitchFamily="34" charset="0"/>
              </a:rPr>
              <a:t>Quality control</a:t>
            </a:r>
          </a:p>
          <a:p>
            <a:r>
              <a:rPr lang="en-GB" sz="1000" dirty="0">
                <a:solidFill>
                  <a:schemeClr val="tx2"/>
                </a:solidFill>
                <a:latin typeface="Calibri" pitchFamily="34" charset="0"/>
              </a:rPr>
              <a:t>Detector assembly </a:t>
            </a:r>
            <a:r>
              <a:rPr lang="en-GB" sz="1000" dirty="0">
                <a:solidFill>
                  <a:schemeClr val="tx2"/>
                </a:solidFill>
                <a:latin typeface="Calibri" pitchFamily="34" charset="0"/>
                <a:sym typeface="Wingdings" pitchFamily="2" charset="2"/>
              </a:rPr>
              <a:t> participating institutes; industrial partners</a:t>
            </a:r>
            <a:endParaRPr lang="en-GB" sz="1000" dirty="0">
              <a:solidFill>
                <a:schemeClr val="tx2"/>
              </a:solidFill>
              <a:latin typeface="Calibri" pitchFamily="34" charset="0"/>
            </a:endParaRPr>
          </a:p>
          <a:p>
            <a:r>
              <a:rPr lang="en-GB" sz="1000" dirty="0">
                <a:solidFill>
                  <a:schemeClr val="tx2"/>
                </a:solidFill>
                <a:latin typeface="Calibri" pitchFamily="34" charset="0"/>
              </a:rPr>
              <a:t>Small standard detectors production</a:t>
            </a:r>
          </a:p>
          <a:p>
            <a:r>
              <a:rPr lang="en-GB" sz="1000" dirty="0">
                <a:solidFill>
                  <a:schemeClr val="tx2"/>
                </a:solidFill>
                <a:latin typeface="Calibri" pitchFamily="34" charset="0"/>
              </a:rPr>
              <a:t>Readout electronics</a:t>
            </a:r>
          </a:p>
          <a:p>
            <a:endParaRPr lang="en-GB" sz="1000" dirty="0">
              <a:solidFill>
                <a:schemeClr val="tx2"/>
              </a:solidFill>
              <a:latin typeface="Calibri" pitchFamily="34" charset="0"/>
            </a:endParaRPr>
          </a:p>
          <a:p>
            <a:r>
              <a:rPr lang="en-GB" sz="1000" dirty="0">
                <a:solidFill>
                  <a:schemeClr val="tx2"/>
                </a:solidFill>
                <a:latin typeface="Calibri" pitchFamily="34" charset="0"/>
              </a:rPr>
              <a:t>WG6 Coordination</a:t>
            </a:r>
          </a:p>
          <a:p>
            <a:r>
              <a:rPr lang="en-GB" sz="1000" dirty="0">
                <a:solidFill>
                  <a:schemeClr val="tx2"/>
                </a:solidFill>
                <a:latin typeface="Calibri" pitchFamily="34" charset="0"/>
              </a:rPr>
              <a:t>Generic R&amp;D</a:t>
            </a:r>
          </a:p>
          <a:p>
            <a:r>
              <a:rPr lang="en-GB" sz="1000" dirty="0">
                <a:solidFill>
                  <a:schemeClr val="tx2"/>
                </a:solidFill>
                <a:latin typeface="Calibri" pitchFamily="34" charset="0"/>
              </a:rPr>
              <a:t>Large area prototypes – demonstrators </a:t>
            </a:r>
            <a:r>
              <a:rPr lang="en-GB" sz="1000" dirty="0">
                <a:solidFill>
                  <a:schemeClr val="tx2"/>
                </a:solidFill>
                <a:latin typeface="Calibri" pitchFamily="34" charset="0"/>
                <a:sym typeface="Wingdings" pitchFamily="2" charset="2"/>
              </a:rPr>
              <a:t> DEM workshop upgrade</a:t>
            </a:r>
            <a:endParaRPr lang="en-GB" sz="1000" dirty="0">
              <a:solidFill>
                <a:schemeClr val="tx2"/>
              </a:solidFill>
              <a:latin typeface="Calibri" pitchFamily="34" charset="0"/>
            </a:endParaRPr>
          </a:p>
          <a:p>
            <a:endParaRPr lang="en-GB" sz="1000" dirty="0">
              <a:solidFill>
                <a:schemeClr val="tx2"/>
              </a:solidFill>
              <a:latin typeface="Calibri" pitchFamily="34" charset="0"/>
            </a:endParaRPr>
          </a:p>
          <a:p>
            <a:r>
              <a:rPr lang="en-GB" sz="1000" dirty="0">
                <a:solidFill>
                  <a:schemeClr val="tx2"/>
                </a:solidFill>
                <a:latin typeface="Calibri" pitchFamily="34" charset="0"/>
              </a:rPr>
              <a:t>Towards large volume production:</a:t>
            </a:r>
          </a:p>
          <a:p>
            <a:r>
              <a:rPr lang="en-GB" sz="1000" dirty="0">
                <a:solidFill>
                  <a:schemeClr val="tx2"/>
                </a:solidFill>
                <a:latin typeface="Calibri" pitchFamily="34" charset="0"/>
              </a:rPr>
              <a:t>Current detector size limitations</a:t>
            </a:r>
          </a:p>
          <a:p>
            <a:r>
              <a:rPr lang="en-GB" sz="1000" dirty="0">
                <a:solidFill>
                  <a:schemeClr val="tx2"/>
                </a:solidFill>
                <a:latin typeface="Calibri" pitchFamily="34" charset="0"/>
              </a:rPr>
              <a:t>Detector size requirements</a:t>
            </a:r>
          </a:p>
          <a:p>
            <a:r>
              <a:rPr lang="en-GB" sz="1000" dirty="0">
                <a:solidFill>
                  <a:schemeClr val="tx2"/>
                </a:solidFill>
                <a:latin typeface="Calibri" pitchFamily="34" charset="0"/>
              </a:rPr>
              <a:t>LHC experiments technology choice </a:t>
            </a:r>
            <a:r>
              <a:rPr lang="en-GB" sz="1000" dirty="0">
                <a:solidFill>
                  <a:schemeClr val="tx2"/>
                </a:solidFill>
                <a:latin typeface="Calibri" pitchFamily="34" charset="0"/>
                <a:sym typeface="Wingdings" pitchFamily="2" charset="2"/>
              </a:rPr>
              <a:t> </a:t>
            </a:r>
            <a:r>
              <a:rPr lang="en-GB" sz="1000" dirty="0">
                <a:solidFill>
                  <a:schemeClr val="tx2"/>
                </a:solidFill>
                <a:latin typeface="Calibri" pitchFamily="34" charset="0"/>
              </a:rPr>
              <a:t>DEM workshop upgrade</a:t>
            </a:r>
          </a:p>
          <a:p>
            <a:r>
              <a:rPr lang="en-GB" sz="1000" dirty="0">
                <a:solidFill>
                  <a:schemeClr val="tx2"/>
                </a:solidFill>
                <a:latin typeface="Calibri" pitchFamily="34" charset="0"/>
              </a:rPr>
              <a:t>Industrial partners</a:t>
            </a:r>
          </a:p>
          <a:p>
            <a:endParaRPr lang="en-GB" dirty="0">
              <a:latin typeface="Calibri" pitchFamily="34" charset="0"/>
            </a:endParaRPr>
          </a:p>
        </p:txBody>
      </p:sp>
      <p:sp>
        <p:nvSpPr>
          <p:cNvPr id="5" name="TextBox 2"/>
          <p:cNvSpPr txBox="1">
            <a:spLocks noChangeArrowheads="1"/>
          </p:cNvSpPr>
          <p:nvPr/>
        </p:nvSpPr>
        <p:spPr bwMode="auto">
          <a:xfrm>
            <a:off x="2714612" y="428604"/>
            <a:ext cx="4258858" cy="461665"/>
          </a:xfrm>
          <a:prstGeom prst="rect">
            <a:avLst/>
          </a:prstGeom>
          <a:noFill/>
          <a:ln w="9525">
            <a:noFill/>
            <a:miter lim="800000"/>
            <a:headEnd/>
            <a:tailEnd/>
          </a:ln>
        </p:spPr>
        <p:txBody>
          <a:bodyPr wrap="none">
            <a:spAutoFit/>
          </a:bodyPr>
          <a:lstStyle/>
          <a:p>
            <a:r>
              <a:rPr lang="en-GB" sz="2400" b="1" dirty="0">
                <a:solidFill>
                  <a:schemeClr val="tx2"/>
                </a:solidFill>
                <a:effectLst>
                  <a:outerShdw blurRad="38100" dist="38100" dir="2700000" algn="tl">
                    <a:srgbClr val="000000">
                      <a:alpha val="43137"/>
                    </a:srgbClr>
                  </a:outerShdw>
                </a:effectLst>
                <a:latin typeface="+mn-lt"/>
              </a:rPr>
              <a:t>EN-ICE-DEM  </a:t>
            </a:r>
            <a:r>
              <a:rPr lang="en-GB" sz="2400" b="1" dirty="0" smtClean="0">
                <a:solidFill>
                  <a:schemeClr val="tx2"/>
                </a:solidFill>
                <a:effectLst>
                  <a:outerShdw blurRad="38100" dist="38100" dir="2700000" algn="tl">
                    <a:srgbClr val="000000">
                      <a:alpha val="43137"/>
                    </a:srgbClr>
                  </a:outerShdw>
                </a:effectLst>
                <a:latin typeface="+mn-lt"/>
              </a:rPr>
              <a:t>workshop upgrade</a:t>
            </a:r>
            <a:endParaRPr lang="en-GB" sz="2400" b="1" dirty="0">
              <a:solidFill>
                <a:schemeClr val="tx2"/>
              </a:solidFill>
              <a:effectLst>
                <a:outerShdw blurRad="38100" dist="38100" dir="2700000" algn="tl">
                  <a:srgbClr val="000000">
                    <a:alpha val="43137"/>
                  </a:srgbClr>
                </a:outerShdw>
              </a:effectLst>
              <a:latin typeface="+mn-l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1359</TotalTime>
  <Words>1139</Words>
  <Application>Microsoft Office PowerPoint</Application>
  <PresentationFormat>On-screen Show (4:3)</PresentationFormat>
  <Paragraphs>370</Paragraphs>
  <Slides>15</Slides>
  <Notes>2</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Slide 1</vt:lpstr>
      <vt:lpstr>Slide 2</vt:lpstr>
      <vt:lpstr>Slide 3</vt:lpstr>
      <vt:lpstr>Slide 4</vt:lpstr>
      <vt:lpstr>WP5 - DT RD51 activities  Indico [MPGD]</vt:lpstr>
      <vt:lpstr>Slide 6</vt:lpstr>
      <vt:lpstr>Slide 7</vt:lpstr>
      <vt:lpstr>Slide 8</vt:lpstr>
      <vt:lpstr>Slide 9</vt:lpstr>
      <vt:lpstr>Slide 10</vt:lpstr>
      <vt:lpstr>Slide 11</vt:lpstr>
      <vt:lpstr>Slide 12</vt:lpstr>
      <vt:lpstr>Slide 13</vt:lpstr>
      <vt:lpstr>Slide 14</vt:lpstr>
      <vt:lpstr>Slide 15</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leszek</dc:creator>
  <cp:lastModifiedBy>leszek</cp:lastModifiedBy>
  <cp:revision>183</cp:revision>
  <dcterms:created xsi:type="dcterms:W3CDTF">2008-10-11T16:02:21Z</dcterms:created>
  <dcterms:modified xsi:type="dcterms:W3CDTF">2009-06-03T22:37:01Z</dcterms:modified>
</cp:coreProperties>
</file>