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charts/chart4.xml" ContentType="application/vnd.openxmlformats-officedocument.drawingml.char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Default Extension="gif" ContentType="image/gif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61" r:id="rId3"/>
    <p:sldId id="260" r:id="rId4"/>
    <p:sldId id="266" r:id="rId5"/>
    <p:sldId id="273" r:id="rId6"/>
    <p:sldId id="276" r:id="rId7"/>
    <p:sldId id="277" r:id="rId8"/>
    <p:sldId id="275" r:id="rId9"/>
    <p:sldId id="278" r:id="rId10"/>
    <p:sldId id="274" r:id="rId11"/>
    <p:sldId id="279" r:id="rId12"/>
    <p:sldId id="258" r:id="rId13"/>
    <p:sldId id="264" r:id="rId14"/>
    <p:sldId id="257" r:id="rId15"/>
    <p:sldId id="270" r:id="rId16"/>
    <p:sldId id="265" r:id="rId17"/>
    <p:sldId id="259" r:id="rId18"/>
    <p:sldId id="280" r:id="rId19"/>
    <p:sldId id="281" r:id="rId20"/>
    <p:sldId id="262" r:id="rId21"/>
    <p:sldId id="263" r:id="rId22"/>
    <p:sldId id="282" r:id="rId23"/>
    <p:sldId id="272" r:id="rId2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5F32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0748" autoAdjust="0"/>
    <p:restoredTop sz="98088" autoAdjust="0"/>
  </p:normalViewPr>
  <p:slideViewPr>
    <p:cSldViewPr snapToObjects="1">
      <p:cViewPr>
        <p:scale>
          <a:sx n="100" d="100"/>
          <a:sy n="100" d="100"/>
        </p:scale>
        <p:origin x="-768" y="-33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tableStyles" Target="tableStyle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printerSettings" Target="printerSettings/printerSettings1.bin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30" Type="http://schemas.openxmlformats.org/officeDocument/2006/relationships/theme" Target="theme/theme1.xml"/><Relationship Id="rId11" Type="http://schemas.openxmlformats.org/officeDocument/2006/relationships/slide" Target="slides/slide10.xml"/><Relationship Id="rId29" Type="http://schemas.openxmlformats.org/officeDocument/2006/relationships/viewProps" Target="viewProp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HDx:Users:mcapeans:Documents:MARs%20WORKING%20SPACE:WP7:BUDGET%20&amp;%20Admin:2009:WP7_Budget2009_V2_May09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HDx:Users:mcapeans:Documents:MARs%20WORKING%20SPACE:WP7:BUDGET%20&amp;%20Admin:2009:WP7_Budget2009_V2_May09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HDx:Users:mcapeans:Documents:MARs%20WORKING%20SPACE:WP7:BUDGET%20&amp;%20Admin:2009:WP7_Budget2009_V2_May09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HDx:Users:mcapeans:Documents:MARs%20WORKING%20SPACE:WP7:BUDGET%20&amp;%20Admin:2009:WP7_Budget2009_V2_May0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/>
              <a:t>WP7</a:t>
            </a:r>
            <a:r>
              <a:rPr lang="en-US" baseline="0"/>
              <a:t> Expenditure</a:t>
            </a:r>
            <a:endParaRPr lang="en-US"/>
          </a:p>
        </c:rich>
      </c:tx>
      <c:layout/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0633704862234686"/>
          <c:y val="0.189299378950871"/>
          <c:w val="0.731365069092391"/>
          <c:h val="0.682402248648402"/>
        </c:manualLayout>
      </c:layout>
      <c:barChart>
        <c:barDir val="bar"/>
        <c:grouping val="clustered"/>
        <c:ser>
          <c:idx val="1"/>
          <c:order val="0"/>
          <c:tx>
            <c:v>Budget</c:v>
          </c:tx>
          <c:spPr>
            <a:solidFill>
              <a:schemeClr val="accent1"/>
            </a:solidFill>
          </c:spPr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1400" b="1" i="0"/>
                  </a:pPr>
                  <a:endParaRPr lang="en-US"/>
                </a:p>
              </c:txPr>
              <c:showVal val="1"/>
            </c:dLbl>
            <c:delete val="1"/>
          </c:dLbls>
          <c:cat>
            <c:strRef>
              <c:f>'Balance ''a la'' PH'!$A$25</c:f>
              <c:strCache>
                <c:ptCount val="1"/>
                <c:pt idx="0">
                  <c:v>CHF</c:v>
                </c:pt>
              </c:strCache>
            </c:strRef>
          </c:cat>
          <c:val>
            <c:numRef>
              <c:f>'Balance ''a la'' PH'!$C$25</c:f>
              <c:numCache>
                <c:formatCode>0</c:formatCode>
                <c:ptCount val="1"/>
                <c:pt idx="0">
                  <c:v>179200.0</c:v>
                </c:pt>
              </c:numCache>
            </c:numRef>
          </c:val>
        </c:ser>
        <c:ser>
          <c:idx val="2"/>
          <c:order val="1"/>
          <c:tx>
            <c:v>Actual</c:v>
          </c:tx>
          <c:spPr>
            <a:solidFill>
              <a:schemeClr val="accent2"/>
            </a:solidFill>
          </c:spPr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1400" b="1" i="0"/>
                  </a:pPr>
                  <a:endParaRPr lang="en-US"/>
                </a:p>
              </c:txPr>
              <c:showVal val="1"/>
            </c:dLbl>
            <c:delete val="1"/>
          </c:dLbls>
          <c:cat>
            <c:strRef>
              <c:f>'Balance ''a la'' PH'!$A$25</c:f>
              <c:strCache>
                <c:ptCount val="1"/>
                <c:pt idx="0">
                  <c:v>CHF</c:v>
                </c:pt>
              </c:strCache>
            </c:strRef>
          </c:cat>
          <c:val>
            <c:numRef>
              <c:f>'Balance ''a la'' PH'!$D$25</c:f>
              <c:numCache>
                <c:formatCode>0</c:formatCode>
                <c:ptCount val="1"/>
                <c:pt idx="0">
                  <c:v>23225.54</c:v>
                </c:pt>
              </c:numCache>
            </c:numRef>
          </c:val>
        </c:ser>
        <c:ser>
          <c:idx val="3"/>
          <c:order val="2"/>
          <c:tx>
            <c:v>Projected</c:v>
          </c:tx>
          <c:spPr>
            <a:solidFill>
              <a:schemeClr val="accent3"/>
            </a:solidFill>
          </c:spPr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 sz="1600" b="1" i="0">
                      <a:solidFill>
                        <a:srgbClr val="008000"/>
                      </a:solidFill>
                    </a:defRPr>
                  </a:pPr>
                  <a:endParaRPr lang="en-US"/>
                </a:p>
              </c:txPr>
              <c:showVal val="1"/>
            </c:dLbl>
            <c:delete val="1"/>
          </c:dLbls>
          <c:cat>
            <c:strRef>
              <c:f>'Balance ''a la'' PH'!$A$25</c:f>
              <c:strCache>
                <c:ptCount val="1"/>
                <c:pt idx="0">
                  <c:v>CHF</c:v>
                </c:pt>
              </c:strCache>
            </c:strRef>
          </c:cat>
          <c:val>
            <c:numRef>
              <c:f>'Balance ''a la'' PH'!$E$25</c:f>
              <c:numCache>
                <c:formatCode>0</c:formatCode>
                <c:ptCount val="1"/>
                <c:pt idx="0">
                  <c:v>144102.26</c:v>
                </c:pt>
              </c:numCache>
            </c:numRef>
          </c:val>
        </c:ser>
        <c:axId val="447678872"/>
        <c:axId val="576188728"/>
      </c:barChart>
      <c:catAx>
        <c:axId val="447678872"/>
        <c:scaling>
          <c:orientation val="minMax"/>
        </c:scaling>
        <c:axPos val="l"/>
        <c:numFmt formatCode="General" sourceLinked="1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576188728"/>
        <c:crosses val="autoZero"/>
        <c:auto val="1"/>
        <c:lblAlgn val="ctr"/>
        <c:lblOffset val="100"/>
      </c:catAx>
      <c:valAx>
        <c:axId val="576188728"/>
        <c:scaling>
          <c:orientation val="minMax"/>
        </c:scaling>
        <c:axPos val="b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numFmt formatCode="0" sourceLinked="1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/>
          <a:lstStyle/>
          <a:p>
            <a:pPr>
              <a:defRPr sz="1400"/>
            </a:pPr>
            <a:endParaRPr lang="en-US"/>
          </a:p>
        </c:txPr>
        <c:crossAx val="447678872"/>
        <c:crosses val="autoZero"/>
        <c:crossBetween val="between"/>
      </c:valAx>
      <c:spPr>
        <a:solidFill>
          <a:srgbClr val="FFFFFF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80307254401419"/>
          <c:y val="0.228668820243623"/>
          <c:w val="0.140326018275493"/>
          <c:h val="0.539016084527896"/>
        </c:manualLayout>
      </c:layout>
      <c:spPr>
        <a:noFill/>
        <a:ln w="25400">
          <a:noFill/>
        </a:ln>
      </c:spPr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noFill/>
      <a:prstDash val="solid"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 sz="1800"/>
            </a:pPr>
            <a:r>
              <a:rPr lang="en-US" sz="1800"/>
              <a:t>WP7 Supplies</a:t>
            </a:r>
          </a:p>
        </c:rich>
      </c:tx>
      <c:layout>
        <c:manualLayout>
          <c:xMode val="edge"/>
          <c:yMode val="edge"/>
          <c:x val="0.419659645697299"/>
          <c:y val="0.0"/>
        </c:manualLayout>
      </c:layout>
    </c:title>
    <c:plotArea>
      <c:layout>
        <c:manualLayout>
          <c:layoutTarget val="inner"/>
          <c:xMode val="edge"/>
          <c:yMode val="edge"/>
          <c:x val="0.206983595800525"/>
          <c:y val="0.190985985441138"/>
          <c:w val="0.73171084864392"/>
          <c:h val="0.682736770055789"/>
        </c:manualLayout>
      </c:layout>
      <c:barChart>
        <c:barDir val="bar"/>
        <c:grouping val="clustered"/>
        <c:ser>
          <c:idx val="0"/>
          <c:order val="0"/>
          <c:tx>
            <c:v>Budget</c:v>
          </c:tx>
          <c:cat>
            <c:strRef>
              <c:f>('Balance ''a la'' PH'!$B$13,'Balance ''a la'' PH'!$B$17)</c:f>
              <c:strCache>
                <c:ptCount val="2"/>
                <c:pt idx="0">
                  <c:v>Investments</c:v>
                </c:pt>
                <c:pt idx="1">
                  <c:v>Consumables</c:v>
                </c:pt>
              </c:strCache>
            </c:strRef>
          </c:cat>
          <c:val>
            <c:numRef>
              <c:f>('Balance ''a la'' PH'!$C$13,'Balance ''a la'' PH'!$C$17)</c:f>
              <c:numCache>
                <c:formatCode>0.0</c:formatCode>
                <c:ptCount val="2"/>
                <c:pt idx="0">
                  <c:v>60000.0</c:v>
                </c:pt>
                <c:pt idx="1">
                  <c:v>58000.0</c:v>
                </c:pt>
              </c:numCache>
            </c:numRef>
          </c:val>
        </c:ser>
        <c:ser>
          <c:idx val="1"/>
          <c:order val="1"/>
          <c:tx>
            <c:v>Actual</c:v>
          </c:tx>
          <c:cat>
            <c:strRef>
              <c:f>('Balance ''a la'' PH'!$B$13,'Balance ''a la'' PH'!$B$17)</c:f>
              <c:strCache>
                <c:ptCount val="2"/>
                <c:pt idx="0">
                  <c:v>Investments</c:v>
                </c:pt>
                <c:pt idx="1">
                  <c:v>Consumables</c:v>
                </c:pt>
              </c:strCache>
            </c:strRef>
          </c:cat>
          <c:val>
            <c:numRef>
              <c:f>('Balance ''a la'' PH'!$D$13,'Balance ''a la'' PH'!$D$17)</c:f>
              <c:numCache>
                <c:formatCode>0.0</c:formatCode>
                <c:ptCount val="2"/>
                <c:pt idx="0">
                  <c:v>5017.13</c:v>
                </c:pt>
                <c:pt idx="1">
                  <c:v>12688.82</c:v>
                </c:pt>
              </c:numCache>
            </c:numRef>
          </c:val>
        </c:ser>
        <c:ser>
          <c:idx val="2"/>
          <c:order val="2"/>
          <c:tx>
            <c:v>Projected</c:v>
          </c:tx>
          <c:cat>
            <c:strRef>
              <c:f>('Balance ''a la'' PH'!$B$13,'Balance ''a la'' PH'!$B$17)</c:f>
              <c:strCache>
                <c:ptCount val="2"/>
                <c:pt idx="0">
                  <c:v>Investments</c:v>
                </c:pt>
                <c:pt idx="1">
                  <c:v>Consumables</c:v>
                </c:pt>
              </c:strCache>
            </c:strRef>
          </c:cat>
          <c:val>
            <c:numRef>
              <c:f>('Balance ''a la'' PH'!$E$13,'Balance ''a la'' PH'!$E$17)</c:f>
              <c:numCache>
                <c:formatCode>0.0</c:formatCode>
                <c:ptCount val="2"/>
                <c:pt idx="0">
                  <c:v>65017.13</c:v>
                </c:pt>
                <c:pt idx="1">
                  <c:v>43085.13</c:v>
                </c:pt>
              </c:numCache>
            </c:numRef>
          </c:val>
        </c:ser>
        <c:axId val="526699080"/>
        <c:axId val="526702328"/>
      </c:barChart>
      <c:catAx>
        <c:axId val="526699080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26702328"/>
        <c:crosses val="autoZero"/>
        <c:auto val="1"/>
        <c:lblAlgn val="ctr"/>
        <c:lblOffset val="100"/>
      </c:catAx>
      <c:valAx>
        <c:axId val="526702328"/>
        <c:scaling>
          <c:orientation val="minMax"/>
        </c:scaling>
        <c:axPos val="b"/>
        <c:majorGridlines/>
        <c:numFmt formatCode="0" sourceLinked="0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5266990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1135208351249"/>
          <c:y val="0.0990555414444162"/>
          <c:w val="0.16899543390677"/>
          <c:h val="0.297290661247989"/>
        </c:manualLayout>
      </c:layout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 sz="1800" dirty="0"/>
              <a:t>WP7 Running Expenditure</a:t>
            </a:r>
          </a:p>
        </c:rich>
      </c:tx>
      <c:layout>
        <c:manualLayout>
          <c:xMode val="edge"/>
          <c:yMode val="edge"/>
          <c:x val="0.309268636874936"/>
          <c:y val="0.0"/>
        </c:manualLayout>
      </c:layout>
    </c:title>
    <c:plotArea>
      <c:layout>
        <c:manualLayout>
          <c:layoutTarget val="inner"/>
          <c:xMode val="edge"/>
          <c:yMode val="edge"/>
          <c:x val="0.194730589437996"/>
          <c:y val="0.198294239535847"/>
          <c:w val="0.733441030883573"/>
          <c:h val="0.643021135515955"/>
        </c:manualLayout>
      </c:layout>
      <c:barChart>
        <c:barDir val="bar"/>
        <c:grouping val="clustered"/>
        <c:ser>
          <c:idx val="0"/>
          <c:order val="0"/>
          <c:tx>
            <c:v>Budget</c:v>
          </c:tx>
          <c:cat>
            <c:strRef>
              <c:f>'Balance ''a la'' PH'!$B$5:$B$8</c:f>
              <c:strCache>
                <c:ptCount val="4"/>
                <c:pt idx="0">
                  <c:v>FSU</c:v>
                </c:pt>
                <c:pt idx="1">
                  <c:v>Subsistance</c:v>
                </c:pt>
                <c:pt idx="2">
                  <c:v>Training</c:v>
                </c:pt>
                <c:pt idx="3">
                  <c:v>Travel</c:v>
                </c:pt>
              </c:strCache>
            </c:strRef>
          </c:cat>
          <c:val>
            <c:numRef>
              <c:f>'Balance ''a la'' PH'!$C$5:$C$8</c:f>
              <c:numCache>
                <c:formatCode>0.0</c:formatCode>
                <c:ptCount val="4"/>
                <c:pt idx="0">
                  <c:v>7000.0</c:v>
                </c:pt>
                <c:pt idx="1">
                  <c:v>48000.0</c:v>
                </c:pt>
                <c:pt idx="2">
                  <c:v>3000.0</c:v>
                </c:pt>
                <c:pt idx="3">
                  <c:v>3000.0</c:v>
                </c:pt>
              </c:numCache>
            </c:numRef>
          </c:val>
        </c:ser>
        <c:ser>
          <c:idx val="1"/>
          <c:order val="1"/>
          <c:tx>
            <c:v>Actual</c:v>
          </c:tx>
          <c:cat>
            <c:strRef>
              <c:f>'Balance ''a la'' PH'!$B$5:$B$8</c:f>
              <c:strCache>
                <c:ptCount val="4"/>
                <c:pt idx="0">
                  <c:v>FSU</c:v>
                </c:pt>
                <c:pt idx="1">
                  <c:v>Subsistance</c:v>
                </c:pt>
                <c:pt idx="2">
                  <c:v>Training</c:v>
                </c:pt>
                <c:pt idx="3">
                  <c:v>Travel</c:v>
                </c:pt>
              </c:strCache>
            </c:strRef>
          </c:cat>
          <c:val>
            <c:numRef>
              <c:f>'Balance ''a la'' PH'!$D$5:$D$8</c:f>
              <c:numCache>
                <c:formatCode>0.0</c:formatCode>
                <c:ptCount val="4"/>
                <c:pt idx="0">
                  <c:v>0.0</c:v>
                </c:pt>
                <c:pt idx="1">
                  <c:v>5160.0</c:v>
                </c:pt>
                <c:pt idx="2" formatCode="General">
                  <c:v>0.0</c:v>
                </c:pt>
                <c:pt idx="3">
                  <c:v>293.53</c:v>
                </c:pt>
              </c:numCache>
            </c:numRef>
          </c:val>
        </c:ser>
        <c:ser>
          <c:idx val="2"/>
          <c:order val="2"/>
          <c:tx>
            <c:v>Projected</c:v>
          </c:tx>
          <c:cat>
            <c:strRef>
              <c:f>'Balance ''a la'' PH'!$B$5:$B$8</c:f>
              <c:strCache>
                <c:ptCount val="4"/>
                <c:pt idx="0">
                  <c:v>FSU</c:v>
                </c:pt>
                <c:pt idx="1">
                  <c:v>Subsistance</c:v>
                </c:pt>
                <c:pt idx="2">
                  <c:v>Training</c:v>
                </c:pt>
                <c:pt idx="3">
                  <c:v>Travel</c:v>
                </c:pt>
              </c:strCache>
            </c:strRef>
          </c:cat>
          <c:val>
            <c:numRef>
              <c:f>'Balance ''a la'' PH'!$E$5:$E$8</c:f>
              <c:numCache>
                <c:formatCode>0.0</c:formatCode>
                <c:ptCount val="4"/>
                <c:pt idx="0">
                  <c:v>5000.0</c:v>
                </c:pt>
                <c:pt idx="1">
                  <c:v>25800.0</c:v>
                </c:pt>
                <c:pt idx="2">
                  <c:v>2000.0</c:v>
                </c:pt>
                <c:pt idx="3">
                  <c:v>3000.0</c:v>
                </c:pt>
              </c:numCache>
            </c:numRef>
          </c:val>
        </c:ser>
        <c:axId val="620890856"/>
        <c:axId val="621814200"/>
      </c:barChart>
      <c:catAx>
        <c:axId val="62089085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621814200"/>
        <c:crosses val="autoZero"/>
        <c:auto val="1"/>
        <c:lblAlgn val="ctr"/>
        <c:lblOffset val="100"/>
      </c:catAx>
      <c:valAx>
        <c:axId val="621814200"/>
        <c:scaling>
          <c:orientation val="minMax"/>
        </c:scaling>
        <c:axPos val="b"/>
        <c:majorGridlines/>
        <c:numFmt formatCode="0" sourceLinked="0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6208908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2702934860415"/>
          <c:y val="0.182123995864153"/>
          <c:w val="0.155541531573259"/>
          <c:h val="0.369624921563468"/>
        </c:manualLayout>
      </c:layout>
      <c:spPr>
        <a:ln>
          <a:noFill/>
        </a:ln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view3D>
      <c:rAngAx val="1"/>
    </c:view3D>
    <c:plotArea>
      <c:layout>
        <c:manualLayout>
          <c:layoutTarget val="inner"/>
          <c:xMode val="edge"/>
          <c:yMode val="edge"/>
          <c:x val="0.0844792213473316"/>
          <c:y val="0.166666666666667"/>
          <c:w val="0.884965223097113"/>
          <c:h val="0.526033100029163"/>
        </c:manualLayout>
      </c:layout>
      <c:bar3DChart>
        <c:barDir val="col"/>
        <c:grouping val="clustered"/>
        <c:ser>
          <c:idx val="0"/>
          <c:order val="0"/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Lbl>
              <c:idx val="5"/>
              <c:showVal val="1"/>
            </c:dLbl>
            <c:delete val="1"/>
          </c:dLbls>
          <c:cat>
            <c:strRef>
              <c:f>'PERSONNEL ALLOCATION'!$G$6:$G$10</c:f>
              <c:strCache>
                <c:ptCount val="5"/>
                <c:pt idx="0">
                  <c:v>Overall Coordination</c:v>
                </c:pt>
                <c:pt idx="1">
                  <c:v>RPC studies</c:v>
                </c:pt>
                <c:pt idx="2">
                  <c:v>GIF++</c:v>
                </c:pt>
                <c:pt idx="3">
                  <c:v>p,n facilities</c:v>
                </c:pt>
                <c:pt idx="4">
                  <c:v>DataBase</c:v>
                </c:pt>
              </c:strCache>
            </c:strRef>
          </c:cat>
          <c:val>
            <c:numRef>
              <c:f>'PERSONNEL ALLOCATION'!$H$6:$H$10</c:f>
              <c:numCache>
                <c:formatCode>General</c:formatCode>
                <c:ptCount val="5"/>
                <c:pt idx="0">
                  <c:v>1.2</c:v>
                </c:pt>
                <c:pt idx="1">
                  <c:v>15.6</c:v>
                </c:pt>
                <c:pt idx="2">
                  <c:v>8.4</c:v>
                </c:pt>
                <c:pt idx="3">
                  <c:v>8.4</c:v>
                </c:pt>
                <c:pt idx="4">
                  <c:v>10.8</c:v>
                </c:pt>
              </c:numCache>
            </c:numRef>
          </c:val>
        </c:ser>
        <c:shape val="cylinder"/>
        <c:axId val="622774360"/>
        <c:axId val="620902936"/>
        <c:axId val="0"/>
      </c:bar3DChart>
      <c:catAx>
        <c:axId val="62277436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620902936"/>
        <c:crosses val="autoZero"/>
        <c:auto val="1"/>
        <c:lblAlgn val="ctr"/>
        <c:lblOffset val="100"/>
      </c:catAx>
      <c:valAx>
        <c:axId val="620902936"/>
        <c:scaling>
          <c:orientation val="minMax"/>
        </c:scaling>
        <c:axPos val="l"/>
        <c:majorGridlines/>
        <c:numFmt formatCode="General" sourceLinked="1"/>
        <c:tickLblPos val="nextTo"/>
        <c:crossAx val="622774360"/>
        <c:crosses val="autoZero"/>
        <c:crossBetween val="between"/>
      </c:valAx>
    </c:plotArea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0.24722</cdr:x>
      <cdr:y>0.04167</cdr:y>
    </cdr:from>
    <cdr:to>
      <cdr:x>0.79722</cdr:x>
      <cdr:y>0.16204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30300" y="114300"/>
          <a:ext cx="2514600" cy="330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en-US" sz="1800" b="1" dirty="0" smtClean="0">
              <a:solidFill>
                <a:srgbClr val="FF6600"/>
              </a:solidFill>
            </a:rPr>
            <a:t>2009 WP7 Personnel</a:t>
          </a:r>
          <a:r>
            <a:rPr lang="en-US" sz="1800" b="1" baseline="0" dirty="0" smtClean="0">
              <a:solidFill>
                <a:srgbClr val="FF6600"/>
              </a:solidFill>
            </a:rPr>
            <a:t> </a:t>
          </a:r>
          <a:r>
            <a:rPr lang="en-US" sz="1800" b="1" baseline="0" dirty="0">
              <a:solidFill>
                <a:srgbClr val="FF6600"/>
              </a:solidFill>
            </a:rPr>
            <a:t>(</a:t>
          </a:r>
          <a:r>
            <a:rPr lang="en-US" sz="1800" b="1" baseline="0" dirty="0" smtClean="0">
              <a:solidFill>
                <a:srgbClr val="FF6600"/>
              </a:solidFill>
            </a:rPr>
            <a:t>Person-Month)</a:t>
          </a:r>
          <a:endParaRPr lang="en-US" sz="1800" b="1" dirty="0">
            <a:solidFill>
              <a:srgbClr val="FF660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A72EF7-8DDC-4543-8ACA-F3646D238801}" type="datetimeFigureOut">
              <a:rPr lang="en-US" smtClean="0"/>
              <a:pPr/>
              <a:t>6/3/09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4900C-64BB-F643-8518-FF52C332A24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CA4815-85C9-0D4C-B00D-CC818536E098}" type="datetimeFigureOut">
              <a:rPr lang="en-US" smtClean="0"/>
              <a:pPr/>
              <a:t>6/3/09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8D274-2FAF-B840-8571-68CF7A16C48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152400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447800"/>
            <a:ext cx="8915400" cy="4876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9287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04 '09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492875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 Capeans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492875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EED1C-6319-2C41-BD09-EA4411C97F8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b="1" i="0" kern="1200">
          <a:solidFill>
            <a:schemeClr val="tx1">
              <a:lumMod val="65000"/>
              <a:lumOff val="35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df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3" Type="http://schemas.openxmlformats.org/officeDocument/2006/relationships/hyperlink" Target="http://cern.ch/materials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Relationship Id="rId3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df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762001"/>
            <a:ext cx="8420100" cy="3962399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White Paper R&amp;D WP7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Facilities and Component Analysis for Detector R&amp;D</a:t>
            </a:r>
            <a:r>
              <a:rPr lang="en-GB" dirty="0" smtClean="0">
                <a:solidFill>
                  <a:srgbClr val="4F81BD"/>
                </a:solidFill>
              </a:rPr>
              <a:t/>
            </a:r>
            <a:br>
              <a:rPr lang="en-GB" dirty="0" smtClean="0">
                <a:solidFill>
                  <a:srgbClr val="4F81BD"/>
                </a:solidFill>
              </a:rPr>
            </a:br>
            <a:endParaRPr lang="en-GB" dirty="0">
              <a:solidFill>
                <a:srgbClr val="4F81BD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4495800"/>
            <a:ext cx="6934200" cy="1447800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Status Report by M.Capeans</a:t>
            </a:r>
          </a:p>
          <a:p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Review, June 4</a:t>
            </a:r>
            <a:r>
              <a:rPr lang="en-GB" sz="24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2009</a:t>
            </a:r>
            <a:endParaRPr lang="en-GB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GIF++ Proposal</a:t>
            </a:r>
            <a:br>
              <a:rPr lang="en-GB" dirty="0" smtClean="0"/>
            </a:br>
            <a:r>
              <a:rPr lang="en-GB" sz="3556" b="0" dirty="0" smtClean="0"/>
              <a:t>Area</a:t>
            </a:r>
            <a:endParaRPr lang="en-GB" sz="3556" b="0" dirty="0">
              <a:solidFill>
                <a:srgbClr val="7F7F7F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pic>
        <p:nvPicPr>
          <p:cNvPr id="13" name="Picture 12" descr="010409IMPLANTATION8H4BGIF++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 rot="16200000">
            <a:off x="1815678" y="-89323"/>
            <a:ext cx="5562600" cy="7874844"/>
          </a:xfrm>
          <a:prstGeom prst="rect">
            <a:avLst/>
          </a:prstGeom>
        </p:spPr>
      </p:pic>
      <p:sp>
        <p:nvSpPr>
          <p:cNvPr id="14" name="Freeform 13"/>
          <p:cNvSpPr/>
          <p:nvPr/>
        </p:nvSpPr>
        <p:spPr>
          <a:xfrm>
            <a:off x="3124200" y="2692400"/>
            <a:ext cx="1809750" cy="1562100"/>
          </a:xfrm>
          <a:custGeom>
            <a:avLst/>
            <a:gdLst>
              <a:gd name="connsiteX0" fmla="*/ 1035050 w 1809750"/>
              <a:gd name="connsiteY0" fmla="*/ 0 h 1562100"/>
              <a:gd name="connsiteX1" fmla="*/ 1803400 w 1809750"/>
              <a:gd name="connsiteY1" fmla="*/ 19050 h 1562100"/>
              <a:gd name="connsiteX2" fmla="*/ 1809750 w 1809750"/>
              <a:gd name="connsiteY2" fmla="*/ 501650 h 1562100"/>
              <a:gd name="connsiteX3" fmla="*/ 1295400 w 1809750"/>
              <a:gd name="connsiteY3" fmla="*/ 495300 h 1562100"/>
              <a:gd name="connsiteX4" fmla="*/ 1282700 w 1809750"/>
              <a:gd name="connsiteY4" fmla="*/ 1562100 h 1562100"/>
              <a:gd name="connsiteX5" fmla="*/ 825500 w 1809750"/>
              <a:gd name="connsiteY5" fmla="*/ 1543050 h 1562100"/>
              <a:gd name="connsiteX6" fmla="*/ 825500 w 1809750"/>
              <a:gd name="connsiteY6" fmla="*/ 958850 h 1562100"/>
              <a:gd name="connsiteX7" fmla="*/ 0 w 1809750"/>
              <a:gd name="connsiteY7" fmla="*/ 977900 h 1562100"/>
              <a:gd name="connsiteX8" fmla="*/ 0 w 1809750"/>
              <a:gd name="connsiteY8" fmla="*/ 311150 h 1562100"/>
              <a:gd name="connsiteX9" fmla="*/ 133350 w 1809750"/>
              <a:gd name="connsiteY9" fmla="*/ 63500 h 1562100"/>
              <a:gd name="connsiteX10" fmla="*/ 1035050 w 1809750"/>
              <a:gd name="connsiteY10" fmla="*/ 0 h 156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09750" h="1562100">
                <a:moveTo>
                  <a:pt x="1035050" y="0"/>
                </a:moveTo>
                <a:lnTo>
                  <a:pt x="1803400" y="19050"/>
                </a:lnTo>
                <a:cubicBezTo>
                  <a:pt x="1805517" y="179917"/>
                  <a:pt x="1809750" y="501650"/>
                  <a:pt x="1809750" y="501650"/>
                </a:cubicBezTo>
                <a:lnTo>
                  <a:pt x="1295400" y="495300"/>
                </a:lnTo>
                <a:lnTo>
                  <a:pt x="1282700" y="1562100"/>
                </a:lnTo>
                <a:lnTo>
                  <a:pt x="825500" y="1543050"/>
                </a:lnTo>
                <a:lnTo>
                  <a:pt x="825500" y="958850"/>
                </a:lnTo>
                <a:lnTo>
                  <a:pt x="0" y="977900"/>
                </a:lnTo>
                <a:lnTo>
                  <a:pt x="0" y="311150"/>
                </a:lnTo>
                <a:lnTo>
                  <a:pt x="133350" y="63500"/>
                </a:lnTo>
                <a:lnTo>
                  <a:pt x="1035050" y="0"/>
                </a:lnTo>
                <a:close/>
              </a:path>
            </a:pathLst>
          </a:cu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352800" y="1524000"/>
            <a:ext cx="1905000" cy="457200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114800" y="2133600"/>
            <a:ext cx="1295400" cy="304800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114800" y="2438400"/>
            <a:ext cx="990600" cy="228600"/>
          </a:xfrm>
          <a:prstGeom prst="rect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Up Arrow 17"/>
          <p:cNvSpPr/>
          <p:nvPr/>
        </p:nvSpPr>
        <p:spPr>
          <a:xfrm>
            <a:off x="5905500" y="6172200"/>
            <a:ext cx="228600" cy="625475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Up Arrow 18"/>
          <p:cNvSpPr/>
          <p:nvPr/>
        </p:nvSpPr>
        <p:spPr>
          <a:xfrm rot="5400000">
            <a:off x="3535362" y="3611563"/>
            <a:ext cx="228600" cy="625475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Up Arrow 19"/>
          <p:cNvSpPr/>
          <p:nvPr/>
        </p:nvSpPr>
        <p:spPr>
          <a:xfrm flipV="1">
            <a:off x="3886200" y="2125662"/>
            <a:ext cx="228600" cy="625475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7696200" y="4879538"/>
            <a:ext cx="1349811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dirty="0" smtClean="0"/>
              <a:t>Track Uploading</a:t>
            </a:r>
          </a:p>
          <a:p>
            <a:r>
              <a:rPr lang="en-GB" sz="1400" dirty="0" smtClean="0"/>
              <a:t>Crane access</a:t>
            </a:r>
            <a:endParaRPr lang="en-GB" sz="1400" dirty="0"/>
          </a:p>
        </p:txBody>
      </p:sp>
      <p:cxnSp>
        <p:nvCxnSpPr>
          <p:cNvPr id="22" name="Straight Arrow Connector 21"/>
          <p:cNvCxnSpPr>
            <a:stCxn id="21" idx="1"/>
          </p:cNvCxnSpPr>
          <p:nvPr/>
        </p:nvCxnSpPr>
        <p:spPr>
          <a:xfrm rot="10800000" flipV="1">
            <a:off x="6553202" y="5141148"/>
            <a:ext cx="1142998" cy="404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696200" y="3515381"/>
            <a:ext cx="878528" cy="307777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400" dirty="0" smtClean="0"/>
              <a:t>CMS area</a:t>
            </a:r>
            <a:endParaRPr lang="en-GB" sz="1400" dirty="0"/>
          </a:p>
        </p:txBody>
      </p:sp>
      <p:cxnSp>
        <p:nvCxnSpPr>
          <p:cNvPr id="24" name="Straight Arrow Connector 23"/>
          <p:cNvCxnSpPr>
            <a:stCxn id="23" idx="1"/>
          </p:cNvCxnSpPr>
          <p:nvPr/>
        </p:nvCxnSpPr>
        <p:spPr>
          <a:xfrm rot="10800000">
            <a:off x="6134104" y="3589470"/>
            <a:ext cx="1562097" cy="798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cxnSp>
      <p:sp>
        <p:nvSpPr>
          <p:cNvPr id="25" name="TextBox 24"/>
          <p:cNvSpPr txBox="1"/>
          <p:nvPr/>
        </p:nvSpPr>
        <p:spPr>
          <a:xfrm>
            <a:off x="7696200" y="4140511"/>
            <a:ext cx="1159292" cy="30777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dirty="0" smtClean="0"/>
              <a:t>GIF++ bunker</a:t>
            </a:r>
            <a:endParaRPr lang="en-GB" sz="1400" dirty="0"/>
          </a:p>
        </p:txBody>
      </p:sp>
      <p:cxnSp>
        <p:nvCxnSpPr>
          <p:cNvPr id="26" name="Straight Arrow Connector 25"/>
          <p:cNvCxnSpPr>
            <a:stCxn id="25" idx="1"/>
          </p:cNvCxnSpPr>
          <p:nvPr/>
        </p:nvCxnSpPr>
        <p:spPr>
          <a:xfrm rot="10800000">
            <a:off x="4329316" y="3589470"/>
            <a:ext cx="3366885" cy="7049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696200" y="2587197"/>
            <a:ext cx="816287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dirty="0" smtClean="0"/>
              <a:t>Gas area</a:t>
            </a:r>
            <a:endParaRPr lang="en-GB" sz="1400" dirty="0"/>
          </a:p>
        </p:txBody>
      </p:sp>
      <p:cxnSp>
        <p:nvCxnSpPr>
          <p:cNvPr id="28" name="Straight Arrow Connector 27"/>
          <p:cNvCxnSpPr>
            <a:stCxn id="27" idx="1"/>
          </p:cNvCxnSpPr>
          <p:nvPr/>
        </p:nvCxnSpPr>
        <p:spPr>
          <a:xfrm rot="10800000">
            <a:off x="5257804" y="2587198"/>
            <a:ext cx="2438397" cy="1538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696200" y="2133600"/>
            <a:ext cx="1403374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dirty="0" smtClean="0"/>
              <a:t>Preparation area</a:t>
            </a:r>
            <a:endParaRPr lang="en-GB" sz="1400" dirty="0"/>
          </a:p>
        </p:txBody>
      </p:sp>
      <p:cxnSp>
        <p:nvCxnSpPr>
          <p:cNvPr id="30" name="Straight Arrow Connector 29"/>
          <p:cNvCxnSpPr/>
          <p:nvPr/>
        </p:nvCxnSpPr>
        <p:spPr>
          <a:xfrm rot="10800000">
            <a:off x="5410206" y="2209804"/>
            <a:ext cx="2285995" cy="719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696200" y="1673423"/>
            <a:ext cx="1260306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dirty="0" smtClean="0"/>
              <a:t>GIF++ barracks</a:t>
            </a:r>
            <a:endParaRPr lang="en-GB" sz="1400" dirty="0"/>
          </a:p>
        </p:txBody>
      </p:sp>
      <p:cxnSp>
        <p:nvCxnSpPr>
          <p:cNvPr id="32" name="Straight Arrow Connector 31"/>
          <p:cNvCxnSpPr>
            <a:stCxn id="31" idx="1"/>
          </p:cNvCxnSpPr>
          <p:nvPr/>
        </p:nvCxnSpPr>
        <p:spPr>
          <a:xfrm rot="10800000">
            <a:off x="5264118" y="1749628"/>
            <a:ext cx="2432083" cy="776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GIF++ Proposal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556" b="0" dirty="0" smtClean="0"/>
              <a:t>Bunker</a:t>
            </a:r>
            <a:endParaRPr lang="en-GB" sz="3556" b="0" dirty="0">
              <a:solidFill>
                <a:srgbClr val="7F7F7F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18" name="Up Arrow 17"/>
          <p:cNvSpPr/>
          <p:nvPr/>
        </p:nvSpPr>
        <p:spPr>
          <a:xfrm>
            <a:off x="5905500" y="6172200"/>
            <a:ext cx="228600" cy="625475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32"/>
          <p:cNvGrpSpPr/>
          <p:nvPr/>
        </p:nvGrpSpPr>
        <p:grpSpPr>
          <a:xfrm>
            <a:off x="457200" y="1203325"/>
            <a:ext cx="8839200" cy="5578475"/>
            <a:chOff x="76200" y="1143000"/>
            <a:chExt cx="8839200" cy="5578475"/>
          </a:xfrm>
        </p:grpSpPr>
        <p:pic>
          <p:nvPicPr>
            <p:cNvPr id="34" name="Picture 33" descr="Picture 1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3576" y="1281113"/>
              <a:ext cx="7621721" cy="5440362"/>
            </a:xfrm>
            <a:prstGeom prst="rect">
              <a:avLst/>
            </a:prstGeom>
          </p:spPr>
        </p:pic>
        <p:sp>
          <p:nvSpPr>
            <p:cNvPr id="35" name="Rectangle 34"/>
            <p:cNvSpPr/>
            <p:nvPr/>
          </p:nvSpPr>
          <p:spPr>
            <a:xfrm>
              <a:off x="4648200" y="1417638"/>
              <a:ext cx="457200" cy="258762"/>
            </a:xfrm>
            <a:prstGeom prst="rect">
              <a:avLst/>
            </a:prstGeom>
            <a:solidFill>
              <a:srgbClr val="008000">
                <a:alpha val="48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495800" y="4572000"/>
              <a:ext cx="241200" cy="748800"/>
            </a:xfrm>
            <a:prstGeom prst="rect">
              <a:avLst/>
            </a:prstGeom>
            <a:solidFill>
              <a:srgbClr val="008000">
                <a:alpha val="48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429000" y="1905000"/>
              <a:ext cx="4038600" cy="381000"/>
            </a:xfrm>
            <a:prstGeom prst="rect">
              <a:avLst/>
            </a:prstGeom>
            <a:solidFill>
              <a:srgbClr val="FF0000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934200" y="2286000"/>
              <a:ext cx="533400" cy="762000"/>
            </a:xfrm>
            <a:prstGeom prst="rect">
              <a:avLst/>
            </a:prstGeom>
            <a:solidFill>
              <a:srgbClr val="FF0000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477000" y="2514600"/>
              <a:ext cx="457200" cy="533400"/>
            </a:xfrm>
            <a:prstGeom prst="rect">
              <a:avLst/>
            </a:prstGeom>
            <a:solidFill>
              <a:srgbClr val="FF0000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956800" y="2133600"/>
              <a:ext cx="396000" cy="2133600"/>
            </a:xfrm>
            <a:prstGeom prst="rect">
              <a:avLst/>
            </a:prstGeom>
            <a:solidFill>
              <a:srgbClr val="FF0000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286000" y="3048000"/>
              <a:ext cx="672000" cy="1219200"/>
            </a:xfrm>
            <a:prstGeom prst="rect">
              <a:avLst/>
            </a:prstGeom>
            <a:solidFill>
              <a:srgbClr val="FF0000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339000" y="3200400"/>
              <a:ext cx="2909400" cy="1066800"/>
            </a:xfrm>
            <a:prstGeom prst="rect">
              <a:avLst/>
            </a:prstGeom>
            <a:solidFill>
              <a:srgbClr val="FF0000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257800" y="2514600"/>
              <a:ext cx="990600" cy="685800"/>
            </a:xfrm>
            <a:prstGeom prst="rect">
              <a:avLst/>
            </a:prstGeom>
            <a:solidFill>
              <a:srgbClr val="FF0000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486400" y="4267200"/>
              <a:ext cx="762000" cy="914400"/>
            </a:xfrm>
            <a:prstGeom prst="rect">
              <a:avLst/>
            </a:prstGeom>
            <a:solidFill>
              <a:srgbClr val="FF0000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724400" y="4724400"/>
              <a:ext cx="228600" cy="457200"/>
            </a:xfrm>
            <a:prstGeom prst="rect">
              <a:avLst/>
            </a:prstGeom>
            <a:solidFill>
              <a:srgbClr val="FF0000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953000" y="4267200"/>
              <a:ext cx="533400" cy="762000"/>
            </a:xfrm>
            <a:prstGeom prst="rect">
              <a:avLst/>
            </a:prstGeom>
            <a:solidFill>
              <a:srgbClr val="FF0000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4953000" y="5029200"/>
              <a:ext cx="228600" cy="152400"/>
            </a:xfrm>
            <a:prstGeom prst="rect">
              <a:avLst/>
            </a:prstGeom>
            <a:solidFill>
              <a:srgbClr val="FF0000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4991100" y="2971800"/>
              <a:ext cx="266700" cy="228600"/>
            </a:xfrm>
            <a:prstGeom prst="rect">
              <a:avLst/>
            </a:prstGeom>
            <a:solidFill>
              <a:srgbClr val="FF0000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248400" y="2514600"/>
              <a:ext cx="228600" cy="277200"/>
            </a:xfrm>
            <a:prstGeom prst="rect">
              <a:avLst/>
            </a:prstGeom>
            <a:solidFill>
              <a:srgbClr val="FF0000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339000" y="2286000"/>
              <a:ext cx="699600" cy="228600"/>
            </a:xfrm>
            <a:prstGeom prst="rect">
              <a:avLst/>
            </a:prstGeom>
            <a:solidFill>
              <a:srgbClr val="FF0000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/>
            <p:cNvSpPr/>
            <p:nvPr/>
          </p:nvSpPr>
          <p:spPr>
            <a:xfrm flipV="1">
              <a:off x="3810000" y="2545082"/>
              <a:ext cx="990600" cy="198118"/>
            </a:xfrm>
            <a:prstGeom prst="rect">
              <a:avLst/>
            </a:prstGeom>
            <a:solidFill>
              <a:srgbClr val="FF0000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95800" y="3581400"/>
              <a:ext cx="152400" cy="152400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648200" y="1676400"/>
              <a:ext cx="502200" cy="228600"/>
            </a:xfrm>
            <a:prstGeom prst="rect">
              <a:avLst/>
            </a:prstGeom>
            <a:solidFill>
              <a:srgbClr val="FF0000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181600" y="5029200"/>
              <a:ext cx="304800" cy="1143000"/>
            </a:xfrm>
            <a:prstGeom prst="rect">
              <a:avLst/>
            </a:prstGeom>
            <a:solidFill>
              <a:srgbClr val="FF0000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486400" y="5638800"/>
              <a:ext cx="685800" cy="533400"/>
            </a:xfrm>
            <a:prstGeom prst="rect">
              <a:avLst/>
            </a:prstGeom>
            <a:solidFill>
              <a:srgbClr val="FF0000">
                <a:alpha val="16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6" name="Straight Connector 55"/>
            <p:cNvCxnSpPr/>
            <p:nvPr/>
          </p:nvCxnSpPr>
          <p:spPr>
            <a:xfrm rot="10800000">
              <a:off x="2286000" y="3276600"/>
              <a:ext cx="2209800" cy="3810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10800000" flipH="1">
              <a:off x="2286001" y="3733799"/>
              <a:ext cx="2209800" cy="3810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10800000">
              <a:off x="4648200" y="3733802"/>
              <a:ext cx="1600200" cy="121919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10800000" flipV="1">
              <a:off x="4648199" y="2438402"/>
              <a:ext cx="1600200" cy="121919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tangle 59"/>
            <p:cNvSpPr/>
            <p:nvPr/>
          </p:nvSpPr>
          <p:spPr>
            <a:xfrm>
              <a:off x="4038600" y="2316482"/>
              <a:ext cx="762000" cy="228600"/>
            </a:xfrm>
            <a:prstGeom prst="rect">
              <a:avLst/>
            </a:prstGeom>
            <a:solidFill>
              <a:srgbClr val="FFFF00">
                <a:alpha val="51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1" name="Straight Connector 60"/>
            <p:cNvCxnSpPr/>
            <p:nvPr/>
          </p:nvCxnSpPr>
          <p:spPr>
            <a:xfrm>
              <a:off x="457200" y="3505200"/>
              <a:ext cx="8458200" cy="1588"/>
            </a:xfrm>
            <a:prstGeom prst="line">
              <a:avLst/>
            </a:prstGeom>
            <a:ln w="571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76200" y="3137456"/>
              <a:ext cx="9009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  <a:latin typeface="Symbol" charset="2"/>
                  <a:cs typeface="Symbol" charset="2"/>
                </a:rPr>
                <a:t>m</a:t>
              </a:r>
              <a:r>
                <a:rPr lang="en-GB" dirty="0" smtClean="0">
                  <a:solidFill>
                    <a:srgbClr val="0000FF"/>
                  </a:solidFill>
                </a:rPr>
                <a:t> beam</a:t>
              </a:r>
              <a:endParaRPr lang="en-GB" dirty="0">
                <a:solidFill>
                  <a:srgbClr val="0000FF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267200" y="3745468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aseline="30000" dirty="0" smtClean="0">
                  <a:solidFill>
                    <a:srgbClr val="FF0000"/>
                  </a:solidFill>
                </a:rPr>
                <a:t>137</a:t>
              </a:r>
              <a:r>
                <a:rPr lang="en-GB" dirty="0" smtClean="0">
                  <a:solidFill>
                    <a:srgbClr val="FF0000"/>
                  </a:solidFill>
                </a:rPr>
                <a:t>Cs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64" name="Right Arrow 63"/>
            <p:cNvSpPr/>
            <p:nvPr/>
          </p:nvSpPr>
          <p:spPr>
            <a:xfrm>
              <a:off x="4152900" y="4807202"/>
              <a:ext cx="342900" cy="221998"/>
            </a:xfrm>
            <a:prstGeom prst="rightArrow">
              <a:avLst/>
            </a:prstGeom>
            <a:solidFill>
              <a:srgbClr val="9BBB59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ight Arrow 64"/>
            <p:cNvSpPr/>
            <p:nvPr/>
          </p:nvSpPr>
          <p:spPr>
            <a:xfrm rot="5400000">
              <a:off x="4735685" y="1162222"/>
              <a:ext cx="274638" cy="236193"/>
            </a:xfrm>
            <a:prstGeom prst="rightArrow">
              <a:avLst/>
            </a:prstGeom>
            <a:solidFill>
              <a:srgbClr val="9BBB59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5715000" y="6172200"/>
              <a:ext cx="457200" cy="258762"/>
            </a:xfrm>
            <a:prstGeom prst="rect">
              <a:avLst/>
            </a:prstGeom>
            <a:solidFill>
              <a:srgbClr val="008000">
                <a:alpha val="48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GIF++ Timescale</a:t>
            </a:r>
            <a:endParaRPr lang="en-GB" dirty="0">
              <a:solidFill>
                <a:srgbClr val="7F7F7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00" y="4527053"/>
            <a:ext cx="4000500" cy="1965822"/>
          </a:xfrm>
          <a:ln>
            <a:solidFill>
              <a:srgbClr val="FF6600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en-GB" sz="1600" dirty="0" smtClean="0">
                <a:solidFill>
                  <a:schemeClr val="tx2"/>
                </a:solidFill>
              </a:rPr>
              <a:t>Next Urgent Steps:</a:t>
            </a:r>
          </a:p>
          <a:p>
            <a:pPr>
              <a:buClr>
                <a:srgbClr val="FF6600"/>
              </a:buClr>
            </a:pPr>
            <a:r>
              <a:rPr lang="en-GB" sz="1600" dirty="0" smtClean="0">
                <a:solidFill>
                  <a:schemeClr val="tx2"/>
                </a:solidFill>
              </a:rPr>
              <a:t>Case studies with users</a:t>
            </a:r>
          </a:p>
          <a:p>
            <a:pPr>
              <a:buClr>
                <a:srgbClr val="FF6600"/>
              </a:buClr>
            </a:pPr>
            <a:r>
              <a:rPr lang="en-GB" sz="1600" dirty="0" smtClean="0">
                <a:solidFill>
                  <a:schemeClr val="tx2"/>
                </a:solidFill>
              </a:rPr>
              <a:t>Refine specs for radiator/source + Tender</a:t>
            </a:r>
          </a:p>
          <a:p>
            <a:pPr>
              <a:buClr>
                <a:srgbClr val="FF6600"/>
              </a:buClr>
            </a:pPr>
            <a:r>
              <a:rPr lang="en-GB" sz="1600" dirty="0" smtClean="0">
                <a:solidFill>
                  <a:schemeClr val="tx2"/>
                </a:solidFill>
              </a:rPr>
              <a:t>Clear formally safety issues</a:t>
            </a:r>
          </a:p>
          <a:p>
            <a:pPr>
              <a:buClr>
                <a:srgbClr val="FF6600"/>
              </a:buClr>
            </a:pPr>
            <a:r>
              <a:rPr lang="en-GB" sz="1600" dirty="0" smtClean="0">
                <a:solidFill>
                  <a:schemeClr val="tx2"/>
                </a:solidFill>
              </a:rPr>
              <a:t>Freeze the infrastructure needs</a:t>
            </a:r>
          </a:p>
          <a:p>
            <a:pPr>
              <a:buClr>
                <a:srgbClr val="FF6600"/>
              </a:buClr>
            </a:pPr>
            <a:r>
              <a:rPr lang="en-GB" sz="1600" dirty="0" smtClean="0">
                <a:solidFill>
                  <a:schemeClr val="tx2"/>
                </a:solidFill>
              </a:rPr>
              <a:t>Get agreed contribution from users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95300" y="1295400"/>
            <a:ext cx="872490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lvl="0" indent="-266700">
              <a:spcBef>
                <a:spcPts val="1176"/>
              </a:spcBef>
              <a:buClr>
                <a:srgbClr val="FF6600"/>
              </a:buClr>
              <a:buFont typeface="Lucida Grande"/>
              <a:buChar char="+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Evaluation of possible scenarios and Design Proposals: June – September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08               </a:t>
            </a:r>
            <a:r>
              <a:rPr lang="en-US" sz="2400" dirty="0" smtClean="0">
                <a:solidFill>
                  <a:srgbClr val="65F328"/>
                </a:solidFill>
              </a:rPr>
              <a:t>✔</a:t>
            </a:r>
            <a:endParaRPr lang="en-US" dirty="0" smtClean="0">
              <a:solidFill>
                <a:srgbClr val="65F328"/>
              </a:solidFill>
            </a:endParaRPr>
          </a:p>
          <a:p>
            <a:pPr marL="266700" lvl="0" indent="-266700">
              <a:spcBef>
                <a:spcPts val="1176"/>
              </a:spcBef>
              <a:buClr>
                <a:srgbClr val="FF6600"/>
              </a:buClr>
              <a:buFont typeface="Lucida Grande"/>
              <a:buChar char="+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Preparation Technical Design Proposal (PH and EN Dept): September 08 – April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09     </a:t>
            </a:r>
            <a:r>
              <a:rPr lang="en-US" sz="2400" dirty="0" smtClean="0">
                <a:solidFill>
                  <a:srgbClr val="65F328"/>
                </a:solidFill>
              </a:rPr>
              <a:t>✔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66700" lvl="0" indent="-266700">
              <a:spcBef>
                <a:spcPts val="1176"/>
              </a:spcBef>
              <a:buClr>
                <a:srgbClr val="FF6600"/>
              </a:buClr>
              <a:buFont typeface="Lucida Grande"/>
              <a:buChar char="+"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Design of Final Infrastructure (not related to beam): September 08 – February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09       </a:t>
            </a:r>
            <a:r>
              <a:rPr lang="en-US" sz="2400" dirty="0" smtClean="0">
                <a:solidFill>
                  <a:srgbClr val="65F328"/>
                </a:solidFill>
              </a:rPr>
              <a:t>✔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66700" lvl="0" indent="-266700">
              <a:spcBef>
                <a:spcPts val="1176"/>
              </a:spcBef>
              <a:buClr>
                <a:srgbClr val="FF6600"/>
              </a:buClr>
              <a:buFont typeface="Lucida Grande"/>
              <a:buChar char="+"/>
            </a:pPr>
            <a:r>
              <a:rPr lang="en-US" b="1" dirty="0" smtClean="0">
                <a:solidFill>
                  <a:srgbClr val="FF6600"/>
                </a:solidFill>
              </a:rPr>
              <a:t>Approval of Technical Specifications and Budget (PH&amp;EN):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May 09           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    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 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&gt;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&gt;&gt;&gt;&gt;&gt; </a:t>
            </a:r>
            <a:r>
              <a:rPr lang="en-US" sz="2000" b="1" dirty="0" smtClean="0">
                <a:solidFill>
                  <a:srgbClr val="595959"/>
                </a:solidFill>
              </a:rPr>
              <a:t>DELAY 4-6 months </a:t>
            </a:r>
            <a:r>
              <a:rPr lang="en-US" sz="2000" b="1" dirty="0" err="1" smtClean="0">
                <a:solidFill>
                  <a:srgbClr val="595959"/>
                </a:solidFill>
              </a:rPr>
              <a:t>wrt</a:t>
            </a:r>
            <a:r>
              <a:rPr lang="en-US" sz="2000" b="1" dirty="0" smtClean="0">
                <a:solidFill>
                  <a:srgbClr val="595959"/>
                </a:solidFill>
              </a:rPr>
              <a:t> to plan, End of Summer?</a:t>
            </a:r>
            <a:endParaRPr lang="en-US" b="1" dirty="0" smtClean="0">
              <a:solidFill>
                <a:srgbClr val="595959"/>
              </a:solidFill>
            </a:endParaRPr>
          </a:p>
          <a:p>
            <a:pPr marL="266700" lvl="0" indent="-266700">
              <a:spcBef>
                <a:spcPts val="1176"/>
              </a:spcBef>
              <a:buClr>
                <a:srgbClr val="FF6600"/>
              </a:buClr>
              <a:buFont typeface="Lucida Grande"/>
              <a:buChar char="+"/>
            </a:pPr>
            <a:r>
              <a:rPr lang="en-US" dirty="0" smtClean="0">
                <a:solidFill>
                  <a:srgbClr val="595959"/>
                </a:solidFill>
              </a:rPr>
              <a:t>Procurement and construction phase: Till December 09?</a:t>
            </a:r>
          </a:p>
          <a:p>
            <a:pPr marL="266700" lvl="0" indent="-266700">
              <a:spcBef>
                <a:spcPts val="1176"/>
              </a:spcBef>
              <a:buClr>
                <a:srgbClr val="FF6600"/>
              </a:buClr>
              <a:buFont typeface="Lucida Grande"/>
              <a:buChar char="+"/>
            </a:pPr>
            <a:r>
              <a:rPr lang="en-US" dirty="0" smtClean="0">
                <a:solidFill>
                  <a:srgbClr val="595959"/>
                </a:solidFill>
              </a:rPr>
              <a:t>Infrastructure commissioning:  January 10 – May 10</a:t>
            </a:r>
          </a:p>
          <a:p>
            <a:pPr marL="266700" lvl="0" indent="-266700">
              <a:spcBef>
                <a:spcPts val="1176"/>
              </a:spcBef>
              <a:buClr>
                <a:srgbClr val="FF6600"/>
              </a:buClr>
              <a:buFont typeface="Lucida Grande"/>
              <a:buChar char="+"/>
            </a:pPr>
            <a:r>
              <a:rPr lang="en-US" dirty="0" smtClean="0">
                <a:solidFill>
                  <a:srgbClr val="595959"/>
                </a:solidFill>
              </a:rPr>
              <a:t>Target date ‘Ready for users’: May 10</a:t>
            </a:r>
          </a:p>
        </p:txBody>
      </p:sp>
      <p:cxnSp>
        <p:nvCxnSpPr>
          <p:cNvPr id="16" name="Elbow Connector 15"/>
          <p:cNvCxnSpPr/>
          <p:nvPr/>
        </p:nvCxnSpPr>
        <p:spPr>
          <a:xfrm rot="16200000" flipH="1">
            <a:off x="6512174" y="3648618"/>
            <a:ext cx="1251245" cy="507207"/>
          </a:xfrm>
          <a:prstGeom prst="bentConnector3">
            <a:avLst>
              <a:gd name="adj1" fmla="val 50000"/>
            </a:avLst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Activity 2: Filtering techniques for RPCs at LHC</a:t>
            </a:r>
            <a:endParaRPr lang="es-ES_tradnl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13446" y="4038600"/>
            <a:ext cx="3171904" cy="2429946"/>
          </a:xfrm>
        </p:spPr>
        <p:txBody>
          <a:bodyPr>
            <a:noAutofit/>
          </a:bodyPr>
          <a:lstStyle/>
          <a:p>
            <a:pPr marL="266700" indent="-266700">
              <a:spcBef>
                <a:spcPts val="800"/>
              </a:spcBef>
              <a:buClr>
                <a:srgbClr val="FF6600"/>
              </a:buClr>
              <a:buFont typeface="Lucida Grande"/>
              <a:buChar char="+"/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PH-DT leads the activity:  M.Capeans (10%) , </a:t>
            </a:r>
            <a:r>
              <a:rPr lang="en-GB" sz="1400" dirty="0" err="1" smtClean="0">
                <a:solidFill>
                  <a:schemeClr val="tx2">
                    <a:lumMod val="75000"/>
                  </a:schemeClr>
                </a:solidFill>
              </a:rPr>
              <a:t>R.Guida</a:t>
            </a: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 (50%), </a:t>
            </a:r>
            <a:r>
              <a:rPr lang="en-GB" sz="1400" dirty="0" err="1" smtClean="0">
                <a:solidFill>
                  <a:schemeClr val="tx2">
                    <a:lumMod val="75000"/>
                  </a:schemeClr>
                </a:solidFill>
              </a:rPr>
              <a:t>I.Glushkov</a:t>
            </a: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7</a:t>
            </a: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0</a:t>
            </a: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%), </a:t>
            </a:r>
            <a:r>
              <a:rPr lang="en-GB" sz="1400" dirty="0" err="1" smtClean="0">
                <a:solidFill>
                  <a:schemeClr val="tx2">
                    <a:lumMod val="75000"/>
                  </a:schemeClr>
                </a:solidFill>
              </a:rPr>
              <a:t>F.Hahn</a:t>
            </a: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 (5%)</a:t>
            </a:r>
          </a:p>
          <a:p>
            <a:pPr marL="266700" indent="-266700">
              <a:spcBef>
                <a:spcPts val="800"/>
              </a:spcBef>
              <a:buClr>
                <a:srgbClr val="FF6600"/>
              </a:buClr>
              <a:buFont typeface="Lucida Grande"/>
              <a:buChar char="+"/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ATLAS and CMS RPC communities (RPC Task Force members)</a:t>
            </a:r>
          </a:p>
          <a:p>
            <a:pPr marL="266700" indent="-266700">
              <a:spcBef>
                <a:spcPts val="800"/>
              </a:spcBef>
              <a:buClr>
                <a:srgbClr val="FF6600"/>
              </a:buClr>
              <a:buFont typeface="Lucida Grande"/>
              <a:buChar char="+"/>
            </a:pPr>
            <a:r>
              <a:rPr lang="en-GB" sz="1400" dirty="0" smtClean="0">
                <a:solidFill>
                  <a:schemeClr val="tx2">
                    <a:lumMod val="75000"/>
                  </a:schemeClr>
                </a:solidFill>
              </a:rPr>
              <a:t>Collaboration with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CERN TE-VSC (Chemical analysis, consulting)</a:t>
            </a:r>
          </a:p>
          <a:p>
            <a:pPr marL="266700" indent="-266700">
              <a:spcBef>
                <a:spcPts val="800"/>
              </a:spcBef>
              <a:buClr>
                <a:srgbClr val="FF6600"/>
              </a:buClr>
              <a:buFont typeface="Lucida Grande"/>
              <a:buChar char="+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Soon, ILC RPCs (HCAL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Glass RPC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04 '09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7" name="Picture 143" descr="RPC reazione"/>
          <p:cNvPicPr>
            <a:picLocks noChangeAspect="1" noChangeArrowheads="1"/>
          </p:cNvPicPr>
          <p:nvPr/>
        </p:nvPicPr>
        <p:blipFill>
          <a:blip r:embed="rId2"/>
          <a:srcRect t="25209" b="42245"/>
          <a:stretch>
            <a:fillRect/>
          </a:stretch>
        </p:blipFill>
        <p:spPr bwMode="auto">
          <a:xfrm>
            <a:off x="3429000" y="3914829"/>
            <a:ext cx="2438400" cy="66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025" y="1295400"/>
            <a:ext cx="6159421" cy="24366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4800" y="4044077"/>
            <a:ext cx="5943600" cy="258532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b="1" dirty="0" smtClean="0">
                <a:solidFill>
                  <a:srgbClr val="595959"/>
                </a:solidFill>
              </a:rPr>
              <a:t>Objectives of this R&amp;D activity: </a:t>
            </a:r>
          </a:p>
          <a:p>
            <a:pPr marL="533400" lvl="1" indent="-177800" algn="just">
              <a:spcBef>
                <a:spcPts val="600"/>
              </a:spcBef>
              <a:buFont typeface="Arial"/>
              <a:buChar char="•"/>
            </a:pPr>
            <a:r>
              <a:rPr lang="en-US" sz="1600" dirty="0" smtClean="0">
                <a:solidFill>
                  <a:srgbClr val="595959"/>
                </a:solidFill>
              </a:rPr>
              <a:t>Understanding RPC-irradiated gas mixture: concentration of impurities, Identification of harmful impurities</a:t>
            </a:r>
          </a:p>
          <a:p>
            <a:pPr marL="533400" lvl="1" indent="-177800" algn="just">
              <a:spcBef>
                <a:spcPts val="600"/>
              </a:spcBef>
              <a:buFont typeface="Arial"/>
              <a:buChar char="•"/>
            </a:pPr>
            <a:r>
              <a:rPr lang="en-US" sz="1600" dirty="0" smtClean="0">
                <a:solidFill>
                  <a:srgbClr val="595959"/>
                </a:solidFill>
              </a:rPr>
              <a:t>Systematic understanding of purifier agents for the LHC closed-loop gas systems: filters capacity, efficiency, lifetime, Optimal combinations filter combination, etc</a:t>
            </a:r>
          </a:p>
          <a:p>
            <a:pPr marL="533400" lvl="1" indent="-177800" algn="just">
              <a:spcBef>
                <a:spcPts val="600"/>
              </a:spcBef>
              <a:buFont typeface="Arial"/>
              <a:buChar char="•"/>
            </a:pPr>
            <a:r>
              <a:rPr lang="en-US" sz="1600" dirty="0" smtClean="0">
                <a:solidFill>
                  <a:srgbClr val="595959"/>
                </a:solidFill>
              </a:rPr>
              <a:t>Final optimization of LHC closed-loop gas systems operation</a:t>
            </a:r>
          </a:p>
          <a:p>
            <a:endParaRPr lang="en-GB" dirty="0">
              <a:solidFill>
                <a:srgbClr val="59595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19900" y="1371600"/>
            <a:ext cx="29337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6600"/>
                </a:solidFill>
              </a:rPr>
              <a:t>Ex: ATLAS RPCs at the GIF have been tested for 5 LHC-equivalent years in open loop, &lt;2 in closed-loop </a:t>
            </a:r>
          </a:p>
          <a:p>
            <a:endParaRPr lang="en-GB" sz="1400" i="1" dirty="0" smtClean="0">
              <a:solidFill>
                <a:srgbClr val="FF6600"/>
              </a:solidFill>
            </a:endParaRPr>
          </a:p>
          <a:p>
            <a:r>
              <a:rPr lang="en-GB" sz="1400" i="1" dirty="0" smtClean="0">
                <a:solidFill>
                  <a:srgbClr val="FF6600"/>
                </a:solidFill>
              </a:rPr>
              <a:t>High-currents Effect </a:t>
            </a:r>
            <a:r>
              <a:rPr lang="en-GB" sz="1400" dirty="0" smtClean="0">
                <a:solidFill>
                  <a:srgbClr val="FF6600"/>
                </a:solidFill>
              </a:rPr>
              <a:t>has been reproduced at the ISR several  times, and there is clear correlation with closed-loop operation and/or gas quality</a:t>
            </a:r>
            <a:endParaRPr lang="en-GB" sz="14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 dirty="0"/>
          </a:p>
        </p:txBody>
      </p:sp>
      <p:pic>
        <p:nvPicPr>
          <p:cNvPr id="6" name="Picture 5" descr="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0"/>
            <a:ext cx="8645236" cy="73152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 rot="20881907">
            <a:off x="6008986" y="2084123"/>
            <a:ext cx="1024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latin typeface="Stencil"/>
                <a:cs typeface="Stencil"/>
              </a:rPr>
              <a:t>Selected</a:t>
            </a:r>
            <a:endParaRPr lang="en-GB" sz="1400" dirty="0">
              <a:solidFill>
                <a:srgbClr val="FF0000"/>
              </a:solidFill>
              <a:latin typeface="Stencil"/>
              <a:cs typeface="Stencil"/>
            </a:endParaRPr>
          </a:p>
        </p:txBody>
      </p:sp>
      <p:sp>
        <p:nvSpPr>
          <p:cNvPr id="12" name="TextBox 11"/>
          <p:cNvSpPr txBox="1"/>
          <p:nvPr/>
        </p:nvSpPr>
        <p:spPr>
          <a:xfrm rot="20881907">
            <a:off x="8285336" y="560125"/>
            <a:ext cx="1024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latin typeface="Stencil"/>
                <a:cs typeface="Stencil"/>
              </a:rPr>
              <a:t>Selected</a:t>
            </a:r>
            <a:endParaRPr lang="en-GB" sz="1400" dirty="0">
              <a:solidFill>
                <a:srgbClr val="FF0000"/>
              </a:solidFill>
              <a:latin typeface="Stencil"/>
              <a:cs typeface="Stencil"/>
            </a:endParaRPr>
          </a:p>
        </p:txBody>
      </p:sp>
      <p:sp>
        <p:nvSpPr>
          <p:cNvPr id="13" name="TextBox 12"/>
          <p:cNvSpPr txBox="1"/>
          <p:nvPr/>
        </p:nvSpPr>
        <p:spPr>
          <a:xfrm rot="20881907">
            <a:off x="8403099" y="2160325"/>
            <a:ext cx="1024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latin typeface="Stencil"/>
                <a:cs typeface="Stencil"/>
              </a:rPr>
              <a:t>Selected</a:t>
            </a:r>
            <a:endParaRPr lang="en-GB" sz="1400" dirty="0">
              <a:solidFill>
                <a:srgbClr val="FF0000"/>
              </a:solidFill>
              <a:latin typeface="Stencil"/>
              <a:cs typeface="Stencil"/>
            </a:endParaRPr>
          </a:p>
        </p:txBody>
      </p:sp>
      <p:sp>
        <p:nvSpPr>
          <p:cNvPr id="14" name="TextBox 13"/>
          <p:cNvSpPr txBox="1"/>
          <p:nvPr/>
        </p:nvSpPr>
        <p:spPr>
          <a:xfrm rot="20881907">
            <a:off x="8365000" y="3577015"/>
            <a:ext cx="1024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  <a:latin typeface="Stencil"/>
                <a:cs typeface="Stencil"/>
              </a:rPr>
              <a:t>Selected</a:t>
            </a:r>
            <a:endParaRPr lang="en-GB" sz="1400" dirty="0">
              <a:solidFill>
                <a:srgbClr val="FF0000"/>
              </a:solidFill>
              <a:latin typeface="Stencil"/>
              <a:cs typeface="Stencil"/>
            </a:endParaRPr>
          </a:p>
        </p:txBody>
      </p:sp>
      <p:sp>
        <p:nvSpPr>
          <p:cNvPr id="15" name="TextBox 14"/>
          <p:cNvSpPr txBox="1"/>
          <p:nvPr/>
        </p:nvSpPr>
        <p:spPr>
          <a:xfrm rot="20881907">
            <a:off x="6261065" y="507850"/>
            <a:ext cx="520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8000"/>
                </a:solidFill>
                <a:latin typeface="Stencil"/>
                <a:cs typeface="Stencil"/>
              </a:rPr>
              <a:t>LHC</a:t>
            </a:r>
            <a:endParaRPr lang="en-GB" sz="1400" dirty="0">
              <a:solidFill>
                <a:srgbClr val="008000"/>
              </a:solidFill>
              <a:latin typeface="Stencil"/>
              <a:cs typeface="Stencil"/>
            </a:endParaRPr>
          </a:p>
        </p:txBody>
      </p:sp>
      <p:sp>
        <p:nvSpPr>
          <p:cNvPr id="16" name="TextBox 15"/>
          <p:cNvSpPr txBox="1"/>
          <p:nvPr/>
        </p:nvSpPr>
        <p:spPr>
          <a:xfrm rot="20881907">
            <a:off x="8368377" y="2003772"/>
            <a:ext cx="520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8000"/>
                </a:solidFill>
                <a:latin typeface="Stencil"/>
                <a:cs typeface="Stencil"/>
              </a:rPr>
              <a:t>LHC</a:t>
            </a:r>
            <a:endParaRPr lang="en-GB" sz="1400" dirty="0">
              <a:solidFill>
                <a:srgbClr val="008000"/>
              </a:solidFill>
              <a:latin typeface="Stencil"/>
              <a:cs typeface="Stencil"/>
            </a:endParaRPr>
          </a:p>
        </p:txBody>
      </p:sp>
      <p:sp>
        <p:nvSpPr>
          <p:cNvPr id="17" name="TextBox 16"/>
          <p:cNvSpPr txBox="1"/>
          <p:nvPr/>
        </p:nvSpPr>
        <p:spPr>
          <a:xfrm rot="20881907">
            <a:off x="5969852" y="1955651"/>
            <a:ext cx="520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8000"/>
                </a:solidFill>
                <a:latin typeface="Stencil"/>
                <a:cs typeface="Stencil"/>
              </a:rPr>
              <a:t>LHC</a:t>
            </a:r>
            <a:endParaRPr lang="en-GB" sz="1400" dirty="0">
              <a:solidFill>
                <a:srgbClr val="008000"/>
              </a:solidFill>
              <a:latin typeface="Stencil"/>
              <a:cs typeface="Stencil"/>
            </a:endParaRPr>
          </a:p>
        </p:txBody>
      </p:sp>
      <p:sp>
        <p:nvSpPr>
          <p:cNvPr id="18" name="TextBox 17"/>
          <p:cNvSpPr txBox="1"/>
          <p:nvPr/>
        </p:nvSpPr>
        <p:spPr>
          <a:xfrm rot="20881907">
            <a:off x="6274652" y="4775051"/>
            <a:ext cx="520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8000"/>
                </a:solidFill>
                <a:latin typeface="Stencil"/>
                <a:cs typeface="Stencil"/>
              </a:rPr>
              <a:t>LHC</a:t>
            </a:r>
            <a:endParaRPr lang="en-GB" sz="1400" dirty="0">
              <a:solidFill>
                <a:srgbClr val="008000"/>
              </a:solidFill>
              <a:latin typeface="Stencil"/>
              <a:cs typeface="Stencil"/>
            </a:endParaRPr>
          </a:p>
        </p:txBody>
      </p:sp>
      <p:sp>
        <p:nvSpPr>
          <p:cNvPr id="19" name="TextBox 18"/>
          <p:cNvSpPr txBox="1"/>
          <p:nvPr/>
        </p:nvSpPr>
        <p:spPr>
          <a:xfrm rot="20881907">
            <a:off x="8332052" y="3451572"/>
            <a:ext cx="520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8000"/>
                </a:solidFill>
                <a:latin typeface="Stencil"/>
                <a:cs typeface="Stencil"/>
              </a:rPr>
              <a:t>LHC</a:t>
            </a:r>
            <a:endParaRPr lang="en-GB" sz="1400" dirty="0">
              <a:solidFill>
                <a:srgbClr val="008000"/>
              </a:solidFill>
              <a:latin typeface="Stencil"/>
              <a:cs typeface="Stencil"/>
            </a:endParaRPr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Activity 2: Filtering techniques for RPCs at LHC</a:t>
            </a:r>
            <a:endParaRPr lang="en-GB" sz="3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5867400" y="1600200"/>
            <a:ext cx="3886200" cy="472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Next steps:</a:t>
            </a:r>
          </a:p>
          <a:p>
            <a:pPr marL="177800" indent="-177800">
              <a:spcBef>
                <a:spcPts val="600"/>
              </a:spcBef>
              <a:buClr>
                <a:srgbClr val="FF6600"/>
              </a:buClr>
              <a:buSzPct val="70000"/>
              <a:buFont typeface="Lucida Grande"/>
              <a:buChar char="+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Long-term test of RPC operated in closed-loop with the selected combination of absorbers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&gt; 5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LHC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equivalent years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7800" indent="-177800">
              <a:spcBef>
                <a:spcPts val="600"/>
              </a:spcBef>
              <a:buClr>
                <a:srgbClr val="FF6600"/>
              </a:buClr>
              <a:buSzPct val="70000"/>
              <a:buFont typeface="Lucida Grande"/>
              <a:buChar char="+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Study the long-term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performance/efficiency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of absorbers</a:t>
            </a:r>
          </a:p>
          <a:p>
            <a:pPr marL="177800" indent="-177800">
              <a:spcBef>
                <a:spcPts val="600"/>
              </a:spcBef>
              <a:buClr>
                <a:srgbClr val="FF6600"/>
              </a:buClr>
              <a:buSzPct val="70000"/>
              <a:buFont typeface="Lucida Grande"/>
              <a:buChar char="+"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Set-up has been significantly modified to host simultaneously CMS, LHC, ILC tests and our studies</a:t>
            </a:r>
            <a:endParaRPr lang="en-GB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None/>
            </a:pP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31" y="1600200"/>
            <a:ext cx="5278073" cy="336367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4024" y="5105400"/>
            <a:ext cx="5090212" cy="1200329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177800" indent="-177800">
              <a:buClr>
                <a:srgbClr val="FF6600"/>
              </a:buClr>
              <a:buSzPct val="70000"/>
              <a:buFont typeface="Lucida Grande"/>
              <a:buChar char="+"/>
            </a:pPr>
            <a:r>
              <a:rPr lang="en-GB" dirty="0" smtClean="0"/>
              <a:t>Studies of RPC Performance</a:t>
            </a:r>
          </a:p>
          <a:p>
            <a:pPr marL="177800" indent="-177800">
              <a:buClr>
                <a:srgbClr val="FF6600"/>
              </a:buClr>
              <a:buSzPct val="70000"/>
              <a:buFont typeface="Lucida Grande"/>
              <a:buChar char="+"/>
            </a:pPr>
            <a:r>
              <a:rPr lang="en-GB" dirty="0" smtClean="0"/>
              <a:t>Chemical analysis of purifiers used at the GIF (seen lots of radiation), in ATLAS and CMS (seen lots of gas and regenerations, etc)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Activity 3: Materials </a:t>
            </a:r>
            <a:r>
              <a:rPr lang="en-US" sz="3200" dirty="0" err="1" smtClean="0"/>
              <a:t>DataBase</a:t>
            </a:r>
            <a:endParaRPr lang="es-ES_tradnl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581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Objectives: </a:t>
            </a:r>
            <a:r>
              <a:rPr lang="en-US" sz="258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Extend </a:t>
            </a:r>
            <a:r>
              <a:rPr lang="en-US" sz="258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available knowledge </a:t>
            </a:r>
            <a:r>
              <a:rPr lang="en-US" sz="2581" dirty="0" smtClean="0">
                <a:solidFill>
                  <a:srgbClr val="FF6600"/>
                </a:solidFill>
              </a:rPr>
              <a:t>on materials for detectors and gas systems</a:t>
            </a:r>
            <a:r>
              <a:rPr lang="en-US" sz="258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58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developed during the R&amp;D LHC detector </a:t>
            </a:r>
            <a:r>
              <a:rPr lang="en-US" sz="258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phases and</a:t>
            </a:r>
            <a:r>
              <a:rPr lang="en-US" sz="258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in collaboration with all LHC detector groups, collect and classify the available data in the best possible way</a:t>
            </a:r>
            <a:r>
              <a:rPr lang="en-US" sz="258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endParaRPr lang="en-US" sz="258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2581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Collaborators</a:t>
            </a:r>
            <a:r>
              <a:rPr lang="en-GB" sz="2581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r>
              <a:rPr lang="en-GB" sz="258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M.</a:t>
            </a:r>
            <a:r>
              <a:rPr lang="en-GB" sz="258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Capeans (10%), </a:t>
            </a:r>
            <a:r>
              <a:rPr lang="en-GB" sz="258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S.</a:t>
            </a:r>
            <a:r>
              <a:rPr lang="en-GB" sz="258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Konovalov</a:t>
            </a:r>
            <a:r>
              <a:rPr lang="en-GB" sz="258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(30%), </a:t>
            </a:r>
            <a:r>
              <a:rPr lang="en-GB" sz="258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I.</a:t>
            </a:r>
            <a:r>
              <a:rPr lang="en-GB" sz="258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Glushkov</a:t>
            </a:r>
            <a:r>
              <a:rPr lang="en-GB" sz="258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(30%)</a:t>
            </a:r>
          </a:p>
          <a:p>
            <a:endParaRPr lang="en-GB" sz="258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258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DB will </a:t>
            </a:r>
            <a:r>
              <a:rPr lang="en-GB" sz="258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 extended to:</a:t>
            </a:r>
          </a:p>
          <a:p>
            <a:pPr lvl="2"/>
            <a:r>
              <a:rPr lang="en-GB" sz="2581" dirty="0" smtClean="0">
                <a:solidFill>
                  <a:srgbClr val="FF6600"/>
                </a:solidFill>
              </a:rPr>
              <a:t>Structural materials </a:t>
            </a:r>
            <a:r>
              <a:rPr lang="en-GB" sz="258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GB" sz="258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P.Petagna</a:t>
            </a:r>
            <a:r>
              <a:rPr lang="en-GB" sz="258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sz="258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M.Tavlet</a:t>
            </a:r>
            <a:r>
              <a:rPr lang="en-GB" sz="258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lvl="2"/>
            <a:r>
              <a:rPr lang="en-GB" sz="2581" dirty="0" smtClean="0">
                <a:solidFill>
                  <a:srgbClr val="FF6600"/>
                </a:solidFill>
              </a:rPr>
              <a:t>Cooling </a:t>
            </a:r>
            <a:r>
              <a:rPr lang="en-GB" sz="2581" dirty="0" smtClean="0">
                <a:solidFill>
                  <a:srgbClr val="FF6600"/>
                </a:solidFill>
              </a:rPr>
              <a:t>systems </a:t>
            </a:r>
            <a:r>
              <a:rPr lang="en-GB" sz="2581" dirty="0" smtClean="0">
                <a:solidFill>
                  <a:srgbClr val="FF6600"/>
                </a:solidFill>
              </a:rPr>
              <a:t>components </a:t>
            </a:r>
            <a:r>
              <a:rPr lang="en-GB" sz="258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GB" sz="258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M.</a:t>
            </a:r>
            <a:r>
              <a:rPr lang="en-GB" sz="258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Battistin</a:t>
            </a:r>
            <a:r>
              <a:rPr lang="en-GB" sz="258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EN-CV</a:t>
            </a:r>
            <a:r>
              <a:rPr lang="en-GB" sz="258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GB" sz="258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16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Materials </a:t>
            </a:r>
            <a:r>
              <a:rPr lang="en-GB" dirty="0" smtClean="0"/>
              <a:t>Database</a:t>
            </a:r>
            <a:endParaRPr lang="en-GB" sz="3111" dirty="0">
              <a:solidFill>
                <a:srgbClr val="4A452A"/>
              </a:solidFill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grpSp>
        <p:nvGrpSpPr>
          <p:cNvPr id="16" name="Group 15"/>
          <p:cNvGrpSpPr/>
          <p:nvPr/>
        </p:nvGrpSpPr>
        <p:grpSpPr>
          <a:xfrm>
            <a:off x="685800" y="1370886"/>
            <a:ext cx="8286262" cy="4801314"/>
            <a:chOff x="428596" y="1500174"/>
            <a:chExt cx="8286262" cy="4801314"/>
          </a:xfrm>
        </p:grpSpPr>
        <p:pic>
          <p:nvPicPr>
            <p:cNvPr id="17" name="Picture 16" descr="All pages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71802" y="1704863"/>
              <a:ext cx="5643056" cy="4580628"/>
            </a:xfrm>
            <a:prstGeom prst="rect">
              <a:avLst/>
            </a:prstGeom>
          </p:spPr>
        </p:pic>
        <p:sp>
          <p:nvSpPr>
            <p:cNvPr id="18" name="Pentagon 17"/>
            <p:cNvSpPr/>
            <p:nvPr/>
          </p:nvSpPr>
          <p:spPr>
            <a:xfrm>
              <a:off x="428596" y="5886767"/>
              <a:ext cx="6253606" cy="285752"/>
            </a:xfrm>
            <a:prstGeom prst="homePlate">
              <a:avLst/>
            </a:prstGeom>
            <a:solidFill>
              <a:schemeClr val="lt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Pentagon 18"/>
            <p:cNvSpPr/>
            <p:nvPr/>
          </p:nvSpPr>
          <p:spPr>
            <a:xfrm>
              <a:off x="428596" y="5062449"/>
              <a:ext cx="5429288" cy="285752"/>
            </a:xfrm>
            <a:prstGeom prst="homePlate">
              <a:avLst/>
            </a:prstGeom>
            <a:solidFill>
              <a:schemeClr val="lt1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Pentagon 19"/>
            <p:cNvSpPr/>
            <p:nvPr/>
          </p:nvSpPr>
          <p:spPr>
            <a:xfrm>
              <a:off x="428596" y="4243693"/>
              <a:ext cx="4786346" cy="285752"/>
            </a:xfrm>
            <a:prstGeom prst="homePlate">
              <a:avLst/>
            </a:prstGeom>
            <a:solidFill>
              <a:schemeClr val="lt1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Pentagon 20"/>
            <p:cNvSpPr/>
            <p:nvPr/>
          </p:nvSpPr>
          <p:spPr>
            <a:xfrm>
              <a:off x="428596" y="3409750"/>
              <a:ext cx="4143404" cy="285752"/>
            </a:xfrm>
            <a:prstGeom prst="homePlate">
              <a:avLst/>
            </a:prstGeom>
            <a:solidFill>
              <a:schemeClr val="lt1"/>
            </a:solidFill>
            <a:ln>
              <a:solidFill>
                <a:srgbClr val="CCFF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Pentagon 21"/>
            <p:cNvSpPr/>
            <p:nvPr/>
          </p:nvSpPr>
          <p:spPr>
            <a:xfrm>
              <a:off x="428596" y="2143116"/>
              <a:ext cx="3143272" cy="785818"/>
            </a:xfrm>
            <a:prstGeom prst="homePlate">
              <a:avLst/>
            </a:prstGeom>
            <a:solidFill>
              <a:schemeClr val="lt1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71159" y="1500174"/>
              <a:ext cx="4172279" cy="480131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buNone/>
              </a:pPr>
              <a:endParaRPr lang="en-GB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reflection blurRad="12700" stA="28000" endPos="45000" dist="1000" dir="5400000" sy="-100000" algn="bl" rotWithShape="0"/>
                </a:effectLst>
              </a:endParaRPr>
            </a:p>
            <a:p>
              <a:pPr algn="ctr">
                <a:buNone/>
              </a:pPr>
              <a:endParaRPr lang="en-GB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</a:endParaRPr>
            </a:p>
            <a:p>
              <a:pPr>
                <a:lnSpc>
                  <a:spcPct val="150000"/>
                </a:lnSpc>
                <a:buNone/>
              </a:pPr>
              <a:r>
                <a:rPr lang="en-GB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solidFill>
                    <a:srgbClr val="00B0F0"/>
                  </a:solidFill>
                  <a:effectLst/>
                </a:rPr>
                <a:t>DB design</a:t>
              </a:r>
            </a:p>
            <a:p>
              <a:pPr>
                <a:lnSpc>
                  <a:spcPct val="150000"/>
                </a:lnSpc>
                <a:buNone/>
              </a:pPr>
              <a:r>
                <a:rPr lang="en-GB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solidFill>
                    <a:srgbClr val="00B0F0"/>
                  </a:solidFill>
                  <a:effectLst/>
                </a:rPr>
                <a:t>&amp; normalization</a:t>
              </a:r>
            </a:p>
            <a:p>
              <a:pPr>
                <a:lnSpc>
                  <a:spcPct val="150000"/>
                </a:lnSpc>
              </a:pPr>
              <a:endParaRPr lang="en-GB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CFF33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en-GB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solidFill>
                    <a:srgbClr val="CCFF33"/>
                  </a:solidFill>
                </a:rPr>
                <a:t>Search</a:t>
              </a:r>
            </a:p>
            <a:p>
              <a:pPr>
                <a:lnSpc>
                  <a:spcPct val="150000"/>
                </a:lnSpc>
                <a:buNone/>
              </a:pPr>
              <a:endParaRPr lang="en-GB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/>
                </a:solidFill>
                <a:effectLst/>
              </a:endParaRPr>
            </a:p>
            <a:p>
              <a:pPr>
                <a:lnSpc>
                  <a:spcPct val="150000"/>
                </a:lnSpc>
              </a:pPr>
              <a:r>
                <a:rPr lang="en-GB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solidFill>
                    <a:srgbClr val="FF7C80"/>
                  </a:solidFill>
                </a:rPr>
                <a:t>Advanced Search</a:t>
              </a:r>
            </a:p>
            <a:p>
              <a:pPr>
                <a:lnSpc>
                  <a:spcPct val="150000"/>
                </a:lnSpc>
              </a:pPr>
              <a:endParaRPr lang="en-GB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/>
              </a:endParaRPr>
            </a:p>
            <a:p>
              <a:pPr>
                <a:lnSpc>
                  <a:spcPct val="150000"/>
                </a:lnSpc>
              </a:pPr>
              <a:r>
                <a:rPr lang="en-GB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rPr>
                <a:t>Adding new Material</a:t>
              </a:r>
            </a:p>
            <a:p>
              <a:pPr>
                <a:lnSpc>
                  <a:spcPct val="150000"/>
                </a:lnSpc>
              </a:pPr>
              <a:endParaRPr lang="en-GB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CFF33"/>
                </a:solidFill>
                <a:effectLst/>
              </a:endParaRPr>
            </a:p>
            <a:p>
              <a:pPr>
                <a:lnSpc>
                  <a:spcPct val="150000"/>
                </a:lnSpc>
                <a:buNone/>
              </a:pPr>
              <a:r>
                <a:rPr lang="en-GB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solidFill>
                    <a:schemeClr val="bg1"/>
                  </a:solidFill>
                  <a:effectLst/>
                </a:rPr>
                <a:t>QUERING Detailed MATERIAL record </a:t>
              </a: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685800" y="1066086"/>
            <a:ext cx="2165350" cy="861774"/>
          </a:xfrm>
          <a:prstGeom prst="rect">
            <a:avLst/>
          </a:prstGeom>
          <a:ln w="25400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..we use..</a:t>
            </a:r>
          </a:p>
          <a:p>
            <a:pPr>
              <a:buFont typeface="Arial" pitchFamily="34" charset="0"/>
              <a:buChar char="•"/>
            </a:pPr>
            <a:r>
              <a:rPr lang="en-GB" sz="1200" dirty="0" smtClean="0"/>
              <a:t> Oracle 10g Express Edition</a:t>
            </a:r>
          </a:p>
          <a:p>
            <a:pPr>
              <a:buFont typeface="Arial" pitchFamily="34" charset="0"/>
              <a:buChar char="•"/>
            </a:pPr>
            <a:r>
              <a:rPr lang="en-GB" sz="1200" dirty="0" smtClean="0"/>
              <a:t> Oracle Application Express</a:t>
            </a:r>
          </a:p>
          <a:p>
            <a:pPr>
              <a:buFont typeface="Arial" pitchFamily="34" charset="0"/>
              <a:buChar char="•"/>
            </a:pPr>
            <a:r>
              <a:rPr lang="en-GB" sz="1200" dirty="0" smtClean="0"/>
              <a:t> HTML/JavaScript</a:t>
            </a:r>
            <a:endParaRPr lang="en-GB" sz="1200" dirty="0"/>
          </a:p>
        </p:txBody>
      </p:sp>
      <p:sp>
        <p:nvSpPr>
          <p:cNvPr id="27" name="Rectangle 26"/>
          <p:cNvSpPr/>
          <p:nvPr/>
        </p:nvSpPr>
        <p:spPr>
          <a:xfrm>
            <a:off x="6776708" y="1143000"/>
            <a:ext cx="2633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en-GB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/>
              </a:rPr>
              <a:t>http://cern.ch/materials/</a:t>
            </a:r>
            <a:endParaRPr lang="en-GB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icture 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2266"/>
            <a:ext cx="9906000" cy="53347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Stored Information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066800" y="5072896"/>
            <a:ext cx="2667000" cy="1785104"/>
          </a:xfrm>
          <a:prstGeom prst="rect">
            <a:avLst/>
          </a:prstGeom>
          <a:solidFill>
            <a:srgbClr val="EEECE1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accent2">
                    <a:lumMod val="50000"/>
                  </a:schemeClr>
                </a:solidFill>
              </a:rPr>
              <a:t>Detector Aging </a:t>
            </a:r>
            <a:r>
              <a:rPr lang="en-US" sz="1100" b="1" dirty="0" smtClean="0">
                <a:solidFill>
                  <a:schemeClr val="accent2">
                    <a:lumMod val="50000"/>
                  </a:schemeClr>
                </a:solidFill>
              </a:rPr>
              <a:t>Test</a:t>
            </a:r>
          </a:p>
          <a:p>
            <a:r>
              <a:rPr lang="en-US" sz="1100" dirty="0" smtClean="0"/>
              <a:t>Electron </a:t>
            </a:r>
            <a:r>
              <a:rPr lang="en-US" sz="1100" dirty="0" smtClean="0"/>
              <a:t>Microscope SEM/EDX </a:t>
            </a:r>
            <a:r>
              <a:rPr lang="en-US" sz="1100" dirty="0" smtClean="0"/>
              <a:t>analysis</a:t>
            </a:r>
          </a:p>
          <a:p>
            <a:r>
              <a:rPr lang="en-US" sz="1100" dirty="0" smtClean="0"/>
              <a:t>Infrared Analysis</a:t>
            </a:r>
          </a:p>
          <a:p>
            <a:r>
              <a:rPr lang="en-US" sz="1100" dirty="0" smtClean="0"/>
              <a:t>Outgassing </a:t>
            </a:r>
            <a:r>
              <a:rPr lang="en-US" sz="1100" dirty="0" smtClean="0"/>
              <a:t>Test (GC/MS) Outgassing Test (TML/CVCM</a:t>
            </a:r>
            <a:r>
              <a:rPr lang="en-US" sz="1100" dirty="0" smtClean="0"/>
              <a:t>)</a:t>
            </a:r>
          </a:p>
          <a:p>
            <a:r>
              <a:rPr lang="en-US" sz="1100" dirty="0" smtClean="0"/>
              <a:t>Radiation </a:t>
            </a:r>
            <a:r>
              <a:rPr lang="en-US" sz="1100" dirty="0" smtClean="0"/>
              <a:t>hardness (gamma</a:t>
            </a:r>
            <a:r>
              <a:rPr lang="en-US" sz="1100" dirty="0" smtClean="0"/>
              <a:t>)</a:t>
            </a:r>
          </a:p>
          <a:p>
            <a:r>
              <a:rPr lang="en-US" sz="1100" dirty="0" smtClean="0"/>
              <a:t>Radiation </a:t>
            </a:r>
            <a:r>
              <a:rPr lang="en-US" sz="1100" dirty="0" smtClean="0"/>
              <a:t>hardness (mixed field</a:t>
            </a:r>
            <a:r>
              <a:rPr lang="en-US" sz="1100" dirty="0" smtClean="0"/>
              <a:t>)</a:t>
            </a:r>
          </a:p>
          <a:p>
            <a:r>
              <a:rPr lang="en-US" sz="1100" dirty="0" smtClean="0"/>
              <a:t>Radiation </a:t>
            </a:r>
            <a:r>
              <a:rPr lang="en-US" sz="1100" dirty="0" smtClean="0"/>
              <a:t>hardness (neutron</a:t>
            </a:r>
            <a:r>
              <a:rPr lang="en-US" sz="1100" dirty="0" smtClean="0"/>
              <a:t>)</a:t>
            </a:r>
          </a:p>
          <a:p>
            <a:r>
              <a:rPr lang="en-US" sz="1100" dirty="0" smtClean="0"/>
              <a:t>Radiation </a:t>
            </a:r>
            <a:r>
              <a:rPr lang="en-US" sz="1100" dirty="0" smtClean="0"/>
              <a:t>Hardness (proton</a:t>
            </a:r>
            <a:r>
              <a:rPr lang="en-US" sz="1100" dirty="0" smtClean="0"/>
              <a:t>)</a:t>
            </a:r>
          </a:p>
          <a:p>
            <a:r>
              <a:rPr lang="en-US" sz="1100" dirty="0" smtClean="0"/>
              <a:t>X</a:t>
            </a:r>
            <a:r>
              <a:rPr lang="en-US" sz="1100" dirty="0" smtClean="0"/>
              <a:t>-ray Photoelectron Spectroscopy (XPS) </a:t>
            </a:r>
            <a:endParaRPr lang="en-GB" sz="11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676400" y="4799012"/>
            <a:ext cx="685800" cy="1588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5400000">
            <a:off x="2226052" y="4936748"/>
            <a:ext cx="270708" cy="15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3" name="Picture 12" descr="images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8965" y="3130765"/>
            <a:ext cx="1060235" cy="1060235"/>
          </a:xfrm>
          <a:prstGeom prst="rect">
            <a:avLst/>
          </a:prstGeom>
        </p:spPr>
      </p:pic>
      <p:pic>
        <p:nvPicPr>
          <p:cNvPr id="14" name="Picture 13" descr="Picture 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9600" y="3029165"/>
            <a:ext cx="1752600" cy="1208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Materials Database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Working on</a:t>
            </a:r>
            <a:r>
              <a:rPr lang="en-US" sz="2800" dirty="0" smtClean="0"/>
              <a:t>:</a:t>
            </a:r>
          </a:p>
          <a:p>
            <a:pPr lvl="1"/>
            <a:r>
              <a:rPr lang="en-US" sz="2400" dirty="0" err="1" smtClean="0">
                <a:solidFill>
                  <a:srgbClr val="595959"/>
                </a:solidFill>
              </a:rPr>
              <a:t>pdf</a:t>
            </a:r>
            <a:r>
              <a:rPr lang="en-US" sz="2400" dirty="0" smtClean="0">
                <a:solidFill>
                  <a:srgbClr val="595959"/>
                </a:solidFill>
              </a:rPr>
              <a:t> and Picture upload, material datasheets…</a:t>
            </a:r>
          </a:p>
          <a:p>
            <a:pPr lvl="1"/>
            <a:r>
              <a:rPr lang="en-US" sz="2400" dirty="0" smtClean="0">
                <a:solidFill>
                  <a:srgbClr val="595959"/>
                </a:solidFill>
              </a:rPr>
              <a:t>Making </a:t>
            </a:r>
            <a:r>
              <a:rPr lang="en-US" sz="2400" dirty="0" smtClean="0">
                <a:solidFill>
                  <a:srgbClr val="595959"/>
                </a:solidFill>
              </a:rPr>
              <a:t>the DB </a:t>
            </a:r>
            <a:r>
              <a:rPr lang="en-US" sz="2400" dirty="0" smtClean="0">
                <a:solidFill>
                  <a:srgbClr val="595959"/>
                </a:solidFill>
              </a:rPr>
              <a:t>public (move DB in CERN apex servers)</a:t>
            </a:r>
          </a:p>
          <a:p>
            <a:pPr lvl="1"/>
            <a:r>
              <a:rPr lang="en-US" sz="2400" dirty="0" smtClean="0">
                <a:solidFill>
                  <a:srgbClr val="595959"/>
                </a:solidFill>
              </a:rPr>
              <a:t>E</a:t>
            </a:r>
            <a:r>
              <a:rPr lang="en-US" sz="2400" dirty="0" smtClean="0">
                <a:solidFill>
                  <a:srgbClr val="595959"/>
                </a:solidFill>
              </a:rPr>
              <a:t>nabling </a:t>
            </a:r>
            <a:r>
              <a:rPr lang="en-US" sz="2400" dirty="0" smtClean="0">
                <a:solidFill>
                  <a:srgbClr val="595959"/>
                </a:solidFill>
              </a:rPr>
              <a:t>registration of</a:t>
            </a:r>
            <a:r>
              <a:rPr lang="en-US" sz="2400" dirty="0" smtClean="0">
                <a:solidFill>
                  <a:srgbClr val="595959"/>
                </a:solidFill>
              </a:rPr>
              <a:t> special users </a:t>
            </a:r>
            <a:r>
              <a:rPr lang="en-US" sz="2400" dirty="0" smtClean="0">
                <a:solidFill>
                  <a:srgbClr val="595959"/>
                </a:solidFill>
              </a:rPr>
              <a:t>to</a:t>
            </a:r>
            <a:r>
              <a:rPr lang="en-US" sz="2400" dirty="0" smtClean="0">
                <a:solidFill>
                  <a:srgbClr val="595959"/>
                </a:solidFill>
              </a:rPr>
              <a:t> ‘Add Samples’</a:t>
            </a:r>
          </a:p>
          <a:p>
            <a:pPr lvl="1"/>
            <a:r>
              <a:rPr lang="en-US" sz="2400" dirty="0" smtClean="0">
                <a:solidFill>
                  <a:srgbClr val="595959"/>
                </a:solidFill>
              </a:rPr>
              <a:t>S</a:t>
            </a:r>
            <a:r>
              <a:rPr lang="en-US" sz="2400" dirty="0" smtClean="0">
                <a:solidFill>
                  <a:srgbClr val="595959"/>
                </a:solidFill>
              </a:rPr>
              <a:t>ecurity issues</a:t>
            </a:r>
          </a:p>
          <a:p>
            <a:pPr lvl="1"/>
            <a:endParaRPr lang="en-US" sz="2400" dirty="0" smtClean="0">
              <a:solidFill>
                <a:srgbClr val="595959"/>
              </a:solidFill>
            </a:endParaRPr>
          </a:p>
          <a:p>
            <a:r>
              <a:rPr lang="en-US" sz="2800" dirty="0" smtClean="0">
                <a:solidFill>
                  <a:srgbClr val="595959"/>
                </a:solidFill>
              </a:rPr>
              <a:t>Target date for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17375E"/>
                </a:solidFill>
              </a:rPr>
              <a:t>1</a:t>
            </a:r>
            <a:r>
              <a:rPr lang="en-US" sz="2800" baseline="30000" dirty="0" smtClean="0">
                <a:solidFill>
                  <a:srgbClr val="17375E"/>
                </a:solidFill>
              </a:rPr>
              <a:t>st</a:t>
            </a:r>
            <a:r>
              <a:rPr lang="en-US" sz="2800" dirty="0" smtClean="0">
                <a:solidFill>
                  <a:srgbClr val="17375E"/>
                </a:solidFill>
              </a:rPr>
              <a:t> release: end of summer</a:t>
            </a:r>
            <a:r>
              <a:rPr lang="en-US" sz="2800" dirty="0" smtClean="0">
                <a:solidFill>
                  <a:srgbClr val="FF6600"/>
                </a:solidFill>
              </a:rPr>
              <a:t>?</a:t>
            </a:r>
          </a:p>
          <a:p>
            <a:endParaRPr lang="en-US" sz="2800" dirty="0" smtClean="0"/>
          </a:p>
          <a:p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Currently this is a side activity for Mar and Ivan. </a:t>
            </a:r>
            <a:r>
              <a:rPr lang="en-US" sz="2800" dirty="0" smtClean="0">
                <a:solidFill>
                  <a:srgbClr val="17375E"/>
                </a:solidFill>
              </a:rPr>
              <a:t>Would </a:t>
            </a:r>
            <a:r>
              <a:rPr lang="en-US" sz="2800" dirty="0" smtClean="0">
                <a:solidFill>
                  <a:srgbClr val="17375E"/>
                </a:solidFill>
              </a:rPr>
              <a:t>n</a:t>
            </a:r>
            <a:r>
              <a:rPr lang="en-US" sz="2800" dirty="0" smtClean="0">
                <a:solidFill>
                  <a:srgbClr val="17375E"/>
                </a:solidFill>
              </a:rPr>
              <a:t>eed more people </a:t>
            </a:r>
            <a:r>
              <a:rPr lang="en-US" sz="2800" dirty="0" smtClean="0">
                <a:solidFill>
                  <a:srgbClr val="595959"/>
                </a:solidFill>
              </a:rPr>
              <a:t>involved to progress adequately</a:t>
            </a:r>
            <a:r>
              <a:rPr lang="en-US" sz="2800" dirty="0" smtClean="0"/>
              <a:t>.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04 '09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>
                <a:solidFill>
                  <a:srgbClr val="17375E"/>
                </a:solidFill>
              </a:rPr>
              <a:t>WP7 consists of 3 different activities:</a:t>
            </a:r>
            <a:endParaRPr lang="en-GB" b="1" dirty="0" smtClean="0"/>
          </a:p>
          <a:p>
            <a:pPr marL="1695450" lvl="1" indent="-514350">
              <a:buClr>
                <a:srgbClr val="FF6600"/>
              </a:buClr>
              <a:buFont typeface="+mj-lt"/>
              <a:buAutoNum type="arabicPeriod"/>
            </a:pPr>
            <a:r>
              <a:rPr lang="en-GB" sz="2595" dirty="0" smtClean="0">
                <a:solidFill>
                  <a:srgbClr val="595959"/>
                </a:solidFill>
              </a:rPr>
              <a:t>C</a:t>
            </a:r>
            <a:r>
              <a:rPr lang="en-US" sz="2595" dirty="0" err="1" smtClean="0">
                <a:solidFill>
                  <a:srgbClr val="595959"/>
                </a:solidFill>
              </a:rPr>
              <a:t>o</a:t>
            </a:r>
            <a:r>
              <a:rPr lang="en-GB" sz="2595" dirty="0" err="1" smtClean="0">
                <a:solidFill>
                  <a:srgbClr val="595959"/>
                </a:solidFill>
              </a:rPr>
              <a:t>nstruction</a:t>
            </a:r>
            <a:r>
              <a:rPr lang="en-GB" sz="2595" dirty="0" smtClean="0">
                <a:solidFill>
                  <a:srgbClr val="595959"/>
                </a:solidFill>
              </a:rPr>
              <a:t> of sLHC-compatible irradiation facilities</a:t>
            </a:r>
          </a:p>
          <a:p>
            <a:pPr marL="1695450" lvl="1" indent="-514350">
              <a:buClr>
                <a:srgbClr val="FF6600"/>
              </a:buClr>
              <a:buFont typeface="+mj-lt"/>
              <a:buAutoNum type="arabicPeriod"/>
            </a:pPr>
            <a:r>
              <a:rPr lang="en-GB" sz="2595" dirty="0" smtClean="0">
                <a:solidFill>
                  <a:srgbClr val="595959"/>
                </a:solidFill>
              </a:rPr>
              <a:t>Filtering techniques for RPCs at LHC</a:t>
            </a:r>
          </a:p>
          <a:p>
            <a:pPr marL="1695450" lvl="1" indent="-514350">
              <a:buClr>
                <a:srgbClr val="FF6600"/>
              </a:buClr>
              <a:buFont typeface="+mj-lt"/>
              <a:buAutoNum type="arabicPeriod"/>
            </a:pPr>
            <a:r>
              <a:rPr lang="en-GB" sz="2595" dirty="0" smtClean="0">
                <a:solidFill>
                  <a:srgbClr val="595959"/>
                </a:solidFill>
              </a:rPr>
              <a:t>Materials DB</a:t>
            </a:r>
          </a:p>
          <a:p>
            <a:pPr>
              <a:spcBef>
                <a:spcPts val="1368"/>
              </a:spcBef>
            </a:pPr>
            <a:r>
              <a:rPr lang="en-GB" b="1" dirty="0" smtClean="0">
                <a:solidFill>
                  <a:srgbClr val="595959"/>
                </a:solidFill>
              </a:rPr>
              <a:t>For each, we</a:t>
            </a:r>
            <a:r>
              <a:rPr lang="en-GB" b="1" dirty="0" smtClean="0">
                <a:solidFill>
                  <a:srgbClr val="595959"/>
                </a:solidFill>
              </a:rPr>
              <a:t> show</a:t>
            </a:r>
            <a:r>
              <a:rPr lang="en-GB" b="1" dirty="0" smtClean="0">
                <a:solidFill>
                  <a:srgbClr val="595959"/>
                </a:solidFill>
              </a:rPr>
              <a:t>:</a:t>
            </a:r>
          </a:p>
          <a:p>
            <a:pPr marL="1701800" lvl="2" indent="-449263">
              <a:buClr>
                <a:srgbClr val="FF6600"/>
              </a:buClr>
              <a:buFont typeface="Lucida Grande"/>
              <a:buChar char="+"/>
            </a:pPr>
            <a:r>
              <a:rPr lang="en-GB" dirty="0" smtClean="0">
                <a:solidFill>
                  <a:srgbClr val="595959"/>
                </a:solidFill>
              </a:rPr>
              <a:t>Background</a:t>
            </a:r>
          </a:p>
          <a:p>
            <a:pPr marL="1701800" lvl="2" indent="-449263">
              <a:buClr>
                <a:srgbClr val="FF6600"/>
              </a:buClr>
              <a:buFont typeface="Lucida Grande"/>
              <a:buChar char="+"/>
            </a:pPr>
            <a:r>
              <a:rPr lang="en-GB" dirty="0" smtClean="0">
                <a:solidFill>
                  <a:srgbClr val="595959"/>
                </a:solidFill>
              </a:rPr>
              <a:t>Who is involved</a:t>
            </a:r>
          </a:p>
          <a:p>
            <a:pPr marL="1701800" lvl="2" indent="-449263">
              <a:buClr>
                <a:srgbClr val="FF6600"/>
              </a:buClr>
              <a:buFont typeface="Lucida Grande"/>
              <a:buChar char="+"/>
            </a:pPr>
            <a:r>
              <a:rPr lang="en-GB" dirty="0" smtClean="0">
                <a:solidFill>
                  <a:srgbClr val="595959"/>
                </a:solidFill>
              </a:rPr>
              <a:t>Technical Progress and Work ahead</a:t>
            </a:r>
          </a:p>
          <a:p>
            <a:pPr>
              <a:spcBef>
                <a:spcPts val="1368"/>
              </a:spcBef>
            </a:pPr>
            <a:r>
              <a:rPr lang="en-GB" b="1" dirty="0" smtClean="0">
                <a:solidFill>
                  <a:srgbClr val="595959"/>
                </a:solidFill>
              </a:rPr>
              <a:t>Resources, Expenditures in 2009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52400"/>
            <a:ext cx="8915400" cy="838200"/>
          </a:xfrm>
        </p:spPr>
        <p:txBody>
          <a:bodyPr>
            <a:normAutofit/>
          </a:bodyPr>
          <a:lstStyle/>
          <a:p>
            <a:r>
              <a:rPr lang="en-GB" dirty="0" smtClean="0"/>
              <a:t>WP7</a:t>
            </a:r>
            <a:r>
              <a:rPr lang="en-GB" dirty="0" smtClean="0"/>
              <a:t> Requested Budget for 2009</a:t>
            </a:r>
            <a:endParaRPr lang="en-GB" sz="3111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20</a:t>
            </a:fld>
            <a:endParaRPr lang="en-GB"/>
          </a:p>
        </p:txBody>
      </p:sp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1295400" y="3048000"/>
          <a:ext cx="82296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752600" y="1295400"/>
            <a:ext cx="6619909" cy="15542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7800" indent="-177800">
              <a:buClr>
                <a:srgbClr val="FF6600"/>
              </a:buClr>
              <a:buSzPct val="70000"/>
              <a:buFont typeface="Lucida Grande"/>
              <a:buChar char="+"/>
            </a:pPr>
            <a:r>
              <a:rPr lang="en-GB" dirty="0" smtClean="0"/>
              <a:t>150 KCHF</a:t>
            </a:r>
          </a:p>
          <a:p>
            <a:pPr marL="177800" indent="-177800">
              <a:buClr>
                <a:srgbClr val="FF6600"/>
              </a:buClr>
              <a:buSzPct val="70000"/>
              <a:buFont typeface="Lucida Grande"/>
              <a:buChar char="+"/>
            </a:pPr>
            <a:r>
              <a:rPr lang="en-GB" dirty="0" smtClean="0"/>
              <a:t>It </a:t>
            </a:r>
            <a:r>
              <a:rPr lang="en-GB" dirty="0" smtClean="0"/>
              <a:t>covers the 3 </a:t>
            </a:r>
            <a:r>
              <a:rPr lang="en-GB" dirty="0" smtClean="0"/>
              <a:t>activities:</a:t>
            </a:r>
          </a:p>
          <a:p>
            <a:pPr lvl="1"/>
            <a:r>
              <a:rPr lang="en-GB" dirty="0" smtClean="0"/>
              <a:t>33</a:t>
            </a:r>
            <a:r>
              <a:rPr lang="en-GB" dirty="0" smtClean="0"/>
              <a:t>% go to investments in GIF/GIF+</a:t>
            </a:r>
            <a:r>
              <a:rPr lang="en-GB" dirty="0" smtClean="0"/>
              <a:t>+</a:t>
            </a:r>
          </a:p>
          <a:p>
            <a:pPr lvl="1"/>
            <a:r>
              <a:rPr lang="en-GB" dirty="0" smtClean="0"/>
              <a:t>33% to Gas Filtering Studies (Consumables, of which Gas ~ 25%)</a:t>
            </a:r>
          </a:p>
          <a:p>
            <a:pPr marL="177800" indent="-177800">
              <a:spcBef>
                <a:spcPts val="600"/>
              </a:spcBef>
              <a:buClr>
                <a:srgbClr val="FF6600"/>
              </a:buClr>
              <a:buSzPct val="70000"/>
              <a:buFont typeface="Lucida Grande"/>
              <a:buChar char="+"/>
            </a:pPr>
            <a:r>
              <a:rPr lang="en-GB" dirty="0" smtClean="0"/>
              <a:t>It does not include the work for the GIF++ area (PH, EN </a:t>
            </a:r>
            <a:r>
              <a:rPr lang="en-GB" dirty="0" err="1" smtClean="0"/>
              <a:t>Depts</a:t>
            </a:r>
            <a:r>
              <a:rPr lang="en-GB" dirty="0" smtClean="0"/>
              <a:t>)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WP7 Expenditures 2009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21</a:t>
            </a:fld>
            <a:endParaRPr lang="en-GB"/>
          </a:p>
        </p:txBody>
      </p:sp>
      <p:graphicFrame>
        <p:nvGraphicFramePr>
          <p:cNvPr id="14" name="Chart 13"/>
          <p:cNvGraphicFramePr>
            <a:graphicFrameLocks/>
          </p:cNvGraphicFramePr>
          <p:nvPr/>
        </p:nvGraphicFramePr>
        <p:xfrm>
          <a:off x="4495800" y="4114800"/>
          <a:ext cx="53340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831975"/>
            <a:ext cx="3937000" cy="4038600"/>
          </a:xfrm>
          <a:prstGeom prst="rect">
            <a:avLst/>
          </a:prstGeom>
        </p:spPr>
      </p:pic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4648200" y="1295400"/>
          <a:ext cx="5181600" cy="2470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Personnel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22</a:t>
            </a:fld>
            <a:endParaRPr lang="en-GB"/>
          </a:p>
        </p:txBody>
      </p:sp>
      <p:graphicFrame>
        <p:nvGraphicFramePr>
          <p:cNvPr id="7" name="Chart 6"/>
          <p:cNvGraphicFramePr/>
          <p:nvPr/>
        </p:nvGraphicFramePr>
        <p:xfrm>
          <a:off x="1219200" y="1676400"/>
          <a:ext cx="7467600" cy="3663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14400" y="5340349"/>
            <a:ext cx="87132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Clr>
                <a:srgbClr val="FF6600"/>
              </a:buClr>
              <a:buSzPct val="70000"/>
              <a:buFont typeface="Lucida Grande"/>
              <a:buChar char="+"/>
            </a:pPr>
            <a:r>
              <a:rPr lang="en-GB" dirty="0" smtClean="0"/>
              <a:t>Need a new person (Autumn fellow?) to get involved in GIF++: physicist following up construction, setting up and commissioning the infrastructure</a:t>
            </a:r>
          </a:p>
          <a:p>
            <a:pPr marL="177800" indent="-177800">
              <a:buClr>
                <a:srgbClr val="FF6600"/>
              </a:buClr>
              <a:buSzPct val="70000"/>
              <a:buFont typeface="Lucida Grande"/>
              <a:buChar char="+"/>
            </a:pPr>
            <a:r>
              <a:rPr lang="en-GB" dirty="0" smtClean="0"/>
              <a:t>Need some serious help for the DB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en-GB" sz="4400" b="1" dirty="0" smtClean="0">
                <a:solidFill>
                  <a:schemeClr val="tx2"/>
                </a:solidFill>
                <a:effectLst>
                  <a:glow rad="101600">
                    <a:schemeClr val="bg1">
                      <a:lumMod val="85000"/>
                      <a:alpha val="75000"/>
                    </a:schemeClr>
                  </a:glow>
                </a:effectLst>
              </a:rPr>
              <a:t>http::/cern.ch/WP7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23</a:t>
            </a:fld>
            <a:endParaRPr lang="en-GB"/>
          </a:p>
        </p:txBody>
      </p:sp>
      <p:pic>
        <p:nvPicPr>
          <p:cNvPr id="7" name="Picture 6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295400"/>
            <a:ext cx="8943681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Activity 1: Construction of sLHC-compatible Irradiation Facilities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077523" y="1056077"/>
            <a:ext cx="2950354" cy="4648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1981200"/>
            <a:ext cx="4279141" cy="2895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58083" y="1524000"/>
            <a:ext cx="3688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PH Proton, neutron facilities (IRRAD)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943600" y="1600200"/>
            <a:ext cx="3541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PH Gamma Irradiation Facility (GIF)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" y="5029200"/>
            <a:ext cx="464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6600"/>
                </a:solidFill>
              </a:rPr>
              <a:t>Current Drawbacks</a:t>
            </a:r>
          </a:p>
          <a:p>
            <a:pPr algn="just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arasitic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 operation to DIRAC, access via primary beam area, personnel exposure, limited space.</a:t>
            </a:r>
          </a:p>
          <a:p>
            <a:pPr algn="just"/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sLHC:  need 10 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x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more rate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34000" y="4876800"/>
            <a:ext cx="457200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6600"/>
                </a:solidFill>
              </a:rPr>
              <a:t>Current Drawbacks</a:t>
            </a:r>
            <a:endParaRPr lang="en-US" dirty="0" smtClean="0">
              <a:solidFill>
                <a:srgbClr val="FF6600"/>
              </a:solidFill>
            </a:endParaRP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 muon beam available since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05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old source</a:t>
            </a:r>
          </a:p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Space issue in building, needed  for LHC magnet lab</a:t>
            </a:r>
          </a:p>
          <a:p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sLHC: need more photon intensity + high energy muon beam</a:t>
            </a:r>
          </a:p>
        </p:txBody>
      </p:sp>
      <p:sp>
        <p:nvSpPr>
          <p:cNvPr id="15" name="TextBox 14"/>
          <p:cNvSpPr txBox="1"/>
          <p:nvPr/>
        </p:nvSpPr>
        <p:spPr>
          <a:xfrm rot="19412986">
            <a:off x="45878" y="1834150"/>
            <a:ext cx="652643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1992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 rot="19412986">
            <a:off x="5617278" y="2127282"/>
            <a:ext cx="652643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1997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Activity 1: Construction of sLHC-compatible Irradiation Facilities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9296400" cy="4571999"/>
          </a:xfrm>
        </p:spPr>
        <p:txBody>
          <a:bodyPr>
            <a:normAutofit/>
          </a:bodyPr>
          <a:lstStyle/>
          <a:p>
            <a:r>
              <a:rPr lang="en-GB" sz="2000" b="1" dirty="0" smtClean="0">
                <a:solidFill>
                  <a:srgbClr val="17375E"/>
                </a:solidFill>
              </a:rPr>
              <a:t>GIF++</a:t>
            </a:r>
            <a:r>
              <a:rPr lang="en-GB" sz="2000" dirty="0" smtClean="0">
                <a:solidFill>
                  <a:srgbClr val="17375E"/>
                </a:solidFill>
              </a:rPr>
              <a:t>: </a:t>
            </a:r>
            <a:r>
              <a:rPr lang="en-GB" sz="2000" dirty="0" err="1" smtClean="0">
                <a:solidFill>
                  <a:srgbClr val="17375E"/>
                </a:solidFill>
              </a:rPr>
              <a:t>C.Rembser</a:t>
            </a:r>
            <a:r>
              <a:rPr lang="en-GB" sz="2000" dirty="0" smtClean="0">
                <a:solidFill>
                  <a:srgbClr val="17375E"/>
                </a:solidFill>
              </a:rPr>
              <a:t> (10%), M.Capeans (10%), </a:t>
            </a:r>
            <a:r>
              <a:rPr lang="en-GB" sz="2000" b="1" dirty="0" err="1" smtClean="0">
                <a:solidFill>
                  <a:srgbClr val="17375E"/>
                </a:solidFill>
              </a:rPr>
              <a:t>R.Fortin</a:t>
            </a:r>
            <a:r>
              <a:rPr lang="en-GB" sz="2000" b="1" dirty="0" smtClean="0">
                <a:solidFill>
                  <a:srgbClr val="17375E"/>
                </a:solidFill>
              </a:rPr>
              <a:t> </a:t>
            </a:r>
            <a:r>
              <a:rPr lang="en-GB" sz="2000" dirty="0" smtClean="0">
                <a:solidFill>
                  <a:srgbClr val="17375E"/>
                </a:solidFill>
              </a:rPr>
              <a:t>(50%)</a:t>
            </a:r>
          </a:p>
          <a:p>
            <a:r>
              <a:rPr lang="en-GB" sz="2000" b="1" dirty="0" smtClean="0">
                <a:solidFill>
                  <a:srgbClr val="17375E"/>
                </a:solidFill>
              </a:rPr>
              <a:t>PS facilities</a:t>
            </a:r>
            <a:r>
              <a:rPr lang="en-GB" sz="2000" dirty="0" smtClean="0">
                <a:solidFill>
                  <a:srgbClr val="17375E"/>
                </a:solidFill>
              </a:rPr>
              <a:t> (</a:t>
            </a:r>
            <a:r>
              <a:rPr lang="en-GB" sz="2000" dirty="0" err="1" smtClean="0">
                <a:solidFill>
                  <a:srgbClr val="17375E"/>
                </a:solidFill>
              </a:rPr>
              <a:t>p,n,mixed</a:t>
            </a:r>
            <a:r>
              <a:rPr lang="en-GB" sz="2000" dirty="0" smtClean="0">
                <a:solidFill>
                  <a:srgbClr val="17375E"/>
                </a:solidFill>
              </a:rPr>
              <a:t>): </a:t>
            </a:r>
            <a:r>
              <a:rPr lang="en-GB" sz="2000" b="1" dirty="0" err="1" smtClean="0">
                <a:solidFill>
                  <a:srgbClr val="17375E"/>
                </a:solidFill>
              </a:rPr>
              <a:t>M.Glaser</a:t>
            </a:r>
            <a:r>
              <a:rPr lang="en-GB" sz="2000" dirty="0" smtClean="0">
                <a:solidFill>
                  <a:srgbClr val="17375E"/>
                </a:solidFill>
              </a:rPr>
              <a:t> (10%), </a:t>
            </a:r>
            <a:r>
              <a:rPr lang="en-GB" sz="2000" dirty="0" err="1" smtClean="0">
                <a:solidFill>
                  <a:srgbClr val="17375E"/>
                </a:solidFill>
              </a:rPr>
              <a:t>M.Moll</a:t>
            </a:r>
            <a:r>
              <a:rPr lang="en-GB" sz="2000" dirty="0" smtClean="0">
                <a:solidFill>
                  <a:srgbClr val="17375E"/>
                </a:solidFill>
              </a:rPr>
              <a:t> (10%)</a:t>
            </a:r>
          </a:p>
          <a:p>
            <a:r>
              <a:rPr lang="en-GB" sz="2000" dirty="0" smtClean="0">
                <a:solidFill>
                  <a:srgbClr val="17375E"/>
                </a:solidFill>
              </a:rPr>
              <a:t>In collaboration with </a:t>
            </a:r>
            <a:r>
              <a:rPr lang="en-US" sz="2000" dirty="0" err="1" smtClean="0">
                <a:solidFill>
                  <a:srgbClr val="17375E"/>
                </a:solidFill>
              </a:rPr>
              <a:t>I.Efthymiopoulos</a:t>
            </a:r>
            <a:r>
              <a:rPr lang="en-GB" sz="2000" dirty="0" smtClean="0">
                <a:solidFill>
                  <a:srgbClr val="17375E"/>
                </a:solidFill>
              </a:rPr>
              <a:t> section in the </a:t>
            </a:r>
            <a:r>
              <a:rPr lang="en-GB" sz="2000" b="1" dirty="0" smtClean="0">
                <a:solidFill>
                  <a:srgbClr val="17375E"/>
                </a:solidFill>
              </a:rPr>
              <a:t>EN Dept.</a:t>
            </a:r>
            <a:endParaRPr lang="en-GB" sz="2400" dirty="0" smtClean="0">
              <a:solidFill>
                <a:srgbClr val="17375E"/>
              </a:solidFill>
            </a:endParaRPr>
          </a:p>
          <a:p>
            <a:pPr>
              <a:spcBef>
                <a:spcPts val="1920"/>
              </a:spcBef>
            </a:pP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Studies are carried out in the framework of the </a:t>
            </a:r>
            <a:r>
              <a:rPr lang="en-GB" sz="2400" b="1" dirty="0" smtClean="0">
                <a:solidFill>
                  <a:schemeClr val="tx2">
                    <a:lumMod val="75000"/>
                  </a:schemeClr>
                </a:solidFill>
              </a:rPr>
              <a:t>Irradiation Facilities Working Group:</a:t>
            </a:r>
          </a:p>
          <a:p>
            <a:pPr lvl="1">
              <a:spcBef>
                <a:spcPts val="1920"/>
              </a:spcBef>
              <a:buClr>
                <a:srgbClr val="FF6600"/>
              </a:buClr>
              <a:buFont typeface="Lucida Grande"/>
              <a:buChar char="+"/>
            </a:pPr>
            <a:r>
              <a:rPr lang="en-US" sz="2000" dirty="0" smtClean="0">
                <a:solidFill>
                  <a:srgbClr val="FF6600"/>
                </a:solidFill>
              </a:rPr>
              <a:t>http://</a:t>
            </a:r>
            <a:r>
              <a:rPr lang="en-US" sz="2000" dirty="0" err="1" smtClean="0">
                <a:solidFill>
                  <a:srgbClr val="FF6600"/>
                </a:solidFill>
              </a:rPr>
              <a:t>cern.ch</a:t>
            </a:r>
            <a:r>
              <a:rPr lang="en-US" sz="2000" dirty="0" smtClean="0">
                <a:solidFill>
                  <a:srgbClr val="FF6600"/>
                </a:solidFill>
              </a:rPr>
              <a:t>/irradiation-facilities/</a:t>
            </a:r>
            <a:endParaRPr lang="en-GB" sz="2000" dirty="0" smtClean="0">
              <a:solidFill>
                <a:srgbClr val="FF6600"/>
              </a:solidFill>
            </a:endParaRPr>
          </a:p>
          <a:p>
            <a:pPr lvl="1">
              <a:buClr>
                <a:srgbClr val="FF6600"/>
              </a:buClr>
              <a:buFont typeface="Lucida Grande"/>
              <a:buChar char="+"/>
            </a:pPr>
            <a:r>
              <a:rPr lang="en-GB" sz="2000" dirty="0" smtClean="0"/>
              <a:t>CERN wide WG (meets ~once/month), chaired by </a:t>
            </a:r>
            <a:r>
              <a:rPr lang="en-GB" sz="2000" dirty="0" err="1" smtClean="0"/>
              <a:t>L.Linssen</a:t>
            </a:r>
            <a:endParaRPr lang="en-GB" sz="2000" dirty="0" smtClean="0"/>
          </a:p>
          <a:p>
            <a:pPr lvl="1">
              <a:buClr>
                <a:srgbClr val="FF6600"/>
              </a:buClr>
              <a:buFont typeface="Lucida Grande"/>
              <a:buChar char="+"/>
            </a:pPr>
            <a:r>
              <a:rPr lang="en-US" sz="2000" dirty="0" smtClean="0"/>
              <a:t>Mandate: Collect requirements for future irradiation facilities at CERN taking into account availability of facilities outside CERN</a:t>
            </a:r>
          </a:p>
          <a:p>
            <a:pPr lvl="1">
              <a:buClr>
                <a:srgbClr val="FF6600"/>
              </a:buClr>
              <a:buFont typeface="Lucida Grande"/>
              <a:buChar char="+"/>
            </a:pPr>
            <a:r>
              <a:rPr lang="en-US" sz="2000" dirty="0" smtClean="0"/>
              <a:t>Launched </a:t>
            </a:r>
            <a:r>
              <a:rPr lang="en-US" sz="2000" dirty="0" smtClean="0">
                <a:solidFill>
                  <a:srgbClr val="FF6600"/>
                </a:solidFill>
              </a:rPr>
              <a:t>User Survey </a:t>
            </a:r>
            <a:r>
              <a:rPr lang="en-US" sz="2000" dirty="0" smtClean="0"/>
              <a:t>in 2008, analyzed 145 replies: 37 for GIF, 52 proton, 39 mixed field</a:t>
            </a:r>
            <a:endParaRPr lang="en-GB" sz="2000" dirty="0" smtClean="0"/>
          </a:p>
          <a:p>
            <a:pPr>
              <a:buNone/>
            </a:pPr>
            <a:endParaRPr lang="en-GB" dirty="0" smtClean="0"/>
          </a:p>
          <a:p>
            <a:pPr lvl="1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Proton irradiation - 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9410700" cy="4876799"/>
          </a:xfrm>
        </p:spPr>
        <p:txBody>
          <a:bodyPr>
            <a:normAutofit fontScale="92500"/>
          </a:bodyPr>
          <a:lstStyle/>
          <a:p>
            <a:pPr>
              <a:spcBef>
                <a:spcPts val="2472"/>
              </a:spcBef>
            </a:pPr>
            <a:r>
              <a:rPr lang="en-US" sz="3027" b="1" dirty="0" smtClean="0">
                <a:solidFill>
                  <a:srgbClr val="17375E"/>
                </a:solidFill>
              </a:rPr>
              <a:t>Plan for a high-intensity facility coupled to the future PS2</a:t>
            </a:r>
          </a:p>
          <a:p>
            <a:pPr lvl="1">
              <a:buClr>
                <a:srgbClr val="FF6600"/>
              </a:buClr>
              <a:buFont typeface="Lucida Grande"/>
              <a:buChar char="+"/>
            </a:pPr>
            <a:r>
              <a:rPr lang="en-US" sz="2162" dirty="0" smtClean="0"/>
              <a:t>PS2 facility at 20 </a:t>
            </a:r>
            <a:r>
              <a:rPr lang="en-US" sz="2162" dirty="0" err="1" smtClean="0"/>
              <a:t>GeV</a:t>
            </a:r>
            <a:r>
              <a:rPr lang="en-US" sz="2162" dirty="0" smtClean="0"/>
              <a:t> is preferred</a:t>
            </a:r>
          </a:p>
          <a:p>
            <a:pPr lvl="2">
              <a:buClr>
                <a:srgbClr val="FF6600"/>
              </a:buClr>
            </a:pPr>
            <a:r>
              <a:rPr lang="en-US" sz="1762" dirty="0" smtClean="0"/>
              <a:t>20 </a:t>
            </a:r>
            <a:r>
              <a:rPr lang="en-US" sz="1762" dirty="0" err="1" smtClean="0"/>
              <a:t>GeV</a:t>
            </a:r>
            <a:r>
              <a:rPr lang="en-US" sz="1762" dirty="0" smtClean="0"/>
              <a:t> is already conveniently used at the PS</a:t>
            </a:r>
          </a:p>
          <a:p>
            <a:pPr lvl="2">
              <a:buClr>
                <a:srgbClr val="FF6600"/>
              </a:buClr>
            </a:pPr>
            <a:r>
              <a:rPr lang="en-US" sz="1762" dirty="0" smtClean="0"/>
              <a:t>It allows placing several samples in the beam at the same time</a:t>
            </a:r>
          </a:p>
          <a:p>
            <a:pPr lvl="1">
              <a:buClr>
                <a:srgbClr val="FF6600"/>
              </a:buClr>
              <a:buFont typeface="Lucida Grande"/>
              <a:buChar char="+"/>
            </a:pPr>
            <a:r>
              <a:rPr lang="en-US" sz="2162" dirty="0" smtClean="0"/>
              <a:t>Flux: 1.1×10</a:t>
            </a:r>
            <a:r>
              <a:rPr lang="en-US" sz="2162" baseline="30000" dirty="0" smtClean="0"/>
              <a:t>12</a:t>
            </a:r>
            <a:r>
              <a:rPr lang="en-US" sz="2162" dirty="0" smtClean="0"/>
              <a:t> </a:t>
            </a:r>
            <a:r>
              <a:rPr lang="en-US" sz="2162" dirty="0" err="1" smtClean="0"/>
              <a:t>p</a:t>
            </a:r>
            <a:r>
              <a:rPr lang="en-US" sz="2162" dirty="0" smtClean="0"/>
              <a:t>/pulse (16.8 </a:t>
            </a:r>
            <a:r>
              <a:rPr lang="en-US" sz="2162" dirty="0" err="1" smtClean="0"/>
              <a:t>s</a:t>
            </a:r>
            <a:r>
              <a:rPr lang="en-US" sz="2162" dirty="0" smtClean="0"/>
              <a:t> interval)</a:t>
            </a:r>
          </a:p>
          <a:p>
            <a:pPr lvl="1">
              <a:buClr>
                <a:srgbClr val="FF6600"/>
              </a:buClr>
              <a:buFont typeface="Lucida Grande"/>
              <a:buChar char="+"/>
            </a:pPr>
            <a:r>
              <a:rPr lang="en-US" sz="2162" dirty="0" err="1" smtClean="0"/>
              <a:t>Fluence</a:t>
            </a:r>
            <a:r>
              <a:rPr lang="en-US" sz="2162" dirty="0" smtClean="0"/>
              <a:t>: 2x10</a:t>
            </a:r>
            <a:r>
              <a:rPr lang="en-US" sz="2162" baseline="30000" dirty="0" smtClean="0"/>
              <a:t>16 </a:t>
            </a:r>
            <a:r>
              <a:rPr lang="en-US" sz="2162" dirty="0" smtClean="0"/>
              <a:t>p/cm</a:t>
            </a:r>
            <a:r>
              <a:rPr lang="en-US" sz="2162" baseline="30000" dirty="0" smtClean="0"/>
              <a:t>2 </a:t>
            </a:r>
            <a:r>
              <a:rPr lang="en-US" sz="2162" dirty="0" smtClean="0"/>
              <a:t>over ~5 cm</a:t>
            </a:r>
            <a:r>
              <a:rPr lang="en-US" sz="2162" baseline="30000" dirty="0" smtClean="0"/>
              <a:t>2</a:t>
            </a:r>
            <a:r>
              <a:rPr lang="en-US" sz="2162" dirty="0" smtClean="0"/>
              <a:t> to be reached in two weeks</a:t>
            </a:r>
          </a:p>
          <a:p>
            <a:pPr lvl="1">
              <a:buClr>
                <a:srgbClr val="FF6600"/>
              </a:buClr>
              <a:buFont typeface="Lucida Grande"/>
              <a:buChar char="+"/>
            </a:pPr>
            <a:r>
              <a:rPr lang="en-US" sz="2162" dirty="0" smtClean="0"/>
              <a:t>Future PS2 proton and mixed field irradiations could co‐exist</a:t>
            </a:r>
          </a:p>
          <a:p>
            <a:pPr>
              <a:spcBef>
                <a:spcPts val="2472"/>
              </a:spcBef>
            </a:pPr>
            <a:r>
              <a:rPr lang="en-US" sz="3027" b="1" dirty="0" smtClean="0">
                <a:solidFill>
                  <a:srgbClr val="17375E"/>
                </a:solidFill>
              </a:rPr>
              <a:t>Maintain</a:t>
            </a:r>
            <a:r>
              <a:rPr lang="en-US" sz="3027" b="1" dirty="0" smtClean="0"/>
              <a:t> </a:t>
            </a:r>
            <a:r>
              <a:rPr lang="en-US" sz="3027" b="1" dirty="0" smtClean="0">
                <a:solidFill>
                  <a:schemeClr val="tx2">
                    <a:lumMod val="75000"/>
                  </a:schemeClr>
                </a:solidFill>
              </a:rPr>
              <a:t>the PS East Area facility </a:t>
            </a:r>
            <a:r>
              <a:rPr lang="en-US" sz="3027" b="1" dirty="0" smtClean="0"/>
              <a:t>with minimal investment</a:t>
            </a:r>
          </a:p>
          <a:p>
            <a:pPr lvl="1">
              <a:buClr>
                <a:srgbClr val="FF6600"/>
              </a:buClr>
              <a:buFont typeface="Lucida Grande"/>
              <a:buChar char="+"/>
            </a:pPr>
            <a:r>
              <a:rPr lang="en-US" sz="2162" dirty="0" smtClean="0"/>
              <a:t>Improved duty time to gain x2 in integrated rate</a:t>
            </a:r>
          </a:p>
          <a:p>
            <a:pPr lvl="1">
              <a:buClr>
                <a:srgbClr val="FF6600"/>
              </a:buClr>
              <a:buFont typeface="Lucida Grande"/>
              <a:buChar char="+"/>
            </a:pPr>
            <a:r>
              <a:rPr lang="en-US" sz="2162" dirty="0" smtClean="0"/>
              <a:t>Upgrade the beam monitoring systems</a:t>
            </a:r>
          </a:p>
          <a:p>
            <a:pPr lvl="1">
              <a:buClr>
                <a:srgbClr val="FF6600"/>
              </a:buClr>
              <a:buFont typeface="Lucida Grande"/>
              <a:buChar char="+"/>
            </a:pPr>
            <a:r>
              <a:rPr lang="en-US" sz="2162" dirty="0" smtClean="0"/>
              <a:t>Upgrade inside the proton irradiation zone with 4 tables (cooled by water -10 </a:t>
            </a:r>
            <a:r>
              <a:rPr lang="en-US" sz="2162" baseline="30000" dirty="0" err="1" smtClean="0"/>
              <a:t>o</a:t>
            </a:r>
            <a:r>
              <a:rPr lang="en-US" sz="2162" dirty="0" err="1" smtClean="0"/>
              <a:t>C</a:t>
            </a:r>
            <a:r>
              <a:rPr lang="en-US" sz="2162" dirty="0" smtClean="0"/>
              <a:t>)</a:t>
            </a:r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5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6200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Improvements to the current PS facility</a:t>
            </a:r>
            <a:br>
              <a:rPr lang="en-GB" dirty="0" smtClean="0"/>
            </a:br>
            <a:r>
              <a:rPr lang="en-GB" sz="3556" b="0" dirty="0" smtClean="0"/>
              <a:t>Tables for complex irradiations (</a:t>
            </a:r>
            <a:r>
              <a:rPr lang="en-GB" sz="3556" b="0" dirty="0" err="1" smtClean="0"/>
              <a:t>M.Glaser</a:t>
            </a:r>
            <a:r>
              <a:rPr lang="en-GB" sz="3556" b="0" dirty="0" smtClean="0"/>
              <a:t>)</a:t>
            </a:r>
            <a:endParaRPr lang="en-GB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/>
          <a:srcRect l="2083" t="6667" r="4327" b="7948"/>
          <a:stretch>
            <a:fillRect/>
          </a:stretch>
        </p:blipFill>
        <p:spPr bwMode="auto">
          <a:xfrm>
            <a:off x="457200" y="3000375"/>
            <a:ext cx="5963508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 l="17188" t="12534" r="57813" b="42113"/>
          <a:stretch>
            <a:fillRect/>
          </a:stretch>
        </p:blipFill>
        <p:spPr bwMode="auto">
          <a:xfrm>
            <a:off x="6629400" y="4114800"/>
            <a:ext cx="218598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10800000">
            <a:off x="3590925" y="4648200"/>
            <a:ext cx="3214689" cy="6238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33400" y="1362512"/>
            <a:ext cx="4953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Used for:</a:t>
            </a:r>
          </a:p>
          <a:p>
            <a:pPr marL="184150" indent="-184150">
              <a:spcBef>
                <a:spcPts val="600"/>
              </a:spcBef>
              <a:buClr>
                <a:srgbClr val="FF6600"/>
              </a:buClr>
              <a:buFont typeface="Arial"/>
              <a:buChar char="•"/>
            </a:pPr>
            <a:r>
              <a:rPr lang="en-US" dirty="0" smtClean="0"/>
              <a:t>Integrated system (detectors and electronics)</a:t>
            </a:r>
          </a:p>
          <a:p>
            <a:pPr marL="184150" indent="-184150">
              <a:spcBef>
                <a:spcPts val="600"/>
              </a:spcBef>
              <a:buClr>
                <a:srgbClr val="FF6600"/>
              </a:buClr>
              <a:buFont typeface="Arial"/>
              <a:buChar char="•"/>
            </a:pPr>
            <a:r>
              <a:rPr lang="en-US" dirty="0" smtClean="0"/>
              <a:t>Samples irradiated at low temperature </a:t>
            </a:r>
            <a:r>
              <a:rPr lang="en-US" dirty="0" smtClean="0">
                <a:solidFill>
                  <a:srgbClr val="FF6600"/>
                </a:solidFill>
              </a:rPr>
              <a:t>&lt; -10 </a:t>
            </a:r>
            <a:r>
              <a:rPr lang="en-US" baseline="30000" dirty="0" err="1" smtClean="0">
                <a:solidFill>
                  <a:srgbClr val="FF6600"/>
                </a:solidFill>
              </a:rPr>
              <a:t>o</a:t>
            </a:r>
            <a:r>
              <a:rPr lang="en-US" dirty="0" err="1" smtClean="0">
                <a:solidFill>
                  <a:srgbClr val="FF6600"/>
                </a:solidFill>
              </a:rPr>
              <a:t>C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</a:p>
          <a:p>
            <a:pPr marL="184150" indent="-184150">
              <a:spcBef>
                <a:spcPts val="600"/>
              </a:spcBef>
              <a:buClr>
                <a:srgbClr val="FF6600"/>
              </a:buClr>
              <a:buFont typeface="Arial"/>
              <a:buChar char="•"/>
            </a:pPr>
            <a:r>
              <a:rPr lang="en-US" dirty="0" smtClean="0"/>
              <a:t>Samples bigger than </a:t>
            </a:r>
            <a:r>
              <a:rPr lang="en-US" dirty="0" smtClean="0">
                <a:solidFill>
                  <a:srgbClr val="FF6600"/>
                </a:solidFill>
              </a:rPr>
              <a:t>10 </a:t>
            </a:r>
            <a:r>
              <a:rPr lang="en-US" dirty="0" err="1" smtClean="0">
                <a:solidFill>
                  <a:srgbClr val="FF6600"/>
                </a:solidFill>
              </a:rPr>
              <a:t>x</a:t>
            </a:r>
            <a:r>
              <a:rPr lang="en-US" dirty="0" smtClean="0">
                <a:solidFill>
                  <a:srgbClr val="FF6600"/>
                </a:solidFill>
              </a:rPr>
              <a:t> 10 cm</a:t>
            </a:r>
            <a:r>
              <a:rPr lang="en-US" baseline="30000" dirty="0" smtClean="0">
                <a:solidFill>
                  <a:srgbClr val="FF6600"/>
                </a:solidFill>
              </a:rPr>
              <a:t>2</a:t>
            </a:r>
          </a:p>
          <a:p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477000" y="1447800"/>
            <a:ext cx="3429000" cy="2923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Timescale:</a:t>
            </a:r>
          </a:p>
          <a:p>
            <a:pPr marL="184150" indent="-184150">
              <a:spcBef>
                <a:spcPts val="1000"/>
              </a:spcBef>
              <a:buClr>
                <a:srgbClr val="FF6600"/>
              </a:buClr>
              <a:buFont typeface="Arial"/>
              <a:buChar char="•"/>
            </a:pPr>
            <a:r>
              <a:rPr lang="en-US" dirty="0" smtClean="0"/>
              <a:t>IRRAD-7 reserved by Liverpool University , </a:t>
            </a:r>
            <a:r>
              <a:rPr lang="en-US" u="sng" dirty="0" smtClean="0"/>
              <a:t>August</a:t>
            </a:r>
            <a:r>
              <a:rPr lang="en-US" dirty="0" smtClean="0"/>
              <a:t>, ATLAS Upgrade</a:t>
            </a:r>
          </a:p>
          <a:p>
            <a:pPr marL="184150" indent="-184150">
              <a:spcBef>
                <a:spcPts val="1000"/>
              </a:spcBef>
              <a:buClr>
                <a:srgbClr val="FF6600"/>
              </a:buClr>
              <a:buFont typeface="Arial"/>
              <a:buChar char="•"/>
            </a:pPr>
            <a:r>
              <a:rPr lang="en-US" dirty="0" smtClean="0"/>
              <a:t>IRRAD-3 is currently used by CPPM Marseille and Ohio Univ.</a:t>
            </a:r>
          </a:p>
          <a:p>
            <a:pPr marL="184150" indent="-184150">
              <a:spcBef>
                <a:spcPts val="1000"/>
              </a:spcBef>
              <a:buClr>
                <a:srgbClr val="FF6600"/>
              </a:buClr>
              <a:buFont typeface="Arial"/>
              <a:buChar char="•"/>
            </a:pPr>
            <a:r>
              <a:rPr lang="en-US" dirty="0" smtClean="0"/>
              <a:t>IRRAD-5 &amp; IRRAD-9: Feb’ 2010 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76200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Improvements to the current PS facility</a:t>
            </a:r>
            <a:br>
              <a:rPr lang="en-GB" dirty="0" smtClean="0"/>
            </a:br>
            <a:r>
              <a:rPr lang="en-GB" sz="3556" b="0" dirty="0" smtClean="0"/>
              <a:t>Rate </a:t>
            </a:r>
            <a:r>
              <a:rPr lang="en-GB" sz="3556" b="0" dirty="0" err="1" smtClean="0"/>
              <a:t>x</a:t>
            </a:r>
            <a:r>
              <a:rPr lang="en-GB" sz="3556" b="0" dirty="0" smtClean="0"/>
              <a:t> 2 (</a:t>
            </a:r>
            <a:r>
              <a:rPr lang="en-GB" sz="3556" b="0" dirty="0" err="1" smtClean="0"/>
              <a:t>M.Glaser</a:t>
            </a:r>
            <a:r>
              <a:rPr lang="en-GB" sz="3556" b="0" dirty="0" smtClean="0"/>
              <a:t>)</a:t>
            </a:r>
            <a:endParaRPr lang="en-GB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09800"/>
            <a:ext cx="4605337" cy="3804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5330032" y="3276600"/>
            <a:ext cx="4552155" cy="312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 dirty="0">
                <a:solidFill>
                  <a:srgbClr val="FF6600"/>
                </a:solidFill>
              </a:rPr>
              <a:t>Beam Profile </a:t>
            </a:r>
            <a:r>
              <a:rPr lang="en-US" sz="2000" b="1" dirty="0" smtClean="0">
                <a:solidFill>
                  <a:srgbClr val="FF6600"/>
                </a:solidFill>
              </a:rPr>
              <a:t>Monitor 2009 </a:t>
            </a:r>
          </a:p>
          <a:p>
            <a:pPr marL="184150" indent="-184150">
              <a:spcBef>
                <a:spcPts val="600"/>
              </a:spcBef>
              <a:buClr>
                <a:srgbClr val="FF6600"/>
              </a:buClr>
              <a:buFont typeface="Arial"/>
              <a:buChar char="•"/>
            </a:pPr>
            <a:r>
              <a:rPr lang="en-US" dirty="0" smtClean="0"/>
              <a:t>Used </a:t>
            </a:r>
            <a:r>
              <a:rPr lang="en-US" dirty="0"/>
              <a:t>to </a:t>
            </a:r>
            <a:r>
              <a:rPr lang="en-US" dirty="0" smtClean="0"/>
              <a:t>set up </a:t>
            </a:r>
            <a:r>
              <a:rPr lang="en-US" dirty="0"/>
              <a:t>the irradiation beam </a:t>
            </a:r>
            <a:r>
              <a:rPr lang="en-US" dirty="0" smtClean="0"/>
              <a:t>line information </a:t>
            </a:r>
            <a:r>
              <a:rPr lang="en-US" dirty="0"/>
              <a:t>for</a:t>
            </a:r>
            <a:r>
              <a:rPr lang="en-US" dirty="0" smtClean="0"/>
              <a:t> users</a:t>
            </a:r>
          </a:p>
          <a:p>
            <a:pPr marL="184150" indent="-184150">
              <a:spcBef>
                <a:spcPts val="600"/>
              </a:spcBef>
              <a:buClr>
                <a:srgbClr val="FF6600"/>
              </a:buClr>
              <a:buFont typeface="Arial"/>
              <a:buChar char="•"/>
            </a:pPr>
            <a:r>
              <a:rPr lang="en-US" dirty="0" smtClean="0"/>
              <a:t>It will be installed </a:t>
            </a:r>
            <a:r>
              <a:rPr lang="en-US" dirty="0"/>
              <a:t>i</a:t>
            </a:r>
            <a:r>
              <a:rPr lang="en-US" dirty="0" smtClean="0"/>
              <a:t>n </a:t>
            </a:r>
            <a:r>
              <a:rPr lang="en-US" dirty="0"/>
              <a:t>each box as a telescope to</a:t>
            </a:r>
            <a:r>
              <a:rPr lang="en-US" dirty="0" smtClean="0"/>
              <a:t> perform </a:t>
            </a:r>
            <a:r>
              <a:rPr lang="en-US" dirty="0"/>
              <a:t>better </a:t>
            </a:r>
            <a:r>
              <a:rPr lang="en-US" dirty="0" smtClean="0"/>
              <a:t>alignment: </a:t>
            </a:r>
            <a:r>
              <a:rPr lang="en-US" dirty="0" smtClean="0">
                <a:solidFill>
                  <a:srgbClr val="FF6600"/>
                </a:solidFill>
                <a:sym typeface="Wingdings" pitchFamily="-65" charset="2"/>
              </a:rPr>
              <a:t>smaller </a:t>
            </a:r>
            <a:r>
              <a:rPr lang="en-US" dirty="0">
                <a:solidFill>
                  <a:srgbClr val="FF6600"/>
                </a:solidFill>
                <a:sym typeface="Wingdings" pitchFamily="-65" charset="2"/>
              </a:rPr>
              <a:t>beam size = higher </a:t>
            </a:r>
            <a:r>
              <a:rPr lang="en-US" dirty="0" smtClean="0">
                <a:solidFill>
                  <a:srgbClr val="FF6600"/>
                </a:solidFill>
                <a:sym typeface="Wingdings" pitchFamily="-65" charset="2"/>
              </a:rPr>
              <a:t>flux</a:t>
            </a:r>
          </a:p>
          <a:p>
            <a:pPr marL="184150" indent="-184150">
              <a:spcBef>
                <a:spcPts val="600"/>
              </a:spcBef>
              <a:buClr>
                <a:srgbClr val="FF6600"/>
              </a:buClr>
              <a:buFont typeface="Arial"/>
              <a:buChar char="•"/>
            </a:pPr>
            <a:r>
              <a:rPr lang="en-US" dirty="0" smtClean="0">
                <a:sym typeface="Wingdings" pitchFamily="-65" charset="2"/>
              </a:rPr>
              <a:t>Currently working </a:t>
            </a:r>
            <a:r>
              <a:rPr lang="en-US" dirty="0">
                <a:sym typeface="Wingdings" pitchFamily="-65" charset="2"/>
              </a:rPr>
              <a:t>on</a:t>
            </a:r>
            <a:r>
              <a:rPr lang="en-US" dirty="0" smtClean="0">
                <a:sym typeface="Wingdings" pitchFamily="-65" charset="2"/>
              </a:rPr>
              <a:t> the installation </a:t>
            </a:r>
            <a:r>
              <a:rPr lang="en-US" dirty="0">
                <a:sym typeface="Wingdings" pitchFamily="-65" charset="2"/>
              </a:rPr>
              <a:t>a</a:t>
            </a:r>
            <a:r>
              <a:rPr lang="en-US" dirty="0" smtClean="0">
                <a:sym typeface="Wingdings" pitchFamily="-65" charset="2"/>
              </a:rPr>
              <a:t> 50 channels BPM (5 </a:t>
            </a:r>
            <a:r>
              <a:rPr lang="en-US" dirty="0" err="1">
                <a:sym typeface="Wingdings" pitchFamily="-65" charset="2"/>
              </a:rPr>
              <a:t>x</a:t>
            </a:r>
            <a:r>
              <a:rPr lang="en-US" dirty="0">
                <a:sym typeface="Wingdings" pitchFamily="-65" charset="2"/>
              </a:rPr>
              <a:t> 5 pixels on the center</a:t>
            </a:r>
            <a:r>
              <a:rPr lang="en-US" dirty="0" smtClean="0">
                <a:sym typeface="Wingdings" pitchFamily="-65" charset="2"/>
              </a:rPr>
              <a:t> ,13 </a:t>
            </a:r>
            <a:r>
              <a:rPr lang="en-US" dirty="0">
                <a:sym typeface="Wingdings" pitchFamily="-65" charset="2"/>
              </a:rPr>
              <a:t>horizontal </a:t>
            </a:r>
            <a:r>
              <a:rPr lang="en-US" dirty="0" smtClean="0">
                <a:sym typeface="Wingdings" pitchFamily="-65" charset="2"/>
              </a:rPr>
              <a:t>strips, 12 </a:t>
            </a:r>
            <a:r>
              <a:rPr lang="en-US" dirty="0">
                <a:sym typeface="Wingdings" pitchFamily="-65" charset="2"/>
              </a:rPr>
              <a:t>vertical </a:t>
            </a:r>
            <a:r>
              <a:rPr lang="en-US" dirty="0" smtClean="0">
                <a:sym typeface="Wingdings" pitchFamily="-65" charset="2"/>
              </a:rPr>
              <a:t>strips). To be installed in </a:t>
            </a:r>
            <a:r>
              <a:rPr lang="en-US" dirty="0" smtClean="0">
                <a:solidFill>
                  <a:srgbClr val="FF6600"/>
                </a:solidFill>
                <a:sym typeface="Wingdings" pitchFamily="-65" charset="2"/>
              </a:rPr>
              <a:t>August’09</a:t>
            </a:r>
            <a:endParaRPr lang="en-US" dirty="0">
              <a:solidFill>
                <a:srgbClr val="FF6600"/>
              </a:solidFill>
            </a:endParaRPr>
          </a:p>
        </p:txBody>
      </p:sp>
      <p:pic>
        <p:nvPicPr>
          <p:cNvPr id="14" name="Picture 11" descr="S:\BPM\DSCN4465.JPG"/>
          <p:cNvPicPr>
            <a:picLocks noChangeAspect="1" noChangeArrowheads="1"/>
          </p:cNvPicPr>
          <p:nvPr/>
        </p:nvPicPr>
        <p:blipFill>
          <a:blip r:embed="rId3"/>
          <a:srcRect l="18742" t="35910" r="10300" b="27467"/>
          <a:stretch>
            <a:fillRect/>
          </a:stretch>
        </p:blipFill>
        <p:spPr bwMode="auto">
          <a:xfrm>
            <a:off x="5472112" y="1690072"/>
            <a:ext cx="4129088" cy="152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304800" y="1733490"/>
            <a:ext cx="49490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6600"/>
                </a:solidFill>
              </a:rPr>
              <a:t>Beam Profiler Monitor - 2008  (16 channels)</a:t>
            </a:r>
            <a:endParaRPr lang="en-GB" sz="2000" b="1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GIF++ 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447800"/>
            <a:ext cx="9182100" cy="4876799"/>
          </a:xfrm>
        </p:spPr>
        <p:txBody>
          <a:bodyPr>
            <a:normAutofit fontScale="92500" lnSpcReduction="20000"/>
          </a:bodyPr>
          <a:lstStyle/>
          <a:p>
            <a:r>
              <a:rPr lang="en-GB" sz="3027" dirty="0" smtClean="0"/>
              <a:t>Collected User requirements</a:t>
            </a:r>
            <a:r>
              <a:rPr lang="en-GB" sz="3027" dirty="0" smtClean="0"/>
              <a:t> via the Questionnaire and discussions with </a:t>
            </a:r>
            <a:r>
              <a:rPr lang="en-GB" sz="3027" dirty="0" smtClean="0"/>
              <a:t>ATLAS &amp; CMS </a:t>
            </a:r>
            <a:r>
              <a:rPr lang="en-GB" sz="3027" dirty="0" smtClean="0"/>
              <a:t>(</a:t>
            </a:r>
            <a:r>
              <a:rPr lang="en-GB" sz="3027" dirty="0" smtClean="0"/>
              <a:t>Feb-August 08):</a:t>
            </a:r>
          </a:p>
          <a:p>
            <a:pPr lvl="1">
              <a:buClr>
                <a:srgbClr val="FF6600"/>
              </a:buClr>
              <a:buFont typeface="Lucida Grande"/>
              <a:buChar char="+"/>
            </a:pPr>
            <a:r>
              <a:rPr lang="en-US" sz="2000" b="1" dirty="0" smtClean="0">
                <a:solidFill>
                  <a:srgbClr val="FF6600"/>
                </a:solidFill>
              </a:rPr>
              <a:t>GIF++ User requirements Doc</a:t>
            </a:r>
          </a:p>
          <a:p>
            <a:pPr lvl="1">
              <a:buClr>
                <a:srgbClr val="FF6600"/>
              </a:buClr>
              <a:buFont typeface="Lucida Grande"/>
              <a:buChar char="+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http://cern.ch/WP7/Documents/20080919_Specs_GIF++_V2.pdf</a:t>
            </a:r>
          </a:p>
          <a:p>
            <a:pPr lvl="1">
              <a:buClr>
                <a:srgbClr val="FF6600"/>
              </a:buClr>
              <a:buFont typeface="Lucida Grande"/>
              <a:buChar char="+"/>
            </a:pPr>
            <a:endParaRPr lang="en-US" sz="2000" dirty="0" smtClean="0">
              <a:solidFill>
                <a:srgbClr val="FF6600"/>
              </a:solidFill>
            </a:endParaRPr>
          </a:p>
          <a:p>
            <a:pPr>
              <a:spcBef>
                <a:spcPts val="1368"/>
              </a:spcBef>
            </a:pPr>
            <a:r>
              <a:rPr lang="en-US" sz="3027" dirty="0" smtClean="0"/>
              <a:t>GIF++ </a:t>
            </a:r>
            <a:r>
              <a:rPr lang="en-US" sz="3027" dirty="0" smtClean="0"/>
              <a:t>Proposal </a:t>
            </a:r>
            <a:r>
              <a:rPr lang="en-US" sz="3027" dirty="0" smtClean="0"/>
              <a:t>prepared</a:t>
            </a:r>
            <a:r>
              <a:rPr lang="en-US" sz="3027" dirty="0" smtClean="0"/>
              <a:t> by </a:t>
            </a:r>
            <a:r>
              <a:rPr lang="en-US" sz="3027" dirty="0" smtClean="0"/>
              <a:t>EN Dept. and discussed with</a:t>
            </a:r>
            <a:r>
              <a:rPr lang="en-US" sz="3027" dirty="0" smtClean="0"/>
              <a:t> Users </a:t>
            </a:r>
            <a:r>
              <a:rPr lang="en-US" sz="3027" dirty="0" smtClean="0"/>
              <a:t>(April 09):</a:t>
            </a:r>
          </a:p>
          <a:p>
            <a:pPr lvl="1">
              <a:buClr>
                <a:srgbClr val="FF6600"/>
              </a:buClr>
              <a:buFont typeface="Lucida Grande"/>
              <a:buChar char="+"/>
            </a:pPr>
            <a:r>
              <a:rPr lang="en-US" sz="2000" b="1" dirty="0" smtClean="0">
                <a:solidFill>
                  <a:srgbClr val="FF6600"/>
                </a:solidFill>
              </a:rPr>
              <a:t>GIF++ Technical Specifications</a:t>
            </a:r>
          </a:p>
          <a:p>
            <a:pPr lvl="1">
              <a:buClr>
                <a:srgbClr val="FF6600"/>
              </a:buClr>
              <a:buFont typeface="Lucida Grande"/>
              <a:buChar char="+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http://cern.ch/WP7/Documents/GIF++TechnicalSpecs_DRAFT.pdf</a:t>
            </a:r>
          </a:p>
          <a:p>
            <a:pPr lvl="1">
              <a:buClr>
                <a:srgbClr val="FF6600"/>
              </a:buClr>
              <a:buFont typeface="Lucida Grande"/>
              <a:buChar char="+"/>
            </a:pPr>
            <a:endParaRPr lang="en-US" sz="2000" dirty="0" smtClean="0">
              <a:solidFill>
                <a:srgbClr val="FF6600"/>
              </a:solidFill>
            </a:endParaRPr>
          </a:p>
          <a:p>
            <a:pPr>
              <a:spcBef>
                <a:spcPts val="1368"/>
              </a:spcBef>
            </a:pPr>
            <a:r>
              <a:rPr lang="en-US" sz="3027" dirty="0" smtClean="0"/>
              <a:t>Next: Release </a:t>
            </a:r>
            <a:r>
              <a:rPr lang="en-US" sz="3027" b="1" dirty="0" smtClean="0">
                <a:solidFill>
                  <a:srgbClr val="FF6600"/>
                </a:solidFill>
              </a:rPr>
              <a:t>Final </a:t>
            </a:r>
            <a:r>
              <a:rPr lang="en-US" sz="3027" b="1" dirty="0" smtClean="0">
                <a:solidFill>
                  <a:srgbClr val="FF6600"/>
                </a:solidFill>
              </a:rPr>
              <a:t>Design Proposal </a:t>
            </a:r>
            <a:r>
              <a:rPr lang="en-US" sz="3027" dirty="0" smtClean="0"/>
              <a:t>by EN and </a:t>
            </a:r>
            <a:r>
              <a:rPr lang="en-US" sz="3027" dirty="0" smtClean="0"/>
              <a:t>PH</a:t>
            </a:r>
          </a:p>
          <a:p>
            <a:pPr>
              <a:spcBef>
                <a:spcPts val="168"/>
              </a:spcBef>
              <a:buNone/>
            </a:pPr>
            <a:r>
              <a:rPr lang="en-US" sz="3027" dirty="0" smtClean="0"/>
              <a:t>	- </a:t>
            </a:r>
            <a:r>
              <a:rPr lang="en-US" sz="3027" dirty="0" smtClean="0"/>
              <a:t>area</a:t>
            </a:r>
            <a:r>
              <a:rPr lang="en-US" sz="3027" dirty="0" smtClean="0"/>
              <a:t>, </a:t>
            </a:r>
            <a:r>
              <a:rPr lang="en-US" sz="3027" dirty="0" smtClean="0"/>
              <a:t>source, operation model, </a:t>
            </a:r>
            <a:r>
              <a:rPr lang="en-US" sz="3027" dirty="0" smtClean="0"/>
              <a:t>budget agreements</a:t>
            </a:r>
          </a:p>
          <a:p>
            <a:pPr lvl="1">
              <a:buClr>
                <a:srgbClr val="FF6600"/>
              </a:buClr>
              <a:buFont typeface="Lucida Grande"/>
              <a:buChar char="+"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PENDING on final meeting with users to be organized by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Rembser</a:t>
            </a:r>
            <a:endParaRPr lang="en-GB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Mar Capeans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GIF++ Proposal</a:t>
            </a:r>
            <a:br>
              <a:rPr lang="en-GB" dirty="0" smtClean="0"/>
            </a:br>
            <a:r>
              <a:rPr lang="en-GB" sz="3556" b="0" dirty="0" smtClean="0"/>
              <a:t>Irradiation Field</a:t>
            </a:r>
            <a:endParaRPr lang="en-GB" sz="3556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04 '09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 Capeans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EED1C-6319-2C41-BD09-EA4411C97F81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76200" y="1371600"/>
            <a:ext cx="4343400" cy="5121275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Clr>
                <a:srgbClr val="FF6600"/>
              </a:buClr>
            </a:pPr>
            <a:r>
              <a:rPr lang="en-GB" sz="2000" b="1" dirty="0" smtClean="0">
                <a:solidFill>
                  <a:srgbClr val="FF6600"/>
                </a:solidFill>
              </a:rPr>
              <a:t>Muon beam:</a:t>
            </a:r>
          </a:p>
          <a:p>
            <a:pPr marL="533400" lvl="1" indent="-177800">
              <a:spcBef>
                <a:spcPts val="600"/>
              </a:spcBef>
              <a:buClr>
                <a:srgbClr val="FF6600"/>
              </a:buClr>
            </a:pPr>
            <a:r>
              <a:rPr lang="en-US" sz="1600" dirty="0" smtClean="0"/>
              <a:t>100 </a:t>
            </a:r>
            <a:r>
              <a:rPr lang="en-US" sz="1600" dirty="0" err="1" smtClean="0"/>
              <a:t>GeV</a:t>
            </a:r>
            <a:r>
              <a:rPr lang="en-US" sz="1600" dirty="0" smtClean="0"/>
              <a:t> covering an area of about 10 </a:t>
            </a:r>
            <a:r>
              <a:rPr lang="en-US" sz="1600" dirty="0" err="1" smtClean="0"/>
              <a:t>x</a:t>
            </a:r>
            <a:r>
              <a:rPr lang="en-US" sz="1600" dirty="0" smtClean="0"/>
              <a:t> 10 cm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for 10</a:t>
            </a:r>
            <a:r>
              <a:rPr lang="en-US" sz="1600" baseline="30000" dirty="0" smtClean="0"/>
              <a:t>4</a:t>
            </a:r>
            <a:r>
              <a:rPr lang="en-US" sz="1600" dirty="0" smtClean="0"/>
              <a:t> particles/spill </a:t>
            </a:r>
            <a:endParaRPr lang="en-GB" sz="1600" dirty="0" smtClean="0"/>
          </a:p>
          <a:p>
            <a:pPr marL="533400" lvl="1" indent="-177800">
              <a:spcBef>
                <a:spcPts val="600"/>
              </a:spcBef>
              <a:buClr>
                <a:srgbClr val="FF6600"/>
              </a:buClr>
            </a:pPr>
            <a:r>
              <a:rPr lang="en-US" sz="1600" dirty="0"/>
              <a:t>H4 beam line in the EHN1 (CERN Building 887) area of the </a:t>
            </a:r>
            <a:r>
              <a:rPr lang="en-US" sz="1600" dirty="0" smtClean="0"/>
              <a:t>SPS</a:t>
            </a:r>
          </a:p>
          <a:p>
            <a:pPr marL="533400" lvl="1" indent="-177800">
              <a:spcBef>
                <a:spcPts val="600"/>
              </a:spcBef>
              <a:buClr>
                <a:srgbClr val="FF6600"/>
              </a:buClr>
            </a:pPr>
            <a:r>
              <a:rPr lang="en-US" sz="1600" dirty="0"/>
              <a:t>6</a:t>
            </a:r>
            <a:r>
              <a:rPr lang="en-US" sz="1600" dirty="0" smtClean="0"/>
              <a:t> weeks/year, on request to PS/SPS Physics Coordinator</a:t>
            </a:r>
          </a:p>
          <a:p>
            <a:pPr marL="355600" indent="-355600">
              <a:spcBef>
                <a:spcPts val="600"/>
              </a:spcBef>
              <a:buClr>
                <a:srgbClr val="FF6600"/>
              </a:buClr>
            </a:pPr>
            <a:r>
              <a:rPr lang="en-US" sz="2000" b="1" dirty="0" smtClean="0">
                <a:solidFill>
                  <a:srgbClr val="FF6600"/>
                </a:solidFill>
              </a:rPr>
              <a:t>Source:</a:t>
            </a:r>
            <a:endParaRPr lang="en-US" sz="2000" b="1" dirty="0" smtClean="0">
              <a:solidFill>
                <a:srgbClr val="FF6600"/>
              </a:solidFill>
            </a:endParaRPr>
          </a:p>
          <a:p>
            <a:pPr marL="533400" lvl="1" indent="-177800">
              <a:spcBef>
                <a:spcPts val="600"/>
              </a:spcBef>
              <a:buClr>
                <a:srgbClr val="FF6600"/>
              </a:buClr>
            </a:pPr>
            <a:r>
              <a:rPr lang="en-US" sz="1600" baseline="30000" dirty="0" smtClean="0"/>
              <a:t>137</a:t>
            </a:r>
            <a:r>
              <a:rPr lang="en-US" sz="1600" dirty="0" smtClean="0"/>
              <a:t>Cesium </a:t>
            </a:r>
            <a:r>
              <a:rPr lang="en-US" sz="1600" dirty="0"/>
              <a:t>source</a:t>
            </a:r>
            <a:r>
              <a:rPr lang="en-US" sz="1600" dirty="0" smtClean="0"/>
              <a:t> (</a:t>
            </a:r>
            <a:r>
              <a:rPr lang="en-US" sz="1600" dirty="0"/>
              <a:t>662 </a:t>
            </a:r>
            <a:r>
              <a:rPr lang="en-US" sz="1600" dirty="0" smtClean="0"/>
              <a:t>keV photons), 30 </a:t>
            </a:r>
            <a:r>
              <a:rPr lang="en-US" sz="1600" dirty="0" err="1" smtClean="0"/>
              <a:t>y</a:t>
            </a:r>
            <a:r>
              <a:rPr lang="en-US" sz="1600" dirty="0" smtClean="0"/>
              <a:t> half-life</a:t>
            </a:r>
          </a:p>
          <a:p>
            <a:pPr marL="533400" lvl="1" indent="-177800">
              <a:spcBef>
                <a:spcPts val="600"/>
              </a:spcBef>
              <a:buClr>
                <a:srgbClr val="FF6600"/>
              </a:buClr>
            </a:pPr>
            <a:r>
              <a:rPr lang="en-US" sz="1600" dirty="0" smtClean="0"/>
              <a:t>~10 </a:t>
            </a:r>
            <a:r>
              <a:rPr lang="en-US" sz="1600" dirty="0" err="1"/>
              <a:t>TBq</a:t>
            </a:r>
            <a:r>
              <a:rPr lang="en-US" sz="1600" dirty="0"/>
              <a:t> providing up to 2 </a:t>
            </a:r>
            <a:r>
              <a:rPr lang="en-US" sz="1600" dirty="0" err="1"/>
              <a:t>Gy/h</a:t>
            </a:r>
            <a:r>
              <a:rPr lang="en-US" sz="1600" dirty="0"/>
              <a:t> at a distance of 50 </a:t>
            </a:r>
            <a:r>
              <a:rPr lang="en-US" sz="1600" dirty="0" smtClean="0"/>
              <a:t>cm</a:t>
            </a:r>
          </a:p>
          <a:p>
            <a:pPr marL="533400" lvl="1" indent="-177800">
              <a:spcBef>
                <a:spcPts val="600"/>
              </a:spcBef>
              <a:buClr>
                <a:srgbClr val="FF6600"/>
              </a:buClr>
            </a:pPr>
            <a:r>
              <a:rPr lang="en-US" sz="1600" dirty="0" smtClean="0"/>
              <a:t>Shifted 50 cm </a:t>
            </a:r>
            <a:r>
              <a:rPr lang="en-US" sz="1600" dirty="0" err="1" smtClean="0"/>
              <a:t>wrt</a:t>
            </a:r>
            <a:r>
              <a:rPr lang="en-US" sz="1600" dirty="0" smtClean="0"/>
              <a:t> to Muon beam, 1.5 </a:t>
            </a:r>
            <a:r>
              <a:rPr lang="en-US" sz="1600" dirty="0" smtClean="0"/>
              <a:t>height</a:t>
            </a:r>
            <a:endParaRPr lang="en-US" sz="1600" dirty="0" smtClean="0"/>
          </a:p>
          <a:p>
            <a:pPr marL="533400" lvl="1" indent="-177800">
              <a:spcBef>
                <a:spcPts val="600"/>
              </a:spcBef>
              <a:buClr>
                <a:srgbClr val="FF6600"/>
              </a:buClr>
            </a:pPr>
            <a:r>
              <a:rPr lang="en-US" sz="1600" dirty="0" smtClean="0"/>
              <a:t>2 Back to Back beams</a:t>
            </a:r>
          </a:p>
        </p:txBody>
      </p:sp>
      <p:pic>
        <p:nvPicPr>
          <p:cNvPr id="9" name="Picture 8" descr="ArtisiticViewGIF++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350572" y="1676400"/>
            <a:ext cx="5715128" cy="4038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Origin.thmx</Template>
  <TotalTime>812</TotalTime>
  <Words>1946</Words>
  <Application>Microsoft Macintosh PowerPoint</Application>
  <PresentationFormat>A4 Paper (210x297 mm)</PresentationFormat>
  <Paragraphs>271</Paragraphs>
  <Slides>23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White Paper R&amp;D WP7 Facilities and Component Analysis for Detector R&amp;D </vt:lpstr>
      <vt:lpstr>Outline</vt:lpstr>
      <vt:lpstr>Activity 1: Construction of sLHC-compatible Irradiation Facilities</vt:lpstr>
      <vt:lpstr>Activity 1: Construction of sLHC-compatible Irradiation Facilities</vt:lpstr>
      <vt:lpstr>Proton irradiation - Proposal</vt:lpstr>
      <vt:lpstr>Improvements to the current PS facility Tables for complex irradiations (M.Glaser)</vt:lpstr>
      <vt:lpstr>Improvements to the current PS facility Rate x 2 (M.Glaser)</vt:lpstr>
      <vt:lpstr>GIF++ Proposal</vt:lpstr>
      <vt:lpstr>GIF++ Proposal Irradiation Field</vt:lpstr>
      <vt:lpstr>GIF++ Proposal Area</vt:lpstr>
      <vt:lpstr>GIF++ Proposal Bunker</vt:lpstr>
      <vt:lpstr>GIF++ Timescale</vt:lpstr>
      <vt:lpstr>Activity 2: Filtering techniques for RPCs at LHC</vt:lpstr>
      <vt:lpstr>Slide 14</vt:lpstr>
      <vt:lpstr>Activity 2: Filtering techniques for RPCs at LHC</vt:lpstr>
      <vt:lpstr>Activity 3: Materials DataBase</vt:lpstr>
      <vt:lpstr>Materials Database</vt:lpstr>
      <vt:lpstr>Stored Information</vt:lpstr>
      <vt:lpstr>Materials Database</vt:lpstr>
      <vt:lpstr>WP7 Requested Budget for 2009</vt:lpstr>
      <vt:lpstr>WP7 Expenditures 2009</vt:lpstr>
      <vt:lpstr>Personnel</vt:lpstr>
      <vt:lpstr>http::/cern.ch/WP7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R&amp;D WP7 Facilities and Component Analysis for Detector R&amp;D  Filtering techniques for LHC RPCs Construction of SLHC-compatible Irradiation Facilities Materials Database</dc:title>
  <dc:creator>mar capeans</dc:creator>
  <cp:lastModifiedBy>mar capeans</cp:lastModifiedBy>
  <cp:revision>75</cp:revision>
  <dcterms:created xsi:type="dcterms:W3CDTF">2009-06-03T19:00:54Z</dcterms:created>
  <dcterms:modified xsi:type="dcterms:W3CDTF">2009-06-03T20:48:03Z</dcterms:modified>
</cp:coreProperties>
</file>