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p:sldMasterIdLst>
    <p:sldMasterId id="2147483850" r:id="rId1"/>
    <p:sldMasterId id="2147483982" r:id="rId2"/>
    <p:sldMasterId id="2147484006" r:id="rId3"/>
    <p:sldMasterId id="2147484018" r:id="rId4"/>
  </p:sldMasterIdLst>
  <p:notesMasterIdLst>
    <p:notesMasterId r:id="rId78"/>
  </p:notesMasterIdLst>
  <p:handoutMasterIdLst>
    <p:handoutMasterId r:id="rId79"/>
  </p:handoutMasterIdLst>
  <p:sldIdLst>
    <p:sldId id="461" r:id="rId5"/>
    <p:sldId id="474" r:id="rId6"/>
    <p:sldId id="475" r:id="rId7"/>
    <p:sldId id="476" r:id="rId8"/>
    <p:sldId id="477" r:id="rId9"/>
    <p:sldId id="478" r:id="rId10"/>
    <p:sldId id="479" r:id="rId11"/>
    <p:sldId id="480" r:id="rId12"/>
    <p:sldId id="481" r:id="rId13"/>
    <p:sldId id="483" r:id="rId14"/>
    <p:sldId id="484" r:id="rId15"/>
    <p:sldId id="485" r:id="rId16"/>
    <p:sldId id="486" r:id="rId17"/>
    <p:sldId id="491" r:id="rId18"/>
    <p:sldId id="492" r:id="rId19"/>
    <p:sldId id="493" r:id="rId20"/>
    <p:sldId id="494" r:id="rId21"/>
    <p:sldId id="495" r:id="rId22"/>
    <p:sldId id="496" r:id="rId23"/>
    <p:sldId id="497" r:id="rId24"/>
    <p:sldId id="498" r:id="rId25"/>
    <p:sldId id="499" r:id="rId26"/>
    <p:sldId id="500" r:id="rId27"/>
    <p:sldId id="501" r:id="rId28"/>
    <p:sldId id="502" r:id="rId29"/>
    <p:sldId id="503" r:id="rId30"/>
    <p:sldId id="509" r:id="rId31"/>
    <p:sldId id="510" r:id="rId32"/>
    <p:sldId id="511" r:id="rId33"/>
    <p:sldId id="512" r:id="rId34"/>
    <p:sldId id="513" r:id="rId35"/>
    <p:sldId id="514" r:id="rId36"/>
    <p:sldId id="515" r:id="rId37"/>
    <p:sldId id="516" r:id="rId38"/>
    <p:sldId id="517" r:id="rId39"/>
    <p:sldId id="518" r:id="rId40"/>
    <p:sldId id="520" r:id="rId41"/>
    <p:sldId id="523" r:id="rId42"/>
    <p:sldId id="524" r:id="rId43"/>
    <p:sldId id="525" r:id="rId44"/>
    <p:sldId id="526" r:id="rId45"/>
    <p:sldId id="527" r:id="rId46"/>
    <p:sldId id="528" r:id="rId47"/>
    <p:sldId id="529" r:id="rId48"/>
    <p:sldId id="530" r:id="rId49"/>
    <p:sldId id="531" r:id="rId50"/>
    <p:sldId id="532" r:id="rId51"/>
    <p:sldId id="533" r:id="rId52"/>
    <p:sldId id="534" r:id="rId53"/>
    <p:sldId id="535" r:id="rId54"/>
    <p:sldId id="536" r:id="rId55"/>
    <p:sldId id="537" r:id="rId56"/>
    <p:sldId id="538" r:id="rId57"/>
    <p:sldId id="539" r:id="rId58"/>
    <p:sldId id="540" r:id="rId59"/>
    <p:sldId id="541" r:id="rId60"/>
    <p:sldId id="563" r:id="rId61"/>
    <p:sldId id="542" r:id="rId62"/>
    <p:sldId id="543" r:id="rId63"/>
    <p:sldId id="544" r:id="rId64"/>
    <p:sldId id="545" r:id="rId65"/>
    <p:sldId id="549" r:id="rId66"/>
    <p:sldId id="550" r:id="rId67"/>
    <p:sldId id="551" r:id="rId68"/>
    <p:sldId id="553" r:id="rId69"/>
    <p:sldId id="554" r:id="rId70"/>
    <p:sldId id="555" r:id="rId71"/>
    <p:sldId id="556" r:id="rId72"/>
    <p:sldId id="557" r:id="rId73"/>
    <p:sldId id="558" r:id="rId74"/>
    <p:sldId id="559" r:id="rId75"/>
    <p:sldId id="560" r:id="rId76"/>
    <p:sldId id="564" r:id="rId77"/>
  </p:sldIdLst>
  <p:sldSz cx="9144000" cy="6858000" type="screen4x3"/>
  <p:notesSz cx="6769100" cy="9906000"/>
  <p:defaultTextStyle>
    <a:defPPr>
      <a:defRPr lang="en-US"/>
    </a:defPPr>
    <a:lvl1pPr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1pPr>
    <a:lvl2pPr marL="4572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2pPr>
    <a:lvl3pPr marL="9144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3pPr>
    <a:lvl4pPr marL="13716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4pPr>
    <a:lvl5pPr marL="18288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5pPr>
    <a:lvl6pPr marL="2286000" algn="l" defTabSz="914400" rtl="0" eaLnBrk="1" latinLnBrk="0" hangingPunct="1">
      <a:defRPr sz="1500" b="1" kern="1200">
        <a:solidFill>
          <a:schemeClr val="tx1"/>
        </a:solidFill>
        <a:latin typeface="Arial" pitchFamily="34" charset="0"/>
        <a:ea typeface="+mn-ea"/>
        <a:cs typeface="+mn-cs"/>
      </a:defRPr>
    </a:lvl6pPr>
    <a:lvl7pPr marL="2743200" algn="l" defTabSz="914400" rtl="0" eaLnBrk="1" latinLnBrk="0" hangingPunct="1">
      <a:defRPr sz="1500" b="1" kern="1200">
        <a:solidFill>
          <a:schemeClr val="tx1"/>
        </a:solidFill>
        <a:latin typeface="Arial" pitchFamily="34" charset="0"/>
        <a:ea typeface="+mn-ea"/>
        <a:cs typeface="+mn-cs"/>
      </a:defRPr>
    </a:lvl7pPr>
    <a:lvl8pPr marL="3200400" algn="l" defTabSz="914400" rtl="0" eaLnBrk="1" latinLnBrk="0" hangingPunct="1">
      <a:defRPr sz="1500" b="1" kern="1200">
        <a:solidFill>
          <a:schemeClr val="tx1"/>
        </a:solidFill>
        <a:latin typeface="Arial" pitchFamily="34" charset="0"/>
        <a:ea typeface="+mn-ea"/>
        <a:cs typeface="+mn-cs"/>
      </a:defRPr>
    </a:lvl8pPr>
    <a:lvl9pPr marL="3657600" algn="l" defTabSz="914400" rtl="0" eaLnBrk="1" latinLnBrk="0" hangingPunct="1">
      <a:defRPr sz="1500"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33CC"/>
    <a:srgbClr val="0000FF"/>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99761" autoAdjust="0"/>
  </p:normalViewPr>
  <p:slideViewPr>
    <p:cSldViewPr>
      <p:cViewPr>
        <p:scale>
          <a:sx n="143" d="100"/>
          <a:sy n="143" d="100"/>
        </p:scale>
        <p:origin x="-224"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5" d="100"/>
          <a:sy n="75" d="100"/>
        </p:scale>
        <p:origin x="-2094" y="-90"/>
      </p:cViewPr>
      <p:guideLst>
        <p:guide orient="horz" pos="3119"/>
        <p:guide pos="21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slide" Target="slides/slide61.xml"/><Relationship Id="rId66" Type="http://schemas.openxmlformats.org/officeDocument/2006/relationships/slide" Target="slides/slide62.xml"/><Relationship Id="rId67" Type="http://schemas.openxmlformats.org/officeDocument/2006/relationships/slide" Target="slides/slide63.xml"/><Relationship Id="rId68" Type="http://schemas.openxmlformats.org/officeDocument/2006/relationships/slide" Target="slides/slide64.xml"/><Relationship Id="rId69" Type="http://schemas.openxmlformats.org/officeDocument/2006/relationships/slide" Target="slides/slide6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80" Type="http://schemas.openxmlformats.org/officeDocument/2006/relationships/printerSettings" Target="printerSettings/printerSettings1.bin"/><Relationship Id="rId81" Type="http://schemas.openxmlformats.org/officeDocument/2006/relationships/presProps" Target="presProps.xml"/><Relationship Id="rId82" Type="http://schemas.openxmlformats.org/officeDocument/2006/relationships/viewProps" Target="viewProps.xml"/><Relationship Id="rId83" Type="http://schemas.openxmlformats.org/officeDocument/2006/relationships/theme" Target="theme/theme1.xml"/><Relationship Id="rId84" Type="http://schemas.openxmlformats.org/officeDocument/2006/relationships/tableStyles" Target="tableStyles.xml"/><Relationship Id="rId70" Type="http://schemas.openxmlformats.org/officeDocument/2006/relationships/slide" Target="slides/slide66.xml"/><Relationship Id="rId71" Type="http://schemas.openxmlformats.org/officeDocument/2006/relationships/slide" Target="slides/slide67.xml"/><Relationship Id="rId72" Type="http://schemas.openxmlformats.org/officeDocument/2006/relationships/slide" Target="slides/slide68.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73" Type="http://schemas.openxmlformats.org/officeDocument/2006/relationships/slide" Target="slides/slide69.xml"/><Relationship Id="rId74" Type="http://schemas.openxmlformats.org/officeDocument/2006/relationships/slide" Target="slides/slide70.xml"/><Relationship Id="rId75" Type="http://schemas.openxmlformats.org/officeDocument/2006/relationships/slide" Target="slides/slide71.xml"/><Relationship Id="rId76" Type="http://schemas.openxmlformats.org/officeDocument/2006/relationships/slide" Target="slides/slide72.xml"/><Relationship Id="rId77" Type="http://schemas.openxmlformats.org/officeDocument/2006/relationships/slide" Target="slides/slide73.xml"/><Relationship Id="rId78" Type="http://schemas.openxmlformats.org/officeDocument/2006/relationships/notesMaster" Target="notesMasters/notesMaster1.xml"/><Relationship Id="rId79" Type="http://schemas.openxmlformats.org/officeDocument/2006/relationships/handoutMaster" Target="handoutMasters/handoutMaster1.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5.wmf"/><Relationship Id="rId4" Type="http://schemas.openxmlformats.org/officeDocument/2006/relationships/image" Target="../media/image16.wmf"/><Relationship Id="rId1" Type="http://schemas.openxmlformats.org/officeDocument/2006/relationships/image" Target="../media/image13.png"/><Relationship Id="rId2"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1" Type="http://schemas.openxmlformats.org/officeDocument/2006/relationships/image" Target="../media/image40.png"/><Relationship Id="rId2" Type="http://schemas.openxmlformats.org/officeDocument/2006/relationships/image" Target="../media/image4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3" name="Rectangle 3"/>
          <p:cNvSpPr>
            <a:spLocks noGrp="1" noChangeArrowheads="1"/>
          </p:cNvSpPr>
          <p:nvPr>
            <p:ph type="dt" sz="quarter" idx="1"/>
          </p:nvPr>
        </p:nvSpPr>
        <p:spPr bwMode="auto">
          <a:xfrm>
            <a:off x="380365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algn="r" defTabSz="904875">
              <a:lnSpc>
                <a:spcPct val="100000"/>
              </a:lnSpc>
              <a:spcBef>
                <a:spcPct val="0"/>
              </a:spcBef>
              <a:buClrTx/>
              <a:buSzTx/>
              <a:buFontTx/>
              <a:buNone/>
              <a:defRPr sz="1200"/>
            </a:lvl1pPr>
          </a:lstStyle>
          <a:p>
            <a:pPr>
              <a:defRPr/>
            </a:pPr>
            <a:endParaRPr lang="en-US"/>
          </a:p>
        </p:txBody>
      </p:sp>
      <p:sp>
        <p:nvSpPr>
          <p:cNvPr id="5124" name="Rectangle 4"/>
          <p:cNvSpPr>
            <a:spLocks noGrp="1" noChangeArrowheads="1"/>
          </p:cNvSpPr>
          <p:nvPr>
            <p:ph type="ftr" sz="quarter" idx="2"/>
          </p:nvPr>
        </p:nvSpPr>
        <p:spPr bwMode="auto">
          <a:xfrm>
            <a:off x="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5" name="Rectangle 5"/>
          <p:cNvSpPr>
            <a:spLocks noGrp="1" noChangeArrowheads="1"/>
          </p:cNvSpPr>
          <p:nvPr>
            <p:ph type="sldNum" sz="quarter" idx="3"/>
          </p:nvPr>
        </p:nvSpPr>
        <p:spPr bwMode="auto">
          <a:xfrm>
            <a:off x="380365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algn="r" defTabSz="904875">
              <a:lnSpc>
                <a:spcPct val="100000"/>
              </a:lnSpc>
              <a:spcBef>
                <a:spcPct val="0"/>
              </a:spcBef>
              <a:buClrTx/>
              <a:buSzTx/>
              <a:buFontTx/>
              <a:buNone/>
              <a:defRPr sz="1200"/>
            </a:lvl1pPr>
          </a:lstStyle>
          <a:p>
            <a:pPr>
              <a:defRPr/>
            </a:pPr>
            <a:fld id="{75EC1EEF-41C1-4EFE-A476-ACCA81C118EA}" type="slidenum">
              <a:rPr lang="en-US"/>
              <a:pPr>
                <a:defRPr/>
              </a:pPr>
              <a:t>‹#›</a:t>
            </a:fld>
            <a:endParaRPr lang="en-US"/>
          </a:p>
        </p:txBody>
      </p:sp>
    </p:spTree>
    <p:extLst>
      <p:ext uri="{BB962C8B-B14F-4D97-AF65-F5344CB8AC3E}">
        <p14:creationId xmlns:p14="http://schemas.microsoft.com/office/powerpoint/2010/main" val="1653681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0289206"/>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909638" y="742950"/>
            <a:ext cx="4953000" cy="3714750"/>
          </a:xfrm>
          <a:prstGeom prst="rect">
            <a:avLst/>
          </a:prstGeom>
          <a:noFill/>
          <a:ln>
            <a:solidFill>
              <a:srgbClr val="000000"/>
            </a:solidFill>
            <a:miter lim="800000"/>
            <a:headEnd/>
            <a:tailEnd/>
          </a:ln>
        </p:spPr>
      </p:sp>
      <p:sp>
        <p:nvSpPr>
          <p:cNvPr id="62467" name="Rectangle 3"/>
          <p:cNvSpPr>
            <a:spLocks noGrp="1" noChangeArrowheads="1"/>
          </p:cNvSpPr>
          <p:nvPr>
            <p:ph type="body" idx="1"/>
          </p:nvPr>
        </p:nvSpPr>
        <p:spPr bwMode="auto">
          <a:xfrm>
            <a:off x="903288" y="4705350"/>
            <a:ext cx="4962525" cy="4457700"/>
          </a:xfrm>
          <a:prstGeom prst="rect">
            <a:avLst/>
          </a:prstGeom>
          <a:noFill/>
          <a:ln w="12700">
            <a:miter lim="800000"/>
            <a:headEnd type="none" w="sm" len="sm"/>
            <a:tailEnd type="none" w="sm" len="sm"/>
          </a:ln>
        </p:spPr>
        <p:txBody>
          <a:bodyPr lIns="91717" tIns="45859" rIns="91717" bIns="45859"/>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028"/>
            <a:ext cx="7772400" cy="1470422"/>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75CB692C-B858-4E16-93CF-295CC05F2FC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775FF80-AD66-43A7-92CA-8A4AF2BE737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036"/>
            <a:ext cx="2057400" cy="585073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036"/>
            <a:ext cx="5969000" cy="585073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132162DF-24F7-4BF0-B5BA-E623B090004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22D64C02-A8F4-4B28-BB64-9FBA2DAA0DBC}"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14831174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xfrm>
            <a:off x="8610600" y="6477000"/>
            <a:ext cx="533400" cy="457200"/>
          </a:xfrm>
        </p:spPr>
        <p:txBody>
          <a:bodyPr/>
          <a:lstStyle>
            <a:lvl1pPr>
              <a:defRPr sz="1200">
                <a:latin typeface="+mj-lt"/>
              </a:defRPr>
            </a:lvl1pPr>
          </a:lstStyle>
          <a:p>
            <a:pPr>
              <a:defRPr/>
            </a:pPr>
            <a:fld id="{5FFC5321-F65B-45C3-8E59-ED4106710012}" type="slidenum">
              <a:rPr lang="en-US">
                <a:solidFill>
                  <a:srgbClr val="000000"/>
                </a:solidFill>
                <a:latin typeface="Arial"/>
              </a:rPr>
              <a:pPr>
                <a:defRPr/>
              </a:pPr>
              <a:t>‹#›</a:t>
            </a:fld>
            <a:endParaRPr lang="en-US" dirty="0">
              <a:solidFill>
                <a:srgbClr val="000000"/>
              </a:solidFill>
              <a:latin typeface="Arial"/>
            </a:endParaRPr>
          </a:p>
        </p:txBody>
      </p:sp>
      <p:sp>
        <p:nvSpPr>
          <p:cNvPr id="6" name="Rectangle 3"/>
          <p:cNvSpPr>
            <a:spLocks noGrp="1" noChangeArrowheads="1"/>
          </p:cNvSpPr>
          <p:nvPr>
            <p:ph type="ftr" sz="quarter" idx="12"/>
          </p:nvPr>
        </p:nvSpPr>
        <p:spPr>
          <a:xfrm>
            <a:off x="-76200" y="6477000"/>
            <a:ext cx="1524000" cy="457200"/>
          </a:xfrm>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3577999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4859C2F2-A429-41B4-9AFD-ACBCE05B56ED}"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25796717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87AB594D-EC04-4B4F-B419-97690EA3F07F}"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1765974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15"/>
          <p:cNvSpPr>
            <a:spLocks noGrp="1" noChangeArrowheads="1"/>
          </p:cNvSpPr>
          <p:nvPr>
            <p:ph type="sldNum" sz="quarter" idx="11"/>
          </p:nvPr>
        </p:nvSpPr>
        <p:spPr>
          <a:ln/>
        </p:spPr>
        <p:txBody>
          <a:bodyPr/>
          <a:lstStyle>
            <a:lvl1pPr>
              <a:defRPr/>
            </a:lvl1pPr>
          </a:lstStyle>
          <a:p>
            <a:pPr>
              <a:defRPr/>
            </a:pPr>
            <a:fld id="{B7ABFA10-88E1-4E0D-9F9E-E27C1EF21B1B}" type="slidenum">
              <a:rPr lang="en-US">
                <a:solidFill>
                  <a:srgbClr val="000000"/>
                </a:solidFill>
              </a:rPr>
              <a:pPr>
                <a:defRPr/>
              </a:pPr>
              <a:t>‹#›</a:t>
            </a:fld>
            <a:endParaRPr lang="en-US" dirty="0">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25380881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15"/>
          <p:cNvSpPr>
            <a:spLocks noGrp="1" noChangeArrowheads="1"/>
          </p:cNvSpPr>
          <p:nvPr>
            <p:ph type="sldNum" sz="quarter" idx="11"/>
          </p:nvPr>
        </p:nvSpPr>
        <p:spPr>
          <a:ln/>
        </p:spPr>
        <p:txBody>
          <a:bodyPr/>
          <a:lstStyle>
            <a:lvl1pPr>
              <a:defRPr/>
            </a:lvl1pPr>
          </a:lstStyle>
          <a:p>
            <a:pPr>
              <a:defRPr/>
            </a:pPr>
            <a:fld id="{66AB0F61-0A2A-4357-9291-3D4A6D02434D}" type="slidenum">
              <a:rPr lang="en-US">
                <a:solidFill>
                  <a:srgbClr val="000000"/>
                </a:solidFill>
              </a:rPr>
              <a:pPr>
                <a:defRPr/>
              </a:pPr>
              <a:t>‹#›</a:t>
            </a:fld>
            <a:endParaRPr lang="en-US" dirty="0">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42944198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15"/>
          <p:cNvSpPr>
            <a:spLocks noGrp="1" noChangeArrowheads="1"/>
          </p:cNvSpPr>
          <p:nvPr>
            <p:ph type="sldNum" sz="quarter" idx="11"/>
          </p:nvPr>
        </p:nvSpPr>
        <p:spPr>
          <a:ln/>
        </p:spPr>
        <p:txBody>
          <a:bodyPr/>
          <a:lstStyle>
            <a:lvl1pPr>
              <a:defRPr/>
            </a:lvl1pPr>
          </a:lstStyle>
          <a:p>
            <a:pPr>
              <a:defRPr/>
            </a:pPr>
            <a:fld id="{92867009-9A60-45DA-B5DC-745A8E92BB83}" type="slidenum">
              <a:rPr lang="en-US">
                <a:solidFill>
                  <a:srgbClr val="000000"/>
                </a:solidFill>
              </a:rPr>
              <a:pPr>
                <a:defRPr/>
              </a:pPr>
              <a:t>‹#›</a:t>
            </a:fld>
            <a:endParaRPr lang="en-US" dirty="0">
              <a:solidFill>
                <a:srgbClr val="000000"/>
              </a:solidFill>
            </a:endParaRPr>
          </a:p>
        </p:txBody>
      </p:sp>
      <p:sp>
        <p:nvSpPr>
          <p:cNvPr id="4"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15089271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12E92680-70AC-4F22-B2E6-D409D304BA44}"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1980640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xfrm>
            <a:off x="6248400" y="6644878"/>
            <a:ext cx="2895600" cy="213122"/>
          </a:xfrm>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p:txBody>
          <a:bodyPr/>
          <a:lstStyle>
            <a:lvl1pPr>
              <a:defRPr/>
            </a:lvl1pPr>
          </a:lstStyle>
          <a:p>
            <a:pPr>
              <a:defRPr/>
            </a:pPr>
            <a:fld id="{E1163C21-522B-4B1E-BAF1-A1E2FB8BFDBE}"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5"/>
          <p:cNvSpPr>
            <a:spLocks noGrp="1" noChangeArrowheads="1"/>
          </p:cNvSpPr>
          <p:nvPr>
            <p:ph type="sldNum" sz="quarter" idx="11"/>
          </p:nvPr>
        </p:nvSpPr>
        <p:spPr>
          <a:ln/>
        </p:spPr>
        <p:txBody>
          <a:bodyPr/>
          <a:lstStyle>
            <a:lvl1pPr>
              <a:defRPr/>
            </a:lvl1pPr>
          </a:lstStyle>
          <a:p>
            <a:pPr>
              <a:defRPr/>
            </a:pPr>
            <a:fld id="{0E918C8E-CCBA-4179-BD86-92E119B6C945}" type="slidenum">
              <a:rPr lang="en-US">
                <a:solidFill>
                  <a:srgbClr val="000000"/>
                </a:solidFill>
              </a:rPr>
              <a:pPr>
                <a:defRPr/>
              </a:pPr>
              <a:t>‹#›</a:t>
            </a:fld>
            <a:endParaRPr lang="en-US" dirty="0">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26688708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EBCD968E-B386-4E7B-AABC-9E813CF773C2}"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39684418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2" y="381000"/>
            <a:ext cx="19431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2" y="381000"/>
            <a:ext cx="56769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5"/>
          <p:cNvSpPr>
            <a:spLocks noGrp="1" noChangeArrowheads="1"/>
          </p:cNvSpPr>
          <p:nvPr>
            <p:ph type="sldNum" sz="quarter" idx="11"/>
          </p:nvPr>
        </p:nvSpPr>
        <p:spPr>
          <a:ln/>
        </p:spPr>
        <p:txBody>
          <a:bodyPr/>
          <a:lstStyle>
            <a:lvl1pPr>
              <a:defRPr/>
            </a:lvl1pPr>
          </a:lstStyle>
          <a:p>
            <a:pPr>
              <a:defRPr/>
            </a:pPr>
            <a:fld id="{AD25B663-B358-492B-9021-A5CDEE5E5A36}" type="slidenum">
              <a:rPr lang="en-US">
                <a:solidFill>
                  <a:srgbClr val="000000"/>
                </a:solidFill>
              </a:rPr>
              <a:pPr>
                <a:defRPr/>
              </a:pPr>
              <a:t>‹#›</a:t>
            </a:fld>
            <a:endParaRPr lang="en-US" dirty="0">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latin typeface="Arial"/>
              </a:rPr>
              <a:t>W. Riegler/CERN</a:t>
            </a:r>
          </a:p>
        </p:txBody>
      </p:sp>
    </p:spTree>
    <p:extLst>
      <p:ext uri="{BB962C8B-B14F-4D97-AF65-F5344CB8AC3E}">
        <p14:creationId xmlns:p14="http://schemas.microsoft.com/office/powerpoint/2010/main" val="37812416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fld id="{65597277-06BF-EA4B-A997-9738A084392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752602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fld id="{EAB97BAF-0ECD-7641-A7D9-E1AB5651C55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708267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fld id="{5B88ECF6-D66E-5C46-9C77-C6DE671F3CB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732148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fld id="{B64784DA-C126-6B46-AA87-9616F72CF5B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544419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9" name="Rectangle 6"/>
          <p:cNvSpPr>
            <a:spLocks noGrp="1" noChangeArrowheads="1"/>
          </p:cNvSpPr>
          <p:nvPr>
            <p:ph type="sldNum" sz="quarter" idx="12"/>
          </p:nvPr>
        </p:nvSpPr>
        <p:spPr>
          <a:ln/>
        </p:spPr>
        <p:txBody>
          <a:bodyPr/>
          <a:lstStyle>
            <a:lvl1pPr>
              <a:defRPr/>
            </a:lvl1pPr>
          </a:lstStyle>
          <a:p>
            <a:fld id="{DBAD951D-930C-8E49-B31C-0E4C5BBBADB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082870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5" name="Rectangle 6"/>
          <p:cNvSpPr>
            <a:spLocks noGrp="1" noChangeArrowheads="1"/>
          </p:cNvSpPr>
          <p:nvPr>
            <p:ph type="sldNum" sz="quarter" idx="12"/>
          </p:nvPr>
        </p:nvSpPr>
        <p:spPr>
          <a:ln/>
        </p:spPr>
        <p:txBody>
          <a:bodyPr/>
          <a:lstStyle>
            <a:lvl1pPr>
              <a:defRPr/>
            </a:lvl1pPr>
          </a:lstStyle>
          <a:p>
            <a:fld id="{971634A4-A63E-4C44-B13C-D2FEC9DA1BF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998082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xfrm>
            <a:off x="0" y="6553200"/>
            <a:ext cx="1295400" cy="307975"/>
          </a:xfrm>
        </p:spPr>
        <p:txBody>
          <a:bodyPr/>
          <a:lstStyle>
            <a:lvl1pPr>
              <a:defRPr/>
            </a:lvl1pPr>
          </a:lstStyle>
          <a:p>
            <a:pPr>
              <a:defRPr/>
            </a:pPr>
            <a:r>
              <a:rPr lang="en-US">
                <a:solidFill>
                  <a:srgbClr val="000000"/>
                </a:solidFill>
              </a:rPr>
              <a:t>W. Riegler/CERN</a:t>
            </a:r>
          </a:p>
        </p:txBody>
      </p:sp>
      <p:sp>
        <p:nvSpPr>
          <p:cNvPr id="4" name="Rectangle 6"/>
          <p:cNvSpPr>
            <a:spLocks noGrp="1" noChangeArrowheads="1"/>
          </p:cNvSpPr>
          <p:nvPr>
            <p:ph type="sldNum" sz="quarter" idx="12"/>
          </p:nvPr>
        </p:nvSpPr>
        <p:spPr>
          <a:xfrm>
            <a:off x="8686800" y="6553200"/>
            <a:ext cx="381000" cy="247650"/>
          </a:xfrm>
        </p:spPr>
        <p:txBody>
          <a:bodyPr/>
          <a:lstStyle>
            <a:lvl1pPr>
              <a:defRPr/>
            </a:lvl1pPr>
          </a:lstStyle>
          <a:p>
            <a:fld id="{7437492D-B7AD-3946-9351-E7152DDACF4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43125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1784" y="440650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1784" y="2906317"/>
            <a:ext cx="7772400" cy="1500188"/>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AEDE102-8256-4DF2-BFE9-E4B36C8FE87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fld id="{8AA530AB-E829-5640-B033-4EB7F6A50EB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184436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fld id="{A68A136B-6797-264F-859F-6D6E30CBDD1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838618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fld id="{769EA927-7EC5-4345-9603-78FDB36A387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002707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fld id="{F17C5307-42FD-2741-A354-1586865513B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799366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3EC51770-7896-41AF-9C9C-E84622FEB40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1115542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EE6C8553-B040-4283-B65C-89E947A25FE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085623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57A13C95-01D4-40F6-B241-501A57E4C1A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696484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FE833B24-A718-4891-B5CE-F01E834EFD0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9803317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95C22732-3522-4B11-9C80-1AB7E8A46F8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359416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E6B186DA-F543-4265-85B5-3003E96237D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42570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13200" cy="452556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3600" y="1600200"/>
            <a:ext cx="4013200" cy="452556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2845D942-A912-43C5-BFAA-7B3400C84FA3}"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schlumpf2">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xfrm>
            <a:off x="0" y="6553200"/>
            <a:ext cx="1295400" cy="307975"/>
          </a:xfrm>
        </p:spPr>
        <p:txBody>
          <a:bodyPr/>
          <a:lstStyle>
            <a:lvl1pPr>
              <a:defRPr/>
            </a:lvl1pPr>
          </a:lstStyle>
          <a:p>
            <a:pPr>
              <a:defRPr/>
            </a:pPr>
            <a:r>
              <a:rPr lang="en-US">
                <a:solidFill>
                  <a:srgbClr val="000000"/>
                </a:solidFill>
              </a:rPr>
              <a:t>W. Riegler/CERN</a:t>
            </a:r>
          </a:p>
        </p:txBody>
      </p:sp>
      <p:sp>
        <p:nvSpPr>
          <p:cNvPr id="4" name="Rectangle 6"/>
          <p:cNvSpPr>
            <a:spLocks noGrp="1" noChangeArrowheads="1"/>
          </p:cNvSpPr>
          <p:nvPr>
            <p:ph type="sldNum" sz="quarter" idx="12"/>
          </p:nvPr>
        </p:nvSpPr>
        <p:spPr>
          <a:xfrm>
            <a:off x="8686800" y="6553200"/>
            <a:ext cx="381000" cy="247650"/>
          </a:xfrm>
        </p:spPr>
        <p:txBody>
          <a:bodyPr/>
          <a:lstStyle>
            <a:lvl1pPr>
              <a:defRPr/>
            </a:lvl1pPr>
          </a:lstStyle>
          <a:p>
            <a:pPr>
              <a:defRPr/>
            </a:pPr>
            <a:fld id="{EF0556C9-BAFA-4773-85C0-8FC55E6659F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634759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130ADD7F-F288-445C-8EF2-9781CCDB84D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6176666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6F7603C0-8DB9-4701-9AD2-C54D824BC90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737116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A23C809D-C9E6-4A6A-9015-C9107C13BC90}"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86794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6" name="Rectangle 6"/>
          <p:cNvSpPr>
            <a:spLocks noGrp="1" noChangeArrowheads="1"/>
          </p:cNvSpPr>
          <p:nvPr>
            <p:ph type="sldNum" sz="quarter" idx="12"/>
          </p:nvPr>
        </p:nvSpPr>
        <p:spPr>
          <a:ln/>
        </p:spPr>
        <p:txBody>
          <a:bodyPr/>
          <a:lstStyle>
            <a:lvl1pPr>
              <a:defRPr/>
            </a:lvl1pPr>
          </a:lstStyle>
          <a:p>
            <a:pPr>
              <a:defRPr/>
            </a:pPr>
            <a:fld id="{849676E1-AA36-4338-A812-0F95E420BC6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725854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4716"/>
            <a:ext cx="4040717" cy="6405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5272"/>
            <a:ext cx="4040717" cy="39504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6086" y="1534716"/>
            <a:ext cx="4040716" cy="6405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086" y="2175272"/>
            <a:ext cx="4040716" cy="39504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9" name="Rectangle 6"/>
          <p:cNvSpPr>
            <a:spLocks noGrp="1" noChangeArrowheads="1"/>
          </p:cNvSpPr>
          <p:nvPr>
            <p:ph type="sldNum" sz="quarter" idx="12"/>
          </p:nvPr>
        </p:nvSpPr>
        <p:spPr>
          <a:ln/>
        </p:spPr>
        <p:txBody>
          <a:bodyPr/>
          <a:lstStyle>
            <a:lvl1pPr>
              <a:defRPr/>
            </a:lvl1pPr>
          </a:lstStyle>
          <a:p>
            <a:pPr>
              <a:defRPr/>
            </a:pPr>
            <a:fld id="{ACD17F5B-AE85-41E1-B409-F8B8C2824C49}"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5" name="Rectangle 6"/>
          <p:cNvSpPr>
            <a:spLocks noGrp="1" noChangeArrowheads="1"/>
          </p:cNvSpPr>
          <p:nvPr>
            <p:ph type="sldNum" sz="quarter" idx="12"/>
          </p:nvPr>
        </p:nvSpPr>
        <p:spPr>
          <a:ln/>
        </p:spPr>
        <p:txBody>
          <a:bodyPr/>
          <a:lstStyle>
            <a:lvl1pPr>
              <a:defRPr/>
            </a:lvl1pPr>
          </a:lstStyle>
          <a:p>
            <a:pPr>
              <a:defRPr/>
            </a:pPr>
            <a:fld id="{D950A4FB-9514-4DFE-9483-2059ECDD8A4C}"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Schlumpf">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xfrm>
            <a:off x="6756400" y="6572250"/>
            <a:ext cx="2590800" cy="342900"/>
          </a:xfrm>
        </p:spPr>
        <p:txBody>
          <a:bodyPr/>
          <a:lstStyle>
            <a:lvl1pPr>
              <a:defRPr sz="1200"/>
            </a:lvl1pPr>
          </a:lstStyle>
          <a:p>
            <a:pPr>
              <a:defRPr/>
            </a:pPr>
            <a:r>
              <a:rPr lang="en-US">
                <a:solidFill>
                  <a:srgbClr val="000000"/>
                </a:solidFill>
              </a:rPr>
              <a:t>W. Riegler/CERN</a:t>
            </a:r>
          </a:p>
        </p:txBody>
      </p:sp>
      <p:sp>
        <p:nvSpPr>
          <p:cNvPr id="4" name="Rectangle 6"/>
          <p:cNvSpPr>
            <a:spLocks noGrp="1" noChangeArrowheads="1"/>
          </p:cNvSpPr>
          <p:nvPr>
            <p:ph type="sldNum" sz="quarter" idx="12"/>
          </p:nvPr>
        </p:nvSpPr>
        <p:spPr>
          <a:xfrm>
            <a:off x="7010400" y="6381750"/>
            <a:ext cx="2133600" cy="476250"/>
          </a:xfrm>
        </p:spPr>
        <p:txBody>
          <a:bodyPr/>
          <a:lstStyle>
            <a:lvl1pPr>
              <a:defRPr/>
            </a:lvl1pPr>
          </a:lstStyle>
          <a:p>
            <a:pPr>
              <a:defRPr/>
            </a:pPr>
            <a:fld id="{6DDAAA4F-B066-4A7B-BF3F-CF49F130BA7F}"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2654"/>
            <a:ext cx="30077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2" y="272654"/>
            <a:ext cx="511174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4704"/>
            <a:ext cx="30077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E92CC413-4567-4166-A5BA-8A4407AC38E1}"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17"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817" y="613172"/>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817"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W. Riegler/CERN</a:t>
            </a:r>
          </a:p>
        </p:txBody>
      </p:sp>
      <p:sp>
        <p:nvSpPr>
          <p:cNvPr id="7" name="Rectangle 6"/>
          <p:cNvSpPr>
            <a:spLocks noGrp="1" noChangeArrowheads="1"/>
          </p:cNvSpPr>
          <p:nvPr>
            <p:ph type="sldNum" sz="quarter" idx="12"/>
          </p:nvPr>
        </p:nvSpPr>
        <p:spPr>
          <a:ln/>
        </p:spPr>
        <p:txBody>
          <a:bodyPr/>
          <a:lstStyle>
            <a:lvl1pPr>
              <a:defRPr/>
            </a:lvl1pPr>
          </a:lstStyle>
          <a:p>
            <a:pPr>
              <a:defRPr/>
            </a:pPr>
            <a:fld id="{55520DA2-7C51-4040-9FCF-D7367642C354}" type="slidenum">
              <a:rPr lang="en-US">
                <a:solidFill>
                  <a:srgbClr val="000000"/>
                </a:solidFill>
              </a:rPr>
              <a:pPr>
                <a:defRPr/>
              </a:pPr>
              <a:t>‹#›</a:t>
            </a:fld>
            <a:endParaRPr lang="en-US">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5035"/>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5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4829"/>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eaLnBrk="1" hangingPunct="1">
              <a:lnSpc>
                <a:spcPct val="100000"/>
              </a:lnSpc>
              <a:spcBef>
                <a:spcPct val="0"/>
              </a:spcBef>
              <a:buClrTx/>
              <a:buSzTx/>
              <a:buFontTx/>
              <a:buNone/>
              <a:defRPr/>
            </a:pPr>
            <a:endParaRPr lang="en-US" b="0">
              <a:solidFill>
                <a:srgbClr val="000000"/>
              </a:solidFill>
            </a:endParaRPr>
          </a:p>
        </p:txBody>
      </p:sp>
      <p:sp>
        <p:nvSpPr>
          <p:cNvPr id="1029" name="Rectangle 5"/>
          <p:cNvSpPr>
            <a:spLocks noGrp="1" noChangeArrowheads="1"/>
          </p:cNvSpPr>
          <p:nvPr>
            <p:ph type="ftr" sz="quarter" idx="3"/>
          </p:nvPr>
        </p:nvSpPr>
        <p:spPr bwMode="auto">
          <a:xfrm>
            <a:off x="6248400"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defRPr>
            </a:lvl1pPr>
          </a:lstStyle>
          <a:p>
            <a:pPr eaLnBrk="1" hangingPunct="1">
              <a:lnSpc>
                <a:spcPct val="100000"/>
              </a:lnSpc>
              <a:spcBef>
                <a:spcPct val="0"/>
              </a:spcBef>
              <a:buClrTx/>
              <a:buSzTx/>
              <a:buFontTx/>
              <a:buNone/>
              <a:defRPr/>
            </a:pPr>
            <a:r>
              <a:rPr lang="en-US" b="0">
                <a:solidFill>
                  <a:srgbClr val="000000"/>
                </a:solidFill>
              </a:rPr>
              <a:t>W. Riegler/CERN</a:t>
            </a:r>
          </a:p>
        </p:txBody>
      </p:sp>
      <p:sp>
        <p:nvSpPr>
          <p:cNvPr id="1030" name="Rectangle 6"/>
          <p:cNvSpPr>
            <a:spLocks noGrp="1" noChangeArrowheads="1"/>
          </p:cNvSpPr>
          <p:nvPr>
            <p:ph type="sldNum" sz="quarter" idx="4"/>
          </p:nvPr>
        </p:nvSpPr>
        <p:spPr bwMode="auto">
          <a:xfrm>
            <a:off x="6553200" y="6244829"/>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pPr eaLnBrk="1" hangingPunct="1">
              <a:lnSpc>
                <a:spcPct val="100000"/>
              </a:lnSpc>
              <a:spcBef>
                <a:spcPct val="0"/>
              </a:spcBef>
              <a:buClrTx/>
              <a:buSzTx/>
              <a:buFontTx/>
              <a:buNone/>
              <a:defRPr/>
            </a:pPr>
            <a:fld id="{F1358876-3A6B-4EA6-9510-293C8B577E26}" type="slidenum">
              <a:rPr lang="en-US" b="0">
                <a:solidFill>
                  <a:srgbClr val="000000"/>
                </a:solidFill>
              </a:rPr>
              <a:pPr eaLnBrk="1" hangingPunct="1">
                <a:lnSpc>
                  <a:spcPct val="100000"/>
                </a:lnSpc>
                <a:spcBef>
                  <a:spcPct val="0"/>
                </a:spcBef>
                <a:buClrTx/>
                <a:buSzTx/>
                <a:buFontTx/>
                <a:buNone/>
                <a:defRPr/>
              </a:pPr>
              <a:t>‹#›</a:t>
            </a:fld>
            <a:endParaRPr lang="en-US" b="0">
              <a:solidFill>
                <a:srgbClr val="000000"/>
              </a:solidFill>
            </a:endParaRPr>
          </a:p>
        </p:txBody>
      </p:sp>
    </p:spTree>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 id="2147483860" r:id="rId10"/>
    <p:sldLayoutId id="2147483861" r:id="rId11"/>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7924800" y="0"/>
            <a:ext cx="1219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a:defRPr/>
            </a:pPr>
            <a:endParaRPr lang="en-US">
              <a:solidFill>
                <a:srgbClr val="000000"/>
              </a:solidFill>
            </a:endParaRPr>
          </a:p>
        </p:txBody>
      </p:sp>
      <p:sp>
        <p:nvSpPr>
          <p:cNvPr id="1029" name="Rectangle 5"/>
          <p:cNvSpPr>
            <a:spLocks noGrp="1" noChangeArrowheads="1"/>
          </p:cNvSpPr>
          <p:nvPr>
            <p:ph type="title"/>
          </p:nvPr>
        </p:nvSpPr>
        <p:spPr bwMode="auto">
          <a:xfrm>
            <a:off x="1295400" y="381000"/>
            <a:ext cx="60198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Slide Title</a:t>
            </a:r>
          </a:p>
        </p:txBody>
      </p:sp>
      <p:sp>
        <p:nvSpPr>
          <p:cNvPr id="1030"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9" name="Rectangle 15"/>
          <p:cNvSpPr>
            <a:spLocks noGrp="1" noChangeArrowheads="1"/>
          </p:cNvSpPr>
          <p:nvPr>
            <p:ph type="sldNum" sz="quarter" idx="4"/>
          </p:nvPr>
        </p:nvSpPr>
        <p:spPr bwMode="auto">
          <a:xfrm>
            <a:off x="8534400" y="6477000"/>
            <a:ext cx="533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a:defRPr/>
            </a:pPr>
            <a:fld id="{9C7808BD-4526-4FCC-8123-64ACEBDA9154}" type="slidenum">
              <a:rPr lang="en-US">
                <a:solidFill>
                  <a:srgbClr val="000000"/>
                </a:solidFill>
              </a:rPr>
              <a:pPr>
                <a:defRPr/>
              </a:pPr>
              <a:t>‹#›</a:t>
            </a:fld>
            <a:endParaRPr lang="en-US" dirty="0">
              <a:solidFill>
                <a:srgbClr val="000000"/>
              </a:solidFill>
            </a:endParaRPr>
          </a:p>
        </p:txBody>
      </p:sp>
      <p:sp>
        <p:nvSpPr>
          <p:cNvPr id="1027" name="Rectangle 3"/>
          <p:cNvSpPr>
            <a:spLocks noGrp="1" noChangeArrowheads="1"/>
          </p:cNvSpPr>
          <p:nvPr>
            <p:ph type="ftr" sz="quarter" idx="3"/>
          </p:nvPr>
        </p:nvSpPr>
        <p:spPr bwMode="auto">
          <a:xfrm>
            <a:off x="-152400" y="6477000"/>
            <a:ext cx="1524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a:defRPr/>
            </a:pPr>
            <a:r>
              <a:rPr lang="en-US">
                <a:solidFill>
                  <a:srgbClr val="000000"/>
                </a:solidFill>
                <a:latin typeface="Arial"/>
              </a:rPr>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a:defRPr/>
            </a:pPr>
            <a:endParaRPr lang="en-US">
              <a:solidFill>
                <a:srgbClr val="000000"/>
              </a:solidFill>
            </a:endParaRPr>
          </a:p>
        </p:txBody>
      </p:sp>
    </p:spTree>
    <p:extLst>
      <p:ext uri="{BB962C8B-B14F-4D97-AF65-F5344CB8AC3E}">
        <p14:creationId xmlns:p14="http://schemas.microsoft.com/office/powerpoint/2010/main" val="2540992299"/>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ea typeface="+mn-ea"/>
              </a:defRPr>
            </a:lvl1pPr>
          </a:lstStyle>
          <a:p>
            <a:pPr eaLnBrk="1" hangingPunct="1">
              <a:lnSpc>
                <a:spcPct val="100000"/>
              </a:lnSpc>
              <a:spcBef>
                <a:spcPct val="0"/>
              </a:spcBef>
              <a:buClrTx/>
              <a:buSzTx/>
              <a:buFontTx/>
              <a:buNone/>
              <a:defRPr/>
            </a:pPr>
            <a:endParaRPr lang="en-US" b="0">
              <a:solidFill>
                <a:srgbClr val="000000"/>
              </a:solidFill>
            </a:endParaRPr>
          </a:p>
        </p:txBody>
      </p:sp>
      <p:sp>
        <p:nvSpPr>
          <p:cNvPr id="1029" name="Rectangle 5"/>
          <p:cNvSpPr>
            <a:spLocks noGrp="1" noChangeArrowheads="1"/>
          </p:cNvSpPr>
          <p:nvPr>
            <p:ph type="ftr" sz="quarter" idx="3"/>
          </p:nvPr>
        </p:nvSpPr>
        <p:spPr bwMode="auto">
          <a:xfrm>
            <a:off x="-228600" y="6553200"/>
            <a:ext cx="16764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pitchFamily="34" charset="0"/>
                <a:ea typeface="+mn-ea"/>
              </a:defRPr>
            </a:lvl1pPr>
          </a:lstStyle>
          <a:p>
            <a:pPr eaLnBrk="1" hangingPunct="1">
              <a:lnSpc>
                <a:spcPct val="100000"/>
              </a:lnSpc>
              <a:spcBef>
                <a:spcPct val="0"/>
              </a:spcBef>
              <a:buClrTx/>
              <a:buSzTx/>
              <a:buFontTx/>
              <a:buNone/>
              <a:defRPr/>
            </a:pPr>
            <a:r>
              <a:rPr lang="en-US" b="0">
                <a:solidFill>
                  <a:srgbClr val="000000"/>
                </a:solidFill>
              </a:rPr>
              <a:t>W. Riegler/CERN</a:t>
            </a:r>
          </a:p>
        </p:txBody>
      </p:sp>
      <p:sp>
        <p:nvSpPr>
          <p:cNvPr id="1030" name="Rectangle 6"/>
          <p:cNvSpPr>
            <a:spLocks noGrp="1" noChangeArrowheads="1"/>
          </p:cNvSpPr>
          <p:nvPr>
            <p:ph type="sldNum" sz="quarter" idx="4"/>
          </p:nvPr>
        </p:nvSpPr>
        <p:spPr bwMode="auto">
          <a:xfrm>
            <a:off x="8763000" y="6610350"/>
            <a:ext cx="381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eaLnBrk="1" hangingPunct="1">
              <a:lnSpc>
                <a:spcPct val="100000"/>
              </a:lnSpc>
              <a:spcBef>
                <a:spcPct val="0"/>
              </a:spcBef>
              <a:buClrTx/>
              <a:buSzTx/>
              <a:buFontTx/>
              <a:buNone/>
            </a:pPr>
            <a:fld id="{17B7130C-E669-8449-B8BD-1E6F95B98B02}" type="slidenum">
              <a:rPr lang="en-US" b="0" smtClean="0">
                <a:solidFill>
                  <a:srgbClr val="000000"/>
                </a:solidFill>
                <a:latin typeface="Arial" charset="0"/>
                <a:ea typeface="ＭＳ Ｐゴシック" charset="0"/>
              </a:rPr>
              <a:pPr eaLnBrk="1" hangingPunct="1">
                <a:lnSpc>
                  <a:spcPct val="100000"/>
                </a:lnSpc>
                <a:spcBef>
                  <a:spcPct val="0"/>
                </a:spcBef>
                <a:buClrTx/>
                <a:buSzTx/>
                <a:buFontTx/>
                <a:buNone/>
              </a:pPr>
              <a:t>‹#›</a:t>
            </a:fld>
            <a:endParaRPr lang="en-US" b="0"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val="3344848268"/>
      </p:ext>
    </p:extLst>
  </p:cSld>
  <p:clrMap bg1="lt1" tx1="dk1" bg2="lt2" tx2="dk2" accent1="accent1" accent2="accent2" accent3="accent3" accent4="accent4" accent5="accent5" accent6="accent6" hlink="hlink" folHlink="folHlink"/>
  <p:sldLayoutIdLst>
    <p:sldLayoutId id="2147484007" r:id="rId1"/>
    <p:sldLayoutId id="2147484008" r:id="rId2"/>
    <p:sldLayoutId id="2147484009" r:id="rId3"/>
    <p:sldLayoutId id="2147484010" r:id="rId4"/>
    <p:sldLayoutId id="2147484011" r:id="rId5"/>
    <p:sldLayoutId id="2147484012" r:id="rId6"/>
    <p:sldLayoutId id="2147484013" r:id="rId7"/>
    <p:sldLayoutId id="2147484014" r:id="rId8"/>
    <p:sldLayoutId id="2147484015" r:id="rId9"/>
    <p:sldLayoutId id="2147484016" r:id="rId10"/>
    <p:sldLayoutId id="2147484017" r:id="rId11"/>
  </p:sldLayoutIdLst>
  <p:hf hdr="0" dt="0"/>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pitchFamily="34" charset="0"/>
          <a:ea typeface="ＭＳ Ｐゴシック" charset="0"/>
        </a:defRPr>
      </a:lvl2pPr>
      <a:lvl3pPr algn="ctr" rtl="0" eaLnBrk="0" fontAlgn="base" hangingPunct="0">
        <a:spcBef>
          <a:spcPct val="0"/>
        </a:spcBef>
        <a:spcAft>
          <a:spcPct val="0"/>
        </a:spcAft>
        <a:defRPr sz="4400">
          <a:solidFill>
            <a:schemeClr val="tx2"/>
          </a:solidFill>
          <a:latin typeface="Arial" pitchFamily="34" charset="0"/>
          <a:ea typeface="ＭＳ Ｐゴシック" charset="0"/>
        </a:defRPr>
      </a:lvl3pPr>
      <a:lvl4pPr algn="ctr" rtl="0" eaLnBrk="0" fontAlgn="base" hangingPunct="0">
        <a:spcBef>
          <a:spcPct val="0"/>
        </a:spcBef>
        <a:spcAft>
          <a:spcPct val="0"/>
        </a:spcAft>
        <a:defRPr sz="4400">
          <a:solidFill>
            <a:schemeClr val="tx2"/>
          </a:solidFill>
          <a:latin typeface="Arial" pitchFamily="34" charset="0"/>
          <a:ea typeface="ＭＳ Ｐゴシック" charset="0"/>
        </a:defRPr>
      </a:lvl4pPr>
      <a:lvl5pPr algn="ctr" rtl="0" eaLnBrk="0" fontAlgn="base" hangingPunct="0">
        <a:spcBef>
          <a:spcPct val="0"/>
        </a:spcBef>
        <a:spcAft>
          <a:spcPct val="0"/>
        </a:spcAft>
        <a:defRPr sz="4400">
          <a:solidFill>
            <a:schemeClr val="tx2"/>
          </a:solidFill>
          <a:latin typeface="Arial" pitchFamily="34" charset="0"/>
          <a:ea typeface="ＭＳ Ｐゴシック"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defRPr>
            </a:lvl1pPr>
          </a:lstStyle>
          <a:p>
            <a:pPr eaLnBrk="1" hangingPunct="1">
              <a:lnSpc>
                <a:spcPct val="100000"/>
              </a:lnSpc>
              <a:spcBef>
                <a:spcPct val="0"/>
              </a:spcBef>
              <a:buClrTx/>
              <a:buSzTx/>
              <a:buFontTx/>
              <a:buNone/>
              <a:defRPr/>
            </a:pPr>
            <a:endParaRPr lang="en-US" b="0">
              <a:solidFill>
                <a:srgbClr val="000000"/>
              </a:solidFill>
            </a:endParaRPr>
          </a:p>
        </p:txBody>
      </p:sp>
      <p:sp>
        <p:nvSpPr>
          <p:cNvPr id="1029" name="Rectangle 5"/>
          <p:cNvSpPr>
            <a:spLocks noGrp="1" noChangeArrowheads="1"/>
          </p:cNvSpPr>
          <p:nvPr>
            <p:ph type="ftr" sz="quarter" idx="3"/>
          </p:nvPr>
        </p:nvSpPr>
        <p:spPr bwMode="auto">
          <a:xfrm>
            <a:off x="-228600" y="6553200"/>
            <a:ext cx="16764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pitchFamily="34" charset="0"/>
              </a:defRPr>
            </a:lvl1pPr>
          </a:lstStyle>
          <a:p>
            <a:pPr eaLnBrk="1" hangingPunct="1">
              <a:lnSpc>
                <a:spcPct val="100000"/>
              </a:lnSpc>
              <a:spcBef>
                <a:spcPct val="0"/>
              </a:spcBef>
              <a:buClrTx/>
              <a:buSzTx/>
              <a:buFontTx/>
              <a:buNone/>
              <a:defRPr/>
            </a:pPr>
            <a:r>
              <a:rPr lang="en-US" b="0">
                <a:solidFill>
                  <a:srgbClr val="000000"/>
                </a:solidFill>
              </a:rPr>
              <a:t>W. Riegler/CERN</a:t>
            </a:r>
          </a:p>
        </p:txBody>
      </p:sp>
      <p:sp>
        <p:nvSpPr>
          <p:cNvPr id="1030" name="Rectangle 6"/>
          <p:cNvSpPr>
            <a:spLocks noGrp="1" noChangeArrowheads="1"/>
          </p:cNvSpPr>
          <p:nvPr>
            <p:ph type="sldNum" sz="quarter" idx="4"/>
          </p:nvPr>
        </p:nvSpPr>
        <p:spPr bwMode="auto">
          <a:xfrm>
            <a:off x="8763000" y="6610350"/>
            <a:ext cx="381000" cy="247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pitchFamily="34" charset="0"/>
              </a:defRPr>
            </a:lvl1pPr>
          </a:lstStyle>
          <a:p>
            <a:pPr eaLnBrk="1" hangingPunct="1">
              <a:lnSpc>
                <a:spcPct val="100000"/>
              </a:lnSpc>
              <a:spcBef>
                <a:spcPct val="0"/>
              </a:spcBef>
              <a:buClrTx/>
              <a:buSzTx/>
              <a:buFontTx/>
              <a:buNone/>
              <a:defRPr/>
            </a:pPr>
            <a:fld id="{7F6888F8-B3D6-4D2D-84A2-263411AE308C}" type="slidenum">
              <a:rPr lang="en-US" b="0">
                <a:solidFill>
                  <a:srgbClr val="000000"/>
                </a:solidFill>
              </a:rPr>
              <a:pPr eaLnBrk="1" hangingPunct="1">
                <a:lnSpc>
                  <a:spcPct val="100000"/>
                </a:lnSpc>
                <a:spcBef>
                  <a:spcPct val="0"/>
                </a:spcBef>
                <a:buClrTx/>
                <a:buSzTx/>
                <a:buFontTx/>
                <a:buNone/>
                <a:defRPr/>
              </a:pPr>
              <a:t>‹#›</a:t>
            </a:fld>
            <a:endParaRPr lang="en-US" b="0" dirty="0">
              <a:solidFill>
                <a:srgbClr val="000000"/>
              </a:solidFill>
            </a:endParaRPr>
          </a:p>
        </p:txBody>
      </p:sp>
    </p:spTree>
    <p:extLst>
      <p:ext uri="{BB962C8B-B14F-4D97-AF65-F5344CB8AC3E}">
        <p14:creationId xmlns:p14="http://schemas.microsoft.com/office/powerpoint/2010/main" val="2008920005"/>
      </p:ext>
    </p:extLst>
  </p:cSld>
  <p:clrMap bg1="lt1" tx1="dk1" bg2="lt2" tx2="dk2" accent1="accent1" accent2="accent2" accent3="accent3" accent4="accent4" accent5="accent5" accent6="accent6" hlink="hlink" folHlink="folHlink"/>
  <p:sldLayoutIdLst>
    <p:sldLayoutId id="2147484019" r:id="rId1"/>
    <p:sldLayoutId id="2147484020" r:id="rId2"/>
    <p:sldLayoutId id="2147484021" r:id="rId3"/>
    <p:sldLayoutId id="2147484022" r:id="rId4"/>
    <p:sldLayoutId id="2147484023" r:id="rId5"/>
    <p:sldLayoutId id="2147484024" r:id="rId6"/>
    <p:sldLayoutId id="2147484025" r:id="rId7"/>
    <p:sldLayoutId id="2147484026" r:id="rId8"/>
    <p:sldLayoutId id="2147484027" r:id="rId9"/>
    <p:sldLayoutId id="2147484028" r:id="rId10"/>
    <p:sldLayoutId id="2147484029" r:id="rId11"/>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7.jpeg"/><Relationship Id="rId3"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9.xml"/><Relationship Id="rId2" Type="http://schemas.openxmlformats.org/officeDocument/2006/relationships/image" Target="../media/image19.wmf"/></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1" Type="http://schemas.openxmlformats.org/officeDocument/2006/relationships/slideLayout" Target="../slideLayouts/slideLayout29.xml"/><Relationship Id="rId2" Type="http://schemas.openxmlformats.org/officeDocument/2006/relationships/image" Target="../media/image19.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7.jpeg"/><Relationship Id="rId3"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9.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0.jpeg"/><Relationship Id="rId3"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2.png"/><Relationship Id="rId3"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4.png"/><Relationship Id="rId3"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4.png"/><Relationship Id="rId3" Type="http://schemas.openxmlformats.org/officeDocument/2006/relationships/image" Target="../media/image3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6.wmf"/><Relationship Id="rId3" Type="http://schemas.openxmlformats.org/officeDocument/2006/relationships/image" Target="../media/image3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38.wmf"/><Relationship Id="rId3" Type="http://schemas.openxmlformats.org/officeDocument/2006/relationships/image" Target="../media/image39.wmf"/></Relationships>
</file>

<file path=ppt/slides/_rels/slide23.xml.rels><?xml version="1.0" encoding="UTF-8" standalone="yes"?>
<Relationships xmlns="http://schemas.openxmlformats.org/package/2006/relationships"><Relationship Id="rId11" Type="http://schemas.openxmlformats.org/officeDocument/2006/relationships/oleObject" Target="../embeddings/oleObject9.bin"/><Relationship Id="rId12" Type="http://schemas.openxmlformats.org/officeDocument/2006/relationships/image" Target="../media/image44.png"/><Relationship Id="rId13" Type="http://schemas.openxmlformats.org/officeDocument/2006/relationships/oleObject" Target="../embeddings/oleObject10.bin"/><Relationship Id="rId14" Type="http://schemas.openxmlformats.org/officeDocument/2006/relationships/image" Target="../media/image45.png"/><Relationship Id="rId15" Type="http://schemas.openxmlformats.org/officeDocument/2006/relationships/image" Target="../media/image39.wmf"/><Relationship Id="rId1" Type="http://schemas.openxmlformats.org/officeDocument/2006/relationships/vmlDrawing" Target="../drawings/vmlDrawing2.vml"/><Relationship Id="rId2" Type="http://schemas.openxmlformats.org/officeDocument/2006/relationships/slideLayout" Target="../slideLayouts/slideLayout29.xml"/><Relationship Id="rId3" Type="http://schemas.openxmlformats.org/officeDocument/2006/relationships/oleObject" Target="../embeddings/oleObject5.bin"/><Relationship Id="rId4" Type="http://schemas.openxmlformats.org/officeDocument/2006/relationships/image" Target="../media/image40.png"/><Relationship Id="rId5" Type="http://schemas.openxmlformats.org/officeDocument/2006/relationships/oleObject" Target="../embeddings/oleObject6.bin"/><Relationship Id="rId6" Type="http://schemas.openxmlformats.org/officeDocument/2006/relationships/image" Target="../media/image41.png"/><Relationship Id="rId7" Type="http://schemas.openxmlformats.org/officeDocument/2006/relationships/oleObject" Target="../embeddings/oleObject7.bin"/><Relationship Id="rId8" Type="http://schemas.openxmlformats.org/officeDocument/2006/relationships/image" Target="../media/image42.png"/><Relationship Id="rId9" Type="http://schemas.openxmlformats.org/officeDocument/2006/relationships/oleObject" Target="../embeddings/oleObject8.bin"/><Relationship Id="rId10"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7.jpeg"/><Relationship Id="rId4" Type="http://schemas.openxmlformats.org/officeDocument/2006/relationships/image" Target="../media/image48.jpeg"/><Relationship Id="rId1" Type="http://schemas.openxmlformats.org/officeDocument/2006/relationships/slideLayout" Target="../slideLayouts/slideLayout29.xml"/><Relationship Id="rId2" Type="http://schemas.openxmlformats.org/officeDocument/2006/relationships/image" Target="../media/image46.jpeg"/></Relationships>
</file>

<file path=ppt/slides/_rels/slide25.xml.rels><?xml version="1.0" encoding="UTF-8" standalone="yes"?>
<Relationships xmlns="http://schemas.openxmlformats.org/package/2006/relationships"><Relationship Id="rId3" Type="http://schemas.openxmlformats.org/officeDocument/2006/relationships/image" Target="../media/image50.jpeg"/><Relationship Id="rId4" Type="http://schemas.openxmlformats.org/officeDocument/2006/relationships/image" Target="../media/image51.png"/><Relationship Id="rId1" Type="http://schemas.openxmlformats.org/officeDocument/2006/relationships/slideLayout" Target="../slideLayouts/slideLayout29.xml"/><Relationship Id="rId2" Type="http://schemas.openxmlformats.org/officeDocument/2006/relationships/image" Target="../media/image49.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52.png"/><Relationship Id="rId3" Type="http://schemas.openxmlformats.org/officeDocument/2006/relationships/image" Target="../media/image53.pn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1" Type="http://schemas.openxmlformats.org/officeDocument/2006/relationships/slideLayout" Target="../slideLayouts/slideLayout29.xml"/><Relationship Id="rId2" Type="http://schemas.openxmlformats.org/officeDocument/2006/relationships/image" Target="../media/image39.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56.png"/><Relationship Id="rId3" Type="http://schemas.openxmlformats.org/officeDocument/2006/relationships/image" Target="../media/image57.jpeg"/></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oleObject" Target="../embeddings/oleObject11.bin"/><Relationship Id="rId5" Type="http://schemas.openxmlformats.org/officeDocument/2006/relationships/image" Target="../media/image58.wmf"/><Relationship Id="rId1" Type="http://schemas.openxmlformats.org/officeDocument/2006/relationships/vmlDrawing" Target="../drawings/vmlDrawing3.vml"/><Relationship Id="rId2"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Layout" Target="../slideLayouts/slideLayout29.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60.jpeg"/></Relationships>
</file>

<file path=ppt/slides/_rels/slide31.xml.rels><?xml version="1.0" encoding="UTF-8" standalone="yes"?>
<Relationships xmlns="http://schemas.openxmlformats.org/package/2006/relationships"><Relationship Id="rId3" Type="http://schemas.openxmlformats.org/officeDocument/2006/relationships/image" Target="../media/image62.jpeg"/><Relationship Id="rId4" Type="http://schemas.openxmlformats.org/officeDocument/2006/relationships/image" Target="../media/image63.jpeg"/><Relationship Id="rId1" Type="http://schemas.openxmlformats.org/officeDocument/2006/relationships/slideLayout" Target="../slideLayouts/slideLayout29.xml"/><Relationship Id="rId2" Type="http://schemas.openxmlformats.org/officeDocument/2006/relationships/image" Target="../media/image61.jpeg"/></Relationships>
</file>

<file path=ppt/slides/_rels/slide32.xml.rels><?xml version="1.0" encoding="UTF-8" standalone="yes"?>
<Relationships xmlns="http://schemas.openxmlformats.org/package/2006/relationships"><Relationship Id="rId3" Type="http://schemas.openxmlformats.org/officeDocument/2006/relationships/image" Target="../media/image65.jpeg"/><Relationship Id="rId4" Type="http://schemas.openxmlformats.org/officeDocument/2006/relationships/image" Target="../media/image66.jpeg"/><Relationship Id="rId1" Type="http://schemas.openxmlformats.org/officeDocument/2006/relationships/slideLayout" Target="../slideLayouts/slideLayout29.xml"/><Relationship Id="rId2" Type="http://schemas.openxmlformats.org/officeDocument/2006/relationships/image" Target="../media/image6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67.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68.png"/><Relationship Id="rId3" Type="http://schemas.openxmlformats.org/officeDocument/2006/relationships/image" Target="../media/image6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70.jpeg"/></Relationships>
</file>

<file path=ppt/slides/_rels/slide36.xml.rels><?xml version="1.0" encoding="UTF-8" standalone="yes"?>
<Relationships xmlns="http://schemas.openxmlformats.org/package/2006/relationships"><Relationship Id="rId3" Type="http://schemas.openxmlformats.org/officeDocument/2006/relationships/image" Target="../media/image72.jpeg"/><Relationship Id="rId4" Type="http://schemas.openxmlformats.org/officeDocument/2006/relationships/image" Target="../media/image73.jpeg"/><Relationship Id="rId5" Type="http://schemas.openxmlformats.org/officeDocument/2006/relationships/image" Target="../media/image74.jpeg"/><Relationship Id="rId1" Type="http://schemas.openxmlformats.org/officeDocument/2006/relationships/slideLayout" Target="../slideLayouts/slideLayout29.xml"/><Relationship Id="rId2" Type="http://schemas.openxmlformats.org/officeDocument/2006/relationships/image" Target="../media/image71.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1.png"/><Relationship Id="rId1" Type="http://schemas.openxmlformats.org/officeDocument/2006/relationships/slideLayout" Target="../slideLayouts/slideLayout40.xml"/><Relationship Id="rId2" Type="http://schemas.openxmlformats.org/officeDocument/2006/relationships/hyperlink" Target="http://upload.wikimedia.org/wikipedia/commons/4/4b/B%C3%A4ndermodell-Potentialt%C3%B6pfe.png"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hyperlink" Target="http://upload.wikimedia.org/wikipedia/commons/4/4b/B%C3%A4ndermodell-Potentialt%C3%B6pfe.png" TargetMode="External"/><Relationship Id="rId3" Type="http://schemas.openxmlformats.org/officeDocument/2006/relationships/image" Target="../media/image7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6.png"/><Relationship Id="rId3"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hyperlink" Target="http://upload.wikimedia.org/wikipedia/commons/4/4b/B%C3%A4ndermodell-Potentialt%C3%B6pfe.png" TargetMode="External"/><Relationship Id="rId3" Type="http://schemas.openxmlformats.org/officeDocument/2006/relationships/image" Target="../media/image7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hyperlink" Target="http://upload.wikimedia.org/wikipedia/commons/4/4b/B%C3%A4ndermodell-Potentialt%C3%B6pfe.png" TargetMode="External"/><Relationship Id="rId3" Type="http://schemas.openxmlformats.org/officeDocument/2006/relationships/image" Target="../media/image7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7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7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7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80.png"/></Relationships>
</file>

<file path=ppt/slides/_rels/slide46.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5" Type="http://schemas.openxmlformats.org/officeDocument/2006/relationships/image" Target="../media/image84.png"/><Relationship Id="rId1" Type="http://schemas.openxmlformats.org/officeDocument/2006/relationships/slideLayout" Target="../slideLayouts/slideLayout40.xml"/><Relationship Id="rId2" Type="http://schemas.openxmlformats.org/officeDocument/2006/relationships/image" Target="../media/image8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8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7.wmf"/><Relationship Id="rId3"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2.bin"/><Relationship Id="rId4" Type="http://schemas.openxmlformats.org/officeDocument/2006/relationships/image" Target="../media/image86.wmf"/><Relationship Id="rId5" Type="http://schemas.openxmlformats.org/officeDocument/2006/relationships/image" Target="../media/image87.png"/><Relationship Id="rId1" Type="http://schemas.openxmlformats.org/officeDocument/2006/relationships/vmlDrawing" Target="../drawings/vmlDrawing4.vml"/><Relationship Id="rId2" Type="http://schemas.openxmlformats.org/officeDocument/2006/relationships/slideLayout" Target="../slideLayouts/slideLayout4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88.png"/><Relationship Id="rId3" Type="http://schemas.openxmlformats.org/officeDocument/2006/relationships/image" Target="../media/image89.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90.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91.jpeg"/><Relationship Id="rId3" Type="http://schemas.openxmlformats.org/officeDocument/2006/relationships/image" Target="../media/image92.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6.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jpeg"/><Relationship Id="rId1" Type="http://schemas.openxmlformats.org/officeDocument/2006/relationships/slideLayout" Target="../slideLayouts/slideLayout40.xml"/><Relationship Id="rId2" Type="http://schemas.openxmlformats.org/officeDocument/2006/relationships/image" Target="../media/image93.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hep1.physik.uni-bonn.de/javasc%23ipt:close();" TargetMode="External"/><Relationship Id="rId3" Type="http://schemas.openxmlformats.org/officeDocument/2006/relationships/image" Target="../media/image96.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97.png"/><Relationship Id="rId3" Type="http://schemas.openxmlformats.org/officeDocument/2006/relationships/image" Target="../media/image98.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image" Target="../media/image9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9.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100.png"/><Relationship Id="rId3" Type="http://schemas.openxmlformats.org/officeDocument/2006/relationships/image" Target="../media/image101.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102.jpeg"/><Relationship Id="rId3" Type="http://schemas.openxmlformats.org/officeDocument/2006/relationships/image" Target="../media/image103.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104.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105.jpeg"/><Relationship Id="rId3" Type="http://schemas.openxmlformats.org/officeDocument/2006/relationships/image" Target="../media/image106.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107.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108.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109.png"/><Relationship Id="rId3" Type="http://schemas.openxmlformats.org/officeDocument/2006/relationships/image" Target="../media/image110.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111.png"/><Relationship Id="rId3" Type="http://schemas.openxmlformats.org/officeDocument/2006/relationships/image" Target="../media/image1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0.png"/><Relationship Id="rId3" Type="http://schemas.openxmlformats.org/officeDocument/2006/relationships/image" Target="../media/image11.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71.xml.rels><?xml version="1.0" encoding="UTF-8" standalone="yes"?>
<Relationships xmlns="http://schemas.openxmlformats.org/package/2006/relationships"><Relationship Id="rId3" Type="http://schemas.openxmlformats.org/officeDocument/2006/relationships/image" Target="../media/image114.png"/><Relationship Id="rId4" Type="http://schemas.openxmlformats.org/officeDocument/2006/relationships/image" Target="../media/image115.png"/><Relationship Id="rId5" Type="http://schemas.openxmlformats.org/officeDocument/2006/relationships/image" Target="../media/image116.png"/><Relationship Id="rId1" Type="http://schemas.openxmlformats.org/officeDocument/2006/relationships/slideLayout" Target="../slideLayouts/slideLayout40.xml"/><Relationship Id="rId2" Type="http://schemas.openxmlformats.org/officeDocument/2006/relationships/image" Target="../media/image113.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117.jpeg"/><Relationship Id="rId3" Type="http://schemas.openxmlformats.org/officeDocument/2006/relationships/image" Target="../media/image118.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3.png"/><Relationship Id="rId5" Type="http://schemas.openxmlformats.org/officeDocument/2006/relationships/oleObject" Target="../embeddings/oleObject2.bin"/><Relationship Id="rId6" Type="http://schemas.openxmlformats.org/officeDocument/2006/relationships/image" Target="../media/image14.png"/><Relationship Id="rId7" Type="http://schemas.openxmlformats.org/officeDocument/2006/relationships/oleObject" Target="../embeddings/oleObject3.bin"/><Relationship Id="rId8" Type="http://schemas.openxmlformats.org/officeDocument/2006/relationships/image" Target="../media/image15.wmf"/><Relationship Id="rId9" Type="http://schemas.openxmlformats.org/officeDocument/2006/relationships/oleObject" Target="../embeddings/oleObject4.bin"/><Relationship Id="rId10" Type="http://schemas.openxmlformats.org/officeDocument/2006/relationships/image" Target="../media/image16.wmf"/><Relationship Id="rId1" Type="http://schemas.openxmlformats.org/officeDocument/2006/relationships/vmlDrawing" Target="../drawings/vmlDrawing1.vml"/><Relationship Id="rId2"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1"/>
          </p:nvPr>
        </p:nvSpPr>
        <p:spPr>
          <a:noFill/>
        </p:spPr>
        <p:txBody>
          <a:bodyPr/>
          <a:lstStyle/>
          <a:p>
            <a:fld id="{32BB7A67-9E1A-4230-B1C1-9D22731CCCC1}" type="slidenum">
              <a:rPr lang="en-US" smtClean="0">
                <a:solidFill>
                  <a:srgbClr val="000000"/>
                </a:solidFill>
              </a:rPr>
              <a:pPr/>
              <a:t>1</a:t>
            </a:fld>
            <a:endParaRPr lang="en-US" smtClean="0">
              <a:solidFill>
                <a:srgbClr val="000000"/>
              </a:solidFill>
            </a:endParaRPr>
          </a:p>
        </p:txBody>
      </p:sp>
      <p:sp>
        <p:nvSpPr>
          <p:cNvPr id="3075" name="Footer Placeholder 5"/>
          <p:cNvSpPr>
            <a:spLocks noGrp="1"/>
          </p:cNvSpPr>
          <p:nvPr>
            <p:ph type="ftr" sz="quarter" idx="12"/>
          </p:nvPr>
        </p:nvSpPr>
        <p:spPr/>
        <p:txBody>
          <a:bodyPr/>
          <a:lstStyle/>
          <a:p>
            <a:pPr>
              <a:defRPr/>
            </a:pPr>
            <a:r>
              <a:rPr lang="en-US" smtClean="0">
                <a:solidFill>
                  <a:srgbClr val="000000"/>
                </a:solidFill>
                <a:latin typeface="Arial"/>
              </a:rPr>
              <a:t>W. Riegler/CERN</a:t>
            </a:r>
          </a:p>
        </p:txBody>
      </p:sp>
      <p:sp>
        <p:nvSpPr>
          <p:cNvPr id="4100" name="Rectangle 4"/>
          <p:cNvSpPr>
            <a:spLocks noGrp="1" noChangeArrowheads="1"/>
          </p:cNvSpPr>
          <p:nvPr>
            <p:ph type="title" idx="4294967295"/>
          </p:nvPr>
        </p:nvSpPr>
        <p:spPr>
          <a:xfrm>
            <a:off x="0" y="1371600"/>
            <a:ext cx="9144000" cy="838200"/>
          </a:xfrm>
          <a:noFill/>
        </p:spPr>
        <p:txBody>
          <a:bodyPr/>
          <a:lstStyle/>
          <a:p>
            <a:r>
              <a:rPr lang="en-US" dirty="0" smtClean="0">
                <a:effectLst/>
              </a:rPr>
              <a:t>Instrumentation in HEP</a:t>
            </a:r>
          </a:p>
        </p:txBody>
      </p:sp>
      <p:sp>
        <p:nvSpPr>
          <p:cNvPr id="3077" name="Text Box 9"/>
          <p:cNvSpPr txBox="1">
            <a:spLocks noChangeArrowheads="1"/>
          </p:cNvSpPr>
          <p:nvPr/>
        </p:nvSpPr>
        <p:spPr bwMode="auto">
          <a:xfrm>
            <a:off x="0" y="2971800"/>
            <a:ext cx="9144000" cy="342274"/>
          </a:xfrm>
          <a:prstGeom prst="rect">
            <a:avLst/>
          </a:prstGeom>
          <a:noFill/>
          <a:ln w="9525">
            <a:noFill/>
            <a:miter lim="800000"/>
            <a:headEnd/>
            <a:tailEnd/>
          </a:ln>
        </p:spPr>
        <p:txBody>
          <a:bodyPr lIns="92075" tIns="46038" rIns="92075" bIns="46038">
            <a:spAutoFit/>
          </a:bodyPr>
          <a:lstStyle/>
          <a:p>
            <a:pPr algn="ctr">
              <a:defRPr/>
            </a:pPr>
            <a:r>
              <a:rPr lang="en-US" sz="1800" dirty="0">
                <a:solidFill>
                  <a:srgbClr val="000000"/>
                </a:solidFill>
              </a:rPr>
              <a:t> </a:t>
            </a:r>
            <a:r>
              <a:rPr lang="en-US" sz="1600" dirty="0" smtClean="0">
                <a:solidFill>
                  <a:srgbClr val="000000"/>
                </a:solidFill>
              </a:rPr>
              <a:t>Werner </a:t>
            </a:r>
            <a:r>
              <a:rPr lang="en-US" sz="1600" dirty="0">
                <a:solidFill>
                  <a:srgbClr val="000000"/>
                </a:solidFill>
              </a:rPr>
              <a:t>Riegler, CERN,  </a:t>
            </a:r>
            <a:r>
              <a:rPr lang="en-US" sz="1400" dirty="0">
                <a:solidFill>
                  <a:srgbClr val="009D00"/>
                </a:solidFill>
              </a:rPr>
              <a:t>werner.riegler@cern.ch</a:t>
            </a:r>
          </a:p>
        </p:txBody>
      </p:sp>
      <p:sp>
        <p:nvSpPr>
          <p:cNvPr id="6" name="Text Box 9"/>
          <p:cNvSpPr txBox="1">
            <a:spLocks noChangeArrowheads="1"/>
          </p:cNvSpPr>
          <p:nvPr/>
        </p:nvSpPr>
        <p:spPr bwMode="auto">
          <a:xfrm>
            <a:off x="0" y="2209800"/>
            <a:ext cx="9144000" cy="641843"/>
          </a:xfrm>
          <a:prstGeom prst="rect">
            <a:avLst/>
          </a:prstGeom>
          <a:noFill/>
          <a:ln w="9525">
            <a:noFill/>
            <a:miter lim="800000"/>
            <a:headEnd/>
            <a:tailEnd/>
          </a:ln>
        </p:spPr>
        <p:txBody>
          <a:bodyPr lIns="92075" tIns="46038" rIns="92075" bIns="46038">
            <a:spAutoFit/>
          </a:bodyPr>
          <a:lstStyle/>
          <a:p>
            <a:pPr algn="ctr">
              <a:defRPr/>
            </a:pPr>
            <a:r>
              <a:rPr lang="en-US" sz="1800" dirty="0">
                <a:solidFill>
                  <a:srgbClr val="000000"/>
                </a:solidFill>
              </a:rPr>
              <a:t> </a:t>
            </a:r>
            <a:r>
              <a:rPr lang="en-US" sz="1600" dirty="0" smtClean="0">
                <a:solidFill>
                  <a:srgbClr val="000090"/>
                </a:solidFill>
              </a:rPr>
              <a:t>EIROFORUM School of Instrumentation</a:t>
            </a:r>
          </a:p>
          <a:p>
            <a:pPr algn="ctr">
              <a:defRPr/>
            </a:pPr>
            <a:r>
              <a:rPr lang="en-US" sz="1600" smtClean="0">
                <a:solidFill>
                  <a:srgbClr val="000090"/>
                </a:solidFill>
              </a:rPr>
              <a:t>June </a:t>
            </a:r>
            <a:r>
              <a:rPr lang="en-US" sz="1600" smtClean="0">
                <a:solidFill>
                  <a:srgbClr val="000090"/>
                </a:solidFill>
              </a:rPr>
              <a:t>20</a:t>
            </a:r>
            <a:r>
              <a:rPr lang="en-US" sz="1600" smtClean="0">
                <a:solidFill>
                  <a:srgbClr val="000090"/>
                </a:solidFill>
              </a:rPr>
              <a:t> 2017</a:t>
            </a:r>
            <a:endParaRPr lang="en-US" sz="1400" dirty="0">
              <a:solidFill>
                <a:srgbClr val="000090"/>
              </a:solidFill>
            </a:endParaRPr>
          </a:p>
        </p:txBody>
      </p:sp>
    </p:spTree>
    <p:extLst>
      <p:ext uri="{BB962C8B-B14F-4D97-AF65-F5344CB8AC3E}">
        <p14:creationId xmlns:p14="http://schemas.microsoft.com/office/powerpoint/2010/main" val="42008761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ChangeArrowheads="1"/>
          </p:cNvSpPr>
          <p:nvPr/>
        </p:nvSpPr>
        <p:spPr bwMode="auto">
          <a:xfrm>
            <a:off x="381000" y="304800"/>
            <a:ext cx="7924800" cy="584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800" smtClean="0">
                <a:solidFill>
                  <a:srgbClr val="FF0000"/>
                </a:solidFill>
                <a:latin typeface="Arial" charset="0"/>
                <a:ea typeface="ＭＳ Ｐゴシック" charset="0"/>
              </a:rPr>
              <a:t>Detectors based on Registration of Ionization: Tracking in Gas and Solid State Detectors</a:t>
            </a:r>
          </a:p>
          <a:p>
            <a:pPr eaLnBrk="1" hangingPunct="1">
              <a:lnSpc>
                <a:spcPct val="100000"/>
              </a:lnSpc>
              <a:spcBef>
                <a:spcPct val="0"/>
              </a:spcBef>
              <a:buClrTx/>
              <a:buSzTx/>
              <a:buFontTx/>
              <a:buNone/>
            </a:pPr>
            <a:endParaRPr lang="en-US" sz="1800" smtClean="0">
              <a:solidFill>
                <a:srgbClr val="FF0000"/>
              </a:solidFill>
              <a:latin typeface="Arial" charset="0"/>
              <a:ea typeface="ＭＳ Ｐゴシック" charset="0"/>
            </a:endParaRPr>
          </a:p>
          <a:p>
            <a:pPr eaLnBrk="1" hangingPunct="1">
              <a:lnSpc>
                <a:spcPct val="100000"/>
              </a:lnSpc>
              <a:spcBef>
                <a:spcPct val="0"/>
              </a:spcBef>
              <a:buClrTx/>
              <a:buSzTx/>
              <a:buFontTx/>
              <a:buNone/>
            </a:pPr>
            <a:r>
              <a:rPr lang="en-US" sz="1600" smtClean="0">
                <a:solidFill>
                  <a:srgbClr val="333399"/>
                </a:solidFill>
                <a:latin typeface="Arial" charset="0"/>
                <a:ea typeface="ＭＳ Ｐゴシック" charset="0"/>
              </a:rPr>
              <a:t>Charged particles leave a trail of ions (and excited atoms) along their path: Electron-Ion pairs in gases and liquids, electron hole pairs in solids.</a:t>
            </a:r>
          </a:p>
          <a:p>
            <a:pPr eaLnBrk="1" hangingPunct="1">
              <a:lnSpc>
                <a:spcPct val="100000"/>
              </a:lnSpc>
              <a:spcBef>
                <a:spcPct val="0"/>
              </a:spcBef>
              <a:buClrTx/>
              <a:buSzTx/>
              <a:buFontTx/>
              <a:buNone/>
            </a:pPr>
            <a:endParaRPr lang="en-US" sz="1600" smtClean="0">
              <a:solidFill>
                <a:srgbClr val="333399"/>
              </a:solidFill>
              <a:latin typeface="Arial" charset="0"/>
              <a:ea typeface="ＭＳ Ｐゴシック" charset="0"/>
            </a:endParaRPr>
          </a:p>
          <a:p>
            <a:pPr eaLnBrk="1" hangingPunct="1">
              <a:lnSpc>
                <a:spcPct val="100000"/>
              </a:lnSpc>
              <a:spcBef>
                <a:spcPct val="0"/>
              </a:spcBef>
              <a:buClrTx/>
              <a:buSzTx/>
              <a:buFontTx/>
              <a:buNone/>
            </a:pPr>
            <a:r>
              <a:rPr lang="en-US" sz="1600" smtClean="0">
                <a:solidFill>
                  <a:srgbClr val="009900"/>
                </a:solidFill>
                <a:latin typeface="Arial" charset="0"/>
                <a:ea typeface="ＭＳ Ｐゴシック" charset="0"/>
              </a:rPr>
              <a:t>The produced charges can be registered </a:t>
            </a:r>
            <a:r>
              <a:rPr lang="en-US" sz="1600" smtClean="0">
                <a:solidFill>
                  <a:srgbClr val="009900"/>
                </a:solidFill>
                <a:latin typeface="Arial" charset="0"/>
                <a:ea typeface="ＭＳ Ｐゴシック" charset="0"/>
                <a:sym typeface="Wingdings" charset="0"/>
              </a:rPr>
              <a:t> Position measurement  Tracking Detectors.</a:t>
            </a:r>
            <a:endParaRPr lang="en-US" sz="1600" smtClean="0">
              <a:solidFill>
                <a:srgbClr val="009900"/>
              </a:solidFill>
              <a:latin typeface="Arial" charset="0"/>
              <a:ea typeface="ＭＳ Ｐゴシック" charset="0"/>
            </a:endParaRPr>
          </a:p>
          <a:p>
            <a:pPr eaLnBrk="1" hangingPunct="1">
              <a:lnSpc>
                <a:spcPct val="100000"/>
              </a:lnSpc>
              <a:spcBef>
                <a:spcPct val="0"/>
              </a:spcBef>
              <a:buClrTx/>
              <a:buSzTx/>
              <a:buFontTx/>
              <a:buNone/>
            </a:pPr>
            <a:endParaRPr lang="en-US" sz="1600" smtClean="0">
              <a:solidFill>
                <a:srgbClr val="009900"/>
              </a:solidFill>
              <a:latin typeface="Arial" charset="0"/>
              <a:ea typeface="ＭＳ Ｐゴシック" charset="0"/>
              <a:sym typeface="Wingdings" charset="0"/>
            </a:endParaRPr>
          </a:p>
          <a:p>
            <a:pPr eaLnBrk="1" hangingPunct="1">
              <a:lnSpc>
                <a:spcPct val="100000"/>
              </a:lnSpc>
              <a:spcBef>
                <a:spcPct val="0"/>
              </a:spcBef>
              <a:buClrTx/>
              <a:buSzTx/>
              <a:buFontTx/>
              <a:buNone/>
            </a:pPr>
            <a:r>
              <a:rPr lang="en-US" sz="1600" smtClean="0">
                <a:solidFill>
                  <a:srgbClr val="333399"/>
                </a:solidFill>
                <a:latin typeface="Arial" charset="0"/>
                <a:ea typeface="ＭＳ Ｐゴシック" charset="0"/>
                <a:sym typeface="Wingdings" charset="0"/>
              </a:rPr>
              <a:t>Cloud Chamber: </a:t>
            </a:r>
            <a:r>
              <a:rPr lang="en-US" sz="1600" smtClean="0">
                <a:solidFill>
                  <a:srgbClr val="009900"/>
                </a:solidFill>
                <a:latin typeface="Arial" charset="0"/>
                <a:ea typeface="ＭＳ Ｐゴシック" charset="0"/>
                <a:sym typeface="Wingdings" charset="0"/>
              </a:rPr>
              <a:t>Charges create drops  photography.</a:t>
            </a:r>
          </a:p>
          <a:p>
            <a:pPr eaLnBrk="1" hangingPunct="1">
              <a:lnSpc>
                <a:spcPct val="100000"/>
              </a:lnSpc>
              <a:spcBef>
                <a:spcPct val="0"/>
              </a:spcBef>
              <a:buClrTx/>
              <a:buSzTx/>
              <a:buFontTx/>
              <a:buNone/>
            </a:pPr>
            <a:r>
              <a:rPr lang="en-US" sz="1600" smtClean="0">
                <a:solidFill>
                  <a:srgbClr val="333399"/>
                </a:solidFill>
                <a:latin typeface="Arial" charset="0"/>
                <a:ea typeface="ＭＳ Ｐゴシック" charset="0"/>
                <a:sym typeface="Wingdings" charset="0"/>
              </a:rPr>
              <a:t>Bubble Chamber: </a:t>
            </a:r>
            <a:r>
              <a:rPr lang="en-US" sz="1600" smtClean="0">
                <a:solidFill>
                  <a:srgbClr val="009900"/>
                </a:solidFill>
                <a:latin typeface="Arial" charset="0"/>
                <a:ea typeface="ＭＳ Ｐゴシック" charset="0"/>
                <a:sym typeface="Wingdings" charset="0"/>
              </a:rPr>
              <a:t>Charges create bubbles  photography.</a:t>
            </a:r>
          </a:p>
          <a:p>
            <a:pPr eaLnBrk="1" hangingPunct="1">
              <a:lnSpc>
                <a:spcPct val="100000"/>
              </a:lnSpc>
              <a:spcBef>
                <a:spcPct val="0"/>
              </a:spcBef>
              <a:buClrTx/>
              <a:buSzTx/>
              <a:buFontTx/>
              <a:buNone/>
            </a:pPr>
            <a:r>
              <a:rPr lang="en-US" sz="1600" smtClean="0">
                <a:solidFill>
                  <a:srgbClr val="333399"/>
                </a:solidFill>
                <a:latin typeface="Arial" charset="0"/>
                <a:ea typeface="ＭＳ Ｐゴシック" charset="0"/>
                <a:sym typeface="Wingdings" charset="0"/>
              </a:rPr>
              <a:t>Emulsion:</a:t>
            </a:r>
            <a:r>
              <a:rPr lang="en-US" sz="1600" smtClean="0">
                <a:solidFill>
                  <a:srgbClr val="009900"/>
                </a:solidFill>
                <a:latin typeface="Arial" charset="0"/>
                <a:ea typeface="ＭＳ Ｐゴシック" charset="0"/>
                <a:sym typeface="Wingdings" charset="0"/>
              </a:rPr>
              <a:t> Charges </a:t>
            </a:r>
            <a:r>
              <a:rPr lang="ja-JP" altLang="en-US" sz="1600" smtClean="0">
                <a:solidFill>
                  <a:srgbClr val="009900"/>
                </a:solidFill>
                <a:latin typeface="Arial" charset="0"/>
                <a:ea typeface="ＭＳ Ｐゴシック" charset="0"/>
                <a:sym typeface="Wingdings" charset="0"/>
              </a:rPr>
              <a:t>‘</a:t>
            </a:r>
            <a:r>
              <a:rPr lang="en-US" sz="1600" smtClean="0">
                <a:solidFill>
                  <a:srgbClr val="009900"/>
                </a:solidFill>
                <a:latin typeface="Arial" charset="0"/>
                <a:ea typeface="ＭＳ Ｐゴシック" charset="0"/>
                <a:sym typeface="Wingdings" charset="0"/>
              </a:rPr>
              <a:t>blacked</a:t>
            </a:r>
            <a:r>
              <a:rPr lang="ja-JP" altLang="en-US" sz="1600" smtClean="0">
                <a:solidFill>
                  <a:srgbClr val="009900"/>
                </a:solidFill>
                <a:latin typeface="Arial" charset="0"/>
                <a:ea typeface="ＭＳ Ｐゴシック" charset="0"/>
                <a:sym typeface="Wingdings" charset="0"/>
              </a:rPr>
              <a:t>’</a:t>
            </a:r>
            <a:r>
              <a:rPr lang="en-US" sz="1600" smtClean="0">
                <a:solidFill>
                  <a:srgbClr val="009900"/>
                </a:solidFill>
                <a:latin typeface="Arial" charset="0"/>
                <a:ea typeface="ＭＳ Ｐゴシック" charset="0"/>
                <a:sym typeface="Wingdings" charset="0"/>
              </a:rPr>
              <a:t> the film.</a:t>
            </a:r>
          </a:p>
          <a:p>
            <a:pPr eaLnBrk="1" hangingPunct="1">
              <a:lnSpc>
                <a:spcPct val="100000"/>
              </a:lnSpc>
              <a:spcBef>
                <a:spcPct val="0"/>
              </a:spcBef>
              <a:buClrTx/>
              <a:buSzTx/>
              <a:buFontTx/>
              <a:buNone/>
            </a:pPr>
            <a:endParaRPr lang="en-US" sz="1600" smtClean="0">
              <a:solidFill>
                <a:srgbClr val="333399"/>
              </a:solidFill>
              <a:latin typeface="Arial" charset="0"/>
              <a:ea typeface="ＭＳ Ｐゴシック" charset="0"/>
              <a:sym typeface="Wingdings" charset="0"/>
            </a:endParaRPr>
          </a:p>
          <a:p>
            <a:pPr eaLnBrk="1" hangingPunct="1">
              <a:lnSpc>
                <a:spcPct val="100000"/>
              </a:lnSpc>
              <a:spcBef>
                <a:spcPct val="0"/>
              </a:spcBef>
              <a:buClrTx/>
              <a:buSzTx/>
              <a:buFontTx/>
              <a:buNone/>
            </a:pPr>
            <a:r>
              <a:rPr lang="en-US" sz="1600" smtClean="0">
                <a:solidFill>
                  <a:srgbClr val="333399"/>
                </a:solidFill>
                <a:latin typeface="Arial" charset="0"/>
                <a:ea typeface="ＭＳ Ｐゴシック" charset="0"/>
                <a:sym typeface="Wingdings" charset="0"/>
              </a:rPr>
              <a:t>Gas and Solid State Detectors: </a:t>
            </a:r>
            <a:r>
              <a:rPr lang="en-US" sz="1600" smtClean="0">
                <a:solidFill>
                  <a:srgbClr val="009900"/>
                </a:solidFill>
                <a:latin typeface="Arial" charset="0"/>
                <a:ea typeface="ＭＳ Ｐゴシック" charset="0"/>
                <a:sym typeface="Wingdings" charset="0"/>
              </a:rPr>
              <a:t>Moving Charges (electric fields) induce electronic signals on metallic electrons that can be read by dedicated electronics.</a:t>
            </a:r>
          </a:p>
          <a:p>
            <a:pPr eaLnBrk="1" hangingPunct="1">
              <a:lnSpc>
                <a:spcPct val="100000"/>
              </a:lnSpc>
              <a:spcBef>
                <a:spcPct val="0"/>
              </a:spcBef>
              <a:buClrTx/>
              <a:buSzTx/>
              <a:buFontTx/>
              <a:buNone/>
            </a:pPr>
            <a:endParaRPr lang="en-US" sz="1600" smtClean="0">
              <a:solidFill>
                <a:srgbClr val="009900"/>
              </a:solidFill>
              <a:latin typeface="Arial" charset="0"/>
              <a:ea typeface="ＭＳ Ｐゴシック" charset="0"/>
              <a:sym typeface="Wingdings" charset="0"/>
            </a:endParaRPr>
          </a:p>
          <a:p>
            <a:pPr eaLnBrk="1" hangingPunct="1">
              <a:lnSpc>
                <a:spcPct val="100000"/>
              </a:lnSpc>
              <a:spcBef>
                <a:spcPct val="0"/>
              </a:spcBef>
              <a:buClrTx/>
              <a:buSzTx/>
              <a:buFont typeface="Wingdings" charset="0"/>
              <a:buChar char="à"/>
            </a:pPr>
            <a:r>
              <a:rPr lang="en-US" sz="1600" smtClean="0">
                <a:solidFill>
                  <a:srgbClr val="333399"/>
                </a:solidFill>
                <a:latin typeface="Arial" charset="0"/>
                <a:ea typeface="ＭＳ Ｐゴシック" charset="0"/>
                <a:sym typeface="Wingdings" charset="0"/>
              </a:rPr>
              <a:t>In solid state detectors the charge created by the incoming particle is sufficient. </a:t>
            </a:r>
          </a:p>
          <a:p>
            <a:pPr eaLnBrk="1" hangingPunct="1">
              <a:lnSpc>
                <a:spcPct val="100000"/>
              </a:lnSpc>
              <a:spcBef>
                <a:spcPct val="0"/>
              </a:spcBef>
              <a:buClrTx/>
              <a:buSzTx/>
              <a:buFont typeface="Wingdings" charset="0"/>
              <a:buChar char="à"/>
            </a:pPr>
            <a:endParaRPr lang="en-US" sz="1600" smtClean="0">
              <a:solidFill>
                <a:srgbClr val="333399"/>
              </a:solidFill>
              <a:latin typeface="Arial" charset="0"/>
              <a:ea typeface="ＭＳ Ｐゴシック" charset="0"/>
            </a:endParaRPr>
          </a:p>
          <a:p>
            <a:pPr eaLnBrk="1" hangingPunct="1">
              <a:lnSpc>
                <a:spcPct val="100000"/>
              </a:lnSpc>
              <a:spcBef>
                <a:spcPct val="0"/>
              </a:spcBef>
              <a:buClrTx/>
              <a:buSzTx/>
              <a:buFont typeface="Wingdings" charset="0"/>
              <a:buChar char="à"/>
            </a:pPr>
            <a:r>
              <a:rPr lang="en-US" sz="1600" smtClean="0">
                <a:solidFill>
                  <a:srgbClr val="009900"/>
                </a:solidFill>
                <a:latin typeface="Arial" charset="0"/>
                <a:ea typeface="ＭＳ Ｐゴシック" charset="0"/>
              </a:rPr>
              <a:t>In gas detectors (e.g. wire chamber) the charges are internally multiplied in order to provide a measurable signal. </a:t>
            </a:r>
          </a:p>
          <a:p>
            <a:pPr eaLnBrk="1" hangingPunct="1">
              <a:lnSpc>
                <a:spcPct val="100000"/>
              </a:lnSpc>
              <a:spcBef>
                <a:spcPct val="0"/>
              </a:spcBef>
              <a:buClrTx/>
              <a:buSzTx/>
              <a:buFontTx/>
              <a:buNone/>
            </a:pPr>
            <a:endParaRPr lang="en-US" sz="1600" smtClean="0">
              <a:solidFill>
                <a:srgbClr val="009900"/>
              </a:solidFill>
              <a:latin typeface="Arial" charset="0"/>
              <a:ea typeface="ＭＳ Ｐゴシック" charset="0"/>
            </a:endParaRPr>
          </a:p>
        </p:txBody>
      </p:sp>
      <p:sp>
        <p:nvSpPr>
          <p:cNvPr id="1741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3DEBB5A4-3AAA-2E45-A797-59C4033DCDB9}" type="slidenum">
              <a:rPr lang="en-US">
                <a:solidFill>
                  <a:srgbClr val="000000"/>
                </a:solidFill>
              </a:rPr>
              <a:pPr eaLnBrk="1" hangingPunct="1"/>
              <a:t>10</a:t>
            </a:fld>
            <a:endParaRPr lang="en-US">
              <a:solidFill>
                <a:srgbClr val="000000"/>
              </a:solidFill>
            </a:endParaRPr>
          </a:p>
        </p:txBody>
      </p:sp>
      <p:sp>
        <p:nvSpPr>
          <p:cNvPr id="1741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17413" name="Rectangle 5"/>
          <p:cNvSpPr>
            <a:spLocks noChangeArrowheads="1"/>
          </p:cNvSpPr>
          <p:nvPr/>
        </p:nvSpPr>
        <p:spPr bwMode="auto">
          <a:xfrm>
            <a:off x="3276600" y="6581775"/>
            <a:ext cx="2362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200" smtClean="0">
                <a:solidFill>
                  <a:srgbClr val="FF0000"/>
                </a:solidFill>
                <a:latin typeface="Arial" charset="0"/>
                <a:ea typeface="ＭＳ Ｐゴシック" charset="0"/>
              </a:rPr>
              <a:t>Tracking Detectors</a:t>
            </a:r>
            <a:endParaRPr lang="en-US" sz="1200" b="0" smtClean="0">
              <a:solidFill>
                <a:srgbClr val="FF0000"/>
              </a:solidFill>
              <a:latin typeface="Arial" charset="0"/>
              <a:ea typeface="ＭＳ Ｐゴシック" charset="0"/>
            </a:endParaRPr>
          </a:p>
        </p:txBody>
      </p:sp>
    </p:spTree>
    <p:extLst>
      <p:ext uri="{BB962C8B-B14F-4D97-AF65-F5344CB8AC3E}">
        <p14:creationId xmlns:p14="http://schemas.microsoft.com/office/powerpoint/2010/main" val="300499309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scan01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649788"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 Box 6"/>
          <p:cNvSpPr txBox="1">
            <a:spLocks noChangeArrowheads="1"/>
          </p:cNvSpPr>
          <p:nvPr/>
        </p:nvSpPr>
        <p:spPr bwMode="auto">
          <a:xfrm>
            <a:off x="4495800" y="152400"/>
            <a:ext cx="4419600" cy="640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400" smtClean="0">
                <a:solidFill>
                  <a:srgbClr val="002060"/>
                </a:solidFill>
              </a:rPr>
              <a:t>The induced signals are readout out by dedicated electronics.</a:t>
            </a:r>
          </a:p>
          <a:p>
            <a:pPr eaLnBrk="1" hangingPunct="1">
              <a:lnSpc>
                <a:spcPct val="100000"/>
              </a:lnSpc>
              <a:spcBef>
                <a:spcPct val="0"/>
              </a:spcBef>
              <a:buClrTx/>
              <a:buSzTx/>
              <a:buFontTx/>
              <a:buNone/>
            </a:pPr>
            <a:endParaRPr lang="en-US" sz="1400" smtClean="0">
              <a:solidFill>
                <a:srgbClr val="333399"/>
              </a:solidFill>
            </a:endParaRPr>
          </a:p>
          <a:p>
            <a:pPr eaLnBrk="1" hangingPunct="1">
              <a:lnSpc>
                <a:spcPct val="100000"/>
              </a:lnSpc>
              <a:spcBef>
                <a:spcPct val="0"/>
              </a:spcBef>
              <a:buClrTx/>
              <a:buSzTx/>
              <a:buFontTx/>
              <a:buNone/>
            </a:pPr>
            <a:r>
              <a:rPr lang="en-US" sz="1400" smtClean="0">
                <a:solidFill>
                  <a:srgbClr val="008000"/>
                </a:solidFill>
              </a:rPr>
              <a:t>The noise of an amplifier determines whether the signal can be registered.  Signal/Noise &gt;&gt;1</a:t>
            </a:r>
          </a:p>
          <a:p>
            <a:pPr eaLnBrk="1" hangingPunct="1">
              <a:lnSpc>
                <a:spcPct val="100000"/>
              </a:lnSpc>
              <a:spcBef>
                <a:spcPct val="0"/>
              </a:spcBef>
              <a:buClrTx/>
              <a:buSzTx/>
              <a:buFontTx/>
              <a:buNone/>
            </a:pPr>
            <a:endParaRPr lang="en-US" sz="1400" smtClean="0">
              <a:solidFill>
                <a:srgbClr val="009900"/>
              </a:solidFill>
            </a:endParaRPr>
          </a:p>
          <a:p>
            <a:pPr eaLnBrk="1" hangingPunct="1">
              <a:lnSpc>
                <a:spcPct val="100000"/>
              </a:lnSpc>
              <a:spcBef>
                <a:spcPct val="0"/>
              </a:spcBef>
              <a:buClrTx/>
              <a:buSzTx/>
              <a:buFontTx/>
              <a:buNone/>
            </a:pPr>
            <a:r>
              <a:rPr lang="en-US" sz="1400" smtClean="0">
                <a:solidFill>
                  <a:srgbClr val="002060"/>
                </a:solidFill>
              </a:rPr>
              <a:t>The noise is characterized by the </a:t>
            </a:r>
            <a:r>
              <a:rPr lang="ja-JP" altLang="en-US" sz="1400" smtClean="0">
                <a:solidFill>
                  <a:srgbClr val="002060"/>
                </a:solidFill>
              </a:rPr>
              <a:t>‘</a:t>
            </a:r>
            <a:r>
              <a:rPr lang="en-US" sz="1400" smtClean="0">
                <a:solidFill>
                  <a:srgbClr val="002060"/>
                </a:solidFill>
              </a:rPr>
              <a:t>Equivalent Noise Charge (ENC)</a:t>
            </a:r>
            <a:r>
              <a:rPr lang="ja-JP" altLang="en-US" sz="1400" smtClean="0">
                <a:solidFill>
                  <a:srgbClr val="002060"/>
                </a:solidFill>
              </a:rPr>
              <a:t>’</a:t>
            </a:r>
            <a:r>
              <a:rPr lang="en-US" sz="1400" smtClean="0">
                <a:solidFill>
                  <a:srgbClr val="002060"/>
                </a:solidFill>
              </a:rPr>
              <a:t>  =  Charge signal at the input that produced an output signal equal to the noise. </a:t>
            </a:r>
          </a:p>
          <a:p>
            <a:pPr eaLnBrk="1" hangingPunct="1">
              <a:lnSpc>
                <a:spcPct val="100000"/>
              </a:lnSpc>
              <a:spcBef>
                <a:spcPct val="0"/>
              </a:spcBef>
              <a:buClrTx/>
              <a:buSzTx/>
              <a:buFontTx/>
              <a:buNone/>
            </a:pPr>
            <a:endParaRPr lang="en-US" sz="1400" smtClean="0">
              <a:solidFill>
                <a:srgbClr val="333399"/>
              </a:solidFill>
            </a:endParaRPr>
          </a:p>
          <a:p>
            <a:pPr eaLnBrk="1" hangingPunct="1">
              <a:lnSpc>
                <a:spcPct val="100000"/>
              </a:lnSpc>
              <a:spcBef>
                <a:spcPct val="0"/>
              </a:spcBef>
              <a:buClrTx/>
              <a:buSzTx/>
              <a:buFontTx/>
              <a:buNone/>
            </a:pPr>
            <a:r>
              <a:rPr lang="en-US" sz="1400" smtClean="0">
                <a:solidFill>
                  <a:srgbClr val="008000"/>
                </a:solidFill>
              </a:rPr>
              <a:t>ENC of  very good amplifiers can be as low as 50e-, typical numbers are  ~ 1000e-.</a:t>
            </a:r>
          </a:p>
          <a:p>
            <a:pPr eaLnBrk="1" hangingPunct="1">
              <a:lnSpc>
                <a:spcPct val="100000"/>
              </a:lnSpc>
              <a:spcBef>
                <a:spcPct val="0"/>
              </a:spcBef>
              <a:buClrTx/>
              <a:buSzTx/>
              <a:buFontTx/>
              <a:buNone/>
            </a:pPr>
            <a:endParaRPr lang="en-US" sz="1400" smtClean="0">
              <a:solidFill>
                <a:srgbClr val="009900"/>
              </a:solidFill>
            </a:endParaRPr>
          </a:p>
          <a:p>
            <a:pPr eaLnBrk="1" hangingPunct="1">
              <a:lnSpc>
                <a:spcPct val="100000"/>
              </a:lnSpc>
              <a:spcBef>
                <a:spcPct val="0"/>
              </a:spcBef>
              <a:buClrTx/>
              <a:buSzTx/>
              <a:buFontTx/>
              <a:buNone/>
            </a:pPr>
            <a:r>
              <a:rPr lang="en-US" sz="1400" smtClean="0">
                <a:solidFill>
                  <a:srgbClr val="002060"/>
                </a:solidFill>
              </a:rPr>
              <a:t>In order to register a signal, the registered charge must be q &gt;&gt; ENC i.e. typically q&gt;&gt;1000e-.</a:t>
            </a:r>
          </a:p>
          <a:p>
            <a:pPr eaLnBrk="1" hangingPunct="1">
              <a:lnSpc>
                <a:spcPct val="100000"/>
              </a:lnSpc>
              <a:spcBef>
                <a:spcPct val="0"/>
              </a:spcBef>
              <a:buClrTx/>
              <a:buSzTx/>
              <a:buFontTx/>
              <a:buNone/>
            </a:pPr>
            <a:endParaRPr lang="en-US" sz="1400" smtClean="0">
              <a:solidFill>
                <a:srgbClr val="008000"/>
              </a:solidFill>
            </a:endParaRPr>
          </a:p>
          <a:p>
            <a:pPr eaLnBrk="1" hangingPunct="1">
              <a:lnSpc>
                <a:spcPct val="100000"/>
              </a:lnSpc>
              <a:spcBef>
                <a:spcPct val="0"/>
              </a:spcBef>
              <a:buClrTx/>
              <a:buSzTx/>
              <a:buFontTx/>
              <a:buNone/>
            </a:pPr>
            <a:r>
              <a:rPr lang="en-US" sz="1400" smtClean="0">
                <a:solidFill>
                  <a:srgbClr val="008000"/>
                </a:solidFill>
              </a:rPr>
              <a:t>Gas Detector: q=80e- /cm </a:t>
            </a:r>
            <a:r>
              <a:rPr lang="en-US" sz="1400" smtClean="0">
                <a:solidFill>
                  <a:srgbClr val="008000"/>
                </a:solidFill>
                <a:sym typeface="Wingdings" charset="0"/>
              </a:rPr>
              <a:t> too small.</a:t>
            </a:r>
          </a:p>
          <a:p>
            <a:pPr eaLnBrk="1" hangingPunct="1">
              <a:lnSpc>
                <a:spcPct val="100000"/>
              </a:lnSpc>
              <a:spcBef>
                <a:spcPct val="0"/>
              </a:spcBef>
              <a:buClrTx/>
              <a:buSzTx/>
              <a:buFontTx/>
              <a:buNone/>
            </a:pPr>
            <a:endParaRPr lang="en-US" sz="1400" smtClean="0">
              <a:solidFill>
                <a:srgbClr val="008000"/>
              </a:solidFill>
              <a:sym typeface="Wingdings" charset="0"/>
            </a:endParaRPr>
          </a:p>
          <a:p>
            <a:pPr eaLnBrk="1" hangingPunct="1">
              <a:lnSpc>
                <a:spcPct val="100000"/>
              </a:lnSpc>
              <a:spcBef>
                <a:spcPct val="0"/>
              </a:spcBef>
              <a:buClrTx/>
              <a:buSzTx/>
              <a:buFontTx/>
              <a:buNone/>
            </a:pPr>
            <a:r>
              <a:rPr lang="en-US" sz="1400" smtClean="0">
                <a:solidFill>
                  <a:srgbClr val="002060"/>
                </a:solidFill>
                <a:sym typeface="Wingdings" charset="0"/>
              </a:rPr>
              <a:t>Solid state detectors have 1000x more density and factor 5-10 less ionization energy. </a:t>
            </a:r>
          </a:p>
          <a:p>
            <a:pPr eaLnBrk="1" hangingPunct="1">
              <a:lnSpc>
                <a:spcPct val="100000"/>
              </a:lnSpc>
              <a:spcBef>
                <a:spcPct val="0"/>
              </a:spcBef>
              <a:buClrTx/>
              <a:buSzTx/>
              <a:buFont typeface="Wingdings" charset="0"/>
              <a:buChar char="à"/>
            </a:pPr>
            <a:r>
              <a:rPr lang="en-US" sz="1400" smtClean="0">
                <a:solidFill>
                  <a:srgbClr val="002060"/>
                </a:solidFill>
                <a:sym typeface="Wingdings" charset="0"/>
              </a:rPr>
              <a:t>Primary charge is 10</a:t>
            </a:r>
            <a:r>
              <a:rPr lang="en-US" sz="1400" baseline="30000" smtClean="0">
                <a:solidFill>
                  <a:srgbClr val="002060"/>
                </a:solidFill>
                <a:sym typeface="Wingdings" charset="0"/>
              </a:rPr>
              <a:t>4</a:t>
            </a:r>
            <a:r>
              <a:rPr lang="en-US" sz="1400" smtClean="0">
                <a:solidFill>
                  <a:srgbClr val="002060"/>
                </a:solidFill>
                <a:sym typeface="Wingdings" charset="0"/>
              </a:rPr>
              <a:t>-10</a:t>
            </a:r>
            <a:r>
              <a:rPr lang="en-US" sz="1400" baseline="30000" smtClean="0">
                <a:solidFill>
                  <a:srgbClr val="002060"/>
                </a:solidFill>
                <a:sym typeface="Wingdings" charset="0"/>
              </a:rPr>
              <a:t>5 </a:t>
            </a:r>
            <a:r>
              <a:rPr lang="en-US" sz="1400" smtClean="0">
                <a:solidFill>
                  <a:srgbClr val="002060"/>
                </a:solidFill>
                <a:sym typeface="Wingdings" charset="0"/>
              </a:rPr>
              <a:t>times larger than is gases.</a:t>
            </a:r>
            <a:endParaRPr lang="en-US" sz="1400" baseline="30000" smtClean="0">
              <a:solidFill>
                <a:srgbClr val="002060"/>
              </a:solidFill>
              <a:sym typeface="Wingdings" charset="0"/>
            </a:endParaRPr>
          </a:p>
          <a:p>
            <a:pPr eaLnBrk="1" hangingPunct="1">
              <a:lnSpc>
                <a:spcPct val="100000"/>
              </a:lnSpc>
              <a:spcBef>
                <a:spcPct val="0"/>
              </a:spcBef>
              <a:buClrTx/>
              <a:buSzTx/>
              <a:buFont typeface="Wingdings" charset="0"/>
              <a:buChar char="à"/>
            </a:pPr>
            <a:endParaRPr lang="en-US" sz="1400" smtClean="0">
              <a:solidFill>
                <a:srgbClr val="009900"/>
              </a:solidFill>
              <a:sym typeface="Wingdings" charset="0"/>
            </a:endParaRPr>
          </a:p>
          <a:p>
            <a:pPr eaLnBrk="1" hangingPunct="1">
              <a:lnSpc>
                <a:spcPct val="100000"/>
              </a:lnSpc>
              <a:spcBef>
                <a:spcPct val="0"/>
              </a:spcBef>
              <a:buClrTx/>
              <a:buSzTx/>
              <a:buFontTx/>
              <a:buNone/>
            </a:pPr>
            <a:r>
              <a:rPr lang="en-US" sz="1400" smtClean="0">
                <a:solidFill>
                  <a:srgbClr val="008000"/>
                </a:solidFill>
                <a:sym typeface="Wingdings" charset="0"/>
              </a:rPr>
              <a:t>Gas detectors need internal amplification in order to be sensitive to single particle tracks.</a:t>
            </a:r>
          </a:p>
          <a:p>
            <a:pPr eaLnBrk="1" hangingPunct="1">
              <a:lnSpc>
                <a:spcPct val="100000"/>
              </a:lnSpc>
              <a:spcBef>
                <a:spcPct val="0"/>
              </a:spcBef>
              <a:buClrTx/>
              <a:buSzTx/>
              <a:buFontTx/>
              <a:buNone/>
            </a:pPr>
            <a:endParaRPr lang="en-US" sz="1400" smtClean="0">
              <a:solidFill>
                <a:srgbClr val="333399"/>
              </a:solidFill>
              <a:sym typeface="Wingdings" charset="0"/>
            </a:endParaRPr>
          </a:p>
          <a:p>
            <a:pPr eaLnBrk="1" hangingPunct="1">
              <a:lnSpc>
                <a:spcPct val="100000"/>
              </a:lnSpc>
              <a:spcBef>
                <a:spcPct val="0"/>
              </a:spcBef>
              <a:buClrTx/>
              <a:buSzTx/>
              <a:buFontTx/>
              <a:buNone/>
            </a:pPr>
            <a:r>
              <a:rPr lang="en-US" sz="1400" smtClean="0">
                <a:solidFill>
                  <a:srgbClr val="002060"/>
                </a:solidFill>
                <a:sym typeface="Wingdings" charset="0"/>
              </a:rPr>
              <a:t>Without internal amplification they can only be used for a large number of particles that arrive at the same time (ionization chamber).</a:t>
            </a:r>
            <a:r>
              <a:rPr lang="en-US" sz="1800" b="0" smtClean="0">
                <a:solidFill>
                  <a:srgbClr val="000000"/>
                </a:solidFill>
              </a:rPr>
              <a:t> </a:t>
            </a:r>
          </a:p>
        </p:txBody>
      </p:sp>
      <p:sp>
        <p:nvSpPr>
          <p:cNvPr id="1843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A4BA349-3371-F140-B886-7BFCE3D283A6}" type="slidenum">
              <a:rPr lang="en-US">
                <a:solidFill>
                  <a:srgbClr val="000000"/>
                </a:solidFill>
              </a:rPr>
              <a:pPr eaLnBrk="1" hangingPunct="1"/>
              <a:t>11</a:t>
            </a:fld>
            <a:endParaRPr lang="en-US">
              <a:solidFill>
                <a:srgbClr val="000000"/>
              </a:solidFill>
            </a:endParaRPr>
          </a:p>
        </p:txBody>
      </p:sp>
      <p:sp>
        <p:nvSpPr>
          <p:cNvPr id="18437"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18438" name="TextBox 9"/>
          <p:cNvSpPr txBox="1">
            <a:spLocks noChangeArrowheads="1"/>
          </p:cNvSpPr>
          <p:nvPr/>
        </p:nvSpPr>
        <p:spPr bwMode="auto">
          <a:xfrm>
            <a:off x="2286000" y="3048000"/>
            <a:ext cx="1979613" cy="666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400" b="0" smtClean="0">
                <a:solidFill>
                  <a:srgbClr val="000000"/>
                </a:solidFill>
              </a:rPr>
              <a:t>I=2.9eV</a:t>
            </a:r>
          </a:p>
          <a:p>
            <a:pPr eaLnBrk="1" hangingPunct="1">
              <a:lnSpc>
                <a:spcPct val="100000"/>
              </a:lnSpc>
              <a:spcBef>
                <a:spcPct val="0"/>
              </a:spcBef>
              <a:buClrTx/>
              <a:buSzTx/>
              <a:buFontTx/>
              <a:buNone/>
            </a:pPr>
            <a:r>
              <a:rPr lang="en-US" sz="1400" b="0" smtClean="0">
                <a:solidFill>
                  <a:srgbClr val="000000"/>
                </a:solidFill>
                <a:sym typeface="Wingdings" charset="0"/>
              </a:rPr>
              <a:t>2.5 x 10</a:t>
            </a:r>
            <a:r>
              <a:rPr lang="en-US" sz="1400" b="0" baseline="30000" smtClean="0">
                <a:solidFill>
                  <a:srgbClr val="000000"/>
                </a:solidFill>
                <a:sym typeface="Wingdings" charset="0"/>
              </a:rPr>
              <a:t>6 </a:t>
            </a:r>
            <a:r>
              <a:rPr lang="en-US" sz="1400" b="0" smtClean="0">
                <a:solidFill>
                  <a:srgbClr val="000000"/>
                </a:solidFill>
                <a:sym typeface="Wingdings" charset="0"/>
              </a:rPr>
              <a:t> e/h pairs/cm</a:t>
            </a:r>
            <a:r>
              <a:rPr lang="en-US" sz="1400" b="0" baseline="30000" smtClean="0">
                <a:solidFill>
                  <a:srgbClr val="000000"/>
                </a:solidFill>
                <a:sym typeface="Wingdings" charset="0"/>
              </a:rPr>
              <a:t> </a:t>
            </a:r>
          </a:p>
          <a:p>
            <a:pPr eaLnBrk="1" hangingPunct="1">
              <a:lnSpc>
                <a:spcPct val="100000"/>
              </a:lnSpc>
              <a:spcBef>
                <a:spcPct val="0"/>
              </a:spcBef>
              <a:buClrTx/>
              <a:buSzTx/>
              <a:buFontTx/>
              <a:buNone/>
            </a:pPr>
            <a:endParaRPr lang="en-US" sz="1400" b="0" baseline="30000" smtClean="0">
              <a:solidFill>
                <a:srgbClr val="000000"/>
              </a:solidFill>
              <a:sym typeface="Wingdings" charset="0"/>
            </a:endParaRPr>
          </a:p>
        </p:txBody>
      </p:sp>
      <p:grpSp>
        <p:nvGrpSpPr>
          <p:cNvPr id="18439" name="Group 10"/>
          <p:cNvGrpSpPr>
            <a:grpSpLocks/>
          </p:cNvGrpSpPr>
          <p:nvPr/>
        </p:nvGrpSpPr>
        <p:grpSpPr bwMode="auto">
          <a:xfrm>
            <a:off x="304800" y="3810000"/>
            <a:ext cx="3276600" cy="2590800"/>
            <a:chOff x="4648200" y="1524000"/>
            <a:chExt cx="4191000" cy="3460750"/>
          </a:xfrm>
        </p:grpSpPr>
        <p:pic>
          <p:nvPicPr>
            <p:cNvPr id="18440" name="Picture 9" descr="pass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524000"/>
              <a:ext cx="4191000" cy="333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Rectangle 11"/>
            <p:cNvSpPr>
              <a:spLocks noChangeArrowheads="1"/>
            </p:cNvSpPr>
            <p:nvPr/>
          </p:nvSpPr>
          <p:spPr bwMode="auto">
            <a:xfrm rot="-5400000">
              <a:off x="4585493" y="3720307"/>
              <a:ext cx="4302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00000"/>
                </a:lnSpc>
                <a:spcBef>
                  <a:spcPct val="0"/>
                </a:spcBef>
                <a:buClrTx/>
                <a:buSzTx/>
                <a:buFontTx/>
                <a:buNone/>
              </a:pPr>
              <a:r>
                <a:rPr lang="de-DE" sz="1400" smtClean="0">
                  <a:solidFill>
                    <a:srgbClr val="333399"/>
                  </a:solidFill>
                  <a:latin typeface="Calibri" charset="0"/>
                  <a:ea typeface="ＭＳ Ｐゴシック" charset="0"/>
                </a:rPr>
                <a:t>1/</a:t>
              </a:r>
              <a:r>
                <a:rPr lang="de-DE" sz="1400" smtClean="0">
                  <a:solidFill>
                    <a:srgbClr val="333399"/>
                  </a:solidFill>
                  <a:latin typeface="Calibri" charset="0"/>
                  <a:ea typeface="ＭＳ Ｐゴシック" charset="0"/>
                  <a:sym typeface="Symbol" charset="0"/>
                </a:rPr>
                <a:t></a:t>
              </a:r>
              <a:endParaRPr lang="en-US" sz="1400" smtClean="0">
                <a:solidFill>
                  <a:srgbClr val="333399"/>
                </a:solidFill>
                <a:latin typeface="Calibri" charset="0"/>
                <a:ea typeface="ＭＳ Ｐゴシック" charset="0"/>
                <a:sym typeface="Symbol" charset="0"/>
              </a:endParaRPr>
            </a:p>
          </p:txBody>
        </p:sp>
        <p:sp>
          <p:nvSpPr>
            <p:cNvPr id="18442" name="Rectangle 12"/>
            <p:cNvSpPr>
              <a:spLocks noChangeArrowheads="1"/>
            </p:cNvSpPr>
            <p:nvPr/>
          </p:nvSpPr>
          <p:spPr bwMode="auto">
            <a:xfrm>
              <a:off x="7467600" y="4648200"/>
              <a:ext cx="4206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00000"/>
                </a:lnSpc>
                <a:spcBef>
                  <a:spcPct val="0"/>
                </a:spcBef>
                <a:buClrTx/>
                <a:buSzTx/>
                <a:buFontTx/>
                <a:buNone/>
              </a:pPr>
              <a:r>
                <a:rPr lang="de-DE" sz="1600" smtClean="0">
                  <a:solidFill>
                    <a:srgbClr val="333399"/>
                  </a:solidFill>
                  <a:latin typeface="Calibri" charset="0"/>
                  <a:ea typeface="ＭＳ Ｐゴシック" charset="0"/>
                </a:rPr>
                <a:t>ßγ</a:t>
              </a:r>
              <a:endParaRPr lang="en-US" sz="1600" smtClean="0">
                <a:solidFill>
                  <a:srgbClr val="333399"/>
                </a:solidFill>
                <a:latin typeface="Calibri" charset="0"/>
                <a:ea typeface="ＭＳ Ｐゴシック" charset="0"/>
              </a:endParaRPr>
            </a:p>
          </p:txBody>
        </p:sp>
      </p:grpSp>
    </p:spTree>
    <p:extLst>
      <p:ext uri="{BB962C8B-B14F-4D97-AF65-F5344CB8AC3E}">
        <p14:creationId xmlns:p14="http://schemas.microsoft.com/office/powerpoint/2010/main" val="30136066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4"/>
          <p:cNvSpPr>
            <a:spLocks noChangeShapeType="1"/>
          </p:cNvSpPr>
          <p:nvPr/>
        </p:nvSpPr>
        <p:spPr bwMode="auto">
          <a:xfrm>
            <a:off x="1295400" y="3886200"/>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9459" name="Freeform 5"/>
          <p:cNvSpPr>
            <a:spLocks/>
          </p:cNvSpPr>
          <p:nvPr/>
        </p:nvSpPr>
        <p:spPr bwMode="auto">
          <a:xfrm>
            <a:off x="1066800" y="3733800"/>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9460" name="Line 6"/>
          <p:cNvSpPr>
            <a:spLocks noChangeShapeType="1"/>
          </p:cNvSpPr>
          <p:nvPr/>
        </p:nvSpPr>
        <p:spPr bwMode="auto">
          <a:xfrm>
            <a:off x="228600" y="4800600"/>
            <a:ext cx="8229600" cy="158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pic>
        <p:nvPicPr>
          <p:cNvPr id="1946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33600"/>
            <a:ext cx="8662988" cy="259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Oval 8"/>
          <p:cNvSpPr>
            <a:spLocks noChangeArrowheads="1"/>
          </p:cNvSpPr>
          <p:nvPr/>
        </p:nvSpPr>
        <p:spPr bwMode="auto">
          <a:xfrm>
            <a:off x="4191000" y="1676400"/>
            <a:ext cx="228600" cy="228600"/>
          </a:xfrm>
          <a:prstGeom prst="ellipse">
            <a:avLst/>
          </a:prstGeom>
          <a:solidFill>
            <a:srgbClr val="00269E"/>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9463" name="Oval 9"/>
          <p:cNvSpPr>
            <a:spLocks noChangeArrowheads="1"/>
          </p:cNvSpPr>
          <p:nvPr/>
        </p:nvSpPr>
        <p:spPr bwMode="auto">
          <a:xfrm>
            <a:off x="4191000" y="2286000"/>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9464" name="Text Box 10"/>
          <p:cNvSpPr txBox="1">
            <a:spLocks noChangeArrowheads="1"/>
          </p:cNvSpPr>
          <p:nvPr/>
        </p:nvSpPr>
        <p:spPr bwMode="auto">
          <a:xfrm>
            <a:off x="4556125" y="1517650"/>
            <a:ext cx="3698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2400" smtClean="0">
                <a:solidFill>
                  <a:srgbClr val="000000"/>
                </a:solidFill>
              </a:rPr>
              <a:t>q</a:t>
            </a:r>
          </a:p>
        </p:txBody>
      </p:sp>
      <p:sp>
        <p:nvSpPr>
          <p:cNvPr id="19465" name="Text Box 11"/>
          <p:cNvSpPr txBox="1">
            <a:spLocks noChangeArrowheads="1"/>
          </p:cNvSpPr>
          <p:nvPr/>
        </p:nvSpPr>
        <p:spPr bwMode="auto">
          <a:xfrm>
            <a:off x="4572000" y="2133600"/>
            <a:ext cx="3698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2400" smtClean="0">
                <a:solidFill>
                  <a:srgbClr val="000000"/>
                </a:solidFill>
              </a:rPr>
              <a:t>q</a:t>
            </a:r>
          </a:p>
        </p:txBody>
      </p:sp>
      <p:sp>
        <p:nvSpPr>
          <p:cNvPr id="19466" name="Text Box 12"/>
          <p:cNvSpPr txBox="1">
            <a:spLocks noChangeArrowheads="1"/>
          </p:cNvSpPr>
          <p:nvPr/>
        </p:nvSpPr>
        <p:spPr bwMode="auto">
          <a:xfrm>
            <a:off x="228600" y="990600"/>
            <a:ext cx="37338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mtClean="0">
                <a:solidFill>
                  <a:srgbClr val="009900"/>
                </a:solidFill>
              </a:rPr>
              <a:t>A point charge q at a distance z</a:t>
            </a:r>
            <a:r>
              <a:rPr lang="en-US" baseline="-25000" smtClean="0">
                <a:solidFill>
                  <a:srgbClr val="009900"/>
                </a:solidFill>
              </a:rPr>
              <a:t>0 </a:t>
            </a:r>
            <a:endParaRPr lang="en-US" smtClean="0">
              <a:solidFill>
                <a:srgbClr val="009900"/>
              </a:solidFill>
            </a:endParaRPr>
          </a:p>
          <a:p>
            <a:pPr>
              <a:buFont typeface="Wingdings" charset="0"/>
              <a:buNone/>
            </a:pPr>
            <a:endParaRPr lang="en-US" smtClean="0">
              <a:solidFill>
                <a:srgbClr val="009900"/>
              </a:solidFill>
            </a:endParaRPr>
          </a:p>
          <a:p>
            <a:pPr>
              <a:buFont typeface="Wingdings" charset="0"/>
              <a:buNone/>
            </a:pPr>
            <a:r>
              <a:rPr lang="en-US" smtClean="0">
                <a:solidFill>
                  <a:srgbClr val="002060"/>
                </a:solidFill>
              </a:rPr>
              <a:t>Above a grounded metal plate </a:t>
            </a:r>
            <a:r>
              <a:rPr lang="ja-JP" altLang="en-US" smtClean="0">
                <a:solidFill>
                  <a:srgbClr val="002060"/>
                </a:solidFill>
              </a:rPr>
              <a:t>‘</a:t>
            </a:r>
            <a:r>
              <a:rPr lang="en-US" smtClean="0">
                <a:solidFill>
                  <a:srgbClr val="002060"/>
                </a:solidFill>
              </a:rPr>
              <a:t>induces</a:t>
            </a:r>
            <a:r>
              <a:rPr lang="ja-JP" altLang="en-US" smtClean="0">
                <a:solidFill>
                  <a:srgbClr val="002060"/>
                </a:solidFill>
              </a:rPr>
              <a:t>’</a:t>
            </a:r>
            <a:r>
              <a:rPr lang="en-US" smtClean="0">
                <a:solidFill>
                  <a:srgbClr val="002060"/>
                </a:solidFill>
              </a:rPr>
              <a:t> a surface charge. </a:t>
            </a:r>
          </a:p>
          <a:p>
            <a:pPr>
              <a:buFont typeface="Wingdings" charset="0"/>
              <a:buNone/>
            </a:pPr>
            <a:endParaRPr lang="en-US" smtClean="0">
              <a:solidFill>
                <a:srgbClr val="009900"/>
              </a:solidFill>
            </a:endParaRPr>
          </a:p>
          <a:p>
            <a:pPr>
              <a:buFont typeface="Wingdings" charset="0"/>
              <a:buNone/>
            </a:pPr>
            <a:r>
              <a:rPr lang="en-US" smtClean="0">
                <a:solidFill>
                  <a:srgbClr val="008000"/>
                </a:solidFill>
              </a:rPr>
              <a:t>The total induced charge on the surface is –q.</a:t>
            </a:r>
          </a:p>
          <a:p>
            <a:pPr>
              <a:buFont typeface="Wingdings" charset="0"/>
              <a:buNone/>
            </a:pPr>
            <a:endParaRPr lang="en-US" smtClean="0">
              <a:solidFill>
                <a:srgbClr val="333399"/>
              </a:solidFill>
            </a:endParaRPr>
          </a:p>
          <a:p>
            <a:pPr>
              <a:buFont typeface="Wingdings" charset="0"/>
              <a:buNone/>
            </a:pPr>
            <a:r>
              <a:rPr lang="en-US" smtClean="0">
                <a:solidFill>
                  <a:srgbClr val="002060"/>
                </a:solidFill>
              </a:rPr>
              <a:t>Different positions of the charge result in different charge distributions.</a:t>
            </a:r>
          </a:p>
          <a:p>
            <a:pPr>
              <a:buFont typeface="Wingdings" charset="0"/>
              <a:buNone/>
            </a:pPr>
            <a:r>
              <a:rPr lang="en-US" smtClean="0">
                <a:solidFill>
                  <a:srgbClr val="002060"/>
                </a:solidFill>
              </a:rPr>
              <a:t>The total induced charge stays –q.</a:t>
            </a:r>
          </a:p>
        </p:txBody>
      </p:sp>
      <p:sp>
        <p:nvSpPr>
          <p:cNvPr id="19467" name="Text Box 13"/>
          <p:cNvSpPr txBox="1">
            <a:spLocks noChangeArrowheads="1"/>
          </p:cNvSpPr>
          <p:nvPr/>
        </p:nvSpPr>
        <p:spPr bwMode="auto">
          <a:xfrm>
            <a:off x="5029200" y="3962400"/>
            <a:ext cx="4714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2400" smtClean="0">
                <a:solidFill>
                  <a:srgbClr val="0000FF"/>
                </a:solidFill>
              </a:rPr>
              <a:t>-q</a:t>
            </a:r>
          </a:p>
        </p:txBody>
      </p:sp>
      <p:sp>
        <p:nvSpPr>
          <p:cNvPr id="19468" name="Text Box 14"/>
          <p:cNvSpPr txBox="1">
            <a:spLocks noChangeArrowheads="1"/>
          </p:cNvSpPr>
          <p:nvPr/>
        </p:nvSpPr>
        <p:spPr bwMode="auto">
          <a:xfrm>
            <a:off x="4572000" y="3276600"/>
            <a:ext cx="4762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2400" smtClean="0">
                <a:solidFill>
                  <a:srgbClr val="FF0000"/>
                </a:solidFill>
              </a:rPr>
              <a:t>-q</a:t>
            </a:r>
          </a:p>
        </p:txBody>
      </p:sp>
      <p:sp>
        <p:nvSpPr>
          <p:cNvPr id="19469" name="Line 15"/>
          <p:cNvSpPr>
            <a:spLocks noChangeShapeType="1"/>
          </p:cNvSpPr>
          <p:nvPr/>
        </p:nvSpPr>
        <p:spPr bwMode="auto">
          <a:xfrm>
            <a:off x="41910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9470" name="Line 16"/>
          <p:cNvSpPr>
            <a:spLocks noChangeShapeType="1"/>
          </p:cNvSpPr>
          <p:nvPr/>
        </p:nvSpPr>
        <p:spPr bwMode="auto">
          <a:xfrm>
            <a:off x="43434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9471" name="Line 17"/>
          <p:cNvSpPr>
            <a:spLocks noChangeShapeType="1"/>
          </p:cNvSpPr>
          <p:nvPr/>
        </p:nvSpPr>
        <p:spPr bwMode="auto">
          <a:xfrm>
            <a:off x="41910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9472" name="Line 18"/>
          <p:cNvSpPr>
            <a:spLocks noChangeShapeType="1"/>
          </p:cNvSpPr>
          <p:nvPr/>
        </p:nvSpPr>
        <p:spPr bwMode="auto">
          <a:xfrm>
            <a:off x="42672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9473" name="Line 19"/>
          <p:cNvSpPr>
            <a:spLocks noChangeShapeType="1"/>
          </p:cNvSpPr>
          <p:nvPr/>
        </p:nvSpPr>
        <p:spPr bwMode="auto">
          <a:xfrm>
            <a:off x="43434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9474" name="Text Box 20"/>
          <p:cNvSpPr txBox="1">
            <a:spLocks noChangeArrowheads="1"/>
          </p:cNvSpPr>
          <p:nvPr/>
        </p:nvSpPr>
        <p:spPr bwMode="auto">
          <a:xfrm>
            <a:off x="5181600" y="838200"/>
            <a:ext cx="3962400" cy="438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mtClean="0">
                <a:solidFill>
                  <a:srgbClr val="002060"/>
                </a:solidFill>
              </a:rPr>
              <a:t>The electric field of the charge must be calculated with the boundary condition that the potential </a:t>
            </a:r>
            <a:r>
              <a:rPr lang="el-GR" smtClean="0">
                <a:solidFill>
                  <a:srgbClr val="002060"/>
                </a:solidFill>
              </a:rPr>
              <a:t>φ</a:t>
            </a:r>
            <a:r>
              <a:rPr lang="en-US" smtClean="0">
                <a:solidFill>
                  <a:srgbClr val="002060"/>
                </a:solidFill>
              </a:rPr>
              <a:t>=0 at z=0.</a:t>
            </a:r>
          </a:p>
          <a:p>
            <a:pPr>
              <a:buFont typeface="Wingdings" charset="0"/>
              <a:buNone/>
            </a:pPr>
            <a:endParaRPr lang="en-US" smtClean="0">
              <a:solidFill>
                <a:srgbClr val="333399"/>
              </a:solidFill>
            </a:endParaRPr>
          </a:p>
          <a:p>
            <a:pPr>
              <a:buFont typeface="Wingdings" charset="0"/>
              <a:buNone/>
            </a:pPr>
            <a:r>
              <a:rPr lang="en-US" smtClean="0">
                <a:solidFill>
                  <a:srgbClr val="009900"/>
                </a:solidFill>
              </a:rPr>
              <a:t>For this specific geometry the method of images can be used. A point charge –q at distance –z</a:t>
            </a:r>
            <a:r>
              <a:rPr lang="en-US" baseline="-25000" smtClean="0">
                <a:solidFill>
                  <a:srgbClr val="009900"/>
                </a:solidFill>
              </a:rPr>
              <a:t>0</a:t>
            </a:r>
            <a:r>
              <a:rPr lang="en-US" smtClean="0">
                <a:solidFill>
                  <a:srgbClr val="009900"/>
                </a:solidFill>
              </a:rPr>
              <a:t> satisfies the boundary condition </a:t>
            </a:r>
            <a:r>
              <a:rPr lang="en-US" smtClean="0">
                <a:solidFill>
                  <a:srgbClr val="009900"/>
                </a:solidFill>
                <a:sym typeface="Wingdings" charset="0"/>
              </a:rPr>
              <a:t> electric field.</a:t>
            </a:r>
            <a:endParaRPr lang="en-US" smtClean="0">
              <a:solidFill>
                <a:srgbClr val="009900"/>
              </a:solidFill>
            </a:endParaRPr>
          </a:p>
          <a:p>
            <a:pPr>
              <a:buFont typeface="Wingdings" charset="0"/>
              <a:buNone/>
            </a:pPr>
            <a:endParaRPr lang="en-US" smtClean="0">
              <a:solidFill>
                <a:srgbClr val="009900"/>
              </a:solidFill>
              <a:sym typeface="Wingdings" charset="0"/>
            </a:endParaRPr>
          </a:p>
          <a:p>
            <a:pPr>
              <a:buFont typeface="Wingdings" charset="0"/>
              <a:buNone/>
            </a:pPr>
            <a:r>
              <a:rPr lang="en-US" smtClean="0">
                <a:solidFill>
                  <a:srgbClr val="002060"/>
                </a:solidFill>
                <a:sym typeface="Wingdings" charset="0"/>
              </a:rPr>
              <a:t>The resulting charge density is</a:t>
            </a:r>
          </a:p>
          <a:p>
            <a:pPr>
              <a:buFont typeface="Wingdings" charset="0"/>
              <a:buNone/>
            </a:pPr>
            <a:r>
              <a:rPr lang="en-US" smtClean="0">
                <a:solidFill>
                  <a:srgbClr val="002060"/>
                </a:solidFill>
                <a:sym typeface="Symbol" charset="0"/>
              </a:rPr>
              <a:t></a:t>
            </a:r>
            <a:r>
              <a:rPr lang="en-US" smtClean="0">
                <a:solidFill>
                  <a:srgbClr val="002060"/>
                </a:solidFill>
                <a:sym typeface="Wingdings" charset="0"/>
              </a:rPr>
              <a:t>(x,y) = </a:t>
            </a:r>
            <a:r>
              <a:rPr lang="en-US" smtClean="0">
                <a:solidFill>
                  <a:srgbClr val="002060"/>
                </a:solidFill>
                <a:sym typeface="Symbol" charset="0"/>
              </a:rPr>
              <a:t></a:t>
            </a:r>
            <a:r>
              <a:rPr lang="en-US" baseline="-25000" smtClean="0">
                <a:solidFill>
                  <a:srgbClr val="002060"/>
                </a:solidFill>
                <a:sym typeface="Wingdings" charset="0"/>
              </a:rPr>
              <a:t>0</a:t>
            </a:r>
            <a:r>
              <a:rPr lang="en-US" smtClean="0">
                <a:solidFill>
                  <a:srgbClr val="002060"/>
                </a:solidFill>
                <a:sym typeface="Wingdings" charset="0"/>
              </a:rPr>
              <a:t> E</a:t>
            </a:r>
            <a:r>
              <a:rPr lang="en-US" baseline="-25000" smtClean="0">
                <a:solidFill>
                  <a:srgbClr val="002060"/>
                </a:solidFill>
                <a:sym typeface="Wingdings" charset="0"/>
              </a:rPr>
              <a:t>z</a:t>
            </a:r>
            <a:r>
              <a:rPr lang="en-US" smtClean="0">
                <a:solidFill>
                  <a:srgbClr val="002060"/>
                </a:solidFill>
                <a:sym typeface="Wingdings" charset="0"/>
              </a:rPr>
              <a:t>(x,y)</a:t>
            </a:r>
          </a:p>
          <a:p>
            <a:pPr>
              <a:buFont typeface="Wingdings" charset="0"/>
              <a:buNone/>
            </a:pPr>
            <a:endParaRPr lang="en-US" smtClean="0">
              <a:solidFill>
                <a:srgbClr val="009900"/>
              </a:solidFill>
              <a:sym typeface="Wingdings" charset="0"/>
            </a:endParaRPr>
          </a:p>
          <a:p>
            <a:pPr>
              <a:buFont typeface="Wingdings" charset="0"/>
              <a:buNone/>
            </a:pPr>
            <a:r>
              <a:rPr lang="en-US" smtClean="0">
                <a:solidFill>
                  <a:srgbClr val="009900"/>
                </a:solidFill>
                <a:sym typeface="Symbol" charset="0"/>
              </a:rPr>
              <a:t></a:t>
            </a:r>
            <a:r>
              <a:rPr lang="en-US" smtClean="0">
                <a:solidFill>
                  <a:srgbClr val="009900"/>
                </a:solidFill>
                <a:sym typeface="Wingdings" charset="0"/>
              </a:rPr>
              <a:t>(x,y)dxdy = -q</a:t>
            </a:r>
            <a:endParaRPr lang="en-US" smtClean="0">
              <a:solidFill>
                <a:srgbClr val="009900"/>
              </a:solidFill>
            </a:endParaRPr>
          </a:p>
          <a:p>
            <a:pPr>
              <a:buFont typeface="Wingdings" charset="0"/>
              <a:buNone/>
            </a:pPr>
            <a:endParaRPr lang="en-US" smtClean="0">
              <a:solidFill>
                <a:srgbClr val="000000"/>
              </a:solidFill>
            </a:endParaRPr>
          </a:p>
          <a:p>
            <a:pPr>
              <a:buFont typeface="Wingdings" charset="0"/>
              <a:buNone/>
            </a:pPr>
            <a:endParaRPr lang="en-US" smtClean="0">
              <a:solidFill>
                <a:srgbClr val="000000"/>
              </a:solidFill>
            </a:endParaRPr>
          </a:p>
          <a:p>
            <a:pPr>
              <a:buFont typeface="Wingdings" charset="0"/>
              <a:buNone/>
            </a:pPr>
            <a:endParaRPr lang="en-US" smtClean="0">
              <a:solidFill>
                <a:srgbClr val="000000"/>
              </a:solidFill>
            </a:endParaRPr>
          </a:p>
          <a:p>
            <a:pPr>
              <a:buFont typeface="Wingdings" charset="0"/>
              <a:buNone/>
            </a:pPr>
            <a:endParaRPr lang="en-US" smtClean="0">
              <a:solidFill>
                <a:srgbClr val="000000"/>
              </a:solidFill>
            </a:endParaRPr>
          </a:p>
        </p:txBody>
      </p:sp>
      <p:sp>
        <p:nvSpPr>
          <p:cNvPr id="19475" name="Text Box 21"/>
          <p:cNvSpPr txBox="1">
            <a:spLocks noChangeArrowheads="1"/>
          </p:cNvSpPr>
          <p:nvPr/>
        </p:nvSpPr>
        <p:spPr bwMode="auto">
          <a:xfrm>
            <a:off x="4495800" y="5105400"/>
            <a:ext cx="5080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1800" smtClean="0">
                <a:solidFill>
                  <a:srgbClr val="000000"/>
                </a:solidFill>
              </a:rPr>
              <a:t>I=0</a:t>
            </a:r>
          </a:p>
        </p:txBody>
      </p:sp>
      <p:sp>
        <p:nvSpPr>
          <p:cNvPr id="19476" name="Text Box 24"/>
          <p:cNvSpPr txBox="1">
            <a:spLocks noChangeArrowheads="1"/>
          </p:cNvSpPr>
          <p:nvPr/>
        </p:nvSpPr>
        <p:spPr bwMode="auto">
          <a:xfrm>
            <a:off x="6994525" y="36941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endParaRPr lang="en-US" sz="1800" b="0" smtClean="0">
              <a:solidFill>
                <a:srgbClr val="000000"/>
              </a:solidFill>
            </a:endParaRPr>
          </a:p>
        </p:txBody>
      </p:sp>
      <p:sp>
        <p:nvSpPr>
          <p:cNvPr id="19477" name="Slide Number Placeholder 2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6ABB399-DFFC-284F-A42E-70B7E490200B}" type="slidenum">
              <a:rPr lang="en-US">
                <a:solidFill>
                  <a:srgbClr val="000000"/>
                </a:solidFill>
              </a:rPr>
              <a:pPr eaLnBrk="1" hangingPunct="1"/>
              <a:t>12</a:t>
            </a:fld>
            <a:endParaRPr lang="en-US">
              <a:solidFill>
                <a:srgbClr val="000000"/>
              </a:solidFill>
            </a:endParaRPr>
          </a:p>
        </p:txBody>
      </p:sp>
      <p:sp>
        <p:nvSpPr>
          <p:cNvPr id="19478" name="Footer Placeholder 2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pic>
        <p:nvPicPr>
          <p:cNvPr id="194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791200"/>
            <a:ext cx="35814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8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5791200"/>
            <a:ext cx="2309813"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1" name="Rectangle 2"/>
          <p:cNvSpPr>
            <a:spLocks noChangeArrowheads="1"/>
          </p:cNvSpPr>
          <p:nvPr/>
        </p:nvSpPr>
        <p:spPr bwMode="auto">
          <a:xfrm>
            <a:off x="0" y="85725"/>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Principle of Signal Induction by Moving Charges</a:t>
            </a:r>
          </a:p>
        </p:txBody>
      </p:sp>
      <p:pic>
        <p:nvPicPr>
          <p:cNvPr id="19482"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4800" y="5867400"/>
            <a:ext cx="1452563"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072942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Line 5"/>
          <p:cNvSpPr>
            <a:spLocks noChangeShapeType="1"/>
          </p:cNvSpPr>
          <p:nvPr/>
        </p:nvSpPr>
        <p:spPr bwMode="auto">
          <a:xfrm>
            <a:off x="1295400" y="2743200"/>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483" name="Freeform 6"/>
          <p:cNvSpPr>
            <a:spLocks/>
          </p:cNvSpPr>
          <p:nvPr/>
        </p:nvSpPr>
        <p:spPr bwMode="auto">
          <a:xfrm>
            <a:off x="1066800" y="2667000"/>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484" name="Line 7"/>
          <p:cNvSpPr>
            <a:spLocks noChangeShapeType="1"/>
          </p:cNvSpPr>
          <p:nvPr/>
        </p:nvSpPr>
        <p:spPr bwMode="auto">
          <a:xfrm>
            <a:off x="33528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pic>
        <p:nvPicPr>
          <p:cNvPr id="20485"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0"/>
            <a:ext cx="8662988" cy="259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Oval 9"/>
          <p:cNvSpPr>
            <a:spLocks noChangeArrowheads="1"/>
          </p:cNvSpPr>
          <p:nvPr/>
        </p:nvSpPr>
        <p:spPr bwMode="auto">
          <a:xfrm>
            <a:off x="2743200" y="5486400"/>
            <a:ext cx="914400" cy="9144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487" name="Oval 10"/>
          <p:cNvSpPr>
            <a:spLocks noChangeArrowheads="1"/>
          </p:cNvSpPr>
          <p:nvPr/>
        </p:nvSpPr>
        <p:spPr bwMode="auto">
          <a:xfrm>
            <a:off x="4191000" y="838200"/>
            <a:ext cx="228600" cy="228600"/>
          </a:xfrm>
          <a:prstGeom prst="ellipse">
            <a:avLst/>
          </a:prstGeom>
          <a:solidFill>
            <a:srgbClr val="0000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2060"/>
              </a:solidFill>
              <a:latin typeface="Arial" charset="0"/>
              <a:ea typeface="ＭＳ Ｐゴシック" charset="0"/>
            </a:endParaRPr>
          </a:p>
        </p:txBody>
      </p:sp>
      <p:sp>
        <p:nvSpPr>
          <p:cNvPr id="20488" name="Oval 11"/>
          <p:cNvSpPr>
            <a:spLocks noChangeArrowheads="1"/>
          </p:cNvSpPr>
          <p:nvPr/>
        </p:nvSpPr>
        <p:spPr bwMode="auto">
          <a:xfrm>
            <a:off x="4191000" y="1447800"/>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489" name="Text Box 12"/>
          <p:cNvSpPr txBox="1">
            <a:spLocks noChangeArrowheads="1"/>
          </p:cNvSpPr>
          <p:nvPr/>
        </p:nvSpPr>
        <p:spPr bwMode="auto">
          <a:xfrm>
            <a:off x="3886200" y="990600"/>
            <a:ext cx="3698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2400" smtClean="0">
                <a:solidFill>
                  <a:srgbClr val="000000"/>
                </a:solidFill>
              </a:rPr>
              <a:t>q</a:t>
            </a:r>
          </a:p>
        </p:txBody>
      </p:sp>
      <p:sp>
        <p:nvSpPr>
          <p:cNvPr id="20490" name="Text Box 13"/>
          <p:cNvSpPr txBox="1">
            <a:spLocks noChangeArrowheads="1"/>
          </p:cNvSpPr>
          <p:nvPr/>
        </p:nvSpPr>
        <p:spPr bwMode="auto">
          <a:xfrm>
            <a:off x="228600" y="990600"/>
            <a:ext cx="35814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mtClean="0">
                <a:solidFill>
                  <a:srgbClr val="000066"/>
                </a:solidFill>
              </a:rPr>
              <a:t>If we segment the grounded metal plate and if we ground the individual strips the surface charge density doesn</a:t>
            </a:r>
            <a:r>
              <a:rPr lang="ja-JP" altLang="en-US" smtClean="0">
                <a:solidFill>
                  <a:srgbClr val="000066"/>
                </a:solidFill>
              </a:rPr>
              <a:t>’</a:t>
            </a:r>
            <a:r>
              <a:rPr lang="en-US" smtClean="0">
                <a:solidFill>
                  <a:srgbClr val="000066"/>
                </a:solidFill>
              </a:rPr>
              <a:t>t change with respect to the continuous metal plate.</a:t>
            </a:r>
          </a:p>
          <a:p>
            <a:pPr>
              <a:buFont typeface="Wingdings" charset="0"/>
              <a:buNone/>
            </a:pPr>
            <a:endParaRPr lang="en-US" smtClean="0">
              <a:solidFill>
                <a:srgbClr val="000000"/>
              </a:solidFill>
            </a:endParaRPr>
          </a:p>
        </p:txBody>
      </p:sp>
      <p:sp>
        <p:nvSpPr>
          <p:cNvPr id="20491" name="Text Box 14"/>
          <p:cNvSpPr txBox="1">
            <a:spLocks noChangeArrowheads="1"/>
          </p:cNvSpPr>
          <p:nvPr/>
        </p:nvSpPr>
        <p:spPr bwMode="auto">
          <a:xfrm>
            <a:off x="5029200" y="3124200"/>
            <a:ext cx="4714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2400" smtClean="0">
                <a:solidFill>
                  <a:srgbClr val="0000FF"/>
                </a:solidFill>
              </a:rPr>
              <a:t>-q</a:t>
            </a:r>
          </a:p>
        </p:txBody>
      </p:sp>
      <p:sp>
        <p:nvSpPr>
          <p:cNvPr id="20492" name="Text Box 15"/>
          <p:cNvSpPr txBox="1">
            <a:spLocks noChangeArrowheads="1"/>
          </p:cNvSpPr>
          <p:nvPr/>
        </p:nvSpPr>
        <p:spPr bwMode="auto">
          <a:xfrm>
            <a:off x="4572000" y="2438400"/>
            <a:ext cx="4762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2400" smtClean="0">
                <a:solidFill>
                  <a:srgbClr val="FF0000"/>
                </a:solidFill>
              </a:rPr>
              <a:t>-q</a:t>
            </a:r>
          </a:p>
        </p:txBody>
      </p:sp>
      <p:sp>
        <p:nvSpPr>
          <p:cNvPr id="20493" name="Line 16"/>
          <p:cNvSpPr>
            <a:spLocks noChangeShapeType="1"/>
          </p:cNvSpPr>
          <p:nvPr/>
        </p:nvSpPr>
        <p:spPr bwMode="auto">
          <a:xfrm>
            <a:off x="39624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494" name="Line 17"/>
          <p:cNvSpPr>
            <a:spLocks noChangeShapeType="1"/>
          </p:cNvSpPr>
          <p:nvPr/>
        </p:nvSpPr>
        <p:spPr bwMode="auto">
          <a:xfrm>
            <a:off x="48006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495" name="Line 18"/>
          <p:cNvSpPr>
            <a:spLocks noChangeShapeType="1"/>
          </p:cNvSpPr>
          <p:nvPr/>
        </p:nvSpPr>
        <p:spPr bwMode="auto">
          <a:xfrm>
            <a:off x="31242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496" name="Line 19"/>
          <p:cNvSpPr>
            <a:spLocks noChangeShapeType="1"/>
          </p:cNvSpPr>
          <p:nvPr/>
        </p:nvSpPr>
        <p:spPr bwMode="auto">
          <a:xfrm>
            <a:off x="56388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497" name="Line 20"/>
          <p:cNvSpPr>
            <a:spLocks noChangeShapeType="1"/>
          </p:cNvSpPr>
          <p:nvPr/>
        </p:nvSpPr>
        <p:spPr bwMode="auto">
          <a:xfrm>
            <a:off x="22860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498" name="Line 21"/>
          <p:cNvSpPr>
            <a:spLocks noChangeShapeType="1"/>
          </p:cNvSpPr>
          <p:nvPr/>
        </p:nvSpPr>
        <p:spPr bwMode="auto">
          <a:xfrm>
            <a:off x="64770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499" name="Line 22"/>
          <p:cNvSpPr>
            <a:spLocks noChangeShapeType="1"/>
          </p:cNvSpPr>
          <p:nvPr/>
        </p:nvSpPr>
        <p:spPr bwMode="auto">
          <a:xfrm>
            <a:off x="14478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00" name="Line 23"/>
          <p:cNvSpPr>
            <a:spLocks noChangeShapeType="1"/>
          </p:cNvSpPr>
          <p:nvPr/>
        </p:nvSpPr>
        <p:spPr bwMode="auto">
          <a:xfrm>
            <a:off x="73152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01" name="Line 24"/>
          <p:cNvSpPr>
            <a:spLocks noChangeShapeType="1"/>
          </p:cNvSpPr>
          <p:nvPr/>
        </p:nvSpPr>
        <p:spPr bwMode="auto">
          <a:xfrm>
            <a:off x="6096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02" name="Line 25"/>
          <p:cNvSpPr>
            <a:spLocks noChangeShapeType="1"/>
          </p:cNvSpPr>
          <p:nvPr/>
        </p:nvSpPr>
        <p:spPr bwMode="auto">
          <a:xfrm>
            <a:off x="35052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03" name="Line 26"/>
          <p:cNvSpPr>
            <a:spLocks noChangeShapeType="1"/>
          </p:cNvSpPr>
          <p:nvPr/>
        </p:nvSpPr>
        <p:spPr bwMode="auto">
          <a:xfrm>
            <a:off x="33528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04" name="Line 27"/>
          <p:cNvSpPr>
            <a:spLocks noChangeShapeType="1"/>
          </p:cNvSpPr>
          <p:nvPr/>
        </p:nvSpPr>
        <p:spPr bwMode="auto">
          <a:xfrm>
            <a:off x="34290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05" name="Line 28"/>
          <p:cNvSpPr>
            <a:spLocks noChangeShapeType="1"/>
          </p:cNvSpPr>
          <p:nvPr/>
        </p:nvSpPr>
        <p:spPr bwMode="auto">
          <a:xfrm>
            <a:off x="35052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06" name="Line 29"/>
          <p:cNvSpPr>
            <a:spLocks noChangeShapeType="1"/>
          </p:cNvSpPr>
          <p:nvPr/>
        </p:nvSpPr>
        <p:spPr bwMode="auto">
          <a:xfrm>
            <a:off x="16002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07" name="Line 30"/>
          <p:cNvSpPr>
            <a:spLocks noChangeShapeType="1"/>
          </p:cNvSpPr>
          <p:nvPr/>
        </p:nvSpPr>
        <p:spPr bwMode="auto">
          <a:xfrm>
            <a:off x="17526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08" name="Line 31"/>
          <p:cNvSpPr>
            <a:spLocks noChangeShapeType="1"/>
          </p:cNvSpPr>
          <p:nvPr/>
        </p:nvSpPr>
        <p:spPr bwMode="auto">
          <a:xfrm>
            <a:off x="16002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09" name="Line 32"/>
          <p:cNvSpPr>
            <a:spLocks noChangeShapeType="1"/>
          </p:cNvSpPr>
          <p:nvPr/>
        </p:nvSpPr>
        <p:spPr bwMode="auto">
          <a:xfrm>
            <a:off x="16764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10" name="Line 33"/>
          <p:cNvSpPr>
            <a:spLocks noChangeShapeType="1"/>
          </p:cNvSpPr>
          <p:nvPr/>
        </p:nvSpPr>
        <p:spPr bwMode="auto">
          <a:xfrm>
            <a:off x="1752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11" name="Line 34"/>
          <p:cNvSpPr>
            <a:spLocks noChangeShapeType="1"/>
          </p:cNvSpPr>
          <p:nvPr/>
        </p:nvSpPr>
        <p:spPr bwMode="auto">
          <a:xfrm>
            <a:off x="9906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12" name="Line 35"/>
          <p:cNvSpPr>
            <a:spLocks noChangeShapeType="1"/>
          </p:cNvSpPr>
          <p:nvPr/>
        </p:nvSpPr>
        <p:spPr bwMode="auto">
          <a:xfrm>
            <a:off x="8382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13" name="Line 36"/>
          <p:cNvSpPr>
            <a:spLocks noChangeShapeType="1"/>
          </p:cNvSpPr>
          <p:nvPr/>
        </p:nvSpPr>
        <p:spPr bwMode="auto">
          <a:xfrm>
            <a:off x="9144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14" name="Line 37"/>
          <p:cNvSpPr>
            <a:spLocks noChangeShapeType="1"/>
          </p:cNvSpPr>
          <p:nvPr/>
        </p:nvSpPr>
        <p:spPr bwMode="auto">
          <a:xfrm>
            <a:off x="990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15" name="Line 38"/>
          <p:cNvSpPr>
            <a:spLocks noChangeShapeType="1"/>
          </p:cNvSpPr>
          <p:nvPr/>
        </p:nvSpPr>
        <p:spPr bwMode="auto">
          <a:xfrm>
            <a:off x="24384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16" name="Line 39"/>
          <p:cNvSpPr>
            <a:spLocks noChangeShapeType="1"/>
          </p:cNvSpPr>
          <p:nvPr/>
        </p:nvSpPr>
        <p:spPr bwMode="auto">
          <a:xfrm>
            <a:off x="25908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17" name="Line 40"/>
          <p:cNvSpPr>
            <a:spLocks noChangeShapeType="1"/>
          </p:cNvSpPr>
          <p:nvPr/>
        </p:nvSpPr>
        <p:spPr bwMode="auto">
          <a:xfrm>
            <a:off x="24384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18" name="Line 41"/>
          <p:cNvSpPr>
            <a:spLocks noChangeShapeType="1"/>
          </p:cNvSpPr>
          <p:nvPr/>
        </p:nvSpPr>
        <p:spPr bwMode="auto">
          <a:xfrm>
            <a:off x="25146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19" name="Line 42"/>
          <p:cNvSpPr>
            <a:spLocks noChangeShapeType="1"/>
          </p:cNvSpPr>
          <p:nvPr/>
        </p:nvSpPr>
        <p:spPr bwMode="auto">
          <a:xfrm>
            <a:off x="25908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20" name="Line 43"/>
          <p:cNvSpPr>
            <a:spLocks noChangeShapeType="1"/>
          </p:cNvSpPr>
          <p:nvPr/>
        </p:nvSpPr>
        <p:spPr bwMode="auto">
          <a:xfrm>
            <a:off x="41910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21" name="Line 44"/>
          <p:cNvSpPr>
            <a:spLocks noChangeShapeType="1"/>
          </p:cNvSpPr>
          <p:nvPr/>
        </p:nvSpPr>
        <p:spPr bwMode="auto">
          <a:xfrm>
            <a:off x="43434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22" name="Line 45"/>
          <p:cNvSpPr>
            <a:spLocks noChangeShapeType="1"/>
          </p:cNvSpPr>
          <p:nvPr/>
        </p:nvSpPr>
        <p:spPr bwMode="auto">
          <a:xfrm>
            <a:off x="41910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23" name="Line 46"/>
          <p:cNvSpPr>
            <a:spLocks noChangeShapeType="1"/>
          </p:cNvSpPr>
          <p:nvPr/>
        </p:nvSpPr>
        <p:spPr bwMode="auto">
          <a:xfrm>
            <a:off x="42672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24" name="Line 47"/>
          <p:cNvSpPr>
            <a:spLocks noChangeShapeType="1"/>
          </p:cNvSpPr>
          <p:nvPr/>
        </p:nvSpPr>
        <p:spPr bwMode="auto">
          <a:xfrm>
            <a:off x="43434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25" name="Line 48"/>
          <p:cNvSpPr>
            <a:spLocks noChangeShapeType="1"/>
          </p:cNvSpPr>
          <p:nvPr/>
        </p:nvSpPr>
        <p:spPr bwMode="auto">
          <a:xfrm>
            <a:off x="49530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26" name="Line 49"/>
          <p:cNvSpPr>
            <a:spLocks noChangeShapeType="1"/>
          </p:cNvSpPr>
          <p:nvPr/>
        </p:nvSpPr>
        <p:spPr bwMode="auto">
          <a:xfrm>
            <a:off x="51054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27" name="Line 50"/>
          <p:cNvSpPr>
            <a:spLocks noChangeShapeType="1"/>
          </p:cNvSpPr>
          <p:nvPr/>
        </p:nvSpPr>
        <p:spPr bwMode="auto">
          <a:xfrm>
            <a:off x="49530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28" name="Line 51"/>
          <p:cNvSpPr>
            <a:spLocks noChangeShapeType="1"/>
          </p:cNvSpPr>
          <p:nvPr/>
        </p:nvSpPr>
        <p:spPr bwMode="auto">
          <a:xfrm>
            <a:off x="50292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29" name="Line 52"/>
          <p:cNvSpPr>
            <a:spLocks noChangeShapeType="1"/>
          </p:cNvSpPr>
          <p:nvPr/>
        </p:nvSpPr>
        <p:spPr bwMode="auto">
          <a:xfrm>
            <a:off x="51054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30" name="Line 53"/>
          <p:cNvSpPr>
            <a:spLocks noChangeShapeType="1"/>
          </p:cNvSpPr>
          <p:nvPr/>
        </p:nvSpPr>
        <p:spPr bwMode="auto">
          <a:xfrm>
            <a:off x="58674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31" name="Line 54"/>
          <p:cNvSpPr>
            <a:spLocks noChangeShapeType="1"/>
          </p:cNvSpPr>
          <p:nvPr/>
        </p:nvSpPr>
        <p:spPr bwMode="auto">
          <a:xfrm>
            <a:off x="60198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32" name="Line 55"/>
          <p:cNvSpPr>
            <a:spLocks noChangeShapeType="1"/>
          </p:cNvSpPr>
          <p:nvPr/>
        </p:nvSpPr>
        <p:spPr bwMode="auto">
          <a:xfrm>
            <a:off x="58674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33" name="Line 56"/>
          <p:cNvSpPr>
            <a:spLocks noChangeShapeType="1"/>
          </p:cNvSpPr>
          <p:nvPr/>
        </p:nvSpPr>
        <p:spPr bwMode="auto">
          <a:xfrm>
            <a:off x="59436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34" name="Line 57"/>
          <p:cNvSpPr>
            <a:spLocks noChangeShapeType="1"/>
          </p:cNvSpPr>
          <p:nvPr/>
        </p:nvSpPr>
        <p:spPr bwMode="auto">
          <a:xfrm>
            <a:off x="60198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35" name="Line 58"/>
          <p:cNvSpPr>
            <a:spLocks noChangeShapeType="1"/>
          </p:cNvSpPr>
          <p:nvPr/>
        </p:nvSpPr>
        <p:spPr bwMode="auto">
          <a:xfrm>
            <a:off x="67056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36" name="Line 59"/>
          <p:cNvSpPr>
            <a:spLocks noChangeShapeType="1"/>
          </p:cNvSpPr>
          <p:nvPr/>
        </p:nvSpPr>
        <p:spPr bwMode="auto">
          <a:xfrm>
            <a:off x="68580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37" name="Line 60"/>
          <p:cNvSpPr>
            <a:spLocks noChangeShapeType="1"/>
          </p:cNvSpPr>
          <p:nvPr/>
        </p:nvSpPr>
        <p:spPr bwMode="auto">
          <a:xfrm>
            <a:off x="67056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38" name="Line 61"/>
          <p:cNvSpPr>
            <a:spLocks noChangeShapeType="1"/>
          </p:cNvSpPr>
          <p:nvPr/>
        </p:nvSpPr>
        <p:spPr bwMode="auto">
          <a:xfrm>
            <a:off x="67818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39" name="Line 62"/>
          <p:cNvSpPr>
            <a:spLocks noChangeShapeType="1"/>
          </p:cNvSpPr>
          <p:nvPr/>
        </p:nvSpPr>
        <p:spPr bwMode="auto">
          <a:xfrm>
            <a:off x="68580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40" name="Line 63"/>
          <p:cNvSpPr>
            <a:spLocks noChangeShapeType="1"/>
          </p:cNvSpPr>
          <p:nvPr/>
        </p:nvSpPr>
        <p:spPr bwMode="auto">
          <a:xfrm>
            <a:off x="75438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41" name="Line 64"/>
          <p:cNvSpPr>
            <a:spLocks noChangeShapeType="1"/>
          </p:cNvSpPr>
          <p:nvPr/>
        </p:nvSpPr>
        <p:spPr bwMode="auto">
          <a:xfrm>
            <a:off x="76962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42" name="Line 65"/>
          <p:cNvSpPr>
            <a:spLocks noChangeShapeType="1"/>
          </p:cNvSpPr>
          <p:nvPr/>
        </p:nvSpPr>
        <p:spPr bwMode="auto">
          <a:xfrm>
            <a:off x="75438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43" name="Line 66"/>
          <p:cNvSpPr>
            <a:spLocks noChangeShapeType="1"/>
          </p:cNvSpPr>
          <p:nvPr/>
        </p:nvSpPr>
        <p:spPr bwMode="auto">
          <a:xfrm>
            <a:off x="76200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44" name="Line 67"/>
          <p:cNvSpPr>
            <a:spLocks noChangeShapeType="1"/>
          </p:cNvSpPr>
          <p:nvPr/>
        </p:nvSpPr>
        <p:spPr bwMode="auto">
          <a:xfrm>
            <a:off x="76962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45" name="Line 68"/>
          <p:cNvSpPr>
            <a:spLocks noChangeShapeType="1"/>
          </p:cNvSpPr>
          <p:nvPr/>
        </p:nvSpPr>
        <p:spPr bwMode="auto">
          <a:xfrm>
            <a:off x="4648200" y="9906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46" name="Text Box 69"/>
          <p:cNvSpPr txBox="1">
            <a:spLocks noChangeArrowheads="1"/>
          </p:cNvSpPr>
          <p:nvPr/>
        </p:nvSpPr>
        <p:spPr bwMode="auto">
          <a:xfrm>
            <a:off x="4708525" y="1158875"/>
            <a:ext cx="31115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mtClean="0">
                <a:solidFill>
                  <a:srgbClr val="000000"/>
                </a:solidFill>
              </a:rPr>
              <a:t>V</a:t>
            </a:r>
          </a:p>
        </p:txBody>
      </p:sp>
      <p:sp>
        <p:nvSpPr>
          <p:cNvPr id="20547" name="Line 70"/>
          <p:cNvSpPr>
            <a:spLocks noChangeShapeType="1"/>
          </p:cNvSpPr>
          <p:nvPr/>
        </p:nvSpPr>
        <p:spPr bwMode="auto">
          <a:xfrm flipV="1">
            <a:off x="4343400" y="4114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48" name="Line 71"/>
          <p:cNvSpPr>
            <a:spLocks noChangeShapeType="1"/>
          </p:cNvSpPr>
          <p:nvPr/>
        </p:nvSpPr>
        <p:spPr bwMode="auto">
          <a:xfrm flipV="1">
            <a:off x="5105400" y="4114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49" name="Line 72"/>
          <p:cNvSpPr>
            <a:spLocks noChangeShapeType="1"/>
          </p:cNvSpPr>
          <p:nvPr/>
        </p:nvSpPr>
        <p:spPr bwMode="auto">
          <a:xfrm flipV="1">
            <a:off x="3505200" y="4114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50" name="Text Box 73"/>
          <p:cNvSpPr txBox="1">
            <a:spLocks noChangeArrowheads="1"/>
          </p:cNvSpPr>
          <p:nvPr/>
        </p:nvSpPr>
        <p:spPr bwMode="auto">
          <a:xfrm>
            <a:off x="4343400" y="4191000"/>
            <a:ext cx="35814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1800" smtClean="0">
                <a:solidFill>
                  <a:srgbClr val="000000"/>
                </a:solidFill>
              </a:rPr>
              <a:t>I</a:t>
            </a:r>
            <a:r>
              <a:rPr lang="en-US" sz="1800" baseline="-25000" smtClean="0">
                <a:solidFill>
                  <a:srgbClr val="000000"/>
                </a:solidFill>
              </a:rPr>
              <a:t>1</a:t>
            </a:r>
            <a:r>
              <a:rPr lang="en-US" sz="1800" smtClean="0">
                <a:solidFill>
                  <a:srgbClr val="000000"/>
                </a:solidFill>
              </a:rPr>
              <a:t>(t)      I</a:t>
            </a:r>
            <a:r>
              <a:rPr lang="en-US" sz="1800" baseline="-25000" smtClean="0">
                <a:solidFill>
                  <a:srgbClr val="000000"/>
                </a:solidFill>
              </a:rPr>
              <a:t>2</a:t>
            </a:r>
            <a:r>
              <a:rPr lang="en-US" sz="1800" smtClean="0">
                <a:solidFill>
                  <a:srgbClr val="000000"/>
                </a:solidFill>
              </a:rPr>
              <a:t>(t)         I</a:t>
            </a:r>
            <a:r>
              <a:rPr lang="en-US" sz="1800" baseline="-25000" smtClean="0">
                <a:solidFill>
                  <a:srgbClr val="000000"/>
                </a:solidFill>
              </a:rPr>
              <a:t>3</a:t>
            </a:r>
            <a:r>
              <a:rPr lang="en-US" sz="1800" smtClean="0">
                <a:solidFill>
                  <a:srgbClr val="000000"/>
                </a:solidFill>
              </a:rPr>
              <a:t>(t)       I</a:t>
            </a:r>
            <a:r>
              <a:rPr lang="en-US" sz="1800" baseline="-25000" smtClean="0">
                <a:solidFill>
                  <a:srgbClr val="000000"/>
                </a:solidFill>
              </a:rPr>
              <a:t>4</a:t>
            </a:r>
            <a:r>
              <a:rPr lang="en-US" sz="1800" smtClean="0">
                <a:solidFill>
                  <a:srgbClr val="000000"/>
                </a:solidFill>
              </a:rPr>
              <a:t>(t) </a:t>
            </a:r>
          </a:p>
        </p:txBody>
      </p:sp>
      <p:sp>
        <p:nvSpPr>
          <p:cNvPr id="20551" name="Line 74"/>
          <p:cNvSpPr>
            <a:spLocks noChangeShapeType="1"/>
          </p:cNvSpPr>
          <p:nvPr/>
        </p:nvSpPr>
        <p:spPr bwMode="auto">
          <a:xfrm>
            <a:off x="6019800" y="41910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52" name="Line 75"/>
          <p:cNvSpPr>
            <a:spLocks noChangeShapeType="1"/>
          </p:cNvSpPr>
          <p:nvPr/>
        </p:nvSpPr>
        <p:spPr bwMode="auto">
          <a:xfrm>
            <a:off x="6858000" y="41910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0553" name="Rectangle 81"/>
          <p:cNvSpPr>
            <a:spLocks noChangeArrowheads="1"/>
          </p:cNvSpPr>
          <p:nvPr/>
        </p:nvSpPr>
        <p:spPr bwMode="auto">
          <a:xfrm>
            <a:off x="5029200" y="914400"/>
            <a:ext cx="3962400"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 typeface="Wingdings" charset="0"/>
              <a:buNone/>
            </a:pPr>
            <a:r>
              <a:rPr lang="en-US" smtClean="0">
                <a:solidFill>
                  <a:srgbClr val="008000"/>
                </a:solidFill>
                <a:latin typeface="Arial" charset="0"/>
                <a:ea typeface="ＭＳ Ｐゴシック" charset="0"/>
              </a:rPr>
              <a:t>The charge induced on the individual strips is now depending on the position z</a:t>
            </a:r>
            <a:r>
              <a:rPr lang="en-US" baseline="-25000" smtClean="0">
                <a:solidFill>
                  <a:srgbClr val="008000"/>
                </a:solidFill>
                <a:latin typeface="Arial" charset="0"/>
                <a:ea typeface="ＭＳ Ｐゴシック" charset="0"/>
              </a:rPr>
              <a:t>0 </a:t>
            </a:r>
            <a:r>
              <a:rPr lang="en-US" smtClean="0">
                <a:solidFill>
                  <a:srgbClr val="008000"/>
                </a:solidFill>
                <a:latin typeface="Arial" charset="0"/>
                <a:ea typeface="ＭＳ Ｐゴシック" charset="0"/>
              </a:rPr>
              <a:t> of the charge.</a:t>
            </a:r>
          </a:p>
          <a:p>
            <a:pPr>
              <a:spcBef>
                <a:spcPct val="50000"/>
              </a:spcBef>
              <a:buFont typeface="Wingdings" charset="0"/>
              <a:buNone/>
            </a:pPr>
            <a:r>
              <a:rPr lang="en-US" smtClean="0">
                <a:solidFill>
                  <a:srgbClr val="002060"/>
                </a:solidFill>
                <a:latin typeface="Arial" charset="0"/>
                <a:ea typeface="ＭＳ Ｐゴシック" charset="0"/>
              </a:rPr>
              <a:t>If the charge is moving there are currents flowing between the strips and ground</a:t>
            </a:r>
            <a:r>
              <a:rPr lang="en-US" smtClean="0">
                <a:solidFill>
                  <a:srgbClr val="008000"/>
                </a:solidFill>
                <a:latin typeface="Arial" charset="0"/>
                <a:ea typeface="ＭＳ Ｐゴシック" charset="0"/>
              </a:rPr>
              <a:t>.</a:t>
            </a:r>
          </a:p>
          <a:p>
            <a:pPr>
              <a:spcBef>
                <a:spcPct val="50000"/>
              </a:spcBef>
              <a:buFont typeface="Wingdings" charset="0"/>
              <a:buNone/>
            </a:pPr>
            <a:r>
              <a:rPr lang="en-US" smtClean="0">
                <a:solidFill>
                  <a:srgbClr val="008000"/>
                </a:solidFill>
                <a:latin typeface="Arial" charset="0"/>
                <a:ea typeface="ＭＳ Ｐゴシック" charset="0"/>
                <a:sym typeface="Wingdings" charset="0"/>
              </a:rPr>
              <a:t> The </a:t>
            </a:r>
            <a:r>
              <a:rPr lang="en-US" smtClean="0">
                <a:solidFill>
                  <a:srgbClr val="FF0000"/>
                </a:solidFill>
                <a:latin typeface="Arial" charset="0"/>
                <a:ea typeface="ＭＳ Ｐゴシック" charset="0"/>
                <a:sym typeface="Wingdings" charset="0"/>
              </a:rPr>
              <a:t>movement </a:t>
            </a:r>
            <a:r>
              <a:rPr lang="en-US" smtClean="0">
                <a:solidFill>
                  <a:srgbClr val="008000"/>
                </a:solidFill>
                <a:latin typeface="Arial" charset="0"/>
                <a:ea typeface="ＭＳ Ｐゴシック" charset="0"/>
                <a:sym typeface="Wingdings" charset="0"/>
              </a:rPr>
              <a:t>of the charge </a:t>
            </a:r>
            <a:r>
              <a:rPr lang="en-US" smtClean="0">
                <a:solidFill>
                  <a:srgbClr val="FF0000"/>
                </a:solidFill>
                <a:latin typeface="Arial" charset="0"/>
                <a:ea typeface="ＭＳ Ｐゴシック" charset="0"/>
                <a:sym typeface="Wingdings" charset="0"/>
              </a:rPr>
              <a:t>induces </a:t>
            </a:r>
            <a:r>
              <a:rPr lang="en-US" smtClean="0">
                <a:solidFill>
                  <a:srgbClr val="008000"/>
                </a:solidFill>
                <a:latin typeface="Arial" charset="0"/>
                <a:ea typeface="ＭＳ Ｐゴシック" charset="0"/>
                <a:sym typeface="Wingdings" charset="0"/>
              </a:rPr>
              <a:t>a current. </a:t>
            </a:r>
          </a:p>
          <a:p>
            <a:pPr>
              <a:spcBef>
                <a:spcPct val="50000"/>
              </a:spcBef>
              <a:buFont typeface="Wingdings" charset="0"/>
              <a:buNone/>
            </a:pPr>
            <a:endParaRPr lang="en-US" smtClean="0">
              <a:solidFill>
                <a:srgbClr val="009900"/>
              </a:solidFill>
              <a:latin typeface="Arial" charset="0"/>
              <a:ea typeface="ＭＳ Ｐゴシック" charset="0"/>
            </a:endParaRPr>
          </a:p>
        </p:txBody>
      </p:sp>
      <p:sp>
        <p:nvSpPr>
          <p:cNvPr id="20554" name="Slide Number Placeholder 79"/>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4427B80-4190-234A-A418-4AECBCB051F3}" type="slidenum">
              <a:rPr lang="en-US">
                <a:solidFill>
                  <a:srgbClr val="000000"/>
                </a:solidFill>
              </a:rPr>
              <a:pPr eaLnBrk="1" hangingPunct="1"/>
              <a:t>13</a:t>
            </a:fld>
            <a:endParaRPr lang="en-US">
              <a:solidFill>
                <a:srgbClr val="000000"/>
              </a:solidFill>
            </a:endParaRPr>
          </a:p>
        </p:txBody>
      </p:sp>
      <p:sp>
        <p:nvSpPr>
          <p:cNvPr id="20555" name="Footer Placeholder 80"/>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pic>
        <p:nvPicPr>
          <p:cNvPr id="2055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5181600"/>
            <a:ext cx="380047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5829300"/>
            <a:ext cx="4519613"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5562600"/>
            <a:ext cx="1081088"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9" name="Rectangle 2"/>
          <p:cNvSpPr>
            <a:spLocks noChangeArrowheads="1"/>
          </p:cNvSpPr>
          <p:nvPr/>
        </p:nvSpPr>
        <p:spPr bwMode="auto">
          <a:xfrm>
            <a:off x="0" y="85725"/>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Principle of Signal Induction by Moving Charges</a:t>
            </a:r>
          </a:p>
        </p:txBody>
      </p:sp>
    </p:spTree>
    <p:extLst>
      <p:ext uri="{BB962C8B-B14F-4D97-AF65-F5344CB8AC3E}">
        <p14:creationId xmlns:p14="http://schemas.microsoft.com/office/powerpoint/2010/main" val="412360984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2560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DD960FA-EF5E-0444-8919-2366375BE545}" type="slidenum">
              <a:rPr lang="en-US">
                <a:solidFill>
                  <a:srgbClr val="000000"/>
                </a:solidFill>
              </a:rPr>
              <a:pPr eaLnBrk="1" hangingPunct="1"/>
              <a:t>14</a:t>
            </a:fld>
            <a:endParaRPr lang="en-US">
              <a:solidFill>
                <a:srgbClr val="000000"/>
              </a:solidFill>
            </a:endParaRPr>
          </a:p>
        </p:txBody>
      </p:sp>
      <p:sp>
        <p:nvSpPr>
          <p:cNvPr id="25604" name="Rectangle 19"/>
          <p:cNvSpPr>
            <a:spLocks noChangeArrowheads="1"/>
          </p:cNvSpPr>
          <p:nvPr/>
        </p:nvSpPr>
        <p:spPr bwMode="auto">
          <a:xfrm>
            <a:off x="228600" y="304800"/>
            <a:ext cx="8763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Gas Detectors with internal Electron Multiplication</a:t>
            </a:r>
          </a:p>
        </p:txBody>
      </p:sp>
      <p:grpSp>
        <p:nvGrpSpPr>
          <p:cNvPr id="25605" name="Group 25"/>
          <p:cNvGrpSpPr>
            <a:grpSpLocks/>
          </p:cNvGrpSpPr>
          <p:nvPr/>
        </p:nvGrpSpPr>
        <p:grpSpPr bwMode="auto">
          <a:xfrm>
            <a:off x="4648200" y="3657600"/>
            <a:ext cx="3124200" cy="1447800"/>
            <a:chOff x="3657600" y="3962400"/>
            <a:chExt cx="3124200" cy="1447800"/>
          </a:xfrm>
        </p:grpSpPr>
        <p:grpSp>
          <p:nvGrpSpPr>
            <p:cNvPr id="25607" name="Group 21"/>
            <p:cNvGrpSpPr>
              <a:grpSpLocks/>
            </p:cNvGrpSpPr>
            <p:nvPr/>
          </p:nvGrpSpPr>
          <p:grpSpPr bwMode="auto">
            <a:xfrm>
              <a:off x="3657600" y="3962400"/>
              <a:ext cx="3124200" cy="1447800"/>
              <a:chOff x="3505200" y="4191000"/>
              <a:chExt cx="2819400" cy="1447800"/>
            </a:xfrm>
          </p:grpSpPr>
          <p:sp>
            <p:nvSpPr>
              <p:cNvPr id="25617" name="Rectangle 6"/>
              <p:cNvSpPr>
                <a:spLocks noChangeArrowheads="1"/>
              </p:cNvSpPr>
              <p:nvPr/>
            </p:nvSpPr>
            <p:spPr bwMode="auto">
              <a:xfrm>
                <a:off x="3505200" y="4191000"/>
                <a:ext cx="2819400" cy="1447800"/>
              </a:xfrm>
              <a:prstGeom prst="rect">
                <a:avLst/>
              </a:prstGeom>
              <a:solidFill>
                <a:srgbClr val="EEEEE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5618" name="Line 7"/>
              <p:cNvSpPr>
                <a:spLocks noChangeShapeType="1"/>
              </p:cNvSpPr>
              <p:nvPr/>
            </p:nvSpPr>
            <p:spPr bwMode="auto">
              <a:xfrm>
                <a:off x="3505200" y="4191000"/>
                <a:ext cx="2819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25619" name="Line 8"/>
              <p:cNvSpPr>
                <a:spLocks noChangeShapeType="1"/>
              </p:cNvSpPr>
              <p:nvPr/>
            </p:nvSpPr>
            <p:spPr bwMode="auto">
              <a:xfrm>
                <a:off x="3505200" y="5638800"/>
                <a:ext cx="2819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grpSp>
        <p:grpSp>
          <p:nvGrpSpPr>
            <p:cNvPr id="25608" name="Group 38"/>
            <p:cNvGrpSpPr>
              <a:grpSpLocks/>
            </p:cNvGrpSpPr>
            <p:nvPr/>
          </p:nvGrpSpPr>
          <p:grpSpPr bwMode="auto">
            <a:xfrm rot="10800000">
              <a:off x="4038600" y="4419600"/>
              <a:ext cx="730430" cy="621563"/>
              <a:chOff x="1370806" y="4724400"/>
              <a:chExt cx="611982" cy="457994"/>
            </a:xfrm>
          </p:grpSpPr>
          <p:cxnSp>
            <p:nvCxnSpPr>
              <p:cNvPr id="14" name="Straight Arrow Connector 13"/>
              <p:cNvCxnSpPr/>
              <p:nvPr/>
            </p:nvCxnSpPr>
            <p:spPr>
              <a:xfrm rot="5400000">
                <a:off x="1177520" y="4969422"/>
                <a:ext cx="457368"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p:nvPr/>
            </p:nvCxnSpPr>
            <p:spPr>
              <a:xfrm rot="5400000">
                <a:off x="1330478" y="4968252"/>
                <a:ext cx="457367"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p:nvPr/>
            </p:nvCxnSpPr>
            <p:spPr>
              <a:xfrm rot="5400000">
                <a:off x="1483435" y="4968252"/>
                <a:ext cx="457367"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rot="5400000">
                <a:off x="1635063" y="4968252"/>
                <a:ext cx="457367"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rot="5400000">
                <a:off x="1788021" y="4968252"/>
                <a:ext cx="457367"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pic>
          <p:nvPicPr>
            <p:cNvPr id="2560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1211" y="4267200"/>
              <a:ext cx="401389" cy="924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0" name="TextBox 18"/>
            <p:cNvSpPr txBox="1">
              <a:spLocks noChangeArrowheads="1"/>
            </p:cNvSpPr>
            <p:nvPr/>
          </p:nvSpPr>
          <p:spPr bwMode="auto">
            <a:xfrm>
              <a:off x="3657600" y="4648200"/>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b="0" smtClean="0">
                  <a:solidFill>
                    <a:srgbClr val="000000"/>
                  </a:solidFill>
                </a:rPr>
                <a:t>E</a:t>
              </a:r>
            </a:p>
          </p:txBody>
        </p:sp>
        <p:sp>
          <p:nvSpPr>
            <p:cNvPr id="25611" name="TextBox 19"/>
            <p:cNvSpPr txBox="1">
              <a:spLocks noChangeArrowheads="1"/>
            </p:cNvSpPr>
            <p:nvPr/>
          </p:nvSpPr>
          <p:spPr bwMode="auto">
            <a:xfrm>
              <a:off x="5545564" y="4365171"/>
              <a:ext cx="12362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smtClean="0">
                  <a:solidFill>
                    <a:srgbClr val="FF0000"/>
                  </a:solidFill>
                </a:rPr>
                <a:t>Ions</a:t>
              </a:r>
            </a:p>
            <a:p>
              <a:pPr eaLnBrk="1" hangingPunct="1">
                <a:lnSpc>
                  <a:spcPct val="100000"/>
                </a:lnSpc>
                <a:spcBef>
                  <a:spcPct val="0"/>
                </a:spcBef>
                <a:buClrTx/>
                <a:buSzTx/>
                <a:buFontTx/>
                <a:buNone/>
              </a:pPr>
              <a:endParaRPr lang="en-US" sz="1800" smtClean="0">
                <a:solidFill>
                  <a:srgbClr val="FF0000"/>
                </a:solidFill>
              </a:endParaRPr>
            </a:p>
            <a:p>
              <a:pPr eaLnBrk="1" hangingPunct="1">
                <a:lnSpc>
                  <a:spcPct val="100000"/>
                </a:lnSpc>
                <a:spcBef>
                  <a:spcPct val="0"/>
                </a:spcBef>
                <a:buClrTx/>
                <a:buSzTx/>
                <a:buFontTx/>
                <a:buNone/>
              </a:pPr>
              <a:r>
                <a:rPr lang="en-US" sz="1800" smtClean="0">
                  <a:solidFill>
                    <a:srgbClr val="00269E"/>
                  </a:solidFill>
                </a:rPr>
                <a:t>Electrons</a:t>
              </a:r>
            </a:p>
          </p:txBody>
        </p:sp>
      </p:grpSp>
      <p:sp>
        <p:nvSpPr>
          <p:cNvPr id="25606" name="TextBox 24"/>
          <p:cNvSpPr txBox="1">
            <a:spLocks noChangeArrowheads="1"/>
          </p:cNvSpPr>
          <p:nvPr/>
        </p:nvSpPr>
        <p:spPr bwMode="auto">
          <a:xfrm>
            <a:off x="457200" y="1143000"/>
            <a:ext cx="7772400" cy="495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smtClean="0">
                <a:solidFill>
                  <a:srgbClr val="002060"/>
                </a:solidFill>
              </a:rPr>
              <a:t>Principle:</a:t>
            </a:r>
            <a:r>
              <a:rPr lang="en-US" sz="1800" smtClean="0">
                <a:solidFill>
                  <a:srgbClr val="009900"/>
                </a:solidFill>
              </a:rPr>
              <a:t> At sufficiently high electric fields (100kV/cm) the electrons gain energy in excess of the ionization energy </a:t>
            </a:r>
            <a:r>
              <a:rPr lang="en-US" sz="1800" smtClean="0">
                <a:solidFill>
                  <a:srgbClr val="009900"/>
                </a:solidFill>
                <a:sym typeface="Wingdings" charset="0"/>
              </a:rPr>
              <a:t> secondary ionzation etc. etc. </a:t>
            </a:r>
          </a:p>
          <a:p>
            <a:pPr eaLnBrk="1" hangingPunct="1">
              <a:lnSpc>
                <a:spcPct val="100000"/>
              </a:lnSpc>
              <a:spcBef>
                <a:spcPct val="0"/>
              </a:spcBef>
              <a:buClrTx/>
              <a:buSzTx/>
              <a:buFontTx/>
              <a:buNone/>
            </a:pPr>
            <a:endParaRPr lang="en-US" sz="1800" smtClean="0">
              <a:solidFill>
                <a:srgbClr val="009900"/>
              </a:solidFill>
              <a:cs typeface="Times New Roman" charset="0"/>
              <a:sym typeface="Wingdings" charset="0"/>
            </a:endParaRPr>
          </a:p>
          <a:p>
            <a:pPr marL="0" lvl="1" eaLnBrk="1" hangingPunct="1">
              <a:lnSpc>
                <a:spcPct val="100000"/>
              </a:lnSpc>
              <a:spcBef>
                <a:spcPct val="0"/>
              </a:spcBef>
              <a:buClrTx/>
              <a:buSzTx/>
              <a:buFontTx/>
              <a:buNone/>
            </a:pPr>
            <a:r>
              <a:rPr lang="en-US" sz="1800" smtClean="0">
                <a:solidFill>
                  <a:srgbClr val="009900"/>
                </a:solidFill>
                <a:cs typeface="Times New Roman" charset="0"/>
              </a:rPr>
              <a:t>dN = N </a:t>
            </a:r>
            <a:r>
              <a:rPr lang="el-GR" sz="1800" smtClean="0">
                <a:solidFill>
                  <a:srgbClr val="009900"/>
                </a:solidFill>
                <a:cs typeface="Times New Roman" charset="0"/>
              </a:rPr>
              <a:t>α</a:t>
            </a:r>
            <a:r>
              <a:rPr lang="en-US" sz="1800" smtClean="0">
                <a:solidFill>
                  <a:srgbClr val="009900"/>
                </a:solidFill>
                <a:cs typeface="Times New Roman" charset="0"/>
              </a:rPr>
              <a:t> dx</a:t>
            </a:r>
            <a:r>
              <a:rPr lang="en-US" sz="1800" smtClean="0">
                <a:solidFill>
                  <a:srgbClr val="000000"/>
                </a:solidFill>
                <a:cs typeface="Times New Roman" charset="0"/>
              </a:rPr>
              <a:t>       	  	</a:t>
            </a:r>
            <a:r>
              <a:rPr lang="el-GR" sz="1800" smtClean="0">
                <a:solidFill>
                  <a:srgbClr val="002060"/>
                </a:solidFill>
                <a:cs typeface="Times New Roman" charset="0"/>
              </a:rPr>
              <a:t>α</a:t>
            </a:r>
            <a:r>
              <a:rPr lang="en-US" sz="1800" smtClean="0">
                <a:solidFill>
                  <a:srgbClr val="002060"/>
                </a:solidFill>
                <a:cs typeface="Times New Roman" charset="0"/>
              </a:rPr>
              <a:t>…Townsend Coefficient</a:t>
            </a:r>
          </a:p>
          <a:p>
            <a:pPr marL="0" lvl="1" eaLnBrk="1" hangingPunct="1">
              <a:lnSpc>
                <a:spcPct val="100000"/>
              </a:lnSpc>
              <a:spcBef>
                <a:spcPct val="0"/>
              </a:spcBef>
              <a:buClrTx/>
              <a:buSzTx/>
              <a:buFontTx/>
              <a:buNone/>
            </a:pPr>
            <a:endParaRPr lang="en-US" sz="1800" smtClean="0">
              <a:solidFill>
                <a:srgbClr val="002060"/>
              </a:solidFill>
              <a:cs typeface="Times New Roman" charset="0"/>
            </a:endParaRPr>
          </a:p>
          <a:p>
            <a:pPr marL="0" lvl="1" eaLnBrk="1" hangingPunct="1">
              <a:lnSpc>
                <a:spcPct val="100000"/>
              </a:lnSpc>
              <a:spcBef>
                <a:spcPct val="0"/>
              </a:spcBef>
              <a:buClrTx/>
              <a:buSzTx/>
              <a:buFontTx/>
              <a:buNone/>
            </a:pPr>
            <a:r>
              <a:rPr lang="en-US" sz="1800" smtClean="0">
                <a:solidFill>
                  <a:srgbClr val="009900"/>
                </a:solidFill>
                <a:cs typeface="Times New Roman" charset="0"/>
              </a:rPr>
              <a:t>N(x)  = N</a:t>
            </a:r>
            <a:r>
              <a:rPr lang="en-US" sz="1800" baseline="-25000" smtClean="0">
                <a:solidFill>
                  <a:srgbClr val="009900"/>
                </a:solidFill>
                <a:cs typeface="Times New Roman" charset="0"/>
              </a:rPr>
              <a:t>0</a:t>
            </a:r>
            <a:r>
              <a:rPr lang="en-US" sz="1800" smtClean="0">
                <a:solidFill>
                  <a:srgbClr val="009900"/>
                </a:solidFill>
                <a:cs typeface="Times New Roman" charset="0"/>
              </a:rPr>
              <a:t> exp (</a:t>
            </a:r>
            <a:r>
              <a:rPr lang="el-GR" sz="1800" smtClean="0">
                <a:solidFill>
                  <a:srgbClr val="009900"/>
                </a:solidFill>
                <a:cs typeface="Times New Roman" charset="0"/>
              </a:rPr>
              <a:t>α</a:t>
            </a:r>
            <a:r>
              <a:rPr lang="en-US" sz="1800" smtClean="0">
                <a:solidFill>
                  <a:srgbClr val="009900"/>
                </a:solidFill>
                <a:cs typeface="Times New Roman" charset="0"/>
              </a:rPr>
              <a:t>x)</a:t>
            </a:r>
            <a:r>
              <a:rPr lang="en-US" sz="1800" smtClean="0">
                <a:solidFill>
                  <a:srgbClr val="000000"/>
                </a:solidFill>
                <a:cs typeface="Times New Roman" charset="0"/>
              </a:rPr>
              <a:t> 	</a:t>
            </a:r>
            <a:r>
              <a:rPr lang="en-US" sz="1800" smtClean="0">
                <a:solidFill>
                  <a:srgbClr val="002060"/>
                </a:solidFill>
                <a:cs typeface="Times New Roman" charset="0"/>
              </a:rPr>
              <a:t>N/ N</a:t>
            </a:r>
            <a:r>
              <a:rPr lang="en-US" sz="1800" baseline="-25000" smtClean="0">
                <a:solidFill>
                  <a:srgbClr val="002060"/>
                </a:solidFill>
                <a:cs typeface="Times New Roman" charset="0"/>
              </a:rPr>
              <a:t>0</a:t>
            </a:r>
            <a:r>
              <a:rPr lang="en-US" sz="1800" smtClean="0">
                <a:solidFill>
                  <a:srgbClr val="002060"/>
                </a:solidFill>
                <a:cs typeface="Times New Roman" charset="0"/>
              </a:rPr>
              <a:t> = A (Amplification, Gas Gain)</a:t>
            </a:r>
          </a:p>
          <a:p>
            <a:pPr marL="0" lvl="1" eaLnBrk="1" hangingPunct="1">
              <a:lnSpc>
                <a:spcPct val="100000"/>
              </a:lnSpc>
              <a:spcBef>
                <a:spcPct val="0"/>
              </a:spcBef>
              <a:buClrTx/>
              <a:buSzTx/>
              <a:buFontTx/>
              <a:buNone/>
            </a:pPr>
            <a:endParaRPr lang="en-US" sz="1800" smtClean="0">
              <a:solidFill>
                <a:srgbClr val="002060"/>
              </a:solidFill>
              <a:cs typeface="Times New Roman" charset="0"/>
            </a:endParaRPr>
          </a:p>
          <a:p>
            <a:pPr marL="0" lvl="1" eaLnBrk="1" hangingPunct="1">
              <a:lnSpc>
                <a:spcPct val="100000"/>
              </a:lnSpc>
              <a:spcBef>
                <a:spcPct val="0"/>
              </a:spcBef>
              <a:buClrTx/>
              <a:buSzTx/>
              <a:buFontTx/>
              <a:buNone/>
            </a:pPr>
            <a:endParaRPr lang="en-US" sz="1800" smtClean="0">
              <a:solidFill>
                <a:srgbClr val="002060"/>
              </a:solidFill>
              <a:cs typeface="Times New Roman" charset="0"/>
            </a:endParaRPr>
          </a:p>
          <a:p>
            <a:pPr marL="0" lvl="1" eaLnBrk="1" hangingPunct="1">
              <a:lnSpc>
                <a:spcPct val="100000"/>
              </a:lnSpc>
              <a:spcBef>
                <a:spcPct val="0"/>
              </a:spcBef>
              <a:buClrTx/>
              <a:buSzTx/>
              <a:buFontTx/>
              <a:buNone/>
            </a:pPr>
            <a:endParaRPr lang="en-US" sz="1800" smtClean="0">
              <a:solidFill>
                <a:srgbClr val="002060"/>
              </a:solidFill>
              <a:cs typeface="Times New Roman" charset="0"/>
            </a:endParaRPr>
          </a:p>
          <a:p>
            <a:pPr marL="0" lvl="1" eaLnBrk="1" hangingPunct="1">
              <a:lnSpc>
                <a:spcPct val="100000"/>
              </a:lnSpc>
              <a:spcBef>
                <a:spcPct val="0"/>
              </a:spcBef>
              <a:buClrTx/>
              <a:buSzTx/>
              <a:buFontTx/>
              <a:buNone/>
            </a:pPr>
            <a:r>
              <a:rPr lang="en-US" sz="1600" smtClean="0">
                <a:solidFill>
                  <a:srgbClr val="002060"/>
                </a:solidFill>
                <a:cs typeface="Times New Roman" charset="0"/>
              </a:rPr>
              <a:t>Avalanche in a homogeneous field:</a:t>
            </a:r>
          </a:p>
          <a:p>
            <a:pPr marL="0" lvl="1" eaLnBrk="1" hangingPunct="1">
              <a:lnSpc>
                <a:spcPct val="100000"/>
              </a:lnSpc>
              <a:spcBef>
                <a:spcPct val="0"/>
              </a:spcBef>
              <a:buClrTx/>
              <a:buSzTx/>
              <a:buFontTx/>
              <a:buNone/>
            </a:pPr>
            <a:endParaRPr lang="en-US" sz="1600" smtClean="0">
              <a:solidFill>
                <a:srgbClr val="002060"/>
              </a:solidFill>
              <a:cs typeface="Times New Roman" charset="0"/>
            </a:endParaRPr>
          </a:p>
          <a:p>
            <a:pPr marL="0" lvl="1" eaLnBrk="1" hangingPunct="1">
              <a:lnSpc>
                <a:spcPct val="100000"/>
              </a:lnSpc>
              <a:spcBef>
                <a:spcPct val="0"/>
              </a:spcBef>
              <a:buClrTx/>
              <a:buSzTx/>
              <a:buFontTx/>
              <a:buNone/>
            </a:pPr>
            <a:r>
              <a:rPr lang="en-US" sz="1600" smtClean="0">
                <a:solidFill>
                  <a:srgbClr val="009900"/>
                </a:solidFill>
                <a:cs typeface="Times New Roman" charset="0"/>
              </a:rPr>
              <a:t>Problem: High field on electrode surface</a:t>
            </a:r>
          </a:p>
          <a:p>
            <a:pPr marL="0" lvl="1" eaLnBrk="1" hangingPunct="1">
              <a:lnSpc>
                <a:spcPct val="100000"/>
              </a:lnSpc>
              <a:spcBef>
                <a:spcPct val="0"/>
              </a:spcBef>
              <a:buClrTx/>
              <a:buSzTx/>
              <a:buFontTx/>
              <a:buNone/>
            </a:pPr>
            <a:r>
              <a:rPr lang="en-US" sz="1600" smtClean="0">
                <a:solidFill>
                  <a:srgbClr val="009900"/>
                </a:solidFill>
                <a:cs typeface="Times New Roman" charset="0"/>
                <a:sym typeface="Wingdings" charset="0"/>
              </a:rPr>
              <a:t> breakdown</a:t>
            </a:r>
            <a:endParaRPr lang="en-US" sz="1600" smtClean="0">
              <a:solidFill>
                <a:srgbClr val="009900"/>
              </a:solidFill>
              <a:cs typeface="Times New Roman" charset="0"/>
            </a:endParaRPr>
          </a:p>
          <a:p>
            <a:pPr marL="0" lvl="1" eaLnBrk="1" hangingPunct="1">
              <a:lnSpc>
                <a:spcPct val="100000"/>
              </a:lnSpc>
              <a:spcBef>
                <a:spcPct val="0"/>
              </a:spcBef>
              <a:buClrTx/>
              <a:buSzTx/>
              <a:buFontTx/>
              <a:buNone/>
            </a:pPr>
            <a:endParaRPr lang="en-US" sz="1800" smtClean="0">
              <a:solidFill>
                <a:srgbClr val="002060"/>
              </a:solidFill>
              <a:cs typeface="Times New Roman" charset="0"/>
            </a:endParaRPr>
          </a:p>
          <a:p>
            <a:pPr marL="0" lvl="1" eaLnBrk="1" hangingPunct="1">
              <a:lnSpc>
                <a:spcPct val="100000"/>
              </a:lnSpc>
              <a:spcBef>
                <a:spcPct val="0"/>
              </a:spcBef>
              <a:buClrTx/>
              <a:buSzTx/>
              <a:buFontTx/>
              <a:buNone/>
            </a:pPr>
            <a:endParaRPr lang="en-US" sz="1800" smtClean="0">
              <a:solidFill>
                <a:srgbClr val="002060"/>
              </a:solidFill>
              <a:cs typeface="Times New Roman" charset="0"/>
            </a:endParaRPr>
          </a:p>
          <a:p>
            <a:pPr marL="0" lvl="1" eaLnBrk="1" hangingPunct="1">
              <a:lnSpc>
                <a:spcPct val="100000"/>
              </a:lnSpc>
              <a:spcBef>
                <a:spcPct val="0"/>
              </a:spcBef>
              <a:buClrTx/>
              <a:buSzTx/>
              <a:buFontTx/>
              <a:buNone/>
            </a:pPr>
            <a:endParaRPr lang="en-US" sz="1800" smtClean="0">
              <a:solidFill>
                <a:srgbClr val="002060"/>
              </a:solidFill>
              <a:cs typeface="Times New Roman" charset="0"/>
            </a:endParaRPr>
          </a:p>
          <a:p>
            <a:pPr marL="0" lvl="1" eaLnBrk="1" hangingPunct="1">
              <a:lnSpc>
                <a:spcPct val="100000"/>
              </a:lnSpc>
              <a:spcBef>
                <a:spcPct val="0"/>
              </a:spcBef>
              <a:buClrTx/>
              <a:buSzTx/>
              <a:buFontTx/>
              <a:buNone/>
            </a:pPr>
            <a:r>
              <a:rPr lang="en-US" sz="1800" smtClean="0">
                <a:solidFill>
                  <a:srgbClr val="002060"/>
                </a:solidFill>
                <a:cs typeface="Times New Roman" charset="0"/>
              </a:rPr>
              <a:t>In an inhomogeneous Field: </a:t>
            </a:r>
            <a:r>
              <a:rPr lang="el-GR" sz="1800" smtClean="0">
                <a:solidFill>
                  <a:srgbClr val="009900"/>
                </a:solidFill>
                <a:cs typeface="Times New Roman" charset="0"/>
              </a:rPr>
              <a:t>α</a:t>
            </a:r>
            <a:r>
              <a:rPr lang="en-US" sz="1800" smtClean="0">
                <a:solidFill>
                  <a:srgbClr val="009900"/>
                </a:solidFill>
                <a:cs typeface="Times New Roman" charset="0"/>
              </a:rPr>
              <a:t>(E) </a:t>
            </a:r>
            <a:r>
              <a:rPr lang="en-US" sz="1800" smtClean="0">
                <a:solidFill>
                  <a:srgbClr val="009900"/>
                </a:solidFill>
                <a:cs typeface="Times New Roman" charset="0"/>
                <a:sym typeface="Wingdings" charset="0"/>
              </a:rPr>
              <a:t></a:t>
            </a:r>
            <a:r>
              <a:rPr lang="en-US" sz="1800" smtClean="0">
                <a:solidFill>
                  <a:srgbClr val="009900"/>
                </a:solidFill>
                <a:cs typeface="Times New Roman" charset="0"/>
              </a:rPr>
              <a:t>  N(x)  = N</a:t>
            </a:r>
            <a:r>
              <a:rPr lang="en-US" sz="1800" baseline="-25000" smtClean="0">
                <a:solidFill>
                  <a:srgbClr val="009900"/>
                </a:solidFill>
                <a:cs typeface="Times New Roman" charset="0"/>
              </a:rPr>
              <a:t>0</a:t>
            </a:r>
            <a:r>
              <a:rPr lang="en-US" sz="1800" smtClean="0">
                <a:solidFill>
                  <a:srgbClr val="009900"/>
                </a:solidFill>
                <a:cs typeface="Times New Roman" charset="0"/>
              </a:rPr>
              <a:t> exp [</a:t>
            </a:r>
            <a:r>
              <a:rPr lang="en-US" sz="1800" smtClean="0">
                <a:solidFill>
                  <a:srgbClr val="009900"/>
                </a:solidFill>
                <a:cs typeface="Times New Roman" charset="0"/>
                <a:sym typeface="Mathematica1" charset="0"/>
              </a:rPr>
              <a:t></a:t>
            </a:r>
            <a:r>
              <a:rPr lang="el-GR" sz="1800" smtClean="0">
                <a:solidFill>
                  <a:srgbClr val="009900"/>
                </a:solidFill>
                <a:cs typeface="Times New Roman" charset="0"/>
              </a:rPr>
              <a:t>α</a:t>
            </a:r>
            <a:r>
              <a:rPr lang="en-US" sz="1800" smtClean="0">
                <a:solidFill>
                  <a:srgbClr val="009900"/>
                </a:solidFill>
                <a:cs typeface="Times New Roman" charset="0"/>
              </a:rPr>
              <a:t>(E(x</a:t>
            </a:r>
            <a:r>
              <a:rPr lang="ja-JP" altLang="en-US" sz="1800" smtClean="0">
                <a:solidFill>
                  <a:srgbClr val="009900"/>
                </a:solidFill>
                <a:cs typeface="Times New Roman" charset="0"/>
              </a:rPr>
              <a:t>’</a:t>
            </a:r>
            <a:r>
              <a:rPr lang="en-US" sz="1800" smtClean="0">
                <a:solidFill>
                  <a:srgbClr val="009900"/>
                </a:solidFill>
                <a:cs typeface="Times New Roman" charset="0"/>
              </a:rPr>
              <a:t>))dx</a:t>
            </a:r>
            <a:r>
              <a:rPr lang="ja-JP" altLang="en-US" sz="1800" smtClean="0">
                <a:solidFill>
                  <a:srgbClr val="009900"/>
                </a:solidFill>
                <a:cs typeface="Times New Roman" charset="0"/>
              </a:rPr>
              <a:t>’</a:t>
            </a:r>
            <a:r>
              <a:rPr lang="en-US" sz="1800" smtClean="0">
                <a:solidFill>
                  <a:srgbClr val="009900"/>
                </a:solidFill>
                <a:cs typeface="Times New Roman" charset="0"/>
              </a:rPr>
              <a:t>]  </a:t>
            </a:r>
            <a:r>
              <a:rPr lang="en-US" sz="1800" smtClean="0">
                <a:solidFill>
                  <a:srgbClr val="000000"/>
                </a:solidFill>
                <a:cs typeface="Times New Roman" charset="0"/>
              </a:rPr>
              <a:t> </a:t>
            </a:r>
            <a:endParaRPr lang="en-US" sz="1800" smtClean="0">
              <a:solidFill>
                <a:srgbClr val="002060"/>
              </a:solidFill>
              <a:cs typeface="Times New Roman" charset="0"/>
            </a:endParaRPr>
          </a:p>
        </p:txBody>
      </p:sp>
    </p:spTree>
    <p:extLst>
      <p:ext uri="{BB962C8B-B14F-4D97-AF65-F5344CB8AC3E}">
        <p14:creationId xmlns:p14="http://schemas.microsoft.com/office/powerpoint/2010/main" val="52907269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5"/>
          <p:cNvSpPr>
            <a:spLocks noChangeArrowheads="1"/>
          </p:cNvSpPr>
          <p:nvPr/>
        </p:nvSpPr>
        <p:spPr bwMode="auto">
          <a:xfrm>
            <a:off x="457200" y="152400"/>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Wire Chamber: Electron Avalanche</a:t>
            </a:r>
          </a:p>
        </p:txBody>
      </p:sp>
      <p:pic>
        <p:nvPicPr>
          <p:cNvPr id="26627" name="Picture 18" descr="fig2_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962400"/>
            <a:ext cx="5791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 Box 19"/>
          <p:cNvSpPr txBox="1">
            <a:spLocks noChangeArrowheads="1"/>
          </p:cNvSpPr>
          <p:nvPr/>
        </p:nvSpPr>
        <p:spPr bwMode="auto">
          <a:xfrm>
            <a:off x="685800" y="2057400"/>
            <a:ext cx="7467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008000"/>
                </a:solidFill>
              </a:rPr>
              <a:t>Electric field close to a thin wire</a:t>
            </a:r>
            <a:r>
              <a:rPr lang="en-US" sz="1600" smtClean="0">
                <a:solidFill>
                  <a:srgbClr val="008000"/>
                </a:solidFill>
                <a:cs typeface="Arial" charset="0"/>
              </a:rPr>
              <a:t> (100-300kV/cm). E.g. V</a:t>
            </a:r>
            <a:r>
              <a:rPr lang="en-US" sz="1600" baseline="-25000" smtClean="0">
                <a:solidFill>
                  <a:srgbClr val="008000"/>
                </a:solidFill>
                <a:cs typeface="Arial" charset="0"/>
              </a:rPr>
              <a:t>0</a:t>
            </a:r>
            <a:r>
              <a:rPr lang="en-US" sz="1600" smtClean="0">
                <a:solidFill>
                  <a:srgbClr val="008000"/>
                </a:solidFill>
                <a:cs typeface="Arial" charset="0"/>
              </a:rPr>
              <a:t>=1000V, a=10</a:t>
            </a:r>
            <a:r>
              <a:rPr lang="en-US" sz="1600" smtClean="0">
                <a:solidFill>
                  <a:srgbClr val="008000"/>
                </a:solidFill>
                <a:cs typeface="Arial" charset="0"/>
                <a:sym typeface="Symbol" charset="0"/>
              </a:rPr>
              <a:t></a:t>
            </a:r>
            <a:r>
              <a:rPr lang="en-US" sz="1600" smtClean="0">
                <a:solidFill>
                  <a:srgbClr val="008000"/>
                </a:solidFill>
                <a:cs typeface="Arial" charset="0"/>
              </a:rPr>
              <a:t>m, b=10mm, E(a)=150kV/cm </a:t>
            </a:r>
          </a:p>
          <a:p>
            <a:pPr eaLnBrk="1" hangingPunct="1">
              <a:lnSpc>
                <a:spcPct val="100000"/>
              </a:lnSpc>
              <a:spcBef>
                <a:spcPct val="0"/>
              </a:spcBef>
              <a:buClrTx/>
              <a:buSzTx/>
              <a:buFontTx/>
              <a:buNone/>
            </a:pPr>
            <a:endParaRPr lang="en-US" sz="1600" smtClean="0">
              <a:solidFill>
                <a:srgbClr val="009900"/>
              </a:solidFill>
              <a:cs typeface="Arial" charset="0"/>
            </a:endParaRPr>
          </a:p>
          <a:p>
            <a:pPr eaLnBrk="1" hangingPunct="1">
              <a:lnSpc>
                <a:spcPct val="100000"/>
              </a:lnSpc>
              <a:spcBef>
                <a:spcPct val="0"/>
              </a:spcBef>
              <a:buClrTx/>
              <a:buSzTx/>
              <a:buFontTx/>
              <a:buNone/>
            </a:pPr>
            <a:r>
              <a:rPr lang="en-US" sz="1600" smtClean="0">
                <a:solidFill>
                  <a:srgbClr val="002060"/>
                </a:solidFill>
                <a:cs typeface="Arial" charset="0"/>
              </a:rPr>
              <a:t>Electric field is sufficient to accelerate electrons to energies which are sufficient to produce secondary ionization </a:t>
            </a:r>
            <a:r>
              <a:rPr lang="en-US" sz="1600" smtClean="0">
                <a:solidFill>
                  <a:srgbClr val="002060"/>
                </a:solidFill>
                <a:cs typeface="Arial" charset="0"/>
                <a:sym typeface="Wingdings" charset="0"/>
              </a:rPr>
              <a:t> electron avalanche  signal.</a:t>
            </a:r>
            <a:endParaRPr lang="en-US" sz="1600" smtClean="0">
              <a:solidFill>
                <a:srgbClr val="002060"/>
              </a:solidFill>
              <a:cs typeface="Arial" charset="0"/>
            </a:endParaRPr>
          </a:p>
        </p:txBody>
      </p:sp>
      <p:pic>
        <p:nvPicPr>
          <p:cNvPr id="26629" name="Picture 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1219200"/>
            <a:ext cx="4267200"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0" name="Rectangle 23"/>
          <p:cNvSpPr>
            <a:spLocks noChangeArrowheads="1"/>
          </p:cNvSpPr>
          <p:nvPr/>
        </p:nvSpPr>
        <p:spPr bwMode="auto">
          <a:xfrm>
            <a:off x="762000" y="838200"/>
            <a:ext cx="7315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600" smtClean="0">
                <a:solidFill>
                  <a:srgbClr val="002060"/>
                </a:solidFill>
                <a:latin typeface="Arial" charset="0"/>
                <a:ea typeface="ＭＳ Ｐゴシック" charset="0"/>
              </a:rPr>
              <a:t>Wire with radius (10-25</a:t>
            </a:r>
            <a:r>
              <a:rPr lang="en-US" sz="1600" smtClean="0">
                <a:solidFill>
                  <a:srgbClr val="002060"/>
                </a:solidFill>
                <a:latin typeface="Arial" charset="0"/>
                <a:ea typeface="ＭＳ Ｐゴシック" charset="0"/>
                <a:sym typeface="Symbol" charset="0"/>
              </a:rPr>
              <a:t></a:t>
            </a:r>
            <a:r>
              <a:rPr lang="en-US" sz="1600" smtClean="0">
                <a:solidFill>
                  <a:srgbClr val="002060"/>
                </a:solidFill>
                <a:latin typeface="Arial" charset="0"/>
                <a:ea typeface="ＭＳ Ｐゴシック" charset="0"/>
              </a:rPr>
              <a:t>m) in a tube of radius b (1-3cm):</a:t>
            </a:r>
          </a:p>
        </p:txBody>
      </p:sp>
      <p:sp>
        <p:nvSpPr>
          <p:cNvPr id="26631" name="Footer Placeholder 9"/>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26632" name="Slide Number Placeholder 8"/>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CB9633A-5FCE-794A-B28B-82D69D7B96F5}" type="slidenum">
              <a:rPr lang="en-US">
                <a:solidFill>
                  <a:srgbClr val="000000"/>
                </a:solidFill>
              </a:rPr>
              <a:pPr eaLnBrk="1" hangingPunct="1"/>
              <a:t>15</a:t>
            </a:fld>
            <a:endParaRPr lang="en-US">
              <a:solidFill>
                <a:srgbClr val="000000"/>
              </a:solidFill>
            </a:endParaRPr>
          </a:p>
        </p:txBody>
      </p:sp>
      <p:sp>
        <p:nvSpPr>
          <p:cNvPr id="14" name="Oval 13"/>
          <p:cNvSpPr/>
          <p:nvPr/>
        </p:nvSpPr>
        <p:spPr>
          <a:xfrm>
            <a:off x="381000" y="3962400"/>
            <a:ext cx="2057400" cy="19812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lnSpc>
                <a:spcPct val="100000"/>
              </a:lnSpc>
              <a:spcBef>
                <a:spcPct val="0"/>
              </a:spcBef>
              <a:buClrTx/>
              <a:buSzTx/>
              <a:buFontTx/>
              <a:buNone/>
              <a:defRPr/>
            </a:pPr>
            <a:r>
              <a:rPr lang="en-US" sz="1800" b="0" dirty="0">
                <a:solidFill>
                  <a:srgbClr val="000000"/>
                </a:solidFill>
                <a:latin typeface="Arial"/>
              </a:rPr>
              <a:t>b</a:t>
            </a:r>
          </a:p>
        </p:txBody>
      </p:sp>
      <p:sp>
        <p:nvSpPr>
          <p:cNvPr id="16" name="Oval 15"/>
          <p:cNvSpPr/>
          <p:nvPr/>
        </p:nvSpPr>
        <p:spPr>
          <a:xfrm>
            <a:off x="1333500" y="4876800"/>
            <a:ext cx="152400" cy="1524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lnSpc>
                <a:spcPct val="100000"/>
              </a:lnSpc>
              <a:spcBef>
                <a:spcPct val="0"/>
              </a:spcBef>
              <a:buClrTx/>
              <a:buSzTx/>
              <a:buFontTx/>
              <a:buNone/>
              <a:defRPr/>
            </a:pPr>
            <a:endParaRPr lang="en-US" sz="1800" b="0">
              <a:solidFill>
                <a:srgbClr val="000000"/>
              </a:solidFill>
              <a:latin typeface="Arial"/>
            </a:endParaRPr>
          </a:p>
        </p:txBody>
      </p:sp>
      <p:cxnSp>
        <p:nvCxnSpPr>
          <p:cNvPr id="26" name="Straight Arrow Connector 25"/>
          <p:cNvCxnSpPr>
            <a:cxnSpLocks noChangeShapeType="1"/>
            <a:stCxn id="16" idx="7"/>
            <a:endCxn id="14" idx="7"/>
          </p:cNvCxnSpPr>
          <p:nvPr/>
        </p:nvCxnSpPr>
        <p:spPr bwMode="auto">
          <a:xfrm rot="5400000" flipH="1" flipV="1">
            <a:off x="1477169" y="4239419"/>
            <a:ext cx="646112" cy="673100"/>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6636" name="TextBox 26"/>
          <p:cNvSpPr txBox="1">
            <a:spLocks noChangeArrowheads="1"/>
          </p:cNvSpPr>
          <p:nvPr/>
        </p:nvSpPr>
        <p:spPr bwMode="auto">
          <a:xfrm>
            <a:off x="1752600" y="4572000"/>
            <a:ext cx="32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smtClean="0">
                <a:solidFill>
                  <a:srgbClr val="00B050"/>
                </a:solidFill>
              </a:rPr>
              <a:t>b</a:t>
            </a:r>
          </a:p>
        </p:txBody>
      </p:sp>
      <p:sp>
        <p:nvSpPr>
          <p:cNvPr id="26637" name="TextBox 27"/>
          <p:cNvSpPr txBox="1">
            <a:spLocks noChangeArrowheads="1"/>
          </p:cNvSpPr>
          <p:nvPr/>
        </p:nvSpPr>
        <p:spPr bwMode="auto">
          <a:xfrm>
            <a:off x="1066800" y="4876800"/>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smtClean="0">
                <a:solidFill>
                  <a:srgbClr val="00B050"/>
                </a:solidFill>
              </a:rPr>
              <a:t>a</a:t>
            </a:r>
          </a:p>
        </p:txBody>
      </p:sp>
      <p:sp>
        <p:nvSpPr>
          <p:cNvPr id="26638" name="TextBox 28"/>
          <p:cNvSpPr txBox="1">
            <a:spLocks noChangeArrowheads="1"/>
          </p:cNvSpPr>
          <p:nvPr/>
        </p:nvSpPr>
        <p:spPr bwMode="auto">
          <a:xfrm>
            <a:off x="3048000" y="4876800"/>
            <a:ext cx="68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smtClean="0">
                <a:solidFill>
                  <a:srgbClr val="008000"/>
                </a:solidFill>
              </a:rPr>
              <a:t>Wire</a:t>
            </a:r>
          </a:p>
        </p:txBody>
      </p:sp>
    </p:spTree>
    <p:extLst>
      <p:ext uri="{BB962C8B-B14F-4D97-AF65-F5344CB8AC3E}">
        <p14:creationId xmlns:p14="http://schemas.microsoft.com/office/powerpoint/2010/main" val="270377271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7"/>
          <p:cNvSpPr txBox="1">
            <a:spLocks noChangeArrowheads="1"/>
          </p:cNvSpPr>
          <p:nvPr/>
        </p:nvSpPr>
        <p:spPr bwMode="auto">
          <a:xfrm>
            <a:off x="533400" y="1143000"/>
            <a:ext cx="4191000" cy="484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20000"/>
              </a:spcBef>
              <a:buClrTx/>
              <a:buSzTx/>
              <a:buFontTx/>
              <a:buNone/>
            </a:pPr>
            <a:r>
              <a:rPr lang="en-US" sz="1600" smtClean="0">
                <a:solidFill>
                  <a:srgbClr val="002060"/>
                </a:solidFill>
              </a:rPr>
              <a:t>Proportional region: </a:t>
            </a:r>
            <a:r>
              <a:rPr lang="en-US" sz="1600" smtClean="0">
                <a:solidFill>
                  <a:srgbClr val="009900"/>
                </a:solidFill>
              </a:rPr>
              <a:t>A</a:t>
            </a:r>
            <a:r>
              <a:rPr lang="en-US" sz="1600" smtClean="0">
                <a:solidFill>
                  <a:srgbClr val="009900"/>
                </a:solidFill>
                <a:sym typeface="Symbol" charset="0"/>
              </a:rPr>
              <a:t>10</a:t>
            </a:r>
            <a:r>
              <a:rPr lang="en-US" sz="1600" baseline="30000" smtClean="0">
                <a:solidFill>
                  <a:srgbClr val="009900"/>
                </a:solidFill>
                <a:sym typeface="Symbol" charset="0"/>
              </a:rPr>
              <a:t>3</a:t>
            </a:r>
            <a:r>
              <a:rPr lang="en-US" sz="1600" smtClean="0">
                <a:solidFill>
                  <a:srgbClr val="009900"/>
                </a:solidFill>
                <a:sym typeface="Symbol" charset="0"/>
              </a:rPr>
              <a:t>-10</a:t>
            </a:r>
            <a:r>
              <a:rPr lang="en-US" sz="1600" baseline="30000" smtClean="0">
                <a:solidFill>
                  <a:srgbClr val="009900"/>
                </a:solidFill>
                <a:sym typeface="Symbol" charset="0"/>
              </a:rPr>
              <a:t>4</a:t>
            </a:r>
          </a:p>
          <a:p>
            <a:pPr eaLnBrk="1" hangingPunct="1">
              <a:lnSpc>
                <a:spcPct val="100000"/>
              </a:lnSpc>
              <a:spcBef>
                <a:spcPct val="20000"/>
              </a:spcBef>
              <a:buClrTx/>
              <a:buSzTx/>
              <a:buFontTx/>
              <a:buNone/>
            </a:pPr>
            <a:endParaRPr lang="en-US" sz="1600" smtClean="0">
              <a:solidFill>
                <a:srgbClr val="009900"/>
              </a:solidFill>
            </a:endParaRPr>
          </a:p>
          <a:p>
            <a:pPr eaLnBrk="1" hangingPunct="1">
              <a:lnSpc>
                <a:spcPct val="100000"/>
              </a:lnSpc>
              <a:spcBef>
                <a:spcPct val="20000"/>
              </a:spcBef>
              <a:buClrTx/>
              <a:buSzTx/>
              <a:buFontTx/>
              <a:buNone/>
            </a:pPr>
            <a:r>
              <a:rPr lang="en-US" sz="1600" smtClean="0">
                <a:solidFill>
                  <a:srgbClr val="002060"/>
                </a:solidFill>
              </a:rPr>
              <a:t>Semi proportional region:  </a:t>
            </a:r>
            <a:r>
              <a:rPr lang="en-US" sz="1600" smtClean="0">
                <a:solidFill>
                  <a:srgbClr val="009900"/>
                </a:solidFill>
              </a:rPr>
              <a:t>A</a:t>
            </a:r>
            <a:r>
              <a:rPr lang="en-US" sz="1600" smtClean="0">
                <a:solidFill>
                  <a:srgbClr val="009900"/>
                </a:solidFill>
                <a:sym typeface="Symbol" charset="0"/>
              </a:rPr>
              <a:t>10</a:t>
            </a:r>
            <a:r>
              <a:rPr lang="en-US" sz="1600" baseline="30000" smtClean="0">
                <a:solidFill>
                  <a:srgbClr val="009900"/>
                </a:solidFill>
                <a:sym typeface="Symbol" charset="0"/>
              </a:rPr>
              <a:t>4</a:t>
            </a:r>
            <a:r>
              <a:rPr lang="en-US" sz="1600" smtClean="0">
                <a:solidFill>
                  <a:srgbClr val="009900"/>
                </a:solidFill>
                <a:sym typeface="Symbol" charset="0"/>
              </a:rPr>
              <a:t>-10</a:t>
            </a:r>
            <a:r>
              <a:rPr lang="en-US" sz="1600" baseline="30000" smtClean="0">
                <a:solidFill>
                  <a:srgbClr val="009900"/>
                </a:solidFill>
                <a:sym typeface="Symbol" charset="0"/>
              </a:rPr>
              <a:t>5</a:t>
            </a:r>
            <a:r>
              <a:rPr lang="en-US" sz="1600" smtClean="0">
                <a:solidFill>
                  <a:srgbClr val="333399"/>
                </a:solidFill>
              </a:rPr>
              <a:t> </a:t>
            </a:r>
          </a:p>
          <a:p>
            <a:pPr eaLnBrk="1" hangingPunct="1">
              <a:lnSpc>
                <a:spcPct val="100000"/>
              </a:lnSpc>
              <a:spcBef>
                <a:spcPct val="20000"/>
              </a:spcBef>
              <a:buClrTx/>
              <a:buSzTx/>
              <a:buFontTx/>
              <a:buNone/>
            </a:pPr>
            <a:r>
              <a:rPr lang="en-US" sz="1600" smtClean="0">
                <a:solidFill>
                  <a:srgbClr val="002060"/>
                </a:solidFill>
              </a:rPr>
              <a:t>(space charge effect)</a:t>
            </a:r>
          </a:p>
          <a:p>
            <a:pPr eaLnBrk="1" hangingPunct="1">
              <a:lnSpc>
                <a:spcPct val="100000"/>
              </a:lnSpc>
              <a:spcBef>
                <a:spcPct val="0"/>
              </a:spcBef>
              <a:buClrTx/>
              <a:buSzTx/>
              <a:buFontTx/>
              <a:buNone/>
            </a:pPr>
            <a:endParaRPr lang="en-US" sz="1600" smtClean="0">
              <a:solidFill>
                <a:srgbClr val="009900"/>
              </a:solidFill>
            </a:endParaRPr>
          </a:p>
          <a:p>
            <a:pPr eaLnBrk="1" hangingPunct="1">
              <a:lnSpc>
                <a:spcPct val="100000"/>
              </a:lnSpc>
              <a:spcBef>
                <a:spcPct val="0"/>
              </a:spcBef>
              <a:buClrTx/>
              <a:buSzTx/>
              <a:buFontTx/>
              <a:buNone/>
            </a:pPr>
            <a:r>
              <a:rPr lang="en-US" sz="1600" smtClean="0">
                <a:solidFill>
                  <a:srgbClr val="002060"/>
                </a:solidFill>
              </a:rPr>
              <a:t>Saturation region: </a:t>
            </a:r>
            <a:r>
              <a:rPr lang="en-US" sz="1600" smtClean="0">
                <a:solidFill>
                  <a:srgbClr val="009900"/>
                </a:solidFill>
              </a:rPr>
              <a:t>A </a:t>
            </a:r>
            <a:r>
              <a:rPr lang="en-US" sz="1600" smtClean="0">
                <a:solidFill>
                  <a:srgbClr val="009900"/>
                </a:solidFill>
                <a:sym typeface="Symbol" charset="0"/>
              </a:rPr>
              <a:t>&gt;10</a:t>
            </a:r>
            <a:r>
              <a:rPr lang="en-US" sz="1600" baseline="30000" smtClean="0">
                <a:solidFill>
                  <a:srgbClr val="009900"/>
                </a:solidFill>
                <a:sym typeface="Symbol" charset="0"/>
              </a:rPr>
              <a:t>6</a:t>
            </a:r>
            <a:r>
              <a:rPr lang="en-US" sz="1600" smtClean="0">
                <a:solidFill>
                  <a:srgbClr val="333399"/>
                </a:solidFill>
              </a:rPr>
              <a:t> </a:t>
            </a:r>
          </a:p>
          <a:p>
            <a:pPr eaLnBrk="1" hangingPunct="1">
              <a:lnSpc>
                <a:spcPct val="100000"/>
              </a:lnSpc>
              <a:spcBef>
                <a:spcPct val="0"/>
              </a:spcBef>
              <a:buClrTx/>
              <a:buSzTx/>
              <a:buFontTx/>
              <a:buNone/>
            </a:pPr>
            <a:r>
              <a:rPr lang="en-US" sz="1600" smtClean="0">
                <a:solidFill>
                  <a:srgbClr val="002060"/>
                </a:solidFill>
              </a:rPr>
              <a:t>Independent  the number of primary electrons. </a:t>
            </a:r>
          </a:p>
          <a:p>
            <a:pPr eaLnBrk="1" hangingPunct="1">
              <a:lnSpc>
                <a:spcPct val="100000"/>
              </a:lnSpc>
              <a:spcBef>
                <a:spcPct val="0"/>
              </a:spcBef>
              <a:buClrTx/>
              <a:buSzTx/>
              <a:buFontTx/>
              <a:buNone/>
            </a:pPr>
            <a:endParaRPr lang="en-US" sz="1600" smtClean="0">
              <a:solidFill>
                <a:srgbClr val="333399"/>
              </a:solidFill>
            </a:endParaRPr>
          </a:p>
          <a:p>
            <a:pPr eaLnBrk="1" hangingPunct="1">
              <a:lnSpc>
                <a:spcPct val="100000"/>
              </a:lnSpc>
              <a:spcBef>
                <a:spcPct val="0"/>
              </a:spcBef>
              <a:buClrTx/>
              <a:buSzTx/>
              <a:buFontTx/>
              <a:buNone/>
            </a:pPr>
            <a:r>
              <a:rPr lang="en-US" sz="1600" smtClean="0">
                <a:solidFill>
                  <a:srgbClr val="002060"/>
                </a:solidFill>
              </a:rPr>
              <a:t>Streamer region: </a:t>
            </a:r>
            <a:r>
              <a:rPr lang="en-US" sz="1600" smtClean="0">
                <a:solidFill>
                  <a:srgbClr val="009900"/>
                </a:solidFill>
              </a:rPr>
              <a:t>A </a:t>
            </a:r>
            <a:r>
              <a:rPr lang="en-US" sz="1600" smtClean="0">
                <a:solidFill>
                  <a:srgbClr val="009900"/>
                </a:solidFill>
                <a:sym typeface="Symbol" charset="0"/>
              </a:rPr>
              <a:t>&gt;10</a:t>
            </a:r>
            <a:r>
              <a:rPr lang="en-US" sz="1600" baseline="30000" smtClean="0">
                <a:solidFill>
                  <a:srgbClr val="009900"/>
                </a:solidFill>
                <a:sym typeface="Symbol" charset="0"/>
              </a:rPr>
              <a:t>7</a:t>
            </a:r>
            <a:r>
              <a:rPr lang="en-US" sz="1600" b="0" smtClean="0">
                <a:solidFill>
                  <a:srgbClr val="333399"/>
                </a:solidFill>
              </a:rPr>
              <a:t> </a:t>
            </a:r>
            <a:endParaRPr lang="en-US" sz="1600" smtClean="0">
              <a:solidFill>
                <a:srgbClr val="333399"/>
              </a:solidFill>
            </a:endParaRPr>
          </a:p>
          <a:p>
            <a:pPr eaLnBrk="1" hangingPunct="1">
              <a:lnSpc>
                <a:spcPct val="100000"/>
              </a:lnSpc>
              <a:spcBef>
                <a:spcPct val="0"/>
              </a:spcBef>
              <a:buClrTx/>
              <a:buSzTx/>
              <a:buFontTx/>
              <a:buNone/>
            </a:pPr>
            <a:r>
              <a:rPr lang="en-US" sz="1600" smtClean="0">
                <a:solidFill>
                  <a:srgbClr val="002060"/>
                </a:solidFill>
              </a:rPr>
              <a:t>Avalanche along the particle track.</a:t>
            </a:r>
          </a:p>
          <a:p>
            <a:pPr eaLnBrk="1" hangingPunct="1">
              <a:lnSpc>
                <a:spcPct val="100000"/>
              </a:lnSpc>
              <a:spcBef>
                <a:spcPct val="0"/>
              </a:spcBef>
              <a:buClrTx/>
              <a:buSzTx/>
              <a:buFontTx/>
              <a:buNone/>
            </a:pPr>
            <a:endParaRPr lang="en-US" sz="1600" smtClean="0">
              <a:solidFill>
                <a:srgbClr val="333399"/>
              </a:solidFill>
            </a:endParaRPr>
          </a:p>
          <a:p>
            <a:pPr eaLnBrk="1" hangingPunct="1">
              <a:lnSpc>
                <a:spcPct val="100000"/>
              </a:lnSpc>
              <a:spcBef>
                <a:spcPct val="0"/>
              </a:spcBef>
              <a:buClrTx/>
              <a:buSzTx/>
              <a:buFontTx/>
              <a:buNone/>
            </a:pPr>
            <a:r>
              <a:rPr lang="en-US" sz="1600" smtClean="0">
                <a:solidFill>
                  <a:srgbClr val="002060"/>
                </a:solidFill>
              </a:rPr>
              <a:t>Limited Geiger region:</a:t>
            </a:r>
          </a:p>
          <a:p>
            <a:pPr eaLnBrk="1" hangingPunct="1">
              <a:lnSpc>
                <a:spcPct val="100000"/>
              </a:lnSpc>
              <a:spcBef>
                <a:spcPct val="0"/>
              </a:spcBef>
              <a:buClrTx/>
              <a:buSzTx/>
              <a:buFontTx/>
              <a:buNone/>
            </a:pPr>
            <a:r>
              <a:rPr lang="en-US" sz="1600" smtClean="0">
                <a:solidFill>
                  <a:srgbClr val="002060"/>
                </a:solidFill>
              </a:rPr>
              <a:t>Avalanche propagated by UV photons.</a:t>
            </a:r>
          </a:p>
          <a:p>
            <a:pPr eaLnBrk="1" hangingPunct="1">
              <a:lnSpc>
                <a:spcPct val="100000"/>
              </a:lnSpc>
              <a:spcBef>
                <a:spcPct val="20000"/>
              </a:spcBef>
              <a:buClrTx/>
              <a:buSzTx/>
              <a:buFontTx/>
              <a:buNone/>
            </a:pPr>
            <a:endParaRPr lang="en-US" sz="1600" smtClean="0">
              <a:solidFill>
                <a:srgbClr val="333399"/>
              </a:solidFill>
            </a:endParaRPr>
          </a:p>
          <a:p>
            <a:pPr eaLnBrk="1" hangingPunct="1">
              <a:lnSpc>
                <a:spcPct val="100000"/>
              </a:lnSpc>
              <a:spcBef>
                <a:spcPct val="20000"/>
              </a:spcBef>
              <a:buClrTx/>
              <a:buSzTx/>
              <a:buFontTx/>
              <a:buNone/>
            </a:pPr>
            <a:r>
              <a:rPr lang="en-US" sz="1600" smtClean="0">
                <a:solidFill>
                  <a:srgbClr val="002060"/>
                </a:solidFill>
              </a:rPr>
              <a:t>Geiger region: </a:t>
            </a:r>
            <a:r>
              <a:rPr lang="en-US" sz="1600" smtClean="0">
                <a:solidFill>
                  <a:srgbClr val="009900"/>
                </a:solidFill>
              </a:rPr>
              <a:t>A</a:t>
            </a:r>
            <a:r>
              <a:rPr lang="en-US" sz="1600" smtClean="0">
                <a:solidFill>
                  <a:srgbClr val="009900"/>
                </a:solidFill>
                <a:sym typeface="Symbol" charset="0"/>
              </a:rPr>
              <a:t>10</a:t>
            </a:r>
            <a:r>
              <a:rPr lang="en-US" sz="1600" baseline="30000" smtClean="0">
                <a:solidFill>
                  <a:srgbClr val="009900"/>
                </a:solidFill>
                <a:sym typeface="Symbol" charset="0"/>
              </a:rPr>
              <a:t>9</a:t>
            </a:r>
            <a:r>
              <a:rPr lang="en-US" sz="1600" b="0" smtClean="0">
                <a:solidFill>
                  <a:srgbClr val="000000"/>
                </a:solidFill>
              </a:rPr>
              <a:t> </a:t>
            </a:r>
          </a:p>
          <a:p>
            <a:pPr eaLnBrk="1" hangingPunct="1">
              <a:lnSpc>
                <a:spcPct val="100000"/>
              </a:lnSpc>
              <a:spcBef>
                <a:spcPct val="20000"/>
              </a:spcBef>
              <a:buClrTx/>
              <a:buSzTx/>
              <a:buFontTx/>
              <a:buNone/>
            </a:pPr>
            <a:r>
              <a:rPr lang="en-US" sz="1600" smtClean="0">
                <a:solidFill>
                  <a:srgbClr val="002060"/>
                </a:solidFill>
              </a:rPr>
              <a:t>Avalanche along the entire wire.</a:t>
            </a:r>
          </a:p>
          <a:p>
            <a:pPr eaLnBrk="1" hangingPunct="1">
              <a:lnSpc>
                <a:spcPct val="100000"/>
              </a:lnSpc>
              <a:spcBef>
                <a:spcPct val="0"/>
              </a:spcBef>
              <a:buClrTx/>
              <a:buSzTx/>
              <a:buFontTx/>
              <a:buNone/>
            </a:pPr>
            <a:endParaRPr lang="en-US" sz="1800" b="0" smtClean="0">
              <a:solidFill>
                <a:srgbClr val="000000"/>
              </a:solidFill>
            </a:endParaRPr>
          </a:p>
        </p:txBody>
      </p:sp>
      <p:sp>
        <p:nvSpPr>
          <p:cNvPr id="27651" name="Rectangle 19"/>
          <p:cNvSpPr>
            <a:spLocks noChangeArrowheads="1"/>
          </p:cNvSpPr>
          <p:nvPr/>
        </p:nvSpPr>
        <p:spPr bwMode="auto">
          <a:xfrm>
            <a:off x="304800" y="304800"/>
            <a:ext cx="845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Wire Chamber: Electron Avalanches on the Wire</a:t>
            </a:r>
          </a:p>
        </p:txBody>
      </p:sp>
      <p:sp>
        <p:nvSpPr>
          <p:cNvPr id="27652"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2765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A836B51-E1D1-E74B-8315-6464B6E00AB9}" type="slidenum">
              <a:rPr lang="en-US">
                <a:solidFill>
                  <a:srgbClr val="000000"/>
                </a:solidFill>
              </a:rPr>
              <a:pPr eaLnBrk="1" hangingPunct="1"/>
              <a:t>16</a:t>
            </a:fld>
            <a:endParaRPr lang="en-US">
              <a:solidFill>
                <a:srgbClr val="000000"/>
              </a:solidFill>
            </a:endParaRPr>
          </a:p>
        </p:txBody>
      </p:sp>
      <p:pic>
        <p:nvPicPr>
          <p:cNvPr id="27654" name="Picture 4"/>
          <p:cNvPicPr>
            <a:picLocks noChangeAspect="1" noChangeArrowheads="1"/>
          </p:cNvPicPr>
          <p:nvPr/>
        </p:nvPicPr>
        <p:blipFill>
          <a:blip r:embed="rId2">
            <a:extLst>
              <a:ext uri="{28A0092B-C50C-407E-A947-70E740481C1C}">
                <a14:useLocalDpi xmlns:a14="http://schemas.microsoft.com/office/drawing/2010/main" val="0"/>
              </a:ext>
            </a:extLst>
          </a:blip>
          <a:srcRect r="55093"/>
          <a:stretch>
            <a:fillRect/>
          </a:stretch>
        </p:blipFill>
        <p:spPr bwMode="auto">
          <a:xfrm>
            <a:off x="5486400" y="914400"/>
            <a:ext cx="2743200" cy="525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TextBox 6"/>
          <p:cNvSpPr txBox="1">
            <a:spLocks noChangeArrowheads="1"/>
          </p:cNvSpPr>
          <p:nvPr/>
        </p:nvSpPr>
        <p:spPr bwMode="auto">
          <a:xfrm>
            <a:off x="4392613" y="1143000"/>
            <a:ext cx="1017587"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smtClean="0">
                <a:solidFill>
                  <a:srgbClr val="FF0000"/>
                </a:solidFill>
              </a:rPr>
              <a:t>LHC</a:t>
            </a: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r>
              <a:rPr lang="en-US" sz="1800" smtClean="0">
                <a:solidFill>
                  <a:srgbClr val="FF0000"/>
                </a:solidFill>
              </a:rPr>
              <a:t>1970ies</a:t>
            </a: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r>
              <a:rPr lang="en-US" sz="1800" smtClean="0">
                <a:solidFill>
                  <a:srgbClr val="FF0000"/>
                </a:solidFill>
              </a:rPr>
              <a:t>1950ies</a:t>
            </a:r>
          </a:p>
        </p:txBody>
      </p:sp>
    </p:spTree>
    <p:extLst>
      <p:ext uri="{BB962C8B-B14F-4D97-AF65-F5344CB8AC3E}">
        <p14:creationId xmlns:p14="http://schemas.microsoft.com/office/powerpoint/2010/main" val="353144388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descr="fig2_24"/>
          <p:cNvPicPr>
            <a:picLocks noChangeAspect="1" noChangeArrowheads="1"/>
          </p:cNvPicPr>
          <p:nvPr/>
        </p:nvPicPr>
        <p:blipFill>
          <a:blip r:embed="rId2">
            <a:extLst>
              <a:ext uri="{28A0092B-C50C-407E-A947-70E740481C1C}">
                <a14:useLocalDpi xmlns:a14="http://schemas.microsoft.com/office/drawing/2010/main" val="0"/>
              </a:ext>
            </a:extLst>
          </a:blip>
          <a:srcRect l="11765"/>
          <a:stretch>
            <a:fillRect/>
          </a:stretch>
        </p:blipFill>
        <p:spPr bwMode="auto">
          <a:xfrm>
            <a:off x="304800" y="4267200"/>
            <a:ext cx="4572000"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Text Box 2"/>
          <p:cNvSpPr txBox="1">
            <a:spLocks noChangeArrowheads="1"/>
          </p:cNvSpPr>
          <p:nvPr/>
        </p:nvSpPr>
        <p:spPr bwMode="auto">
          <a:xfrm>
            <a:off x="381000" y="1219200"/>
            <a:ext cx="8153400" cy="254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20000"/>
              </a:spcBef>
              <a:buClrTx/>
              <a:buSzTx/>
              <a:buFontTx/>
              <a:buNone/>
            </a:pPr>
            <a:r>
              <a:rPr lang="en-US" sz="1600" smtClean="0">
                <a:solidFill>
                  <a:srgbClr val="002060"/>
                </a:solidFill>
              </a:rPr>
              <a:t>The electron avalanche happens very close to the wire. First multiplication only around R =2x wire radius. Electrons are moving to the wire surface very quickly (&lt;&lt;1ns). Ions are difting towards the tube wall (typically several 100</a:t>
            </a:r>
            <a:r>
              <a:rPr lang="en-US" sz="1600" smtClean="0">
                <a:solidFill>
                  <a:srgbClr val="002060"/>
                </a:solidFill>
                <a:sym typeface="Symbol" charset="0"/>
              </a:rPr>
              <a:t></a:t>
            </a:r>
            <a:r>
              <a:rPr lang="en-US" sz="1600" smtClean="0">
                <a:solidFill>
                  <a:srgbClr val="002060"/>
                </a:solidFill>
              </a:rPr>
              <a:t>s. )</a:t>
            </a:r>
          </a:p>
          <a:p>
            <a:pPr eaLnBrk="1" hangingPunct="1">
              <a:lnSpc>
                <a:spcPct val="100000"/>
              </a:lnSpc>
              <a:spcBef>
                <a:spcPct val="20000"/>
              </a:spcBef>
              <a:buClrTx/>
              <a:buSzTx/>
              <a:buFontTx/>
              <a:buNone/>
            </a:pPr>
            <a:endParaRPr lang="en-US" sz="1600" smtClean="0">
              <a:solidFill>
                <a:srgbClr val="333399"/>
              </a:solidFill>
            </a:endParaRPr>
          </a:p>
          <a:p>
            <a:pPr eaLnBrk="1" hangingPunct="1">
              <a:lnSpc>
                <a:spcPct val="100000"/>
              </a:lnSpc>
              <a:spcBef>
                <a:spcPct val="20000"/>
              </a:spcBef>
              <a:buClrTx/>
              <a:buSzTx/>
              <a:buFontTx/>
              <a:buNone/>
            </a:pPr>
            <a:r>
              <a:rPr lang="en-US" sz="1600" smtClean="0">
                <a:solidFill>
                  <a:srgbClr val="008000"/>
                </a:solidFill>
              </a:rPr>
              <a:t>The signal is characterized by a very fast </a:t>
            </a:r>
            <a:r>
              <a:rPr lang="ja-JP" altLang="en-US" sz="1600" smtClean="0">
                <a:solidFill>
                  <a:srgbClr val="008000"/>
                </a:solidFill>
              </a:rPr>
              <a:t>‘</a:t>
            </a:r>
            <a:r>
              <a:rPr lang="en-US" sz="1600" smtClean="0">
                <a:solidFill>
                  <a:srgbClr val="008000"/>
                </a:solidFill>
              </a:rPr>
              <a:t>spike</a:t>
            </a:r>
            <a:r>
              <a:rPr lang="ja-JP" altLang="en-US" sz="1600" smtClean="0">
                <a:solidFill>
                  <a:srgbClr val="008000"/>
                </a:solidFill>
              </a:rPr>
              <a:t>’</a:t>
            </a:r>
            <a:r>
              <a:rPr lang="en-US" sz="1600" smtClean="0">
                <a:solidFill>
                  <a:srgbClr val="008000"/>
                </a:solidFill>
              </a:rPr>
              <a:t> from the electrons and a long Ion tail.</a:t>
            </a:r>
          </a:p>
          <a:p>
            <a:pPr eaLnBrk="1" hangingPunct="1">
              <a:lnSpc>
                <a:spcPct val="100000"/>
              </a:lnSpc>
              <a:spcBef>
                <a:spcPct val="20000"/>
              </a:spcBef>
              <a:buClrTx/>
              <a:buSzTx/>
              <a:buFontTx/>
              <a:buNone/>
            </a:pPr>
            <a:endParaRPr lang="en-US" sz="1800" b="0" smtClean="0">
              <a:solidFill>
                <a:srgbClr val="009900"/>
              </a:solidFill>
            </a:endParaRPr>
          </a:p>
          <a:p>
            <a:pPr eaLnBrk="1" hangingPunct="1">
              <a:lnSpc>
                <a:spcPct val="100000"/>
              </a:lnSpc>
              <a:spcBef>
                <a:spcPct val="20000"/>
              </a:spcBef>
              <a:buClrTx/>
              <a:buSzTx/>
              <a:buFontTx/>
              <a:buNone/>
            </a:pPr>
            <a:r>
              <a:rPr lang="en-US" sz="1600" smtClean="0">
                <a:solidFill>
                  <a:srgbClr val="002060"/>
                </a:solidFill>
              </a:rPr>
              <a:t>The total charge induced by the electrons, i.e. the charge of the current spike due to the short electron movement amounts to 1-2% of the total induced charge.</a:t>
            </a:r>
          </a:p>
        </p:txBody>
      </p:sp>
      <p:sp>
        <p:nvSpPr>
          <p:cNvPr id="28676"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2867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A8313B8-A329-194F-BB77-92B9DC8BD448}" type="slidenum">
              <a:rPr lang="en-US">
                <a:solidFill>
                  <a:srgbClr val="000000"/>
                </a:solidFill>
              </a:rPr>
              <a:pPr eaLnBrk="1" hangingPunct="1"/>
              <a:t>17</a:t>
            </a:fld>
            <a:endParaRPr lang="en-US">
              <a:solidFill>
                <a:srgbClr val="000000"/>
              </a:solidFill>
            </a:endParaRPr>
          </a:p>
        </p:txBody>
      </p:sp>
      <p:sp>
        <p:nvSpPr>
          <p:cNvPr id="28678" name="Rectangle 19"/>
          <p:cNvSpPr>
            <a:spLocks noChangeArrowheads="1"/>
          </p:cNvSpPr>
          <p:nvPr/>
        </p:nvSpPr>
        <p:spPr bwMode="auto">
          <a:xfrm>
            <a:off x="0" y="228600"/>
            <a:ext cx="9144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Wire Chamber: Signals from Electron Avalanches</a:t>
            </a:r>
          </a:p>
        </p:txBody>
      </p:sp>
      <p:pic>
        <p:nvPicPr>
          <p:cNvPr id="2867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886200"/>
            <a:ext cx="3581400" cy="259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204489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10"/>
          <p:cNvSpPr txBox="1">
            <a:spLocks noChangeArrowheads="1"/>
          </p:cNvSpPr>
          <p:nvPr/>
        </p:nvSpPr>
        <p:spPr bwMode="auto">
          <a:xfrm>
            <a:off x="304800" y="1066800"/>
            <a:ext cx="426720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mtClean="0">
                <a:solidFill>
                  <a:srgbClr val="002060"/>
                </a:solidFill>
              </a:rPr>
              <a:t>Rossi 1930:  Coincidence circuit for n tubes</a:t>
            </a:r>
          </a:p>
        </p:txBody>
      </p:sp>
      <p:pic>
        <p:nvPicPr>
          <p:cNvPr id="29699" name="Picture 11" descr="ross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600200"/>
            <a:ext cx="4114800"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12" descr="tub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600200"/>
            <a:ext cx="3940175"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Text Box 13"/>
          <p:cNvSpPr txBox="1">
            <a:spLocks noChangeArrowheads="1"/>
          </p:cNvSpPr>
          <p:nvPr/>
        </p:nvSpPr>
        <p:spPr bwMode="auto">
          <a:xfrm>
            <a:off x="5486400" y="1066800"/>
            <a:ext cx="2674938"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mtClean="0">
                <a:solidFill>
                  <a:srgbClr val="002060"/>
                </a:solidFill>
              </a:rPr>
              <a:t>Cosmic ray telescope 1934 </a:t>
            </a:r>
          </a:p>
        </p:txBody>
      </p:sp>
      <p:sp>
        <p:nvSpPr>
          <p:cNvPr id="29702" name="Text Box 15"/>
          <p:cNvSpPr txBox="1">
            <a:spLocks noChangeArrowheads="1"/>
          </p:cNvSpPr>
          <p:nvPr/>
        </p:nvSpPr>
        <p:spPr bwMode="auto">
          <a:xfrm>
            <a:off x="304800" y="4549775"/>
            <a:ext cx="35210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008000"/>
                </a:solidFill>
              </a:rPr>
              <a:t>Geiger mode, large deadtime</a:t>
            </a:r>
          </a:p>
          <a:p>
            <a:pPr eaLnBrk="1" hangingPunct="1">
              <a:lnSpc>
                <a:spcPct val="100000"/>
              </a:lnSpc>
              <a:spcBef>
                <a:spcPct val="0"/>
              </a:spcBef>
              <a:buClrTx/>
              <a:buSzTx/>
              <a:buFontTx/>
              <a:buNone/>
            </a:pPr>
            <a:endParaRPr lang="en-US" sz="1600" smtClean="0">
              <a:solidFill>
                <a:srgbClr val="333399"/>
              </a:solidFill>
            </a:endParaRPr>
          </a:p>
          <a:p>
            <a:pPr eaLnBrk="1" hangingPunct="1">
              <a:lnSpc>
                <a:spcPct val="100000"/>
              </a:lnSpc>
              <a:spcBef>
                <a:spcPct val="0"/>
              </a:spcBef>
              <a:buClrTx/>
              <a:buSzTx/>
              <a:buFontTx/>
              <a:buNone/>
            </a:pPr>
            <a:r>
              <a:rPr lang="en-US" sz="1600" smtClean="0">
                <a:solidFill>
                  <a:srgbClr val="002060"/>
                </a:solidFill>
              </a:rPr>
              <a:t>Position resolution is determined by the size of the tubes.</a:t>
            </a:r>
          </a:p>
          <a:p>
            <a:pPr eaLnBrk="1" hangingPunct="1">
              <a:lnSpc>
                <a:spcPct val="100000"/>
              </a:lnSpc>
              <a:spcBef>
                <a:spcPct val="0"/>
              </a:spcBef>
              <a:buClrTx/>
              <a:buSzTx/>
              <a:buFontTx/>
              <a:buNone/>
            </a:pPr>
            <a:endParaRPr lang="en-US" sz="1600" smtClean="0">
              <a:solidFill>
                <a:srgbClr val="333399"/>
              </a:solidFill>
            </a:endParaRPr>
          </a:p>
          <a:p>
            <a:pPr eaLnBrk="1" hangingPunct="1">
              <a:lnSpc>
                <a:spcPct val="100000"/>
              </a:lnSpc>
              <a:spcBef>
                <a:spcPct val="0"/>
              </a:spcBef>
              <a:buClrTx/>
              <a:buSzTx/>
              <a:buFontTx/>
              <a:buNone/>
            </a:pPr>
            <a:r>
              <a:rPr lang="en-US" sz="1600" smtClean="0">
                <a:solidFill>
                  <a:srgbClr val="008000"/>
                </a:solidFill>
              </a:rPr>
              <a:t>Signal was directly fed into an electronic tube.</a:t>
            </a:r>
          </a:p>
          <a:p>
            <a:pPr eaLnBrk="1" hangingPunct="1">
              <a:lnSpc>
                <a:spcPct val="100000"/>
              </a:lnSpc>
              <a:spcBef>
                <a:spcPct val="0"/>
              </a:spcBef>
              <a:buClrTx/>
              <a:buSzTx/>
              <a:buFontTx/>
              <a:buNone/>
            </a:pPr>
            <a:endParaRPr lang="en-US" sz="1600" smtClean="0">
              <a:solidFill>
                <a:srgbClr val="009900"/>
              </a:solidFill>
            </a:endParaRPr>
          </a:p>
          <a:p>
            <a:pPr eaLnBrk="1" hangingPunct="1">
              <a:lnSpc>
                <a:spcPct val="100000"/>
              </a:lnSpc>
              <a:spcBef>
                <a:spcPct val="0"/>
              </a:spcBef>
              <a:buClrTx/>
              <a:buSzTx/>
              <a:buFontTx/>
              <a:buNone/>
            </a:pPr>
            <a:endParaRPr lang="en-US" sz="1600" smtClean="0">
              <a:solidFill>
                <a:srgbClr val="009900"/>
              </a:solidFill>
            </a:endParaRPr>
          </a:p>
        </p:txBody>
      </p:sp>
      <p:sp>
        <p:nvSpPr>
          <p:cNvPr id="29703" name="Footer Placeholder 9"/>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29704" name="Slide Number Placeholder 8"/>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F42E8FC-ACFB-F14E-98CD-CFB41A8A6DBC}" type="slidenum">
              <a:rPr lang="en-US">
                <a:solidFill>
                  <a:srgbClr val="000000"/>
                </a:solidFill>
              </a:rPr>
              <a:pPr eaLnBrk="1" hangingPunct="1"/>
              <a:t>18</a:t>
            </a:fld>
            <a:endParaRPr lang="en-US">
              <a:solidFill>
                <a:srgbClr val="000000"/>
              </a:solidFill>
            </a:endParaRPr>
          </a:p>
        </p:txBody>
      </p:sp>
      <p:sp>
        <p:nvSpPr>
          <p:cNvPr id="29705" name="Rectangle 19"/>
          <p:cNvSpPr>
            <a:spLocks noChangeArrowheads="1"/>
          </p:cNvSpPr>
          <p:nvPr/>
        </p:nvSpPr>
        <p:spPr bwMode="auto">
          <a:xfrm>
            <a:off x="381000" y="228600"/>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Detectors with Electron Multiplication</a:t>
            </a:r>
          </a:p>
        </p:txBody>
      </p:sp>
    </p:spTree>
    <p:extLst>
      <p:ext uri="{BB962C8B-B14F-4D97-AF65-F5344CB8AC3E}">
        <p14:creationId xmlns:p14="http://schemas.microsoft.com/office/powerpoint/2010/main" val="296499523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457200"/>
            <a:ext cx="4038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Text Box 9"/>
          <p:cNvSpPr txBox="1">
            <a:spLocks noChangeArrowheads="1"/>
          </p:cNvSpPr>
          <p:nvPr/>
        </p:nvSpPr>
        <p:spPr bwMode="auto">
          <a:xfrm>
            <a:off x="0" y="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100000"/>
              </a:lnSpc>
              <a:spcBef>
                <a:spcPct val="0"/>
              </a:spcBef>
              <a:buClrTx/>
              <a:buSzTx/>
              <a:buFontTx/>
              <a:buNone/>
            </a:pPr>
            <a:r>
              <a:rPr lang="en-US" sz="2800" smtClean="0">
                <a:solidFill>
                  <a:srgbClr val="FF0000"/>
                </a:solidFill>
              </a:rPr>
              <a:t>Multi Wire Proportional Chamber</a:t>
            </a:r>
          </a:p>
        </p:txBody>
      </p:sp>
      <p:grpSp>
        <p:nvGrpSpPr>
          <p:cNvPr id="30724" name="Group 15"/>
          <p:cNvGrpSpPr>
            <a:grpSpLocks/>
          </p:cNvGrpSpPr>
          <p:nvPr/>
        </p:nvGrpSpPr>
        <p:grpSpPr bwMode="auto">
          <a:xfrm>
            <a:off x="0" y="2971800"/>
            <a:ext cx="4572000" cy="3429000"/>
            <a:chOff x="0" y="2971800"/>
            <a:chExt cx="4572000" cy="3429000"/>
          </a:xfrm>
        </p:grpSpPr>
        <p:pic>
          <p:nvPicPr>
            <p:cNvPr id="30729" name="Picture 8" descr="de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24200"/>
              <a:ext cx="4572000" cy="307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0" name="Line 10"/>
            <p:cNvSpPr>
              <a:spLocks noChangeShapeType="1"/>
            </p:cNvSpPr>
            <p:nvPr/>
          </p:nvSpPr>
          <p:spPr bwMode="auto">
            <a:xfrm flipV="1">
              <a:off x="2971800" y="2971800"/>
              <a:ext cx="0" cy="34290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0731" name="Line 11"/>
            <p:cNvSpPr>
              <a:spLocks noChangeShapeType="1"/>
            </p:cNvSpPr>
            <p:nvPr/>
          </p:nvSpPr>
          <p:spPr bwMode="auto">
            <a:xfrm>
              <a:off x="2971800" y="38100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0732" name="Line 12"/>
            <p:cNvSpPr>
              <a:spLocks noChangeShapeType="1"/>
            </p:cNvSpPr>
            <p:nvPr/>
          </p:nvSpPr>
          <p:spPr bwMode="auto">
            <a:xfrm>
              <a:off x="2971800" y="35814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0733" name="Line 13"/>
            <p:cNvSpPr>
              <a:spLocks noChangeShapeType="1"/>
            </p:cNvSpPr>
            <p:nvPr/>
          </p:nvSpPr>
          <p:spPr bwMode="auto">
            <a:xfrm flipV="1">
              <a:off x="2971800" y="4495800"/>
              <a:ext cx="762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0734" name="Line 14"/>
            <p:cNvSpPr>
              <a:spLocks noChangeShapeType="1"/>
            </p:cNvSpPr>
            <p:nvPr/>
          </p:nvSpPr>
          <p:spPr bwMode="auto">
            <a:xfrm>
              <a:off x="2971800" y="4191000"/>
              <a:ext cx="762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0735" name="Line 15"/>
            <p:cNvSpPr>
              <a:spLocks noChangeShapeType="1"/>
            </p:cNvSpPr>
            <p:nvPr/>
          </p:nvSpPr>
          <p:spPr bwMode="auto">
            <a:xfrm flipV="1">
              <a:off x="2971800" y="49530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0736" name="Line 16"/>
            <p:cNvSpPr>
              <a:spLocks noChangeShapeType="1"/>
            </p:cNvSpPr>
            <p:nvPr/>
          </p:nvSpPr>
          <p:spPr bwMode="auto">
            <a:xfrm flipV="1">
              <a:off x="2971800" y="4648200"/>
              <a:ext cx="762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grpSp>
      <p:sp>
        <p:nvSpPr>
          <p:cNvPr id="30725" name="Line 17"/>
          <p:cNvSpPr>
            <a:spLocks noChangeShapeType="1"/>
          </p:cNvSpPr>
          <p:nvPr/>
        </p:nvSpPr>
        <p:spPr bwMode="auto">
          <a:xfrm flipV="1">
            <a:off x="1905000" y="914400"/>
            <a:ext cx="0" cy="15240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0726" name="Footer Placeholder 1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30727" name="Slide Number Placeholder 1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C2B61C6-40D3-7442-9890-F705C202CC23}" type="slidenum">
              <a:rPr lang="en-US">
                <a:solidFill>
                  <a:srgbClr val="000000"/>
                </a:solidFill>
              </a:rPr>
              <a:pPr eaLnBrk="1" hangingPunct="1"/>
              <a:t>19</a:t>
            </a:fld>
            <a:endParaRPr lang="en-US">
              <a:solidFill>
                <a:srgbClr val="000000"/>
              </a:solidFill>
            </a:endParaRPr>
          </a:p>
        </p:txBody>
      </p:sp>
      <p:sp>
        <p:nvSpPr>
          <p:cNvPr id="30728" name="Rectangle 17"/>
          <p:cNvSpPr>
            <a:spLocks noChangeArrowheads="1"/>
          </p:cNvSpPr>
          <p:nvPr/>
        </p:nvSpPr>
        <p:spPr bwMode="auto">
          <a:xfrm>
            <a:off x="4572000" y="1066800"/>
            <a:ext cx="4572000" cy="477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50000"/>
              </a:spcBef>
              <a:buClrTx/>
              <a:buSzTx/>
              <a:buFontTx/>
              <a:buNone/>
            </a:pPr>
            <a:r>
              <a:rPr lang="de-DE" sz="1600" smtClean="0">
                <a:solidFill>
                  <a:srgbClr val="002060"/>
                </a:solidFill>
                <a:latin typeface="Arial" charset="0"/>
                <a:ea typeface="ＭＳ Ｐゴシック" charset="0"/>
              </a:rPr>
              <a:t>Classic geometry (Crossection), Charpak 1968 :</a:t>
            </a:r>
          </a:p>
          <a:p>
            <a:pPr eaLnBrk="1" hangingPunct="1">
              <a:lnSpc>
                <a:spcPct val="100000"/>
              </a:lnSpc>
              <a:spcBef>
                <a:spcPct val="50000"/>
              </a:spcBef>
              <a:buClrTx/>
              <a:buSzTx/>
              <a:buFontTx/>
              <a:buNone/>
            </a:pPr>
            <a:r>
              <a:rPr lang="en-US" sz="1600" smtClean="0">
                <a:solidFill>
                  <a:srgbClr val="009900"/>
                </a:solidFill>
                <a:latin typeface="Arial" charset="0"/>
                <a:ea typeface="ＭＳ Ｐゴシック" charset="0"/>
              </a:rPr>
              <a:t>One plane of thin sense wires is placed between two parallel plates.</a:t>
            </a:r>
            <a:endParaRPr lang="de-DE" sz="1600" smtClean="0">
              <a:solidFill>
                <a:srgbClr val="009900"/>
              </a:solidFill>
              <a:latin typeface="Arial" charset="0"/>
              <a:ea typeface="ＭＳ Ｐゴシック" charset="0"/>
            </a:endParaRPr>
          </a:p>
          <a:p>
            <a:pPr eaLnBrk="1" hangingPunct="1">
              <a:lnSpc>
                <a:spcPct val="100000"/>
              </a:lnSpc>
              <a:spcBef>
                <a:spcPct val="50000"/>
              </a:spcBef>
              <a:buClrTx/>
              <a:buSzTx/>
              <a:buFontTx/>
              <a:buNone/>
            </a:pPr>
            <a:r>
              <a:rPr lang="de-DE" sz="1600" smtClean="0">
                <a:solidFill>
                  <a:srgbClr val="002060"/>
                </a:solidFill>
                <a:latin typeface="Arial" charset="0"/>
                <a:ea typeface="ＭＳ Ｐゴシック" charset="0"/>
              </a:rPr>
              <a:t>Typical dimensions:</a:t>
            </a:r>
          </a:p>
          <a:p>
            <a:pPr eaLnBrk="1" hangingPunct="1">
              <a:lnSpc>
                <a:spcPct val="100000"/>
              </a:lnSpc>
              <a:spcBef>
                <a:spcPct val="50000"/>
              </a:spcBef>
              <a:buClrTx/>
              <a:buSzTx/>
              <a:buFontTx/>
              <a:buNone/>
            </a:pPr>
            <a:r>
              <a:rPr lang="de-DE" sz="1600" smtClean="0">
                <a:solidFill>
                  <a:srgbClr val="002060"/>
                </a:solidFill>
                <a:latin typeface="Arial" charset="0"/>
                <a:ea typeface="ＭＳ Ｐゴシック" charset="0"/>
              </a:rPr>
              <a:t>Wire distance 2-5mm,  distance between cathode planes ~10mm. </a:t>
            </a:r>
          </a:p>
          <a:p>
            <a:pPr eaLnBrk="1" hangingPunct="1">
              <a:lnSpc>
                <a:spcPct val="100000"/>
              </a:lnSpc>
              <a:spcBef>
                <a:spcPct val="50000"/>
              </a:spcBef>
              <a:buClrTx/>
              <a:buSzTx/>
              <a:buFontTx/>
              <a:buNone/>
            </a:pPr>
            <a:r>
              <a:rPr lang="de-DE" sz="1600" smtClean="0">
                <a:solidFill>
                  <a:srgbClr val="009900"/>
                </a:solidFill>
                <a:latin typeface="Arial" charset="0"/>
                <a:ea typeface="ＭＳ Ｐゴシック" charset="0"/>
              </a:rPr>
              <a:t>Electrons (v</a:t>
            </a:r>
            <a:r>
              <a:rPr lang="de-DE" sz="1600" smtClean="0">
                <a:solidFill>
                  <a:srgbClr val="009900"/>
                </a:solidFill>
                <a:latin typeface="Arial" charset="0"/>
                <a:ea typeface="ＭＳ Ｐゴシック" charset="0"/>
                <a:sym typeface="Symbol" charset="0"/>
              </a:rPr>
              <a:t></a:t>
            </a:r>
            <a:r>
              <a:rPr lang="de-DE" sz="1600" smtClean="0">
                <a:solidFill>
                  <a:srgbClr val="009900"/>
                </a:solidFill>
                <a:latin typeface="Arial" charset="0"/>
                <a:ea typeface="ＭＳ Ｐゴシック" charset="0"/>
              </a:rPr>
              <a:t>5cm/</a:t>
            </a:r>
            <a:r>
              <a:rPr lang="de-DE" sz="1600" smtClean="0">
                <a:solidFill>
                  <a:srgbClr val="009900"/>
                </a:solidFill>
                <a:latin typeface="Arial" charset="0"/>
                <a:ea typeface="ＭＳ Ｐゴシック" charset="0"/>
                <a:sym typeface="Symbol" charset="0"/>
              </a:rPr>
              <a:t>s) are collected within</a:t>
            </a:r>
            <a:r>
              <a:rPr lang="de-DE" sz="1600" smtClean="0">
                <a:solidFill>
                  <a:srgbClr val="009900"/>
                </a:solidFill>
                <a:latin typeface="Arial" charset="0"/>
                <a:ea typeface="ＭＳ Ｐゴシック" charset="0"/>
              </a:rPr>
              <a:t> </a:t>
            </a:r>
            <a:r>
              <a:rPr lang="de-DE" sz="1600" smtClean="0">
                <a:solidFill>
                  <a:srgbClr val="009900"/>
                </a:solidFill>
                <a:latin typeface="Arial" charset="0"/>
                <a:ea typeface="ＭＳ Ｐゴシック" charset="0"/>
                <a:sym typeface="Symbol" charset="0"/>
              </a:rPr>
              <a:t></a:t>
            </a:r>
            <a:r>
              <a:rPr lang="de-DE" sz="1600" smtClean="0">
                <a:solidFill>
                  <a:srgbClr val="009900"/>
                </a:solidFill>
                <a:latin typeface="Arial" charset="0"/>
                <a:ea typeface="ＭＳ Ｐゴシック" charset="0"/>
              </a:rPr>
              <a:t> 100ns. The ion tail can be eliminated by electronics filters </a:t>
            </a:r>
            <a:r>
              <a:rPr lang="de-DE" sz="1600" smtClean="0">
                <a:solidFill>
                  <a:srgbClr val="009900"/>
                </a:solidFill>
                <a:latin typeface="Arial" charset="0"/>
                <a:ea typeface="ＭＳ Ｐゴシック" charset="0"/>
                <a:sym typeface="Wingdings" charset="0"/>
              </a:rPr>
              <a:t> pulses  of &lt;100ns length.</a:t>
            </a:r>
            <a:endParaRPr lang="de-DE" sz="1600" smtClean="0">
              <a:solidFill>
                <a:srgbClr val="009900"/>
              </a:solidFill>
              <a:latin typeface="Arial" charset="0"/>
              <a:ea typeface="ＭＳ Ｐゴシック" charset="0"/>
            </a:endParaRPr>
          </a:p>
          <a:p>
            <a:pPr eaLnBrk="1" hangingPunct="1">
              <a:lnSpc>
                <a:spcPct val="100000"/>
              </a:lnSpc>
              <a:spcBef>
                <a:spcPct val="50000"/>
              </a:spcBef>
              <a:buClrTx/>
              <a:buSzTx/>
              <a:buFontTx/>
              <a:buNone/>
            </a:pPr>
            <a:r>
              <a:rPr lang="de-DE" sz="1600" smtClean="0">
                <a:solidFill>
                  <a:srgbClr val="009900"/>
                </a:solidFill>
                <a:latin typeface="Arial" charset="0"/>
                <a:ea typeface="ＭＳ Ｐゴシック" charset="0"/>
              </a:rPr>
              <a:t> </a:t>
            </a:r>
          </a:p>
          <a:p>
            <a:pPr eaLnBrk="1" hangingPunct="1">
              <a:lnSpc>
                <a:spcPct val="100000"/>
              </a:lnSpc>
              <a:spcBef>
                <a:spcPct val="50000"/>
              </a:spcBef>
              <a:buClrTx/>
              <a:buSzTx/>
              <a:buFontTx/>
              <a:buNone/>
            </a:pPr>
            <a:r>
              <a:rPr lang="de-DE" sz="1600" smtClean="0">
                <a:solidFill>
                  <a:srgbClr val="002060"/>
                </a:solidFill>
                <a:latin typeface="Arial" charset="0"/>
                <a:ea typeface="ＭＳ Ｐゴシック" charset="0"/>
                <a:sym typeface="Wingdings" charset="0"/>
              </a:rPr>
              <a:t>F</a:t>
            </a:r>
            <a:r>
              <a:rPr lang="en-US" sz="1600" smtClean="0">
                <a:solidFill>
                  <a:srgbClr val="002060"/>
                </a:solidFill>
                <a:latin typeface="Arial" charset="0"/>
                <a:ea typeface="ＭＳ Ｐゴシック" charset="0"/>
                <a:cs typeface="Arial" charset="0"/>
                <a:sym typeface="Wingdings" charset="0"/>
              </a:rPr>
              <a:t>or</a:t>
            </a:r>
            <a:r>
              <a:rPr lang="de-DE" sz="1600" smtClean="0">
                <a:solidFill>
                  <a:srgbClr val="002060"/>
                </a:solidFill>
                <a:latin typeface="Arial" charset="0"/>
                <a:ea typeface="ＭＳ Ｐゴシック" charset="0"/>
                <a:sym typeface="Wingdings" charset="0"/>
              </a:rPr>
              <a:t> 10% occupancy  every </a:t>
            </a:r>
            <a:r>
              <a:rPr lang="de-DE" sz="1600" smtClean="0">
                <a:solidFill>
                  <a:srgbClr val="002060"/>
                </a:solidFill>
                <a:latin typeface="Arial" charset="0"/>
                <a:ea typeface="ＭＳ Ｐゴシック" charset="0"/>
                <a:sym typeface="Symbol" charset="0"/>
              </a:rPr>
              <a:t></a:t>
            </a:r>
            <a:r>
              <a:rPr lang="de-DE" sz="1600" smtClean="0">
                <a:solidFill>
                  <a:srgbClr val="002060"/>
                </a:solidFill>
                <a:latin typeface="Arial" charset="0"/>
                <a:ea typeface="ＭＳ Ｐゴシック" charset="0"/>
                <a:sym typeface="Wingdings" charset="0"/>
              </a:rPr>
              <a:t>s one pulse </a:t>
            </a:r>
          </a:p>
          <a:p>
            <a:pPr eaLnBrk="1" hangingPunct="1">
              <a:lnSpc>
                <a:spcPct val="100000"/>
              </a:lnSpc>
              <a:spcBef>
                <a:spcPct val="50000"/>
              </a:spcBef>
              <a:buClrTx/>
              <a:buSzTx/>
              <a:buFontTx/>
              <a:buNone/>
            </a:pPr>
            <a:r>
              <a:rPr lang="de-DE" sz="1600" smtClean="0">
                <a:solidFill>
                  <a:srgbClr val="009900"/>
                </a:solidFill>
                <a:latin typeface="Arial" charset="0"/>
                <a:ea typeface="ＭＳ Ｐゴシック" charset="0"/>
                <a:sym typeface="Wingdings" charset="0"/>
              </a:rPr>
              <a:t> 1MHz/wire rate capabiliy !</a:t>
            </a:r>
          </a:p>
          <a:p>
            <a:pPr eaLnBrk="1" hangingPunct="1">
              <a:lnSpc>
                <a:spcPct val="100000"/>
              </a:lnSpc>
              <a:spcBef>
                <a:spcPct val="50000"/>
              </a:spcBef>
              <a:buClrTx/>
              <a:buSzTx/>
              <a:buFontTx/>
              <a:buNone/>
            </a:pPr>
            <a:r>
              <a:rPr lang="de-DE" sz="1600" smtClean="0">
                <a:solidFill>
                  <a:srgbClr val="002060"/>
                </a:solidFill>
                <a:latin typeface="Arial" charset="0"/>
                <a:ea typeface="ＭＳ Ｐゴシック" charset="0"/>
                <a:sym typeface="Wingdings" charset="0"/>
              </a:rPr>
              <a:t> Compare to Bubble Chamber with 10 Hz ! </a:t>
            </a:r>
          </a:p>
        </p:txBody>
      </p:sp>
    </p:spTree>
    <p:extLst>
      <p:ext uri="{BB962C8B-B14F-4D97-AF65-F5344CB8AC3E}">
        <p14:creationId xmlns:p14="http://schemas.microsoft.com/office/powerpoint/2010/main" val="10873013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6"/>
          <p:cNvSpPr txBox="1">
            <a:spLocks noChangeArrowheads="1"/>
          </p:cNvSpPr>
          <p:nvPr/>
        </p:nvSpPr>
        <p:spPr bwMode="auto">
          <a:xfrm>
            <a:off x="0" y="15240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100000"/>
              </a:lnSpc>
              <a:spcBef>
                <a:spcPct val="0"/>
              </a:spcBef>
              <a:buClrTx/>
              <a:buSzTx/>
              <a:buFontTx/>
              <a:buNone/>
            </a:pPr>
            <a:r>
              <a:rPr lang="en-US" sz="2800" smtClean="0">
                <a:solidFill>
                  <a:srgbClr val="FF0000"/>
                </a:solidFill>
                <a:cs typeface="Arial" charset="0"/>
              </a:rPr>
              <a:t>Creation of the Signal</a:t>
            </a:r>
          </a:p>
        </p:txBody>
      </p:sp>
      <p:sp>
        <p:nvSpPr>
          <p:cNvPr id="9219" name="Date Placeholder 7"/>
          <p:cNvSpPr>
            <a:spLocks noGrp="1"/>
          </p:cNvSpPr>
          <p:nvPr>
            <p:ph type="dt" sz="quarter" idx="10"/>
          </p:nvPr>
        </p:nvSpPr>
        <p:spPr>
          <a:xfrm>
            <a:off x="304800" y="6381750"/>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964AB35-0761-234E-BA59-B3EB246974EE}" type="datetime1">
              <a:rPr lang="en-US">
                <a:solidFill>
                  <a:srgbClr val="000000"/>
                </a:solidFill>
              </a:rPr>
              <a:pPr eaLnBrk="1" hangingPunct="1"/>
              <a:t>19/06/2017</a:t>
            </a:fld>
            <a:endParaRPr lang="en-US">
              <a:solidFill>
                <a:srgbClr val="000000"/>
              </a:solidFill>
            </a:endParaRPr>
          </a:p>
        </p:txBody>
      </p:sp>
      <p:sp>
        <p:nvSpPr>
          <p:cNvPr id="9220" name="Slide Number Placeholder 8"/>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1F92566-F671-2849-9A38-71F8497E61E2}" type="slidenum">
              <a:rPr lang="en-US">
                <a:solidFill>
                  <a:srgbClr val="000000"/>
                </a:solidFill>
              </a:rPr>
              <a:pPr eaLnBrk="1" hangingPunct="1"/>
              <a:t>2</a:t>
            </a:fld>
            <a:endParaRPr lang="en-US">
              <a:solidFill>
                <a:srgbClr val="000000"/>
              </a:solidFill>
            </a:endParaRPr>
          </a:p>
        </p:txBody>
      </p:sp>
      <p:sp>
        <p:nvSpPr>
          <p:cNvPr id="9221" name="TextBox 22"/>
          <p:cNvSpPr txBox="1">
            <a:spLocks noChangeArrowheads="1"/>
          </p:cNvSpPr>
          <p:nvPr/>
        </p:nvSpPr>
        <p:spPr bwMode="auto">
          <a:xfrm>
            <a:off x="533400" y="990600"/>
            <a:ext cx="7924800"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smtClean="0">
                <a:solidFill>
                  <a:srgbClr val="002060"/>
                </a:solidFill>
                <a:cs typeface="Arial" charset="0"/>
              </a:rPr>
              <a:t>Charged particles traversing matter leave excited atoms, electron-ion pairs (gases) or electrons-hole pairs (solids) behind.</a:t>
            </a:r>
          </a:p>
          <a:p>
            <a:pPr eaLnBrk="1" hangingPunct="1">
              <a:lnSpc>
                <a:spcPct val="100000"/>
              </a:lnSpc>
              <a:spcBef>
                <a:spcPct val="0"/>
              </a:spcBef>
              <a:buClrTx/>
              <a:buSzTx/>
              <a:buFontTx/>
              <a:buNone/>
            </a:pPr>
            <a:endParaRPr lang="en-US" sz="1800" smtClean="0">
              <a:solidFill>
                <a:srgbClr val="000099"/>
              </a:solidFill>
              <a:cs typeface="Arial" charset="0"/>
            </a:endParaRPr>
          </a:p>
          <a:p>
            <a:pPr eaLnBrk="1" hangingPunct="1">
              <a:lnSpc>
                <a:spcPct val="100000"/>
              </a:lnSpc>
              <a:spcBef>
                <a:spcPct val="0"/>
              </a:spcBef>
              <a:buClrTx/>
              <a:buSzTx/>
              <a:buFontTx/>
              <a:buNone/>
            </a:pPr>
            <a:endParaRPr lang="en-US" sz="1800" smtClean="0">
              <a:solidFill>
                <a:srgbClr val="002060"/>
              </a:solidFill>
              <a:cs typeface="Arial" charset="0"/>
            </a:endParaRPr>
          </a:p>
          <a:p>
            <a:pPr eaLnBrk="1" hangingPunct="1">
              <a:lnSpc>
                <a:spcPct val="100000"/>
              </a:lnSpc>
              <a:spcBef>
                <a:spcPct val="0"/>
              </a:spcBef>
              <a:buClrTx/>
              <a:buSzTx/>
              <a:buFontTx/>
              <a:buNone/>
            </a:pPr>
            <a:endParaRPr lang="en-US" sz="1800" smtClean="0">
              <a:solidFill>
                <a:srgbClr val="002060"/>
              </a:solidFill>
              <a:cs typeface="Arial" charset="0"/>
            </a:endParaRPr>
          </a:p>
          <a:p>
            <a:pPr eaLnBrk="1" hangingPunct="1">
              <a:lnSpc>
                <a:spcPct val="100000"/>
              </a:lnSpc>
              <a:spcBef>
                <a:spcPct val="0"/>
              </a:spcBef>
              <a:buClrTx/>
              <a:buSzTx/>
              <a:buFontTx/>
              <a:buNone/>
            </a:pPr>
            <a:endParaRPr lang="en-US" sz="1800" smtClean="0">
              <a:solidFill>
                <a:srgbClr val="002060"/>
              </a:solidFill>
              <a:cs typeface="Arial" charset="0"/>
            </a:endParaRPr>
          </a:p>
          <a:p>
            <a:pPr eaLnBrk="1" hangingPunct="1">
              <a:lnSpc>
                <a:spcPct val="100000"/>
              </a:lnSpc>
              <a:spcBef>
                <a:spcPct val="0"/>
              </a:spcBef>
              <a:buClrTx/>
              <a:buSzTx/>
              <a:buFontTx/>
              <a:buNone/>
            </a:pPr>
            <a:endParaRPr lang="en-US" sz="1800" smtClean="0">
              <a:solidFill>
                <a:srgbClr val="002060"/>
              </a:solidFill>
              <a:cs typeface="Arial" charset="0"/>
            </a:endParaRPr>
          </a:p>
          <a:p>
            <a:pPr eaLnBrk="1" hangingPunct="1">
              <a:lnSpc>
                <a:spcPct val="100000"/>
              </a:lnSpc>
              <a:spcBef>
                <a:spcPct val="0"/>
              </a:spcBef>
              <a:buClrTx/>
              <a:buSzTx/>
              <a:buFontTx/>
              <a:buNone/>
            </a:pPr>
            <a:endParaRPr lang="en-US" sz="1800" smtClean="0">
              <a:solidFill>
                <a:srgbClr val="002060"/>
              </a:solidFill>
              <a:cs typeface="Arial" charset="0"/>
            </a:endParaRPr>
          </a:p>
          <a:p>
            <a:pPr eaLnBrk="1" hangingPunct="1">
              <a:lnSpc>
                <a:spcPct val="100000"/>
              </a:lnSpc>
              <a:spcBef>
                <a:spcPct val="0"/>
              </a:spcBef>
              <a:buClrTx/>
              <a:buSzTx/>
              <a:buFontTx/>
              <a:buNone/>
            </a:pPr>
            <a:r>
              <a:rPr lang="en-US" sz="1800" smtClean="0">
                <a:solidFill>
                  <a:srgbClr val="002060"/>
                </a:solidFill>
                <a:cs typeface="Arial" charset="0"/>
              </a:rPr>
              <a:t>Excitation:</a:t>
            </a:r>
          </a:p>
          <a:p>
            <a:pPr eaLnBrk="1" hangingPunct="1">
              <a:lnSpc>
                <a:spcPct val="100000"/>
              </a:lnSpc>
              <a:spcBef>
                <a:spcPct val="0"/>
              </a:spcBef>
              <a:buClrTx/>
              <a:buSzTx/>
              <a:buFontTx/>
              <a:buNone/>
            </a:pPr>
            <a:r>
              <a:rPr lang="en-US" sz="1800" smtClean="0">
                <a:solidFill>
                  <a:srgbClr val="008000"/>
                </a:solidFill>
                <a:cs typeface="Arial" charset="0"/>
              </a:rPr>
              <a:t>The photons emitted by the excited atoms in transparent materials can be detected with photon detectors like photomultipliers or semiconductor photon detectors.</a:t>
            </a:r>
          </a:p>
          <a:p>
            <a:pPr eaLnBrk="1" hangingPunct="1">
              <a:lnSpc>
                <a:spcPct val="100000"/>
              </a:lnSpc>
              <a:spcBef>
                <a:spcPct val="0"/>
              </a:spcBef>
              <a:buClrTx/>
              <a:buSzTx/>
              <a:buFontTx/>
              <a:buNone/>
            </a:pPr>
            <a:endParaRPr lang="en-US" sz="1800" smtClean="0">
              <a:solidFill>
                <a:srgbClr val="000099"/>
              </a:solidFill>
              <a:cs typeface="Arial" charset="0"/>
            </a:endParaRPr>
          </a:p>
          <a:p>
            <a:pPr eaLnBrk="1" hangingPunct="1">
              <a:lnSpc>
                <a:spcPct val="100000"/>
              </a:lnSpc>
              <a:spcBef>
                <a:spcPct val="0"/>
              </a:spcBef>
              <a:buClrTx/>
              <a:buSzTx/>
              <a:buFontTx/>
              <a:buNone/>
            </a:pPr>
            <a:r>
              <a:rPr lang="en-US" sz="1800" smtClean="0">
                <a:solidFill>
                  <a:srgbClr val="002060"/>
                </a:solidFill>
                <a:cs typeface="Arial" charset="0"/>
              </a:rPr>
              <a:t>Ionization:</a:t>
            </a:r>
          </a:p>
          <a:p>
            <a:pPr eaLnBrk="1" hangingPunct="1">
              <a:lnSpc>
                <a:spcPct val="100000"/>
              </a:lnSpc>
              <a:spcBef>
                <a:spcPct val="0"/>
              </a:spcBef>
              <a:buClrTx/>
              <a:buSzTx/>
              <a:buFontTx/>
              <a:buNone/>
            </a:pPr>
            <a:r>
              <a:rPr lang="en-US" sz="1800" smtClean="0">
                <a:solidFill>
                  <a:srgbClr val="008000"/>
                </a:solidFill>
                <a:cs typeface="Arial" charset="0"/>
              </a:rPr>
              <a:t>By applying an electric field in the detector volume, the ionization electrons and ions are moving, which induces signals on metal electrodes. These signals are then read out by appropriate readout electronics.</a:t>
            </a:r>
          </a:p>
        </p:txBody>
      </p:sp>
      <p:pic>
        <p:nvPicPr>
          <p:cNvPr id="9222"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890713"/>
            <a:ext cx="2286000" cy="123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407692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457200"/>
            <a:ext cx="403860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Text Box 3"/>
          <p:cNvSpPr txBox="1">
            <a:spLocks noChangeArrowheads="1"/>
          </p:cNvSpPr>
          <p:nvPr/>
        </p:nvSpPr>
        <p:spPr bwMode="auto">
          <a:xfrm>
            <a:off x="4800600" y="990600"/>
            <a:ext cx="4343400" cy="560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50000"/>
              </a:spcBef>
              <a:buClrTx/>
              <a:buSzTx/>
              <a:buFontTx/>
              <a:buNone/>
            </a:pPr>
            <a:r>
              <a:rPr lang="de-DE" sz="1600" smtClean="0">
                <a:solidFill>
                  <a:srgbClr val="008000"/>
                </a:solidFill>
                <a:sym typeface="Symbol" charset="0"/>
              </a:rPr>
              <a:t>In order to eliminate the left/right ambiguities: Shift two wire chambers by half the wire pitch.</a:t>
            </a:r>
          </a:p>
          <a:p>
            <a:pPr eaLnBrk="1" hangingPunct="1">
              <a:lnSpc>
                <a:spcPct val="100000"/>
              </a:lnSpc>
              <a:spcBef>
                <a:spcPct val="50000"/>
              </a:spcBef>
              <a:buClrTx/>
              <a:buSzTx/>
              <a:buFontTx/>
              <a:buNone/>
            </a:pPr>
            <a:r>
              <a:rPr lang="de-DE" sz="1600" smtClean="0">
                <a:solidFill>
                  <a:srgbClr val="002060"/>
                </a:solidFill>
                <a:sym typeface="Symbol" charset="0"/>
              </a:rPr>
              <a:t>For second coordinate:</a:t>
            </a:r>
          </a:p>
          <a:p>
            <a:pPr eaLnBrk="1" hangingPunct="1">
              <a:lnSpc>
                <a:spcPct val="100000"/>
              </a:lnSpc>
              <a:spcBef>
                <a:spcPct val="50000"/>
              </a:spcBef>
              <a:buClrTx/>
              <a:buSzTx/>
              <a:buFont typeface="Wingdings" charset="0"/>
              <a:buChar char="à"/>
            </a:pPr>
            <a:r>
              <a:rPr lang="de-DE" sz="1600" smtClean="0">
                <a:solidFill>
                  <a:srgbClr val="008000"/>
                </a:solidFill>
                <a:sym typeface="Symbol" charset="0"/>
              </a:rPr>
              <a:t>Another chamber at 90</a:t>
            </a:r>
            <a:r>
              <a:rPr lang="de-DE" sz="1600" baseline="30000" smtClean="0">
                <a:solidFill>
                  <a:srgbClr val="008000"/>
                </a:solidFill>
                <a:sym typeface="Symbol" charset="0"/>
              </a:rPr>
              <a:t>0  </a:t>
            </a:r>
            <a:r>
              <a:rPr lang="de-DE" sz="1600" smtClean="0">
                <a:solidFill>
                  <a:srgbClr val="008000"/>
                </a:solidFill>
                <a:sym typeface="Symbol" charset="0"/>
              </a:rPr>
              <a:t>relative rotation</a:t>
            </a:r>
          </a:p>
          <a:p>
            <a:pPr eaLnBrk="1" hangingPunct="1">
              <a:lnSpc>
                <a:spcPct val="100000"/>
              </a:lnSpc>
              <a:spcBef>
                <a:spcPct val="50000"/>
              </a:spcBef>
              <a:buClrTx/>
              <a:buSzTx/>
              <a:buFont typeface="Wingdings" charset="0"/>
              <a:buChar char="à"/>
            </a:pPr>
            <a:r>
              <a:rPr lang="de-DE" sz="1600" smtClean="0">
                <a:solidFill>
                  <a:srgbClr val="002060"/>
                </a:solidFill>
                <a:sym typeface="Symbol" charset="0"/>
              </a:rPr>
              <a:t>Signal propagation to the two ends of the wire.</a:t>
            </a:r>
          </a:p>
          <a:p>
            <a:pPr eaLnBrk="1" hangingPunct="1">
              <a:lnSpc>
                <a:spcPct val="100000"/>
              </a:lnSpc>
              <a:spcBef>
                <a:spcPct val="50000"/>
              </a:spcBef>
              <a:buClrTx/>
              <a:buSzTx/>
              <a:buFont typeface="Wingdings" charset="0"/>
              <a:buChar char="à"/>
            </a:pPr>
            <a:r>
              <a:rPr lang="de-DE" sz="1600" smtClean="0">
                <a:solidFill>
                  <a:srgbClr val="008000"/>
                </a:solidFill>
                <a:sym typeface="Symbol" charset="0"/>
              </a:rPr>
              <a:t>Pulse height measurement on both ends of the wire. Because of resisitvity of the wire, both ends see different charge</a:t>
            </a:r>
            <a:r>
              <a:rPr lang="de-DE" sz="1600" smtClean="0">
                <a:solidFill>
                  <a:srgbClr val="009900"/>
                </a:solidFill>
                <a:sym typeface="Symbol" charset="0"/>
              </a:rPr>
              <a:t>.</a:t>
            </a:r>
          </a:p>
          <a:p>
            <a:pPr eaLnBrk="1" hangingPunct="1">
              <a:lnSpc>
                <a:spcPct val="100000"/>
              </a:lnSpc>
              <a:spcBef>
                <a:spcPct val="50000"/>
              </a:spcBef>
              <a:buClrTx/>
              <a:buSzTx/>
              <a:buFontTx/>
              <a:buNone/>
            </a:pPr>
            <a:r>
              <a:rPr lang="de-DE" sz="1600" smtClean="0">
                <a:solidFill>
                  <a:srgbClr val="002060"/>
                </a:solidFill>
                <a:sym typeface="Symbol" charset="0"/>
              </a:rPr>
              <a:t>Segmenting of the cathode into strips or pads:</a:t>
            </a:r>
          </a:p>
          <a:p>
            <a:pPr eaLnBrk="1" hangingPunct="1">
              <a:lnSpc>
                <a:spcPct val="100000"/>
              </a:lnSpc>
              <a:spcBef>
                <a:spcPct val="50000"/>
              </a:spcBef>
              <a:buClrTx/>
              <a:buSzTx/>
              <a:buFont typeface="Wingdings" charset="0"/>
              <a:buNone/>
            </a:pPr>
            <a:r>
              <a:rPr lang="de-DE" sz="1600" smtClean="0">
                <a:solidFill>
                  <a:srgbClr val="008000"/>
                </a:solidFill>
                <a:sym typeface="Symbol" charset="0"/>
              </a:rPr>
              <a:t>The movement of the charges induces a signal on the wire AND on the cathode. By segmentation of  the cathode plane and charge interpolation, resolutions of 50m can be achieved.</a:t>
            </a:r>
          </a:p>
          <a:p>
            <a:pPr eaLnBrk="1" hangingPunct="1">
              <a:lnSpc>
                <a:spcPct val="70000"/>
              </a:lnSpc>
              <a:spcBef>
                <a:spcPct val="50000"/>
              </a:spcBef>
              <a:buClrTx/>
              <a:buSzTx/>
              <a:buFont typeface="Wingdings" charset="0"/>
              <a:buNone/>
            </a:pPr>
            <a:endParaRPr lang="de-DE" sz="1600" smtClean="0">
              <a:solidFill>
                <a:srgbClr val="333399"/>
              </a:solidFill>
            </a:endParaRPr>
          </a:p>
          <a:p>
            <a:pPr eaLnBrk="1" hangingPunct="1">
              <a:lnSpc>
                <a:spcPct val="70000"/>
              </a:lnSpc>
              <a:spcBef>
                <a:spcPct val="50000"/>
              </a:spcBef>
              <a:buClrTx/>
              <a:buSzTx/>
              <a:buFontTx/>
              <a:buNone/>
            </a:pPr>
            <a:endParaRPr lang="de-DE" sz="1600" smtClean="0">
              <a:solidFill>
                <a:srgbClr val="333399"/>
              </a:solidFill>
            </a:endParaRPr>
          </a:p>
        </p:txBody>
      </p:sp>
      <p:pic>
        <p:nvPicPr>
          <p:cNvPr id="31748" name="Picture 4" descr="de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24200"/>
            <a:ext cx="4572000" cy="307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Line 6"/>
          <p:cNvSpPr>
            <a:spLocks noChangeShapeType="1"/>
          </p:cNvSpPr>
          <p:nvPr/>
        </p:nvSpPr>
        <p:spPr bwMode="auto">
          <a:xfrm flipV="1">
            <a:off x="2971800" y="2971800"/>
            <a:ext cx="0" cy="34290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1750" name="Line 7"/>
          <p:cNvSpPr>
            <a:spLocks noChangeShapeType="1"/>
          </p:cNvSpPr>
          <p:nvPr/>
        </p:nvSpPr>
        <p:spPr bwMode="auto">
          <a:xfrm>
            <a:off x="2971800" y="38100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1751" name="Line 8"/>
          <p:cNvSpPr>
            <a:spLocks noChangeShapeType="1"/>
          </p:cNvSpPr>
          <p:nvPr/>
        </p:nvSpPr>
        <p:spPr bwMode="auto">
          <a:xfrm>
            <a:off x="2971800" y="35814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1752" name="Line 9"/>
          <p:cNvSpPr>
            <a:spLocks noChangeShapeType="1"/>
          </p:cNvSpPr>
          <p:nvPr/>
        </p:nvSpPr>
        <p:spPr bwMode="auto">
          <a:xfrm flipV="1">
            <a:off x="2971800" y="4495800"/>
            <a:ext cx="762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1753" name="Line 10"/>
          <p:cNvSpPr>
            <a:spLocks noChangeShapeType="1"/>
          </p:cNvSpPr>
          <p:nvPr/>
        </p:nvSpPr>
        <p:spPr bwMode="auto">
          <a:xfrm>
            <a:off x="2971800" y="4191000"/>
            <a:ext cx="76200"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1754" name="Line 11"/>
          <p:cNvSpPr>
            <a:spLocks noChangeShapeType="1"/>
          </p:cNvSpPr>
          <p:nvPr/>
        </p:nvSpPr>
        <p:spPr bwMode="auto">
          <a:xfrm flipV="1">
            <a:off x="2971800" y="4953000"/>
            <a:ext cx="7620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1755" name="Line 12"/>
          <p:cNvSpPr>
            <a:spLocks noChangeShapeType="1"/>
          </p:cNvSpPr>
          <p:nvPr/>
        </p:nvSpPr>
        <p:spPr bwMode="auto">
          <a:xfrm flipV="1">
            <a:off x="2971800" y="4648200"/>
            <a:ext cx="7620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1756" name="Line 13"/>
          <p:cNvSpPr>
            <a:spLocks noChangeShapeType="1"/>
          </p:cNvSpPr>
          <p:nvPr/>
        </p:nvSpPr>
        <p:spPr bwMode="auto">
          <a:xfrm flipV="1">
            <a:off x="1905000" y="914400"/>
            <a:ext cx="0" cy="15240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1757" name="Footer Placeholder 1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31758" name="Slide Number Placeholder 1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2BBC0EE-F4D5-F94A-81C0-DFC6161A4EEE}" type="slidenum">
              <a:rPr lang="en-US">
                <a:solidFill>
                  <a:srgbClr val="000000"/>
                </a:solidFill>
              </a:rPr>
              <a:pPr eaLnBrk="1" hangingPunct="1"/>
              <a:t>20</a:t>
            </a:fld>
            <a:endParaRPr lang="en-US">
              <a:solidFill>
                <a:srgbClr val="000000"/>
              </a:solidFill>
            </a:endParaRPr>
          </a:p>
        </p:txBody>
      </p:sp>
      <p:sp>
        <p:nvSpPr>
          <p:cNvPr id="31759" name="Text Box 9"/>
          <p:cNvSpPr txBox="1">
            <a:spLocks noChangeArrowheads="1"/>
          </p:cNvSpPr>
          <p:nvPr/>
        </p:nvSpPr>
        <p:spPr bwMode="auto">
          <a:xfrm>
            <a:off x="0" y="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100000"/>
              </a:lnSpc>
              <a:spcBef>
                <a:spcPct val="0"/>
              </a:spcBef>
              <a:buClrTx/>
              <a:buSzTx/>
              <a:buFontTx/>
              <a:buNone/>
            </a:pPr>
            <a:r>
              <a:rPr lang="en-US" sz="2800" smtClean="0">
                <a:solidFill>
                  <a:srgbClr val="FF0000"/>
                </a:solidFill>
              </a:rPr>
              <a:t>Multi Wire Proportional Chamber</a:t>
            </a:r>
          </a:p>
        </p:txBody>
      </p:sp>
    </p:spTree>
    <p:extLst>
      <p:ext uri="{BB962C8B-B14F-4D97-AF65-F5344CB8AC3E}">
        <p14:creationId xmlns:p14="http://schemas.microsoft.com/office/powerpoint/2010/main" val="189948918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352800"/>
            <a:ext cx="74676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1" name="Picture 5" descr="de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609600"/>
            <a:ext cx="3505200"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Text Box 6"/>
          <p:cNvSpPr txBox="1">
            <a:spLocks noChangeArrowheads="1"/>
          </p:cNvSpPr>
          <p:nvPr/>
        </p:nvSpPr>
        <p:spPr bwMode="auto">
          <a:xfrm>
            <a:off x="4495800" y="838200"/>
            <a:ext cx="4191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002060"/>
                </a:solidFill>
              </a:rPr>
              <a:t>Cathode strip: </a:t>
            </a:r>
          </a:p>
          <a:p>
            <a:pPr eaLnBrk="1" hangingPunct="1">
              <a:lnSpc>
                <a:spcPct val="100000"/>
              </a:lnSpc>
              <a:spcBef>
                <a:spcPct val="0"/>
              </a:spcBef>
              <a:buClrTx/>
              <a:buSzTx/>
              <a:buFontTx/>
              <a:buNone/>
            </a:pPr>
            <a:endParaRPr lang="en-US" sz="1600" smtClean="0">
              <a:solidFill>
                <a:srgbClr val="333399"/>
              </a:solidFill>
            </a:endParaRPr>
          </a:p>
          <a:p>
            <a:pPr eaLnBrk="1" hangingPunct="1">
              <a:lnSpc>
                <a:spcPct val="100000"/>
              </a:lnSpc>
              <a:spcBef>
                <a:spcPct val="0"/>
              </a:spcBef>
              <a:buClrTx/>
              <a:buSzTx/>
              <a:buFontTx/>
              <a:buNone/>
            </a:pPr>
            <a:r>
              <a:rPr lang="en-US" sz="1600" smtClean="0">
                <a:solidFill>
                  <a:srgbClr val="009900"/>
                </a:solidFill>
              </a:rPr>
              <a:t>Width (1</a:t>
            </a:r>
            <a:r>
              <a:rPr lang="en-US" sz="1600" smtClean="0">
                <a:solidFill>
                  <a:srgbClr val="009900"/>
                </a:solidFill>
                <a:sym typeface="Symbol" charset="0"/>
              </a:rPr>
              <a:t>) </a:t>
            </a:r>
            <a:r>
              <a:rPr lang="en-US" sz="1600" smtClean="0">
                <a:solidFill>
                  <a:srgbClr val="009900"/>
                </a:solidFill>
              </a:rPr>
              <a:t>of the charge distribution </a:t>
            </a:r>
            <a:r>
              <a:rPr lang="en-US" sz="1600" smtClean="0">
                <a:solidFill>
                  <a:srgbClr val="009900"/>
                </a:solidFill>
                <a:sym typeface="Symbol" charset="0"/>
              </a:rPr>
              <a:t> distance between Wire</a:t>
            </a:r>
            <a:r>
              <a:rPr lang="en-US" sz="1600" smtClean="0">
                <a:solidFill>
                  <a:srgbClr val="009900"/>
                </a:solidFill>
                <a:sym typeface="Wingdings" charset="0"/>
              </a:rPr>
              <a:t>s and cathode plane.</a:t>
            </a:r>
          </a:p>
          <a:p>
            <a:pPr eaLnBrk="1" hangingPunct="1">
              <a:lnSpc>
                <a:spcPct val="100000"/>
              </a:lnSpc>
              <a:spcBef>
                <a:spcPct val="0"/>
              </a:spcBef>
              <a:buClrTx/>
              <a:buSzTx/>
              <a:buFontTx/>
              <a:buNone/>
            </a:pPr>
            <a:endParaRPr lang="en-US" sz="1600" smtClean="0">
              <a:solidFill>
                <a:srgbClr val="009900"/>
              </a:solidFill>
              <a:sym typeface="Symbol" charset="0"/>
            </a:endParaRPr>
          </a:p>
          <a:p>
            <a:pPr eaLnBrk="1" hangingPunct="1">
              <a:lnSpc>
                <a:spcPct val="100000"/>
              </a:lnSpc>
              <a:spcBef>
                <a:spcPct val="0"/>
              </a:spcBef>
              <a:buClrTx/>
              <a:buSzTx/>
              <a:buFontTx/>
              <a:buNone/>
            </a:pPr>
            <a:r>
              <a:rPr lang="ja-JP" altLang="en-US" sz="1600" smtClean="0">
                <a:solidFill>
                  <a:srgbClr val="002060"/>
                </a:solidFill>
                <a:sym typeface="Symbol" charset="0"/>
              </a:rPr>
              <a:t>‘</a:t>
            </a:r>
            <a:r>
              <a:rPr lang="en-US" sz="1600" smtClean="0">
                <a:solidFill>
                  <a:srgbClr val="002060"/>
                </a:solidFill>
                <a:sym typeface="Symbol" charset="0"/>
              </a:rPr>
              <a:t>Center of gravity</a:t>
            </a:r>
            <a:r>
              <a:rPr lang="ja-JP" altLang="en-US" sz="1600" smtClean="0">
                <a:solidFill>
                  <a:srgbClr val="002060"/>
                </a:solidFill>
                <a:sym typeface="Symbol" charset="0"/>
              </a:rPr>
              <a:t>’</a:t>
            </a:r>
            <a:r>
              <a:rPr lang="en-US" sz="1600" smtClean="0">
                <a:solidFill>
                  <a:srgbClr val="002060"/>
                </a:solidFill>
                <a:sym typeface="Symbol" charset="0"/>
              </a:rPr>
              <a:t> defines the particle trajectory. </a:t>
            </a:r>
            <a:endParaRPr lang="en-US" sz="1600" smtClean="0">
              <a:solidFill>
                <a:srgbClr val="002060"/>
              </a:solidFill>
            </a:endParaRPr>
          </a:p>
        </p:txBody>
      </p:sp>
      <p:sp>
        <p:nvSpPr>
          <p:cNvPr id="32773" name="Line 7"/>
          <p:cNvSpPr>
            <a:spLocks noChangeShapeType="1"/>
          </p:cNvSpPr>
          <p:nvPr/>
        </p:nvSpPr>
        <p:spPr bwMode="auto">
          <a:xfrm>
            <a:off x="5791200" y="3429000"/>
            <a:ext cx="0" cy="45720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2774" name="Text Box 8"/>
          <p:cNvSpPr txBox="1">
            <a:spLocks noChangeArrowheads="1"/>
          </p:cNvSpPr>
          <p:nvPr/>
        </p:nvSpPr>
        <p:spPr bwMode="auto">
          <a:xfrm>
            <a:off x="5105400" y="3048000"/>
            <a:ext cx="1136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b="0" smtClean="0">
                <a:solidFill>
                  <a:srgbClr val="000000"/>
                </a:solidFill>
              </a:rPr>
              <a:t>Avalanche</a:t>
            </a:r>
          </a:p>
        </p:txBody>
      </p:sp>
      <p:sp>
        <p:nvSpPr>
          <p:cNvPr id="32775" name="Rectangle 11"/>
          <p:cNvSpPr>
            <a:spLocks noChangeArrowheads="1"/>
          </p:cNvSpPr>
          <p:nvPr/>
        </p:nvSpPr>
        <p:spPr bwMode="auto">
          <a:xfrm>
            <a:off x="5486400" y="4191000"/>
            <a:ext cx="381000" cy="304800"/>
          </a:xfrm>
          <a:prstGeom prst="rect">
            <a:avLst/>
          </a:prstGeom>
          <a:solidFill>
            <a:schemeClr val="accent1"/>
          </a:solidFill>
          <a:ln w="9525">
            <a:solidFill>
              <a:schemeClr val="tx1"/>
            </a:solidFill>
            <a:miter lim="800000"/>
            <a:headEnd/>
            <a:tailEnd/>
          </a:ln>
        </p:spPr>
        <p:txBody>
          <a:bodyPr wrap="none"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2776" name="Rectangle 12"/>
          <p:cNvSpPr>
            <a:spLocks noChangeArrowheads="1"/>
          </p:cNvSpPr>
          <p:nvPr/>
        </p:nvSpPr>
        <p:spPr bwMode="auto">
          <a:xfrm>
            <a:off x="6019800" y="4267200"/>
            <a:ext cx="381000" cy="228600"/>
          </a:xfrm>
          <a:prstGeom prst="rect">
            <a:avLst/>
          </a:prstGeom>
          <a:solidFill>
            <a:schemeClr val="accent1"/>
          </a:solidFill>
          <a:ln w="9525">
            <a:solidFill>
              <a:schemeClr val="tx1"/>
            </a:solidFill>
            <a:miter lim="800000"/>
            <a:headEnd/>
            <a:tailEnd/>
          </a:ln>
        </p:spPr>
        <p:txBody>
          <a:bodyPr wrap="none"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2777" name="Rectangle 13"/>
          <p:cNvSpPr>
            <a:spLocks noChangeArrowheads="1"/>
          </p:cNvSpPr>
          <p:nvPr/>
        </p:nvSpPr>
        <p:spPr bwMode="auto">
          <a:xfrm>
            <a:off x="4953000" y="4343400"/>
            <a:ext cx="381000" cy="152400"/>
          </a:xfrm>
          <a:prstGeom prst="rect">
            <a:avLst/>
          </a:prstGeom>
          <a:solidFill>
            <a:schemeClr val="accent1"/>
          </a:solidFill>
          <a:ln w="9525">
            <a:solidFill>
              <a:schemeClr val="tx1"/>
            </a:solidFill>
            <a:miter lim="800000"/>
            <a:headEnd/>
            <a:tailEnd/>
          </a:ln>
        </p:spPr>
        <p:txBody>
          <a:bodyPr wrap="none"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2778" name="Footer Placeholder 11"/>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32779" name="Slide Number Placeholder 10"/>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44DAB61-63AA-844C-85AF-226D0AF4FF69}" type="slidenum">
              <a:rPr lang="en-US">
                <a:solidFill>
                  <a:srgbClr val="000000"/>
                </a:solidFill>
              </a:rPr>
              <a:pPr eaLnBrk="1" hangingPunct="1"/>
              <a:t>21</a:t>
            </a:fld>
            <a:endParaRPr lang="en-US">
              <a:solidFill>
                <a:srgbClr val="000000"/>
              </a:solidFill>
            </a:endParaRPr>
          </a:p>
        </p:txBody>
      </p:sp>
      <p:sp>
        <p:nvSpPr>
          <p:cNvPr id="32780" name="Text Box 9"/>
          <p:cNvSpPr txBox="1">
            <a:spLocks noChangeArrowheads="1"/>
          </p:cNvSpPr>
          <p:nvPr/>
        </p:nvSpPr>
        <p:spPr bwMode="auto">
          <a:xfrm>
            <a:off x="0" y="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100000"/>
              </a:lnSpc>
              <a:spcBef>
                <a:spcPct val="0"/>
              </a:spcBef>
              <a:buClrTx/>
              <a:buSzTx/>
              <a:buFontTx/>
              <a:buNone/>
            </a:pPr>
            <a:r>
              <a:rPr lang="en-US" sz="2800" smtClean="0">
                <a:solidFill>
                  <a:srgbClr val="FF0000"/>
                </a:solidFill>
              </a:rPr>
              <a:t>Multi Wire Proportional Chamber</a:t>
            </a:r>
          </a:p>
        </p:txBody>
      </p:sp>
    </p:spTree>
    <p:extLst>
      <p:ext uri="{BB962C8B-B14F-4D97-AF65-F5344CB8AC3E}">
        <p14:creationId xmlns:p14="http://schemas.microsoft.com/office/powerpoint/2010/main" val="158518697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
            <a:ext cx="7848600" cy="307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 Box 2"/>
          <p:cNvSpPr txBox="1">
            <a:spLocks noChangeArrowheads="1"/>
          </p:cNvSpPr>
          <p:nvPr/>
        </p:nvSpPr>
        <p:spPr bwMode="auto">
          <a:xfrm>
            <a:off x="381000" y="152400"/>
            <a:ext cx="2781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2800" smtClean="0">
                <a:solidFill>
                  <a:srgbClr val="FF0000"/>
                </a:solidFill>
              </a:rPr>
              <a:t>Drift Chambers</a:t>
            </a:r>
            <a:endParaRPr lang="en-US" sz="2800" smtClean="0">
              <a:solidFill>
                <a:srgbClr val="FF0000"/>
              </a:solidFill>
              <a:sym typeface="Symbol" charset="0"/>
            </a:endParaRPr>
          </a:p>
        </p:txBody>
      </p:sp>
      <p:pic>
        <p:nvPicPr>
          <p:cNvPr id="33796" name="Picture 10"/>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Text Box 12"/>
          <p:cNvSpPr txBox="1">
            <a:spLocks noChangeArrowheads="1"/>
          </p:cNvSpPr>
          <p:nvPr/>
        </p:nvSpPr>
        <p:spPr bwMode="auto">
          <a:xfrm>
            <a:off x="533400" y="3352800"/>
            <a:ext cx="77724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400" smtClean="0">
                <a:solidFill>
                  <a:srgbClr val="002060"/>
                </a:solidFill>
              </a:rPr>
              <a:t>In an alternating sequence of wires with different potentials one finds an electric field between the </a:t>
            </a:r>
            <a:r>
              <a:rPr lang="ja-JP" altLang="en-US" sz="1400" smtClean="0">
                <a:solidFill>
                  <a:srgbClr val="002060"/>
                </a:solidFill>
              </a:rPr>
              <a:t>‘</a:t>
            </a:r>
            <a:r>
              <a:rPr lang="en-US" sz="1400" smtClean="0">
                <a:solidFill>
                  <a:srgbClr val="002060"/>
                </a:solidFill>
              </a:rPr>
              <a:t>sense wires</a:t>
            </a:r>
            <a:r>
              <a:rPr lang="ja-JP" altLang="en-US" sz="1400" smtClean="0">
                <a:solidFill>
                  <a:srgbClr val="002060"/>
                </a:solidFill>
              </a:rPr>
              <a:t>’</a:t>
            </a:r>
            <a:r>
              <a:rPr lang="en-US" sz="1400" smtClean="0">
                <a:solidFill>
                  <a:srgbClr val="002060"/>
                </a:solidFill>
              </a:rPr>
              <a:t> and </a:t>
            </a:r>
            <a:r>
              <a:rPr lang="ja-JP" altLang="en-US" sz="1400" smtClean="0">
                <a:solidFill>
                  <a:srgbClr val="002060"/>
                </a:solidFill>
              </a:rPr>
              <a:t>‘</a:t>
            </a:r>
            <a:r>
              <a:rPr lang="en-US" sz="1400" smtClean="0">
                <a:solidFill>
                  <a:srgbClr val="002060"/>
                </a:solidFill>
              </a:rPr>
              <a:t>field wires</a:t>
            </a:r>
            <a:r>
              <a:rPr lang="ja-JP" altLang="en-US" sz="1400" smtClean="0">
                <a:solidFill>
                  <a:srgbClr val="002060"/>
                </a:solidFill>
              </a:rPr>
              <a:t>’</a:t>
            </a:r>
            <a:r>
              <a:rPr lang="en-US" sz="1400" smtClean="0">
                <a:solidFill>
                  <a:srgbClr val="002060"/>
                </a:solidFill>
              </a:rPr>
              <a:t>.</a:t>
            </a:r>
          </a:p>
          <a:p>
            <a:pPr eaLnBrk="1" hangingPunct="1">
              <a:lnSpc>
                <a:spcPct val="100000"/>
              </a:lnSpc>
              <a:spcBef>
                <a:spcPct val="0"/>
              </a:spcBef>
              <a:buClrTx/>
              <a:buSzTx/>
              <a:buFontTx/>
              <a:buNone/>
            </a:pPr>
            <a:endParaRPr lang="en-US" sz="1400" smtClean="0">
              <a:solidFill>
                <a:srgbClr val="333399"/>
              </a:solidFill>
            </a:endParaRPr>
          </a:p>
          <a:p>
            <a:pPr eaLnBrk="1" hangingPunct="1">
              <a:lnSpc>
                <a:spcPct val="100000"/>
              </a:lnSpc>
              <a:spcBef>
                <a:spcPct val="0"/>
              </a:spcBef>
              <a:buClrTx/>
              <a:buSzTx/>
              <a:buFontTx/>
              <a:buNone/>
            </a:pPr>
            <a:r>
              <a:rPr lang="en-US" sz="1400" smtClean="0">
                <a:solidFill>
                  <a:srgbClr val="008000"/>
                </a:solidFill>
              </a:rPr>
              <a:t>The electrons are moving to the sense wires  and produce an avalanche which induces a signal that is read out by electronics. </a:t>
            </a:r>
          </a:p>
          <a:p>
            <a:pPr eaLnBrk="1" hangingPunct="1">
              <a:lnSpc>
                <a:spcPct val="100000"/>
              </a:lnSpc>
              <a:spcBef>
                <a:spcPct val="0"/>
              </a:spcBef>
              <a:buClrTx/>
              <a:buSzTx/>
              <a:buFontTx/>
              <a:buNone/>
            </a:pPr>
            <a:endParaRPr lang="en-US" sz="1400" smtClean="0">
              <a:solidFill>
                <a:srgbClr val="009900"/>
              </a:solidFill>
            </a:endParaRPr>
          </a:p>
          <a:p>
            <a:pPr eaLnBrk="1" hangingPunct="1">
              <a:lnSpc>
                <a:spcPct val="100000"/>
              </a:lnSpc>
              <a:spcBef>
                <a:spcPct val="0"/>
              </a:spcBef>
              <a:buClrTx/>
              <a:buSzTx/>
              <a:buFontTx/>
              <a:buNone/>
            </a:pPr>
            <a:r>
              <a:rPr lang="en-US" sz="1400" smtClean="0">
                <a:solidFill>
                  <a:srgbClr val="002060"/>
                </a:solidFill>
              </a:rPr>
              <a:t>The time between the passage of the particle and the arrival of the electrons at the wire is measured.</a:t>
            </a:r>
          </a:p>
          <a:p>
            <a:pPr eaLnBrk="1" hangingPunct="1">
              <a:lnSpc>
                <a:spcPct val="100000"/>
              </a:lnSpc>
              <a:spcBef>
                <a:spcPct val="0"/>
              </a:spcBef>
              <a:buClrTx/>
              <a:buSzTx/>
              <a:buFontTx/>
              <a:buNone/>
            </a:pPr>
            <a:endParaRPr lang="en-US" sz="1400" smtClean="0">
              <a:solidFill>
                <a:srgbClr val="333399"/>
              </a:solidFill>
            </a:endParaRPr>
          </a:p>
          <a:p>
            <a:pPr eaLnBrk="1" hangingPunct="1">
              <a:lnSpc>
                <a:spcPct val="100000"/>
              </a:lnSpc>
              <a:spcBef>
                <a:spcPct val="0"/>
              </a:spcBef>
              <a:buClrTx/>
              <a:buSzTx/>
              <a:buFontTx/>
              <a:buNone/>
            </a:pPr>
            <a:r>
              <a:rPr lang="en-US" sz="1400" smtClean="0">
                <a:solidFill>
                  <a:srgbClr val="008000"/>
                </a:solidFill>
              </a:rPr>
              <a:t>The drift time T is a measure of the position of the particle !</a:t>
            </a:r>
          </a:p>
          <a:p>
            <a:pPr eaLnBrk="1" hangingPunct="1">
              <a:lnSpc>
                <a:spcPct val="100000"/>
              </a:lnSpc>
              <a:spcBef>
                <a:spcPct val="0"/>
              </a:spcBef>
              <a:buClrTx/>
              <a:buSzTx/>
              <a:buFontTx/>
              <a:buNone/>
            </a:pPr>
            <a:endParaRPr lang="en-US" sz="1400" smtClean="0">
              <a:solidFill>
                <a:srgbClr val="009900"/>
              </a:solidFill>
            </a:endParaRPr>
          </a:p>
          <a:p>
            <a:pPr eaLnBrk="1" hangingPunct="1">
              <a:lnSpc>
                <a:spcPct val="100000"/>
              </a:lnSpc>
              <a:spcBef>
                <a:spcPct val="0"/>
              </a:spcBef>
              <a:buClrTx/>
              <a:buSzTx/>
              <a:buFontTx/>
              <a:buNone/>
            </a:pPr>
            <a:r>
              <a:rPr lang="en-US" sz="1400" smtClean="0">
                <a:solidFill>
                  <a:srgbClr val="002060"/>
                </a:solidFill>
              </a:rPr>
              <a:t>By measuring the drift time, the wire distance can be increased (compared to the Multi Wire Proportional Chamber) </a:t>
            </a:r>
            <a:r>
              <a:rPr lang="en-US" sz="1400" smtClean="0">
                <a:solidFill>
                  <a:srgbClr val="002060"/>
                </a:solidFill>
                <a:sym typeface="Wingdings" charset="0"/>
              </a:rPr>
              <a:t> save electronics channels !</a:t>
            </a:r>
            <a:endParaRPr lang="en-US" sz="1400" smtClean="0">
              <a:solidFill>
                <a:srgbClr val="002060"/>
              </a:solidFill>
            </a:endParaRPr>
          </a:p>
        </p:txBody>
      </p:sp>
      <p:sp>
        <p:nvSpPr>
          <p:cNvPr id="33798" name="Line 13"/>
          <p:cNvSpPr>
            <a:spLocks noChangeShapeType="1"/>
          </p:cNvSpPr>
          <p:nvPr/>
        </p:nvSpPr>
        <p:spPr bwMode="auto">
          <a:xfrm>
            <a:off x="35052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799" name="Line 14"/>
          <p:cNvSpPr>
            <a:spLocks noChangeShapeType="1"/>
          </p:cNvSpPr>
          <p:nvPr/>
        </p:nvSpPr>
        <p:spPr bwMode="auto">
          <a:xfrm flipH="1">
            <a:off x="40386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00" name="Line 15"/>
          <p:cNvSpPr>
            <a:spLocks noChangeShapeType="1"/>
          </p:cNvSpPr>
          <p:nvPr/>
        </p:nvSpPr>
        <p:spPr bwMode="auto">
          <a:xfrm>
            <a:off x="23622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01" name="Line 16"/>
          <p:cNvSpPr>
            <a:spLocks noChangeShapeType="1"/>
          </p:cNvSpPr>
          <p:nvPr/>
        </p:nvSpPr>
        <p:spPr bwMode="auto">
          <a:xfrm>
            <a:off x="46482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02" name="Line 17"/>
          <p:cNvSpPr>
            <a:spLocks noChangeShapeType="1"/>
          </p:cNvSpPr>
          <p:nvPr/>
        </p:nvSpPr>
        <p:spPr bwMode="auto">
          <a:xfrm flipH="1">
            <a:off x="51816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03" name="Line 18"/>
          <p:cNvSpPr>
            <a:spLocks noChangeShapeType="1"/>
          </p:cNvSpPr>
          <p:nvPr/>
        </p:nvSpPr>
        <p:spPr bwMode="auto">
          <a:xfrm flipH="1">
            <a:off x="2895600" y="1752600"/>
            <a:ext cx="381000" cy="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04" name="Text Box 19"/>
          <p:cNvSpPr txBox="1">
            <a:spLocks noChangeArrowheads="1"/>
          </p:cNvSpPr>
          <p:nvPr/>
        </p:nvSpPr>
        <p:spPr bwMode="auto">
          <a:xfrm>
            <a:off x="2286000" y="1371600"/>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100000"/>
              </a:lnSpc>
              <a:spcBef>
                <a:spcPct val="0"/>
              </a:spcBef>
              <a:buClrTx/>
              <a:buSzTx/>
              <a:buFontTx/>
              <a:buNone/>
            </a:pPr>
            <a:r>
              <a:rPr lang="en-US" sz="1800" smtClean="0">
                <a:solidFill>
                  <a:srgbClr val="FF0000"/>
                </a:solidFill>
              </a:rPr>
              <a:t>E</a:t>
            </a:r>
          </a:p>
        </p:txBody>
      </p:sp>
      <p:sp>
        <p:nvSpPr>
          <p:cNvPr id="33805" name="Rectangle 20"/>
          <p:cNvSpPr>
            <a:spLocks noChangeArrowheads="1"/>
          </p:cNvSpPr>
          <p:nvPr/>
        </p:nvSpPr>
        <p:spPr bwMode="auto">
          <a:xfrm>
            <a:off x="2438400" y="2667000"/>
            <a:ext cx="3429000" cy="152400"/>
          </a:xfrm>
          <a:prstGeom prst="rect">
            <a:avLst/>
          </a:prstGeom>
          <a:solidFill>
            <a:schemeClr val="accent1"/>
          </a:solidFill>
          <a:ln w="9525">
            <a:solidFill>
              <a:schemeClr val="tx1"/>
            </a:solidFill>
            <a:miter lim="800000"/>
            <a:headEnd/>
            <a:tailEnd/>
          </a:ln>
        </p:spPr>
        <p:txBody>
          <a:bodyPr wrap="none"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06" name="Text Box 21"/>
          <p:cNvSpPr txBox="1">
            <a:spLocks noChangeArrowheads="1"/>
          </p:cNvSpPr>
          <p:nvPr/>
        </p:nvSpPr>
        <p:spPr bwMode="auto">
          <a:xfrm>
            <a:off x="6003925" y="2574925"/>
            <a:ext cx="1676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FF0000"/>
                </a:solidFill>
              </a:rPr>
              <a:t>Scintillator: t=0</a:t>
            </a:r>
          </a:p>
        </p:txBody>
      </p:sp>
      <p:sp>
        <p:nvSpPr>
          <p:cNvPr id="33807" name="AutoShape 22"/>
          <p:cNvSpPr>
            <a:spLocks noChangeArrowheads="1"/>
          </p:cNvSpPr>
          <p:nvPr/>
        </p:nvSpPr>
        <p:spPr bwMode="auto">
          <a:xfrm rot="-8167398">
            <a:off x="5105400" y="381000"/>
            <a:ext cx="457200" cy="457200"/>
          </a:xfrm>
          <a:prstGeom prst="rtTriangle">
            <a:avLst/>
          </a:prstGeom>
          <a:solidFill>
            <a:schemeClr val="accent1"/>
          </a:solidFill>
          <a:ln w="9525">
            <a:solidFill>
              <a:schemeClr val="tx1"/>
            </a:solidFill>
            <a:miter lim="800000"/>
            <a:headEnd/>
            <a:tailEnd/>
          </a:ln>
        </p:spPr>
        <p:txBody>
          <a:bodyPr wrap="none"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08" name="Line 25"/>
          <p:cNvSpPr>
            <a:spLocks noChangeShapeType="1"/>
          </p:cNvSpPr>
          <p:nvPr/>
        </p:nvSpPr>
        <p:spPr bwMode="auto">
          <a:xfrm flipV="1">
            <a:off x="4572000" y="457200"/>
            <a:ext cx="0" cy="1219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09" name="Line 26"/>
          <p:cNvSpPr>
            <a:spLocks noChangeShapeType="1"/>
          </p:cNvSpPr>
          <p:nvPr/>
        </p:nvSpPr>
        <p:spPr bwMode="auto">
          <a:xfrm>
            <a:off x="4572000" y="457200"/>
            <a:ext cx="762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10" name="Line 27"/>
          <p:cNvSpPr>
            <a:spLocks noChangeShapeType="1"/>
          </p:cNvSpPr>
          <p:nvPr/>
        </p:nvSpPr>
        <p:spPr bwMode="auto">
          <a:xfrm flipV="1">
            <a:off x="4876800" y="762000"/>
            <a:ext cx="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11" name="Line 28"/>
          <p:cNvSpPr>
            <a:spLocks noChangeShapeType="1"/>
          </p:cNvSpPr>
          <p:nvPr/>
        </p:nvSpPr>
        <p:spPr bwMode="auto">
          <a:xfrm>
            <a:off x="4876800" y="762000"/>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12" name="Line 29"/>
          <p:cNvSpPr>
            <a:spLocks noChangeShapeType="1"/>
          </p:cNvSpPr>
          <p:nvPr/>
        </p:nvSpPr>
        <p:spPr bwMode="auto">
          <a:xfrm>
            <a:off x="5638800" y="6096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13" name="Text Box 30"/>
          <p:cNvSpPr txBox="1">
            <a:spLocks noChangeArrowheads="1"/>
          </p:cNvSpPr>
          <p:nvPr/>
        </p:nvSpPr>
        <p:spPr bwMode="auto">
          <a:xfrm>
            <a:off x="6096000" y="457200"/>
            <a:ext cx="15160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FF0000"/>
                </a:solidFill>
              </a:rPr>
              <a:t>Amplifier: t=T</a:t>
            </a:r>
          </a:p>
        </p:txBody>
      </p:sp>
      <p:sp>
        <p:nvSpPr>
          <p:cNvPr id="33814" name="Line 31"/>
          <p:cNvSpPr>
            <a:spLocks noChangeShapeType="1"/>
          </p:cNvSpPr>
          <p:nvPr/>
        </p:nvSpPr>
        <p:spPr bwMode="auto">
          <a:xfrm>
            <a:off x="4267200" y="1600200"/>
            <a:ext cx="1524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15" name="Line 32"/>
          <p:cNvSpPr>
            <a:spLocks noChangeShapeType="1"/>
          </p:cNvSpPr>
          <p:nvPr/>
        </p:nvSpPr>
        <p:spPr bwMode="auto">
          <a:xfrm>
            <a:off x="4267200" y="1752600"/>
            <a:ext cx="152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16" name="Line 33"/>
          <p:cNvSpPr>
            <a:spLocks noChangeShapeType="1"/>
          </p:cNvSpPr>
          <p:nvPr/>
        </p:nvSpPr>
        <p:spPr bwMode="auto">
          <a:xfrm flipV="1">
            <a:off x="4267200" y="1828800"/>
            <a:ext cx="152400" cy="76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3817" name="Footer Placeholder 2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33818" name="Slide Number Placeholder 2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15EE69F-0A98-0B4E-A579-B5CE83CA558C}" type="slidenum">
              <a:rPr lang="en-US">
                <a:solidFill>
                  <a:srgbClr val="000000"/>
                </a:solidFill>
              </a:rPr>
              <a:pPr eaLnBrk="1" hangingPunct="1"/>
              <a:t>22</a:t>
            </a:fld>
            <a:endParaRPr lang="en-US">
              <a:solidFill>
                <a:srgbClr val="000000"/>
              </a:solidFill>
            </a:endParaRPr>
          </a:p>
        </p:txBody>
      </p:sp>
    </p:spTree>
    <p:extLst>
      <p:ext uri="{BB962C8B-B14F-4D97-AF65-F5344CB8AC3E}">
        <p14:creationId xmlns:p14="http://schemas.microsoft.com/office/powerpoint/2010/main" val="381180025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5"/>
          <p:cNvGraphicFramePr>
            <a:graphicFrameLocks noChangeAspect="1"/>
          </p:cNvGraphicFramePr>
          <p:nvPr/>
        </p:nvGraphicFramePr>
        <p:xfrm>
          <a:off x="646113" y="1127125"/>
          <a:ext cx="2581275" cy="1238250"/>
        </p:xfrm>
        <a:graphic>
          <a:graphicData uri="http://schemas.openxmlformats.org/presentationml/2006/ole">
            <mc:AlternateContent xmlns:mc="http://schemas.openxmlformats.org/markup-compatibility/2006">
              <mc:Choice xmlns:v="urn:schemas-microsoft-com:vml" Requires="v">
                <p:oleObj spid="_x0000_s149639" name="Ulead Image Editor Image" r:id="rId3" imgW="2234188" imgH="1027091" progId="">
                  <p:embed/>
                </p:oleObj>
              </mc:Choice>
              <mc:Fallback>
                <p:oleObj name="Ulead Image Editor Image" r:id="rId3" imgW="2234188" imgH="1027091"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4092"/>
                      <a:stretch>
                        <a:fillRect/>
                      </a:stretch>
                    </p:blipFill>
                    <p:spPr bwMode="auto">
                      <a:xfrm>
                        <a:off x="646113" y="1127125"/>
                        <a:ext cx="2581275" cy="1238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051" name="Object 6"/>
          <p:cNvGraphicFramePr>
            <a:graphicFrameLocks noChangeAspect="1"/>
          </p:cNvGraphicFramePr>
          <p:nvPr/>
        </p:nvGraphicFramePr>
        <p:xfrm>
          <a:off x="3378200" y="1014413"/>
          <a:ext cx="3962400" cy="1423987"/>
        </p:xfrm>
        <a:graphic>
          <a:graphicData uri="http://schemas.openxmlformats.org/presentationml/2006/ole">
            <mc:AlternateContent xmlns:mc="http://schemas.openxmlformats.org/markup-compatibility/2006">
              <mc:Choice xmlns:v="urn:schemas-microsoft-com:vml" Requires="v">
                <p:oleObj spid="_x0000_s149640" name="Ulead Image Editor Image" r:id="rId5" imgW="3797494" imgH="1365507" progId="">
                  <p:embed/>
                </p:oleObj>
              </mc:Choice>
              <mc:Fallback>
                <p:oleObj name="Ulead Image Editor Image" r:id="rId5" imgW="3797494" imgH="1365507"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78200" y="1014413"/>
                        <a:ext cx="3962400" cy="14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052" name="Object 7"/>
          <p:cNvGraphicFramePr>
            <a:graphicFrameLocks noChangeAspect="1"/>
          </p:cNvGraphicFramePr>
          <p:nvPr/>
        </p:nvGraphicFramePr>
        <p:xfrm>
          <a:off x="781050" y="3003550"/>
          <a:ext cx="2438400" cy="1039813"/>
        </p:xfrm>
        <a:graphic>
          <a:graphicData uri="http://schemas.openxmlformats.org/presentationml/2006/ole">
            <mc:AlternateContent xmlns:mc="http://schemas.openxmlformats.org/markup-compatibility/2006">
              <mc:Choice xmlns:v="urn:schemas-microsoft-com:vml" Requires="v">
                <p:oleObj spid="_x0000_s149641" name="Ulead Image Editor Image" r:id="rId7" imgW="1935320" imgH="825870" progId="">
                  <p:embed/>
                </p:oleObj>
              </mc:Choice>
              <mc:Fallback>
                <p:oleObj name="Ulead Image Editor Image" r:id="rId7" imgW="1935320" imgH="82587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1050" y="3003550"/>
                        <a:ext cx="2438400" cy="10398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053" name="Object 8"/>
          <p:cNvGraphicFramePr>
            <a:graphicFrameLocks noChangeAspect="1"/>
          </p:cNvGraphicFramePr>
          <p:nvPr/>
        </p:nvGraphicFramePr>
        <p:xfrm>
          <a:off x="3500438" y="2690813"/>
          <a:ext cx="3878262" cy="1423987"/>
        </p:xfrm>
        <a:graphic>
          <a:graphicData uri="http://schemas.openxmlformats.org/presentationml/2006/ole">
            <mc:AlternateContent xmlns:mc="http://schemas.openxmlformats.org/markup-compatibility/2006">
              <mc:Choice xmlns:v="urn:schemas-microsoft-com:vml" Requires="v">
                <p:oleObj spid="_x0000_s149642" name="Ulead Image Editor Image" r:id="rId9" imgW="3788672" imgH="1392821" progId="">
                  <p:embed/>
                </p:oleObj>
              </mc:Choice>
              <mc:Fallback>
                <p:oleObj name="Ulead Image Editor Image" r:id="rId9" imgW="3788672" imgH="1392821"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00438" y="2690813"/>
                        <a:ext cx="3878262" cy="14239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054" name="Object 9"/>
          <p:cNvGraphicFramePr>
            <a:graphicFrameLocks noChangeAspect="1"/>
          </p:cNvGraphicFramePr>
          <p:nvPr/>
        </p:nvGraphicFramePr>
        <p:xfrm>
          <a:off x="733425" y="4741863"/>
          <a:ext cx="2798763" cy="1077912"/>
        </p:xfrm>
        <a:graphic>
          <a:graphicData uri="http://schemas.openxmlformats.org/presentationml/2006/ole">
            <mc:AlternateContent xmlns:mc="http://schemas.openxmlformats.org/markup-compatibility/2006">
              <mc:Choice xmlns:v="urn:schemas-microsoft-com:vml" Requires="v">
                <p:oleObj spid="_x0000_s149643" name="Ulead Image Editor Image" r:id="rId11" imgW="2301050" imgH="886669" progId="">
                  <p:embed/>
                </p:oleObj>
              </mc:Choice>
              <mc:Fallback>
                <p:oleObj name="Ulead Image Editor Image" r:id="rId11" imgW="2301050" imgH="886669"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3425" y="4741863"/>
                        <a:ext cx="2798763" cy="10779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2055" name="Object 10"/>
          <p:cNvGraphicFramePr>
            <a:graphicFrameLocks noChangeAspect="1"/>
          </p:cNvGraphicFramePr>
          <p:nvPr/>
        </p:nvGraphicFramePr>
        <p:xfrm>
          <a:off x="3586163" y="4419600"/>
          <a:ext cx="3767137" cy="1749425"/>
        </p:xfrm>
        <a:graphic>
          <a:graphicData uri="http://schemas.openxmlformats.org/presentationml/2006/ole">
            <mc:AlternateContent xmlns:mc="http://schemas.openxmlformats.org/markup-compatibility/2006">
              <mc:Choice xmlns:v="urn:schemas-microsoft-com:vml" Requires="v">
                <p:oleObj spid="_x0000_s149644" name="Ulead Image Editor Image" r:id="rId13" imgW="3880112" imgH="1758551" progId="">
                  <p:embed/>
                </p:oleObj>
              </mc:Choice>
              <mc:Fallback>
                <p:oleObj name="Ulead Image Editor Image" r:id="rId13" imgW="3880112" imgH="1758551" progId="">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r="2356"/>
                      <a:stretch>
                        <a:fillRect/>
                      </a:stretch>
                    </p:blipFill>
                    <p:spPr bwMode="auto">
                      <a:xfrm>
                        <a:off x="3586163" y="4419600"/>
                        <a:ext cx="3767137" cy="17494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2056" name="Picture 13"/>
          <p:cNvPicPr>
            <a:picLocks noChangeAspect="1" noChangeArrowheads="1"/>
          </p:cNvPicPr>
          <p:nvPr/>
        </p:nvPicPr>
        <p:blipFill>
          <a:blip r:embed="rId15">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Text Box 14"/>
          <p:cNvSpPr txBox="1">
            <a:spLocks noChangeArrowheads="1"/>
          </p:cNvSpPr>
          <p:nvPr/>
        </p:nvSpPr>
        <p:spPr bwMode="auto">
          <a:xfrm>
            <a:off x="5410200" y="533400"/>
            <a:ext cx="24669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009900"/>
                </a:solidFill>
              </a:rPr>
              <a:t>Electric Field </a:t>
            </a:r>
            <a:r>
              <a:rPr lang="en-US" sz="1600" smtClean="0">
                <a:solidFill>
                  <a:srgbClr val="009900"/>
                </a:solidFill>
                <a:sym typeface="Symbol" charset="0"/>
              </a:rPr>
              <a:t></a:t>
            </a:r>
            <a:r>
              <a:rPr lang="en-US" sz="1600" smtClean="0">
                <a:solidFill>
                  <a:srgbClr val="009900"/>
                </a:solidFill>
              </a:rPr>
              <a:t> 1kV/cm</a:t>
            </a:r>
          </a:p>
        </p:txBody>
      </p:sp>
      <p:sp>
        <p:nvSpPr>
          <p:cNvPr id="2058" name="Footer Placeholder 1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2059" name="Slide Number Placeholder 1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3DA9CB2-3FFA-C84F-88F7-D0BB3BE3AA7F}" type="slidenum">
              <a:rPr lang="en-US">
                <a:solidFill>
                  <a:srgbClr val="000000"/>
                </a:solidFill>
              </a:rPr>
              <a:pPr eaLnBrk="1" hangingPunct="1"/>
              <a:t>23</a:t>
            </a:fld>
            <a:endParaRPr lang="en-US">
              <a:solidFill>
                <a:srgbClr val="000000"/>
              </a:solidFill>
            </a:endParaRPr>
          </a:p>
        </p:txBody>
      </p:sp>
      <p:sp>
        <p:nvSpPr>
          <p:cNvPr id="2060" name="Text Box 2"/>
          <p:cNvSpPr txBox="1">
            <a:spLocks noChangeArrowheads="1"/>
          </p:cNvSpPr>
          <p:nvPr/>
        </p:nvSpPr>
        <p:spPr bwMode="auto">
          <a:xfrm>
            <a:off x="0" y="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100000"/>
              </a:lnSpc>
              <a:spcBef>
                <a:spcPct val="0"/>
              </a:spcBef>
              <a:buClrTx/>
              <a:buSzTx/>
              <a:buFontTx/>
              <a:buNone/>
            </a:pPr>
            <a:r>
              <a:rPr lang="en-US" sz="2800" smtClean="0">
                <a:solidFill>
                  <a:srgbClr val="FF0000"/>
                </a:solidFill>
              </a:rPr>
              <a:t>Drift Chambers, typical Geometries</a:t>
            </a:r>
            <a:endParaRPr lang="en-US" sz="2800" smtClean="0">
              <a:solidFill>
                <a:srgbClr val="FF0000"/>
              </a:solidFill>
              <a:sym typeface="Symbol" charset="0"/>
            </a:endParaRPr>
          </a:p>
        </p:txBody>
      </p:sp>
      <p:sp>
        <p:nvSpPr>
          <p:cNvPr id="2061" name="Rectangle 13"/>
          <p:cNvSpPr>
            <a:spLocks noChangeArrowheads="1"/>
          </p:cNvSpPr>
          <p:nvPr/>
        </p:nvSpPr>
        <p:spPr bwMode="auto">
          <a:xfrm>
            <a:off x="152400" y="6172200"/>
            <a:ext cx="4572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200" b="0" smtClean="0">
                <a:solidFill>
                  <a:srgbClr val="000000"/>
                </a:solidFill>
                <a:latin typeface="Times New Roman" charset="0"/>
                <a:ea typeface="ＭＳ Ｐゴシック" charset="0"/>
                <a:cs typeface="Times New Roman" charset="0"/>
              </a:rPr>
              <a:t>U.Becker Instr. of HEP, Vol#9, p516 World Scientific (1992) ed F.Sauli</a:t>
            </a:r>
            <a:endParaRPr lang="en-US" sz="1200" b="0"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val="333279824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4"/>
          <p:cNvSpPr txBox="1">
            <a:spLocks noChangeArrowheads="1"/>
          </p:cNvSpPr>
          <p:nvPr/>
        </p:nvSpPr>
        <p:spPr bwMode="auto">
          <a:xfrm>
            <a:off x="0" y="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lnSpc>
                <a:spcPct val="100000"/>
              </a:lnSpc>
              <a:spcBef>
                <a:spcPct val="0"/>
              </a:spcBef>
              <a:buClrTx/>
              <a:buSzTx/>
              <a:buFontTx/>
              <a:buNone/>
            </a:pPr>
            <a:r>
              <a:rPr lang="en-US" sz="2800" smtClean="0">
                <a:solidFill>
                  <a:srgbClr val="FF0000"/>
                </a:solidFill>
              </a:rPr>
              <a:t>The Geiger Counter reloaded: Drift Tube</a:t>
            </a:r>
            <a:endParaRPr lang="en-US" sz="2800" smtClean="0">
              <a:solidFill>
                <a:srgbClr val="FF0000"/>
              </a:solidFill>
              <a:sym typeface="Symbol" charset="0"/>
            </a:endParaRPr>
          </a:p>
        </p:txBody>
      </p:sp>
      <p:pic>
        <p:nvPicPr>
          <p:cNvPr id="34819" name="Picture 6" descr="MDT_princi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905000"/>
            <a:ext cx="5181600"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27" name="Picture 7" descr="chamb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114800"/>
            <a:ext cx="3124200"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28" name="Picture 8" descr="chamber_tra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4419600"/>
            <a:ext cx="44958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2" name="Line 10"/>
          <p:cNvSpPr>
            <a:spLocks noChangeShapeType="1"/>
          </p:cNvSpPr>
          <p:nvPr/>
        </p:nvSpPr>
        <p:spPr bwMode="auto">
          <a:xfrm flipV="1">
            <a:off x="228600" y="1752600"/>
            <a:ext cx="1524000" cy="1295400"/>
          </a:xfrm>
          <a:prstGeom prst="line">
            <a:avLst/>
          </a:prstGeom>
          <a:noFill/>
          <a:ln w="28575">
            <a:solidFill>
              <a:schemeClr val="hlink"/>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34823" name="Text Box 11"/>
          <p:cNvSpPr txBox="1">
            <a:spLocks noChangeArrowheads="1"/>
          </p:cNvSpPr>
          <p:nvPr/>
        </p:nvSpPr>
        <p:spPr bwMode="auto">
          <a:xfrm>
            <a:off x="5562600" y="762000"/>
            <a:ext cx="3311525" cy="300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mtClean="0">
                <a:solidFill>
                  <a:srgbClr val="002060"/>
                </a:solidFill>
              </a:rPr>
              <a:t>Primary electrons are drifting to the wire.</a:t>
            </a:r>
          </a:p>
          <a:p>
            <a:pPr>
              <a:buFont typeface="Wingdings" charset="0"/>
              <a:buNone/>
            </a:pPr>
            <a:endParaRPr lang="en-US" smtClean="0">
              <a:solidFill>
                <a:srgbClr val="333399"/>
              </a:solidFill>
            </a:endParaRPr>
          </a:p>
          <a:p>
            <a:pPr>
              <a:buFont typeface="Wingdings" charset="0"/>
              <a:buNone/>
            </a:pPr>
            <a:r>
              <a:rPr lang="en-US" smtClean="0">
                <a:solidFill>
                  <a:srgbClr val="008000"/>
                </a:solidFill>
              </a:rPr>
              <a:t>Electron avalanche at the wire.</a:t>
            </a:r>
          </a:p>
          <a:p>
            <a:pPr>
              <a:buFont typeface="Wingdings" charset="0"/>
              <a:buNone/>
            </a:pPr>
            <a:endParaRPr lang="en-US" smtClean="0">
              <a:solidFill>
                <a:srgbClr val="008000"/>
              </a:solidFill>
            </a:endParaRPr>
          </a:p>
          <a:p>
            <a:pPr>
              <a:buFont typeface="Wingdings" charset="0"/>
              <a:buNone/>
            </a:pPr>
            <a:r>
              <a:rPr lang="en-US" smtClean="0">
                <a:solidFill>
                  <a:srgbClr val="002060"/>
                </a:solidFill>
              </a:rPr>
              <a:t>The measured drift time is converted to a radius by a (calibrated) radius-time correlation.</a:t>
            </a:r>
          </a:p>
          <a:p>
            <a:pPr>
              <a:buFont typeface="Wingdings" charset="0"/>
              <a:buNone/>
            </a:pPr>
            <a:endParaRPr lang="en-US" smtClean="0">
              <a:solidFill>
                <a:srgbClr val="333399"/>
              </a:solidFill>
            </a:endParaRPr>
          </a:p>
          <a:p>
            <a:pPr>
              <a:buFont typeface="Wingdings" charset="0"/>
              <a:buNone/>
            </a:pPr>
            <a:r>
              <a:rPr lang="en-US" smtClean="0">
                <a:solidFill>
                  <a:srgbClr val="008000"/>
                </a:solidFill>
              </a:rPr>
              <a:t>Many of these circles define the particle track. </a:t>
            </a:r>
            <a:endParaRPr lang="en-US" smtClean="0">
              <a:solidFill>
                <a:srgbClr val="009900"/>
              </a:solidFill>
            </a:endParaRPr>
          </a:p>
        </p:txBody>
      </p:sp>
      <p:sp>
        <p:nvSpPr>
          <p:cNvPr id="184332" name="Text Box 12"/>
          <p:cNvSpPr txBox="1">
            <a:spLocks noChangeArrowheads="1"/>
          </p:cNvSpPr>
          <p:nvPr/>
        </p:nvSpPr>
        <p:spPr bwMode="auto">
          <a:xfrm>
            <a:off x="4724400" y="6248400"/>
            <a:ext cx="2798763"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mtClean="0">
                <a:solidFill>
                  <a:srgbClr val="008000"/>
                </a:solidFill>
              </a:rPr>
              <a:t>ATLAS MDTs, 80</a:t>
            </a:r>
            <a:r>
              <a:rPr lang="en-US" sz="1600" smtClean="0">
                <a:solidFill>
                  <a:srgbClr val="008000"/>
                </a:solidFill>
                <a:sym typeface="Symbol" charset="0"/>
              </a:rPr>
              <a:t></a:t>
            </a:r>
            <a:r>
              <a:rPr lang="en-US" smtClean="0">
                <a:solidFill>
                  <a:srgbClr val="008000"/>
                </a:solidFill>
              </a:rPr>
              <a:t>m per tube</a:t>
            </a:r>
          </a:p>
        </p:txBody>
      </p:sp>
      <p:sp>
        <p:nvSpPr>
          <p:cNvPr id="184333" name="Text Box 13"/>
          <p:cNvSpPr txBox="1">
            <a:spLocks noChangeArrowheads="1"/>
          </p:cNvSpPr>
          <p:nvPr/>
        </p:nvSpPr>
        <p:spPr bwMode="auto">
          <a:xfrm>
            <a:off x="228600" y="3994150"/>
            <a:ext cx="1928813"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1200" smtClean="0">
                <a:solidFill>
                  <a:srgbClr val="0000FF"/>
                </a:solidFill>
              </a:rPr>
              <a:t>ATLAS Muon Chambers</a:t>
            </a:r>
          </a:p>
        </p:txBody>
      </p:sp>
      <p:sp>
        <p:nvSpPr>
          <p:cNvPr id="34826" name="Text Box 14"/>
          <p:cNvSpPr txBox="1">
            <a:spLocks noChangeArrowheads="1"/>
          </p:cNvSpPr>
          <p:nvPr/>
        </p:nvSpPr>
        <p:spPr bwMode="auto">
          <a:xfrm>
            <a:off x="304800" y="1371600"/>
            <a:ext cx="221138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1200" smtClean="0">
                <a:solidFill>
                  <a:srgbClr val="008000"/>
                </a:solidFill>
              </a:rPr>
              <a:t>ATLAS MDT R(tube) =15mm</a:t>
            </a:r>
          </a:p>
        </p:txBody>
      </p:sp>
      <p:sp>
        <p:nvSpPr>
          <p:cNvPr id="34827" name="Text Box 15"/>
          <p:cNvSpPr txBox="1">
            <a:spLocks noChangeArrowheads="1"/>
          </p:cNvSpPr>
          <p:nvPr/>
        </p:nvSpPr>
        <p:spPr bwMode="auto">
          <a:xfrm>
            <a:off x="3200400" y="1371600"/>
            <a:ext cx="205740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z="1200" smtClean="0">
                <a:solidFill>
                  <a:srgbClr val="008000"/>
                </a:solidFill>
              </a:rPr>
              <a:t>Calibrated Radius-Time correlation</a:t>
            </a:r>
          </a:p>
        </p:txBody>
      </p:sp>
      <p:sp>
        <p:nvSpPr>
          <p:cNvPr id="34828" name="Footer Placeholder 1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34829" name="Slide Number Placeholder 1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2D25E8C-E9FB-8049-ABEF-AEB410204422}" type="slidenum">
              <a:rPr lang="en-US">
                <a:solidFill>
                  <a:srgbClr val="000000"/>
                </a:solidFill>
              </a:rPr>
              <a:pPr eaLnBrk="1" hangingPunct="1"/>
              <a:t>24</a:t>
            </a:fld>
            <a:endParaRPr lang="en-US">
              <a:solidFill>
                <a:srgbClr val="000000"/>
              </a:solidFill>
            </a:endParaRPr>
          </a:p>
        </p:txBody>
      </p:sp>
    </p:spTree>
    <p:extLst>
      <p:ext uri="{BB962C8B-B14F-4D97-AF65-F5344CB8AC3E}">
        <p14:creationId xmlns:p14="http://schemas.microsoft.com/office/powerpoint/2010/main" val="21636693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43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43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43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43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2" grpId="0"/>
      <p:bldP spid="1843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descr="atlas_atlas_muon_x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743200"/>
            <a:ext cx="3214688"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5" descr="chamb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228600"/>
            <a:ext cx="3733800" cy="245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2971800"/>
            <a:ext cx="5410200" cy="318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Text Box 8"/>
          <p:cNvSpPr txBox="1">
            <a:spLocks noChangeArrowheads="1"/>
          </p:cNvSpPr>
          <p:nvPr/>
        </p:nvSpPr>
        <p:spPr bwMode="auto">
          <a:xfrm>
            <a:off x="152400" y="762000"/>
            <a:ext cx="571500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buFont typeface="Wingdings" charset="0"/>
              <a:buNone/>
            </a:pPr>
            <a:r>
              <a:rPr lang="en-US" smtClean="0">
                <a:solidFill>
                  <a:srgbClr val="002060"/>
                </a:solidFill>
              </a:rPr>
              <a:t>Atlas Muon Spectrometer, 44m long, from r=5 to11m.</a:t>
            </a:r>
          </a:p>
          <a:p>
            <a:pPr>
              <a:buFont typeface="Wingdings" charset="0"/>
              <a:buNone/>
            </a:pPr>
            <a:r>
              <a:rPr lang="en-US" smtClean="0">
                <a:solidFill>
                  <a:srgbClr val="009900"/>
                </a:solidFill>
              </a:rPr>
              <a:t>1200 Chambers</a:t>
            </a:r>
          </a:p>
          <a:p>
            <a:pPr>
              <a:buFont typeface="Wingdings" charset="0"/>
              <a:buNone/>
            </a:pPr>
            <a:r>
              <a:rPr lang="en-US" smtClean="0">
                <a:solidFill>
                  <a:srgbClr val="002060"/>
                </a:solidFill>
              </a:rPr>
              <a:t>6 layers of 3cm tubes per chamber. </a:t>
            </a:r>
          </a:p>
          <a:p>
            <a:pPr>
              <a:buFont typeface="Wingdings" charset="0"/>
              <a:buNone/>
            </a:pPr>
            <a:r>
              <a:rPr lang="en-US" smtClean="0">
                <a:solidFill>
                  <a:srgbClr val="009900"/>
                </a:solidFill>
              </a:rPr>
              <a:t>Length of the chambers  1-6m !</a:t>
            </a:r>
          </a:p>
          <a:p>
            <a:pPr>
              <a:buFont typeface="Wingdings" charset="0"/>
              <a:buNone/>
            </a:pPr>
            <a:r>
              <a:rPr lang="en-US" smtClean="0">
                <a:solidFill>
                  <a:srgbClr val="002060"/>
                </a:solidFill>
              </a:rPr>
              <a:t>Position resolution: 80</a:t>
            </a:r>
            <a:r>
              <a:rPr lang="en-US" smtClean="0">
                <a:solidFill>
                  <a:srgbClr val="002060"/>
                </a:solidFill>
                <a:sym typeface="Symbol" charset="0"/>
              </a:rPr>
              <a:t></a:t>
            </a:r>
            <a:r>
              <a:rPr lang="en-US" smtClean="0">
                <a:solidFill>
                  <a:srgbClr val="002060"/>
                </a:solidFill>
              </a:rPr>
              <a:t>m/tube, &lt;50</a:t>
            </a:r>
            <a:r>
              <a:rPr lang="en-US" smtClean="0">
                <a:solidFill>
                  <a:srgbClr val="002060"/>
                </a:solidFill>
                <a:sym typeface="Symbol" charset="0"/>
              </a:rPr>
              <a:t></a:t>
            </a:r>
            <a:r>
              <a:rPr lang="en-US" smtClean="0">
                <a:solidFill>
                  <a:srgbClr val="002060"/>
                </a:solidFill>
              </a:rPr>
              <a:t>m/chamber (3 bar)</a:t>
            </a:r>
          </a:p>
          <a:p>
            <a:pPr>
              <a:buFont typeface="Wingdings" charset="0"/>
              <a:buNone/>
            </a:pPr>
            <a:r>
              <a:rPr lang="en-US" smtClean="0">
                <a:solidFill>
                  <a:srgbClr val="009900"/>
                </a:solidFill>
              </a:rPr>
              <a:t>Maximum drift time </a:t>
            </a:r>
            <a:r>
              <a:rPr lang="en-US" smtClean="0">
                <a:solidFill>
                  <a:srgbClr val="009900"/>
                </a:solidFill>
                <a:sym typeface="Symbol" charset="0"/>
              </a:rPr>
              <a:t></a:t>
            </a:r>
            <a:r>
              <a:rPr lang="en-US" smtClean="0">
                <a:solidFill>
                  <a:srgbClr val="009900"/>
                </a:solidFill>
              </a:rPr>
              <a:t>700ns</a:t>
            </a:r>
          </a:p>
          <a:p>
            <a:pPr>
              <a:buFont typeface="Wingdings" charset="0"/>
              <a:buNone/>
            </a:pPr>
            <a:r>
              <a:rPr lang="en-US" smtClean="0">
                <a:solidFill>
                  <a:srgbClr val="002060"/>
                </a:solidFill>
              </a:rPr>
              <a:t>Gas Ar/CO</a:t>
            </a:r>
            <a:r>
              <a:rPr lang="en-US" baseline="-25000" smtClean="0">
                <a:solidFill>
                  <a:srgbClr val="002060"/>
                </a:solidFill>
              </a:rPr>
              <a:t>2 </a:t>
            </a:r>
            <a:r>
              <a:rPr lang="en-US" smtClean="0">
                <a:solidFill>
                  <a:srgbClr val="002060"/>
                </a:solidFill>
              </a:rPr>
              <a:t>93/7</a:t>
            </a:r>
          </a:p>
        </p:txBody>
      </p:sp>
      <p:sp>
        <p:nvSpPr>
          <p:cNvPr id="35846" name="Footer Placeholder 8"/>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35847"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0AE8C3E-6A0D-084C-9A7D-C32BC4AC46FF}" type="slidenum">
              <a:rPr lang="en-US">
                <a:solidFill>
                  <a:srgbClr val="000000"/>
                </a:solidFill>
              </a:rPr>
              <a:pPr eaLnBrk="1" hangingPunct="1"/>
              <a:t>25</a:t>
            </a:fld>
            <a:endParaRPr lang="en-US">
              <a:solidFill>
                <a:srgbClr val="000000"/>
              </a:solidFill>
            </a:endParaRPr>
          </a:p>
        </p:txBody>
      </p:sp>
      <p:sp>
        <p:nvSpPr>
          <p:cNvPr id="35848" name="Text Box 4"/>
          <p:cNvSpPr txBox="1">
            <a:spLocks noChangeArrowheads="1"/>
          </p:cNvSpPr>
          <p:nvPr/>
        </p:nvSpPr>
        <p:spPr bwMode="auto">
          <a:xfrm>
            <a:off x="228600" y="0"/>
            <a:ext cx="6969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2800" smtClean="0">
                <a:solidFill>
                  <a:srgbClr val="FF0000"/>
                </a:solidFill>
              </a:rPr>
              <a:t>The Geiger counter reloaded: Drift Tube</a:t>
            </a:r>
            <a:endParaRPr lang="en-US" sz="2800" smtClean="0">
              <a:solidFill>
                <a:srgbClr val="FF0000"/>
              </a:solidFill>
              <a:sym typeface="Symbol" charset="0"/>
            </a:endParaRPr>
          </a:p>
        </p:txBody>
      </p:sp>
    </p:spTree>
    <p:extLst>
      <p:ext uri="{BB962C8B-B14F-4D97-AF65-F5344CB8AC3E}">
        <p14:creationId xmlns:p14="http://schemas.microsoft.com/office/powerpoint/2010/main" val="185790404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p:cNvPicPr>
            <a:picLocks noChangeAspect="1" noChangeArrowheads="1"/>
          </p:cNvPicPr>
          <p:nvPr/>
        </p:nvPicPr>
        <p:blipFill>
          <a:blip r:embed="rId2">
            <a:extLst>
              <a:ext uri="{28A0092B-C50C-407E-A947-70E740481C1C}">
                <a14:useLocalDpi xmlns:a14="http://schemas.microsoft.com/office/drawing/2010/main" val="0"/>
              </a:ext>
            </a:extLst>
          </a:blip>
          <a:srcRect l="868" b="-722"/>
          <a:stretch>
            <a:fillRect/>
          </a:stretch>
        </p:blipFill>
        <p:spPr bwMode="auto">
          <a:xfrm>
            <a:off x="381000" y="838200"/>
            <a:ext cx="27432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343400"/>
            <a:ext cx="5257800"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Text Box 6"/>
          <p:cNvSpPr txBox="1">
            <a:spLocks noChangeArrowheads="1"/>
          </p:cNvSpPr>
          <p:nvPr/>
        </p:nvSpPr>
        <p:spPr bwMode="auto">
          <a:xfrm>
            <a:off x="2590800" y="152400"/>
            <a:ext cx="38608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2800" smtClean="0">
                <a:solidFill>
                  <a:srgbClr val="FF0000"/>
                </a:solidFill>
              </a:rPr>
              <a:t>Large Drift Chambers</a:t>
            </a:r>
            <a:endParaRPr lang="en-US" sz="2800" smtClean="0">
              <a:solidFill>
                <a:srgbClr val="009900"/>
              </a:solidFill>
              <a:sym typeface="Symbol" charset="0"/>
            </a:endParaRPr>
          </a:p>
        </p:txBody>
      </p:sp>
      <p:sp>
        <p:nvSpPr>
          <p:cNvPr id="36869" name="Text Box 8"/>
          <p:cNvSpPr txBox="1">
            <a:spLocks noChangeArrowheads="1"/>
          </p:cNvSpPr>
          <p:nvPr/>
        </p:nvSpPr>
        <p:spPr bwMode="auto">
          <a:xfrm>
            <a:off x="6096000" y="5029200"/>
            <a:ext cx="2743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smtClean="0">
                <a:solidFill>
                  <a:srgbClr val="009900"/>
                </a:solidFill>
              </a:rPr>
              <a:t>Drift cell</a:t>
            </a:r>
          </a:p>
        </p:txBody>
      </p:sp>
      <p:sp>
        <p:nvSpPr>
          <p:cNvPr id="36870" name="Footer Placeholder 8"/>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36871"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C35ABD5-D957-4C41-A040-B3CAE551183A}" type="slidenum">
              <a:rPr lang="en-US">
                <a:solidFill>
                  <a:srgbClr val="000000"/>
                </a:solidFill>
              </a:rPr>
              <a:pPr eaLnBrk="1" hangingPunct="1"/>
              <a:t>26</a:t>
            </a:fld>
            <a:endParaRPr lang="en-US">
              <a:solidFill>
                <a:srgbClr val="000000"/>
              </a:solidFill>
            </a:endParaRPr>
          </a:p>
        </p:txBody>
      </p:sp>
      <p:sp>
        <p:nvSpPr>
          <p:cNvPr id="36872" name="Rectangle 9"/>
          <p:cNvSpPr>
            <a:spLocks noChangeArrowheads="1"/>
          </p:cNvSpPr>
          <p:nvPr/>
        </p:nvSpPr>
        <p:spPr bwMode="auto">
          <a:xfrm>
            <a:off x="3886200" y="1219200"/>
            <a:ext cx="45720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800" smtClean="0">
                <a:solidFill>
                  <a:srgbClr val="009900"/>
                </a:solidFill>
                <a:latin typeface="Arial" charset="0"/>
                <a:ea typeface="ＭＳ Ｐゴシック" charset="0"/>
              </a:rPr>
              <a:t>Central Tracking Chamber CDF Experiment.</a:t>
            </a:r>
          </a:p>
          <a:p>
            <a:pPr eaLnBrk="1" hangingPunct="1">
              <a:lnSpc>
                <a:spcPct val="100000"/>
              </a:lnSpc>
              <a:spcBef>
                <a:spcPct val="0"/>
              </a:spcBef>
              <a:buClrTx/>
              <a:buSzTx/>
              <a:buFontTx/>
              <a:buNone/>
            </a:pPr>
            <a:endParaRPr lang="en-US" sz="1800" smtClean="0">
              <a:solidFill>
                <a:srgbClr val="009900"/>
              </a:solidFill>
              <a:latin typeface="Arial" charset="0"/>
              <a:ea typeface="ＭＳ Ｐゴシック" charset="0"/>
            </a:endParaRPr>
          </a:p>
          <a:p>
            <a:pPr eaLnBrk="1" hangingPunct="1">
              <a:lnSpc>
                <a:spcPct val="100000"/>
              </a:lnSpc>
              <a:spcBef>
                <a:spcPct val="0"/>
              </a:spcBef>
              <a:buClrTx/>
              <a:buSzTx/>
              <a:buFontTx/>
              <a:buNone/>
            </a:pPr>
            <a:r>
              <a:rPr lang="en-US" sz="1800" smtClean="0">
                <a:solidFill>
                  <a:srgbClr val="002060"/>
                </a:solidFill>
                <a:latin typeface="Arial" charset="0"/>
                <a:ea typeface="ＭＳ Ｐゴシック" charset="0"/>
              </a:rPr>
              <a:t>660 drift cells tilted 45</a:t>
            </a:r>
            <a:r>
              <a:rPr lang="en-US" sz="1800" baseline="30000" smtClean="0">
                <a:solidFill>
                  <a:srgbClr val="002060"/>
                </a:solidFill>
                <a:latin typeface="Arial" charset="0"/>
                <a:ea typeface="ＭＳ Ｐゴシック" charset="0"/>
              </a:rPr>
              <a:t>0 </a:t>
            </a:r>
            <a:r>
              <a:rPr lang="en-US" sz="1800" smtClean="0">
                <a:solidFill>
                  <a:srgbClr val="002060"/>
                </a:solidFill>
                <a:latin typeface="Arial" charset="0"/>
                <a:ea typeface="ＭＳ Ｐゴシック" charset="0"/>
              </a:rPr>
              <a:t> with respect to the particle track.</a:t>
            </a:r>
          </a:p>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Tree>
    <p:extLst>
      <p:ext uri="{BB962C8B-B14F-4D97-AF65-F5344CB8AC3E}">
        <p14:creationId xmlns:p14="http://schemas.microsoft.com/office/powerpoint/2010/main" val="325769217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8089900" y="6697663"/>
            <a:ext cx="1033463"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AutoShape 6"/>
          <p:cNvSpPr>
            <a:spLocks noChangeArrowheads="1"/>
          </p:cNvSpPr>
          <p:nvPr/>
        </p:nvSpPr>
        <p:spPr bwMode="auto">
          <a:xfrm>
            <a:off x="360363" y="4572000"/>
            <a:ext cx="3886200" cy="457200"/>
          </a:xfrm>
          <a:prstGeom prst="parallelogram">
            <a:avLst>
              <a:gd name="adj" fmla="val 113255"/>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1988" name="Rectangle 7"/>
          <p:cNvSpPr>
            <a:spLocks noChangeArrowheads="1"/>
          </p:cNvSpPr>
          <p:nvPr/>
        </p:nvSpPr>
        <p:spPr bwMode="auto">
          <a:xfrm>
            <a:off x="893763" y="3200400"/>
            <a:ext cx="3352800" cy="1371600"/>
          </a:xfrm>
          <a:prstGeom prst="rect">
            <a:avLst/>
          </a:prstGeom>
          <a:noFill/>
          <a:ln w="12700">
            <a:solidFill>
              <a:schemeClr val="bg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1989" name="Line 8"/>
          <p:cNvSpPr>
            <a:spLocks noChangeShapeType="1"/>
          </p:cNvSpPr>
          <p:nvPr/>
        </p:nvSpPr>
        <p:spPr bwMode="auto">
          <a:xfrm flipV="1">
            <a:off x="360363" y="4495800"/>
            <a:ext cx="0" cy="533400"/>
          </a:xfrm>
          <a:prstGeom prst="line">
            <a:avLst/>
          </a:prstGeom>
          <a:noFill/>
          <a:ln w="28575">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1990" name="Line 9"/>
          <p:cNvSpPr>
            <a:spLocks noChangeShapeType="1"/>
          </p:cNvSpPr>
          <p:nvPr/>
        </p:nvSpPr>
        <p:spPr bwMode="auto">
          <a:xfrm flipV="1">
            <a:off x="360363" y="5029200"/>
            <a:ext cx="533400" cy="0"/>
          </a:xfrm>
          <a:prstGeom prst="line">
            <a:avLst/>
          </a:prstGeom>
          <a:noFill/>
          <a:ln w="28575">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1991" name="Line 10"/>
          <p:cNvSpPr>
            <a:spLocks noChangeShapeType="1"/>
          </p:cNvSpPr>
          <p:nvPr/>
        </p:nvSpPr>
        <p:spPr bwMode="auto">
          <a:xfrm flipV="1">
            <a:off x="360363" y="4724400"/>
            <a:ext cx="381000" cy="304800"/>
          </a:xfrm>
          <a:prstGeom prst="line">
            <a:avLst/>
          </a:prstGeom>
          <a:noFill/>
          <a:ln w="28575">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1992" name="Text Box 11"/>
          <p:cNvSpPr txBox="1">
            <a:spLocks noChangeArrowheads="1"/>
          </p:cNvSpPr>
          <p:nvPr/>
        </p:nvSpPr>
        <p:spPr bwMode="auto">
          <a:xfrm>
            <a:off x="0" y="4449763"/>
            <a:ext cx="285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100000"/>
              </a:lnSpc>
              <a:spcBef>
                <a:spcPct val="0"/>
              </a:spcBef>
              <a:buClrTx/>
              <a:buSzTx/>
              <a:buFontTx/>
              <a:buNone/>
            </a:pPr>
            <a:r>
              <a:rPr lang="en-US" sz="1600" smtClean="0">
                <a:solidFill>
                  <a:srgbClr val="000000"/>
                </a:solidFill>
                <a:latin typeface="Times New Roman" charset="0"/>
              </a:rPr>
              <a:t>y</a:t>
            </a:r>
          </a:p>
        </p:txBody>
      </p:sp>
      <p:sp>
        <p:nvSpPr>
          <p:cNvPr id="41993" name="Text Box 12"/>
          <p:cNvSpPr txBox="1">
            <a:spLocks noChangeArrowheads="1"/>
          </p:cNvSpPr>
          <p:nvPr/>
        </p:nvSpPr>
        <p:spPr bwMode="auto">
          <a:xfrm>
            <a:off x="436563" y="4978400"/>
            <a:ext cx="2746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100000"/>
              </a:lnSpc>
              <a:spcBef>
                <a:spcPct val="0"/>
              </a:spcBef>
              <a:buClrTx/>
              <a:buSzTx/>
              <a:buFontTx/>
              <a:buNone/>
            </a:pPr>
            <a:r>
              <a:rPr lang="en-US" sz="1600" smtClean="0">
                <a:solidFill>
                  <a:srgbClr val="000000"/>
                </a:solidFill>
                <a:latin typeface="Times New Roman" charset="0"/>
              </a:rPr>
              <a:t>z</a:t>
            </a:r>
          </a:p>
        </p:txBody>
      </p:sp>
      <p:sp>
        <p:nvSpPr>
          <p:cNvPr id="41994" name="Text Box 13"/>
          <p:cNvSpPr txBox="1">
            <a:spLocks noChangeArrowheads="1"/>
          </p:cNvSpPr>
          <p:nvPr/>
        </p:nvSpPr>
        <p:spPr bwMode="auto">
          <a:xfrm>
            <a:off x="665163" y="4597400"/>
            <a:ext cx="285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100000"/>
              </a:lnSpc>
              <a:spcBef>
                <a:spcPct val="0"/>
              </a:spcBef>
              <a:buClrTx/>
              <a:buSzTx/>
              <a:buFontTx/>
              <a:buNone/>
            </a:pPr>
            <a:r>
              <a:rPr lang="en-US" sz="1600" smtClean="0">
                <a:solidFill>
                  <a:srgbClr val="000000"/>
                </a:solidFill>
                <a:latin typeface="Times New Roman" charset="0"/>
              </a:rPr>
              <a:t>x</a:t>
            </a:r>
          </a:p>
        </p:txBody>
      </p:sp>
      <p:sp>
        <p:nvSpPr>
          <p:cNvPr id="41995" name="Line 14"/>
          <p:cNvSpPr>
            <a:spLocks noChangeShapeType="1"/>
          </p:cNvSpPr>
          <p:nvPr/>
        </p:nvSpPr>
        <p:spPr bwMode="auto">
          <a:xfrm flipH="1" flipV="1">
            <a:off x="1198563" y="2667000"/>
            <a:ext cx="1524000" cy="2743200"/>
          </a:xfrm>
          <a:prstGeom prst="line">
            <a:avLst/>
          </a:prstGeom>
          <a:noFill/>
          <a:ln w="28575">
            <a:solidFill>
              <a:srgbClr val="FF3300"/>
            </a:solidFill>
            <a:prstDash val="sysDot"/>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1996" name="Line 15"/>
          <p:cNvSpPr>
            <a:spLocks noChangeShapeType="1"/>
          </p:cNvSpPr>
          <p:nvPr/>
        </p:nvSpPr>
        <p:spPr bwMode="auto">
          <a:xfrm flipV="1">
            <a:off x="3713163" y="32766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1997" name="Line 16"/>
          <p:cNvSpPr>
            <a:spLocks noChangeShapeType="1"/>
          </p:cNvSpPr>
          <p:nvPr/>
        </p:nvSpPr>
        <p:spPr bwMode="auto">
          <a:xfrm flipV="1">
            <a:off x="3713163" y="33528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1998" name="Line 17"/>
          <p:cNvSpPr>
            <a:spLocks noChangeShapeType="1"/>
          </p:cNvSpPr>
          <p:nvPr/>
        </p:nvSpPr>
        <p:spPr bwMode="auto">
          <a:xfrm flipV="1">
            <a:off x="3713163" y="34290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1999" name="Line 18"/>
          <p:cNvSpPr>
            <a:spLocks noChangeShapeType="1"/>
          </p:cNvSpPr>
          <p:nvPr/>
        </p:nvSpPr>
        <p:spPr bwMode="auto">
          <a:xfrm flipV="1">
            <a:off x="3713163" y="35052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00" name="Line 19"/>
          <p:cNvSpPr>
            <a:spLocks noChangeShapeType="1"/>
          </p:cNvSpPr>
          <p:nvPr/>
        </p:nvSpPr>
        <p:spPr bwMode="auto">
          <a:xfrm flipV="1">
            <a:off x="3713163" y="35814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01" name="Line 20"/>
          <p:cNvSpPr>
            <a:spLocks noChangeShapeType="1"/>
          </p:cNvSpPr>
          <p:nvPr/>
        </p:nvSpPr>
        <p:spPr bwMode="auto">
          <a:xfrm flipV="1">
            <a:off x="3713163" y="36576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02" name="Line 21"/>
          <p:cNvSpPr>
            <a:spLocks noChangeShapeType="1"/>
          </p:cNvSpPr>
          <p:nvPr/>
        </p:nvSpPr>
        <p:spPr bwMode="auto">
          <a:xfrm flipV="1">
            <a:off x="3713163" y="37338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03" name="Line 22"/>
          <p:cNvSpPr>
            <a:spLocks noChangeShapeType="1"/>
          </p:cNvSpPr>
          <p:nvPr/>
        </p:nvSpPr>
        <p:spPr bwMode="auto">
          <a:xfrm flipV="1">
            <a:off x="3713163" y="38100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04" name="Line 23"/>
          <p:cNvSpPr>
            <a:spLocks noChangeShapeType="1"/>
          </p:cNvSpPr>
          <p:nvPr/>
        </p:nvSpPr>
        <p:spPr bwMode="auto">
          <a:xfrm flipV="1">
            <a:off x="3713163" y="38862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05" name="Line 24"/>
          <p:cNvSpPr>
            <a:spLocks noChangeShapeType="1"/>
          </p:cNvSpPr>
          <p:nvPr/>
        </p:nvSpPr>
        <p:spPr bwMode="auto">
          <a:xfrm flipV="1">
            <a:off x="3713163" y="39624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06" name="Line 25"/>
          <p:cNvSpPr>
            <a:spLocks noChangeShapeType="1"/>
          </p:cNvSpPr>
          <p:nvPr/>
        </p:nvSpPr>
        <p:spPr bwMode="auto">
          <a:xfrm flipV="1">
            <a:off x="3713163" y="40386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07" name="Line 26"/>
          <p:cNvSpPr>
            <a:spLocks noChangeShapeType="1"/>
          </p:cNvSpPr>
          <p:nvPr/>
        </p:nvSpPr>
        <p:spPr bwMode="auto">
          <a:xfrm flipV="1">
            <a:off x="3713163" y="41148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08" name="Line 27"/>
          <p:cNvSpPr>
            <a:spLocks noChangeShapeType="1"/>
          </p:cNvSpPr>
          <p:nvPr/>
        </p:nvSpPr>
        <p:spPr bwMode="auto">
          <a:xfrm flipV="1">
            <a:off x="3713163" y="41910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09" name="Line 28"/>
          <p:cNvSpPr>
            <a:spLocks noChangeShapeType="1"/>
          </p:cNvSpPr>
          <p:nvPr/>
        </p:nvSpPr>
        <p:spPr bwMode="auto">
          <a:xfrm flipV="1">
            <a:off x="3713163" y="42672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10" name="Line 29"/>
          <p:cNvSpPr>
            <a:spLocks noChangeShapeType="1"/>
          </p:cNvSpPr>
          <p:nvPr/>
        </p:nvSpPr>
        <p:spPr bwMode="auto">
          <a:xfrm flipV="1">
            <a:off x="3713163" y="43434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11" name="Line 30"/>
          <p:cNvSpPr>
            <a:spLocks noChangeShapeType="1"/>
          </p:cNvSpPr>
          <p:nvPr/>
        </p:nvSpPr>
        <p:spPr bwMode="auto">
          <a:xfrm flipV="1">
            <a:off x="3713163" y="44196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12" name="Line 31"/>
          <p:cNvSpPr>
            <a:spLocks noChangeShapeType="1"/>
          </p:cNvSpPr>
          <p:nvPr/>
        </p:nvSpPr>
        <p:spPr bwMode="auto">
          <a:xfrm flipV="1">
            <a:off x="3713163" y="4495800"/>
            <a:ext cx="533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grpSp>
        <p:nvGrpSpPr>
          <p:cNvPr id="42013" name="Group 32"/>
          <p:cNvGrpSpPr>
            <a:grpSpLocks/>
          </p:cNvGrpSpPr>
          <p:nvPr/>
        </p:nvGrpSpPr>
        <p:grpSpPr bwMode="auto">
          <a:xfrm>
            <a:off x="1274763" y="4216400"/>
            <a:ext cx="395287" cy="336550"/>
            <a:chOff x="871" y="2603"/>
            <a:chExt cx="249" cy="212"/>
          </a:xfrm>
        </p:grpSpPr>
        <p:sp>
          <p:nvSpPr>
            <p:cNvPr id="42045" name="Text Box 33"/>
            <p:cNvSpPr txBox="1">
              <a:spLocks noChangeArrowheads="1"/>
            </p:cNvSpPr>
            <p:nvPr/>
          </p:nvSpPr>
          <p:spPr bwMode="auto">
            <a:xfrm>
              <a:off x="919" y="2603"/>
              <a:ext cx="20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100000"/>
                </a:lnSpc>
                <a:spcBef>
                  <a:spcPct val="0"/>
                </a:spcBef>
                <a:buClrTx/>
                <a:buSzTx/>
                <a:buFontTx/>
                <a:buNone/>
              </a:pPr>
              <a:r>
                <a:rPr lang="en-US" sz="1600" smtClean="0">
                  <a:solidFill>
                    <a:srgbClr val="FF3300"/>
                  </a:solidFill>
                  <a:latin typeface="Times New Roman" charset="0"/>
                </a:rPr>
                <a:t>E</a:t>
              </a:r>
            </a:p>
          </p:txBody>
        </p:sp>
        <p:sp>
          <p:nvSpPr>
            <p:cNvPr id="42046" name="Line 34"/>
            <p:cNvSpPr>
              <a:spLocks noChangeShapeType="1"/>
            </p:cNvSpPr>
            <p:nvPr/>
          </p:nvSpPr>
          <p:spPr bwMode="auto">
            <a:xfrm flipH="1">
              <a:off x="871" y="2635"/>
              <a:ext cx="240" cy="0"/>
            </a:xfrm>
            <a:prstGeom prst="line">
              <a:avLst/>
            </a:prstGeom>
            <a:noFill/>
            <a:ln w="19050">
              <a:solidFill>
                <a:srgbClr val="FF33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grpSp>
      <p:grpSp>
        <p:nvGrpSpPr>
          <p:cNvPr id="3" name="Group 35"/>
          <p:cNvGrpSpPr>
            <a:grpSpLocks/>
          </p:cNvGrpSpPr>
          <p:nvPr/>
        </p:nvGrpSpPr>
        <p:grpSpPr bwMode="auto">
          <a:xfrm>
            <a:off x="1274763" y="3683000"/>
            <a:ext cx="398462" cy="355600"/>
            <a:chOff x="871" y="2267"/>
            <a:chExt cx="251" cy="224"/>
          </a:xfrm>
        </p:grpSpPr>
        <p:sp>
          <p:nvSpPr>
            <p:cNvPr id="42043" name="Line 36"/>
            <p:cNvSpPr>
              <a:spLocks noChangeShapeType="1"/>
            </p:cNvSpPr>
            <p:nvPr/>
          </p:nvSpPr>
          <p:spPr bwMode="auto">
            <a:xfrm flipH="1">
              <a:off x="871" y="2491"/>
              <a:ext cx="240" cy="0"/>
            </a:xfrm>
            <a:prstGeom prst="line">
              <a:avLst/>
            </a:prstGeom>
            <a:noFill/>
            <a:ln w="19050">
              <a:solidFill>
                <a:srgbClr val="00206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44" name="Text Box 37"/>
            <p:cNvSpPr txBox="1">
              <a:spLocks noChangeArrowheads="1"/>
            </p:cNvSpPr>
            <p:nvPr/>
          </p:nvSpPr>
          <p:spPr bwMode="auto">
            <a:xfrm>
              <a:off x="919" y="2267"/>
              <a:ext cx="203"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100000"/>
                </a:lnSpc>
                <a:spcBef>
                  <a:spcPct val="0"/>
                </a:spcBef>
                <a:buClrTx/>
                <a:buSzTx/>
                <a:buFontTx/>
                <a:buNone/>
              </a:pPr>
              <a:r>
                <a:rPr lang="en-US" sz="1600" smtClean="0">
                  <a:solidFill>
                    <a:srgbClr val="002060"/>
                  </a:solidFill>
                  <a:latin typeface="Times New Roman" charset="0"/>
                </a:rPr>
                <a:t>B</a:t>
              </a:r>
            </a:p>
          </p:txBody>
        </p:sp>
      </p:grpSp>
      <p:sp>
        <p:nvSpPr>
          <p:cNvPr id="42015" name="AutoShape 38"/>
          <p:cNvSpPr>
            <a:spLocks noChangeArrowheads="1"/>
          </p:cNvSpPr>
          <p:nvPr/>
        </p:nvSpPr>
        <p:spPr bwMode="auto">
          <a:xfrm>
            <a:off x="360363" y="3200400"/>
            <a:ext cx="3886200" cy="457200"/>
          </a:xfrm>
          <a:prstGeom prst="parallelogram">
            <a:avLst>
              <a:gd name="adj" fmla="val 113255"/>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16" name="Rectangle 39"/>
          <p:cNvSpPr>
            <a:spLocks noChangeArrowheads="1"/>
          </p:cNvSpPr>
          <p:nvPr/>
        </p:nvSpPr>
        <p:spPr bwMode="auto">
          <a:xfrm>
            <a:off x="360363" y="3657600"/>
            <a:ext cx="3352800" cy="1371600"/>
          </a:xfrm>
          <a:prstGeom prst="rect">
            <a:avLst/>
          </a:prstGeom>
          <a:noFill/>
          <a:ln w="1905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17" name="Freeform 40"/>
          <p:cNvSpPr>
            <a:spLocks/>
          </p:cNvSpPr>
          <p:nvPr/>
        </p:nvSpPr>
        <p:spPr bwMode="auto">
          <a:xfrm>
            <a:off x="1500188" y="3265488"/>
            <a:ext cx="80962" cy="65087"/>
          </a:xfrm>
          <a:custGeom>
            <a:avLst/>
            <a:gdLst>
              <a:gd name="T0" fmla="*/ 2147483647 w 51"/>
              <a:gd name="T1" fmla="*/ 2147483647 h 41"/>
              <a:gd name="T2" fmla="*/ 2147483647 w 51"/>
              <a:gd name="T3" fmla="*/ 2147483647 h 41"/>
              <a:gd name="T4" fmla="*/ 2147483647 w 51"/>
              <a:gd name="T5" fmla="*/ 2147483647 h 41"/>
              <a:gd name="T6" fmla="*/ 2147483647 w 51"/>
              <a:gd name="T7" fmla="*/ 2147483647 h 41"/>
              <a:gd name="T8" fmla="*/ 2147483647 w 51"/>
              <a:gd name="T9" fmla="*/ 2147483647 h 41"/>
              <a:gd name="T10" fmla="*/ 2147483647 w 51"/>
              <a:gd name="T11" fmla="*/ 2147483647 h 41"/>
              <a:gd name="T12" fmla="*/ 2147483647 w 51"/>
              <a:gd name="T13" fmla="*/ 2147483647 h 41"/>
              <a:gd name="T14" fmla="*/ 2147483647 w 51"/>
              <a:gd name="T15" fmla="*/ 2147483647 h 41"/>
              <a:gd name="T16" fmla="*/ 2147483647 w 51"/>
              <a:gd name="T17" fmla="*/ 2147483647 h 41"/>
              <a:gd name="T18" fmla="*/ 2147483647 w 51"/>
              <a:gd name="T19" fmla="*/ 2147483647 h 41"/>
              <a:gd name="T20" fmla="*/ 2147483647 w 51"/>
              <a:gd name="T21" fmla="*/ 2147483647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18" name="Freeform 41"/>
          <p:cNvSpPr>
            <a:spLocks/>
          </p:cNvSpPr>
          <p:nvPr/>
        </p:nvSpPr>
        <p:spPr bwMode="auto">
          <a:xfrm>
            <a:off x="2417763" y="4876800"/>
            <a:ext cx="80962" cy="65088"/>
          </a:xfrm>
          <a:custGeom>
            <a:avLst/>
            <a:gdLst>
              <a:gd name="T0" fmla="*/ 2147483647 w 51"/>
              <a:gd name="T1" fmla="*/ 2147483647 h 41"/>
              <a:gd name="T2" fmla="*/ 2147483647 w 51"/>
              <a:gd name="T3" fmla="*/ 2147483647 h 41"/>
              <a:gd name="T4" fmla="*/ 2147483647 w 51"/>
              <a:gd name="T5" fmla="*/ 2147483647 h 41"/>
              <a:gd name="T6" fmla="*/ 2147483647 w 51"/>
              <a:gd name="T7" fmla="*/ 2147483647 h 41"/>
              <a:gd name="T8" fmla="*/ 2147483647 w 51"/>
              <a:gd name="T9" fmla="*/ 2147483647 h 41"/>
              <a:gd name="T10" fmla="*/ 2147483647 w 51"/>
              <a:gd name="T11" fmla="*/ 2147483647 h 41"/>
              <a:gd name="T12" fmla="*/ 2147483647 w 51"/>
              <a:gd name="T13" fmla="*/ 2147483647 h 41"/>
              <a:gd name="T14" fmla="*/ 2147483647 w 51"/>
              <a:gd name="T15" fmla="*/ 2147483647 h 41"/>
              <a:gd name="T16" fmla="*/ 2147483647 w 51"/>
              <a:gd name="T17" fmla="*/ 2147483647 h 41"/>
              <a:gd name="T18" fmla="*/ 2147483647 w 51"/>
              <a:gd name="T19" fmla="*/ 2147483647 h 41"/>
              <a:gd name="T20" fmla="*/ 2147483647 w 51"/>
              <a:gd name="T21" fmla="*/ 2147483647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19" name="Line 42"/>
          <p:cNvSpPr>
            <a:spLocks noChangeShapeType="1"/>
          </p:cNvSpPr>
          <p:nvPr/>
        </p:nvSpPr>
        <p:spPr bwMode="auto">
          <a:xfrm flipH="1">
            <a:off x="3865563" y="3276600"/>
            <a:ext cx="304800" cy="1600200"/>
          </a:xfrm>
          <a:prstGeom prst="line">
            <a:avLst/>
          </a:prstGeom>
          <a:noFill/>
          <a:ln w="28575">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20" name="Line 43"/>
          <p:cNvSpPr>
            <a:spLocks noChangeShapeType="1"/>
          </p:cNvSpPr>
          <p:nvPr/>
        </p:nvSpPr>
        <p:spPr bwMode="auto">
          <a:xfrm>
            <a:off x="1731963" y="3429000"/>
            <a:ext cx="228600" cy="0"/>
          </a:xfrm>
          <a:prstGeom prst="line">
            <a:avLst/>
          </a:prstGeom>
          <a:noFill/>
          <a:ln w="19050">
            <a:solidFill>
              <a:srgbClr val="00BE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21" name="Line 44"/>
          <p:cNvSpPr>
            <a:spLocks noChangeShapeType="1"/>
          </p:cNvSpPr>
          <p:nvPr/>
        </p:nvSpPr>
        <p:spPr bwMode="auto">
          <a:xfrm>
            <a:off x="1960563" y="3810000"/>
            <a:ext cx="228600" cy="0"/>
          </a:xfrm>
          <a:prstGeom prst="line">
            <a:avLst/>
          </a:prstGeom>
          <a:noFill/>
          <a:ln w="19050">
            <a:solidFill>
              <a:srgbClr val="00BE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22" name="Line 45"/>
          <p:cNvSpPr>
            <a:spLocks noChangeShapeType="1"/>
          </p:cNvSpPr>
          <p:nvPr/>
        </p:nvSpPr>
        <p:spPr bwMode="auto">
          <a:xfrm>
            <a:off x="2112963" y="4114800"/>
            <a:ext cx="228600" cy="0"/>
          </a:xfrm>
          <a:prstGeom prst="line">
            <a:avLst/>
          </a:prstGeom>
          <a:noFill/>
          <a:ln w="19050">
            <a:solidFill>
              <a:srgbClr val="00BE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23" name="Line 46"/>
          <p:cNvSpPr>
            <a:spLocks noChangeShapeType="1"/>
          </p:cNvSpPr>
          <p:nvPr/>
        </p:nvSpPr>
        <p:spPr bwMode="auto">
          <a:xfrm>
            <a:off x="2341563" y="4419600"/>
            <a:ext cx="228600" cy="0"/>
          </a:xfrm>
          <a:prstGeom prst="line">
            <a:avLst/>
          </a:prstGeom>
          <a:noFill/>
          <a:ln w="19050">
            <a:solidFill>
              <a:srgbClr val="00BE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24" name="Line 47"/>
          <p:cNvSpPr>
            <a:spLocks noChangeShapeType="1"/>
          </p:cNvSpPr>
          <p:nvPr/>
        </p:nvSpPr>
        <p:spPr bwMode="auto">
          <a:xfrm>
            <a:off x="2493963" y="4800600"/>
            <a:ext cx="228600" cy="0"/>
          </a:xfrm>
          <a:prstGeom prst="line">
            <a:avLst/>
          </a:prstGeom>
          <a:noFill/>
          <a:ln w="19050">
            <a:solidFill>
              <a:srgbClr val="00BE00"/>
            </a:solidFill>
            <a:round/>
            <a:headEnd type="none" w="sm" len="sm"/>
            <a:tailEnd type="arrow" w="med" len="med"/>
          </a:ln>
          <a:extLst>
            <a:ext uri="{909E8E84-426E-40dd-AFC4-6F175D3DCCD1}">
              <a14:hiddenFill xmlns:a14="http://schemas.microsoft.com/office/drawing/2010/main">
                <a:no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25" name="Text Box 48"/>
          <p:cNvSpPr txBox="1">
            <a:spLocks noChangeArrowheads="1"/>
          </p:cNvSpPr>
          <p:nvPr/>
        </p:nvSpPr>
        <p:spPr bwMode="auto">
          <a:xfrm>
            <a:off x="2203450" y="3749675"/>
            <a:ext cx="5365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type="none" w="sm" len="sm"/>
                <a:tailEnd type="none" w="sm" len="sm"/>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100000"/>
              </a:lnSpc>
              <a:spcBef>
                <a:spcPct val="0"/>
              </a:spcBef>
              <a:buClrTx/>
              <a:buSzTx/>
              <a:buFontTx/>
              <a:buNone/>
            </a:pPr>
            <a:r>
              <a:rPr lang="en-US" sz="1600" b="0" smtClean="0">
                <a:solidFill>
                  <a:srgbClr val="00BE00"/>
                </a:solidFill>
                <a:latin typeface="Times New Roman" charset="0"/>
              </a:rPr>
              <a:t>drift</a:t>
            </a:r>
          </a:p>
        </p:txBody>
      </p:sp>
      <p:sp>
        <p:nvSpPr>
          <p:cNvPr id="42026" name="Text Box 49"/>
          <p:cNvSpPr txBox="1">
            <a:spLocks noChangeArrowheads="1"/>
          </p:cNvSpPr>
          <p:nvPr/>
        </p:nvSpPr>
        <p:spPr bwMode="auto">
          <a:xfrm>
            <a:off x="993775" y="5232400"/>
            <a:ext cx="1584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100000"/>
              </a:lnSpc>
              <a:spcBef>
                <a:spcPct val="0"/>
              </a:spcBef>
              <a:buClrTx/>
              <a:buSzTx/>
              <a:buFontTx/>
              <a:buNone/>
            </a:pPr>
            <a:r>
              <a:rPr lang="en-US" sz="1600" b="0" smtClean="0">
                <a:solidFill>
                  <a:srgbClr val="000000"/>
                </a:solidFill>
                <a:latin typeface="Comic Sans MS" charset="0"/>
              </a:rPr>
              <a:t>charged track</a:t>
            </a:r>
          </a:p>
        </p:txBody>
      </p:sp>
      <p:sp>
        <p:nvSpPr>
          <p:cNvPr id="42027" name="AutoShape 50"/>
          <p:cNvSpPr>
            <a:spLocks noChangeArrowheads="1"/>
          </p:cNvSpPr>
          <p:nvPr/>
        </p:nvSpPr>
        <p:spPr bwMode="auto">
          <a:xfrm>
            <a:off x="2590800" y="5638800"/>
            <a:ext cx="1981200" cy="585788"/>
          </a:xfrm>
          <a:prstGeom prst="wedgeRectCallout">
            <a:avLst>
              <a:gd name="adj1" fmla="val 16588"/>
              <a:gd name="adj2" fmla="val -164264"/>
            </a:avLst>
          </a:prstGeom>
          <a:solidFill>
            <a:srgbClr val="FFFFE1"/>
          </a:solidFill>
          <a:ln w="12700">
            <a:solidFill>
              <a:schemeClr val="tx1"/>
            </a:solidFill>
            <a:miter lim="800000"/>
            <a:headEnd type="none" w="sm" len="sm"/>
            <a:tailEnd type="none" w="sm" len="sm"/>
          </a:ln>
        </p:spPr>
        <p:txBody>
          <a:bodyPr lIns="92075" tIns="46038" rIns="92075" bIns="46038">
            <a:spAutoFit/>
          </a:bodyPr>
          <a:lstStyle/>
          <a:p>
            <a:pPr eaLnBrk="1" hangingPunct="1">
              <a:lnSpc>
                <a:spcPct val="100000"/>
              </a:lnSpc>
              <a:spcBef>
                <a:spcPct val="0"/>
              </a:spcBef>
              <a:buClrTx/>
              <a:buSzTx/>
              <a:buFontTx/>
              <a:buNone/>
            </a:pPr>
            <a:r>
              <a:rPr lang="en-US" sz="1600" smtClean="0">
                <a:solidFill>
                  <a:srgbClr val="008000"/>
                </a:solidFill>
                <a:latin typeface="Arial" charset="0"/>
                <a:ea typeface="ＭＳ Ｐゴシック" charset="0"/>
              </a:rPr>
              <a:t>Wire Chamber to detect the tracks</a:t>
            </a:r>
          </a:p>
        </p:txBody>
      </p:sp>
      <p:sp>
        <p:nvSpPr>
          <p:cNvPr id="42028" name="AutoShape 51"/>
          <p:cNvSpPr>
            <a:spLocks noChangeArrowheads="1"/>
          </p:cNvSpPr>
          <p:nvPr/>
        </p:nvSpPr>
        <p:spPr bwMode="auto">
          <a:xfrm>
            <a:off x="1828800" y="2590800"/>
            <a:ext cx="1981200" cy="339725"/>
          </a:xfrm>
          <a:prstGeom prst="wedgeRectCallout">
            <a:avLst>
              <a:gd name="adj1" fmla="val -32130"/>
              <a:gd name="adj2" fmla="val 117111"/>
            </a:avLst>
          </a:prstGeom>
          <a:solidFill>
            <a:srgbClr val="FFFFE1"/>
          </a:solidFill>
          <a:ln w="12700">
            <a:solidFill>
              <a:schemeClr val="tx1"/>
            </a:solidFill>
            <a:miter lim="800000"/>
            <a:headEnd type="none" w="sm" len="sm"/>
            <a:tailEnd type="none" w="sm" len="sm"/>
          </a:ln>
        </p:spPr>
        <p:txBody>
          <a:bodyPr lIns="92075" tIns="46038" rIns="92075" bIns="46038">
            <a:spAutoFit/>
          </a:bodyPr>
          <a:lstStyle/>
          <a:p>
            <a:pPr>
              <a:lnSpc>
                <a:spcPct val="100000"/>
              </a:lnSpc>
              <a:spcBef>
                <a:spcPct val="0"/>
              </a:spcBef>
              <a:buClrTx/>
              <a:buSzTx/>
              <a:buFontTx/>
              <a:buNone/>
            </a:pPr>
            <a:r>
              <a:rPr lang="en-US" sz="1600" b="0" smtClean="0">
                <a:solidFill>
                  <a:srgbClr val="000000"/>
                </a:solidFill>
                <a:latin typeface="Comic Sans MS" charset="0"/>
                <a:ea typeface="ＭＳ Ｐゴシック" charset="0"/>
              </a:rPr>
              <a:t>gas volume</a:t>
            </a:r>
          </a:p>
        </p:txBody>
      </p:sp>
      <p:pic>
        <p:nvPicPr>
          <p:cNvPr id="42029" name="Picture 5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0588" y="412750"/>
            <a:ext cx="3135312"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30" name="Picture 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0750" y="3524250"/>
            <a:ext cx="3097213"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31" name="Freeform 54"/>
          <p:cNvSpPr>
            <a:spLocks/>
          </p:cNvSpPr>
          <p:nvPr/>
        </p:nvSpPr>
        <p:spPr bwMode="auto">
          <a:xfrm>
            <a:off x="2303463" y="4737100"/>
            <a:ext cx="80962" cy="65088"/>
          </a:xfrm>
          <a:custGeom>
            <a:avLst/>
            <a:gdLst>
              <a:gd name="T0" fmla="*/ 2147483647 w 51"/>
              <a:gd name="T1" fmla="*/ 2147483647 h 41"/>
              <a:gd name="T2" fmla="*/ 2147483647 w 51"/>
              <a:gd name="T3" fmla="*/ 2147483647 h 41"/>
              <a:gd name="T4" fmla="*/ 2147483647 w 51"/>
              <a:gd name="T5" fmla="*/ 2147483647 h 41"/>
              <a:gd name="T6" fmla="*/ 2147483647 w 51"/>
              <a:gd name="T7" fmla="*/ 2147483647 h 41"/>
              <a:gd name="T8" fmla="*/ 2147483647 w 51"/>
              <a:gd name="T9" fmla="*/ 2147483647 h 41"/>
              <a:gd name="T10" fmla="*/ 2147483647 w 51"/>
              <a:gd name="T11" fmla="*/ 2147483647 h 41"/>
              <a:gd name="T12" fmla="*/ 2147483647 w 51"/>
              <a:gd name="T13" fmla="*/ 2147483647 h 41"/>
              <a:gd name="T14" fmla="*/ 2147483647 w 51"/>
              <a:gd name="T15" fmla="*/ 2147483647 h 41"/>
              <a:gd name="T16" fmla="*/ 2147483647 w 51"/>
              <a:gd name="T17" fmla="*/ 2147483647 h 41"/>
              <a:gd name="T18" fmla="*/ 2147483647 w 51"/>
              <a:gd name="T19" fmla="*/ 2147483647 h 41"/>
              <a:gd name="T20" fmla="*/ 2147483647 w 51"/>
              <a:gd name="T21" fmla="*/ 2147483647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32" name="Freeform 55"/>
          <p:cNvSpPr>
            <a:spLocks/>
          </p:cNvSpPr>
          <p:nvPr/>
        </p:nvSpPr>
        <p:spPr bwMode="auto">
          <a:xfrm>
            <a:off x="2205038" y="4516438"/>
            <a:ext cx="80962" cy="65087"/>
          </a:xfrm>
          <a:custGeom>
            <a:avLst/>
            <a:gdLst>
              <a:gd name="T0" fmla="*/ 2147483647 w 51"/>
              <a:gd name="T1" fmla="*/ 2147483647 h 41"/>
              <a:gd name="T2" fmla="*/ 2147483647 w 51"/>
              <a:gd name="T3" fmla="*/ 2147483647 h 41"/>
              <a:gd name="T4" fmla="*/ 2147483647 w 51"/>
              <a:gd name="T5" fmla="*/ 2147483647 h 41"/>
              <a:gd name="T6" fmla="*/ 2147483647 w 51"/>
              <a:gd name="T7" fmla="*/ 2147483647 h 41"/>
              <a:gd name="T8" fmla="*/ 2147483647 w 51"/>
              <a:gd name="T9" fmla="*/ 2147483647 h 41"/>
              <a:gd name="T10" fmla="*/ 2147483647 w 51"/>
              <a:gd name="T11" fmla="*/ 2147483647 h 41"/>
              <a:gd name="T12" fmla="*/ 2147483647 w 51"/>
              <a:gd name="T13" fmla="*/ 2147483647 h 41"/>
              <a:gd name="T14" fmla="*/ 2147483647 w 51"/>
              <a:gd name="T15" fmla="*/ 2147483647 h 41"/>
              <a:gd name="T16" fmla="*/ 2147483647 w 51"/>
              <a:gd name="T17" fmla="*/ 2147483647 h 41"/>
              <a:gd name="T18" fmla="*/ 2147483647 w 51"/>
              <a:gd name="T19" fmla="*/ 2147483647 h 41"/>
              <a:gd name="T20" fmla="*/ 2147483647 w 51"/>
              <a:gd name="T21" fmla="*/ 2147483647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33" name="Freeform 56"/>
          <p:cNvSpPr>
            <a:spLocks/>
          </p:cNvSpPr>
          <p:nvPr/>
        </p:nvSpPr>
        <p:spPr bwMode="auto">
          <a:xfrm>
            <a:off x="2157413" y="4406900"/>
            <a:ext cx="80962" cy="65088"/>
          </a:xfrm>
          <a:custGeom>
            <a:avLst/>
            <a:gdLst>
              <a:gd name="T0" fmla="*/ 2147483647 w 51"/>
              <a:gd name="T1" fmla="*/ 2147483647 h 41"/>
              <a:gd name="T2" fmla="*/ 2147483647 w 51"/>
              <a:gd name="T3" fmla="*/ 2147483647 h 41"/>
              <a:gd name="T4" fmla="*/ 2147483647 w 51"/>
              <a:gd name="T5" fmla="*/ 2147483647 h 41"/>
              <a:gd name="T6" fmla="*/ 2147483647 w 51"/>
              <a:gd name="T7" fmla="*/ 2147483647 h 41"/>
              <a:gd name="T8" fmla="*/ 2147483647 w 51"/>
              <a:gd name="T9" fmla="*/ 2147483647 h 41"/>
              <a:gd name="T10" fmla="*/ 2147483647 w 51"/>
              <a:gd name="T11" fmla="*/ 2147483647 h 41"/>
              <a:gd name="T12" fmla="*/ 2147483647 w 51"/>
              <a:gd name="T13" fmla="*/ 2147483647 h 41"/>
              <a:gd name="T14" fmla="*/ 2147483647 w 51"/>
              <a:gd name="T15" fmla="*/ 2147483647 h 41"/>
              <a:gd name="T16" fmla="*/ 2147483647 w 51"/>
              <a:gd name="T17" fmla="*/ 2147483647 h 41"/>
              <a:gd name="T18" fmla="*/ 2147483647 w 51"/>
              <a:gd name="T19" fmla="*/ 2147483647 h 41"/>
              <a:gd name="T20" fmla="*/ 2147483647 w 51"/>
              <a:gd name="T21" fmla="*/ 2147483647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34" name="Freeform 57"/>
          <p:cNvSpPr>
            <a:spLocks/>
          </p:cNvSpPr>
          <p:nvPr/>
        </p:nvSpPr>
        <p:spPr bwMode="auto">
          <a:xfrm>
            <a:off x="1989138" y="4165600"/>
            <a:ext cx="80962" cy="65088"/>
          </a:xfrm>
          <a:custGeom>
            <a:avLst/>
            <a:gdLst>
              <a:gd name="T0" fmla="*/ 2147483647 w 51"/>
              <a:gd name="T1" fmla="*/ 2147483647 h 41"/>
              <a:gd name="T2" fmla="*/ 2147483647 w 51"/>
              <a:gd name="T3" fmla="*/ 2147483647 h 41"/>
              <a:gd name="T4" fmla="*/ 2147483647 w 51"/>
              <a:gd name="T5" fmla="*/ 2147483647 h 41"/>
              <a:gd name="T6" fmla="*/ 2147483647 w 51"/>
              <a:gd name="T7" fmla="*/ 2147483647 h 41"/>
              <a:gd name="T8" fmla="*/ 2147483647 w 51"/>
              <a:gd name="T9" fmla="*/ 2147483647 h 41"/>
              <a:gd name="T10" fmla="*/ 2147483647 w 51"/>
              <a:gd name="T11" fmla="*/ 2147483647 h 41"/>
              <a:gd name="T12" fmla="*/ 2147483647 w 51"/>
              <a:gd name="T13" fmla="*/ 2147483647 h 41"/>
              <a:gd name="T14" fmla="*/ 2147483647 w 51"/>
              <a:gd name="T15" fmla="*/ 2147483647 h 41"/>
              <a:gd name="T16" fmla="*/ 2147483647 w 51"/>
              <a:gd name="T17" fmla="*/ 2147483647 h 41"/>
              <a:gd name="T18" fmla="*/ 2147483647 w 51"/>
              <a:gd name="T19" fmla="*/ 2147483647 h 41"/>
              <a:gd name="T20" fmla="*/ 2147483647 w 51"/>
              <a:gd name="T21" fmla="*/ 2147483647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35" name="Freeform 58"/>
          <p:cNvSpPr>
            <a:spLocks/>
          </p:cNvSpPr>
          <p:nvPr/>
        </p:nvSpPr>
        <p:spPr bwMode="auto">
          <a:xfrm>
            <a:off x="2001838" y="4108450"/>
            <a:ext cx="80962" cy="65088"/>
          </a:xfrm>
          <a:custGeom>
            <a:avLst/>
            <a:gdLst>
              <a:gd name="T0" fmla="*/ 2147483647 w 51"/>
              <a:gd name="T1" fmla="*/ 2147483647 h 41"/>
              <a:gd name="T2" fmla="*/ 2147483647 w 51"/>
              <a:gd name="T3" fmla="*/ 2147483647 h 41"/>
              <a:gd name="T4" fmla="*/ 2147483647 w 51"/>
              <a:gd name="T5" fmla="*/ 2147483647 h 41"/>
              <a:gd name="T6" fmla="*/ 2147483647 w 51"/>
              <a:gd name="T7" fmla="*/ 2147483647 h 41"/>
              <a:gd name="T8" fmla="*/ 2147483647 w 51"/>
              <a:gd name="T9" fmla="*/ 2147483647 h 41"/>
              <a:gd name="T10" fmla="*/ 2147483647 w 51"/>
              <a:gd name="T11" fmla="*/ 2147483647 h 41"/>
              <a:gd name="T12" fmla="*/ 2147483647 w 51"/>
              <a:gd name="T13" fmla="*/ 2147483647 h 41"/>
              <a:gd name="T14" fmla="*/ 2147483647 w 51"/>
              <a:gd name="T15" fmla="*/ 2147483647 h 41"/>
              <a:gd name="T16" fmla="*/ 2147483647 w 51"/>
              <a:gd name="T17" fmla="*/ 2147483647 h 41"/>
              <a:gd name="T18" fmla="*/ 2147483647 w 51"/>
              <a:gd name="T19" fmla="*/ 2147483647 h 41"/>
              <a:gd name="T20" fmla="*/ 2147483647 w 51"/>
              <a:gd name="T21" fmla="*/ 2147483647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36" name="Freeform 59"/>
          <p:cNvSpPr>
            <a:spLocks/>
          </p:cNvSpPr>
          <p:nvPr/>
        </p:nvSpPr>
        <p:spPr bwMode="auto">
          <a:xfrm>
            <a:off x="1824038" y="3841750"/>
            <a:ext cx="80962" cy="65088"/>
          </a:xfrm>
          <a:custGeom>
            <a:avLst/>
            <a:gdLst>
              <a:gd name="T0" fmla="*/ 2147483647 w 51"/>
              <a:gd name="T1" fmla="*/ 2147483647 h 41"/>
              <a:gd name="T2" fmla="*/ 2147483647 w 51"/>
              <a:gd name="T3" fmla="*/ 2147483647 h 41"/>
              <a:gd name="T4" fmla="*/ 2147483647 w 51"/>
              <a:gd name="T5" fmla="*/ 2147483647 h 41"/>
              <a:gd name="T6" fmla="*/ 2147483647 w 51"/>
              <a:gd name="T7" fmla="*/ 2147483647 h 41"/>
              <a:gd name="T8" fmla="*/ 2147483647 w 51"/>
              <a:gd name="T9" fmla="*/ 2147483647 h 41"/>
              <a:gd name="T10" fmla="*/ 2147483647 w 51"/>
              <a:gd name="T11" fmla="*/ 2147483647 h 41"/>
              <a:gd name="T12" fmla="*/ 2147483647 w 51"/>
              <a:gd name="T13" fmla="*/ 2147483647 h 41"/>
              <a:gd name="T14" fmla="*/ 2147483647 w 51"/>
              <a:gd name="T15" fmla="*/ 2147483647 h 41"/>
              <a:gd name="T16" fmla="*/ 2147483647 w 51"/>
              <a:gd name="T17" fmla="*/ 2147483647 h 41"/>
              <a:gd name="T18" fmla="*/ 2147483647 w 51"/>
              <a:gd name="T19" fmla="*/ 2147483647 h 41"/>
              <a:gd name="T20" fmla="*/ 2147483647 w 51"/>
              <a:gd name="T21" fmla="*/ 2147483647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37" name="Freeform 60"/>
          <p:cNvSpPr>
            <a:spLocks/>
          </p:cNvSpPr>
          <p:nvPr/>
        </p:nvSpPr>
        <p:spPr bwMode="auto">
          <a:xfrm>
            <a:off x="1738313" y="3681413"/>
            <a:ext cx="80962" cy="65087"/>
          </a:xfrm>
          <a:custGeom>
            <a:avLst/>
            <a:gdLst>
              <a:gd name="T0" fmla="*/ 2147483647 w 51"/>
              <a:gd name="T1" fmla="*/ 2147483647 h 41"/>
              <a:gd name="T2" fmla="*/ 2147483647 w 51"/>
              <a:gd name="T3" fmla="*/ 2147483647 h 41"/>
              <a:gd name="T4" fmla="*/ 2147483647 w 51"/>
              <a:gd name="T5" fmla="*/ 2147483647 h 41"/>
              <a:gd name="T6" fmla="*/ 2147483647 w 51"/>
              <a:gd name="T7" fmla="*/ 2147483647 h 41"/>
              <a:gd name="T8" fmla="*/ 2147483647 w 51"/>
              <a:gd name="T9" fmla="*/ 2147483647 h 41"/>
              <a:gd name="T10" fmla="*/ 2147483647 w 51"/>
              <a:gd name="T11" fmla="*/ 2147483647 h 41"/>
              <a:gd name="T12" fmla="*/ 2147483647 w 51"/>
              <a:gd name="T13" fmla="*/ 2147483647 h 41"/>
              <a:gd name="T14" fmla="*/ 2147483647 w 51"/>
              <a:gd name="T15" fmla="*/ 2147483647 h 41"/>
              <a:gd name="T16" fmla="*/ 2147483647 w 51"/>
              <a:gd name="T17" fmla="*/ 2147483647 h 41"/>
              <a:gd name="T18" fmla="*/ 2147483647 w 51"/>
              <a:gd name="T19" fmla="*/ 2147483647 h 41"/>
              <a:gd name="T20" fmla="*/ 2147483647 w 51"/>
              <a:gd name="T21" fmla="*/ 2147483647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38" name="Freeform 61"/>
          <p:cNvSpPr>
            <a:spLocks/>
          </p:cNvSpPr>
          <p:nvPr/>
        </p:nvSpPr>
        <p:spPr bwMode="auto">
          <a:xfrm>
            <a:off x="1573213" y="3429000"/>
            <a:ext cx="80962" cy="65088"/>
          </a:xfrm>
          <a:custGeom>
            <a:avLst/>
            <a:gdLst>
              <a:gd name="T0" fmla="*/ 2147483647 w 51"/>
              <a:gd name="T1" fmla="*/ 2147483647 h 41"/>
              <a:gd name="T2" fmla="*/ 2147483647 w 51"/>
              <a:gd name="T3" fmla="*/ 2147483647 h 41"/>
              <a:gd name="T4" fmla="*/ 2147483647 w 51"/>
              <a:gd name="T5" fmla="*/ 2147483647 h 41"/>
              <a:gd name="T6" fmla="*/ 2147483647 w 51"/>
              <a:gd name="T7" fmla="*/ 2147483647 h 41"/>
              <a:gd name="T8" fmla="*/ 2147483647 w 51"/>
              <a:gd name="T9" fmla="*/ 2147483647 h 41"/>
              <a:gd name="T10" fmla="*/ 2147483647 w 51"/>
              <a:gd name="T11" fmla="*/ 2147483647 h 41"/>
              <a:gd name="T12" fmla="*/ 2147483647 w 51"/>
              <a:gd name="T13" fmla="*/ 2147483647 h 41"/>
              <a:gd name="T14" fmla="*/ 2147483647 w 51"/>
              <a:gd name="T15" fmla="*/ 2147483647 h 41"/>
              <a:gd name="T16" fmla="*/ 2147483647 w 51"/>
              <a:gd name="T17" fmla="*/ 2147483647 h 41"/>
              <a:gd name="T18" fmla="*/ 2147483647 w 51"/>
              <a:gd name="T19" fmla="*/ 2147483647 h 41"/>
              <a:gd name="T20" fmla="*/ 2147483647 w 51"/>
              <a:gd name="T21" fmla="*/ 2147483647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41"/>
              <a:gd name="T35" fmla="*/ 51 w 5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41">
                <a:moveTo>
                  <a:pt x="32" y="10"/>
                </a:moveTo>
                <a:cubicBezTo>
                  <a:pt x="6" y="13"/>
                  <a:pt x="0" y="16"/>
                  <a:pt x="23" y="28"/>
                </a:cubicBezTo>
                <a:cubicBezTo>
                  <a:pt x="31" y="27"/>
                  <a:pt x="41" y="30"/>
                  <a:pt x="47" y="25"/>
                </a:cubicBezTo>
                <a:cubicBezTo>
                  <a:pt x="51" y="22"/>
                  <a:pt x="49" y="12"/>
                  <a:pt x="44" y="10"/>
                </a:cubicBezTo>
                <a:cubicBezTo>
                  <a:pt x="34" y="7"/>
                  <a:pt x="22" y="12"/>
                  <a:pt x="11" y="13"/>
                </a:cubicBezTo>
                <a:cubicBezTo>
                  <a:pt x="5" y="32"/>
                  <a:pt x="21" y="27"/>
                  <a:pt x="35" y="25"/>
                </a:cubicBezTo>
                <a:cubicBezTo>
                  <a:pt x="29" y="0"/>
                  <a:pt x="16" y="9"/>
                  <a:pt x="11" y="28"/>
                </a:cubicBezTo>
                <a:cubicBezTo>
                  <a:pt x="27" y="32"/>
                  <a:pt x="44" y="41"/>
                  <a:pt x="32" y="16"/>
                </a:cubicBezTo>
                <a:cubicBezTo>
                  <a:pt x="27" y="17"/>
                  <a:pt x="21" y="15"/>
                  <a:pt x="17" y="19"/>
                </a:cubicBezTo>
                <a:cubicBezTo>
                  <a:pt x="15" y="21"/>
                  <a:pt x="17" y="27"/>
                  <a:pt x="20" y="28"/>
                </a:cubicBezTo>
                <a:cubicBezTo>
                  <a:pt x="30" y="31"/>
                  <a:pt x="40" y="28"/>
                  <a:pt x="50" y="28"/>
                </a:cubicBezTo>
              </a:path>
            </a:pathLst>
          </a:custGeom>
          <a:noFill/>
          <a:ln w="1905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42039" name="Text Box 62"/>
          <p:cNvSpPr txBox="1">
            <a:spLocks noChangeArrowheads="1"/>
          </p:cNvSpPr>
          <p:nvPr/>
        </p:nvSpPr>
        <p:spPr bwMode="auto">
          <a:xfrm>
            <a:off x="76200" y="0"/>
            <a:ext cx="5791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2800" smtClean="0">
                <a:solidFill>
                  <a:srgbClr val="FF0000"/>
                </a:solidFill>
              </a:rPr>
              <a:t>Time Projection Chamber (TPC):</a:t>
            </a:r>
          </a:p>
        </p:txBody>
      </p:sp>
      <p:sp>
        <p:nvSpPr>
          <p:cNvPr id="42040" name="Footer Placeholder 61"/>
          <p:cNvSpPr>
            <a:spLocks noGrp="1"/>
          </p:cNvSpPr>
          <p:nvPr>
            <p:ph type="ftr" sz="quarter" idx="11"/>
          </p:nvPr>
        </p:nvSpPr>
        <p:spPr>
          <a:xfrm>
            <a:off x="0" y="6550025"/>
            <a:ext cx="1295400" cy="3079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42041" name="Slide Number Placeholder 60"/>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9B060BC-9C8B-C041-931E-BBF64B36009A}" type="slidenum">
              <a:rPr lang="en-US">
                <a:solidFill>
                  <a:srgbClr val="000000"/>
                </a:solidFill>
              </a:rPr>
              <a:pPr eaLnBrk="1" hangingPunct="1"/>
              <a:t>27</a:t>
            </a:fld>
            <a:endParaRPr lang="en-US">
              <a:solidFill>
                <a:srgbClr val="000000"/>
              </a:solidFill>
            </a:endParaRPr>
          </a:p>
        </p:txBody>
      </p:sp>
      <p:sp>
        <p:nvSpPr>
          <p:cNvPr id="42042" name="Text Box 62"/>
          <p:cNvSpPr txBox="1">
            <a:spLocks noChangeArrowheads="1"/>
          </p:cNvSpPr>
          <p:nvPr/>
        </p:nvSpPr>
        <p:spPr bwMode="auto">
          <a:xfrm>
            <a:off x="152400" y="685800"/>
            <a:ext cx="5638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002060"/>
                </a:solidFill>
              </a:rPr>
              <a:t>Gas volume with parallel E and B Field.</a:t>
            </a:r>
          </a:p>
          <a:p>
            <a:pPr eaLnBrk="1" hangingPunct="1">
              <a:lnSpc>
                <a:spcPct val="100000"/>
              </a:lnSpc>
              <a:spcBef>
                <a:spcPct val="0"/>
              </a:spcBef>
              <a:buClrTx/>
              <a:buSzTx/>
              <a:buFontTx/>
              <a:buNone/>
            </a:pPr>
            <a:r>
              <a:rPr lang="en-US" sz="1600" smtClean="0">
                <a:solidFill>
                  <a:srgbClr val="002060"/>
                </a:solidFill>
              </a:rPr>
              <a:t>B for momentum measurement. Positive effect: Diffusion is strongly  reduced by E//B (up to a factor 5). </a:t>
            </a:r>
          </a:p>
          <a:p>
            <a:pPr eaLnBrk="1" hangingPunct="1">
              <a:lnSpc>
                <a:spcPct val="100000"/>
              </a:lnSpc>
              <a:spcBef>
                <a:spcPct val="0"/>
              </a:spcBef>
              <a:buClrTx/>
              <a:buSzTx/>
              <a:buFontTx/>
              <a:buNone/>
            </a:pPr>
            <a:endParaRPr lang="en-US" sz="1600" smtClean="0">
              <a:solidFill>
                <a:srgbClr val="333399"/>
              </a:solidFill>
            </a:endParaRPr>
          </a:p>
          <a:p>
            <a:pPr eaLnBrk="1" hangingPunct="1">
              <a:lnSpc>
                <a:spcPct val="100000"/>
              </a:lnSpc>
              <a:spcBef>
                <a:spcPct val="0"/>
              </a:spcBef>
              <a:buClrTx/>
              <a:buSzTx/>
              <a:buFontTx/>
              <a:buNone/>
            </a:pPr>
            <a:r>
              <a:rPr lang="en-US" sz="1600" smtClean="0">
                <a:solidFill>
                  <a:srgbClr val="008000"/>
                </a:solidFill>
              </a:rPr>
              <a:t>Drift Fields 100-400V/cm. Drift times 10-100</a:t>
            </a:r>
            <a:r>
              <a:rPr lang="en-US" sz="1600" smtClean="0">
                <a:solidFill>
                  <a:srgbClr val="008000"/>
                </a:solidFill>
                <a:sym typeface="Symbol" charset="0"/>
              </a:rPr>
              <a:t> </a:t>
            </a:r>
            <a:r>
              <a:rPr lang="en-US" sz="1600" smtClean="0">
                <a:solidFill>
                  <a:srgbClr val="008000"/>
                </a:solidFill>
              </a:rPr>
              <a:t>s.</a:t>
            </a:r>
          </a:p>
          <a:p>
            <a:pPr eaLnBrk="1" hangingPunct="1">
              <a:lnSpc>
                <a:spcPct val="100000"/>
              </a:lnSpc>
              <a:spcBef>
                <a:spcPct val="0"/>
              </a:spcBef>
              <a:buClrTx/>
              <a:buSzTx/>
              <a:buFontTx/>
              <a:buNone/>
            </a:pPr>
            <a:r>
              <a:rPr lang="en-US" sz="1600" smtClean="0">
                <a:solidFill>
                  <a:srgbClr val="008000"/>
                </a:solidFill>
              </a:rPr>
              <a:t>Distance up to 2.5m !</a:t>
            </a:r>
          </a:p>
        </p:txBody>
      </p:sp>
    </p:spTree>
    <p:extLst>
      <p:ext uri="{BB962C8B-B14F-4D97-AF65-F5344CB8AC3E}">
        <p14:creationId xmlns:p14="http://schemas.microsoft.com/office/powerpoint/2010/main" val="221891264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7E94B27-94D6-7140-929A-23BB2C93E4B4}" type="datetime1">
              <a:rPr lang="en-US">
                <a:solidFill>
                  <a:srgbClr val="000000"/>
                </a:solidFill>
              </a:rPr>
              <a:pPr eaLnBrk="1" hangingPunct="1"/>
              <a:t>19/06/2017</a:t>
            </a:fld>
            <a:endParaRPr lang="en-US">
              <a:solidFill>
                <a:srgbClr val="000000"/>
              </a:solidFill>
            </a:endParaRPr>
          </a:p>
        </p:txBody>
      </p:sp>
      <p:sp>
        <p:nvSpPr>
          <p:cNvPr id="43011"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 Particle Detectors</a:t>
            </a:r>
          </a:p>
        </p:txBody>
      </p:sp>
      <p:sp>
        <p:nvSpPr>
          <p:cNvPr id="4301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7FD0AF5-2B6B-8949-A257-F5148C7B183F}" type="slidenum">
              <a:rPr lang="en-US">
                <a:solidFill>
                  <a:srgbClr val="000000"/>
                </a:solidFill>
              </a:rPr>
              <a:pPr eaLnBrk="1" hangingPunct="1"/>
              <a:t>28</a:t>
            </a:fld>
            <a:endParaRPr lang="en-US">
              <a:solidFill>
                <a:srgbClr val="000000"/>
              </a:solidFill>
            </a:endParaRPr>
          </a:p>
        </p:txBody>
      </p:sp>
      <p:pic>
        <p:nvPicPr>
          <p:cNvPr id="430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819400"/>
            <a:ext cx="4256088"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819400"/>
            <a:ext cx="34734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5" name="Rectangle 6"/>
          <p:cNvSpPr>
            <a:spLocks noChangeArrowheads="1"/>
          </p:cNvSpPr>
          <p:nvPr/>
        </p:nvSpPr>
        <p:spPr bwMode="auto">
          <a:xfrm>
            <a:off x="762000" y="152400"/>
            <a:ext cx="7772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STAR TPC (BNL)</a:t>
            </a:r>
          </a:p>
        </p:txBody>
      </p:sp>
      <p:sp>
        <p:nvSpPr>
          <p:cNvPr id="43016" name="Text Box 62"/>
          <p:cNvSpPr txBox="1">
            <a:spLocks noChangeArrowheads="1"/>
          </p:cNvSpPr>
          <p:nvPr/>
        </p:nvSpPr>
        <p:spPr bwMode="auto">
          <a:xfrm>
            <a:off x="533400" y="762000"/>
            <a:ext cx="7239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002060"/>
                </a:solidFill>
              </a:rPr>
              <a:t>Event display of a Au Au collision at CM energy of 130 GeV/n. </a:t>
            </a:r>
          </a:p>
          <a:p>
            <a:pPr eaLnBrk="1" hangingPunct="1">
              <a:lnSpc>
                <a:spcPct val="100000"/>
              </a:lnSpc>
              <a:spcBef>
                <a:spcPct val="0"/>
              </a:spcBef>
              <a:buClrTx/>
              <a:buSzTx/>
              <a:buFontTx/>
              <a:buNone/>
            </a:pPr>
            <a:endParaRPr lang="en-US" sz="1600" smtClean="0">
              <a:solidFill>
                <a:srgbClr val="333399"/>
              </a:solidFill>
            </a:endParaRPr>
          </a:p>
          <a:p>
            <a:pPr eaLnBrk="1" hangingPunct="1">
              <a:lnSpc>
                <a:spcPct val="100000"/>
              </a:lnSpc>
              <a:spcBef>
                <a:spcPct val="0"/>
              </a:spcBef>
              <a:buClrTx/>
              <a:buSzTx/>
              <a:buFontTx/>
              <a:buNone/>
            </a:pPr>
            <a:r>
              <a:rPr lang="en-US" sz="1600" smtClean="0">
                <a:solidFill>
                  <a:srgbClr val="008000"/>
                </a:solidFill>
              </a:rPr>
              <a:t>Typically around 200 tracks per event.</a:t>
            </a:r>
          </a:p>
          <a:p>
            <a:pPr eaLnBrk="1" hangingPunct="1">
              <a:lnSpc>
                <a:spcPct val="100000"/>
              </a:lnSpc>
              <a:spcBef>
                <a:spcPct val="0"/>
              </a:spcBef>
              <a:buClrTx/>
              <a:buSzTx/>
              <a:buFontTx/>
              <a:buNone/>
            </a:pPr>
            <a:endParaRPr lang="en-US" sz="1600" smtClean="0">
              <a:solidFill>
                <a:srgbClr val="008000"/>
              </a:solidFill>
            </a:endParaRPr>
          </a:p>
          <a:p>
            <a:pPr eaLnBrk="1" hangingPunct="1">
              <a:lnSpc>
                <a:spcPct val="100000"/>
              </a:lnSpc>
              <a:spcBef>
                <a:spcPct val="0"/>
              </a:spcBef>
              <a:buClrTx/>
              <a:buSzTx/>
              <a:buFontTx/>
              <a:buNone/>
            </a:pPr>
            <a:r>
              <a:rPr lang="en-US" sz="1600" smtClean="0">
                <a:solidFill>
                  <a:srgbClr val="002060"/>
                </a:solidFill>
              </a:rPr>
              <a:t>Great advantage of a TPC: The only material that is in the way of the particles is gas </a:t>
            </a:r>
            <a:r>
              <a:rPr lang="en-US" sz="1600" smtClean="0">
                <a:solidFill>
                  <a:srgbClr val="002060"/>
                </a:solidFill>
                <a:sym typeface="Wingdings" charset="0"/>
              </a:rPr>
              <a:t> very low multiple scattering  very good momentum resolution down to low momenta !</a:t>
            </a:r>
            <a:endParaRPr lang="en-US" sz="1600" smtClean="0">
              <a:solidFill>
                <a:srgbClr val="002060"/>
              </a:solidFill>
            </a:endParaRPr>
          </a:p>
        </p:txBody>
      </p:sp>
    </p:spTree>
    <p:extLst>
      <p:ext uri="{BB962C8B-B14F-4D97-AF65-F5344CB8AC3E}">
        <p14:creationId xmlns:p14="http://schemas.microsoft.com/office/powerpoint/2010/main" val="351043480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752600"/>
            <a:ext cx="6096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pic>
      <p:sp>
        <p:nvSpPr>
          <p:cNvPr id="4100" name="Rectangle 6"/>
          <p:cNvSpPr>
            <a:spLocks noChangeArrowheads="1"/>
          </p:cNvSpPr>
          <p:nvPr/>
        </p:nvSpPr>
        <p:spPr bwMode="auto">
          <a:xfrm>
            <a:off x="228600" y="1905000"/>
            <a:ext cx="41148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marL="342900" indent="-342900" eaLnBrk="1" hangingPunct="1">
              <a:lnSpc>
                <a:spcPct val="100000"/>
              </a:lnSpc>
              <a:spcBef>
                <a:spcPct val="20000"/>
              </a:spcBef>
              <a:buClrTx/>
              <a:buSzTx/>
              <a:buFontTx/>
              <a:buChar char="•"/>
            </a:pPr>
            <a:r>
              <a:rPr lang="en-US" sz="1800" smtClean="0">
                <a:solidFill>
                  <a:srgbClr val="002060"/>
                </a:solidFill>
                <a:latin typeface="Arial" charset="0"/>
                <a:ea typeface="ＭＳ Ｐゴシック" charset="0"/>
              </a:rPr>
              <a:t>Gas Ne/ CO</a:t>
            </a:r>
            <a:r>
              <a:rPr lang="en-US" sz="1800" baseline="-25000" smtClean="0">
                <a:solidFill>
                  <a:srgbClr val="002060"/>
                </a:solidFill>
                <a:latin typeface="Arial" charset="0"/>
                <a:ea typeface="ＭＳ Ｐゴシック" charset="0"/>
              </a:rPr>
              <a:t>2 </a:t>
            </a:r>
            <a:r>
              <a:rPr lang="en-US" sz="1800" smtClean="0">
                <a:solidFill>
                  <a:srgbClr val="002060"/>
                </a:solidFill>
                <a:latin typeface="Arial" charset="0"/>
                <a:ea typeface="ＭＳ Ｐゴシック" charset="0"/>
              </a:rPr>
              <a:t> 90/10%</a:t>
            </a:r>
            <a:endParaRPr lang="en-US" sz="1800" baseline="-25000" smtClean="0">
              <a:solidFill>
                <a:srgbClr val="002060"/>
              </a:solidFill>
              <a:latin typeface="Arial" charset="0"/>
              <a:ea typeface="ＭＳ Ｐゴシック" charset="0"/>
            </a:endParaRPr>
          </a:p>
          <a:p>
            <a:pPr marL="342900" indent="-342900" eaLnBrk="1" hangingPunct="1">
              <a:lnSpc>
                <a:spcPct val="100000"/>
              </a:lnSpc>
              <a:spcBef>
                <a:spcPct val="20000"/>
              </a:spcBef>
              <a:buClrTx/>
              <a:buSzTx/>
              <a:buFontTx/>
              <a:buChar char="•"/>
            </a:pPr>
            <a:r>
              <a:rPr lang="en-US" sz="1800" smtClean="0">
                <a:solidFill>
                  <a:srgbClr val="009900"/>
                </a:solidFill>
                <a:latin typeface="Arial" charset="0"/>
                <a:ea typeface="ＭＳ Ｐゴシック" charset="0"/>
              </a:rPr>
              <a:t>Field  400V/cm</a:t>
            </a:r>
          </a:p>
          <a:p>
            <a:pPr marL="342900" indent="-342900" eaLnBrk="1" hangingPunct="1">
              <a:lnSpc>
                <a:spcPct val="100000"/>
              </a:lnSpc>
              <a:spcBef>
                <a:spcPct val="20000"/>
              </a:spcBef>
              <a:buClrTx/>
              <a:buSzTx/>
              <a:buFontTx/>
              <a:buChar char="•"/>
            </a:pPr>
            <a:r>
              <a:rPr lang="en-US" sz="1800" smtClean="0">
                <a:solidFill>
                  <a:srgbClr val="002060"/>
                </a:solidFill>
                <a:latin typeface="Arial" charset="0"/>
                <a:ea typeface="ＭＳ Ｐゴシック" charset="0"/>
              </a:rPr>
              <a:t>Gas gain &gt;10</a:t>
            </a:r>
            <a:r>
              <a:rPr lang="en-US" sz="1800" baseline="30000" smtClean="0">
                <a:solidFill>
                  <a:srgbClr val="002060"/>
                </a:solidFill>
                <a:latin typeface="Arial" charset="0"/>
                <a:ea typeface="ＭＳ Ｐゴシック" charset="0"/>
              </a:rPr>
              <a:t>4</a:t>
            </a:r>
          </a:p>
          <a:p>
            <a:pPr marL="342900" indent="-342900" eaLnBrk="1" hangingPunct="1">
              <a:lnSpc>
                <a:spcPct val="100000"/>
              </a:lnSpc>
              <a:spcBef>
                <a:spcPct val="20000"/>
              </a:spcBef>
              <a:buClrTx/>
              <a:buSzTx/>
              <a:buFontTx/>
              <a:buChar char="•"/>
            </a:pPr>
            <a:r>
              <a:rPr lang="en-US" sz="1800" smtClean="0">
                <a:solidFill>
                  <a:srgbClr val="009900"/>
                </a:solidFill>
                <a:latin typeface="Arial" charset="0"/>
                <a:ea typeface="ＭＳ Ｐゴシック" charset="0"/>
              </a:rPr>
              <a:t>Position resolution </a:t>
            </a:r>
            <a:r>
              <a:rPr lang="en-US" sz="1800" smtClean="0">
                <a:solidFill>
                  <a:srgbClr val="009900"/>
                </a:solidFill>
                <a:latin typeface="Symbol" charset="0"/>
                <a:ea typeface="ＭＳ Ｐゴシック" charset="0"/>
              </a:rPr>
              <a:t>s</a:t>
            </a:r>
            <a:r>
              <a:rPr lang="en-US" sz="1800" smtClean="0">
                <a:solidFill>
                  <a:srgbClr val="009900"/>
                </a:solidFill>
                <a:latin typeface="Arial" charset="0"/>
                <a:ea typeface="ＭＳ Ｐゴシック" charset="0"/>
              </a:rPr>
              <a:t>= 0.25mm</a:t>
            </a:r>
          </a:p>
          <a:p>
            <a:pPr marL="342900" indent="-342900" eaLnBrk="1" hangingPunct="1">
              <a:lnSpc>
                <a:spcPct val="100000"/>
              </a:lnSpc>
              <a:spcBef>
                <a:spcPct val="20000"/>
              </a:spcBef>
              <a:buClrTx/>
              <a:buSzTx/>
              <a:buFontTx/>
              <a:buChar char="•"/>
            </a:pPr>
            <a:r>
              <a:rPr lang="en-US" sz="1800" smtClean="0">
                <a:solidFill>
                  <a:srgbClr val="002060"/>
                </a:solidFill>
                <a:latin typeface="Arial" charset="0"/>
                <a:ea typeface="ＭＳ Ｐゴシック" charset="0"/>
              </a:rPr>
              <a:t>Diffusion: </a:t>
            </a:r>
            <a:r>
              <a:rPr lang="en-US" sz="1800" smtClean="0">
                <a:solidFill>
                  <a:srgbClr val="002060"/>
                </a:solidFill>
                <a:latin typeface="Symbol" charset="0"/>
                <a:ea typeface="ＭＳ Ｐゴシック" charset="0"/>
              </a:rPr>
              <a:t>s</a:t>
            </a:r>
            <a:r>
              <a:rPr lang="en-US" sz="1800" baseline="-25000" smtClean="0">
                <a:solidFill>
                  <a:srgbClr val="002060"/>
                </a:solidFill>
                <a:latin typeface="Arial" charset="0"/>
                <a:ea typeface="ＭＳ Ｐゴシック" charset="0"/>
              </a:rPr>
              <a:t>t</a:t>
            </a:r>
            <a:r>
              <a:rPr lang="en-US" sz="1800" smtClean="0">
                <a:solidFill>
                  <a:srgbClr val="002060"/>
                </a:solidFill>
                <a:latin typeface="Arial" charset="0"/>
                <a:ea typeface="ＭＳ Ｐゴシック" charset="0"/>
              </a:rPr>
              <a:t>= 250</a:t>
            </a:r>
            <a:r>
              <a:rPr lang="en-US" sz="1800" smtClean="0">
                <a:solidFill>
                  <a:srgbClr val="002060"/>
                </a:solidFill>
                <a:latin typeface="Symbol" charset="0"/>
                <a:ea typeface="ＭＳ Ｐゴシック" charset="0"/>
              </a:rPr>
              <a:t>m</a:t>
            </a:r>
            <a:r>
              <a:rPr lang="en-US" sz="1800" smtClean="0">
                <a:solidFill>
                  <a:srgbClr val="002060"/>
                </a:solidFill>
                <a:latin typeface="Arial" charset="0"/>
                <a:ea typeface="ＭＳ Ｐゴシック" charset="0"/>
              </a:rPr>
              <a:t>m</a:t>
            </a:r>
          </a:p>
          <a:p>
            <a:pPr marL="342900" indent="-342900" eaLnBrk="1" hangingPunct="1">
              <a:lnSpc>
                <a:spcPct val="100000"/>
              </a:lnSpc>
              <a:spcBef>
                <a:spcPct val="20000"/>
              </a:spcBef>
              <a:buClrTx/>
              <a:buSzTx/>
              <a:buFontTx/>
              <a:buChar char="•"/>
            </a:pPr>
            <a:r>
              <a:rPr lang="en-US" sz="1800" smtClean="0">
                <a:solidFill>
                  <a:srgbClr val="009900"/>
                </a:solidFill>
                <a:latin typeface="Arial" charset="0"/>
                <a:ea typeface="ＭＳ Ｐゴシック" charset="0"/>
              </a:rPr>
              <a:t>Pads inside: 4x7.5mm</a:t>
            </a:r>
          </a:p>
          <a:p>
            <a:pPr marL="342900" indent="-342900" eaLnBrk="1" hangingPunct="1">
              <a:lnSpc>
                <a:spcPct val="100000"/>
              </a:lnSpc>
              <a:spcBef>
                <a:spcPct val="20000"/>
              </a:spcBef>
              <a:buClrTx/>
              <a:buSzTx/>
              <a:buFontTx/>
              <a:buChar char="•"/>
            </a:pPr>
            <a:r>
              <a:rPr lang="en-US" sz="1800" smtClean="0">
                <a:solidFill>
                  <a:srgbClr val="002060"/>
                </a:solidFill>
                <a:latin typeface="Arial" charset="0"/>
                <a:ea typeface="ＭＳ Ｐゴシック" charset="0"/>
              </a:rPr>
              <a:t>Pads outside: 6x15mm</a:t>
            </a:r>
          </a:p>
          <a:p>
            <a:pPr marL="342900" indent="-342900" eaLnBrk="1" hangingPunct="1">
              <a:lnSpc>
                <a:spcPct val="100000"/>
              </a:lnSpc>
              <a:spcBef>
                <a:spcPct val="20000"/>
              </a:spcBef>
              <a:buClrTx/>
              <a:buSzTx/>
              <a:buFontTx/>
              <a:buChar char="•"/>
            </a:pPr>
            <a:r>
              <a:rPr lang="en-US" sz="1800" smtClean="0">
                <a:solidFill>
                  <a:srgbClr val="009900"/>
                </a:solidFill>
                <a:latin typeface="Arial" charset="0"/>
                <a:ea typeface="ＭＳ Ｐゴシック" charset="0"/>
              </a:rPr>
              <a:t>B-field: 0.5T</a:t>
            </a:r>
            <a:endParaRPr lang="en-US" sz="1800" baseline="30000" smtClean="0">
              <a:solidFill>
                <a:srgbClr val="009900"/>
              </a:solidFill>
              <a:latin typeface="Arial" charset="0"/>
              <a:ea typeface="ＭＳ Ｐゴシック" charset="0"/>
            </a:endParaRPr>
          </a:p>
          <a:p>
            <a:pPr marL="742950" lvl="1" indent="-285750" eaLnBrk="1" hangingPunct="1">
              <a:spcBef>
                <a:spcPct val="20000"/>
              </a:spcBef>
              <a:buClrTx/>
              <a:buSzTx/>
              <a:buFontTx/>
              <a:buNone/>
            </a:pPr>
            <a:endParaRPr lang="en-US" sz="1800" smtClean="0">
              <a:solidFill>
                <a:srgbClr val="009900"/>
              </a:solidFill>
              <a:latin typeface="Arial" charset="0"/>
              <a:ea typeface="ＭＳ Ｐゴシック" charset="0"/>
            </a:endParaRPr>
          </a:p>
        </p:txBody>
      </p:sp>
      <p:graphicFrame>
        <p:nvGraphicFramePr>
          <p:cNvPr id="4098" name="Object 7"/>
          <p:cNvGraphicFramePr>
            <a:graphicFrameLocks noChangeAspect="1"/>
          </p:cNvGraphicFramePr>
          <p:nvPr/>
        </p:nvGraphicFramePr>
        <p:xfrm>
          <a:off x="2895600" y="3200400"/>
          <a:ext cx="739775" cy="357188"/>
        </p:xfrm>
        <a:graphic>
          <a:graphicData uri="http://schemas.openxmlformats.org/presentationml/2006/ole">
            <mc:AlternateContent xmlns:mc="http://schemas.openxmlformats.org/markup-compatibility/2006">
              <mc:Choice xmlns:v="urn:schemas-microsoft-com:vml" Requires="v">
                <p:oleObj spid="_x0000_s160793" name="Equation" r:id="rId4" imgW="342720" imgH="228600" progId="Equation.3">
                  <p:embed/>
                </p:oleObj>
              </mc:Choice>
              <mc:Fallback>
                <p:oleObj name="Equation" r:id="rId4" imgW="34272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3200400"/>
                        <a:ext cx="739775" cy="357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1" name="Footer Placeholder 7"/>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4102"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0614146-FB57-FA47-9DE2-6D193371BC4A}" type="slidenum">
              <a:rPr lang="en-US">
                <a:solidFill>
                  <a:srgbClr val="000000"/>
                </a:solidFill>
              </a:rPr>
              <a:pPr eaLnBrk="1" hangingPunct="1"/>
              <a:t>29</a:t>
            </a:fld>
            <a:endParaRPr lang="en-US">
              <a:solidFill>
                <a:srgbClr val="000000"/>
              </a:solidFill>
            </a:endParaRPr>
          </a:p>
        </p:txBody>
      </p:sp>
      <p:sp>
        <p:nvSpPr>
          <p:cNvPr id="4103" name="Rectangle 6"/>
          <p:cNvSpPr>
            <a:spLocks noChangeArrowheads="1"/>
          </p:cNvSpPr>
          <p:nvPr/>
        </p:nvSpPr>
        <p:spPr bwMode="auto">
          <a:xfrm>
            <a:off x="762000" y="0"/>
            <a:ext cx="77724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ALICE TPC: Detector Parameters</a:t>
            </a:r>
          </a:p>
        </p:txBody>
      </p:sp>
    </p:spTree>
    <p:extLst>
      <p:ext uri="{BB962C8B-B14F-4D97-AF65-F5344CB8AC3E}">
        <p14:creationId xmlns:p14="http://schemas.microsoft.com/office/powerpoint/2010/main" val="175663115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
          <p:cNvSpPr>
            <a:spLocks noChangeArrowheads="1"/>
          </p:cNvSpPr>
          <p:nvPr/>
        </p:nvSpPr>
        <p:spPr bwMode="auto">
          <a:xfrm>
            <a:off x="533400" y="2819400"/>
            <a:ext cx="6096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2400" smtClean="0">
                <a:solidFill>
                  <a:srgbClr val="FF0000"/>
                </a:solidFill>
                <a:latin typeface="Arial" charset="0"/>
                <a:ea typeface="ＭＳ Ｐゴシック" charset="0"/>
              </a:rPr>
              <a:t>Detectors based on registration of excited Atoms </a:t>
            </a:r>
            <a:r>
              <a:rPr lang="en-US" sz="2400" smtClean="0">
                <a:solidFill>
                  <a:srgbClr val="FF0000"/>
                </a:solidFill>
                <a:latin typeface="Arial" charset="0"/>
                <a:ea typeface="ＭＳ Ｐゴシック" charset="0"/>
                <a:sym typeface="Wingdings" charset="0"/>
              </a:rPr>
              <a:t> Scintillators</a:t>
            </a:r>
            <a:endParaRPr lang="en-US" sz="2400" smtClean="0">
              <a:solidFill>
                <a:srgbClr val="FF0000"/>
              </a:solidFill>
              <a:latin typeface="Arial" charset="0"/>
              <a:ea typeface="ＭＳ Ｐゴシック" charset="0"/>
            </a:endParaRPr>
          </a:p>
        </p:txBody>
      </p:sp>
      <p:pic>
        <p:nvPicPr>
          <p:cNvPr id="10243" name="Picture 4" descr="http://www.detectors.saint-gobain.com/Media/Images/S0000000000000001004/Organics-mixed-pictur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3505200"/>
            <a:ext cx="2590800" cy="298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6" descr="http://www.detectors.saint-gobain.com/Media/Images/S0000000000000001004/crystals-bubbl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903663"/>
            <a:ext cx="3124200" cy="246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8" descr="http://www.detectors.saint-gobain.com/Media/Images/S0000000000000001004/fib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52400"/>
            <a:ext cx="3871913"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BC7854B-5FF3-FA46-9586-CA82E56668C0}" type="slidenum">
              <a:rPr lang="en-US">
                <a:solidFill>
                  <a:srgbClr val="000000"/>
                </a:solidFill>
              </a:rPr>
              <a:pPr eaLnBrk="1" hangingPunct="1"/>
              <a:t>3</a:t>
            </a:fld>
            <a:endParaRPr lang="en-US">
              <a:solidFill>
                <a:srgbClr val="000000"/>
              </a:solidFill>
            </a:endParaRPr>
          </a:p>
        </p:txBody>
      </p:sp>
      <p:sp>
        <p:nvSpPr>
          <p:cNvPr id="10247"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10248" name="Rectangle 5"/>
          <p:cNvSpPr>
            <a:spLocks noChangeArrowheads="1"/>
          </p:cNvSpPr>
          <p:nvPr/>
        </p:nvSpPr>
        <p:spPr bwMode="auto">
          <a:xfrm>
            <a:off x="3200400" y="6581775"/>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200" smtClean="0">
                <a:solidFill>
                  <a:srgbClr val="FF0000"/>
                </a:solidFill>
                <a:latin typeface="Arial" charset="0"/>
                <a:ea typeface="ＭＳ Ｐゴシック" charset="0"/>
              </a:rPr>
              <a:t>Scintillator Detectors</a:t>
            </a:r>
            <a:endParaRPr lang="en-US" sz="1200" b="0" smtClean="0">
              <a:solidFill>
                <a:srgbClr val="FF0000"/>
              </a:solidFill>
              <a:latin typeface="Arial" charset="0"/>
              <a:ea typeface="ＭＳ Ｐゴシック" charset="0"/>
            </a:endParaRPr>
          </a:p>
        </p:txBody>
      </p:sp>
      <p:pic>
        <p:nvPicPr>
          <p:cNvPr id="10249" name="Picture 1" descr="E:\lectures\summer_students_2008\0011014_01-A4-at-144-dpi.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152400"/>
            <a:ext cx="37846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527728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1447800"/>
            <a:ext cx="52578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pic>
      <p:sp>
        <p:nvSpPr>
          <p:cNvPr id="44035" name="Rectangle 6"/>
          <p:cNvSpPr>
            <a:spLocks noChangeArrowheads="1"/>
          </p:cNvSpPr>
          <p:nvPr/>
        </p:nvSpPr>
        <p:spPr bwMode="auto">
          <a:xfrm>
            <a:off x="0" y="0"/>
            <a:ext cx="9144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ALICE TPC: Construction Parameters</a:t>
            </a:r>
          </a:p>
        </p:txBody>
      </p:sp>
      <p:sp>
        <p:nvSpPr>
          <p:cNvPr id="44036" name="Rectangle 7"/>
          <p:cNvSpPr>
            <a:spLocks noChangeArrowheads="1"/>
          </p:cNvSpPr>
          <p:nvPr/>
        </p:nvSpPr>
        <p:spPr bwMode="auto">
          <a:xfrm>
            <a:off x="152400" y="1143000"/>
            <a:ext cx="3886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marL="342900" indent="-342900" eaLnBrk="1" hangingPunct="1">
              <a:lnSpc>
                <a:spcPct val="100000"/>
              </a:lnSpc>
              <a:spcBef>
                <a:spcPct val="20000"/>
              </a:spcBef>
              <a:buClrTx/>
              <a:buSzTx/>
              <a:buFontTx/>
              <a:buChar char="•"/>
            </a:pPr>
            <a:r>
              <a:rPr lang="en-US" sz="1800" smtClean="0">
                <a:solidFill>
                  <a:srgbClr val="002060"/>
                </a:solidFill>
                <a:latin typeface="Arial" charset="0"/>
                <a:ea typeface="ＭＳ Ｐゴシック" charset="0"/>
              </a:rPr>
              <a:t>Largest TPC:</a:t>
            </a:r>
          </a:p>
          <a:p>
            <a:pPr marL="742950" lvl="1" indent="-285750" eaLnBrk="1" hangingPunct="1">
              <a:lnSpc>
                <a:spcPct val="100000"/>
              </a:lnSpc>
              <a:spcBef>
                <a:spcPct val="20000"/>
              </a:spcBef>
              <a:buClrTx/>
              <a:buSzTx/>
              <a:buFontTx/>
              <a:buChar char="–"/>
            </a:pPr>
            <a:r>
              <a:rPr lang="en-US" sz="1800" smtClean="0">
                <a:solidFill>
                  <a:srgbClr val="009900"/>
                </a:solidFill>
                <a:latin typeface="Arial" charset="0"/>
                <a:ea typeface="ＭＳ Ｐゴシック" charset="0"/>
              </a:rPr>
              <a:t>Length 5m</a:t>
            </a:r>
          </a:p>
          <a:p>
            <a:pPr marL="742950" lvl="1" indent="-285750" eaLnBrk="1" hangingPunct="1">
              <a:lnSpc>
                <a:spcPct val="100000"/>
              </a:lnSpc>
              <a:spcBef>
                <a:spcPct val="20000"/>
              </a:spcBef>
              <a:buClrTx/>
              <a:buSzTx/>
              <a:buFontTx/>
              <a:buChar char="–"/>
            </a:pPr>
            <a:r>
              <a:rPr lang="en-US" sz="1800" smtClean="0">
                <a:solidFill>
                  <a:srgbClr val="009900"/>
                </a:solidFill>
                <a:latin typeface="Arial" charset="0"/>
                <a:ea typeface="ＭＳ Ｐゴシック" charset="0"/>
              </a:rPr>
              <a:t>Diameter 5m</a:t>
            </a:r>
          </a:p>
          <a:p>
            <a:pPr marL="742950" lvl="1" indent="-285750" eaLnBrk="1" hangingPunct="1">
              <a:lnSpc>
                <a:spcPct val="100000"/>
              </a:lnSpc>
              <a:spcBef>
                <a:spcPct val="20000"/>
              </a:spcBef>
              <a:buClrTx/>
              <a:buSzTx/>
              <a:buFontTx/>
              <a:buChar char="–"/>
            </a:pPr>
            <a:r>
              <a:rPr lang="en-US" sz="1800" smtClean="0">
                <a:solidFill>
                  <a:srgbClr val="009900"/>
                </a:solidFill>
                <a:latin typeface="Arial" charset="0"/>
                <a:ea typeface="ＭＳ Ｐゴシック" charset="0"/>
              </a:rPr>
              <a:t>Volume 88m</a:t>
            </a:r>
            <a:r>
              <a:rPr lang="en-US" sz="1800" baseline="30000" smtClean="0">
                <a:solidFill>
                  <a:srgbClr val="009900"/>
                </a:solidFill>
                <a:latin typeface="Arial" charset="0"/>
                <a:ea typeface="ＭＳ Ｐゴシック" charset="0"/>
              </a:rPr>
              <a:t>3</a:t>
            </a:r>
          </a:p>
          <a:p>
            <a:pPr marL="742950" lvl="1" indent="-285750" eaLnBrk="1" hangingPunct="1">
              <a:lnSpc>
                <a:spcPct val="100000"/>
              </a:lnSpc>
              <a:spcBef>
                <a:spcPct val="20000"/>
              </a:spcBef>
              <a:buClrTx/>
              <a:buSzTx/>
              <a:buFontTx/>
              <a:buChar char="–"/>
            </a:pPr>
            <a:r>
              <a:rPr lang="en-US" sz="1800" smtClean="0">
                <a:solidFill>
                  <a:srgbClr val="009900"/>
                </a:solidFill>
                <a:latin typeface="Arial" charset="0"/>
                <a:ea typeface="ＭＳ Ｐゴシック" charset="0"/>
              </a:rPr>
              <a:t>Detector area 32m</a:t>
            </a:r>
            <a:r>
              <a:rPr lang="en-US" sz="1800" baseline="30000" smtClean="0">
                <a:solidFill>
                  <a:srgbClr val="009900"/>
                </a:solidFill>
                <a:latin typeface="Arial" charset="0"/>
                <a:ea typeface="ＭＳ Ｐゴシック" charset="0"/>
              </a:rPr>
              <a:t>2</a:t>
            </a:r>
            <a:endParaRPr lang="en-US" sz="1800" smtClean="0">
              <a:solidFill>
                <a:srgbClr val="009900"/>
              </a:solidFill>
              <a:latin typeface="Arial" charset="0"/>
              <a:ea typeface="ＭＳ Ｐゴシック" charset="0"/>
            </a:endParaRPr>
          </a:p>
          <a:p>
            <a:pPr marL="742950" lvl="1" indent="-285750" eaLnBrk="1" hangingPunct="1">
              <a:lnSpc>
                <a:spcPct val="100000"/>
              </a:lnSpc>
              <a:spcBef>
                <a:spcPct val="20000"/>
              </a:spcBef>
              <a:buClrTx/>
              <a:buSzTx/>
              <a:buFontTx/>
              <a:buChar char="–"/>
            </a:pPr>
            <a:r>
              <a:rPr lang="en-US" sz="1800" smtClean="0">
                <a:solidFill>
                  <a:srgbClr val="009900"/>
                </a:solidFill>
                <a:latin typeface="Arial" charset="0"/>
                <a:ea typeface="ＭＳ Ｐゴシック" charset="0"/>
              </a:rPr>
              <a:t>Channels ~570 000</a:t>
            </a:r>
          </a:p>
          <a:p>
            <a:pPr marL="742950" lvl="1" indent="-285750" eaLnBrk="1" hangingPunct="1">
              <a:lnSpc>
                <a:spcPct val="100000"/>
              </a:lnSpc>
              <a:spcBef>
                <a:spcPct val="20000"/>
              </a:spcBef>
              <a:buClrTx/>
              <a:buSzTx/>
              <a:buFontTx/>
              <a:buChar char="–"/>
            </a:pPr>
            <a:endParaRPr lang="en-US" sz="1800" baseline="30000" smtClean="0">
              <a:solidFill>
                <a:srgbClr val="009900"/>
              </a:solidFill>
              <a:latin typeface="Arial" charset="0"/>
              <a:ea typeface="ＭＳ Ｐゴシック" charset="0"/>
            </a:endParaRPr>
          </a:p>
          <a:p>
            <a:pPr marL="342900" indent="-342900" eaLnBrk="1" hangingPunct="1">
              <a:lnSpc>
                <a:spcPct val="100000"/>
              </a:lnSpc>
              <a:spcBef>
                <a:spcPct val="20000"/>
              </a:spcBef>
              <a:buClrTx/>
              <a:buSzTx/>
              <a:buFontTx/>
              <a:buChar char="•"/>
            </a:pPr>
            <a:r>
              <a:rPr lang="en-US" sz="1800" smtClean="0">
                <a:solidFill>
                  <a:srgbClr val="002060"/>
                </a:solidFill>
                <a:latin typeface="Arial" charset="0"/>
                <a:ea typeface="ＭＳ Ｐゴシック" charset="0"/>
              </a:rPr>
              <a:t>High Voltage:</a:t>
            </a:r>
          </a:p>
          <a:p>
            <a:pPr marL="742950" lvl="1" indent="-285750" eaLnBrk="1" hangingPunct="1">
              <a:lnSpc>
                <a:spcPct val="100000"/>
              </a:lnSpc>
              <a:spcBef>
                <a:spcPct val="20000"/>
              </a:spcBef>
              <a:buClrTx/>
              <a:buSzTx/>
              <a:buFontTx/>
              <a:buChar char="–"/>
            </a:pPr>
            <a:r>
              <a:rPr lang="en-US" sz="1800" smtClean="0">
                <a:solidFill>
                  <a:srgbClr val="009900"/>
                </a:solidFill>
                <a:latin typeface="Arial" charset="0"/>
                <a:ea typeface="ＭＳ Ｐゴシック" charset="0"/>
              </a:rPr>
              <a:t>Cathode -100kV </a:t>
            </a:r>
          </a:p>
          <a:p>
            <a:pPr marL="742950" lvl="1" indent="-285750" eaLnBrk="1" hangingPunct="1">
              <a:lnSpc>
                <a:spcPct val="100000"/>
              </a:lnSpc>
              <a:spcBef>
                <a:spcPct val="20000"/>
              </a:spcBef>
              <a:buClrTx/>
              <a:buSzTx/>
              <a:buFontTx/>
              <a:buChar char="–"/>
            </a:pPr>
            <a:endParaRPr lang="en-US" sz="1800" smtClean="0">
              <a:solidFill>
                <a:srgbClr val="009900"/>
              </a:solidFill>
              <a:latin typeface="Arial" charset="0"/>
              <a:ea typeface="ＭＳ Ｐゴシック" charset="0"/>
            </a:endParaRPr>
          </a:p>
          <a:p>
            <a:pPr marL="342900" indent="-342900" eaLnBrk="1" hangingPunct="1">
              <a:lnSpc>
                <a:spcPct val="100000"/>
              </a:lnSpc>
              <a:spcBef>
                <a:spcPct val="20000"/>
              </a:spcBef>
              <a:buClrTx/>
              <a:buSzTx/>
              <a:buFontTx/>
              <a:buChar char="•"/>
            </a:pPr>
            <a:r>
              <a:rPr lang="en-US" sz="1800" smtClean="0">
                <a:solidFill>
                  <a:srgbClr val="002060"/>
                </a:solidFill>
                <a:latin typeface="Arial" charset="0"/>
                <a:ea typeface="ＭＳ Ｐゴシック" charset="0"/>
              </a:rPr>
              <a:t>Material X</a:t>
            </a:r>
            <a:r>
              <a:rPr lang="en-US" sz="1800" baseline="-25000" smtClean="0">
                <a:solidFill>
                  <a:srgbClr val="002060"/>
                </a:solidFill>
                <a:latin typeface="Arial" charset="0"/>
                <a:ea typeface="ＭＳ Ｐゴシック" charset="0"/>
              </a:rPr>
              <a:t>0</a:t>
            </a:r>
          </a:p>
          <a:p>
            <a:pPr marL="742950" lvl="1" indent="-285750" eaLnBrk="1" hangingPunct="1">
              <a:lnSpc>
                <a:spcPct val="100000"/>
              </a:lnSpc>
              <a:spcBef>
                <a:spcPct val="20000"/>
              </a:spcBef>
              <a:buClrTx/>
              <a:buSzTx/>
              <a:buFontTx/>
              <a:buChar char="–"/>
            </a:pPr>
            <a:r>
              <a:rPr lang="en-US" sz="1800" smtClean="0">
                <a:solidFill>
                  <a:srgbClr val="009900"/>
                </a:solidFill>
                <a:latin typeface="Arial" charset="0"/>
                <a:ea typeface="ＭＳ Ｐゴシック" charset="0"/>
              </a:rPr>
              <a:t>Cylinder from composite materials  from airplane industry (X</a:t>
            </a:r>
            <a:r>
              <a:rPr lang="en-US" sz="1800" baseline="-25000" smtClean="0">
                <a:solidFill>
                  <a:srgbClr val="009900"/>
                </a:solidFill>
                <a:latin typeface="Arial" charset="0"/>
                <a:ea typeface="ＭＳ Ｐゴシック" charset="0"/>
              </a:rPr>
              <a:t>0</a:t>
            </a:r>
            <a:r>
              <a:rPr lang="en-US" sz="1800" smtClean="0">
                <a:solidFill>
                  <a:srgbClr val="009900"/>
                </a:solidFill>
                <a:latin typeface="Arial" charset="0"/>
                <a:ea typeface="ＭＳ Ｐゴシック" charset="0"/>
              </a:rPr>
              <a:t>= ~3%)</a:t>
            </a:r>
            <a:endParaRPr lang="en-US" sz="2800" b="0" smtClean="0">
              <a:solidFill>
                <a:srgbClr val="000000"/>
              </a:solidFill>
              <a:latin typeface="Arial" charset="0"/>
              <a:ea typeface="ＭＳ Ｐゴシック" charset="0"/>
            </a:endParaRPr>
          </a:p>
        </p:txBody>
      </p:sp>
      <p:sp>
        <p:nvSpPr>
          <p:cNvPr id="44037"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4403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B3E2B5B-7FE3-CC4A-90E4-20AD87CB653D}" type="slidenum">
              <a:rPr lang="en-US">
                <a:solidFill>
                  <a:srgbClr val="000000"/>
                </a:solidFill>
              </a:rPr>
              <a:pPr eaLnBrk="1" hangingPunct="1"/>
              <a:t>30</a:t>
            </a:fld>
            <a:endParaRPr lang="en-US">
              <a:solidFill>
                <a:srgbClr val="000000"/>
              </a:solidFill>
            </a:endParaRPr>
          </a:p>
        </p:txBody>
      </p:sp>
    </p:spTree>
    <p:extLst>
      <p:ext uri="{BB962C8B-B14F-4D97-AF65-F5344CB8AC3E}">
        <p14:creationId xmlns:p14="http://schemas.microsoft.com/office/powerpoint/2010/main" val="48540353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0" y="-552450"/>
            <a:ext cx="91440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nchor="b"/>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ALICE TPC:  Pictures of the Construction</a:t>
            </a:r>
          </a:p>
        </p:txBody>
      </p:sp>
      <p:pic>
        <p:nvPicPr>
          <p:cNvPr id="450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 y="1371600"/>
            <a:ext cx="38862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pic>
      <p:pic>
        <p:nvPicPr>
          <p:cNvPr id="450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137160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pic>
      <p:pic>
        <p:nvPicPr>
          <p:cNvPr id="4506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4343400"/>
            <a:ext cx="3841750" cy="187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pic>
      <p:sp>
        <p:nvSpPr>
          <p:cNvPr id="45062" name="Rectangle 6"/>
          <p:cNvSpPr>
            <a:spLocks noChangeArrowheads="1"/>
          </p:cNvSpPr>
          <p:nvPr/>
        </p:nvSpPr>
        <p:spPr bwMode="auto">
          <a:xfrm>
            <a:off x="304800" y="914400"/>
            <a:ext cx="7620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marL="342900" indent="-342900" eaLnBrk="1" hangingPunct="1">
              <a:spcBef>
                <a:spcPct val="20000"/>
              </a:spcBef>
              <a:buClrTx/>
              <a:buSzTx/>
              <a:buFontTx/>
              <a:buNone/>
            </a:pPr>
            <a:r>
              <a:rPr lang="en-US" sz="1800" smtClean="0">
                <a:solidFill>
                  <a:srgbClr val="002060"/>
                </a:solidFill>
                <a:latin typeface="Arial" charset="0"/>
                <a:ea typeface="ＭＳ Ｐゴシック" charset="0"/>
              </a:rPr>
              <a:t>Precision in z: 250</a:t>
            </a:r>
            <a:r>
              <a:rPr lang="en-US" sz="1800" smtClean="0">
                <a:solidFill>
                  <a:srgbClr val="002060"/>
                </a:solidFill>
                <a:latin typeface="Symbol" charset="0"/>
                <a:ea typeface="ＭＳ Ｐゴシック" charset="0"/>
              </a:rPr>
              <a:t>m</a:t>
            </a:r>
            <a:r>
              <a:rPr lang="en-US" sz="1800" smtClean="0">
                <a:solidFill>
                  <a:srgbClr val="002060"/>
                </a:solidFill>
                <a:latin typeface="Arial" charset="0"/>
                <a:ea typeface="ＭＳ Ｐゴシック" charset="0"/>
              </a:rPr>
              <a:t>m 		 	End plates 250</a:t>
            </a:r>
            <a:r>
              <a:rPr lang="en-US" sz="1800" smtClean="0">
                <a:solidFill>
                  <a:srgbClr val="002060"/>
                </a:solidFill>
                <a:latin typeface="Symbol" charset="0"/>
                <a:ea typeface="ＭＳ Ｐゴシック" charset="0"/>
              </a:rPr>
              <a:t>m</a:t>
            </a:r>
            <a:r>
              <a:rPr lang="en-US" sz="1800" smtClean="0">
                <a:solidFill>
                  <a:srgbClr val="002060"/>
                </a:solidFill>
                <a:latin typeface="Arial" charset="0"/>
                <a:ea typeface="ＭＳ Ｐゴシック" charset="0"/>
              </a:rPr>
              <a:t>m</a:t>
            </a:r>
          </a:p>
          <a:p>
            <a:pPr marL="342900" indent="-342900" eaLnBrk="1" hangingPunct="1">
              <a:spcBef>
                <a:spcPct val="20000"/>
              </a:spcBef>
              <a:buClrTx/>
              <a:buSzTx/>
              <a:buFontTx/>
              <a:buNone/>
            </a:pPr>
            <a:endParaRPr lang="en-US" sz="1800" smtClean="0">
              <a:solidFill>
                <a:srgbClr val="002060"/>
              </a:solidFill>
              <a:latin typeface="Arial" charset="0"/>
              <a:ea typeface="ＭＳ Ｐゴシック" charset="0"/>
            </a:endParaRPr>
          </a:p>
        </p:txBody>
      </p:sp>
      <p:sp>
        <p:nvSpPr>
          <p:cNvPr id="45063" name="Rectangle 7"/>
          <p:cNvSpPr>
            <a:spLocks noChangeArrowheads="1"/>
          </p:cNvSpPr>
          <p:nvPr/>
        </p:nvSpPr>
        <p:spPr bwMode="auto">
          <a:xfrm>
            <a:off x="4495800" y="6324600"/>
            <a:ext cx="2667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8" tIns="44450" rIns="90488" bIns="44450"/>
          <a:lstStyle/>
          <a:p>
            <a:pPr marL="342900" indent="-342900" eaLnBrk="1" hangingPunct="1">
              <a:spcBef>
                <a:spcPct val="20000"/>
              </a:spcBef>
              <a:buClrTx/>
              <a:buSzTx/>
              <a:buFontTx/>
              <a:buNone/>
            </a:pPr>
            <a:r>
              <a:rPr lang="en-US" sz="1800" smtClean="0">
                <a:solidFill>
                  <a:srgbClr val="009900"/>
                </a:solidFill>
                <a:latin typeface="Arial" charset="0"/>
                <a:ea typeface="ＭＳ Ｐゴシック" charset="0"/>
              </a:rPr>
              <a:t>Wire chamber: 40</a:t>
            </a:r>
            <a:r>
              <a:rPr lang="en-US" sz="1800" smtClean="0">
                <a:solidFill>
                  <a:srgbClr val="009900"/>
                </a:solidFill>
                <a:latin typeface="Symbol" charset="0"/>
                <a:ea typeface="ＭＳ Ｐゴシック" charset="0"/>
              </a:rPr>
              <a:t>m</a:t>
            </a:r>
            <a:r>
              <a:rPr lang="en-US" sz="1800" smtClean="0">
                <a:solidFill>
                  <a:srgbClr val="009900"/>
                </a:solidFill>
                <a:latin typeface="Arial" charset="0"/>
                <a:ea typeface="ＭＳ Ｐゴシック" charset="0"/>
              </a:rPr>
              <a:t>m</a:t>
            </a:r>
          </a:p>
        </p:txBody>
      </p:sp>
      <p:sp>
        <p:nvSpPr>
          <p:cNvPr id="45064" name="Footer Placeholder 10"/>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45065" name="Slide Number Placeholder 9"/>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9472617-47F4-5346-8E1C-3A1890494F61}" type="slidenum">
              <a:rPr lang="en-US">
                <a:solidFill>
                  <a:srgbClr val="000000"/>
                </a:solidFill>
              </a:rPr>
              <a:pPr eaLnBrk="1" hangingPunct="1"/>
              <a:t>31</a:t>
            </a:fld>
            <a:endParaRPr lang="en-US">
              <a:solidFill>
                <a:srgbClr val="000000"/>
              </a:solidFill>
            </a:endParaRPr>
          </a:p>
        </p:txBody>
      </p:sp>
    </p:spTree>
    <p:extLst>
      <p:ext uri="{BB962C8B-B14F-4D97-AF65-F5344CB8AC3E}">
        <p14:creationId xmlns:p14="http://schemas.microsoft.com/office/powerpoint/2010/main" val="42199700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descr="120-2027_IM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39624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3" name="Picture 6" descr="120-2030_IM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28600"/>
            <a:ext cx="39624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4" name="Picture 7" descr="120-2031_IM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3429000"/>
            <a:ext cx="4267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Text Box 8"/>
          <p:cNvSpPr txBox="1">
            <a:spLocks noChangeArrowheads="1"/>
          </p:cNvSpPr>
          <p:nvPr/>
        </p:nvSpPr>
        <p:spPr bwMode="auto">
          <a:xfrm>
            <a:off x="152400" y="3581400"/>
            <a:ext cx="2903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smtClean="0">
                <a:solidFill>
                  <a:srgbClr val="FF0000"/>
                </a:solidFill>
              </a:rPr>
              <a:t>ALICE TPC Construction</a:t>
            </a:r>
          </a:p>
        </p:txBody>
      </p:sp>
      <p:sp>
        <p:nvSpPr>
          <p:cNvPr id="46086" name="Footer Placeholder 7"/>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46087"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99332FA-97EF-E048-B0DF-E44FD4E8CE6C}" type="slidenum">
              <a:rPr lang="en-US">
                <a:solidFill>
                  <a:srgbClr val="000000"/>
                </a:solidFill>
              </a:rPr>
              <a:pPr eaLnBrk="1" hangingPunct="1"/>
              <a:t>32</a:t>
            </a:fld>
            <a:endParaRPr lang="en-US">
              <a:solidFill>
                <a:srgbClr val="000000"/>
              </a:solidFill>
            </a:endParaRPr>
          </a:p>
        </p:txBody>
      </p:sp>
      <p:sp>
        <p:nvSpPr>
          <p:cNvPr id="46088" name="Rectangle 8"/>
          <p:cNvSpPr>
            <a:spLocks noChangeArrowheads="1"/>
          </p:cNvSpPr>
          <p:nvPr/>
        </p:nvSpPr>
        <p:spPr bwMode="auto">
          <a:xfrm>
            <a:off x="152400" y="4267200"/>
            <a:ext cx="2590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800" smtClean="0">
                <a:solidFill>
                  <a:srgbClr val="002060"/>
                </a:solidFill>
                <a:latin typeface="Arial" charset="0"/>
                <a:ea typeface="ＭＳ Ｐゴシック" charset="0"/>
              </a:rPr>
              <a:t>My personal contribution:</a:t>
            </a:r>
          </a:p>
          <a:p>
            <a:pPr eaLnBrk="1" hangingPunct="1">
              <a:lnSpc>
                <a:spcPct val="100000"/>
              </a:lnSpc>
              <a:spcBef>
                <a:spcPct val="0"/>
              </a:spcBef>
              <a:buClrTx/>
              <a:buSzTx/>
              <a:buFontTx/>
              <a:buNone/>
            </a:pPr>
            <a:endParaRPr lang="en-US" sz="1800" smtClean="0">
              <a:solidFill>
                <a:srgbClr val="333399"/>
              </a:solidFill>
              <a:latin typeface="Arial" charset="0"/>
              <a:ea typeface="ＭＳ Ｐゴシック" charset="0"/>
            </a:endParaRPr>
          </a:p>
          <a:p>
            <a:pPr eaLnBrk="1" hangingPunct="1">
              <a:lnSpc>
                <a:spcPct val="100000"/>
              </a:lnSpc>
              <a:spcBef>
                <a:spcPct val="0"/>
              </a:spcBef>
              <a:buClrTx/>
              <a:buSzTx/>
              <a:buFontTx/>
              <a:buNone/>
            </a:pPr>
            <a:r>
              <a:rPr lang="en-US" sz="1800" smtClean="0">
                <a:solidFill>
                  <a:srgbClr val="009900"/>
                </a:solidFill>
                <a:latin typeface="Arial" charset="0"/>
                <a:ea typeface="ＭＳ Ｐゴシック" charset="0"/>
              </a:rPr>
              <a:t>A visit inside the TPC.</a:t>
            </a:r>
            <a:endParaRPr lang="en-US" sz="1800" b="0" smtClean="0">
              <a:solidFill>
                <a:srgbClr val="009900"/>
              </a:solidFill>
              <a:latin typeface="Arial" charset="0"/>
              <a:ea typeface="ＭＳ Ｐゴシック" charset="0"/>
            </a:endParaRPr>
          </a:p>
        </p:txBody>
      </p:sp>
    </p:spTree>
    <p:extLst>
      <p:ext uri="{BB962C8B-B14F-4D97-AF65-F5344CB8AC3E}">
        <p14:creationId xmlns:p14="http://schemas.microsoft.com/office/powerpoint/2010/main" val="321918785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0662658-6F18-A347-BAB8-122FC083F86F}" type="datetime1">
              <a:rPr lang="en-US">
                <a:solidFill>
                  <a:srgbClr val="000000"/>
                </a:solidFill>
              </a:rPr>
              <a:pPr eaLnBrk="1" hangingPunct="1"/>
              <a:t>19/06/2017</a:t>
            </a:fld>
            <a:endParaRPr lang="en-US">
              <a:solidFill>
                <a:srgbClr val="000000"/>
              </a:solidFill>
            </a:endParaRPr>
          </a:p>
        </p:txBody>
      </p:sp>
      <p:sp>
        <p:nvSpPr>
          <p:cNvPr id="47107" name="Footer Placeholder 2"/>
          <p:cNvSpPr>
            <a:spLocks noGrp="1"/>
          </p:cNvSpPr>
          <p:nvPr>
            <p:ph type="ftr" sz="quarter" idx="11"/>
          </p:nvPr>
        </p:nvSpPr>
        <p:spPr>
          <a:xfrm>
            <a:off x="3124200" y="6381750"/>
            <a:ext cx="2895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 CERN</a:t>
            </a:r>
          </a:p>
        </p:txBody>
      </p:sp>
      <p:pic>
        <p:nvPicPr>
          <p:cNvPr id="47108" name="Picture 2" descr="E:\alice\talks\alice_team_June_26th_2008\tpc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38188"/>
            <a:ext cx="9144000" cy="611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Rectangle 4"/>
          <p:cNvSpPr>
            <a:spLocks noChangeArrowheads="1"/>
          </p:cNvSpPr>
          <p:nvPr/>
        </p:nvSpPr>
        <p:spPr bwMode="auto">
          <a:xfrm>
            <a:off x="228600" y="71438"/>
            <a:ext cx="8305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lnSpc>
                <a:spcPct val="100000"/>
              </a:lnSpc>
              <a:spcBef>
                <a:spcPct val="0"/>
              </a:spcBef>
              <a:buClrTx/>
              <a:buSzTx/>
              <a:buFontTx/>
              <a:buNone/>
            </a:pPr>
            <a:r>
              <a:rPr lang="en-US" sz="2400" smtClean="0">
                <a:solidFill>
                  <a:srgbClr val="FF0000"/>
                </a:solidFill>
                <a:latin typeface="Arial" charset="0"/>
                <a:ea typeface="ＭＳ Ｐゴシック" charset="0"/>
              </a:rPr>
              <a:t>TPC installed in the ALICE Experiment</a:t>
            </a:r>
          </a:p>
        </p:txBody>
      </p:sp>
    </p:spTree>
    <p:extLst>
      <p:ext uri="{BB962C8B-B14F-4D97-AF65-F5344CB8AC3E}">
        <p14:creationId xmlns:p14="http://schemas.microsoft.com/office/powerpoint/2010/main" val="45499442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DE87EBF-9260-294C-B27A-5F427D50D24B}" type="datetime1">
              <a:rPr lang="en-US">
                <a:solidFill>
                  <a:srgbClr val="000000"/>
                </a:solidFill>
              </a:rPr>
              <a:pPr eaLnBrk="1" hangingPunct="1"/>
              <a:t>19/06/2017</a:t>
            </a:fld>
            <a:endParaRPr lang="en-US">
              <a:solidFill>
                <a:srgbClr val="000000"/>
              </a:solidFill>
            </a:endParaRPr>
          </a:p>
        </p:txBody>
      </p:sp>
      <p:sp>
        <p:nvSpPr>
          <p:cNvPr id="48131" name="Rectangle 6"/>
          <p:cNvSpPr>
            <a:spLocks noChangeArrowheads="1"/>
          </p:cNvSpPr>
          <p:nvPr/>
        </p:nvSpPr>
        <p:spPr bwMode="auto">
          <a:xfrm>
            <a:off x="533400" y="152400"/>
            <a:ext cx="8305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2000" smtClean="0">
                <a:solidFill>
                  <a:srgbClr val="FF0000"/>
                </a:solidFill>
                <a:latin typeface="Arial" charset="0"/>
                <a:ea typeface="ＭＳ Ｐゴシック" charset="0"/>
              </a:rPr>
              <a:t>First 7 TeV p-p Collisions in the ALICE TPC in March 2010 !</a:t>
            </a:r>
          </a:p>
        </p:txBody>
      </p:sp>
      <p:pic>
        <p:nvPicPr>
          <p:cNvPr id="48132" name="Picture 9" descr="http://aliceinfo.cern.ch/Public/ev_41_3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444625"/>
            <a:ext cx="4038600"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3" name="Picture 11" descr="http://aliceinfo.cern.ch/Public/ev37_3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6950" y="1463675"/>
            <a:ext cx="4032250" cy="394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265403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AED2AE8-C0BD-1E4A-A1D8-093B1FAC4F7C}" type="datetime1">
              <a:rPr lang="en-US">
                <a:solidFill>
                  <a:srgbClr val="000000"/>
                </a:solidFill>
              </a:rPr>
              <a:pPr eaLnBrk="1" hangingPunct="1"/>
              <a:t>19/06/2017</a:t>
            </a:fld>
            <a:endParaRPr lang="en-US">
              <a:solidFill>
                <a:srgbClr val="000000"/>
              </a:solidFill>
            </a:endParaRPr>
          </a:p>
        </p:txBody>
      </p:sp>
      <p:sp>
        <p:nvSpPr>
          <p:cNvPr id="49155" name="Rectangle 6"/>
          <p:cNvSpPr>
            <a:spLocks noChangeArrowheads="1"/>
          </p:cNvSpPr>
          <p:nvPr/>
        </p:nvSpPr>
        <p:spPr bwMode="auto">
          <a:xfrm>
            <a:off x="533400" y="152400"/>
            <a:ext cx="8305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2000" smtClean="0">
                <a:solidFill>
                  <a:srgbClr val="FF0000"/>
                </a:solidFill>
                <a:latin typeface="Arial" charset="0"/>
                <a:ea typeface="ＭＳ Ｐゴシック" charset="0"/>
              </a:rPr>
              <a:t>First Pb Pb Collisions in the ALICE TPC in Nov 2010 !</a:t>
            </a:r>
          </a:p>
        </p:txBody>
      </p:sp>
      <p:pic>
        <p:nvPicPr>
          <p:cNvPr id="49156" name="Picture 5" descr="1011251_01-A4-at-144-dpi"/>
          <p:cNvPicPr>
            <a:picLocks noChangeAspect="1" noChangeArrowheads="1"/>
          </p:cNvPicPr>
          <p:nvPr/>
        </p:nvPicPr>
        <p:blipFill>
          <a:blip r:embed="rId2">
            <a:lum bright="30000" contrast="24000"/>
            <a:extLst>
              <a:ext uri="{28A0092B-C50C-407E-A947-70E740481C1C}">
                <a14:useLocalDpi xmlns:a14="http://schemas.microsoft.com/office/drawing/2010/main" val="0"/>
              </a:ext>
            </a:extLst>
          </a:blip>
          <a:srcRect/>
          <a:stretch>
            <a:fillRect/>
          </a:stretch>
        </p:blipFill>
        <p:spPr bwMode="auto">
          <a:xfrm>
            <a:off x="762000" y="685800"/>
            <a:ext cx="7315200" cy="538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2104421"/>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6067283-31FE-A04B-A2D5-CB42B85D0ACE}" type="datetime1">
              <a:rPr lang="en-US">
                <a:solidFill>
                  <a:srgbClr val="000000"/>
                </a:solidFill>
              </a:rPr>
              <a:pPr eaLnBrk="1" hangingPunct="1"/>
              <a:t>19/06/2017</a:t>
            </a:fld>
            <a:endParaRPr lang="en-US">
              <a:solidFill>
                <a:srgbClr val="000000"/>
              </a:solidFill>
            </a:endParaRPr>
          </a:p>
        </p:txBody>
      </p:sp>
      <p:sp>
        <p:nvSpPr>
          <p:cNvPr id="50179"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 Particle Detectors</a:t>
            </a:r>
          </a:p>
        </p:txBody>
      </p:sp>
      <p:sp>
        <p:nvSpPr>
          <p:cNvPr id="5018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09AFDBE5-F421-4F41-A6F3-24C199C462C1}" type="slidenum">
              <a:rPr lang="en-US">
                <a:solidFill>
                  <a:srgbClr val="000000"/>
                </a:solidFill>
              </a:rPr>
              <a:pPr eaLnBrk="1" hangingPunct="1"/>
              <a:t>36</a:t>
            </a:fld>
            <a:endParaRPr lang="en-US">
              <a:solidFill>
                <a:srgbClr val="000000"/>
              </a:solidFill>
            </a:endParaRPr>
          </a:p>
        </p:txBody>
      </p:sp>
      <p:sp>
        <p:nvSpPr>
          <p:cNvPr id="50181" name="Rectangle 19"/>
          <p:cNvSpPr>
            <a:spLocks noChangeArrowheads="1"/>
          </p:cNvSpPr>
          <p:nvPr/>
        </p:nvSpPr>
        <p:spPr bwMode="auto">
          <a:xfrm>
            <a:off x="0" y="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GEMs  &amp; MICROMEGAS</a:t>
            </a:r>
          </a:p>
        </p:txBody>
      </p:sp>
      <p:pic>
        <p:nvPicPr>
          <p:cNvPr id="50182"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3962400"/>
            <a:ext cx="2743200" cy="2058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0183" name="Text Box 11"/>
          <p:cNvSpPr txBox="1">
            <a:spLocks noChangeArrowheads="1"/>
          </p:cNvSpPr>
          <p:nvPr/>
        </p:nvSpPr>
        <p:spPr bwMode="auto">
          <a:xfrm>
            <a:off x="5181600" y="533400"/>
            <a:ext cx="36576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100000"/>
              </a:lnSpc>
              <a:spcBef>
                <a:spcPct val="0"/>
              </a:spcBef>
              <a:buClrTx/>
              <a:buSzTx/>
              <a:buFontTx/>
              <a:buNone/>
            </a:pPr>
            <a:r>
              <a:rPr lang="en-US" sz="1400" smtClean="0">
                <a:solidFill>
                  <a:srgbClr val="002060"/>
                </a:solidFill>
              </a:rPr>
              <a:t>GEM</a:t>
            </a:r>
          </a:p>
          <a:p>
            <a:pPr>
              <a:lnSpc>
                <a:spcPct val="100000"/>
              </a:lnSpc>
              <a:spcBef>
                <a:spcPct val="0"/>
              </a:spcBef>
              <a:buClrTx/>
              <a:buSzTx/>
              <a:buFontTx/>
              <a:buNone/>
            </a:pPr>
            <a:r>
              <a:rPr lang="en-US" sz="1400" smtClean="0">
                <a:solidFill>
                  <a:srgbClr val="008000"/>
                </a:solidFill>
              </a:rPr>
              <a:t>Thin metal-coated polymer foils </a:t>
            </a:r>
          </a:p>
          <a:p>
            <a:pPr>
              <a:lnSpc>
                <a:spcPct val="100000"/>
              </a:lnSpc>
              <a:spcBef>
                <a:spcPct val="0"/>
              </a:spcBef>
              <a:buClrTx/>
              <a:buSzTx/>
              <a:buFontTx/>
              <a:buNone/>
            </a:pPr>
            <a:r>
              <a:rPr lang="en-US" sz="1400" smtClean="0">
                <a:solidFill>
                  <a:srgbClr val="008000"/>
                </a:solidFill>
              </a:rPr>
              <a:t>70 µm holes at 140 mm pitch</a:t>
            </a:r>
          </a:p>
        </p:txBody>
      </p:sp>
      <p:pic>
        <p:nvPicPr>
          <p:cNvPr id="50184" name="Picture 27" descr="GEM FIE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15240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28"/>
          <p:cNvSpPr txBox="1">
            <a:spLocks noChangeArrowheads="1"/>
          </p:cNvSpPr>
          <p:nvPr/>
        </p:nvSpPr>
        <p:spPr bwMode="auto">
          <a:xfrm>
            <a:off x="5029200" y="6172200"/>
            <a:ext cx="3724275" cy="274638"/>
          </a:xfrm>
          <a:prstGeom prst="rect">
            <a:avLst/>
          </a:prstGeom>
          <a:noFill/>
          <a:ln w="9525">
            <a:noFill/>
            <a:miter lim="800000"/>
            <a:headEnd/>
            <a:tailEnd/>
          </a:ln>
          <a:effec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100000"/>
              </a:lnSpc>
              <a:spcBef>
                <a:spcPct val="0"/>
              </a:spcBef>
              <a:buClrTx/>
              <a:buSzTx/>
              <a:buFontTx/>
              <a:buNone/>
            </a:pPr>
            <a:r>
              <a:rPr lang="en-US" sz="1200" i="1" smtClean="0">
                <a:solidFill>
                  <a:srgbClr val="000000"/>
                </a:solidFill>
                <a:effectLst>
                  <a:outerShdw blurRad="38100" dist="38100" dir="2700000" algn="tl">
                    <a:srgbClr val="DDDDDD"/>
                  </a:outerShdw>
                </a:effectLst>
              </a:rPr>
              <a:t>F. Sauli,  Nucl. Instr. and Methods A386(1997)531</a:t>
            </a:r>
          </a:p>
        </p:txBody>
      </p:sp>
      <p:pic>
        <p:nvPicPr>
          <p:cNvPr id="50186" name="Picture 6" descr="MICMEGDRA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886200"/>
            <a:ext cx="3657600"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7" name="Text Box 8"/>
          <p:cNvSpPr txBox="1">
            <a:spLocks noChangeArrowheads="1"/>
          </p:cNvSpPr>
          <p:nvPr/>
        </p:nvSpPr>
        <p:spPr bwMode="auto">
          <a:xfrm>
            <a:off x="152400" y="533400"/>
            <a:ext cx="47244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100000"/>
              </a:lnSpc>
              <a:spcBef>
                <a:spcPct val="0"/>
              </a:spcBef>
              <a:buClrTx/>
              <a:buSzTx/>
              <a:buFontTx/>
              <a:buNone/>
            </a:pPr>
            <a:r>
              <a:rPr lang="en-US" sz="1400" smtClean="0">
                <a:solidFill>
                  <a:srgbClr val="002060"/>
                </a:solidFill>
              </a:rPr>
              <a:t>MICROMEGAS</a:t>
            </a:r>
          </a:p>
          <a:p>
            <a:pPr>
              <a:lnSpc>
                <a:spcPct val="100000"/>
              </a:lnSpc>
              <a:spcBef>
                <a:spcPct val="0"/>
              </a:spcBef>
              <a:buClrTx/>
              <a:buSzTx/>
              <a:buFontTx/>
              <a:buNone/>
            </a:pPr>
            <a:r>
              <a:rPr lang="en-US" sz="1400" smtClean="0">
                <a:solidFill>
                  <a:srgbClr val="008000"/>
                </a:solidFill>
              </a:rPr>
              <a:t>Narrow gap (50-100 µm) PPC with thin cathode mesh</a:t>
            </a:r>
          </a:p>
          <a:p>
            <a:pPr>
              <a:lnSpc>
                <a:spcPct val="100000"/>
              </a:lnSpc>
              <a:spcBef>
                <a:spcPct val="0"/>
              </a:spcBef>
              <a:buClrTx/>
              <a:buSzTx/>
              <a:buFontTx/>
              <a:buNone/>
            </a:pPr>
            <a:r>
              <a:rPr lang="en-US" sz="1400" smtClean="0">
                <a:solidFill>
                  <a:srgbClr val="008000"/>
                </a:solidFill>
              </a:rPr>
              <a:t>Insulating gap-restoring wires or pillars</a:t>
            </a:r>
          </a:p>
        </p:txBody>
      </p:sp>
      <p:grpSp>
        <p:nvGrpSpPr>
          <p:cNvPr id="50188" name="Group 22"/>
          <p:cNvGrpSpPr>
            <a:grpSpLocks/>
          </p:cNvGrpSpPr>
          <p:nvPr/>
        </p:nvGrpSpPr>
        <p:grpSpPr bwMode="auto">
          <a:xfrm>
            <a:off x="1066800" y="1524000"/>
            <a:ext cx="1916113" cy="2209800"/>
            <a:chOff x="960" y="1056"/>
            <a:chExt cx="1706" cy="1968"/>
          </a:xfrm>
        </p:grpSpPr>
        <p:pic>
          <p:nvPicPr>
            <p:cNvPr id="50190" name="Picture 14" descr="mimeg field ex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0" y="1056"/>
              <a:ext cx="1706" cy="1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Line 15"/>
            <p:cNvSpPr>
              <a:spLocks noChangeShapeType="1"/>
            </p:cNvSpPr>
            <p:nvPr/>
          </p:nvSpPr>
          <p:spPr bwMode="auto">
            <a:xfrm rot="-5400000">
              <a:off x="1217" y="2750"/>
              <a:ext cx="0" cy="510"/>
            </a:xfrm>
            <a:prstGeom prst="line">
              <a:avLst/>
            </a:prstGeom>
            <a:noFill/>
            <a:ln w="76200">
              <a:solidFill>
                <a:srgbClr val="0B24C7"/>
              </a:solidFill>
              <a:round/>
              <a:headEnd/>
              <a:tailEnd/>
            </a:ln>
            <a:effectLst/>
          </p:spPr>
          <p:txBody>
            <a:bodyPr wrap="none" anchor="ctr"/>
            <a:lstStyle/>
            <a:p>
              <a:pPr>
                <a:lnSpc>
                  <a:spcPct val="100000"/>
                </a:lnSpc>
                <a:spcBef>
                  <a:spcPct val="0"/>
                </a:spcBef>
                <a:buClrTx/>
                <a:buSzTx/>
                <a:buFontTx/>
                <a:buNone/>
                <a:defRPr/>
              </a:pPr>
              <a:endParaRPr lang="en-US" sz="1400" b="0">
                <a:solidFill>
                  <a:srgbClr val="000000"/>
                </a:solidFill>
                <a:effectLst>
                  <a:outerShdw blurRad="38100" dist="38100" dir="2700000" algn="tl">
                    <a:srgbClr val="000000">
                      <a:alpha val="43137"/>
                    </a:srgbClr>
                  </a:outerShdw>
                </a:effectLst>
                <a:latin typeface="Arial" charset="0"/>
                <a:ea typeface="ＭＳ Ｐゴシック" charset="0"/>
              </a:endParaRPr>
            </a:p>
          </p:txBody>
        </p:sp>
        <p:sp>
          <p:nvSpPr>
            <p:cNvPr id="36" name="Line 17"/>
            <p:cNvSpPr>
              <a:spLocks noChangeShapeType="1"/>
            </p:cNvSpPr>
            <p:nvPr/>
          </p:nvSpPr>
          <p:spPr bwMode="auto">
            <a:xfrm rot="-5400000">
              <a:off x="1778" y="2756"/>
              <a:ext cx="0" cy="499"/>
            </a:xfrm>
            <a:prstGeom prst="line">
              <a:avLst/>
            </a:prstGeom>
            <a:noFill/>
            <a:ln w="76200">
              <a:solidFill>
                <a:srgbClr val="0B24C7"/>
              </a:solidFill>
              <a:round/>
              <a:headEnd/>
              <a:tailEnd/>
            </a:ln>
            <a:effectLst/>
          </p:spPr>
          <p:txBody>
            <a:bodyPr wrap="none" anchor="ctr"/>
            <a:lstStyle/>
            <a:p>
              <a:pPr>
                <a:lnSpc>
                  <a:spcPct val="100000"/>
                </a:lnSpc>
                <a:spcBef>
                  <a:spcPct val="0"/>
                </a:spcBef>
                <a:buClrTx/>
                <a:buSzTx/>
                <a:buFontTx/>
                <a:buNone/>
                <a:defRPr/>
              </a:pPr>
              <a:endParaRPr lang="en-US" sz="1400" b="0">
                <a:solidFill>
                  <a:srgbClr val="000000"/>
                </a:solidFill>
                <a:effectLst>
                  <a:outerShdw blurRad="38100" dist="38100" dir="2700000" algn="tl">
                    <a:srgbClr val="000000">
                      <a:alpha val="43137"/>
                    </a:srgbClr>
                  </a:outerShdw>
                </a:effectLst>
                <a:latin typeface="Arial" charset="0"/>
                <a:ea typeface="ＭＳ Ｐゴシック" charset="0"/>
              </a:endParaRPr>
            </a:p>
          </p:txBody>
        </p:sp>
        <p:sp>
          <p:nvSpPr>
            <p:cNvPr id="37" name="Line 18"/>
            <p:cNvSpPr>
              <a:spLocks noChangeShapeType="1"/>
            </p:cNvSpPr>
            <p:nvPr/>
          </p:nvSpPr>
          <p:spPr bwMode="auto">
            <a:xfrm rot="-5400000">
              <a:off x="2359" y="2729"/>
              <a:ext cx="0" cy="554"/>
            </a:xfrm>
            <a:prstGeom prst="line">
              <a:avLst/>
            </a:prstGeom>
            <a:noFill/>
            <a:ln w="76200">
              <a:solidFill>
                <a:srgbClr val="0B24C7"/>
              </a:solidFill>
              <a:round/>
              <a:headEnd/>
              <a:tailEnd/>
            </a:ln>
            <a:effectLst/>
          </p:spPr>
          <p:txBody>
            <a:bodyPr wrap="none" anchor="ctr"/>
            <a:lstStyle/>
            <a:p>
              <a:pPr>
                <a:lnSpc>
                  <a:spcPct val="100000"/>
                </a:lnSpc>
                <a:spcBef>
                  <a:spcPct val="0"/>
                </a:spcBef>
                <a:buClrTx/>
                <a:buSzTx/>
                <a:buFontTx/>
                <a:buNone/>
                <a:defRPr/>
              </a:pPr>
              <a:endParaRPr lang="en-US" sz="1400" b="0">
                <a:solidFill>
                  <a:srgbClr val="000000"/>
                </a:solidFill>
                <a:effectLst>
                  <a:outerShdw blurRad="38100" dist="38100" dir="2700000" algn="tl">
                    <a:srgbClr val="000000">
                      <a:alpha val="43137"/>
                    </a:srgbClr>
                  </a:outerShdw>
                </a:effectLst>
                <a:latin typeface="Arial" charset="0"/>
                <a:ea typeface="ＭＳ Ｐゴシック" charset="0"/>
              </a:endParaRPr>
            </a:p>
          </p:txBody>
        </p:sp>
      </p:grpSp>
      <p:sp>
        <p:nvSpPr>
          <p:cNvPr id="33" name="Text Box 7"/>
          <p:cNvSpPr txBox="1">
            <a:spLocks noChangeArrowheads="1"/>
          </p:cNvSpPr>
          <p:nvPr/>
        </p:nvSpPr>
        <p:spPr bwMode="auto">
          <a:xfrm>
            <a:off x="304800" y="6096000"/>
            <a:ext cx="4343400" cy="274638"/>
          </a:xfrm>
          <a:prstGeom prst="rect">
            <a:avLst/>
          </a:prstGeom>
          <a:noFill/>
          <a:ln w="9525">
            <a:noFill/>
            <a:miter lim="800000"/>
            <a:headEnd/>
            <a:tailEnd/>
          </a:ln>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100000"/>
              </a:lnSpc>
              <a:spcBef>
                <a:spcPct val="0"/>
              </a:spcBef>
              <a:buClrTx/>
              <a:buSzTx/>
              <a:buFontTx/>
              <a:buNone/>
            </a:pPr>
            <a:r>
              <a:rPr lang="en-US" sz="1200" i="1" smtClean="0">
                <a:solidFill>
                  <a:srgbClr val="000000"/>
                </a:solidFill>
                <a:effectLst>
                  <a:outerShdw blurRad="38100" dist="38100" dir="2700000" algn="tl">
                    <a:srgbClr val="DDDDDD"/>
                  </a:outerShdw>
                </a:effectLst>
              </a:rPr>
              <a:t>Y. Giomataris et al, Nucl. Instr. and Meth. A376(1996)239 </a:t>
            </a:r>
          </a:p>
        </p:txBody>
      </p:sp>
    </p:spTree>
    <p:extLst>
      <p:ext uri="{BB962C8B-B14F-4D97-AF65-F5344CB8AC3E}">
        <p14:creationId xmlns:p14="http://schemas.microsoft.com/office/powerpoint/2010/main" val="2790474589"/>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2AD09C3-729A-6740-9771-BCF8330ACC2A}" type="datetime1">
              <a:rPr lang="en-US">
                <a:solidFill>
                  <a:srgbClr val="000000"/>
                </a:solidFill>
              </a:rPr>
              <a:pPr eaLnBrk="1" hangingPunct="1"/>
              <a:t>19/06/2017</a:t>
            </a:fld>
            <a:endParaRPr lang="en-US">
              <a:solidFill>
                <a:srgbClr val="000000"/>
              </a:solidFill>
            </a:endParaRPr>
          </a:p>
        </p:txBody>
      </p:sp>
      <p:sp>
        <p:nvSpPr>
          <p:cNvPr id="52227" name="Footer Placeholder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 Particle Detectors</a:t>
            </a:r>
          </a:p>
        </p:txBody>
      </p:sp>
      <p:sp>
        <p:nvSpPr>
          <p:cNvPr id="5222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D9DD97F-9FE6-9248-8A45-555B9F7D7912}" type="slidenum">
              <a:rPr lang="en-US">
                <a:solidFill>
                  <a:srgbClr val="000000"/>
                </a:solidFill>
              </a:rPr>
              <a:pPr eaLnBrk="1" hangingPunct="1"/>
              <a:t>37</a:t>
            </a:fld>
            <a:endParaRPr lang="en-US">
              <a:solidFill>
                <a:srgbClr val="000000"/>
              </a:solidFill>
            </a:endParaRPr>
          </a:p>
        </p:txBody>
      </p:sp>
      <p:sp>
        <p:nvSpPr>
          <p:cNvPr id="52229" name="Rectangle 19"/>
          <p:cNvSpPr>
            <a:spLocks noChangeArrowheads="1"/>
          </p:cNvSpPr>
          <p:nvPr/>
        </p:nvSpPr>
        <p:spPr bwMode="auto">
          <a:xfrm>
            <a:off x="0" y="0"/>
            <a:ext cx="9144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lnSpc>
                <a:spcPct val="100000"/>
              </a:lnSpc>
              <a:spcBef>
                <a:spcPct val="0"/>
              </a:spcBef>
              <a:buClrTx/>
              <a:buSzTx/>
              <a:buFontTx/>
              <a:buNone/>
            </a:pPr>
            <a:r>
              <a:rPr lang="en-US" sz="2800" smtClean="0">
                <a:solidFill>
                  <a:srgbClr val="FF0000"/>
                </a:solidFill>
                <a:latin typeface="Arial" charset="0"/>
                <a:ea typeface="ＭＳ Ｐゴシック" charset="0"/>
              </a:rPr>
              <a:t>Summary on Gas Detectors</a:t>
            </a:r>
          </a:p>
        </p:txBody>
      </p:sp>
      <p:sp>
        <p:nvSpPr>
          <p:cNvPr id="52230" name="TextBox 5"/>
          <p:cNvSpPr txBox="1">
            <a:spLocks noChangeArrowheads="1"/>
          </p:cNvSpPr>
          <p:nvPr/>
        </p:nvSpPr>
        <p:spPr bwMode="auto">
          <a:xfrm>
            <a:off x="304800" y="949325"/>
            <a:ext cx="80772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400" smtClean="0">
                <a:solidFill>
                  <a:srgbClr val="002060"/>
                </a:solidFill>
              </a:rPr>
              <a:t>Wire chambers feature prominently at LHC. A decade of very extensive studies on gases and construction materials has lead to wire chambers that can track up to MHz/cm</a:t>
            </a:r>
            <a:r>
              <a:rPr lang="en-US" sz="1400" baseline="30000" smtClean="0">
                <a:solidFill>
                  <a:srgbClr val="002060"/>
                </a:solidFill>
              </a:rPr>
              <a:t>2</a:t>
            </a:r>
            <a:r>
              <a:rPr lang="en-US" sz="1400" smtClean="0">
                <a:solidFill>
                  <a:srgbClr val="002060"/>
                </a:solidFill>
              </a:rPr>
              <a:t> of particles, accumulate up to 1-2C/cm of wire and 1-2 C/cm</a:t>
            </a:r>
            <a:r>
              <a:rPr lang="en-US" sz="1400" baseline="30000" smtClean="0">
                <a:solidFill>
                  <a:srgbClr val="002060"/>
                </a:solidFill>
              </a:rPr>
              <a:t>2</a:t>
            </a:r>
            <a:r>
              <a:rPr lang="en-US" sz="1400" smtClean="0">
                <a:solidFill>
                  <a:srgbClr val="002060"/>
                </a:solidFill>
              </a:rPr>
              <a:t> of cathode area.</a:t>
            </a:r>
          </a:p>
          <a:p>
            <a:pPr eaLnBrk="1" hangingPunct="1">
              <a:lnSpc>
                <a:spcPct val="100000"/>
              </a:lnSpc>
              <a:spcBef>
                <a:spcPct val="0"/>
              </a:spcBef>
              <a:buClrTx/>
              <a:buSzTx/>
              <a:buFontTx/>
              <a:buNone/>
            </a:pPr>
            <a:endParaRPr lang="en-US" sz="1400" smtClean="0">
              <a:solidFill>
                <a:srgbClr val="002060"/>
              </a:solidFill>
            </a:endParaRPr>
          </a:p>
          <a:p>
            <a:pPr eaLnBrk="1" hangingPunct="1">
              <a:lnSpc>
                <a:spcPct val="100000"/>
              </a:lnSpc>
              <a:spcBef>
                <a:spcPct val="0"/>
              </a:spcBef>
              <a:buClrTx/>
              <a:buSzTx/>
              <a:buFontTx/>
              <a:buNone/>
            </a:pPr>
            <a:r>
              <a:rPr lang="en-US" sz="1400" smtClean="0">
                <a:solidFill>
                  <a:srgbClr val="008000"/>
                </a:solidFill>
              </a:rPr>
              <a:t>While silicon trackers currently outperform wire chambers close to the interaction regions, wire chambers are perfectly suited for the large detector areas at outer radii.</a:t>
            </a:r>
          </a:p>
          <a:p>
            <a:pPr eaLnBrk="1" hangingPunct="1">
              <a:lnSpc>
                <a:spcPct val="100000"/>
              </a:lnSpc>
              <a:spcBef>
                <a:spcPct val="0"/>
              </a:spcBef>
              <a:buClrTx/>
              <a:buSzTx/>
              <a:buFontTx/>
              <a:buNone/>
            </a:pPr>
            <a:endParaRPr lang="en-US" sz="1400" smtClean="0">
              <a:solidFill>
                <a:srgbClr val="008000"/>
              </a:solidFill>
            </a:endParaRPr>
          </a:p>
          <a:p>
            <a:pPr eaLnBrk="1" hangingPunct="1">
              <a:lnSpc>
                <a:spcPct val="100000"/>
              </a:lnSpc>
              <a:spcBef>
                <a:spcPct val="0"/>
              </a:spcBef>
              <a:buClrTx/>
              <a:buSzTx/>
              <a:buFontTx/>
              <a:buNone/>
            </a:pPr>
            <a:r>
              <a:rPr lang="en-US" sz="1400" smtClean="0">
                <a:solidFill>
                  <a:srgbClr val="002060"/>
                </a:solidFill>
              </a:rPr>
              <a:t>Large scale next generation experiments foresee wire chambers as large area tracking devices.</a:t>
            </a:r>
          </a:p>
          <a:p>
            <a:pPr eaLnBrk="1" hangingPunct="1">
              <a:lnSpc>
                <a:spcPct val="100000"/>
              </a:lnSpc>
              <a:spcBef>
                <a:spcPct val="0"/>
              </a:spcBef>
              <a:buClrTx/>
              <a:buSzTx/>
              <a:buFontTx/>
              <a:buNone/>
            </a:pPr>
            <a:endParaRPr lang="en-US" sz="1400" smtClean="0">
              <a:solidFill>
                <a:srgbClr val="008000"/>
              </a:solidFill>
            </a:endParaRPr>
          </a:p>
          <a:p>
            <a:pPr eaLnBrk="1" hangingPunct="1">
              <a:lnSpc>
                <a:spcPct val="100000"/>
              </a:lnSpc>
              <a:spcBef>
                <a:spcPct val="0"/>
              </a:spcBef>
              <a:buClrTx/>
              <a:buSzTx/>
              <a:buFontTx/>
              <a:buNone/>
            </a:pPr>
            <a:r>
              <a:rPr lang="en-US" sz="1400" smtClean="0">
                <a:solidFill>
                  <a:srgbClr val="008000"/>
                </a:solidFill>
              </a:rPr>
              <a:t>The Time Projection Chamber  – if the rate allows it</a:t>
            </a:r>
            <a:r>
              <a:rPr lang="ja-JP" altLang="en-US" sz="1400" smtClean="0">
                <a:solidFill>
                  <a:srgbClr val="008000"/>
                </a:solidFill>
              </a:rPr>
              <a:t>’</a:t>
            </a:r>
            <a:r>
              <a:rPr lang="en-US" sz="1400" smtClean="0">
                <a:solidFill>
                  <a:srgbClr val="008000"/>
                </a:solidFill>
              </a:rPr>
              <a:t>s use – is unbeatable in terms of low material budget and channel economy.  There is no reason for replacing a TPC with a silicon tracker. </a:t>
            </a:r>
          </a:p>
          <a:p>
            <a:pPr eaLnBrk="1" hangingPunct="1">
              <a:lnSpc>
                <a:spcPct val="100000"/>
              </a:lnSpc>
              <a:spcBef>
                <a:spcPct val="0"/>
              </a:spcBef>
              <a:buClrTx/>
              <a:buSzTx/>
              <a:buFontTx/>
              <a:buNone/>
            </a:pPr>
            <a:endParaRPr lang="en-US" sz="1400" smtClean="0">
              <a:solidFill>
                <a:srgbClr val="008000"/>
              </a:solidFill>
            </a:endParaRPr>
          </a:p>
          <a:p>
            <a:pPr eaLnBrk="1" hangingPunct="1">
              <a:lnSpc>
                <a:spcPct val="100000"/>
              </a:lnSpc>
              <a:spcBef>
                <a:spcPct val="0"/>
              </a:spcBef>
              <a:buClrTx/>
              <a:buSzTx/>
              <a:buFontTx/>
              <a:buNone/>
            </a:pPr>
            <a:r>
              <a:rPr lang="en-US" sz="1400" smtClean="0">
                <a:solidFill>
                  <a:srgbClr val="002060"/>
                </a:solidFill>
              </a:rPr>
              <a:t>Gas detectors can be simulated very accurately due to excellent simulation programs.</a:t>
            </a:r>
          </a:p>
          <a:p>
            <a:pPr eaLnBrk="1" hangingPunct="1">
              <a:lnSpc>
                <a:spcPct val="100000"/>
              </a:lnSpc>
              <a:spcBef>
                <a:spcPct val="0"/>
              </a:spcBef>
              <a:buClrTx/>
              <a:buSzTx/>
              <a:buFontTx/>
              <a:buNone/>
            </a:pPr>
            <a:endParaRPr lang="en-US" sz="1400" smtClean="0">
              <a:solidFill>
                <a:srgbClr val="008000"/>
              </a:solidFill>
            </a:endParaRPr>
          </a:p>
          <a:p>
            <a:pPr eaLnBrk="1" hangingPunct="1">
              <a:lnSpc>
                <a:spcPct val="100000"/>
              </a:lnSpc>
              <a:spcBef>
                <a:spcPct val="0"/>
              </a:spcBef>
              <a:buClrTx/>
              <a:buSzTx/>
              <a:buFontTx/>
              <a:buNone/>
            </a:pPr>
            <a:r>
              <a:rPr lang="en-US" sz="1400" smtClean="0">
                <a:solidFill>
                  <a:srgbClr val="008000"/>
                </a:solidFill>
              </a:rPr>
              <a:t>Novel gas detectors, the Micro Pattern Gas Detectors, have proven to work efficiently as high rate, low material budget trackers in the </a:t>
            </a:r>
            <a:r>
              <a:rPr lang="ja-JP" altLang="en-US" sz="1400" smtClean="0">
                <a:solidFill>
                  <a:srgbClr val="008000"/>
                </a:solidFill>
              </a:rPr>
              <a:t>‘</a:t>
            </a:r>
            <a:r>
              <a:rPr lang="en-US" sz="1400" smtClean="0">
                <a:solidFill>
                  <a:srgbClr val="008000"/>
                </a:solidFill>
              </a:rPr>
              <a:t>regime</a:t>
            </a:r>
            <a:r>
              <a:rPr lang="ja-JP" altLang="en-US" sz="1400" smtClean="0">
                <a:solidFill>
                  <a:srgbClr val="008000"/>
                </a:solidFill>
              </a:rPr>
              <a:t>’</a:t>
            </a:r>
            <a:r>
              <a:rPr lang="en-US" sz="1400" smtClean="0">
                <a:solidFill>
                  <a:srgbClr val="008000"/>
                </a:solidFill>
              </a:rPr>
              <a:t> between silicon trackers and large wire chambers.</a:t>
            </a:r>
          </a:p>
          <a:p>
            <a:pPr eaLnBrk="1" hangingPunct="1">
              <a:lnSpc>
                <a:spcPct val="100000"/>
              </a:lnSpc>
              <a:spcBef>
                <a:spcPct val="0"/>
              </a:spcBef>
              <a:buClrTx/>
              <a:buSzTx/>
              <a:buFontTx/>
              <a:buNone/>
            </a:pPr>
            <a:endParaRPr lang="en-US" sz="1400" smtClean="0">
              <a:solidFill>
                <a:srgbClr val="002060"/>
              </a:solidFill>
            </a:endParaRPr>
          </a:p>
        </p:txBody>
      </p:sp>
    </p:spTree>
    <p:extLst>
      <p:ext uri="{BB962C8B-B14F-4D97-AF65-F5344CB8AC3E}">
        <p14:creationId xmlns:p14="http://schemas.microsoft.com/office/powerpoint/2010/main" val="3255859137"/>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Image:Bändermodell-Potentialtöpfe.png">
            <a:hlinkClick r:id="rId2"/>
          </p:cNvPr>
          <p:cNvPicPr>
            <a:picLocks noChangeAspect="1" noChangeArrowheads="1"/>
          </p:cNvPicPr>
          <p:nvPr/>
        </p:nvPicPr>
        <p:blipFill>
          <a:blip r:embed="rId3" cstate="print"/>
          <a:srcRect r="4047"/>
          <a:stretch>
            <a:fillRect/>
          </a:stretch>
        </p:blipFill>
        <p:spPr bwMode="auto">
          <a:xfrm>
            <a:off x="5530850" y="3657600"/>
            <a:ext cx="3613150" cy="1828800"/>
          </a:xfrm>
          <a:prstGeom prst="rect">
            <a:avLst/>
          </a:prstGeom>
          <a:noFill/>
          <a:ln w="9525">
            <a:noFill/>
            <a:miter lim="800000"/>
            <a:headEnd/>
            <a:tailEnd/>
          </a:ln>
        </p:spPr>
      </p:pic>
      <p:pic>
        <p:nvPicPr>
          <p:cNvPr id="8195" name="Picture 11"/>
          <p:cNvPicPr>
            <a:picLocks noChangeAspect="1" noChangeArrowheads="1"/>
          </p:cNvPicPr>
          <p:nvPr/>
        </p:nvPicPr>
        <p:blipFill>
          <a:blip r:embed="rId4" cstate="print"/>
          <a:srcRect/>
          <a:stretch>
            <a:fillRect/>
          </a:stretch>
        </p:blipFill>
        <p:spPr bwMode="auto">
          <a:xfrm>
            <a:off x="6629400" y="1524000"/>
            <a:ext cx="2400300" cy="1295400"/>
          </a:xfrm>
          <a:prstGeom prst="rect">
            <a:avLst/>
          </a:prstGeom>
          <a:noFill/>
          <a:ln w="9525" algn="ctr">
            <a:noFill/>
            <a:miter lim="800000"/>
            <a:headEnd/>
            <a:tailEnd/>
          </a:ln>
        </p:spPr>
      </p:pic>
      <p:sp>
        <p:nvSpPr>
          <p:cNvPr id="8196" name="Text Box 9"/>
          <p:cNvSpPr txBox="1">
            <a:spLocks noChangeArrowheads="1"/>
          </p:cNvSpPr>
          <p:nvPr/>
        </p:nvSpPr>
        <p:spPr bwMode="auto">
          <a:xfrm>
            <a:off x="228600" y="762000"/>
            <a:ext cx="5410200" cy="572452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FF0000"/>
                </a:solidFill>
              </a:rPr>
              <a:t>Gas Detectors </a:t>
            </a:r>
          </a:p>
          <a:p>
            <a:pPr eaLnBrk="1" hangingPunct="1">
              <a:lnSpc>
                <a:spcPct val="100000"/>
              </a:lnSpc>
              <a:spcBef>
                <a:spcPct val="0"/>
              </a:spcBef>
              <a:buClrTx/>
              <a:buSzTx/>
              <a:buFontTx/>
              <a:buNone/>
            </a:pPr>
            <a:endParaRPr lang="en-US" sz="1600">
              <a:solidFill>
                <a:srgbClr val="FF0000"/>
              </a:solidFill>
            </a:endParaRPr>
          </a:p>
          <a:p>
            <a:pPr eaLnBrk="1" hangingPunct="1">
              <a:lnSpc>
                <a:spcPct val="100000"/>
              </a:lnSpc>
              <a:spcBef>
                <a:spcPct val="0"/>
              </a:spcBef>
              <a:buClrTx/>
              <a:buSzTx/>
              <a:buFontTx/>
              <a:buNone/>
            </a:pPr>
            <a:r>
              <a:rPr lang="en-US" sz="1400">
                <a:solidFill>
                  <a:srgbClr val="002060"/>
                </a:solidFill>
              </a:rPr>
              <a:t>In gaseous detectors, a charged particle is liberating electrons from the atoms, which are freely bouncing between the gas atoms. </a:t>
            </a:r>
          </a:p>
          <a:p>
            <a:pPr eaLnBrk="1" hangingPunct="1">
              <a:lnSpc>
                <a:spcPct val="100000"/>
              </a:lnSpc>
              <a:spcBef>
                <a:spcPct val="0"/>
              </a:spcBef>
              <a:buClrTx/>
              <a:buSzTx/>
              <a:buFontTx/>
              <a:buNone/>
            </a:pPr>
            <a:endParaRPr lang="en-US" sz="1400">
              <a:solidFill>
                <a:srgbClr val="002060"/>
              </a:solidFill>
            </a:endParaRPr>
          </a:p>
          <a:p>
            <a:pPr eaLnBrk="1" hangingPunct="1">
              <a:lnSpc>
                <a:spcPct val="100000"/>
              </a:lnSpc>
              <a:spcBef>
                <a:spcPct val="0"/>
              </a:spcBef>
              <a:buClrTx/>
              <a:buSzTx/>
              <a:buFontTx/>
              <a:buNone/>
            </a:pPr>
            <a:r>
              <a:rPr lang="en-US" sz="1400">
                <a:solidFill>
                  <a:srgbClr val="008000"/>
                </a:solidFill>
              </a:rPr>
              <a:t>An applied electric field makes the electrons and ions move, </a:t>
            </a:r>
          </a:p>
          <a:p>
            <a:pPr eaLnBrk="1" hangingPunct="1">
              <a:lnSpc>
                <a:spcPct val="100000"/>
              </a:lnSpc>
              <a:spcBef>
                <a:spcPct val="0"/>
              </a:spcBef>
              <a:buClrTx/>
              <a:buSzTx/>
              <a:buFontTx/>
              <a:buNone/>
            </a:pPr>
            <a:r>
              <a:rPr lang="en-US" sz="1400">
                <a:solidFill>
                  <a:srgbClr val="008000"/>
                </a:solidFill>
              </a:rPr>
              <a:t>which induces signals on the metal readout electrodes.</a:t>
            </a:r>
          </a:p>
          <a:p>
            <a:pPr eaLnBrk="1" hangingPunct="1">
              <a:lnSpc>
                <a:spcPct val="100000"/>
              </a:lnSpc>
              <a:spcBef>
                <a:spcPct val="0"/>
              </a:spcBef>
              <a:buClrTx/>
              <a:buSzTx/>
              <a:buFontTx/>
              <a:buNone/>
            </a:pPr>
            <a:endParaRPr lang="en-US" sz="1600">
              <a:solidFill>
                <a:srgbClr val="333399"/>
              </a:solidFill>
            </a:endParaRPr>
          </a:p>
          <a:p>
            <a:pPr eaLnBrk="1" hangingPunct="1">
              <a:lnSpc>
                <a:spcPct val="100000"/>
              </a:lnSpc>
              <a:spcBef>
                <a:spcPct val="0"/>
              </a:spcBef>
              <a:buClrTx/>
              <a:buSzTx/>
              <a:buFontTx/>
              <a:buNone/>
            </a:pPr>
            <a:r>
              <a:rPr lang="en-US" sz="1600">
                <a:solidFill>
                  <a:srgbClr val="002060"/>
                </a:solidFill>
              </a:rPr>
              <a:t>For individual gas atoms, the electron energy levels are discrete.</a:t>
            </a:r>
          </a:p>
          <a:p>
            <a:pPr eaLnBrk="1" hangingPunct="1">
              <a:lnSpc>
                <a:spcPct val="100000"/>
              </a:lnSpc>
              <a:spcBef>
                <a:spcPct val="0"/>
              </a:spcBef>
              <a:buClrTx/>
              <a:buSzTx/>
              <a:buFontTx/>
              <a:buNone/>
            </a:pPr>
            <a:endParaRPr lang="en-US" sz="1600">
              <a:solidFill>
                <a:srgbClr val="002060"/>
              </a:solidFill>
            </a:endParaRPr>
          </a:p>
          <a:p>
            <a:pPr eaLnBrk="1" hangingPunct="1">
              <a:lnSpc>
                <a:spcPct val="100000"/>
              </a:lnSpc>
              <a:spcBef>
                <a:spcPct val="0"/>
              </a:spcBef>
              <a:buClrTx/>
              <a:buSzTx/>
              <a:buFontTx/>
              <a:buNone/>
            </a:pPr>
            <a:r>
              <a:rPr lang="en-US" sz="1600">
                <a:solidFill>
                  <a:srgbClr val="FF0000"/>
                </a:solidFill>
              </a:rPr>
              <a:t>Solid State Detectors</a:t>
            </a:r>
          </a:p>
          <a:p>
            <a:pPr eaLnBrk="1" hangingPunct="1">
              <a:lnSpc>
                <a:spcPct val="100000"/>
              </a:lnSpc>
              <a:spcBef>
                <a:spcPct val="0"/>
              </a:spcBef>
              <a:buClrTx/>
              <a:buSzTx/>
              <a:buFontTx/>
              <a:buNone/>
            </a:pPr>
            <a:endParaRPr lang="en-US" sz="1600">
              <a:solidFill>
                <a:srgbClr val="FF0000"/>
              </a:solidFill>
            </a:endParaRPr>
          </a:p>
          <a:p>
            <a:pPr eaLnBrk="1" hangingPunct="1">
              <a:lnSpc>
                <a:spcPct val="100000"/>
              </a:lnSpc>
              <a:spcBef>
                <a:spcPct val="0"/>
              </a:spcBef>
              <a:buClrTx/>
              <a:buSzTx/>
              <a:buFontTx/>
              <a:buNone/>
            </a:pPr>
            <a:r>
              <a:rPr lang="en-US" sz="1400">
                <a:solidFill>
                  <a:srgbClr val="008000"/>
                </a:solidFill>
              </a:rPr>
              <a:t>In solids (crystals), the electron energy levels are in ‘bands’. </a:t>
            </a:r>
          </a:p>
          <a:p>
            <a:pPr eaLnBrk="1" hangingPunct="1">
              <a:lnSpc>
                <a:spcPct val="100000"/>
              </a:lnSpc>
              <a:spcBef>
                <a:spcPct val="0"/>
              </a:spcBef>
              <a:buClrTx/>
              <a:buSzTx/>
              <a:buFontTx/>
              <a:buNone/>
            </a:pPr>
            <a:endParaRPr lang="en-US" sz="1400">
              <a:solidFill>
                <a:srgbClr val="333399"/>
              </a:solidFill>
            </a:endParaRPr>
          </a:p>
          <a:p>
            <a:pPr eaLnBrk="1" hangingPunct="1">
              <a:lnSpc>
                <a:spcPct val="100000"/>
              </a:lnSpc>
              <a:spcBef>
                <a:spcPct val="0"/>
              </a:spcBef>
              <a:buClrTx/>
              <a:buSzTx/>
              <a:buFontTx/>
              <a:buNone/>
            </a:pPr>
            <a:r>
              <a:rPr lang="en-US" sz="1400">
                <a:solidFill>
                  <a:srgbClr val="002060"/>
                </a:solidFill>
              </a:rPr>
              <a:t>Inner shell electrons, in the lower energy bands,  are closely bound to the individual atoms and always stay with ‘their’ atoms.</a:t>
            </a:r>
          </a:p>
          <a:p>
            <a:pPr eaLnBrk="1" hangingPunct="1">
              <a:lnSpc>
                <a:spcPct val="100000"/>
              </a:lnSpc>
              <a:spcBef>
                <a:spcPct val="0"/>
              </a:spcBef>
              <a:buClrTx/>
              <a:buSzTx/>
              <a:buFontTx/>
              <a:buNone/>
            </a:pPr>
            <a:endParaRPr lang="en-US" sz="1400">
              <a:solidFill>
                <a:srgbClr val="333399"/>
              </a:solidFill>
            </a:endParaRPr>
          </a:p>
          <a:p>
            <a:pPr eaLnBrk="1" hangingPunct="1">
              <a:lnSpc>
                <a:spcPct val="100000"/>
              </a:lnSpc>
              <a:spcBef>
                <a:spcPct val="0"/>
              </a:spcBef>
              <a:buClrTx/>
              <a:buSzTx/>
              <a:buFontTx/>
              <a:buNone/>
            </a:pPr>
            <a:r>
              <a:rPr lang="en-US" sz="1400">
                <a:solidFill>
                  <a:srgbClr val="008000"/>
                </a:solidFill>
              </a:rPr>
              <a:t>In a crystal there are however  energy bands that are still bound states of the crystal, but they belong to the entire crystal. Electrons in these bands and the holes in the lower band  can freely move around the crystal, if an electric field is applied.</a:t>
            </a:r>
          </a:p>
        </p:txBody>
      </p:sp>
      <p:sp>
        <p:nvSpPr>
          <p:cNvPr id="8197" name="Footer Placeholder 5"/>
          <p:cNvSpPr>
            <a:spLocks noGrp="1"/>
          </p:cNvSpPr>
          <p:nvPr>
            <p:ph type="ftr" sz="quarter" idx="11"/>
          </p:nvPr>
        </p:nvSpPr>
        <p:spPr>
          <a:noFill/>
        </p:spPr>
        <p:txBody>
          <a:bodyPr/>
          <a:lstStyle/>
          <a:p>
            <a:r>
              <a:rPr lang="en-US" smtClean="0">
                <a:solidFill>
                  <a:srgbClr val="000000"/>
                </a:solidFill>
              </a:rPr>
              <a:t>W. Riegler/CERN</a:t>
            </a:r>
          </a:p>
        </p:txBody>
      </p:sp>
      <p:sp>
        <p:nvSpPr>
          <p:cNvPr id="8198" name="Slide Number Placeholder 4"/>
          <p:cNvSpPr>
            <a:spLocks noGrp="1"/>
          </p:cNvSpPr>
          <p:nvPr>
            <p:ph type="sldNum" sz="quarter" idx="12"/>
          </p:nvPr>
        </p:nvSpPr>
        <p:spPr>
          <a:noFill/>
        </p:spPr>
        <p:txBody>
          <a:bodyPr/>
          <a:lstStyle/>
          <a:p>
            <a:fld id="{B3386D26-6846-49C9-8289-46058D1C1476}" type="slidenum">
              <a:rPr lang="en-US" smtClean="0">
                <a:solidFill>
                  <a:srgbClr val="000000"/>
                </a:solidFill>
              </a:rPr>
              <a:pPr/>
              <a:t>38</a:t>
            </a:fld>
            <a:endParaRPr lang="en-US" smtClean="0">
              <a:solidFill>
                <a:srgbClr val="000000"/>
              </a:solidFill>
            </a:endParaRPr>
          </a:p>
        </p:txBody>
      </p:sp>
      <p:sp>
        <p:nvSpPr>
          <p:cNvPr id="8199" name="Rectangle 6"/>
          <p:cNvSpPr>
            <a:spLocks noChangeArrowheads="1"/>
          </p:cNvSpPr>
          <p:nvPr/>
        </p:nvSpPr>
        <p:spPr bwMode="auto">
          <a:xfrm>
            <a:off x="2514600" y="152400"/>
            <a:ext cx="3800475"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Solid State Detectors</a:t>
            </a:r>
          </a:p>
        </p:txBody>
      </p:sp>
    </p:spTree>
    <p:extLst>
      <p:ext uri="{BB962C8B-B14F-4D97-AF65-F5344CB8AC3E}">
        <p14:creationId xmlns:p14="http://schemas.microsoft.com/office/powerpoint/2010/main" val="24478156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1"/>
          <p:cNvSpPr>
            <a:spLocks noGrp="1"/>
          </p:cNvSpPr>
          <p:nvPr>
            <p:ph type="ftr" sz="quarter" idx="11"/>
          </p:nvPr>
        </p:nvSpPr>
        <p:spPr>
          <a:xfrm>
            <a:off x="0" y="6550025"/>
            <a:ext cx="1295400" cy="307975"/>
          </a:xfrm>
          <a:noFill/>
        </p:spPr>
        <p:txBody>
          <a:bodyPr/>
          <a:lstStyle/>
          <a:p>
            <a:r>
              <a:rPr lang="en-US" dirty="0" smtClean="0">
                <a:solidFill>
                  <a:srgbClr val="000000"/>
                </a:solidFill>
              </a:rPr>
              <a:t>W. Riegler/CERN</a:t>
            </a:r>
          </a:p>
        </p:txBody>
      </p:sp>
      <p:sp>
        <p:nvSpPr>
          <p:cNvPr id="9219" name="Slide Number Placeholder 2"/>
          <p:cNvSpPr>
            <a:spLocks noGrp="1"/>
          </p:cNvSpPr>
          <p:nvPr>
            <p:ph type="sldNum" sz="quarter" idx="12"/>
          </p:nvPr>
        </p:nvSpPr>
        <p:spPr>
          <a:xfrm>
            <a:off x="8763000" y="6610350"/>
            <a:ext cx="381000" cy="247650"/>
          </a:xfrm>
          <a:noFill/>
        </p:spPr>
        <p:txBody>
          <a:bodyPr/>
          <a:lstStyle/>
          <a:p>
            <a:fld id="{A3CF8460-FBCD-4077-B80C-632DAF71F75D}" type="slidenum">
              <a:rPr lang="en-US" smtClean="0">
                <a:solidFill>
                  <a:srgbClr val="000000"/>
                </a:solidFill>
              </a:rPr>
              <a:pPr/>
              <a:t>39</a:t>
            </a:fld>
            <a:endParaRPr lang="en-US" smtClean="0">
              <a:solidFill>
                <a:srgbClr val="000000"/>
              </a:solidFill>
            </a:endParaRPr>
          </a:p>
        </p:txBody>
      </p:sp>
      <p:pic>
        <p:nvPicPr>
          <p:cNvPr id="9220" name="Picture 2" descr="Image:Bändermodell-Potentialtöpfe.png">
            <a:hlinkClick r:id="rId2"/>
          </p:cNvPr>
          <p:cNvPicPr>
            <a:picLocks noChangeAspect="1" noChangeArrowheads="1"/>
          </p:cNvPicPr>
          <p:nvPr/>
        </p:nvPicPr>
        <p:blipFill>
          <a:blip r:embed="rId3" cstate="print"/>
          <a:srcRect/>
          <a:stretch>
            <a:fillRect/>
          </a:stretch>
        </p:blipFill>
        <p:spPr bwMode="auto">
          <a:xfrm>
            <a:off x="152400" y="1676400"/>
            <a:ext cx="5648325" cy="2743200"/>
          </a:xfrm>
          <a:prstGeom prst="rect">
            <a:avLst/>
          </a:prstGeom>
          <a:noFill/>
          <a:ln w="9525">
            <a:noFill/>
            <a:miter lim="800000"/>
            <a:headEnd/>
            <a:tailEnd/>
          </a:ln>
        </p:spPr>
      </p:pic>
      <p:sp>
        <p:nvSpPr>
          <p:cNvPr id="9221" name="Rectangle 6"/>
          <p:cNvSpPr>
            <a:spLocks noChangeArrowheads="1"/>
          </p:cNvSpPr>
          <p:nvPr/>
        </p:nvSpPr>
        <p:spPr bwMode="auto">
          <a:xfrm>
            <a:off x="2514600" y="0"/>
            <a:ext cx="3800475"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dirty="0">
                <a:solidFill>
                  <a:srgbClr val="FF0000"/>
                </a:solidFill>
              </a:rPr>
              <a:t>Solid State Detectors</a:t>
            </a:r>
          </a:p>
        </p:txBody>
      </p:sp>
      <p:cxnSp>
        <p:nvCxnSpPr>
          <p:cNvPr id="8" name="Straight Arrow Connector 7"/>
          <p:cNvCxnSpPr/>
          <p:nvPr/>
        </p:nvCxnSpPr>
        <p:spPr>
          <a:xfrm rot="5400000">
            <a:off x="5258594" y="2285206"/>
            <a:ext cx="304800" cy="1588"/>
          </a:xfrm>
          <a:prstGeom prst="straightConnector1">
            <a:avLst/>
          </a:prstGeom>
          <a:ln w="31750">
            <a:solidFill>
              <a:srgbClr val="002060"/>
            </a:solidFill>
            <a:headEnd type="triangle"/>
            <a:tailEnd type="triangle"/>
          </a:ln>
        </p:spPr>
        <p:style>
          <a:lnRef idx="2">
            <a:schemeClr val="dk1"/>
          </a:lnRef>
          <a:fillRef idx="0">
            <a:schemeClr val="dk1"/>
          </a:fillRef>
          <a:effectRef idx="1">
            <a:schemeClr val="dk1"/>
          </a:effectRef>
          <a:fontRef idx="minor">
            <a:schemeClr val="tx1"/>
          </a:fontRef>
        </p:style>
      </p:cxnSp>
      <p:sp>
        <p:nvSpPr>
          <p:cNvPr id="9223" name="TextBox 9"/>
          <p:cNvSpPr txBox="1">
            <a:spLocks noChangeArrowheads="1"/>
          </p:cNvSpPr>
          <p:nvPr/>
        </p:nvSpPr>
        <p:spPr bwMode="auto">
          <a:xfrm>
            <a:off x="6438900" y="609600"/>
            <a:ext cx="2247900" cy="230822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600" dirty="0">
                <a:solidFill>
                  <a:srgbClr val="000000"/>
                </a:solidFill>
              </a:rPr>
              <a:t>Free Electron Energy</a:t>
            </a:r>
          </a:p>
          <a:p>
            <a:pPr eaLnBrk="1" hangingPunct="1">
              <a:lnSpc>
                <a:spcPct val="100000"/>
              </a:lnSpc>
              <a:spcBef>
                <a:spcPct val="0"/>
              </a:spcBef>
              <a:buClrTx/>
              <a:buSzTx/>
              <a:buFontTx/>
              <a:buNone/>
            </a:pPr>
            <a:endParaRPr lang="en-US" sz="1600" dirty="0">
              <a:solidFill>
                <a:srgbClr val="000000"/>
              </a:solidFill>
            </a:endParaRPr>
          </a:p>
          <a:p>
            <a:pPr eaLnBrk="1" hangingPunct="1">
              <a:lnSpc>
                <a:spcPct val="100000"/>
              </a:lnSpc>
              <a:spcBef>
                <a:spcPct val="0"/>
              </a:spcBef>
              <a:buClrTx/>
              <a:buSzTx/>
              <a:buFontTx/>
              <a:buNone/>
            </a:pPr>
            <a:r>
              <a:rPr lang="en-US" sz="1600" dirty="0">
                <a:solidFill>
                  <a:srgbClr val="000000"/>
                </a:solidFill>
              </a:rPr>
              <a:t>Unfilled Bands</a:t>
            </a:r>
          </a:p>
          <a:p>
            <a:pPr eaLnBrk="1" hangingPunct="1">
              <a:lnSpc>
                <a:spcPct val="100000"/>
              </a:lnSpc>
              <a:spcBef>
                <a:spcPct val="0"/>
              </a:spcBef>
              <a:buClrTx/>
              <a:buSzTx/>
              <a:buFontTx/>
              <a:buNone/>
            </a:pPr>
            <a:endParaRPr lang="en-US" sz="1600" dirty="0">
              <a:solidFill>
                <a:srgbClr val="009900"/>
              </a:solidFill>
            </a:endParaRPr>
          </a:p>
          <a:p>
            <a:pPr eaLnBrk="1" hangingPunct="1">
              <a:lnSpc>
                <a:spcPct val="100000"/>
              </a:lnSpc>
              <a:spcBef>
                <a:spcPct val="0"/>
              </a:spcBef>
              <a:buClrTx/>
              <a:buSzTx/>
              <a:buFontTx/>
              <a:buNone/>
            </a:pPr>
            <a:r>
              <a:rPr lang="en-US" sz="1600" dirty="0">
                <a:solidFill>
                  <a:srgbClr val="009900"/>
                </a:solidFill>
              </a:rPr>
              <a:t>Conduction Band</a:t>
            </a:r>
          </a:p>
          <a:p>
            <a:pPr eaLnBrk="1" hangingPunct="1">
              <a:lnSpc>
                <a:spcPct val="100000"/>
              </a:lnSpc>
              <a:spcBef>
                <a:spcPct val="0"/>
              </a:spcBef>
              <a:buClrTx/>
              <a:buSzTx/>
              <a:buFontTx/>
              <a:buNone/>
            </a:pPr>
            <a:endParaRPr lang="en-US" sz="1600" dirty="0">
              <a:solidFill>
                <a:srgbClr val="009900"/>
              </a:solidFill>
            </a:endParaRPr>
          </a:p>
          <a:p>
            <a:pPr eaLnBrk="1" hangingPunct="1">
              <a:lnSpc>
                <a:spcPct val="100000"/>
              </a:lnSpc>
              <a:spcBef>
                <a:spcPct val="0"/>
              </a:spcBef>
              <a:buClrTx/>
              <a:buSzTx/>
              <a:buFontTx/>
              <a:buNone/>
            </a:pPr>
            <a:r>
              <a:rPr lang="en-US" sz="1600" dirty="0">
                <a:solidFill>
                  <a:srgbClr val="002060"/>
                </a:solidFill>
              </a:rPr>
              <a:t>Band Gap</a:t>
            </a:r>
          </a:p>
          <a:p>
            <a:pPr eaLnBrk="1" hangingPunct="1">
              <a:lnSpc>
                <a:spcPct val="100000"/>
              </a:lnSpc>
              <a:spcBef>
                <a:spcPct val="0"/>
              </a:spcBef>
              <a:buClrTx/>
              <a:buSzTx/>
              <a:buFontTx/>
              <a:buNone/>
            </a:pPr>
            <a:endParaRPr lang="en-US" sz="1600" dirty="0">
              <a:solidFill>
                <a:srgbClr val="009900"/>
              </a:solidFill>
            </a:endParaRPr>
          </a:p>
          <a:p>
            <a:pPr eaLnBrk="1" hangingPunct="1">
              <a:lnSpc>
                <a:spcPct val="100000"/>
              </a:lnSpc>
              <a:spcBef>
                <a:spcPct val="0"/>
              </a:spcBef>
              <a:buClrTx/>
              <a:buSzTx/>
              <a:buFontTx/>
              <a:buNone/>
            </a:pPr>
            <a:r>
              <a:rPr lang="en-US" sz="1600" dirty="0">
                <a:solidFill>
                  <a:srgbClr val="C00000"/>
                </a:solidFill>
              </a:rPr>
              <a:t>Valance Band</a:t>
            </a:r>
          </a:p>
        </p:txBody>
      </p:sp>
      <p:cxnSp>
        <p:nvCxnSpPr>
          <p:cNvPr id="12" name="Straight Arrow Connector 11"/>
          <p:cNvCxnSpPr/>
          <p:nvPr/>
        </p:nvCxnSpPr>
        <p:spPr>
          <a:xfrm rot="10800000">
            <a:off x="5181600" y="2590800"/>
            <a:ext cx="1066800" cy="152400"/>
          </a:xfrm>
          <a:prstGeom prst="straightConnector1">
            <a:avLst/>
          </a:prstGeom>
          <a:ln>
            <a:solidFill>
              <a:srgbClr val="C00000"/>
            </a:solidFill>
            <a:tailEnd type="arrow"/>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rot="10800000">
            <a:off x="5562600" y="1828800"/>
            <a:ext cx="685800" cy="1588"/>
          </a:xfrm>
          <a:prstGeom prst="straightConnector1">
            <a:avLst/>
          </a:prstGeom>
          <a:ln>
            <a:solidFill>
              <a:srgbClr val="008000"/>
            </a:solidFill>
            <a:tailEnd type="arrow"/>
          </a:ln>
        </p:spPr>
        <p:style>
          <a:lnRef idx="2">
            <a:schemeClr val="dk1"/>
          </a:lnRef>
          <a:fillRef idx="0">
            <a:schemeClr val="dk1"/>
          </a:fillRef>
          <a:effectRef idx="1">
            <a:schemeClr val="dk1"/>
          </a:effectRef>
          <a:fontRef idx="minor">
            <a:schemeClr val="tx1"/>
          </a:fontRef>
        </p:style>
      </p:cxnSp>
      <p:sp>
        <p:nvSpPr>
          <p:cNvPr id="21" name="Rectangle 20"/>
          <p:cNvSpPr/>
          <p:nvPr/>
        </p:nvSpPr>
        <p:spPr>
          <a:xfrm>
            <a:off x="914400" y="1219200"/>
            <a:ext cx="4419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2" name="Rectangle 21"/>
          <p:cNvSpPr/>
          <p:nvPr/>
        </p:nvSpPr>
        <p:spPr>
          <a:xfrm>
            <a:off x="914400" y="762000"/>
            <a:ext cx="4419600" cy="228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cxnSp>
        <p:nvCxnSpPr>
          <p:cNvPr id="23" name="Straight Arrow Connector 22"/>
          <p:cNvCxnSpPr/>
          <p:nvPr/>
        </p:nvCxnSpPr>
        <p:spPr>
          <a:xfrm rot="10800000">
            <a:off x="5638800" y="914400"/>
            <a:ext cx="609600" cy="228600"/>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25" name="Straight Arrow Connector 24"/>
          <p:cNvCxnSpPr/>
          <p:nvPr/>
        </p:nvCxnSpPr>
        <p:spPr>
          <a:xfrm rot="10800000">
            <a:off x="5638800" y="1295400"/>
            <a:ext cx="533400" cy="1588"/>
          </a:xfrm>
          <a:prstGeom prst="straightConnector1">
            <a:avLst/>
          </a:prstGeom>
          <a:ln>
            <a:solidFill>
              <a:schemeClr val="tx1"/>
            </a:solidFill>
            <a:tailEnd type="arrow"/>
          </a:ln>
        </p:spPr>
        <p:style>
          <a:lnRef idx="2">
            <a:schemeClr val="dk1"/>
          </a:lnRef>
          <a:fillRef idx="0">
            <a:schemeClr val="dk1"/>
          </a:fillRef>
          <a:effectRef idx="1">
            <a:schemeClr val="dk1"/>
          </a:effectRef>
          <a:fontRef idx="minor">
            <a:schemeClr val="tx1"/>
          </a:fontRef>
        </p:style>
      </p:cxnSp>
      <p:cxnSp>
        <p:nvCxnSpPr>
          <p:cNvPr id="29" name="Straight Connector 28"/>
          <p:cNvCxnSpPr/>
          <p:nvPr/>
        </p:nvCxnSpPr>
        <p:spPr>
          <a:xfrm>
            <a:off x="457200" y="762000"/>
            <a:ext cx="5638800" cy="1588"/>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52400" y="4419600"/>
            <a:ext cx="8458200" cy="2215991"/>
          </a:xfrm>
          <a:prstGeom prst="rect">
            <a:avLst/>
          </a:prstGeom>
        </p:spPr>
        <p:txBody>
          <a:bodyPr wrap="square">
            <a:spAutoFit/>
          </a:bodyPr>
          <a:lstStyle/>
          <a:p>
            <a:pPr eaLnBrk="1" hangingPunct="1">
              <a:lnSpc>
                <a:spcPct val="100000"/>
              </a:lnSpc>
              <a:spcBef>
                <a:spcPct val="0"/>
              </a:spcBef>
              <a:buClrTx/>
              <a:buSzTx/>
              <a:buFontTx/>
              <a:buNone/>
            </a:pPr>
            <a:r>
              <a:rPr lang="en-US" sz="2000" dirty="0" smtClean="0">
                <a:solidFill>
                  <a:srgbClr val="FF0000"/>
                </a:solidFill>
              </a:rPr>
              <a:t>Conductor, Insulator, Semiconductor</a:t>
            </a:r>
          </a:p>
          <a:p>
            <a:pPr eaLnBrk="1" hangingPunct="1">
              <a:lnSpc>
                <a:spcPct val="100000"/>
              </a:lnSpc>
              <a:spcBef>
                <a:spcPct val="0"/>
              </a:spcBef>
              <a:buClrTx/>
              <a:buSzTx/>
              <a:buFontTx/>
              <a:buNone/>
            </a:pPr>
            <a:endParaRPr lang="en-US" sz="2000" dirty="0" smtClean="0">
              <a:solidFill>
                <a:srgbClr val="FF0000"/>
              </a:solidFill>
            </a:endParaRPr>
          </a:p>
          <a:p>
            <a:pPr eaLnBrk="1" hangingPunct="1">
              <a:lnSpc>
                <a:spcPct val="100000"/>
              </a:lnSpc>
              <a:spcBef>
                <a:spcPct val="0"/>
              </a:spcBef>
              <a:buClrTx/>
              <a:buSzTx/>
              <a:buFontTx/>
              <a:buNone/>
            </a:pPr>
            <a:r>
              <a:rPr lang="en-US" sz="1400" dirty="0" smtClean="0">
                <a:solidFill>
                  <a:srgbClr val="002060"/>
                </a:solidFill>
              </a:rPr>
              <a:t>In case the conduction band is filled the crystal is a conductor.</a:t>
            </a:r>
          </a:p>
          <a:p>
            <a:pPr eaLnBrk="1" hangingPunct="1">
              <a:lnSpc>
                <a:spcPct val="100000"/>
              </a:lnSpc>
              <a:spcBef>
                <a:spcPct val="0"/>
              </a:spcBef>
              <a:buClrTx/>
              <a:buSzTx/>
              <a:buFontTx/>
              <a:buNone/>
            </a:pPr>
            <a:endParaRPr lang="en-US" sz="1400" dirty="0" smtClean="0">
              <a:solidFill>
                <a:srgbClr val="009900"/>
              </a:solidFill>
            </a:endParaRPr>
          </a:p>
          <a:p>
            <a:pPr eaLnBrk="1" hangingPunct="1">
              <a:lnSpc>
                <a:spcPct val="100000"/>
              </a:lnSpc>
              <a:spcBef>
                <a:spcPct val="0"/>
              </a:spcBef>
              <a:buClrTx/>
              <a:buSzTx/>
              <a:buFontTx/>
              <a:buNone/>
            </a:pPr>
            <a:r>
              <a:rPr lang="en-US" sz="1400" dirty="0" smtClean="0">
                <a:solidFill>
                  <a:srgbClr val="008000"/>
                </a:solidFill>
              </a:rPr>
              <a:t>In case the conduction band is empty and ‘far away’ from </a:t>
            </a:r>
          </a:p>
          <a:p>
            <a:pPr eaLnBrk="1" hangingPunct="1">
              <a:lnSpc>
                <a:spcPct val="100000"/>
              </a:lnSpc>
              <a:spcBef>
                <a:spcPct val="0"/>
              </a:spcBef>
              <a:buClrTx/>
              <a:buSzTx/>
              <a:buFontTx/>
              <a:buNone/>
            </a:pPr>
            <a:r>
              <a:rPr lang="en-US" sz="1400" dirty="0" smtClean="0">
                <a:solidFill>
                  <a:srgbClr val="008000"/>
                </a:solidFill>
              </a:rPr>
              <a:t>the valence band, the crystal is an insulator.</a:t>
            </a:r>
          </a:p>
          <a:p>
            <a:pPr eaLnBrk="1" hangingPunct="1">
              <a:lnSpc>
                <a:spcPct val="100000"/>
              </a:lnSpc>
              <a:spcBef>
                <a:spcPct val="0"/>
              </a:spcBef>
              <a:buClrTx/>
              <a:buSzTx/>
              <a:buFontTx/>
              <a:buNone/>
            </a:pPr>
            <a:endParaRPr lang="en-US" sz="1400" dirty="0" smtClean="0">
              <a:solidFill>
                <a:srgbClr val="009900"/>
              </a:solidFill>
            </a:endParaRPr>
          </a:p>
          <a:p>
            <a:pPr eaLnBrk="1" hangingPunct="1">
              <a:lnSpc>
                <a:spcPct val="100000"/>
              </a:lnSpc>
              <a:spcBef>
                <a:spcPct val="0"/>
              </a:spcBef>
              <a:buClrTx/>
              <a:buSzTx/>
              <a:buFontTx/>
              <a:buNone/>
            </a:pPr>
            <a:r>
              <a:rPr lang="en-US" sz="1400" dirty="0" smtClean="0">
                <a:solidFill>
                  <a:srgbClr val="002060"/>
                </a:solidFill>
              </a:rPr>
              <a:t>In case the conduction band is empty but the distance to the valence band is small, the crystal is a semiconductor.</a:t>
            </a:r>
            <a:endParaRPr lang="en-US" sz="1400" dirty="0">
              <a:solidFill>
                <a:srgbClr val="002060"/>
              </a:solidFill>
            </a:endParaRPr>
          </a:p>
        </p:txBody>
      </p:sp>
    </p:spTree>
    <p:extLst>
      <p:ext uri="{BB962C8B-B14F-4D97-AF65-F5344CB8AC3E}">
        <p14:creationId xmlns:p14="http://schemas.microsoft.com/office/powerpoint/2010/main" val="3879349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ChangeArrowheads="1"/>
          </p:cNvSpPr>
          <p:nvPr/>
        </p:nvSpPr>
        <p:spPr bwMode="auto">
          <a:xfrm>
            <a:off x="228600" y="228600"/>
            <a:ext cx="8382000" cy="4495800"/>
          </a:xfrm>
          <a:prstGeom prst="rect">
            <a:avLst/>
          </a:prstGeom>
          <a:noFill/>
          <a:ln w="9525">
            <a:noFill/>
            <a:miter lim="800000"/>
            <a:headEnd/>
            <a:tailEnd/>
          </a:ln>
        </p:spPr>
        <p:txBody>
          <a:bodyPr/>
          <a:lstStyle/>
          <a:p>
            <a:pPr marL="342900" indent="-342900" eaLnBrk="1" hangingPunct="1">
              <a:lnSpc>
                <a:spcPct val="100000"/>
              </a:lnSpc>
              <a:spcBef>
                <a:spcPct val="0"/>
              </a:spcBef>
              <a:buClrTx/>
              <a:buSzTx/>
              <a:defRPr/>
            </a:pPr>
            <a:r>
              <a:rPr lang="en-US" sz="1800" dirty="0">
                <a:solidFill>
                  <a:srgbClr val="FF0000"/>
                </a:solidFill>
                <a:latin typeface="Arial" charset="0"/>
                <a:ea typeface="ＭＳ Ｐゴシック" charset="0"/>
                <a:sym typeface="Wingdings" pitchFamily="2" charset="2"/>
              </a:rPr>
              <a:t>Detectors based on Registration of excited Atoms  </a:t>
            </a:r>
            <a:r>
              <a:rPr lang="en-US" sz="1800" dirty="0" err="1">
                <a:solidFill>
                  <a:srgbClr val="FF0000"/>
                </a:solidFill>
                <a:latin typeface="Arial" charset="0"/>
                <a:ea typeface="ＭＳ Ｐゴシック" charset="0"/>
                <a:sym typeface="Wingdings" pitchFamily="2" charset="2"/>
              </a:rPr>
              <a:t>Scintillators</a:t>
            </a:r>
            <a:endParaRPr lang="en-US" sz="1800" dirty="0">
              <a:solidFill>
                <a:srgbClr val="FF0000"/>
              </a:solidFill>
              <a:latin typeface="Arial" charset="0"/>
              <a:ea typeface="ＭＳ Ｐゴシック" charset="0"/>
              <a:sym typeface="Wingdings" pitchFamily="2" charset="2"/>
            </a:endParaRPr>
          </a:p>
          <a:p>
            <a:pPr marL="342900" indent="-342900" eaLnBrk="1" hangingPunct="1">
              <a:spcBef>
                <a:spcPct val="20000"/>
              </a:spcBef>
              <a:buClrTx/>
              <a:buSzTx/>
              <a:buFontTx/>
              <a:buNone/>
              <a:defRPr/>
            </a:pPr>
            <a:endParaRPr lang="de-DE" sz="1800" dirty="0">
              <a:solidFill>
                <a:srgbClr val="000000"/>
              </a:solidFill>
              <a:latin typeface="Arial" charset="0"/>
              <a:ea typeface="ＭＳ Ｐゴシック" charset="0"/>
            </a:endParaRPr>
          </a:p>
          <a:p>
            <a:pPr marL="342900" indent="-342900" eaLnBrk="1" hangingPunct="1">
              <a:spcBef>
                <a:spcPct val="20000"/>
              </a:spcBef>
              <a:buClrTx/>
              <a:buSzTx/>
              <a:buFontTx/>
              <a:buNone/>
              <a:defRPr/>
            </a:pPr>
            <a:endParaRPr lang="en-US" sz="1800" dirty="0">
              <a:solidFill>
                <a:srgbClr val="000000"/>
              </a:solidFill>
              <a:latin typeface="Arial" charset="0"/>
              <a:ea typeface="ＭＳ Ｐゴシック" charset="0"/>
            </a:endParaRPr>
          </a:p>
          <a:p>
            <a:pPr marL="342900" indent="-342900" eaLnBrk="1" hangingPunct="1">
              <a:spcBef>
                <a:spcPct val="20000"/>
              </a:spcBef>
              <a:buClrTx/>
              <a:buSzTx/>
              <a:buFontTx/>
              <a:buNone/>
              <a:defRPr/>
            </a:pPr>
            <a:r>
              <a:rPr lang="en-US" sz="1600" dirty="0">
                <a:solidFill>
                  <a:srgbClr val="333399"/>
                </a:solidFill>
                <a:latin typeface="Arial" charset="0"/>
                <a:ea typeface="ＭＳ Ｐゴシック" charset="0"/>
              </a:rPr>
              <a:t>Emission of photons of by excited Atoms, typically UV to visible light.</a:t>
            </a:r>
          </a:p>
          <a:p>
            <a:pPr marL="342900" indent="-342900" eaLnBrk="1" hangingPunct="1">
              <a:spcBef>
                <a:spcPct val="20000"/>
              </a:spcBef>
              <a:buClrTx/>
              <a:buSzTx/>
              <a:buFontTx/>
              <a:buChar char="•"/>
              <a:defRPr/>
            </a:pPr>
            <a:endParaRPr lang="en-US" sz="1600" dirty="0">
              <a:solidFill>
                <a:srgbClr val="333399"/>
              </a:solidFill>
              <a:latin typeface="Arial" charset="0"/>
              <a:ea typeface="ＭＳ Ｐゴシック" charset="0"/>
            </a:endParaRPr>
          </a:p>
          <a:p>
            <a:pPr marL="800100" lvl="1" indent="-342900" eaLnBrk="1" hangingPunct="1">
              <a:spcBef>
                <a:spcPct val="20000"/>
              </a:spcBef>
              <a:buClrTx/>
              <a:buSzTx/>
              <a:buFontTx/>
              <a:buAutoNum type="alphaLcParenR"/>
              <a:defRPr/>
            </a:pPr>
            <a:r>
              <a:rPr lang="en-US" sz="1600" dirty="0">
                <a:solidFill>
                  <a:srgbClr val="009900"/>
                </a:solidFill>
                <a:latin typeface="Arial" charset="0"/>
                <a:ea typeface="ＭＳ Ｐゴシック" charset="0"/>
              </a:rPr>
              <a:t>Observed in Noble Gases (even liquid !)</a:t>
            </a:r>
          </a:p>
          <a:p>
            <a:pPr marL="800100" lvl="1" indent="-342900" eaLnBrk="1" hangingPunct="1">
              <a:spcBef>
                <a:spcPct val="20000"/>
              </a:spcBef>
              <a:buClrTx/>
              <a:buSzTx/>
              <a:buFontTx/>
              <a:buAutoNum type="alphaLcParenR"/>
              <a:defRPr/>
            </a:pPr>
            <a:endParaRPr lang="en-US" sz="1600" dirty="0">
              <a:solidFill>
                <a:srgbClr val="009900"/>
              </a:solidFill>
              <a:latin typeface="Arial" charset="0"/>
              <a:ea typeface="ＭＳ Ｐゴシック" charset="0"/>
            </a:endParaRPr>
          </a:p>
          <a:p>
            <a:pPr marL="742950" lvl="1" indent="-285750" eaLnBrk="1" hangingPunct="1">
              <a:spcBef>
                <a:spcPct val="20000"/>
              </a:spcBef>
              <a:buClrTx/>
              <a:buSzTx/>
              <a:buFontTx/>
              <a:buNone/>
              <a:defRPr/>
            </a:pPr>
            <a:r>
              <a:rPr lang="en-US" sz="1600" dirty="0">
                <a:solidFill>
                  <a:srgbClr val="333399"/>
                </a:solidFill>
                <a:latin typeface="Arial" charset="0"/>
                <a:ea typeface="ＭＳ Ｐゴシック" charset="0"/>
              </a:rPr>
              <a:t>b)  Inorganic Crystals</a:t>
            </a:r>
          </a:p>
          <a:p>
            <a:pPr marL="742950" lvl="1" indent="-285750" eaLnBrk="1" hangingPunct="1">
              <a:spcBef>
                <a:spcPct val="20000"/>
              </a:spcBef>
              <a:buClrTx/>
              <a:buSzTx/>
              <a:buFont typeface="Wingdings"/>
              <a:buChar char="à"/>
              <a:defRPr/>
            </a:pPr>
            <a:r>
              <a:rPr lang="en-US" sz="1600" dirty="0">
                <a:solidFill>
                  <a:srgbClr val="333399"/>
                </a:solidFill>
                <a:latin typeface="Arial" charset="0"/>
                <a:ea typeface="ＭＳ Ｐゴシック" charset="0"/>
              </a:rPr>
              <a:t>Substances with largest light yield. Used for precision measurement of energetic Photons. Used in Nuclear Medicine. </a:t>
            </a:r>
          </a:p>
          <a:p>
            <a:pPr marL="742950" lvl="1" indent="-285750" eaLnBrk="1" hangingPunct="1">
              <a:spcBef>
                <a:spcPct val="20000"/>
              </a:spcBef>
              <a:buClrTx/>
              <a:buSzTx/>
              <a:buFont typeface="Wingdings"/>
              <a:buChar char="à"/>
              <a:defRPr/>
            </a:pPr>
            <a:endParaRPr lang="en-US" sz="1600" dirty="0">
              <a:solidFill>
                <a:srgbClr val="000000"/>
              </a:solidFill>
              <a:latin typeface="Arial" charset="0"/>
              <a:ea typeface="ＭＳ Ｐゴシック" charset="0"/>
            </a:endParaRPr>
          </a:p>
          <a:p>
            <a:pPr marL="742950" lvl="1" indent="-285750" eaLnBrk="1" hangingPunct="1">
              <a:spcBef>
                <a:spcPct val="20000"/>
              </a:spcBef>
              <a:buClrTx/>
              <a:buSzTx/>
              <a:buFontTx/>
              <a:buNone/>
              <a:defRPr/>
            </a:pPr>
            <a:r>
              <a:rPr lang="en-US" sz="1600" dirty="0">
                <a:solidFill>
                  <a:srgbClr val="009900"/>
                </a:solidFill>
                <a:latin typeface="Arial" charset="0"/>
                <a:ea typeface="ＭＳ Ｐゴシック" charset="0"/>
              </a:rPr>
              <a:t>c) </a:t>
            </a:r>
            <a:r>
              <a:rPr lang="en-US" sz="1600" dirty="0" err="1">
                <a:solidFill>
                  <a:srgbClr val="009900"/>
                </a:solidFill>
                <a:latin typeface="Arial" charset="0"/>
                <a:ea typeface="ＭＳ Ｐゴシック" charset="0"/>
              </a:rPr>
              <a:t>Polyzyclic</a:t>
            </a:r>
            <a:r>
              <a:rPr lang="en-US" sz="1600" dirty="0">
                <a:solidFill>
                  <a:srgbClr val="009900"/>
                </a:solidFill>
                <a:latin typeface="Arial" charset="0"/>
                <a:ea typeface="ＭＳ Ｐゴシック" charset="0"/>
              </a:rPr>
              <a:t> Hydrocarbons (</a:t>
            </a:r>
            <a:r>
              <a:rPr lang="en-US" sz="1600" dirty="0" err="1">
                <a:solidFill>
                  <a:srgbClr val="009900"/>
                </a:solidFill>
                <a:latin typeface="Arial" charset="0"/>
                <a:ea typeface="ＭＳ Ｐゴシック" charset="0"/>
              </a:rPr>
              <a:t>Naphtalen</a:t>
            </a:r>
            <a:r>
              <a:rPr lang="en-US" sz="1600" dirty="0">
                <a:solidFill>
                  <a:srgbClr val="009900"/>
                </a:solidFill>
                <a:latin typeface="Arial" charset="0"/>
                <a:ea typeface="ＭＳ Ｐゴシック" charset="0"/>
              </a:rPr>
              <a:t>, </a:t>
            </a:r>
            <a:r>
              <a:rPr lang="en-US" sz="1600" dirty="0" err="1">
                <a:solidFill>
                  <a:srgbClr val="009900"/>
                </a:solidFill>
                <a:latin typeface="Arial" charset="0"/>
                <a:ea typeface="ＭＳ Ｐゴシック" charset="0"/>
              </a:rPr>
              <a:t>Anthrazen</a:t>
            </a:r>
            <a:r>
              <a:rPr lang="en-US" sz="1600" dirty="0">
                <a:solidFill>
                  <a:srgbClr val="009900"/>
                </a:solidFill>
                <a:latin typeface="Arial" charset="0"/>
                <a:ea typeface="ＭＳ Ｐゴシック" charset="0"/>
              </a:rPr>
              <a:t>, organic </a:t>
            </a:r>
            <a:r>
              <a:rPr lang="en-US" sz="1600" dirty="0" err="1">
                <a:solidFill>
                  <a:srgbClr val="009900"/>
                </a:solidFill>
                <a:latin typeface="Arial" charset="0"/>
                <a:ea typeface="ＭＳ Ｐゴシック" charset="0"/>
              </a:rPr>
              <a:t>Scintillators</a:t>
            </a:r>
            <a:r>
              <a:rPr lang="en-US" sz="1600" dirty="0">
                <a:solidFill>
                  <a:srgbClr val="009900"/>
                </a:solidFill>
                <a:latin typeface="Arial" charset="0"/>
                <a:ea typeface="ＭＳ Ｐゴシック" charset="0"/>
              </a:rPr>
              <a:t>)</a:t>
            </a:r>
          </a:p>
          <a:p>
            <a:pPr marL="742950" lvl="1" indent="-285750" eaLnBrk="1" hangingPunct="1">
              <a:spcBef>
                <a:spcPct val="20000"/>
              </a:spcBef>
              <a:buClrTx/>
              <a:buSzTx/>
              <a:buFont typeface="Wingdings"/>
              <a:buChar char="à"/>
              <a:defRPr/>
            </a:pPr>
            <a:r>
              <a:rPr lang="en-US" sz="1600" dirty="0">
                <a:solidFill>
                  <a:srgbClr val="009900"/>
                </a:solidFill>
                <a:latin typeface="Arial" charset="0"/>
                <a:ea typeface="ＭＳ Ｐゴシック" charset="0"/>
              </a:rPr>
              <a:t>Most important category. Large scale industrial production, mechanically and chemically quite robust. Characteristic are one or two decay times of the light emission.</a:t>
            </a:r>
          </a:p>
          <a:p>
            <a:pPr marL="742950" lvl="1" indent="-285750" eaLnBrk="1" hangingPunct="1">
              <a:spcBef>
                <a:spcPct val="20000"/>
              </a:spcBef>
              <a:buClrTx/>
              <a:buSzTx/>
              <a:buFont typeface="Wingdings"/>
              <a:buChar char="à"/>
              <a:defRPr/>
            </a:pPr>
            <a:endParaRPr lang="de-DE" sz="1600" dirty="0">
              <a:solidFill>
                <a:srgbClr val="000000"/>
              </a:solidFill>
              <a:latin typeface="Arial" charset="0"/>
              <a:ea typeface="ＭＳ Ｐゴシック" charset="0"/>
            </a:endParaRPr>
          </a:p>
        </p:txBody>
      </p:sp>
      <p:pic>
        <p:nvPicPr>
          <p:cNvPr id="11267" name="Picture 9" descr="pass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4648200"/>
            <a:ext cx="2582863"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F8CE2B3-7073-3F43-9F9F-A02DC230AB77}" type="slidenum">
              <a:rPr lang="en-US">
                <a:solidFill>
                  <a:srgbClr val="000000"/>
                </a:solidFill>
              </a:rPr>
              <a:pPr eaLnBrk="1" hangingPunct="1"/>
              <a:t>4</a:t>
            </a:fld>
            <a:endParaRPr lang="en-US">
              <a:solidFill>
                <a:srgbClr val="000000"/>
              </a:solidFill>
            </a:endParaRPr>
          </a:p>
        </p:txBody>
      </p:sp>
      <p:sp>
        <p:nvSpPr>
          <p:cNvPr id="1126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11270" name="Rectangle 5"/>
          <p:cNvSpPr>
            <a:spLocks noChangeArrowheads="1"/>
          </p:cNvSpPr>
          <p:nvPr/>
        </p:nvSpPr>
        <p:spPr bwMode="auto">
          <a:xfrm>
            <a:off x="3200400" y="6581775"/>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200" smtClean="0">
                <a:solidFill>
                  <a:srgbClr val="FF0000"/>
                </a:solidFill>
                <a:latin typeface="Arial" charset="0"/>
                <a:ea typeface="ＭＳ Ｐゴシック" charset="0"/>
              </a:rPr>
              <a:t>Scintillator Detectors</a:t>
            </a:r>
            <a:endParaRPr lang="en-US" sz="1200" b="0" smtClean="0">
              <a:solidFill>
                <a:srgbClr val="FF0000"/>
              </a:solidFill>
              <a:latin typeface="Arial" charset="0"/>
              <a:ea typeface="ＭＳ Ｐゴシック" charset="0"/>
            </a:endParaRPr>
          </a:p>
        </p:txBody>
      </p:sp>
      <p:sp>
        <p:nvSpPr>
          <p:cNvPr id="11271" name="Rectangle 4"/>
          <p:cNvSpPr>
            <a:spLocks noChangeArrowheads="1"/>
          </p:cNvSpPr>
          <p:nvPr/>
        </p:nvSpPr>
        <p:spPr bwMode="auto">
          <a:xfrm>
            <a:off x="228600" y="4724400"/>
            <a:ext cx="62484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400" smtClean="0">
                <a:solidFill>
                  <a:srgbClr val="333399"/>
                </a:solidFill>
                <a:latin typeface="Arial" charset="0"/>
                <a:ea typeface="ＭＳ Ｐゴシック" charset="0"/>
              </a:rPr>
              <a:t>Typical</a:t>
            </a:r>
            <a:r>
              <a:rPr lang="de-DE" sz="1400" smtClean="0">
                <a:solidFill>
                  <a:srgbClr val="333399"/>
                </a:solidFill>
                <a:latin typeface="Arial" charset="0"/>
                <a:ea typeface="ＭＳ Ｐゴシック" charset="0"/>
              </a:rPr>
              <a:t> light yield of scintillators:</a:t>
            </a:r>
          </a:p>
          <a:p>
            <a:pPr eaLnBrk="1" hangingPunct="1">
              <a:lnSpc>
                <a:spcPct val="100000"/>
              </a:lnSpc>
              <a:spcBef>
                <a:spcPct val="0"/>
              </a:spcBef>
              <a:buClrTx/>
              <a:buSzTx/>
              <a:buFontTx/>
              <a:buNone/>
            </a:pPr>
            <a:endParaRPr lang="de-DE" sz="1400" smtClean="0">
              <a:solidFill>
                <a:srgbClr val="333399"/>
              </a:solidFill>
              <a:latin typeface="Arial" charset="0"/>
              <a:ea typeface="ＭＳ Ｐゴシック" charset="0"/>
            </a:endParaRPr>
          </a:p>
          <a:p>
            <a:pPr eaLnBrk="1" hangingPunct="1">
              <a:lnSpc>
                <a:spcPct val="100000"/>
              </a:lnSpc>
              <a:spcBef>
                <a:spcPct val="0"/>
              </a:spcBef>
              <a:buClrTx/>
              <a:buSzTx/>
              <a:buFontTx/>
              <a:buNone/>
            </a:pPr>
            <a:r>
              <a:rPr lang="de-DE" sz="1400" smtClean="0">
                <a:solidFill>
                  <a:srgbClr val="009900"/>
                </a:solidFill>
                <a:latin typeface="Arial" charset="0"/>
                <a:ea typeface="ＭＳ Ｐゴシック" charset="0"/>
              </a:rPr>
              <a:t>Energy (visible photons) </a:t>
            </a:r>
            <a:r>
              <a:rPr lang="de-DE" sz="1400" smtClean="0">
                <a:solidFill>
                  <a:srgbClr val="009900"/>
                </a:solidFill>
                <a:latin typeface="Arial" charset="0"/>
                <a:ea typeface="ＭＳ Ｐゴシック" charset="0"/>
                <a:sym typeface="Symbol" charset="0"/>
              </a:rPr>
              <a:t></a:t>
            </a:r>
            <a:r>
              <a:rPr lang="de-DE" sz="1400" smtClean="0">
                <a:solidFill>
                  <a:srgbClr val="009900"/>
                </a:solidFill>
                <a:latin typeface="Arial" charset="0"/>
                <a:ea typeface="ＭＳ Ｐゴシック" charset="0"/>
              </a:rPr>
              <a:t> few </a:t>
            </a:r>
            <a:r>
              <a:rPr lang="de-DE" sz="1400" smtClean="0">
                <a:solidFill>
                  <a:srgbClr val="009900"/>
                </a:solidFill>
                <a:latin typeface="Arial" charset="0"/>
                <a:ea typeface="ＭＳ Ｐゴシック" charset="0"/>
                <a:sym typeface="Symbol" charset="0"/>
              </a:rPr>
              <a:t></a:t>
            </a:r>
            <a:r>
              <a:rPr lang="de-DE" sz="1400" smtClean="0">
                <a:solidFill>
                  <a:srgbClr val="009900"/>
                </a:solidFill>
                <a:latin typeface="Arial" charset="0"/>
                <a:ea typeface="ＭＳ Ｐゴシック" charset="0"/>
              </a:rPr>
              <a:t> of the total energy Loss. </a:t>
            </a:r>
          </a:p>
          <a:p>
            <a:pPr eaLnBrk="1" hangingPunct="1">
              <a:lnSpc>
                <a:spcPct val="100000"/>
              </a:lnSpc>
              <a:spcBef>
                <a:spcPct val="0"/>
              </a:spcBef>
              <a:buClrTx/>
              <a:buSzTx/>
              <a:buFontTx/>
              <a:buNone/>
            </a:pPr>
            <a:r>
              <a:rPr lang="de-DE" sz="1400" smtClean="0">
                <a:solidFill>
                  <a:srgbClr val="009900"/>
                </a:solidFill>
                <a:latin typeface="Arial" charset="0"/>
                <a:ea typeface="ＭＳ Ｐゴシック" charset="0"/>
              </a:rPr>
              <a:t>z.B. 1cm plastic scintillator, </a:t>
            </a:r>
            <a:r>
              <a:rPr lang="de-DE" sz="1400" smtClean="0">
                <a:solidFill>
                  <a:srgbClr val="009900"/>
                </a:solidFill>
                <a:latin typeface="Arial" charset="0"/>
                <a:ea typeface="ＭＳ Ｐゴシック" charset="0"/>
                <a:sym typeface="Symbol" charset="0"/>
              </a:rPr>
              <a:t>  1, </a:t>
            </a:r>
            <a:r>
              <a:rPr lang="en-US" sz="1400" smtClean="0">
                <a:solidFill>
                  <a:srgbClr val="009900"/>
                </a:solidFill>
                <a:latin typeface="Arial" charset="0"/>
                <a:ea typeface="ＭＳ Ｐゴシック" charset="0"/>
              </a:rPr>
              <a:t>dE/dx=1.5 MeV,  ~15 keV in photons; i.e. ~ 15 000 photons produced. </a:t>
            </a:r>
          </a:p>
          <a:p>
            <a:pPr lvl="1" eaLnBrk="1" hangingPunct="1">
              <a:lnSpc>
                <a:spcPct val="100000"/>
              </a:lnSpc>
              <a:spcBef>
                <a:spcPct val="0"/>
              </a:spcBef>
              <a:buClrTx/>
              <a:buSzTx/>
              <a:buFontTx/>
              <a:buNone/>
            </a:pPr>
            <a:endParaRPr lang="en-US" sz="1600" smtClean="0">
              <a:solidFill>
                <a:srgbClr val="009900"/>
              </a:solidFill>
              <a:latin typeface="Arial" charset="0"/>
              <a:ea typeface="ＭＳ Ｐゴシック" charset="0"/>
            </a:endParaRPr>
          </a:p>
        </p:txBody>
      </p:sp>
      <p:pic>
        <p:nvPicPr>
          <p:cNvPr id="11272" name="Picture 4" descr="http://www.detectors.saint-gobain.com/Media/Images/S0000000000000001004/Organics-mixed-pictur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679450"/>
            <a:ext cx="1524000"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503330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9"/>
          <p:cNvSpPr txBox="1">
            <a:spLocks noChangeArrowheads="1"/>
          </p:cNvSpPr>
          <p:nvPr/>
        </p:nvSpPr>
        <p:spPr bwMode="auto">
          <a:xfrm>
            <a:off x="381000" y="457200"/>
            <a:ext cx="7315200" cy="6032421"/>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endParaRPr lang="en-US" sz="1600" dirty="0">
              <a:solidFill>
                <a:srgbClr val="002060"/>
              </a:solidFill>
            </a:endParaRPr>
          </a:p>
          <a:p>
            <a:pPr eaLnBrk="1" hangingPunct="1">
              <a:lnSpc>
                <a:spcPct val="100000"/>
              </a:lnSpc>
              <a:spcBef>
                <a:spcPct val="0"/>
              </a:spcBef>
              <a:buClrTx/>
              <a:buSzTx/>
              <a:buFontTx/>
              <a:buNone/>
            </a:pPr>
            <a:r>
              <a:rPr lang="en-US" sz="1600" dirty="0">
                <a:solidFill>
                  <a:srgbClr val="FF0000"/>
                </a:solidFill>
              </a:rPr>
              <a:t>Band Gap, e-h pair Energy</a:t>
            </a:r>
            <a:endParaRPr lang="en-US" sz="1600" dirty="0">
              <a:solidFill>
                <a:srgbClr val="002060"/>
              </a:solidFill>
            </a:endParaRPr>
          </a:p>
          <a:p>
            <a:pPr eaLnBrk="1" hangingPunct="1">
              <a:lnSpc>
                <a:spcPct val="100000"/>
              </a:lnSpc>
              <a:spcBef>
                <a:spcPct val="0"/>
              </a:spcBef>
              <a:buClrTx/>
              <a:buSzTx/>
              <a:buFontTx/>
              <a:buNone/>
            </a:pPr>
            <a:r>
              <a:rPr lang="en-US" sz="1400" dirty="0">
                <a:solidFill>
                  <a:srgbClr val="008000"/>
                </a:solidFill>
              </a:rPr>
              <a:t>The energy gap between the last filled band – the valence band – and the conduction band is called band gap </a:t>
            </a:r>
            <a:r>
              <a:rPr lang="en-US" sz="1400" dirty="0" err="1">
                <a:solidFill>
                  <a:srgbClr val="008000"/>
                </a:solidFill>
              </a:rPr>
              <a:t>E</a:t>
            </a:r>
            <a:r>
              <a:rPr lang="en-US" sz="1400" baseline="-25000" dirty="0" err="1">
                <a:solidFill>
                  <a:srgbClr val="008000"/>
                </a:solidFill>
              </a:rPr>
              <a:t>g</a:t>
            </a:r>
            <a:r>
              <a:rPr lang="en-US" sz="1400" dirty="0">
                <a:solidFill>
                  <a:srgbClr val="008000"/>
                </a:solidFill>
              </a:rPr>
              <a:t>. </a:t>
            </a:r>
          </a:p>
          <a:p>
            <a:pPr eaLnBrk="1" hangingPunct="1">
              <a:lnSpc>
                <a:spcPct val="100000"/>
              </a:lnSpc>
              <a:spcBef>
                <a:spcPct val="0"/>
              </a:spcBef>
              <a:buClrTx/>
              <a:buSzTx/>
              <a:buFontTx/>
              <a:buNone/>
            </a:pPr>
            <a:endParaRPr lang="en-US" sz="1400" dirty="0">
              <a:solidFill>
                <a:srgbClr val="002060"/>
              </a:solidFill>
            </a:endParaRPr>
          </a:p>
          <a:p>
            <a:pPr eaLnBrk="1" hangingPunct="1">
              <a:lnSpc>
                <a:spcPct val="100000"/>
              </a:lnSpc>
              <a:spcBef>
                <a:spcPct val="0"/>
              </a:spcBef>
              <a:buClrTx/>
              <a:buSzTx/>
              <a:buFontTx/>
              <a:buNone/>
            </a:pPr>
            <a:r>
              <a:rPr lang="en-US" sz="1400" dirty="0">
                <a:solidFill>
                  <a:srgbClr val="002060"/>
                </a:solidFill>
              </a:rPr>
              <a:t>The band gap of Diamond/Silicon/Germanium  is 5.5, 1.12, 0.66 </a:t>
            </a:r>
            <a:r>
              <a:rPr lang="en-US" sz="1400" dirty="0" err="1">
                <a:solidFill>
                  <a:srgbClr val="002060"/>
                </a:solidFill>
              </a:rPr>
              <a:t>eV</a:t>
            </a:r>
            <a:r>
              <a:rPr lang="en-US" sz="1400" dirty="0">
                <a:solidFill>
                  <a:srgbClr val="002060"/>
                </a:solidFill>
              </a:rPr>
              <a:t>. </a:t>
            </a:r>
          </a:p>
          <a:p>
            <a:pPr eaLnBrk="1" hangingPunct="1">
              <a:lnSpc>
                <a:spcPct val="100000"/>
              </a:lnSpc>
              <a:spcBef>
                <a:spcPct val="0"/>
              </a:spcBef>
              <a:buClrTx/>
              <a:buSzTx/>
              <a:buFontTx/>
              <a:buNone/>
            </a:pPr>
            <a:endParaRPr lang="en-US" sz="1400" dirty="0">
              <a:solidFill>
                <a:srgbClr val="002060"/>
              </a:solidFill>
            </a:endParaRPr>
          </a:p>
          <a:p>
            <a:pPr eaLnBrk="1" hangingPunct="1">
              <a:lnSpc>
                <a:spcPct val="100000"/>
              </a:lnSpc>
              <a:spcBef>
                <a:spcPct val="0"/>
              </a:spcBef>
              <a:buClrTx/>
              <a:buSzTx/>
              <a:buFontTx/>
              <a:buNone/>
            </a:pPr>
            <a:r>
              <a:rPr lang="en-US" sz="1400" dirty="0">
                <a:solidFill>
                  <a:srgbClr val="008000"/>
                </a:solidFill>
              </a:rPr>
              <a:t>The average energy to produce an electron/hole pair for Diamond/Silicon/Germanium is 13, 3.6, 2.9eV.</a:t>
            </a:r>
          </a:p>
          <a:p>
            <a:pPr eaLnBrk="1" hangingPunct="1">
              <a:lnSpc>
                <a:spcPct val="100000"/>
              </a:lnSpc>
              <a:spcBef>
                <a:spcPct val="0"/>
              </a:spcBef>
              <a:buClrTx/>
              <a:buSzTx/>
              <a:buFontTx/>
              <a:buNone/>
            </a:pPr>
            <a:endParaRPr lang="en-US" sz="1600" dirty="0" smtClean="0">
              <a:solidFill>
                <a:srgbClr val="FF0000"/>
              </a:solidFill>
            </a:endParaRPr>
          </a:p>
          <a:p>
            <a:pPr eaLnBrk="1" hangingPunct="1">
              <a:lnSpc>
                <a:spcPct val="100000"/>
              </a:lnSpc>
              <a:spcBef>
                <a:spcPct val="0"/>
              </a:spcBef>
              <a:buClrTx/>
              <a:buSzTx/>
              <a:buFontTx/>
              <a:buNone/>
            </a:pPr>
            <a:endParaRPr lang="en-US" sz="1600" dirty="0">
              <a:solidFill>
                <a:srgbClr val="FF0000"/>
              </a:solidFill>
            </a:endParaRPr>
          </a:p>
          <a:p>
            <a:pPr eaLnBrk="1" hangingPunct="1">
              <a:lnSpc>
                <a:spcPct val="100000"/>
              </a:lnSpc>
              <a:spcBef>
                <a:spcPct val="0"/>
              </a:spcBef>
              <a:buClrTx/>
              <a:buSzTx/>
              <a:buFontTx/>
              <a:buNone/>
            </a:pPr>
            <a:endParaRPr lang="en-US" sz="1600" dirty="0" smtClean="0">
              <a:solidFill>
                <a:srgbClr val="FF0000"/>
              </a:solidFill>
            </a:endParaRPr>
          </a:p>
          <a:p>
            <a:pPr eaLnBrk="1" hangingPunct="1">
              <a:lnSpc>
                <a:spcPct val="100000"/>
              </a:lnSpc>
              <a:spcBef>
                <a:spcPct val="0"/>
              </a:spcBef>
              <a:buClrTx/>
              <a:buSzTx/>
              <a:buFontTx/>
              <a:buNone/>
            </a:pPr>
            <a:endParaRPr lang="en-US" sz="1600" dirty="0">
              <a:solidFill>
                <a:srgbClr val="FF0000"/>
              </a:solidFill>
            </a:endParaRPr>
          </a:p>
          <a:p>
            <a:pPr eaLnBrk="1" hangingPunct="1">
              <a:lnSpc>
                <a:spcPct val="100000"/>
              </a:lnSpc>
              <a:spcBef>
                <a:spcPct val="0"/>
              </a:spcBef>
              <a:buClrTx/>
              <a:buSzTx/>
              <a:buFontTx/>
              <a:buNone/>
            </a:pPr>
            <a:endParaRPr lang="en-US" sz="1600" dirty="0" smtClean="0">
              <a:solidFill>
                <a:srgbClr val="FF0000"/>
              </a:solidFill>
            </a:endParaRPr>
          </a:p>
          <a:p>
            <a:pPr eaLnBrk="1" hangingPunct="1">
              <a:lnSpc>
                <a:spcPct val="100000"/>
              </a:lnSpc>
              <a:spcBef>
                <a:spcPct val="0"/>
              </a:spcBef>
              <a:buClrTx/>
              <a:buSzTx/>
              <a:buFontTx/>
              <a:buNone/>
            </a:pPr>
            <a:endParaRPr lang="en-US" sz="1600" dirty="0" smtClean="0">
              <a:solidFill>
                <a:srgbClr val="FF0000"/>
              </a:solidFill>
            </a:endParaRPr>
          </a:p>
          <a:p>
            <a:pPr eaLnBrk="1" hangingPunct="1">
              <a:lnSpc>
                <a:spcPct val="100000"/>
              </a:lnSpc>
              <a:spcBef>
                <a:spcPct val="0"/>
              </a:spcBef>
              <a:buClrTx/>
              <a:buSzTx/>
              <a:buFontTx/>
              <a:buNone/>
            </a:pPr>
            <a:endParaRPr lang="en-US" sz="1600" dirty="0">
              <a:solidFill>
                <a:srgbClr val="FF0000"/>
              </a:solidFill>
            </a:endParaRPr>
          </a:p>
          <a:p>
            <a:pPr eaLnBrk="1" hangingPunct="1">
              <a:lnSpc>
                <a:spcPct val="100000"/>
              </a:lnSpc>
              <a:spcBef>
                <a:spcPct val="0"/>
              </a:spcBef>
              <a:buClrTx/>
              <a:buSzTx/>
              <a:buFontTx/>
              <a:buNone/>
            </a:pPr>
            <a:endParaRPr lang="en-US" sz="1600" dirty="0">
              <a:solidFill>
                <a:srgbClr val="FF0000"/>
              </a:solidFill>
            </a:endParaRPr>
          </a:p>
          <a:p>
            <a:pPr eaLnBrk="1" hangingPunct="1">
              <a:lnSpc>
                <a:spcPct val="100000"/>
              </a:lnSpc>
              <a:spcBef>
                <a:spcPct val="0"/>
              </a:spcBef>
              <a:buClrTx/>
              <a:buSzTx/>
              <a:buFontTx/>
              <a:buNone/>
            </a:pPr>
            <a:r>
              <a:rPr lang="en-US" sz="1600" dirty="0">
                <a:solidFill>
                  <a:srgbClr val="FF0000"/>
                </a:solidFill>
              </a:rPr>
              <a:t>Temperature, Charged Particle Detection</a:t>
            </a:r>
            <a:endParaRPr lang="en-US" sz="1600" dirty="0">
              <a:solidFill>
                <a:srgbClr val="002060"/>
              </a:solidFill>
            </a:endParaRPr>
          </a:p>
          <a:p>
            <a:pPr eaLnBrk="1" hangingPunct="1">
              <a:lnSpc>
                <a:spcPct val="100000"/>
              </a:lnSpc>
              <a:spcBef>
                <a:spcPct val="0"/>
              </a:spcBef>
              <a:buClrTx/>
              <a:buSzTx/>
              <a:buFontTx/>
              <a:buNone/>
            </a:pPr>
            <a:r>
              <a:rPr lang="en-US" sz="1400" dirty="0">
                <a:solidFill>
                  <a:srgbClr val="002060"/>
                </a:solidFill>
              </a:rPr>
              <a:t>In case an electron in the valence band gains energy by some process, it can be  excited into the conduction band and a hole in the valence band is left behind.</a:t>
            </a:r>
          </a:p>
          <a:p>
            <a:pPr eaLnBrk="1" hangingPunct="1">
              <a:lnSpc>
                <a:spcPct val="100000"/>
              </a:lnSpc>
              <a:spcBef>
                <a:spcPct val="0"/>
              </a:spcBef>
              <a:buClrTx/>
              <a:buSzTx/>
              <a:buFontTx/>
              <a:buNone/>
            </a:pPr>
            <a:endParaRPr lang="en-US" sz="1400" dirty="0">
              <a:solidFill>
                <a:srgbClr val="008000"/>
              </a:solidFill>
            </a:endParaRPr>
          </a:p>
          <a:p>
            <a:pPr eaLnBrk="1" hangingPunct="1">
              <a:lnSpc>
                <a:spcPct val="100000"/>
              </a:lnSpc>
              <a:spcBef>
                <a:spcPct val="0"/>
              </a:spcBef>
              <a:buClrTx/>
              <a:buSzTx/>
              <a:buFontTx/>
              <a:buNone/>
            </a:pPr>
            <a:r>
              <a:rPr lang="en-US" sz="1400" dirty="0">
                <a:solidFill>
                  <a:srgbClr val="008000"/>
                </a:solidFill>
              </a:rPr>
              <a:t>Such a process can be the passage of a charged particle, but also thermal excitation </a:t>
            </a:r>
            <a:r>
              <a:rPr lang="en-US" sz="1400" dirty="0">
                <a:solidFill>
                  <a:srgbClr val="008000"/>
                </a:solidFill>
                <a:sym typeface="Wingdings" pitchFamily="2" charset="2"/>
              </a:rPr>
              <a:t> probability is proportional Exp(-</a:t>
            </a:r>
            <a:r>
              <a:rPr lang="en-US" sz="1400" dirty="0" err="1">
                <a:solidFill>
                  <a:srgbClr val="008000"/>
                </a:solidFill>
                <a:sym typeface="Wingdings" pitchFamily="2" charset="2"/>
              </a:rPr>
              <a:t>E</a:t>
            </a:r>
            <a:r>
              <a:rPr lang="en-US" sz="1400" baseline="-25000" dirty="0" err="1">
                <a:solidFill>
                  <a:srgbClr val="008000"/>
                </a:solidFill>
                <a:sym typeface="Wingdings" pitchFamily="2" charset="2"/>
              </a:rPr>
              <a:t>g</a:t>
            </a:r>
            <a:r>
              <a:rPr lang="en-US" sz="1400" dirty="0">
                <a:solidFill>
                  <a:srgbClr val="008000"/>
                </a:solidFill>
                <a:sym typeface="Wingdings" pitchFamily="2" charset="2"/>
              </a:rPr>
              <a:t>/</a:t>
            </a:r>
            <a:r>
              <a:rPr lang="en-US" sz="1400" dirty="0" err="1">
                <a:solidFill>
                  <a:srgbClr val="008000"/>
                </a:solidFill>
                <a:sym typeface="Wingdings" pitchFamily="2" charset="2"/>
              </a:rPr>
              <a:t>kT</a:t>
            </a:r>
            <a:r>
              <a:rPr lang="en-US" sz="1400" dirty="0">
                <a:solidFill>
                  <a:srgbClr val="008000"/>
                </a:solidFill>
                <a:sym typeface="Wingdings" pitchFamily="2" charset="2"/>
              </a:rPr>
              <a:t>). </a:t>
            </a:r>
          </a:p>
          <a:p>
            <a:pPr eaLnBrk="1" hangingPunct="1">
              <a:lnSpc>
                <a:spcPct val="100000"/>
              </a:lnSpc>
              <a:spcBef>
                <a:spcPct val="0"/>
              </a:spcBef>
              <a:buClrTx/>
              <a:buSzTx/>
              <a:buFontTx/>
              <a:buNone/>
            </a:pPr>
            <a:endParaRPr lang="en-US" sz="1400" dirty="0">
              <a:solidFill>
                <a:srgbClr val="008000"/>
              </a:solidFill>
              <a:sym typeface="Wingdings" pitchFamily="2" charset="2"/>
            </a:endParaRPr>
          </a:p>
          <a:p>
            <a:pPr eaLnBrk="1" hangingPunct="1">
              <a:lnSpc>
                <a:spcPct val="100000"/>
              </a:lnSpc>
              <a:spcBef>
                <a:spcPct val="0"/>
              </a:spcBef>
              <a:buClrTx/>
              <a:buSzTx/>
              <a:buFontTx/>
              <a:buNone/>
            </a:pPr>
            <a:r>
              <a:rPr lang="en-US" sz="1400" dirty="0">
                <a:solidFill>
                  <a:srgbClr val="002060"/>
                </a:solidFill>
                <a:sym typeface="Wingdings" pitchFamily="2" charset="2"/>
              </a:rPr>
              <a:t>The number of electrons in the conduction band is therefore increasing with temperature i.e. the conductivity of a semiconductor increases with temperature</a:t>
            </a:r>
            <a:r>
              <a:rPr lang="en-US" sz="1400" dirty="0" smtClean="0">
                <a:solidFill>
                  <a:srgbClr val="002060"/>
                </a:solidFill>
                <a:sym typeface="Wingdings" pitchFamily="2" charset="2"/>
              </a:rPr>
              <a:t>.</a:t>
            </a:r>
            <a:endParaRPr lang="en-US" sz="1400" dirty="0">
              <a:solidFill>
                <a:srgbClr val="002060"/>
              </a:solidFill>
              <a:sym typeface="Wingdings" pitchFamily="2" charset="2"/>
            </a:endParaRPr>
          </a:p>
        </p:txBody>
      </p:sp>
      <p:sp>
        <p:nvSpPr>
          <p:cNvPr id="10243" name="Footer Placeholder 5"/>
          <p:cNvSpPr>
            <a:spLocks noGrp="1"/>
          </p:cNvSpPr>
          <p:nvPr>
            <p:ph type="ftr" sz="quarter" idx="11"/>
          </p:nvPr>
        </p:nvSpPr>
        <p:spPr>
          <a:noFill/>
        </p:spPr>
        <p:txBody>
          <a:bodyPr/>
          <a:lstStyle/>
          <a:p>
            <a:r>
              <a:rPr lang="en-US" smtClean="0">
                <a:solidFill>
                  <a:srgbClr val="000000"/>
                </a:solidFill>
              </a:rPr>
              <a:t>W. Riegler/CERN</a:t>
            </a:r>
          </a:p>
        </p:txBody>
      </p:sp>
      <p:sp>
        <p:nvSpPr>
          <p:cNvPr id="10244" name="Slide Number Placeholder 4"/>
          <p:cNvSpPr>
            <a:spLocks noGrp="1"/>
          </p:cNvSpPr>
          <p:nvPr>
            <p:ph type="sldNum" sz="quarter" idx="12"/>
          </p:nvPr>
        </p:nvSpPr>
        <p:spPr>
          <a:noFill/>
        </p:spPr>
        <p:txBody>
          <a:bodyPr/>
          <a:lstStyle/>
          <a:p>
            <a:fld id="{9D3DC011-70A8-4197-A54A-6C6BFBF472E5}" type="slidenum">
              <a:rPr lang="en-US" smtClean="0">
                <a:solidFill>
                  <a:srgbClr val="000000"/>
                </a:solidFill>
              </a:rPr>
              <a:pPr/>
              <a:t>40</a:t>
            </a:fld>
            <a:endParaRPr lang="en-US" smtClean="0">
              <a:solidFill>
                <a:srgbClr val="000000"/>
              </a:solidFill>
            </a:endParaRPr>
          </a:p>
        </p:txBody>
      </p:sp>
      <p:sp>
        <p:nvSpPr>
          <p:cNvPr id="10245" name="Rectangle 6"/>
          <p:cNvSpPr>
            <a:spLocks noChangeArrowheads="1"/>
          </p:cNvSpPr>
          <p:nvPr/>
        </p:nvSpPr>
        <p:spPr bwMode="auto">
          <a:xfrm>
            <a:off x="2514600" y="0"/>
            <a:ext cx="3800475"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Solid State Detectors</a:t>
            </a:r>
          </a:p>
        </p:txBody>
      </p:sp>
      <p:pic>
        <p:nvPicPr>
          <p:cNvPr id="10246" name="Picture 2" descr="Image:Bändermodell-Potentialtöpfe.png">
            <a:hlinkClick r:id="rId2"/>
          </p:cNvPr>
          <p:cNvPicPr>
            <a:picLocks noChangeAspect="1" noChangeArrowheads="1"/>
          </p:cNvPicPr>
          <p:nvPr/>
        </p:nvPicPr>
        <p:blipFill>
          <a:blip r:embed="rId3" cstate="print"/>
          <a:srcRect/>
          <a:stretch>
            <a:fillRect/>
          </a:stretch>
        </p:blipFill>
        <p:spPr bwMode="auto">
          <a:xfrm>
            <a:off x="1828800" y="2743200"/>
            <a:ext cx="3296904" cy="1600200"/>
          </a:xfrm>
          <a:prstGeom prst="rect">
            <a:avLst/>
          </a:prstGeom>
          <a:noFill/>
          <a:ln w="9525">
            <a:noFill/>
            <a:miter lim="800000"/>
            <a:headEnd/>
            <a:tailEnd/>
          </a:ln>
        </p:spPr>
      </p:pic>
      <p:cxnSp>
        <p:nvCxnSpPr>
          <p:cNvPr id="7" name="Straight Arrow Connector 6"/>
          <p:cNvCxnSpPr/>
          <p:nvPr/>
        </p:nvCxnSpPr>
        <p:spPr>
          <a:xfrm rot="5400000">
            <a:off x="4763294" y="3085306"/>
            <a:ext cx="228600" cy="1588"/>
          </a:xfrm>
          <a:prstGeom prst="straightConnector1">
            <a:avLst/>
          </a:prstGeom>
          <a:ln w="31750">
            <a:solidFill>
              <a:srgbClr val="002060"/>
            </a:solidFill>
            <a:headEnd type="triangle"/>
            <a:tailEnd type="triangle"/>
          </a:ln>
        </p:spPr>
        <p:style>
          <a:lnRef idx="2">
            <a:schemeClr val="dk1"/>
          </a:lnRef>
          <a:fillRef idx="0">
            <a:schemeClr val="dk1"/>
          </a:fillRef>
          <a:effectRef idx="1">
            <a:schemeClr val="dk1"/>
          </a:effectRef>
          <a:fontRef idx="minor">
            <a:schemeClr val="tx1"/>
          </a:fontRef>
        </p:style>
      </p:cxnSp>
      <p:sp>
        <p:nvSpPr>
          <p:cNvPr id="9" name="Rectangle 8"/>
          <p:cNvSpPr/>
          <p:nvPr/>
        </p:nvSpPr>
        <p:spPr>
          <a:xfrm>
            <a:off x="5029200" y="2895600"/>
            <a:ext cx="1152880" cy="338554"/>
          </a:xfrm>
          <a:prstGeom prst="rect">
            <a:avLst/>
          </a:prstGeom>
        </p:spPr>
        <p:txBody>
          <a:bodyPr wrap="none">
            <a:spAutoFit/>
          </a:bodyPr>
          <a:lstStyle/>
          <a:p>
            <a:pPr eaLnBrk="1" hangingPunct="1">
              <a:lnSpc>
                <a:spcPct val="100000"/>
              </a:lnSpc>
              <a:spcBef>
                <a:spcPct val="0"/>
              </a:spcBef>
              <a:buClrTx/>
              <a:buSzTx/>
              <a:buFontTx/>
              <a:buNone/>
            </a:pPr>
            <a:r>
              <a:rPr lang="en-US" sz="1600" dirty="0">
                <a:solidFill>
                  <a:srgbClr val="002060"/>
                </a:solidFill>
              </a:rPr>
              <a:t>Band Gap</a:t>
            </a:r>
          </a:p>
        </p:txBody>
      </p:sp>
    </p:spTree>
    <p:extLst>
      <p:ext uri="{BB962C8B-B14F-4D97-AF65-F5344CB8AC3E}">
        <p14:creationId xmlns:p14="http://schemas.microsoft.com/office/powerpoint/2010/main" val="40124348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9"/>
          <p:cNvSpPr txBox="1">
            <a:spLocks noChangeArrowheads="1"/>
          </p:cNvSpPr>
          <p:nvPr/>
        </p:nvSpPr>
        <p:spPr bwMode="auto">
          <a:xfrm>
            <a:off x="304800" y="838200"/>
            <a:ext cx="5486400" cy="5354638"/>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FF0000"/>
                </a:solidFill>
                <a:sym typeface="Wingdings" pitchFamily="2" charset="2"/>
              </a:rPr>
              <a:t>Electron, Hole Movement:</a:t>
            </a:r>
          </a:p>
          <a:p>
            <a:pPr eaLnBrk="1" hangingPunct="1">
              <a:lnSpc>
                <a:spcPct val="100000"/>
              </a:lnSpc>
              <a:spcBef>
                <a:spcPct val="0"/>
              </a:spcBef>
              <a:buClrTx/>
              <a:buSzTx/>
              <a:buFontTx/>
              <a:buNone/>
            </a:pPr>
            <a:r>
              <a:rPr lang="en-US" sz="1400">
                <a:solidFill>
                  <a:srgbClr val="002060"/>
                </a:solidFill>
                <a:sym typeface="Wingdings" pitchFamily="2" charset="2"/>
              </a:rPr>
              <a:t>It is possible to treat electrons in the conduction band and holes in the valence band similar to free particles, but with an effective mass different from elementary electrons not embedded in the lattice. </a:t>
            </a:r>
          </a:p>
          <a:p>
            <a:pPr eaLnBrk="1" hangingPunct="1">
              <a:lnSpc>
                <a:spcPct val="100000"/>
              </a:lnSpc>
              <a:spcBef>
                <a:spcPct val="0"/>
              </a:spcBef>
              <a:buClrTx/>
              <a:buSzTx/>
              <a:buFontTx/>
              <a:buNone/>
            </a:pPr>
            <a:endParaRPr lang="en-US" sz="1400">
              <a:solidFill>
                <a:srgbClr val="002060"/>
              </a:solidFill>
              <a:sym typeface="Wingdings" pitchFamily="2" charset="2"/>
            </a:endParaRPr>
          </a:p>
          <a:p>
            <a:pPr eaLnBrk="1" hangingPunct="1">
              <a:lnSpc>
                <a:spcPct val="100000"/>
              </a:lnSpc>
              <a:spcBef>
                <a:spcPct val="0"/>
              </a:spcBef>
              <a:buClrTx/>
              <a:buSzTx/>
              <a:buFontTx/>
              <a:buNone/>
            </a:pPr>
            <a:r>
              <a:rPr lang="en-US" sz="1400">
                <a:solidFill>
                  <a:srgbClr val="008000"/>
                </a:solidFill>
                <a:sym typeface="Wingdings" pitchFamily="2" charset="2"/>
              </a:rPr>
              <a:t>This mass is furthermore dependent on other parameters such as the direction of movement with respect to the crystal axis. All this follows from the QM treatment of the crystal (solid state physics).</a:t>
            </a:r>
          </a:p>
          <a:p>
            <a:pPr eaLnBrk="1" hangingPunct="1">
              <a:lnSpc>
                <a:spcPct val="100000"/>
              </a:lnSpc>
              <a:spcBef>
                <a:spcPct val="0"/>
              </a:spcBef>
              <a:buClrTx/>
              <a:buSzTx/>
              <a:buFontTx/>
              <a:buNone/>
            </a:pPr>
            <a:endParaRPr lang="en-US" sz="1600">
              <a:solidFill>
                <a:srgbClr val="002060"/>
              </a:solidFill>
              <a:sym typeface="Wingdings" pitchFamily="2" charset="2"/>
            </a:endParaRPr>
          </a:p>
          <a:p>
            <a:pPr eaLnBrk="1" hangingPunct="1">
              <a:lnSpc>
                <a:spcPct val="100000"/>
              </a:lnSpc>
              <a:spcBef>
                <a:spcPct val="0"/>
              </a:spcBef>
              <a:buClrTx/>
              <a:buSzTx/>
              <a:buFontTx/>
              <a:buNone/>
            </a:pPr>
            <a:r>
              <a:rPr lang="en-US" sz="1600">
                <a:solidFill>
                  <a:srgbClr val="FF0000"/>
                </a:solidFill>
                <a:sym typeface="Wingdings" pitchFamily="2" charset="2"/>
              </a:rPr>
              <a:t>Cooling:</a:t>
            </a:r>
          </a:p>
          <a:p>
            <a:pPr eaLnBrk="1" hangingPunct="1">
              <a:lnSpc>
                <a:spcPct val="100000"/>
              </a:lnSpc>
              <a:spcBef>
                <a:spcPct val="0"/>
              </a:spcBef>
              <a:buClrTx/>
              <a:buSzTx/>
              <a:buFontTx/>
              <a:buNone/>
            </a:pPr>
            <a:r>
              <a:rPr lang="en-US" sz="1400">
                <a:solidFill>
                  <a:srgbClr val="002060"/>
                </a:solidFill>
                <a:sym typeface="Wingdings" pitchFamily="2" charset="2"/>
              </a:rPr>
              <a:t>If we want to use a semiconductor as a detector for charged particles, the number of charge carriers in the conduction band due to thermal excitation must be smaller than the number of charge carriers in the conduction band produced by the passage of a charged particle.</a:t>
            </a:r>
          </a:p>
          <a:p>
            <a:pPr eaLnBrk="1" hangingPunct="1">
              <a:lnSpc>
                <a:spcPct val="100000"/>
              </a:lnSpc>
              <a:spcBef>
                <a:spcPct val="0"/>
              </a:spcBef>
              <a:buClrTx/>
              <a:buSzTx/>
              <a:buFontTx/>
              <a:buNone/>
            </a:pPr>
            <a:endParaRPr lang="en-US" sz="1400">
              <a:solidFill>
                <a:srgbClr val="002060"/>
              </a:solidFill>
              <a:sym typeface="Wingdings" pitchFamily="2" charset="2"/>
            </a:endParaRPr>
          </a:p>
          <a:p>
            <a:pPr eaLnBrk="1" hangingPunct="1">
              <a:lnSpc>
                <a:spcPct val="100000"/>
              </a:lnSpc>
              <a:spcBef>
                <a:spcPct val="0"/>
              </a:spcBef>
              <a:buClrTx/>
              <a:buSzTx/>
              <a:buFontTx/>
              <a:buNone/>
            </a:pPr>
            <a:r>
              <a:rPr lang="en-US" sz="1400">
                <a:solidFill>
                  <a:srgbClr val="008000"/>
                </a:solidFill>
                <a:sym typeface="Wingdings" pitchFamily="2" charset="2"/>
              </a:rPr>
              <a:t>Diamond (E</a:t>
            </a:r>
            <a:r>
              <a:rPr lang="en-US" sz="1400" baseline="-25000">
                <a:solidFill>
                  <a:srgbClr val="008000"/>
                </a:solidFill>
                <a:sym typeface="Wingdings" pitchFamily="2" charset="2"/>
              </a:rPr>
              <a:t>g</a:t>
            </a:r>
            <a:r>
              <a:rPr lang="en-US" sz="1400">
                <a:solidFill>
                  <a:srgbClr val="008000"/>
                </a:solidFill>
                <a:sym typeface="Wingdings" pitchFamily="2" charset="2"/>
              </a:rPr>
              <a:t>=5.5eV) can be used for particle </a:t>
            </a:r>
          </a:p>
          <a:p>
            <a:pPr eaLnBrk="1" hangingPunct="1">
              <a:lnSpc>
                <a:spcPct val="100000"/>
              </a:lnSpc>
              <a:spcBef>
                <a:spcPct val="0"/>
              </a:spcBef>
              <a:buClrTx/>
              <a:buSzTx/>
              <a:buFontTx/>
              <a:buNone/>
            </a:pPr>
            <a:r>
              <a:rPr lang="en-US" sz="1400">
                <a:solidFill>
                  <a:srgbClr val="008000"/>
                </a:solidFill>
                <a:sym typeface="Wingdings" pitchFamily="2" charset="2"/>
              </a:rPr>
              <a:t>detection at room temperature, </a:t>
            </a:r>
          </a:p>
          <a:p>
            <a:pPr eaLnBrk="1" hangingPunct="1">
              <a:lnSpc>
                <a:spcPct val="100000"/>
              </a:lnSpc>
              <a:spcBef>
                <a:spcPct val="0"/>
              </a:spcBef>
              <a:buClrTx/>
              <a:buSzTx/>
              <a:buFontTx/>
              <a:buNone/>
            </a:pPr>
            <a:r>
              <a:rPr lang="en-US" sz="1400">
                <a:solidFill>
                  <a:srgbClr val="008000"/>
                </a:solidFill>
                <a:sym typeface="Wingdings" pitchFamily="2" charset="2"/>
              </a:rPr>
              <a:t>Silicon (E</a:t>
            </a:r>
            <a:r>
              <a:rPr lang="en-US" sz="1400" baseline="-25000">
                <a:solidFill>
                  <a:srgbClr val="008000"/>
                </a:solidFill>
                <a:sym typeface="Wingdings" pitchFamily="2" charset="2"/>
              </a:rPr>
              <a:t>g</a:t>
            </a:r>
            <a:r>
              <a:rPr lang="en-US" sz="1400">
                <a:solidFill>
                  <a:srgbClr val="008000"/>
                </a:solidFill>
                <a:sym typeface="Wingdings" pitchFamily="2" charset="2"/>
              </a:rPr>
              <a:t>=1.12 eV) and Germanium (E</a:t>
            </a:r>
            <a:r>
              <a:rPr lang="en-US" sz="1400" baseline="-25000">
                <a:solidFill>
                  <a:srgbClr val="008000"/>
                </a:solidFill>
                <a:sym typeface="Wingdings" pitchFamily="2" charset="2"/>
              </a:rPr>
              <a:t>g</a:t>
            </a:r>
            <a:r>
              <a:rPr lang="en-US" sz="1400">
                <a:solidFill>
                  <a:srgbClr val="008000"/>
                </a:solidFill>
                <a:sym typeface="Wingdings" pitchFamily="2" charset="2"/>
              </a:rPr>
              <a:t>=0.66eV) </a:t>
            </a:r>
          </a:p>
          <a:p>
            <a:pPr eaLnBrk="1" hangingPunct="1">
              <a:lnSpc>
                <a:spcPct val="100000"/>
              </a:lnSpc>
              <a:spcBef>
                <a:spcPct val="0"/>
              </a:spcBef>
              <a:buClrTx/>
              <a:buSzTx/>
              <a:buFontTx/>
              <a:buNone/>
            </a:pPr>
            <a:r>
              <a:rPr lang="en-US" sz="1400">
                <a:solidFill>
                  <a:srgbClr val="008000"/>
                </a:solidFill>
                <a:sym typeface="Wingdings" pitchFamily="2" charset="2"/>
              </a:rPr>
              <a:t>must be cooled,  or the free charge carriers </a:t>
            </a:r>
          </a:p>
          <a:p>
            <a:pPr eaLnBrk="1" hangingPunct="1">
              <a:lnSpc>
                <a:spcPct val="100000"/>
              </a:lnSpc>
              <a:spcBef>
                <a:spcPct val="0"/>
              </a:spcBef>
              <a:buClrTx/>
              <a:buSzTx/>
              <a:buFontTx/>
              <a:buNone/>
            </a:pPr>
            <a:r>
              <a:rPr lang="en-US" sz="1400">
                <a:solidFill>
                  <a:srgbClr val="008000"/>
                </a:solidFill>
                <a:sym typeface="Wingdings" pitchFamily="2" charset="2"/>
              </a:rPr>
              <a:t>must be eliminated by other tricks  doping  see later.</a:t>
            </a:r>
            <a:endParaRPr lang="en-US" sz="1400">
              <a:solidFill>
                <a:srgbClr val="008000"/>
              </a:solidFill>
            </a:endParaRPr>
          </a:p>
          <a:p>
            <a:pPr eaLnBrk="1" hangingPunct="1">
              <a:lnSpc>
                <a:spcPct val="100000"/>
              </a:lnSpc>
              <a:spcBef>
                <a:spcPct val="0"/>
              </a:spcBef>
              <a:buClrTx/>
              <a:buSzTx/>
              <a:buFontTx/>
              <a:buNone/>
            </a:pPr>
            <a:endParaRPr lang="en-US" sz="1400">
              <a:solidFill>
                <a:srgbClr val="002060"/>
              </a:solidFill>
              <a:sym typeface="Wingdings" pitchFamily="2" charset="2"/>
            </a:endParaRPr>
          </a:p>
        </p:txBody>
      </p:sp>
      <p:sp>
        <p:nvSpPr>
          <p:cNvPr id="11267" name="Footer Placeholder 5"/>
          <p:cNvSpPr>
            <a:spLocks noGrp="1"/>
          </p:cNvSpPr>
          <p:nvPr>
            <p:ph type="ftr" sz="quarter" idx="11"/>
          </p:nvPr>
        </p:nvSpPr>
        <p:spPr>
          <a:noFill/>
        </p:spPr>
        <p:txBody>
          <a:bodyPr/>
          <a:lstStyle/>
          <a:p>
            <a:r>
              <a:rPr lang="en-US" smtClean="0">
                <a:solidFill>
                  <a:srgbClr val="000000"/>
                </a:solidFill>
              </a:rPr>
              <a:t>W. Riegler/CERN</a:t>
            </a:r>
          </a:p>
        </p:txBody>
      </p:sp>
      <p:sp>
        <p:nvSpPr>
          <p:cNvPr id="11268" name="Slide Number Placeholder 4"/>
          <p:cNvSpPr>
            <a:spLocks noGrp="1"/>
          </p:cNvSpPr>
          <p:nvPr>
            <p:ph type="sldNum" sz="quarter" idx="12"/>
          </p:nvPr>
        </p:nvSpPr>
        <p:spPr>
          <a:noFill/>
        </p:spPr>
        <p:txBody>
          <a:bodyPr/>
          <a:lstStyle/>
          <a:p>
            <a:fld id="{17F8EABE-1BC0-4161-94BB-2F912E201499}" type="slidenum">
              <a:rPr lang="en-US" smtClean="0">
                <a:solidFill>
                  <a:srgbClr val="000000"/>
                </a:solidFill>
              </a:rPr>
              <a:pPr/>
              <a:t>41</a:t>
            </a:fld>
            <a:endParaRPr lang="en-US" smtClean="0">
              <a:solidFill>
                <a:srgbClr val="000000"/>
              </a:solidFill>
            </a:endParaRPr>
          </a:p>
        </p:txBody>
      </p:sp>
      <p:sp>
        <p:nvSpPr>
          <p:cNvPr id="11269" name="Rectangle 6"/>
          <p:cNvSpPr>
            <a:spLocks noChangeArrowheads="1"/>
          </p:cNvSpPr>
          <p:nvPr/>
        </p:nvSpPr>
        <p:spPr bwMode="auto">
          <a:xfrm>
            <a:off x="2514600" y="152400"/>
            <a:ext cx="3800475"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Solid State Detectors</a:t>
            </a:r>
          </a:p>
        </p:txBody>
      </p:sp>
      <p:grpSp>
        <p:nvGrpSpPr>
          <p:cNvPr id="11270" name="Group 9"/>
          <p:cNvGrpSpPr>
            <a:grpSpLocks/>
          </p:cNvGrpSpPr>
          <p:nvPr/>
        </p:nvGrpSpPr>
        <p:grpSpPr bwMode="auto">
          <a:xfrm>
            <a:off x="5638800" y="2667000"/>
            <a:ext cx="3505200" cy="2209800"/>
            <a:chOff x="152400" y="1447800"/>
            <a:chExt cx="5943600" cy="3657600"/>
          </a:xfrm>
        </p:grpSpPr>
        <p:pic>
          <p:nvPicPr>
            <p:cNvPr id="11271" name="Picture 2" descr="Image:Bändermodell-Potentialtöpfe.png">
              <a:hlinkClick r:id="rId2"/>
            </p:cNvPr>
            <p:cNvPicPr>
              <a:picLocks noChangeAspect="1" noChangeArrowheads="1"/>
            </p:cNvPicPr>
            <p:nvPr/>
          </p:nvPicPr>
          <p:blipFill>
            <a:blip r:embed="rId3" cstate="print"/>
            <a:srcRect/>
            <a:stretch>
              <a:fillRect/>
            </a:stretch>
          </p:blipFill>
          <p:spPr bwMode="auto">
            <a:xfrm>
              <a:off x="152400" y="2362200"/>
              <a:ext cx="5647763" cy="2743200"/>
            </a:xfrm>
            <a:prstGeom prst="rect">
              <a:avLst/>
            </a:prstGeom>
            <a:noFill/>
            <a:ln w="9525">
              <a:noFill/>
              <a:miter lim="800000"/>
              <a:headEnd/>
              <a:tailEnd/>
            </a:ln>
          </p:spPr>
        </p:pic>
        <p:sp>
          <p:nvSpPr>
            <p:cNvPr id="7" name="Rectangle 6"/>
            <p:cNvSpPr/>
            <p:nvPr/>
          </p:nvSpPr>
          <p:spPr>
            <a:xfrm>
              <a:off x="914194" y="1905000"/>
              <a:ext cx="4420014" cy="2286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8" name="Rectangle 7"/>
            <p:cNvSpPr/>
            <p:nvPr/>
          </p:nvSpPr>
          <p:spPr>
            <a:xfrm>
              <a:off x="914194" y="1447800"/>
              <a:ext cx="4420014" cy="2286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cxnSp>
          <p:nvCxnSpPr>
            <p:cNvPr id="9" name="Straight Connector 8"/>
            <p:cNvCxnSpPr/>
            <p:nvPr/>
          </p:nvCxnSpPr>
          <p:spPr>
            <a:xfrm>
              <a:off x="456580" y="1447800"/>
              <a:ext cx="5639420" cy="2628"/>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975360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9"/>
          <p:cNvSpPr txBox="1">
            <a:spLocks noChangeArrowheads="1"/>
          </p:cNvSpPr>
          <p:nvPr/>
        </p:nvSpPr>
        <p:spPr bwMode="auto">
          <a:xfrm>
            <a:off x="304800" y="838200"/>
            <a:ext cx="4953000" cy="446246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FF0000"/>
                </a:solidFill>
              </a:rPr>
              <a:t>Primary ‘ionization’:</a:t>
            </a:r>
          </a:p>
          <a:p>
            <a:pPr eaLnBrk="1" hangingPunct="1">
              <a:lnSpc>
                <a:spcPct val="100000"/>
              </a:lnSpc>
              <a:spcBef>
                <a:spcPct val="0"/>
              </a:spcBef>
              <a:buClrTx/>
              <a:buSzTx/>
              <a:buFontTx/>
              <a:buNone/>
            </a:pPr>
            <a:r>
              <a:rPr lang="en-US" sz="1400">
                <a:solidFill>
                  <a:srgbClr val="008000"/>
                </a:solidFill>
              </a:rPr>
              <a:t>The average energy to produce an electron/hole pair  is: Diamond (13eV), Silicon (3.6eV), Germanium (2.9eV)</a:t>
            </a:r>
          </a:p>
          <a:p>
            <a:pPr eaLnBrk="1" hangingPunct="1">
              <a:lnSpc>
                <a:spcPct val="100000"/>
              </a:lnSpc>
              <a:spcBef>
                <a:spcPct val="0"/>
              </a:spcBef>
              <a:buClrTx/>
              <a:buSzTx/>
              <a:buFontTx/>
              <a:buNone/>
            </a:pPr>
            <a:endParaRPr lang="en-US" sz="1400">
              <a:solidFill>
                <a:srgbClr val="002060"/>
              </a:solidFill>
            </a:endParaRPr>
          </a:p>
          <a:p>
            <a:pPr eaLnBrk="1" hangingPunct="1">
              <a:lnSpc>
                <a:spcPct val="100000"/>
              </a:lnSpc>
              <a:spcBef>
                <a:spcPct val="0"/>
              </a:spcBef>
              <a:buClrTx/>
              <a:buSzTx/>
              <a:buFontTx/>
              <a:buNone/>
            </a:pPr>
            <a:r>
              <a:rPr lang="en-US" sz="1400">
                <a:solidFill>
                  <a:srgbClr val="002060"/>
                </a:solidFill>
              </a:rPr>
              <a:t>Comparing to gas detectors, the density of a solid is about a factor 1000 larger than that of a gas and the energy to produce and electron/hole pair e.g. for Si is a factor 7 smaller than the energy to produce an electron-ion pair in Argon. </a:t>
            </a:r>
          </a:p>
          <a:p>
            <a:pPr eaLnBrk="1" hangingPunct="1">
              <a:lnSpc>
                <a:spcPct val="100000"/>
              </a:lnSpc>
              <a:spcBef>
                <a:spcPct val="0"/>
              </a:spcBef>
              <a:buClrTx/>
              <a:buSzTx/>
              <a:buFontTx/>
              <a:buNone/>
            </a:pPr>
            <a:endParaRPr lang="en-US" sz="1400">
              <a:solidFill>
                <a:srgbClr val="002060"/>
              </a:solidFill>
            </a:endParaRPr>
          </a:p>
          <a:p>
            <a:pPr eaLnBrk="1" hangingPunct="1">
              <a:lnSpc>
                <a:spcPct val="100000"/>
              </a:lnSpc>
              <a:spcBef>
                <a:spcPct val="0"/>
              </a:spcBef>
              <a:buClrTx/>
              <a:buSzTx/>
              <a:buFontTx/>
              <a:buNone/>
            </a:pPr>
            <a:r>
              <a:rPr lang="en-US" sz="1600">
                <a:solidFill>
                  <a:srgbClr val="FF0000"/>
                </a:solidFill>
              </a:rPr>
              <a:t>Solid State vs. Gas Detector:</a:t>
            </a:r>
          </a:p>
          <a:p>
            <a:pPr eaLnBrk="1" hangingPunct="1">
              <a:lnSpc>
                <a:spcPct val="100000"/>
              </a:lnSpc>
              <a:spcBef>
                <a:spcPct val="0"/>
              </a:spcBef>
              <a:buClrTx/>
              <a:buSzTx/>
              <a:buFontTx/>
              <a:buNone/>
            </a:pPr>
            <a:r>
              <a:rPr lang="en-US" sz="1400">
                <a:solidFill>
                  <a:srgbClr val="008000"/>
                </a:solidFill>
              </a:rPr>
              <a:t>The number of primary charges in a Si detector is therefore  about 10</a:t>
            </a:r>
            <a:r>
              <a:rPr lang="en-US" sz="1400" baseline="30000">
                <a:solidFill>
                  <a:srgbClr val="008000"/>
                </a:solidFill>
              </a:rPr>
              <a:t>4</a:t>
            </a:r>
            <a:r>
              <a:rPr lang="en-US" sz="1400">
                <a:solidFill>
                  <a:srgbClr val="008000"/>
                </a:solidFill>
              </a:rPr>
              <a:t> times larger than the one in gas </a:t>
            </a:r>
            <a:r>
              <a:rPr lang="en-US" sz="1400">
                <a:solidFill>
                  <a:srgbClr val="008000"/>
                </a:solidFill>
                <a:sym typeface="Wingdings" pitchFamily="2" charset="2"/>
              </a:rPr>
              <a:t> while gas detectors need internal charge amplification, solid state detectors don’t need internal amplification.</a:t>
            </a:r>
          </a:p>
          <a:p>
            <a:pPr eaLnBrk="1" hangingPunct="1">
              <a:lnSpc>
                <a:spcPct val="100000"/>
              </a:lnSpc>
              <a:spcBef>
                <a:spcPct val="0"/>
              </a:spcBef>
              <a:buClrTx/>
              <a:buSzTx/>
              <a:buFontTx/>
              <a:buNone/>
            </a:pPr>
            <a:endParaRPr lang="en-US" sz="1400">
              <a:solidFill>
                <a:srgbClr val="008000"/>
              </a:solidFill>
              <a:sym typeface="Wingdings" pitchFamily="2" charset="2"/>
            </a:endParaRPr>
          </a:p>
          <a:p>
            <a:pPr eaLnBrk="1" hangingPunct="1">
              <a:lnSpc>
                <a:spcPct val="100000"/>
              </a:lnSpc>
              <a:spcBef>
                <a:spcPct val="0"/>
              </a:spcBef>
              <a:buClrTx/>
              <a:buSzTx/>
              <a:buFontTx/>
              <a:buNone/>
            </a:pPr>
            <a:r>
              <a:rPr lang="en-US" sz="1400">
                <a:solidFill>
                  <a:srgbClr val="002060"/>
                </a:solidFill>
                <a:sym typeface="Wingdings" pitchFamily="2" charset="2"/>
              </a:rPr>
              <a:t>While in gaseous detectors, the velocity of electrons and ions differs by a factor 1000, the velocity of electrons and holes in many semiconductor detectors is quite similar  very short signals.</a:t>
            </a:r>
          </a:p>
        </p:txBody>
      </p:sp>
      <p:sp>
        <p:nvSpPr>
          <p:cNvPr id="12291" name="Footer Placeholder 5"/>
          <p:cNvSpPr>
            <a:spLocks noGrp="1"/>
          </p:cNvSpPr>
          <p:nvPr>
            <p:ph type="ftr" sz="quarter" idx="11"/>
          </p:nvPr>
        </p:nvSpPr>
        <p:spPr>
          <a:noFill/>
        </p:spPr>
        <p:txBody>
          <a:bodyPr/>
          <a:lstStyle/>
          <a:p>
            <a:r>
              <a:rPr lang="en-US" smtClean="0">
                <a:solidFill>
                  <a:srgbClr val="000000"/>
                </a:solidFill>
              </a:rPr>
              <a:t>W. Riegler/CERN</a:t>
            </a:r>
          </a:p>
        </p:txBody>
      </p:sp>
      <p:sp>
        <p:nvSpPr>
          <p:cNvPr id="12292" name="Slide Number Placeholder 4"/>
          <p:cNvSpPr>
            <a:spLocks noGrp="1"/>
          </p:cNvSpPr>
          <p:nvPr>
            <p:ph type="sldNum" sz="quarter" idx="12"/>
          </p:nvPr>
        </p:nvSpPr>
        <p:spPr>
          <a:noFill/>
        </p:spPr>
        <p:txBody>
          <a:bodyPr/>
          <a:lstStyle/>
          <a:p>
            <a:fld id="{2E796079-0326-4FE5-AC71-E2F3F115DDE2}" type="slidenum">
              <a:rPr lang="en-US" smtClean="0">
                <a:solidFill>
                  <a:srgbClr val="000000"/>
                </a:solidFill>
              </a:rPr>
              <a:pPr/>
              <a:t>42</a:t>
            </a:fld>
            <a:endParaRPr lang="en-US" smtClean="0">
              <a:solidFill>
                <a:srgbClr val="000000"/>
              </a:solidFill>
            </a:endParaRPr>
          </a:p>
        </p:txBody>
      </p:sp>
      <p:sp>
        <p:nvSpPr>
          <p:cNvPr id="12293" name="Rectangle 6"/>
          <p:cNvSpPr>
            <a:spLocks noChangeArrowheads="1"/>
          </p:cNvSpPr>
          <p:nvPr/>
        </p:nvSpPr>
        <p:spPr bwMode="auto">
          <a:xfrm>
            <a:off x="2514600" y="152400"/>
            <a:ext cx="3800475"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Solid State Detectors</a:t>
            </a:r>
          </a:p>
        </p:txBody>
      </p:sp>
      <p:pic>
        <p:nvPicPr>
          <p:cNvPr id="12294" name="Picture 10"/>
          <p:cNvPicPr>
            <a:picLocks noChangeAspect="1" noChangeArrowheads="1"/>
          </p:cNvPicPr>
          <p:nvPr/>
        </p:nvPicPr>
        <p:blipFill>
          <a:blip r:embed="rId2" cstate="print"/>
          <a:srcRect/>
          <a:stretch>
            <a:fillRect/>
          </a:stretch>
        </p:blipFill>
        <p:spPr bwMode="auto">
          <a:xfrm>
            <a:off x="5410200" y="1295400"/>
            <a:ext cx="3733800" cy="2182813"/>
          </a:xfrm>
          <a:prstGeom prst="rect">
            <a:avLst/>
          </a:prstGeom>
          <a:noFill/>
          <a:ln w="9525">
            <a:noFill/>
            <a:miter lim="800000"/>
            <a:headEnd/>
            <a:tailEnd/>
          </a:ln>
        </p:spPr>
      </p:pic>
      <p:sp>
        <p:nvSpPr>
          <p:cNvPr id="12295" name="Rectangle 6"/>
          <p:cNvSpPr>
            <a:spLocks noChangeArrowheads="1"/>
          </p:cNvSpPr>
          <p:nvPr/>
        </p:nvSpPr>
        <p:spPr bwMode="auto">
          <a:xfrm>
            <a:off x="5638800" y="3657600"/>
            <a:ext cx="2971800" cy="584200"/>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rPr>
              <a:t>Diamond </a:t>
            </a:r>
            <a:r>
              <a:rPr lang="en-US" sz="1600">
                <a:solidFill>
                  <a:srgbClr val="002060"/>
                </a:solidFill>
                <a:sym typeface="Wingdings" pitchFamily="2" charset="2"/>
              </a:rPr>
              <a:t> A solid state ionization chamber</a:t>
            </a:r>
          </a:p>
        </p:txBody>
      </p:sp>
    </p:spTree>
    <p:extLst>
      <p:ext uri="{BB962C8B-B14F-4D97-AF65-F5344CB8AC3E}">
        <p14:creationId xmlns:p14="http://schemas.microsoft.com/office/powerpoint/2010/main" val="37013628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6"/>
          <p:cNvPicPr>
            <a:picLocks noChangeAspect="1" noChangeArrowheads="1"/>
          </p:cNvPicPr>
          <p:nvPr/>
        </p:nvPicPr>
        <p:blipFill>
          <a:blip r:embed="rId2" cstate="print"/>
          <a:srcRect/>
          <a:stretch>
            <a:fillRect/>
          </a:stretch>
        </p:blipFill>
        <p:spPr bwMode="auto">
          <a:xfrm>
            <a:off x="2438400" y="1524000"/>
            <a:ext cx="3581400" cy="1914525"/>
          </a:xfrm>
          <a:prstGeom prst="rect">
            <a:avLst/>
          </a:prstGeom>
          <a:noFill/>
          <a:ln w="9525">
            <a:noFill/>
            <a:miter lim="800000"/>
            <a:headEnd/>
            <a:tailEnd/>
          </a:ln>
        </p:spPr>
      </p:pic>
      <p:sp>
        <p:nvSpPr>
          <p:cNvPr id="13315" name="Text Box 7"/>
          <p:cNvSpPr txBox="1">
            <a:spLocks noChangeArrowheads="1"/>
          </p:cNvSpPr>
          <p:nvPr/>
        </p:nvSpPr>
        <p:spPr bwMode="auto">
          <a:xfrm>
            <a:off x="2971800" y="152400"/>
            <a:ext cx="3962400" cy="52387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2800">
                <a:solidFill>
                  <a:srgbClr val="FF0000"/>
                </a:solidFill>
              </a:rPr>
              <a:t>Diamond Detector</a:t>
            </a:r>
          </a:p>
        </p:txBody>
      </p:sp>
      <p:sp>
        <p:nvSpPr>
          <p:cNvPr id="13316" name="Footer Placeholder 5"/>
          <p:cNvSpPr>
            <a:spLocks noGrp="1"/>
          </p:cNvSpPr>
          <p:nvPr>
            <p:ph type="ftr" sz="quarter" idx="11"/>
          </p:nvPr>
        </p:nvSpPr>
        <p:spPr>
          <a:noFill/>
        </p:spPr>
        <p:txBody>
          <a:bodyPr/>
          <a:lstStyle/>
          <a:p>
            <a:r>
              <a:rPr lang="en-US" smtClean="0">
                <a:solidFill>
                  <a:srgbClr val="000000"/>
                </a:solidFill>
              </a:rPr>
              <a:t>W. Riegler/CERN</a:t>
            </a:r>
          </a:p>
        </p:txBody>
      </p:sp>
      <p:sp>
        <p:nvSpPr>
          <p:cNvPr id="13317" name="Slide Number Placeholder 4"/>
          <p:cNvSpPr>
            <a:spLocks noGrp="1"/>
          </p:cNvSpPr>
          <p:nvPr>
            <p:ph type="sldNum" sz="quarter" idx="12"/>
          </p:nvPr>
        </p:nvSpPr>
        <p:spPr>
          <a:noFill/>
        </p:spPr>
        <p:txBody>
          <a:bodyPr/>
          <a:lstStyle/>
          <a:p>
            <a:fld id="{D3DB69D4-219C-497B-AC2D-6B438511D6FC}" type="slidenum">
              <a:rPr lang="en-US" smtClean="0">
                <a:solidFill>
                  <a:srgbClr val="000000"/>
                </a:solidFill>
              </a:rPr>
              <a:pPr/>
              <a:t>43</a:t>
            </a:fld>
            <a:endParaRPr lang="en-US" smtClean="0">
              <a:solidFill>
                <a:srgbClr val="000000"/>
              </a:solidFill>
            </a:endParaRPr>
          </a:p>
        </p:txBody>
      </p:sp>
      <p:sp>
        <p:nvSpPr>
          <p:cNvPr id="13318" name="Rectangle 6"/>
          <p:cNvSpPr>
            <a:spLocks noChangeArrowheads="1"/>
          </p:cNvSpPr>
          <p:nvPr/>
        </p:nvSpPr>
        <p:spPr bwMode="auto">
          <a:xfrm>
            <a:off x="533400" y="3581400"/>
            <a:ext cx="8458200" cy="83026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rPr>
              <a:t>Velocity:</a:t>
            </a:r>
          </a:p>
          <a:p>
            <a:pPr eaLnBrk="1" hangingPunct="1">
              <a:lnSpc>
                <a:spcPct val="100000"/>
              </a:lnSpc>
              <a:spcBef>
                <a:spcPct val="0"/>
              </a:spcBef>
              <a:buClrTx/>
              <a:buSzTx/>
              <a:buFontTx/>
              <a:buNone/>
            </a:pPr>
            <a:r>
              <a:rPr lang="el-GR" sz="1600">
                <a:solidFill>
                  <a:srgbClr val="002060"/>
                </a:solidFill>
              </a:rPr>
              <a:t>μ</a:t>
            </a:r>
            <a:r>
              <a:rPr lang="en-US" sz="1600" baseline="-25000">
                <a:solidFill>
                  <a:srgbClr val="002060"/>
                </a:solidFill>
              </a:rPr>
              <a:t>e</a:t>
            </a:r>
            <a:r>
              <a:rPr lang="en-US" sz="1600">
                <a:solidFill>
                  <a:srgbClr val="002060"/>
                </a:solidFill>
              </a:rPr>
              <a:t>=1800 cm</a:t>
            </a:r>
            <a:r>
              <a:rPr lang="en-US" sz="1600" baseline="30000">
                <a:solidFill>
                  <a:srgbClr val="002060"/>
                </a:solidFill>
              </a:rPr>
              <a:t>2</a:t>
            </a:r>
            <a:r>
              <a:rPr lang="en-US" sz="1600">
                <a:solidFill>
                  <a:srgbClr val="002060"/>
                </a:solidFill>
              </a:rPr>
              <a:t>/Vs,  </a:t>
            </a:r>
            <a:r>
              <a:rPr lang="el-GR" sz="1600">
                <a:solidFill>
                  <a:srgbClr val="002060"/>
                </a:solidFill>
              </a:rPr>
              <a:t>μ</a:t>
            </a:r>
            <a:r>
              <a:rPr lang="en-US" sz="1600" baseline="-25000">
                <a:solidFill>
                  <a:srgbClr val="002060"/>
                </a:solidFill>
              </a:rPr>
              <a:t>h</a:t>
            </a:r>
            <a:r>
              <a:rPr lang="en-US" sz="1600">
                <a:solidFill>
                  <a:srgbClr val="002060"/>
                </a:solidFill>
              </a:rPr>
              <a:t>=1600 cm</a:t>
            </a:r>
            <a:r>
              <a:rPr lang="en-US" sz="1600" baseline="30000">
                <a:solidFill>
                  <a:srgbClr val="002060"/>
                </a:solidFill>
              </a:rPr>
              <a:t>2</a:t>
            </a:r>
            <a:r>
              <a:rPr lang="en-US" sz="1600">
                <a:solidFill>
                  <a:srgbClr val="002060"/>
                </a:solidFill>
              </a:rPr>
              <a:t>/Vs  </a:t>
            </a:r>
          </a:p>
          <a:p>
            <a:pPr eaLnBrk="1" hangingPunct="1">
              <a:lnSpc>
                <a:spcPct val="100000"/>
              </a:lnSpc>
              <a:spcBef>
                <a:spcPct val="0"/>
              </a:spcBef>
              <a:buClrTx/>
              <a:buSzTx/>
              <a:buFontTx/>
              <a:buNone/>
            </a:pPr>
            <a:r>
              <a:rPr lang="en-US" sz="1600">
                <a:solidFill>
                  <a:srgbClr val="008000"/>
                </a:solidFill>
              </a:rPr>
              <a:t>Velocity =</a:t>
            </a:r>
            <a:r>
              <a:rPr lang="el-GR" sz="1600">
                <a:solidFill>
                  <a:srgbClr val="008000"/>
                </a:solidFill>
              </a:rPr>
              <a:t> μ</a:t>
            </a:r>
            <a:r>
              <a:rPr lang="en-US" sz="1600">
                <a:solidFill>
                  <a:srgbClr val="008000"/>
                </a:solidFill>
              </a:rPr>
              <a:t>E, 10kV/cm </a:t>
            </a:r>
            <a:r>
              <a:rPr lang="en-US" sz="1600">
                <a:solidFill>
                  <a:srgbClr val="008000"/>
                </a:solidFill>
                <a:sym typeface="Wingdings" pitchFamily="2" charset="2"/>
              </a:rPr>
              <a:t> v=180 </a:t>
            </a:r>
            <a:r>
              <a:rPr lang="el-GR" sz="1600">
                <a:solidFill>
                  <a:srgbClr val="008000"/>
                </a:solidFill>
              </a:rPr>
              <a:t>μ</a:t>
            </a:r>
            <a:r>
              <a:rPr lang="en-US" sz="1600">
                <a:solidFill>
                  <a:srgbClr val="008000"/>
                </a:solidFill>
              </a:rPr>
              <a:t>m/ns </a:t>
            </a:r>
            <a:r>
              <a:rPr lang="en-US" sz="1600">
                <a:solidFill>
                  <a:srgbClr val="008000"/>
                </a:solidFill>
                <a:sym typeface="Wingdings" pitchFamily="2" charset="2"/>
              </a:rPr>
              <a:t> Very fast signals of only a few ns length !</a:t>
            </a:r>
          </a:p>
        </p:txBody>
      </p:sp>
      <p:sp>
        <p:nvSpPr>
          <p:cNvPr id="13319" name="TextBox 7"/>
          <p:cNvSpPr txBox="1">
            <a:spLocks noChangeArrowheads="1"/>
          </p:cNvSpPr>
          <p:nvPr/>
        </p:nvSpPr>
        <p:spPr bwMode="auto">
          <a:xfrm>
            <a:off x="381000" y="762000"/>
            <a:ext cx="8077200" cy="584200"/>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rPr>
              <a:t>Typical thickness – a few 100</a:t>
            </a:r>
            <a:r>
              <a:rPr lang="el-GR" sz="1600">
                <a:solidFill>
                  <a:srgbClr val="002060"/>
                </a:solidFill>
              </a:rPr>
              <a:t>μ</a:t>
            </a:r>
            <a:r>
              <a:rPr lang="en-US" sz="1600">
                <a:solidFill>
                  <a:srgbClr val="002060"/>
                </a:solidFill>
              </a:rPr>
              <a:t>m. </a:t>
            </a:r>
          </a:p>
          <a:p>
            <a:pPr eaLnBrk="1" hangingPunct="1">
              <a:lnSpc>
                <a:spcPct val="100000"/>
              </a:lnSpc>
              <a:spcBef>
                <a:spcPct val="0"/>
              </a:spcBef>
              <a:buClrTx/>
              <a:buSzTx/>
              <a:buFontTx/>
              <a:buNone/>
            </a:pPr>
            <a:r>
              <a:rPr lang="en-US" sz="1600">
                <a:solidFill>
                  <a:srgbClr val="009900"/>
                </a:solidFill>
              </a:rPr>
              <a:t>&lt;1000 charge carriers/cm</a:t>
            </a:r>
            <a:r>
              <a:rPr lang="en-US" sz="1600" baseline="30000">
                <a:solidFill>
                  <a:srgbClr val="009900"/>
                </a:solidFill>
              </a:rPr>
              <a:t>3</a:t>
            </a:r>
            <a:r>
              <a:rPr lang="en-US" sz="1600">
                <a:solidFill>
                  <a:srgbClr val="009900"/>
                </a:solidFill>
              </a:rPr>
              <a:t> at room temperature due to large band gap. </a:t>
            </a:r>
          </a:p>
        </p:txBody>
      </p:sp>
      <p:grpSp>
        <p:nvGrpSpPr>
          <p:cNvPr id="13320" name="Group 7"/>
          <p:cNvGrpSpPr>
            <a:grpSpLocks/>
          </p:cNvGrpSpPr>
          <p:nvPr/>
        </p:nvGrpSpPr>
        <p:grpSpPr bwMode="auto">
          <a:xfrm>
            <a:off x="457200" y="4572000"/>
            <a:ext cx="3581400" cy="1600200"/>
            <a:chOff x="4724400" y="858837"/>
            <a:chExt cx="4181475" cy="1828800"/>
          </a:xfrm>
        </p:grpSpPr>
        <p:sp>
          <p:nvSpPr>
            <p:cNvPr id="13328"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3329"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3330" name="Oval 6"/>
            <p:cNvSpPr>
              <a:spLocks noChangeArrowheads="1"/>
            </p:cNvSpPr>
            <p:nvPr/>
          </p:nvSpPr>
          <p:spPr bwMode="auto">
            <a:xfrm>
              <a:off x="6553200" y="1697037"/>
              <a:ext cx="76200" cy="76200"/>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3331"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3332"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3333" name="Text Box 9"/>
            <p:cNvSpPr txBox="1">
              <a:spLocks noChangeArrowheads="1"/>
            </p:cNvSpPr>
            <p:nvPr/>
          </p:nvSpPr>
          <p:spPr bwMode="auto">
            <a:xfrm>
              <a:off x="6842125" y="2266950"/>
              <a:ext cx="331788" cy="36671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a:solidFill>
                    <a:srgbClr val="000000"/>
                  </a:solidFill>
                </a:rPr>
                <a:t>I</a:t>
              </a:r>
              <a:r>
                <a:rPr lang="en-US" sz="1800" baseline="-25000">
                  <a:solidFill>
                    <a:srgbClr val="000000"/>
                  </a:solidFill>
                </a:rPr>
                <a:t>1</a:t>
              </a:r>
            </a:p>
          </p:txBody>
        </p:sp>
        <p:sp>
          <p:nvSpPr>
            <p:cNvPr id="13334" name="Text Box 10"/>
            <p:cNvSpPr txBox="1">
              <a:spLocks noChangeArrowheads="1"/>
            </p:cNvSpPr>
            <p:nvPr/>
          </p:nvSpPr>
          <p:spPr bwMode="auto">
            <a:xfrm>
              <a:off x="6858000" y="858837"/>
              <a:ext cx="331788" cy="366713"/>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a:solidFill>
                    <a:srgbClr val="000000"/>
                  </a:solidFill>
                </a:rPr>
                <a:t>I</a:t>
              </a:r>
              <a:r>
                <a:rPr lang="en-US" sz="1800" baseline="-25000">
                  <a:solidFill>
                    <a:srgbClr val="000000"/>
                  </a:solidFill>
                </a:rPr>
                <a:t>2</a:t>
              </a:r>
            </a:p>
          </p:txBody>
        </p:sp>
        <p:sp>
          <p:nvSpPr>
            <p:cNvPr id="13335" name="Line 11"/>
            <p:cNvSpPr>
              <a:spLocks noChangeShapeType="1"/>
            </p:cNvSpPr>
            <p:nvPr/>
          </p:nvSpPr>
          <p:spPr bwMode="auto">
            <a:xfrm>
              <a:off x="6705600" y="1697037"/>
              <a:ext cx="0" cy="304800"/>
            </a:xfrm>
            <a:prstGeom prst="line">
              <a:avLst/>
            </a:prstGeom>
            <a:noFill/>
            <a:ln w="9525">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3336" name="Text Box 12"/>
            <p:cNvSpPr txBox="1">
              <a:spLocks noChangeArrowheads="1"/>
            </p:cNvSpPr>
            <p:nvPr/>
          </p:nvSpPr>
          <p:spPr bwMode="auto">
            <a:xfrm>
              <a:off x="6705600" y="1544637"/>
              <a:ext cx="603027" cy="35174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a:solidFill>
                    <a:srgbClr val="000000"/>
                  </a:solidFill>
                </a:rPr>
                <a:t>q,v</a:t>
              </a:r>
              <a:r>
                <a:rPr lang="en-US" sz="1400" baseline="-25000">
                  <a:solidFill>
                    <a:srgbClr val="000000"/>
                  </a:solidFill>
                </a:rPr>
                <a:t>h</a:t>
              </a:r>
            </a:p>
          </p:txBody>
        </p:sp>
        <p:sp>
          <p:nvSpPr>
            <p:cNvPr id="13337" name="Text Box 13"/>
            <p:cNvSpPr txBox="1">
              <a:spLocks noChangeArrowheads="1"/>
            </p:cNvSpPr>
            <p:nvPr/>
          </p:nvSpPr>
          <p:spPr bwMode="auto">
            <a:xfrm>
              <a:off x="5715000" y="1620837"/>
              <a:ext cx="611188" cy="3048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a:solidFill>
                    <a:srgbClr val="000000"/>
                  </a:solidFill>
                </a:rPr>
                <a:t>-q, v</a:t>
              </a:r>
              <a:r>
                <a:rPr lang="en-US" sz="1400" baseline="-25000">
                  <a:solidFill>
                    <a:srgbClr val="000000"/>
                  </a:solidFill>
                </a:rPr>
                <a:t>e</a:t>
              </a:r>
            </a:p>
          </p:txBody>
        </p:sp>
        <p:sp>
          <p:nvSpPr>
            <p:cNvPr id="13338" name="Line 14"/>
            <p:cNvSpPr>
              <a:spLocks noChangeShapeType="1"/>
            </p:cNvSpPr>
            <p:nvPr/>
          </p:nvSpPr>
          <p:spPr bwMode="auto">
            <a:xfrm flipV="1">
              <a:off x="4724400" y="1239837"/>
              <a:ext cx="0" cy="990600"/>
            </a:xfrm>
            <a:prstGeom prst="line">
              <a:avLst/>
            </a:prstGeom>
            <a:noFill/>
            <a:ln w="9525">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3339" name="Text Box 15"/>
            <p:cNvSpPr txBox="1">
              <a:spLocks noChangeArrowheads="1"/>
            </p:cNvSpPr>
            <p:nvPr/>
          </p:nvSpPr>
          <p:spPr bwMode="auto">
            <a:xfrm>
              <a:off x="4784725" y="1428750"/>
              <a:ext cx="298450" cy="36671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z</a:t>
              </a:r>
            </a:p>
          </p:txBody>
        </p:sp>
        <p:sp>
          <p:nvSpPr>
            <p:cNvPr id="13340" name="Line 17"/>
            <p:cNvSpPr>
              <a:spLocks noChangeShapeType="1"/>
            </p:cNvSpPr>
            <p:nvPr/>
          </p:nvSpPr>
          <p:spPr bwMode="auto">
            <a:xfrm flipV="1">
              <a:off x="6248400" y="1468437"/>
              <a:ext cx="0" cy="304800"/>
            </a:xfrm>
            <a:prstGeom prst="line">
              <a:avLst/>
            </a:prstGeom>
            <a:noFill/>
            <a:ln w="9525">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3341" name="Oval 18"/>
            <p:cNvSpPr>
              <a:spLocks noChangeArrowheads="1"/>
            </p:cNvSpPr>
            <p:nvPr/>
          </p:nvSpPr>
          <p:spPr bwMode="auto">
            <a:xfrm>
              <a:off x="6324600" y="1697037"/>
              <a:ext cx="76200" cy="76200"/>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3342" name="Text Box 25"/>
            <p:cNvSpPr txBox="1">
              <a:spLocks noChangeArrowheads="1"/>
            </p:cNvSpPr>
            <p:nvPr/>
          </p:nvSpPr>
          <p:spPr bwMode="auto">
            <a:xfrm>
              <a:off x="8382000" y="1239837"/>
              <a:ext cx="523875" cy="3048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b="0">
                  <a:solidFill>
                    <a:srgbClr val="000000"/>
                  </a:solidFill>
                </a:rPr>
                <a:t>Z=D</a:t>
              </a:r>
            </a:p>
          </p:txBody>
        </p:sp>
        <p:sp>
          <p:nvSpPr>
            <p:cNvPr id="13343" name="Text Box 26"/>
            <p:cNvSpPr txBox="1">
              <a:spLocks noChangeArrowheads="1"/>
            </p:cNvSpPr>
            <p:nvPr/>
          </p:nvSpPr>
          <p:spPr bwMode="auto">
            <a:xfrm>
              <a:off x="8382000" y="2001837"/>
              <a:ext cx="493713" cy="3048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b="0">
                  <a:solidFill>
                    <a:srgbClr val="000000"/>
                  </a:solidFill>
                </a:rPr>
                <a:t>Z=0</a:t>
              </a:r>
            </a:p>
          </p:txBody>
        </p:sp>
        <p:sp>
          <p:nvSpPr>
            <p:cNvPr id="13344" name="Text Box 27"/>
            <p:cNvSpPr txBox="1">
              <a:spLocks noChangeArrowheads="1"/>
            </p:cNvSpPr>
            <p:nvPr/>
          </p:nvSpPr>
          <p:spPr bwMode="auto">
            <a:xfrm>
              <a:off x="8305800" y="1544637"/>
              <a:ext cx="547688" cy="3048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b="0">
                  <a:solidFill>
                    <a:srgbClr val="000000"/>
                  </a:solidFill>
                </a:rPr>
                <a:t>Z=z</a:t>
              </a:r>
              <a:r>
                <a:rPr lang="en-US" sz="1400" b="0" baseline="-25000">
                  <a:solidFill>
                    <a:srgbClr val="000000"/>
                  </a:solidFill>
                </a:rPr>
                <a:t>0</a:t>
              </a:r>
            </a:p>
          </p:txBody>
        </p:sp>
        <p:sp>
          <p:nvSpPr>
            <p:cNvPr id="13345" name="Line 28"/>
            <p:cNvSpPr>
              <a:spLocks noChangeShapeType="1"/>
            </p:cNvSpPr>
            <p:nvPr/>
          </p:nvSpPr>
          <p:spPr bwMode="auto">
            <a:xfrm>
              <a:off x="7315200" y="1697037"/>
              <a:ext cx="990600" cy="0"/>
            </a:xfrm>
            <a:prstGeom prst="line">
              <a:avLst/>
            </a:prstGeom>
            <a:noFill/>
            <a:ln w="9525">
              <a:solidFill>
                <a:schemeClr val="tx1"/>
              </a:solidFill>
              <a:prstDash val="dash"/>
              <a:round/>
              <a:headEnd/>
              <a:tailEn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3346" name="Line 33"/>
            <p:cNvSpPr>
              <a:spLocks noChangeShapeType="1"/>
            </p:cNvSpPr>
            <p:nvPr/>
          </p:nvSpPr>
          <p:spPr bwMode="auto">
            <a:xfrm>
              <a:off x="5257800" y="1392237"/>
              <a:ext cx="0" cy="762000"/>
            </a:xfrm>
            <a:prstGeom prst="line">
              <a:avLst/>
            </a:prstGeom>
            <a:noFill/>
            <a:ln w="9525">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3347" name="Text Box 34"/>
            <p:cNvSpPr txBox="1">
              <a:spLocks noChangeArrowheads="1"/>
            </p:cNvSpPr>
            <p:nvPr/>
          </p:nvSpPr>
          <p:spPr bwMode="auto">
            <a:xfrm>
              <a:off x="5257800" y="1544637"/>
              <a:ext cx="336550" cy="366713"/>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E</a:t>
              </a:r>
            </a:p>
          </p:txBody>
        </p:sp>
      </p:grpSp>
      <p:sp>
        <p:nvSpPr>
          <p:cNvPr id="13321" name="Line 19"/>
          <p:cNvSpPr>
            <a:spLocks noChangeShapeType="1"/>
          </p:cNvSpPr>
          <p:nvPr/>
        </p:nvSpPr>
        <p:spPr bwMode="auto">
          <a:xfrm>
            <a:off x="4829175" y="4648200"/>
            <a:ext cx="0" cy="1160463"/>
          </a:xfrm>
          <a:prstGeom prst="line">
            <a:avLst/>
          </a:prstGeom>
          <a:noFill/>
          <a:ln w="9525">
            <a:solidFill>
              <a:schemeClr val="tx1"/>
            </a:solidFill>
            <a:round/>
            <a:headEnd type="triangle" w="med" len="med"/>
            <a:tailEn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3322" name="Line 20"/>
          <p:cNvSpPr>
            <a:spLocks noChangeShapeType="1"/>
          </p:cNvSpPr>
          <p:nvPr/>
        </p:nvSpPr>
        <p:spPr bwMode="auto">
          <a:xfrm>
            <a:off x="4829175" y="5808663"/>
            <a:ext cx="3400425" cy="0"/>
          </a:xfrm>
          <a:prstGeom prst="line">
            <a:avLst/>
          </a:prstGeom>
          <a:noFill/>
          <a:ln w="9525">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3323" name="Rectangle 21"/>
          <p:cNvSpPr>
            <a:spLocks noChangeArrowheads="1"/>
          </p:cNvSpPr>
          <p:nvPr/>
        </p:nvSpPr>
        <p:spPr bwMode="auto">
          <a:xfrm>
            <a:off x="4829175" y="4953000"/>
            <a:ext cx="504825" cy="855663"/>
          </a:xfrm>
          <a:prstGeom prst="rect">
            <a:avLst/>
          </a:prstGeom>
          <a:noFill/>
          <a:ln w="19050">
            <a:solidFill>
              <a:srgbClr val="FF0000"/>
            </a:solidFill>
            <a:miter lim="800000"/>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3324" name="Rectangle 22"/>
          <p:cNvSpPr>
            <a:spLocks noChangeArrowheads="1"/>
          </p:cNvSpPr>
          <p:nvPr/>
        </p:nvSpPr>
        <p:spPr bwMode="auto">
          <a:xfrm>
            <a:off x="4829175" y="5029200"/>
            <a:ext cx="581025" cy="779463"/>
          </a:xfrm>
          <a:prstGeom prst="rect">
            <a:avLst/>
          </a:prstGeom>
          <a:noFill/>
          <a:ln w="19050">
            <a:solidFill>
              <a:schemeClr val="accent2"/>
            </a:solidFill>
            <a:miter lim="800000"/>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3325" name="Rectangle 23"/>
          <p:cNvSpPr>
            <a:spLocks noChangeArrowheads="1"/>
          </p:cNvSpPr>
          <p:nvPr/>
        </p:nvSpPr>
        <p:spPr bwMode="auto">
          <a:xfrm>
            <a:off x="4343400" y="4827588"/>
            <a:ext cx="557213" cy="396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600">
                <a:solidFill>
                  <a:srgbClr val="000000"/>
                </a:solidFill>
              </a:rPr>
              <a:t>I</a:t>
            </a:r>
            <a:r>
              <a:rPr lang="en-US" sz="1600" baseline="-25000">
                <a:solidFill>
                  <a:srgbClr val="000000"/>
                </a:solidFill>
              </a:rPr>
              <a:t>1</a:t>
            </a:r>
            <a:r>
              <a:rPr lang="en-US" sz="1600">
                <a:solidFill>
                  <a:srgbClr val="000000"/>
                </a:solidFill>
              </a:rPr>
              <a:t>(t)</a:t>
            </a:r>
            <a:endParaRPr lang="en-US" sz="1600" baseline="-25000">
              <a:solidFill>
                <a:srgbClr val="000000"/>
              </a:solidFill>
            </a:endParaRPr>
          </a:p>
        </p:txBody>
      </p:sp>
      <p:sp>
        <p:nvSpPr>
          <p:cNvPr id="13326" name="Rectangle 24"/>
          <p:cNvSpPr>
            <a:spLocks noChangeArrowheads="1"/>
          </p:cNvSpPr>
          <p:nvPr/>
        </p:nvSpPr>
        <p:spPr bwMode="auto">
          <a:xfrm>
            <a:off x="5562600" y="5867400"/>
            <a:ext cx="965200" cy="33813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600">
                <a:solidFill>
                  <a:srgbClr val="000000"/>
                </a:solidFill>
              </a:rPr>
              <a:t>T=2-3ns</a:t>
            </a:r>
            <a:endParaRPr lang="en-US" sz="1600" baseline="-25000">
              <a:solidFill>
                <a:srgbClr val="000000"/>
              </a:solidFill>
            </a:endParaRPr>
          </a:p>
        </p:txBody>
      </p:sp>
      <p:sp>
        <p:nvSpPr>
          <p:cNvPr id="13327" name="TextBox 37"/>
          <p:cNvSpPr txBox="1">
            <a:spLocks noChangeArrowheads="1"/>
          </p:cNvSpPr>
          <p:nvPr/>
        </p:nvSpPr>
        <p:spPr bwMode="auto">
          <a:xfrm>
            <a:off x="5505450" y="5257800"/>
            <a:ext cx="3486150" cy="3079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a:solidFill>
                  <a:srgbClr val="002060"/>
                </a:solidFill>
              </a:rPr>
              <a:t>A single e/h par produced in the center</a:t>
            </a:r>
          </a:p>
        </p:txBody>
      </p:sp>
    </p:spTree>
    <p:extLst>
      <p:ext uri="{BB962C8B-B14F-4D97-AF65-F5344CB8AC3E}">
        <p14:creationId xmlns:p14="http://schemas.microsoft.com/office/powerpoint/2010/main" val="1013345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7"/>
          <p:cNvSpPr txBox="1">
            <a:spLocks noChangeArrowheads="1"/>
          </p:cNvSpPr>
          <p:nvPr/>
        </p:nvSpPr>
        <p:spPr bwMode="auto">
          <a:xfrm>
            <a:off x="2971800" y="152400"/>
            <a:ext cx="3962400" cy="52387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2800">
                <a:solidFill>
                  <a:srgbClr val="FF0000"/>
                </a:solidFill>
              </a:rPr>
              <a:t>Diamond Detector</a:t>
            </a:r>
          </a:p>
        </p:txBody>
      </p:sp>
      <p:sp>
        <p:nvSpPr>
          <p:cNvPr id="14339" name="Footer Placeholder 5"/>
          <p:cNvSpPr>
            <a:spLocks noGrp="1"/>
          </p:cNvSpPr>
          <p:nvPr>
            <p:ph type="ftr" sz="quarter" idx="11"/>
          </p:nvPr>
        </p:nvSpPr>
        <p:spPr>
          <a:noFill/>
        </p:spPr>
        <p:txBody>
          <a:bodyPr/>
          <a:lstStyle/>
          <a:p>
            <a:r>
              <a:rPr lang="en-US" smtClean="0">
                <a:solidFill>
                  <a:srgbClr val="000000"/>
                </a:solidFill>
              </a:rPr>
              <a:t>W. Riegler/CERN</a:t>
            </a:r>
          </a:p>
        </p:txBody>
      </p:sp>
      <p:sp>
        <p:nvSpPr>
          <p:cNvPr id="14340" name="Slide Number Placeholder 4"/>
          <p:cNvSpPr>
            <a:spLocks noGrp="1"/>
          </p:cNvSpPr>
          <p:nvPr>
            <p:ph type="sldNum" sz="quarter" idx="12"/>
          </p:nvPr>
        </p:nvSpPr>
        <p:spPr>
          <a:noFill/>
        </p:spPr>
        <p:txBody>
          <a:bodyPr/>
          <a:lstStyle/>
          <a:p>
            <a:fld id="{2325CD86-3EDB-4506-AB0C-13669EF4BDC9}" type="slidenum">
              <a:rPr lang="en-US" smtClean="0">
                <a:solidFill>
                  <a:srgbClr val="000000"/>
                </a:solidFill>
              </a:rPr>
              <a:pPr/>
              <a:t>44</a:t>
            </a:fld>
            <a:endParaRPr lang="en-US" smtClean="0">
              <a:solidFill>
                <a:srgbClr val="000000"/>
              </a:solidFill>
            </a:endParaRPr>
          </a:p>
        </p:txBody>
      </p:sp>
      <p:grpSp>
        <p:nvGrpSpPr>
          <p:cNvPr id="14341" name="Group 69"/>
          <p:cNvGrpSpPr>
            <a:grpSpLocks/>
          </p:cNvGrpSpPr>
          <p:nvPr/>
        </p:nvGrpSpPr>
        <p:grpSpPr bwMode="auto">
          <a:xfrm>
            <a:off x="304800" y="1219200"/>
            <a:ext cx="4254500" cy="2057400"/>
            <a:chOff x="622099" y="1752600"/>
            <a:chExt cx="4254703" cy="2057400"/>
          </a:xfrm>
        </p:grpSpPr>
        <p:grpSp>
          <p:nvGrpSpPr>
            <p:cNvPr id="14357" name="Group 7"/>
            <p:cNvGrpSpPr>
              <a:grpSpLocks/>
            </p:cNvGrpSpPr>
            <p:nvPr/>
          </p:nvGrpSpPr>
          <p:grpSpPr bwMode="auto">
            <a:xfrm>
              <a:off x="622099" y="1752600"/>
              <a:ext cx="4254703" cy="2057400"/>
              <a:chOff x="5257800" y="858837"/>
              <a:chExt cx="3648075" cy="1828800"/>
            </a:xfrm>
          </p:grpSpPr>
          <p:sp>
            <p:nvSpPr>
              <p:cNvPr id="14368"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4369"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4370" name="Oval 6"/>
              <p:cNvSpPr>
                <a:spLocks noChangeArrowheads="1"/>
              </p:cNvSpPr>
              <p:nvPr/>
            </p:nvSpPr>
            <p:spPr bwMode="auto">
              <a:xfrm>
                <a:off x="6452743" y="1634692"/>
                <a:ext cx="76200" cy="76200"/>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4371"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4372"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4373" name="Text Box 9"/>
              <p:cNvSpPr txBox="1">
                <a:spLocks noChangeArrowheads="1"/>
              </p:cNvSpPr>
              <p:nvPr/>
            </p:nvSpPr>
            <p:spPr bwMode="auto">
              <a:xfrm>
                <a:off x="6842125" y="2266950"/>
                <a:ext cx="331788" cy="36671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a:solidFill>
                      <a:srgbClr val="000000"/>
                    </a:solidFill>
                  </a:rPr>
                  <a:t>I</a:t>
                </a:r>
                <a:r>
                  <a:rPr lang="en-US" sz="1800" baseline="-25000">
                    <a:solidFill>
                      <a:srgbClr val="000000"/>
                    </a:solidFill>
                  </a:rPr>
                  <a:t>1</a:t>
                </a:r>
              </a:p>
            </p:txBody>
          </p:sp>
          <p:sp>
            <p:nvSpPr>
              <p:cNvPr id="14374" name="Text Box 10"/>
              <p:cNvSpPr txBox="1">
                <a:spLocks noChangeArrowheads="1"/>
              </p:cNvSpPr>
              <p:nvPr/>
            </p:nvSpPr>
            <p:spPr bwMode="auto">
              <a:xfrm>
                <a:off x="6858000" y="858837"/>
                <a:ext cx="331788" cy="366713"/>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a:solidFill>
                      <a:srgbClr val="000000"/>
                    </a:solidFill>
                  </a:rPr>
                  <a:t>I</a:t>
                </a:r>
                <a:r>
                  <a:rPr lang="en-US" sz="1800" baseline="-25000">
                    <a:solidFill>
                      <a:srgbClr val="000000"/>
                    </a:solidFill>
                  </a:rPr>
                  <a:t>2</a:t>
                </a:r>
              </a:p>
            </p:txBody>
          </p:sp>
          <p:sp>
            <p:nvSpPr>
              <p:cNvPr id="14375" name="Line 11"/>
              <p:cNvSpPr>
                <a:spLocks noChangeShapeType="1"/>
              </p:cNvSpPr>
              <p:nvPr/>
            </p:nvSpPr>
            <p:spPr bwMode="auto">
              <a:xfrm>
                <a:off x="6705600" y="1697037"/>
                <a:ext cx="0" cy="304800"/>
              </a:xfrm>
              <a:prstGeom prst="line">
                <a:avLst/>
              </a:prstGeom>
              <a:noFill/>
              <a:ln w="9525">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4376" name="Text Box 12"/>
              <p:cNvSpPr txBox="1">
                <a:spLocks noChangeArrowheads="1"/>
              </p:cNvSpPr>
              <p:nvPr/>
            </p:nvSpPr>
            <p:spPr bwMode="auto">
              <a:xfrm>
                <a:off x="6705600" y="1544637"/>
                <a:ext cx="377897" cy="22383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a:solidFill>
                      <a:srgbClr val="000000"/>
                    </a:solidFill>
                  </a:rPr>
                  <a:t>q,v</a:t>
                </a:r>
                <a:r>
                  <a:rPr lang="en-US" sz="1400" baseline="-25000">
                    <a:solidFill>
                      <a:srgbClr val="000000"/>
                    </a:solidFill>
                  </a:rPr>
                  <a:t>h</a:t>
                </a:r>
              </a:p>
            </p:txBody>
          </p:sp>
          <p:sp>
            <p:nvSpPr>
              <p:cNvPr id="14377" name="Text Box 13"/>
              <p:cNvSpPr txBox="1">
                <a:spLocks noChangeArrowheads="1"/>
              </p:cNvSpPr>
              <p:nvPr/>
            </p:nvSpPr>
            <p:spPr bwMode="auto">
              <a:xfrm>
                <a:off x="5715000" y="1620837"/>
                <a:ext cx="611188" cy="3048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a:solidFill>
                      <a:srgbClr val="000000"/>
                    </a:solidFill>
                  </a:rPr>
                  <a:t>-q, v</a:t>
                </a:r>
                <a:r>
                  <a:rPr lang="en-US" sz="1400" baseline="-25000">
                    <a:solidFill>
                      <a:srgbClr val="000000"/>
                    </a:solidFill>
                  </a:rPr>
                  <a:t>e</a:t>
                </a:r>
              </a:p>
            </p:txBody>
          </p:sp>
          <p:sp>
            <p:nvSpPr>
              <p:cNvPr id="14378" name="Line 17"/>
              <p:cNvSpPr>
                <a:spLocks noChangeShapeType="1"/>
              </p:cNvSpPr>
              <p:nvPr/>
            </p:nvSpPr>
            <p:spPr bwMode="auto">
              <a:xfrm flipV="1">
                <a:off x="6248400" y="1468437"/>
                <a:ext cx="0" cy="304800"/>
              </a:xfrm>
              <a:prstGeom prst="line">
                <a:avLst/>
              </a:prstGeom>
              <a:noFill/>
              <a:ln w="9525">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4379" name="Oval 18"/>
              <p:cNvSpPr>
                <a:spLocks noChangeArrowheads="1"/>
              </p:cNvSpPr>
              <p:nvPr/>
            </p:nvSpPr>
            <p:spPr bwMode="auto">
              <a:xfrm>
                <a:off x="6341237" y="1634692"/>
                <a:ext cx="76200" cy="76200"/>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4380" name="Text Box 25"/>
              <p:cNvSpPr txBox="1">
                <a:spLocks noChangeArrowheads="1"/>
              </p:cNvSpPr>
              <p:nvPr/>
            </p:nvSpPr>
            <p:spPr bwMode="auto">
              <a:xfrm>
                <a:off x="8382000" y="1239837"/>
                <a:ext cx="523875" cy="3048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b="0">
                    <a:solidFill>
                      <a:srgbClr val="000000"/>
                    </a:solidFill>
                  </a:rPr>
                  <a:t>Z=D</a:t>
                </a:r>
              </a:p>
            </p:txBody>
          </p:sp>
          <p:sp>
            <p:nvSpPr>
              <p:cNvPr id="14381" name="Text Box 26"/>
              <p:cNvSpPr txBox="1">
                <a:spLocks noChangeArrowheads="1"/>
              </p:cNvSpPr>
              <p:nvPr/>
            </p:nvSpPr>
            <p:spPr bwMode="auto">
              <a:xfrm>
                <a:off x="8382000" y="2001837"/>
                <a:ext cx="493713" cy="3048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b="0">
                    <a:solidFill>
                      <a:srgbClr val="000000"/>
                    </a:solidFill>
                  </a:rPr>
                  <a:t>Z=0</a:t>
                </a:r>
              </a:p>
            </p:txBody>
          </p:sp>
          <p:sp>
            <p:nvSpPr>
              <p:cNvPr id="14384" name="Line 33"/>
              <p:cNvSpPr>
                <a:spLocks noChangeShapeType="1"/>
              </p:cNvSpPr>
              <p:nvPr/>
            </p:nvSpPr>
            <p:spPr bwMode="auto">
              <a:xfrm>
                <a:off x="5257800" y="1392237"/>
                <a:ext cx="0" cy="762000"/>
              </a:xfrm>
              <a:prstGeom prst="line">
                <a:avLst/>
              </a:prstGeom>
              <a:noFill/>
              <a:ln w="9525">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4385" name="Text Box 34"/>
              <p:cNvSpPr txBox="1">
                <a:spLocks noChangeArrowheads="1"/>
              </p:cNvSpPr>
              <p:nvPr/>
            </p:nvSpPr>
            <p:spPr bwMode="auto">
              <a:xfrm>
                <a:off x="5257800" y="1544637"/>
                <a:ext cx="336550" cy="366713"/>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E</a:t>
                </a:r>
              </a:p>
            </p:txBody>
          </p:sp>
        </p:grpSp>
        <p:sp>
          <p:nvSpPr>
            <p:cNvPr id="14358" name="Oval 18"/>
            <p:cNvSpPr>
              <a:spLocks noChangeArrowheads="1"/>
            </p:cNvSpPr>
            <p:nvPr/>
          </p:nvSpPr>
          <p:spPr bwMode="auto">
            <a:xfrm>
              <a:off x="1879996" y="2775320"/>
              <a:ext cx="88871" cy="85725"/>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4359" name="Oval 18"/>
            <p:cNvSpPr>
              <a:spLocks noChangeArrowheads="1"/>
            </p:cNvSpPr>
            <p:nvPr/>
          </p:nvSpPr>
          <p:spPr bwMode="auto">
            <a:xfrm>
              <a:off x="1885696" y="2882611"/>
              <a:ext cx="88871" cy="85725"/>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4360" name="Oval 18"/>
            <p:cNvSpPr>
              <a:spLocks noChangeArrowheads="1"/>
            </p:cNvSpPr>
            <p:nvPr/>
          </p:nvSpPr>
          <p:spPr bwMode="auto">
            <a:xfrm>
              <a:off x="1885696" y="3024702"/>
              <a:ext cx="88871" cy="85725"/>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4361" name="Oval 18"/>
            <p:cNvSpPr>
              <a:spLocks noChangeArrowheads="1"/>
            </p:cNvSpPr>
            <p:nvPr/>
          </p:nvSpPr>
          <p:spPr bwMode="auto">
            <a:xfrm>
              <a:off x="1885696" y="2500745"/>
              <a:ext cx="88871" cy="85725"/>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4362" name="Oval 18"/>
            <p:cNvSpPr>
              <a:spLocks noChangeArrowheads="1"/>
            </p:cNvSpPr>
            <p:nvPr/>
          </p:nvSpPr>
          <p:spPr bwMode="auto">
            <a:xfrm>
              <a:off x="1885696" y="2376055"/>
              <a:ext cx="88871" cy="85725"/>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4363" name="Oval 6"/>
            <p:cNvSpPr>
              <a:spLocks noChangeArrowheads="1"/>
            </p:cNvSpPr>
            <p:nvPr/>
          </p:nvSpPr>
          <p:spPr bwMode="auto">
            <a:xfrm>
              <a:off x="2015744" y="2789093"/>
              <a:ext cx="88871" cy="85725"/>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4364" name="Oval 6"/>
            <p:cNvSpPr>
              <a:spLocks noChangeArrowheads="1"/>
            </p:cNvSpPr>
            <p:nvPr/>
          </p:nvSpPr>
          <p:spPr bwMode="auto">
            <a:xfrm>
              <a:off x="2015744" y="2913784"/>
              <a:ext cx="88871" cy="85725"/>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4365" name="Oval 6"/>
            <p:cNvSpPr>
              <a:spLocks noChangeArrowheads="1"/>
            </p:cNvSpPr>
            <p:nvPr/>
          </p:nvSpPr>
          <p:spPr bwMode="auto">
            <a:xfrm>
              <a:off x="2015744" y="3038475"/>
              <a:ext cx="88871" cy="85725"/>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4366" name="Oval 6"/>
            <p:cNvSpPr>
              <a:spLocks noChangeArrowheads="1"/>
            </p:cNvSpPr>
            <p:nvPr/>
          </p:nvSpPr>
          <p:spPr bwMode="auto">
            <a:xfrm>
              <a:off x="2015744" y="2477366"/>
              <a:ext cx="88871" cy="85725"/>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4367" name="Oval 6"/>
            <p:cNvSpPr>
              <a:spLocks noChangeArrowheads="1"/>
            </p:cNvSpPr>
            <p:nvPr/>
          </p:nvSpPr>
          <p:spPr bwMode="auto">
            <a:xfrm>
              <a:off x="2015744" y="2370074"/>
              <a:ext cx="88871" cy="85725"/>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grpSp>
      <p:grpSp>
        <p:nvGrpSpPr>
          <p:cNvPr id="14342" name="Group 53"/>
          <p:cNvGrpSpPr>
            <a:grpSpLocks/>
          </p:cNvGrpSpPr>
          <p:nvPr/>
        </p:nvGrpSpPr>
        <p:grpSpPr bwMode="auto">
          <a:xfrm>
            <a:off x="74613" y="4191000"/>
            <a:ext cx="3278187" cy="1905000"/>
            <a:chOff x="2438400" y="4191000"/>
            <a:chExt cx="3277395" cy="1905000"/>
          </a:xfrm>
        </p:grpSpPr>
        <p:sp>
          <p:nvSpPr>
            <p:cNvPr id="14351" name="Line 19"/>
            <p:cNvSpPr>
              <a:spLocks noChangeShapeType="1"/>
            </p:cNvSpPr>
            <p:nvPr/>
          </p:nvSpPr>
          <p:spPr bwMode="auto">
            <a:xfrm>
              <a:off x="3011774" y="4191000"/>
              <a:ext cx="0" cy="1420085"/>
            </a:xfrm>
            <a:prstGeom prst="line">
              <a:avLst/>
            </a:prstGeom>
            <a:noFill/>
            <a:ln w="25400">
              <a:solidFill>
                <a:schemeClr val="tx1"/>
              </a:solidFill>
              <a:round/>
              <a:headEnd type="triangle" w="med" len="med"/>
              <a:tailEn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4352" name="Rectangle 23"/>
            <p:cNvSpPr>
              <a:spLocks noChangeArrowheads="1"/>
            </p:cNvSpPr>
            <p:nvPr/>
          </p:nvSpPr>
          <p:spPr bwMode="auto">
            <a:xfrm>
              <a:off x="2438400" y="4409475"/>
              <a:ext cx="657778" cy="48533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600">
                  <a:solidFill>
                    <a:srgbClr val="000000"/>
                  </a:solidFill>
                </a:rPr>
                <a:t>I</a:t>
              </a:r>
              <a:r>
                <a:rPr lang="en-US" sz="1600" baseline="-25000">
                  <a:solidFill>
                    <a:srgbClr val="000000"/>
                  </a:solidFill>
                </a:rPr>
                <a:t>1</a:t>
              </a:r>
              <a:r>
                <a:rPr lang="en-US" sz="1600">
                  <a:solidFill>
                    <a:srgbClr val="000000"/>
                  </a:solidFill>
                </a:rPr>
                <a:t>(t)</a:t>
              </a:r>
              <a:endParaRPr lang="en-US" sz="1600" baseline="-25000">
                <a:solidFill>
                  <a:srgbClr val="000000"/>
                </a:solidFill>
              </a:endParaRPr>
            </a:p>
          </p:txBody>
        </p:sp>
        <p:sp>
          <p:nvSpPr>
            <p:cNvPr id="14353" name="Rectangle 24"/>
            <p:cNvSpPr>
              <a:spLocks noChangeArrowheads="1"/>
            </p:cNvSpPr>
            <p:nvPr/>
          </p:nvSpPr>
          <p:spPr bwMode="auto">
            <a:xfrm>
              <a:off x="3877456" y="5681977"/>
              <a:ext cx="1139405" cy="414023"/>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600">
                  <a:solidFill>
                    <a:srgbClr val="000000"/>
                  </a:solidFill>
                </a:rPr>
                <a:t>T=2-3ns</a:t>
              </a:r>
              <a:endParaRPr lang="en-US" sz="1600" baseline="-25000">
                <a:solidFill>
                  <a:srgbClr val="000000"/>
                </a:solidFill>
              </a:endParaRPr>
            </a:p>
          </p:txBody>
        </p:sp>
        <p:sp>
          <p:nvSpPr>
            <p:cNvPr id="49" name="Isosceles Triangle 48"/>
            <p:cNvSpPr/>
            <p:nvPr/>
          </p:nvSpPr>
          <p:spPr>
            <a:xfrm>
              <a:off x="3016110" y="4495800"/>
              <a:ext cx="1250648" cy="1143000"/>
            </a:xfrm>
            <a:prstGeom prst="triangle">
              <a:avLst>
                <a:gd name="adj" fmla="val 0"/>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50" name="Isosceles Triangle 49"/>
            <p:cNvSpPr/>
            <p:nvPr/>
          </p:nvSpPr>
          <p:spPr>
            <a:xfrm>
              <a:off x="3016110" y="4648200"/>
              <a:ext cx="1371269" cy="990600"/>
            </a:xfrm>
            <a:prstGeom prst="triangle">
              <a:avLst>
                <a:gd name="adj" fmla="val 0"/>
              </a:avLst>
            </a:prstGeom>
            <a:noFill/>
            <a:ln w="317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cxnSp>
          <p:nvCxnSpPr>
            <p:cNvPr id="52" name="Straight Connector 51"/>
            <p:cNvCxnSpPr>
              <a:stCxn id="50" idx="2"/>
            </p:cNvCxnSpPr>
            <p:nvPr/>
          </p:nvCxnSpPr>
          <p:spPr>
            <a:xfrm rot="16200000" flipH="1">
              <a:off x="4364365" y="4288958"/>
              <a:ext cx="3175" cy="2699685"/>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4343" name="Line 19"/>
          <p:cNvSpPr>
            <a:spLocks noChangeShapeType="1"/>
          </p:cNvSpPr>
          <p:nvPr/>
        </p:nvSpPr>
        <p:spPr bwMode="auto">
          <a:xfrm>
            <a:off x="5983288" y="4294188"/>
            <a:ext cx="0" cy="1420812"/>
          </a:xfrm>
          <a:prstGeom prst="line">
            <a:avLst/>
          </a:prstGeom>
          <a:noFill/>
          <a:ln w="25400">
            <a:solidFill>
              <a:schemeClr val="tx1"/>
            </a:solidFill>
            <a:round/>
            <a:headEnd type="triangle" w="med" len="med"/>
            <a:tailEn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14344" name="Rectangle 23"/>
          <p:cNvSpPr>
            <a:spLocks noChangeArrowheads="1"/>
          </p:cNvSpPr>
          <p:nvPr/>
        </p:nvSpPr>
        <p:spPr bwMode="auto">
          <a:xfrm>
            <a:off x="5410200" y="4486275"/>
            <a:ext cx="657225" cy="48418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600">
                <a:solidFill>
                  <a:srgbClr val="000000"/>
                </a:solidFill>
              </a:rPr>
              <a:t>I</a:t>
            </a:r>
            <a:r>
              <a:rPr lang="en-US" sz="1600" baseline="-25000">
                <a:solidFill>
                  <a:srgbClr val="000000"/>
                </a:solidFill>
              </a:rPr>
              <a:t>1</a:t>
            </a:r>
            <a:r>
              <a:rPr lang="en-US" sz="1600">
                <a:solidFill>
                  <a:srgbClr val="000000"/>
                </a:solidFill>
              </a:rPr>
              <a:t>(t)</a:t>
            </a:r>
            <a:endParaRPr lang="en-US" sz="1600" baseline="-25000">
              <a:solidFill>
                <a:srgbClr val="000000"/>
              </a:solidFill>
            </a:endParaRPr>
          </a:p>
        </p:txBody>
      </p:sp>
      <p:sp>
        <p:nvSpPr>
          <p:cNvPr id="14345" name="Rectangle 24"/>
          <p:cNvSpPr>
            <a:spLocks noChangeArrowheads="1"/>
          </p:cNvSpPr>
          <p:nvPr/>
        </p:nvSpPr>
        <p:spPr bwMode="auto">
          <a:xfrm>
            <a:off x="6848475" y="5757863"/>
            <a:ext cx="1139825" cy="414337"/>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600">
                <a:solidFill>
                  <a:srgbClr val="000000"/>
                </a:solidFill>
              </a:rPr>
              <a:t>T=2-3ns</a:t>
            </a:r>
            <a:endParaRPr lang="en-US" sz="1600" baseline="-25000">
              <a:solidFill>
                <a:srgbClr val="000000"/>
              </a:solidFill>
            </a:endParaRPr>
          </a:p>
        </p:txBody>
      </p:sp>
      <p:cxnSp>
        <p:nvCxnSpPr>
          <p:cNvPr id="61" name="Straight Connector 60"/>
          <p:cNvCxnSpPr/>
          <p:nvPr/>
        </p:nvCxnSpPr>
        <p:spPr>
          <a:xfrm rot="16200000" flipH="1">
            <a:off x="7336631" y="4364832"/>
            <a:ext cx="3175" cy="2700338"/>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47" name="TextBox 7"/>
          <p:cNvSpPr txBox="1">
            <a:spLocks noChangeArrowheads="1"/>
          </p:cNvSpPr>
          <p:nvPr/>
        </p:nvSpPr>
        <p:spPr bwMode="auto">
          <a:xfrm>
            <a:off x="2057400" y="4038600"/>
            <a:ext cx="3048000" cy="107791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8000"/>
                </a:solidFill>
              </a:rPr>
              <a:t>However, charges are trapped along the track, only about 50% of </a:t>
            </a:r>
            <a:r>
              <a:rPr lang="en-US" sz="1600" i="1">
                <a:solidFill>
                  <a:srgbClr val="008000"/>
                </a:solidFill>
              </a:rPr>
              <a:t>produced </a:t>
            </a:r>
            <a:r>
              <a:rPr lang="en-US" sz="1600">
                <a:solidFill>
                  <a:srgbClr val="008000"/>
                </a:solidFill>
              </a:rPr>
              <a:t>primary charge is </a:t>
            </a:r>
            <a:r>
              <a:rPr lang="en-US" sz="1600" i="1">
                <a:solidFill>
                  <a:srgbClr val="008000"/>
                </a:solidFill>
              </a:rPr>
              <a:t>induced</a:t>
            </a:r>
            <a:r>
              <a:rPr lang="en-US" sz="1600">
                <a:solidFill>
                  <a:srgbClr val="008000"/>
                </a:solidFill>
              </a:rPr>
              <a:t> </a:t>
            </a:r>
            <a:r>
              <a:rPr lang="en-US" sz="1600">
                <a:solidFill>
                  <a:srgbClr val="008000"/>
                </a:solidFill>
                <a:sym typeface="Wingdings" pitchFamily="2" charset="2"/>
              </a:rPr>
              <a:t></a:t>
            </a:r>
            <a:endParaRPr lang="en-US" sz="1600">
              <a:solidFill>
                <a:srgbClr val="008000"/>
              </a:solidFill>
            </a:endParaRPr>
          </a:p>
        </p:txBody>
      </p:sp>
      <p:sp>
        <p:nvSpPr>
          <p:cNvPr id="64" name="Arc 63"/>
          <p:cNvSpPr/>
          <p:nvPr/>
        </p:nvSpPr>
        <p:spPr>
          <a:xfrm rot="10800000">
            <a:off x="5988050" y="3709988"/>
            <a:ext cx="2743200" cy="1981200"/>
          </a:xfrm>
          <a:prstGeom prst="arc">
            <a:avLst>
              <a:gd name="adj1" fmla="val 16214473"/>
              <a:gd name="adj2" fmla="val 0"/>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lnSpc>
                <a:spcPct val="100000"/>
              </a:lnSpc>
              <a:spcBef>
                <a:spcPct val="0"/>
              </a:spcBef>
              <a:buClrTx/>
              <a:buSzTx/>
              <a:buFontTx/>
              <a:buNone/>
              <a:defRPr/>
            </a:pPr>
            <a:endParaRPr lang="en-US" sz="1800" b="0">
              <a:solidFill>
                <a:srgbClr val="000000"/>
              </a:solidFill>
              <a:latin typeface="Arial"/>
            </a:endParaRPr>
          </a:p>
        </p:txBody>
      </p:sp>
      <p:sp>
        <p:nvSpPr>
          <p:cNvPr id="65" name="Arc 64"/>
          <p:cNvSpPr/>
          <p:nvPr/>
        </p:nvSpPr>
        <p:spPr>
          <a:xfrm rot="10800000">
            <a:off x="5973763" y="4191000"/>
            <a:ext cx="3627437" cy="1495425"/>
          </a:xfrm>
          <a:prstGeom prst="arc">
            <a:avLst>
              <a:gd name="adj1" fmla="val 16214473"/>
              <a:gd name="adj2" fmla="val 0"/>
            </a:avLst>
          </a:prstGeom>
          <a:ln w="31750">
            <a:solidFill>
              <a:srgbClr val="002060"/>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lnSpc>
                <a:spcPct val="100000"/>
              </a:lnSpc>
              <a:spcBef>
                <a:spcPct val="0"/>
              </a:spcBef>
              <a:buClrTx/>
              <a:buSzTx/>
              <a:buFontTx/>
              <a:buNone/>
              <a:defRPr/>
            </a:pPr>
            <a:endParaRPr lang="en-US" sz="1800" b="0">
              <a:solidFill>
                <a:srgbClr val="000000"/>
              </a:solidFill>
              <a:latin typeface="Arial"/>
            </a:endParaRPr>
          </a:p>
        </p:txBody>
      </p:sp>
      <p:pic>
        <p:nvPicPr>
          <p:cNvPr id="14350" name="Picture 6"/>
          <p:cNvPicPr>
            <a:picLocks noChangeAspect="1" noChangeArrowheads="1"/>
          </p:cNvPicPr>
          <p:nvPr/>
        </p:nvPicPr>
        <p:blipFill>
          <a:blip r:embed="rId2" cstate="print"/>
          <a:srcRect/>
          <a:stretch>
            <a:fillRect/>
          </a:stretch>
        </p:blipFill>
        <p:spPr bwMode="auto">
          <a:xfrm>
            <a:off x="4648200" y="990600"/>
            <a:ext cx="4114800" cy="2662238"/>
          </a:xfrm>
          <a:prstGeom prst="rect">
            <a:avLst/>
          </a:prstGeom>
          <a:noFill/>
          <a:ln w="9525">
            <a:noFill/>
            <a:miter lim="800000"/>
            <a:headEnd/>
            <a:tailEnd/>
          </a:ln>
        </p:spPr>
      </p:pic>
    </p:spTree>
    <p:extLst>
      <p:ext uri="{BB962C8B-B14F-4D97-AF65-F5344CB8AC3E}">
        <p14:creationId xmlns:p14="http://schemas.microsoft.com/office/powerpoint/2010/main" val="24841317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4"/>
          <p:cNvSpPr txBox="1">
            <a:spLocks noChangeArrowheads="1"/>
          </p:cNvSpPr>
          <p:nvPr/>
        </p:nvSpPr>
        <p:spPr bwMode="auto">
          <a:xfrm>
            <a:off x="2895600" y="304800"/>
            <a:ext cx="3048000" cy="52387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2800">
                <a:solidFill>
                  <a:srgbClr val="FF0000"/>
                </a:solidFill>
              </a:rPr>
              <a:t>Silicon Detector</a:t>
            </a:r>
          </a:p>
        </p:txBody>
      </p:sp>
      <p:sp>
        <p:nvSpPr>
          <p:cNvPr id="15363" name="Footer Placeholder 10"/>
          <p:cNvSpPr>
            <a:spLocks noGrp="1"/>
          </p:cNvSpPr>
          <p:nvPr>
            <p:ph type="ftr" sz="quarter" idx="11"/>
          </p:nvPr>
        </p:nvSpPr>
        <p:spPr>
          <a:noFill/>
        </p:spPr>
        <p:txBody>
          <a:bodyPr/>
          <a:lstStyle/>
          <a:p>
            <a:r>
              <a:rPr lang="en-US" smtClean="0">
                <a:solidFill>
                  <a:srgbClr val="000000"/>
                </a:solidFill>
              </a:rPr>
              <a:t>W. Riegler/CERN</a:t>
            </a:r>
          </a:p>
        </p:txBody>
      </p:sp>
      <p:sp>
        <p:nvSpPr>
          <p:cNvPr id="15364" name="Slide Number Placeholder 9"/>
          <p:cNvSpPr>
            <a:spLocks noGrp="1"/>
          </p:cNvSpPr>
          <p:nvPr>
            <p:ph type="sldNum" sz="quarter" idx="12"/>
          </p:nvPr>
        </p:nvSpPr>
        <p:spPr>
          <a:noFill/>
        </p:spPr>
        <p:txBody>
          <a:bodyPr/>
          <a:lstStyle/>
          <a:p>
            <a:fld id="{3F9A0773-4679-490D-A43F-500601EB4DD0}" type="slidenum">
              <a:rPr lang="en-US" smtClean="0">
                <a:solidFill>
                  <a:srgbClr val="000000"/>
                </a:solidFill>
              </a:rPr>
              <a:pPr/>
              <a:t>45</a:t>
            </a:fld>
            <a:endParaRPr lang="en-US" smtClean="0">
              <a:solidFill>
                <a:srgbClr val="000000"/>
              </a:solidFill>
            </a:endParaRPr>
          </a:p>
        </p:txBody>
      </p:sp>
      <p:sp>
        <p:nvSpPr>
          <p:cNvPr id="12" name="Rectangle 11"/>
          <p:cNvSpPr/>
          <p:nvPr/>
        </p:nvSpPr>
        <p:spPr>
          <a:xfrm>
            <a:off x="457200" y="1752600"/>
            <a:ext cx="4953000" cy="3478213"/>
          </a:xfrm>
          <a:prstGeom prst="rect">
            <a:avLst/>
          </a:prstGeom>
        </p:spPr>
        <p:txBody>
          <a:bodyPr>
            <a:spAutoFit/>
          </a:bodyPr>
          <a:lstStyle/>
          <a:p>
            <a:pPr eaLnBrk="1" hangingPunct="1">
              <a:lnSpc>
                <a:spcPct val="100000"/>
              </a:lnSpc>
              <a:spcBef>
                <a:spcPct val="0"/>
              </a:spcBef>
              <a:buClrTx/>
              <a:buSzTx/>
              <a:buFontTx/>
              <a:buNone/>
              <a:defRPr/>
            </a:pPr>
            <a:r>
              <a:rPr lang="en-US" sz="1600" dirty="0">
                <a:solidFill>
                  <a:srgbClr val="002060"/>
                </a:solidFill>
                <a:latin typeface="Arial" charset="0"/>
              </a:rPr>
              <a:t>Velocity:</a:t>
            </a:r>
          </a:p>
          <a:p>
            <a:pPr eaLnBrk="1" hangingPunct="1">
              <a:lnSpc>
                <a:spcPct val="100000"/>
              </a:lnSpc>
              <a:spcBef>
                <a:spcPct val="0"/>
              </a:spcBef>
              <a:buClrTx/>
              <a:buSzTx/>
              <a:buFontTx/>
              <a:buNone/>
              <a:defRPr/>
            </a:pPr>
            <a:r>
              <a:rPr lang="el-GR" sz="1600" dirty="0">
                <a:solidFill>
                  <a:srgbClr val="009900"/>
                </a:solidFill>
                <a:latin typeface="Arial" charset="0"/>
              </a:rPr>
              <a:t>μ</a:t>
            </a:r>
            <a:r>
              <a:rPr lang="en-US" sz="1600" baseline="-25000" dirty="0">
                <a:solidFill>
                  <a:srgbClr val="009900"/>
                </a:solidFill>
                <a:latin typeface="Arial" charset="0"/>
              </a:rPr>
              <a:t>e</a:t>
            </a:r>
            <a:r>
              <a:rPr lang="en-US" sz="1600" dirty="0">
                <a:solidFill>
                  <a:srgbClr val="009900"/>
                </a:solidFill>
                <a:latin typeface="Arial" charset="0"/>
              </a:rPr>
              <a:t>=1450 cm</a:t>
            </a:r>
            <a:r>
              <a:rPr lang="en-US" sz="1600" baseline="30000" dirty="0">
                <a:solidFill>
                  <a:srgbClr val="009900"/>
                </a:solidFill>
                <a:latin typeface="Arial" charset="0"/>
              </a:rPr>
              <a:t>2</a:t>
            </a:r>
            <a:r>
              <a:rPr lang="en-US" sz="1600" dirty="0">
                <a:solidFill>
                  <a:srgbClr val="009900"/>
                </a:solidFill>
                <a:latin typeface="Arial" charset="0"/>
              </a:rPr>
              <a:t>/Vs,  </a:t>
            </a:r>
            <a:r>
              <a:rPr lang="el-GR" sz="1600" dirty="0">
                <a:solidFill>
                  <a:srgbClr val="009900"/>
                </a:solidFill>
                <a:latin typeface="Arial" charset="0"/>
              </a:rPr>
              <a:t>μ</a:t>
            </a:r>
            <a:r>
              <a:rPr lang="en-US" sz="1600" baseline="-25000" dirty="0">
                <a:solidFill>
                  <a:srgbClr val="009900"/>
                </a:solidFill>
                <a:latin typeface="Arial" charset="0"/>
              </a:rPr>
              <a:t>h</a:t>
            </a:r>
            <a:r>
              <a:rPr lang="en-US" sz="1600" dirty="0">
                <a:solidFill>
                  <a:srgbClr val="009900"/>
                </a:solidFill>
                <a:latin typeface="Arial" charset="0"/>
              </a:rPr>
              <a:t>=505 cm</a:t>
            </a:r>
            <a:r>
              <a:rPr lang="en-US" sz="1600" baseline="30000" dirty="0">
                <a:solidFill>
                  <a:srgbClr val="009900"/>
                </a:solidFill>
                <a:latin typeface="Arial" charset="0"/>
              </a:rPr>
              <a:t>2</a:t>
            </a:r>
            <a:r>
              <a:rPr lang="en-US" sz="1600" dirty="0">
                <a:solidFill>
                  <a:srgbClr val="009900"/>
                </a:solidFill>
                <a:latin typeface="Arial" charset="0"/>
              </a:rPr>
              <a:t>/Vs, </a:t>
            </a:r>
            <a:r>
              <a:rPr lang="en-US" sz="1600" dirty="0">
                <a:solidFill>
                  <a:srgbClr val="009900"/>
                </a:solidFill>
                <a:latin typeface="Arial" charset="0"/>
                <a:sym typeface="Wingdings" pitchFamily="2" charset="2"/>
              </a:rPr>
              <a:t>3.63eV per e-h pair. </a:t>
            </a:r>
            <a:r>
              <a:rPr lang="en-US" sz="1600" dirty="0">
                <a:solidFill>
                  <a:srgbClr val="009900"/>
                </a:solidFill>
                <a:latin typeface="Arial" charset="0"/>
              </a:rPr>
              <a:t> </a:t>
            </a:r>
          </a:p>
          <a:p>
            <a:pPr eaLnBrk="1" hangingPunct="1">
              <a:lnSpc>
                <a:spcPct val="100000"/>
              </a:lnSpc>
              <a:spcBef>
                <a:spcPct val="0"/>
              </a:spcBef>
              <a:buClrTx/>
              <a:buSzTx/>
              <a:buFontTx/>
              <a:buNone/>
              <a:defRPr/>
            </a:pPr>
            <a:r>
              <a:rPr lang="en-US" sz="1600" dirty="0" smtClean="0">
                <a:solidFill>
                  <a:srgbClr val="002060"/>
                </a:solidFill>
                <a:latin typeface="Arial" charset="0"/>
                <a:sym typeface="Wingdings" pitchFamily="2" charset="2"/>
              </a:rPr>
              <a:t>~33000 </a:t>
            </a:r>
            <a:r>
              <a:rPr lang="en-US" sz="1600" dirty="0">
                <a:solidFill>
                  <a:srgbClr val="002060"/>
                </a:solidFill>
                <a:latin typeface="Arial" charset="0"/>
                <a:sym typeface="Wingdings" pitchFamily="2" charset="2"/>
              </a:rPr>
              <a:t>e/h pairs in </a:t>
            </a:r>
            <a:r>
              <a:rPr lang="en-US" sz="1600" dirty="0" smtClean="0">
                <a:solidFill>
                  <a:srgbClr val="002060"/>
                </a:solidFill>
                <a:latin typeface="Arial" charset="0"/>
                <a:sym typeface="Wingdings" pitchFamily="2" charset="2"/>
              </a:rPr>
              <a:t>300</a:t>
            </a:r>
            <a:r>
              <a:rPr lang="el-GR" sz="1600" dirty="0">
                <a:solidFill>
                  <a:srgbClr val="002060"/>
                </a:solidFill>
                <a:latin typeface="Arial" charset="0"/>
              </a:rPr>
              <a:t>μ</a:t>
            </a:r>
            <a:r>
              <a:rPr lang="en-US" sz="1600" dirty="0">
                <a:solidFill>
                  <a:srgbClr val="002060"/>
                </a:solidFill>
                <a:latin typeface="Arial" charset="0"/>
                <a:sym typeface="Wingdings" pitchFamily="2" charset="2"/>
              </a:rPr>
              <a:t>m of silicon.</a:t>
            </a:r>
          </a:p>
          <a:p>
            <a:pPr eaLnBrk="1" hangingPunct="1">
              <a:lnSpc>
                <a:spcPct val="100000"/>
              </a:lnSpc>
              <a:spcBef>
                <a:spcPct val="0"/>
              </a:spcBef>
              <a:buClrTx/>
              <a:buSzTx/>
              <a:buFontTx/>
              <a:buNone/>
              <a:defRPr/>
            </a:pPr>
            <a:endParaRPr lang="de-DE" sz="1600" dirty="0">
              <a:solidFill>
                <a:srgbClr val="333399"/>
              </a:solidFill>
              <a:latin typeface="Arial" charset="0"/>
            </a:endParaRPr>
          </a:p>
          <a:p>
            <a:pPr eaLnBrk="1" hangingPunct="1">
              <a:lnSpc>
                <a:spcPct val="100000"/>
              </a:lnSpc>
              <a:spcBef>
                <a:spcPct val="0"/>
              </a:spcBef>
              <a:buClrTx/>
              <a:buSzTx/>
              <a:buFontTx/>
              <a:buNone/>
              <a:defRPr/>
            </a:pPr>
            <a:r>
              <a:rPr lang="de-DE" sz="1600" dirty="0">
                <a:solidFill>
                  <a:srgbClr val="002060"/>
                </a:solidFill>
                <a:latin typeface="Arial" charset="0"/>
              </a:rPr>
              <a:t>However: Free charge carriers in Si:</a:t>
            </a:r>
          </a:p>
          <a:p>
            <a:pPr eaLnBrk="1" hangingPunct="1">
              <a:lnSpc>
                <a:spcPct val="100000"/>
              </a:lnSpc>
              <a:spcBef>
                <a:spcPct val="0"/>
              </a:spcBef>
              <a:buClrTx/>
              <a:buSzTx/>
              <a:buFontTx/>
              <a:buNone/>
              <a:defRPr/>
            </a:pPr>
            <a:r>
              <a:rPr lang="de-DE" sz="1600" dirty="0">
                <a:solidFill>
                  <a:srgbClr val="009900"/>
                </a:solidFill>
                <a:latin typeface="Arial" charset="0"/>
              </a:rPr>
              <a:t>T=300 K:  </a:t>
            </a:r>
            <a:r>
              <a:rPr lang="de-DE" sz="1600" dirty="0" err="1">
                <a:solidFill>
                  <a:srgbClr val="009900"/>
                </a:solidFill>
                <a:latin typeface="Arial" charset="0"/>
              </a:rPr>
              <a:t>e,h</a:t>
            </a:r>
            <a:r>
              <a:rPr lang="de-DE" sz="1600" dirty="0">
                <a:solidFill>
                  <a:srgbClr val="009900"/>
                </a:solidFill>
                <a:latin typeface="Arial" charset="0"/>
              </a:rPr>
              <a:t> = 1.45 x 10</a:t>
            </a:r>
            <a:r>
              <a:rPr lang="de-DE" sz="1600" baseline="30000" dirty="0">
                <a:solidFill>
                  <a:srgbClr val="009900"/>
                </a:solidFill>
                <a:latin typeface="Arial" charset="0"/>
              </a:rPr>
              <a:t>10</a:t>
            </a:r>
            <a:r>
              <a:rPr lang="de-DE" sz="1600" dirty="0">
                <a:solidFill>
                  <a:srgbClr val="009900"/>
                </a:solidFill>
                <a:latin typeface="Arial" charset="0"/>
              </a:rPr>
              <a:t> / cm</a:t>
            </a:r>
            <a:r>
              <a:rPr lang="de-DE" sz="1600" baseline="30000" dirty="0">
                <a:solidFill>
                  <a:srgbClr val="009900"/>
                </a:solidFill>
                <a:latin typeface="Arial" charset="0"/>
              </a:rPr>
              <a:t>3</a:t>
            </a:r>
            <a:r>
              <a:rPr lang="de-DE" sz="1600" dirty="0">
                <a:solidFill>
                  <a:srgbClr val="009900"/>
                </a:solidFill>
                <a:latin typeface="Arial" charset="0"/>
              </a:rPr>
              <a:t> but </a:t>
            </a:r>
            <a:r>
              <a:rPr lang="de-DE" sz="1600" dirty="0" err="1">
                <a:solidFill>
                  <a:srgbClr val="009900"/>
                </a:solidFill>
                <a:latin typeface="Arial" charset="0"/>
              </a:rPr>
              <a:t>only</a:t>
            </a:r>
            <a:r>
              <a:rPr lang="de-DE" sz="1600" dirty="0">
                <a:solidFill>
                  <a:srgbClr val="009900"/>
                </a:solidFill>
                <a:latin typeface="Arial" charset="0"/>
              </a:rPr>
              <a:t> 33000 e/h </a:t>
            </a:r>
            <a:r>
              <a:rPr lang="de-DE" sz="1600" dirty="0" err="1">
                <a:solidFill>
                  <a:srgbClr val="009900"/>
                </a:solidFill>
                <a:latin typeface="Arial" charset="0"/>
              </a:rPr>
              <a:t>pairs</a:t>
            </a:r>
            <a:r>
              <a:rPr lang="de-DE" sz="1600" dirty="0">
                <a:solidFill>
                  <a:srgbClr val="009900"/>
                </a:solidFill>
                <a:latin typeface="Arial" charset="0"/>
              </a:rPr>
              <a:t> in 300</a:t>
            </a:r>
            <a:r>
              <a:rPr lang="de-DE" sz="1600" dirty="0">
                <a:solidFill>
                  <a:srgbClr val="009900"/>
                </a:solidFill>
                <a:latin typeface="Arial" charset="0"/>
                <a:sym typeface="Symbol" pitchFamily="18" charset="2"/>
              </a:rPr>
              <a:t></a:t>
            </a:r>
            <a:r>
              <a:rPr lang="de-DE" sz="1600" dirty="0">
                <a:solidFill>
                  <a:srgbClr val="009900"/>
                </a:solidFill>
                <a:latin typeface="Arial" charset="0"/>
              </a:rPr>
              <a:t>m produced by a high energy particle.</a:t>
            </a:r>
          </a:p>
          <a:p>
            <a:pPr eaLnBrk="1" hangingPunct="1">
              <a:lnSpc>
                <a:spcPct val="100000"/>
              </a:lnSpc>
              <a:spcBef>
                <a:spcPct val="0"/>
              </a:spcBef>
              <a:buClrTx/>
              <a:buSzTx/>
              <a:buFontTx/>
              <a:buNone/>
              <a:defRPr/>
            </a:pPr>
            <a:endParaRPr lang="de-DE" sz="1600" dirty="0">
              <a:solidFill>
                <a:srgbClr val="009900"/>
              </a:solidFill>
              <a:latin typeface="Arial" charset="0"/>
            </a:endParaRPr>
          </a:p>
          <a:p>
            <a:pPr eaLnBrk="1" hangingPunct="1">
              <a:lnSpc>
                <a:spcPct val="100000"/>
              </a:lnSpc>
              <a:spcBef>
                <a:spcPct val="0"/>
              </a:spcBef>
              <a:buClrTx/>
              <a:buSzTx/>
              <a:buFontTx/>
              <a:buNone/>
              <a:defRPr/>
            </a:pPr>
            <a:r>
              <a:rPr lang="de-DE" sz="1600" dirty="0" err="1">
                <a:solidFill>
                  <a:srgbClr val="002060"/>
                </a:solidFill>
                <a:latin typeface="Arial" charset="0"/>
              </a:rPr>
              <a:t>Why</a:t>
            </a:r>
            <a:r>
              <a:rPr lang="de-DE" sz="1600" dirty="0">
                <a:solidFill>
                  <a:srgbClr val="002060"/>
                </a:solidFill>
                <a:latin typeface="Arial" charset="0"/>
              </a:rPr>
              <a:t> </a:t>
            </a:r>
            <a:r>
              <a:rPr lang="de-DE" sz="1600" dirty="0" err="1">
                <a:solidFill>
                  <a:srgbClr val="002060"/>
                </a:solidFill>
                <a:latin typeface="Arial" charset="0"/>
              </a:rPr>
              <a:t>can</a:t>
            </a:r>
            <a:r>
              <a:rPr lang="de-DE" sz="1600" dirty="0">
                <a:solidFill>
                  <a:srgbClr val="002060"/>
                </a:solidFill>
                <a:latin typeface="Arial" charset="0"/>
              </a:rPr>
              <a:t> we use Si as a solid state </a:t>
            </a:r>
            <a:r>
              <a:rPr lang="de-DE" sz="1600" dirty="0" err="1">
                <a:solidFill>
                  <a:srgbClr val="002060"/>
                </a:solidFill>
                <a:latin typeface="Arial" charset="0"/>
              </a:rPr>
              <a:t>detector</a:t>
            </a:r>
            <a:r>
              <a:rPr lang="de-DE" sz="1600" dirty="0">
                <a:solidFill>
                  <a:srgbClr val="002060"/>
                </a:solidFill>
                <a:latin typeface="Arial" charset="0"/>
              </a:rPr>
              <a:t> ???  </a:t>
            </a:r>
          </a:p>
          <a:p>
            <a:pPr eaLnBrk="1" hangingPunct="1">
              <a:lnSpc>
                <a:spcPct val="100000"/>
              </a:lnSpc>
              <a:spcBef>
                <a:spcPct val="0"/>
              </a:spcBef>
              <a:buClrTx/>
              <a:buSzTx/>
              <a:buFontTx/>
              <a:buNone/>
              <a:defRPr/>
            </a:pPr>
            <a:endParaRPr lang="en-US" sz="1600" dirty="0">
              <a:solidFill>
                <a:srgbClr val="2D2D8A"/>
              </a:solidFill>
              <a:latin typeface="Arial" charset="0"/>
              <a:sym typeface="Wingdings" pitchFamily="2" charset="2"/>
            </a:endParaRPr>
          </a:p>
          <a:p>
            <a:pPr eaLnBrk="1" hangingPunct="1">
              <a:lnSpc>
                <a:spcPct val="100000"/>
              </a:lnSpc>
              <a:spcBef>
                <a:spcPct val="0"/>
              </a:spcBef>
              <a:buClrTx/>
              <a:buSzTx/>
              <a:buFontTx/>
              <a:buNone/>
              <a:defRPr/>
            </a:pPr>
            <a:endParaRPr lang="en-US" sz="1400" dirty="0">
              <a:solidFill>
                <a:srgbClr val="2D2D8A"/>
              </a:solidFill>
              <a:latin typeface="Arial" charset="0"/>
              <a:sym typeface="Wingdings" pitchFamily="2" charset="2"/>
            </a:endParaRPr>
          </a:p>
          <a:p>
            <a:pPr eaLnBrk="1" hangingPunct="1">
              <a:lnSpc>
                <a:spcPct val="100000"/>
              </a:lnSpc>
              <a:spcBef>
                <a:spcPct val="0"/>
              </a:spcBef>
              <a:buClrTx/>
              <a:buSzTx/>
              <a:buFontTx/>
              <a:buNone/>
              <a:defRPr/>
            </a:pPr>
            <a:endParaRPr lang="en-US" sz="1400" dirty="0">
              <a:solidFill>
                <a:srgbClr val="2D2D8A"/>
              </a:solidFill>
              <a:latin typeface="Arial" charset="0"/>
              <a:sym typeface="Wingdings" pitchFamily="2" charset="2"/>
            </a:endParaRPr>
          </a:p>
        </p:txBody>
      </p:sp>
      <p:pic>
        <p:nvPicPr>
          <p:cNvPr id="15366" name="Picture 1"/>
          <p:cNvPicPr>
            <a:picLocks noChangeAspect="1" noChangeArrowheads="1"/>
          </p:cNvPicPr>
          <p:nvPr/>
        </p:nvPicPr>
        <p:blipFill>
          <a:blip r:embed="rId2" cstate="print"/>
          <a:srcRect/>
          <a:stretch>
            <a:fillRect/>
          </a:stretch>
        </p:blipFill>
        <p:spPr bwMode="auto">
          <a:xfrm>
            <a:off x="5867400" y="1828800"/>
            <a:ext cx="2981325" cy="2371725"/>
          </a:xfrm>
          <a:prstGeom prst="rect">
            <a:avLst/>
          </a:prstGeom>
          <a:noFill/>
          <a:ln w="9525">
            <a:noFill/>
            <a:miter lim="800000"/>
            <a:headEnd/>
            <a:tailEnd/>
          </a:ln>
        </p:spPr>
      </p:pic>
    </p:spTree>
    <p:extLst>
      <p:ext uri="{BB962C8B-B14F-4D97-AF65-F5344CB8AC3E}">
        <p14:creationId xmlns:p14="http://schemas.microsoft.com/office/powerpoint/2010/main" val="41323238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457200" y="609600"/>
            <a:ext cx="1854200" cy="1828800"/>
          </a:xfrm>
          <a:prstGeom prst="rect">
            <a:avLst/>
          </a:prstGeom>
          <a:noFill/>
          <a:ln w="28575">
            <a:noFill/>
            <a:miter lim="800000"/>
            <a:headEnd/>
            <a:tailEnd/>
          </a:ln>
        </p:spPr>
      </p:pic>
      <p:pic>
        <p:nvPicPr>
          <p:cNvPr id="16387" name="Picture 3"/>
          <p:cNvPicPr>
            <a:picLocks noChangeAspect="1" noChangeArrowheads="1"/>
          </p:cNvPicPr>
          <p:nvPr/>
        </p:nvPicPr>
        <p:blipFill>
          <a:blip r:embed="rId3" cstate="print"/>
          <a:srcRect/>
          <a:stretch>
            <a:fillRect/>
          </a:stretch>
        </p:blipFill>
        <p:spPr bwMode="auto">
          <a:xfrm>
            <a:off x="385763" y="2700338"/>
            <a:ext cx="2097087" cy="1684337"/>
          </a:xfrm>
          <a:prstGeom prst="rect">
            <a:avLst/>
          </a:prstGeom>
          <a:noFill/>
          <a:ln w="28575">
            <a:noFill/>
            <a:miter lim="800000"/>
            <a:headEnd/>
            <a:tailEnd/>
          </a:ln>
        </p:spPr>
      </p:pic>
      <p:pic>
        <p:nvPicPr>
          <p:cNvPr id="16388" name="Picture 4"/>
          <p:cNvPicPr>
            <a:picLocks noChangeAspect="1" noChangeArrowheads="1"/>
          </p:cNvPicPr>
          <p:nvPr/>
        </p:nvPicPr>
        <p:blipFill>
          <a:blip r:embed="rId4" cstate="print"/>
          <a:srcRect/>
          <a:stretch>
            <a:fillRect/>
          </a:stretch>
        </p:blipFill>
        <p:spPr bwMode="auto">
          <a:xfrm>
            <a:off x="385763" y="4452938"/>
            <a:ext cx="2117725" cy="1855787"/>
          </a:xfrm>
          <a:prstGeom prst="rect">
            <a:avLst/>
          </a:prstGeom>
          <a:noFill/>
          <a:ln w="28575">
            <a:noFill/>
            <a:miter lim="800000"/>
            <a:headEnd/>
            <a:tailEnd/>
          </a:ln>
        </p:spPr>
      </p:pic>
      <p:sp>
        <p:nvSpPr>
          <p:cNvPr id="16389" name="Text Box 8"/>
          <p:cNvSpPr txBox="1">
            <a:spLocks noChangeArrowheads="1"/>
          </p:cNvSpPr>
          <p:nvPr/>
        </p:nvSpPr>
        <p:spPr bwMode="auto">
          <a:xfrm>
            <a:off x="842963" y="2395538"/>
            <a:ext cx="1066800" cy="336550"/>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333399"/>
                </a:solidFill>
              </a:rPr>
              <a:t>doping</a:t>
            </a:r>
          </a:p>
        </p:txBody>
      </p:sp>
      <p:grpSp>
        <p:nvGrpSpPr>
          <p:cNvPr id="16390" name="Group 11"/>
          <p:cNvGrpSpPr>
            <a:grpSpLocks/>
          </p:cNvGrpSpPr>
          <p:nvPr/>
        </p:nvGrpSpPr>
        <p:grpSpPr bwMode="auto">
          <a:xfrm>
            <a:off x="5867400" y="914400"/>
            <a:ext cx="3276600" cy="5638800"/>
            <a:chOff x="319" y="188"/>
            <a:chExt cx="2405" cy="4073"/>
          </a:xfrm>
        </p:grpSpPr>
        <p:pic>
          <p:nvPicPr>
            <p:cNvPr id="16395" name="Picture 12"/>
            <p:cNvPicPr>
              <a:picLocks noChangeAspect="1" noChangeArrowheads="1"/>
            </p:cNvPicPr>
            <p:nvPr/>
          </p:nvPicPr>
          <p:blipFill>
            <a:blip r:embed="rId5" cstate="print"/>
            <a:srcRect/>
            <a:stretch>
              <a:fillRect/>
            </a:stretch>
          </p:blipFill>
          <p:spPr bwMode="auto">
            <a:xfrm>
              <a:off x="319" y="188"/>
              <a:ext cx="2405" cy="4073"/>
            </a:xfrm>
            <a:prstGeom prst="rect">
              <a:avLst/>
            </a:prstGeom>
            <a:noFill/>
            <a:ln w="9525" algn="ctr">
              <a:noFill/>
              <a:miter lim="800000"/>
              <a:headEnd/>
              <a:tailEnd/>
            </a:ln>
          </p:spPr>
        </p:pic>
        <p:sp>
          <p:nvSpPr>
            <p:cNvPr id="16396" name="Text Box 13"/>
            <p:cNvSpPr txBox="1">
              <a:spLocks noChangeArrowheads="1"/>
            </p:cNvSpPr>
            <p:nvPr/>
          </p:nvSpPr>
          <p:spPr bwMode="auto">
            <a:xfrm>
              <a:off x="977" y="302"/>
              <a:ext cx="229" cy="286"/>
            </a:xfrm>
            <a:prstGeom prst="rect">
              <a:avLst/>
            </a:prstGeom>
            <a:noFill/>
            <a:ln w="9525" algn="ctr">
              <a:noFill/>
              <a:miter lim="800000"/>
              <a:headEnd/>
              <a:tailEnd/>
            </a:ln>
          </p:spPr>
          <p:txBody>
            <a:bodyPr wrap="none">
              <a:spAutoFit/>
            </a:bodyPr>
            <a:lstStyle/>
            <a:p>
              <a:pPr eaLnBrk="1" hangingPunct="1">
                <a:lnSpc>
                  <a:spcPct val="100000"/>
                </a:lnSpc>
                <a:spcBef>
                  <a:spcPct val="0"/>
                </a:spcBef>
                <a:buClrTx/>
                <a:buSzTx/>
                <a:buFontTx/>
                <a:buNone/>
              </a:pPr>
              <a:r>
                <a:rPr lang="en-GB" sz="2000" b="0">
                  <a:solidFill>
                    <a:srgbClr val="000000"/>
                  </a:solidFill>
                  <a:latin typeface="Times New Roman" pitchFamily="18" charset="0"/>
                </a:rPr>
                <a:t>p</a:t>
              </a:r>
            </a:p>
          </p:txBody>
        </p:sp>
        <p:sp>
          <p:nvSpPr>
            <p:cNvPr id="16397" name="Text Box 14"/>
            <p:cNvSpPr txBox="1">
              <a:spLocks noChangeArrowheads="1"/>
            </p:cNvSpPr>
            <p:nvPr/>
          </p:nvSpPr>
          <p:spPr bwMode="auto">
            <a:xfrm>
              <a:off x="1941" y="287"/>
              <a:ext cx="228" cy="286"/>
            </a:xfrm>
            <a:prstGeom prst="rect">
              <a:avLst/>
            </a:prstGeom>
            <a:noFill/>
            <a:ln w="9525" algn="ctr">
              <a:noFill/>
              <a:miter lim="800000"/>
              <a:headEnd/>
              <a:tailEnd/>
            </a:ln>
          </p:spPr>
          <p:txBody>
            <a:bodyPr wrap="none">
              <a:spAutoFit/>
            </a:bodyPr>
            <a:lstStyle/>
            <a:p>
              <a:pPr eaLnBrk="1" hangingPunct="1">
                <a:lnSpc>
                  <a:spcPct val="100000"/>
                </a:lnSpc>
                <a:spcBef>
                  <a:spcPct val="0"/>
                </a:spcBef>
                <a:buClrTx/>
                <a:buSzTx/>
                <a:buFontTx/>
                <a:buNone/>
              </a:pPr>
              <a:r>
                <a:rPr lang="en-GB" sz="2000" b="0">
                  <a:solidFill>
                    <a:srgbClr val="FFFFFF"/>
                  </a:solidFill>
                  <a:latin typeface="Times New Roman" pitchFamily="18" charset="0"/>
                </a:rPr>
                <a:t>n</a:t>
              </a:r>
            </a:p>
          </p:txBody>
        </p:sp>
      </p:grpSp>
      <p:sp>
        <p:nvSpPr>
          <p:cNvPr id="16391" name="Text Box 17"/>
          <p:cNvSpPr txBox="1">
            <a:spLocks noChangeArrowheads="1"/>
          </p:cNvSpPr>
          <p:nvPr/>
        </p:nvSpPr>
        <p:spPr bwMode="auto">
          <a:xfrm>
            <a:off x="0" y="0"/>
            <a:ext cx="9144000" cy="523875"/>
          </a:xfrm>
          <a:prstGeom prst="rect">
            <a:avLst/>
          </a:prstGeom>
          <a:noFill/>
          <a:ln w="9525">
            <a:noFill/>
            <a:miter lim="800000"/>
            <a:headEnd/>
            <a:tailEnd/>
          </a:ln>
        </p:spPr>
        <p:txBody>
          <a:bodyPr>
            <a:spAutoFit/>
          </a:bodyPr>
          <a:lstStyle/>
          <a:p>
            <a:pPr algn="ctr" eaLnBrk="1" hangingPunct="1">
              <a:lnSpc>
                <a:spcPct val="100000"/>
              </a:lnSpc>
              <a:spcBef>
                <a:spcPct val="0"/>
              </a:spcBef>
              <a:buClrTx/>
              <a:buSzTx/>
              <a:buFontTx/>
              <a:buNone/>
            </a:pPr>
            <a:r>
              <a:rPr lang="en-US" sz="2800">
                <a:solidFill>
                  <a:srgbClr val="FF0000"/>
                </a:solidFill>
              </a:rPr>
              <a:t>Doping of Silicon</a:t>
            </a:r>
          </a:p>
        </p:txBody>
      </p:sp>
      <p:sp>
        <p:nvSpPr>
          <p:cNvPr id="16392" name="Footer Placeholder 17"/>
          <p:cNvSpPr>
            <a:spLocks noGrp="1"/>
          </p:cNvSpPr>
          <p:nvPr>
            <p:ph type="ftr" sz="quarter" idx="11"/>
          </p:nvPr>
        </p:nvSpPr>
        <p:spPr>
          <a:noFill/>
        </p:spPr>
        <p:txBody>
          <a:bodyPr/>
          <a:lstStyle/>
          <a:p>
            <a:r>
              <a:rPr lang="en-US" smtClean="0">
                <a:solidFill>
                  <a:srgbClr val="000000"/>
                </a:solidFill>
              </a:rPr>
              <a:t>W. Riegler/CERN</a:t>
            </a:r>
          </a:p>
        </p:txBody>
      </p:sp>
      <p:sp>
        <p:nvSpPr>
          <p:cNvPr id="16393" name="Slide Number Placeholder 16"/>
          <p:cNvSpPr>
            <a:spLocks noGrp="1"/>
          </p:cNvSpPr>
          <p:nvPr>
            <p:ph type="sldNum" sz="quarter" idx="12"/>
          </p:nvPr>
        </p:nvSpPr>
        <p:spPr>
          <a:noFill/>
        </p:spPr>
        <p:txBody>
          <a:bodyPr/>
          <a:lstStyle/>
          <a:p>
            <a:fld id="{3B4BAE2D-A235-4989-87ED-673DC6A6F284}" type="slidenum">
              <a:rPr lang="en-US" smtClean="0">
                <a:solidFill>
                  <a:srgbClr val="000000"/>
                </a:solidFill>
              </a:rPr>
              <a:pPr/>
              <a:t>46</a:t>
            </a:fld>
            <a:endParaRPr lang="en-US" smtClean="0">
              <a:solidFill>
                <a:srgbClr val="000000"/>
              </a:solidFill>
            </a:endParaRPr>
          </a:p>
        </p:txBody>
      </p:sp>
      <p:sp>
        <p:nvSpPr>
          <p:cNvPr id="16394" name="Rectangle 16"/>
          <p:cNvSpPr>
            <a:spLocks noChangeArrowheads="1"/>
          </p:cNvSpPr>
          <p:nvPr/>
        </p:nvSpPr>
        <p:spPr bwMode="auto">
          <a:xfrm>
            <a:off x="2819400" y="838200"/>
            <a:ext cx="2895600" cy="526256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sym typeface="Wingdings" pitchFamily="2" charset="2"/>
              </a:rPr>
              <a:t>In a silicon crystal at a given temperature the number of electrons in the conduction band is equal to the number of holes in the valence band.</a:t>
            </a:r>
          </a:p>
          <a:p>
            <a:pPr eaLnBrk="1" hangingPunct="1">
              <a:lnSpc>
                <a:spcPct val="100000"/>
              </a:lnSpc>
              <a:spcBef>
                <a:spcPct val="0"/>
              </a:spcBef>
              <a:buClrTx/>
              <a:buSzTx/>
              <a:buFontTx/>
              <a:buNone/>
            </a:pPr>
            <a:endParaRPr lang="en-US" sz="1600">
              <a:solidFill>
                <a:srgbClr val="002060"/>
              </a:solidFill>
              <a:sym typeface="Wingdings" pitchFamily="2" charset="2"/>
            </a:endParaRPr>
          </a:p>
          <a:p>
            <a:pPr eaLnBrk="1" hangingPunct="1">
              <a:lnSpc>
                <a:spcPct val="100000"/>
              </a:lnSpc>
              <a:spcBef>
                <a:spcPct val="0"/>
              </a:spcBef>
              <a:buClrTx/>
              <a:buSzTx/>
              <a:buFontTx/>
              <a:buNone/>
            </a:pPr>
            <a:endParaRPr lang="en-US" sz="1600">
              <a:solidFill>
                <a:srgbClr val="002060"/>
              </a:solidFill>
              <a:sym typeface="Wingdings" pitchFamily="2" charset="2"/>
            </a:endParaRPr>
          </a:p>
          <a:p>
            <a:pPr eaLnBrk="1" hangingPunct="1">
              <a:lnSpc>
                <a:spcPct val="100000"/>
              </a:lnSpc>
              <a:spcBef>
                <a:spcPct val="0"/>
              </a:spcBef>
              <a:buClrTx/>
              <a:buSzTx/>
              <a:buFontTx/>
              <a:buNone/>
            </a:pPr>
            <a:r>
              <a:rPr lang="en-US" sz="1600">
                <a:solidFill>
                  <a:srgbClr val="008000"/>
                </a:solidFill>
                <a:sym typeface="Wingdings" pitchFamily="2" charset="2"/>
              </a:rPr>
              <a:t>Doping Silicon with Arsen (+5) it becomes and n-type conductor (more electrons than holes).</a:t>
            </a:r>
          </a:p>
          <a:p>
            <a:pPr eaLnBrk="1" hangingPunct="1">
              <a:lnSpc>
                <a:spcPct val="100000"/>
              </a:lnSpc>
              <a:spcBef>
                <a:spcPct val="0"/>
              </a:spcBef>
              <a:buClrTx/>
              <a:buSzTx/>
              <a:buFontTx/>
              <a:buNone/>
            </a:pPr>
            <a:endParaRPr lang="en-US" sz="1600">
              <a:solidFill>
                <a:srgbClr val="002060"/>
              </a:solidFill>
              <a:sym typeface="Wingdings" pitchFamily="2" charset="2"/>
            </a:endParaRPr>
          </a:p>
          <a:p>
            <a:pPr eaLnBrk="1" hangingPunct="1">
              <a:lnSpc>
                <a:spcPct val="100000"/>
              </a:lnSpc>
              <a:spcBef>
                <a:spcPct val="0"/>
              </a:spcBef>
              <a:buClrTx/>
              <a:buSzTx/>
              <a:buFontTx/>
              <a:buNone/>
            </a:pPr>
            <a:endParaRPr lang="en-US" sz="1600">
              <a:solidFill>
                <a:srgbClr val="002060"/>
              </a:solidFill>
              <a:sym typeface="Wingdings" pitchFamily="2" charset="2"/>
            </a:endParaRPr>
          </a:p>
          <a:p>
            <a:pPr eaLnBrk="1" hangingPunct="1">
              <a:lnSpc>
                <a:spcPct val="100000"/>
              </a:lnSpc>
              <a:spcBef>
                <a:spcPct val="0"/>
              </a:spcBef>
              <a:buClrTx/>
              <a:buSzTx/>
              <a:buFontTx/>
              <a:buNone/>
            </a:pPr>
            <a:r>
              <a:rPr lang="en-US" sz="1600">
                <a:solidFill>
                  <a:srgbClr val="002060"/>
                </a:solidFill>
                <a:sym typeface="Wingdings" pitchFamily="2" charset="2"/>
              </a:rPr>
              <a:t>Doping Silicon with Boron (+3) it becomes a p-type conductor  (more holes than electrons). </a:t>
            </a:r>
          </a:p>
          <a:p>
            <a:pPr eaLnBrk="1" hangingPunct="1">
              <a:lnSpc>
                <a:spcPct val="100000"/>
              </a:lnSpc>
              <a:spcBef>
                <a:spcPct val="0"/>
              </a:spcBef>
              <a:buClrTx/>
              <a:buSzTx/>
              <a:buFontTx/>
              <a:buNone/>
            </a:pPr>
            <a:endParaRPr lang="en-US" sz="1600">
              <a:solidFill>
                <a:srgbClr val="002060"/>
              </a:solidFill>
              <a:sym typeface="Wingdings" pitchFamily="2" charset="2"/>
            </a:endParaRPr>
          </a:p>
          <a:p>
            <a:pPr eaLnBrk="1" hangingPunct="1">
              <a:lnSpc>
                <a:spcPct val="100000"/>
              </a:lnSpc>
              <a:spcBef>
                <a:spcPct val="0"/>
              </a:spcBef>
              <a:buClrTx/>
              <a:buSzTx/>
              <a:buFontTx/>
              <a:buNone/>
            </a:pPr>
            <a:r>
              <a:rPr lang="en-US" sz="1600">
                <a:solidFill>
                  <a:srgbClr val="FF0000"/>
                </a:solidFill>
                <a:sym typeface="Wingdings" pitchFamily="2" charset="2"/>
              </a:rPr>
              <a:t>Bringing p and n in contact makes a diode.</a:t>
            </a:r>
          </a:p>
        </p:txBody>
      </p:sp>
    </p:spTree>
    <p:extLst>
      <p:ext uri="{BB962C8B-B14F-4D97-AF65-F5344CB8AC3E}">
        <p14:creationId xmlns:p14="http://schemas.microsoft.com/office/powerpoint/2010/main" val="26743985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851" name="Picture 3"/>
          <p:cNvPicPr>
            <a:picLocks noChangeAspect="1" noChangeArrowheads="1"/>
          </p:cNvPicPr>
          <p:nvPr/>
        </p:nvPicPr>
        <p:blipFill>
          <a:blip r:embed="rId2" cstate="print"/>
          <a:srcRect/>
          <a:stretch>
            <a:fillRect/>
          </a:stretch>
        </p:blipFill>
        <p:spPr bwMode="auto">
          <a:xfrm>
            <a:off x="4495800" y="1524000"/>
            <a:ext cx="4267200" cy="3924300"/>
          </a:xfrm>
          <a:prstGeom prst="rect">
            <a:avLst/>
          </a:prstGeom>
          <a:noFill/>
          <a:ln w="9525" algn="ctr">
            <a:noFill/>
            <a:miter lim="800000"/>
            <a:headEnd/>
            <a:tailEnd/>
          </a:ln>
        </p:spPr>
      </p:pic>
      <p:sp>
        <p:nvSpPr>
          <p:cNvPr id="17411" name="Text Box 4"/>
          <p:cNvSpPr txBox="1">
            <a:spLocks noChangeArrowheads="1"/>
          </p:cNvSpPr>
          <p:nvPr/>
        </p:nvSpPr>
        <p:spPr bwMode="auto">
          <a:xfrm>
            <a:off x="457200" y="1143000"/>
            <a:ext cx="3657600" cy="526256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rPr>
              <a:t>At the p-n junction the charges are depleted and a zone free of charge carriers is established.</a:t>
            </a:r>
          </a:p>
          <a:p>
            <a:pPr eaLnBrk="1" hangingPunct="1">
              <a:lnSpc>
                <a:spcPct val="100000"/>
              </a:lnSpc>
              <a:spcBef>
                <a:spcPct val="0"/>
              </a:spcBef>
              <a:buClrTx/>
              <a:buSzTx/>
              <a:buFontTx/>
              <a:buNone/>
            </a:pPr>
            <a:endParaRPr lang="en-US" sz="1600">
              <a:solidFill>
                <a:srgbClr val="333399"/>
              </a:solidFill>
            </a:endParaRPr>
          </a:p>
          <a:p>
            <a:pPr eaLnBrk="1" hangingPunct="1">
              <a:lnSpc>
                <a:spcPct val="100000"/>
              </a:lnSpc>
              <a:spcBef>
                <a:spcPct val="0"/>
              </a:spcBef>
              <a:buClrTx/>
              <a:buSzTx/>
              <a:buFontTx/>
              <a:buNone/>
            </a:pPr>
            <a:r>
              <a:rPr lang="en-US" sz="1600">
                <a:solidFill>
                  <a:srgbClr val="008000"/>
                </a:solidFill>
              </a:rPr>
              <a:t>By applying a voltage, the depletion zone can be extended to the entire diode </a:t>
            </a:r>
            <a:r>
              <a:rPr lang="en-US" sz="1600">
                <a:solidFill>
                  <a:srgbClr val="008000"/>
                </a:solidFill>
                <a:sym typeface="Wingdings" pitchFamily="2" charset="2"/>
              </a:rPr>
              <a:t> highly insulating layer.</a:t>
            </a:r>
            <a:endParaRPr lang="en-US" sz="1600">
              <a:solidFill>
                <a:srgbClr val="008000"/>
              </a:solidFill>
            </a:endParaRPr>
          </a:p>
          <a:p>
            <a:pPr eaLnBrk="1" hangingPunct="1">
              <a:lnSpc>
                <a:spcPct val="100000"/>
              </a:lnSpc>
              <a:spcBef>
                <a:spcPct val="0"/>
              </a:spcBef>
              <a:buClrTx/>
              <a:buSzTx/>
              <a:buFontTx/>
              <a:buNone/>
            </a:pPr>
            <a:endParaRPr lang="en-US" sz="1600">
              <a:solidFill>
                <a:srgbClr val="009900"/>
              </a:solidFill>
              <a:sym typeface="Wingdings" pitchFamily="2" charset="2"/>
            </a:endParaRPr>
          </a:p>
          <a:p>
            <a:pPr eaLnBrk="1" hangingPunct="1">
              <a:lnSpc>
                <a:spcPct val="100000"/>
              </a:lnSpc>
              <a:spcBef>
                <a:spcPct val="0"/>
              </a:spcBef>
              <a:buClrTx/>
              <a:buSzTx/>
              <a:buFontTx/>
              <a:buNone/>
            </a:pPr>
            <a:r>
              <a:rPr lang="en-US" sz="1600">
                <a:solidFill>
                  <a:srgbClr val="002060"/>
                </a:solidFill>
                <a:sym typeface="Wingdings" pitchFamily="2" charset="2"/>
              </a:rPr>
              <a:t>An ionizing particle produces free charge carriers in the diode, which  drift in the electric field and induce an electrical signal on the metal electrodes.</a:t>
            </a:r>
          </a:p>
          <a:p>
            <a:pPr eaLnBrk="1" hangingPunct="1">
              <a:lnSpc>
                <a:spcPct val="100000"/>
              </a:lnSpc>
              <a:spcBef>
                <a:spcPct val="0"/>
              </a:spcBef>
              <a:buClrTx/>
              <a:buSzTx/>
              <a:buFontTx/>
              <a:buNone/>
            </a:pPr>
            <a:endParaRPr lang="en-US" sz="1600">
              <a:solidFill>
                <a:srgbClr val="333399"/>
              </a:solidFill>
              <a:sym typeface="Wingdings" pitchFamily="2" charset="2"/>
            </a:endParaRPr>
          </a:p>
          <a:p>
            <a:pPr eaLnBrk="1" hangingPunct="1">
              <a:lnSpc>
                <a:spcPct val="100000"/>
              </a:lnSpc>
              <a:spcBef>
                <a:spcPct val="0"/>
              </a:spcBef>
              <a:buClrTx/>
              <a:buSzTx/>
              <a:buFontTx/>
              <a:buNone/>
            </a:pPr>
            <a:r>
              <a:rPr lang="en-US" sz="1600">
                <a:solidFill>
                  <a:srgbClr val="008000"/>
                </a:solidFill>
                <a:sym typeface="Wingdings" pitchFamily="2" charset="2"/>
              </a:rPr>
              <a:t>As silicon is the most commonly used material in the electronics industry, it has one big advantage with respect to other materials, namely highly developed technology.</a:t>
            </a:r>
          </a:p>
          <a:p>
            <a:pPr eaLnBrk="1" hangingPunct="1">
              <a:lnSpc>
                <a:spcPct val="100000"/>
              </a:lnSpc>
              <a:spcBef>
                <a:spcPct val="0"/>
              </a:spcBef>
              <a:buClrTx/>
              <a:buSzTx/>
              <a:buFontTx/>
              <a:buNone/>
            </a:pPr>
            <a:endParaRPr lang="en-US" sz="1600">
              <a:solidFill>
                <a:srgbClr val="333399"/>
              </a:solidFill>
              <a:sym typeface="Wingdings" pitchFamily="2" charset="2"/>
            </a:endParaRPr>
          </a:p>
        </p:txBody>
      </p:sp>
      <p:sp>
        <p:nvSpPr>
          <p:cNvPr id="17412" name="Footer Placeholder 6"/>
          <p:cNvSpPr>
            <a:spLocks noGrp="1"/>
          </p:cNvSpPr>
          <p:nvPr>
            <p:ph type="ftr" sz="quarter" idx="11"/>
          </p:nvPr>
        </p:nvSpPr>
        <p:spPr>
          <a:noFill/>
        </p:spPr>
        <p:txBody>
          <a:bodyPr/>
          <a:lstStyle/>
          <a:p>
            <a:r>
              <a:rPr lang="en-US" smtClean="0">
                <a:solidFill>
                  <a:srgbClr val="000000"/>
                </a:solidFill>
              </a:rPr>
              <a:t>W. Riegler/CERN</a:t>
            </a:r>
          </a:p>
        </p:txBody>
      </p:sp>
      <p:sp>
        <p:nvSpPr>
          <p:cNvPr id="17413" name="Slide Number Placeholder 5"/>
          <p:cNvSpPr>
            <a:spLocks noGrp="1"/>
          </p:cNvSpPr>
          <p:nvPr>
            <p:ph type="sldNum" sz="quarter" idx="12"/>
          </p:nvPr>
        </p:nvSpPr>
        <p:spPr>
          <a:noFill/>
        </p:spPr>
        <p:txBody>
          <a:bodyPr/>
          <a:lstStyle/>
          <a:p>
            <a:fld id="{1339A7BF-6B79-4037-9DC7-972BF7F3D4F2}" type="slidenum">
              <a:rPr lang="en-US" smtClean="0">
                <a:solidFill>
                  <a:srgbClr val="000000"/>
                </a:solidFill>
              </a:rPr>
              <a:pPr/>
              <a:t>47</a:t>
            </a:fld>
            <a:endParaRPr lang="en-US" smtClean="0">
              <a:solidFill>
                <a:srgbClr val="000000"/>
              </a:solidFill>
            </a:endParaRPr>
          </a:p>
        </p:txBody>
      </p:sp>
      <p:sp>
        <p:nvSpPr>
          <p:cNvPr id="17414" name="Text Box 17"/>
          <p:cNvSpPr txBox="1">
            <a:spLocks noChangeArrowheads="1"/>
          </p:cNvSpPr>
          <p:nvPr/>
        </p:nvSpPr>
        <p:spPr bwMode="auto">
          <a:xfrm>
            <a:off x="1143000" y="152400"/>
            <a:ext cx="6553200" cy="52387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2800">
                <a:solidFill>
                  <a:srgbClr val="FF0000"/>
                </a:solidFill>
              </a:rPr>
              <a:t>Si-Diode used as a Particle Detector ! </a:t>
            </a:r>
          </a:p>
        </p:txBody>
      </p:sp>
    </p:spTree>
    <p:extLst>
      <p:ext uri="{BB962C8B-B14F-4D97-AF65-F5344CB8AC3E}">
        <p14:creationId xmlns:p14="http://schemas.microsoft.com/office/powerpoint/2010/main" val="19719950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68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068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2514600" y="3143250"/>
            <a:ext cx="2057400" cy="1168400"/>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400">
                <a:solidFill>
                  <a:srgbClr val="002060"/>
                </a:solidFill>
              </a:rPr>
              <a:t>Zone without free charge carriers positively charged.</a:t>
            </a:r>
          </a:p>
          <a:p>
            <a:pPr eaLnBrk="1" hangingPunct="1">
              <a:lnSpc>
                <a:spcPct val="100000"/>
              </a:lnSpc>
              <a:spcBef>
                <a:spcPct val="0"/>
              </a:spcBef>
              <a:buClrTx/>
              <a:buSzTx/>
              <a:buFontTx/>
              <a:buNone/>
            </a:pPr>
            <a:r>
              <a:rPr lang="en-US" sz="1400">
                <a:solidFill>
                  <a:srgbClr val="002060"/>
                </a:solidFill>
              </a:rPr>
              <a:t>Sensitive Detector Volume.</a:t>
            </a:r>
          </a:p>
        </p:txBody>
      </p:sp>
      <p:sp>
        <p:nvSpPr>
          <p:cNvPr id="18435" name="Footer Placeholder 6"/>
          <p:cNvSpPr>
            <a:spLocks noGrp="1"/>
          </p:cNvSpPr>
          <p:nvPr>
            <p:ph type="ftr" sz="quarter" idx="11"/>
          </p:nvPr>
        </p:nvSpPr>
        <p:spPr>
          <a:noFill/>
        </p:spPr>
        <p:txBody>
          <a:bodyPr/>
          <a:lstStyle/>
          <a:p>
            <a:r>
              <a:rPr lang="en-US" smtClean="0">
                <a:solidFill>
                  <a:srgbClr val="000000"/>
                </a:solidFill>
              </a:rPr>
              <a:t>W. Riegler/CERN</a:t>
            </a:r>
          </a:p>
        </p:txBody>
      </p:sp>
      <p:sp>
        <p:nvSpPr>
          <p:cNvPr id="18436" name="Slide Number Placeholder 5"/>
          <p:cNvSpPr>
            <a:spLocks noGrp="1"/>
          </p:cNvSpPr>
          <p:nvPr>
            <p:ph type="sldNum" sz="quarter" idx="12"/>
          </p:nvPr>
        </p:nvSpPr>
        <p:spPr>
          <a:noFill/>
        </p:spPr>
        <p:txBody>
          <a:bodyPr/>
          <a:lstStyle/>
          <a:p>
            <a:fld id="{2965E9FC-4891-40B1-A7EE-836CD0FFFD29}" type="slidenum">
              <a:rPr lang="en-US" smtClean="0">
                <a:solidFill>
                  <a:srgbClr val="000000"/>
                </a:solidFill>
              </a:rPr>
              <a:pPr/>
              <a:t>48</a:t>
            </a:fld>
            <a:endParaRPr lang="en-US" smtClean="0">
              <a:solidFill>
                <a:srgbClr val="000000"/>
              </a:solidFill>
            </a:endParaRPr>
          </a:p>
        </p:txBody>
      </p:sp>
      <p:sp>
        <p:nvSpPr>
          <p:cNvPr id="18437" name="Text Box 17"/>
          <p:cNvSpPr txBox="1">
            <a:spLocks noChangeArrowheads="1"/>
          </p:cNvSpPr>
          <p:nvPr/>
        </p:nvSpPr>
        <p:spPr bwMode="auto">
          <a:xfrm>
            <a:off x="1295400" y="152400"/>
            <a:ext cx="6553200" cy="52387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2800">
                <a:solidFill>
                  <a:srgbClr val="FF0000"/>
                </a:solidFill>
              </a:rPr>
              <a:t>Under-Depleted Silicon Detector</a:t>
            </a:r>
          </a:p>
        </p:txBody>
      </p:sp>
      <p:sp>
        <p:nvSpPr>
          <p:cNvPr id="18438" name="TextBox 130"/>
          <p:cNvSpPr txBox="1">
            <a:spLocks noChangeArrowheads="1"/>
          </p:cNvSpPr>
          <p:nvPr/>
        </p:nvSpPr>
        <p:spPr bwMode="auto">
          <a:xfrm>
            <a:off x="4038600" y="2762250"/>
            <a:ext cx="312738" cy="3683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n</a:t>
            </a:r>
          </a:p>
        </p:txBody>
      </p:sp>
      <p:sp>
        <p:nvSpPr>
          <p:cNvPr id="18439" name="TextBox 131"/>
          <p:cNvSpPr txBox="1">
            <a:spLocks noChangeArrowheads="1"/>
          </p:cNvSpPr>
          <p:nvPr/>
        </p:nvSpPr>
        <p:spPr bwMode="auto">
          <a:xfrm>
            <a:off x="2209800" y="2762250"/>
            <a:ext cx="312738" cy="3683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p</a:t>
            </a:r>
          </a:p>
        </p:txBody>
      </p:sp>
      <p:cxnSp>
        <p:nvCxnSpPr>
          <p:cNvPr id="140" name="Straight Connector 139"/>
          <p:cNvCxnSpPr/>
          <p:nvPr/>
        </p:nvCxnSpPr>
        <p:spPr>
          <a:xfrm>
            <a:off x="5943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438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8" name="Rectangle 7"/>
          <p:cNvSpPr/>
          <p:nvPr/>
        </p:nvSpPr>
        <p:spPr>
          <a:xfrm>
            <a:off x="2286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9" name="Oval 8"/>
          <p:cNvSpPr/>
          <p:nvPr/>
        </p:nvSpPr>
        <p:spPr>
          <a:xfrm>
            <a:off x="46482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0" name="Oval 9"/>
          <p:cNvSpPr/>
          <p:nvPr/>
        </p:nvSpPr>
        <p:spPr>
          <a:xfrm>
            <a:off x="4953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1" name="Oval 10"/>
          <p:cNvSpPr/>
          <p:nvPr/>
        </p:nvSpPr>
        <p:spPr>
          <a:xfrm>
            <a:off x="46482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2" name="Oval 11"/>
          <p:cNvSpPr/>
          <p:nvPr/>
        </p:nvSpPr>
        <p:spPr>
          <a:xfrm>
            <a:off x="48006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3" name="Oval 12"/>
          <p:cNvSpPr/>
          <p:nvPr/>
        </p:nvSpPr>
        <p:spPr>
          <a:xfrm>
            <a:off x="57150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4" name="Oval 13"/>
          <p:cNvSpPr/>
          <p:nvPr/>
        </p:nvSpPr>
        <p:spPr>
          <a:xfrm>
            <a:off x="48768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5" name="Oval 14"/>
          <p:cNvSpPr/>
          <p:nvPr/>
        </p:nvSpPr>
        <p:spPr>
          <a:xfrm>
            <a:off x="47244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6" name="Oval 15"/>
          <p:cNvSpPr/>
          <p:nvPr/>
        </p:nvSpPr>
        <p:spPr>
          <a:xfrm>
            <a:off x="48768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7" name="Oval 16"/>
          <p:cNvSpPr/>
          <p:nvPr/>
        </p:nvSpPr>
        <p:spPr>
          <a:xfrm>
            <a:off x="48768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 name="Oval 17"/>
          <p:cNvSpPr/>
          <p:nvPr/>
        </p:nvSpPr>
        <p:spPr>
          <a:xfrm>
            <a:off x="50292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 name="Oval 18"/>
          <p:cNvSpPr/>
          <p:nvPr/>
        </p:nvSpPr>
        <p:spPr>
          <a:xfrm>
            <a:off x="4648200" y="1771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 name="Oval 19"/>
          <p:cNvSpPr/>
          <p:nvPr/>
        </p:nvSpPr>
        <p:spPr>
          <a:xfrm>
            <a:off x="4648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1" name="Oval 20"/>
          <p:cNvSpPr/>
          <p:nvPr/>
        </p:nvSpPr>
        <p:spPr>
          <a:xfrm>
            <a:off x="51054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2" name="Oval 21"/>
          <p:cNvSpPr/>
          <p:nvPr/>
        </p:nvSpPr>
        <p:spPr>
          <a:xfrm>
            <a:off x="5334000" y="1466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3" name="Oval 22"/>
          <p:cNvSpPr/>
          <p:nvPr/>
        </p:nvSpPr>
        <p:spPr>
          <a:xfrm>
            <a:off x="5181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4" name="Oval 23"/>
          <p:cNvSpPr/>
          <p:nvPr/>
        </p:nvSpPr>
        <p:spPr>
          <a:xfrm>
            <a:off x="5334000" y="1314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5" name="Oval 24"/>
          <p:cNvSpPr/>
          <p:nvPr/>
        </p:nvSpPr>
        <p:spPr>
          <a:xfrm>
            <a:off x="5791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6" name="Oval 25"/>
          <p:cNvSpPr/>
          <p:nvPr/>
        </p:nvSpPr>
        <p:spPr>
          <a:xfrm>
            <a:off x="5410200" y="1619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7" name="Oval 26"/>
          <p:cNvSpPr/>
          <p:nvPr/>
        </p:nvSpPr>
        <p:spPr>
          <a:xfrm>
            <a:off x="51816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8" name="Oval 27"/>
          <p:cNvSpPr/>
          <p:nvPr/>
        </p:nvSpPr>
        <p:spPr>
          <a:xfrm>
            <a:off x="53340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9" name="Oval 28"/>
          <p:cNvSpPr/>
          <p:nvPr/>
        </p:nvSpPr>
        <p:spPr>
          <a:xfrm>
            <a:off x="5410200" y="1847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30" name="Oval 29"/>
          <p:cNvSpPr/>
          <p:nvPr/>
        </p:nvSpPr>
        <p:spPr>
          <a:xfrm>
            <a:off x="5562600" y="1695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31" name="Oval 30"/>
          <p:cNvSpPr/>
          <p:nvPr/>
        </p:nvSpPr>
        <p:spPr>
          <a:xfrm>
            <a:off x="5029200" y="20002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32" name="Oval 31"/>
          <p:cNvSpPr/>
          <p:nvPr/>
        </p:nvSpPr>
        <p:spPr>
          <a:xfrm>
            <a:off x="51816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33" name="Oval 32"/>
          <p:cNvSpPr/>
          <p:nvPr/>
        </p:nvSpPr>
        <p:spPr>
          <a:xfrm>
            <a:off x="48768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34" name="Oval 33"/>
          <p:cNvSpPr/>
          <p:nvPr/>
        </p:nvSpPr>
        <p:spPr>
          <a:xfrm>
            <a:off x="5638800" y="1924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35" name="Oval 34"/>
          <p:cNvSpPr/>
          <p:nvPr/>
        </p:nvSpPr>
        <p:spPr>
          <a:xfrm>
            <a:off x="54864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36" name="Oval 35"/>
          <p:cNvSpPr/>
          <p:nvPr/>
        </p:nvSpPr>
        <p:spPr>
          <a:xfrm>
            <a:off x="56388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37" name="Oval 36"/>
          <p:cNvSpPr/>
          <p:nvPr/>
        </p:nvSpPr>
        <p:spPr>
          <a:xfrm>
            <a:off x="5791200" y="2305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38" name="Oval 37"/>
          <p:cNvSpPr/>
          <p:nvPr/>
        </p:nvSpPr>
        <p:spPr>
          <a:xfrm>
            <a:off x="5638800" y="1390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39" name="Oval 38"/>
          <p:cNvSpPr/>
          <p:nvPr/>
        </p:nvSpPr>
        <p:spPr>
          <a:xfrm>
            <a:off x="5562600" y="15430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40" name="Oval 39"/>
          <p:cNvSpPr/>
          <p:nvPr/>
        </p:nvSpPr>
        <p:spPr>
          <a:xfrm>
            <a:off x="5791200" y="20764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41" name="Oval 40"/>
          <p:cNvSpPr/>
          <p:nvPr/>
        </p:nvSpPr>
        <p:spPr>
          <a:xfrm>
            <a:off x="54102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42" name="Oval 41"/>
          <p:cNvSpPr/>
          <p:nvPr/>
        </p:nvSpPr>
        <p:spPr>
          <a:xfrm>
            <a:off x="4724400" y="22288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43" name="Oval 42"/>
          <p:cNvSpPr/>
          <p:nvPr/>
        </p:nvSpPr>
        <p:spPr>
          <a:xfrm>
            <a:off x="5029200" y="2152650"/>
            <a:ext cx="76200" cy="762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grpSp>
        <p:nvGrpSpPr>
          <p:cNvPr id="18478" name="Group 45"/>
          <p:cNvGrpSpPr>
            <a:grpSpLocks/>
          </p:cNvGrpSpPr>
          <p:nvPr/>
        </p:nvGrpSpPr>
        <p:grpSpPr bwMode="auto">
          <a:xfrm>
            <a:off x="3200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76"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79" name="Group 46"/>
          <p:cNvGrpSpPr>
            <a:grpSpLocks/>
          </p:cNvGrpSpPr>
          <p:nvPr/>
        </p:nvGrpSpPr>
        <p:grpSpPr bwMode="auto">
          <a:xfrm>
            <a:off x="3352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74"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80" name="Group 49"/>
          <p:cNvGrpSpPr>
            <a:grpSpLocks/>
          </p:cNvGrpSpPr>
          <p:nvPr/>
        </p:nvGrpSpPr>
        <p:grpSpPr bwMode="auto">
          <a:xfrm>
            <a:off x="3505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72"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81" name="Group 52"/>
          <p:cNvGrpSpPr>
            <a:grpSpLocks/>
          </p:cNvGrpSpPr>
          <p:nvPr/>
        </p:nvGrpSpPr>
        <p:grpSpPr bwMode="auto">
          <a:xfrm>
            <a:off x="3657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70"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82" name="Group 55"/>
          <p:cNvGrpSpPr>
            <a:grpSpLocks/>
          </p:cNvGrpSpPr>
          <p:nvPr/>
        </p:nvGrpSpPr>
        <p:grpSpPr bwMode="auto">
          <a:xfrm>
            <a:off x="3810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68"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83" name="Group 58"/>
          <p:cNvGrpSpPr>
            <a:grpSpLocks/>
          </p:cNvGrpSpPr>
          <p:nvPr/>
        </p:nvGrpSpPr>
        <p:grpSpPr bwMode="auto">
          <a:xfrm>
            <a:off x="3048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66"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84" name="Group 61"/>
          <p:cNvGrpSpPr>
            <a:grpSpLocks/>
          </p:cNvGrpSpPr>
          <p:nvPr/>
        </p:nvGrpSpPr>
        <p:grpSpPr bwMode="auto">
          <a:xfrm>
            <a:off x="3733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64"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85" name="Group 64"/>
          <p:cNvGrpSpPr>
            <a:grpSpLocks/>
          </p:cNvGrpSpPr>
          <p:nvPr/>
        </p:nvGrpSpPr>
        <p:grpSpPr bwMode="auto">
          <a:xfrm>
            <a:off x="3200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62"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86" name="Group 67"/>
          <p:cNvGrpSpPr>
            <a:grpSpLocks/>
          </p:cNvGrpSpPr>
          <p:nvPr/>
        </p:nvGrpSpPr>
        <p:grpSpPr bwMode="auto">
          <a:xfrm>
            <a:off x="3352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60"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87" name="Group 70"/>
          <p:cNvGrpSpPr>
            <a:grpSpLocks/>
          </p:cNvGrpSpPr>
          <p:nvPr/>
        </p:nvGrpSpPr>
        <p:grpSpPr bwMode="auto">
          <a:xfrm>
            <a:off x="2576513"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58"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88" name="Group 73"/>
          <p:cNvGrpSpPr>
            <a:grpSpLocks/>
          </p:cNvGrpSpPr>
          <p:nvPr/>
        </p:nvGrpSpPr>
        <p:grpSpPr bwMode="auto">
          <a:xfrm>
            <a:off x="2728913"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56"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89" name="Group 76"/>
          <p:cNvGrpSpPr>
            <a:grpSpLocks/>
          </p:cNvGrpSpPr>
          <p:nvPr/>
        </p:nvGrpSpPr>
        <p:grpSpPr bwMode="auto">
          <a:xfrm>
            <a:off x="2881313"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54"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90" name="Group 79"/>
          <p:cNvGrpSpPr>
            <a:grpSpLocks/>
          </p:cNvGrpSpPr>
          <p:nvPr/>
        </p:nvGrpSpPr>
        <p:grpSpPr bwMode="auto">
          <a:xfrm>
            <a:off x="3810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52"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91" name="Group 82"/>
          <p:cNvGrpSpPr>
            <a:grpSpLocks/>
          </p:cNvGrpSpPr>
          <p:nvPr/>
        </p:nvGrpSpPr>
        <p:grpSpPr bwMode="auto">
          <a:xfrm>
            <a:off x="4038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50"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92" name="Group 85"/>
          <p:cNvGrpSpPr>
            <a:grpSpLocks/>
          </p:cNvGrpSpPr>
          <p:nvPr/>
        </p:nvGrpSpPr>
        <p:grpSpPr bwMode="auto">
          <a:xfrm>
            <a:off x="2424113"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48"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93" name="Group 88"/>
          <p:cNvGrpSpPr>
            <a:grpSpLocks/>
          </p:cNvGrpSpPr>
          <p:nvPr/>
        </p:nvGrpSpPr>
        <p:grpSpPr bwMode="auto">
          <a:xfrm>
            <a:off x="2971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46"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94" name="Group 91"/>
          <p:cNvGrpSpPr>
            <a:grpSpLocks/>
          </p:cNvGrpSpPr>
          <p:nvPr/>
        </p:nvGrpSpPr>
        <p:grpSpPr bwMode="auto">
          <a:xfrm>
            <a:off x="2576513"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44"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95" name="Group 94"/>
          <p:cNvGrpSpPr>
            <a:grpSpLocks/>
          </p:cNvGrpSpPr>
          <p:nvPr/>
        </p:nvGrpSpPr>
        <p:grpSpPr bwMode="auto">
          <a:xfrm>
            <a:off x="2728913"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42"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96" name="Group 97"/>
          <p:cNvGrpSpPr>
            <a:grpSpLocks/>
          </p:cNvGrpSpPr>
          <p:nvPr/>
        </p:nvGrpSpPr>
        <p:grpSpPr bwMode="auto">
          <a:xfrm>
            <a:off x="4038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40"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97" name="Group 100"/>
          <p:cNvGrpSpPr>
            <a:grpSpLocks/>
          </p:cNvGrpSpPr>
          <p:nvPr/>
        </p:nvGrpSpPr>
        <p:grpSpPr bwMode="auto">
          <a:xfrm>
            <a:off x="4114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38"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98" name="Group 103"/>
          <p:cNvGrpSpPr>
            <a:grpSpLocks/>
          </p:cNvGrpSpPr>
          <p:nvPr/>
        </p:nvGrpSpPr>
        <p:grpSpPr bwMode="auto">
          <a:xfrm>
            <a:off x="4267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36"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499" name="Group 106"/>
          <p:cNvGrpSpPr>
            <a:grpSpLocks/>
          </p:cNvGrpSpPr>
          <p:nvPr/>
        </p:nvGrpSpPr>
        <p:grpSpPr bwMode="auto">
          <a:xfrm>
            <a:off x="4038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34"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8500" name="Group 112"/>
          <p:cNvGrpSpPr>
            <a:grpSpLocks/>
          </p:cNvGrpSpPr>
          <p:nvPr/>
        </p:nvGrpSpPr>
        <p:grpSpPr bwMode="auto">
          <a:xfrm>
            <a:off x="2230438"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32"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18501" name="Group 113"/>
          <p:cNvGrpSpPr>
            <a:grpSpLocks/>
          </p:cNvGrpSpPr>
          <p:nvPr/>
        </p:nvGrpSpPr>
        <p:grpSpPr bwMode="auto">
          <a:xfrm>
            <a:off x="2209800" y="1858963"/>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30"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18502" name="Group 116"/>
          <p:cNvGrpSpPr>
            <a:grpSpLocks/>
          </p:cNvGrpSpPr>
          <p:nvPr/>
        </p:nvGrpSpPr>
        <p:grpSpPr bwMode="auto">
          <a:xfrm>
            <a:off x="2220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28"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18503" name="Group 119"/>
          <p:cNvGrpSpPr>
            <a:grpSpLocks/>
          </p:cNvGrpSpPr>
          <p:nvPr/>
        </p:nvGrpSpPr>
        <p:grpSpPr bwMode="auto">
          <a:xfrm>
            <a:off x="2220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26"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18504" name="Group 122"/>
          <p:cNvGrpSpPr>
            <a:grpSpLocks/>
          </p:cNvGrpSpPr>
          <p:nvPr/>
        </p:nvGrpSpPr>
        <p:grpSpPr bwMode="auto">
          <a:xfrm>
            <a:off x="2230438"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24"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18505" name="Group 125"/>
          <p:cNvGrpSpPr>
            <a:grpSpLocks/>
          </p:cNvGrpSpPr>
          <p:nvPr/>
        </p:nvGrpSpPr>
        <p:grpSpPr bwMode="auto">
          <a:xfrm>
            <a:off x="2252663" y="1401763"/>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522"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sp>
        <p:nvSpPr>
          <p:cNvPr id="129" name="Right Brace 128"/>
          <p:cNvSpPr/>
          <p:nvPr/>
        </p:nvSpPr>
        <p:spPr>
          <a:xfrm rot="5400000">
            <a:off x="4038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lnSpc>
                <a:spcPct val="100000"/>
              </a:lnSpc>
              <a:spcBef>
                <a:spcPct val="0"/>
              </a:spcBef>
              <a:buClrTx/>
              <a:buSzTx/>
              <a:buFontTx/>
              <a:buNone/>
              <a:defRPr/>
            </a:pPr>
            <a:endParaRPr lang="en-US" sz="1800" b="0">
              <a:solidFill>
                <a:srgbClr val="000000"/>
              </a:solidFill>
              <a:latin typeface="Arial"/>
            </a:endParaRPr>
          </a:p>
        </p:txBody>
      </p:sp>
      <p:sp>
        <p:nvSpPr>
          <p:cNvPr id="130" name="Right Brace 129"/>
          <p:cNvSpPr/>
          <p:nvPr/>
        </p:nvSpPr>
        <p:spPr>
          <a:xfrm rot="5400000">
            <a:off x="2209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lnSpc>
                <a:spcPct val="100000"/>
              </a:lnSpc>
              <a:spcBef>
                <a:spcPct val="0"/>
              </a:spcBef>
              <a:buClrTx/>
              <a:buSzTx/>
              <a:buFontTx/>
              <a:buNone/>
              <a:defRPr/>
            </a:pPr>
            <a:endParaRPr lang="en-US" sz="1800" b="0">
              <a:solidFill>
                <a:srgbClr val="000000"/>
              </a:solidFill>
              <a:latin typeface="Arial"/>
            </a:endParaRPr>
          </a:p>
        </p:txBody>
      </p:sp>
      <p:cxnSp>
        <p:nvCxnSpPr>
          <p:cNvPr id="142" name="Straight Connector 141"/>
          <p:cNvCxnSpPr/>
          <p:nvPr/>
        </p:nvCxnSpPr>
        <p:spPr>
          <a:xfrm>
            <a:off x="838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5372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1681957" y="1797844"/>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8511" name="TextBox 148"/>
          <p:cNvSpPr txBox="1">
            <a:spLocks noChangeArrowheads="1"/>
          </p:cNvSpPr>
          <p:nvPr/>
        </p:nvSpPr>
        <p:spPr bwMode="auto">
          <a:xfrm>
            <a:off x="6705600" y="1314450"/>
            <a:ext cx="395288" cy="52228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b="0">
                <a:solidFill>
                  <a:srgbClr val="FF0000"/>
                </a:solidFill>
              </a:rPr>
              <a:t>+</a:t>
            </a:r>
          </a:p>
        </p:txBody>
      </p:sp>
      <p:sp>
        <p:nvSpPr>
          <p:cNvPr id="18512" name="TextBox 149"/>
          <p:cNvSpPr txBox="1">
            <a:spLocks noChangeArrowheads="1"/>
          </p:cNvSpPr>
          <p:nvPr/>
        </p:nvSpPr>
        <p:spPr bwMode="auto">
          <a:xfrm>
            <a:off x="1295400" y="1314450"/>
            <a:ext cx="304800" cy="52228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b="0">
                <a:solidFill>
                  <a:srgbClr val="002060"/>
                </a:solidFill>
              </a:rPr>
              <a:t>-</a:t>
            </a:r>
          </a:p>
        </p:txBody>
      </p:sp>
      <p:cxnSp>
        <p:nvCxnSpPr>
          <p:cNvPr id="152" name="Straight Connector 151"/>
          <p:cNvCxnSpPr/>
          <p:nvPr/>
        </p:nvCxnSpPr>
        <p:spPr>
          <a:xfrm rot="5400000">
            <a:off x="28575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rot="5400000">
            <a:off x="762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4229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16" name="Text Box 4"/>
          <p:cNvSpPr txBox="1">
            <a:spLocks noChangeArrowheads="1"/>
          </p:cNvSpPr>
          <p:nvPr/>
        </p:nvSpPr>
        <p:spPr bwMode="auto">
          <a:xfrm>
            <a:off x="4572000" y="3143250"/>
            <a:ext cx="1524000" cy="1168400"/>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400">
                <a:solidFill>
                  <a:srgbClr val="008000"/>
                </a:solidFill>
              </a:rPr>
              <a:t>Zone with free electrons. Conductive.</a:t>
            </a:r>
          </a:p>
          <a:p>
            <a:pPr eaLnBrk="1" hangingPunct="1">
              <a:lnSpc>
                <a:spcPct val="100000"/>
              </a:lnSpc>
              <a:spcBef>
                <a:spcPct val="0"/>
              </a:spcBef>
              <a:buClrTx/>
              <a:buSzTx/>
              <a:buFontTx/>
              <a:buNone/>
            </a:pPr>
            <a:r>
              <a:rPr lang="en-US" sz="1400">
                <a:solidFill>
                  <a:srgbClr val="008000"/>
                </a:solidFill>
              </a:rPr>
              <a:t>Insensitive to particles.  </a:t>
            </a:r>
          </a:p>
        </p:txBody>
      </p:sp>
      <p:cxnSp>
        <p:nvCxnSpPr>
          <p:cNvPr id="167" name="Straight Arrow Connector 166"/>
          <p:cNvCxnSpPr/>
          <p:nvPr/>
        </p:nvCxnSpPr>
        <p:spPr>
          <a:xfrm>
            <a:off x="2438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1715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2438400" y="4819650"/>
            <a:ext cx="2133600" cy="114300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520" name="TextBox 173"/>
          <p:cNvSpPr txBox="1">
            <a:spLocks noChangeArrowheads="1"/>
          </p:cNvSpPr>
          <p:nvPr/>
        </p:nvSpPr>
        <p:spPr bwMode="auto">
          <a:xfrm rot="-5400000">
            <a:off x="1261269" y="5082381"/>
            <a:ext cx="1504950" cy="36988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Electric Field</a:t>
            </a:r>
          </a:p>
        </p:txBody>
      </p:sp>
    </p:spTree>
    <p:extLst>
      <p:ext uri="{BB962C8B-B14F-4D97-AF65-F5344CB8AC3E}">
        <p14:creationId xmlns:p14="http://schemas.microsoft.com/office/powerpoint/2010/main" val="138749969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4"/>
          <p:cNvSpPr txBox="1">
            <a:spLocks noChangeArrowheads="1"/>
          </p:cNvSpPr>
          <p:nvPr/>
        </p:nvSpPr>
        <p:spPr bwMode="auto">
          <a:xfrm>
            <a:off x="2514600" y="2971800"/>
            <a:ext cx="3352800" cy="738188"/>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400">
                <a:solidFill>
                  <a:srgbClr val="002060"/>
                </a:solidFill>
              </a:rPr>
              <a:t>Zone without free charge carriers positively charged.</a:t>
            </a:r>
          </a:p>
          <a:p>
            <a:pPr eaLnBrk="1" hangingPunct="1">
              <a:lnSpc>
                <a:spcPct val="100000"/>
              </a:lnSpc>
              <a:spcBef>
                <a:spcPct val="0"/>
              </a:spcBef>
              <a:buClrTx/>
              <a:buSzTx/>
              <a:buFontTx/>
              <a:buNone/>
            </a:pPr>
            <a:r>
              <a:rPr lang="en-US" sz="1400">
                <a:solidFill>
                  <a:srgbClr val="002060"/>
                </a:solidFill>
              </a:rPr>
              <a:t>Sensitive Detector Volume.</a:t>
            </a:r>
          </a:p>
        </p:txBody>
      </p:sp>
      <p:sp>
        <p:nvSpPr>
          <p:cNvPr id="19459" name="Footer Placeholder 6"/>
          <p:cNvSpPr>
            <a:spLocks noGrp="1"/>
          </p:cNvSpPr>
          <p:nvPr>
            <p:ph type="ftr" sz="quarter" idx="11"/>
          </p:nvPr>
        </p:nvSpPr>
        <p:spPr>
          <a:noFill/>
        </p:spPr>
        <p:txBody>
          <a:bodyPr/>
          <a:lstStyle/>
          <a:p>
            <a:r>
              <a:rPr lang="en-US" smtClean="0">
                <a:solidFill>
                  <a:srgbClr val="000000"/>
                </a:solidFill>
              </a:rPr>
              <a:t>W. Riegler/CERN</a:t>
            </a:r>
          </a:p>
        </p:txBody>
      </p:sp>
      <p:sp>
        <p:nvSpPr>
          <p:cNvPr id="19460" name="Slide Number Placeholder 5"/>
          <p:cNvSpPr>
            <a:spLocks noGrp="1"/>
          </p:cNvSpPr>
          <p:nvPr>
            <p:ph type="sldNum" sz="quarter" idx="12"/>
          </p:nvPr>
        </p:nvSpPr>
        <p:spPr>
          <a:noFill/>
        </p:spPr>
        <p:txBody>
          <a:bodyPr/>
          <a:lstStyle/>
          <a:p>
            <a:fld id="{4C1714AE-32D2-4FBF-A640-500B44E39A31}" type="slidenum">
              <a:rPr lang="en-US" smtClean="0">
                <a:solidFill>
                  <a:srgbClr val="000000"/>
                </a:solidFill>
              </a:rPr>
              <a:pPr/>
              <a:t>49</a:t>
            </a:fld>
            <a:endParaRPr lang="en-US" smtClean="0">
              <a:solidFill>
                <a:srgbClr val="000000"/>
              </a:solidFill>
            </a:endParaRPr>
          </a:p>
        </p:txBody>
      </p:sp>
      <p:sp>
        <p:nvSpPr>
          <p:cNvPr id="19461" name="Text Box 17"/>
          <p:cNvSpPr txBox="1">
            <a:spLocks noChangeArrowheads="1"/>
          </p:cNvSpPr>
          <p:nvPr/>
        </p:nvSpPr>
        <p:spPr bwMode="auto">
          <a:xfrm>
            <a:off x="1295400" y="152400"/>
            <a:ext cx="6553200" cy="52387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2800">
                <a:solidFill>
                  <a:srgbClr val="FF0000"/>
                </a:solidFill>
              </a:rPr>
              <a:t>Fully-Depleted Silicon Detector</a:t>
            </a:r>
          </a:p>
        </p:txBody>
      </p:sp>
      <p:sp>
        <p:nvSpPr>
          <p:cNvPr id="19462" name="TextBox 130"/>
          <p:cNvSpPr txBox="1">
            <a:spLocks noChangeArrowheads="1"/>
          </p:cNvSpPr>
          <p:nvPr/>
        </p:nvSpPr>
        <p:spPr bwMode="auto">
          <a:xfrm>
            <a:off x="4038600" y="2762250"/>
            <a:ext cx="312738" cy="3683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n</a:t>
            </a:r>
          </a:p>
        </p:txBody>
      </p:sp>
      <p:sp>
        <p:nvSpPr>
          <p:cNvPr id="19463" name="TextBox 131"/>
          <p:cNvSpPr txBox="1">
            <a:spLocks noChangeArrowheads="1"/>
          </p:cNvSpPr>
          <p:nvPr/>
        </p:nvSpPr>
        <p:spPr bwMode="auto">
          <a:xfrm>
            <a:off x="2209800" y="2762250"/>
            <a:ext cx="312738" cy="3683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p</a:t>
            </a:r>
          </a:p>
        </p:txBody>
      </p:sp>
      <p:cxnSp>
        <p:nvCxnSpPr>
          <p:cNvPr id="140" name="Straight Connector 139"/>
          <p:cNvCxnSpPr/>
          <p:nvPr/>
        </p:nvCxnSpPr>
        <p:spPr>
          <a:xfrm>
            <a:off x="59436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4384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8" name="Rectangle 7"/>
          <p:cNvSpPr/>
          <p:nvPr/>
        </p:nvSpPr>
        <p:spPr>
          <a:xfrm>
            <a:off x="22860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grpSp>
        <p:nvGrpSpPr>
          <p:cNvPr id="19467" name="Group 45"/>
          <p:cNvGrpSpPr>
            <a:grpSpLocks/>
          </p:cNvGrpSpPr>
          <p:nvPr/>
        </p:nvGrpSpPr>
        <p:grpSpPr bwMode="auto">
          <a:xfrm>
            <a:off x="32004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617"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68" name="Group 46"/>
          <p:cNvGrpSpPr>
            <a:grpSpLocks/>
          </p:cNvGrpSpPr>
          <p:nvPr/>
        </p:nvGrpSpPr>
        <p:grpSpPr bwMode="auto">
          <a:xfrm>
            <a:off x="33528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615"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69" name="Group 49"/>
          <p:cNvGrpSpPr>
            <a:grpSpLocks/>
          </p:cNvGrpSpPr>
          <p:nvPr/>
        </p:nvGrpSpPr>
        <p:grpSpPr bwMode="auto">
          <a:xfrm>
            <a:off x="35052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613"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70" name="Group 52"/>
          <p:cNvGrpSpPr>
            <a:grpSpLocks/>
          </p:cNvGrpSpPr>
          <p:nvPr/>
        </p:nvGrpSpPr>
        <p:grpSpPr bwMode="auto">
          <a:xfrm>
            <a:off x="36576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611"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71" name="Group 55"/>
          <p:cNvGrpSpPr>
            <a:grpSpLocks/>
          </p:cNvGrpSpPr>
          <p:nvPr/>
        </p:nvGrpSpPr>
        <p:grpSpPr bwMode="auto">
          <a:xfrm>
            <a:off x="38100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609"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72" name="Group 58"/>
          <p:cNvGrpSpPr>
            <a:grpSpLocks/>
          </p:cNvGrpSpPr>
          <p:nvPr/>
        </p:nvGrpSpPr>
        <p:grpSpPr bwMode="auto">
          <a:xfrm>
            <a:off x="30480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607"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73" name="Group 61"/>
          <p:cNvGrpSpPr>
            <a:grpSpLocks/>
          </p:cNvGrpSpPr>
          <p:nvPr/>
        </p:nvGrpSpPr>
        <p:grpSpPr bwMode="auto">
          <a:xfrm>
            <a:off x="37338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605"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74" name="Group 64"/>
          <p:cNvGrpSpPr>
            <a:grpSpLocks/>
          </p:cNvGrpSpPr>
          <p:nvPr/>
        </p:nvGrpSpPr>
        <p:grpSpPr bwMode="auto">
          <a:xfrm>
            <a:off x="32004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603"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75" name="Group 67"/>
          <p:cNvGrpSpPr>
            <a:grpSpLocks/>
          </p:cNvGrpSpPr>
          <p:nvPr/>
        </p:nvGrpSpPr>
        <p:grpSpPr bwMode="auto">
          <a:xfrm>
            <a:off x="33528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601"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76" name="Group 70"/>
          <p:cNvGrpSpPr>
            <a:grpSpLocks/>
          </p:cNvGrpSpPr>
          <p:nvPr/>
        </p:nvGrpSpPr>
        <p:grpSpPr bwMode="auto">
          <a:xfrm>
            <a:off x="2576513"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99"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77" name="Group 73"/>
          <p:cNvGrpSpPr>
            <a:grpSpLocks/>
          </p:cNvGrpSpPr>
          <p:nvPr/>
        </p:nvGrpSpPr>
        <p:grpSpPr bwMode="auto">
          <a:xfrm>
            <a:off x="2728913"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97"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78" name="Group 76"/>
          <p:cNvGrpSpPr>
            <a:grpSpLocks/>
          </p:cNvGrpSpPr>
          <p:nvPr/>
        </p:nvGrpSpPr>
        <p:grpSpPr bwMode="auto">
          <a:xfrm>
            <a:off x="2881313"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95"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79" name="Group 79"/>
          <p:cNvGrpSpPr>
            <a:grpSpLocks/>
          </p:cNvGrpSpPr>
          <p:nvPr/>
        </p:nvGrpSpPr>
        <p:grpSpPr bwMode="auto">
          <a:xfrm>
            <a:off x="38100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93"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80" name="Group 82"/>
          <p:cNvGrpSpPr>
            <a:grpSpLocks/>
          </p:cNvGrpSpPr>
          <p:nvPr/>
        </p:nvGrpSpPr>
        <p:grpSpPr bwMode="auto">
          <a:xfrm>
            <a:off x="40386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91"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81" name="Group 85"/>
          <p:cNvGrpSpPr>
            <a:grpSpLocks/>
          </p:cNvGrpSpPr>
          <p:nvPr/>
        </p:nvGrpSpPr>
        <p:grpSpPr bwMode="auto">
          <a:xfrm>
            <a:off x="2424113"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89"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82" name="Group 88"/>
          <p:cNvGrpSpPr>
            <a:grpSpLocks/>
          </p:cNvGrpSpPr>
          <p:nvPr/>
        </p:nvGrpSpPr>
        <p:grpSpPr bwMode="auto">
          <a:xfrm>
            <a:off x="29718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87"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83" name="Group 91"/>
          <p:cNvGrpSpPr>
            <a:grpSpLocks/>
          </p:cNvGrpSpPr>
          <p:nvPr/>
        </p:nvGrpSpPr>
        <p:grpSpPr bwMode="auto">
          <a:xfrm>
            <a:off x="2576513"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85"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84" name="Group 94"/>
          <p:cNvGrpSpPr>
            <a:grpSpLocks/>
          </p:cNvGrpSpPr>
          <p:nvPr/>
        </p:nvGrpSpPr>
        <p:grpSpPr bwMode="auto">
          <a:xfrm>
            <a:off x="2728913"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83"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85" name="Group 97"/>
          <p:cNvGrpSpPr>
            <a:grpSpLocks/>
          </p:cNvGrpSpPr>
          <p:nvPr/>
        </p:nvGrpSpPr>
        <p:grpSpPr bwMode="auto">
          <a:xfrm>
            <a:off x="40386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81"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86" name="Group 100"/>
          <p:cNvGrpSpPr>
            <a:grpSpLocks/>
          </p:cNvGrpSpPr>
          <p:nvPr/>
        </p:nvGrpSpPr>
        <p:grpSpPr bwMode="auto">
          <a:xfrm>
            <a:off x="41148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79"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87" name="Group 103"/>
          <p:cNvGrpSpPr>
            <a:grpSpLocks/>
          </p:cNvGrpSpPr>
          <p:nvPr/>
        </p:nvGrpSpPr>
        <p:grpSpPr bwMode="auto">
          <a:xfrm>
            <a:off x="42672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77"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88" name="Group 106"/>
          <p:cNvGrpSpPr>
            <a:grpSpLocks/>
          </p:cNvGrpSpPr>
          <p:nvPr/>
        </p:nvGrpSpPr>
        <p:grpSpPr bwMode="auto">
          <a:xfrm>
            <a:off x="40386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75"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489" name="Group 112"/>
          <p:cNvGrpSpPr>
            <a:grpSpLocks/>
          </p:cNvGrpSpPr>
          <p:nvPr/>
        </p:nvGrpSpPr>
        <p:grpSpPr bwMode="auto">
          <a:xfrm>
            <a:off x="2230438"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73"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19490" name="Group 113"/>
          <p:cNvGrpSpPr>
            <a:grpSpLocks/>
          </p:cNvGrpSpPr>
          <p:nvPr/>
        </p:nvGrpSpPr>
        <p:grpSpPr bwMode="auto">
          <a:xfrm>
            <a:off x="2209800" y="1858963"/>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71"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19491" name="Group 116"/>
          <p:cNvGrpSpPr>
            <a:grpSpLocks/>
          </p:cNvGrpSpPr>
          <p:nvPr/>
        </p:nvGrpSpPr>
        <p:grpSpPr bwMode="auto">
          <a:xfrm>
            <a:off x="22209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69"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19492" name="Group 119"/>
          <p:cNvGrpSpPr>
            <a:grpSpLocks/>
          </p:cNvGrpSpPr>
          <p:nvPr/>
        </p:nvGrpSpPr>
        <p:grpSpPr bwMode="auto">
          <a:xfrm>
            <a:off x="22209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67"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19493" name="Group 122"/>
          <p:cNvGrpSpPr>
            <a:grpSpLocks/>
          </p:cNvGrpSpPr>
          <p:nvPr/>
        </p:nvGrpSpPr>
        <p:grpSpPr bwMode="auto">
          <a:xfrm>
            <a:off x="2230438"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65"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19494" name="Group 125"/>
          <p:cNvGrpSpPr>
            <a:grpSpLocks/>
          </p:cNvGrpSpPr>
          <p:nvPr/>
        </p:nvGrpSpPr>
        <p:grpSpPr bwMode="auto">
          <a:xfrm>
            <a:off x="2252663" y="1401763"/>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63"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sp>
        <p:nvSpPr>
          <p:cNvPr id="129" name="Right Brace 128"/>
          <p:cNvSpPr/>
          <p:nvPr/>
        </p:nvSpPr>
        <p:spPr>
          <a:xfrm rot="5400000">
            <a:off x="40386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lnSpc>
                <a:spcPct val="100000"/>
              </a:lnSpc>
              <a:spcBef>
                <a:spcPct val="0"/>
              </a:spcBef>
              <a:buClrTx/>
              <a:buSzTx/>
              <a:buFontTx/>
              <a:buNone/>
              <a:defRPr/>
            </a:pPr>
            <a:endParaRPr lang="en-US" sz="1800" b="0">
              <a:solidFill>
                <a:srgbClr val="000000"/>
              </a:solidFill>
              <a:latin typeface="Arial"/>
            </a:endParaRPr>
          </a:p>
        </p:txBody>
      </p:sp>
      <p:sp>
        <p:nvSpPr>
          <p:cNvPr id="130" name="Right Brace 129"/>
          <p:cNvSpPr/>
          <p:nvPr/>
        </p:nvSpPr>
        <p:spPr>
          <a:xfrm rot="5400000">
            <a:off x="22098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lnSpc>
                <a:spcPct val="100000"/>
              </a:lnSpc>
              <a:spcBef>
                <a:spcPct val="0"/>
              </a:spcBef>
              <a:buClrTx/>
              <a:buSzTx/>
              <a:buFontTx/>
              <a:buNone/>
              <a:defRPr/>
            </a:pPr>
            <a:endParaRPr lang="en-US" sz="1800" b="0">
              <a:solidFill>
                <a:srgbClr val="000000"/>
              </a:solidFill>
              <a:latin typeface="Arial"/>
            </a:endParaRPr>
          </a:p>
        </p:txBody>
      </p:sp>
      <p:cxnSp>
        <p:nvCxnSpPr>
          <p:cNvPr id="142" name="Straight Connector 141"/>
          <p:cNvCxnSpPr/>
          <p:nvPr/>
        </p:nvCxnSpPr>
        <p:spPr>
          <a:xfrm>
            <a:off x="8382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53728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1681957" y="1797844"/>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19500" name="TextBox 148"/>
          <p:cNvSpPr txBox="1">
            <a:spLocks noChangeArrowheads="1"/>
          </p:cNvSpPr>
          <p:nvPr/>
        </p:nvSpPr>
        <p:spPr bwMode="auto">
          <a:xfrm>
            <a:off x="6705600" y="1314450"/>
            <a:ext cx="395288" cy="52228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b="0">
                <a:solidFill>
                  <a:srgbClr val="FF0000"/>
                </a:solidFill>
              </a:rPr>
              <a:t>+</a:t>
            </a:r>
          </a:p>
        </p:txBody>
      </p:sp>
      <p:sp>
        <p:nvSpPr>
          <p:cNvPr id="19501" name="TextBox 149"/>
          <p:cNvSpPr txBox="1">
            <a:spLocks noChangeArrowheads="1"/>
          </p:cNvSpPr>
          <p:nvPr/>
        </p:nvSpPr>
        <p:spPr bwMode="auto">
          <a:xfrm>
            <a:off x="1295400" y="1314450"/>
            <a:ext cx="304800" cy="52228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b="0">
                <a:solidFill>
                  <a:srgbClr val="002060"/>
                </a:solidFill>
              </a:rPr>
              <a:t>-</a:t>
            </a:r>
          </a:p>
        </p:txBody>
      </p:sp>
      <p:cxnSp>
        <p:nvCxnSpPr>
          <p:cNvPr id="153" name="Straight Connector 152"/>
          <p:cNvCxnSpPr/>
          <p:nvPr/>
        </p:nvCxnSpPr>
        <p:spPr>
          <a:xfrm rot="5400000">
            <a:off x="7627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4229100" y="2571750"/>
            <a:ext cx="34290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24384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17152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2438400" y="4819650"/>
            <a:ext cx="3505200" cy="11239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9507" name="TextBox 173"/>
          <p:cNvSpPr txBox="1">
            <a:spLocks noChangeArrowheads="1"/>
          </p:cNvSpPr>
          <p:nvPr/>
        </p:nvSpPr>
        <p:spPr bwMode="auto">
          <a:xfrm rot="-5400000">
            <a:off x="1261269" y="5082381"/>
            <a:ext cx="1504950" cy="36988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Electric Field</a:t>
            </a:r>
          </a:p>
        </p:txBody>
      </p:sp>
      <p:grpSp>
        <p:nvGrpSpPr>
          <p:cNvPr id="19508" name="Group 45"/>
          <p:cNvGrpSpPr>
            <a:grpSpLocks/>
          </p:cNvGrpSpPr>
          <p:nvPr/>
        </p:nvGrpSpPr>
        <p:grpSpPr bwMode="auto">
          <a:xfrm>
            <a:off x="4724400" y="1447800"/>
            <a:ext cx="319088" cy="369888"/>
            <a:chOff x="3657600" y="2102736"/>
            <a:chExt cx="319318" cy="369332"/>
          </a:xfrm>
        </p:grpSpPr>
        <p:sp>
          <p:nvSpPr>
            <p:cNvPr id="151" name="Oval 1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61" name="TextBox 15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09" name="Group 46"/>
          <p:cNvGrpSpPr>
            <a:grpSpLocks/>
          </p:cNvGrpSpPr>
          <p:nvPr/>
        </p:nvGrpSpPr>
        <p:grpSpPr bwMode="auto">
          <a:xfrm>
            <a:off x="4876800" y="1600200"/>
            <a:ext cx="319088" cy="369888"/>
            <a:chOff x="3657600" y="2102736"/>
            <a:chExt cx="319318" cy="369332"/>
          </a:xfrm>
        </p:grpSpPr>
        <p:sp>
          <p:nvSpPr>
            <p:cNvPr id="156" name="Oval 15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59" name="TextBox 1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10" name="Group 49"/>
          <p:cNvGrpSpPr>
            <a:grpSpLocks/>
          </p:cNvGrpSpPr>
          <p:nvPr/>
        </p:nvGrpSpPr>
        <p:grpSpPr bwMode="auto">
          <a:xfrm>
            <a:off x="5029200" y="1325563"/>
            <a:ext cx="319088" cy="369887"/>
            <a:chOff x="3657600" y="2102736"/>
            <a:chExt cx="319318" cy="369332"/>
          </a:xfrm>
        </p:grpSpPr>
        <p:sp>
          <p:nvSpPr>
            <p:cNvPr id="161" name="Oval 1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57" name="TextBox 1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11" name="Group 52"/>
          <p:cNvGrpSpPr>
            <a:grpSpLocks/>
          </p:cNvGrpSpPr>
          <p:nvPr/>
        </p:nvGrpSpPr>
        <p:grpSpPr bwMode="auto">
          <a:xfrm>
            <a:off x="5181600" y="1905000"/>
            <a:ext cx="319088" cy="369888"/>
            <a:chOff x="3657600" y="2102736"/>
            <a:chExt cx="319318" cy="369332"/>
          </a:xfrm>
        </p:grpSpPr>
        <p:sp>
          <p:nvSpPr>
            <p:cNvPr id="164" name="Oval 1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55" name="TextBox 1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12" name="Group 58"/>
          <p:cNvGrpSpPr>
            <a:grpSpLocks/>
          </p:cNvGrpSpPr>
          <p:nvPr/>
        </p:nvGrpSpPr>
        <p:grpSpPr bwMode="auto">
          <a:xfrm>
            <a:off x="4572000" y="1858963"/>
            <a:ext cx="319088" cy="369887"/>
            <a:chOff x="3657600" y="2102736"/>
            <a:chExt cx="319318" cy="369332"/>
          </a:xfrm>
        </p:grpSpPr>
        <p:sp>
          <p:nvSpPr>
            <p:cNvPr id="169" name="Oval 16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53" name="TextBox 1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13" name="Group 61"/>
          <p:cNvGrpSpPr>
            <a:grpSpLocks/>
          </p:cNvGrpSpPr>
          <p:nvPr/>
        </p:nvGrpSpPr>
        <p:grpSpPr bwMode="auto">
          <a:xfrm>
            <a:off x="5257800" y="1554163"/>
            <a:ext cx="319088" cy="369887"/>
            <a:chOff x="3657600" y="2102736"/>
            <a:chExt cx="319318" cy="369332"/>
          </a:xfrm>
        </p:grpSpPr>
        <p:sp>
          <p:nvSpPr>
            <p:cNvPr id="172" name="Oval 1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51" name="TextBox 17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14" name="Group 64"/>
          <p:cNvGrpSpPr>
            <a:grpSpLocks/>
          </p:cNvGrpSpPr>
          <p:nvPr/>
        </p:nvGrpSpPr>
        <p:grpSpPr bwMode="auto">
          <a:xfrm>
            <a:off x="4724400" y="2011363"/>
            <a:ext cx="319088" cy="369887"/>
            <a:chOff x="3657600" y="2102736"/>
            <a:chExt cx="319318" cy="369332"/>
          </a:xfrm>
        </p:grpSpPr>
        <p:sp>
          <p:nvSpPr>
            <p:cNvPr id="177" name="Oval 17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49" name="TextBox 17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15" name="Group 67"/>
          <p:cNvGrpSpPr>
            <a:grpSpLocks/>
          </p:cNvGrpSpPr>
          <p:nvPr/>
        </p:nvGrpSpPr>
        <p:grpSpPr bwMode="auto">
          <a:xfrm>
            <a:off x="4876800" y="1782763"/>
            <a:ext cx="319088" cy="369887"/>
            <a:chOff x="3657600" y="2102736"/>
            <a:chExt cx="319318" cy="369332"/>
          </a:xfrm>
        </p:grpSpPr>
        <p:sp>
          <p:nvSpPr>
            <p:cNvPr id="180" name="Oval 17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47" name="TextBox 18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16" name="Group 76"/>
          <p:cNvGrpSpPr>
            <a:grpSpLocks/>
          </p:cNvGrpSpPr>
          <p:nvPr/>
        </p:nvGrpSpPr>
        <p:grpSpPr bwMode="auto">
          <a:xfrm>
            <a:off x="4405313" y="1249363"/>
            <a:ext cx="319087" cy="369887"/>
            <a:chOff x="3657600" y="2102736"/>
            <a:chExt cx="319318" cy="369332"/>
          </a:xfrm>
        </p:grpSpPr>
        <p:sp>
          <p:nvSpPr>
            <p:cNvPr id="183" name="Oval 182"/>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45" name="TextBox 18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17" name="Group 88"/>
          <p:cNvGrpSpPr>
            <a:grpSpLocks/>
          </p:cNvGrpSpPr>
          <p:nvPr/>
        </p:nvGrpSpPr>
        <p:grpSpPr bwMode="auto">
          <a:xfrm>
            <a:off x="4495800" y="1630363"/>
            <a:ext cx="319088" cy="369887"/>
            <a:chOff x="3657600" y="2102736"/>
            <a:chExt cx="319318" cy="369332"/>
          </a:xfrm>
        </p:grpSpPr>
        <p:sp>
          <p:nvSpPr>
            <p:cNvPr id="186" name="Oval 18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43" name="TextBox 18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18" name="Group 49"/>
          <p:cNvGrpSpPr>
            <a:grpSpLocks/>
          </p:cNvGrpSpPr>
          <p:nvPr/>
        </p:nvGrpSpPr>
        <p:grpSpPr bwMode="auto">
          <a:xfrm>
            <a:off x="5334000" y="1295400"/>
            <a:ext cx="319088" cy="369888"/>
            <a:chOff x="3657600" y="2102736"/>
            <a:chExt cx="319318" cy="369332"/>
          </a:xfrm>
        </p:grpSpPr>
        <p:sp>
          <p:nvSpPr>
            <p:cNvPr id="249" name="Oval 24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41" name="TextBox 24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19" name="Group 49"/>
          <p:cNvGrpSpPr>
            <a:grpSpLocks/>
          </p:cNvGrpSpPr>
          <p:nvPr/>
        </p:nvGrpSpPr>
        <p:grpSpPr bwMode="auto">
          <a:xfrm>
            <a:off x="5486400" y="1676400"/>
            <a:ext cx="319088" cy="369888"/>
            <a:chOff x="3657600" y="2102736"/>
            <a:chExt cx="319318" cy="369332"/>
          </a:xfrm>
        </p:grpSpPr>
        <p:sp>
          <p:nvSpPr>
            <p:cNvPr id="252" name="Oval 25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39" name="TextBox 25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20" name="Group 49"/>
          <p:cNvGrpSpPr>
            <a:grpSpLocks/>
          </p:cNvGrpSpPr>
          <p:nvPr/>
        </p:nvGrpSpPr>
        <p:grpSpPr bwMode="auto">
          <a:xfrm>
            <a:off x="5410200" y="2057400"/>
            <a:ext cx="319088" cy="369888"/>
            <a:chOff x="3657600" y="2102736"/>
            <a:chExt cx="319318" cy="369332"/>
          </a:xfrm>
        </p:grpSpPr>
        <p:sp>
          <p:nvSpPr>
            <p:cNvPr id="255" name="Oval 25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37" name="TextBox 25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21" name="Group 49"/>
          <p:cNvGrpSpPr>
            <a:grpSpLocks/>
          </p:cNvGrpSpPr>
          <p:nvPr/>
        </p:nvGrpSpPr>
        <p:grpSpPr bwMode="auto">
          <a:xfrm>
            <a:off x="5562600" y="1447800"/>
            <a:ext cx="319088" cy="369888"/>
            <a:chOff x="3657600" y="2102736"/>
            <a:chExt cx="319318" cy="369332"/>
          </a:xfrm>
        </p:grpSpPr>
        <p:sp>
          <p:nvSpPr>
            <p:cNvPr id="258" name="Oval 25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35" name="TextBox 2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22" name="Group 49"/>
          <p:cNvGrpSpPr>
            <a:grpSpLocks/>
          </p:cNvGrpSpPr>
          <p:nvPr/>
        </p:nvGrpSpPr>
        <p:grpSpPr bwMode="auto">
          <a:xfrm>
            <a:off x="5638800" y="1676400"/>
            <a:ext cx="319088" cy="369888"/>
            <a:chOff x="3657600" y="2102736"/>
            <a:chExt cx="319318" cy="369332"/>
          </a:xfrm>
        </p:grpSpPr>
        <p:sp>
          <p:nvSpPr>
            <p:cNvPr id="261" name="Oval 2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33" name="TextBox 2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23" name="Group 49"/>
          <p:cNvGrpSpPr>
            <a:grpSpLocks/>
          </p:cNvGrpSpPr>
          <p:nvPr/>
        </p:nvGrpSpPr>
        <p:grpSpPr bwMode="auto">
          <a:xfrm>
            <a:off x="5562600" y="1905000"/>
            <a:ext cx="319088" cy="369888"/>
            <a:chOff x="3657600" y="2102736"/>
            <a:chExt cx="319318" cy="369332"/>
          </a:xfrm>
        </p:grpSpPr>
        <p:sp>
          <p:nvSpPr>
            <p:cNvPr id="264" name="Oval 2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31" name="TextBox 2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24" name="Group 49"/>
          <p:cNvGrpSpPr>
            <a:grpSpLocks/>
          </p:cNvGrpSpPr>
          <p:nvPr/>
        </p:nvGrpSpPr>
        <p:grpSpPr bwMode="auto">
          <a:xfrm>
            <a:off x="5638800" y="1219200"/>
            <a:ext cx="319088" cy="369888"/>
            <a:chOff x="3657600" y="2102736"/>
            <a:chExt cx="319318" cy="369332"/>
          </a:xfrm>
        </p:grpSpPr>
        <p:sp>
          <p:nvSpPr>
            <p:cNvPr id="267" name="Oval 26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29" name="TextBox 26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19525" name="Group 76"/>
          <p:cNvGrpSpPr>
            <a:grpSpLocks/>
          </p:cNvGrpSpPr>
          <p:nvPr/>
        </p:nvGrpSpPr>
        <p:grpSpPr bwMode="auto">
          <a:xfrm>
            <a:off x="4648200" y="1219200"/>
            <a:ext cx="319088" cy="369888"/>
            <a:chOff x="3657600" y="2102736"/>
            <a:chExt cx="319318" cy="369332"/>
          </a:xfrm>
        </p:grpSpPr>
        <p:sp>
          <p:nvSpPr>
            <p:cNvPr id="270" name="Oval 26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527" name="TextBox 27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spTree>
    <p:extLst>
      <p:ext uri="{BB962C8B-B14F-4D97-AF65-F5344CB8AC3E}">
        <p14:creationId xmlns:p14="http://schemas.microsoft.com/office/powerpoint/2010/main" val="391131376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p:cNvPicPr>
            <a:picLocks noChangeAspect="1" noChangeArrowheads="1"/>
          </p:cNvPicPr>
          <p:nvPr/>
        </p:nvPicPr>
        <p:blipFill>
          <a:blip r:embed="rId2">
            <a:extLst>
              <a:ext uri="{28A0092B-C50C-407E-A947-70E740481C1C}">
                <a14:useLocalDpi xmlns:a14="http://schemas.microsoft.com/office/drawing/2010/main" val="0"/>
              </a:ext>
            </a:extLst>
          </a:blip>
          <a:srcRect t="1807" r="6061" b="24319"/>
          <a:stretch>
            <a:fillRect/>
          </a:stretch>
        </p:blipFill>
        <p:spPr bwMode="auto">
          <a:xfrm>
            <a:off x="152400" y="1981200"/>
            <a:ext cx="4724400" cy="311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6"/>
          <p:cNvPicPr>
            <a:picLocks noChangeAspect="1" noChangeArrowheads="1"/>
          </p:cNvPicPr>
          <p:nvPr/>
        </p:nvPicPr>
        <p:blipFill>
          <a:blip r:embed="rId3">
            <a:extLst>
              <a:ext uri="{28A0092B-C50C-407E-A947-70E740481C1C}">
                <a14:useLocalDpi xmlns:a14="http://schemas.microsoft.com/office/drawing/2010/main" val="0"/>
              </a:ext>
            </a:extLst>
          </a:blip>
          <a:srcRect l="1784" b="28624"/>
          <a:stretch>
            <a:fillRect/>
          </a:stretch>
        </p:blipFill>
        <p:spPr bwMode="auto">
          <a:xfrm>
            <a:off x="4800600" y="2057400"/>
            <a:ext cx="41148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Text Box 7"/>
          <p:cNvSpPr txBox="1">
            <a:spLocks noChangeArrowheads="1"/>
          </p:cNvSpPr>
          <p:nvPr/>
        </p:nvSpPr>
        <p:spPr bwMode="auto">
          <a:xfrm>
            <a:off x="838200" y="5486400"/>
            <a:ext cx="7467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009900"/>
                </a:solidFill>
              </a:rPr>
              <a:t>LHC bunchcrossing 25ns 			LEP bunchcrossing 25</a:t>
            </a:r>
            <a:r>
              <a:rPr lang="en-US" sz="1600" smtClean="0">
                <a:solidFill>
                  <a:srgbClr val="009900"/>
                </a:solidFill>
                <a:sym typeface="Symbol" charset="0"/>
              </a:rPr>
              <a:t></a:t>
            </a:r>
            <a:r>
              <a:rPr lang="en-US" sz="1600" smtClean="0">
                <a:solidFill>
                  <a:srgbClr val="009900"/>
                </a:solidFill>
              </a:rPr>
              <a:t>s </a:t>
            </a:r>
          </a:p>
        </p:txBody>
      </p:sp>
      <p:sp>
        <p:nvSpPr>
          <p:cNvPr id="12293" name="TextBox 7"/>
          <p:cNvSpPr txBox="1">
            <a:spLocks noChangeArrowheads="1"/>
          </p:cNvSpPr>
          <p:nvPr/>
        </p:nvSpPr>
        <p:spPr bwMode="auto">
          <a:xfrm>
            <a:off x="685800" y="914400"/>
            <a:ext cx="3532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smtClean="0">
                <a:solidFill>
                  <a:srgbClr val="002060"/>
                </a:solidFill>
              </a:rPr>
              <a:t>Organic (</a:t>
            </a:r>
            <a:r>
              <a:rPr lang="ja-JP" altLang="en-US" sz="1800" smtClean="0">
                <a:solidFill>
                  <a:srgbClr val="002060"/>
                </a:solidFill>
              </a:rPr>
              <a:t>‘</a:t>
            </a:r>
            <a:r>
              <a:rPr lang="en-US" sz="1800" smtClean="0">
                <a:solidFill>
                  <a:srgbClr val="002060"/>
                </a:solidFill>
              </a:rPr>
              <a:t>Plastic</a:t>
            </a:r>
            <a:r>
              <a:rPr lang="ja-JP" altLang="en-US" sz="1800" smtClean="0">
                <a:solidFill>
                  <a:srgbClr val="002060"/>
                </a:solidFill>
              </a:rPr>
              <a:t>’</a:t>
            </a:r>
            <a:r>
              <a:rPr lang="en-US" sz="1800" smtClean="0">
                <a:solidFill>
                  <a:srgbClr val="002060"/>
                </a:solidFill>
              </a:rPr>
              <a:t>) Scintillators</a:t>
            </a:r>
          </a:p>
        </p:txBody>
      </p:sp>
      <p:sp>
        <p:nvSpPr>
          <p:cNvPr id="12294" name="Rectangle 9"/>
          <p:cNvSpPr>
            <a:spLocks noChangeArrowheads="1"/>
          </p:cNvSpPr>
          <p:nvPr/>
        </p:nvSpPr>
        <p:spPr bwMode="auto">
          <a:xfrm>
            <a:off x="381000" y="1600200"/>
            <a:ext cx="4191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800" smtClean="0">
                <a:solidFill>
                  <a:srgbClr val="009900"/>
                </a:solidFill>
                <a:latin typeface="Arial" charset="0"/>
                <a:ea typeface="ＭＳ Ｐゴシック" charset="0"/>
              </a:rPr>
              <a:t>Low Light Yield              Fast: 1-3ns</a:t>
            </a:r>
          </a:p>
        </p:txBody>
      </p:sp>
      <p:sp>
        <p:nvSpPr>
          <p:cNvPr id="11" name="TextBox 10"/>
          <p:cNvSpPr txBox="1"/>
          <p:nvPr/>
        </p:nvSpPr>
        <p:spPr>
          <a:xfrm>
            <a:off x="5105400" y="914400"/>
            <a:ext cx="3608388" cy="369888"/>
          </a:xfrm>
          <a:prstGeom prst="rect">
            <a:avLst/>
          </a:prstGeom>
          <a:noFill/>
        </p:spPr>
        <p:txBody>
          <a:bodyPr wrap="none">
            <a:spAutoFit/>
          </a:bodyPr>
          <a:lstStyle/>
          <a:p>
            <a:pPr eaLnBrk="1" hangingPunct="1">
              <a:lnSpc>
                <a:spcPct val="100000"/>
              </a:lnSpc>
              <a:spcBef>
                <a:spcPct val="0"/>
              </a:spcBef>
              <a:buClrTx/>
              <a:buSzTx/>
              <a:buFontTx/>
              <a:buNone/>
              <a:defRPr/>
            </a:pPr>
            <a:r>
              <a:rPr lang="en-US" sz="1800" dirty="0">
                <a:solidFill>
                  <a:srgbClr val="2D2D8A"/>
                </a:solidFill>
                <a:latin typeface="Arial" charset="0"/>
                <a:ea typeface="ＭＳ Ｐゴシック" charset="0"/>
              </a:rPr>
              <a:t>Inorganic (Crystal) </a:t>
            </a:r>
            <a:r>
              <a:rPr lang="en-US" sz="1800" dirty="0" err="1">
                <a:solidFill>
                  <a:srgbClr val="2D2D8A"/>
                </a:solidFill>
                <a:latin typeface="Arial" charset="0"/>
                <a:ea typeface="ＭＳ Ｐゴシック" charset="0"/>
              </a:rPr>
              <a:t>Scintillators</a:t>
            </a:r>
            <a:endParaRPr lang="en-US" sz="1800" dirty="0">
              <a:solidFill>
                <a:srgbClr val="2D2D8A"/>
              </a:solidFill>
              <a:latin typeface="Arial" charset="0"/>
              <a:ea typeface="ＭＳ Ｐゴシック" charset="0"/>
            </a:endParaRPr>
          </a:p>
        </p:txBody>
      </p:sp>
      <p:sp>
        <p:nvSpPr>
          <p:cNvPr id="12296" name="Rectangle 11"/>
          <p:cNvSpPr>
            <a:spLocks noChangeArrowheads="1"/>
          </p:cNvSpPr>
          <p:nvPr/>
        </p:nvSpPr>
        <p:spPr bwMode="auto">
          <a:xfrm>
            <a:off x="4800600" y="1600200"/>
            <a:ext cx="4191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800" smtClean="0">
                <a:solidFill>
                  <a:srgbClr val="009900"/>
                </a:solidFill>
                <a:latin typeface="Arial" charset="0"/>
                <a:ea typeface="ＭＳ Ｐゴシック" charset="0"/>
              </a:rPr>
              <a:t>Large Light Yield     Slow: few 100ns</a:t>
            </a:r>
          </a:p>
        </p:txBody>
      </p:sp>
      <p:sp>
        <p:nvSpPr>
          <p:cNvPr id="12297" name="Line 6"/>
          <p:cNvSpPr>
            <a:spLocks noChangeShapeType="1"/>
          </p:cNvSpPr>
          <p:nvPr/>
        </p:nvSpPr>
        <p:spPr bwMode="auto">
          <a:xfrm flipH="1">
            <a:off x="1143000" y="1981200"/>
            <a:ext cx="152400" cy="838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2298" name="Line 6"/>
          <p:cNvSpPr>
            <a:spLocks noChangeShapeType="1"/>
          </p:cNvSpPr>
          <p:nvPr/>
        </p:nvSpPr>
        <p:spPr bwMode="auto">
          <a:xfrm flipH="1">
            <a:off x="3810000" y="1981200"/>
            <a:ext cx="46038" cy="838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2299" name="Line 6"/>
          <p:cNvSpPr>
            <a:spLocks noChangeShapeType="1"/>
          </p:cNvSpPr>
          <p:nvPr/>
        </p:nvSpPr>
        <p:spPr bwMode="auto">
          <a:xfrm>
            <a:off x="5761038" y="1981200"/>
            <a:ext cx="639762" cy="838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2300" name="Line 6"/>
          <p:cNvSpPr>
            <a:spLocks noChangeShapeType="1"/>
          </p:cNvSpPr>
          <p:nvPr/>
        </p:nvSpPr>
        <p:spPr bwMode="auto">
          <a:xfrm flipH="1">
            <a:off x="7848600" y="1905000"/>
            <a:ext cx="198438" cy="9144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2301" name="Slide Number Placeholder 1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AB2FB18-D1CC-0C49-8A09-575014D8E49E}" type="slidenum">
              <a:rPr lang="en-US">
                <a:solidFill>
                  <a:srgbClr val="000000"/>
                </a:solidFill>
              </a:rPr>
              <a:pPr eaLnBrk="1" hangingPunct="1"/>
              <a:t>5</a:t>
            </a:fld>
            <a:endParaRPr lang="en-US">
              <a:solidFill>
                <a:srgbClr val="000000"/>
              </a:solidFill>
            </a:endParaRPr>
          </a:p>
        </p:txBody>
      </p:sp>
      <p:sp>
        <p:nvSpPr>
          <p:cNvPr id="12302" name="Footer Placeholder 1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12303" name="Rectangle 5"/>
          <p:cNvSpPr>
            <a:spLocks noChangeArrowheads="1"/>
          </p:cNvSpPr>
          <p:nvPr/>
        </p:nvSpPr>
        <p:spPr bwMode="auto">
          <a:xfrm>
            <a:off x="3200400" y="6581775"/>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200" smtClean="0">
                <a:solidFill>
                  <a:srgbClr val="FF0000"/>
                </a:solidFill>
                <a:latin typeface="Arial" charset="0"/>
                <a:ea typeface="ＭＳ Ｐゴシック" charset="0"/>
              </a:rPr>
              <a:t>Scintillator Detectors</a:t>
            </a:r>
            <a:endParaRPr lang="en-US" sz="1200" b="0" smtClean="0">
              <a:solidFill>
                <a:srgbClr val="FF0000"/>
              </a:solidFill>
              <a:latin typeface="Arial" charset="0"/>
              <a:ea typeface="ＭＳ Ｐゴシック" charset="0"/>
            </a:endParaRPr>
          </a:p>
        </p:txBody>
      </p:sp>
      <p:sp>
        <p:nvSpPr>
          <p:cNvPr id="12304" name="Rectangle 15"/>
          <p:cNvSpPr>
            <a:spLocks noChangeArrowheads="1"/>
          </p:cNvSpPr>
          <p:nvPr/>
        </p:nvSpPr>
        <p:spPr bwMode="auto">
          <a:xfrm>
            <a:off x="609600" y="152400"/>
            <a:ext cx="8153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eaLnBrk="1" hangingPunct="1">
              <a:lnSpc>
                <a:spcPct val="100000"/>
              </a:lnSpc>
              <a:spcBef>
                <a:spcPct val="0"/>
              </a:spcBef>
              <a:buClrTx/>
              <a:buSzTx/>
              <a:buFont typeface="Wingdings" charset="0"/>
              <a:buNone/>
            </a:pPr>
            <a:r>
              <a:rPr lang="en-US" sz="1800" smtClean="0">
                <a:solidFill>
                  <a:srgbClr val="FF0000"/>
                </a:solidFill>
                <a:latin typeface="Arial" charset="0"/>
                <a:ea typeface="ＭＳ Ｐゴシック" charset="0"/>
                <a:sym typeface="Wingdings" charset="0"/>
              </a:rPr>
              <a:t>Detectors based on Registration of excited Atoms  Scintillators</a:t>
            </a:r>
          </a:p>
        </p:txBody>
      </p:sp>
    </p:spTree>
    <p:extLst>
      <p:ext uri="{BB962C8B-B14F-4D97-AF65-F5344CB8AC3E}">
        <p14:creationId xmlns:p14="http://schemas.microsoft.com/office/powerpoint/2010/main" val="1969191358"/>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2057400" y="3124200"/>
            <a:ext cx="2971800" cy="83026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rPr>
              <a:t>Zone without free charge carriers positively charged.</a:t>
            </a:r>
          </a:p>
          <a:p>
            <a:pPr eaLnBrk="1" hangingPunct="1">
              <a:lnSpc>
                <a:spcPct val="100000"/>
              </a:lnSpc>
              <a:spcBef>
                <a:spcPct val="0"/>
              </a:spcBef>
              <a:buClrTx/>
              <a:buSzTx/>
              <a:buFontTx/>
              <a:buNone/>
            </a:pPr>
            <a:r>
              <a:rPr lang="en-US" sz="1600">
                <a:solidFill>
                  <a:srgbClr val="002060"/>
                </a:solidFill>
              </a:rPr>
              <a:t>Sensitive Detector Volume.</a:t>
            </a:r>
          </a:p>
        </p:txBody>
      </p:sp>
      <p:sp>
        <p:nvSpPr>
          <p:cNvPr id="20483" name="Footer Placeholder 6"/>
          <p:cNvSpPr>
            <a:spLocks noGrp="1"/>
          </p:cNvSpPr>
          <p:nvPr>
            <p:ph type="ftr" sz="quarter" idx="11"/>
          </p:nvPr>
        </p:nvSpPr>
        <p:spPr>
          <a:noFill/>
        </p:spPr>
        <p:txBody>
          <a:bodyPr/>
          <a:lstStyle/>
          <a:p>
            <a:r>
              <a:rPr lang="en-US" smtClean="0">
                <a:solidFill>
                  <a:srgbClr val="000000"/>
                </a:solidFill>
              </a:rPr>
              <a:t>W. Riegler/CERN</a:t>
            </a:r>
          </a:p>
        </p:txBody>
      </p:sp>
      <p:sp>
        <p:nvSpPr>
          <p:cNvPr id="20484" name="Slide Number Placeholder 5"/>
          <p:cNvSpPr>
            <a:spLocks noGrp="1"/>
          </p:cNvSpPr>
          <p:nvPr>
            <p:ph type="sldNum" sz="quarter" idx="12"/>
          </p:nvPr>
        </p:nvSpPr>
        <p:spPr>
          <a:noFill/>
        </p:spPr>
        <p:txBody>
          <a:bodyPr/>
          <a:lstStyle/>
          <a:p>
            <a:fld id="{20F40A25-F5B3-4530-8FE9-1029B701FC9B}" type="slidenum">
              <a:rPr lang="en-US" smtClean="0">
                <a:solidFill>
                  <a:srgbClr val="000000"/>
                </a:solidFill>
              </a:rPr>
              <a:pPr/>
              <a:t>50</a:t>
            </a:fld>
            <a:endParaRPr lang="en-US" smtClean="0">
              <a:solidFill>
                <a:srgbClr val="000000"/>
              </a:solidFill>
            </a:endParaRPr>
          </a:p>
        </p:txBody>
      </p:sp>
      <p:sp>
        <p:nvSpPr>
          <p:cNvPr id="20485" name="Text Box 17"/>
          <p:cNvSpPr txBox="1">
            <a:spLocks noChangeArrowheads="1"/>
          </p:cNvSpPr>
          <p:nvPr/>
        </p:nvSpPr>
        <p:spPr bwMode="auto">
          <a:xfrm>
            <a:off x="1295400" y="152400"/>
            <a:ext cx="6553200" cy="52387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2800">
                <a:solidFill>
                  <a:srgbClr val="FF0000"/>
                </a:solidFill>
              </a:rPr>
              <a:t>Over-Depleted Silicon Detector</a:t>
            </a:r>
          </a:p>
        </p:txBody>
      </p:sp>
      <p:sp>
        <p:nvSpPr>
          <p:cNvPr id="20486" name="TextBox 130"/>
          <p:cNvSpPr txBox="1">
            <a:spLocks noChangeArrowheads="1"/>
          </p:cNvSpPr>
          <p:nvPr/>
        </p:nvSpPr>
        <p:spPr bwMode="auto">
          <a:xfrm>
            <a:off x="3429000" y="2762250"/>
            <a:ext cx="312738" cy="3683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n</a:t>
            </a:r>
          </a:p>
        </p:txBody>
      </p:sp>
      <p:sp>
        <p:nvSpPr>
          <p:cNvPr id="20487" name="TextBox 131"/>
          <p:cNvSpPr txBox="1">
            <a:spLocks noChangeArrowheads="1"/>
          </p:cNvSpPr>
          <p:nvPr/>
        </p:nvSpPr>
        <p:spPr bwMode="auto">
          <a:xfrm>
            <a:off x="1600200" y="2762250"/>
            <a:ext cx="312738" cy="3683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p</a:t>
            </a:r>
          </a:p>
        </p:txBody>
      </p:sp>
      <p:cxnSp>
        <p:nvCxnSpPr>
          <p:cNvPr id="140" name="Straight Connector 139"/>
          <p:cNvCxnSpPr/>
          <p:nvPr/>
        </p:nvCxnSpPr>
        <p:spPr>
          <a:xfrm>
            <a:off x="5334000" y="1847850"/>
            <a:ext cx="1828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828800" y="1238250"/>
            <a:ext cx="3505200" cy="114300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8" name="Rectangle 7"/>
          <p:cNvSpPr/>
          <p:nvPr/>
        </p:nvSpPr>
        <p:spPr>
          <a:xfrm>
            <a:off x="1676400" y="1238250"/>
            <a:ext cx="152400" cy="1143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grpSp>
        <p:nvGrpSpPr>
          <p:cNvPr id="20491" name="Group 45"/>
          <p:cNvGrpSpPr>
            <a:grpSpLocks/>
          </p:cNvGrpSpPr>
          <p:nvPr/>
        </p:nvGrpSpPr>
        <p:grpSpPr bwMode="auto">
          <a:xfrm>
            <a:off x="2590800" y="1435100"/>
            <a:ext cx="319088" cy="369888"/>
            <a:chOff x="3657600" y="2102736"/>
            <a:chExt cx="319318" cy="369332"/>
          </a:xfrm>
        </p:grpSpPr>
        <p:sp>
          <p:nvSpPr>
            <p:cNvPr id="44" name="Oval 4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42" name="TextBox 4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492" name="Group 46"/>
          <p:cNvGrpSpPr>
            <a:grpSpLocks/>
          </p:cNvGrpSpPr>
          <p:nvPr/>
        </p:nvGrpSpPr>
        <p:grpSpPr bwMode="auto">
          <a:xfrm>
            <a:off x="2743200" y="1587500"/>
            <a:ext cx="319088" cy="369888"/>
            <a:chOff x="3657600" y="2102736"/>
            <a:chExt cx="319318" cy="369332"/>
          </a:xfrm>
        </p:grpSpPr>
        <p:sp>
          <p:nvSpPr>
            <p:cNvPr id="48" name="Oval 4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40" name="TextBox 4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493" name="Group 49"/>
          <p:cNvGrpSpPr>
            <a:grpSpLocks/>
          </p:cNvGrpSpPr>
          <p:nvPr/>
        </p:nvGrpSpPr>
        <p:grpSpPr bwMode="auto">
          <a:xfrm>
            <a:off x="2895600" y="1314450"/>
            <a:ext cx="319088" cy="368300"/>
            <a:chOff x="3657600" y="2102736"/>
            <a:chExt cx="319318" cy="369332"/>
          </a:xfrm>
        </p:grpSpPr>
        <p:sp>
          <p:nvSpPr>
            <p:cNvPr id="51" name="Oval 5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38" name="TextBox 5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494" name="Group 52"/>
          <p:cNvGrpSpPr>
            <a:grpSpLocks/>
          </p:cNvGrpSpPr>
          <p:nvPr/>
        </p:nvGrpSpPr>
        <p:grpSpPr bwMode="auto">
          <a:xfrm>
            <a:off x="3048000" y="1892300"/>
            <a:ext cx="319088" cy="369888"/>
            <a:chOff x="3657600" y="2102736"/>
            <a:chExt cx="319318" cy="369332"/>
          </a:xfrm>
        </p:grpSpPr>
        <p:sp>
          <p:nvSpPr>
            <p:cNvPr id="54" name="Oval 5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36" name="TextBox 5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495" name="Group 55"/>
          <p:cNvGrpSpPr>
            <a:grpSpLocks/>
          </p:cNvGrpSpPr>
          <p:nvPr/>
        </p:nvGrpSpPr>
        <p:grpSpPr bwMode="auto">
          <a:xfrm>
            <a:off x="3200400" y="2044700"/>
            <a:ext cx="319088" cy="369888"/>
            <a:chOff x="3657600" y="2102736"/>
            <a:chExt cx="319318" cy="369332"/>
          </a:xfrm>
        </p:grpSpPr>
        <p:sp>
          <p:nvSpPr>
            <p:cNvPr id="57" name="Oval 5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34" name="TextBox 5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496" name="Group 58"/>
          <p:cNvGrpSpPr>
            <a:grpSpLocks/>
          </p:cNvGrpSpPr>
          <p:nvPr/>
        </p:nvGrpSpPr>
        <p:grpSpPr bwMode="auto">
          <a:xfrm>
            <a:off x="2438400" y="1847850"/>
            <a:ext cx="319088" cy="368300"/>
            <a:chOff x="3657600" y="2102736"/>
            <a:chExt cx="319318" cy="369332"/>
          </a:xfrm>
        </p:grpSpPr>
        <p:sp>
          <p:nvSpPr>
            <p:cNvPr id="60" name="Oval 5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32" name="TextBox 6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497" name="Group 61"/>
          <p:cNvGrpSpPr>
            <a:grpSpLocks/>
          </p:cNvGrpSpPr>
          <p:nvPr/>
        </p:nvGrpSpPr>
        <p:grpSpPr bwMode="auto">
          <a:xfrm>
            <a:off x="3124200" y="1543050"/>
            <a:ext cx="319088" cy="368300"/>
            <a:chOff x="3657600" y="2102736"/>
            <a:chExt cx="319318" cy="369332"/>
          </a:xfrm>
        </p:grpSpPr>
        <p:sp>
          <p:nvSpPr>
            <p:cNvPr id="63" name="Oval 6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30" name="TextBox 6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498" name="Group 64"/>
          <p:cNvGrpSpPr>
            <a:grpSpLocks/>
          </p:cNvGrpSpPr>
          <p:nvPr/>
        </p:nvGrpSpPr>
        <p:grpSpPr bwMode="auto">
          <a:xfrm>
            <a:off x="2590800" y="2000250"/>
            <a:ext cx="319088" cy="368300"/>
            <a:chOff x="3657600" y="2102736"/>
            <a:chExt cx="319318" cy="369332"/>
          </a:xfrm>
        </p:grpSpPr>
        <p:sp>
          <p:nvSpPr>
            <p:cNvPr id="66" name="Oval 6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28" name="TextBox 6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499" name="Group 67"/>
          <p:cNvGrpSpPr>
            <a:grpSpLocks/>
          </p:cNvGrpSpPr>
          <p:nvPr/>
        </p:nvGrpSpPr>
        <p:grpSpPr bwMode="auto">
          <a:xfrm>
            <a:off x="2743200" y="1771650"/>
            <a:ext cx="319088" cy="368300"/>
            <a:chOff x="3657600" y="2102736"/>
            <a:chExt cx="319318" cy="369332"/>
          </a:xfrm>
        </p:grpSpPr>
        <p:sp>
          <p:nvSpPr>
            <p:cNvPr id="69" name="Oval 6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26" name="TextBox 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00" name="Group 70"/>
          <p:cNvGrpSpPr>
            <a:grpSpLocks/>
          </p:cNvGrpSpPr>
          <p:nvPr/>
        </p:nvGrpSpPr>
        <p:grpSpPr bwMode="auto">
          <a:xfrm>
            <a:off x="1966913" y="1358900"/>
            <a:ext cx="319087" cy="369888"/>
            <a:chOff x="3657600" y="2102736"/>
            <a:chExt cx="319318" cy="369332"/>
          </a:xfrm>
        </p:grpSpPr>
        <p:sp>
          <p:nvSpPr>
            <p:cNvPr id="72" name="Oval 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24" name="TextBox 7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01" name="Group 73"/>
          <p:cNvGrpSpPr>
            <a:grpSpLocks/>
          </p:cNvGrpSpPr>
          <p:nvPr/>
        </p:nvGrpSpPr>
        <p:grpSpPr bwMode="auto">
          <a:xfrm>
            <a:off x="2119313" y="1511300"/>
            <a:ext cx="319087" cy="369888"/>
            <a:chOff x="3657600" y="2102736"/>
            <a:chExt cx="319318" cy="369332"/>
          </a:xfrm>
        </p:grpSpPr>
        <p:sp>
          <p:nvSpPr>
            <p:cNvPr id="75" name="Oval 7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22" name="TextBox 7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02" name="Group 76"/>
          <p:cNvGrpSpPr>
            <a:grpSpLocks/>
          </p:cNvGrpSpPr>
          <p:nvPr/>
        </p:nvGrpSpPr>
        <p:grpSpPr bwMode="auto">
          <a:xfrm>
            <a:off x="2271713" y="1238250"/>
            <a:ext cx="319087" cy="368300"/>
            <a:chOff x="3657600" y="2102736"/>
            <a:chExt cx="319318" cy="369332"/>
          </a:xfrm>
        </p:grpSpPr>
        <p:sp>
          <p:nvSpPr>
            <p:cNvPr id="78" name="Oval 7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20" name="TextBox 7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03" name="Group 79"/>
          <p:cNvGrpSpPr>
            <a:grpSpLocks/>
          </p:cNvGrpSpPr>
          <p:nvPr/>
        </p:nvGrpSpPr>
        <p:grpSpPr bwMode="auto">
          <a:xfrm>
            <a:off x="3200400" y="1314450"/>
            <a:ext cx="319088" cy="368300"/>
            <a:chOff x="3657600" y="2102736"/>
            <a:chExt cx="319318" cy="369332"/>
          </a:xfrm>
        </p:grpSpPr>
        <p:sp>
          <p:nvSpPr>
            <p:cNvPr id="81" name="Oval 80"/>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18" name="TextBox 8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04" name="Group 82"/>
          <p:cNvGrpSpPr>
            <a:grpSpLocks/>
          </p:cNvGrpSpPr>
          <p:nvPr/>
        </p:nvGrpSpPr>
        <p:grpSpPr bwMode="auto">
          <a:xfrm>
            <a:off x="3429000" y="1619250"/>
            <a:ext cx="319088" cy="368300"/>
            <a:chOff x="3657600" y="2102736"/>
            <a:chExt cx="319318" cy="369332"/>
          </a:xfrm>
        </p:grpSpPr>
        <p:sp>
          <p:nvSpPr>
            <p:cNvPr id="84" name="Oval 83"/>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16" name="TextBox 8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05" name="Group 85"/>
          <p:cNvGrpSpPr>
            <a:grpSpLocks/>
          </p:cNvGrpSpPr>
          <p:nvPr/>
        </p:nvGrpSpPr>
        <p:grpSpPr bwMode="auto">
          <a:xfrm>
            <a:off x="1814513" y="1771650"/>
            <a:ext cx="319087" cy="368300"/>
            <a:chOff x="3657600" y="2102736"/>
            <a:chExt cx="319318" cy="369332"/>
          </a:xfrm>
        </p:grpSpPr>
        <p:sp>
          <p:nvSpPr>
            <p:cNvPr id="87" name="Oval 86"/>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14" name="TextBox 8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06" name="Group 88"/>
          <p:cNvGrpSpPr>
            <a:grpSpLocks/>
          </p:cNvGrpSpPr>
          <p:nvPr/>
        </p:nvGrpSpPr>
        <p:grpSpPr bwMode="auto">
          <a:xfrm>
            <a:off x="2362200" y="1619250"/>
            <a:ext cx="319088" cy="368300"/>
            <a:chOff x="3657600" y="2102736"/>
            <a:chExt cx="319318" cy="369332"/>
          </a:xfrm>
        </p:grpSpPr>
        <p:sp>
          <p:nvSpPr>
            <p:cNvPr id="90" name="Oval 89"/>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12" name="TextBox 9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07" name="Group 91"/>
          <p:cNvGrpSpPr>
            <a:grpSpLocks/>
          </p:cNvGrpSpPr>
          <p:nvPr/>
        </p:nvGrpSpPr>
        <p:grpSpPr bwMode="auto">
          <a:xfrm>
            <a:off x="1966913" y="1924050"/>
            <a:ext cx="319087" cy="368300"/>
            <a:chOff x="3657600" y="2102736"/>
            <a:chExt cx="319318" cy="369332"/>
          </a:xfrm>
        </p:grpSpPr>
        <p:sp>
          <p:nvSpPr>
            <p:cNvPr id="93" name="Oval 92"/>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10" name="TextBox 9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08" name="Group 94"/>
          <p:cNvGrpSpPr>
            <a:grpSpLocks/>
          </p:cNvGrpSpPr>
          <p:nvPr/>
        </p:nvGrpSpPr>
        <p:grpSpPr bwMode="auto">
          <a:xfrm>
            <a:off x="2119313" y="1695450"/>
            <a:ext cx="319087" cy="368300"/>
            <a:chOff x="3657600" y="2102736"/>
            <a:chExt cx="319318" cy="369332"/>
          </a:xfrm>
        </p:grpSpPr>
        <p:sp>
          <p:nvSpPr>
            <p:cNvPr id="96" name="Oval 95"/>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08" name="TextBox 9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09" name="Group 97"/>
          <p:cNvGrpSpPr>
            <a:grpSpLocks/>
          </p:cNvGrpSpPr>
          <p:nvPr/>
        </p:nvGrpSpPr>
        <p:grpSpPr bwMode="auto">
          <a:xfrm>
            <a:off x="3429000" y="1619250"/>
            <a:ext cx="319088" cy="368300"/>
            <a:chOff x="3657600" y="2102736"/>
            <a:chExt cx="319318" cy="369332"/>
          </a:xfrm>
        </p:grpSpPr>
        <p:sp>
          <p:nvSpPr>
            <p:cNvPr id="99" name="Oval 98"/>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06" name="TextBox 9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10" name="Group 100"/>
          <p:cNvGrpSpPr>
            <a:grpSpLocks/>
          </p:cNvGrpSpPr>
          <p:nvPr/>
        </p:nvGrpSpPr>
        <p:grpSpPr bwMode="auto">
          <a:xfrm>
            <a:off x="3505200" y="1314450"/>
            <a:ext cx="319088" cy="368300"/>
            <a:chOff x="3657600" y="2102736"/>
            <a:chExt cx="319318" cy="369332"/>
          </a:xfrm>
        </p:grpSpPr>
        <p:sp>
          <p:nvSpPr>
            <p:cNvPr id="102" name="Oval 101"/>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04" name="TextBox 10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11" name="Group 103"/>
          <p:cNvGrpSpPr>
            <a:grpSpLocks/>
          </p:cNvGrpSpPr>
          <p:nvPr/>
        </p:nvGrpSpPr>
        <p:grpSpPr bwMode="auto">
          <a:xfrm>
            <a:off x="3657600" y="1924050"/>
            <a:ext cx="319088" cy="368300"/>
            <a:chOff x="3657600" y="2102736"/>
            <a:chExt cx="319318" cy="369332"/>
          </a:xfrm>
        </p:grpSpPr>
        <p:sp>
          <p:nvSpPr>
            <p:cNvPr id="105" name="Oval 104"/>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02" name="TextBox 10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12" name="Group 106"/>
          <p:cNvGrpSpPr>
            <a:grpSpLocks/>
          </p:cNvGrpSpPr>
          <p:nvPr/>
        </p:nvGrpSpPr>
        <p:grpSpPr bwMode="auto">
          <a:xfrm>
            <a:off x="3429000" y="1847850"/>
            <a:ext cx="319088" cy="368300"/>
            <a:chOff x="3657600" y="2102736"/>
            <a:chExt cx="319318" cy="369332"/>
          </a:xfrm>
        </p:grpSpPr>
        <p:sp>
          <p:nvSpPr>
            <p:cNvPr id="108" name="Oval 107"/>
            <p:cNvSpPr/>
            <p:nvPr/>
          </p:nvSpPr>
          <p:spPr>
            <a:xfrm>
              <a:off x="3733855" y="2209397"/>
              <a:ext cx="152510" cy="1528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600" name="TextBox 10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13" name="Group 112"/>
          <p:cNvGrpSpPr>
            <a:grpSpLocks/>
          </p:cNvGrpSpPr>
          <p:nvPr/>
        </p:nvGrpSpPr>
        <p:grpSpPr bwMode="auto">
          <a:xfrm>
            <a:off x="1620838" y="2076450"/>
            <a:ext cx="261937" cy="368300"/>
            <a:chOff x="2688266" y="2798134"/>
            <a:chExt cx="261610" cy="369332"/>
          </a:xfrm>
        </p:grpSpPr>
        <p:sp>
          <p:nvSpPr>
            <p:cNvPr id="111" name="Oval 110"/>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98" name="TextBox 11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20514" name="Group 113"/>
          <p:cNvGrpSpPr>
            <a:grpSpLocks/>
          </p:cNvGrpSpPr>
          <p:nvPr/>
        </p:nvGrpSpPr>
        <p:grpSpPr bwMode="auto">
          <a:xfrm>
            <a:off x="1600200" y="1858963"/>
            <a:ext cx="261938" cy="369887"/>
            <a:chOff x="2688266" y="2798134"/>
            <a:chExt cx="261610" cy="369332"/>
          </a:xfrm>
        </p:grpSpPr>
        <p:sp>
          <p:nvSpPr>
            <p:cNvPr id="115" name="Oval 114"/>
            <p:cNvSpPr/>
            <p:nvPr/>
          </p:nvSpPr>
          <p:spPr>
            <a:xfrm>
              <a:off x="2743759" y="2926528"/>
              <a:ext cx="152209"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96" name="TextBox 115"/>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20515" name="Group 116"/>
          <p:cNvGrpSpPr>
            <a:grpSpLocks/>
          </p:cNvGrpSpPr>
          <p:nvPr/>
        </p:nvGrpSpPr>
        <p:grpSpPr bwMode="auto">
          <a:xfrm>
            <a:off x="1611313" y="1695450"/>
            <a:ext cx="260350" cy="368300"/>
            <a:chOff x="2688266" y="2798134"/>
            <a:chExt cx="261610" cy="369332"/>
          </a:xfrm>
        </p:grpSpPr>
        <p:sp>
          <p:nvSpPr>
            <p:cNvPr id="118" name="Oval 117"/>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94" name="TextBox 118"/>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20516" name="Group 119"/>
          <p:cNvGrpSpPr>
            <a:grpSpLocks/>
          </p:cNvGrpSpPr>
          <p:nvPr/>
        </p:nvGrpSpPr>
        <p:grpSpPr bwMode="auto">
          <a:xfrm>
            <a:off x="1611313" y="1543050"/>
            <a:ext cx="260350" cy="368300"/>
            <a:chOff x="2688266" y="2798134"/>
            <a:chExt cx="261610" cy="369332"/>
          </a:xfrm>
        </p:grpSpPr>
        <p:sp>
          <p:nvSpPr>
            <p:cNvPr id="121" name="Oval 120"/>
            <p:cNvSpPr/>
            <p:nvPr/>
          </p:nvSpPr>
          <p:spPr>
            <a:xfrm>
              <a:off x="2742502" y="2927082"/>
              <a:ext cx="153138"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92" name="TextBox 121"/>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20517" name="Group 122"/>
          <p:cNvGrpSpPr>
            <a:grpSpLocks/>
          </p:cNvGrpSpPr>
          <p:nvPr/>
        </p:nvGrpSpPr>
        <p:grpSpPr bwMode="auto">
          <a:xfrm>
            <a:off x="1620838" y="1238250"/>
            <a:ext cx="261937" cy="368300"/>
            <a:chOff x="2688266" y="2798134"/>
            <a:chExt cx="261610" cy="369332"/>
          </a:xfrm>
        </p:grpSpPr>
        <p:sp>
          <p:nvSpPr>
            <p:cNvPr id="124" name="Oval 123"/>
            <p:cNvSpPr/>
            <p:nvPr/>
          </p:nvSpPr>
          <p:spPr>
            <a:xfrm>
              <a:off x="2743759" y="2927082"/>
              <a:ext cx="152210" cy="15123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90" name="TextBox 124"/>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grpSp>
        <p:nvGrpSpPr>
          <p:cNvPr id="20518" name="Group 125"/>
          <p:cNvGrpSpPr>
            <a:grpSpLocks/>
          </p:cNvGrpSpPr>
          <p:nvPr/>
        </p:nvGrpSpPr>
        <p:grpSpPr bwMode="auto">
          <a:xfrm>
            <a:off x="1643063" y="1401763"/>
            <a:ext cx="261937" cy="369887"/>
            <a:chOff x="2688266" y="2798134"/>
            <a:chExt cx="261610" cy="369332"/>
          </a:xfrm>
        </p:grpSpPr>
        <p:sp>
          <p:nvSpPr>
            <p:cNvPr id="127" name="Oval 126"/>
            <p:cNvSpPr/>
            <p:nvPr/>
          </p:nvSpPr>
          <p:spPr>
            <a:xfrm>
              <a:off x="2743759" y="2926528"/>
              <a:ext cx="1522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88" name="TextBox 127"/>
            <p:cNvSpPr txBox="1">
              <a:spLocks noChangeArrowheads="1"/>
            </p:cNvSpPr>
            <p:nvPr/>
          </p:nvSpPr>
          <p:spPr bwMode="auto">
            <a:xfrm>
              <a:off x="2688266" y="2798134"/>
              <a:ext cx="261610"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2060"/>
                  </a:solidFill>
                </a:rPr>
                <a:t>-</a:t>
              </a:r>
            </a:p>
          </p:txBody>
        </p:sp>
      </p:grpSp>
      <p:sp>
        <p:nvSpPr>
          <p:cNvPr id="129" name="Right Brace 128"/>
          <p:cNvSpPr/>
          <p:nvPr/>
        </p:nvSpPr>
        <p:spPr>
          <a:xfrm rot="5400000">
            <a:off x="3429000" y="781050"/>
            <a:ext cx="304800" cy="35052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lnSpc>
                <a:spcPct val="100000"/>
              </a:lnSpc>
              <a:spcBef>
                <a:spcPct val="0"/>
              </a:spcBef>
              <a:buClrTx/>
              <a:buSzTx/>
              <a:buFontTx/>
              <a:buNone/>
              <a:defRPr/>
            </a:pPr>
            <a:endParaRPr lang="en-US" sz="1800" b="0">
              <a:solidFill>
                <a:srgbClr val="000000"/>
              </a:solidFill>
              <a:latin typeface="Arial"/>
            </a:endParaRPr>
          </a:p>
        </p:txBody>
      </p:sp>
      <p:sp>
        <p:nvSpPr>
          <p:cNvPr id="130" name="Right Brace 129"/>
          <p:cNvSpPr/>
          <p:nvPr/>
        </p:nvSpPr>
        <p:spPr>
          <a:xfrm rot="5400000">
            <a:off x="1600200" y="2457450"/>
            <a:ext cx="304800" cy="1524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lnSpc>
                <a:spcPct val="100000"/>
              </a:lnSpc>
              <a:spcBef>
                <a:spcPct val="0"/>
              </a:spcBef>
              <a:buClrTx/>
              <a:buSzTx/>
              <a:buFontTx/>
              <a:buNone/>
              <a:defRPr/>
            </a:pPr>
            <a:endParaRPr lang="en-US" sz="1800" b="0">
              <a:solidFill>
                <a:srgbClr val="000000"/>
              </a:solidFill>
              <a:latin typeface="Arial"/>
            </a:endParaRPr>
          </a:p>
        </p:txBody>
      </p:sp>
      <p:cxnSp>
        <p:nvCxnSpPr>
          <p:cNvPr id="142" name="Straight Connector 141"/>
          <p:cNvCxnSpPr/>
          <p:nvPr/>
        </p:nvCxnSpPr>
        <p:spPr>
          <a:xfrm>
            <a:off x="228600" y="1847850"/>
            <a:ext cx="14478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4763294" y="1808956"/>
            <a:ext cx="1143000" cy="1588"/>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rot="5400000">
            <a:off x="1072357" y="1797844"/>
            <a:ext cx="1143000" cy="1587"/>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sp>
        <p:nvSpPr>
          <p:cNvPr id="20524" name="TextBox 148"/>
          <p:cNvSpPr txBox="1">
            <a:spLocks noChangeArrowheads="1"/>
          </p:cNvSpPr>
          <p:nvPr/>
        </p:nvSpPr>
        <p:spPr bwMode="auto">
          <a:xfrm>
            <a:off x="6096000" y="1314450"/>
            <a:ext cx="395288" cy="52228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b="0">
                <a:solidFill>
                  <a:srgbClr val="FF0000"/>
                </a:solidFill>
              </a:rPr>
              <a:t>+</a:t>
            </a:r>
          </a:p>
        </p:txBody>
      </p:sp>
      <p:sp>
        <p:nvSpPr>
          <p:cNvPr id="20525" name="TextBox 149"/>
          <p:cNvSpPr txBox="1">
            <a:spLocks noChangeArrowheads="1"/>
          </p:cNvSpPr>
          <p:nvPr/>
        </p:nvSpPr>
        <p:spPr bwMode="auto">
          <a:xfrm>
            <a:off x="685800" y="1314450"/>
            <a:ext cx="304800" cy="52228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b="0">
                <a:solidFill>
                  <a:srgbClr val="002060"/>
                </a:solidFill>
              </a:rPr>
              <a:t>-</a:t>
            </a:r>
          </a:p>
        </p:txBody>
      </p:sp>
      <p:cxnSp>
        <p:nvCxnSpPr>
          <p:cNvPr id="153" name="Straight Connector 152"/>
          <p:cNvCxnSpPr/>
          <p:nvPr/>
        </p:nvCxnSpPr>
        <p:spPr>
          <a:xfrm rot="5400000">
            <a:off x="153194" y="2532856"/>
            <a:ext cx="3352800" cy="158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rot="5400000">
            <a:off x="2714625" y="3476625"/>
            <a:ext cx="523875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Straight Arrow Connector 166"/>
          <p:cNvCxnSpPr/>
          <p:nvPr/>
        </p:nvCxnSpPr>
        <p:spPr>
          <a:xfrm>
            <a:off x="1828800" y="5962650"/>
            <a:ext cx="3733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8" name="Straight Arrow Connector 167"/>
          <p:cNvCxnSpPr/>
          <p:nvPr/>
        </p:nvCxnSpPr>
        <p:spPr>
          <a:xfrm rot="5400000" flipH="1" flipV="1">
            <a:off x="1105694" y="5237956"/>
            <a:ext cx="14478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1828800" y="4819650"/>
            <a:ext cx="3505200" cy="590550"/>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531" name="TextBox 173"/>
          <p:cNvSpPr txBox="1">
            <a:spLocks noChangeArrowheads="1"/>
          </p:cNvSpPr>
          <p:nvPr/>
        </p:nvSpPr>
        <p:spPr bwMode="auto">
          <a:xfrm rot="-5400000">
            <a:off x="775494" y="5118894"/>
            <a:ext cx="1463675" cy="338137"/>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600">
                <a:solidFill>
                  <a:srgbClr val="002060"/>
                </a:solidFill>
              </a:rPr>
              <a:t>Electric Field</a:t>
            </a:r>
          </a:p>
        </p:txBody>
      </p:sp>
      <p:grpSp>
        <p:nvGrpSpPr>
          <p:cNvPr id="20532" name="Group 45"/>
          <p:cNvGrpSpPr>
            <a:grpSpLocks/>
          </p:cNvGrpSpPr>
          <p:nvPr/>
        </p:nvGrpSpPr>
        <p:grpSpPr bwMode="auto">
          <a:xfrm>
            <a:off x="4114800" y="1447800"/>
            <a:ext cx="319088" cy="369888"/>
            <a:chOff x="3657600" y="2102736"/>
            <a:chExt cx="319318" cy="369332"/>
          </a:xfrm>
        </p:grpSpPr>
        <p:sp>
          <p:nvSpPr>
            <p:cNvPr id="151" name="Oval 15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86" name="TextBox 15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33" name="Group 46"/>
          <p:cNvGrpSpPr>
            <a:grpSpLocks/>
          </p:cNvGrpSpPr>
          <p:nvPr/>
        </p:nvGrpSpPr>
        <p:grpSpPr bwMode="auto">
          <a:xfrm>
            <a:off x="4267200" y="1600200"/>
            <a:ext cx="319088" cy="369888"/>
            <a:chOff x="3657600" y="2102736"/>
            <a:chExt cx="319318" cy="369332"/>
          </a:xfrm>
        </p:grpSpPr>
        <p:sp>
          <p:nvSpPr>
            <p:cNvPr id="156" name="Oval 15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84" name="TextBox 1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34" name="Group 49"/>
          <p:cNvGrpSpPr>
            <a:grpSpLocks/>
          </p:cNvGrpSpPr>
          <p:nvPr/>
        </p:nvGrpSpPr>
        <p:grpSpPr bwMode="auto">
          <a:xfrm>
            <a:off x="4419600" y="1325563"/>
            <a:ext cx="319088" cy="369887"/>
            <a:chOff x="3657600" y="2102736"/>
            <a:chExt cx="319318" cy="369332"/>
          </a:xfrm>
        </p:grpSpPr>
        <p:sp>
          <p:nvSpPr>
            <p:cNvPr id="161" name="Oval 1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82" name="TextBox 1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35" name="Group 52"/>
          <p:cNvGrpSpPr>
            <a:grpSpLocks/>
          </p:cNvGrpSpPr>
          <p:nvPr/>
        </p:nvGrpSpPr>
        <p:grpSpPr bwMode="auto">
          <a:xfrm>
            <a:off x="4572000" y="1905000"/>
            <a:ext cx="319088" cy="369888"/>
            <a:chOff x="3657600" y="2102736"/>
            <a:chExt cx="319318" cy="369332"/>
          </a:xfrm>
        </p:grpSpPr>
        <p:sp>
          <p:nvSpPr>
            <p:cNvPr id="164" name="Oval 1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80" name="TextBox 1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36" name="Group 58"/>
          <p:cNvGrpSpPr>
            <a:grpSpLocks/>
          </p:cNvGrpSpPr>
          <p:nvPr/>
        </p:nvGrpSpPr>
        <p:grpSpPr bwMode="auto">
          <a:xfrm>
            <a:off x="3962400" y="1858963"/>
            <a:ext cx="319088" cy="369887"/>
            <a:chOff x="3657600" y="2102736"/>
            <a:chExt cx="319318" cy="369332"/>
          </a:xfrm>
        </p:grpSpPr>
        <p:sp>
          <p:nvSpPr>
            <p:cNvPr id="169" name="Oval 16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78" name="TextBox 16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37" name="Group 61"/>
          <p:cNvGrpSpPr>
            <a:grpSpLocks/>
          </p:cNvGrpSpPr>
          <p:nvPr/>
        </p:nvGrpSpPr>
        <p:grpSpPr bwMode="auto">
          <a:xfrm>
            <a:off x="4648200" y="1554163"/>
            <a:ext cx="319088" cy="369887"/>
            <a:chOff x="3657600" y="2102736"/>
            <a:chExt cx="319318" cy="369332"/>
          </a:xfrm>
        </p:grpSpPr>
        <p:sp>
          <p:nvSpPr>
            <p:cNvPr id="172" name="Oval 17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76" name="TextBox 17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38" name="Group 64"/>
          <p:cNvGrpSpPr>
            <a:grpSpLocks/>
          </p:cNvGrpSpPr>
          <p:nvPr/>
        </p:nvGrpSpPr>
        <p:grpSpPr bwMode="auto">
          <a:xfrm>
            <a:off x="4114800" y="2011363"/>
            <a:ext cx="319088" cy="369887"/>
            <a:chOff x="3657600" y="2102736"/>
            <a:chExt cx="319318" cy="369332"/>
          </a:xfrm>
        </p:grpSpPr>
        <p:sp>
          <p:nvSpPr>
            <p:cNvPr id="177" name="Oval 17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74" name="TextBox 17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39" name="Group 67"/>
          <p:cNvGrpSpPr>
            <a:grpSpLocks/>
          </p:cNvGrpSpPr>
          <p:nvPr/>
        </p:nvGrpSpPr>
        <p:grpSpPr bwMode="auto">
          <a:xfrm>
            <a:off x="4267200" y="1782763"/>
            <a:ext cx="319088" cy="369887"/>
            <a:chOff x="3657600" y="2102736"/>
            <a:chExt cx="319318" cy="369332"/>
          </a:xfrm>
        </p:grpSpPr>
        <p:sp>
          <p:nvSpPr>
            <p:cNvPr id="180" name="Oval 17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72" name="TextBox 18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40" name="Group 76"/>
          <p:cNvGrpSpPr>
            <a:grpSpLocks/>
          </p:cNvGrpSpPr>
          <p:nvPr/>
        </p:nvGrpSpPr>
        <p:grpSpPr bwMode="auto">
          <a:xfrm>
            <a:off x="3795713" y="1249363"/>
            <a:ext cx="319087" cy="369887"/>
            <a:chOff x="3657600" y="2102736"/>
            <a:chExt cx="319318" cy="369332"/>
          </a:xfrm>
        </p:grpSpPr>
        <p:sp>
          <p:nvSpPr>
            <p:cNvPr id="183" name="Oval 182"/>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70" name="TextBox 183"/>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41" name="Group 88"/>
          <p:cNvGrpSpPr>
            <a:grpSpLocks/>
          </p:cNvGrpSpPr>
          <p:nvPr/>
        </p:nvGrpSpPr>
        <p:grpSpPr bwMode="auto">
          <a:xfrm>
            <a:off x="3886200" y="1630363"/>
            <a:ext cx="319088" cy="369887"/>
            <a:chOff x="3657600" y="2102736"/>
            <a:chExt cx="319318" cy="369332"/>
          </a:xfrm>
        </p:grpSpPr>
        <p:sp>
          <p:nvSpPr>
            <p:cNvPr id="186" name="Oval 185"/>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68" name="TextBox 186"/>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42" name="Group 49"/>
          <p:cNvGrpSpPr>
            <a:grpSpLocks/>
          </p:cNvGrpSpPr>
          <p:nvPr/>
        </p:nvGrpSpPr>
        <p:grpSpPr bwMode="auto">
          <a:xfrm>
            <a:off x="4724400" y="1295400"/>
            <a:ext cx="319088" cy="369888"/>
            <a:chOff x="3657600" y="2102736"/>
            <a:chExt cx="319318" cy="369332"/>
          </a:xfrm>
        </p:grpSpPr>
        <p:sp>
          <p:nvSpPr>
            <p:cNvPr id="249" name="Oval 248"/>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66" name="TextBox 249"/>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43" name="Group 49"/>
          <p:cNvGrpSpPr>
            <a:grpSpLocks/>
          </p:cNvGrpSpPr>
          <p:nvPr/>
        </p:nvGrpSpPr>
        <p:grpSpPr bwMode="auto">
          <a:xfrm>
            <a:off x="4876800" y="1676400"/>
            <a:ext cx="319088" cy="369888"/>
            <a:chOff x="3657600" y="2102736"/>
            <a:chExt cx="319318" cy="369332"/>
          </a:xfrm>
        </p:grpSpPr>
        <p:sp>
          <p:nvSpPr>
            <p:cNvPr id="252" name="Oval 251"/>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64" name="TextBox 252"/>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44" name="Group 49"/>
          <p:cNvGrpSpPr>
            <a:grpSpLocks/>
          </p:cNvGrpSpPr>
          <p:nvPr/>
        </p:nvGrpSpPr>
        <p:grpSpPr bwMode="auto">
          <a:xfrm>
            <a:off x="4800600" y="2057400"/>
            <a:ext cx="319088" cy="369888"/>
            <a:chOff x="3657600" y="2102736"/>
            <a:chExt cx="319318" cy="369332"/>
          </a:xfrm>
        </p:grpSpPr>
        <p:sp>
          <p:nvSpPr>
            <p:cNvPr id="255" name="Oval 254"/>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62" name="TextBox 255"/>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45" name="Group 49"/>
          <p:cNvGrpSpPr>
            <a:grpSpLocks/>
          </p:cNvGrpSpPr>
          <p:nvPr/>
        </p:nvGrpSpPr>
        <p:grpSpPr bwMode="auto">
          <a:xfrm>
            <a:off x="4953000" y="1447800"/>
            <a:ext cx="319088" cy="369888"/>
            <a:chOff x="3657600" y="2102736"/>
            <a:chExt cx="319318" cy="369332"/>
          </a:xfrm>
        </p:grpSpPr>
        <p:sp>
          <p:nvSpPr>
            <p:cNvPr id="258" name="Oval 257"/>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60" name="TextBox 258"/>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46" name="Group 49"/>
          <p:cNvGrpSpPr>
            <a:grpSpLocks/>
          </p:cNvGrpSpPr>
          <p:nvPr/>
        </p:nvGrpSpPr>
        <p:grpSpPr bwMode="auto">
          <a:xfrm>
            <a:off x="5029200" y="1676400"/>
            <a:ext cx="319088" cy="369888"/>
            <a:chOff x="3657600" y="2102736"/>
            <a:chExt cx="319318" cy="369332"/>
          </a:xfrm>
        </p:grpSpPr>
        <p:sp>
          <p:nvSpPr>
            <p:cNvPr id="261" name="Oval 260"/>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58" name="TextBox 261"/>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47" name="Group 49"/>
          <p:cNvGrpSpPr>
            <a:grpSpLocks/>
          </p:cNvGrpSpPr>
          <p:nvPr/>
        </p:nvGrpSpPr>
        <p:grpSpPr bwMode="auto">
          <a:xfrm>
            <a:off x="4953000" y="1905000"/>
            <a:ext cx="319088" cy="369888"/>
            <a:chOff x="3657600" y="2102736"/>
            <a:chExt cx="319318" cy="369332"/>
          </a:xfrm>
        </p:grpSpPr>
        <p:sp>
          <p:nvSpPr>
            <p:cNvPr id="264" name="Oval 263"/>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56" name="TextBox 264"/>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48" name="Group 49"/>
          <p:cNvGrpSpPr>
            <a:grpSpLocks/>
          </p:cNvGrpSpPr>
          <p:nvPr/>
        </p:nvGrpSpPr>
        <p:grpSpPr bwMode="auto">
          <a:xfrm>
            <a:off x="5029200" y="1219200"/>
            <a:ext cx="319088" cy="369888"/>
            <a:chOff x="3657600" y="2102736"/>
            <a:chExt cx="319318" cy="369332"/>
          </a:xfrm>
        </p:grpSpPr>
        <p:sp>
          <p:nvSpPr>
            <p:cNvPr id="267" name="Oval 266"/>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54" name="TextBox 267"/>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grpSp>
        <p:nvGrpSpPr>
          <p:cNvPr id="20549" name="Group 76"/>
          <p:cNvGrpSpPr>
            <a:grpSpLocks/>
          </p:cNvGrpSpPr>
          <p:nvPr/>
        </p:nvGrpSpPr>
        <p:grpSpPr bwMode="auto">
          <a:xfrm>
            <a:off x="4038600" y="1219200"/>
            <a:ext cx="319088" cy="369888"/>
            <a:chOff x="3657600" y="2102736"/>
            <a:chExt cx="319318" cy="369332"/>
          </a:xfrm>
        </p:grpSpPr>
        <p:sp>
          <p:nvSpPr>
            <p:cNvPr id="270" name="Oval 269"/>
            <p:cNvSpPr/>
            <p:nvPr/>
          </p:nvSpPr>
          <p:spPr>
            <a:xfrm>
              <a:off x="3733855" y="2210524"/>
              <a:ext cx="152510" cy="1521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20552" name="TextBox 270"/>
            <p:cNvSpPr txBox="1">
              <a:spLocks noChangeArrowheads="1"/>
            </p:cNvSpPr>
            <p:nvPr/>
          </p:nvSpPr>
          <p:spPr bwMode="auto">
            <a:xfrm>
              <a:off x="3657600" y="2102736"/>
              <a:ext cx="319318" cy="36933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FF0000"/>
                  </a:solidFill>
                </a:rPr>
                <a:t>+</a:t>
              </a:r>
            </a:p>
          </p:txBody>
        </p:sp>
      </p:grpSp>
      <p:sp>
        <p:nvSpPr>
          <p:cNvPr id="20550" name="TextBox 170"/>
          <p:cNvSpPr txBox="1">
            <a:spLocks noChangeArrowheads="1"/>
          </p:cNvSpPr>
          <p:nvPr/>
        </p:nvSpPr>
        <p:spPr bwMode="auto">
          <a:xfrm>
            <a:off x="5638800" y="2438400"/>
            <a:ext cx="2971800" cy="354012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dirty="0">
                <a:solidFill>
                  <a:srgbClr val="008000"/>
                </a:solidFill>
              </a:rPr>
              <a:t>In contrast to the (un-doped) diamond detector where the bulk is neutral and the electric field is therefore constant, the sensitive volume of a doped silicon detector is charged (space charge region) and the field is therefore changing along the detector.</a:t>
            </a:r>
          </a:p>
          <a:p>
            <a:pPr eaLnBrk="1" hangingPunct="1">
              <a:lnSpc>
                <a:spcPct val="100000"/>
              </a:lnSpc>
              <a:spcBef>
                <a:spcPct val="0"/>
              </a:spcBef>
              <a:buClrTx/>
              <a:buSzTx/>
              <a:buFontTx/>
              <a:buNone/>
            </a:pPr>
            <a:endParaRPr lang="en-US" sz="1600" dirty="0">
              <a:solidFill>
                <a:srgbClr val="008000"/>
              </a:solidFill>
            </a:endParaRPr>
          </a:p>
          <a:p>
            <a:pPr eaLnBrk="1" hangingPunct="1">
              <a:lnSpc>
                <a:spcPct val="100000"/>
              </a:lnSpc>
              <a:spcBef>
                <a:spcPct val="0"/>
              </a:spcBef>
              <a:buClrTx/>
              <a:buSzTx/>
              <a:buFontTx/>
              <a:buNone/>
            </a:pPr>
            <a:r>
              <a:rPr lang="en-US" sz="1600" dirty="0">
                <a:solidFill>
                  <a:srgbClr val="002060"/>
                </a:solidFill>
                <a:sym typeface="Wingdings" pitchFamily="2" charset="2"/>
              </a:rPr>
              <a:t> Velocity of electrons and holes is not constant along the detector.</a:t>
            </a:r>
            <a:endParaRPr lang="en-US" sz="1600" dirty="0">
              <a:solidFill>
                <a:srgbClr val="002060"/>
              </a:solidFill>
            </a:endParaRPr>
          </a:p>
        </p:txBody>
      </p:sp>
    </p:spTree>
    <p:extLst>
      <p:ext uri="{BB962C8B-B14F-4D97-AF65-F5344CB8AC3E}">
        <p14:creationId xmlns:p14="http://schemas.microsoft.com/office/powerpoint/2010/main" val="3584558282"/>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Line 4"/>
          <p:cNvSpPr>
            <a:spLocks noChangeShapeType="1"/>
          </p:cNvSpPr>
          <p:nvPr/>
        </p:nvSpPr>
        <p:spPr bwMode="auto">
          <a:xfrm>
            <a:off x="6826250" y="2503488"/>
            <a:ext cx="0" cy="1403350"/>
          </a:xfrm>
          <a:prstGeom prst="line">
            <a:avLst/>
          </a:prstGeom>
          <a:noFill/>
          <a:ln w="12700">
            <a:solidFill>
              <a:schemeClr val="hlink"/>
            </a:solidFill>
            <a:round/>
            <a:headEnd type="triangle" w="med" len="med"/>
            <a:tailEnd type="triangle" w="med" len="me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028" name="Rectangle 5"/>
          <p:cNvSpPr>
            <a:spLocks noChangeArrowheads="1"/>
          </p:cNvSpPr>
          <p:nvPr/>
        </p:nvSpPr>
        <p:spPr bwMode="auto">
          <a:xfrm>
            <a:off x="6821488" y="2944813"/>
            <a:ext cx="765175" cy="336550"/>
          </a:xfrm>
          <a:prstGeom prst="rect">
            <a:avLst/>
          </a:prstGeom>
          <a:noFill/>
          <a:ln w="12700">
            <a:noFill/>
            <a:miter lim="800000"/>
            <a:headEnd/>
            <a:tailEnd/>
          </a:ln>
        </p:spPr>
        <p:txBody>
          <a:bodyPr wrap="none" anchor="ctr">
            <a:spAutoFit/>
          </a:bodyPr>
          <a:lstStyle/>
          <a:p>
            <a:pPr algn="ctr">
              <a:lnSpc>
                <a:spcPct val="100000"/>
              </a:lnSpc>
              <a:spcBef>
                <a:spcPct val="0"/>
              </a:spcBef>
              <a:buClrTx/>
              <a:buSzTx/>
              <a:buFontTx/>
              <a:buNone/>
            </a:pPr>
            <a:r>
              <a:rPr lang="en-US" sz="1600" b="0">
                <a:solidFill>
                  <a:srgbClr val="009999"/>
                </a:solidFill>
                <a:latin typeface="Times New Roman" pitchFamily="18" charset="0"/>
              </a:rPr>
              <a:t>300</a:t>
            </a:r>
            <a:r>
              <a:rPr lang="en-US" sz="1600" b="0">
                <a:solidFill>
                  <a:srgbClr val="009999"/>
                </a:solidFill>
                <a:latin typeface="Symbol" pitchFamily="18" charset="2"/>
              </a:rPr>
              <a:t>m</a:t>
            </a:r>
            <a:r>
              <a:rPr lang="en-US" sz="1600" b="0">
                <a:solidFill>
                  <a:srgbClr val="009999"/>
                </a:solidFill>
                <a:latin typeface="Times New Roman" pitchFamily="18" charset="0"/>
              </a:rPr>
              <a:t>m</a:t>
            </a:r>
            <a:endParaRPr lang="en-US" sz="2800" b="0">
              <a:solidFill>
                <a:srgbClr val="000000"/>
              </a:solidFill>
              <a:latin typeface="Times New Roman" pitchFamily="18" charset="0"/>
            </a:endParaRPr>
          </a:p>
        </p:txBody>
      </p:sp>
      <p:sp>
        <p:nvSpPr>
          <p:cNvPr id="1029" name="Line 6"/>
          <p:cNvSpPr>
            <a:spLocks noChangeShapeType="1"/>
          </p:cNvSpPr>
          <p:nvPr/>
        </p:nvSpPr>
        <p:spPr bwMode="auto">
          <a:xfrm flipH="1">
            <a:off x="6597650" y="2122488"/>
            <a:ext cx="533400" cy="228600"/>
          </a:xfrm>
          <a:prstGeom prst="line">
            <a:avLst/>
          </a:prstGeom>
          <a:noFill/>
          <a:ln w="12700">
            <a:solidFill>
              <a:schemeClr val="hlink"/>
            </a:solidFill>
            <a:round/>
            <a:headEnd/>
            <a:tailEnd type="triangle" w="med" len="me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030" name="Rectangle 7"/>
          <p:cNvSpPr>
            <a:spLocks noChangeArrowheads="1"/>
          </p:cNvSpPr>
          <p:nvPr/>
        </p:nvSpPr>
        <p:spPr bwMode="auto">
          <a:xfrm>
            <a:off x="6858000" y="1905000"/>
            <a:ext cx="1198563" cy="581025"/>
          </a:xfrm>
          <a:prstGeom prst="rect">
            <a:avLst/>
          </a:prstGeom>
          <a:noFill/>
          <a:ln w="12700">
            <a:noFill/>
            <a:miter lim="800000"/>
            <a:headEnd/>
            <a:tailEnd/>
          </a:ln>
        </p:spPr>
        <p:txBody>
          <a:bodyPr wrap="none" anchor="ctr">
            <a:spAutoFit/>
          </a:bodyPr>
          <a:lstStyle/>
          <a:p>
            <a:pPr algn="ctr">
              <a:lnSpc>
                <a:spcPct val="100000"/>
              </a:lnSpc>
              <a:spcBef>
                <a:spcPct val="0"/>
              </a:spcBef>
              <a:buClrTx/>
              <a:buSzTx/>
              <a:buFontTx/>
              <a:buNone/>
            </a:pPr>
            <a:r>
              <a:rPr lang="en-US" sz="1600" b="0">
                <a:solidFill>
                  <a:srgbClr val="009999"/>
                </a:solidFill>
              </a:rPr>
              <a:t>SiO</a:t>
            </a:r>
            <a:r>
              <a:rPr lang="en-US" sz="1600" b="0" baseline="-25000">
                <a:solidFill>
                  <a:srgbClr val="009999"/>
                </a:solidFill>
              </a:rPr>
              <a:t>2</a:t>
            </a:r>
            <a:r>
              <a:rPr lang="en-US" sz="1600" b="0">
                <a:solidFill>
                  <a:srgbClr val="009999"/>
                </a:solidFill>
              </a:rPr>
              <a:t> </a:t>
            </a:r>
          </a:p>
          <a:p>
            <a:pPr algn="ctr">
              <a:lnSpc>
                <a:spcPct val="100000"/>
              </a:lnSpc>
              <a:spcBef>
                <a:spcPct val="0"/>
              </a:spcBef>
              <a:buClrTx/>
              <a:buSzTx/>
              <a:buFontTx/>
              <a:buNone/>
            </a:pPr>
            <a:r>
              <a:rPr lang="en-US" sz="1600" b="0">
                <a:solidFill>
                  <a:srgbClr val="009999"/>
                </a:solidFill>
              </a:rPr>
              <a:t>passivation</a:t>
            </a:r>
            <a:endParaRPr lang="en-US" sz="1600" b="0">
              <a:solidFill>
                <a:srgbClr val="000000"/>
              </a:solidFill>
            </a:endParaRPr>
          </a:p>
        </p:txBody>
      </p:sp>
      <p:sp>
        <p:nvSpPr>
          <p:cNvPr id="1031" name="Rectangle 8"/>
          <p:cNvSpPr>
            <a:spLocks noChangeArrowheads="1"/>
          </p:cNvSpPr>
          <p:nvPr/>
        </p:nvSpPr>
        <p:spPr bwMode="auto">
          <a:xfrm>
            <a:off x="3019425" y="1666875"/>
            <a:ext cx="2114550" cy="336550"/>
          </a:xfrm>
          <a:prstGeom prst="rect">
            <a:avLst/>
          </a:prstGeom>
          <a:noFill/>
          <a:ln w="12700">
            <a:noFill/>
            <a:miter lim="800000"/>
            <a:headEnd/>
            <a:tailEnd/>
          </a:ln>
        </p:spPr>
        <p:txBody>
          <a:bodyPr wrap="none" anchor="ctr">
            <a:spAutoFit/>
          </a:bodyPr>
          <a:lstStyle/>
          <a:p>
            <a:pPr algn="ctr">
              <a:lnSpc>
                <a:spcPct val="100000"/>
              </a:lnSpc>
              <a:spcBef>
                <a:spcPct val="0"/>
              </a:spcBef>
              <a:buClrTx/>
              <a:buSzTx/>
              <a:buFontTx/>
              <a:buNone/>
            </a:pPr>
            <a:r>
              <a:rPr lang="en-US" sz="1600" b="0">
                <a:solidFill>
                  <a:srgbClr val="009999"/>
                </a:solidFill>
              </a:rPr>
              <a:t>readout capacitances</a:t>
            </a:r>
            <a:endParaRPr lang="en-US" sz="1600" b="0">
              <a:solidFill>
                <a:srgbClr val="000000"/>
              </a:solidFill>
              <a:latin typeface="Times New Roman" pitchFamily="18" charset="0"/>
            </a:endParaRPr>
          </a:p>
        </p:txBody>
      </p:sp>
      <p:sp>
        <p:nvSpPr>
          <p:cNvPr id="1032" name="Line 9"/>
          <p:cNvSpPr>
            <a:spLocks noChangeShapeType="1"/>
          </p:cNvSpPr>
          <p:nvPr/>
        </p:nvSpPr>
        <p:spPr bwMode="auto">
          <a:xfrm>
            <a:off x="4006850" y="1987550"/>
            <a:ext cx="228600" cy="381000"/>
          </a:xfrm>
          <a:prstGeom prst="line">
            <a:avLst/>
          </a:prstGeom>
          <a:noFill/>
          <a:ln w="12700">
            <a:solidFill>
              <a:schemeClr val="hlink"/>
            </a:solidFill>
            <a:round/>
            <a:headEnd/>
            <a:tailEnd type="triangle" w="med" len="me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033" name="Line 10"/>
          <p:cNvSpPr>
            <a:spLocks noChangeShapeType="1"/>
          </p:cNvSpPr>
          <p:nvPr/>
        </p:nvSpPr>
        <p:spPr bwMode="auto">
          <a:xfrm flipV="1">
            <a:off x="6600825" y="1530350"/>
            <a:ext cx="0" cy="914400"/>
          </a:xfrm>
          <a:prstGeom prst="line">
            <a:avLst/>
          </a:prstGeom>
          <a:noFill/>
          <a:ln w="12700">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034" name="Line 11"/>
          <p:cNvSpPr>
            <a:spLocks noChangeShapeType="1"/>
          </p:cNvSpPr>
          <p:nvPr/>
        </p:nvSpPr>
        <p:spPr bwMode="auto">
          <a:xfrm flipV="1">
            <a:off x="5454650" y="1606550"/>
            <a:ext cx="0" cy="1219200"/>
          </a:xfrm>
          <a:prstGeom prst="line">
            <a:avLst/>
          </a:prstGeom>
          <a:noFill/>
          <a:ln w="12700">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035" name="Line 12"/>
          <p:cNvSpPr>
            <a:spLocks noChangeShapeType="1"/>
          </p:cNvSpPr>
          <p:nvPr/>
        </p:nvSpPr>
        <p:spPr bwMode="auto">
          <a:xfrm>
            <a:off x="5454650" y="1606550"/>
            <a:ext cx="1146175" cy="0"/>
          </a:xfrm>
          <a:prstGeom prst="line">
            <a:avLst/>
          </a:prstGeom>
          <a:noFill/>
          <a:ln w="12700">
            <a:solidFill>
              <a:schemeClr val="tx1"/>
            </a:solidFill>
            <a:round/>
            <a:headEnd type="arrow" w="med" len="med"/>
            <a:tailEnd type="arrow" w="med" len="me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1036" name="Rectangle 13"/>
          <p:cNvSpPr>
            <a:spLocks noChangeArrowheads="1"/>
          </p:cNvSpPr>
          <p:nvPr/>
        </p:nvSpPr>
        <p:spPr bwMode="auto">
          <a:xfrm>
            <a:off x="5302250" y="1284288"/>
            <a:ext cx="1533525" cy="336550"/>
          </a:xfrm>
          <a:prstGeom prst="rect">
            <a:avLst/>
          </a:prstGeom>
          <a:noFill/>
          <a:ln w="12700">
            <a:noFill/>
            <a:miter lim="800000"/>
            <a:headEnd/>
            <a:tailEnd/>
          </a:ln>
        </p:spPr>
        <p:txBody>
          <a:bodyPr anchor="ctr">
            <a:spAutoFit/>
          </a:bodyPr>
          <a:lstStyle/>
          <a:p>
            <a:pPr algn="ctr">
              <a:lnSpc>
                <a:spcPct val="100000"/>
              </a:lnSpc>
              <a:spcBef>
                <a:spcPct val="0"/>
              </a:spcBef>
              <a:buClrTx/>
              <a:buSzTx/>
              <a:buFontTx/>
              <a:buNone/>
            </a:pPr>
            <a:r>
              <a:rPr lang="en-US" sz="1600" b="0">
                <a:solidFill>
                  <a:srgbClr val="009999"/>
                </a:solidFill>
                <a:latin typeface="Times New Roman" pitchFamily="18" charset="0"/>
              </a:rPr>
              <a:t>ca. 50-150 </a:t>
            </a:r>
            <a:r>
              <a:rPr lang="en-US" sz="1600" b="0">
                <a:solidFill>
                  <a:srgbClr val="009999"/>
                </a:solidFill>
                <a:latin typeface="Symbol" pitchFamily="18" charset="2"/>
              </a:rPr>
              <a:t>m</a:t>
            </a:r>
            <a:r>
              <a:rPr lang="en-US" sz="1600" b="0">
                <a:solidFill>
                  <a:srgbClr val="009999"/>
                </a:solidFill>
                <a:latin typeface="Times New Roman" pitchFamily="18" charset="0"/>
              </a:rPr>
              <a:t>m</a:t>
            </a:r>
          </a:p>
        </p:txBody>
      </p:sp>
      <p:graphicFrame>
        <p:nvGraphicFramePr>
          <p:cNvPr id="1026" name="Object 14"/>
          <p:cNvGraphicFramePr>
            <a:graphicFrameLocks noChangeAspect="1"/>
          </p:cNvGraphicFramePr>
          <p:nvPr/>
        </p:nvGraphicFramePr>
        <p:xfrm>
          <a:off x="5645150" y="3605213"/>
          <a:ext cx="139700" cy="265112"/>
        </p:xfrm>
        <a:graphic>
          <a:graphicData uri="http://schemas.openxmlformats.org/presentationml/2006/ole">
            <mc:AlternateContent xmlns:mc="http://schemas.openxmlformats.org/markup-compatibility/2006">
              <mc:Choice xmlns:v="urn:schemas-microsoft-com:vml" Requires="v">
                <p:oleObj spid="_x0000_s172057" name="Equation" r:id="rId3" imgW="139680" imgH="266400" progId="Equation.3">
                  <p:embed/>
                </p:oleObj>
              </mc:Choice>
              <mc:Fallback>
                <p:oleObj name="Equation" r:id="rId3" imgW="139680" imgH="266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5150" y="3605213"/>
                        <a:ext cx="139700" cy="265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7" name="Freeform 17"/>
          <p:cNvSpPr>
            <a:spLocks/>
          </p:cNvSpPr>
          <p:nvPr/>
        </p:nvSpPr>
        <p:spPr bwMode="auto">
          <a:xfrm>
            <a:off x="4778375" y="2057400"/>
            <a:ext cx="180975" cy="665163"/>
          </a:xfrm>
          <a:custGeom>
            <a:avLst/>
            <a:gdLst>
              <a:gd name="T0" fmla="*/ 0 w 114"/>
              <a:gd name="T1" fmla="*/ 2147483647 h 419"/>
              <a:gd name="T2" fmla="*/ 2147483647 w 114"/>
              <a:gd name="T3" fmla="*/ 0 h 419"/>
              <a:gd name="T4" fmla="*/ 0 60000 65536"/>
              <a:gd name="T5" fmla="*/ 0 60000 65536"/>
              <a:gd name="T6" fmla="*/ 0 w 114"/>
              <a:gd name="T7" fmla="*/ 0 h 419"/>
              <a:gd name="T8" fmla="*/ 114 w 114"/>
              <a:gd name="T9" fmla="*/ 419 h 419"/>
            </a:gdLst>
            <a:ahLst/>
            <a:cxnLst>
              <a:cxn ang="T4">
                <a:pos x="T0" y="T1"/>
              </a:cxn>
              <a:cxn ang="T5">
                <a:pos x="T2" y="T3"/>
              </a:cxn>
            </a:cxnLst>
            <a:rect l="T6" t="T7" r="T8" b="T9"/>
            <a:pathLst>
              <a:path w="114" h="419">
                <a:moveTo>
                  <a:pt x="0" y="419"/>
                </a:moveTo>
                <a:lnTo>
                  <a:pt x="114" y="0"/>
                </a:lnTo>
              </a:path>
            </a:pathLst>
          </a:custGeom>
          <a:noFill/>
          <a:ln w="28575">
            <a:solidFill>
              <a:schemeClr val="tx1"/>
            </a:solidFill>
            <a:round/>
            <a:headEnd/>
            <a:tailEnd type="triangle" w="med" len="med"/>
          </a:ln>
        </p:spPr>
        <p:txBody>
          <a:bodyPr lIns="92075" tIns="46038" rIns="92075" bIns="46038" anchor="ctr">
            <a:spAutoFit/>
          </a:bodyPr>
          <a:lstStyle/>
          <a:p>
            <a:pPr eaLnBrk="1" hangingPunct="1">
              <a:lnSpc>
                <a:spcPct val="100000"/>
              </a:lnSpc>
              <a:spcBef>
                <a:spcPct val="0"/>
              </a:spcBef>
              <a:buClrTx/>
              <a:buSzTx/>
              <a:buFontTx/>
              <a:buNone/>
            </a:pPr>
            <a:endParaRPr lang="en-US" sz="1800" b="0">
              <a:solidFill>
                <a:srgbClr val="000000"/>
              </a:solidFill>
            </a:endParaRPr>
          </a:p>
        </p:txBody>
      </p:sp>
      <p:pic>
        <p:nvPicPr>
          <p:cNvPr id="1038" name="Picture 18"/>
          <p:cNvPicPr>
            <a:picLocks noChangeAspect="1" noChangeArrowheads="1"/>
          </p:cNvPicPr>
          <p:nvPr/>
        </p:nvPicPr>
        <p:blipFill>
          <a:blip r:embed="rId5" cstate="print"/>
          <a:srcRect/>
          <a:stretch>
            <a:fillRect/>
          </a:stretch>
        </p:blipFill>
        <p:spPr bwMode="auto">
          <a:xfrm>
            <a:off x="2971800" y="1676400"/>
            <a:ext cx="3657600" cy="2695575"/>
          </a:xfrm>
          <a:prstGeom prst="rect">
            <a:avLst/>
          </a:prstGeom>
          <a:noFill/>
          <a:ln w="9525">
            <a:noFill/>
            <a:miter lim="800000"/>
            <a:headEnd/>
            <a:tailEnd/>
          </a:ln>
        </p:spPr>
      </p:pic>
      <p:sp>
        <p:nvSpPr>
          <p:cNvPr id="1039" name="Text Box 20"/>
          <p:cNvSpPr txBox="1">
            <a:spLocks noChangeArrowheads="1"/>
          </p:cNvSpPr>
          <p:nvPr/>
        </p:nvSpPr>
        <p:spPr bwMode="auto">
          <a:xfrm>
            <a:off x="2667000" y="304800"/>
            <a:ext cx="2667000" cy="46196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2400">
                <a:solidFill>
                  <a:srgbClr val="FF0000"/>
                </a:solidFill>
              </a:rPr>
              <a:t>Silicon Detector</a:t>
            </a:r>
          </a:p>
        </p:txBody>
      </p:sp>
      <p:sp>
        <p:nvSpPr>
          <p:cNvPr id="1040" name="Rectangle 15"/>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200">
                <a:solidFill>
                  <a:srgbClr val="FF0000"/>
                </a:solidFill>
              </a:rPr>
              <a:t>Solid State Detectors</a:t>
            </a:r>
            <a:endParaRPr lang="en-US" sz="1200" b="0">
              <a:solidFill>
                <a:srgbClr val="FF0000"/>
              </a:solidFill>
            </a:endParaRPr>
          </a:p>
        </p:txBody>
      </p:sp>
      <p:sp>
        <p:nvSpPr>
          <p:cNvPr id="1041" name="Footer Placeholder 17"/>
          <p:cNvSpPr>
            <a:spLocks noGrp="1"/>
          </p:cNvSpPr>
          <p:nvPr>
            <p:ph type="ftr" sz="quarter" idx="11"/>
          </p:nvPr>
        </p:nvSpPr>
        <p:spPr>
          <a:noFill/>
        </p:spPr>
        <p:txBody>
          <a:bodyPr/>
          <a:lstStyle/>
          <a:p>
            <a:r>
              <a:rPr lang="en-US" smtClean="0">
                <a:solidFill>
                  <a:srgbClr val="000000"/>
                </a:solidFill>
              </a:rPr>
              <a:t>W. Riegler/CERN</a:t>
            </a:r>
          </a:p>
        </p:txBody>
      </p:sp>
      <p:sp>
        <p:nvSpPr>
          <p:cNvPr id="1042" name="Slide Number Placeholder 16"/>
          <p:cNvSpPr>
            <a:spLocks noGrp="1"/>
          </p:cNvSpPr>
          <p:nvPr>
            <p:ph type="sldNum" sz="quarter" idx="12"/>
          </p:nvPr>
        </p:nvSpPr>
        <p:spPr>
          <a:noFill/>
        </p:spPr>
        <p:txBody>
          <a:bodyPr/>
          <a:lstStyle/>
          <a:p>
            <a:fld id="{3DBCB65F-51F1-4434-94DC-241E744CAB84}" type="slidenum">
              <a:rPr lang="en-US" smtClean="0">
                <a:solidFill>
                  <a:srgbClr val="000000"/>
                </a:solidFill>
              </a:rPr>
              <a:pPr/>
              <a:t>51</a:t>
            </a:fld>
            <a:endParaRPr lang="en-US" smtClean="0">
              <a:solidFill>
                <a:srgbClr val="000000"/>
              </a:solidFill>
            </a:endParaRPr>
          </a:p>
        </p:txBody>
      </p:sp>
      <p:sp>
        <p:nvSpPr>
          <p:cNvPr id="19" name="TextBox 18"/>
          <p:cNvSpPr txBox="1"/>
          <p:nvPr/>
        </p:nvSpPr>
        <p:spPr>
          <a:xfrm>
            <a:off x="304800" y="1905000"/>
            <a:ext cx="2590800" cy="369888"/>
          </a:xfrm>
          <a:prstGeom prst="rect">
            <a:avLst/>
          </a:prstGeom>
          <a:solidFill>
            <a:schemeClr val="accent6"/>
          </a:solidFill>
        </p:spPr>
        <p:txBody>
          <a:bodyPr>
            <a:spAutoFit/>
          </a:bodyPr>
          <a:lstStyle/>
          <a:p>
            <a:pPr eaLnBrk="1" hangingPunct="1">
              <a:lnSpc>
                <a:spcPct val="100000"/>
              </a:lnSpc>
              <a:spcBef>
                <a:spcPct val="0"/>
              </a:spcBef>
              <a:buClrTx/>
              <a:buSzTx/>
              <a:buFontTx/>
              <a:buNone/>
              <a:defRPr/>
            </a:pPr>
            <a:r>
              <a:rPr lang="en-US" sz="1800" dirty="0">
                <a:solidFill>
                  <a:srgbClr val="FFFF00"/>
                </a:solidFill>
                <a:latin typeface="Arial" charset="0"/>
              </a:rPr>
              <a:t>Fully depleted zone</a:t>
            </a:r>
          </a:p>
        </p:txBody>
      </p:sp>
      <p:cxnSp>
        <p:nvCxnSpPr>
          <p:cNvPr id="21" name="Straight Arrow Connector 20"/>
          <p:cNvCxnSpPr/>
          <p:nvPr/>
        </p:nvCxnSpPr>
        <p:spPr>
          <a:xfrm>
            <a:off x="2057400" y="2438400"/>
            <a:ext cx="1600200" cy="685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45" name="Rectangle 23"/>
          <p:cNvSpPr>
            <a:spLocks noChangeArrowheads="1"/>
          </p:cNvSpPr>
          <p:nvPr/>
        </p:nvSpPr>
        <p:spPr bwMode="auto">
          <a:xfrm>
            <a:off x="1447800" y="4800600"/>
            <a:ext cx="6781800" cy="984250"/>
          </a:xfrm>
          <a:prstGeom prst="rect">
            <a:avLst/>
          </a:prstGeom>
          <a:noFill/>
          <a:ln w="9525">
            <a:noFill/>
            <a:miter lim="800000"/>
            <a:headEnd/>
            <a:tailEnd/>
          </a:ln>
        </p:spPr>
        <p:txBody>
          <a:bodyPr>
            <a:spAutoFit/>
          </a:bodyPr>
          <a:lstStyle/>
          <a:p>
            <a:pPr marL="609600" indent="-609600" eaLnBrk="1" hangingPunct="1">
              <a:spcBef>
                <a:spcPct val="20000"/>
              </a:spcBef>
              <a:buClrTx/>
              <a:buSzTx/>
              <a:buFontTx/>
              <a:buNone/>
            </a:pPr>
            <a:r>
              <a:rPr lang="de-DE" sz="1800">
                <a:solidFill>
                  <a:srgbClr val="009900"/>
                </a:solidFill>
                <a:cs typeface="Times New Roman" pitchFamily="18" charset="0"/>
              </a:rPr>
              <a:t>N (e-h) = 11 000/100μm</a:t>
            </a:r>
          </a:p>
          <a:p>
            <a:pPr marL="609600" indent="-609600" eaLnBrk="1" hangingPunct="1">
              <a:spcBef>
                <a:spcPct val="20000"/>
              </a:spcBef>
              <a:buClrTx/>
              <a:buSzTx/>
              <a:buFontTx/>
              <a:buNone/>
            </a:pPr>
            <a:r>
              <a:rPr lang="de-DE" sz="1800">
                <a:solidFill>
                  <a:srgbClr val="333399"/>
                </a:solidFill>
                <a:cs typeface="Times New Roman" pitchFamily="18" charset="0"/>
              </a:rPr>
              <a:t>Position Resolution down to ~ 5μm !</a:t>
            </a:r>
          </a:p>
          <a:p>
            <a:pPr marL="609600" indent="-609600" eaLnBrk="1" hangingPunct="1">
              <a:spcBef>
                <a:spcPct val="20000"/>
              </a:spcBef>
              <a:buClrTx/>
              <a:buSzTx/>
              <a:buFontTx/>
              <a:buNone/>
            </a:pPr>
            <a:r>
              <a:rPr lang="de-DE" sz="2000" b="0">
                <a:solidFill>
                  <a:srgbClr val="000000"/>
                </a:solidFill>
                <a:cs typeface="Times New Roman" pitchFamily="18" charset="0"/>
              </a:rPr>
              <a:t>                                                        </a:t>
            </a:r>
          </a:p>
        </p:txBody>
      </p:sp>
    </p:spTree>
    <p:extLst>
      <p:ext uri="{BB962C8B-B14F-4D97-AF65-F5344CB8AC3E}">
        <p14:creationId xmlns:p14="http://schemas.microsoft.com/office/powerpoint/2010/main" val="230893574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r="23993" b="1633"/>
          <a:stretch>
            <a:fillRect/>
          </a:stretch>
        </p:blipFill>
        <p:spPr bwMode="auto">
          <a:xfrm>
            <a:off x="0" y="2209800"/>
            <a:ext cx="3886200" cy="3886200"/>
          </a:xfrm>
          <a:prstGeom prst="rect">
            <a:avLst/>
          </a:prstGeom>
          <a:noFill/>
          <a:ln w="9525">
            <a:noFill/>
            <a:miter lim="800000"/>
            <a:headEnd/>
            <a:tailEnd/>
          </a:ln>
        </p:spPr>
      </p:pic>
      <p:sp>
        <p:nvSpPr>
          <p:cNvPr id="21507" name="Rectangle 3"/>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200">
                <a:solidFill>
                  <a:srgbClr val="FF0000"/>
                </a:solidFill>
              </a:rPr>
              <a:t>Solid State Detectors</a:t>
            </a:r>
            <a:endParaRPr lang="en-US" sz="1200" b="0">
              <a:solidFill>
                <a:srgbClr val="FF0000"/>
              </a:solidFill>
            </a:endParaRPr>
          </a:p>
        </p:txBody>
      </p:sp>
      <p:sp>
        <p:nvSpPr>
          <p:cNvPr id="21508" name="Footer Placeholder 5"/>
          <p:cNvSpPr>
            <a:spLocks noGrp="1"/>
          </p:cNvSpPr>
          <p:nvPr>
            <p:ph type="ftr" sz="quarter" idx="11"/>
          </p:nvPr>
        </p:nvSpPr>
        <p:spPr>
          <a:noFill/>
        </p:spPr>
        <p:txBody>
          <a:bodyPr/>
          <a:lstStyle/>
          <a:p>
            <a:r>
              <a:rPr lang="en-US" smtClean="0">
                <a:solidFill>
                  <a:srgbClr val="000000"/>
                </a:solidFill>
              </a:rPr>
              <a:t>W. Riegler/CERN</a:t>
            </a:r>
          </a:p>
        </p:txBody>
      </p:sp>
      <p:sp>
        <p:nvSpPr>
          <p:cNvPr id="21509" name="Slide Number Placeholder 4"/>
          <p:cNvSpPr>
            <a:spLocks noGrp="1"/>
          </p:cNvSpPr>
          <p:nvPr>
            <p:ph type="sldNum" sz="quarter" idx="12"/>
          </p:nvPr>
        </p:nvSpPr>
        <p:spPr>
          <a:noFill/>
        </p:spPr>
        <p:txBody>
          <a:bodyPr/>
          <a:lstStyle/>
          <a:p>
            <a:fld id="{FC3B51C0-303D-413E-A7A4-D3AE9CF8633C}" type="slidenum">
              <a:rPr lang="en-US" smtClean="0">
                <a:solidFill>
                  <a:srgbClr val="000000"/>
                </a:solidFill>
              </a:rPr>
              <a:pPr/>
              <a:t>52</a:t>
            </a:fld>
            <a:endParaRPr lang="en-US" smtClean="0">
              <a:solidFill>
                <a:srgbClr val="000000"/>
              </a:solidFill>
            </a:endParaRPr>
          </a:p>
        </p:txBody>
      </p:sp>
      <p:sp>
        <p:nvSpPr>
          <p:cNvPr id="21510" name="Text Box 20"/>
          <p:cNvSpPr txBox="1">
            <a:spLocks noChangeArrowheads="1"/>
          </p:cNvSpPr>
          <p:nvPr/>
        </p:nvSpPr>
        <p:spPr bwMode="auto">
          <a:xfrm>
            <a:off x="2667000" y="228600"/>
            <a:ext cx="2667000" cy="46196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2400">
                <a:solidFill>
                  <a:srgbClr val="FF0000"/>
                </a:solidFill>
              </a:rPr>
              <a:t>Silicon Detector</a:t>
            </a:r>
          </a:p>
        </p:txBody>
      </p:sp>
      <p:sp>
        <p:nvSpPr>
          <p:cNvPr id="10" name="TextBox 9"/>
          <p:cNvSpPr txBox="1"/>
          <p:nvPr/>
        </p:nvSpPr>
        <p:spPr>
          <a:xfrm>
            <a:off x="533400" y="838200"/>
            <a:ext cx="5373688" cy="1754188"/>
          </a:xfrm>
          <a:prstGeom prst="rect">
            <a:avLst/>
          </a:prstGeom>
          <a:noFill/>
        </p:spPr>
        <p:txBody>
          <a:bodyPr wrap="none">
            <a:spAutoFit/>
          </a:bodyPr>
          <a:lstStyle/>
          <a:p>
            <a:pPr eaLnBrk="1" hangingPunct="1">
              <a:lnSpc>
                <a:spcPct val="100000"/>
              </a:lnSpc>
              <a:spcBef>
                <a:spcPct val="0"/>
              </a:spcBef>
              <a:buClrTx/>
              <a:buSzTx/>
              <a:buFontTx/>
              <a:buNone/>
              <a:defRPr/>
            </a:pPr>
            <a:r>
              <a:rPr lang="en-US" sz="1800" dirty="0">
                <a:solidFill>
                  <a:srgbClr val="009900"/>
                </a:solidFill>
                <a:latin typeface="Arial" charset="0"/>
              </a:rPr>
              <a:t>Every electrode is connected to an amplifier </a:t>
            </a:r>
            <a:r>
              <a:rPr lang="en-US" sz="1800" dirty="0">
                <a:solidFill>
                  <a:srgbClr val="009900"/>
                </a:solidFill>
                <a:latin typeface="Arial" charset="0"/>
                <a:sym typeface="Wingdings" pitchFamily="2" charset="2"/>
              </a:rPr>
              <a:t></a:t>
            </a:r>
            <a:r>
              <a:rPr lang="en-US" sz="1800" dirty="0">
                <a:solidFill>
                  <a:srgbClr val="009900"/>
                </a:solidFill>
                <a:latin typeface="Arial" charset="0"/>
              </a:rPr>
              <a:t> </a:t>
            </a:r>
          </a:p>
          <a:p>
            <a:pPr eaLnBrk="1" hangingPunct="1">
              <a:lnSpc>
                <a:spcPct val="100000"/>
              </a:lnSpc>
              <a:spcBef>
                <a:spcPct val="0"/>
              </a:spcBef>
              <a:buClrTx/>
              <a:buSzTx/>
              <a:buFontTx/>
              <a:buNone/>
              <a:defRPr/>
            </a:pPr>
            <a:r>
              <a:rPr lang="en-US" sz="1800" dirty="0">
                <a:solidFill>
                  <a:srgbClr val="009900"/>
                </a:solidFill>
                <a:latin typeface="Arial" charset="0"/>
              </a:rPr>
              <a:t>Highly integrated readout electronics.</a:t>
            </a:r>
          </a:p>
          <a:p>
            <a:pPr eaLnBrk="1" hangingPunct="1">
              <a:lnSpc>
                <a:spcPct val="100000"/>
              </a:lnSpc>
              <a:spcBef>
                <a:spcPct val="0"/>
              </a:spcBef>
              <a:buClrTx/>
              <a:buSzTx/>
              <a:buFontTx/>
              <a:buNone/>
              <a:defRPr/>
            </a:pPr>
            <a:endParaRPr lang="en-US" sz="1800" dirty="0">
              <a:solidFill>
                <a:srgbClr val="009900"/>
              </a:solidFill>
              <a:latin typeface="Arial" charset="0"/>
            </a:endParaRPr>
          </a:p>
          <a:p>
            <a:pPr eaLnBrk="1" hangingPunct="1">
              <a:lnSpc>
                <a:spcPct val="100000"/>
              </a:lnSpc>
              <a:spcBef>
                <a:spcPct val="0"/>
              </a:spcBef>
              <a:buClrTx/>
              <a:buSzTx/>
              <a:buFontTx/>
              <a:buNone/>
              <a:defRPr/>
            </a:pPr>
            <a:r>
              <a:rPr lang="en-US" sz="1800" dirty="0">
                <a:solidFill>
                  <a:srgbClr val="2D2D8A"/>
                </a:solidFill>
                <a:latin typeface="Arial" charset="0"/>
              </a:rPr>
              <a:t>Two dimensional readout is possible.</a:t>
            </a:r>
          </a:p>
          <a:p>
            <a:pPr eaLnBrk="1" hangingPunct="1">
              <a:lnSpc>
                <a:spcPct val="100000"/>
              </a:lnSpc>
              <a:spcBef>
                <a:spcPct val="0"/>
              </a:spcBef>
              <a:buClrTx/>
              <a:buSzTx/>
              <a:buFontTx/>
              <a:buNone/>
              <a:defRPr/>
            </a:pPr>
            <a:endParaRPr lang="en-US" sz="1800" dirty="0">
              <a:solidFill>
                <a:srgbClr val="009900"/>
              </a:solidFill>
              <a:latin typeface="Arial" charset="0"/>
            </a:endParaRPr>
          </a:p>
          <a:p>
            <a:pPr eaLnBrk="1" hangingPunct="1">
              <a:lnSpc>
                <a:spcPct val="100000"/>
              </a:lnSpc>
              <a:spcBef>
                <a:spcPct val="0"/>
              </a:spcBef>
              <a:buClrTx/>
              <a:buSzTx/>
              <a:buFontTx/>
              <a:buNone/>
              <a:defRPr/>
            </a:pPr>
            <a:endParaRPr lang="en-US" sz="1800" dirty="0">
              <a:solidFill>
                <a:srgbClr val="009900"/>
              </a:solidFill>
              <a:latin typeface="Arial" charset="0"/>
            </a:endParaRPr>
          </a:p>
        </p:txBody>
      </p:sp>
      <p:sp>
        <p:nvSpPr>
          <p:cNvPr id="8" name="Text Box 4"/>
          <p:cNvSpPr txBox="1">
            <a:spLocks noChangeArrowheads="1"/>
          </p:cNvSpPr>
          <p:nvPr/>
        </p:nvSpPr>
        <p:spPr bwMode="auto">
          <a:xfrm>
            <a:off x="4191000" y="2743200"/>
            <a:ext cx="4038600" cy="369888"/>
          </a:xfrm>
          <a:prstGeom prst="rect">
            <a:avLst/>
          </a:prstGeom>
          <a:noFill/>
          <a:ln w="9525">
            <a:noFill/>
            <a:miter lim="800000"/>
            <a:headEnd/>
            <a:tailEnd/>
          </a:ln>
        </p:spPr>
        <p:txBody>
          <a:bodyPr>
            <a:spAutoFit/>
          </a:bodyPr>
          <a:lstStyle/>
          <a:p>
            <a:pPr algn="ctr" eaLnBrk="1" hangingPunct="1">
              <a:lnSpc>
                <a:spcPct val="100000"/>
              </a:lnSpc>
              <a:spcBef>
                <a:spcPct val="0"/>
              </a:spcBef>
              <a:buClrTx/>
              <a:buSzTx/>
              <a:buFontTx/>
              <a:buNone/>
              <a:defRPr/>
            </a:pPr>
            <a:r>
              <a:rPr lang="en-US" sz="1800" dirty="0">
                <a:solidFill>
                  <a:srgbClr val="002060"/>
                </a:solidFill>
                <a:latin typeface="Arial"/>
              </a:rPr>
              <a:t>CMS Outer Barrel Module</a:t>
            </a:r>
          </a:p>
        </p:txBody>
      </p:sp>
      <p:pic>
        <p:nvPicPr>
          <p:cNvPr id="21513" name="Picture 6" descr="g_modbare"/>
          <p:cNvPicPr>
            <a:picLocks noChangeAspect="1" noChangeArrowheads="1"/>
          </p:cNvPicPr>
          <p:nvPr/>
        </p:nvPicPr>
        <p:blipFill>
          <a:blip r:embed="rId3" cstate="print"/>
          <a:srcRect/>
          <a:stretch>
            <a:fillRect/>
          </a:stretch>
        </p:blipFill>
        <p:spPr bwMode="auto">
          <a:xfrm>
            <a:off x="3733800" y="3200400"/>
            <a:ext cx="5105400" cy="2676525"/>
          </a:xfrm>
          <a:prstGeom prst="rect">
            <a:avLst/>
          </a:prstGeom>
          <a:noFill/>
          <a:ln w="9525">
            <a:noFill/>
            <a:miter lim="800000"/>
            <a:headEnd/>
            <a:tailEnd/>
          </a:ln>
        </p:spPr>
      </p:pic>
    </p:spTree>
    <p:extLst>
      <p:ext uri="{BB962C8B-B14F-4D97-AF65-F5344CB8AC3E}">
        <p14:creationId xmlns:p14="http://schemas.microsoft.com/office/powerpoint/2010/main" val="13921208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1"/>
          <p:cNvSpPr>
            <a:spLocks noGrp="1"/>
          </p:cNvSpPr>
          <p:nvPr>
            <p:ph type="ftr" sz="quarter" idx="11"/>
          </p:nvPr>
        </p:nvSpPr>
        <p:spPr>
          <a:noFill/>
        </p:spPr>
        <p:txBody>
          <a:bodyPr/>
          <a:lstStyle/>
          <a:p>
            <a:r>
              <a:rPr lang="en-US" smtClean="0">
                <a:solidFill>
                  <a:srgbClr val="000000"/>
                </a:solidFill>
              </a:rPr>
              <a:t>W. Riegler/CERN</a:t>
            </a:r>
          </a:p>
        </p:txBody>
      </p:sp>
      <p:sp>
        <p:nvSpPr>
          <p:cNvPr id="22531" name="Slide Number Placeholder 2"/>
          <p:cNvSpPr>
            <a:spLocks noGrp="1"/>
          </p:cNvSpPr>
          <p:nvPr>
            <p:ph type="sldNum" sz="quarter" idx="12"/>
          </p:nvPr>
        </p:nvSpPr>
        <p:spPr>
          <a:noFill/>
        </p:spPr>
        <p:txBody>
          <a:bodyPr/>
          <a:lstStyle/>
          <a:p>
            <a:fld id="{CF091317-3543-4327-B9A9-02311BC28CC3}" type="slidenum">
              <a:rPr lang="en-US" smtClean="0">
                <a:solidFill>
                  <a:srgbClr val="000000"/>
                </a:solidFill>
              </a:rPr>
              <a:pPr/>
              <a:t>53</a:t>
            </a:fld>
            <a:endParaRPr lang="en-US" smtClean="0">
              <a:solidFill>
                <a:srgbClr val="000000"/>
              </a:solidFill>
            </a:endParaRPr>
          </a:p>
        </p:txBody>
      </p:sp>
      <p:pic>
        <p:nvPicPr>
          <p:cNvPr id="22532" name="Picture 2"/>
          <p:cNvPicPr>
            <a:picLocks noChangeAspect="1" noChangeArrowheads="1"/>
          </p:cNvPicPr>
          <p:nvPr/>
        </p:nvPicPr>
        <p:blipFill>
          <a:blip r:embed="rId2" cstate="print"/>
          <a:srcRect/>
          <a:stretch>
            <a:fillRect/>
          </a:stretch>
        </p:blipFill>
        <p:spPr bwMode="auto">
          <a:xfrm>
            <a:off x="0" y="0"/>
            <a:ext cx="9144000" cy="6846888"/>
          </a:xfrm>
          <a:prstGeom prst="rect">
            <a:avLst/>
          </a:prstGeom>
          <a:noFill/>
          <a:ln w="9525">
            <a:noFill/>
            <a:miter lim="800000"/>
            <a:headEnd/>
            <a:tailEnd/>
          </a:ln>
        </p:spPr>
      </p:pic>
    </p:spTree>
    <p:extLst>
      <p:ext uri="{BB962C8B-B14F-4D97-AF65-F5344CB8AC3E}">
        <p14:creationId xmlns:p14="http://schemas.microsoft.com/office/powerpoint/2010/main" val="3515182560"/>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1"/>
          <p:cNvSpPr>
            <a:spLocks noGrp="1"/>
          </p:cNvSpPr>
          <p:nvPr>
            <p:ph type="ftr" sz="quarter" idx="11"/>
          </p:nvPr>
        </p:nvSpPr>
        <p:spPr>
          <a:noFill/>
        </p:spPr>
        <p:txBody>
          <a:bodyPr/>
          <a:lstStyle/>
          <a:p>
            <a:r>
              <a:rPr lang="en-US" smtClean="0">
                <a:solidFill>
                  <a:srgbClr val="000000"/>
                </a:solidFill>
              </a:rPr>
              <a:t>W. Riegler/CERN</a:t>
            </a:r>
          </a:p>
        </p:txBody>
      </p:sp>
      <p:sp>
        <p:nvSpPr>
          <p:cNvPr id="23555" name="Slide Number Placeholder 2"/>
          <p:cNvSpPr>
            <a:spLocks noGrp="1"/>
          </p:cNvSpPr>
          <p:nvPr>
            <p:ph type="sldNum" sz="quarter" idx="12"/>
          </p:nvPr>
        </p:nvSpPr>
        <p:spPr>
          <a:noFill/>
        </p:spPr>
        <p:txBody>
          <a:bodyPr/>
          <a:lstStyle/>
          <a:p>
            <a:fld id="{947F8986-6DFD-4444-8350-9D9F25EB6586}" type="slidenum">
              <a:rPr lang="en-US" smtClean="0">
                <a:solidFill>
                  <a:srgbClr val="000000"/>
                </a:solidFill>
              </a:rPr>
              <a:pPr/>
              <a:t>54</a:t>
            </a:fld>
            <a:endParaRPr lang="en-US" smtClean="0">
              <a:solidFill>
                <a:srgbClr val="000000"/>
              </a:solidFill>
            </a:endParaRPr>
          </a:p>
        </p:txBody>
      </p:sp>
      <p:pic>
        <p:nvPicPr>
          <p:cNvPr id="23556" name="Picture 2" descr="http://sundh99.cern.ch/cgi-bin/jpeg.getimg.sh?i=/archive/electronic/cern/others/PHO/photo-cms/oreach//oreach-2005-006_01.jpg&amp;s="/>
          <p:cNvPicPr>
            <a:picLocks noChangeAspect="1" noChangeArrowheads="1"/>
          </p:cNvPicPr>
          <p:nvPr/>
        </p:nvPicPr>
        <p:blipFill>
          <a:blip r:embed="rId2" cstate="print"/>
          <a:srcRect/>
          <a:stretch>
            <a:fillRect/>
          </a:stretch>
        </p:blipFill>
        <p:spPr bwMode="auto">
          <a:xfrm>
            <a:off x="152400" y="914400"/>
            <a:ext cx="4648200" cy="3478213"/>
          </a:xfrm>
          <a:prstGeom prst="rect">
            <a:avLst/>
          </a:prstGeom>
          <a:noFill/>
          <a:ln w="9525">
            <a:noFill/>
            <a:miter lim="800000"/>
            <a:headEnd/>
            <a:tailEnd/>
          </a:ln>
        </p:spPr>
      </p:pic>
      <p:pic>
        <p:nvPicPr>
          <p:cNvPr id="23557" name="Picture 6" descr="http://sundh99.cern.ch/cgi-bin/jpeg.getimg.sh?i=/archive/electronic/cern/others/PHO/photo-ex/0610026_01.jpg&amp;s="/>
          <p:cNvPicPr>
            <a:picLocks noChangeAspect="1" noChangeArrowheads="1"/>
          </p:cNvPicPr>
          <p:nvPr/>
        </p:nvPicPr>
        <p:blipFill>
          <a:blip r:embed="rId3" cstate="print"/>
          <a:srcRect/>
          <a:stretch>
            <a:fillRect/>
          </a:stretch>
        </p:blipFill>
        <p:spPr bwMode="auto">
          <a:xfrm>
            <a:off x="3733800" y="3201988"/>
            <a:ext cx="5132388" cy="3436937"/>
          </a:xfrm>
          <a:prstGeom prst="rect">
            <a:avLst/>
          </a:prstGeom>
          <a:noFill/>
          <a:ln w="9525">
            <a:noFill/>
            <a:miter lim="800000"/>
            <a:headEnd/>
            <a:tailEnd/>
          </a:ln>
        </p:spPr>
      </p:pic>
      <p:sp>
        <p:nvSpPr>
          <p:cNvPr id="7" name="Text Box 4"/>
          <p:cNvSpPr txBox="1">
            <a:spLocks noChangeArrowheads="1"/>
          </p:cNvSpPr>
          <p:nvPr/>
        </p:nvSpPr>
        <p:spPr bwMode="auto">
          <a:xfrm>
            <a:off x="3124200" y="152400"/>
            <a:ext cx="2051050" cy="461963"/>
          </a:xfrm>
          <a:prstGeom prst="rect">
            <a:avLst/>
          </a:prstGeom>
          <a:noFill/>
          <a:ln w="9525">
            <a:noFill/>
            <a:miter lim="800000"/>
            <a:headEnd/>
            <a:tailEnd/>
          </a:ln>
        </p:spPr>
        <p:txBody>
          <a:bodyPr wrap="none">
            <a:spAutoFit/>
          </a:bodyPr>
          <a:lstStyle/>
          <a:p>
            <a:pPr algn="ctr" eaLnBrk="1" hangingPunct="1">
              <a:lnSpc>
                <a:spcPct val="100000"/>
              </a:lnSpc>
              <a:spcBef>
                <a:spcPct val="0"/>
              </a:spcBef>
              <a:buClrTx/>
              <a:buSzTx/>
              <a:buFontTx/>
              <a:buNone/>
              <a:defRPr/>
            </a:pPr>
            <a:r>
              <a:rPr lang="en-US" sz="2400" dirty="0">
                <a:solidFill>
                  <a:srgbClr val="FF0000"/>
                </a:solidFill>
                <a:latin typeface="Arial"/>
              </a:rPr>
              <a:t>CMS Tracker</a:t>
            </a:r>
          </a:p>
        </p:txBody>
      </p:sp>
    </p:spTree>
    <p:extLst>
      <p:ext uri="{BB962C8B-B14F-4D97-AF65-F5344CB8AC3E}">
        <p14:creationId xmlns:p14="http://schemas.microsoft.com/office/powerpoint/2010/main" val="42830315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533400" y="304800"/>
            <a:ext cx="7772400" cy="533400"/>
          </a:xfrm>
          <a:prstGeom prst="rect">
            <a:avLst/>
          </a:prstGeom>
          <a:noFill/>
          <a:ln w="9525">
            <a:noFill/>
            <a:miter lim="800000"/>
            <a:headEnd/>
            <a:tailEnd/>
          </a:ln>
        </p:spPr>
        <p:txBody>
          <a:bodyPr anchor="ctr"/>
          <a:lstStyle/>
          <a:p>
            <a:pPr algn="ctr" eaLnBrk="1" hangingPunct="1">
              <a:lnSpc>
                <a:spcPct val="100000"/>
              </a:lnSpc>
              <a:spcBef>
                <a:spcPct val="0"/>
              </a:spcBef>
              <a:buClrTx/>
              <a:buSzTx/>
              <a:buFontTx/>
              <a:buNone/>
            </a:pPr>
            <a:r>
              <a:rPr lang="en-US" sz="2400">
                <a:solidFill>
                  <a:srgbClr val="FF0000"/>
                </a:solidFill>
              </a:rPr>
              <a:t>Pixel-Detectors</a:t>
            </a:r>
          </a:p>
        </p:txBody>
      </p:sp>
      <p:sp>
        <p:nvSpPr>
          <p:cNvPr id="26627" name="Rectangle 3"/>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200">
                <a:solidFill>
                  <a:srgbClr val="FF0000"/>
                </a:solidFill>
              </a:rPr>
              <a:t>Solid State Detectors</a:t>
            </a:r>
            <a:endParaRPr lang="en-US" sz="1200" b="0">
              <a:solidFill>
                <a:srgbClr val="FF0000"/>
              </a:solidFill>
            </a:endParaRPr>
          </a:p>
        </p:txBody>
      </p:sp>
      <p:sp>
        <p:nvSpPr>
          <p:cNvPr id="26628" name="Footer Placeholder 5"/>
          <p:cNvSpPr>
            <a:spLocks noGrp="1"/>
          </p:cNvSpPr>
          <p:nvPr>
            <p:ph type="ftr" sz="quarter" idx="11"/>
          </p:nvPr>
        </p:nvSpPr>
        <p:spPr>
          <a:noFill/>
        </p:spPr>
        <p:txBody>
          <a:bodyPr/>
          <a:lstStyle/>
          <a:p>
            <a:r>
              <a:rPr lang="en-US" smtClean="0">
                <a:solidFill>
                  <a:srgbClr val="000000"/>
                </a:solidFill>
              </a:rPr>
              <a:t>W. Riegler/CERN</a:t>
            </a:r>
          </a:p>
        </p:txBody>
      </p:sp>
      <p:sp>
        <p:nvSpPr>
          <p:cNvPr id="26629" name="Slide Number Placeholder 4"/>
          <p:cNvSpPr>
            <a:spLocks noGrp="1"/>
          </p:cNvSpPr>
          <p:nvPr>
            <p:ph type="sldNum" sz="quarter" idx="12"/>
          </p:nvPr>
        </p:nvSpPr>
        <p:spPr>
          <a:noFill/>
        </p:spPr>
        <p:txBody>
          <a:bodyPr/>
          <a:lstStyle/>
          <a:p>
            <a:fld id="{6B050C67-4D14-4229-8694-9A8BDCA8299C}" type="slidenum">
              <a:rPr lang="en-US" smtClean="0">
                <a:solidFill>
                  <a:srgbClr val="000000"/>
                </a:solidFill>
              </a:rPr>
              <a:pPr/>
              <a:t>55</a:t>
            </a:fld>
            <a:endParaRPr lang="en-US" smtClean="0">
              <a:solidFill>
                <a:srgbClr val="000000"/>
              </a:solidFill>
            </a:endParaRPr>
          </a:p>
        </p:txBody>
      </p:sp>
      <p:sp>
        <p:nvSpPr>
          <p:cNvPr id="7" name="TextBox 6"/>
          <p:cNvSpPr txBox="1"/>
          <p:nvPr/>
        </p:nvSpPr>
        <p:spPr>
          <a:xfrm>
            <a:off x="304800" y="1371600"/>
            <a:ext cx="5410200" cy="4708525"/>
          </a:xfrm>
          <a:prstGeom prst="rect">
            <a:avLst/>
          </a:prstGeom>
          <a:noFill/>
        </p:spPr>
        <p:txBody>
          <a:bodyPr>
            <a:spAutoFit/>
          </a:bodyPr>
          <a:lstStyle/>
          <a:p>
            <a:pPr eaLnBrk="1" hangingPunct="1">
              <a:lnSpc>
                <a:spcPct val="100000"/>
              </a:lnSpc>
              <a:spcBef>
                <a:spcPct val="0"/>
              </a:spcBef>
              <a:buClrTx/>
              <a:buSzTx/>
              <a:buFontTx/>
              <a:buNone/>
              <a:defRPr/>
            </a:pPr>
            <a:r>
              <a:rPr lang="en-US" sz="1800" dirty="0">
                <a:solidFill>
                  <a:srgbClr val="2D2D8A"/>
                </a:solidFill>
                <a:latin typeface="Arial" charset="0"/>
              </a:rPr>
              <a:t>Problem:</a:t>
            </a:r>
            <a:r>
              <a:rPr lang="en-US" sz="1800" dirty="0">
                <a:solidFill>
                  <a:srgbClr val="000000"/>
                </a:solidFill>
                <a:latin typeface="Arial" charset="0"/>
              </a:rPr>
              <a:t> </a:t>
            </a:r>
          </a:p>
          <a:p>
            <a:pPr eaLnBrk="1" hangingPunct="1">
              <a:lnSpc>
                <a:spcPct val="100000"/>
              </a:lnSpc>
              <a:spcBef>
                <a:spcPct val="0"/>
              </a:spcBef>
              <a:buClrTx/>
              <a:buSzTx/>
              <a:buFontTx/>
              <a:buNone/>
              <a:defRPr/>
            </a:pPr>
            <a:r>
              <a:rPr lang="en-US" sz="1800" dirty="0">
                <a:solidFill>
                  <a:srgbClr val="009900"/>
                </a:solidFill>
                <a:latin typeface="Arial" charset="0"/>
              </a:rPr>
              <a:t>2-dimensional readout of strip detectors results in ‘Ghost Tracks’ at high particle multiplicities i.e. many particles at the same time.</a:t>
            </a:r>
          </a:p>
          <a:p>
            <a:pPr eaLnBrk="1" hangingPunct="1">
              <a:lnSpc>
                <a:spcPct val="100000"/>
              </a:lnSpc>
              <a:spcBef>
                <a:spcPct val="0"/>
              </a:spcBef>
              <a:buClrTx/>
              <a:buSzTx/>
              <a:buFontTx/>
              <a:buNone/>
              <a:defRPr/>
            </a:pPr>
            <a:endParaRPr lang="en-US" sz="1800" dirty="0">
              <a:solidFill>
                <a:srgbClr val="009900"/>
              </a:solidFill>
              <a:latin typeface="Arial" charset="0"/>
            </a:endParaRPr>
          </a:p>
          <a:p>
            <a:pPr eaLnBrk="1" hangingPunct="1">
              <a:lnSpc>
                <a:spcPct val="100000"/>
              </a:lnSpc>
              <a:spcBef>
                <a:spcPct val="0"/>
              </a:spcBef>
              <a:buClrTx/>
              <a:buSzTx/>
              <a:buFontTx/>
              <a:buNone/>
              <a:defRPr/>
            </a:pPr>
            <a:r>
              <a:rPr lang="en-US" sz="1800" dirty="0">
                <a:solidFill>
                  <a:srgbClr val="2D2D8A"/>
                </a:solidFill>
                <a:latin typeface="Arial" charset="0"/>
              </a:rPr>
              <a:t>Solution: </a:t>
            </a:r>
          </a:p>
          <a:p>
            <a:pPr eaLnBrk="1" hangingPunct="1">
              <a:lnSpc>
                <a:spcPct val="100000"/>
              </a:lnSpc>
              <a:spcBef>
                <a:spcPct val="0"/>
              </a:spcBef>
              <a:buClrTx/>
              <a:buSzTx/>
              <a:buFontTx/>
              <a:buNone/>
              <a:defRPr/>
            </a:pPr>
            <a:r>
              <a:rPr lang="en-US" sz="1800" dirty="0">
                <a:solidFill>
                  <a:srgbClr val="009900"/>
                </a:solidFill>
                <a:latin typeface="Arial" charset="0"/>
              </a:rPr>
              <a:t>Si detectors with 2 dimensional ‘chessboard’ readout. Typical size </a:t>
            </a:r>
            <a:r>
              <a:rPr lang="de-DE" sz="1800" dirty="0">
                <a:solidFill>
                  <a:srgbClr val="009900"/>
                </a:solidFill>
                <a:latin typeface="Arial" charset="0"/>
                <a:cs typeface="Times New Roman" pitchFamily="18" charset="0"/>
                <a:sym typeface="Symbol" pitchFamily="18" charset="2"/>
              </a:rPr>
              <a:t>50 x 200 μm.</a:t>
            </a:r>
          </a:p>
          <a:p>
            <a:pPr eaLnBrk="1" hangingPunct="1">
              <a:lnSpc>
                <a:spcPct val="100000"/>
              </a:lnSpc>
              <a:spcBef>
                <a:spcPct val="0"/>
              </a:spcBef>
              <a:buClrTx/>
              <a:buSzTx/>
              <a:buFontTx/>
              <a:buNone/>
              <a:defRPr/>
            </a:pPr>
            <a:endParaRPr lang="de-DE" sz="1800" dirty="0">
              <a:solidFill>
                <a:srgbClr val="2D2D8A"/>
              </a:solidFill>
              <a:latin typeface="Arial" charset="0"/>
              <a:cs typeface="Times New Roman" pitchFamily="18" charset="0"/>
              <a:sym typeface="Symbol" pitchFamily="18" charset="2"/>
            </a:endParaRPr>
          </a:p>
          <a:p>
            <a:pPr eaLnBrk="1" hangingPunct="1">
              <a:lnSpc>
                <a:spcPct val="100000"/>
              </a:lnSpc>
              <a:spcBef>
                <a:spcPct val="0"/>
              </a:spcBef>
              <a:buClrTx/>
              <a:buSzTx/>
              <a:buFontTx/>
              <a:buNone/>
              <a:defRPr/>
            </a:pPr>
            <a:r>
              <a:rPr lang="de-DE" sz="1800" dirty="0">
                <a:solidFill>
                  <a:srgbClr val="2D2D8A"/>
                </a:solidFill>
                <a:latin typeface="Arial" charset="0"/>
                <a:cs typeface="Times New Roman" pitchFamily="18" charset="0"/>
                <a:sym typeface="Symbol" pitchFamily="18" charset="2"/>
              </a:rPr>
              <a:t>Problem:</a:t>
            </a:r>
          </a:p>
          <a:p>
            <a:pPr eaLnBrk="1" hangingPunct="1">
              <a:lnSpc>
                <a:spcPct val="100000"/>
              </a:lnSpc>
              <a:spcBef>
                <a:spcPct val="0"/>
              </a:spcBef>
              <a:buClrTx/>
              <a:buSzTx/>
              <a:buFontTx/>
              <a:buNone/>
              <a:defRPr/>
            </a:pPr>
            <a:r>
              <a:rPr lang="de-DE" sz="1800" dirty="0">
                <a:solidFill>
                  <a:srgbClr val="009900"/>
                </a:solidFill>
                <a:latin typeface="Arial" charset="0"/>
                <a:cs typeface="Times New Roman" pitchFamily="18" charset="0"/>
                <a:sym typeface="Symbol" pitchFamily="18" charset="2"/>
              </a:rPr>
              <a:t>Coupling of readout electronics to the </a:t>
            </a:r>
            <a:r>
              <a:rPr lang="de-DE" sz="1800" dirty="0" err="1">
                <a:solidFill>
                  <a:srgbClr val="009900"/>
                </a:solidFill>
                <a:latin typeface="Arial" charset="0"/>
                <a:cs typeface="Times New Roman" pitchFamily="18" charset="0"/>
                <a:sym typeface="Symbol" pitchFamily="18" charset="2"/>
              </a:rPr>
              <a:t>detector</a:t>
            </a:r>
            <a:endParaRPr lang="de-DE" sz="1800" dirty="0">
              <a:solidFill>
                <a:srgbClr val="009900"/>
              </a:solidFill>
              <a:latin typeface="Arial" charset="0"/>
              <a:cs typeface="Times New Roman" pitchFamily="18" charset="0"/>
              <a:sym typeface="Symbol" pitchFamily="18" charset="2"/>
            </a:endParaRPr>
          </a:p>
          <a:p>
            <a:pPr eaLnBrk="1" hangingPunct="1">
              <a:lnSpc>
                <a:spcPct val="100000"/>
              </a:lnSpc>
              <a:spcBef>
                <a:spcPct val="0"/>
              </a:spcBef>
              <a:buClrTx/>
              <a:buSzTx/>
              <a:buFontTx/>
              <a:buNone/>
              <a:defRPr/>
            </a:pPr>
            <a:endParaRPr lang="de-DE" sz="1800" dirty="0">
              <a:solidFill>
                <a:srgbClr val="2D2D8A"/>
              </a:solidFill>
              <a:latin typeface="Arial" charset="0"/>
              <a:cs typeface="Times New Roman" pitchFamily="18" charset="0"/>
              <a:sym typeface="Symbol" pitchFamily="18" charset="2"/>
            </a:endParaRPr>
          </a:p>
          <a:p>
            <a:pPr eaLnBrk="1" hangingPunct="1">
              <a:lnSpc>
                <a:spcPct val="100000"/>
              </a:lnSpc>
              <a:spcBef>
                <a:spcPct val="0"/>
              </a:spcBef>
              <a:buClrTx/>
              <a:buSzTx/>
              <a:buFontTx/>
              <a:buNone/>
              <a:defRPr/>
            </a:pPr>
            <a:r>
              <a:rPr lang="de-DE" sz="1800" dirty="0">
                <a:solidFill>
                  <a:srgbClr val="2D2D8A"/>
                </a:solidFill>
                <a:latin typeface="Arial" charset="0"/>
                <a:cs typeface="Times New Roman" pitchFamily="18" charset="0"/>
                <a:sym typeface="Symbol" pitchFamily="18" charset="2"/>
              </a:rPr>
              <a:t>Solution: </a:t>
            </a:r>
          </a:p>
          <a:p>
            <a:pPr eaLnBrk="1" hangingPunct="1">
              <a:lnSpc>
                <a:spcPct val="100000"/>
              </a:lnSpc>
              <a:spcBef>
                <a:spcPct val="0"/>
              </a:spcBef>
              <a:buClrTx/>
              <a:buSzTx/>
              <a:buFontTx/>
              <a:buNone/>
              <a:defRPr/>
            </a:pPr>
            <a:r>
              <a:rPr lang="de-DE" sz="1800" dirty="0" err="1">
                <a:solidFill>
                  <a:srgbClr val="009900"/>
                </a:solidFill>
                <a:latin typeface="Arial" charset="0"/>
                <a:cs typeface="Times New Roman" pitchFamily="18" charset="0"/>
                <a:sym typeface="Symbol" pitchFamily="18" charset="2"/>
              </a:rPr>
              <a:t>Bump</a:t>
            </a:r>
            <a:r>
              <a:rPr lang="de-DE" sz="1800" dirty="0">
                <a:solidFill>
                  <a:srgbClr val="009900"/>
                </a:solidFill>
                <a:latin typeface="Arial" charset="0"/>
                <a:cs typeface="Times New Roman" pitchFamily="18" charset="0"/>
                <a:sym typeface="Symbol" pitchFamily="18" charset="2"/>
              </a:rPr>
              <a:t> </a:t>
            </a:r>
            <a:r>
              <a:rPr lang="de-DE" sz="1800" dirty="0" err="1">
                <a:solidFill>
                  <a:srgbClr val="009900"/>
                </a:solidFill>
                <a:latin typeface="Arial" charset="0"/>
                <a:cs typeface="Times New Roman" pitchFamily="18" charset="0"/>
                <a:sym typeface="Symbol" pitchFamily="18" charset="2"/>
              </a:rPr>
              <a:t>bonding</a:t>
            </a:r>
            <a:endParaRPr lang="de-DE" sz="1800" dirty="0">
              <a:solidFill>
                <a:srgbClr val="009900"/>
              </a:solidFill>
              <a:latin typeface="Arial" charset="0"/>
              <a:cs typeface="Times New Roman" pitchFamily="18" charset="0"/>
              <a:sym typeface="Symbol" pitchFamily="18" charset="2"/>
            </a:endParaRPr>
          </a:p>
          <a:p>
            <a:pPr eaLnBrk="1" hangingPunct="1">
              <a:lnSpc>
                <a:spcPct val="100000"/>
              </a:lnSpc>
              <a:spcBef>
                <a:spcPct val="0"/>
              </a:spcBef>
              <a:buClrTx/>
              <a:buSzTx/>
              <a:buFontTx/>
              <a:buNone/>
              <a:defRPr/>
            </a:pPr>
            <a:endParaRPr lang="de-DE" sz="1600" dirty="0">
              <a:solidFill>
                <a:srgbClr val="2D2D8A"/>
              </a:solidFill>
              <a:latin typeface="Arial" charset="0"/>
              <a:cs typeface="Times New Roman" pitchFamily="18" charset="0"/>
              <a:sym typeface="Symbol" pitchFamily="18" charset="2"/>
            </a:endParaRPr>
          </a:p>
          <a:p>
            <a:pPr eaLnBrk="1" hangingPunct="1">
              <a:lnSpc>
                <a:spcPct val="100000"/>
              </a:lnSpc>
              <a:spcBef>
                <a:spcPct val="0"/>
              </a:spcBef>
              <a:buClrTx/>
              <a:buSzTx/>
              <a:buFontTx/>
              <a:buNone/>
              <a:defRPr/>
            </a:pPr>
            <a:endParaRPr lang="de-DE" sz="1600" dirty="0">
              <a:solidFill>
                <a:srgbClr val="2D2D8A"/>
              </a:solidFill>
              <a:latin typeface="Arial" charset="0"/>
              <a:cs typeface="Times New Roman" pitchFamily="18" charset="0"/>
              <a:sym typeface="Symbol" pitchFamily="18" charset="2"/>
            </a:endParaRPr>
          </a:p>
          <a:p>
            <a:pPr eaLnBrk="1" hangingPunct="1">
              <a:lnSpc>
                <a:spcPct val="100000"/>
              </a:lnSpc>
              <a:spcBef>
                <a:spcPct val="0"/>
              </a:spcBef>
              <a:buClrTx/>
              <a:buSzTx/>
              <a:buFontTx/>
              <a:buNone/>
              <a:defRPr/>
            </a:pPr>
            <a:r>
              <a:rPr lang="en-US" sz="1600" dirty="0">
                <a:solidFill>
                  <a:srgbClr val="2D2D8A"/>
                </a:solidFill>
                <a:latin typeface="Arial" charset="0"/>
              </a:rPr>
              <a:t> </a:t>
            </a:r>
          </a:p>
        </p:txBody>
      </p:sp>
      <p:grpSp>
        <p:nvGrpSpPr>
          <p:cNvPr id="26631" name="Group 14"/>
          <p:cNvGrpSpPr>
            <a:grpSpLocks/>
          </p:cNvGrpSpPr>
          <p:nvPr/>
        </p:nvGrpSpPr>
        <p:grpSpPr bwMode="auto">
          <a:xfrm>
            <a:off x="6553200" y="2133600"/>
            <a:ext cx="1752600" cy="1828800"/>
            <a:chOff x="6858000" y="304800"/>
            <a:chExt cx="1447800" cy="1447800"/>
          </a:xfrm>
        </p:grpSpPr>
        <p:cxnSp>
          <p:nvCxnSpPr>
            <p:cNvPr id="10" name="Straight Connector 9"/>
            <p:cNvCxnSpPr/>
            <p:nvPr/>
          </p:nvCxnSpPr>
          <p:spPr>
            <a:xfrm rot="5400000">
              <a:off x="6516378" y="1028044"/>
              <a:ext cx="1447800" cy="1311"/>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rot="5400000">
              <a:off x="7201591" y="1027388"/>
              <a:ext cx="1447800" cy="2623"/>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6858000" y="685602"/>
              <a:ext cx="1447800" cy="1256"/>
            </a:xfrm>
            <a:prstGeom prst="line">
              <a:avLst/>
            </a:prstGeom>
          </p:spPr>
          <p:style>
            <a:lnRef idx="2">
              <a:schemeClr val="dk1"/>
            </a:lnRef>
            <a:fillRef idx="0">
              <a:schemeClr val="dk1"/>
            </a:fillRef>
            <a:effectRef idx="1">
              <a:schemeClr val="dk1"/>
            </a:effectRef>
            <a:fontRef idx="minor">
              <a:schemeClr val="tx1"/>
            </a:fontRef>
          </p:style>
        </p:cxnSp>
        <p:cxnSp>
          <p:nvCxnSpPr>
            <p:cNvPr id="16" name="Straight Connector 15"/>
            <p:cNvCxnSpPr/>
            <p:nvPr/>
          </p:nvCxnSpPr>
          <p:spPr>
            <a:xfrm>
              <a:off x="6858000" y="1295135"/>
              <a:ext cx="1447800" cy="1257"/>
            </a:xfrm>
            <a:prstGeom prst="line">
              <a:avLst/>
            </a:prstGeom>
          </p:spPr>
          <p:style>
            <a:lnRef idx="2">
              <a:schemeClr val="dk1"/>
            </a:lnRef>
            <a:fillRef idx="0">
              <a:schemeClr val="dk1"/>
            </a:fillRef>
            <a:effectRef idx="1">
              <a:schemeClr val="dk1"/>
            </a:effectRef>
            <a:fontRef idx="minor">
              <a:schemeClr val="tx1"/>
            </a:fontRef>
          </p:style>
        </p:cxnSp>
        <p:sp>
          <p:nvSpPr>
            <p:cNvPr id="17" name="Oval 16"/>
            <p:cNvSpPr/>
            <p:nvPr/>
          </p:nvSpPr>
          <p:spPr>
            <a:xfrm>
              <a:off x="7162248" y="610196"/>
              <a:ext cx="153436" cy="15206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8" name="Oval 17"/>
            <p:cNvSpPr/>
            <p:nvPr/>
          </p:nvSpPr>
          <p:spPr>
            <a:xfrm>
              <a:off x="7848117" y="1219729"/>
              <a:ext cx="153435" cy="1520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9" name="Oval 18"/>
            <p:cNvSpPr/>
            <p:nvPr/>
          </p:nvSpPr>
          <p:spPr>
            <a:xfrm>
              <a:off x="7848117" y="610196"/>
              <a:ext cx="153435" cy="152069"/>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lnSpc>
                  <a:spcPct val="100000"/>
                </a:lnSpc>
                <a:spcBef>
                  <a:spcPct val="0"/>
                </a:spcBef>
                <a:buClrTx/>
                <a:buSzTx/>
                <a:buFontTx/>
                <a:buNone/>
                <a:defRPr/>
              </a:pPr>
              <a:endParaRPr lang="en-US" sz="1800" b="0">
                <a:solidFill>
                  <a:srgbClr val="000000"/>
                </a:solidFill>
                <a:latin typeface="Arial"/>
              </a:endParaRPr>
            </a:p>
          </p:txBody>
        </p:sp>
        <p:sp>
          <p:nvSpPr>
            <p:cNvPr id="20" name="Oval 19"/>
            <p:cNvSpPr/>
            <p:nvPr/>
          </p:nvSpPr>
          <p:spPr>
            <a:xfrm>
              <a:off x="7162248" y="1219729"/>
              <a:ext cx="153436" cy="15207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lnSpc>
                  <a:spcPct val="100000"/>
                </a:lnSpc>
                <a:spcBef>
                  <a:spcPct val="0"/>
                </a:spcBef>
                <a:buClrTx/>
                <a:buSzTx/>
                <a:buFontTx/>
                <a:buNone/>
                <a:defRPr/>
              </a:pPr>
              <a:endParaRPr lang="en-US" sz="1800" b="0">
                <a:solidFill>
                  <a:srgbClr val="000000"/>
                </a:solidFill>
                <a:latin typeface="Arial"/>
              </a:endParaRPr>
            </a:p>
          </p:txBody>
        </p:sp>
      </p:grpSp>
    </p:spTree>
    <p:extLst>
      <p:ext uri="{BB962C8B-B14F-4D97-AF65-F5344CB8AC3E}">
        <p14:creationId xmlns:p14="http://schemas.microsoft.com/office/powerpoint/2010/main" val="20308203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2" cstate="print"/>
          <a:srcRect/>
          <a:stretch>
            <a:fillRect/>
          </a:stretch>
        </p:blipFill>
        <p:spPr bwMode="auto">
          <a:xfrm>
            <a:off x="609600" y="990600"/>
            <a:ext cx="4086225" cy="2362200"/>
          </a:xfrm>
          <a:prstGeom prst="rect">
            <a:avLst/>
          </a:prstGeom>
          <a:noFill/>
          <a:ln w="9525">
            <a:noFill/>
            <a:miter lim="800000"/>
            <a:headEnd/>
            <a:tailEnd/>
          </a:ln>
        </p:spPr>
      </p:pic>
      <p:sp>
        <p:nvSpPr>
          <p:cNvPr id="47107" name="Text Box 3"/>
          <p:cNvSpPr txBox="1">
            <a:spLocks noChangeArrowheads="1"/>
          </p:cNvSpPr>
          <p:nvPr/>
        </p:nvSpPr>
        <p:spPr bwMode="auto">
          <a:xfrm>
            <a:off x="304800" y="228600"/>
            <a:ext cx="7920038" cy="40005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defRPr/>
            </a:pPr>
            <a:r>
              <a:rPr lang="en-US" sz="2000" dirty="0">
                <a:solidFill>
                  <a:srgbClr val="FF0000"/>
                </a:solidFill>
                <a:latin typeface="Arial"/>
              </a:rPr>
              <a:t>Bump Bonding of each Pixel Sensor to the Readout Electronics</a:t>
            </a:r>
          </a:p>
        </p:txBody>
      </p:sp>
      <p:sp>
        <p:nvSpPr>
          <p:cNvPr id="27652" name="Rectangle 3"/>
          <p:cNvSpPr>
            <a:spLocks noChangeArrowheads="1"/>
          </p:cNvSpPr>
          <p:nvPr/>
        </p:nvSpPr>
        <p:spPr bwMode="auto">
          <a:xfrm>
            <a:off x="3200400" y="6581775"/>
            <a:ext cx="2514600" cy="27622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200">
                <a:solidFill>
                  <a:srgbClr val="FF0000"/>
                </a:solidFill>
              </a:rPr>
              <a:t>Solid State Detectors</a:t>
            </a:r>
            <a:endParaRPr lang="en-US" sz="1200" b="0">
              <a:solidFill>
                <a:srgbClr val="FF0000"/>
              </a:solidFill>
            </a:endParaRPr>
          </a:p>
        </p:txBody>
      </p:sp>
      <p:sp>
        <p:nvSpPr>
          <p:cNvPr id="27653" name="Footer Placeholder 5"/>
          <p:cNvSpPr>
            <a:spLocks noGrp="1"/>
          </p:cNvSpPr>
          <p:nvPr>
            <p:ph type="ftr" sz="quarter" idx="11"/>
          </p:nvPr>
        </p:nvSpPr>
        <p:spPr>
          <a:noFill/>
        </p:spPr>
        <p:txBody>
          <a:bodyPr/>
          <a:lstStyle/>
          <a:p>
            <a:r>
              <a:rPr lang="en-US" smtClean="0">
                <a:solidFill>
                  <a:srgbClr val="000000"/>
                </a:solidFill>
              </a:rPr>
              <a:t>W. Riegler/CERN</a:t>
            </a:r>
          </a:p>
        </p:txBody>
      </p:sp>
      <p:sp>
        <p:nvSpPr>
          <p:cNvPr id="27654" name="Slide Number Placeholder 4"/>
          <p:cNvSpPr>
            <a:spLocks noGrp="1"/>
          </p:cNvSpPr>
          <p:nvPr>
            <p:ph type="sldNum" sz="quarter" idx="12"/>
          </p:nvPr>
        </p:nvSpPr>
        <p:spPr>
          <a:noFill/>
        </p:spPr>
        <p:txBody>
          <a:bodyPr/>
          <a:lstStyle/>
          <a:p>
            <a:fld id="{0BBE4D70-8085-4E97-9D96-12BEAE9108DF}" type="slidenum">
              <a:rPr lang="en-US" smtClean="0">
                <a:solidFill>
                  <a:srgbClr val="000000"/>
                </a:solidFill>
              </a:rPr>
              <a:pPr/>
              <a:t>56</a:t>
            </a:fld>
            <a:endParaRPr lang="en-US" smtClean="0">
              <a:solidFill>
                <a:srgbClr val="000000"/>
              </a:solidFill>
            </a:endParaRPr>
          </a:p>
        </p:txBody>
      </p:sp>
      <p:pic>
        <p:nvPicPr>
          <p:cNvPr id="27655" name="Picture 2" descr="IBM15541 bumps"/>
          <p:cNvPicPr>
            <a:picLocks noChangeAspect="1" noChangeArrowheads="1"/>
          </p:cNvPicPr>
          <p:nvPr/>
        </p:nvPicPr>
        <p:blipFill>
          <a:blip r:embed="rId3" cstate="print">
            <a:lum bright="-4000" contrast="36000"/>
          </a:blip>
          <a:srcRect/>
          <a:stretch>
            <a:fillRect/>
          </a:stretch>
        </p:blipFill>
        <p:spPr bwMode="auto">
          <a:xfrm>
            <a:off x="4445000" y="4038600"/>
            <a:ext cx="2946400" cy="2209800"/>
          </a:xfrm>
          <a:prstGeom prst="rect">
            <a:avLst/>
          </a:prstGeom>
          <a:noFill/>
          <a:ln w="9525">
            <a:noFill/>
            <a:miter lim="800000"/>
            <a:headEnd/>
            <a:tailEnd/>
          </a:ln>
        </p:spPr>
      </p:pic>
      <p:pic>
        <p:nvPicPr>
          <p:cNvPr id="27656" name="Picture 7"/>
          <p:cNvPicPr>
            <a:picLocks noChangeAspect="1" noChangeArrowheads="1"/>
          </p:cNvPicPr>
          <p:nvPr/>
        </p:nvPicPr>
        <p:blipFill>
          <a:blip r:embed="rId4" cstate="print"/>
          <a:srcRect/>
          <a:stretch>
            <a:fillRect/>
          </a:stretch>
        </p:blipFill>
        <p:spPr bwMode="auto">
          <a:xfrm>
            <a:off x="1143000" y="4038600"/>
            <a:ext cx="2624138" cy="2168525"/>
          </a:xfrm>
          <a:prstGeom prst="rect">
            <a:avLst/>
          </a:prstGeom>
          <a:noFill/>
          <a:ln w="9525">
            <a:noFill/>
            <a:miter lim="800000"/>
            <a:headEnd/>
            <a:tailEnd/>
          </a:ln>
        </p:spPr>
      </p:pic>
      <p:sp>
        <p:nvSpPr>
          <p:cNvPr id="27657" name="Text Box 3"/>
          <p:cNvSpPr txBox="1">
            <a:spLocks noChangeArrowheads="1"/>
          </p:cNvSpPr>
          <p:nvPr/>
        </p:nvSpPr>
        <p:spPr bwMode="auto">
          <a:xfrm>
            <a:off x="5181600" y="1828800"/>
            <a:ext cx="3657600" cy="400050"/>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2000">
                <a:solidFill>
                  <a:srgbClr val="333399"/>
                </a:solidFill>
              </a:rPr>
              <a:t>ATLAS: 1.4x10</a:t>
            </a:r>
            <a:r>
              <a:rPr lang="en-US" sz="2000" baseline="30000">
                <a:solidFill>
                  <a:srgbClr val="333399"/>
                </a:solidFill>
              </a:rPr>
              <a:t>8</a:t>
            </a:r>
            <a:r>
              <a:rPr lang="en-US" sz="2000">
                <a:solidFill>
                  <a:srgbClr val="333399"/>
                </a:solidFill>
              </a:rPr>
              <a:t> pixels</a:t>
            </a:r>
          </a:p>
        </p:txBody>
      </p:sp>
    </p:spTree>
    <p:extLst>
      <p:ext uri="{BB962C8B-B14F-4D97-AF65-F5344CB8AC3E}">
        <p14:creationId xmlns:p14="http://schemas.microsoft.com/office/powerpoint/2010/main" val="31839751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smtClean="0">
                <a:solidFill>
                  <a:srgbClr val="000000"/>
                </a:solidFill>
              </a:rPr>
              <a:t>W. Riegler/CERN</a:t>
            </a:r>
            <a:endParaRPr lang="en-US">
              <a:solidFill>
                <a:srgbClr val="000000"/>
              </a:solidFill>
            </a:endParaRPr>
          </a:p>
        </p:txBody>
      </p:sp>
      <p:pic>
        <p:nvPicPr>
          <p:cNvPr id="3" name="Picture 2" descr="http://hep1.physik.uni-bonn.de/typo3temp/pics/504f588f92.jpg">
            <a:hlinkClick r:id="rId2"/>
          </p:cNvPr>
          <p:cNvPicPr>
            <a:picLocks noChangeAspect="1" noChangeArrowheads="1"/>
          </p:cNvPicPr>
          <p:nvPr/>
        </p:nvPicPr>
        <p:blipFill>
          <a:blip r:embed="rId3" cstate="print"/>
          <a:srcRect/>
          <a:stretch>
            <a:fillRect/>
          </a:stretch>
        </p:blipFill>
        <p:spPr bwMode="auto">
          <a:xfrm>
            <a:off x="379110" y="1143000"/>
            <a:ext cx="8764890" cy="4876800"/>
          </a:xfrm>
          <a:prstGeom prst="rect">
            <a:avLst/>
          </a:prstGeom>
          <a:noFill/>
        </p:spPr>
      </p:pic>
      <p:sp>
        <p:nvSpPr>
          <p:cNvPr id="4" name="Text Box 3"/>
          <p:cNvSpPr txBox="1">
            <a:spLocks noChangeArrowheads="1"/>
          </p:cNvSpPr>
          <p:nvPr/>
        </p:nvSpPr>
        <p:spPr bwMode="auto">
          <a:xfrm>
            <a:off x="0" y="228600"/>
            <a:ext cx="9144000" cy="369332"/>
          </a:xfrm>
          <a:prstGeom prst="rect">
            <a:avLst/>
          </a:prstGeom>
          <a:noFill/>
          <a:ln w="9525">
            <a:noFill/>
            <a:miter lim="800000"/>
            <a:headEnd/>
            <a:tailEnd/>
          </a:ln>
        </p:spPr>
        <p:txBody>
          <a:bodyPr wrap="square">
            <a:spAutoFit/>
          </a:bodyPr>
          <a:lstStyle/>
          <a:p>
            <a:pPr algn="ctr">
              <a:defRPr/>
            </a:pPr>
            <a:r>
              <a:rPr lang="en-US" sz="2000" dirty="0" smtClean="0">
                <a:solidFill>
                  <a:srgbClr val="FF0000"/>
                </a:solidFill>
                <a:latin typeface="Arial"/>
              </a:rPr>
              <a:t>ATLAS Silicon Pixel Detector</a:t>
            </a:r>
            <a:endParaRPr lang="en-US" sz="2000" dirty="0">
              <a:solidFill>
                <a:srgbClr val="FF0000"/>
              </a:solidFill>
              <a:latin typeface="Arial"/>
            </a:endParaRPr>
          </a:p>
        </p:txBody>
      </p:sp>
    </p:spTree>
    <p:extLst>
      <p:ext uri="{BB962C8B-B14F-4D97-AF65-F5344CB8AC3E}">
        <p14:creationId xmlns:p14="http://schemas.microsoft.com/office/powerpoint/2010/main" val="3488559486"/>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p:cNvSpPr>
            <a:spLocks noGrp="1"/>
          </p:cNvSpPr>
          <p:nvPr>
            <p:ph type="ftr" sz="quarter" idx="11"/>
          </p:nvPr>
        </p:nvSpPr>
        <p:spPr>
          <a:noFill/>
        </p:spPr>
        <p:txBody>
          <a:bodyPr/>
          <a:lstStyle/>
          <a:p>
            <a:r>
              <a:rPr lang="en-US" smtClean="0">
                <a:solidFill>
                  <a:srgbClr val="000000"/>
                </a:solidFill>
              </a:rPr>
              <a:t>W. Riegler/CERN</a:t>
            </a:r>
          </a:p>
        </p:txBody>
      </p:sp>
      <p:sp>
        <p:nvSpPr>
          <p:cNvPr id="28675" name="Slide Number Placeholder 4"/>
          <p:cNvSpPr>
            <a:spLocks noGrp="1"/>
          </p:cNvSpPr>
          <p:nvPr>
            <p:ph type="sldNum" sz="quarter" idx="12"/>
          </p:nvPr>
        </p:nvSpPr>
        <p:spPr>
          <a:noFill/>
        </p:spPr>
        <p:txBody>
          <a:bodyPr/>
          <a:lstStyle/>
          <a:p>
            <a:fld id="{6E734C18-52A7-4BEB-93A0-56020A46647B}" type="slidenum">
              <a:rPr lang="en-US" smtClean="0">
                <a:solidFill>
                  <a:srgbClr val="000000"/>
                </a:solidFill>
              </a:rPr>
              <a:pPr/>
              <a:t>58</a:t>
            </a:fld>
            <a:endParaRPr lang="en-US" smtClean="0">
              <a:solidFill>
                <a:srgbClr val="000000"/>
              </a:solidFill>
            </a:endParaRPr>
          </a:p>
        </p:txBody>
      </p:sp>
      <p:sp>
        <p:nvSpPr>
          <p:cNvPr id="6" name="Rectangle 8"/>
          <p:cNvSpPr txBox="1">
            <a:spLocks noChangeArrowheads="1"/>
          </p:cNvSpPr>
          <p:nvPr/>
        </p:nvSpPr>
        <p:spPr>
          <a:xfrm>
            <a:off x="457200" y="152400"/>
            <a:ext cx="8229600" cy="487363"/>
          </a:xfrm>
          <a:prstGeom prst="rect">
            <a:avLst/>
          </a:prstGeom>
        </p:spPr>
        <p:txBody>
          <a:bodyPr/>
          <a:lstStyle/>
          <a:p>
            <a:pPr algn="ctr">
              <a:lnSpc>
                <a:spcPct val="100000"/>
              </a:lnSpc>
              <a:spcBef>
                <a:spcPct val="0"/>
              </a:spcBef>
              <a:buClrTx/>
              <a:buSzTx/>
              <a:buFontTx/>
              <a:buNone/>
              <a:defRPr/>
            </a:pPr>
            <a:r>
              <a:rPr lang="en-US" sz="2800" kern="0" dirty="0">
                <a:solidFill>
                  <a:srgbClr val="FF0000"/>
                </a:solidFill>
                <a:latin typeface="Arial"/>
              </a:rPr>
              <a:t>Radiation Effects ‘Aging’</a:t>
            </a:r>
          </a:p>
        </p:txBody>
      </p:sp>
      <p:pic>
        <p:nvPicPr>
          <p:cNvPr id="28677" name="Picture 2"/>
          <p:cNvPicPr>
            <a:picLocks noChangeAspect="1" noChangeArrowheads="1"/>
          </p:cNvPicPr>
          <p:nvPr/>
        </p:nvPicPr>
        <p:blipFill>
          <a:blip r:embed="rId2" cstate="print"/>
          <a:srcRect/>
          <a:stretch>
            <a:fillRect/>
          </a:stretch>
        </p:blipFill>
        <p:spPr bwMode="auto">
          <a:xfrm>
            <a:off x="0" y="3048000"/>
            <a:ext cx="4572000" cy="3225800"/>
          </a:xfrm>
          <a:prstGeom prst="rect">
            <a:avLst/>
          </a:prstGeom>
          <a:noFill/>
          <a:ln w="9525">
            <a:noFill/>
            <a:miter lim="800000"/>
            <a:headEnd/>
            <a:tailEnd/>
          </a:ln>
        </p:spPr>
      </p:pic>
      <p:pic>
        <p:nvPicPr>
          <p:cNvPr id="28678" name="Picture 3"/>
          <p:cNvPicPr>
            <a:picLocks noChangeAspect="1" noChangeArrowheads="1"/>
          </p:cNvPicPr>
          <p:nvPr/>
        </p:nvPicPr>
        <p:blipFill>
          <a:blip r:embed="rId3" cstate="print"/>
          <a:srcRect/>
          <a:stretch>
            <a:fillRect/>
          </a:stretch>
        </p:blipFill>
        <p:spPr bwMode="auto">
          <a:xfrm>
            <a:off x="4510088" y="3200400"/>
            <a:ext cx="4633912" cy="2919413"/>
          </a:xfrm>
          <a:prstGeom prst="rect">
            <a:avLst/>
          </a:prstGeom>
          <a:noFill/>
          <a:ln w="9525">
            <a:noFill/>
            <a:miter lim="800000"/>
            <a:headEnd/>
            <a:tailEnd/>
          </a:ln>
        </p:spPr>
      </p:pic>
      <p:sp>
        <p:nvSpPr>
          <p:cNvPr id="28679" name="TextBox 8"/>
          <p:cNvSpPr txBox="1">
            <a:spLocks noChangeArrowheads="1"/>
          </p:cNvSpPr>
          <p:nvPr/>
        </p:nvSpPr>
        <p:spPr bwMode="auto">
          <a:xfrm>
            <a:off x="304800" y="990600"/>
            <a:ext cx="4495800" cy="1570038"/>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rPr>
              <a:t>Increase in leakage current </a:t>
            </a:r>
          </a:p>
          <a:p>
            <a:pPr eaLnBrk="1" hangingPunct="1">
              <a:lnSpc>
                <a:spcPct val="100000"/>
              </a:lnSpc>
              <a:spcBef>
                <a:spcPct val="0"/>
              </a:spcBef>
              <a:buClrTx/>
              <a:buSzTx/>
              <a:buFontTx/>
              <a:buNone/>
            </a:pPr>
            <a:r>
              <a:rPr lang="en-US" sz="1600">
                <a:solidFill>
                  <a:srgbClr val="002060"/>
                </a:solidFill>
              </a:rPr>
              <a:t>          </a:t>
            </a:r>
          </a:p>
          <a:p>
            <a:pPr eaLnBrk="1" hangingPunct="1">
              <a:lnSpc>
                <a:spcPct val="100000"/>
              </a:lnSpc>
              <a:spcBef>
                <a:spcPct val="0"/>
              </a:spcBef>
              <a:buClrTx/>
              <a:buSzTx/>
              <a:buFontTx/>
              <a:buNone/>
            </a:pPr>
            <a:r>
              <a:rPr lang="en-US" sz="1600">
                <a:solidFill>
                  <a:srgbClr val="008000"/>
                </a:solidFill>
              </a:rPr>
              <a:t>Increase in depletion voltage</a:t>
            </a:r>
          </a:p>
          <a:p>
            <a:pPr eaLnBrk="1" hangingPunct="1">
              <a:lnSpc>
                <a:spcPct val="100000"/>
              </a:lnSpc>
              <a:spcBef>
                <a:spcPct val="0"/>
              </a:spcBef>
              <a:buClrTx/>
              <a:buSzTx/>
              <a:buFontTx/>
              <a:buNone/>
            </a:pPr>
            <a:endParaRPr lang="en-US" sz="1600">
              <a:solidFill>
                <a:srgbClr val="002060"/>
              </a:solidFill>
            </a:endParaRPr>
          </a:p>
          <a:p>
            <a:pPr eaLnBrk="1" hangingPunct="1">
              <a:lnSpc>
                <a:spcPct val="100000"/>
              </a:lnSpc>
              <a:spcBef>
                <a:spcPct val="0"/>
              </a:spcBef>
              <a:buClrTx/>
              <a:buSzTx/>
              <a:buFontTx/>
              <a:buNone/>
            </a:pPr>
            <a:r>
              <a:rPr lang="en-US" sz="1600">
                <a:solidFill>
                  <a:srgbClr val="002060"/>
                </a:solidFill>
              </a:rPr>
              <a:t>Decrease in charge collection efficiency due to under-depletion and charge trapping.</a:t>
            </a:r>
          </a:p>
        </p:txBody>
      </p:sp>
    </p:spTree>
    <p:extLst>
      <p:ext uri="{BB962C8B-B14F-4D97-AF65-F5344CB8AC3E}">
        <p14:creationId xmlns:p14="http://schemas.microsoft.com/office/powerpoint/2010/main" val="24690524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5"/>
          <p:cNvSpPr>
            <a:spLocks noGrp="1"/>
          </p:cNvSpPr>
          <p:nvPr>
            <p:ph type="ftr" sz="quarter" idx="11"/>
          </p:nvPr>
        </p:nvSpPr>
        <p:spPr>
          <a:noFill/>
        </p:spPr>
        <p:txBody>
          <a:bodyPr/>
          <a:lstStyle/>
          <a:p>
            <a:r>
              <a:rPr lang="en-US" smtClean="0">
                <a:solidFill>
                  <a:srgbClr val="000000"/>
                </a:solidFill>
              </a:rPr>
              <a:t>VCI 2004 summary</a:t>
            </a:r>
          </a:p>
        </p:txBody>
      </p:sp>
      <p:sp>
        <p:nvSpPr>
          <p:cNvPr id="29699" name="Slide Number Placeholder 6"/>
          <p:cNvSpPr>
            <a:spLocks noGrp="1"/>
          </p:cNvSpPr>
          <p:nvPr>
            <p:ph type="sldNum" sz="quarter" idx="12"/>
          </p:nvPr>
        </p:nvSpPr>
        <p:spPr>
          <a:noFill/>
        </p:spPr>
        <p:txBody>
          <a:bodyPr/>
          <a:lstStyle/>
          <a:p>
            <a:fld id="{A270263D-EDED-4FFE-88FD-EA7BF2595255}" type="slidenum">
              <a:rPr lang="en-US" smtClean="0">
                <a:solidFill>
                  <a:srgbClr val="000000"/>
                </a:solidFill>
              </a:rPr>
              <a:pPr/>
              <a:t>59</a:t>
            </a:fld>
            <a:endParaRPr lang="en-US" smtClean="0">
              <a:solidFill>
                <a:srgbClr val="000000"/>
              </a:solidFill>
            </a:endParaRPr>
          </a:p>
        </p:txBody>
      </p:sp>
      <p:sp>
        <p:nvSpPr>
          <p:cNvPr id="29700" name="Rectangle 2"/>
          <p:cNvSpPr>
            <a:spLocks noGrp="1" noChangeArrowheads="1"/>
          </p:cNvSpPr>
          <p:nvPr>
            <p:ph type="title"/>
          </p:nvPr>
        </p:nvSpPr>
        <p:spPr>
          <a:xfrm>
            <a:off x="0" y="381000"/>
            <a:ext cx="8915400" cy="762000"/>
          </a:xfrm>
        </p:spPr>
        <p:txBody>
          <a:bodyPr/>
          <a:lstStyle/>
          <a:p>
            <a:r>
              <a:rPr lang="en-US" sz="2400" b="1" smtClean="0">
                <a:solidFill>
                  <a:srgbClr val="FF0000"/>
                </a:solidFill>
              </a:rPr>
              <a:t>Obvious Goal: Monolithic Solid State Detectors</a:t>
            </a:r>
            <a:br>
              <a:rPr lang="en-US" sz="2400" b="1" smtClean="0">
                <a:solidFill>
                  <a:srgbClr val="FF0000"/>
                </a:solidFill>
              </a:rPr>
            </a:br>
            <a:r>
              <a:rPr lang="en-US" sz="2400" b="1" smtClean="0">
                <a:solidFill>
                  <a:srgbClr val="FF0000"/>
                </a:solidFill>
                <a:sym typeface="Wingdings" pitchFamily="2" charset="2"/>
              </a:rPr>
              <a:t>Sensor and Readout Electronics as integral unit  </a:t>
            </a:r>
            <a:endParaRPr lang="en-US" sz="2400" b="1" smtClean="0">
              <a:solidFill>
                <a:srgbClr val="FF0000"/>
              </a:solidFill>
            </a:endParaRPr>
          </a:p>
        </p:txBody>
      </p:sp>
      <p:pic>
        <p:nvPicPr>
          <p:cNvPr id="29701" name="Picture 4"/>
          <p:cNvPicPr>
            <a:picLocks noGrp="1" noChangeAspect="1" noChangeArrowheads="1"/>
          </p:cNvPicPr>
          <p:nvPr>
            <p:ph sz="half" idx="1"/>
          </p:nvPr>
        </p:nvPicPr>
        <p:blipFill>
          <a:blip r:embed="rId2" cstate="print"/>
          <a:srcRect/>
          <a:stretch>
            <a:fillRect/>
          </a:stretch>
        </p:blipFill>
        <p:spPr>
          <a:xfrm>
            <a:off x="114300" y="1752600"/>
            <a:ext cx="6019800" cy="4011613"/>
          </a:xfrm>
        </p:spPr>
      </p:pic>
      <p:sp>
        <p:nvSpPr>
          <p:cNvPr id="29702" name="Text Box 10"/>
          <p:cNvSpPr txBox="1">
            <a:spLocks noChangeArrowheads="1"/>
          </p:cNvSpPr>
          <p:nvPr/>
        </p:nvSpPr>
        <p:spPr bwMode="auto">
          <a:xfrm>
            <a:off x="6400800" y="3048000"/>
            <a:ext cx="184150" cy="396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endParaRPr lang="en-US" sz="2000" b="0">
              <a:solidFill>
                <a:srgbClr val="000000"/>
              </a:solidFill>
            </a:endParaRPr>
          </a:p>
        </p:txBody>
      </p:sp>
      <p:sp>
        <p:nvSpPr>
          <p:cNvPr id="29703" name="Text Box 11"/>
          <p:cNvSpPr txBox="1">
            <a:spLocks noChangeArrowheads="1"/>
          </p:cNvSpPr>
          <p:nvPr/>
        </p:nvSpPr>
        <p:spPr bwMode="auto">
          <a:xfrm>
            <a:off x="6248400" y="2362200"/>
            <a:ext cx="2743200" cy="1570038"/>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rPr>
              <a:t>Large variety of </a:t>
            </a:r>
          </a:p>
          <a:p>
            <a:pPr eaLnBrk="1" hangingPunct="1">
              <a:lnSpc>
                <a:spcPct val="100000"/>
              </a:lnSpc>
              <a:spcBef>
                <a:spcPct val="0"/>
              </a:spcBef>
              <a:buClrTx/>
              <a:buSzTx/>
              <a:buFontTx/>
              <a:buNone/>
            </a:pPr>
            <a:r>
              <a:rPr lang="en-US" sz="1600">
                <a:solidFill>
                  <a:srgbClr val="002060"/>
                </a:solidFill>
              </a:rPr>
              <a:t>monolithic pixel </a:t>
            </a:r>
          </a:p>
          <a:p>
            <a:pPr eaLnBrk="1" hangingPunct="1">
              <a:lnSpc>
                <a:spcPct val="100000"/>
              </a:lnSpc>
              <a:spcBef>
                <a:spcPct val="0"/>
              </a:spcBef>
              <a:buClrTx/>
              <a:buSzTx/>
              <a:buFontTx/>
              <a:buNone/>
            </a:pPr>
            <a:r>
              <a:rPr lang="en-US" sz="1600">
                <a:solidFill>
                  <a:srgbClr val="002060"/>
                </a:solidFill>
              </a:rPr>
              <a:t>Detectors are explored, </a:t>
            </a:r>
          </a:p>
          <a:p>
            <a:pPr eaLnBrk="1" hangingPunct="1">
              <a:lnSpc>
                <a:spcPct val="100000"/>
              </a:lnSpc>
              <a:spcBef>
                <a:spcPct val="0"/>
              </a:spcBef>
              <a:buClrTx/>
              <a:buSzTx/>
              <a:buFontTx/>
              <a:buNone/>
            </a:pPr>
            <a:r>
              <a:rPr lang="en-US" sz="1600">
                <a:solidFill>
                  <a:srgbClr val="002060"/>
                </a:solidFill>
              </a:rPr>
              <a:t>Currently mostly adapted </a:t>
            </a:r>
          </a:p>
          <a:p>
            <a:pPr eaLnBrk="1" hangingPunct="1">
              <a:lnSpc>
                <a:spcPct val="100000"/>
              </a:lnSpc>
              <a:spcBef>
                <a:spcPct val="0"/>
              </a:spcBef>
              <a:buClrTx/>
              <a:buSzTx/>
              <a:buFontTx/>
              <a:buNone/>
            </a:pPr>
            <a:r>
              <a:rPr lang="en-US" sz="1600">
                <a:solidFill>
                  <a:srgbClr val="002060"/>
                </a:solidFill>
              </a:rPr>
              <a:t>to low collision rates of Linear Colliders.  </a:t>
            </a:r>
          </a:p>
        </p:txBody>
      </p:sp>
    </p:spTree>
    <p:extLst>
      <p:ext uri="{BB962C8B-B14F-4D97-AF65-F5344CB8AC3E}">
        <p14:creationId xmlns:p14="http://schemas.microsoft.com/office/powerpoint/2010/main" val="6480421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895600"/>
            <a:ext cx="5867400" cy="161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5"/>
          <p:cNvSpPr>
            <a:spLocks noChangeArrowheads="1"/>
          </p:cNvSpPr>
          <p:nvPr/>
        </p:nvSpPr>
        <p:spPr bwMode="auto">
          <a:xfrm>
            <a:off x="685800" y="381000"/>
            <a:ext cx="7086600" cy="135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endParaRPr lang="en-US" sz="1800" smtClean="0">
              <a:solidFill>
                <a:srgbClr val="FF0000"/>
              </a:solidFill>
              <a:latin typeface="Arial" charset="0"/>
              <a:ea typeface="ＭＳ Ｐゴシック" charset="0"/>
            </a:endParaRPr>
          </a:p>
          <a:p>
            <a:pPr eaLnBrk="1" hangingPunct="1">
              <a:lnSpc>
                <a:spcPct val="100000"/>
              </a:lnSpc>
              <a:spcBef>
                <a:spcPct val="0"/>
              </a:spcBef>
              <a:buClrTx/>
              <a:buSzTx/>
              <a:buFontTx/>
              <a:buNone/>
            </a:pPr>
            <a:r>
              <a:rPr lang="en-US" sz="1600" smtClean="0">
                <a:solidFill>
                  <a:srgbClr val="333399"/>
                </a:solidFill>
                <a:latin typeface="Arial" charset="0"/>
                <a:ea typeface="ＭＳ Ｐゴシック" charset="0"/>
              </a:rPr>
              <a:t>Photons are being reflected towards the ends of the scintillator.</a:t>
            </a:r>
          </a:p>
          <a:p>
            <a:pPr eaLnBrk="1" hangingPunct="1">
              <a:lnSpc>
                <a:spcPct val="100000"/>
              </a:lnSpc>
              <a:spcBef>
                <a:spcPct val="0"/>
              </a:spcBef>
              <a:buClrTx/>
              <a:buSzTx/>
              <a:buFontTx/>
              <a:buNone/>
            </a:pPr>
            <a:endParaRPr lang="en-US" sz="1600" smtClean="0">
              <a:solidFill>
                <a:srgbClr val="333399"/>
              </a:solidFill>
              <a:latin typeface="Arial" charset="0"/>
              <a:ea typeface="ＭＳ Ｐゴシック" charset="0"/>
            </a:endParaRPr>
          </a:p>
          <a:p>
            <a:pPr eaLnBrk="1" hangingPunct="1">
              <a:lnSpc>
                <a:spcPct val="100000"/>
              </a:lnSpc>
              <a:spcBef>
                <a:spcPct val="0"/>
              </a:spcBef>
              <a:buClrTx/>
              <a:buSzTx/>
              <a:buFontTx/>
              <a:buNone/>
            </a:pPr>
            <a:r>
              <a:rPr lang="en-US" sz="1600" smtClean="0">
                <a:solidFill>
                  <a:srgbClr val="009900"/>
                </a:solidFill>
                <a:latin typeface="Arial" charset="0"/>
                <a:ea typeface="ＭＳ Ｐゴシック" charset="0"/>
              </a:rPr>
              <a:t>A light guide brings the photons to the Photomultipliers where the photons are converted to an electrical signal.</a:t>
            </a:r>
          </a:p>
        </p:txBody>
      </p:sp>
      <p:sp>
        <p:nvSpPr>
          <p:cNvPr id="13316" name="Rectangle 10"/>
          <p:cNvSpPr>
            <a:spLocks noChangeArrowheads="1"/>
          </p:cNvSpPr>
          <p:nvPr/>
        </p:nvSpPr>
        <p:spPr bwMode="auto">
          <a:xfrm>
            <a:off x="838200" y="5105400"/>
            <a:ext cx="74676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600" smtClean="0">
                <a:solidFill>
                  <a:srgbClr val="009900"/>
                </a:solidFill>
                <a:latin typeface="Arial" charset="0"/>
                <a:ea typeface="ＭＳ Ｐゴシック" charset="0"/>
              </a:rPr>
              <a:t>By segmentation one can arrive at spatial resolution. </a:t>
            </a:r>
          </a:p>
          <a:p>
            <a:pPr eaLnBrk="1" hangingPunct="1">
              <a:lnSpc>
                <a:spcPct val="100000"/>
              </a:lnSpc>
              <a:spcBef>
                <a:spcPct val="0"/>
              </a:spcBef>
              <a:buClrTx/>
              <a:buSzTx/>
              <a:buFontTx/>
              <a:buNone/>
            </a:pPr>
            <a:endParaRPr lang="en-US" sz="1600" smtClean="0">
              <a:solidFill>
                <a:srgbClr val="333399"/>
              </a:solidFill>
              <a:latin typeface="Arial" charset="0"/>
              <a:ea typeface="ＭＳ Ｐゴシック" charset="0"/>
            </a:endParaRPr>
          </a:p>
          <a:p>
            <a:pPr eaLnBrk="1" hangingPunct="1">
              <a:lnSpc>
                <a:spcPct val="100000"/>
              </a:lnSpc>
              <a:spcBef>
                <a:spcPct val="0"/>
              </a:spcBef>
              <a:buClrTx/>
              <a:buSzTx/>
              <a:buFontTx/>
              <a:buNone/>
            </a:pPr>
            <a:r>
              <a:rPr lang="en-US" sz="1600" smtClean="0">
                <a:solidFill>
                  <a:srgbClr val="333399"/>
                </a:solidFill>
                <a:latin typeface="Arial" charset="0"/>
                <a:ea typeface="ＭＳ Ｐゴシック" charset="0"/>
              </a:rPr>
              <a:t>Because of the excellent timing properties (&lt;1ns) the arrival time, or time of flight, can be measured very accurately </a:t>
            </a:r>
            <a:r>
              <a:rPr lang="en-US" sz="1600" smtClean="0">
                <a:solidFill>
                  <a:srgbClr val="333399"/>
                </a:solidFill>
                <a:latin typeface="Arial" charset="0"/>
                <a:ea typeface="ＭＳ Ｐゴシック" charset="0"/>
                <a:sym typeface="Wingdings" charset="0"/>
              </a:rPr>
              <a:t> Trigger, Time of Flight.</a:t>
            </a:r>
            <a:endParaRPr lang="en-US" sz="1600" smtClean="0">
              <a:solidFill>
                <a:srgbClr val="333399"/>
              </a:solidFill>
              <a:latin typeface="Arial" charset="0"/>
              <a:ea typeface="ＭＳ Ｐゴシック" charset="0"/>
            </a:endParaRPr>
          </a:p>
        </p:txBody>
      </p:sp>
      <p:sp>
        <p:nvSpPr>
          <p:cNvPr id="13317"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8A7B511-A7A8-0243-8C7D-B636B3BC1B9E}" type="slidenum">
              <a:rPr lang="en-US">
                <a:solidFill>
                  <a:srgbClr val="000000"/>
                </a:solidFill>
              </a:rPr>
              <a:pPr eaLnBrk="1" hangingPunct="1"/>
              <a:t>6</a:t>
            </a:fld>
            <a:endParaRPr lang="en-US">
              <a:solidFill>
                <a:srgbClr val="000000"/>
              </a:solidFill>
            </a:endParaRPr>
          </a:p>
        </p:txBody>
      </p:sp>
      <p:sp>
        <p:nvSpPr>
          <p:cNvPr id="13318" name="Footer Placeholder 8"/>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13319" name="Rectangle 5"/>
          <p:cNvSpPr>
            <a:spLocks noChangeArrowheads="1"/>
          </p:cNvSpPr>
          <p:nvPr/>
        </p:nvSpPr>
        <p:spPr bwMode="auto">
          <a:xfrm>
            <a:off x="3200400" y="6581775"/>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200" smtClean="0">
                <a:solidFill>
                  <a:srgbClr val="FF0000"/>
                </a:solidFill>
                <a:latin typeface="Arial" charset="0"/>
                <a:ea typeface="ＭＳ Ｐゴシック" charset="0"/>
              </a:rPr>
              <a:t>Scintillator Detectors</a:t>
            </a:r>
            <a:endParaRPr lang="en-US" sz="1200" b="0" smtClean="0">
              <a:solidFill>
                <a:srgbClr val="FF0000"/>
              </a:solidFill>
              <a:latin typeface="Arial" charset="0"/>
              <a:ea typeface="ＭＳ Ｐゴシック" charset="0"/>
            </a:endParaRPr>
          </a:p>
        </p:txBody>
      </p:sp>
      <p:sp>
        <p:nvSpPr>
          <p:cNvPr id="13320" name="Rectangle 10"/>
          <p:cNvSpPr>
            <a:spLocks noChangeArrowheads="1"/>
          </p:cNvSpPr>
          <p:nvPr/>
        </p:nvSpPr>
        <p:spPr bwMode="auto">
          <a:xfrm>
            <a:off x="609600" y="152400"/>
            <a:ext cx="8153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ctr" eaLnBrk="1" hangingPunct="1">
              <a:lnSpc>
                <a:spcPct val="100000"/>
              </a:lnSpc>
              <a:spcBef>
                <a:spcPct val="0"/>
              </a:spcBef>
              <a:buClrTx/>
              <a:buSzTx/>
              <a:buFont typeface="Wingdings" charset="0"/>
              <a:buNone/>
            </a:pPr>
            <a:r>
              <a:rPr lang="en-US" sz="1800" smtClean="0">
                <a:solidFill>
                  <a:srgbClr val="FF0000"/>
                </a:solidFill>
                <a:latin typeface="Arial" charset="0"/>
                <a:ea typeface="ＭＳ Ｐゴシック" charset="0"/>
                <a:sym typeface="Wingdings" charset="0"/>
              </a:rPr>
              <a:t>Scintillators</a:t>
            </a:r>
          </a:p>
        </p:txBody>
      </p:sp>
      <p:grpSp>
        <p:nvGrpSpPr>
          <p:cNvPr id="13321" name="Group 14"/>
          <p:cNvGrpSpPr>
            <a:grpSpLocks/>
          </p:cNvGrpSpPr>
          <p:nvPr/>
        </p:nvGrpSpPr>
        <p:grpSpPr bwMode="auto">
          <a:xfrm>
            <a:off x="2971800" y="2286000"/>
            <a:ext cx="3962400" cy="2743200"/>
            <a:chOff x="2971800" y="2286000"/>
            <a:chExt cx="3962400" cy="2743200"/>
          </a:xfrm>
        </p:grpSpPr>
        <p:sp>
          <p:nvSpPr>
            <p:cNvPr id="13328" name="Line 6"/>
            <p:cNvSpPr>
              <a:spLocks noChangeShapeType="1"/>
            </p:cNvSpPr>
            <p:nvPr/>
          </p:nvSpPr>
          <p:spPr bwMode="auto">
            <a:xfrm flipV="1">
              <a:off x="4267200" y="2286000"/>
              <a:ext cx="0" cy="2743200"/>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3329" name="Line 8"/>
            <p:cNvSpPr>
              <a:spLocks noChangeShapeType="1"/>
            </p:cNvSpPr>
            <p:nvPr/>
          </p:nvSpPr>
          <p:spPr bwMode="auto">
            <a:xfrm flipH="1">
              <a:off x="3352800" y="3581400"/>
              <a:ext cx="685800" cy="0"/>
            </a:xfrm>
            <a:prstGeom prst="line">
              <a:avLst/>
            </a:prstGeom>
            <a:noFill/>
            <a:ln w="57150">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3330" name="Line 9"/>
            <p:cNvSpPr>
              <a:spLocks noChangeShapeType="1"/>
            </p:cNvSpPr>
            <p:nvPr/>
          </p:nvSpPr>
          <p:spPr bwMode="auto">
            <a:xfrm>
              <a:off x="4495800" y="3581400"/>
              <a:ext cx="609600" cy="0"/>
            </a:xfrm>
            <a:prstGeom prst="line">
              <a:avLst/>
            </a:prstGeom>
            <a:noFill/>
            <a:ln w="57150">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2" name="Rectangle 11"/>
            <p:cNvSpPr/>
            <p:nvPr/>
          </p:nvSpPr>
          <p:spPr>
            <a:xfrm>
              <a:off x="5715000" y="2895600"/>
              <a:ext cx="1219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3" name="Rectangle 12"/>
            <p:cNvSpPr/>
            <p:nvPr/>
          </p:nvSpPr>
          <p:spPr>
            <a:xfrm>
              <a:off x="5257800" y="3886200"/>
              <a:ext cx="12192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14" name="Rectangle 13"/>
            <p:cNvSpPr/>
            <p:nvPr/>
          </p:nvSpPr>
          <p:spPr>
            <a:xfrm>
              <a:off x="2971800" y="3810000"/>
              <a:ext cx="12192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grpSp>
      <p:sp>
        <p:nvSpPr>
          <p:cNvPr id="13322" name="TextBox 15"/>
          <p:cNvSpPr txBox="1">
            <a:spLocks noChangeArrowheads="1"/>
          </p:cNvSpPr>
          <p:nvPr/>
        </p:nvSpPr>
        <p:spPr bwMode="auto">
          <a:xfrm>
            <a:off x="2895600" y="2667000"/>
            <a:ext cx="12477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002060"/>
                </a:solidFill>
              </a:rPr>
              <a:t>Scintillator</a:t>
            </a:r>
          </a:p>
        </p:txBody>
      </p:sp>
      <p:sp>
        <p:nvSpPr>
          <p:cNvPr id="13323" name="TextBox 16"/>
          <p:cNvSpPr txBox="1">
            <a:spLocks noChangeArrowheads="1"/>
          </p:cNvSpPr>
          <p:nvPr/>
        </p:nvSpPr>
        <p:spPr bwMode="auto">
          <a:xfrm>
            <a:off x="6858000" y="2743200"/>
            <a:ext cx="17795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002060"/>
                </a:solidFill>
              </a:rPr>
              <a:t>Photon Detector</a:t>
            </a:r>
          </a:p>
        </p:txBody>
      </p:sp>
      <p:sp>
        <p:nvSpPr>
          <p:cNvPr id="13324" name="TextBox 17"/>
          <p:cNvSpPr txBox="1">
            <a:spLocks noChangeArrowheads="1"/>
          </p:cNvSpPr>
          <p:nvPr/>
        </p:nvSpPr>
        <p:spPr bwMode="auto">
          <a:xfrm>
            <a:off x="5257800" y="2743200"/>
            <a:ext cx="13255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600" smtClean="0">
                <a:solidFill>
                  <a:srgbClr val="002060"/>
                </a:solidFill>
              </a:rPr>
              <a:t>Light Guide</a:t>
            </a:r>
          </a:p>
        </p:txBody>
      </p:sp>
      <p:cxnSp>
        <p:nvCxnSpPr>
          <p:cNvPr id="20" name="Straight Arrow Connector 19"/>
          <p:cNvCxnSpPr>
            <a:cxnSpLocks noChangeShapeType="1"/>
            <a:stCxn id="13324" idx="2"/>
          </p:cNvCxnSpPr>
          <p:nvPr/>
        </p:nvCxnSpPr>
        <p:spPr bwMode="auto">
          <a:xfrm rot="5400000">
            <a:off x="5758657" y="3190081"/>
            <a:ext cx="271462" cy="53975"/>
          </a:xfrm>
          <a:prstGeom prst="straightConnector1">
            <a:avLst/>
          </a:prstGeom>
          <a:noFill/>
          <a:ln w="25400">
            <a:solidFill>
              <a:srgbClr val="FF00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1" name="Straight Arrow Connector 20"/>
          <p:cNvCxnSpPr>
            <a:cxnSpLocks noChangeShapeType="1"/>
          </p:cNvCxnSpPr>
          <p:nvPr/>
        </p:nvCxnSpPr>
        <p:spPr bwMode="auto">
          <a:xfrm rot="10800000" flipV="1">
            <a:off x="6629400" y="3124200"/>
            <a:ext cx="739775" cy="381000"/>
          </a:xfrm>
          <a:prstGeom prst="straightConnector1">
            <a:avLst/>
          </a:prstGeom>
          <a:noFill/>
          <a:ln w="25400">
            <a:solidFill>
              <a:srgbClr val="FF00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4" name="Straight Arrow Connector 23"/>
          <p:cNvCxnSpPr>
            <a:cxnSpLocks noChangeShapeType="1"/>
          </p:cNvCxnSpPr>
          <p:nvPr/>
        </p:nvCxnSpPr>
        <p:spPr bwMode="auto">
          <a:xfrm rot="5400000">
            <a:off x="3445670" y="3126581"/>
            <a:ext cx="271462" cy="3175"/>
          </a:xfrm>
          <a:prstGeom prst="straightConnector1">
            <a:avLst/>
          </a:prstGeom>
          <a:noFill/>
          <a:ln w="25400">
            <a:solidFill>
              <a:srgbClr val="FF00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982365468"/>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1"/>
          <p:cNvSpPr>
            <a:spLocks noGrp="1"/>
          </p:cNvSpPr>
          <p:nvPr>
            <p:ph type="ftr" sz="quarter" idx="11"/>
          </p:nvPr>
        </p:nvSpPr>
        <p:spPr>
          <a:noFill/>
        </p:spPr>
        <p:txBody>
          <a:bodyPr/>
          <a:lstStyle/>
          <a:p>
            <a:r>
              <a:rPr lang="en-US" smtClean="0">
                <a:solidFill>
                  <a:srgbClr val="000000"/>
                </a:solidFill>
              </a:rPr>
              <a:t>W. Riegler/CERN</a:t>
            </a:r>
          </a:p>
        </p:txBody>
      </p:sp>
      <p:sp>
        <p:nvSpPr>
          <p:cNvPr id="30723" name="Slide Number Placeholder 2"/>
          <p:cNvSpPr>
            <a:spLocks noGrp="1"/>
          </p:cNvSpPr>
          <p:nvPr>
            <p:ph type="sldNum" sz="quarter" idx="12"/>
          </p:nvPr>
        </p:nvSpPr>
        <p:spPr>
          <a:noFill/>
        </p:spPr>
        <p:txBody>
          <a:bodyPr/>
          <a:lstStyle/>
          <a:p>
            <a:fld id="{301557AD-17E1-41B2-A143-1C85FC68C6D6}" type="slidenum">
              <a:rPr lang="en-US" smtClean="0">
                <a:solidFill>
                  <a:srgbClr val="000000"/>
                </a:solidFill>
              </a:rPr>
              <a:pPr/>
              <a:t>60</a:t>
            </a:fld>
            <a:endParaRPr lang="en-US" smtClean="0">
              <a:solidFill>
                <a:srgbClr val="000000"/>
              </a:solidFill>
            </a:endParaRPr>
          </a:p>
        </p:txBody>
      </p:sp>
      <p:sp>
        <p:nvSpPr>
          <p:cNvPr id="4" name="Rectangle 8"/>
          <p:cNvSpPr txBox="1">
            <a:spLocks noChangeArrowheads="1"/>
          </p:cNvSpPr>
          <p:nvPr/>
        </p:nvSpPr>
        <p:spPr>
          <a:xfrm>
            <a:off x="457200" y="274638"/>
            <a:ext cx="8229600" cy="487362"/>
          </a:xfrm>
          <a:prstGeom prst="rect">
            <a:avLst/>
          </a:prstGeom>
        </p:spPr>
        <p:txBody>
          <a:bodyPr/>
          <a:lstStyle/>
          <a:p>
            <a:pPr algn="ctr">
              <a:lnSpc>
                <a:spcPct val="100000"/>
              </a:lnSpc>
              <a:spcBef>
                <a:spcPct val="0"/>
              </a:spcBef>
              <a:buClrTx/>
              <a:buSzTx/>
              <a:buFontTx/>
              <a:buNone/>
              <a:defRPr/>
            </a:pPr>
            <a:r>
              <a:rPr lang="en-US" sz="2800" kern="0" dirty="0">
                <a:solidFill>
                  <a:srgbClr val="FF0000"/>
                </a:solidFill>
                <a:latin typeface="Arial"/>
              </a:rPr>
              <a:t>Summary on Solid State Detectors </a:t>
            </a:r>
          </a:p>
        </p:txBody>
      </p:sp>
      <p:sp>
        <p:nvSpPr>
          <p:cNvPr id="30725" name="TextBox 4"/>
          <p:cNvSpPr txBox="1">
            <a:spLocks noChangeArrowheads="1"/>
          </p:cNvSpPr>
          <p:nvPr/>
        </p:nvSpPr>
        <p:spPr bwMode="auto">
          <a:xfrm>
            <a:off x="533400" y="1295400"/>
            <a:ext cx="7924800" cy="4432300"/>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800">
                <a:solidFill>
                  <a:srgbClr val="002060"/>
                </a:solidFill>
              </a:rPr>
              <a:t>Solid state detectors provide very high precision tracking in particle physics experiments (down to 5um) for vertex measurement but also for momentum spectroscopy over large areas (CMS).</a:t>
            </a:r>
          </a:p>
          <a:p>
            <a:pPr eaLnBrk="1" hangingPunct="1">
              <a:lnSpc>
                <a:spcPct val="100000"/>
              </a:lnSpc>
              <a:spcBef>
                <a:spcPct val="0"/>
              </a:spcBef>
              <a:buClrTx/>
              <a:buSzTx/>
              <a:buFontTx/>
              <a:buNone/>
            </a:pPr>
            <a:endParaRPr lang="en-US" sz="1800">
              <a:solidFill>
                <a:srgbClr val="002060"/>
              </a:solidFill>
            </a:endParaRPr>
          </a:p>
          <a:p>
            <a:pPr eaLnBrk="1" hangingPunct="1">
              <a:lnSpc>
                <a:spcPct val="100000"/>
              </a:lnSpc>
              <a:spcBef>
                <a:spcPct val="0"/>
              </a:spcBef>
              <a:buClrTx/>
              <a:buSzTx/>
              <a:buFontTx/>
              <a:buNone/>
            </a:pPr>
            <a:r>
              <a:rPr lang="en-US" sz="1800">
                <a:solidFill>
                  <a:srgbClr val="008000"/>
                </a:solidFill>
              </a:rPr>
              <a:t>Technology is improving rapidly due to rapid Silicon development for electronics industry.</a:t>
            </a:r>
          </a:p>
          <a:p>
            <a:pPr eaLnBrk="1" hangingPunct="1">
              <a:lnSpc>
                <a:spcPct val="100000"/>
              </a:lnSpc>
              <a:spcBef>
                <a:spcPct val="0"/>
              </a:spcBef>
              <a:buClrTx/>
              <a:buSzTx/>
              <a:buFontTx/>
              <a:buNone/>
            </a:pPr>
            <a:endParaRPr lang="en-US" sz="1800">
              <a:solidFill>
                <a:srgbClr val="008000"/>
              </a:solidFill>
            </a:endParaRPr>
          </a:p>
          <a:p>
            <a:pPr eaLnBrk="1" hangingPunct="1">
              <a:lnSpc>
                <a:spcPct val="100000"/>
              </a:lnSpc>
              <a:spcBef>
                <a:spcPct val="0"/>
              </a:spcBef>
              <a:buClrTx/>
              <a:buSzTx/>
              <a:buFontTx/>
              <a:buNone/>
            </a:pPr>
            <a:r>
              <a:rPr lang="en-US" sz="1800">
                <a:solidFill>
                  <a:srgbClr val="002060"/>
                </a:solidFill>
              </a:rPr>
              <a:t>Typical numbers where detectors start to strongly degrade are 10</a:t>
            </a:r>
            <a:r>
              <a:rPr lang="en-US" sz="1800" baseline="30000">
                <a:solidFill>
                  <a:srgbClr val="002060"/>
                </a:solidFill>
              </a:rPr>
              <a:t>14</a:t>
            </a:r>
            <a:r>
              <a:rPr lang="en-US" sz="1800">
                <a:solidFill>
                  <a:srgbClr val="002060"/>
                </a:solidFill>
              </a:rPr>
              <a:t>-10</a:t>
            </a:r>
            <a:r>
              <a:rPr lang="en-US" sz="1800" baseline="30000">
                <a:solidFill>
                  <a:srgbClr val="002060"/>
                </a:solidFill>
              </a:rPr>
              <a:t>15 </a:t>
            </a:r>
            <a:r>
              <a:rPr lang="en-US" sz="1800">
                <a:solidFill>
                  <a:srgbClr val="002060"/>
                </a:solidFill>
              </a:rPr>
              <a:t>hadron/cm</a:t>
            </a:r>
            <a:r>
              <a:rPr lang="en-US" sz="1800" baseline="30000">
                <a:solidFill>
                  <a:srgbClr val="002060"/>
                </a:solidFill>
              </a:rPr>
              <a:t>2</a:t>
            </a:r>
            <a:r>
              <a:rPr lang="en-US" sz="1800">
                <a:solidFill>
                  <a:srgbClr val="002060"/>
                </a:solidFill>
              </a:rPr>
              <a:t>.</a:t>
            </a:r>
          </a:p>
          <a:p>
            <a:pPr eaLnBrk="1" hangingPunct="1">
              <a:lnSpc>
                <a:spcPct val="100000"/>
              </a:lnSpc>
              <a:spcBef>
                <a:spcPct val="0"/>
              </a:spcBef>
              <a:buClrTx/>
              <a:buSzTx/>
              <a:buFontTx/>
              <a:buNone/>
            </a:pPr>
            <a:endParaRPr lang="en-US" sz="1800" baseline="30000">
              <a:solidFill>
                <a:srgbClr val="002060"/>
              </a:solidFill>
            </a:endParaRPr>
          </a:p>
          <a:p>
            <a:pPr eaLnBrk="1" hangingPunct="1">
              <a:lnSpc>
                <a:spcPct val="100000"/>
              </a:lnSpc>
              <a:spcBef>
                <a:spcPct val="0"/>
              </a:spcBef>
              <a:buClrTx/>
              <a:buSzTx/>
              <a:buFontTx/>
              <a:buNone/>
            </a:pPr>
            <a:r>
              <a:rPr lang="en-US" sz="1800">
                <a:solidFill>
                  <a:srgbClr val="008000"/>
                </a:solidFill>
              </a:rPr>
              <a:t>Diamond, engineered Silicon and novel geometries provide higher radiation resistance.</a:t>
            </a:r>
          </a:p>
          <a:p>
            <a:pPr eaLnBrk="1" hangingPunct="1">
              <a:lnSpc>
                <a:spcPct val="100000"/>
              </a:lnSpc>
              <a:spcBef>
                <a:spcPct val="0"/>
              </a:spcBef>
              <a:buClrTx/>
              <a:buSzTx/>
              <a:buFontTx/>
              <a:buNone/>
            </a:pPr>
            <a:endParaRPr lang="en-US" sz="1800">
              <a:solidFill>
                <a:srgbClr val="008000"/>
              </a:solidFill>
            </a:endParaRPr>
          </a:p>
          <a:p>
            <a:pPr eaLnBrk="1" hangingPunct="1">
              <a:lnSpc>
                <a:spcPct val="100000"/>
              </a:lnSpc>
              <a:spcBef>
                <a:spcPct val="0"/>
              </a:spcBef>
              <a:buClrTx/>
              <a:buSzTx/>
              <a:buFontTx/>
              <a:buNone/>
            </a:pPr>
            <a:r>
              <a:rPr lang="en-US" sz="1800">
                <a:solidFill>
                  <a:srgbClr val="002060"/>
                </a:solidFill>
              </a:rPr>
              <a:t>Clearly, monolithic solid state detectors are the ultimate goal. Current developments along these lines are useful for low rate applications. </a:t>
            </a:r>
          </a:p>
          <a:p>
            <a:pPr eaLnBrk="1" hangingPunct="1">
              <a:lnSpc>
                <a:spcPct val="100000"/>
              </a:lnSpc>
              <a:spcBef>
                <a:spcPct val="0"/>
              </a:spcBef>
              <a:buClrTx/>
              <a:buSzTx/>
              <a:buFontTx/>
              <a:buNone/>
            </a:pPr>
            <a:endParaRPr lang="en-US" sz="1800">
              <a:solidFill>
                <a:srgbClr val="008000"/>
              </a:solidFill>
            </a:endParaRPr>
          </a:p>
        </p:txBody>
      </p:sp>
    </p:spTree>
    <p:extLst>
      <p:ext uri="{BB962C8B-B14F-4D97-AF65-F5344CB8AC3E}">
        <p14:creationId xmlns:p14="http://schemas.microsoft.com/office/powerpoint/2010/main" val="2176031351"/>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1"/>
          <p:cNvSpPr>
            <a:spLocks noGrp="1"/>
          </p:cNvSpPr>
          <p:nvPr>
            <p:ph type="ftr" sz="quarter" idx="11"/>
          </p:nvPr>
        </p:nvSpPr>
        <p:spPr>
          <a:noFill/>
        </p:spPr>
        <p:txBody>
          <a:bodyPr/>
          <a:lstStyle/>
          <a:p>
            <a:r>
              <a:rPr lang="en-US" smtClean="0">
                <a:solidFill>
                  <a:srgbClr val="000000"/>
                </a:solidFill>
              </a:rPr>
              <a:t>W. Riegler/CERN</a:t>
            </a:r>
          </a:p>
        </p:txBody>
      </p:sp>
      <p:sp>
        <p:nvSpPr>
          <p:cNvPr id="30723" name="Slide Number Placeholder 2"/>
          <p:cNvSpPr>
            <a:spLocks noGrp="1"/>
          </p:cNvSpPr>
          <p:nvPr>
            <p:ph type="sldNum" sz="quarter" idx="12"/>
          </p:nvPr>
        </p:nvSpPr>
        <p:spPr>
          <a:noFill/>
        </p:spPr>
        <p:txBody>
          <a:bodyPr/>
          <a:lstStyle/>
          <a:p>
            <a:fld id="{301557AD-17E1-41B2-A143-1C85FC68C6D6}" type="slidenum">
              <a:rPr lang="en-US" smtClean="0">
                <a:solidFill>
                  <a:srgbClr val="000000"/>
                </a:solidFill>
              </a:rPr>
              <a:pPr/>
              <a:t>61</a:t>
            </a:fld>
            <a:endParaRPr lang="en-US" smtClean="0">
              <a:solidFill>
                <a:srgbClr val="000000"/>
              </a:solidFill>
            </a:endParaRPr>
          </a:p>
        </p:txBody>
      </p:sp>
      <p:sp>
        <p:nvSpPr>
          <p:cNvPr id="4" name="Rectangle 8"/>
          <p:cNvSpPr txBox="1">
            <a:spLocks noChangeArrowheads="1"/>
          </p:cNvSpPr>
          <p:nvPr/>
        </p:nvSpPr>
        <p:spPr>
          <a:xfrm>
            <a:off x="457200" y="0"/>
            <a:ext cx="8229600" cy="487362"/>
          </a:xfrm>
          <a:prstGeom prst="rect">
            <a:avLst/>
          </a:prstGeom>
        </p:spPr>
        <p:txBody>
          <a:bodyPr/>
          <a:lstStyle/>
          <a:p>
            <a:pPr algn="ctr">
              <a:lnSpc>
                <a:spcPct val="100000"/>
              </a:lnSpc>
              <a:spcBef>
                <a:spcPct val="0"/>
              </a:spcBef>
              <a:buClrTx/>
              <a:buSzTx/>
              <a:buFontTx/>
              <a:buNone/>
              <a:defRPr/>
            </a:pPr>
            <a:r>
              <a:rPr lang="en-US" sz="2800" kern="0" dirty="0" err="1" smtClean="0">
                <a:solidFill>
                  <a:srgbClr val="FF0000"/>
                </a:solidFill>
                <a:latin typeface="Arial"/>
              </a:rPr>
              <a:t>Calorimetry</a:t>
            </a:r>
            <a:endParaRPr lang="en-US" sz="2800" kern="0" dirty="0">
              <a:solidFill>
                <a:srgbClr val="FF0000"/>
              </a:solidFill>
              <a:latin typeface="Arial"/>
            </a:endParaRPr>
          </a:p>
        </p:txBody>
      </p:sp>
      <p:pic>
        <p:nvPicPr>
          <p:cNvPr id="6" name="Picture 2" descr="E:\vorlesung\Summer_student_lecture\CMS_Slice.gif"/>
          <p:cNvPicPr>
            <a:picLocks noChangeAspect="1" noChangeArrowheads="1"/>
          </p:cNvPicPr>
          <p:nvPr/>
        </p:nvPicPr>
        <p:blipFill>
          <a:blip r:embed="rId2" cstate="print"/>
          <a:srcRect/>
          <a:stretch>
            <a:fillRect/>
          </a:stretch>
        </p:blipFill>
        <p:spPr bwMode="auto">
          <a:xfrm>
            <a:off x="1828800" y="3886200"/>
            <a:ext cx="5029200" cy="2586037"/>
          </a:xfrm>
          <a:prstGeom prst="rect">
            <a:avLst/>
          </a:prstGeom>
          <a:noFill/>
          <a:ln w="9525">
            <a:noFill/>
            <a:miter lim="800000"/>
            <a:headEnd/>
            <a:tailEnd/>
          </a:ln>
        </p:spPr>
      </p:pic>
      <p:pic>
        <p:nvPicPr>
          <p:cNvPr id="7" name="Picture 2" descr="scan0024"/>
          <p:cNvPicPr>
            <a:picLocks noChangeAspect="1" noChangeArrowheads="1"/>
          </p:cNvPicPr>
          <p:nvPr/>
        </p:nvPicPr>
        <p:blipFill>
          <a:blip r:embed="rId3" cstate="print"/>
          <a:srcRect/>
          <a:stretch>
            <a:fillRect/>
          </a:stretch>
        </p:blipFill>
        <p:spPr bwMode="auto">
          <a:xfrm>
            <a:off x="2362200" y="762000"/>
            <a:ext cx="3657600" cy="2975225"/>
          </a:xfrm>
          <a:prstGeom prst="rect">
            <a:avLst/>
          </a:prstGeom>
          <a:noFill/>
          <a:ln w="9525">
            <a:noFill/>
            <a:miter lim="800000"/>
            <a:headEnd/>
            <a:tailEnd/>
          </a:ln>
        </p:spPr>
      </p:pic>
    </p:spTree>
    <p:extLst>
      <p:ext uri="{BB962C8B-B14F-4D97-AF65-F5344CB8AC3E}">
        <p14:creationId xmlns:p14="http://schemas.microsoft.com/office/powerpoint/2010/main" val="3878741851"/>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scan0078"/>
          <p:cNvPicPr>
            <a:picLocks noChangeAspect="1" noChangeArrowheads="1"/>
          </p:cNvPicPr>
          <p:nvPr/>
        </p:nvPicPr>
        <p:blipFill>
          <a:blip r:embed="rId2" cstate="print"/>
          <a:srcRect/>
          <a:stretch>
            <a:fillRect/>
          </a:stretch>
        </p:blipFill>
        <p:spPr bwMode="auto">
          <a:xfrm>
            <a:off x="152400" y="1008063"/>
            <a:ext cx="5257800" cy="5468937"/>
          </a:xfrm>
          <a:prstGeom prst="rect">
            <a:avLst/>
          </a:prstGeom>
          <a:noFill/>
          <a:ln w="9525">
            <a:noFill/>
            <a:miter lim="800000"/>
            <a:headEnd/>
            <a:tailEnd/>
          </a:ln>
        </p:spPr>
      </p:pic>
      <p:sp>
        <p:nvSpPr>
          <p:cNvPr id="37891" name="Footer Placeholder 3"/>
          <p:cNvSpPr>
            <a:spLocks noGrp="1"/>
          </p:cNvSpPr>
          <p:nvPr>
            <p:ph type="ftr" sz="quarter" idx="11"/>
          </p:nvPr>
        </p:nvSpPr>
        <p:spPr>
          <a:noFill/>
        </p:spPr>
        <p:txBody>
          <a:bodyPr/>
          <a:lstStyle/>
          <a:p>
            <a:r>
              <a:rPr lang="en-US" smtClean="0">
                <a:solidFill>
                  <a:srgbClr val="000000"/>
                </a:solidFill>
              </a:rPr>
              <a:t>W. Riegler/CERN</a:t>
            </a:r>
          </a:p>
        </p:txBody>
      </p:sp>
      <p:sp>
        <p:nvSpPr>
          <p:cNvPr id="37892" name="Slide Number Placeholder 2"/>
          <p:cNvSpPr>
            <a:spLocks noGrp="1"/>
          </p:cNvSpPr>
          <p:nvPr>
            <p:ph type="sldNum" sz="quarter" idx="12"/>
          </p:nvPr>
        </p:nvSpPr>
        <p:spPr>
          <a:noFill/>
        </p:spPr>
        <p:txBody>
          <a:bodyPr/>
          <a:lstStyle/>
          <a:p>
            <a:fld id="{514AFE7F-1C4E-45F1-86AB-43CFFFE59B7E}" type="slidenum">
              <a:rPr lang="en-US" smtClean="0">
                <a:solidFill>
                  <a:srgbClr val="000000"/>
                </a:solidFill>
              </a:rPr>
              <a:pPr/>
              <a:t>62</a:t>
            </a:fld>
            <a:endParaRPr lang="en-US" smtClean="0">
              <a:solidFill>
                <a:srgbClr val="000000"/>
              </a:solidFill>
            </a:endParaRPr>
          </a:p>
        </p:txBody>
      </p:sp>
      <p:pic>
        <p:nvPicPr>
          <p:cNvPr id="37893" name="Picture 2" descr="scan0078"/>
          <p:cNvPicPr>
            <a:picLocks noChangeAspect="1" noChangeArrowheads="1"/>
          </p:cNvPicPr>
          <p:nvPr/>
        </p:nvPicPr>
        <p:blipFill>
          <a:blip r:embed="rId3" cstate="print"/>
          <a:srcRect/>
          <a:stretch>
            <a:fillRect/>
          </a:stretch>
        </p:blipFill>
        <p:spPr bwMode="auto">
          <a:xfrm>
            <a:off x="5257800" y="1371600"/>
            <a:ext cx="3644900" cy="1905000"/>
          </a:xfrm>
          <a:prstGeom prst="rect">
            <a:avLst/>
          </a:prstGeom>
          <a:noFill/>
          <a:ln w="9525">
            <a:noFill/>
            <a:miter lim="800000"/>
            <a:headEnd/>
            <a:tailEnd/>
          </a:ln>
        </p:spPr>
      </p:pic>
      <p:sp>
        <p:nvSpPr>
          <p:cNvPr id="37894" name="TextBox 5"/>
          <p:cNvSpPr txBox="1">
            <a:spLocks noChangeArrowheads="1"/>
          </p:cNvSpPr>
          <p:nvPr/>
        </p:nvSpPr>
        <p:spPr bwMode="auto">
          <a:xfrm>
            <a:off x="381000" y="0"/>
            <a:ext cx="8001000" cy="954088"/>
          </a:xfrm>
          <a:prstGeom prst="rect">
            <a:avLst/>
          </a:prstGeom>
          <a:noFill/>
          <a:ln w="9525">
            <a:noFill/>
            <a:miter lim="800000"/>
            <a:headEnd/>
            <a:tailEnd/>
          </a:ln>
        </p:spPr>
        <p:txBody>
          <a:bodyPr>
            <a:spAutoFit/>
          </a:bodyPr>
          <a:lstStyle/>
          <a:p>
            <a:pPr algn="ctr" eaLnBrk="1" hangingPunct="1">
              <a:lnSpc>
                <a:spcPct val="100000"/>
              </a:lnSpc>
              <a:spcBef>
                <a:spcPct val="0"/>
              </a:spcBef>
              <a:buClrTx/>
              <a:buSzTx/>
              <a:buFontTx/>
              <a:buNone/>
            </a:pPr>
            <a:r>
              <a:rPr lang="en-US" sz="2800">
                <a:solidFill>
                  <a:srgbClr val="FF0000"/>
                </a:solidFill>
              </a:rPr>
              <a:t>Calorimetry: Energy Measurement by total Absorption of Particles</a:t>
            </a:r>
          </a:p>
        </p:txBody>
      </p:sp>
      <p:sp>
        <p:nvSpPr>
          <p:cNvPr id="7" name="TextBox 6"/>
          <p:cNvSpPr txBox="1"/>
          <p:nvPr/>
        </p:nvSpPr>
        <p:spPr>
          <a:xfrm>
            <a:off x="5105400" y="3276600"/>
            <a:ext cx="3886200" cy="3323987"/>
          </a:xfrm>
          <a:prstGeom prst="rect">
            <a:avLst/>
          </a:prstGeom>
          <a:noFill/>
        </p:spPr>
        <p:txBody>
          <a:bodyPr wrap="square">
            <a:spAutoFit/>
          </a:bodyPr>
          <a:lstStyle/>
          <a:p>
            <a:pPr eaLnBrk="1" hangingPunct="1">
              <a:lnSpc>
                <a:spcPct val="100000"/>
              </a:lnSpc>
              <a:spcBef>
                <a:spcPct val="0"/>
              </a:spcBef>
              <a:buClrTx/>
              <a:buSzTx/>
              <a:buFontTx/>
              <a:buNone/>
              <a:defRPr/>
            </a:pPr>
            <a:r>
              <a:rPr lang="en-US" sz="1400" dirty="0">
                <a:solidFill>
                  <a:srgbClr val="2D2D8A"/>
                </a:solidFill>
              </a:rPr>
              <a:t>Only Electrons and High Energy Photons show EM cascades at current </a:t>
            </a:r>
            <a:r>
              <a:rPr lang="en-US" sz="1400" dirty="0" err="1">
                <a:solidFill>
                  <a:srgbClr val="2D2D8A"/>
                </a:solidFill>
              </a:rPr>
              <a:t>GeV-TeV</a:t>
            </a:r>
            <a:r>
              <a:rPr lang="en-US" sz="1400" dirty="0">
                <a:solidFill>
                  <a:srgbClr val="2D2D8A"/>
                </a:solidFill>
              </a:rPr>
              <a:t> level Energies.</a:t>
            </a:r>
          </a:p>
          <a:p>
            <a:pPr eaLnBrk="1" hangingPunct="1">
              <a:lnSpc>
                <a:spcPct val="100000"/>
              </a:lnSpc>
              <a:spcBef>
                <a:spcPct val="0"/>
              </a:spcBef>
              <a:buClrTx/>
              <a:buSzTx/>
              <a:buFontTx/>
              <a:buNone/>
              <a:defRPr/>
            </a:pPr>
            <a:endParaRPr lang="en-US" sz="1400" dirty="0">
              <a:solidFill>
                <a:srgbClr val="2D2D8A"/>
              </a:solidFill>
            </a:endParaRPr>
          </a:p>
          <a:p>
            <a:pPr eaLnBrk="1" hangingPunct="1">
              <a:lnSpc>
                <a:spcPct val="100000"/>
              </a:lnSpc>
              <a:spcBef>
                <a:spcPct val="0"/>
              </a:spcBef>
              <a:buClrTx/>
              <a:buSzTx/>
              <a:buFontTx/>
              <a:buNone/>
              <a:defRPr/>
            </a:pPr>
            <a:r>
              <a:rPr lang="en-US" sz="1400" dirty="0">
                <a:solidFill>
                  <a:srgbClr val="008000"/>
                </a:solidFill>
              </a:rPr>
              <a:t>Strongly interacting particles like </a:t>
            </a:r>
            <a:r>
              <a:rPr lang="en-US" sz="1400" dirty="0" err="1">
                <a:solidFill>
                  <a:srgbClr val="008000"/>
                </a:solidFill>
              </a:rPr>
              <a:t>Pions</a:t>
            </a:r>
            <a:r>
              <a:rPr lang="en-US" sz="1400" dirty="0">
                <a:solidFill>
                  <a:srgbClr val="008000"/>
                </a:solidFill>
              </a:rPr>
              <a:t>, </a:t>
            </a:r>
            <a:r>
              <a:rPr lang="en-US" sz="1400" dirty="0" err="1">
                <a:solidFill>
                  <a:srgbClr val="008000"/>
                </a:solidFill>
              </a:rPr>
              <a:t>Kaons</a:t>
            </a:r>
            <a:r>
              <a:rPr lang="en-US" sz="1400" dirty="0">
                <a:solidFill>
                  <a:srgbClr val="008000"/>
                </a:solidFill>
              </a:rPr>
              <a:t>, produce </a:t>
            </a:r>
            <a:r>
              <a:rPr lang="en-US" sz="1400" dirty="0" err="1" smtClean="0">
                <a:solidFill>
                  <a:srgbClr val="008000"/>
                </a:solidFill>
              </a:rPr>
              <a:t>hadonic</a:t>
            </a:r>
            <a:r>
              <a:rPr lang="en-US" sz="1400" dirty="0" smtClean="0">
                <a:solidFill>
                  <a:srgbClr val="008000"/>
                </a:solidFill>
              </a:rPr>
              <a:t> </a:t>
            </a:r>
            <a:r>
              <a:rPr lang="en-US" sz="1400" dirty="0">
                <a:solidFill>
                  <a:srgbClr val="008000"/>
                </a:solidFill>
              </a:rPr>
              <a:t>showers in a similar fashion to the EM cascade</a:t>
            </a:r>
          </a:p>
          <a:p>
            <a:pPr eaLnBrk="1" hangingPunct="1">
              <a:lnSpc>
                <a:spcPct val="100000"/>
              </a:lnSpc>
              <a:spcBef>
                <a:spcPct val="0"/>
              </a:spcBef>
              <a:buClrTx/>
              <a:buSzTx/>
              <a:buFont typeface="Wingdings" pitchFamily="2" charset="2"/>
              <a:buChar char="à"/>
              <a:defRPr/>
            </a:pPr>
            <a:r>
              <a:rPr lang="en-US" sz="1400" dirty="0" err="1">
                <a:solidFill>
                  <a:srgbClr val="008000"/>
                </a:solidFill>
                <a:sym typeface="Wingdings" pitchFamily="2" charset="2"/>
              </a:rPr>
              <a:t>Hadronic</a:t>
            </a:r>
            <a:r>
              <a:rPr lang="en-US" sz="1400" dirty="0">
                <a:solidFill>
                  <a:srgbClr val="008000"/>
                </a:solidFill>
                <a:sym typeface="Wingdings" pitchFamily="2" charset="2"/>
              </a:rPr>
              <a:t> </a:t>
            </a:r>
            <a:r>
              <a:rPr lang="en-US" sz="1400" dirty="0" err="1" smtClean="0">
                <a:solidFill>
                  <a:srgbClr val="008000"/>
                </a:solidFill>
                <a:sym typeface="Wingdings" pitchFamily="2" charset="2"/>
              </a:rPr>
              <a:t>calorimetry</a:t>
            </a:r>
            <a:endParaRPr lang="en-US" sz="1400" dirty="0" smtClean="0">
              <a:solidFill>
                <a:srgbClr val="008000"/>
              </a:solidFill>
              <a:sym typeface="Wingdings" pitchFamily="2" charset="2"/>
            </a:endParaRPr>
          </a:p>
          <a:p>
            <a:pPr eaLnBrk="1" hangingPunct="1">
              <a:lnSpc>
                <a:spcPct val="100000"/>
              </a:lnSpc>
              <a:spcBef>
                <a:spcPct val="0"/>
              </a:spcBef>
              <a:buClrTx/>
              <a:buSzTx/>
              <a:buFont typeface="Wingdings" pitchFamily="2" charset="2"/>
              <a:buChar char="à"/>
              <a:defRPr/>
            </a:pPr>
            <a:endParaRPr lang="en-US" sz="1400" dirty="0">
              <a:solidFill>
                <a:srgbClr val="008000"/>
              </a:solidFill>
              <a:sym typeface="Wingdings" pitchFamily="2" charset="2"/>
            </a:endParaRPr>
          </a:p>
          <a:p>
            <a:pPr eaLnBrk="1" hangingPunct="1">
              <a:lnSpc>
                <a:spcPct val="100000"/>
              </a:lnSpc>
              <a:spcBef>
                <a:spcPct val="0"/>
              </a:spcBef>
              <a:buClrTx/>
              <a:buSzTx/>
              <a:buFontTx/>
              <a:buNone/>
              <a:defRPr/>
            </a:pPr>
            <a:r>
              <a:rPr lang="en-US" sz="1400" dirty="0" smtClean="0">
                <a:solidFill>
                  <a:srgbClr val="002060"/>
                </a:solidFill>
                <a:sym typeface="Wingdings" pitchFamily="2" charset="2"/>
              </a:rPr>
              <a:t>Momentum Spectrometer: </a:t>
            </a:r>
            <a:r>
              <a:rPr lang="el-GR" sz="1400" dirty="0" smtClean="0">
                <a:solidFill>
                  <a:srgbClr val="002060"/>
                </a:solidFill>
                <a:sym typeface="Wingdings" pitchFamily="2" charset="2"/>
              </a:rPr>
              <a:t>Δ</a:t>
            </a:r>
            <a:r>
              <a:rPr lang="en-US" sz="1400" dirty="0" smtClean="0">
                <a:solidFill>
                  <a:srgbClr val="002060"/>
                </a:solidFill>
                <a:sym typeface="Wingdings" pitchFamily="2" charset="2"/>
              </a:rPr>
              <a:t>p/p </a:t>
            </a:r>
            <a:r>
              <a:rPr lang="el-GR" sz="1400" dirty="0" smtClean="0">
                <a:solidFill>
                  <a:srgbClr val="002060"/>
                </a:solidFill>
                <a:sym typeface="Wingdings" pitchFamily="2" charset="2"/>
              </a:rPr>
              <a:t>α</a:t>
            </a:r>
            <a:r>
              <a:rPr lang="en-US" sz="1400" dirty="0" smtClean="0">
                <a:solidFill>
                  <a:srgbClr val="002060"/>
                </a:solidFill>
                <a:sym typeface="Wingdings" pitchFamily="2" charset="2"/>
              </a:rPr>
              <a:t> p</a:t>
            </a:r>
          </a:p>
          <a:p>
            <a:pPr eaLnBrk="1" hangingPunct="1">
              <a:lnSpc>
                <a:spcPct val="100000"/>
              </a:lnSpc>
              <a:spcBef>
                <a:spcPct val="0"/>
              </a:spcBef>
              <a:buClrTx/>
              <a:buSzTx/>
              <a:buFontTx/>
              <a:buNone/>
              <a:defRPr/>
            </a:pPr>
            <a:endParaRPr lang="en-US" sz="1400" dirty="0" smtClean="0">
              <a:solidFill>
                <a:srgbClr val="002060"/>
              </a:solidFill>
              <a:sym typeface="Wingdings" pitchFamily="2" charset="2"/>
            </a:endParaRPr>
          </a:p>
          <a:p>
            <a:pPr eaLnBrk="1" hangingPunct="1">
              <a:lnSpc>
                <a:spcPct val="100000"/>
              </a:lnSpc>
              <a:spcBef>
                <a:spcPct val="0"/>
              </a:spcBef>
              <a:buClrTx/>
              <a:buSzTx/>
              <a:buFontTx/>
              <a:buNone/>
              <a:defRPr/>
            </a:pPr>
            <a:r>
              <a:rPr lang="en-US" sz="1400" dirty="0" smtClean="0">
                <a:solidFill>
                  <a:srgbClr val="002060"/>
                </a:solidFill>
                <a:sym typeface="Wingdings" pitchFamily="2" charset="2"/>
              </a:rPr>
              <a:t>Calorimeter: </a:t>
            </a:r>
            <a:r>
              <a:rPr lang="el-GR" sz="1400" dirty="0">
                <a:solidFill>
                  <a:srgbClr val="002060"/>
                </a:solidFill>
                <a:sym typeface="Wingdings" pitchFamily="2" charset="2"/>
              </a:rPr>
              <a:t>Δ </a:t>
            </a:r>
            <a:r>
              <a:rPr lang="en-US" sz="1400" dirty="0" smtClean="0">
                <a:solidFill>
                  <a:srgbClr val="002060"/>
                </a:solidFill>
                <a:sym typeface="Wingdings" pitchFamily="2" charset="2"/>
              </a:rPr>
              <a:t>E/E </a:t>
            </a:r>
            <a:r>
              <a:rPr lang="el-GR" sz="1400" dirty="0">
                <a:solidFill>
                  <a:srgbClr val="002060"/>
                </a:solidFill>
                <a:sym typeface="Wingdings" pitchFamily="2" charset="2"/>
              </a:rPr>
              <a:t>α</a:t>
            </a:r>
            <a:r>
              <a:rPr lang="en-US" sz="1400" dirty="0" smtClean="0">
                <a:solidFill>
                  <a:srgbClr val="002060"/>
                </a:solidFill>
                <a:sym typeface="Wingdings" pitchFamily="2" charset="2"/>
              </a:rPr>
              <a:t> 1/</a:t>
            </a:r>
            <a:r>
              <a:rPr lang="el-GR" sz="1400" dirty="0">
                <a:solidFill>
                  <a:srgbClr val="002060"/>
                </a:solidFill>
                <a:sym typeface="Wingdings" pitchFamily="2" charset="2"/>
              </a:rPr>
              <a:t> √ </a:t>
            </a:r>
            <a:r>
              <a:rPr lang="en-US" sz="1400" dirty="0" smtClean="0">
                <a:solidFill>
                  <a:srgbClr val="002060"/>
                </a:solidFill>
                <a:sym typeface="Wingdings" pitchFamily="2" charset="2"/>
              </a:rPr>
              <a:t>E</a:t>
            </a:r>
          </a:p>
          <a:p>
            <a:pPr eaLnBrk="1" hangingPunct="1">
              <a:lnSpc>
                <a:spcPct val="100000"/>
              </a:lnSpc>
              <a:spcBef>
                <a:spcPct val="0"/>
              </a:spcBef>
              <a:buClrTx/>
              <a:buSzTx/>
              <a:buFontTx/>
              <a:buNone/>
              <a:defRPr/>
            </a:pPr>
            <a:endParaRPr lang="en-US" sz="1400" dirty="0">
              <a:solidFill>
                <a:srgbClr val="008000"/>
              </a:solidFill>
              <a:sym typeface="Wingdings" pitchFamily="2" charset="2"/>
            </a:endParaRPr>
          </a:p>
          <a:p>
            <a:pPr eaLnBrk="1" hangingPunct="1">
              <a:lnSpc>
                <a:spcPct val="100000"/>
              </a:lnSpc>
              <a:spcBef>
                <a:spcPct val="0"/>
              </a:spcBef>
              <a:buClrTx/>
              <a:buSzTx/>
              <a:buFontTx/>
              <a:buNone/>
              <a:defRPr/>
            </a:pPr>
            <a:r>
              <a:rPr lang="en-US" sz="1400" dirty="0" smtClean="0">
                <a:solidFill>
                  <a:srgbClr val="008000"/>
                </a:solidFill>
                <a:sym typeface="Wingdings" pitchFamily="2" charset="2"/>
              </a:rPr>
              <a:t>Energy measurement improves with higher particle energies – LHC !</a:t>
            </a:r>
            <a:r>
              <a:rPr lang="el-GR" sz="1400" dirty="0" smtClean="0">
                <a:solidFill>
                  <a:srgbClr val="008000"/>
                </a:solidFill>
                <a:sym typeface="Wingdings" pitchFamily="2" charset="2"/>
              </a:rPr>
              <a:t> </a:t>
            </a:r>
            <a:endParaRPr lang="en-US" sz="1400" dirty="0">
              <a:solidFill>
                <a:srgbClr val="008000"/>
              </a:solidFill>
            </a:endParaRPr>
          </a:p>
        </p:txBody>
      </p:sp>
    </p:spTree>
    <p:extLst>
      <p:ext uri="{BB962C8B-B14F-4D97-AF65-F5344CB8AC3E}">
        <p14:creationId xmlns:p14="http://schemas.microsoft.com/office/powerpoint/2010/main" val="2577396873"/>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scan0079"/>
          <p:cNvPicPr>
            <a:picLocks noChangeAspect="1" noChangeArrowheads="1"/>
          </p:cNvPicPr>
          <p:nvPr/>
        </p:nvPicPr>
        <p:blipFill>
          <a:blip r:embed="rId2" cstate="print"/>
          <a:srcRect/>
          <a:stretch>
            <a:fillRect/>
          </a:stretch>
        </p:blipFill>
        <p:spPr bwMode="auto">
          <a:xfrm>
            <a:off x="533400" y="1143000"/>
            <a:ext cx="4876800" cy="5334000"/>
          </a:xfrm>
          <a:prstGeom prst="rect">
            <a:avLst/>
          </a:prstGeom>
          <a:noFill/>
          <a:ln w="9525">
            <a:noFill/>
            <a:miter lim="800000"/>
            <a:headEnd/>
            <a:tailEnd/>
          </a:ln>
        </p:spPr>
      </p:pic>
      <p:sp>
        <p:nvSpPr>
          <p:cNvPr id="38915" name="Footer Placeholder 3"/>
          <p:cNvSpPr>
            <a:spLocks noGrp="1"/>
          </p:cNvSpPr>
          <p:nvPr>
            <p:ph type="ftr" sz="quarter" idx="11"/>
          </p:nvPr>
        </p:nvSpPr>
        <p:spPr>
          <a:noFill/>
        </p:spPr>
        <p:txBody>
          <a:bodyPr/>
          <a:lstStyle/>
          <a:p>
            <a:r>
              <a:rPr lang="en-US" smtClean="0">
                <a:solidFill>
                  <a:srgbClr val="000000"/>
                </a:solidFill>
              </a:rPr>
              <a:t>W. Riegler/CERN</a:t>
            </a:r>
          </a:p>
        </p:txBody>
      </p:sp>
      <p:sp>
        <p:nvSpPr>
          <p:cNvPr id="38916" name="Slide Number Placeholder 2"/>
          <p:cNvSpPr>
            <a:spLocks noGrp="1"/>
          </p:cNvSpPr>
          <p:nvPr>
            <p:ph type="sldNum" sz="quarter" idx="12"/>
          </p:nvPr>
        </p:nvSpPr>
        <p:spPr>
          <a:noFill/>
        </p:spPr>
        <p:txBody>
          <a:bodyPr/>
          <a:lstStyle/>
          <a:p>
            <a:fld id="{FE20045A-F8B2-4FF0-9C68-AFFD1B14F2F7}" type="slidenum">
              <a:rPr lang="en-US" smtClean="0">
                <a:solidFill>
                  <a:srgbClr val="000000"/>
                </a:solidFill>
              </a:rPr>
              <a:pPr/>
              <a:t>63</a:t>
            </a:fld>
            <a:endParaRPr lang="en-US" smtClean="0">
              <a:solidFill>
                <a:srgbClr val="000000"/>
              </a:solidFill>
            </a:endParaRPr>
          </a:p>
        </p:txBody>
      </p:sp>
      <p:sp>
        <p:nvSpPr>
          <p:cNvPr id="38917" name="TextBox 5"/>
          <p:cNvSpPr txBox="1">
            <a:spLocks noChangeArrowheads="1"/>
          </p:cNvSpPr>
          <p:nvPr/>
        </p:nvSpPr>
        <p:spPr bwMode="auto">
          <a:xfrm>
            <a:off x="5791200" y="2438400"/>
            <a:ext cx="2590800" cy="2586038"/>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800">
                <a:solidFill>
                  <a:srgbClr val="002060"/>
                </a:solidFill>
              </a:rPr>
              <a:t>Liquid Nobel Gases</a:t>
            </a:r>
          </a:p>
          <a:p>
            <a:pPr eaLnBrk="1" hangingPunct="1">
              <a:lnSpc>
                <a:spcPct val="100000"/>
              </a:lnSpc>
              <a:spcBef>
                <a:spcPct val="0"/>
              </a:spcBef>
              <a:buClrTx/>
              <a:buSzTx/>
              <a:buFontTx/>
              <a:buNone/>
            </a:pPr>
            <a:r>
              <a:rPr lang="en-US" sz="1800">
                <a:solidFill>
                  <a:srgbClr val="002060"/>
                </a:solidFill>
              </a:rPr>
              <a:t>(Nobel Liquids)</a:t>
            </a:r>
          </a:p>
          <a:p>
            <a:pPr eaLnBrk="1" hangingPunct="1">
              <a:lnSpc>
                <a:spcPct val="100000"/>
              </a:lnSpc>
              <a:spcBef>
                <a:spcPct val="0"/>
              </a:spcBef>
              <a:buClrTx/>
              <a:buSzTx/>
              <a:buFontTx/>
              <a:buNone/>
            </a:pPr>
            <a:endParaRPr lang="en-US" sz="1800">
              <a:solidFill>
                <a:srgbClr val="009900"/>
              </a:solidFill>
            </a:endParaRPr>
          </a:p>
          <a:p>
            <a:pPr eaLnBrk="1" hangingPunct="1">
              <a:lnSpc>
                <a:spcPct val="100000"/>
              </a:lnSpc>
              <a:spcBef>
                <a:spcPct val="0"/>
              </a:spcBef>
              <a:buClrTx/>
              <a:buSzTx/>
              <a:buFontTx/>
              <a:buNone/>
            </a:pPr>
            <a:endParaRPr lang="en-US" sz="1800">
              <a:solidFill>
                <a:srgbClr val="009900"/>
              </a:solidFill>
            </a:endParaRPr>
          </a:p>
          <a:p>
            <a:pPr eaLnBrk="1" hangingPunct="1">
              <a:lnSpc>
                <a:spcPct val="100000"/>
              </a:lnSpc>
              <a:spcBef>
                <a:spcPct val="0"/>
              </a:spcBef>
              <a:buClrTx/>
              <a:buSzTx/>
              <a:buFontTx/>
              <a:buNone/>
            </a:pPr>
            <a:endParaRPr lang="en-US" sz="1800">
              <a:solidFill>
                <a:srgbClr val="009900"/>
              </a:solidFill>
            </a:endParaRPr>
          </a:p>
          <a:p>
            <a:pPr eaLnBrk="1" hangingPunct="1">
              <a:lnSpc>
                <a:spcPct val="100000"/>
              </a:lnSpc>
              <a:spcBef>
                <a:spcPct val="0"/>
              </a:spcBef>
              <a:buClrTx/>
              <a:buSzTx/>
              <a:buFontTx/>
              <a:buNone/>
            </a:pPr>
            <a:endParaRPr lang="en-US" sz="1800">
              <a:solidFill>
                <a:srgbClr val="009900"/>
              </a:solidFill>
            </a:endParaRPr>
          </a:p>
          <a:p>
            <a:pPr eaLnBrk="1" hangingPunct="1">
              <a:lnSpc>
                <a:spcPct val="100000"/>
              </a:lnSpc>
              <a:spcBef>
                <a:spcPct val="0"/>
              </a:spcBef>
              <a:buClrTx/>
              <a:buSzTx/>
              <a:buFontTx/>
              <a:buNone/>
            </a:pPr>
            <a:r>
              <a:rPr lang="en-US" sz="1800">
                <a:solidFill>
                  <a:srgbClr val="008000"/>
                </a:solidFill>
              </a:rPr>
              <a:t>Scintillating Crystals, </a:t>
            </a:r>
          </a:p>
          <a:p>
            <a:pPr eaLnBrk="1" hangingPunct="1">
              <a:lnSpc>
                <a:spcPct val="100000"/>
              </a:lnSpc>
              <a:spcBef>
                <a:spcPct val="0"/>
              </a:spcBef>
              <a:buClrTx/>
              <a:buSzTx/>
              <a:buFontTx/>
              <a:buNone/>
            </a:pPr>
            <a:r>
              <a:rPr lang="en-US" sz="1800">
                <a:solidFill>
                  <a:srgbClr val="008000"/>
                </a:solidFill>
              </a:rPr>
              <a:t>Plastic Scintillators</a:t>
            </a:r>
          </a:p>
          <a:p>
            <a:pPr eaLnBrk="1" hangingPunct="1">
              <a:lnSpc>
                <a:spcPct val="100000"/>
              </a:lnSpc>
              <a:spcBef>
                <a:spcPct val="0"/>
              </a:spcBef>
              <a:buClrTx/>
              <a:buSzTx/>
              <a:buFontTx/>
              <a:buNone/>
            </a:pPr>
            <a:endParaRPr lang="en-US" sz="1800">
              <a:solidFill>
                <a:srgbClr val="009900"/>
              </a:solidFill>
            </a:endParaRPr>
          </a:p>
        </p:txBody>
      </p:sp>
      <p:sp>
        <p:nvSpPr>
          <p:cNvPr id="38918" name="TextBox 5"/>
          <p:cNvSpPr txBox="1">
            <a:spLocks noChangeArrowheads="1"/>
          </p:cNvSpPr>
          <p:nvPr/>
        </p:nvSpPr>
        <p:spPr bwMode="auto">
          <a:xfrm>
            <a:off x="381000" y="0"/>
            <a:ext cx="8001000" cy="954088"/>
          </a:xfrm>
          <a:prstGeom prst="rect">
            <a:avLst/>
          </a:prstGeom>
          <a:noFill/>
          <a:ln w="9525">
            <a:noFill/>
            <a:miter lim="800000"/>
            <a:headEnd/>
            <a:tailEnd/>
          </a:ln>
        </p:spPr>
        <p:txBody>
          <a:bodyPr>
            <a:spAutoFit/>
          </a:bodyPr>
          <a:lstStyle/>
          <a:p>
            <a:pPr algn="ctr" eaLnBrk="1" hangingPunct="1">
              <a:lnSpc>
                <a:spcPct val="100000"/>
              </a:lnSpc>
              <a:spcBef>
                <a:spcPct val="0"/>
              </a:spcBef>
              <a:buClrTx/>
              <a:buSzTx/>
              <a:buFontTx/>
              <a:buNone/>
            </a:pPr>
            <a:r>
              <a:rPr lang="en-US" sz="2800">
                <a:solidFill>
                  <a:srgbClr val="FF0000"/>
                </a:solidFill>
              </a:rPr>
              <a:t>Calorimetry: Energy Measurement by total Absorption of Particles</a:t>
            </a:r>
          </a:p>
        </p:txBody>
      </p:sp>
    </p:spTree>
    <p:extLst>
      <p:ext uri="{BB962C8B-B14F-4D97-AF65-F5344CB8AC3E}">
        <p14:creationId xmlns:p14="http://schemas.microsoft.com/office/powerpoint/2010/main" val="3389558514"/>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1"/>
          <p:cNvSpPr>
            <a:spLocks noGrp="1"/>
          </p:cNvSpPr>
          <p:nvPr>
            <p:ph type="ftr" sz="quarter" idx="11"/>
          </p:nvPr>
        </p:nvSpPr>
        <p:spPr>
          <a:noFill/>
        </p:spPr>
        <p:txBody>
          <a:bodyPr/>
          <a:lstStyle/>
          <a:p>
            <a:r>
              <a:rPr lang="en-US" smtClean="0">
                <a:solidFill>
                  <a:srgbClr val="000000"/>
                </a:solidFill>
              </a:rPr>
              <a:t>W. Riegler/CERN</a:t>
            </a:r>
          </a:p>
        </p:txBody>
      </p:sp>
      <p:sp>
        <p:nvSpPr>
          <p:cNvPr id="40963" name="Slide Number Placeholder 2"/>
          <p:cNvSpPr>
            <a:spLocks noGrp="1"/>
          </p:cNvSpPr>
          <p:nvPr>
            <p:ph type="sldNum" sz="quarter" idx="12"/>
          </p:nvPr>
        </p:nvSpPr>
        <p:spPr>
          <a:noFill/>
        </p:spPr>
        <p:txBody>
          <a:bodyPr/>
          <a:lstStyle/>
          <a:p>
            <a:fld id="{1D1C2C43-CEFB-4374-81D1-2E87EE393F38}" type="slidenum">
              <a:rPr lang="en-US" smtClean="0">
                <a:solidFill>
                  <a:srgbClr val="000000"/>
                </a:solidFill>
              </a:rPr>
              <a:pPr/>
              <a:t>64</a:t>
            </a:fld>
            <a:endParaRPr lang="en-US" smtClean="0">
              <a:solidFill>
                <a:srgbClr val="000000"/>
              </a:solidFill>
            </a:endParaRPr>
          </a:p>
        </p:txBody>
      </p:sp>
      <p:sp>
        <p:nvSpPr>
          <p:cNvPr id="40964" name="TextBox 5"/>
          <p:cNvSpPr txBox="1">
            <a:spLocks noChangeArrowheads="1"/>
          </p:cNvSpPr>
          <p:nvPr/>
        </p:nvSpPr>
        <p:spPr bwMode="auto">
          <a:xfrm>
            <a:off x="381000" y="0"/>
            <a:ext cx="8001000" cy="523875"/>
          </a:xfrm>
          <a:prstGeom prst="rect">
            <a:avLst/>
          </a:prstGeom>
          <a:noFill/>
          <a:ln w="9525">
            <a:noFill/>
            <a:miter lim="800000"/>
            <a:headEnd/>
            <a:tailEnd/>
          </a:ln>
        </p:spPr>
        <p:txBody>
          <a:bodyPr>
            <a:spAutoFit/>
          </a:bodyPr>
          <a:lstStyle/>
          <a:p>
            <a:pPr algn="ctr" eaLnBrk="1" hangingPunct="1">
              <a:lnSpc>
                <a:spcPct val="100000"/>
              </a:lnSpc>
              <a:spcBef>
                <a:spcPct val="0"/>
              </a:spcBef>
              <a:buClrTx/>
              <a:buSzTx/>
              <a:buFontTx/>
              <a:buNone/>
            </a:pPr>
            <a:r>
              <a:rPr lang="en-US" sz="2800">
                <a:solidFill>
                  <a:srgbClr val="FF0000"/>
                </a:solidFill>
              </a:rPr>
              <a:t>Calorimetry</a:t>
            </a:r>
          </a:p>
        </p:txBody>
      </p:sp>
      <p:sp>
        <p:nvSpPr>
          <p:cNvPr id="40965" name="TextBox 4"/>
          <p:cNvSpPr txBox="1">
            <a:spLocks noChangeArrowheads="1"/>
          </p:cNvSpPr>
          <p:nvPr/>
        </p:nvSpPr>
        <p:spPr bwMode="auto">
          <a:xfrm>
            <a:off x="304800" y="685800"/>
            <a:ext cx="7467600" cy="492442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0000"/>
                </a:solidFill>
              </a:rPr>
              <a:t>Calorimeters can be classified into:</a:t>
            </a:r>
          </a:p>
          <a:p>
            <a:pPr eaLnBrk="1" hangingPunct="1">
              <a:lnSpc>
                <a:spcPct val="100000"/>
              </a:lnSpc>
              <a:spcBef>
                <a:spcPct val="0"/>
              </a:spcBef>
              <a:buClrTx/>
              <a:buSzTx/>
              <a:buFontTx/>
              <a:buNone/>
            </a:pPr>
            <a:endParaRPr lang="en-US" sz="1800">
              <a:solidFill>
                <a:srgbClr val="002060"/>
              </a:solidFill>
            </a:endParaRPr>
          </a:p>
          <a:p>
            <a:pPr eaLnBrk="1" hangingPunct="1">
              <a:lnSpc>
                <a:spcPct val="100000"/>
              </a:lnSpc>
              <a:spcBef>
                <a:spcPct val="0"/>
              </a:spcBef>
              <a:buClrTx/>
              <a:buSzTx/>
              <a:buFontTx/>
              <a:buNone/>
            </a:pPr>
            <a:r>
              <a:rPr lang="en-US" sz="1800">
                <a:solidFill>
                  <a:srgbClr val="008000"/>
                </a:solidFill>
              </a:rPr>
              <a:t>Electromagnetic Calorimeters,  </a:t>
            </a:r>
          </a:p>
          <a:p>
            <a:pPr eaLnBrk="1" hangingPunct="1">
              <a:lnSpc>
                <a:spcPct val="100000"/>
              </a:lnSpc>
              <a:spcBef>
                <a:spcPct val="0"/>
              </a:spcBef>
              <a:buClrTx/>
              <a:buSzTx/>
              <a:buFontTx/>
              <a:buNone/>
            </a:pPr>
            <a:r>
              <a:rPr lang="en-US" sz="1400">
                <a:solidFill>
                  <a:srgbClr val="002060"/>
                </a:solidFill>
              </a:rPr>
              <a:t>to measure electrons and photons through their EM interactions.</a:t>
            </a:r>
          </a:p>
          <a:p>
            <a:pPr eaLnBrk="1" hangingPunct="1">
              <a:lnSpc>
                <a:spcPct val="100000"/>
              </a:lnSpc>
              <a:spcBef>
                <a:spcPct val="0"/>
              </a:spcBef>
              <a:buClrTx/>
              <a:buSzTx/>
              <a:buFontTx/>
              <a:buNone/>
            </a:pPr>
            <a:endParaRPr lang="en-US" sz="1800">
              <a:solidFill>
                <a:srgbClr val="002060"/>
              </a:solidFill>
            </a:endParaRPr>
          </a:p>
          <a:p>
            <a:pPr eaLnBrk="1" hangingPunct="1">
              <a:lnSpc>
                <a:spcPct val="100000"/>
              </a:lnSpc>
              <a:spcBef>
                <a:spcPct val="0"/>
              </a:spcBef>
              <a:buClrTx/>
              <a:buSzTx/>
              <a:buFontTx/>
              <a:buNone/>
            </a:pPr>
            <a:r>
              <a:rPr lang="en-US" sz="1800">
                <a:solidFill>
                  <a:srgbClr val="008000"/>
                </a:solidFill>
              </a:rPr>
              <a:t>Hadron Calorimeters,</a:t>
            </a:r>
          </a:p>
          <a:p>
            <a:pPr eaLnBrk="1" hangingPunct="1">
              <a:lnSpc>
                <a:spcPct val="100000"/>
              </a:lnSpc>
              <a:spcBef>
                <a:spcPct val="0"/>
              </a:spcBef>
              <a:buClrTx/>
              <a:buSzTx/>
              <a:buFontTx/>
              <a:buNone/>
            </a:pPr>
            <a:r>
              <a:rPr lang="en-US" sz="1400">
                <a:solidFill>
                  <a:srgbClr val="002060"/>
                </a:solidFill>
              </a:rPr>
              <a:t>Used to measure hadrons through their strong and EM interactions.</a:t>
            </a:r>
          </a:p>
          <a:p>
            <a:pPr eaLnBrk="1" hangingPunct="1">
              <a:lnSpc>
                <a:spcPct val="100000"/>
              </a:lnSpc>
              <a:spcBef>
                <a:spcPct val="0"/>
              </a:spcBef>
              <a:buClrTx/>
              <a:buSzTx/>
              <a:buFontTx/>
              <a:buNone/>
            </a:pPr>
            <a:endParaRPr lang="en-US" sz="1800">
              <a:solidFill>
                <a:srgbClr val="002060"/>
              </a:solidFill>
            </a:endParaRPr>
          </a:p>
          <a:p>
            <a:pPr eaLnBrk="1" hangingPunct="1">
              <a:lnSpc>
                <a:spcPct val="100000"/>
              </a:lnSpc>
              <a:spcBef>
                <a:spcPct val="0"/>
              </a:spcBef>
              <a:buClrTx/>
              <a:buSzTx/>
              <a:buFontTx/>
              <a:buNone/>
            </a:pPr>
            <a:r>
              <a:rPr lang="en-US" sz="1600">
                <a:solidFill>
                  <a:srgbClr val="000000"/>
                </a:solidFill>
              </a:rPr>
              <a:t>The construction can be classified into:</a:t>
            </a:r>
          </a:p>
          <a:p>
            <a:pPr eaLnBrk="1" hangingPunct="1">
              <a:lnSpc>
                <a:spcPct val="100000"/>
              </a:lnSpc>
              <a:spcBef>
                <a:spcPct val="0"/>
              </a:spcBef>
              <a:buClrTx/>
              <a:buSzTx/>
              <a:buFontTx/>
              <a:buNone/>
            </a:pPr>
            <a:endParaRPr lang="en-US" sz="1800">
              <a:solidFill>
                <a:srgbClr val="002060"/>
              </a:solidFill>
            </a:endParaRPr>
          </a:p>
          <a:p>
            <a:pPr eaLnBrk="1" hangingPunct="1">
              <a:lnSpc>
                <a:spcPct val="100000"/>
              </a:lnSpc>
              <a:spcBef>
                <a:spcPct val="0"/>
              </a:spcBef>
              <a:buClrTx/>
              <a:buSzTx/>
              <a:buFontTx/>
              <a:buNone/>
            </a:pPr>
            <a:r>
              <a:rPr lang="en-US" sz="1800">
                <a:solidFill>
                  <a:srgbClr val="008000"/>
                </a:solidFill>
              </a:rPr>
              <a:t>Homogeneous Calorimeters,</a:t>
            </a:r>
          </a:p>
          <a:p>
            <a:pPr eaLnBrk="1" hangingPunct="1">
              <a:lnSpc>
                <a:spcPct val="100000"/>
              </a:lnSpc>
              <a:spcBef>
                <a:spcPct val="0"/>
              </a:spcBef>
              <a:buClrTx/>
              <a:buSzTx/>
              <a:buFontTx/>
              <a:buNone/>
            </a:pPr>
            <a:r>
              <a:rPr lang="en-US" sz="1400">
                <a:solidFill>
                  <a:srgbClr val="002060"/>
                </a:solidFill>
              </a:rPr>
              <a:t>that are built of only one type of material that performs both tasks, energy degradation and signal generation.</a:t>
            </a:r>
          </a:p>
          <a:p>
            <a:pPr eaLnBrk="1" hangingPunct="1">
              <a:lnSpc>
                <a:spcPct val="100000"/>
              </a:lnSpc>
              <a:spcBef>
                <a:spcPct val="0"/>
              </a:spcBef>
              <a:buClrTx/>
              <a:buSzTx/>
              <a:buFontTx/>
              <a:buNone/>
            </a:pPr>
            <a:endParaRPr lang="en-US" sz="1800">
              <a:solidFill>
                <a:srgbClr val="002060"/>
              </a:solidFill>
            </a:endParaRPr>
          </a:p>
          <a:p>
            <a:pPr eaLnBrk="1" hangingPunct="1">
              <a:lnSpc>
                <a:spcPct val="100000"/>
              </a:lnSpc>
              <a:spcBef>
                <a:spcPct val="0"/>
              </a:spcBef>
              <a:buClrTx/>
              <a:buSzTx/>
              <a:buFontTx/>
              <a:buNone/>
            </a:pPr>
            <a:r>
              <a:rPr lang="en-US" sz="1800">
                <a:solidFill>
                  <a:srgbClr val="008000"/>
                </a:solidFill>
              </a:rPr>
              <a:t>Sampling Calorimeters,</a:t>
            </a:r>
          </a:p>
          <a:p>
            <a:pPr eaLnBrk="1" hangingPunct="1">
              <a:lnSpc>
                <a:spcPct val="100000"/>
              </a:lnSpc>
              <a:spcBef>
                <a:spcPct val="0"/>
              </a:spcBef>
              <a:buClrTx/>
              <a:buSzTx/>
              <a:buFontTx/>
              <a:buNone/>
            </a:pPr>
            <a:r>
              <a:rPr lang="en-US" sz="1400">
                <a:solidFill>
                  <a:srgbClr val="002060"/>
                </a:solidFill>
              </a:rPr>
              <a:t>that consist of alternating layers of an absorber, a dense material used to degrade the energy of the incident particle, and an active medium that provides the detectable signal.</a:t>
            </a:r>
            <a:endParaRPr lang="en-US" sz="1400">
              <a:solidFill>
                <a:srgbClr val="008000"/>
              </a:solidFill>
            </a:endParaRPr>
          </a:p>
          <a:p>
            <a:pPr eaLnBrk="1" hangingPunct="1">
              <a:lnSpc>
                <a:spcPct val="100000"/>
              </a:lnSpc>
              <a:spcBef>
                <a:spcPct val="0"/>
              </a:spcBef>
              <a:buClrTx/>
              <a:buSzTx/>
              <a:buFontTx/>
              <a:buNone/>
            </a:pPr>
            <a:endParaRPr lang="en-US" sz="1800">
              <a:solidFill>
                <a:srgbClr val="002060"/>
              </a:solidFill>
            </a:endParaRPr>
          </a:p>
        </p:txBody>
      </p:sp>
      <p:sp>
        <p:nvSpPr>
          <p:cNvPr id="40966" name="Rectangle 5"/>
          <p:cNvSpPr>
            <a:spLocks noChangeArrowheads="1"/>
          </p:cNvSpPr>
          <p:nvPr/>
        </p:nvSpPr>
        <p:spPr bwMode="auto">
          <a:xfrm>
            <a:off x="3657600" y="5791200"/>
            <a:ext cx="5029200" cy="24606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000">
                <a:solidFill>
                  <a:srgbClr val="000000"/>
                </a:solidFill>
              </a:rPr>
              <a:t>C.W. Fabjan and F. Gianotti, Rev. Mod. Phys., Vol. 75, N0. 4, October 2003</a:t>
            </a:r>
            <a:endParaRPr lang="en-US" sz="1000" b="0">
              <a:solidFill>
                <a:srgbClr val="000000"/>
              </a:solidFill>
            </a:endParaRPr>
          </a:p>
        </p:txBody>
      </p:sp>
    </p:spTree>
    <p:extLst>
      <p:ext uri="{BB962C8B-B14F-4D97-AF65-F5344CB8AC3E}">
        <p14:creationId xmlns:p14="http://schemas.microsoft.com/office/powerpoint/2010/main" val="1098562650"/>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1"/>
          </p:nvPr>
        </p:nvSpPr>
        <p:spPr>
          <a:noFill/>
        </p:spPr>
        <p:txBody>
          <a:bodyPr/>
          <a:lstStyle/>
          <a:p>
            <a:r>
              <a:rPr lang="en-US" smtClean="0">
                <a:solidFill>
                  <a:srgbClr val="000000"/>
                </a:solidFill>
              </a:rPr>
              <a:t>W. Riegler/CERN</a:t>
            </a:r>
          </a:p>
        </p:txBody>
      </p:sp>
      <p:sp>
        <p:nvSpPr>
          <p:cNvPr id="43011" name="Slide Number Placeholder 2"/>
          <p:cNvSpPr>
            <a:spLocks noGrp="1"/>
          </p:cNvSpPr>
          <p:nvPr>
            <p:ph type="sldNum" sz="quarter" idx="12"/>
          </p:nvPr>
        </p:nvSpPr>
        <p:spPr>
          <a:noFill/>
        </p:spPr>
        <p:txBody>
          <a:bodyPr/>
          <a:lstStyle/>
          <a:p>
            <a:fld id="{45140C78-9969-497E-9408-E6C586C89061}" type="slidenum">
              <a:rPr lang="en-US" smtClean="0">
                <a:solidFill>
                  <a:srgbClr val="000000"/>
                </a:solidFill>
              </a:rPr>
              <a:pPr/>
              <a:t>65</a:t>
            </a:fld>
            <a:endParaRPr lang="en-US" smtClean="0">
              <a:solidFill>
                <a:srgbClr val="000000"/>
              </a:solidFill>
            </a:endParaRPr>
          </a:p>
        </p:txBody>
      </p:sp>
      <p:sp>
        <p:nvSpPr>
          <p:cNvPr id="43012" name="TextBox 16"/>
          <p:cNvSpPr txBox="1">
            <a:spLocks noChangeArrowheads="1"/>
          </p:cNvSpPr>
          <p:nvPr/>
        </p:nvSpPr>
        <p:spPr bwMode="auto">
          <a:xfrm>
            <a:off x="3048000" y="152400"/>
            <a:ext cx="2819400"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EM Calorimetry</a:t>
            </a:r>
          </a:p>
        </p:txBody>
      </p:sp>
      <p:pic>
        <p:nvPicPr>
          <p:cNvPr id="43013" name="Picture 2" descr="scan0080"/>
          <p:cNvPicPr>
            <a:picLocks noChangeAspect="1" noChangeArrowheads="1"/>
          </p:cNvPicPr>
          <p:nvPr/>
        </p:nvPicPr>
        <p:blipFill>
          <a:blip r:embed="rId2" cstate="print"/>
          <a:srcRect/>
          <a:stretch>
            <a:fillRect/>
          </a:stretch>
        </p:blipFill>
        <p:spPr bwMode="auto">
          <a:xfrm>
            <a:off x="4495800" y="1485900"/>
            <a:ext cx="4267200" cy="4991100"/>
          </a:xfrm>
          <a:prstGeom prst="rect">
            <a:avLst/>
          </a:prstGeom>
          <a:noFill/>
          <a:ln w="9525">
            <a:noFill/>
            <a:miter lim="800000"/>
            <a:headEnd/>
            <a:tailEnd/>
          </a:ln>
        </p:spPr>
      </p:pic>
      <p:pic>
        <p:nvPicPr>
          <p:cNvPr id="43014" name="Picture 2" descr="scan0077"/>
          <p:cNvPicPr>
            <a:picLocks noChangeAspect="1" noChangeArrowheads="1"/>
          </p:cNvPicPr>
          <p:nvPr/>
        </p:nvPicPr>
        <p:blipFill>
          <a:blip r:embed="rId3" cstate="print"/>
          <a:srcRect/>
          <a:stretch>
            <a:fillRect/>
          </a:stretch>
        </p:blipFill>
        <p:spPr bwMode="auto">
          <a:xfrm>
            <a:off x="58738" y="1524000"/>
            <a:ext cx="4513262" cy="1676400"/>
          </a:xfrm>
          <a:prstGeom prst="rect">
            <a:avLst/>
          </a:prstGeom>
          <a:noFill/>
          <a:ln w="9525">
            <a:noFill/>
            <a:miter lim="800000"/>
            <a:headEnd/>
            <a:tailEnd/>
          </a:ln>
        </p:spPr>
      </p:pic>
      <p:sp>
        <p:nvSpPr>
          <p:cNvPr id="43015" name="TextBox 7"/>
          <p:cNvSpPr txBox="1">
            <a:spLocks noChangeArrowheads="1"/>
          </p:cNvSpPr>
          <p:nvPr/>
        </p:nvSpPr>
        <p:spPr bwMode="auto">
          <a:xfrm>
            <a:off x="0" y="914400"/>
            <a:ext cx="9144000" cy="30797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400">
                <a:solidFill>
                  <a:srgbClr val="002060"/>
                </a:solidFill>
              </a:rPr>
              <a:t>Approximate longitudinal shower development            Approximate transverse shower development </a:t>
            </a:r>
            <a:endParaRPr lang="en-US" sz="1400" baseline="30000">
              <a:solidFill>
                <a:srgbClr val="002060"/>
              </a:solidFill>
            </a:endParaRPr>
          </a:p>
        </p:txBody>
      </p:sp>
      <p:sp>
        <p:nvSpPr>
          <p:cNvPr id="43016" name="TextBox 14"/>
          <p:cNvSpPr txBox="1">
            <a:spLocks noChangeArrowheads="1"/>
          </p:cNvSpPr>
          <p:nvPr/>
        </p:nvSpPr>
        <p:spPr bwMode="auto">
          <a:xfrm>
            <a:off x="304800" y="4114800"/>
            <a:ext cx="3733800" cy="83026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8000"/>
                </a:solidFill>
              </a:rPr>
              <a:t>Radiation Length X</a:t>
            </a:r>
            <a:r>
              <a:rPr lang="en-US" sz="1600" baseline="-25000">
                <a:solidFill>
                  <a:srgbClr val="008000"/>
                </a:solidFill>
              </a:rPr>
              <a:t>0</a:t>
            </a:r>
            <a:r>
              <a:rPr lang="en-US" sz="1600">
                <a:solidFill>
                  <a:srgbClr val="008000"/>
                </a:solidFill>
              </a:rPr>
              <a:t> and Moliere Radius are two key parameters for choice of calorimeter materials</a:t>
            </a:r>
          </a:p>
        </p:txBody>
      </p:sp>
    </p:spTree>
    <p:extLst>
      <p:ext uri="{BB962C8B-B14F-4D97-AF65-F5344CB8AC3E}">
        <p14:creationId xmlns:p14="http://schemas.microsoft.com/office/powerpoint/2010/main" val="3616251148"/>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1"/>
          </p:nvPr>
        </p:nvSpPr>
        <p:spPr>
          <a:noFill/>
        </p:spPr>
        <p:txBody>
          <a:bodyPr/>
          <a:lstStyle/>
          <a:p>
            <a:r>
              <a:rPr lang="en-US" smtClean="0">
                <a:solidFill>
                  <a:srgbClr val="000000"/>
                </a:solidFill>
              </a:rPr>
              <a:t>W. Riegler/CERN</a:t>
            </a:r>
          </a:p>
        </p:txBody>
      </p:sp>
      <p:sp>
        <p:nvSpPr>
          <p:cNvPr id="44035" name="Slide Number Placeholder 2"/>
          <p:cNvSpPr>
            <a:spLocks noGrp="1"/>
          </p:cNvSpPr>
          <p:nvPr>
            <p:ph type="sldNum" sz="quarter" idx="12"/>
          </p:nvPr>
        </p:nvSpPr>
        <p:spPr>
          <a:noFill/>
        </p:spPr>
        <p:txBody>
          <a:bodyPr/>
          <a:lstStyle/>
          <a:p>
            <a:fld id="{54A83033-C092-47FF-AFCE-951C13B424DF}" type="slidenum">
              <a:rPr lang="en-US" smtClean="0">
                <a:solidFill>
                  <a:srgbClr val="000000"/>
                </a:solidFill>
              </a:rPr>
              <a:pPr/>
              <a:t>66</a:t>
            </a:fld>
            <a:endParaRPr lang="en-US" smtClean="0">
              <a:solidFill>
                <a:srgbClr val="000000"/>
              </a:solidFill>
            </a:endParaRPr>
          </a:p>
        </p:txBody>
      </p:sp>
      <p:sp>
        <p:nvSpPr>
          <p:cNvPr id="44036" name="TextBox 16"/>
          <p:cNvSpPr txBox="1">
            <a:spLocks noChangeArrowheads="1"/>
          </p:cNvSpPr>
          <p:nvPr/>
        </p:nvSpPr>
        <p:spPr bwMode="auto">
          <a:xfrm>
            <a:off x="762000" y="152400"/>
            <a:ext cx="7515225"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Crystals for Homogeneous EM Calorimetry</a:t>
            </a:r>
          </a:p>
        </p:txBody>
      </p:sp>
      <p:sp>
        <p:nvSpPr>
          <p:cNvPr id="44037" name="TextBox 6"/>
          <p:cNvSpPr txBox="1">
            <a:spLocks noChangeArrowheads="1"/>
          </p:cNvSpPr>
          <p:nvPr/>
        </p:nvSpPr>
        <p:spPr bwMode="auto">
          <a:xfrm>
            <a:off x="533400" y="990600"/>
            <a:ext cx="7543800" cy="2586038"/>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800">
                <a:solidFill>
                  <a:srgbClr val="002060"/>
                </a:solidFill>
              </a:rPr>
              <a:t>In crystals the light emission is related to the crystal structure of the material. Incident charged particles create electron-hole pairs and photons are emitted when electrons return to the valence band.</a:t>
            </a:r>
          </a:p>
          <a:p>
            <a:pPr eaLnBrk="1" hangingPunct="1">
              <a:lnSpc>
                <a:spcPct val="100000"/>
              </a:lnSpc>
              <a:spcBef>
                <a:spcPct val="0"/>
              </a:spcBef>
              <a:buClrTx/>
              <a:buSzTx/>
              <a:buFontTx/>
              <a:buNone/>
            </a:pPr>
            <a:endParaRPr lang="en-US" sz="1800">
              <a:solidFill>
                <a:srgbClr val="002060"/>
              </a:solidFill>
            </a:endParaRPr>
          </a:p>
          <a:p>
            <a:pPr eaLnBrk="1" hangingPunct="1">
              <a:lnSpc>
                <a:spcPct val="100000"/>
              </a:lnSpc>
              <a:spcBef>
                <a:spcPct val="0"/>
              </a:spcBef>
              <a:buClrTx/>
              <a:buSzTx/>
              <a:buFontTx/>
              <a:buNone/>
            </a:pPr>
            <a:r>
              <a:rPr lang="en-US" sz="1800">
                <a:solidFill>
                  <a:srgbClr val="008000"/>
                </a:solidFill>
              </a:rPr>
              <a:t>The incident electron or photon is completely absorbed and the produced amount of light, which is reflected through the transparent crystal, is measured by photomultipliers or solid state photon detectors.</a:t>
            </a:r>
          </a:p>
        </p:txBody>
      </p:sp>
      <p:pic>
        <p:nvPicPr>
          <p:cNvPr id="44038" name="Picture 2" descr="scan0079"/>
          <p:cNvPicPr>
            <a:picLocks noChangeAspect="1" noChangeArrowheads="1"/>
          </p:cNvPicPr>
          <p:nvPr/>
        </p:nvPicPr>
        <p:blipFill>
          <a:blip r:embed="rId2" cstate="print"/>
          <a:srcRect/>
          <a:stretch>
            <a:fillRect/>
          </a:stretch>
        </p:blipFill>
        <p:spPr bwMode="auto">
          <a:xfrm>
            <a:off x="1676400" y="3962400"/>
            <a:ext cx="5148263" cy="1447800"/>
          </a:xfrm>
          <a:prstGeom prst="rect">
            <a:avLst/>
          </a:prstGeom>
          <a:noFill/>
          <a:ln w="9525">
            <a:noFill/>
            <a:miter lim="800000"/>
            <a:headEnd/>
            <a:tailEnd/>
          </a:ln>
        </p:spPr>
      </p:pic>
    </p:spTree>
    <p:extLst>
      <p:ext uri="{BB962C8B-B14F-4D97-AF65-F5344CB8AC3E}">
        <p14:creationId xmlns:p14="http://schemas.microsoft.com/office/powerpoint/2010/main" val="2092797337"/>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1"/>
          </p:nvPr>
        </p:nvSpPr>
        <p:spPr>
          <a:noFill/>
        </p:spPr>
        <p:txBody>
          <a:bodyPr/>
          <a:lstStyle/>
          <a:p>
            <a:r>
              <a:rPr lang="en-US" smtClean="0">
                <a:solidFill>
                  <a:srgbClr val="000000"/>
                </a:solidFill>
              </a:rPr>
              <a:t>W. Riegler/CERN</a:t>
            </a:r>
          </a:p>
        </p:txBody>
      </p:sp>
      <p:sp>
        <p:nvSpPr>
          <p:cNvPr id="45059" name="Slide Number Placeholder 2"/>
          <p:cNvSpPr>
            <a:spLocks noGrp="1"/>
          </p:cNvSpPr>
          <p:nvPr>
            <p:ph type="sldNum" sz="quarter" idx="12"/>
          </p:nvPr>
        </p:nvSpPr>
        <p:spPr>
          <a:noFill/>
        </p:spPr>
        <p:txBody>
          <a:bodyPr/>
          <a:lstStyle/>
          <a:p>
            <a:fld id="{3E9F6994-97CA-453D-9BE9-723FB7252CCB}" type="slidenum">
              <a:rPr lang="en-US" smtClean="0">
                <a:solidFill>
                  <a:srgbClr val="000000"/>
                </a:solidFill>
              </a:rPr>
              <a:pPr/>
              <a:t>67</a:t>
            </a:fld>
            <a:endParaRPr lang="en-US" smtClean="0">
              <a:solidFill>
                <a:srgbClr val="000000"/>
              </a:solidFill>
            </a:endParaRPr>
          </a:p>
        </p:txBody>
      </p:sp>
      <p:sp>
        <p:nvSpPr>
          <p:cNvPr id="45060" name="TextBox 16"/>
          <p:cNvSpPr txBox="1">
            <a:spLocks noChangeArrowheads="1"/>
          </p:cNvSpPr>
          <p:nvPr/>
        </p:nvSpPr>
        <p:spPr bwMode="auto">
          <a:xfrm>
            <a:off x="762000" y="152400"/>
            <a:ext cx="7515225"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Crystals for Homogeneous EM Calorimetry</a:t>
            </a:r>
          </a:p>
        </p:txBody>
      </p:sp>
      <p:pic>
        <p:nvPicPr>
          <p:cNvPr id="45061" name="Picture 2"/>
          <p:cNvPicPr>
            <a:picLocks noChangeAspect="1" noChangeArrowheads="1"/>
          </p:cNvPicPr>
          <p:nvPr/>
        </p:nvPicPr>
        <p:blipFill>
          <a:blip r:embed="rId2" cstate="print"/>
          <a:srcRect/>
          <a:stretch>
            <a:fillRect/>
          </a:stretch>
        </p:blipFill>
        <p:spPr bwMode="auto">
          <a:xfrm>
            <a:off x="101600" y="685800"/>
            <a:ext cx="9042400" cy="3657600"/>
          </a:xfrm>
          <a:prstGeom prst="rect">
            <a:avLst/>
          </a:prstGeom>
          <a:noFill/>
          <a:ln w="9525">
            <a:noFill/>
            <a:miter lim="800000"/>
            <a:headEnd/>
            <a:tailEnd/>
          </a:ln>
        </p:spPr>
      </p:pic>
      <p:sp>
        <p:nvSpPr>
          <p:cNvPr id="45062" name="TextBox 5"/>
          <p:cNvSpPr txBox="1">
            <a:spLocks noChangeArrowheads="1"/>
          </p:cNvSpPr>
          <p:nvPr/>
        </p:nvSpPr>
        <p:spPr bwMode="auto">
          <a:xfrm>
            <a:off x="7772400" y="4419600"/>
            <a:ext cx="1371600" cy="1570038"/>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8000"/>
                </a:solidFill>
              </a:rPr>
              <a:t>CMS@LHC, 25ns bunch crossing, </a:t>
            </a:r>
          </a:p>
          <a:p>
            <a:pPr eaLnBrk="1" hangingPunct="1">
              <a:lnSpc>
                <a:spcPct val="100000"/>
              </a:lnSpc>
              <a:spcBef>
                <a:spcPct val="0"/>
              </a:spcBef>
              <a:buClrTx/>
              <a:buSzTx/>
              <a:buFontTx/>
              <a:buNone/>
            </a:pPr>
            <a:r>
              <a:rPr lang="en-US" sz="1600">
                <a:solidFill>
                  <a:srgbClr val="008000"/>
                </a:solidFill>
              </a:rPr>
              <a:t>high radiation dose</a:t>
            </a:r>
          </a:p>
        </p:txBody>
      </p:sp>
      <p:sp>
        <p:nvSpPr>
          <p:cNvPr id="45063" name="TextBox 6"/>
          <p:cNvSpPr txBox="1">
            <a:spLocks noChangeArrowheads="1"/>
          </p:cNvSpPr>
          <p:nvPr/>
        </p:nvSpPr>
        <p:spPr bwMode="auto">
          <a:xfrm>
            <a:off x="6629400" y="4419600"/>
            <a:ext cx="1219200" cy="1816100"/>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rPr>
              <a:t>L3@LEP, 25us bunch crossing, </a:t>
            </a:r>
          </a:p>
          <a:p>
            <a:pPr eaLnBrk="1" hangingPunct="1">
              <a:lnSpc>
                <a:spcPct val="100000"/>
              </a:lnSpc>
              <a:spcBef>
                <a:spcPct val="0"/>
              </a:spcBef>
              <a:buClrTx/>
              <a:buSzTx/>
              <a:buFontTx/>
              <a:buNone/>
            </a:pPr>
            <a:r>
              <a:rPr lang="en-US" sz="1600">
                <a:solidFill>
                  <a:srgbClr val="002060"/>
                </a:solidFill>
              </a:rPr>
              <a:t>Low radiation dose</a:t>
            </a:r>
          </a:p>
        </p:txBody>
      </p:sp>
      <p:sp>
        <p:nvSpPr>
          <p:cNvPr id="45064" name="TextBox 7"/>
          <p:cNvSpPr txBox="1">
            <a:spLocks noChangeArrowheads="1"/>
          </p:cNvSpPr>
          <p:nvPr/>
        </p:nvSpPr>
        <p:spPr bwMode="auto">
          <a:xfrm>
            <a:off x="3733800" y="4419600"/>
            <a:ext cx="1676400" cy="132397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rPr>
              <a:t>Barbar@PEPII,</a:t>
            </a:r>
          </a:p>
          <a:p>
            <a:pPr eaLnBrk="1" hangingPunct="1">
              <a:lnSpc>
                <a:spcPct val="100000"/>
              </a:lnSpc>
              <a:spcBef>
                <a:spcPct val="0"/>
              </a:spcBef>
              <a:buClrTx/>
              <a:buSzTx/>
              <a:buFontTx/>
              <a:buNone/>
            </a:pPr>
            <a:r>
              <a:rPr lang="en-US" sz="1600">
                <a:solidFill>
                  <a:srgbClr val="002060"/>
                </a:solidFill>
              </a:rPr>
              <a:t>10ms interaction rate, good light yield, good S/N</a:t>
            </a:r>
          </a:p>
        </p:txBody>
      </p:sp>
      <p:sp>
        <p:nvSpPr>
          <p:cNvPr id="45065" name="TextBox 8"/>
          <p:cNvSpPr txBox="1">
            <a:spLocks noChangeArrowheads="1"/>
          </p:cNvSpPr>
          <p:nvPr/>
        </p:nvSpPr>
        <p:spPr bwMode="auto">
          <a:xfrm>
            <a:off x="5334000" y="4419600"/>
            <a:ext cx="1219200" cy="132397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8000"/>
                </a:solidFill>
              </a:rPr>
              <a:t>KTeV@Tevatron,</a:t>
            </a:r>
          </a:p>
          <a:p>
            <a:pPr eaLnBrk="1" hangingPunct="1">
              <a:lnSpc>
                <a:spcPct val="100000"/>
              </a:lnSpc>
              <a:spcBef>
                <a:spcPct val="0"/>
              </a:spcBef>
              <a:buClrTx/>
              <a:buSzTx/>
              <a:buFontTx/>
              <a:buNone/>
            </a:pPr>
            <a:r>
              <a:rPr lang="en-US" sz="1600">
                <a:solidFill>
                  <a:srgbClr val="008000"/>
                </a:solidFill>
              </a:rPr>
              <a:t>High rate,</a:t>
            </a:r>
          </a:p>
          <a:p>
            <a:pPr eaLnBrk="1" hangingPunct="1">
              <a:lnSpc>
                <a:spcPct val="100000"/>
              </a:lnSpc>
              <a:spcBef>
                <a:spcPct val="0"/>
              </a:spcBef>
              <a:buClrTx/>
              <a:buSzTx/>
              <a:buFontTx/>
              <a:buNone/>
            </a:pPr>
            <a:r>
              <a:rPr lang="en-US" sz="1600">
                <a:solidFill>
                  <a:srgbClr val="008000"/>
                </a:solidFill>
              </a:rPr>
              <a:t>Good resolution</a:t>
            </a:r>
          </a:p>
        </p:txBody>
      </p:sp>
      <p:cxnSp>
        <p:nvCxnSpPr>
          <p:cNvPr id="11" name="Straight Connector 10"/>
          <p:cNvCxnSpPr/>
          <p:nvPr/>
        </p:nvCxnSpPr>
        <p:spPr>
          <a:xfrm>
            <a:off x="152400" y="2314575"/>
            <a:ext cx="84582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13" name="Straight Connector 12"/>
          <p:cNvCxnSpPr/>
          <p:nvPr/>
        </p:nvCxnSpPr>
        <p:spPr>
          <a:xfrm>
            <a:off x="152400" y="1790700"/>
            <a:ext cx="8458200"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164833062"/>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1"/>
          </p:nvPr>
        </p:nvSpPr>
        <p:spPr>
          <a:noFill/>
        </p:spPr>
        <p:txBody>
          <a:bodyPr/>
          <a:lstStyle/>
          <a:p>
            <a:r>
              <a:rPr lang="en-US" smtClean="0">
                <a:solidFill>
                  <a:srgbClr val="000000"/>
                </a:solidFill>
              </a:rPr>
              <a:t>W. Riegler/CERN</a:t>
            </a:r>
          </a:p>
        </p:txBody>
      </p:sp>
      <p:sp>
        <p:nvSpPr>
          <p:cNvPr id="46083" name="Slide Number Placeholder 2"/>
          <p:cNvSpPr>
            <a:spLocks noGrp="1"/>
          </p:cNvSpPr>
          <p:nvPr>
            <p:ph type="sldNum" sz="quarter" idx="12"/>
          </p:nvPr>
        </p:nvSpPr>
        <p:spPr>
          <a:noFill/>
        </p:spPr>
        <p:txBody>
          <a:bodyPr/>
          <a:lstStyle/>
          <a:p>
            <a:fld id="{29C4B493-2295-45F6-B453-FEFA220C450B}" type="slidenum">
              <a:rPr lang="en-US" smtClean="0">
                <a:solidFill>
                  <a:srgbClr val="000000"/>
                </a:solidFill>
              </a:rPr>
              <a:pPr/>
              <a:t>68</a:t>
            </a:fld>
            <a:endParaRPr lang="en-US" smtClean="0">
              <a:solidFill>
                <a:srgbClr val="000000"/>
              </a:solidFill>
            </a:endParaRPr>
          </a:p>
        </p:txBody>
      </p:sp>
      <p:sp>
        <p:nvSpPr>
          <p:cNvPr id="46084" name="TextBox 16"/>
          <p:cNvSpPr txBox="1">
            <a:spLocks noChangeArrowheads="1"/>
          </p:cNvSpPr>
          <p:nvPr/>
        </p:nvSpPr>
        <p:spPr bwMode="auto">
          <a:xfrm>
            <a:off x="762000" y="152400"/>
            <a:ext cx="7515225"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Crystals for Homogeneous EM Calorimetry</a:t>
            </a:r>
          </a:p>
        </p:txBody>
      </p:sp>
      <p:pic>
        <p:nvPicPr>
          <p:cNvPr id="46085" name="Picture 2"/>
          <p:cNvPicPr>
            <a:picLocks noChangeAspect="1" noChangeArrowheads="1"/>
          </p:cNvPicPr>
          <p:nvPr/>
        </p:nvPicPr>
        <p:blipFill>
          <a:blip r:embed="rId2" cstate="print"/>
          <a:srcRect/>
          <a:stretch>
            <a:fillRect/>
          </a:stretch>
        </p:blipFill>
        <p:spPr bwMode="auto">
          <a:xfrm>
            <a:off x="457200" y="1295400"/>
            <a:ext cx="4084638" cy="2895600"/>
          </a:xfrm>
          <a:prstGeom prst="rect">
            <a:avLst/>
          </a:prstGeom>
          <a:noFill/>
          <a:ln w="9525">
            <a:noFill/>
            <a:miter lim="800000"/>
            <a:headEnd/>
            <a:tailEnd/>
          </a:ln>
        </p:spPr>
      </p:pic>
      <p:pic>
        <p:nvPicPr>
          <p:cNvPr id="46086" name="Picture 3"/>
          <p:cNvPicPr>
            <a:picLocks noChangeAspect="1" noChangeArrowheads="1"/>
          </p:cNvPicPr>
          <p:nvPr/>
        </p:nvPicPr>
        <p:blipFill>
          <a:blip r:embed="rId3" cstate="print"/>
          <a:srcRect/>
          <a:stretch>
            <a:fillRect/>
          </a:stretch>
        </p:blipFill>
        <p:spPr bwMode="auto">
          <a:xfrm>
            <a:off x="4343400" y="2971800"/>
            <a:ext cx="4114800" cy="2995613"/>
          </a:xfrm>
          <a:prstGeom prst="rect">
            <a:avLst/>
          </a:prstGeom>
          <a:noFill/>
          <a:ln w="9525">
            <a:noFill/>
            <a:miter lim="800000"/>
            <a:headEnd/>
            <a:tailEnd/>
          </a:ln>
        </p:spPr>
      </p:pic>
    </p:spTree>
    <p:extLst>
      <p:ext uri="{BB962C8B-B14F-4D97-AF65-F5344CB8AC3E}">
        <p14:creationId xmlns:p14="http://schemas.microsoft.com/office/powerpoint/2010/main" val="3262716124"/>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1"/>
          </p:nvPr>
        </p:nvSpPr>
        <p:spPr>
          <a:noFill/>
        </p:spPr>
        <p:txBody>
          <a:bodyPr/>
          <a:lstStyle/>
          <a:p>
            <a:r>
              <a:rPr lang="en-US" smtClean="0">
                <a:solidFill>
                  <a:srgbClr val="000000"/>
                </a:solidFill>
              </a:rPr>
              <a:t>W. Riegler/CERN</a:t>
            </a:r>
          </a:p>
        </p:txBody>
      </p:sp>
      <p:sp>
        <p:nvSpPr>
          <p:cNvPr id="47107" name="Slide Number Placeholder 2"/>
          <p:cNvSpPr>
            <a:spLocks noGrp="1"/>
          </p:cNvSpPr>
          <p:nvPr>
            <p:ph type="sldNum" sz="quarter" idx="12"/>
          </p:nvPr>
        </p:nvSpPr>
        <p:spPr>
          <a:noFill/>
        </p:spPr>
        <p:txBody>
          <a:bodyPr/>
          <a:lstStyle/>
          <a:p>
            <a:fld id="{710F3BBF-B10B-41F6-840F-D1CF31EE22BF}" type="slidenum">
              <a:rPr lang="en-US" smtClean="0">
                <a:solidFill>
                  <a:srgbClr val="000000"/>
                </a:solidFill>
              </a:rPr>
              <a:pPr/>
              <a:t>69</a:t>
            </a:fld>
            <a:endParaRPr lang="en-US" smtClean="0">
              <a:solidFill>
                <a:srgbClr val="000000"/>
              </a:solidFill>
            </a:endParaRPr>
          </a:p>
        </p:txBody>
      </p:sp>
      <p:sp>
        <p:nvSpPr>
          <p:cNvPr id="47108" name="TextBox 6"/>
          <p:cNvSpPr txBox="1">
            <a:spLocks noChangeArrowheads="1"/>
          </p:cNvSpPr>
          <p:nvPr/>
        </p:nvSpPr>
        <p:spPr bwMode="auto">
          <a:xfrm>
            <a:off x="533400" y="3733800"/>
            <a:ext cx="8077200" cy="2554288"/>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rPr>
              <a:t>When a charge particle traverses these materials, about half the lost energy is converted into ionization and half into scintillation. </a:t>
            </a:r>
          </a:p>
          <a:p>
            <a:pPr eaLnBrk="1" hangingPunct="1">
              <a:lnSpc>
                <a:spcPct val="100000"/>
              </a:lnSpc>
              <a:spcBef>
                <a:spcPct val="0"/>
              </a:spcBef>
              <a:buClrTx/>
              <a:buSzTx/>
              <a:buFontTx/>
              <a:buNone/>
            </a:pPr>
            <a:endParaRPr lang="en-US" sz="1600">
              <a:solidFill>
                <a:srgbClr val="002060"/>
              </a:solidFill>
            </a:endParaRPr>
          </a:p>
          <a:p>
            <a:pPr eaLnBrk="1" hangingPunct="1">
              <a:lnSpc>
                <a:spcPct val="100000"/>
              </a:lnSpc>
              <a:spcBef>
                <a:spcPct val="0"/>
              </a:spcBef>
              <a:buClrTx/>
              <a:buSzTx/>
              <a:buFontTx/>
              <a:buNone/>
            </a:pPr>
            <a:r>
              <a:rPr lang="en-US" sz="1600">
                <a:solidFill>
                  <a:srgbClr val="008000"/>
                </a:solidFill>
              </a:rPr>
              <a:t>The best energy resolution would obviously be obtained by collecting both the charge and light signal. This is however rarely done because of the technical difficulties to extract light and charge in the same instrument.</a:t>
            </a:r>
          </a:p>
          <a:p>
            <a:pPr eaLnBrk="1" hangingPunct="1">
              <a:lnSpc>
                <a:spcPct val="100000"/>
              </a:lnSpc>
              <a:spcBef>
                <a:spcPct val="0"/>
              </a:spcBef>
              <a:buClrTx/>
              <a:buSzTx/>
              <a:buFontTx/>
              <a:buNone/>
            </a:pPr>
            <a:endParaRPr lang="en-US" sz="1600">
              <a:solidFill>
                <a:srgbClr val="008000"/>
              </a:solidFill>
            </a:endParaRPr>
          </a:p>
          <a:p>
            <a:pPr eaLnBrk="1" hangingPunct="1">
              <a:lnSpc>
                <a:spcPct val="100000"/>
              </a:lnSpc>
              <a:spcBef>
                <a:spcPct val="0"/>
              </a:spcBef>
              <a:buClrTx/>
              <a:buSzTx/>
              <a:buFontTx/>
              <a:buNone/>
            </a:pPr>
            <a:r>
              <a:rPr lang="en-US" sz="1600">
                <a:solidFill>
                  <a:srgbClr val="002060"/>
                </a:solidFill>
              </a:rPr>
              <a:t>Krypton is preferred in homogeneous detectors due to small radiation length and therefore compact detectors. Liquid Argon is frequently used due to low cost and high purity in sampling calorimeters (see later). </a:t>
            </a:r>
          </a:p>
        </p:txBody>
      </p:sp>
      <p:sp>
        <p:nvSpPr>
          <p:cNvPr id="47109" name="TextBox 16"/>
          <p:cNvSpPr txBox="1">
            <a:spLocks noChangeArrowheads="1"/>
          </p:cNvSpPr>
          <p:nvPr/>
        </p:nvSpPr>
        <p:spPr bwMode="auto">
          <a:xfrm>
            <a:off x="228600" y="152400"/>
            <a:ext cx="8470900"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Noble Liquids for Homogeneous EM Calorimetry</a:t>
            </a:r>
          </a:p>
        </p:txBody>
      </p:sp>
      <p:pic>
        <p:nvPicPr>
          <p:cNvPr id="47110" name="Picture 2"/>
          <p:cNvPicPr>
            <a:picLocks noChangeAspect="1" noChangeArrowheads="1"/>
          </p:cNvPicPr>
          <p:nvPr/>
        </p:nvPicPr>
        <p:blipFill>
          <a:blip r:embed="rId2" cstate="print"/>
          <a:srcRect/>
          <a:stretch>
            <a:fillRect/>
          </a:stretch>
        </p:blipFill>
        <p:spPr bwMode="auto">
          <a:xfrm>
            <a:off x="457200" y="762000"/>
            <a:ext cx="5434013" cy="2857500"/>
          </a:xfrm>
          <a:prstGeom prst="rect">
            <a:avLst/>
          </a:prstGeom>
          <a:noFill/>
          <a:ln w="9525">
            <a:noFill/>
            <a:miter lim="800000"/>
            <a:headEnd/>
            <a:tailEnd/>
          </a:ln>
        </p:spPr>
      </p:pic>
      <p:pic>
        <p:nvPicPr>
          <p:cNvPr id="47111" name="Picture 2" descr="scan0079"/>
          <p:cNvPicPr>
            <a:picLocks noChangeAspect="1" noChangeArrowheads="1"/>
          </p:cNvPicPr>
          <p:nvPr/>
        </p:nvPicPr>
        <p:blipFill>
          <a:blip r:embed="rId3" cstate="print"/>
          <a:srcRect/>
          <a:stretch>
            <a:fillRect/>
          </a:stretch>
        </p:blipFill>
        <p:spPr bwMode="auto">
          <a:xfrm>
            <a:off x="6019800" y="1219200"/>
            <a:ext cx="2928938" cy="2057400"/>
          </a:xfrm>
          <a:prstGeom prst="rect">
            <a:avLst/>
          </a:prstGeom>
          <a:noFill/>
          <a:ln w="9525">
            <a:noFill/>
            <a:miter lim="800000"/>
            <a:headEnd/>
            <a:tailEnd/>
          </a:ln>
        </p:spPr>
      </p:pic>
    </p:spTree>
    <p:extLst>
      <p:ext uri="{BB962C8B-B14F-4D97-AF65-F5344CB8AC3E}">
        <p14:creationId xmlns:p14="http://schemas.microsoft.com/office/powerpoint/2010/main" val="213940068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352800"/>
            <a:ext cx="7315200"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838200"/>
            <a:ext cx="83534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Rectangle 2"/>
          <p:cNvSpPr>
            <a:spLocks noChangeArrowheads="1"/>
          </p:cNvSpPr>
          <p:nvPr/>
        </p:nvSpPr>
        <p:spPr bwMode="auto">
          <a:xfrm>
            <a:off x="304800" y="381000"/>
            <a:ext cx="2373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00000"/>
              </a:lnSpc>
              <a:spcBef>
                <a:spcPct val="0"/>
              </a:spcBef>
              <a:buClrTx/>
              <a:buSzTx/>
              <a:buFontTx/>
              <a:buNone/>
            </a:pPr>
            <a:r>
              <a:rPr lang="en-US" sz="1800" smtClean="0">
                <a:solidFill>
                  <a:srgbClr val="FF0000"/>
                </a:solidFill>
                <a:latin typeface="Arial" charset="0"/>
                <a:ea typeface="ＭＳ Ｐゴシック" charset="0"/>
              </a:rPr>
              <a:t>Typical Geometries:</a:t>
            </a:r>
          </a:p>
        </p:txBody>
      </p:sp>
      <p:sp>
        <p:nvSpPr>
          <p:cNvPr id="14341"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55EA1F0-E1DC-C245-9938-AF4FD51DB145}" type="slidenum">
              <a:rPr lang="en-US">
                <a:solidFill>
                  <a:srgbClr val="000000"/>
                </a:solidFill>
              </a:rPr>
              <a:pPr eaLnBrk="1" hangingPunct="1"/>
              <a:t>7</a:t>
            </a:fld>
            <a:endParaRPr lang="en-US">
              <a:solidFill>
                <a:srgbClr val="000000"/>
              </a:solidFill>
            </a:endParaRPr>
          </a:p>
        </p:txBody>
      </p:sp>
      <p:sp>
        <p:nvSpPr>
          <p:cNvPr id="1434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14343" name="Rectangle 5"/>
          <p:cNvSpPr>
            <a:spLocks noChangeArrowheads="1"/>
          </p:cNvSpPr>
          <p:nvPr/>
        </p:nvSpPr>
        <p:spPr bwMode="auto">
          <a:xfrm>
            <a:off x="3200400" y="6581775"/>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200" smtClean="0">
                <a:solidFill>
                  <a:srgbClr val="FF0000"/>
                </a:solidFill>
                <a:latin typeface="Arial" charset="0"/>
                <a:ea typeface="ＭＳ Ｐゴシック" charset="0"/>
              </a:rPr>
              <a:t>Scintillator Detectors</a:t>
            </a:r>
            <a:endParaRPr lang="en-US" sz="1200" b="0" smtClean="0">
              <a:solidFill>
                <a:srgbClr val="FF0000"/>
              </a:solidFill>
              <a:latin typeface="Arial" charset="0"/>
              <a:ea typeface="ＭＳ Ｐゴシック" charset="0"/>
            </a:endParaRPr>
          </a:p>
        </p:txBody>
      </p:sp>
      <p:sp>
        <p:nvSpPr>
          <p:cNvPr id="14344" name="TextBox 6"/>
          <p:cNvSpPr txBox="1">
            <a:spLocks noChangeArrowheads="1"/>
          </p:cNvSpPr>
          <p:nvPr/>
        </p:nvSpPr>
        <p:spPr bwMode="auto">
          <a:xfrm>
            <a:off x="7086600" y="6400800"/>
            <a:ext cx="1377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400" b="0" smtClean="0">
                <a:solidFill>
                  <a:srgbClr val="000000"/>
                </a:solidFill>
              </a:rPr>
              <a:t>From C. Joram</a:t>
            </a:r>
          </a:p>
        </p:txBody>
      </p:sp>
      <p:sp>
        <p:nvSpPr>
          <p:cNvPr id="14345" name="TextBox 10"/>
          <p:cNvSpPr txBox="1">
            <a:spLocks noChangeArrowheads="1"/>
          </p:cNvSpPr>
          <p:nvPr/>
        </p:nvSpPr>
        <p:spPr bwMode="auto">
          <a:xfrm>
            <a:off x="152400" y="4648200"/>
            <a:ext cx="36576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400" smtClean="0">
                <a:solidFill>
                  <a:srgbClr val="002060"/>
                </a:solidFill>
              </a:rPr>
              <a:t>UV light enters the WLS material</a:t>
            </a:r>
          </a:p>
          <a:p>
            <a:pPr eaLnBrk="1" hangingPunct="1">
              <a:lnSpc>
                <a:spcPct val="100000"/>
              </a:lnSpc>
              <a:spcBef>
                <a:spcPct val="0"/>
              </a:spcBef>
              <a:buClrTx/>
              <a:buSzTx/>
              <a:buFontTx/>
              <a:buNone/>
            </a:pPr>
            <a:r>
              <a:rPr lang="en-US" sz="1400" smtClean="0">
                <a:solidFill>
                  <a:srgbClr val="002060"/>
                </a:solidFill>
              </a:rPr>
              <a:t>Light is transformed into longer wavelength</a:t>
            </a:r>
          </a:p>
          <a:p>
            <a:pPr eaLnBrk="1" hangingPunct="1">
              <a:lnSpc>
                <a:spcPct val="100000"/>
              </a:lnSpc>
              <a:spcBef>
                <a:spcPct val="0"/>
              </a:spcBef>
              <a:buClrTx/>
              <a:buSzTx/>
              <a:buFont typeface="Wingdings" charset="0"/>
              <a:buChar char="à"/>
            </a:pPr>
            <a:r>
              <a:rPr lang="en-US" sz="1400" smtClean="0">
                <a:solidFill>
                  <a:srgbClr val="009900"/>
                </a:solidFill>
                <a:sym typeface="Wingdings" charset="0"/>
              </a:rPr>
              <a:t>Total internal reflection inside the WLS material</a:t>
            </a:r>
          </a:p>
          <a:p>
            <a:pPr eaLnBrk="1" hangingPunct="1">
              <a:lnSpc>
                <a:spcPct val="100000"/>
              </a:lnSpc>
              <a:spcBef>
                <a:spcPct val="0"/>
              </a:spcBef>
              <a:buClrTx/>
              <a:buSzTx/>
              <a:buFont typeface="Wingdings" charset="0"/>
              <a:buChar char="à"/>
            </a:pPr>
            <a:r>
              <a:rPr lang="en-US" sz="1400" smtClean="0">
                <a:solidFill>
                  <a:srgbClr val="002060"/>
                </a:solidFill>
                <a:sym typeface="Wingdings" charset="0"/>
              </a:rPr>
              <a:t> </a:t>
            </a:r>
            <a:r>
              <a:rPr lang="ja-JP" altLang="en-US" sz="1400" smtClean="0">
                <a:solidFill>
                  <a:srgbClr val="002060"/>
                </a:solidFill>
                <a:sym typeface="Wingdings" charset="0"/>
              </a:rPr>
              <a:t>‘</a:t>
            </a:r>
            <a:r>
              <a:rPr lang="en-US" sz="1400" smtClean="0">
                <a:solidFill>
                  <a:srgbClr val="002060"/>
                </a:solidFill>
                <a:sym typeface="Wingdings" charset="0"/>
              </a:rPr>
              <a:t>transport</a:t>
            </a:r>
            <a:r>
              <a:rPr lang="ja-JP" altLang="en-US" sz="1400" smtClean="0">
                <a:solidFill>
                  <a:srgbClr val="002060"/>
                </a:solidFill>
                <a:sym typeface="Wingdings" charset="0"/>
              </a:rPr>
              <a:t>’</a:t>
            </a:r>
            <a:r>
              <a:rPr lang="en-US" sz="1400" smtClean="0">
                <a:solidFill>
                  <a:srgbClr val="002060"/>
                </a:solidFill>
                <a:sym typeface="Wingdings" charset="0"/>
              </a:rPr>
              <a:t> of the light to the photo detector</a:t>
            </a:r>
            <a:endParaRPr lang="en-US" sz="1400" smtClean="0">
              <a:solidFill>
                <a:srgbClr val="002060"/>
              </a:solidFill>
            </a:endParaRPr>
          </a:p>
        </p:txBody>
      </p:sp>
    </p:spTree>
    <p:extLst>
      <p:ext uri="{BB962C8B-B14F-4D97-AF65-F5344CB8AC3E}">
        <p14:creationId xmlns:p14="http://schemas.microsoft.com/office/powerpoint/2010/main" val="3045660515"/>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1"/>
          </p:nvPr>
        </p:nvSpPr>
        <p:spPr>
          <a:noFill/>
        </p:spPr>
        <p:txBody>
          <a:bodyPr/>
          <a:lstStyle/>
          <a:p>
            <a:r>
              <a:rPr lang="en-US" smtClean="0">
                <a:solidFill>
                  <a:srgbClr val="000000"/>
                </a:solidFill>
              </a:rPr>
              <a:t>W. Riegler/CERN</a:t>
            </a:r>
          </a:p>
        </p:txBody>
      </p:sp>
      <p:sp>
        <p:nvSpPr>
          <p:cNvPr id="48131" name="Slide Number Placeholder 2"/>
          <p:cNvSpPr>
            <a:spLocks noGrp="1"/>
          </p:cNvSpPr>
          <p:nvPr>
            <p:ph type="sldNum" sz="quarter" idx="12"/>
          </p:nvPr>
        </p:nvSpPr>
        <p:spPr>
          <a:noFill/>
        </p:spPr>
        <p:txBody>
          <a:bodyPr/>
          <a:lstStyle/>
          <a:p>
            <a:fld id="{C99E0638-70ED-4E12-B2AD-ECA64722B0E8}" type="slidenum">
              <a:rPr lang="en-US" smtClean="0">
                <a:solidFill>
                  <a:srgbClr val="000000"/>
                </a:solidFill>
              </a:rPr>
              <a:pPr/>
              <a:t>70</a:t>
            </a:fld>
            <a:endParaRPr lang="en-US" smtClean="0">
              <a:solidFill>
                <a:srgbClr val="000000"/>
              </a:solidFill>
            </a:endParaRPr>
          </a:p>
        </p:txBody>
      </p:sp>
      <p:sp>
        <p:nvSpPr>
          <p:cNvPr id="48132" name="TextBox 16"/>
          <p:cNvSpPr txBox="1">
            <a:spLocks noChangeArrowheads="1"/>
          </p:cNvSpPr>
          <p:nvPr/>
        </p:nvSpPr>
        <p:spPr bwMode="auto">
          <a:xfrm>
            <a:off x="228600" y="152400"/>
            <a:ext cx="8470900"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Noble Liquids for Homogeneous EM Calorimetry</a:t>
            </a:r>
          </a:p>
        </p:txBody>
      </p:sp>
      <p:grpSp>
        <p:nvGrpSpPr>
          <p:cNvPr id="48133" name="Group 7"/>
          <p:cNvGrpSpPr>
            <a:grpSpLocks/>
          </p:cNvGrpSpPr>
          <p:nvPr/>
        </p:nvGrpSpPr>
        <p:grpSpPr bwMode="auto">
          <a:xfrm>
            <a:off x="609600" y="1143000"/>
            <a:ext cx="4254500" cy="1828800"/>
            <a:chOff x="5257800" y="858837"/>
            <a:chExt cx="3648075" cy="1828800"/>
          </a:xfrm>
        </p:grpSpPr>
        <p:sp>
          <p:nvSpPr>
            <p:cNvPr id="48152" name="Line 4"/>
            <p:cNvSpPr>
              <a:spLocks noChangeShapeType="1"/>
            </p:cNvSpPr>
            <p:nvPr/>
          </p:nvSpPr>
          <p:spPr bwMode="auto">
            <a:xfrm>
              <a:off x="5638800" y="1371600"/>
              <a:ext cx="2667000" cy="0"/>
            </a:xfrm>
            <a:prstGeom prst="line">
              <a:avLst/>
            </a:prstGeom>
            <a:noFill/>
            <a:ln w="57150">
              <a:solidFill>
                <a:schemeClr val="tx1"/>
              </a:solidFill>
              <a:round/>
              <a:headEnd/>
              <a:tailEn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48153" name="Line 5"/>
            <p:cNvSpPr>
              <a:spLocks noChangeShapeType="1"/>
            </p:cNvSpPr>
            <p:nvPr/>
          </p:nvSpPr>
          <p:spPr bwMode="auto">
            <a:xfrm>
              <a:off x="5638800" y="2154237"/>
              <a:ext cx="2667000" cy="0"/>
            </a:xfrm>
            <a:prstGeom prst="line">
              <a:avLst/>
            </a:prstGeom>
            <a:noFill/>
            <a:ln w="57150">
              <a:solidFill>
                <a:schemeClr val="tx1"/>
              </a:solidFill>
              <a:round/>
              <a:headEnd/>
              <a:tailEn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48154" name="Oval 6"/>
            <p:cNvSpPr>
              <a:spLocks noChangeArrowheads="1"/>
            </p:cNvSpPr>
            <p:nvPr/>
          </p:nvSpPr>
          <p:spPr bwMode="auto">
            <a:xfrm>
              <a:off x="6452743" y="1634692"/>
              <a:ext cx="76200" cy="76200"/>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55" name="Line 7"/>
            <p:cNvSpPr>
              <a:spLocks noChangeShapeType="1"/>
            </p:cNvSpPr>
            <p:nvPr/>
          </p:nvSpPr>
          <p:spPr bwMode="auto">
            <a:xfrm flipV="1">
              <a:off x="6705600" y="858837"/>
              <a:ext cx="0" cy="533400"/>
            </a:xfrm>
            <a:prstGeom prst="line">
              <a:avLst/>
            </a:prstGeom>
            <a:noFill/>
            <a:ln w="38100">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48156" name="Line 8"/>
            <p:cNvSpPr>
              <a:spLocks noChangeShapeType="1"/>
            </p:cNvSpPr>
            <p:nvPr/>
          </p:nvSpPr>
          <p:spPr bwMode="auto">
            <a:xfrm>
              <a:off x="6705600" y="2154237"/>
              <a:ext cx="0" cy="533400"/>
            </a:xfrm>
            <a:prstGeom prst="line">
              <a:avLst/>
            </a:prstGeom>
            <a:noFill/>
            <a:ln w="38100">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48157" name="Text Box 9"/>
            <p:cNvSpPr txBox="1">
              <a:spLocks noChangeArrowheads="1"/>
            </p:cNvSpPr>
            <p:nvPr/>
          </p:nvSpPr>
          <p:spPr bwMode="auto">
            <a:xfrm>
              <a:off x="6842125" y="2266950"/>
              <a:ext cx="331788" cy="366712"/>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a:solidFill>
                    <a:srgbClr val="000000"/>
                  </a:solidFill>
                </a:rPr>
                <a:t>I</a:t>
              </a:r>
              <a:r>
                <a:rPr lang="en-US" sz="1800" baseline="-25000">
                  <a:solidFill>
                    <a:srgbClr val="000000"/>
                  </a:solidFill>
                </a:rPr>
                <a:t>1</a:t>
              </a:r>
            </a:p>
          </p:txBody>
        </p:sp>
        <p:sp>
          <p:nvSpPr>
            <p:cNvPr id="48158" name="Text Box 10"/>
            <p:cNvSpPr txBox="1">
              <a:spLocks noChangeArrowheads="1"/>
            </p:cNvSpPr>
            <p:nvPr/>
          </p:nvSpPr>
          <p:spPr bwMode="auto">
            <a:xfrm>
              <a:off x="6858000" y="858837"/>
              <a:ext cx="331788" cy="366713"/>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a:solidFill>
                    <a:srgbClr val="000000"/>
                  </a:solidFill>
                </a:rPr>
                <a:t>I</a:t>
              </a:r>
              <a:r>
                <a:rPr lang="en-US" sz="1800" baseline="-25000">
                  <a:solidFill>
                    <a:srgbClr val="000000"/>
                  </a:solidFill>
                </a:rPr>
                <a:t>2</a:t>
              </a:r>
            </a:p>
          </p:txBody>
        </p:sp>
        <p:sp>
          <p:nvSpPr>
            <p:cNvPr id="48159" name="Line 11"/>
            <p:cNvSpPr>
              <a:spLocks noChangeShapeType="1"/>
            </p:cNvSpPr>
            <p:nvPr/>
          </p:nvSpPr>
          <p:spPr bwMode="auto">
            <a:xfrm>
              <a:off x="6629912" y="1620837"/>
              <a:ext cx="0" cy="304800"/>
            </a:xfrm>
            <a:prstGeom prst="line">
              <a:avLst/>
            </a:prstGeom>
            <a:noFill/>
            <a:ln w="9525">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48160" name="Text Box 12"/>
            <p:cNvSpPr txBox="1">
              <a:spLocks noChangeArrowheads="1"/>
            </p:cNvSpPr>
            <p:nvPr/>
          </p:nvSpPr>
          <p:spPr bwMode="auto">
            <a:xfrm>
              <a:off x="6629912" y="1544637"/>
              <a:ext cx="437371" cy="307777"/>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a:solidFill>
                    <a:srgbClr val="000000"/>
                  </a:solidFill>
                </a:rPr>
                <a:t>q,v</a:t>
              </a:r>
              <a:r>
                <a:rPr lang="en-US" sz="1400" baseline="-25000">
                  <a:solidFill>
                    <a:srgbClr val="000000"/>
                  </a:solidFill>
                </a:rPr>
                <a:t>e</a:t>
              </a:r>
            </a:p>
          </p:txBody>
        </p:sp>
        <p:sp>
          <p:nvSpPr>
            <p:cNvPr id="48161" name="Text Box 13"/>
            <p:cNvSpPr txBox="1">
              <a:spLocks noChangeArrowheads="1"/>
            </p:cNvSpPr>
            <p:nvPr/>
          </p:nvSpPr>
          <p:spPr bwMode="auto">
            <a:xfrm>
              <a:off x="5801245" y="1544637"/>
              <a:ext cx="501973" cy="307777"/>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a:solidFill>
                    <a:srgbClr val="000000"/>
                  </a:solidFill>
                </a:rPr>
                <a:t>-q, v</a:t>
              </a:r>
              <a:r>
                <a:rPr lang="en-US" sz="1400" baseline="-25000">
                  <a:solidFill>
                    <a:srgbClr val="000000"/>
                  </a:solidFill>
                </a:rPr>
                <a:t>I</a:t>
              </a:r>
            </a:p>
          </p:txBody>
        </p:sp>
        <p:sp>
          <p:nvSpPr>
            <p:cNvPr id="48162" name="Line 17"/>
            <p:cNvSpPr>
              <a:spLocks noChangeShapeType="1"/>
            </p:cNvSpPr>
            <p:nvPr/>
          </p:nvSpPr>
          <p:spPr bwMode="auto">
            <a:xfrm flipV="1">
              <a:off x="6237880" y="1544637"/>
              <a:ext cx="0" cy="304800"/>
            </a:xfrm>
            <a:prstGeom prst="line">
              <a:avLst/>
            </a:prstGeom>
            <a:noFill/>
            <a:ln w="9525">
              <a:solidFill>
                <a:schemeClr val="tx1"/>
              </a:solidFill>
              <a:round/>
              <a:headEnd/>
              <a:tailEnd type="triangle" w="med" len="me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48163" name="Oval 18"/>
            <p:cNvSpPr>
              <a:spLocks noChangeArrowheads="1"/>
            </p:cNvSpPr>
            <p:nvPr/>
          </p:nvSpPr>
          <p:spPr bwMode="auto">
            <a:xfrm>
              <a:off x="6341237" y="1634692"/>
              <a:ext cx="76200" cy="76200"/>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64" name="Text Box 25"/>
            <p:cNvSpPr txBox="1">
              <a:spLocks noChangeArrowheads="1"/>
            </p:cNvSpPr>
            <p:nvPr/>
          </p:nvSpPr>
          <p:spPr bwMode="auto">
            <a:xfrm>
              <a:off x="8382000" y="1239837"/>
              <a:ext cx="523875" cy="3048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b="0">
                  <a:solidFill>
                    <a:srgbClr val="000000"/>
                  </a:solidFill>
                </a:rPr>
                <a:t>Z=D</a:t>
              </a:r>
            </a:p>
          </p:txBody>
        </p:sp>
        <p:sp>
          <p:nvSpPr>
            <p:cNvPr id="48165" name="Text Box 26"/>
            <p:cNvSpPr txBox="1">
              <a:spLocks noChangeArrowheads="1"/>
            </p:cNvSpPr>
            <p:nvPr/>
          </p:nvSpPr>
          <p:spPr bwMode="auto">
            <a:xfrm>
              <a:off x="8382000" y="2001837"/>
              <a:ext cx="493713" cy="3048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b="0">
                  <a:solidFill>
                    <a:srgbClr val="000000"/>
                  </a:solidFill>
                </a:rPr>
                <a:t>Z=0</a:t>
              </a:r>
            </a:p>
          </p:txBody>
        </p:sp>
        <p:sp>
          <p:nvSpPr>
            <p:cNvPr id="48166" name="Text Box 34"/>
            <p:cNvSpPr txBox="1">
              <a:spLocks noChangeArrowheads="1"/>
            </p:cNvSpPr>
            <p:nvPr/>
          </p:nvSpPr>
          <p:spPr bwMode="auto">
            <a:xfrm>
              <a:off x="5257800" y="1544637"/>
              <a:ext cx="336550" cy="366713"/>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800" b="0">
                  <a:solidFill>
                    <a:srgbClr val="000000"/>
                  </a:solidFill>
                </a:rPr>
                <a:t>E</a:t>
              </a:r>
            </a:p>
          </p:txBody>
        </p:sp>
      </p:grpSp>
      <p:sp>
        <p:nvSpPr>
          <p:cNvPr id="48134" name="Oval 18"/>
          <p:cNvSpPr>
            <a:spLocks noChangeArrowheads="1"/>
          </p:cNvSpPr>
          <p:nvPr/>
        </p:nvSpPr>
        <p:spPr bwMode="auto">
          <a:xfrm>
            <a:off x="1866900" y="2041525"/>
            <a:ext cx="88900" cy="85725"/>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35" name="Oval 18"/>
          <p:cNvSpPr>
            <a:spLocks noChangeArrowheads="1"/>
          </p:cNvSpPr>
          <p:nvPr/>
        </p:nvSpPr>
        <p:spPr bwMode="auto">
          <a:xfrm>
            <a:off x="1873250" y="2149475"/>
            <a:ext cx="88900" cy="85725"/>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36" name="Oval 18"/>
          <p:cNvSpPr>
            <a:spLocks noChangeArrowheads="1"/>
          </p:cNvSpPr>
          <p:nvPr/>
        </p:nvSpPr>
        <p:spPr bwMode="auto">
          <a:xfrm>
            <a:off x="1873250" y="2290763"/>
            <a:ext cx="88900" cy="85725"/>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37" name="Oval 18"/>
          <p:cNvSpPr>
            <a:spLocks noChangeArrowheads="1"/>
          </p:cNvSpPr>
          <p:nvPr/>
        </p:nvSpPr>
        <p:spPr bwMode="auto">
          <a:xfrm>
            <a:off x="1873250" y="1835150"/>
            <a:ext cx="88900" cy="85725"/>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38" name="Oval 18"/>
          <p:cNvSpPr>
            <a:spLocks noChangeArrowheads="1"/>
          </p:cNvSpPr>
          <p:nvPr/>
        </p:nvSpPr>
        <p:spPr bwMode="auto">
          <a:xfrm>
            <a:off x="1873250" y="1711325"/>
            <a:ext cx="88900" cy="85725"/>
          </a:xfrm>
          <a:prstGeom prst="ellipse">
            <a:avLst/>
          </a:prstGeom>
          <a:solidFill>
            <a:srgbClr val="FF0000"/>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39" name="Oval 6"/>
          <p:cNvSpPr>
            <a:spLocks noChangeArrowheads="1"/>
          </p:cNvSpPr>
          <p:nvPr/>
        </p:nvSpPr>
        <p:spPr bwMode="auto">
          <a:xfrm>
            <a:off x="2003425" y="2055813"/>
            <a:ext cx="88900" cy="85725"/>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40" name="Oval 6"/>
          <p:cNvSpPr>
            <a:spLocks noChangeArrowheads="1"/>
          </p:cNvSpPr>
          <p:nvPr/>
        </p:nvSpPr>
        <p:spPr bwMode="auto">
          <a:xfrm>
            <a:off x="2003425" y="2179638"/>
            <a:ext cx="88900" cy="85725"/>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41" name="Oval 6"/>
          <p:cNvSpPr>
            <a:spLocks noChangeArrowheads="1"/>
          </p:cNvSpPr>
          <p:nvPr/>
        </p:nvSpPr>
        <p:spPr bwMode="auto">
          <a:xfrm>
            <a:off x="2003425" y="2305050"/>
            <a:ext cx="88900" cy="85725"/>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42" name="Oval 6"/>
          <p:cNvSpPr>
            <a:spLocks noChangeArrowheads="1"/>
          </p:cNvSpPr>
          <p:nvPr/>
        </p:nvSpPr>
        <p:spPr bwMode="auto">
          <a:xfrm>
            <a:off x="2003425" y="1812925"/>
            <a:ext cx="88900" cy="85725"/>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43" name="Oval 6"/>
          <p:cNvSpPr>
            <a:spLocks noChangeArrowheads="1"/>
          </p:cNvSpPr>
          <p:nvPr/>
        </p:nvSpPr>
        <p:spPr bwMode="auto">
          <a:xfrm>
            <a:off x="2003425" y="1704975"/>
            <a:ext cx="88900" cy="85725"/>
          </a:xfrm>
          <a:prstGeom prst="ellipse">
            <a:avLst/>
          </a:prstGeom>
          <a:solidFill>
            <a:schemeClr val="accent1"/>
          </a:solidFill>
          <a:ln w="9525">
            <a:solidFill>
              <a:schemeClr val="tx1"/>
            </a:solidFill>
            <a:round/>
            <a:headEnd/>
            <a:tailEnd/>
          </a:ln>
        </p:spPr>
        <p:txBody>
          <a:bodyPr wrap="none" anchor="ctr"/>
          <a:lstStyle/>
          <a:p>
            <a:pPr eaLnBrk="1" hangingPunct="1">
              <a:lnSpc>
                <a:spcPct val="100000"/>
              </a:lnSpc>
              <a:spcBef>
                <a:spcPct val="0"/>
              </a:spcBef>
              <a:buClrTx/>
              <a:buSzTx/>
              <a:buFontTx/>
              <a:buNone/>
            </a:pPr>
            <a:endParaRPr lang="en-US" sz="1800" b="0">
              <a:solidFill>
                <a:srgbClr val="000000"/>
              </a:solidFill>
            </a:endParaRPr>
          </a:p>
        </p:txBody>
      </p:sp>
      <p:sp>
        <p:nvSpPr>
          <p:cNvPr id="48144" name="Line 19"/>
          <p:cNvSpPr>
            <a:spLocks noChangeShapeType="1"/>
          </p:cNvSpPr>
          <p:nvPr/>
        </p:nvSpPr>
        <p:spPr bwMode="auto">
          <a:xfrm>
            <a:off x="909638" y="4192588"/>
            <a:ext cx="0" cy="1420812"/>
          </a:xfrm>
          <a:prstGeom prst="line">
            <a:avLst/>
          </a:prstGeom>
          <a:noFill/>
          <a:ln w="25400">
            <a:solidFill>
              <a:schemeClr val="tx1"/>
            </a:solidFill>
            <a:round/>
            <a:headEnd type="triangle" w="med" len="med"/>
            <a:tailEnd/>
          </a:ln>
        </p:spPr>
        <p:txBody>
          <a:bodyPr/>
          <a:lstStyle/>
          <a:p>
            <a:pPr eaLnBrk="1" hangingPunct="1">
              <a:lnSpc>
                <a:spcPct val="100000"/>
              </a:lnSpc>
              <a:spcBef>
                <a:spcPct val="0"/>
              </a:spcBef>
              <a:buClrTx/>
              <a:buSzTx/>
              <a:buFontTx/>
              <a:buNone/>
            </a:pPr>
            <a:endParaRPr lang="en-US" sz="1800" b="0">
              <a:solidFill>
                <a:srgbClr val="000000"/>
              </a:solidFill>
            </a:endParaRPr>
          </a:p>
        </p:txBody>
      </p:sp>
      <p:sp>
        <p:nvSpPr>
          <p:cNvPr id="48145" name="Rectangle 23"/>
          <p:cNvSpPr>
            <a:spLocks noChangeArrowheads="1"/>
          </p:cNvSpPr>
          <p:nvPr/>
        </p:nvSpPr>
        <p:spPr bwMode="auto">
          <a:xfrm>
            <a:off x="336550" y="4411663"/>
            <a:ext cx="657225" cy="484187"/>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600">
                <a:solidFill>
                  <a:srgbClr val="000000"/>
                </a:solidFill>
              </a:rPr>
              <a:t>I</a:t>
            </a:r>
            <a:r>
              <a:rPr lang="en-US" sz="1600" baseline="-25000">
                <a:solidFill>
                  <a:srgbClr val="000000"/>
                </a:solidFill>
              </a:rPr>
              <a:t>1</a:t>
            </a:r>
            <a:r>
              <a:rPr lang="en-US" sz="1600">
                <a:solidFill>
                  <a:srgbClr val="000000"/>
                </a:solidFill>
              </a:rPr>
              <a:t>(t)</a:t>
            </a:r>
            <a:endParaRPr lang="en-US" sz="1600" baseline="-25000">
              <a:solidFill>
                <a:srgbClr val="000000"/>
              </a:solidFill>
            </a:endParaRPr>
          </a:p>
        </p:txBody>
      </p:sp>
      <p:sp>
        <p:nvSpPr>
          <p:cNvPr id="48146" name="Rectangle 24"/>
          <p:cNvSpPr>
            <a:spLocks noChangeArrowheads="1"/>
          </p:cNvSpPr>
          <p:nvPr/>
        </p:nvSpPr>
        <p:spPr bwMode="auto">
          <a:xfrm>
            <a:off x="1752600" y="5715000"/>
            <a:ext cx="782638" cy="338138"/>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600">
                <a:solidFill>
                  <a:srgbClr val="002060"/>
                </a:solidFill>
              </a:rPr>
              <a:t>T~1</a:t>
            </a:r>
            <a:r>
              <a:rPr lang="el-GR" sz="1600">
                <a:solidFill>
                  <a:srgbClr val="002060"/>
                </a:solidFill>
              </a:rPr>
              <a:t>μ</a:t>
            </a:r>
            <a:r>
              <a:rPr lang="en-US" sz="1600">
                <a:solidFill>
                  <a:srgbClr val="002060"/>
                </a:solidFill>
              </a:rPr>
              <a:t>s</a:t>
            </a:r>
            <a:endParaRPr lang="en-US" sz="1600" baseline="-25000">
              <a:solidFill>
                <a:srgbClr val="002060"/>
              </a:solidFill>
            </a:endParaRPr>
          </a:p>
        </p:txBody>
      </p:sp>
      <p:sp>
        <p:nvSpPr>
          <p:cNvPr id="81" name="Isosceles Triangle 80"/>
          <p:cNvSpPr/>
          <p:nvPr/>
        </p:nvSpPr>
        <p:spPr bwMode="auto">
          <a:xfrm>
            <a:off x="914400" y="5562600"/>
            <a:ext cx="6934200" cy="77788"/>
          </a:xfrm>
          <a:prstGeom prst="triangle">
            <a:avLst>
              <a:gd name="adj" fmla="val 0"/>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sp>
        <p:nvSpPr>
          <p:cNvPr id="82" name="Isosceles Triangle 81"/>
          <p:cNvSpPr/>
          <p:nvPr/>
        </p:nvSpPr>
        <p:spPr bwMode="auto">
          <a:xfrm>
            <a:off x="914400" y="4495800"/>
            <a:ext cx="1295400" cy="1144588"/>
          </a:xfrm>
          <a:prstGeom prst="triangle">
            <a:avLst>
              <a:gd name="adj" fmla="val 0"/>
            </a:avLst>
          </a:prstGeom>
          <a:noFill/>
          <a:ln w="317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cxnSp>
        <p:nvCxnSpPr>
          <p:cNvPr id="83" name="Straight Connector 82"/>
          <p:cNvCxnSpPr>
            <a:stCxn id="82" idx="2"/>
          </p:cNvCxnSpPr>
          <p:nvPr/>
        </p:nvCxnSpPr>
        <p:spPr bwMode="auto">
          <a:xfrm rot="16200000" flipH="1">
            <a:off x="2263775" y="4291013"/>
            <a:ext cx="1587" cy="2700338"/>
          </a:xfrm>
          <a:prstGeom prst="line">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rot="5400000" flipH="1" flipV="1">
            <a:off x="-75406" y="2056606"/>
            <a:ext cx="12192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48151" name="Rectangle 93"/>
          <p:cNvSpPr>
            <a:spLocks noChangeArrowheads="1"/>
          </p:cNvSpPr>
          <p:nvPr/>
        </p:nvSpPr>
        <p:spPr bwMode="auto">
          <a:xfrm>
            <a:off x="2971800" y="3200400"/>
            <a:ext cx="5181600" cy="1570038"/>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600">
                <a:solidFill>
                  <a:srgbClr val="002060"/>
                </a:solidFill>
              </a:rPr>
              <a:t>E.g. Liquid Argon, 5mm/</a:t>
            </a:r>
            <a:r>
              <a:rPr lang="el-GR" sz="1600">
                <a:solidFill>
                  <a:srgbClr val="002060"/>
                </a:solidFill>
              </a:rPr>
              <a:t> μ</a:t>
            </a:r>
            <a:r>
              <a:rPr lang="en-US" sz="1600">
                <a:solidFill>
                  <a:srgbClr val="002060"/>
                </a:solidFill>
              </a:rPr>
              <a:t>s at 1kV/cm, 5mm gap </a:t>
            </a:r>
            <a:r>
              <a:rPr lang="en-US" sz="1600">
                <a:solidFill>
                  <a:srgbClr val="002060"/>
                </a:solidFill>
                <a:sym typeface="Wingdings" pitchFamily="2" charset="2"/>
              </a:rPr>
              <a:t> 1</a:t>
            </a:r>
            <a:r>
              <a:rPr lang="el-GR" sz="1600">
                <a:solidFill>
                  <a:srgbClr val="002060"/>
                </a:solidFill>
              </a:rPr>
              <a:t> μ</a:t>
            </a:r>
            <a:r>
              <a:rPr lang="en-US" sz="1600">
                <a:solidFill>
                  <a:srgbClr val="002060"/>
                </a:solidFill>
                <a:sym typeface="Wingdings" pitchFamily="2" charset="2"/>
              </a:rPr>
              <a:t>s for all electrons to reach the electrode.</a:t>
            </a:r>
            <a:r>
              <a:rPr lang="en-US" sz="1600">
                <a:solidFill>
                  <a:srgbClr val="002060"/>
                </a:solidFill>
              </a:rPr>
              <a:t> </a:t>
            </a:r>
          </a:p>
          <a:p>
            <a:pPr eaLnBrk="1" hangingPunct="1">
              <a:lnSpc>
                <a:spcPct val="100000"/>
              </a:lnSpc>
              <a:spcBef>
                <a:spcPct val="0"/>
              </a:spcBef>
              <a:buClrTx/>
              <a:buSzTx/>
              <a:buFontTx/>
              <a:buNone/>
            </a:pPr>
            <a:endParaRPr lang="en-US" sz="1600">
              <a:solidFill>
                <a:srgbClr val="002060"/>
              </a:solidFill>
            </a:endParaRPr>
          </a:p>
          <a:p>
            <a:pPr eaLnBrk="1" hangingPunct="1">
              <a:lnSpc>
                <a:spcPct val="100000"/>
              </a:lnSpc>
              <a:spcBef>
                <a:spcPct val="0"/>
              </a:spcBef>
              <a:buClrTx/>
              <a:buSzTx/>
              <a:buFontTx/>
              <a:buNone/>
            </a:pPr>
            <a:r>
              <a:rPr lang="en-US" sz="1600">
                <a:solidFill>
                  <a:srgbClr val="008000"/>
                </a:solidFill>
              </a:rPr>
              <a:t>The ion velocity is 10</a:t>
            </a:r>
            <a:r>
              <a:rPr lang="en-US" sz="1600" baseline="30000">
                <a:solidFill>
                  <a:srgbClr val="008000"/>
                </a:solidFill>
              </a:rPr>
              <a:t>3</a:t>
            </a:r>
            <a:r>
              <a:rPr lang="en-US" sz="1600">
                <a:solidFill>
                  <a:srgbClr val="008000"/>
                </a:solidFill>
              </a:rPr>
              <a:t> to 10</a:t>
            </a:r>
            <a:r>
              <a:rPr lang="en-US" sz="1600" baseline="30000">
                <a:solidFill>
                  <a:srgbClr val="008000"/>
                </a:solidFill>
              </a:rPr>
              <a:t>5</a:t>
            </a:r>
            <a:r>
              <a:rPr lang="en-US" sz="1600">
                <a:solidFill>
                  <a:srgbClr val="008000"/>
                </a:solidFill>
              </a:rPr>
              <a:t> times smaller </a:t>
            </a:r>
            <a:r>
              <a:rPr lang="en-US" sz="1600">
                <a:solidFill>
                  <a:srgbClr val="008000"/>
                </a:solidFill>
                <a:sym typeface="Wingdings" pitchFamily="2" charset="2"/>
              </a:rPr>
              <a:t> doesn’t contribute to the signal for electronics of   </a:t>
            </a:r>
            <a:r>
              <a:rPr lang="el-GR" sz="1600">
                <a:solidFill>
                  <a:srgbClr val="008000"/>
                </a:solidFill>
              </a:rPr>
              <a:t>μ</a:t>
            </a:r>
            <a:r>
              <a:rPr lang="en-US" sz="1600">
                <a:solidFill>
                  <a:srgbClr val="008000"/>
                </a:solidFill>
                <a:sym typeface="Wingdings" pitchFamily="2" charset="2"/>
              </a:rPr>
              <a:t>s integration time.</a:t>
            </a:r>
            <a:endParaRPr lang="en-US" sz="1600">
              <a:solidFill>
                <a:srgbClr val="008000"/>
              </a:solidFill>
            </a:endParaRPr>
          </a:p>
        </p:txBody>
      </p:sp>
    </p:spTree>
    <p:extLst>
      <p:ext uri="{BB962C8B-B14F-4D97-AF65-F5344CB8AC3E}">
        <p14:creationId xmlns:p14="http://schemas.microsoft.com/office/powerpoint/2010/main" val="288285632"/>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1"/>
          </p:nvPr>
        </p:nvSpPr>
        <p:spPr>
          <a:noFill/>
        </p:spPr>
        <p:txBody>
          <a:bodyPr/>
          <a:lstStyle/>
          <a:p>
            <a:r>
              <a:rPr lang="en-US" smtClean="0">
                <a:solidFill>
                  <a:srgbClr val="000000"/>
                </a:solidFill>
              </a:rPr>
              <a:t>W. Riegler/CERN</a:t>
            </a:r>
          </a:p>
        </p:txBody>
      </p:sp>
      <p:sp>
        <p:nvSpPr>
          <p:cNvPr id="49155" name="Slide Number Placeholder 2"/>
          <p:cNvSpPr>
            <a:spLocks noGrp="1"/>
          </p:cNvSpPr>
          <p:nvPr>
            <p:ph type="sldNum" sz="quarter" idx="12"/>
          </p:nvPr>
        </p:nvSpPr>
        <p:spPr>
          <a:noFill/>
        </p:spPr>
        <p:txBody>
          <a:bodyPr/>
          <a:lstStyle/>
          <a:p>
            <a:fld id="{7A4344C5-6831-44AD-A37E-09756F9CFE5A}" type="slidenum">
              <a:rPr lang="en-US" smtClean="0">
                <a:solidFill>
                  <a:srgbClr val="000000"/>
                </a:solidFill>
              </a:rPr>
              <a:pPr/>
              <a:t>71</a:t>
            </a:fld>
            <a:endParaRPr lang="en-US" smtClean="0">
              <a:solidFill>
                <a:srgbClr val="000000"/>
              </a:solidFill>
            </a:endParaRPr>
          </a:p>
        </p:txBody>
      </p:sp>
      <p:sp>
        <p:nvSpPr>
          <p:cNvPr id="49156" name="TextBox 16"/>
          <p:cNvSpPr txBox="1">
            <a:spLocks noChangeArrowheads="1"/>
          </p:cNvSpPr>
          <p:nvPr/>
        </p:nvSpPr>
        <p:spPr bwMode="auto">
          <a:xfrm>
            <a:off x="838200" y="0"/>
            <a:ext cx="7494588"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Homogeneous EM Calorimeters, Examples</a:t>
            </a:r>
          </a:p>
        </p:txBody>
      </p:sp>
      <p:pic>
        <p:nvPicPr>
          <p:cNvPr id="49157" name="Picture 2"/>
          <p:cNvPicPr>
            <a:picLocks noChangeAspect="1" noChangeArrowheads="1"/>
          </p:cNvPicPr>
          <p:nvPr/>
        </p:nvPicPr>
        <p:blipFill>
          <a:blip r:embed="rId2" cstate="print"/>
          <a:srcRect/>
          <a:stretch>
            <a:fillRect/>
          </a:stretch>
        </p:blipFill>
        <p:spPr bwMode="auto">
          <a:xfrm>
            <a:off x="1905000" y="457200"/>
            <a:ext cx="2209800" cy="2379663"/>
          </a:xfrm>
          <a:prstGeom prst="rect">
            <a:avLst/>
          </a:prstGeom>
          <a:noFill/>
          <a:ln w="9525">
            <a:noFill/>
            <a:miter lim="800000"/>
            <a:headEnd/>
            <a:tailEnd/>
          </a:ln>
        </p:spPr>
      </p:pic>
      <p:pic>
        <p:nvPicPr>
          <p:cNvPr id="49158" name="Picture 4"/>
          <p:cNvPicPr>
            <a:picLocks noChangeAspect="1" noChangeArrowheads="1"/>
          </p:cNvPicPr>
          <p:nvPr/>
        </p:nvPicPr>
        <p:blipFill>
          <a:blip r:embed="rId3" cstate="print"/>
          <a:srcRect/>
          <a:stretch>
            <a:fillRect/>
          </a:stretch>
        </p:blipFill>
        <p:spPr bwMode="auto">
          <a:xfrm>
            <a:off x="6096000" y="457200"/>
            <a:ext cx="2968625" cy="2438400"/>
          </a:xfrm>
          <a:prstGeom prst="rect">
            <a:avLst/>
          </a:prstGeom>
          <a:noFill/>
          <a:ln w="9525">
            <a:noFill/>
            <a:miter lim="800000"/>
            <a:headEnd/>
            <a:tailEnd/>
          </a:ln>
        </p:spPr>
      </p:pic>
      <p:grpSp>
        <p:nvGrpSpPr>
          <p:cNvPr id="49159" name="Group 107"/>
          <p:cNvGrpSpPr>
            <a:grpSpLocks/>
          </p:cNvGrpSpPr>
          <p:nvPr/>
        </p:nvGrpSpPr>
        <p:grpSpPr bwMode="auto">
          <a:xfrm>
            <a:off x="1371600" y="3590925"/>
            <a:ext cx="6135688" cy="3190875"/>
            <a:chOff x="1371600" y="3352800"/>
            <a:chExt cx="6135402" cy="3190875"/>
          </a:xfrm>
        </p:grpSpPr>
        <p:pic>
          <p:nvPicPr>
            <p:cNvPr id="49165" name="Picture 3"/>
            <p:cNvPicPr>
              <a:picLocks noChangeAspect="1" noChangeArrowheads="1"/>
            </p:cNvPicPr>
            <p:nvPr/>
          </p:nvPicPr>
          <p:blipFill>
            <a:blip r:embed="rId4" cstate="print"/>
            <a:srcRect/>
            <a:stretch>
              <a:fillRect/>
            </a:stretch>
          </p:blipFill>
          <p:spPr bwMode="auto">
            <a:xfrm>
              <a:off x="1371600" y="3543300"/>
              <a:ext cx="2890838" cy="3000375"/>
            </a:xfrm>
            <a:prstGeom prst="rect">
              <a:avLst/>
            </a:prstGeom>
            <a:noFill/>
            <a:ln w="9525">
              <a:noFill/>
              <a:miter lim="800000"/>
              <a:headEnd/>
              <a:tailEnd/>
            </a:ln>
          </p:spPr>
        </p:pic>
        <p:pic>
          <p:nvPicPr>
            <p:cNvPr id="49166" name="Picture 5"/>
            <p:cNvPicPr>
              <a:picLocks noChangeAspect="1" noChangeArrowheads="1"/>
            </p:cNvPicPr>
            <p:nvPr/>
          </p:nvPicPr>
          <p:blipFill>
            <a:blip r:embed="rId5" cstate="print"/>
            <a:srcRect/>
            <a:stretch>
              <a:fillRect/>
            </a:stretch>
          </p:blipFill>
          <p:spPr bwMode="auto">
            <a:xfrm>
              <a:off x="4572000" y="3352800"/>
              <a:ext cx="2487444" cy="3076575"/>
            </a:xfrm>
            <a:prstGeom prst="rect">
              <a:avLst/>
            </a:prstGeom>
            <a:noFill/>
            <a:ln w="9525">
              <a:noFill/>
              <a:miter lim="800000"/>
              <a:headEnd/>
              <a:tailEnd/>
            </a:ln>
          </p:spPr>
        </p:pic>
        <p:cxnSp>
          <p:nvCxnSpPr>
            <p:cNvPr id="46" name="Straight Connector 45"/>
            <p:cNvCxnSpPr/>
            <p:nvPr/>
          </p:nvCxnSpPr>
          <p:spPr>
            <a:xfrm>
              <a:off x="1981172" y="6038850"/>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0" name="Straight Connector 89"/>
            <p:cNvCxnSpPr/>
            <p:nvPr/>
          </p:nvCxnSpPr>
          <p:spPr>
            <a:xfrm>
              <a:off x="1971647" y="501967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1" name="Straight Connector 90"/>
            <p:cNvCxnSpPr/>
            <p:nvPr/>
          </p:nvCxnSpPr>
          <p:spPr>
            <a:xfrm>
              <a:off x="1981172" y="5276850"/>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2" name="Straight Connector 91"/>
            <p:cNvCxnSpPr/>
            <p:nvPr/>
          </p:nvCxnSpPr>
          <p:spPr>
            <a:xfrm>
              <a:off x="1981172" y="553402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3" name="Straight Connector 92"/>
            <p:cNvCxnSpPr/>
            <p:nvPr/>
          </p:nvCxnSpPr>
          <p:spPr>
            <a:xfrm>
              <a:off x="1981172" y="5780088"/>
              <a:ext cx="5028966" cy="1587"/>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49172" name="TextBox 94"/>
            <p:cNvSpPr txBox="1">
              <a:spLocks noChangeArrowheads="1"/>
            </p:cNvSpPr>
            <p:nvPr/>
          </p:nvSpPr>
          <p:spPr bwMode="auto">
            <a:xfrm>
              <a:off x="7059444" y="4638675"/>
              <a:ext cx="447558" cy="78483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900">
                  <a:solidFill>
                    <a:srgbClr val="002060"/>
                  </a:solidFill>
                </a:rPr>
                <a:t>1%</a:t>
              </a:r>
            </a:p>
            <a:p>
              <a:pPr eaLnBrk="1" hangingPunct="1">
                <a:lnSpc>
                  <a:spcPct val="100000"/>
                </a:lnSpc>
                <a:spcBef>
                  <a:spcPct val="0"/>
                </a:spcBef>
                <a:buClrTx/>
                <a:buSzTx/>
                <a:buFontTx/>
                <a:buNone/>
              </a:pPr>
              <a:endParaRPr lang="en-US" sz="900">
                <a:solidFill>
                  <a:srgbClr val="002060"/>
                </a:solidFill>
              </a:endParaRPr>
            </a:p>
            <a:p>
              <a:pPr eaLnBrk="1" hangingPunct="1">
                <a:lnSpc>
                  <a:spcPct val="100000"/>
                </a:lnSpc>
                <a:spcBef>
                  <a:spcPct val="0"/>
                </a:spcBef>
                <a:buClrTx/>
                <a:buSzTx/>
                <a:buFontTx/>
                <a:buNone/>
              </a:pPr>
              <a:r>
                <a:rPr lang="en-US" sz="900">
                  <a:solidFill>
                    <a:srgbClr val="002060"/>
                  </a:solidFill>
                </a:rPr>
                <a:t>0.8%</a:t>
              </a:r>
            </a:p>
            <a:p>
              <a:pPr eaLnBrk="1" hangingPunct="1">
                <a:lnSpc>
                  <a:spcPct val="100000"/>
                </a:lnSpc>
                <a:spcBef>
                  <a:spcPct val="0"/>
                </a:spcBef>
                <a:buClrTx/>
                <a:buSzTx/>
                <a:buFontTx/>
                <a:buNone/>
              </a:pPr>
              <a:endParaRPr lang="en-US" sz="900">
                <a:solidFill>
                  <a:srgbClr val="002060"/>
                </a:solidFill>
              </a:endParaRPr>
            </a:p>
            <a:p>
              <a:pPr eaLnBrk="1" hangingPunct="1">
                <a:lnSpc>
                  <a:spcPct val="100000"/>
                </a:lnSpc>
                <a:spcBef>
                  <a:spcPct val="0"/>
                </a:spcBef>
                <a:buClrTx/>
                <a:buSzTx/>
                <a:buFontTx/>
                <a:buNone/>
              </a:pPr>
              <a:r>
                <a:rPr lang="en-US" sz="900">
                  <a:solidFill>
                    <a:srgbClr val="002060"/>
                  </a:solidFill>
                </a:rPr>
                <a:t>0.6%</a:t>
              </a:r>
            </a:p>
          </p:txBody>
        </p:sp>
        <p:sp>
          <p:nvSpPr>
            <p:cNvPr id="49173" name="TextBox 95"/>
            <p:cNvSpPr txBox="1">
              <a:spLocks noChangeArrowheads="1"/>
            </p:cNvSpPr>
            <p:nvPr/>
          </p:nvSpPr>
          <p:spPr bwMode="auto">
            <a:xfrm>
              <a:off x="1506486" y="4638675"/>
              <a:ext cx="447558" cy="784830"/>
            </a:xfrm>
            <a:prstGeom prst="rect">
              <a:avLst/>
            </a:prstGeom>
            <a:solidFill>
              <a:schemeClr val="bg1"/>
            </a:solidFill>
            <a:ln w="9525">
              <a:noFill/>
              <a:miter lim="800000"/>
              <a:headEnd/>
              <a:tailEnd/>
            </a:ln>
          </p:spPr>
          <p:txBody>
            <a:bodyPr wrap="none">
              <a:spAutoFit/>
            </a:bodyPr>
            <a:lstStyle/>
            <a:p>
              <a:pPr eaLnBrk="1" hangingPunct="1">
                <a:lnSpc>
                  <a:spcPct val="100000"/>
                </a:lnSpc>
                <a:spcBef>
                  <a:spcPct val="0"/>
                </a:spcBef>
                <a:buClrTx/>
                <a:buSzTx/>
                <a:buFontTx/>
                <a:buNone/>
              </a:pPr>
              <a:r>
                <a:rPr lang="en-US" sz="900">
                  <a:solidFill>
                    <a:srgbClr val="002060"/>
                  </a:solidFill>
                </a:rPr>
                <a:t>1%</a:t>
              </a:r>
            </a:p>
            <a:p>
              <a:pPr eaLnBrk="1" hangingPunct="1">
                <a:lnSpc>
                  <a:spcPct val="100000"/>
                </a:lnSpc>
                <a:spcBef>
                  <a:spcPct val="0"/>
                </a:spcBef>
                <a:buClrTx/>
                <a:buSzTx/>
                <a:buFontTx/>
                <a:buNone/>
              </a:pPr>
              <a:endParaRPr lang="en-US" sz="900">
                <a:solidFill>
                  <a:srgbClr val="002060"/>
                </a:solidFill>
              </a:endParaRPr>
            </a:p>
            <a:p>
              <a:pPr eaLnBrk="1" hangingPunct="1">
                <a:lnSpc>
                  <a:spcPct val="100000"/>
                </a:lnSpc>
                <a:spcBef>
                  <a:spcPct val="0"/>
                </a:spcBef>
                <a:buClrTx/>
                <a:buSzTx/>
                <a:buFontTx/>
                <a:buNone/>
              </a:pPr>
              <a:r>
                <a:rPr lang="en-US" sz="900">
                  <a:solidFill>
                    <a:srgbClr val="002060"/>
                  </a:solidFill>
                </a:rPr>
                <a:t>0.8%</a:t>
              </a:r>
            </a:p>
            <a:p>
              <a:pPr eaLnBrk="1" hangingPunct="1">
                <a:lnSpc>
                  <a:spcPct val="100000"/>
                </a:lnSpc>
                <a:spcBef>
                  <a:spcPct val="0"/>
                </a:spcBef>
                <a:buClrTx/>
                <a:buSzTx/>
                <a:buFontTx/>
                <a:buNone/>
              </a:pPr>
              <a:endParaRPr lang="en-US" sz="900">
                <a:solidFill>
                  <a:srgbClr val="002060"/>
                </a:solidFill>
              </a:endParaRPr>
            </a:p>
            <a:p>
              <a:pPr eaLnBrk="1" hangingPunct="1">
                <a:lnSpc>
                  <a:spcPct val="100000"/>
                </a:lnSpc>
                <a:spcBef>
                  <a:spcPct val="0"/>
                </a:spcBef>
                <a:buClrTx/>
                <a:buSzTx/>
                <a:buFontTx/>
                <a:buNone/>
              </a:pPr>
              <a:r>
                <a:rPr lang="en-US" sz="900">
                  <a:solidFill>
                    <a:srgbClr val="002060"/>
                  </a:solidFill>
                </a:rPr>
                <a:t>0.6%</a:t>
              </a:r>
            </a:p>
          </p:txBody>
        </p:sp>
        <p:sp>
          <p:nvSpPr>
            <p:cNvPr id="97" name="Rectangle 96"/>
            <p:cNvSpPr/>
            <p:nvPr/>
          </p:nvSpPr>
          <p:spPr>
            <a:xfrm>
              <a:off x="2487561" y="4333875"/>
              <a:ext cx="1600125"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cxnSp>
          <p:nvCxnSpPr>
            <p:cNvPr id="89" name="Straight Connector 88"/>
            <p:cNvCxnSpPr/>
            <p:nvPr/>
          </p:nvCxnSpPr>
          <p:spPr>
            <a:xfrm>
              <a:off x="1981172" y="4772025"/>
              <a:ext cx="5028966"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99" name="Freeform 98"/>
            <p:cNvSpPr/>
            <p:nvPr/>
          </p:nvSpPr>
          <p:spPr>
            <a:xfrm rot="20988711">
              <a:off x="2098641" y="4075113"/>
              <a:ext cx="357171" cy="730250"/>
            </a:xfrm>
            <a:custGeom>
              <a:avLst/>
              <a:gdLst>
                <a:gd name="connsiteX0" fmla="*/ 31699 w 241249"/>
                <a:gd name="connsiteY0" fmla="*/ 36512 h 315577"/>
                <a:gd name="connsiteX1" fmla="*/ 184099 w 241249"/>
                <a:gd name="connsiteY1" fmla="*/ 293687 h 315577"/>
                <a:gd name="connsiteX2" fmla="*/ 241249 w 241249"/>
                <a:gd name="connsiteY2" fmla="*/ 312737 h 315577"/>
                <a:gd name="connsiteX3" fmla="*/ 212674 w 241249"/>
                <a:gd name="connsiteY3" fmla="*/ 74612 h 315577"/>
                <a:gd name="connsiteX4" fmla="*/ 31699 w 241249"/>
                <a:gd name="connsiteY4" fmla="*/ 36512 h 315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249" h="315577">
                  <a:moveTo>
                    <a:pt x="31699" y="36512"/>
                  </a:moveTo>
                  <a:cubicBezTo>
                    <a:pt x="26937" y="73025"/>
                    <a:pt x="87503" y="233315"/>
                    <a:pt x="184099" y="293687"/>
                  </a:cubicBezTo>
                  <a:cubicBezTo>
                    <a:pt x="219123" y="315577"/>
                    <a:pt x="211916" y="312737"/>
                    <a:pt x="241249" y="312737"/>
                  </a:cubicBezTo>
                  <a:cubicBezTo>
                    <a:pt x="212280" y="80987"/>
                    <a:pt x="212674" y="160930"/>
                    <a:pt x="212674" y="74612"/>
                  </a:cubicBezTo>
                  <a:cubicBezTo>
                    <a:pt x="0" y="35944"/>
                    <a:pt x="36462" y="0"/>
                    <a:pt x="31699" y="36512"/>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cxnSp>
          <p:nvCxnSpPr>
            <p:cNvPr id="104" name="Straight Connector 103"/>
            <p:cNvCxnSpPr/>
            <p:nvPr/>
          </p:nvCxnSpPr>
          <p:spPr>
            <a:xfrm>
              <a:off x="1971647" y="3533775"/>
              <a:ext cx="2133501" cy="1588"/>
            </a:xfrm>
            <a:prstGeom prst="line">
              <a:avLst/>
            </a:prstGeom>
          </p:spPr>
          <p:style>
            <a:lnRef idx="1">
              <a:schemeClr val="dk1"/>
            </a:lnRef>
            <a:fillRef idx="0">
              <a:schemeClr val="dk1"/>
            </a:fillRef>
            <a:effectRef idx="0">
              <a:schemeClr val="dk1"/>
            </a:effectRef>
            <a:fontRef idx="minor">
              <a:schemeClr val="tx1"/>
            </a:fontRef>
          </p:style>
        </p:cxnSp>
        <p:sp>
          <p:nvSpPr>
            <p:cNvPr id="107" name="Rectangle 106"/>
            <p:cNvSpPr/>
            <p:nvPr/>
          </p:nvSpPr>
          <p:spPr>
            <a:xfrm rot="5400000">
              <a:off x="1676380" y="3429005"/>
              <a:ext cx="228600" cy="22858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00000"/>
                </a:lnSpc>
                <a:spcBef>
                  <a:spcPct val="0"/>
                </a:spcBef>
                <a:buClrTx/>
                <a:buSzTx/>
                <a:buFontTx/>
                <a:buNone/>
                <a:defRPr/>
              </a:pPr>
              <a:endParaRPr lang="en-US" sz="1800" b="0">
                <a:solidFill>
                  <a:srgbClr val="FFFFFF"/>
                </a:solidFill>
                <a:latin typeface="Arial"/>
              </a:endParaRPr>
            </a:p>
          </p:txBody>
        </p:sp>
      </p:grpSp>
      <p:sp>
        <p:nvSpPr>
          <p:cNvPr id="49160" name="Rectangle 108"/>
          <p:cNvSpPr>
            <a:spLocks noChangeArrowheads="1"/>
          </p:cNvSpPr>
          <p:nvPr/>
        </p:nvSpPr>
        <p:spPr bwMode="auto">
          <a:xfrm>
            <a:off x="228600" y="2895600"/>
            <a:ext cx="8534400" cy="738188"/>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400">
                <a:solidFill>
                  <a:srgbClr val="008000"/>
                </a:solidFill>
              </a:rPr>
              <a:t>NA48 Experiment at CERN and KTeV Experiment at Fermilab, both built for measurement of direct CP violation. Homogenous calorimeters with Liquid Krypton (NA48) and CsI (KTeV). Excellent and very similar resolution.</a:t>
            </a:r>
          </a:p>
        </p:txBody>
      </p:sp>
      <p:cxnSp>
        <p:nvCxnSpPr>
          <p:cNvPr id="111" name="Straight Connector 110"/>
          <p:cNvCxnSpPr/>
          <p:nvPr/>
        </p:nvCxnSpPr>
        <p:spPr>
          <a:xfrm rot="5400000">
            <a:off x="2172494" y="4990306"/>
            <a:ext cx="2514600" cy="1588"/>
          </a:xfrm>
          <a:prstGeom prst="line">
            <a:avLst/>
          </a:prstGeom>
        </p:spPr>
        <p:style>
          <a:lnRef idx="1">
            <a:schemeClr val="dk1"/>
          </a:lnRef>
          <a:fillRef idx="0">
            <a:schemeClr val="dk1"/>
          </a:fillRef>
          <a:effectRef idx="0">
            <a:schemeClr val="dk1"/>
          </a:effectRef>
          <a:fontRef idx="minor">
            <a:schemeClr val="tx1"/>
          </a:fontRef>
        </p:style>
      </p:cxnSp>
      <p:cxnSp>
        <p:nvCxnSpPr>
          <p:cNvPr id="113" name="Straight Connector 112"/>
          <p:cNvCxnSpPr/>
          <p:nvPr/>
        </p:nvCxnSpPr>
        <p:spPr>
          <a:xfrm rot="5400000">
            <a:off x="5620544" y="4999831"/>
            <a:ext cx="2514600" cy="1588"/>
          </a:xfrm>
          <a:prstGeom prst="line">
            <a:avLst/>
          </a:prstGeom>
        </p:spPr>
        <p:style>
          <a:lnRef idx="1">
            <a:schemeClr val="dk1"/>
          </a:lnRef>
          <a:fillRef idx="0">
            <a:schemeClr val="dk1"/>
          </a:fillRef>
          <a:effectRef idx="0">
            <a:schemeClr val="dk1"/>
          </a:effectRef>
          <a:fontRef idx="minor">
            <a:schemeClr val="tx1"/>
          </a:fontRef>
        </p:style>
      </p:cxnSp>
      <p:sp>
        <p:nvSpPr>
          <p:cNvPr id="49163" name="TextBox 113"/>
          <p:cNvSpPr txBox="1">
            <a:spLocks noChangeArrowheads="1"/>
          </p:cNvSpPr>
          <p:nvPr/>
        </p:nvSpPr>
        <p:spPr bwMode="auto">
          <a:xfrm>
            <a:off x="17463" y="762000"/>
            <a:ext cx="1963737" cy="13843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a:solidFill>
                  <a:srgbClr val="002060"/>
                </a:solidFill>
              </a:rPr>
              <a:t>NA48 Liquid Krypton</a:t>
            </a:r>
          </a:p>
          <a:p>
            <a:pPr eaLnBrk="1" hangingPunct="1">
              <a:lnSpc>
                <a:spcPct val="100000"/>
              </a:lnSpc>
              <a:spcBef>
                <a:spcPct val="0"/>
              </a:spcBef>
              <a:buClrTx/>
              <a:buSzTx/>
              <a:buFontTx/>
              <a:buNone/>
            </a:pPr>
            <a:r>
              <a:rPr lang="en-US" sz="1400">
                <a:solidFill>
                  <a:srgbClr val="002060"/>
                </a:solidFill>
              </a:rPr>
              <a:t>2cmx2cm cells</a:t>
            </a:r>
          </a:p>
          <a:p>
            <a:pPr eaLnBrk="1" hangingPunct="1">
              <a:lnSpc>
                <a:spcPct val="100000"/>
              </a:lnSpc>
              <a:spcBef>
                <a:spcPct val="0"/>
              </a:spcBef>
              <a:buClrTx/>
              <a:buSzTx/>
              <a:buFontTx/>
              <a:buNone/>
            </a:pPr>
            <a:r>
              <a:rPr lang="en-US" sz="1400">
                <a:solidFill>
                  <a:srgbClr val="002060"/>
                </a:solidFill>
              </a:rPr>
              <a:t>X</a:t>
            </a:r>
            <a:r>
              <a:rPr lang="en-US" sz="1400" baseline="-25000">
                <a:solidFill>
                  <a:srgbClr val="002060"/>
                </a:solidFill>
              </a:rPr>
              <a:t>0 </a:t>
            </a:r>
            <a:r>
              <a:rPr lang="en-US" sz="1400">
                <a:solidFill>
                  <a:srgbClr val="002060"/>
                </a:solidFill>
              </a:rPr>
              <a:t>= 4.7cm</a:t>
            </a:r>
          </a:p>
          <a:p>
            <a:pPr eaLnBrk="1" hangingPunct="1">
              <a:lnSpc>
                <a:spcPct val="100000"/>
              </a:lnSpc>
              <a:spcBef>
                <a:spcPct val="0"/>
              </a:spcBef>
              <a:buClrTx/>
              <a:buSzTx/>
              <a:buFontTx/>
              <a:buNone/>
            </a:pPr>
            <a:r>
              <a:rPr lang="en-US" sz="1400">
                <a:solidFill>
                  <a:srgbClr val="002060"/>
                </a:solidFill>
              </a:rPr>
              <a:t>125cm length (27X</a:t>
            </a:r>
            <a:r>
              <a:rPr lang="en-US" sz="1400" baseline="-25000">
                <a:solidFill>
                  <a:srgbClr val="002060"/>
                </a:solidFill>
              </a:rPr>
              <a:t>0</a:t>
            </a:r>
            <a:r>
              <a:rPr lang="en-US" sz="1400">
                <a:solidFill>
                  <a:srgbClr val="002060"/>
                </a:solidFill>
              </a:rPr>
              <a:t>)</a:t>
            </a:r>
          </a:p>
          <a:p>
            <a:pPr eaLnBrk="1" hangingPunct="1">
              <a:lnSpc>
                <a:spcPct val="100000"/>
              </a:lnSpc>
              <a:spcBef>
                <a:spcPct val="0"/>
              </a:spcBef>
              <a:buClrTx/>
              <a:buSzTx/>
              <a:buFontTx/>
              <a:buNone/>
            </a:pPr>
            <a:r>
              <a:rPr lang="el-GR" sz="1400">
                <a:solidFill>
                  <a:srgbClr val="002060"/>
                </a:solidFill>
              </a:rPr>
              <a:t>ρ</a:t>
            </a:r>
            <a:r>
              <a:rPr lang="en-US" sz="1400">
                <a:solidFill>
                  <a:srgbClr val="002060"/>
                </a:solidFill>
              </a:rPr>
              <a:t> = 5.5cm</a:t>
            </a:r>
          </a:p>
          <a:p>
            <a:pPr eaLnBrk="1" hangingPunct="1">
              <a:lnSpc>
                <a:spcPct val="100000"/>
              </a:lnSpc>
              <a:spcBef>
                <a:spcPct val="0"/>
              </a:spcBef>
              <a:buClrTx/>
              <a:buSzTx/>
              <a:buFontTx/>
              <a:buNone/>
            </a:pPr>
            <a:endParaRPr lang="en-US" sz="1400">
              <a:solidFill>
                <a:srgbClr val="002060"/>
              </a:solidFill>
            </a:endParaRPr>
          </a:p>
        </p:txBody>
      </p:sp>
      <p:sp>
        <p:nvSpPr>
          <p:cNvPr id="49164" name="TextBox 114"/>
          <p:cNvSpPr txBox="1">
            <a:spLocks noChangeArrowheads="1"/>
          </p:cNvSpPr>
          <p:nvPr/>
        </p:nvSpPr>
        <p:spPr bwMode="auto">
          <a:xfrm>
            <a:off x="4495800" y="685800"/>
            <a:ext cx="2027238" cy="1600200"/>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1400">
                <a:solidFill>
                  <a:srgbClr val="002060"/>
                </a:solidFill>
              </a:rPr>
              <a:t>KTeV CsI</a:t>
            </a:r>
          </a:p>
          <a:p>
            <a:pPr eaLnBrk="1" hangingPunct="1">
              <a:lnSpc>
                <a:spcPct val="100000"/>
              </a:lnSpc>
              <a:spcBef>
                <a:spcPct val="0"/>
              </a:spcBef>
              <a:buClrTx/>
              <a:buSzTx/>
              <a:buFontTx/>
              <a:buNone/>
            </a:pPr>
            <a:r>
              <a:rPr lang="en-US" sz="1400">
                <a:solidFill>
                  <a:srgbClr val="002060"/>
                </a:solidFill>
              </a:rPr>
              <a:t>5cmx5cm and</a:t>
            </a:r>
          </a:p>
          <a:p>
            <a:pPr eaLnBrk="1" hangingPunct="1">
              <a:lnSpc>
                <a:spcPct val="100000"/>
              </a:lnSpc>
              <a:spcBef>
                <a:spcPct val="0"/>
              </a:spcBef>
              <a:buClrTx/>
              <a:buSzTx/>
              <a:buFontTx/>
              <a:buNone/>
            </a:pPr>
            <a:r>
              <a:rPr lang="en-US" sz="1400">
                <a:solidFill>
                  <a:srgbClr val="002060"/>
                </a:solidFill>
              </a:rPr>
              <a:t>X</a:t>
            </a:r>
            <a:r>
              <a:rPr lang="en-US" sz="1400" baseline="-25000">
                <a:solidFill>
                  <a:srgbClr val="002060"/>
                </a:solidFill>
              </a:rPr>
              <a:t>0 </a:t>
            </a:r>
            <a:r>
              <a:rPr lang="en-US" sz="1400">
                <a:solidFill>
                  <a:srgbClr val="002060"/>
                </a:solidFill>
              </a:rPr>
              <a:t>= 1.85cm</a:t>
            </a:r>
          </a:p>
          <a:p>
            <a:pPr eaLnBrk="1" hangingPunct="1">
              <a:lnSpc>
                <a:spcPct val="100000"/>
              </a:lnSpc>
              <a:spcBef>
                <a:spcPct val="0"/>
              </a:spcBef>
              <a:buClrTx/>
              <a:buSzTx/>
              <a:buFontTx/>
              <a:buNone/>
            </a:pPr>
            <a:r>
              <a:rPr lang="en-US" sz="1400">
                <a:solidFill>
                  <a:srgbClr val="002060"/>
                </a:solidFill>
              </a:rPr>
              <a:t>2.5cmx2.5cm crystals</a:t>
            </a:r>
          </a:p>
          <a:p>
            <a:pPr eaLnBrk="1" hangingPunct="1">
              <a:lnSpc>
                <a:spcPct val="100000"/>
              </a:lnSpc>
              <a:spcBef>
                <a:spcPct val="0"/>
              </a:spcBef>
              <a:buClrTx/>
              <a:buSzTx/>
              <a:buFontTx/>
              <a:buNone/>
            </a:pPr>
            <a:r>
              <a:rPr lang="en-US" sz="1400">
                <a:solidFill>
                  <a:srgbClr val="002060"/>
                </a:solidFill>
              </a:rPr>
              <a:t>50cm length (27X</a:t>
            </a:r>
            <a:r>
              <a:rPr lang="en-US" sz="1400" baseline="-25000">
                <a:solidFill>
                  <a:srgbClr val="002060"/>
                </a:solidFill>
              </a:rPr>
              <a:t>0</a:t>
            </a:r>
            <a:r>
              <a:rPr lang="en-US" sz="1400">
                <a:solidFill>
                  <a:srgbClr val="002060"/>
                </a:solidFill>
              </a:rPr>
              <a:t>)</a:t>
            </a:r>
          </a:p>
          <a:p>
            <a:pPr eaLnBrk="1" hangingPunct="1">
              <a:lnSpc>
                <a:spcPct val="100000"/>
              </a:lnSpc>
              <a:spcBef>
                <a:spcPct val="0"/>
              </a:spcBef>
              <a:buClrTx/>
              <a:buSzTx/>
              <a:buFontTx/>
              <a:buNone/>
            </a:pPr>
            <a:r>
              <a:rPr lang="el-GR" sz="1400">
                <a:solidFill>
                  <a:srgbClr val="002060"/>
                </a:solidFill>
              </a:rPr>
              <a:t>ρ</a:t>
            </a:r>
            <a:r>
              <a:rPr lang="en-US" sz="1400">
                <a:solidFill>
                  <a:srgbClr val="002060"/>
                </a:solidFill>
              </a:rPr>
              <a:t> = 3.5cm</a:t>
            </a:r>
          </a:p>
          <a:p>
            <a:pPr eaLnBrk="1" hangingPunct="1">
              <a:lnSpc>
                <a:spcPct val="100000"/>
              </a:lnSpc>
              <a:spcBef>
                <a:spcPct val="0"/>
              </a:spcBef>
              <a:buClrTx/>
              <a:buSzTx/>
              <a:buFontTx/>
              <a:buNone/>
            </a:pPr>
            <a:endParaRPr lang="en-US" sz="1400">
              <a:solidFill>
                <a:srgbClr val="002060"/>
              </a:solidFill>
            </a:endParaRPr>
          </a:p>
        </p:txBody>
      </p:sp>
    </p:spTree>
    <p:extLst>
      <p:ext uri="{BB962C8B-B14F-4D97-AF65-F5344CB8AC3E}">
        <p14:creationId xmlns:p14="http://schemas.microsoft.com/office/powerpoint/2010/main" val="915443445"/>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scan0087"/>
          <p:cNvPicPr>
            <a:picLocks noChangeAspect="1" noChangeArrowheads="1"/>
          </p:cNvPicPr>
          <p:nvPr/>
        </p:nvPicPr>
        <p:blipFill>
          <a:blip r:embed="rId2" cstate="print"/>
          <a:srcRect/>
          <a:stretch>
            <a:fillRect/>
          </a:stretch>
        </p:blipFill>
        <p:spPr bwMode="auto">
          <a:xfrm>
            <a:off x="0" y="746125"/>
            <a:ext cx="4114800" cy="3116263"/>
          </a:xfrm>
          <a:prstGeom prst="rect">
            <a:avLst/>
          </a:prstGeom>
          <a:noFill/>
          <a:ln w="9525">
            <a:noFill/>
            <a:miter lim="800000"/>
            <a:headEnd/>
            <a:tailEnd/>
          </a:ln>
        </p:spPr>
      </p:pic>
      <p:sp>
        <p:nvSpPr>
          <p:cNvPr id="50179" name="Footer Placeholder 3"/>
          <p:cNvSpPr>
            <a:spLocks noGrp="1"/>
          </p:cNvSpPr>
          <p:nvPr>
            <p:ph type="ftr" sz="quarter" idx="11"/>
          </p:nvPr>
        </p:nvSpPr>
        <p:spPr>
          <a:noFill/>
        </p:spPr>
        <p:txBody>
          <a:bodyPr/>
          <a:lstStyle/>
          <a:p>
            <a:r>
              <a:rPr lang="en-US" smtClean="0">
                <a:solidFill>
                  <a:srgbClr val="000000"/>
                </a:solidFill>
              </a:rPr>
              <a:t>W. Riegler/CERN</a:t>
            </a:r>
          </a:p>
        </p:txBody>
      </p:sp>
      <p:sp>
        <p:nvSpPr>
          <p:cNvPr id="50180" name="Slide Number Placeholder 2"/>
          <p:cNvSpPr>
            <a:spLocks noGrp="1"/>
          </p:cNvSpPr>
          <p:nvPr>
            <p:ph type="sldNum" sz="quarter" idx="12"/>
          </p:nvPr>
        </p:nvSpPr>
        <p:spPr>
          <a:noFill/>
        </p:spPr>
        <p:txBody>
          <a:bodyPr/>
          <a:lstStyle/>
          <a:p>
            <a:fld id="{48EC04AE-21B1-4BBB-BA8B-FB3801650243}" type="slidenum">
              <a:rPr lang="en-US" smtClean="0">
                <a:solidFill>
                  <a:srgbClr val="000000"/>
                </a:solidFill>
              </a:rPr>
              <a:pPr/>
              <a:t>72</a:t>
            </a:fld>
            <a:endParaRPr lang="en-US" smtClean="0">
              <a:solidFill>
                <a:srgbClr val="000000"/>
              </a:solidFill>
            </a:endParaRPr>
          </a:p>
        </p:txBody>
      </p:sp>
      <p:pic>
        <p:nvPicPr>
          <p:cNvPr id="50181" name="Picture 2" descr="scan0087"/>
          <p:cNvPicPr>
            <a:picLocks noChangeAspect="1" noChangeArrowheads="1"/>
          </p:cNvPicPr>
          <p:nvPr/>
        </p:nvPicPr>
        <p:blipFill>
          <a:blip r:embed="rId3" cstate="print"/>
          <a:srcRect/>
          <a:stretch>
            <a:fillRect/>
          </a:stretch>
        </p:blipFill>
        <p:spPr bwMode="auto">
          <a:xfrm>
            <a:off x="4149725" y="457200"/>
            <a:ext cx="4994275" cy="3368675"/>
          </a:xfrm>
          <a:prstGeom prst="rect">
            <a:avLst/>
          </a:prstGeom>
          <a:noFill/>
          <a:ln w="9525">
            <a:noFill/>
            <a:miter lim="800000"/>
            <a:headEnd/>
            <a:tailEnd/>
          </a:ln>
        </p:spPr>
      </p:pic>
      <p:sp>
        <p:nvSpPr>
          <p:cNvPr id="50182" name="TextBox 5"/>
          <p:cNvSpPr txBox="1">
            <a:spLocks noChangeArrowheads="1"/>
          </p:cNvSpPr>
          <p:nvPr/>
        </p:nvSpPr>
        <p:spPr bwMode="auto">
          <a:xfrm>
            <a:off x="2514600" y="0"/>
            <a:ext cx="4097338" cy="523875"/>
          </a:xfrm>
          <a:prstGeom prst="rect">
            <a:avLst/>
          </a:prstGeom>
          <a:noFill/>
          <a:ln w="9525">
            <a:noFill/>
            <a:miter lim="800000"/>
            <a:headEnd/>
            <a:tailEnd/>
          </a:ln>
        </p:spPr>
        <p:txBody>
          <a:bodyPr wrap="none">
            <a:spAutoFit/>
          </a:bodyPr>
          <a:lstStyle/>
          <a:p>
            <a:pPr eaLnBrk="1" hangingPunct="1">
              <a:lnSpc>
                <a:spcPct val="100000"/>
              </a:lnSpc>
              <a:spcBef>
                <a:spcPct val="0"/>
              </a:spcBef>
              <a:buClrTx/>
              <a:buSzTx/>
              <a:buFontTx/>
              <a:buNone/>
            </a:pPr>
            <a:r>
              <a:rPr lang="en-US" sz="2800">
                <a:solidFill>
                  <a:srgbClr val="FF0000"/>
                </a:solidFill>
              </a:rPr>
              <a:t>Sampling Calorimeters</a:t>
            </a:r>
          </a:p>
        </p:txBody>
      </p:sp>
      <p:sp>
        <p:nvSpPr>
          <p:cNvPr id="50183" name="TextBox 6"/>
          <p:cNvSpPr txBox="1">
            <a:spLocks noChangeArrowheads="1"/>
          </p:cNvSpPr>
          <p:nvPr/>
        </p:nvSpPr>
        <p:spPr bwMode="auto">
          <a:xfrm>
            <a:off x="304800" y="3657600"/>
            <a:ext cx="8001000" cy="2892425"/>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400">
                <a:solidFill>
                  <a:srgbClr val="002060"/>
                </a:solidFill>
              </a:rPr>
              <a:t>Energy resolution of sampling calorimeters is in general worse than that of homogeneous calorimeters, owing to the sampling fluctuations – the fluctuation of ratio of energy deposited in the active and passive material. </a:t>
            </a:r>
          </a:p>
          <a:p>
            <a:pPr eaLnBrk="1" hangingPunct="1">
              <a:lnSpc>
                <a:spcPct val="100000"/>
              </a:lnSpc>
              <a:spcBef>
                <a:spcPct val="0"/>
              </a:spcBef>
              <a:buClrTx/>
              <a:buSzTx/>
              <a:buFontTx/>
              <a:buNone/>
            </a:pPr>
            <a:endParaRPr lang="en-US" sz="1400">
              <a:solidFill>
                <a:srgbClr val="002060"/>
              </a:solidFill>
            </a:endParaRPr>
          </a:p>
          <a:p>
            <a:pPr eaLnBrk="1" hangingPunct="1">
              <a:lnSpc>
                <a:spcPct val="100000"/>
              </a:lnSpc>
              <a:spcBef>
                <a:spcPct val="0"/>
              </a:spcBef>
              <a:buClrTx/>
              <a:buSzTx/>
              <a:buFontTx/>
              <a:buNone/>
            </a:pPr>
            <a:r>
              <a:rPr lang="en-US" sz="1400">
                <a:solidFill>
                  <a:srgbClr val="008000"/>
                </a:solidFill>
              </a:rPr>
              <a:t>The resolution is typically in the range 5-20%/Sqrt[E(GeV)] for EM calorimeters. On the other hand they are relatively easy to segment longitudinally and laterally and therefore they usually offer better space resolution and particle identification than homogeneous calorimeters.</a:t>
            </a:r>
          </a:p>
          <a:p>
            <a:pPr eaLnBrk="1" hangingPunct="1">
              <a:lnSpc>
                <a:spcPct val="100000"/>
              </a:lnSpc>
              <a:spcBef>
                <a:spcPct val="0"/>
              </a:spcBef>
              <a:buClrTx/>
              <a:buSzTx/>
              <a:buFontTx/>
              <a:buNone/>
            </a:pPr>
            <a:endParaRPr lang="en-US" sz="1400">
              <a:solidFill>
                <a:srgbClr val="008000"/>
              </a:solidFill>
            </a:endParaRPr>
          </a:p>
          <a:p>
            <a:pPr eaLnBrk="1" hangingPunct="1">
              <a:lnSpc>
                <a:spcPct val="100000"/>
              </a:lnSpc>
              <a:spcBef>
                <a:spcPct val="0"/>
              </a:spcBef>
              <a:buClrTx/>
              <a:buSzTx/>
              <a:buFontTx/>
              <a:buNone/>
            </a:pPr>
            <a:r>
              <a:rPr lang="en-US" sz="1400">
                <a:solidFill>
                  <a:srgbClr val="002060"/>
                </a:solidFill>
              </a:rPr>
              <a:t>The active medium can be scintillators (organic), solid state detectors, gas detectors or liquids.  </a:t>
            </a:r>
          </a:p>
          <a:p>
            <a:pPr eaLnBrk="1" hangingPunct="1">
              <a:lnSpc>
                <a:spcPct val="100000"/>
              </a:lnSpc>
              <a:spcBef>
                <a:spcPct val="0"/>
              </a:spcBef>
              <a:buClrTx/>
              <a:buSzTx/>
              <a:buFontTx/>
              <a:buNone/>
            </a:pPr>
            <a:endParaRPr lang="en-US" sz="1400">
              <a:solidFill>
                <a:srgbClr val="002060"/>
              </a:solidFill>
            </a:endParaRPr>
          </a:p>
          <a:p>
            <a:pPr eaLnBrk="1" hangingPunct="1">
              <a:lnSpc>
                <a:spcPct val="100000"/>
              </a:lnSpc>
              <a:spcBef>
                <a:spcPct val="0"/>
              </a:spcBef>
              <a:buClrTx/>
              <a:buSzTx/>
              <a:buFontTx/>
              <a:buNone/>
            </a:pPr>
            <a:r>
              <a:rPr lang="en-US" sz="1400">
                <a:solidFill>
                  <a:srgbClr val="008000"/>
                </a:solidFill>
              </a:rPr>
              <a:t>Sampling Fraction = Energy deposited in Active/Energy deposited in passive material.</a:t>
            </a:r>
          </a:p>
        </p:txBody>
      </p:sp>
    </p:spTree>
    <p:extLst>
      <p:ext uri="{BB962C8B-B14F-4D97-AF65-F5344CB8AC3E}">
        <p14:creationId xmlns:p14="http://schemas.microsoft.com/office/powerpoint/2010/main" val="675068107"/>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1"/>
          <p:cNvSpPr>
            <a:spLocks noGrp="1"/>
          </p:cNvSpPr>
          <p:nvPr>
            <p:ph type="ftr" sz="quarter" idx="11"/>
          </p:nvPr>
        </p:nvSpPr>
        <p:spPr>
          <a:noFill/>
        </p:spPr>
        <p:txBody>
          <a:bodyPr/>
          <a:lstStyle/>
          <a:p>
            <a:r>
              <a:rPr lang="en-US" smtClean="0">
                <a:solidFill>
                  <a:srgbClr val="000000"/>
                </a:solidFill>
              </a:rPr>
              <a:t>W. Riegler/CERN</a:t>
            </a:r>
          </a:p>
        </p:txBody>
      </p:sp>
      <p:sp>
        <p:nvSpPr>
          <p:cNvPr id="41987" name="Slide Number Placeholder 2"/>
          <p:cNvSpPr>
            <a:spLocks noGrp="1"/>
          </p:cNvSpPr>
          <p:nvPr>
            <p:ph type="sldNum" sz="quarter" idx="12"/>
          </p:nvPr>
        </p:nvSpPr>
        <p:spPr>
          <a:noFill/>
        </p:spPr>
        <p:txBody>
          <a:bodyPr/>
          <a:lstStyle/>
          <a:p>
            <a:fld id="{0783A6E8-35CD-4675-90BF-6ADD3040F8EC}" type="slidenum">
              <a:rPr lang="en-US" smtClean="0">
                <a:solidFill>
                  <a:srgbClr val="000000"/>
                </a:solidFill>
              </a:rPr>
              <a:pPr/>
              <a:t>73</a:t>
            </a:fld>
            <a:endParaRPr lang="en-US" smtClean="0">
              <a:solidFill>
                <a:srgbClr val="000000"/>
              </a:solidFill>
            </a:endParaRPr>
          </a:p>
        </p:txBody>
      </p:sp>
      <p:sp>
        <p:nvSpPr>
          <p:cNvPr id="41988" name="TextBox 5"/>
          <p:cNvSpPr txBox="1">
            <a:spLocks noChangeArrowheads="1"/>
          </p:cNvSpPr>
          <p:nvPr/>
        </p:nvSpPr>
        <p:spPr bwMode="auto">
          <a:xfrm>
            <a:off x="381000" y="0"/>
            <a:ext cx="8001000" cy="523875"/>
          </a:xfrm>
          <a:prstGeom prst="rect">
            <a:avLst/>
          </a:prstGeom>
          <a:noFill/>
          <a:ln w="9525">
            <a:noFill/>
            <a:miter lim="800000"/>
            <a:headEnd/>
            <a:tailEnd/>
          </a:ln>
        </p:spPr>
        <p:txBody>
          <a:bodyPr>
            <a:spAutoFit/>
          </a:bodyPr>
          <a:lstStyle/>
          <a:p>
            <a:pPr algn="ctr" eaLnBrk="1" hangingPunct="1">
              <a:lnSpc>
                <a:spcPct val="100000"/>
              </a:lnSpc>
              <a:spcBef>
                <a:spcPct val="0"/>
              </a:spcBef>
              <a:buClrTx/>
              <a:buSzTx/>
              <a:buFontTx/>
              <a:buNone/>
            </a:pPr>
            <a:r>
              <a:rPr lang="en-US" sz="2800">
                <a:solidFill>
                  <a:srgbClr val="FF0000"/>
                </a:solidFill>
              </a:rPr>
              <a:t>Calorimetry</a:t>
            </a:r>
          </a:p>
        </p:txBody>
      </p:sp>
      <p:sp>
        <p:nvSpPr>
          <p:cNvPr id="41989" name="TextBox 4"/>
          <p:cNvSpPr txBox="1">
            <a:spLocks noChangeArrowheads="1"/>
          </p:cNvSpPr>
          <p:nvPr/>
        </p:nvSpPr>
        <p:spPr bwMode="auto">
          <a:xfrm>
            <a:off x="304800" y="685800"/>
            <a:ext cx="8458200" cy="507841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800" dirty="0">
                <a:solidFill>
                  <a:srgbClr val="002060"/>
                </a:solidFill>
              </a:rPr>
              <a:t>Calorimeters are attractive in our field for various reasons:</a:t>
            </a:r>
          </a:p>
          <a:p>
            <a:pPr eaLnBrk="1" hangingPunct="1">
              <a:lnSpc>
                <a:spcPct val="100000"/>
              </a:lnSpc>
              <a:spcBef>
                <a:spcPct val="0"/>
              </a:spcBef>
              <a:buClrTx/>
              <a:buSzTx/>
              <a:buFontTx/>
              <a:buNone/>
            </a:pPr>
            <a:endParaRPr lang="en-US" sz="1800" dirty="0">
              <a:solidFill>
                <a:srgbClr val="002060"/>
              </a:solidFill>
            </a:endParaRPr>
          </a:p>
          <a:p>
            <a:pPr eaLnBrk="1" hangingPunct="1">
              <a:lnSpc>
                <a:spcPct val="100000"/>
              </a:lnSpc>
              <a:spcBef>
                <a:spcPct val="0"/>
              </a:spcBef>
              <a:buClrTx/>
              <a:buSzTx/>
              <a:buFontTx/>
              <a:buNone/>
            </a:pPr>
            <a:r>
              <a:rPr lang="en-US" sz="1600" dirty="0">
                <a:solidFill>
                  <a:srgbClr val="008000"/>
                </a:solidFill>
              </a:rPr>
              <a:t>In contrast with magnet spectrometers, in which the momentum resolution deteriorates linearly with the particle momentum, on most cases the calorimeter energy resolution improves as 1/</a:t>
            </a:r>
            <a:r>
              <a:rPr lang="en-US" sz="1600" dirty="0" err="1">
                <a:solidFill>
                  <a:srgbClr val="008000"/>
                </a:solidFill>
              </a:rPr>
              <a:t>Sqrt</a:t>
            </a:r>
            <a:r>
              <a:rPr lang="en-US" sz="1600" dirty="0">
                <a:solidFill>
                  <a:srgbClr val="008000"/>
                </a:solidFill>
              </a:rPr>
              <a:t>(E), where E is the energy of the incident particle. Therefore calorimeters are very well suited for high-energy physics experiments.</a:t>
            </a:r>
          </a:p>
          <a:p>
            <a:pPr eaLnBrk="1" hangingPunct="1">
              <a:lnSpc>
                <a:spcPct val="100000"/>
              </a:lnSpc>
              <a:spcBef>
                <a:spcPct val="0"/>
              </a:spcBef>
              <a:buClrTx/>
              <a:buSzTx/>
              <a:buFontTx/>
              <a:buNone/>
            </a:pPr>
            <a:endParaRPr lang="en-US" sz="1600" dirty="0">
              <a:solidFill>
                <a:srgbClr val="008000"/>
              </a:solidFill>
            </a:endParaRPr>
          </a:p>
          <a:p>
            <a:pPr eaLnBrk="1" hangingPunct="1">
              <a:lnSpc>
                <a:spcPct val="100000"/>
              </a:lnSpc>
              <a:spcBef>
                <a:spcPct val="0"/>
              </a:spcBef>
              <a:buClrTx/>
              <a:buSzTx/>
              <a:buFontTx/>
              <a:buNone/>
            </a:pPr>
            <a:r>
              <a:rPr lang="en-US" sz="1600" dirty="0">
                <a:solidFill>
                  <a:srgbClr val="002060"/>
                </a:solidFill>
              </a:rPr>
              <a:t>In contrast to magnet spectrometers, calorimeters are sensitive to all types of particles, charged and neutral. They can even provide indirect detection of neutrinos and their energy through a measurement of the event missing energy. </a:t>
            </a:r>
          </a:p>
          <a:p>
            <a:pPr eaLnBrk="1" hangingPunct="1">
              <a:lnSpc>
                <a:spcPct val="100000"/>
              </a:lnSpc>
              <a:spcBef>
                <a:spcPct val="0"/>
              </a:spcBef>
              <a:buClrTx/>
              <a:buSzTx/>
              <a:buFontTx/>
              <a:buNone/>
            </a:pPr>
            <a:endParaRPr lang="en-US" sz="1600" dirty="0">
              <a:solidFill>
                <a:srgbClr val="002060"/>
              </a:solidFill>
            </a:endParaRPr>
          </a:p>
          <a:p>
            <a:pPr eaLnBrk="1" hangingPunct="1">
              <a:lnSpc>
                <a:spcPct val="100000"/>
              </a:lnSpc>
              <a:spcBef>
                <a:spcPct val="0"/>
              </a:spcBef>
              <a:buClrTx/>
              <a:buSzTx/>
              <a:buFontTx/>
              <a:buNone/>
            </a:pPr>
            <a:r>
              <a:rPr lang="en-US" sz="1600" dirty="0">
                <a:solidFill>
                  <a:srgbClr val="008000"/>
                </a:solidFill>
              </a:rPr>
              <a:t>Calorimeters are commonly used for trigger purposes since they can provide </a:t>
            </a:r>
            <a:r>
              <a:rPr lang="en-US" sz="1600" dirty="0" smtClean="0">
                <a:solidFill>
                  <a:srgbClr val="008000"/>
                </a:solidFill>
              </a:rPr>
              <a:t>fast </a:t>
            </a:r>
            <a:r>
              <a:rPr lang="en-US" sz="1600" dirty="0">
                <a:solidFill>
                  <a:srgbClr val="008000"/>
                </a:solidFill>
              </a:rPr>
              <a:t>signals that are easy to process and interpret.</a:t>
            </a:r>
          </a:p>
          <a:p>
            <a:pPr eaLnBrk="1" hangingPunct="1">
              <a:lnSpc>
                <a:spcPct val="100000"/>
              </a:lnSpc>
              <a:spcBef>
                <a:spcPct val="0"/>
              </a:spcBef>
              <a:buClrTx/>
              <a:buSzTx/>
              <a:buFontTx/>
              <a:buNone/>
            </a:pPr>
            <a:endParaRPr lang="en-US" sz="1600" dirty="0">
              <a:solidFill>
                <a:srgbClr val="008000"/>
              </a:solidFill>
            </a:endParaRPr>
          </a:p>
          <a:p>
            <a:pPr eaLnBrk="1" hangingPunct="1">
              <a:lnSpc>
                <a:spcPct val="100000"/>
              </a:lnSpc>
              <a:spcBef>
                <a:spcPct val="0"/>
              </a:spcBef>
              <a:buClrTx/>
              <a:buSzTx/>
              <a:buFontTx/>
              <a:buNone/>
            </a:pPr>
            <a:r>
              <a:rPr lang="en-US" sz="1600" dirty="0">
                <a:solidFill>
                  <a:srgbClr val="002060"/>
                </a:solidFill>
              </a:rPr>
              <a:t>They are space and therefore cost effective. Because the shower length increases only logarithmically with energy, the detector thickness needs to increase only logarithmically with the energy of the particles. In contrast for a fixed momentum resolution, the bending power BL</a:t>
            </a:r>
            <a:r>
              <a:rPr lang="en-US" sz="1600" baseline="30000" dirty="0">
                <a:solidFill>
                  <a:srgbClr val="002060"/>
                </a:solidFill>
              </a:rPr>
              <a:t>2 </a:t>
            </a:r>
            <a:r>
              <a:rPr lang="en-US" sz="1600" dirty="0">
                <a:solidFill>
                  <a:srgbClr val="002060"/>
                </a:solidFill>
              </a:rPr>
              <a:t>of a magnetic spectrometer must increase linearly with the particle momentum.</a:t>
            </a:r>
            <a:endParaRPr lang="en-US" sz="1600" baseline="30000" dirty="0">
              <a:solidFill>
                <a:srgbClr val="008000"/>
              </a:solidFill>
            </a:endParaRPr>
          </a:p>
        </p:txBody>
      </p:sp>
      <p:sp>
        <p:nvSpPr>
          <p:cNvPr id="41990" name="Rectangle 5"/>
          <p:cNvSpPr>
            <a:spLocks noChangeArrowheads="1"/>
          </p:cNvSpPr>
          <p:nvPr/>
        </p:nvSpPr>
        <p:spPr bwMode="auto">
          <a:xfrm>
            <a:off x="3810000" y="5867400"/>
            <a:ext cx="5029200" cy="246063"/>
          </a:xfrm>
          <a:prstGeom prst="rect">
            <a:avLst/>
          </a:prstGeom>
          <a:noFill/>
          <a:ln w="9525">
            <a:noFill/>
            <a:miter lim="800000"/>
            <a:headEnd/>
            <a:tailEnd/>
          </a:ln>
        </p:spPr>
        <p:txBody>
          <a:bodyPr>
            <a:spAutoFit/>
          </a:bodyPr>
          <a:lstStyle/>
          <a:p>
            <a:pPr eaLnBrk="1" hangingPunct="1">
              <a:lnSpc>
                <a:spcPct val="100000"/>
              </a:lnSpc>
              <a:spcBef>
                <a:spcPct val="0"/>
              </a:spcBef>
              <a:buClrTx/>
              <a:buSzTx/>
              <a:buFontTx/>
              <a:buNone/>
            </a:pPr>
            <a:r>
              <a:rPr lang="en-US" sz="1000">
                <a:solidFill>
                  <a:srgbClr val="000000"/>
                </a:solidFill>
              </a:rPr>
              <a:t>C.W. Fabjan and F. Gianotti, Rev. Mod. Phys., Vol. 75, N0. 4, October 2003</a:t>
            </a:r>
            <a:endParaRPr lang="en-US" sz="1000" b="0">
              <a:solidFill>
                <a:srgbClr val="000000"/>
              </a:solidFill>
            </a:endParaRPr>
          </a:p>
        </p:txBody>
      </p:sp>
    </p:spTree>
    <p:extLst>
      <p:ext uri="{BB962C8B-B14F-4D97-AF65-F5344CB8AC3E}">
        <p14:creationId xmlns:p14="http://schemas.microsoft.com/office/powerpoint/2010/main" val="59208975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304800" y="304800"/>
            <a:ext cx="83820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spcBef>
                <a:spcPct val="20000"/>
              </a:spcBef>
              <a:buClrTx/>
              <a:buSzTx/>
              <a:buFontTx/>
              <a:buNone/>
            </a:pPr>
            <a:endParaRPr lang="de-DE" sz="1600" smtClean="0">
              <a:solidFill>
                <a:srgbClr val="009900"/>
              </a:solidFill>
              <a:latin typeface="Arial" charset="0"/>
              <a:ea typeface="ＭＳ Ｐゴシック" charset="0"/>
            </a:endParaRPr>
          </a:p>
        </p:txBody>
      </p:sp>
      <p:sp>
        <p:nvSpPr>
          <p:cNvPr id="15363" name="Rectangle 4"/>
          <p:cNvSpPr>
            <a:spLocks noChangeArrowheads="1"/>
          </p:cNvSpPr>
          <p:nvPr/>
        </p:nvSpPr>
        <p:spPr bwMode="auto">
          <a:xfrm>
            <a:off x="152400" y="381000"/>
            <a:ext cx="8534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de-DE" sz="1600" smtClean="0">
                <a:solidFill>
                  <a:srgbClr val="333399"/>
                </a:solidFill>
                <a:latin typeface="Arial" charset="0"/>
                <a:ea typeface="ＭＳ Ｐゴシック" charset="0"/>
              </a:rPr>
              <a:t>The frequent use of Scintillators is due to:</a:t>
            </a:r>
          </a:p>
          <a:p>
            <a:pPr lvl="1" eaLnBrk="1" hangingPunct="1">
              <a:lnSpc>
                <a:spcPct val="100000"/>
              </a:lnSpc>
              <a:spcBef>
                <a:spcPct val="0"/>
              </a:spcBef>
              <a:buClrTx/>
              <a:buSzTx/>
              <a:buFontTx/>
              <a:buNone/>
            </a:pPr>
            <a:r>
              <a:rPr lang="de-DE" sz="1600" smtClean="0">
                <a:solidFill>
                  <a:srgbClr val="009900"/>
                </a:solidFill>
                <a:latin typeface="Arial" charset="0"/>
                <a:ea typeface="ＭＳ Ｐゴシック" charset="0"/>
              </a:rPr>
              <a:t>Well established and cheap techniques to register Photons </a:t>
            </a:r>
            <a:r>
              <a:rPr lang="de-DE" sz="1600" smtClean="0">
                <a:solidFill>
                  <a:srgbClr val="009900"/>
                </a:solidFill>
                <a:latin typeface="Arial" charset="0"/>
                <a:ea typeface="ＭＳ Ｐゴシック" charset="0"/>
                <a:sym typeface="Wingdings" charset="0"/>
              </a:rPr>
              <a:t></a:t>
            </a:r>
            <a:r>
              <a:rPr lang="de-DE" sz="1600" smtClean="0">
                <a:solidFill>
                  <a:srgbClr val="009900"/>
                </a:solidFill>
                <a:latin typeface="Arial" charset="0"/>
                <a:ea typeface="ＭＳ Ｐゴシック" charset="0"/>
              </a:rPr>
              <a:t> Photomultipliers and the fast response time </a:t>
            </a:r>
            <a:r>
              <a:rPr lang="de-DE" sz="1600" smtClean="0">
                <a:solidFill>
                  <a:srgbClr val="009900"/>
                </a:solidFill>
                <a:latin typeface="Arial" charset="0"/>
                <a:ea typeface="ＭＳ Ｐゴシック" charset="0"/>
                <a:sym typeface="Wingdings" charset="0"/>
              </a:rPr>
              <a:t> </a:t>
            </a:r>
            <a:r>
              <a:rPr lang="de-DE" sz="1600" smtClean="0">
                <a:solidFill>
                  <a:srgbClr val="009900"/>
                </a:solidFill>
                <a:latin typeface="Arial" charset="0"/>
                <a:ea typeface="ＭＳ Ｐゴシック" charset="0"/>
              </a:rPr>
              <a:t>1 to 100ns</a:t>
            </a:r>
            <a:endParaRPr lang="en-US" sz="1600" smtClean="0">
              <a:solidFill>
                <a:srgbClr val="009900"/>
              </a:solidFill>
              <a:latin typeface="Arial" charset="0"/>
              <a:ea typeface="ＭＳ Ｐゴシック" charset="0"/>
            </a:endParaRPr>
          </a:p>
        </p:txBody>
      </p:sp>
      <p:pic>
        <p:nvPicPr>
          <p:cNvPr id="15364" name="Picture 5" descr="fig2_13"/>
          <p:cNvPicPr>
            <a:picLocks noChangeAspect="1" noChangeArrowheads="1"/>
          </p:cNvPicPr>
          <p:nvPr/>
        </p:nvPicPr>
        <p:blipFill>
          <a:blip r:embed="rId2">
            <a:extLst>
              <a:ext uri="{28A0092B-C50C-407E-A947-70E740481C1C}">
                <a14:useLocalDpi xmlns:a14="http://schemas.microsoft.com/office/drawing/2010/main" val="0"/>
              </a:ext>
            </a:extLst>
          </a:blip>
          <a:srcRect b="17909"/>
          <a:stretch>
            <a:fillRect/>
          </a:stretch>
        </p:blipFill>
        <p:spPr bwMode="auto">
          <a:xfrm>
            <a:off x="4953000" y="2438400"/>
            <a:ext cx="3800475"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Rectangle 6"/>
          <p:cNvSpPr>
            <a:spLocks noChangeArrowheads="1"/>
          </p:cNvSpPr>
          <p:nvPr/>
        </p:nvSpPr>
        <p:spPr bwMode="auto">
          <a:xfrm>
            <a:off x="304800" y="1524000"/>
            <a:ext cx="4800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eaLnBrk="1" hangingPunct="1">
              <a:lnSpc>
                <a:spcPct val="100000"/>
              </a:lnSpc>
              <a:spcBef>
                <a:spcPct val="20000"/>
              </a:spcBef>
              <a:buClrTx/>
              <a:buSzTx/>
              <a:buFontTx/>
              <a:buNone/>
            </a:pPr>
            <a:r>
              <a:rPr lang="en-US" sz="1600" smtClean="0">
                <a:solidFill>
                  <a:srgbClr val="FF0000"/>
                </a:solidFill>
                <a:latin typeface="Arial" charset="0"/>
                <a:ea typeface="ＭＳ Ｐゴシック" charset="0"/>
              </a:rPr>
              <a:t>Schematic of a Photomultiplier:</a:t>
            </a:r>
          </a:p>
          <a:p>
            <a:pPr marL="342900" indent="-342900" eaLnBrk="1" hangingPunct="1">
              <a:lnSpc>
                <a:spcPct val="100000"/>
              </a:lnSpc>
              <a:spcBef>
                <a:spcPct val="20000"/>
              </a:spcBef>
              <a:buClrTx/>
              <a:buSzTx/>
              <a:buFontTx/>
              <a:buChar char="•"/>
            </a:pPr>
            <a:endParaRPr lang="en-US" sz="1600" smtClean="0">
              <a:solidFill>
                <a:srgbClr val="FF0000"/>
              </a:solidFill>
              <a:latin typeface="Arial" charset="0"/>
              <a:ea typeface="ＭＳ Ｐゴシック" charset="0"/>
            </a:endParaRPr>
          </a:p>
          <a:p>
            <a:pPr marL="342900" indent="-342900" eaLnBrk="1" hangingPunct="1">
              <a:lnSpc>
                <a:spcPct val="100000"/>
              </a:lnSpc>
              <a:spcBef>
                <a:spcPct val="20000"/>
              </a:spcBef>
              <a:buClrTx/>
              <a:buSzTx/>
              <a:buFontTx/>
              <a:buChar char="•"/>
            </a:pPr>
            <a:r>
              <a:rPr lang="en-US" sz="1600" smtClean="0">
                <a:solidFill>
                  <a:srgbClr val="333399"/>
                </a:solidFill>
                <a:latin typeface="Arial" charset="0"/>
                <a:ea typeface="ＭＳ Ｐゴシック" charset="0"/>
              </a:rPr>
              <a:t>Typical Gains (as a function of the applied voltage): 10</a:t>
            </a:r>
            <a:r>
              <a:rPr lang="en-US" sz="1600" baseline="30000" smtClean="0">
                <a:solidFill>
                  <a:srgbClr val="333399"/>
                </a:solidFill>
                <a:latin typeface="Arial" charset="0"/>
                <a:ea typeface="ＭＳ Ｐゴシック" charset="0"/>
              </a:rPr>
              <a:t>8 </a:t>
            </a:r>
            <a:r>
              <a:rPr lang="en-US" sz="1600" smtClean="0">
                <a:solidFill>
                  <a:srgbClr val="333399"/>
                </a:solidFill>
                <a:latin typeface="Arial" charset="0"/>
                <a:ea typeface="ＭＳ Ｐゴシック" charset="0"/>
              </a:rPr>
              <a:t> to 10</a:t>
            </a:r>
            <a:r>
              <a:rPr lang="en-US" sz="1600" baseline="30000" smtClean="0">
                <a:solidFill>
                  <a:srgbClr val="333399"/>
                </a:solidFill>
                <a:latin typeface="Arial" charset="0"/>
                <a:ea typeface="ＭＳ Ｐゴシック" charset="0"/>
              </a:rPr>
              <a:t>10</a:t>
            </a:r>
          </a:p>
          <a:p>
            <a:pPr marL="342900" indent="-342900" eaLnBrk="1" hangingPunct="1">
              <a:lnSpc>
                <a:spcPct val="100000"/>
              </a:lnSpc>
              <a:spcBef>
                <a:spcPct val="20000"/>
              </a:spcBef>
              <a:buClrTx/>
              <a:buSzTx/>
              <a:buFontTx/>
              <a:buChar char="•"/>
            </a:pPr>
            <a:endParaRPr lang="en-US" sz="1600" baseline="30000" smtClean="0">
              <a:solidFill>
                <a:srgbClr val="333399"/>
              </a:solidFill>
              <a:latin typeface="Arial" charset="0"/>
              <a:ea typeface="ＭＳ Ｐゴシック" charset="0"/>
            </a:endParaRPr>
          </a:p>
          <a:p>
            <a:pPr marL="342900" indent="-342900" eaLnBrk="1" hangingPunct="1">
              <a:lnSpc>
                <a:spcPct val="100000"/>
              </a:lnSpc>
              <a:spcBef>
                <a:spcPct val="20000"/>
              </a:spcBef>
              <a:buClrTx/>
              <a:buSzTx/>
              <a:buFontTx/>
              <a:buChar char="•"/>
            </a:pPr>
            <a:r>
              <a:rPr lang="en-US" sz="1600" smtClean="0">
                <a:solidFill>
                  <a:srgbClr val="009900"/>
                </a:solidFill>
                <a:latin typeface="Arial" charset="0"/>
                <a:ea typeface="ＭＳ Ｐゴシック" charset="0"/>
              </a:rPr>
              <a:t>Typical efficiency for photon detection</a:t>
            </a:r>
            <a:r>
              <a:rPr lang="en-US" sz="1600" smtClean="0">
                <a:solidFill>
                  <a:srgbClr val="009900"/>
                </a:solidFill>
                <a:latin typeface="Arial" charset="0"/>
                <a:ea typeface="ＭＳ Ｐゴシック" charset="0"/>
                <a:cs typeface="Times New Roman" charset="0"/>
              </a:rPr>
              <a:t>:</a:t>
            </a:r>
          </a:p>
          <a:p>
            <a:pPr marL="342900" indent="-342900" eaLnBrk="1" hangingPunct="1">
              <a:lnSpc>
                <a:spcPct val="100000"/>
              </a:lnSpc>
              <a:spcBef>
                <a:spcPct val="20000"/>
              </a:spcBef>
              <a:buClrTx/>
              <a:buSzTx/>
              <a:buFontTx/>
              <a:buChar char="•"/>
            </a:pPr>
            <a:r>
              <a:rPr lang="en-US" sz="1600" smtClean="0">
                <a:solidFill>
                  <a:srgbClr val="009900"/>
                </a:solidFill>
                <a:latin typeface="Arial" charset="0"/>
                <a:ea typeface="ＭＳ Ｐゴシック" charset="0"/>
                <a:cs typeface="Times New Roman" charset="0"/>
              </a:rPr>
              <a:t> &lt; 20%</a:t>
            </a:r>
            <a:r>
              <a:rPr lang="en-US" sz="1600" smtClean="0">
                <a:solidFill>
                  <a:srgbClr val="009900"/>
                </a:solidFill>
                <a:latin typeface="Arial" charset="0"/>
                <a:ea typeface="ＭＳ Ｐゴシック" charset="0"/>
              </a:rPr>
              <a:t> </a:t>
            </a:r>
          </a:p>
          <a:p>
            <a:pPr marL="342900" indent="-342900" eaLnBrk="1" hangingPunct="1">
              <a:lnSpc>
                <a:spcPct val="100000"/>
              </a:lnSpc>
              <a:spcBef>
                <a:spcPct val="20000"/>
              </a:spcBef>
              <a:buClrTx/>
              <a:buSzTx/>
              <a:buFontTx/>
              <a:buChar char="•"/>
            </a:pPr>
            <a:endParaRPr lang="en-US" sz="1600" smtClean="0">
              <a:solidFill>
                <a:srgbClr val="009900"/>
              </a:solidFill>
              <a:latin typeface="Arial" charset="0"/>
              <a:ea typeface="ＭＳ Ｐゴシック" charset="0"/>
            </a:endParaRPr>
          </a:p>
          <a:p>
            <a:pPr marL="342900" indent="-342900" eaLnBrk="1" hangingPunct="1">
              <a:lnSpc>
                <a:spcPct val="100000"/>
              </a:lnSpc>
              <a:spcBef>
                <a:spcPct val="20000"/>
              </a:spcBef>
              <a:buClrTx/>
              <a:buSzTx/>
              <a:buFontTx/>
              <a:buChar char="•"/>
            </a:pPr>
            <a:r>
              <a:rPr lang="en-US" sz="1600" smtClean="0">
                <a:solidFill>
                  <a:srgbClr val="333399"/>
                </a:solidFill>
                <a:latin typeface="Arial" charset="0"/>
                <a:ea typeface="ＭＳ Ｐゴシック" charset="0"/>
              </a:rPr>
              <a:t>For very good PMs: registration of single photons possible. </a:t>
            </a:r>
            <a:endParaRPr lang="en-US" sz="1600" smtClean="0">
              <a:solidFill>
                <a:srgbClr val="333399"/>
              </a:solidFill>
              <a:latin typeface="Arial" charset="0"/>
              <a:ea typeface="ＭＳ Ｐゴシック" charset="0"/>
              <a:cs typeface="Times New Roman" charset="0"/>
            </a:endParaRPr>
          </a:p>
          <a:p>
            <a:pPr marL="342900" indent="-342900" eaLnBrk="1" hangingPunct="1">
              <a:lnSpc>
                <a:spcPct val="100000"/>
              </a:lnSpc>
              <a:spcBef>
                <a:spcPct val="20000"/>
              </a:spcBef>
              <a:buClrTx/>
              <a:buSzTx/>
              <a:buFontTx/>
              <a:buChar char="•"/>
            </a:pPr>
            <a:endParaRPr lang="en-US" sz="1600" smtClean="0">
              <a:solidFill>
                <a:srgbClr val="333399"/>
              </a:solidFill>
              <a:latin typeface="Arial" charset="0"/>
              <a:ea typeface="ＭＳ Ｐゴシック" charset="0"/>
              <a:cs typeface="Times New Roman" charset="0"/>
            </a:endParaRPr>
          </a:p>
          <a:p>
            <a:pPr marL="342900" indent="-342900" eaLnBrk="1" hangingPunct="1">
              <a:lnSpc>
                <a:spcPct val="100000"/>
              </a:lnSpc>
              <a:spcBef>
                <a:spcPct val="20000"/>
              </a:spcBef>
              <a:buClrTx/>
              <a:buSzTx/>
              <a:buFontTx/>
              <a:buChar char="•"/>
            </a:pPr>
            <a:r>
              <a:rPr lang="en-US" sz="1600" smtClean="0">
                <a:solidFill>
                  <a:srgbClr val="009900"/>
                </a:solidFill>
                <a:latin typeface="Arial" charset="0"/>
                <a:ea typeface="ＭＳ Ｐゴシック" charset="0"/>
                <a:cs typeface="Times New Roman" charset="0"/>
              </a:rPr>
              <a:t>Example: 10 prim</a:t>
            </a:r>
            <a:r>
              <a:rPr lang="en-US" sz="1600" smtClean="0">
                <a:solidFill>
                  <a:srgbClr val="009900"/>
                </a:solidFill>
                <a:latin typeface="Arial" charset="0"/>
                <a:ea typeface="ＭＳ Ｐゴシック" charset="0"/>
                <a:cs typeface="Arial" charset="0"/>
              </a:rPr>
              <a:t>ary</a:t>
            </a:r>
            <a:r>
              <a:rPr lang="en-US" sz="1600" smtClean="0">
                <a:solidFill>
                  <a:srgbClr val="009900"/>
                </a:solidFill>
                <a:latin typeface="Arial" charset="0"/>
                <a:ea typeface="ＭＳ Ｐゴシック" charset="0"/>
                <a:cs typeface="Times New Roman" charset="0"/>
              </a:rPr>
              <a:t> Elektrons, Gain 10</a:t>
            </a:r>
            <a:r>
              <a:rPr lang="en-US" sz="1600" baseline="30000" smtClean="0">
                <a:solidFill>
                  <a:srgbClr val="009900"/>
                </a:solidFill>
                <a:latin typeface="Arial" charset="0"/>
                <a:ea typeface="ＭＳ Ｐゴシック" charset="0"/>
                <a:cs typeface="Times New Roman" charset="0"/>
              </a:rPr>
              <a:t>7</a:t>
            </a:r>
            <a:r>
              <a:rPr lang="en-US" sz="1600" smtClean="0">
                <a:solidFill>
                  <a:srgbClr val="009900"/>
                </a:solidFill>
                <a:latin typeface="Arial" charset="0"/>
                <a:ea typeface="ＭＳ Ｐゴシック" charset="0"/>
                <a:cs typeface="Times New Roman" charset="0"/>
                <a:sym typeface="Wingdings" charset="0"/>
              </a:rPr>
              <a:t></a:t>
            </a:r>
            <a:r>
              <a:rPr lang="en-US" sz="1600" smtClean="0">
                <a:solidFill>
                  <a:srgbClr val="009900"/>
                </a:solidFill>
                <a:latin typeface="Arial" charset="0"/>
                <a:ea typeface="ＭＳ Ｐゴシック" charset="0"/>
                <a:cs typeface="Times New Roman" charset="0"/>
              </a:rPr>
              <a:t> 10</a:t>
            </a:r>
            <a:r>
              <a:rPr lang="en-US" sz="1600" baseline="30000" smtClean="0">
                <a:solidFill>
                  <a:srgbClr val="009900"/>
                </a:solidFill>
                <a:latin typeface="Arial" charset="0"/>
                <a:ea typeface="ＭＳ Ｐゴシック" charset="0"/>
                <a:cs typeface="Times New Roman" charset="0"/>
              </a:rPr>
              <a:t>8</a:t>
            </a:r>
            <a:r>
              <a:rPr lang="en-US" sz="1600" smtClean="0">
                <a:solidFill>
                  <a:srgbClr val="009900"/>
                </a:solidFill>
                <a:latin typeface="Arial" charset="0"/>
                <a:ea typeface="ＭＳ Ｐゴシック" charset="0"/>
                <a:cs typeface="Times New Roman" charset="0"/>
              </a:rPr>
              <a:t> electrons in the end in T </a:t>
            </a:r>
            <a:r>
              <a:rPr lang="en-US" sz="1600" smtClean="0">
                <a:solidFill>
                  <a:srgbClr val="009900"/>
                </a:solidFill>
                <a:latin typeface="Arial" charset="0"/>
                <a:ea typeface="ＭＳ Ｐゴシック" charset="0"/>
                <a:cs typeface="Times New Roman" charset="0"/>
                <a:sym typeface="Symbol" charset="0"/>
              </a:rPr>
              <a:t></a:t>
            </a:r>
            <a:r>
              <a:rPr lang="en-US" sz="1600" smtClean="0">
                <a:solidFill>
                  <a:srgbClr val="009900"/>
                </a:solidFill>
                <a:latin typeface="Arial" charset="0"/>
                <a:ea typeface="ＭＳ Ｐゴシック" charset="0"/>
                <a:cs typeface="Times New Roman" charset="0"/>
              </a:rPr>
              <a:t> 10ns. I=Q/T = 10</a:t>
            </a:r>
            <a:r>
              <a:rPr lang="en-US" sz="1600" baseline="30000" smtClean="0">
                <a:solidFill>
                  <a:srgbClr val="009900"/>
                </a:solidFill>
                <a:latin typeface="Arial" charset="0"/>
                <a:ea typeface="ＭＳ Ｐゴシック" charset="0"/>
                <a:cs typeface="Times New Roman" charset="0"/>
              </a:rPr>
              <a:t>8</a:t>
            </a:r>
            <a:r>
              <a:rPr lang="en-US" sz="1600" smtClean="0">
                <a:solidFill>
                  <a:srgbClr val="009900"/>
                </a:solidFill>
                <a:latin typeface="Arial" charset="0"/>
                <a:ea typeface="ＭＳ Ｐゴシック" charset="0"/>
                <a:cs typeface="Times New Roman" charset="0"/>
              </a:rPr>
              <a:t>*1.603*10</a:t>
            </a:r>
            <a:r>
              <a:rPr lang="en-US" sz="1600" baseline="30000" smtClean="0">
                <a:solidFill>
                  <a:srgbClr val="009900"/>
                </a:solidFill>
                <a:latin typeface="Arial" charset="0"/>
                <a:ea typeface="ＭＳ Ｐゴシック" charset="0"/>
                <a:cs typeface="Times New Roman" charset="0"/>
              </a:rPr>
              <a:t>-19</a:t>
            </a:r>
            <a:r>
              <a:rPr lang="en-US" sz="1600" smtClean="0">
                <a:solidFill>
                  <a:srgbClr val="009900"/>
                </a:solidFill>
                <a:latin typeface="Arial" charset="0"/>
                <a:ea typeface="ＭＳ Ｐゴシック" charset="0"/>
                <a:cs typeface="Times New Roman" charset="0"/>
              </a:rPr>
              <a:t>/10*10</a:t>
            </a:r>
            <a:r>
              <a:rPr lang="en-US" sz="1600" baseline="30000" smtClean="0">
                <a:solidFill>
                  <a:srgbClr val="009900"/>
                </a:solidFill>
                <a:latin typeface="Arial" charset="0"/>
                <a:ea typeface="ＭＳ Ｐゴシック" charset="0"/>
                <a:cs typeface="Times New Roman" charset="0"/>
              </a:rPr>
              <a:t>-9</a:t>
            </a:r>
            <a:r>
              <a:rPr lang="en-US" sz="1600" smtClean="0">
                <a:solidFill>
                  <a:srgbClr val="009900"/>
                </a:solidFill>
                <a:latin typeface="Arial" charset="0"/>
                <a:ea typeface="ＭＳ Ｐゴシック" charset="0"/>
                <a:cs typeface="Times New Roman" charset="0"/>
              </a:rPr>
              <a:t>= 1.6mA.</a:t>
            </a:r>
          </a:p>
          <a:p>
            <a:pPr marL="342900" indent="-342900" eaLnBrk="1" hangingPunct="1">
              <a:lnSpc>
                <a:spcPct val="100000"/>
              </a:lnSpc>
              <a:spcBef>
                <a:spcPct val="20000"/>
              </a:spcBef>
              <a:buClrTx/>
              <a:buSzTx/>
              <a:buFontTx/>
              <a:buChar char="•"/>
            </a:pPr>
            <a:endParaRPr lang="en-US" sz="1600" smtClean="0">
              <a:solidFill>
                <a:srgbClr val="009900"/>
              </a:solidFill>
              <a:latin typeface="Arial" charset="0"/>
              <a:ea typeface="ＭＳ Ｐゴシック" charset="0"/>
              <a:cs typeface="Times New Roman" charset="0"/>
            </a:endParaRPr>
          </a:p>
          <a:p>
            <a:pPr marL="342900" indent="-342900" eaLnBrk="1" hangingPunct="1">
              <a:lnSpc>
                <a:spcPct val="100000"/>
              </a:lnSpc>
              <a:spcBef>
                <a:spcPct val="20000"/>
              </a:spcBef>
              <a:buClrTx/>
              <a:buSzTx/>
              <a:buFontTx/>
              <a:buChar char="•"/>
            </a:pPr>
            <a:r>
              <a:rPr lang="en-US" sz="1600" smtClean="0">
                <a:solidFill>
                  <a:srgbClr val="333399"/>
                </a:solidFill>
                <a:latin typeface="Arial" charset="0"/>
                <a:ea typeface="ＭＳ Ｐゴシック" charset="0"/>
                <a:cs typeface="Times New Roman" charset="0"/>
              </a:rPr>
              <a:t>Across a 50 </a:t>
            </a:r>
            <a:r>
              <a:rPr lang="en-US" sz="1600" smtClean="0">
                <a:solidFill>
                  <a:srgbClr val="333399"/>
                </a:solidFill>
                <a:latin typeface="Arial" charset="0"/>
                <a:ea typeface="ＭＳ Ｐゴシック" charset="0"/>
                <a:cs typeface="Times New Roman" charset="0"/>
                <a:sym typeface="Symbol" charset="0"/>
              </a:rPr>
              <a:t> Resistor </a:t>
            </a:r>
            <a:r>
              <a:rPr lang="en-US" sz="1600" smtClean="0">
                <a:solidFill>
                  <a:srgbClr val="333399"/>
                </a:solidFill>
                <a:latin typeface="Arial" charset="0"/>
                <a:ea typeface="ＭＳ Ｐゴシック" charset="0"/>
                <a:cs typeface="Times New Roman" charset="0"/>
                <a:sym typeface="Wingdings" charset="0"/>
              </a:rPr>
              <a:t> U=R*I= 80mV. </a:t>
            </a:r>
            <a:endParaRPr lang="en-US" sz="1600" smtClean="0">
              <a:solidFill>
                <a:srgbClr val="333399"/>
              </a:solidFill>
              <a:latin typeface="Arial" charset="0"/>
              <a:ea typeface="ＭＳ Ｐゴシック" charset="0"/>
              <a:cs typeface="Times New Roman" charset="0"/>
              <a:sym typeface="Symbol" charset="0"/>
            </a:endParaRPr>
          </a:p>
        </p:txBody>
      </p:sp>
      <p:sp>
        <p:nvSpPr>
          <p:cNvPr id="1536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EE8397C-58E2-1B4E-B612-322E142B0460}" type="slidenum">
              <a:rPr lang="en-US">
                <a:solidFill>
                  <a:srgbClr val="000000"/>
                </a:solidFill>
              </a:rPr>
              <a:pPr eaLnBrk="1" hangingPunct="1"/>
              <a:t>8</a:t>
            </a:fld>
            <a:endParaRPr lang="en-US">
              <a:solidFill>
                <a:srgbClr val="000000"/>
              </a:solidFill>
            </a:endParaRPr>
          </a:p>
        </p:txBody>
      </p:sp>
      <p:sp>
        <p:nvSpPr>
          <p:cNvPr id="15367"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15368" name="Rectangle 5"/>
          <p:cNvSpPr>
            <a:spLocks noChangeArrowheads="1"/>
          </p:cNvSpPr>
          <p:nvPr/>
        </p:nvSpPr>
        <p:spPr bwMode="auto">
          <a:xfrm>
            <a:off x="3200400" y="6581775"/>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200" smtClean="0">
                <a:solidFill>
                  <a:srgbClr val="FF0000"/>
                </a:solidFill>
                <a:latin typeface="Arial" charset="0"/>
                <a:ea typeface="ＭＳ Ｐゴシック" charset="0"/>
              </a:rPr>
              <a:t>Scintillator Detectors</a:t>
            </a:r>
            <a:endParaRPr lang="en-US" sz="1200" b="0" smtClean="0">
              <a:solidFill>
                <a:srgbClr val="FF0000"/>
              </a:solidFill>
              <a:latin typeface="Arial" charset="0"/>
              <a:ea typeface="ＭＳ Ｐゴシック" charset="0"/>
            </a:endParaRPr>
          </a:p>
        </p:txBody>
      </p:sp>
      <p:grpSp>
        <p:nvGrpSpPr>
          <p:cNvPr id="15369" name="Group 27"/>
          <p:cNvGrpSpPr>
            <a:grpSpLocks/>
          </p:cNvGrpSpPr>
          <p:nvPr/>
        </p:nvGrpSpPr>
        <p:grpSpPr bwMode="auto">
          <a:xfrm>
            <a:off x="6477000" y="1143000"/>
            <a:ext cx="2286000" cy="1524000"/>
            <a:chOff x="6096000" y="1279525"/>
            <a:chExt cx="2133600" cy="1911350"/>
          </a:xfrm>
        </p:grpSpPr>
        <p:sp>
          <p:nvSpPr>
            <p:cNvPr id="15371" name="Rectangle 4"/>
            <p:cNvSpPr>
              <a:spLocks noChangeArrowheads="1"/>
            </p:cNvSpPr>
            <p:nvPr/>
          </p:nvSpPr>
          <p:spPr bwMode="auto">
            <a:xfrm>
              <a:off x="6096000" y="1600200"/>
              <a:ext cx="2133600" cy="304800"/>
            </a:xfrm>
            <a:prstGeom prst="rect">
              <a:avLst/>
            </a:prstGeom>
            <a:solidFill>
              <a:srgbClr val="00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5372" name="Rectangle 5"/>
            <p:cNvSpPr>
              <a:spLocks noChangeArrowheads="1"/>
            </p:cNvSpPr>
            <p:nvPr/>
          </p:nvSpPr>
          <p:spPr bwMode="auto">
            <a:xfrm>
              <a:off x="6172200" y="1905000"/>
              <a:ext cx="1905000" cy="609600"/>
            </a:xfrm>
            <a:prstGeom prst="rect">
              <a:avLst/>
            </a:prstGeom>
            <a:solidFill>
              <a:srgbClr val="FFFF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5373" name="Line 6"/>
            <p:cNvSpPr>
              <a:spLocks noChangeShapeType="1"/>
            </p:cNvSpPr>
            <p:nvPr/>
          </p:nvSpPr>
          <p:spPr bwMode="auto">
            <a:xfrm>
              <a:off x="6477000" y="1371600"/>
              <a:ext cx="228600" cy="762000"/>
            </a:xfrm>
            <a:prstGeom prst="line">
              <a:avLst/>
            </a:prstGeom>
            <a:noFill/>
            <a:ln w="12700">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wrap="none" anchor="ctr">
              <a:spAutoFit/>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5374" name="Freeform 7"/>
            <p:cNvSpPr>
              <a:spLocks/>
            </p:cNvSpPr>
            <p:nvPr/>
          </p:nvSpPr>
          <p:spPr bwMode="auto">
            <a:xfrm>
              <a:off x="6705600" y="2124075"/>
              <a:ext cx="419100" cy="1066800"/>
            </a:xfrm>
            <a:custGeom>
              <a:avLst/>
              <a:gdLst>
                <a:gd name="T0" fmla="*/ 0 w 264"/>
                <a:gd name="T1" fmla="*/ 2147483647 h 672"/>
                <a:gd name="T2" fmla="*/ 2147483647 w 264"/>
                <a:gd name="T3" fmla="*/ 2147483647 h 672"/>
                <a:gd name="T4" fmla="*/ 2147483647 w 264"/>
                <a:gd name="T5" fmla="*/ 2147483647 h 672"/>
                <a:gd name="T6" fmla="*/ 2147483647 w 264"/>
                <a:gd name="T7" fmla="*/ 0 h 672"/>
                <a:gd name="T8" fmla="*/ 2147483647 w 264"/>
                <a:gd name="T9" fmla="*/ 2147483647 h 672"/>
                <a:gd name="T10" fmla="*/ 2147483647 w 264"/>
                <a:gd name="T11" fmla="*/ 2147483647 h 672"/>
                <a:gd name="T12" fmla="*/ 2147483647 w 264"/>
                <a:gd name="T13" fmla="*/ 2147483647 h 672"/>
                <a:gd name="T14" fmla="*/ 2147483647 w 264"/>
                <a:gd name="T15" fmla="*/ 2147483647 h 672"/>
                <a:gd name="T16" fmla="*/ 2147483647 w 264"/>
                <a:gd name="T17" fmla="*/ 2147483647 h 672"/>
                <a:gd name="T18" fmla="*/ 2147483647 w 264"/>
                <a:gd name="T19" fmla="*/ 2147483647 h 672"/>
                <a:gd name="T20" fmla="*/ 2147483647 w 264"/>
                <a:gd name="T21" fmla="*/ 2147483647 h 672"/>
                <a:gd name="T22" fmla="*/ 2147483647 w 264"/>
                <a:gd name="T23" fmla="*/ 2147483647 h 672"/>
                <a:gd name="T24" fmla="*/ 2147483647 w 264"/>
                <a:gd name="T25" fmla="*/ 2147483647 h 672"/>
                <a:gd name="T26" fmla="*/ 2147483647 w 264"/>
                <a:gd name="T27" fmla="*/ 2147483647 h 672"/>
                <a:gd name="T28" fmla="*/ 2147483647 w 264"/>
                <a:gd name="T29" fmla="*/ 2147483647 h 672"/>
                <a:gd name="T30" fmla="*/ 2147483647 w 264"/>
                <a:gd name="T31" fmla="*/ 2147483647 h 672"/>
                <a:gd name="T32" fmla="*/ 2147483647 w 264"/>
                <a:gd name="T33" fmla="*/ 2147483647 h 67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4"/>
                <a:gd name="T52" fmla="*/ 0 h 672"/>
                <a:gd name="T53" fmla="*/ 264 w 264"/>
                <a:gd name="T54" fmla="*/ 672 h 67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4" h="672">
                  <a:moveTo>
                    <a:pt x="0" y="12"/>
                  </a:moveTo>
                  <a:cubicBezTo>
                    <a:pt x="8" y="18"/>
                    <a:pt x="15" y="26"/>
                    <a:pt x="24" y="30"/>
                  </a:cubicBezTo>
                  <a:cubicBezTo>
                    <a:pt x="35" y="36"/>
                    <a:pt x="60" y="42"/>
                    <a:pt x="60" y="42"/>
                  </a:cubicBezTo>
                  <a:cubicBezTo>
                    <a:pt x="74" y="28"/>
                    <a:pt x="83" y="13"/>
                    <a:pt x="96" y="0"/>
                  </a:cubicBezTo>
                  <a:lnTo>
                    <a:pt x="144" y="54"/>
                  </a:lnTo>
                  <a:lnTo>
                    <a:pt x="48" y="102"/>
                  </a:lnTo>
                  <a:lnTo>
                    <a:pt x="96" y="54"/>
                  </a:lnTo>
                  <a:lnTo>
                    <a:pt x="144" y="102"/>
                  </a:lnTo>
                  <a:lnTo>
                    <a:pt x="192" y="54"/>
                  </a:lnTo>
                  <a:lnTo>
                    <a:pt x="192" y="150"/>
                  </a:lnTo>
                  <a:lnTo>
                    <a:pt x="144" y="102"/>
                  </a:lnTo>
                  <a:lnTo>
                    <a:pt x="240" y="102"/>
                  </a:lnTo>
                  <a:lnTo>
                    <a:pt x="240" y="150"/>
                  </a:lnTo>
                  <a:lnTo>
                    <a:pt x="192" y="198"/>
                  </a:lnTo>
                  <a:lnTo>
                    <a:pt x="144" y="150"/>
                  </a:lnTo>
                  <a:lnTo>
                    <a:pt x="240" y="198"/>
                  </a:lnTo>
                  <a:cubicBezTo>
                    <a:pt x="247" y="356"/>
                    <a:pt x="260" y="593"/>
                    <a:pt x="264" y="672"/>
                  </a:cubicBezTo>
                </a:path>
              </a:pathLst>
            </a:custGeom>
            <a:noFill/>
            <a:ln w="9525">
              <a:solidFill>
                <a:schemeClr val="tx1"/>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spAutoFit/>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5375" name="Text Box 8"/>
            <p:cNvSpPr txBox="1">
              <a:spLocks noChangeArrowheads="1"/>
            </p:cNvSpPr>
            <p:nvPr/>
          </p:nvSpPr>
          <p:spPr bwMode="auto">
            <a:xfrm>
              <a:off x="7221538" y="2727325"/>
              <a:ext cx="3429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
                  <a:srgbClr val="CC3300"/>
                </a:buClr>
                <a:buSzTx/>
                <a:buFontTx/>
                <a:buNone/>
              </a:pPr>
              <a:r>
                <a:rPr lang="sv-SE" sz="1600" b="0" smtClean="0">
                  <a:solidFill>
                    <a:srgbClr val="000099"/>
                  </a:solidFill>
                </a:rPr>
                <a:t>e</a:t>
              </a:r>
              <a:r>
                <a:rPr lang="sv-SE" sz="1600" b="0" baseline="30000" smtClean="0">
                  <a:solidFill>
                    <a:srgbClr val="000099"/>
                  </a:solidFill>
                </a:rPr>
                <a:t>-</a:t>
              </a:r>
              <a:endParaRPr lang="sv-SE" sz="1600" b="0" smtClean="0">
                <a:solidFill>
                  <a:srgbClr val="000099"/>
                </a:solidFill>
              </a:endParaRPr>
            </a:p>
          </p:txBody>
        </p:sp>
        <p:sp>
          <p:nvSpPr>
            <p:cNvPr id="15376" name="Text Box 9"/>
            <p:cNvSpPr txBox="1">
              <a:spLocks noChangeArrowheads="1"/>
            </p:cNvSpPr>
            <p:nvPr/>
          </p:nvSpPr>
          <p:spPr bwMode="auto">
            <a:xfrm>
              <a:off x="6572250" y="1279525"/>
              <a:ext cx="2682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
                  <a:srgbClr val="CC3300"/>
                </a:buClr>
                <a:buSzTx/>
                <a:buFontTx/>
                <a:buNone/>
              </a:pPr>
              <a:r>
                <a:rPr lang="sv-SE" sz="1600" b="0" smtClean="0">
                  <a:solidFill>
                    <a:srgbClr val="000099"/>
                  </a:solidFill>
                  <a:latin typeface="Symbol" charset="0"/>
                </a:rPr>
                <a:t>g</a:t>
              </a:r>
              <a:endParaRPr lang="sv-SE" sz="1600" b="0" smtClean="0">
                <a:solidFill>
                  <a:srgbClr val="000099"/>
                </a:solidFill>
              </a:endParaRPr>
            </a:p>
          </p:txBody>
        </p:sp>
        <p:sp>
          <p:nvSpPr>
            <p:cNvPr id="15377" name="Text Box 10"/>
            <p:cNvSpPr txBox="1">
              <a:spLocks noChangeArrowheads="1"/>
            </p:cNvSpPr>
            <p:nvPr/>
          </p:nvSpPr>
          <p:spPr bwMode="auto">
            <a:xfrm>
              <a:off x="7543800" y="1600200"/>
              <a:ext cx="6572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
                  <a:srgbClr val="CC3300"/>
                </a:buClr>
                <a:buSzTx/>
                <a:buFontTx/>
                <a:buNone/>
              </a:pPr>
              <a:r>
                <a:rPr lang="sv-SE" sz="1600" b="0" smtClean="0">
                  <a:solidFill>
                    <a:srgbClr val="000099"/>
                  </a:solidFill>
                </a:rPr>
                <a:t>glass</a:t>
              </a:r>
            </a:p>
          </p:txBody>
        </p:sp>
        <p:sp>
          <p:nvSpPr>
            <p:cNvPr id="15378" name="Text Box 11"/>
            <p:cNvSpPr txBox="1">
              <a:spLocks noChangeArrowheads="1"/>
            </p:cNvSpPr>
            <p:nvPr/>
          </p:nvSpPr>
          <p:spPr bwMode="auto">
            <a:xfrm>
              <a:off x="7543800" y="2057400"/>
              <a:ext cx="4651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
                  <a:srgbClr val="CC3300"/>
                </a:buClr>
                <a:buSzTx/>
                <a:buFontTx/>
                <a:buNone/>
              </a:pPr>
              <a:r>
                <a:rPr lang="sv-SE" sz="1600" b="0" smtClean="0">
                  <a:solidFill>
                    <a:srgbClr val="000099"/>
                  </a:solidFill>
                </a:rPr>
                <a:t>PC</a:t>
              </a:r>
            </a:p>
          </p:txBody>
        </p:sp>
      </p:grpSp>
      <p:sp>
        <p:nvSpPr>
          <p:cNvPr id="15370" name="Text Box 18"/>
          <p:cNvSpPr txBox="1">
            <a:spLocks noChangeArrowheads="1"/>
          </p:cNvSpPr>
          <p:nvPr/>
        </p:nvSpPr>
        <p:spPr bwMode="auto">
          <a:xfrm>
            <a:off x="5867400" y="990600"/>
            <a:ext cx="29622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
                <a:srgbClr val="CC3300"/>
              </a:buClr>
              <a:buSzTx/>
              <a:buFontTx/>
              <a:buNone/>
            </a:pPr>
            <a:r>
              <a:rPr lang="sv-SE" sz="1600" b="0" smtClean="0">
                <a:solidFill>
                  <a:srgbClr val="000099"/>
                </a:solidFill>
              </a:rPr>
              <a:t>Semitransparent photocathode</a:t>
            </a:r>
          </a:p>
        </p:txBody>
      </p:sp>
    </p:spTree>
    <p:extLst>
      <p:ext uri="{BB962C8B-B14F-4D97-AF65-F5344CB8AC3E}">
        <p14:creationId xmlns:p14="http://schemas.microsoft.com/office/powerpoint/2010/main" val="392975485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52400" y="1447800"/>
          <a:ext cx="3352800" cy="1893888"/>
        </p:xfrm>
        <a:graphic>
          <a:graphicData uri="http://schemas.openxmlformats.org/presentationml/2006/ole">
            <mc:AlternateContent xmlns:mc="http://schemas.openxmlformats.org/markup-compatibility/2006">
              <mc:Choice xmlns:v="urn:schemas-microsoft-com:vml" Requires="v">
                <p:oleObj spid="_x0000_s130139" name="Ulead Image Editor Image" r:id="rId3" imgW="3965456" imgH="2240284" progId="">
                  <p:embed/>
                </p:oleObj>
              </mc:Choice>
              <mc:Fallback>
                <p:oleObj name="Ulead Image Editor Image" r:id="rId3" imgW="3965456" imgH="22402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447800"/>
                        <a:ext cx="3352800" cy="18938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1027" name="Object 3"/>
          <p:cNvGraphicFramePr>
            <a:graphicFrameLocks noChangeAspect="1"/>
          </p:cNvGraphicFramePr>
          <p:nvPr/>
        </p:nvGraphicFramePr>
        <p:xfrm>
          <a:off x="0" y="4267200"/>
          <a:ext cx="3470275" cy="1524000"/>
        </p:xfrm>
        <a:graphic>
          <a:graphicData uri="http://schemas.openxmlformats.org/presentationml/2006/ole">
            <mc:AlternateContent xmlns:mc="http://schemas.openxmlformats.org/markup-compatibility/2006">
              <mc:Choice xmlns:v="urn:schemas-microsoft-com:vml" Requires="v">
                <p:oleObj spid="_x0000_s130140" name="Ulead Image Editor Image" r:id="rId5" imgW="3947168" imgH="1734169" progId="">
                  <p:embed/>
                </p:oleObj>
              </mc:Choice>
              <mc:Fallback>
                <p:oleObj name="Ulead Image Editor Image" r:id="rId5" imgW="3947168" imgH="1734169"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267200"/>
                        <a:ext cx="3470275" cy="15240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30" name="Text Box 6"/>
          <p:cNvSpPr txBox="1">
            <a:spLocks noChangeArrowheads="1"/>
          </p:cNvSpPr>
          <p:nvPr/>
        </p:nvSpPr>
        <p:spPr bwMode="auto">
          <a:xfrm>
            <a:off x="457200" y="685800"/>
            <a:ext cx="2038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b="0" smtClean="0">
                <a:solidFill>
                  <a:srgbClr val="009999"/>
                </a:solidFill>
              </a:rPr>
              <a:t>Planar geometries</a:t>
            </a:r>
            <a:endParaRPr lang="en-US" sz="1800" b="0" smtClean="0">
              <a:solidFill>
                <a:srgbClr val="000000"/>
              </a:solidFill>
            </a:endParaRPr>
          </a:p>
          <a:p>
            <a:pPr eaLnBrk="1" hangingPunct="1">
              <a:lnSpc>
                <a:spcPct val="100000"/>
              </a:lnSpc>
              <a:spcBef>
                <a:spcPct val="0"/>
              </a:spcBef>
              <a:buClrTx/>
              <a:buSzTx/>
              <a:buFontTx/>
              <a:buNone/>
            </a:pPr>
            <a:r>
              <a:rPr lang="en-US" sz="1800" b="0" smtClean="0">
                <a:solidFill>
                  <a:srgbClr val="000000"/>
                </a:solidFill>
              </a:rPr>
              <a:t>(end cap)</a:t>
            </a:r>
          </a:p>
        </p:txBody>
      </p:sp>
      <p:sp>
        <p:nvSpPr>
          <p:cNvPr id="1031" name="Text Box 7"/>
          <p:cNvSpPr txBox="1">
            <a:spLocks noChangeArrowheads="1"/>
          </p:cNvSpPr>
          <p:nvPr/>
        </p:nvSpPr>
        <p:spPr bwMode="auto">
          <a:xfrm>
            <a:off x="381000" y="3505200"/>
            <a:ext cx="2209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800" b="0" smtClean="0">
                <a:solidFill>
                  <a:srgbClr val="009999"/>
                </a:solidFill>
              </a:rPr>
              <a:t>Circular geometries</a:t>
            </a:r>
            <a:endParaRPr lang="en-US" sz="1800" b="0" smtClean="0">
              <a:solidFill>
                <a:srgbClr val="000000"/>
              </a:solidFill>
            </a:endParaRPr>
          </a:p>
          <a:p>
            <a:pPr eaLnBrk="1" hangingPunct="1">
              <a:lnSpc>
                <a:spcPct val="100000"/>
              </a:lnSpc>
              <a:spcBef>
                <a:spcPct val="0"/>
              </a:spcBef>
              <a:buClrTx/>
              <a:buSzTx/>
              <a:buFontTx/>
              <a:buNone/>
            </a:pPr>
            <a:r>
              <a:rPr lang="en-US" sz="1800" b="0" smtClean="0">
                <a:solidFill>
                  <a:srgbClr val="000000"/>
                </a:solidFill>
              </a:rPr>
              <a:t>(barrel)</a:t>
            </a:r>
          </a:p>
          <a:p>
            <a:pPr eaLnBrk="1" hangingPunct="1">
              <a:lnSpc>
                <a:spcPct val="100000"/>
              </a:lnSpc>
              <a:spcBef>
                <a:spcPct val="0"/>
              </a:spcBef>
              <a:buClrTx/>
              <a:buSzTx/>
              <a:buFontTx/>
              <a:buNone/>
            </a:pPr>
            <a:endParaRPr lang="en-US" sz="1800" b="0" smtClean="0">
              <a:solidFill>
                <a:srgbClr val="000000"/>
              </a:solidFill>
            </a:endParaRPr>
          </a:p>
          <a:p>
            <a:pPr eaLnBrk="1" hangingPunct="1">
              <a:lnSpc>
                <a:spcPct val="100000"/>
              </a:lnSpc>
              <a:spcBef>
                <a:spcPct val="0"/>
              </a:spcBef>
              <a:buClrTx/>
              <a:buSzTx/>
              <a:buFontTx/>
              <a:buNone/>
            </a:pPr>
            <a:endParaRPr lang="en-US" sz="1800" b="0" smtClean="0">
              <a:solidFill>
                <a:srgbClr val="000000"/>
              </a:solidFill>
            </a:endParaRPr>
          </a:p>
        </p:txBody>
      </p:sp>
      <p:sp>
        <p:nvSpPr>
          <p:cNvPr id="1032" name="Text Box 9"/>
          <p:cNvSpPr txBox="1">
            <a:spLocks noChangeArrowheads="1"/>
          </p:cNvSpPr>
          <p:nvPr/>
        </p:nvSpPr>
        <p:spPr bwMode="auto">
          <a:xfrm>
            <a:off x="152400" y="5943600"/>
            <a:ext cx="29495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000" b="0" smtClean="0">
                <a:solidFill>
                  <a:srgbClr val="000000"/>
                </a:solidFill>
              </a:rPr>
              <a:t>(R.C. Ruchti, Annu. Rev. Nucl. Sci. 1996, 46,281)</a:t>
            </a:r>
          </a:p>
        </p:txBody>
      </p:sp>
      <p:sp>
        <p:nvSpPr>
          <p:cNvPr id="1033" name="Slide Number Placeholder 8"/>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7C02B4A-CE0F-4240-BA3A-44C32082D270}" type="slidenum">
              <a:rPr lang="en-US">
                <a:solidFill>
                  <a:srgbClr val="000000"/>
                </a:solidFill>
              </a:rPr>
              <a:pPr eaLnBrk="1" hangingPunct="1"/>
              <a:t>9</a:t>
            </a:fld>
            <a:endParaRPr lang="en-US">
              <a:solidFill>
                <a:srgbClr val="000000"/>
              </a:solidFill>
            </a:endParaRPr>
          </a:p>
        </p:txBody>
      </p:sp>
      <p:sp>
        <p:nvSpPr>
          <p:cNvPr id="1034" name="Footer Placeholder 9"/>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solidFill>
                  <a:srgbClr val="000000"/>
                </a:solidFill>
              </a:rPr>
              <a:t>W. Riegler/CERN</a:t>
            </a:r>
          </a:p>
        </p:txBody>
      </p:sp>
      <p:sp>
        <p:nvSpPr>
          <p:cNvPr id="1035" name="Rectangle 5"/>
          <p:cNvSpPr>
            <a:spLocks noChangeArrowheads="1"/>
          </p:cNvSpPr>
          <p:nvPr/>
        </p:nvSpPr>
        <p:spPr bwMode="auto">
          <a:xfrm>
            <a:off x="3200400" y="6581775"/>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00000"/>
              </a:lnSpc>
              <a:spcBef>
                <a:spcPct val="0"/>
              </a:spcBef>
              <a:buClrTx/>
              <a:buSzTx/>
              <a:buFontTx/>
              <a:buNone/>
            </a:pPr>
            <a:r>
              <a:rPr lang="en-US" sz="1200" smtClean="0">
                <a:solidFill>
                  <a:srgbClr val="FF0000"/>
                </a:solidFill>
                <a:latin typeface="Arial" charset="0"/>
                <a:ea typeface="ＭＳ Ｐゴシック" charset="0"/>
              </a:rPr>
              <a:t>Scintillator Detectors</a:t>
            </a:r>
            <a:endParaRPr lang="en-US" sz="1200" b="0" smtClean="0">
              <a:solidFill>
                <a:srgbClr val="FF0000"/>
              </a:solidFill>
              <a:latin typeface="Arial" charset="0"/>
              <a:ea typeface="ＭＳ Ｐゴシック" charset="0"/>
            </a:endParaRPr>
          </a:p>
        </p:txBody>
      </p:sp>
      <p:graphicFrame>
        <p:nvGraphicFramePr>
          <p:cNvPr id="1028" name="Object 4"/>
          <p:cNvGraphicFramePr>
            <a:graphicFrameLocks noChangeAspect="1"/>
          </p:cNvGraphicFramePr>
          <p:nvPr/>
        </p:nvGraphicFramePr>
        <p:xfrm>
          <a:off x="6172200" y="762000"/>
          <a:ext cx="2636838" cy="2278063"/>
        </p:xfrm>
        <a:graphic>
          <a:graphicData uri="http://schemas.openxmlformats.org/presentationml/2006/ole">
            <mc:AlternateContent xmlns:mc="http://schemas.openxmlformats.org/markup-compatibility/2006">
              <mc:Choice xmlns:v="urn:schemas-microsoft-com:vml" Requires="v">
                <p:oleObj spid="_x0000_s130141" name="Designer 4.0 Drawing" r:id="rId7" imgW="2637000" imgH="2277360" progId="">
                  <p:embed/>
                </p:oleObj>
              </mc:Choice>
              <mc:Fallback>
                <p:oleObj name="Designer 4.0 Drawing" r:id="rId7" imgW="2637000" imgH="2277360" progId="">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72200" y="762000"/>
                        <a:ext cx="2636838" cy="2278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1" name="Rectangle 5"/>
          <p:cNvSpPr>
            <a:spLocks noChangeArrowheads="1"/>
          </p:cNvSpPr>
          <p:nvPr/>
        </p:nvSpPr>
        <p:spPr bwMode="auto">
          <a:xfrm>
            <a:off x="3810000" y="304800"/>
            <a:ext cx="5105400" cy="369888"/>
          </a:xfrm>
          <a:prstGeom prst="rect">
            <a:avLst/>
          </a:prstGeom>
          <a:noFill/>
          <a:ln w="12700">
            <a:noFill/>
            <a:miter lim="800000"/>
            <a:headEnd/>
            <a:tailEnd/>
          </a:ln>
        </p:spPr>
        <p:txBody>
          <a:bodyPr anchor="ctr">
            <a:spAutoFit/>
          </a:bodyPr>
          <a:lstStyle/>
          <a:p>
            <a:pPr eaLnBrk="1" hangingPunct="1">
              <a:lnSpc>
                <a:spcPct val="100000"/>
              </a:lnSpc>
              <a:spcBef>
                <a:spcPct val="0"/>
              </a:spcBef>
              <a:buClrTx/>
              <a:buSzTx/>
              <a:buFontTx/>
              <a:buNone/>
              <a:defRPr/>
            </a:pPr>
            <a:r>
              <a:rPr lang="en-US" sz="1800" dirty="0">
                <a:solidFill>
                  <a:srgbClr val="2D2D8A"/>
                </a:solidFill>
                <a:latin typeface="Arial" charset="0"/>
                <a:ea typeface="ＭＳ Ｐゴシック" charset="0"/>
              </a:rPr>
              <a:t>Light transport by total  internal reflection</a:t>
            </a:r>
          </a:p>
        </p:txBody>
      </p:sp>
      <p:graphicFrame>
        <p:nvGraphicFramePr>
          <p:cNvPr id="1029" name="Object 4"/>
          <p:cNvGraphicFramePr>
            <a:graphicFrameLocks noChangeAspect="1"/>
          </p:cNvGraphicFramePr>
          <p:nvPr/>
        </p:nvGraphicFramePr>
        <p:xfrm>
          <a:off x="3733800" y="1066800"/>
          <a:ext cx="2316163" cy="1789113"/>
        </p:xfrm>
        <a:graphic>
          <a:graphicData uri="http://schemas.openxmlformats.org/presentationml/2006/ole">
            <mc:AlternateContent xmlns:mc="http://schemas.openxmlformats.org/markup-compatibility/2006">
              <mc:Choice xmlns:v="urn:schemas-microsoft-com:vml" Requires="v">
                <p:oleObj spid="_x0000_s130142" name="Designer 4.0 Drawing" r:id="rId9" imgW="2316960" imgH="1789560" progId="">
                  <p:embed/>
                </p:oleObj>
              </mc:Choice>
              <mc:Fallback>
                <p:oleObj name="Designer 4.0 Drawing" r:id="rId9" imgW="2316960" imgH="1789560"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33800" y="1066800"/>
                        <a:ext cx="2316163" cy="1789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7" name="AutoShape 13"/>
          <p:cNvSpPr>
            <a:spLocks noChangeArrowheads="1"/>
          </p:cNvSpPr>
          <p:nvPr/>
        </p:nvSpPr>
        <p:spPr bwMode="auto">
          <a:xfrm>
            <a:off x="7015163" y="1495425"/>
            <a:ext cx="406400" cy="457200"/>
          </a:xfrm>
          <a:prstGeom prst="irregularSeal1">
            <a:avLst/>
          </a:prstGeom>
          <a:solidFill>
            <a:srgbClr val="FFFF00"/>
          </a:solidFill>
          <a:ln w="9525">
            <a:solidFill>
              <a:schemeClr val="hlink"/>
            </a:solidFill>
            <a:miter lim="800000"/>
            <a:headEnd/>
            <a:tailEnd/>
          </a:ln>
        </p:spPr>
        <p:txBody>
          <a:bodyPr wrap="none" lIns="92075" tIns="46038" rIns="92075" bIns="46038" anchor="ctr">
            <a:spAutoFit/>
          </a:bodyPr>
          <a:lstStyle/>
          <a:p>
            <a:pPr eaLnBrk="1" hangingPunct="1">
              <a:lnSpc>
                <a:spcPct val="100000"/>
              </a:lnSpc>
              <a:spcBef>
                <a:spcPct val="0"/>
              </a:spcBef>
              <a:buClrTx/>
              <a:buSzTx/>
              <a:buFontTx/>
              <a:buNone/>
            </a:pPr>
            <a:endParaRPr lang="en-US" sz="1800" b="0" smtClean="0">
              <a:solidFill>
                <a:srgbClr val="000000"/>
              </a:solidFill>
              <a:latin typeface="Arial" charset="0"/>
              <a:ea typeface="ＭＳ Ｐゴシック" charset="0"/>
            </a:endParaRPr>
          </a:p>
        </p:txBody>
      </p:sp>
      <p:sp>
        <p:nvSpPr>
          <p:cNvPr id="1038" name="Rectangle 2"/>
          <p:cNvSpPr>
            <a:spLocks noChangeArrowheads="1"/>
          </p:cNvSpPr>
          <p:nvPr/>
        </p:nvSpPr>
        <p:spPr bwMode="auto">
          <a:xfrm>
            <a:off x="228600" y="152400"/>
            <a:ext cx="1762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00000"/>
              </a:lnSpc>
              <a:spcBef>
                <a:spcPct val="0"/>
              </a:spcBef>
              <a:buClrTx/>
              <a:buSzTx/>
              <a:buFontTx/>
              <a:buNone/>
            </a:pPr>
            <a:r>
              <a:rPr lang="en-US" sz="1800" smtClean="0">
                <a:solidFill>
                  <a:srgbClr val="FF0000"/>
                </a:solidFill>
                <a:latin typeface="Arial" charset="0"/>
                <a:ea typeface="ＭＳ Ｐゴシック" charset="0"/>
              </a:rPr>
              <a:t>Fiber Tracking</a:t>
            </a:r>
          </a:p>
        </p:txBody>
      </p:sp>
      <p:sp>
        <p:nvSpPr>
          <p:cNvPr id="16" name="Rectangle 15"/>
          <p:cNvSpPr/>
          <p:nvPr/>
        </p:nvSpPr>
        <p:spPr>
          <a:xfrm>
            <a:off x="4267200" y="3886200"/>
            <a:ext cx="4572000" cy="1531938"/>
          </a:xfrm>
          <a:prstGeom prst="rect">
            <a:avLst/>
          </a:prstGeom>
        </p:spPr>
        <p:txBody>
          <a:bodyPr>
            <a:spAutoFit/>
          </a:bodyPr>
          <a:lstStyle/>
          <a:p>
            <a:pPr marL="190500" indent="-190500" eaLnBrk="1" hangingPunct="1">
              <a:lnSpc>
                <a:spcPct val="130000"/>
              </a:lnSpc>
              <a:spcBef>
                <a:spcPct val="0"/>
              </a:spcBef>
              <a:buClrTx/>
              <a:buSzTx/>
              <a:buFontTx/>
              <a:buNone/>
              <a:defRPr/>
            </a:pPr>
            <a:r>
              <a:rPr lang="en-US" sz="1800" dirty="0">
                <a:solidFill>
                  <a:srgbClr val="009900"/>
                </a:solidFill>
                <a:latin typeface="Arial" charset="0"/>
                <a:ea typeface="ＭＳ Ｐゴシック" charset="0"/>
              </a:rPr>
              <a:t>High geometrical flexibility</a:t>
            </a:r>
            <a:endParaRPr lang="en-US" sz="1800" dirty="0">
              <a:solidFill>
                <a:srgbClr val="009900"/>
              </a:solidFill>
              <a:latin typeface="Arial" charset="0"/>
              <a:ea typeface="ＭＳ Ｐゴシック" charset="0"/>
              <a:sym typeface="Symbol" pitchFamily="18" charset="2"/>
            </a:endParaRPr>
          </a:p>
          <a:p>
            <a:pPr marL="190500" indent="-190500" eaLnBrk="1" hangingPunct="1">
              <a:lnSpc>
                <a:spcPct val="130000"/>
              </a:lnSpc>
              <a:spcBef>
                <a:spcPct val="0"/>
              </a:spcBef>
              <a:buClrTx/>
              <a:buSzTx/>
              <a:buFontTx/>
              <a:buNone/>
              <a:defRPr/>
            </a:pPr>
            <a:r>
              <a:rPr lang="en-US" sz="1800" dirty="0">
                <a:solidFill>
                  <a:srgbClr val="2D2D8A"/>
                </a:solidFill>
                <a:latin typeface="Arial" charset="0"/>
                <a:ea typeface="ＭＳ Ｐゴシック" charset="0"/>
                <a:sym typeface="Symbol" pitchFamily="18" charset="2"/>
              </a:rPr>
              <a:t>Fine granularity </a:t>
            </a:r>
          </a:p>
          <a:p>
            <a:pPr marL="190500" indent="-190500" eaLnBrk="1" hangingPunct="1">
              <a:lnSpc>
                <a:spcPct val="130000"/>
              </a:lnSpc>
              <a:spcBef>
                <a:spcPct val="0"/>
              </a:spcBef>
              <a:buClrTx/>
              <a:buSzTx/>
              <a:buFontTx/>
              <a:buNone/>
              <a:defRPr/>
            </a:pPr>
            <a:r>
              <a:rPr lang="en-US" sz="1800" dirty="0">
                <a:solidFill>
                  <a:srgbClr val="009900"/>
                </a:solidFill>
                <a:latin typeface="Arial" charset="0"/>
                <a:ea typeface="ＭＳ Ｐゴシック" charset="0"/>
                <a:sym typeface="Symbol" pitchFamily="18" charset="2"/>
              </a:rPr>
              <a:t>Low mass</a:t>
            </a:r>
          </a:p>
          <a:p>
            <a:pPr marL="190500" indent="-190500" eaLnBrk="1" hangingPunct="1">
              <a:lnSpc>
                <a:spcPct val="130000"/>
              </a:lnSpc>
              <a:spcBef>
                <a:spcPct val="0"/>
              </a:spcBef>
              <a:buClrTx/>
              <a:buSzTx/>
              <a:buFontTx/>
              <a:buNone/>
              <a:defRPr/>
            </a:pPr>
            <a:r>
              <a:rPr lang="en-US" sz="1800" dirty="0">
                <a:solidFill>
                  <a:srgbClr val="2D2D8A"/>
                </a:solidFill>
                <a:latin typeface="Arial" charset="0"/>
                <a:ea typeface="ＭＳ Ｐゴシック" charset="0"/>
              </a:rPr>
              <a:t>Fast response (ns)</a:t>
            </a:r>
            <a:endParaRPr lang="en-US" sz="1800" dirty="0">
              <a:solidFill>
                <a:srgbClr val="2D2D8A"/>
              </a:solidFill>
              <a:latin typeface="Arial" charset="0"/>
              <a:ea typeface="ＭＳ Ｐゴシック" charset="0"/>
              <a:sym typeface="Symbol" pitchFamily="18" charset="2"/>
            </a:endParaRPr>
          </a:p>
        </p:txBody>
      </p:sp>
      <p:sp>
        <p:nvSpPr>
          <p:cNvPr id="1040" name="TextBox 16"/>
          <p:cNvSpPr txBox="1">
            <a:spLocks noChangeArrowheads="1"/>
          </p:cNvSpPr>
          <p:nvPr/>
        </p:nvSpPr>
        <p:spPr bwMode="auto">
          <a:xfrm>
            <a:off x="7086600" y="6400800"/>
            <a:ext cx="1377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100000"/>
              </a:lnSpc>
              <a:spcBef>
                <a:spcPct val="0"/>
              </a:spcBef>
              <a:buClrTx/>
              <a:buSzTx/>
              <a:buFontTx/>
              <a:buNone/>
            </a:pPr>
            <a:r>
              <a:rPr lang="en-US" sz="1400" b="0" smtClean="0">
                <a:solidFill>
                  <a:srgbClr val="000000"/>
                </a:solidFill>
              </a:rPr>
              <a:t>From C. Joram</a:t>
            </a:r>
          </a:p>
        </p:txBody>
      </p:sp>
    </p:spTree>
    <p:extLst>
      <p:ext uri="{BB962C8B-B14F-4D97-AF65-F5344CB8AC3E}">
        <p14:creationId xmlns:p14="http://schemas.microsoft.com/office/powerpoint/2010/main" val="119257808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9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1_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2_schlumpf">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 3.pot</Template>
  <TotalTime>11317</TotalTime>
  <Words>5862</Words>
  <Application>Microsoft Macintosh PowerPoint</Application>
  <PresentationFormat>On-screen Show (4:3)</PresentationFormat>
  <Paragraphs>1001</Paragraphs>
  <Slides>73</Slides>
  <Notes>1</Notes>
  <HiddenSlides>0</HiddenSlides>
  <MMClips>0</MMClips>
  <ScaleCrop>false</ScaleCrop>
  <HeadingPairs>
    <vt:vector size="6" baseType="variant">
      <vt:variant>
        <vt:lpstr>Theme</vt:lpstr>
      </vt:variant>
      <vt:variant>
        <vt:i4>4</vt:i4>
      </vt:variant>
      <vt:variant>
        <vt:lpstr>Embedded OLE Servers</vt:lpstr>
      </vt:variant>
      <vt:variant>
        <vt:i4>3</vt:i4>
      </vt:variant>
      <vt:variant>
        <vt:lpstr>Slide Titles</vt:lpstr>
      </vt:variant>
      <vt:variant>
        <vt:i4>73</vt:i4>
      </vt:variant>
    </vt:vector>
  </HeadingPairs>
  <TitlesOfParts>
    <vt:vector size="80" baseType="lpstr">
      <vt:lpstr>Default Design</vt:lpstr>
      <vt:lpstr>9_schlumpf</vt:lpstr>
      <vt:lpstr>11_schlumpf</vt:lpstr>
      <vt:lpstr>12_schlumpf</vt:lpstr>
      <vt:lpstr>Ulead Image Editor Image</vt:lpstr>
      <vt:lpstr>Designer 4.0 Drawing</vt:lpstr>
      <vt:lpstr>Equation</vt:lpstr>
      <vt:lpstr>Instrumentation in HEP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Obvious Goal: Monolithic Solid State Detectors Sensor and Readout Electronics as integral unit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Instrumentation</dc:title>
  <dc:creator>Werner Riegler</dc:creator>
  <cp:lastModifiedBy>Werner Riegler</cp:lastModifiedBy>
  <cp:revision>302</cp:revision>
  <cp:lastPrinted>2002-02-26T18:34:23Z</cp:lastPrinted>
  <dcterms:created xsi:type="dcterms:W3CDTF">1998-11-30T12:55:56Z</dcterms:created>
  <dcterms:modified xsi:type="dcterms:W3CDTF">2017-06-19T19:16:28Z</dcterms:modified>
</cp:coreProperties>
</file>