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79" r:id="rId2"/>
    <p:sldId id="307" r:id="rId3"/>
    <p:sldId id="314" r:id="rId4"/>
    <p:sldId id="305" r:id="rId5"/>
    <p:sldId id="337" r:id="rId6"/>
    <p:sldId id="274" r:id="rId7"/>
    <p:sldId id="342" r:id="rId8"/>
    <p:sldId id="276" r:id="rId9"/>
    <p:sldId id="310" r:id="rId10"/>
    <p:sldId id="347" r:id="rId11"/>
    <p:sldId id="346" r:id="rId12"/>
    <p:sldId id="318" r:id="rId13"/>
    <p:sldId id="308" r:id="rId14"/>
    <p:sldId id="322" r:id="rId15"/>
    <p:sldId id="329" r:id="rId16"/>
    <p:sldId id="328" r:id="rId17"/>
    <p:sldId id="302" r:id="rId18"/>
    <p:sldId id="303" r:id="rId19"/>
    <p:sldId id="324" r:id="rId20"/>
    <p:sldId id="330" r:id="rId21"/>
    <p:sldId id="299" r:id="rId22"/>
    <p:sldId id="306" r:id="rId23"/>
    <p:sldId id="331" r:id="rId24"/>
    <p:sldId id="320" r:id="rId25"/>
    <p:sldId id="341" r:id="rId26"/>
    <p:sldId id="300" r:id="rId27"/>
    <p:sldId id="336" r:id="rId28"/>
    <p:sldId id="301" r:id="rId29"/>
    <p:sldId id="332" r:id="rId30"/>
    <p:sldId id="312" r:id="rId31"/>
    <p:sldId id="345" r:id="rId32"/>
    <p:sldId id="344" r:id="rId33"/>
    <p:sldId id="343" r:id="rId34"/>
    <p:sldId id="311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5" userDrawn="1">
          <p15:clr>
            <a:srgbClr val="A4A3A4"/>
          </p15:clr>
        </p15:guide>
        <p15:guide id="2" pos="2767" userDrawn="1">
          <p15:clr>
            <a:srgbClr val="A4A3A4"/>
          </p15:clr>
        </p15:guide>
        <p15:guide id="3" pos="2993" userDrawn="1">
          <p15:clr>
            <a:srgbClr val="A4A3A4"/>
          </p15:clr>
        </p15:guide>
        <p15:guide id="4" pos="5375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orient="horz" pos="37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2" autoAdjust="0"/>
    <p:restoredTop sz="65110" autoAdjust="0"/>
  </p:normalViewPr>
  <p:slideViewPr>
    <p:cSldViewPr snapToGrid="0" showGuides="1">
      <p:cViewPr varScale="1">
        <p:scale>
          <a:sx n="52" d="100"/>
          <a:sy n="52" d="100"/>
        </p:scale>
        <p:origin x="1167" y="36"/>
      </p:cViewPr>
      <p:guideLst>
        <p:guide orient="horz" pos="1275"/>
        <p:guide pos="2767"/>
        <p:guide pos="2993"/>
        <p:guide pos="5375"/>
        <p:guide pos="385"/>
        <p:guide orient="horz" pos="37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25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0AC80-9589-41A1-8ED2-EC2076B0E8E8}" type="datetimeFigureOut">
              <a:rPr lang="de-DE" smtClean="0"/>
              <a:t>22.06.2017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3A726-01A3-41A5-8C71-74C8A626EA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61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92030-5346-4222-B1C0-77ABA51E04BA}" type="datetimeFigureOut">
              <a:rPr lang="de-DE" smtClean="0"/>
              <a:t>22.06.2017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B39C8-6D5D-40E8-8D83-C1E41A39F5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38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2361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071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724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7375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8405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5913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685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269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9180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9294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458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5125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321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9271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8773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3874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7550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71185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63" name="Shape 3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638951">
              <a:spcBef>
                <a:spcPts val="600"/>
              </a:spcBef>
              <a:buClr>
                <a:srgbClr val="000000"/>
              </a:buClr>
              <a:buFont typeface="Times New Roman"/>
              <a:tabLst>
                <a:tab pos="1295400" algn="l"/>
                <a:tab pos="2603500" algn="l"/>
                <a:tab pos="3898900" algn="l"/>
                <a:tab pos="5207000" algn="l"/>
                <a:tab pos="6502400" algn="l"/>
                <a:tab pos="7797800" algn="l"/>
                <a:tab pos="9105900" algn="l"/>
                <a:tab pos="10401300" algn="l"/>
                <a:tab pos="11709400" algn="l"/>
                <a:tab pos="13004800" algn="l"/>
                <a:tab pos="14300200" algn="l"/>
                <a:tab pos="14706600" algn="l"/>
              </a:tabLst>
              <a:defRPr sz="1800"/>
            </a:pPr>
            <a:endParaRPr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27031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7789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07342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275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1961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81752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7900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6308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893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4619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171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043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254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518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B39C8-6D5D-40E8-8D83-C1E41A39F5E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932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188" y="1120779"/>
            <a:ext cx="5877529" cy="1050925"/>
          </a:xfrm>
        </p:spPr>
        <p:txBody>
          <a:bodyPr anchor="b"/>
          <a:lstStyle>
            <a:lvl1pPr algn="l">
              <a:defRPr sz="22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2583180"/>
            <a:ext cx="5886446" cy="333025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4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Grafik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8823" y="771527"/>
            <a:ext cx="1423988" cy="1422341"/>
          </a:xfrm>
          <a:prstGeom prst="rect">
            <a:avLst/>
          </a:prstGeom>
        </p:spPr>
      </p:pic>
      <p:pic>
        <p:nvPicPr>
          <p:cNvPr id="6" name="Grafik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74" y="6413956"/>
            <a:ext cx="2275200" cy="1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76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11188" y="2024067"/>
            <a:ext cx="5932487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5913441"/>
            <a:ext cx="593248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6753224" y="2033593"/>
            <a:ext cx="1779590" cy="3879847"/>
          </a:xfrm>
        </p:spPr>
        <p:txBody>
          <a:bodyPr/>
          <a:lstStyle>
            <a:lvl1pPr marL="200020" indent="-200020">
              <a:defRPr sz="1050"/>
            </a:lvl1pPr>
            <a:lvl2pPr marL="407184" indent="-207164">
              <a:defRPr sz="1050"/>
            </a:lvl2pPr>
            <a:lvl3pPr marL="607204" indent="-200020">
              <a:defRPr sz="1050"/>
            </a:lvl3pPr>
            <a:lvl4pPr marL="742931" indent="-135728">
              <a:defRPr sz="1050"/>
            </a:lvl4pPr>
            <a:lvl5pPr marL="871517" indent="-128585">
              <a:defRPr sz="105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2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SY European XF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3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buClr>
                <a:srgbClr val="33235A"/>
              </a:buClr>
              <a:buChar char=""/>
            </a:lvl2pPr>
            <a:lvl3pPr>
              <a:buChar char=""/>
            </a:lvl3pPr>
            <a:lvl4pPr>
              <a:buClr>
                <a:srgbClr val="33235A"/>
              </a:buClr>
              <a:buChar char=""/>
              <a:defRPr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defRPr>
            </a:lvl4pPr>
            <a:lvl5pPr>
              <a:buFont typeface="Arial"/>
              <a:buChar char="»"/>
              <a:defRPr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defRPr>
            </a:lvl5pPr>
          </a:lstStyle>
          <a:p>
            <a:pPr lvl="0">
              <a:defRPr sz="1800">
                <a:uFillTx/>
              </a:defRPr>
            </a:pPr>
            <a:r>
              <a:rPr sz="2391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391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391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2391"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2391"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rP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140299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303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1552576"/>
            <a:ext cx="7921626" cy="3814764"/>
          </a:xfrm>
        </p:spPr>
        <p:txBody>
          <a:bodyPr anchor="ctr"/>
          <a:lstStyle>
            <a:lvl1pPr>
              <a:defRPr sz="63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188" y="5448300"/>
            <a:ext cx="7921625" cy="57467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22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16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6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11188" y="2024066"/>
            <a:ext cx="7921625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11188" y="828678"/>
            <a:ext cx="7921625" cy="50847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1190" y="5913441"/>
            <a:ext cx="79216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403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11187" y="1196979"/>
            <a:ext cx="3781425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751388" y="1196979"/>
            <a:ext cx="3781426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5913441"/>
            <a:ext cx="3781428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751387" y="5913441"/>
            <a:ext cx="37814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003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11188" y="2024063"/>
            <a:ext cx="3781425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751388" y="2024063"/>
            <a:ext cx="3781425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11190" y="5086354"/>
            <a:ext cx="37814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751385" y="5086354"/>
            <a:ext cx="37814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00823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1188" y="712232"/>
            <a:ext cx="7921625" cy="78054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187" y="2024067"/>
            <a:ext cx="7921625" cy="38893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8532814" y="293577"/>
            <a:ext cx="385763" cy="2937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fld id="{A5DEC3FA-4FB7-4309-A077-6BB31CA8E81A}" type="slidenum">
              <a:rPr lang="en-US" sz="1600" noProof="0" smtClean="0"/>
              <a:pPr algn="r"/>
              <a:t>‹#›</a:t>
            </a:fld>
            <a:endParaRPr lang="en-US" sz="1600" noProof="0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611187" y="339297"/>
            <a:ext cx="3781426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4751388" y="339297"/>
            <a:ext cx="3781426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/>
          <p:cNvSpPr/>
          <p:nvPr/>
        </p:nvSpPr>
        <p:spPr>
          <a:xfrm>
            <a:off x="611188" y="381001"/>
            <a:ext cx="37814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AU" sz="900" dirty="0" smtClean="0"/>
              <a:t>Seeing elusive protein structures at high resolution: </a:t>
            </a:r>
            <a:br>
              <a:rPr lang="en-AU" sz="900" dirty="0" smtClean="0"/>
            </a:br>
            <a:r>
              <a:rPr lang="en-AU" sz="900" dirty="0" smtClean="0"/>
              <a:t>Instrumentation for XFEL crystallography and imaging</a:t>
            </a:r>
            <a:endParaRPr lang="en-US" sz="900" dirty="0"/>
          </a:p>
        </p:txBody>
      </p:sp>
      <p:sp>
        <p:nvSpPr>
          <p:cNvPr id="8" name="Rechteck 7"/>
          <p:cNvSpPr/>
          <p:nvPr/>
        </p:nvSpPr>
        <p:spPr>
          <a:xfrm>
            <a:off x="4758532" y="381001"/>
            <a:ext cx="37814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dirty="0" smtClean="0"/>
              <a:t>Dr. Grant Mills, </a:t>
            </a:r>
            <a:r>
              <a:rPr lang="en-AU" sz="900" dirty="0" err="1" smtClean="0"/>
              <a:t>EIROforum</a:t>
            </a:r>
            <a:r>
              <a:rPr lang="en-AU" sz="900" dirty="0" smtClean="0"/>
              <a:t> School of Instrumentation</a:t>
            </a:r>
            <a:r>
              <a:rPr lang="en-US" sz="900" dirty="0" smtClean="0"/>
              <a:t>, 22</a:t>
            </a:r>
            <a:r>
              <a:rPr lang="en-US" sz="900" baseline="0" dirty="0" smtClean="0"/>
              <a:t> June 2017</a:t>
            </a:r>
            <a:endParaRPr lang="en-US" sz="900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74" y="6413956"/>
            <a:ext cx="2275200" cy="1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0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3" r:id="rId6"/>
    <p:sldLayoutId id="2147483668" r:id="rId7"/>
    <p:sldLayoutId id="2147483669" r:id="rId8"/>
    <p:sldLayoutId id="2147483670" r:id="rId9"/>
    <p:sldLayoutId id="2147483671" r:id="rId10"/>
    <p:sldLayoutId id="2147483674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783" rtl="0" eaLnBrk="1" latinLnBrk="0" hangingPunct="1">
        <a:lnSpc>
          <a:spcPct val="100000"/>
        </a:lnSpc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884" indent="-267884" algn="l" defTabSz="685783" rtl="0" eaLnBrk="1" latinLnBrk="0" hangingPunct="1">
        <a:lnSpc>
          <a:spcPct val="114000"/>
        </a:lnSpc>
        <a:spcBef>
          <a:spcPts val="1350"/>
        </a:spcBef>
        <a:buClr>
          <a:schemeClr val="bg2"/>
        </a:buClr>
        <a:buFontTx/>
        <a:buBlip>
          <a:blip r:embed="rId14"/>
        </a:buBlip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535768" indent="-267884" algn="l" defTabSz="685783" rtl="0" eaLnBrk="1" latinLnBrk="0" hangingPunct="1">
        <a:lnSpc>
          <a:spcPct val="114000"/>
        </a:lnSpc>
        <a:spcBef>
          <a:spcPts val="0"/>
        </a:spcBef>
        <a:buClr>
          <a:schemeClr val="accent2"/>
        </a:buClr>
        <a:buFontTx/>
        <a:buBlip>
          <a:blip r:embed="rId15"/>
        </a:buBlip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979" indent="-201211" algn="l" defTabSz="685783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►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871517" indent="-129776" algn="l" defTabSz="685783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10816" indent="-135728" algn="l" defTabSz="685783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75" userDrawn="1">
          <p15:clr>
            <a:srgbClr val="F26B43"/>
          </p15:clr>
        </p15:guide>
        <p15:guide id="2" pos="2767" userDrawn="1">
          <p15:clr>
            <a:srgbClr val="F26B43"/>
          </p15:clr>
        </p15:guide>
        <p15:guide id="3" pos="2993" userDrawn="1">
          <p15:clr>
            <a:srgbClr val="F26B43"/>
          </p15:clr>
        </p15:guide>
        <p15:guide id="4" pos="385" userDrawn="1">
          <p15:clr>
            <a:srgbClr val="F26B43"/>
          </p15:clr>
        </p15:guide>
        <p15:guide id="5" pos="5375" userDrawn="1">
          <p15:clr>
            <a:srgbClr val="F26B43"/>
          </p15:clr>
        </p15:guide>
        <p15:guide id="6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emf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Seeing elusive protein structures at high resolution: Instrumentation for XFEL crystallography and imaging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Grant Mills</a:t>
            </a:r>
            <a:endParaRPr lang="en-GB" dirty="0"/>
          </a:p>
          <a:p>
            <a:r>
              <a:rPr lang="en-GB" dirty="0" smtClean="0"/>
              <a:t>SPB/SFX</a:t>
            </a:r>
            <a:endParaRPr lang="en-GB" dirty="0"/>
          </a:p>
          <a:p>
            <a:r>
              <a:rPr lang="en-GB" dirty="0" smtClean="0"/>
              <a:t>Postdoctoral Scientist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Hamburg DESY, 09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92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Undulator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824" y="2506518"/>
            <a:ext cx="6596352" cy="253768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548582" y="3722255"/>
            <a:ext cx="1505527" cy="4525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AU" sz="1400" dirty="0" err="1" smtClean="0"/>
          </a:p>
        </p:txBody>
      </p:sp>
      <p:sp>
        <p:nvSpPr>
          <p:cNvPr id="7" name="Oval 6"/>
          <p:cNvSpPr/>
          <p:nvPr/>
        </p:nvSpPr>
        <p:spPr>
          <a:xfrm>
            <a:off x="2974900" y="3793833"/>
            <a:ext cx="1505527" cy="4525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AU" sz="1400" dirty="0" err="1" smtClean="0"/>
          </a:p>
        </p:txBody>
      </p:sp>
    </p:spTree>
    <p:extLst>
      <p:ext uri="{BB962C8B-B14F-4D97-AF65-F5344CB8AC3E}">
        <p14:creationId xmlns:p14="http://schemas.microsoft.com/office/powerpoint/2010/main" val="34753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Undulator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1773" y="1869301"/>
            <a:ext cx="4511040" cy="3599688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187" y="2024067"/>
            <a:ext cx="3286443" cy="38893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Coherent radiation is emitted from 175 m of SASE </a:t>
            </a:r>
            <a:r>
              <a:rPr lang="en-GB" dirty="0" err="1" smtClean="0"/>
              <a:t>undulator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dirty="0" smtClean="0"/>
              <a:t>Initial section of </a:t>
            </a:r>
            <a:r>
              <a:rPr lang="en-GB" dirty="0" err="1" smtClean="0"/>
              <a:t>undulator</a:t>
            </a:r>
            <a:r>
              <a:rPr lang="en-GB" dirty="0" smtClean="0"/>
              <a:t> produces radiation</a:t>
            </a:r>
          </a:p>
          <a:p>
            <a:r>
              <a:rPr lang="en-GB" dirty="0" smtClean="0"/>
              <a:t>The radiation couples with the electron’s to bunch the electrons</a:t>
            </a:r>
          </a:p>
          <a:p>
            <a:r>
              <a:rPr lang="en-GB" dirty="0" smtClean="0"/>
              <a:t>Saturation occurs when the electrons are completely </a:t>
            </a:r>
            <a:r>
              <a:rPr lang="en-GB" dirty="0" err="1" smtClean="0"/>
              <a:t>microbunched</a:t>
            </a:r>
            <a:endParaRPr lang="en-GB" dirty="0" smtClean="0"/>
          </a:p>
          <a:p>
            <a:r>
              <a:rPr lang="en-GB" dirty="0" smtClean="0"/>
              <a:t>This process greatly amplifies the radiation emitted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83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Radiation damage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36" y="2655626"/>
            <a:ext cx="8885147" cy="2165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42691" y="6120143"/>
            <a:ext cx="4429705" cy="488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400" b="1" dirty="0"/>
              <a:t>Diffraction before </a:t>
            </a:r>
            <a:r>
              <a:rPr lang="en-AU" sz="1400" b="1" dirty="0" smtClean="0"/>
              <a:t>destruction (2014)</a:t>
            </a:r>
            <a:endParaRPr lang="en-AU" sz="1400" b="1" dirty="0"/>
          </a:p>
          <a:p>
            <a:r>
              <a:rPr lang="en-AU" sz="1400" dirty="0"/>
              <a:t>Henry N. Chapman, Carl </a:t>
            </a:r>
            <a:r>
              <a:rPr lang="en-AU" sz="1400" dirty="0" err="1"/>
              <a:t>Caleman</a:t>
            </a:r>
            <a:r>
              <a:rPr lang="en-AU" sz="1400" dirty="0"/>
              <a:t>, </a:t>
            </a:r>
            <a:r>
              <a:rPr lang="en-AU" sz="1400" dirty="0" err="1"/>
              <a:t>Nicusor</a:t>
            </a:r>
            <a:r>
              <a:rPr lang="en-AU" sz="1400" dirty="0"/>
              <a:t> </a:t>
            </a:r>
            <a:r>
              <a:rPr lang="en-AU" sz="1400" dirty="0" err="1"/>
              <a:t>Timneanu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4981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Imaging biomolecules and X-ray radiation</a:t>
            </a:r>
            <a:endParaRPr lang="en-A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333"/>
          <a:stretch/>
        </p:blipFill>
        <p:spPr bwMode="auto">
          <a:xfrm>
            <a:off x="611188" y="2154164"/>
            <a:ext cx="8181889" cy="370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85309" y="6120143"/>
            <a:ext cx="5187087" cy="488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400" b="1" dirty="0" smtClean="0"/>
              <a:t>Technical Design Report: Scientific Instrument SPB, (2013) </a:t>
            </a:r>
            <a:r>
              <a:rPr lang="en-AU" sz="1400" dirty="0" smtClean="0"/>
              <a:t>A</a:t>
            </a:r>
            <a:r>
              <a:rPr lang="en-AU" sz="1400" dirty="0"/>
              <a:t>. P. Mancuso, et al. </a:t>
            </a:r>
          </a:p>
        </p:txBody>
      </p:sp>
    </p:spTree>
    <p:extLst>
      <p:ext uri="{BB962C8B-B14F-4D97-AF65-F5344CB8AC3E}">
        <p14:creationId xmlns:p14="http://schemas.microsoft.com/office/powerpoint/2010/main" val="313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KB mirror systems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3713019" y="6190746"/>
            <a:ext cx="5187087" cy="4506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100" b="1" dirty="0"/>
              <a:t>Design of the mirror optical systems for coherent diffractive imaging at the SPB/SFX instrument of the European </a:t>
            </a:r>
            <a:r>
              <a:rPr lang="en-AU" sz="1100" b="1" dirty="0" smtClean="0"/>
              <a:t>XFEL, (2016) </a:t>
            </a:r>
            <a:r>
              <a:rPr lang="en-AU" sz="1100" dirty="0"/>
              <a:t>Richard J Bean, et al.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83" y="1703948"/>
            <a:ext cx="4455489" cy="406664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229374" y="2024067"/>
            <a:ext cx="3286443" cy="38893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Kirkpatrick-Baez mirrors will produce a </a:t>
            </a:r>
            <a:br>
              <a:rPr lang="en-GB" dirty="0" smtClean="0"/>
            </a:br>
            <a:r>
              <a:rPr lang="en-GB" dirty="0" smtClean="0"/>
              <a:t>1 micron and 100 </a:t>
            </a:r>
            <a:r>
              <a:rPr lang="en-GB" dirty="0" err="1" smtClean="0"/>
              <a:t>nanometer</a:t>
            </a:r>
            <a:r>
              <a:rPr lang="en-GB" dirty="0" smtClean="0"/>
              <a:t> focused beam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dirty="0" smtClean="0"/>
              <a:t>4 bounce system (1 µm) in green</a:t>
            </a:r>
          </a:p>
          <a:p>
            <a:r>
              <a:rPr lang="en-GB" dirty="0" smtClean="0"/>
              <a:t>2 bounce system (100 nm) in blue</a:t>
            </a:r>
          </a:p>
          <a:p>
            <a:r>
              <a:rPr lang="en-GB" dirty="0" smtClean="0"/>
              <a:t>B</a:t>
            </a:r>
            <a:r>
              <a:rPr lang="en-GB" baseline="-25000" dirty="0" smtClean="0"/>
              <a:t>4</a:t>
            </a:r>
            <a:r>
              <a:rPr lang="en-GB" dirty="0" smtClean="0"/>
              <a:t>C and Ru coatings</a:t>
            </a:r>
          </a:p>
        </p:txBody>
      </p:sp>
    </p:spTree>
    <p:extLst>
      <p:ext uri="{BB962C8B-B14F-4D97-AF65-F5344CB8AC3E}">
        <p14:creationId xmlns:p14="http://schemas.microsoft.com/office/powerpoint/2010/main" val="13761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KB mirror systems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3713019" y="6190746"/>
            <a:ext cx="5187087" cy="4506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100" b="1" dirty="0"/>
              <a:t>Design of the mirror optical systems for coherent diffractive imaging at the SPB/SFX instrument of the European </a:t>
            </a:r>
            <a:r>
              <a:rPr lang="en-AU" sz="1100" b="1" dirty="0" smtClean="0"/>
              <a:t>XFEL, (2016) </a:t>
            </a:r>
            <a:r>
              <a:rPr lang="en-AU" sz="1100" dirty="0"/>
              <a:t>Richard J Bean, et al.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83" y="1703948"/>
            <a:ext cx="4455489" cy="406664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229374" y="2024067"/>
            <a:ext cx="3286443" cy="38893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Kirkpatrick-Baez mirrors will produce a </a:t>
            </a:r>
            <a:br>
              <a:rPr lang="en-GB" dirty="0" smtClean="0"/>
            </a:br>
            <a:r>
              <a:rPr lang="en-GB" dirty="0" smtClean="0"/>
              <a:t>1 micron and 100 </a:t>
            </a:r>
            <a:r>
              <a:rPr lang="en-GB" dirty="0" err="1" smtClean="0"/>
              <a:t>nanometer</a:t>
            </a:r>
            <a:r>
              <a:rPr lang="en-GB" dirty="0" smtClean="0"/>
              <a:t> focused beam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dirty="0" smtClean="0"/>
              <a:t>4 bounce system (1 µm) in green</a:t>
            </a:r>
          </a:p>
          <a:p>
            <a:r>
              <a:rPr lang="en-GB" dirty="0" smtClean="0"/>
              <a:t>2 bounce system (100 nm) in blue</a:t>
            </a:r>
          </a:p>
          <a:p>
            <a:r>
              <a:rPr lang="en-GB" dirty="0" smtClean="0"/>
              <a:t>B</a:t>
            </a:r>
            <a:r>
              <a:rPr lang="en-GB" baseline="-25000" dirty="0" smtClean="0"/>
              <a:t>4</a:t>
            </a:r>
            <a:r>
              <a:rPr lang="en-GB" dirty="0" smtClean="0"/>
              <a:t>C and Ru coatings</a:t>
            </a:r>
          </a:p>
        </p:txBody>
      </p:sp>
    </p:spTree>
    <p:extLst>
      <p:ext uri="{BB962C8B-B14F-4D97-AF65-F5344CB8AC3E}">
        <p14:creationId xmlns:p14="http://schemas.microsoft.com/office/powerpoint/2010/main" val="132222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KB mirror systems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3713019" y="6190746"/>
            <a:ext cx="5187087" cy="4506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100" b="1" dirty="0"/>
              <a:t>Design of the mirror optical systems for coherent diffractive imaging at the SPB/SFX instrument of the European </a:t>
            </a:r>
            <a:r>
              <a:rPr lang="en-AU" sz="1100" b="1" dirty="0" smtClean="0"/>
              <a:t>XFEL, (2016) </a:t>
            </a:r>
            <a:r>
              <a:rPr lang="en-AU" sz="1100" dirty="0"/>
              <a:t>Richard J Bean, et al.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26" y="2320900"/>
            <a:ext cx="3972389" cy="30417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310" y="2320900"/>
            <a:ext cx="4047910" cy="3041715"/>
          </a:xfrm>
          <a:prstGeom prst="rect">
            <a:avLst/>
          </a:prstGeom>
        </p:spPr>
      </p:pic>
      <p:sp>
        <p:nvSpPr>
          <p:cNvPr id="7" name="Shape 224"/>
          <p:cNvSpPr/>
          <p:nvPr/>
        </p:nvSpPr>
        <p:spPr>
          <a:xfrm>
            <a:off x="1700497" y="1951568"/>
            <a:ext cx="154144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b="1" dirty="0"/>
              <a:t>m</a:t>
            </a:r>
            <a:r>
              <a:rPr lang="en-AU" b="1" dirty="0" smtClean="0"/>
              <a:t>icron focus</a:t>
            </a:r>
            <a:endParaRPr b="1" dirty="0"/>
          </a:p>
        </p:txBody>
      </p:sp>
      <p:sp>
        <p:nvSpPr>
          <p:cNvPr id="8" name="Shape 224"/>
          <p:cNvSpPr/>
          <p:nvPr/>
        </p:nvSpPr>
        <p:spPr>
          <a:xfrm>
            <a:off x="6063546" y="1951568"/>
            <a:ext cx="1323437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b="1" dirty="0" err="1" smtClean="0"/>
              <a:t>nano</a:t>
            </a:r>
            <a:r>
              <a:rPr lang="en-AU" b="1" dirty="0" smtClean="0"/>
              <a:t> focus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151178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Manufacturing achievements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2586266"/>
            <a:ext cx="4136065" cy="3327175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475767" y="2796364"/>
            <a:ext cx="3057045" cy="31170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7884" indent="-267884" algn="l" defTabSz="685783" rtl="0" eaLnBrk="1" latinLnBrk="0" hangingPunct="1">
              <a:lnSpc>
                <a:spcPct val="114000"/>
              </a:lnSpc>
              <a:spcBef>
                <a:spcPts val="1350"/>
              </a:spcBef>
              <a:buClr>
                <a:schemeClr val="bg2"/>
              </a:buClr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5768" indent="-267884" algn="l" defTabSz="685783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5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6979" indent="-201211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►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1517" indent="-129776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10816" indent="-135728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970 x 25 mm clear aperture</a:t>
            </a:r>
          </a:p>
          <a:p>
            <a:r>
              <a:rPr lang="en-GB" dirty="0" smtClean="0"/>
              <a:t>1.8 nm peak to valley variation</a:t>
            </a:r>
          </a:p>
          <a:p>
            <a:r>
              <a:rPr lang="en-GB" dirty="0" smtClean="0"/>
              <a:t>2x 50 nm thick polished coatings</a:t>
            </a:r>
          </a:p>
          <a:p>
            <a:pPr lvl="1"/>
            <a:r>
              <a:rPr lang="en-GB" dirty="0" smtClean="0"/>
              <a:t>B</a:t>
            </a:r>
            <a:r>
              <a:rPr lang="en-GB" baseline="-25000" dirty="0" smtClean="0"/>
              <a:t>4</a:t>
            </a:r>
            <a:r>
              <a:rPr lang="en-GB" dirty="0" smtClean="0"/>
              <a:t>C and Ru</a:t>
            </a:r>
          </a:p>
          <a:p>
            <a:pPr lvl="1"/>
            <a:r>
              <a:rPr lang="en-GB" dirty="0" smtClean="0"/>
              <a:t>950 x 10 mm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09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2684477"/>
            <a:ext cx="3674486" cy="3203798"/>
          </a:xfrm>
        </p:spPr>
        <p:txBody>
          <a:bodyPr/>
          <a:lstStyle/>
          <a:p>
            <a:r>
              <a:rPr lang="en-GB" dirty="0" smtClean="0"/>
              <a:t>CRL is a repeating structure of parabolic surfaces</a:t>
            </a:r>
          </a:p>
          <a:p>
            <a:r>
              <a:rPr lang="en-GB" dirty="0" smtClean="0"/>
              <a:t>12 mm diameter</a:t>
            </a:r>
          </a:p>
          <a:p>
            <a:r>
              <a:rPr lang="en-GB" dirty="0" smtClean="0"/>
              <a:t>2 mm thickness</a:t>
            </a:r>
          </a:p>
          <a:p>
            <a:r>
              <a:rPr lang="en-GB" dirty="0" smtClean="0"/>
              <a:t>Focus to 2.5 µm</a:t>
            </a:r>
            <a:r>
              <a:rPr lang="en-GB" baseline="30000" dirty="0" smtClean="0"/>
              <a:t> </a:t>
            </a:r>
            <a:r>
              <a:rPr lang="en-GB" dirty="0" smtClean="0"/>
              <a:t>diameter</a:t>
            </a: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585" y="2025465"/>
            <a:ext cx="7617015" cy="4660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7884" indent="-267884" algn="l" defTabSz="685783" rtl="0" eaLnBrk="1" latinLnBrk="0" hangingPunct="1">
              <a:lnSpc>
                <a:spcPct val="114000"/>
              </a:lnSpc>
              <a:spcBef>
                <a:spcPts val="1350"/>
              </a:spcBef>
              <a:buClr>
                <a:schemeClr val="bg2"/>
              </a:buClr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5768" indent="-267884" algn="l" defTabSz="685783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6979" indent="-201211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►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1517" indent="-129776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10816" indent="-135728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dirty="0" smtClean="0"/>
              <a:t>Initial operation will use the CRL in the tunnel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Compound refractive lenses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7501" y="1492772"/>
            <a:ext cx="4349199" cy="4687488"/>
          </a:xfrm>
          <a:prstGeom prst="rect">
            <a:avLst/>
          </a:prstGeom>
        </p:spPr>
      </p:pic>
      <p:sp>
        <p:nvSpPr>
          <p:cNvPr id="6" name="Shape 224"/>
          <p:cNvSpPr/>
          <p:nvPr/>
        </p:nvSpPr>
        <p:spPr>
          <a:xfrm>
            <a:off x="4525096" y="6298849"/>
            <a:ext cx="344376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sz="1200" b="1" dirty="0"/>
              <a:t>Refractive x-ray </a:t>
            </a:r>
            <a:r>
              <a:rPr lang="en-AU" sz="1200" b="1" dirty="0" smtClean="0"/>
              <a:t>lenses (2005) </a:t>
            </a:r>
            <a:r>
              <a:rPr lang="en-AU" sz="1200" dirty="0" smtClean="0"/>
              <a:t>B. </a:t>
            </a:r>
            <a:r>
              <a:rPr lang="en-AU" sz="1200" dirty="0" err="1" smtClean="0"/>
              <a:t>Lengeler</a:t>
            </a:r>
            <a:r>
              <a:rPr sz="1200" dirty="0" smtClean="0"/>
              <a:t>, </a:t>
            </a:r>
            <a:r>
              <a:rPr sz="1200" dirty="0"/>
              <a:t>et </a:t>
            </a:r>
            <a:r>
              <a:rPr sz="1200" dirty="0" smtClean="0"/>
              <a:t>al</a:t>
            </a:r>
            <a:endParaRPr sz="1200" dirty="0"/>
          </a:p>
        </p:txBody>
      </p:sp>
      <p:sp>
        <p:nvSpPr>
          <p:cNvPr id="7" name="Rectangle 6"/>
          <p:cNvSpPr/>
          <p:nvPr/>
        </p:nvSpPr>
        <p:spPr>
          <a:xfrm>
            <a:off x="4525096" y="4119327"/>
            <a:ext cx="2518500" cy="4345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AU" sz="1400" dirty="0" err="1" smtClean="0"/>
          </a:p>
        </p:txBody>
      </p:sp>
    </p:spTree>
    <p:extLst>
      <p:ext uri="{BB962C8B-B14F-4D97-AF65-F5344CB8AC3E}">
        <p14:creationId xmlns:p14="http://schemas.microsoft.com/office/powerpoint/2010/main" val="18366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2684477"/>
            <a:ext cx="3637539" cy="3203798"/>
          </a:xfrm>
        </p:spPr>
        <p:txBody>
          <a:bodyPr/>
          <a:lstStyle/>
          <a:p>
            <a:r>
              <a:rPr lang="en-GB" dirty="0" smtClean="0"/>
              <a:t>1, 2, 4, 8, 10, 10 …..</a:t>
            </a:r>
          </a:p>
          <a:p>
            <a:r>
              <a:rPr lang="en-GB" dirty="0" smtClean="0"/>
              <a:t>Allows the change of X-ray energy while still maintaining focal location</a:t>
            </a:r>
          </a:p>
          <a:p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585" y="2025465"/>
            <a:ext cx="7617015" cy="4660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7884" indent="-267884" algn="l" defTabSz="685783" rtl="0" eaLnBrk="1" latinLnBrk="0" hangingPunct="1">
              <a:lnSpc>
                <a:spcPct val="114000"/>
              </a:lnSpc>
              <a:spcBef>
                <a:spcPts val="1350"/>
              </a:spcBef>
              <a:buClr>
                <a:schemeClr val="bg2"/>
              </a:buClr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5768" indent="-267884" algn="l" defTabSz="685783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6979" indent="-201211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►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1517" indent="-129776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10816" indent="-135728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dirty="0" smtClean="0"/>
              <a:t>Initial operation will use the CRL in the tunnel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Cassette ordering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25096" y="4119327"/>
            <a:ext cx="2518500" cy="4345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AU" sz="1400" dirty="0" err="1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901" y="1464459"/>
            <a:ext cx="3209700" cy="24072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901" y="4003995"/>
            <a:ext cx="3209699" cy="240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2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European XFEL</a:t>
            </a:r>
            <a:endParaRPr lang="en-GB" dirty="0"/>
          </a:p>
        </p:txBody>
      </p:sp>
      <p:pic>
        <p:nvPicPr>
          <p:cNvPr id="6" name="pasted-image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2158738"/>
            <a:ext cx="7947040" cy="3723588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241577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2684477"/>
            <a:ext cx="3637539" cy="3203798"/>
          </a:xfrm>
        </p:spPr>
        <p:txBody>
          <a:bodyPr/>
          <a:lstStyle/>
          <a:p>
            <a:r>
              <a:rPr lang="en-GB" dirty="0" smtClean="0"/>
              <a:t>Day 1 will provide 60 pulses per train at </a:t>
            </a:r>
            <a:br>
              <a:rPr lang="en-GB" dirty="0" smtClean="0"/>
            </a:br>
            <a:r>
              <a:rPr lang="en-GB" dirty="0" smtClean="0"/>
              <a:t>10 Hz</a:t>
            </a:r>
          </a:p>
          <a:p>
            <a:r>
              <a:rPr lang="en-GB" dirty="0" smtClean="0"/>
              <a:t>Photons at 8.4 </a:t>
            </a:r>
            <a:r>
              <a:rPr lang="en-GB" dirty="0" err="1" smtClean="0"/>
              <a:t>keV</a:t>
            </a:r>
            <a:endParaRPr lang="en-GB" dirty="0" smtClean="0"/>
          </a:p>
          <a:p>
            <a:r>
              <a:rPr lang="en-GB" dirty="0" smtClean="0"/>
              <a:t>Pulse energy at 2 </a:t>
            </a:r>
            <a:r>
              <a:rPr lang="en-GB" dirty="0" err="1" smtClean="0"/>
              <a:t>mJ</a:t>
            </a:r>
            <a:endParaRPr lang="en-GB" dirty="0" smtClean="0"/>
          </a:p>
          <a:p>
            <a:r>
              <a:rPr lang="en-GB" dirty="0" smtClean="0"/>
              <a:t>Pulse duration 43 fs</a:t>
            </a:r>
          </a:p>
          <a:p>
            <a:r>
              <a:rPr lang="en-US" dirty="0"/>
              <a:t>120° open scattering cone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585" y="2025465"/>
            <a:ext cx="7617015" cy="4660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7884" indent="-267884" algn="l" defTabSz="685783" rtl="0" eaLnBrk="1" latinLnBrk="0" hangingPunct="1">
              <a:lnSpc>
                <a:spcPct val="114000"/>
              </a:lnSpc>
              <a:spcBef>
                <a:spcPts val="1350"/>
              </a:spcBef>
              <a:buClr>
                <a:schemeClr val="bg2"/>
              </a:buClr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5768" indent="-267884" algn="l" defTabSz="685783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6979" indent="-201211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►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1517" indent="-129776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10816" indent="-135728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dirty="0" smtClean="0"/>
              <a:t>There are two inline interaction regions, </a:t>
            </a:r>
            <a:r>
              <a:rPr lang="en-GB" dirty="0" err="1" smtClean="0"/>
              <a:t>thes</a:t>
            </a:r>
            <a:r>
              <a:rPr lang="en-GB" dirty="0" smtClean="0"/>
              <a:t> 1</a:t>
            </a:r>
            <a:r>
              <a:rPr lang="en-GB" baseline="30000" dirty="0" smtClean="0"/>
              <a:t>st</a:t>
            </a:r>
            <a:r>
              <a:rPr lang="en-GB" dirty="0" smtClean="0"/>
              <a:t> upstream region is available day 1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region</a:t>
            </a:r>
            <a:endParaRPr lang="en-GB" dirty="0"/>
          </a:p>
        </p:txBody>
      </p:sp>
      <p:sp>
        <p:nvSpPr>
          <p:cNvPr id="6" name="Shape 224"/>
          <p:cNvSpPr/>
          <p:nvPr/>
        </p:nvSpPr>
        <p:spPr>
          <a:xfrm>
            <a:off x="6558557" y="6176023"/>
            <a:ext cx="1974256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sz="1400" b="1" dirty="0" smtClean="0"/>
              <a:t>Image: </a:t>
            </a:r>
            <a:r>
              <a:rPr lang="en-AU" sz="1400" dirty="0" smtClean="0"/>
              <a:t>Joachim Schulz</a:t>
            </a:r>
            <a:endParaRPr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4525096" y="4119327"/>
            <a:ext cx="2518500" cy="4345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AU" sz="1400" dirty="0" err="1" smtClean="0"/>
          </a:p>
        </p:txBody>
      </p:sp>
      <p:pic>
        <p:nvPicPr>
          <p:cNvPr id="9" name="Picture Placeholder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9371" y="2658552"/>
            <a:ext cx="4853442" cy="318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3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7" y="2024067"/>
            <a:ext cx="8429446" cy="190387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Many methods have been adopted to deliver sample into the interaction region</a:t>
            </a:r>
            <a:br>
              <a:rPr lang="en-GB" dirty="0" smtClean="0"/>
            </a:br>
            <a:endParaRPr lang="en-GB" dirty="0"/>
          </a:p>
          <a:p>
            <a:r>
              <a:rPr lang="en-GB" dirty="0" smtClean="0"/>
              <a:t>GDVN</a:t>
            </a:r>
          </a:p>
          <a:p>
            <a:r>
              <a:rPr lang="en-GB" dirty="0" smtClean="0"/>
              <a:t>Aerosol</a:t>
            </a:r>
          </a:p>
          <a:p>
            <a:r>
              <a:rPr lang="en-GB" dirty="0" smtClean="0"/>
              <a:t>Fixed targets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484" y="2571088"/>
            <a:ext cx="3248328" cy="2011546"/>
          </a:xfrm>
          <a:prstGeom prst="rect">
            <a:avLst/>
          </a:prstGeom>
        </p:spPr>
      </p:pic>
      <p:pic>
        <p:nvPicPr>
          <p:cNvPr id="9" name="Bildplatzhalter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8274" y="2571088"/>
            <a:ext cx="2679406" cy="2012473"/>
          </a:xfrm>
          <a:prstGeom prst="rect">
            <a:avLst/>
          </a:prstGeom>
        </p:spPr>
      </p:pic>
      <p:sp>
        <p:nvSpPr>
          <p:cNvPr id="19" name="Shape 224"/>
          <p:cNvSpPr/>
          <p:nvPr/>
        </p:nvSpPr>
        <p:spPr>
          <a:xfrm>
            <a:off x="6184789" y="6296540"/>
            <a:ext cx="285584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sz="1400" b="1" dirty="0" smtClean="0"/>
              <a:t>Images: </a:t>
            </a:r>
            <a:r>
              <a:rPr lang="en-US" sz="1400" dirty="0" smtClean="0"/>
              <a:t>J</a:t>
            </a:r>
            <a:r>
              <a:rPr lang="en-US" sz="1400" dirty="0"/>
              <a:t>. </a:t>
            </a:r>
            <a:r>
              <a:rPr lang="en-US" sz="1400" dirty="0" smtClean="0"/>
              <a:t>Schulz and R. </a:t>
            </a:r>
            <a:r>
              <a:rPr lang="en-US" sz="1400" dirty="0" err="1" smtClean="0"/>
              <a:t>Graceffa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416828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Gas Dynamic Virtual Nozzle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898985"/>
            <a:ext cx="3994486" cy="4152108"/>
          </a:xfrm>
          <a:prstGeom prst="rect">
            <a:avLst/>
          </a:prstGeom>
        </p:spPr>
      </p:pic>
      <p:sp>
        <p:nvSpPr>
          <p:cNvPr id="5" name="Shape 224"/>
          <p:cNvSpPr/>
          <p:nvPr/>
        </p:nvSpPr>
        <p:spPr>
          <a:xfrm>
            <a:off x="4008445" y="6303417"/>
            <a:ext cx="4558041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sz="1400" b="1" dirty="0" smtClean="0"/>
              <a:t>Image</a:t>
            </a:r>
            <a:r>
              <a:rPr lang="en-AU" sz="1400" b="1" dirty="0"/>
              <a:t>:</a:t>
            </a:r>
            <a:r>
              <a:rPr lang="en-AU" sz="1400" dirty="0"/>
              <a:t> http://</a:t>
            </a:r>
            <a:r>
              <a:rPr lang="en-AU" sz="1400" dirty="0" smtClean="0"/>
              <a:t>www.sfx-consortium.org/e230143/e230213</a:t>
            </a:r>
            <a:endParaRPr sz="14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188" y="2684477"/>
            <a:ext cx="3816434" cy="3203798"/>
          </a:xfrm>
        </p:spPr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apillary guides the sample into the interaction region</a:t>
            </a:r>
          </a:p>
          <a:p>
            <a:r>
              <a:rPr lang="en-GB" dirty="0" smtClean="0"/>
              <a:t>Inert gas focuses the jet into a thin stream</a:t>
            </a:r>
          </a:p>
          <a:p>
            <a:r>
              <a:rPr lang="en-GB" dirty="0" smtClean="0"/>
              <a:t>A µm thin jet can be maintained over more than 100 µm distance</a:t>
            </a:r>
          </a:p>
          <a:p>
            <a:r>
              <a:rPr lang="en-GB" dirty="0" smtClean="0"/>
              <a:t>A modified system can also handle viscous 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5140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51" y="1588583"/>
            <a:ext cx="8875085" cy="4550263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Shape 224"/>
          <p:cNvSpPr/>
          <p:nvPr/>
        </p:nvSpPr>
        <p:spPr>
          <a:xfrm>
            <a:off x="4491189" y="6234657"/>
            <a:ext cx="445884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sz="1400" b="1" dirty="0" smtClean="0"/>
              <a:t>Image: </a:t>
            </a:r>
            <a:r>
              <a:rPr lang="en-AU" sz="1400" dirty="0" smtClean="0"/>
              <a:t>Joachim Schulz, </a:t>
            </a:r>
            <a:r>
              <a:rPr lang="en-US" sz="1400" dirty="0"/>
              <a:t>Rita </a:t>
            </a:r>
            <a:r>
              <a:rPr lang="en-US" sz="1400" dirty="0" err="1" smtClean="0"/>
              <a:t>Graceffa</a:t>
            </a:r>
            <a:r>
              <a:rPr lang="en-US" sz="1400" dirty="0" smtClean="0"/>
              <a:t>,</a:t>
            </a:r>
            <a:r>
              <a:rPr lang="en-US" sz="1400" dirty="0"/>
              <a:t> Dennis Ropers</a:t>
            </a:r>
            <a:r>
              <a:rPr lang="en-US" sz="1400" dirty="0" smtClean="0"/>
              <a:t> </a:t>
            </a:r>
            <a:endParaRPr sz="1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Design study of a  microfluidic mixing nozzle </a:t>
            </a:r>
            <a:br>
              <a:rPr lang="en-US" sz="2000" dirty="0"/>
            </a:br>
            <a:r>
              <a:rPr lang="en-US" sz="2000" dirty="0"/>
              <a:t> in 25 mm nozzle rod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7218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Aerosol injectors</a:t>
            </a:r>
            <a:endParaRPr lang="en-AU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188" y="2253951"/>
            <a:ext cx="1838098" cy="3203798"/>
          </a:xfrm>
        </p:spPr>
        <p:txBody>
          <a:bodyPr/>
          <a:lstStyle/>
          <a:p>
            <a:r>
              <a:rPr lang="en-GB" dirty="0" smtClean="0"/>
              <a:t>Injector creates particle beam</a:t>
            </a:r>
          </a:p>
          <a:p>
            <a:r>
              <a:rPr lang="en-GB" dirty="0" smtClean="0"/>
              <a:t>Pressures decrease through the injector nozzle</a:t>
            </a:r>
          </a:p>
          <a:p>
            <a:r>
              <a:rPr lang="en-GB" dirty="0" smtClean="0"/>
              <a:t>Rapid motion of sample</a:t>
            </a:r>
            <a:endParaRPr lang="en-AU" dirty="0"/>
          </a:p>
        </p:txBody>
      </p:sp>
      <p:pic>
        <p:nvPicPr>
          <p:cNvPr id="11" name="Grafik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3759" y="1618138"/>
            <a:ext cx="5909054" cy="4475424"/>
          </a:xfrm>
          <a:prstGeom prst="rect">
            <a:avLst/>
          </a:prstGeom>
        </p:spPr>
      </p:pic>
      <p:sp>
        <p:nvSpPr>
          <p:cNvPr id="6" name="Shape 224"/>
          <p:cNvSpPr/>
          <p:nvPr/>
        </p:nvSpPr>
        <p:spPr>
          <a:xfrm>
            <a:off x="6105980" y="6223415"/>
            <a:ext cx="202395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sz="1400" b="1" dirty="0" smtClean="0"/>
              <a:t>Image: </a:t>
            </a:r>
            <a:r>
              <a:rPr lang="en-AU" sz="1400" dirty="0" smtClean="0"/>
              <a:t>Joachim Schulz</a:t>
            </a:r>
            <a:endParaRPr sz="1400" b="1" dirty="0"/>
          </a:p>
        </p:txBody>
      </p:sp>
    </p:spTree>
    <p:extLst>
      <p:ext uri="{BB962C8B-B14F-4D97-AF65-F5344CB8AC3E}">
        <p14:creationId xmlns:p14="http://schemas.microsoft.com/office/powerpoint/2010/main" val="364148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Fixed targets</a:t>
            </a:r>
            <a:endParaRPr lang="en-AU" dirty="0"/>
          </a:p>
        </p:txBody>
      </p:sp>
      <p:pic>
        <p:nvPicPr>
          <p:cNvPr id="11" name="Picture 3" descr="C:\Users\schulz\Dropbox\Photos\solid samples\2016-09-09_FSSS_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2581" y="2135690"/>
            <a:ext cx="2947655" cy="375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schulz\Dropbox\Photos\solid samples\2016-09-19 13.27.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885" y="2135690"/>
            <a:ext cx="3754509" cy="375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hape 224"/>
          <p:cNvSpPr/>
          <p:nvPr/>
        </p:nvSpPr>
        <p:spPr>
          <a:xfrm>
            <a:off x="6105980" y="6223415"/>
            <a:ext cx="202395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AU" sz="1400" b="1" dirty="0" smtClean="0"/>
              <a:t>Image: </a:t>
            </a:r>
            <a:r>
              <a:rPr lang="en-AU" sz="1400" dirty="0" smtClean="0"/>
              <a:t>Joachim Schulz</a:t>
            </a:r>
            <a:endParaRPr sz="1400" b="1" dirty="0"/>
          </a:p>
        </p:txBody>
      </p:sp>
    </p:spTree>
    <p:extLst>
      <p:ext uri="{BB962C8B-B14F-4D97-AF65-F5344CB8AC3E}">
        <p14:creationId xmlns:p14="http://schemas.microsoft.com/office/powerpoint/2010/main" val="263505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AGIPD Detectors</a:t>
            </a:r>
            <a:endParaRPr lang="en-GB" dirty="0"/>
          </a:p>
        </p:txBody>
      </p:sp>
      <p:pic>
        <p:nvPicPr>
          <p:cNvPr id="4" name="pasted-image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581" y="1868090"/>
            <a:ext cx="4243419" cy="280987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84643" y="1868090"/>
            <a:ext cx="3611211" cy="4088334"/>
          </a:xfrm>
        </p:spPr>
        <p:txBody>
          <a:bodyPr/>
          <a:lstStyle/>
          <a:p>
            <a:r>
              <a:rPr lang="en-GB" dirty="0" smtClean="0"/>
              <a:t>6 – 13 </a:t>
            </a:r>
            <a:r>
              <a:rPr lang="en-GB" dirty="0" err="1" smtClean="0"/>
              <a:t>keV</a:t>
            </a:r>
            <a:endParaRPr lang="en-GB" dirty="0" smtClean="0"/>
          </a:p>
          <a:p>
            <a:r>
              <a:rPr lang="en-GB" dirty="0" smtClean="0"/>
              <a:t>1 x 10</a:t>
            </a:r>
            <a:r>
              <a:rPr lang="en-GB" baseline="30000" dirty="0" smtClean="0"/>
              <a:t>4</a:t>
            </a:r>
            <a:r>
              <a:rPr lang="en-GB" dirty="0" smtClean="0"/>
              <a:t> at 12 </a:t>
            </a:r>
            <a:r>
              <a:rPr lang="en-GB" dirty="0" err="1" smtClean="0"/>
              <a:t>keV</a:t>
            </a:r>
            <a:r>
              <a:rPr lang="en-GB" dirty="0" smtClean="0"/>
              <a:t> dynamic range</a:t>
            </a:r>
          </a:p>
          <a:p>
            <a:r>
              <a:rPr lang="en-AU" dirty="0">
                <a:uFill>
                  <a:solidFill/>
                </a:uFill>
              </a:rPr>
              <a:t>5 </a:t>
            </a:r>
            <a:r>
              <a:rPr lang="el-GR" dirty="0">
                <a:uFill>
                  <a:solidFill/>
                </a:uFill>
                <a:latin typeface="Lucida Grande"/>
                <a:ea typeface="Lucida Grande"/>
                <a:cs typeface="Lucida Grande"/>
                <a:sym typeface="Lucida Grande"/>
              </a:rPr>
              <a:t>σ </a:t>
            </a:r>
            <a:r>
              <a:rPr lang="en-AU" dirty="0" smtClean="0">
                <a:uFill>
                  <a:solidFill/>
                </a:uFill>
                <a:sym typeface="Lucida Grande"/>
              </a:rPr>
              <a:t>at</a:t>
            </a:r>
            <a:r>
              <a:rPr lang="el-GR" dirty="0" smtClean="0">
                <a:uFill>
                  <a:solidFill/>
                </a:uFill>
              </a:rPr>
              <a:t> </a:t>
            </a:r>
            <a:r>
              <a:rPr lang="el-GR" dirty="0">
                <a:uFill>
                  <a:solidFill/>
                </a:uFill>
              </a:rPr>
              <a:t>12 </a:t>
            </a:r>
            <a:r>
              <a:rPr lang="en-AU" dirty="0" err="1" smtClean="0">
                <a:uFill>
                  <a:solidFill/>
                </a:uFill>
              </a:rPr>
              <a:t>keV</a:t>
            </a:r>
            <a:r>
              <a:rPr lang="en-AU" dirty="0" smtClean="0">
                <a:uFill>
                  <a:solidFill/>
                </a:uFill>
              </a:rPr>
              <a:t> sensitivity</a:t>
            </a:r>
            <a:endParaRPr lang="en-AU" dirty="0">
              <a:uFill>
                <a:solidFill/>
              </a:uFill>
            </a:endParaRPr>
          </a:p>
          <a:p>
            <a:r>
              <a:rPr lang="en-AU" dirty="0">
                <a:uFill>
                  <a:solidFill/>
                </a:uFill>
              </a:rPr>
              <a:t>Number of storage cells </a:t>
            </a:r>
            <a:r>
              <a:rPr lang="en-AU" dirty="0" smtClean="0">
                <a:uFill>
                  <a:solidFill/>
                </a:uFill>
              </a:rPr>
              <a:t>352</a:t>
            </a:r>
          </a:p>
          <a:p>
            <a:r>
              <a:rPr lang="en-AU" dirty="0" smtClean="0">
                <a:uFill>
                  <a:solidFill/>
                </a:uFill>
              </a:rPr>
              <a:t>Can store images at 4.5 MHz</a:t>
            </a:r>
            <a:endParaRPr lang="en-AU" dirty="0">
              <a:uFill>
                <a:solidFill/>
              </a:uFill>
            </a:endParaRPr>
          </a:p>
          <a:p>
            <a:endParaRPr lang="en-AU" dirty="0"/>
          </a:p>
        </p:txBody>
      </p:sp>
      <p:sp>
        <p:nvSpPr>
          <p:cNvPr id="9" name="Shape 361"/>
          <p:cNvSpPr/>
          <p:nvPr/>
        </p:nvSpPr>
        <p:spPr>
          <a:xfrm>
            <a:off x="6031345" y="6377421"/>
            <a:ext cx="2881745" cy="223378"/>
          </a:xfrm>
          <a:prstGeom prst="rect">
            <a:avLst/>
          </a:prstGeom>
          <a:ln w="360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9" tIns="26789" rIns="26789" bIns="26789">
            <a:spAutoFit/>
          </a:bodyPr>
          <a:lstStyle>
            <a:lvl1pPr marL="48213" marR="48213" defTabSz="638951">
              <a:spcBef>
                <a:spcPts val="400"/>
              </a:spcBef>
              <a:buClr>
                <a:srgbClr val="000000"/>
              </a:buClr>
              <a:buFont typeface="Times New Roman"/>
              <a:tabLst>
                <a:tab pos="50800" algn="l"/>
                <a:tab pos="1358900" algn="l"/>
                <a:tab pos="2654300" algn="l"/>
                <a:tab pos="3949700" algn="l"/>
                <a:tab pos="5257800" algn="l"/>
                <a:tab pos="6553200" algn="l"/>
                <a:tab pos="7861300" algn="l"/>
                <a:tab pos="9156700" algn="l"/>
                <a:tab pos="10452100" algn="l"/>
                <a:tab pos="11760200" algn="l"/>
                <a:tab pos="13055600" algn="l"/>
                <a:tab pos="14363700" algn="l"/>
                <a:tab pos="14744700" algn="l"/>
              </a:tabLst>
              <a:def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lang="en-AU" sz="1100" b="1" dirty="0" smtClean="0"/>
              <a:t>Image: </a:t>
            </a:r>
            <a:r>
              <a:rPr sz="1100" dirty="0" smtClean="0"/>
              <a:t>AGIPD </a:t>
            </a:r>
            <a:r>
              <a:rPr sz="1100" dirty="0"/>
              <a:t>Consortium</a:t>
            </a:r>
          </a:p>
        </p:txBody>
      </p:sp>
    </p:spTree>
    <p:extLst>
      <p:ext uri="{BB962C8B-B14F-4D97-AF65-F5344CB8AC3E}">
        <p14:creationId xmlns:p14="http://schemas.microsoft.com/office/powerpoint/2010/main" val="134930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>
                <a:uFillTx/>
              </a:defRPr>
            </a:pPr>
            <a:fld id="{86CB4B4D-7CA3-9044-876B-883B54F8677D}" type="slidenum">
              <a:rPr>
                <a:uFill>
                  <a:solidFill/>
                </a:uFill>
              </a:rPr>
              <a:t>27</a:t>
            </a:fld>
            <a:endParaRPr>
              <a:uFill>
                <a:solidFill/>
              </a:uFill>
            </a:endParaRPr>
          </a:p>
        </p:txBody>
      </p:sp>
      <p:pic>
        <p:nvPicPr>
          <p:cNvPr id="357" name="image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80" y="1273175"/>
            <a:ext cx="3959226" cy="2646364"/>
          </a:xfrm>
          <a:prstGeom prst="rect">
            <a:avLst/>
          </a:prstGeom>
          <a:ln w="28575">
            <a:round/>
          </a:ln>
        </p:spPr>
      </p:pic>
      <p:pic>
        <p:nvPicPr>
          <p:cNvPr id="359" name="image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13" y="3998246"/>
            <a:ext cx="2764559" cy="2187790"/>
          </a:xfrm>
          <a:prstGeom prst="rect">
            <a:avLst/>
          </a:prstGeom>
          <a:ln w="28575">
            <a:round/>
          </a:ln>
        </p:spPr>
      </p:pic>
      <p:sp>
        <p:nvSpPr>
          <p:cNvPr id="361" name="Shape 361"/>
          <p:cNvSpPr/>
          <p:nvPr/>
        </p:nvSpPr>
        <p:spPr>
          <a:xfrm>
            <a:off x="6031345" y="6377421"/>
            <a:ext cx="2881745" cy="223378"/>
          </a:xfrm>
          <a:prstGeom prst="rect">
            <a:avLst/>
          </a:prstGeom>
          <a:ln w="360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9" tIns="26789" rIns="26789" bIns="26789">
            <a:spAutoFit/>
          </a:bodyPr>
          <a:lstStyle>
            <a:lvl1pPr marL="48213" marR="48213" defTabSz="638951">
              <a:spcBef>
                <a:spcPts val="400"/>
              </a:spcBef>
              <a:buClr>
                <a:srgbClr val="000000"/>
              </a:buClr>
              <a:buFont typeface="Times New Roman"/>
              <a:tabLst>
                <a:tab pos="50800" algn="l"/>
                <a:tab pos="1358900" algn="l"/>
                <a:tab pos="2654300" algn="l"/>
                <a:tab pos="3949700" algn="l"/>
                <a:tab pos="5257800" algn="l"/>
                <a:tab pos="6553200" algn="l"/>
                <a:tab pos="7861300" algn="l"/>
                <a:tab pos="9156700" algn="l"/>
                <a:tab pos="10452100" algn="l"/>
                <a:tab pos="11760200" algn="l"/>
                <a:tab pos="13055600" algn="l"/>
                <a:tab pos="14363700" algn="l"/>
                <a:tab pos="14744700" algn="l"/>
              </a:tabLst>
              <a:def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lang="en-AU" sz="1100" b="1" dirty="0" smtClean="0"/>
              <a:t>Image: </a:t>
            </a:r>
            <a:r>
              <a:rPr sz="1100" dirty="0" smtClean="0"/>
              <a:t>AGIPD </a:t>
            </a:r>
            <a:r>
              <a:rPr sz="1100" dirty="0"/>
              <a:t>Consortium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55478" y="1577441"/>
            <a:ext cx="3678205" cy="38338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7884" indent="-267884" algn="l" defTabSz="685783" rtl="0" eaLnBrk="1" latinLnBrk="0" hangingPunct="1">
              <a:lnSpc>
                <a:spcPct val="114000"/>
              </a:lnSpc>
              <a:spcBef>
                <a:spcPts val="1350"/>
              </a:spcBef>
              <a:buClr>
                <a:schemeClr val="bg2"/>
              </a:buClr>
              <a:buFontTx/>
              <a:buBlip>
                <a:blip r:embed="rId5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5768" indent="-267884" algn="l" defTabSz="685783" rtl="0" eaLnBrk="1" latinLnBrk="0" hangingPunct="1">
              <a:lnSpc>
                <a:spcPct val="114000"/>
              </a:lnSpc>
              <a:spcBef>
                <a:spcPts val="0"/>
              </a:spcBef>
              <a:buClr>
                <a:srgbClr val="33235A"/>
              </a:buClr>
              <a:buFontTx/>
              <a:buChar char="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6979" indent="-201211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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71517" indent="-129776" algn="l" defTabSz="685783" rtl="0" eaLnBrk="1" latinLnBrk="0" hangingPunct="1">
              <a:lnSpc>
                <a:spcPct val="114000"/>
              </a:lnSpc>
              <a:spcBef>
                <a:spcPts val="0"/>
              </a:spcBef>
              <a:buClr>
                <a:srgbClr val="33235A"/>
              </a:buClr>
              <a:buFont typeface="Arial" panose="020B0604020202020204" pitchFamily="34" charset="0"/>
              <a:buChar char=""/>
              <a:defRPr sz="1400" kern="1200"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  <a:latin typeface="+mn-lt"/>
                <a:ea typeface="+mn-ea"/>
                <a:cs typeface="+mn-cs"/>
              </a:defRPr>
            </a:lvl4pPr>
            <a:lvl5pPr marL="1010816" indent="-135728" algn="l" defTabSz="685783" rtl="0" eaLnBrk="1" latinLnBrk="0" hangingPunct="1">
              <a:lnSpc>
                <a:spcPct val="114000"/>
              </a:lnSpc>
              <a:spcBef>
                <a:spcPts val="0"/>
              </a:spcBef>
              <a:buFont typeface="Arial"/>
              <a:buChar char="»"/>
              <a:defRPr sz="1400" kern="1200"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>
                <a:uFill>
                  <a:solidFill/>
                </a:uFill>
              </a:rPr>
              <a:t>Pixel </a:t>
            </a:r>
            <a:r>
              <a:rPr lang="en-AU" dirty="0">
                <a:uFill>
                  <a:solidFill/>
                </a:uFill>
              </a:rPr>
              <a:t>size 200 </a:t>
            </a:r>
            <a:r>
              <a:rPr lang="el-GR" dirty="0">
                <a:uFill>
                  <a:solidFill/>
                </a:uFill>
                <a:latin typeface="Lucida Grande"/>
                <a:ea typeface="Lucida Grande"/>
                <a:cs typeface="Lucida Grande"/>
                <a:sym typeface="Lucida Grande"/>
              </a:rPr>
              <a:t>μ</a:t>
            </a:r>
            <a:r>
              <a:rPr lang="en-AU" dirty="0">
                <a:uFill>
                  <a:solidFill/>
                </a:uFill>
              </a:rPr>
              <a:t>m x 200 </a:t>
            </a:r>
            <a:r>
              <a:rPr lang="el-GR" dirty="0">
                <a:uFill>
                  <a:solidFill/>
                </a:uFill>
                <a:latin typeface="Lucida Grande"/>
                <a:ea typeface="Lucida Grande"/>
                <a:cs typeface="Lucida Grande"/>
                <a:sym typeface="Lucida Grande"/>
              </a:rPr>
              <a:t>μ</a:t>
            </a:r>
            <a:r>
              <a:rPr lang="en-AU" dirty="0">
                <a:uFill>
                  <a:solidFill/>
                </a:uFill>
              </a:rPr>
              <a:t>m</a:t>
            </a:r>
          </a:p>
          <a:p>
            <a:r>
              <a:rPr lang="en-AU" dirty="0">
                <a:uFill>
                  <a:solidFill/>
                </a:uFill>
              </a:rPr>
              <a:t>128 x 512 pixels per </a:t>
            </a:r>
            <a:r>
              <a:rPr lang="en-AU" dirty="0" smtClean="0">
                <a:uFill>
                  <a:solidFill/>
                </a:uFill>
              </a:rPr>
              <a:t>module</a:t>
            </a:r>
          </a:p>
          <a:p>
            <a:r>
              <a:rPr lang="en-GB" dirty="0"/>
              <a:t>64 x 64 pixels / chip</a:t>
            </a:r>
          </a:p>
          <a:p>
            <a:r>
              <a:rPr lang="en-GB" dirty="0"/>
              <a:t>8 chips / module</a:t>
            </a:r>
          </a:p>
          <a:p>
            <a:r>
              <a:rPr lang="en-GB" dirty="0"/>
              <a:t>4 module / </a:t>
            </a:r>
            <a:r>
              <a:rPr lang="en-GB" dirty="0" smtClean="0"/>
              <a:t>quadrant</a:t>
            </a:r>
            <a:r>
              <a:rPr lang="en-AU" dirty="0" smtClean="0">
                <a:uFill>
                  <a:solidFill/>
                </a:uFill>
              </a:rPr>
              <a:t> </a:t>
            </a:r>
            <a:endParaRPr lang="en-AU" dirty="0">
              <a:uFill>
                <a:solidFill/>
              </a:uFill>
            </a:endParaRPr>
          </a:p>
          <a:p>
            <a:r>
              <a:rPr lang="en-AU" dirty="0" smtClean="0">
                <a:uFill>
                  <a:solidFill/>
                </a:uFill>
              </a:rPr>
              <a:t>4 </a:t>
            </a:r>
            <a:r>
              <a:rPr lang="en-AU" dirty="0">
                <a:uFill>
                  <a:solidFill/>
                </a:uFill>
              </a:rPr>
              <a:t>movable </a:t>
            </a:r>
            <a:r>
              <a:rPr lang="en-AU" dirty="0" smtClean="0">
                <a:uFill>
                  <a:solidFill/>
                </a:uFill>
              </a:rPr>
              <a:t>quadrants</a:t>
            </a:r>
            <a:endParaRPr lang="en-AU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450515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664" y="1987237"/>
            <a:ext cx="4249324" cy="38101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13425" y="1492769"/>
            <a:ext cx="3627215" cy="4304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44315" y="1492771"/>
            <a:ext cx="4125226" cy="430458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pic>
        <p:nvPicPr>
          <p:cNvPr id="9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369335" y="1492770"/>
            <a:ext cx="3303520" cy="430458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361"/>
          <p:cNvSpPr/>
          <p:nvPr/>
        </p:nvSpPr>
        <p:spPr>
          <a:xfrm>
            <a:off x="6031345" y="6377421"/>
            <a:ext cx="2881745" cy="223378"/>
          </a:xfrm>
          <a:prstGeom prst="rect">
            <a:avLst/>
          </a:prstGeom>
          <a:ln w="360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9" tIns="26789" rIns="26789" bIns="26789">
            <a:spAutoFit/>
          </a:bodyPr>
          <a:lstStyle>
            <a:lvl1pPr marL="48213" marR="48213" defTabSz="638951">
              <a:spcBef>
                <a:spcPts val="400"/>
              </a:spcBef>
              <a:buClr>
                <a:srgbClr val="000000"/>
              </a:buClr>
              <a:buFont typeface="Times New Roman"/>
              <a:tabLst>
                <a:tab pos="50800" algn="l"/>
                <a:tab pos="1358900" algn="l"/>
                <a:tab pos="2654300" algn="l"/>
                <a:tab pos="3949700" algn="l"/>
                <a:tab pos="5257800" algn="l"/>
                <a:tab pos="6553200" algn="l"/>
                <a:tab pos="7861300" algn="l"/>
                <a:tab pos="9156700" algn="l"/>
                <a:tab pos="10452100" algn="l"/>
                <a:tab pos="11760200" algn="l"/>
                <a:tab pos="13055600" algn="l"/>
                <a:tab pos="14363700" algn="l"/>
                <a:tab pos="14744700" algn="l"/>
              </a:tabLst>
              <a:def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defTabSz="914400">
              <a:spcBef>
                <a:spcPts val="0"/>
              </a:spcBef>
              <a:buClrTx/>
              <a:tabLst/>
              <a:defRPr/>
            </a:pPr>
            <a:r>
              <a:rPr lang="it-IT" sz="1100" b="1" dirty="0"/>
              <a:t>Slide modified: </a:t>
            </a:r>
            <a:r>
              <a:rPr lang="it-IT" sz="1100" dirty="0"/>
              <a:t>Adam Round</a:t>
            </a:r>
            <a:endParaRPr lang="en-AU" sz="1100" b="1" dirty="0"/>
          </a:p>
        </p:txBody>
      </p:sp>
    </p:spTree>
    <p:extLst>
      <p:ext uri="{BB962C8B-B14F-4D97-AF65-F5344CB8AC3E}">
        <p14:creationId xmlns:p14="http://schemas.microsoft.com/office/powerpoint/2010/main" val="235078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dvAuto="0"/>
      <p:bldP spid="12" grpId="0" animBg="1" advAuto="0"/>
      <p:bldP spid="11" grpId="0" animBg="1" advAuto="0"/>
      <p:bldP spid="9" grpId="0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L="0" marR="647700" defTabSz="647700">
              <a:lnSpc>
                <a:spcPts val="5000"/>
              </a:lnSpc>
              <a:tabLst>
                <a:tab pos="1295400" algn="l"/>
                <a:tab pos="2603500" algn="l"/>
                <a:tab pos="3898900" algn="l"/>
                <a:tab pos="5207000" algn="l"/>
                <a:tab pos="6502400" algn="l"/>
                <a:tab pos="7797800" algn="l"/>
                <a:tab pos="9105900" algn="l"/>
                <a:tab pos="10401300" algn="l"/>
                <a:tab pos="11709400" algn="l"/>
                <a:tab pos="13004800" algn="l"/>
                <a:tab pos="14300200" algn="l"/>
              </a:tabLst>
              <a:defRPr>
                <a:uFillTx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391">
                <a:solidFill>
                  <a:srgbClr val="FFFFFF"/>
                </a:solidFill>
              </a:rPr>
              <a:t> The Single Particle Imaging Experiment</a:t>
            </a:r>
          </a:p>
        </p:txBody>
      </p:sp>
      <p:sp>
        <p:nvSpPr>
          <p:cNvPr id="218" name="Shape 2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984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29</a:t>
            </a:fld>
            <a:endParaRPr sz="984" b="1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19" name="droppedImage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9900" y="1102502"/>
            <a:ext cx="6324199" cy="4548832"/>
          </a:xfrm>
          <a:prstGeom prst="rect">
            <a:avLst/>
          </a:prstGeom>
          <a:ln w="28575">
            <a:round/>
          </a:ln>
        </p:spPr>
      </p:pic>
      <p:sp>
        <p:nvSpPr>
          <p:cNvPr id="10" name="Shape 361"/>
          <p:cNvSpPr/>
          <p:nvPr/>
        </p:nvSpPr>
        <p:spPr>
          <a:xfrm>
            <a:off x="6031345" y="6377421"/>
            <a:ext cx="2881745" cy="223378"/>
          </a:xfrm>
          <a:prstGeom prst="rect">
            <a:avLst/>
          </a:prstGeom>
          <a:ln w="360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9" tIns="26789" rIns="26789" bIns="26789">
            <a:spAutoFit/>
          </a:bodyPr>
          <a:lstStyle>
            <a:lvl1pPr marL="48213" marR="48213" defTabSz="638951">
              <a:spcBef>
                <a:spcPts val="400"/>
              </a:spcBef>
              <a:buClr>
                <a:srgbClr val="000000"/>
              </a:buClr>
              <a:buFont typeface="Times New Roman"/>
              <a:tabLst>
                <a:tab pos="50800" algn="l"/>
                <a:tab pos="1358900" algn="l"/>
                <a:tab pos="2654300" algn="l"/>
                <a:tab pos="3949700" algn="l"/>
                <a:tab pos="5257800" algn="l"/>
                <a:tab pos="6553200" algn="l"/>
                <a:tab pos="7861300" algn="l"/>
                <a:tab pos="9156700" algn="l"/>
                <a:tab pos="10452100" algn="l"/>
                <a:tab pos="11760200" algn="l"/>
                <a:tab pos="13055600" algn="l"/>
                <a:tab pos="14363700" algn="l"/>
                <a:tab pos="14744700" algn="l"/>
              </a:tabLst>
              <a:def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defTabSz="914400">
              <a:spcBef>
                <a:spcPts val="0"/>
              </a:spcBef>
              <a:buClrTx/>
              <a:tabLst/>
              <a:defRPr/>
            </a:pPr>
            <a:r>
              <a:rPr lang="it-IT" sz="1100" b="1" dirty="0" smtClean="0"/>
              <a:t>Image: </a:t>
            </a:r>
            <a:r>
              <a:rPr lang="it-IT" sz="1100" dirty="0" smtClean="0"/>
              <a:t>Gaffney, Champman. Science (2007)</a:t>
            </a:r>
            <a:endParaRPr lang="en-AU" sz="1100" b="1" dirty="0"/>
          </a:p>
        </p:txBody>
      </p:sp>
    </p:spTree>
    <p:extLst>
      <p:ext uri="{BB962C8B-B14F-4D97-AF65-F5344CB8AC3E}">
        <p14:creationId xmlns:p14="http://schemas.microsoft.com/office/powerpoint/2010/main" val="569467954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Traditional X-ray sources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778000" y="1822062"/>
            <a:ext cx="5588000" cy="4248328"/>
            <a:chOff x="1778000" y="1902733"/>
            <a:chExt cx="5588000" cy="42483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78000" y="1902733"/>
              <a:ext cx="5588000" cy="196730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8000" y="4077164"/>
              <a:ext cx="5588000" cy="2073897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4442691" y="6120143"/>
            <a:ext cx="4429705" cy="7378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400" b="1" dirty="0" smtClean="0"/>
              <a:t>Images:</a:t>
            </a:r>
            <a:endParaRPr lang="en-AU" sz="1400" b="1" dirty="0"/>
          </a:p>
          <a:p>
            <a:r>
              <a:rPr lang="en-AU" sz="1400" dirty="0" smtClean="0"/>
              <a:t>https</a:t>
            </a:r>
            <a:r>
              <a:rPr lang="en-AU" sz="1400" dirty="0"/>
              <a:t>://</a:t>
            </a:r>
            <a:r>
              <a:rPr lang="en-AU" sz="1400" dirty="0" smtClean="0"/>
              <a:t>industry.gov.au</a:t>
            </a:r>
          </a:p>
          <a:p>
            <a:r>
              <a:rPr lang="en-AU" sz="1400" dirty="0"/>
              <a:t>http://</a:t>
            </a:r>
            <a:r>
              <a:rPr lang="en-AU" sz="1400" dirty="0" smtClean="0"/>
              <a:t>www.xstruct.ugent.be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87071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7" y="3057236"/>
            <a:ext cx="4237539" cy="2657764"/>
          </a:xfrm>
        </p:spPr>
        <p:txBody>
          <a:bodyPr/>
          <a:lstStyle/>
          <a:p>
            <a:r>
              <a:rPr lang="en-AU" dirty="0" smtClean="0"/>
              <a:t>Time-resolved SFX</a:t>
            </a:r>
          </a:p>
          <a:p>
            <a:r>
              <a:rPr lang="en-AU" dirty="0" smtClean="0"/>
              <a:t>Bacteriorhodopsin conformational changes</a:t>
            </a:r>
          </a:p>
          <a:p>
            <a:r>
              <a:rPr lang="en-AU" dirty="0" smtClean="0"/>
              <a:t>10 fs long pulses at SACLA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33315" y="6174464"/>
            <a:ext cx="3657600" cy="3802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AU" sz="1400" dirty="0" smtClean="0"/>
              <a:t>Eriko </a:t>
            </a:r>
            <a:r>
              <a:rPr lang="en-AU" sz="1400" dirty="0" err="1" smtClean="0"/>
              <a:t>Nango</a:t>
            </a:r>
            <a:r>
              <a:rPr lang="it-IT" sz="1400" dirty="0" smtClean="0"/>
              <a:t>, </a:t>
            </a:r>
            <a:r>
              <a:rPr lang="it-IT" sz="1400" dirty="0"/>
              <a:t>et </a:t>
            </a:r>
            <a:r>
              <a:rPr lang="it-IT" sz="1400" dirty="0" smtClean="0"/>
              <a:t>al 2017, Science</a:t>
            </a:r>
            <a:endParaRPr lang="en-AU" sz="1400" dirty="0" err="1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7" y="1749686"/>
            <a:ext cx="4939868" cy="1132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0363" y="1749686"/>
            <a:ext cx="2955637" cy="333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6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3057236"/>
            <a:ext cx="3590698" cy="2657764"/>
          </a:xfrm>
        </p:spPr>
        <p:txBody>
          <a:bodyPr/>
          <a:lstStyle/>
          <a:p>
            <a:r>
              <a:rPr lang="en-AU" dirty="0" smtClean="0"/>
              <a:t>High resolution SFX</a:t>
            </a:r>
          </a:p>
          <a:p>
            <a:r>
              <a:rPr lang="en-AU" dirty="0" smtClean="0"/>
              <a:t>1.2 Å res proteinase K</a:t>
            </a:r>
          </a:p>
          <a:p>
            <a:r>
              <a:rPr lang="en-AU" dirty="0" err="1" smtClean="0"/>
              <a:t>Comparision</a:t>
            </a:r>
            <a:r>
              <a:rPr lang="en-AU" dirty="0" smtClean="0"/>
              <a:t> of SFX and SRX</a:t>
            </a:r>
            <a:br>
              <a:rPr lang="en-AU" dirty="0" smtClean="0"/>
            </a:br>
            <a:r>
              <a:rPr lang="en-AU" dirty="0" smtClean="0"/>
              <a:t>B-factors </a:t>
            </a:r>
          </a:p>
          <a:p>
            <a:endParaRPr lang="en-A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848726" y="6174464"/>
            <a:ext cx="3942189" cy="4740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AU" sz="1400" dirty="0" smtClean="0"/>
              <a:t>Tetsuya Masuda</a:t>
            </a:r>
            <a:r>
              <a:rPr lang="it-IT" sz="1400" dirty="0" smtClean="0"/>
              <a:t>, </a:t>
            </a:r>
            <a:r>
              <a:rPr lang="it-IT" sz="1400" dirty="0"/>
              <a:t>et </a:t>
            </a:r>
            <a:r>
              <a:rPr lang="it-IT" sz="1400" dirty="0" smtClean="0"/>
              <a:t>al 2017, Science Reports</a:t>
            </a:r>
            <a:endParaRPr lang="en-AU" sz="1400" dirty="0" err="1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6" y="1749686"/>
            <a:ext cx="4156756" cy="1079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7942" y="1492772"/>
            <a:ext cx="4063759" cy="311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16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7" y="2024067"/>
            <a:ext cx="4237539" cy="3690933"/>
          </a:xfrm>
        </p:spPr>
        <p:txBody>
          <a:bodyPr/>
          <a:lstStyle/>
          <a:p>
            <a:r>
              <a:rPr lang="en-AU" dirty="0" smtClean="0"/>
              <a:t>Two-colour X-ray-pump/X-ray-probe </a:t>
            </a:r>
            <a:r>
              <a:rPr lang="en-AU" dirty="0"/>
              <a:t>scheme used for studying the molecular fragmentation of </a:t>
            </a:r>
            <a:r>
              <a:rPr lang="en-AU" dirty="0" smtClean="0"/>
              <a:t>XeF</a:t>
            </a:r>
            <a:r>
              <a:rPr lang="en-AU" baseline="-25000" dirty="0" smtClean="0"/>
              <a:t>2</a:t>
            </a:r>
          </a:p>
          <a:p>
            <a:r>
              <a:rPr lang="en-AU" dirty="0" smtClean="0"/>
              <a:t>These reactions occur on the fs timescale, perfect for the European XFEL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33315" y="6174464"/>
            <a:ext cx="3657600" cy="3802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AU" sz="1400" dirty="0"/>
              <a:t>A </a:t>
            </a:r>
            <a:r>
              <a:rPr lang="en-AU" sz="1400" dirty="0" err="1" smtClean="0"/>
              <a:t>Picón</a:t>
            </a:r>
            <a:r>
              <a:rPr lang="it-IT" sz="1400" dirty="0" smtClean="0"/>
              <a:t>, </a:t>
            </a:r>
            <a:r>
              <a:rPr lang="it-IT" sz="1400" dirty="0"/>
              <a:t>et </a:t>
            </a:r>
            <a:r>
              <a:rPr lang="it-IT" sz="1400" dirty="0" smtClean="0"/>
              <a:t>al 2016</a:t>
            </a:r>
          </a:p>
          <a:p>
            <a:pPr>
              <a:lnSpc>
                <a:spcPct val="112000"/>
              </a:lnSpc>
            </a:pPr>
            <a:r>
              <a:rPr lang="en-AU" sz="1400" dirty="0"/>
              <a:t>CS </a:t>
            </a:r>
            <a:r>
              <a:rPr lang="en-AU" sz="1400" dirty="0" smtClean="0"/>
              <a:t>Lehmann, et al 2016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762" y="1492772"/>
            <a:ext cx="3499051" cy="44852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013" y="3608276"/>
            <a:ext cx="3439886" cy="223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63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618" y="1492772"/>
            <a:ext cx="8626764" cy="474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9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>
            <a:spLocks noGrp="1"/>
          </p:cNvSpPr>
          <p:nvPr>
            <p:ph type="title"/>
          </p:nvPr>
        </p:nvSpPr>
        <p:spPr>
          <a:xfrm>
            <a:off x="611187" y="331232"/>
            <a:ext cx="7921626" cy="780541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</a:lstStyle>
          <a:p>
            <a:r>
              <a:t>Acknowledgments: People—the most important components</a:t>
            </a:r>
          </a:p>
        </p:txBody>
      </p:sp>
      <p:sp>
        <p:nvSpPr>
          <p:cNvPr id="361" name="Shape 361"/>
          <p:cNvSpPr>
            <a:spLocks noGrp="1"/>
          </p:cNvSpPr>
          <p:nvPr>
            <p:ph type="body" idx="1"/>
          </p:nvPr>
        </p:nvSpPr>
        <p:spPr>
          <a:xfrm>
            <a:off x="517426" y="1255556"/>
            <a:ext cx="1938432" cy="54592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lang="en-AU" dirty="0" smtClean="0"/>
              <a:t>Sample Environment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lang="en-AU" dirty="0" smtClean="0"/>
              <a:t>AGIPD consortium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lang="en-AU" dirty="0" smtClean="0"/>
              <a:t>Adrian Mancuso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 err="1" smtClean="0"/>
              <a:t>Zunaira</a:t>
            </a:r>
            <a:r>
              <a:rPr dirty="0" smtClean="0"/>
              <a:t> </a:t>
            </a:r>
            <a:r>
              <a:rPr dirty="0"/>
              <a:t>Ansari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Richard Bean 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Johan </a:t>
            </a:r>
            <a:r>
              <a:rPr dirty="0" err="1" smtClean="0"/>
              <a:t>Bielecki</a:t>
            </a:r>
            <a:endParaRPr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Carsten </a:t>
            </a:r>
            <a:r>
              <a:rPr dirty="0" err="1"/>
              <a:t>Fortmann</a:t>
            </a:r>
            <a:r>
              <a:rPr dirty="0"/>
              <a:t>-Grote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 smtClean="0"/>
              <a:t>Klaus </a:t>
            </a:r>
            <a:r>
              <a:rPr dirty="0" err="1"/>
              <a:t>Giewekemeyer</a:t>
            </a:r>
            <a:endParaRPr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Oliver Kelsey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 smtClean="0"/>
              <a:t>Felix </a:t>
            </a:r>
            <a:r>
              <a:rPr dirty="0" err="1" smtClean="0"/>
              <a:t>Lemcke</a:t>
            </a:r>
            <a:endParaRPr dirty="0" smtClean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 smtClean="0"/>
              <a:t>Luis </a:t>
            </a:r>
            <a:r>
              <a:rPr dirty="0"/>
              <a:t>Lopez </a:t>
            </a:r>
            <a:r>
              <a:rPr dirty="0" err="1"/>
              <a:t>Morillo</a:t>
            </a:r>
            <a:endParaRPr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Bradley Manning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 err="1"/>
              <a:t>Masoud</a:t>
            </a:r>
            <a:r>
              <a:rPr dirty="0"/>
              <a:t> </a:t>
            </a:r>
            <a:r>
              <a:rPr dirty="0" err="1" smtClean="0"/>
              <a:t>Mehrjoo</a:t>
            </a:r>
            <a:endParaRPr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Marc </a:t>
            </a:r>
            <a:r>
              <a:rPr dirty="0" err="1" smtClean="0"/>
              <a:t>Messerschmidt</a:t>
            </a:r>
            <a:endParaRPr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 err="1"/>
              <a:t>Nadja</a:t>
            </a:r>
            <a:r>
              <a:rPr dirty="0"/>
              <a:t> </a:t>
            </a:r>
            <a:r>
              <a:rPr dirty="0" err="1"/>
              <a:t>Reimers</a:t>
            </a:r>
            <a:r>
              <a:rPr dirty="0"/>
              <a:t> 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Adam Round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 err="1"/>
              <a:t>Tokushi</a:t>
            </a:r>
            <a:r>
              <a:rPr dirty="0"/>
              <a:t> Sato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Marcin Sikorski</a:t>
            </a:r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Andrew </a:t>
            </a:r>
            <a:r>
              <a:rPr dirty="0" err="1"/>
              <a:t>Stawniczy</a:t>
            </a:r>
            <a:endParaRPr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Stephan </a:t>
            </a:r>
            <a:r>
              <a:rPr dirty="0" smtClean="0"/>
              <a:t>Stern</a:t>
            </a:r>
            <a:endParaRPr lang="en-AU" dirty="0" smtClean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lang="en-AU" dirty="0"/>
              <a:t>Britta </a:t>
            </a:r>
            <a:r>
              <a:rPr lang="en-AU" dirty="0" err="1"/>
              <a:t>Weinhausen</a:t>
            </a:r>
            <a:endParaRPr lang="en-AU"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lang="en-AU" dirty="0" err="1"/>
              <a:t>Patrik</a:t>
            </a:r>
            <a:r>
              <a:rPr lang="en-AU" dirty="0"/>
              <a:t> </a:t>
            </a:r>
            <a:r>
              <a:rPr lang="en-AU" dirty="0" err="1" smtClean="0"/>
              <a:t>Vagovic</a:t>
            </a:r>
            <a:endParaRPr dirty="0"/>
          </a:p>
          <a:p>
            <a:pPr marL="0" marR="91439" lvl="1" indent="228600" defTabSz="910828">
              <a:lnSpc>
                <a:spcPct val="100000"/>
              </a:lnSpc>
              <a:spcBef>
                <a:spcPts val="500"/>
              </a:spcBef>
              <a:buSzTx/>
              <a:buNone/>
              <a:defRPr sz="1050">
                <a:uFill>
                  <a:solidFill>
                    <a:srgbClr val="000000"/>
                  </a:solidFill>
                </a:uFill>
              </a:defRPr>
            </a:pPr>
            <a:r>
              <a:rPr dirty="0"/>
              <a:t>Prasad </a:t>
            </a:r>
            <a:r>
              <a:rPr dirty="0" err="1" smtClean="0"/>
              <a:t>Thute</a:t>
            </a:r>
            <a:endParaRPr dirty="0"/>
          </a:p>
        </p:txBody>
      </p:sp>
      <p:pic>
        <p:nvPicPr>
          <p:cNvPr id="362" name="DSC_6960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97051" y="1554365"/>
            <a:ext cx="6532204" cy="3207195"/>
          </a:xfrm>
          <a:prstGeom prst="rect">
            <a:avLst/>
          </a:prstGeom>
          <a:ln w="12700">
            <a:miter lim="400000"/>
          </a:ln>
          <a:effectLst/>
        </p:spPr>
      </p:pic>
      <p:sp>
        <p:nvSpPr>
          <p:cNvPr id="364" name="Shape 364"/>
          <p:cNvSpPr/>
          <p:nvPr/>
        </p:nvSpPr>
        <p:spPr>
          <a:xfrm>
            <a:off x="2455858" y="5866108"/>
            <a:ext cx="5867759" cy="25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marL="40640" marR="40640" defTabSz="910828">
              <a:defRPr sz="1200">
                <a:solidFill>
                  <a:srgbClr val="33235A"/>
                </a:solidFill>
                <a:uFill>
                  <a:solidFill>
                    <a:srgbClr val="33235A"/>
                  </a:solidFill>
                </a:uFill>
              </a:defRPr>
            </a:pPr>
            <a:r>
              <a:rPr dirty="0" smtClean="0"/>
              <a:t>Particular </a:t>
            </a:r>
            <a:r>
              <a:rPr dirty="0"/>
              <a:t>thanks to </a:t>
            </a:r>
            <a:r>
              <a:rPr b="1" dirty="0"/>
              <a:t>all European XFEL groups</a:t>
            </a:r>
            <a:r>
              <a:rPr dirty="0"/>
              <a:t> </a:t>
            </a:r>
            <a:r>
              <a:rPr b="1" dirty="0"/>
              <a:t>supporting</a:t>
            </a:r>
            <a:r>
              <a:rPr dirty="0"/>
              <a:t> (too many to mention).</a:t>
            </a:r>
          </a:p>
        </p:txBody>
      </p:sp>
      <p:pic>
        <p:nvPicPr>
          <p:cNvPr id="365" name="image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9946" y="4846233"/>
            <a:ext cx="326801" cy="32869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66" name="image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51" y="5378831"/>
            <a:ext cx="699194" cy="26295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67" name="image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368" y="5378832"/>
            <a:ext cx="505204" cy="26295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68" name="image5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685" y="5378831"/>
            <a:ext cx="802859" cy="26295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69" name="image6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362" y="5313094"/>
            <a:ext cx="404699" cy="32869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70" name="image7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0518" y="5313094"/>
            <a:ext cx="328690" cy="32869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71" name="image8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506" y="4846233"/>
            <a:ext cx="327673" cy="32869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72" name="image9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51" y="4846233"/>
            <a:ext cx="1182078" cy="26295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73" name="image10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7038" y="4846233"/>
            <a:ext cx="356870" cy="32869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74" name="image11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728" y="4846233"/>
            <a:ext cx="1251281" cy="26295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75" name="image12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623" y="4846233"/>
            <a:ext cx="331882" cy="32869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376" name="image13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665" y="5510307"/>
            <a:ext cx="1012223" cy="13147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23695903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Protein structure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782" y="2720113"/>
            <a:ext cx="2298031" cy="24758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34782" y="5354729"/>
            <a:ext cx="2661719" cy="488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AU" sz="1400" dirty="0"/>
              <a:t>R </a:t>
            </a:r>
            <a:r>
              <a:rPr lang="en-AU" sz="1400" dirty="0" err="1" smtClean="0"/>
              <a:t>Neutze</a:t>
            </a:r>
            <a:r>
              <a:rPr lang="en-AU" sz="1400" dirty="0" smtClean="0"/>
              <a:t> (‎2015)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1400" y="2330220"/>
            <a:ext cx="2438400" cy="2865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1401" y="5354729"/>
            <a:ext cx="2562224" cy="488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AU" sz="1400" dirty="0"/>
              <a:t>TRM </a:t>
            </a:r>
            <a:r>
              <a:rPr lang="en-AU" sz="1400" dirty="0" err="1" smtClean="0"/>
              <a:t>Barends</a:t>
            </a:r>
            <a:r>
              <a:rPr lang="en-AU" sz="1400" dirty="0" smtClean="0"/>
              <a:t> et al. (2014)</a:t>
            </a:r>
          </a:p>
        </p:txBody>
      </p:sp>
      <p:pic>
        <p:nvPicPr>
          <p:cNvPr id="8" name="Picture 7" descr="IUCrfigure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2974148"/>
            <a:ext cx="2583807" cy="22217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188" y="5354729"/>
            <a:ext cx="2562224" cy="488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AU" sz="1400" dirty="0" smtClean="0"/>
              <a:t>Nass et al. (2016)</a:t>
            </a:r>
          </a:p>
        </p:txBody>
      </p:sp>
    </p:spTree>
    <p:extLst>
      <p:ext uri="{BB962C8B-B14F-4D97-AF65-F5344CB8AC3E}">
        <p14:creationId xmlns:p14="http://schemas.microsoft.com/office/powerpoint/2010/main" val="317979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39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Non-crystalline material scatters fewer x-rays than crystalline material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8682298" y="864515"/>
            <a:ext cx="96318" cy="15664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984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5</a:t>
            </a:fld>
            <a:endParaRPr sz="984" b="1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122" name="Group 122"/>
          <p:cNvGrpSpPr/>
          <p:nvPr/>
        </p:nvGrpSpPr>
        <p:grpSpPr>
          <a:xfrm>
            <a:off x="611707" y="1758380"/>
            <a:ext cx="6851049" cy="1131441"/>
            <a:chOff x="0" y="0"/>
            <a:chExt cx="9743712" cy="1609160"/>
          </a:xfrm>
        </p:grpSpPr>
        <p:pic>
          <p:nvPicPr>
            <p:cNvPr id="120" name="idISsCIJHC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872477" cy="1609160"/>
            </a:xfrm>
            <a:prstGeom prst="rect">
              <a:avLst/>
            </a:prstGeom>
            <a:ln w="28575" cap="flat">
              <a:noFill/>
              <a:round/>
            </a:ln>
            <a:effectLst/>
          </p:spPr>
        </p:pic>
        <p:sp>
          <p:nvSpPr>
            <p:cNvPr id="121" name="Shape 121"/>
            <p:cNvSpPr/>
            <p:nvPr/>
          </p:nvSpPr>
          <p:spPr>
            <a:xfrm>
              <a:off x="2635215" y="483692"/>
              <a:ext cx="7108497" cy="10465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391">
                  <a:solidFill>
                    <a:srgbClr val="33235A"/>
                  </a:solidFill>
                  <a:uFill>
                    <a:solidFill>
                      <a:srgbClr val="33235A"/>
                    </a:solidFill>
                  </a:uFill>
                </a:rPr>
                <a:t>Scattered x-rays is proportional to N</a:t>
              </a:r>
              <a:r>
                <a:rPr sz="2391" baseline="31999">
                  <a:solidFill>
                    <a:srgbClr val="33235A"/>
                  </a:solidFill>
                  <a:uFill>
                    <a:solidFill>
                      <a:srgbClr val="33235A"/>
                    </a:solidFill>
                  </a:uFill>
                </a:rPr>
                <a:t>2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391">
                  <a:solidFill>
                    <a:srgbClr val="33235A"/>
                  </a:solidFill>
                  <a:uFill>
                    <a:solidFill>
                      <a:srgbClr val="33235A"/>
                    </a:solidFill>
                  </a:uFill>
                </a:rPr>
                <a:t>(~ 100 x 100 x 100 elements)</a:t>
              </a:r>
            </a:p>
          </p:txBody>
        </p:sp>
      </p:grpSp>
      <p:grpSp>
        <p:nvGrpSpPr>
          <p:cNvPr id="125" name="Group 125"/>
          <p:cNvGrpSpPr/>
          <p:nvPr/>
        </p:nvGrpSpPr>
        <p:grpSpPr>
          <a:xfrm>
            <a:off x="1151928" y="3795117"/>
            <a:ext cx="6790146" cy="735842"/>
            <a:chOff x="-1" y="0"/>
            <a:chExt cx="9657091" cy="1046528"/>
          </a:xfrm>
        </p:grpSpPr>
        <p:sp>
          <p:nvSpPr>
            <p:cNvPr id="123" name="Shape 123"/>
            <p:cNvSpPr/>
            <p:nvPr/>
          </p:nvSpPr>
          <p:spPr>
            <a:xfrm>
              <a:off x="-1" y="165099"/>
              <a:ext cx="304801" cy="33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66"/>
            </a:p>
          </p:txBody>
        </p:sp>
        <p:sp>
          <p:nvSpPr>
            <p:cNvPr id="124" name="Shape 124"/>
            <p:cNvSpPr/>
            <p:nvPr/>
          </p:nvSpPr>
          <p:spPr>
            <a:xfrm>
              <a:off x="1689100" y="0"/>
              <a:ext cx="7967990" cy="10465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AU" sz="2391" dirty="0" smtClean="0">
                  <a:solidFill>
                    <a:srgbClr val="33235A"/>
                  </a:solidFill>
                  <a:uFill>
                    <a:solidFill>
                      <a:srgbClr val="33235A"/>
                    </a:solidFill>
                  </a:uFill>
                </a:rPr>
                <a:t>If N=1, then scattering is proportional to 1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391" dirty="0" smtClean="0">
                  <a:solidFill>
                    <a:srgbClr val="33235A"/>
                  </a:solidFill>
                  <a:uFill>
                    <a:solidFill>
                      <a:srgbClr val="33235A"/>
                    </a:solidFill>
                  </a:uFill>
                </a:rPr>
                <a:t> (~ </a:t>
              </a:r>
              <a:r>
                <a:rPr sz="2391" dirty="0">
                  <a:solidFill>
                    <a:srgbClr val="33235A"/>
                  </a:solidFill>
                  <a:uFill>
                    <a:solidFill>
                      <a:srgbClr val="33235A"/>
                    </a:solidFill>
                  </a:uFill>
                </a:rPr>
                <a:t>a million times less than above)</a:t>
              </a:r>
            </a:p>
          </p:txBody>
        </p:sp>
      </p:grpSp>
      <p:sp>
        <p:nvSpPr>
          <p:cNvPr id="126" name="Shape 126"/>
          <p:cNvSpPr/>
          <p:nvPr/>
        </p:nvSpPr>
        <p:spPr>
          <a:xfrm>
            <a:off x="2008467" y="5192166"/>
            <a:ext cx="5127066" cy="367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391" dirty="0">
                <a:solidFill>
                  <a:srgbClr val="33235A"/>
                </a:solidFill>
                <a:uFill>
                  <a:solidFill>
                    <a:srgbClr val="33235A"/>
                  </a:solidFill>
                </a:uFill>
              </a:rPr>
              <a:t>Conclusion: Need a lot more </a:t>
            </a:r>
            <a:r>
              <a:rPr sz="2391" dirty="0" smtClean="0">
                <a:solidFill>
                  <a:srgbClr val="33235A"/>
                </a:solidFill>
                <a:uFill>
                  <a:solidFill>
                    <a:srgbClr val="33235A"/>
                  </a:solidFill>
                </a:uFill>
              </a:rPr>
              <a:t>x-rays</a:t>
            </a:r>
            <a:endParaRPr sz="2391" dirty="0">
              <a:solidFill>
                <a:srgbClr val="33235A"/>
              </a:solidFill>
              <a:uFill>
                <a:solidFill>
                  <a:srgbClr val="33235A"/>
                </a:solidFill>
              </a:u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1892" y="6317673"/>
            <a:ext cx="3214254" cy="4228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400" b="1" dirty="0" smtClean="0"/>
              <a:t>Slide modified: </a:t>
            </a:r>
            <a:r>
              <a:rPr lang="en-AU" sz="1400" dirty="0" smtClean="0"/>
              <a:t>A</a:t>
            </a:r>
            <a:r>
              <a:rPr lang="en-AU" sz="1400" dirty="0" smtClean="0"/>
              <a:t>. P. Mancuso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337390541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SASE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7" y="2024067"/>
            <a:ext cx="3286443" cy="38893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FELs offer improvements over 3</a:t>
            </a:r>
            <a:r>
              <a:rPr lang="en-GB" baseline="30000" dirty="0" smtClean="0"/>
              <a:t>rd</a:t>
            </a:r>
            <a:r>
              <a:rPr lang="en-GB" dirty="0" smtClean="0"/>
              <a:t> generation synchrotrons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dirty="0" smtClean="0"/>
              <a:t>Orders of magnitude brighter</a:t>
            </a:r>
          </a:p>
          <a:p>
            <a:r>
              <a:rPr lang="en-GB" dirty="0" smtClean="0"/>
              <a:t>Extremely short pulse duration</a:t>
            </a:r>
          </a:p>
          <a:p>
            <a:r>
              <a:rPr lang="en-GB" dirty="0" smtClean="0"/>
              <a:t>Both µm and nm focus</a:t>
            </a:r>
          </a:p>
          <a:p>
            <a:endParaRPr lang="en-GB" dirty="0"/>
          </a:p>
        </p:txBody>
      </p:sp>
      <p:pic>
        <p:nvPicPr>
          <p:cNvPr id="7" name="Picture 6" descr="peak-brilliance-over-time-en.pdf - Adobe Reader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3885" y="1169614"/>
            <a:ext cx="4070809" cy="489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sldNum" sz="quarter" idx="2"/>
          </p:nvPr>
        </p:nvSpPr>
        <p:spPr>
          <a:xfrm>
            <a:off x="8650983" y="864515"/>
            <a:ext cx="158947" cy="15664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984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7</a:t>
            </a:fld>
            <a:endParaRPr sz="984" b="1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41" name="droppedImage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72" y="2414193"/>
            <a:ext cx="7845855" cy="3072171"/>
          </a:xfrm>
          <a:prstGeom prst="rect">
            <a:avLst/>
          </a:prstGeom>
          <a:ln w="28575">
            <a:rou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188" y="712232"/>
            <a:ext cx="7921625" cy="780540"/>
          </a:xfrm>
        </p:spPr>
        <p:txBody>
          <a:bodyPr/>
          <a:lstStyle/>
          <a:p>
            <a:r>
              <a:rPr lang="en-GB" dirty="0" smtClean="0"/>
              <a:t>Diffraction before destruction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661892" y="6317673"/>
            <a:ext cx="3214254" cy="4228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1400" b="1" dirty="0" smtClean="0"/>
              <a:t>Image: </a:t>
            </a:r>
            <a:r>
              <a:rPr lang="en-AU" sz="1400" dirty="0" smtClean="0"/>
              <a:t>R. </a:t>
            </a:r>
            <a:r>
              <a:rPr lang="en-AU" sz="1400" dirty="0" err="1" smtClean="0"/>
              <a:t>Neutze</a:t>
            </a:r>
            <a:r>
              <a:rPr lang="en-AU" sz="1400" dirty="0" smtClean="0"/>
              <a:t> et al. Nature (2000)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807741091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SASE pulse train</a:t>
            </a:r>
            <a:endParaRPr lang="en-GB" dirty="0"/>
          </a:p>
        </p:txBody>
      </p:sp>
      <p:pic>
        <p:nvPicPr>
          <p:cNvPr id="4" name="droppedImage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273" y="2048981"/>
            <a:ext cx="8197454" cy="4173902"/>
          </a:xfrm>
          <a:prstGeom prst="rect">
            <a:avLst/>
          </a:prstGeom>
          <a:ln w="12700"/>
        </p:spPr>
      </p:pic>
      <p:sp>
        <p:nvSpPr>
          <p:cNvPr id="6" name="TextBox 5"/>
          <p:cNvSpPr txBox="1"/>
          <p:nvPr/>
        </p:nvSpPr>
        <p:spPr>
          <a:xfrm>
            <a:off x="6210677" y="6120143"/>
            <a:ext cx="2661719" cy="488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AU" sz="1400" b="1" dirty="0" smtClean="0"/>
              <a:t>Slide: </a:t>
            </a:r>
            <a:r>
              <a:rPr lang="en-AU" sz="1400" dirty="0" smtClean="0"/>
              <a:t>A. P. Mancuso</a:t>
            </a:r>
          </a:p>
        </p:txBody>
      </p:sp>
    </p:spTree>
    <p:extLst>
      <p:ext uri="{BB962C8B-B14F-4D97-AF65-F5344CB8AC3E}">
        <p14:creationId xmlns:p14="http://schemas.microsoft.com/office/powerpoint/2010/main" val="95140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Undulator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824" y="2506518"/>
            <a:ext cx="6596352" cy="253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31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theme/theme1.xml><?xml version="1.0" encoding="utf-8"?>
<a:theme xmlns:a="http://schemas.openxmlformats.org/drawingml/2006/main" name="XFEL_PowerPoint_4x3_v2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</a:spPr>
      <a:bodyPr rtlCol="0" anchor="ctr">
        <a:noAutofit/>
      </a:bodyPr>
      <a:lstStyle>
        <a:defPPr algn="ctr">
          <a:lnSpc>
            <a:spcPct val="113000"/>
          </a:lnSpc>
          <a:defRPr sz="1400" dirty="0" err="1" smtClean="0"/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marL="269875" indent="-269875">
          <a:lnSpc>
            <a:spcPct val="112000"/>
          </a:lnSpc>
          <a:buBlip>
            <a:blip xmlns:r="http://schemas.openxmlformats.org/officeDocument/2006/relationships" r:embed="rId1"/>
          </a:buBlip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XFEL_PowerPoint_4x3.potx" id="{BC191F8A-93AC-4D54-B0A3-61F02C6C23C2}" vid="{3786C33C-45D4-4C30-B0CA-267E7E457705}"/>
    </a:ext>
  </a:extLst>
</a:theme>
</file>

<file path=ppt/theme/theme2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European_XFEL_Template_Presentation_4x3</Template>
  <TotalTime>0</TotalTime>
  <Words>841</Words>
  <Application>Microsoft Office PowerPoint</Application>
  <PresentationFormat>On-screen Show (4:3)</PresentationFormat>
  <Paragraphs>201</Paragraphs>
  <Slides>34</Slides>
  <Notes>33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Lucida Grande</vt:lpstr>
      <vt:lpstr>Times New Roman</vt:lpstr>
      <vt:lpstr>XFEL_PowerPoint_4x3_v2</vt:lpstr>
      <vt:lpstr>Seeing elusive protein structures at high resolution: Instrumentation for XFEL crystallography and imaging</vt:lpstr>
      <vt:lpstr>The European XFEL</vt:lpstr>
      <vt:lpstr>Traditional X-ray sources</vt:lpstr>
      <vt:lpstr>Protein structure</vt:lpstr>
      <vt:lpstr>Non-crystalline material scatters fewer x-rays than crystalline material</vt:lpstr>
      <vt:lpstr>SASE radiation</vt:lpstr>
      <vt:lpstr>Diffraction before destruction</vt:lpstr>
      <vt:lpstr>SASE pulse train</vt:lpstr>
      <vt:lpstr>Undulator</vt:lpstr>
      <vt:lpstr>Undulator</vt:lpstr>
      <vt:lpstr>Undulator</vt:lpstr>
      <vt:lpstr>Radiation damage</vt:lpstr>
      <vt:lpstr>Imaging biomolecules and X-ray radiation</vt:lpstr>
      <vt:lpstr>KB mirror systems</vt:lpstr>
      <vt:lpstr>KB mirror systems</vt:lpstr>
      <vt:lpstr>KB mirror systems</vt:lpstr>
      <vt:lpstr>Manufacturing achievements</vt:lpstr>
      <vt:lpstr>Compound refractive lenses</vt:lpstr>
      <vt:lpstr>Cassette ordering</vt:lpstr>
      <vt:lpstr>Interaction region</vt:lpstr>
      <vt:lpstr>Sample injection</vt:lpstr>
      <vt:lpstr>Gas Dynamic Virtual Nozzle</vt:lpstr>
      <vt:lpstr>Design study of a  microfluidic mixing nozzle   in 25 mm nozzle rod </vt:lpstr>
      <vt:lpstr>Aerosol injectors</vt:lpstr>
      <vt:lpstr>Fixed targets</vt:lpstr>
      <vt:lpstr>AGIPD Detectors</vt:lpstr>
      <vt:lpstr>PowerPoint Presentation</vt:lpstr>
      <vt:lpstr>Experiments</vt:lpstr>
      <vt:lpstr> The Single Particle Imaging Experiment</vt:lpstr>
      <vt:lpstr>Experiments</vt:lpstr>
      <vt:lpstr>Experiments</vt:lpstr>
      <vt:lpstr>Experiments</vt:lpstr>
      <vt:lpstr>Experiments</vt:lpstr>
      <vt:lpstr>Acknowledgments: People—the most important components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2017-06-22T07:04:16Z</dcterms:created>
  <dcterms:modified xsi:type="dcterms:W3CDTF">2017-06-22T07:05:34Z</dcterms:modified>
</cp:coreProperties>
</file>