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mp4" ContentType="video/unknown"/>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8" r:id="rId4"/>
  </p:sldMasterIdLst>
  <p:notesMasterIdLst>
    <p:notesMasterId r:id="rId58"/>
  </p:notesMasterIdLst>
  <p:handoutMasterIdLst>
    <p:handoutMasterId r:id="rId59"/>
  </p:handoutMasterIdLst>
  <p:sldIdLst>
    <p:sldId id="256" r:id="rId5"/>
    <p:sldId id="262" r:id="rId6"/>
    <p:sldId id="286" r:id="rId7"/>
    <p:sldId id="291" r:id="rId8"/>
    <p:sldId id="296" r:id="rId9"/>
    <p:sldId id="294" r:id="rId10"/>
    <p:sldId id="293" r:id="rId11"/>
    <p:sldId id="265" r:id="rId12"/>
    <p:sldId id="266" r:id="rId13"/>
    <p:sldId id="287" r:id="rId14"/>
    <p:sldId id="288" r:id="rId15"/>
    <p:sldId id="289" r:id="rId16"/>
    <p:sldId id="290" r:id="rId17"/>
    <p:sldId id="297" r:id="rId18"/>
    <p:sldId id="327" r:id="rId19"/>
    <p:sldId id="330" r:id="rId20"/>
    <p:sldId id="328" r:id="rId21"/>
    <p:sldId id="285" r:id="rId22"/>
    <p:sldId id="281" r:id="rId23"/>
    <p:sldId id="282" r:id="rId24"/>
    <p:sldId id="283" r:id="rId25"/>
    <p:sldId id="284" r:id="rId26"/>
    <p:sldId id="299" r:id="rId27"/>
    <p:sldId id="301" r:id="rId28"/>
    <p:sldId id="305" r:id="rId29"/>
    <p:sldId id="306" r:id="rId30"/>
    <p:sldId id="307" r:id="rId31"/>
    <p:sldId id="300" r:id="rId32"/>
    <p:sldId id="308" r:id="rId33"/>
    <p:sldId id="309" r:id="rId34"/>
    <p:sldId id="263" r:id="rId35"/>
    <p:sldId id="264" r:id="rId36"/>
    <p:sldId id="271" r:id="rId37"/>
    <p:sldId id="272" r:id="rId38"/>
    <p:sldId id="276" r:id="rId39"/>
    <p:sldId id="278" r:id="rId40"/>
    <p:sldId id="268" r:id="rId41"/>
    <p:sldId id="273" r:id="rId42"/>
    <p:sldId id="279" r:id="rId43"/>
    <p:sldId id="324" r:id="rId44"/>
    <p:sldId id="319" r:id="rId45"/>
    <p:sldId id="322" r:id="rId46"/>
    <p:sldId id="316" r:id="rId47"/>
    <p:sldId id="320" r:id="rId48"/>
    <p:sldId id="325" r:id="rId49"/>
    <p:sldId id="323" r:id="rId50"/>
    <p:sldId id="315" r:id="rId51"/>
    <p:sldId id="313" r:id="rId52"/>
    <p:sldId id="311" r:id="rId53"/>
    <p:sldId id="314" r:id="rId54"/>
    <p:sldId id="312" r:id="rId55"/>
    <p:sldId id="326" r:id="rId56"/>
    <p:sldId id="329" r:id="rId57"/>
  </p:sldIdLst>
  <p:sldSz cx="9144000" cy="5143500" type="screen16x9"/>
  <p:notesSz cx="7023100" cy="9309100"/>
  <p:defaultTextStyle>
    <a:defPPr>
      <a:defRPr lang="en-GB"/>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80"/>
    <a:srgbClr val="0098DB"/>
    <a:srgbClr val="00549F"/>
    <a:srgbClr val="FDC82F"/>
    <a:srgbClr val="00338D"/>
    <a:srgbClr val="D0103A"/>
    <a:srgbClr val="008542"/>
    <a:srgbClr val="E37222"/>
    <a:srgbClr val="8224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533" autoAdjust="0"/>
    <p:restoredTop sz="72185" autoAdjust="0"/>
  </p:normalViewPr>
  <p:slideViewPr>
    <p:cSldViewPr snapToGrid="0">
      <p:cViewPr varScale="1">
        <p:scale>
          <a:sx n="180" d="100"/>
          <a:sy n="180" d="100"/>
        </p:scale>
        <p:origin x="-112" y="-336"/>
      </p:cViewPr>
      <p:guideLst>
        <p:guide orient="horz" pos="1620"/>
        <p:guide pos="2880"/>
      </p:guideLst>
    </p:cSldViewPr>
  </p:slideViewPr>
  <p:notesTextViewPr>
    <p:cViewPr>
      <p:scale>
        <a:sx n="100" d="100"/>
        <a:sy n="100" d="100"/>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63" Type="http://schemas.openxmlformats.org/officeDocument/2006/relationships/theme" Target="theme/theme1.xml"/><Relationship Id="rId64" Type="http://schemas.openxmlformats.org/officeDocument/2006/relationships/tableStyles" Target="tableStyles.xml"/><Relationship Id="rId50" Type="http://schemas.openxmlformats.org/officeDocument/2006/relationships/slide" Target="slides/slide46.xml"/><Relationship Id="rId51" Type="http://schemas.openxmlformats.org/officeDocument/2006/relationships/slide" Target="slides/slide47.xml"/><Relationship Id="rId52" Type="http://schemas.openxmlformats.org/officeDocument/2006/relationships/slide" Target="slides/slide48.xml"/><Relationship Id="rId53" Type="http://schemas.openxmlformats.org/officeDocument/2006/relationships/slide" Target="slides/slide49.xml"/><Relationship Id="rId54" Type="http://schemas.openxmlformats.org/officeDocument/2006/relationships/slide" Target="slides/slide50.xml"/><Relationship Id="rId55" Type="http://schemas.openxmlformats.org/officeDocument/2006/relationships/slide" Target="slides/slide51.xml"/><Relationship Id="rId56" Type="http://schemas.openxmlformats.org/officeDocument/2006/relationships/slide" Target="slides/slide52.xml"/><Relationship Id="rId57" Type="http://schemas.openxmlformats.org/officeDocument/2006/relationships/slide" Target="slides/slide53.xml"/><Relationship Id="rId58" Type="http://schemas.openxmlformats.org/officeDocument/2006/relationships/notesMaster" Target="notesMasters/notesMaster1.xml"/><Relationship Id="rId59" Type="http://schemas.openxmlformats.org/officeDocument/2006/relationships/handoutMaster" Target="handoutMasters/handoutMaster1.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slide" Target="slides/slide40.xml"/><Relationship Id="rId45" Type="http://schemas.openxmlformats.org/officeDocument/2006/relationships/slide" Target="slides/slide41.xml"/><Relationship Id="rId46" Type="http://schemas.openxmlformats.org/officeDocument/2006/relationships/slide" Target="slides/slide42.xml"/><Relationship Id="rId47" Type="http://schemas.openxmlformats.org/officeDocument/2006/relationships/slide" Target="slides/slide43.xml"/><Relationship Id="rId48" Type="http://schemas.openxmlformats.org/officeDocument/2006/relationships/slide" Target="slides/slide44.xml"/><Relationship Id="rId49" Type="http://schemas.openxmlformats.org/officeDocument/2006/relationships/slide" Target="slides/slide4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60" Type="http://schemas.openxmlformats.org/officeDocument/2006/relationships/printerSettings" Target="printerSettings/printerSettings1.bin"/><Relationship Id="rId61" Type="http://schemas.openxmlformats.org/officeDocument/2006/relationships/presProps" Target="presProps.xml"/><Relationship Id="rId62" Type="http://schemas.openxmlformats.org/officeDocument/2006/relationships/viewProps" Target="viewProp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8738" name="Rectangle 2"/>
          <p:cNvSpPr>
            <a:spLocks noGrp="1" noChangeArrowheads="1"/>
          </p:cNvSpPr>
          <p:nvPr>
            <p:ph type="hdr" sz="quarter"/>
          </p:nvPr>
        </p:nvSpPr>
        <p:spPr bwMode="auto">
          <a:xfrm>
            <a:off x="0" y="0"/>
            <a:ext cx="3043238" cy="465138"/>
          </a:xfrm>
          <a:prstGeom prst="rect">
            <a:avLst/>
          </a:prstGeom>
          <a:noFill/>
          <a:ln w="9525">
            <a:noFill/>
            <a:miter lim="800000"/>
            <a:headEnd/>
            <a:tailEnd/>
          </a:ln>
        </p:spPr>
        <p:txBody>
          <a:bodyPr vert="horz" wrap="square" lIns="89404" tIns="44702" rIns="89404" bIns="44702" numCol="1" anchor="t" anchorCtr="0" compatLnSpc="1">
            <a:prstTxWarp prst="textNoShape">
              <a:avLst/>
            </a:prstTxWarp>
          </a:bodyPr>
          <a:lstStyle>
            <a:lvl1pPr defTabSz="892175">
              <a:defRPr sz="1100" smtClean="0">
                <a:latin typeface="Arial" pitchFamily="34" charset="0"/>
              </a:defRPr>
            </a:lvl1pPr>
          </a:lstStyle>
          <a:p>
            <a:pPr>
              <a:defRPr/>
            </a:pPr>
            <a:endParaRPr lang="it-IT" dirty="0"/>
          </a:p>
        </p:txBody>
      </p:sp>
      <p:sp>
        <p:nvSpPr>
          <p:cNvPr id="628739" name="Rectangle 3"/>
          <p:cNvSpPr>
            <a:spLocks noGrp="1" noChangeArrowheads="1"/>
          </p:cNvSpPr>
          <p:nvPr>
            <p:ph type="dt" sz="quarter" idx="1"/>
          </p:nvPr>
        </p:nvSpPr>
        <p:spPr bwMode="auto">
          <a:xfrm>
            <a:off x="3978275" y="0"/>
            <a:ext cx="3043238" cy="465138"/>
          </a:xfrm>
          <a:prstGeom prst="rect">
            <a:avLst/>
          </a:prstGeom>
          <a:noFill/>
          <a:ln w="9525">
            <a:noFill/>
            <a:miter lim="800000"/>
            <a:headEnd/>
            <a:tailEnd/>
          </a:ln>
        </p:spPr>
        <p:txBody>
          <a:bodyPr vert="horz" wrap="square" lIns="89404" tIns="44702" rIns="89404" bIns="44702" numCol="1" anchor="t" anchorCtr="0" compatLnSpc="1">
            <a:prstTxWarp prst="textNoShape">
              <a:avLst/>
            </a:prstTxWarp>
          </a:bodyPr>
          <a:lstStyle>
            <a:lvl1pPr algn="r" defTabSz="892175">
              <a:defRPr sz="1100" smtClean="0">
                <a:latin typeface="Arial" pitchFamily="34" charset="0"/>
              </a:defRPr>
            </a:lvl1pPr>
          </a:lstStyle>
          <a:p>
            <a:pPr>
              <a:defRPr/>
            </a:pPr>
            <a:endParaRPr lang="it-IT" dirty="0"/>
          </a:p>
        </p:txBody>
      </p:sp>
      <p:sp>
        <p:nvSpPr>
          <p:cNvPr id="628740" name="Rectangle 4"/>
          <p:cNvSpPr>
            <a:spLocks noGrp="1" noChangeArrowheads="1"/>
          </p:cNvSpPr>
          <p:nvPr>
            <p:ph type="ftr" sz="quarter" idx="2"/>
          </p:nvPr>
        </p:nvSpPr>
        <p:spPr bwMode="auto">
          <a:xfrm>
            <a:off x="0" y="8842375"/>
            <a:ext cx="3043238" cy="465138"/>
          </a:xfrm>
          <a:prstGeom prst="rect">
            <a:avLst/>
          </a:prstGeom>
          <a:noFill/>
          <a:ln w="9525">
            <a:noFill/>
            <a:miter lim="800000"/>
            <a:headEnd/>
            <a:tailEnd/>
          </a:ln>
        </p:spPr>
        <p:txBody>
          <a:bodyPr vert="horz" wrap="square" lIns="89404" tIns="44702" rIns="89404" bIns="44702" numCol="1" anchor="b" anchorCtr="0" compatLnSpc="1">
            <a:prstTxWarp prst="textNoShape">
              <a:avLst/>
            </a:prstTxWarp>
          </a:bodyPr>
          <a:lstStyle>
            <a:lvl1pPr defTabSz="892175">
              <a:defRPr sz="1100" smtClean="0">
                <a:latin typeface="Arial" pitchFamily="34" charset="0"/>
              </a:defRPr>
            </a:lvl1pPr>
          </a:lstStyle>
          <a:p>
            <a:pPr>
              <a:defRPr/>
            </a:pPr>
            <a:endParaRPr lang="it-IT" dirty="0"/>
          </a:p>
        </p:txBody>
      </p:sp>
      <p:sp>
        <p:nvSpPr>
          <p:cNvPr id="628741" name="Rectangle 5"/>
          <p:cNvSpPr>
            <a:spLocks noGrp="1" noChangeArrowheads="1"/>
          </p:cNvSpPr>
          <p:nvPr>
            <p:ph type="sldNum" sz="quarter" idx="3"/>
          </p:nvPr>
        </p:nvSpPr>
        <p:spPr bwMode="auto">
          <a:xfrm>
            <a:off x="3978275" y="8842375"/>
            <a:ext cx="3043238" cy="465138"/>
          </a:xfrm>
          <a:prstGeom prst="rect">
            <a:avLst/>
          </a:prstGeom>
          <a:noFill/>
          <a:ln w="9525">
            <a:noFill/>
            <a:miter lim="800000"/>
            <a:headEnd/>
            <a:tailEnd/>
          </a:ln>
        </p:spPr>
        <p:txBody>
          <a:bodyPr vert="horz" wrap="square" lIns="89404" tIns="44702" rIns="89404" bIns="44702" numCol="1" anchor="b" anchorCtr="0" compatLnSpc="1">
            <a:prstTxWarp prst="textNoShape">
              <a:avLst/>
            </a:prstTxWarp>
          </a:bodyPr>
          <a:lstStyle>
            <a:lvl1pPr algn="r" defTabSz="892175">
              <a:defRPr sz="1100" smtClean="0">
                <a:latin typeface="Arial" pitchFamily="34" charset="0"/>
              </a:defRPr>
            </a:lvl1pPr>
          </a:lstStyle>
          <a:p>
            <a:pPr>
              <a:defRPr/>
            </a:pPr>
            <a:fld id="{A5B780D0-5C7F-422C-931C-25201BE19360}" type="slidenum">
              <a:rPr lang="it-IT"/>
              <a:pPr>
                <a:defRPr/>
              </a:pPr>
              <a:t>‹#›</a:t>
            </a:fld>
            <a:endParaRPr lang="it-IT" dirty="0"/>
          </a:p>
        </p:txBody>
      </p:sp>
    </p:spTree>
    <p:extLst>
      <p:ext uri="{BB962C8B-B14F-4D97-AF65-F5344CB8AC3E}">
        <p14:creationId xmlns:p14="http://schemas.microsoft.com/office/powerpoint/2010/main" val="31250459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0"/>
            <a:ext cx="3014663" cy="485775"/>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lvl1pPr defTabSz="862013">
              <a:defRPr sz="1100" smtClean="0"/>
            </a:lvl1pPr>
          </a:lstStyle>
          <a:p>
            <a:pPr>
              <a:defRPr/>
            </a:pPr>
            <a:endParaRPr lang="en-US" dirty="0"/>
          </a:p>
        </p:txBody>
      </p:sp>
      <p:sp>
        <p:nvSpPr>
          <p:cNvPr id="58371" name="Rectangle 3"/>
          <p:cNvSpPr>
            <a:spLocks noGrp="1" noChangeArrowheads="1"/>
          </p:cNvSpPr>
          <p:nvPr>
            <p:ph type="dt" idx="1"/>
          </p:nvPr>
        </p:nvSpPr>
        <p:spPr bwMode="auto">
          <a:xfrm>
            <a:off x="3995738" y="0"/>
            <a:ext cx="3014662" cy="485775"/>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lvl1pPr algn="r" defTabSz="862013">
              <a:defRPr sz="1100" smtClean="0"/>
            </a:lvl1pPr>
          </a:lstStyle>
          <a:p>
            <a:pPr>
              <a:defRPr/>
            </a:pPr>
            <a:fld id="{A6888345-B3D3-4351-A7A9-F936F5935E41}" type="datetimeFigureOut">
              <a:rPr lang="en-US"/>
              <a:pPr>
                <a:defRPr/>
              </a:pPr>
              <a:t>05/07/17</a:t>
            </a:fld>
            <a:endParaRPr lang="en-US" dirty="0"/>
          </a:p>
        </p:txBody>
      </p:sp>
      <p:sp>
        <p:nvSpPr>
          <p:cNvPr id="11268" name="Rectangle 4"/>
          <p:cNvSpPr>
            <a:spLocks noGrp="1" noRot="1" noChangeAspect="1" noChangeArrowheads="1" noTextEdit="1"/>
          </p:cNvSpPr>
          <p:nvPr>
            <p:ph type="sldImg" idx="2"/>
          </p:nvPr>
        </p:nvSpPr>
        <p:spPr bwMode="auto">
          <a:xfrm>
            <a:off x="463550" y="693738"/>
            <a:ext cx="6157913" cy="34655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3" name="Rectangle 5"/>
          <p:cNvSpPr>
            <a:spLocks noGrp="1" noChangeArrowheads="1"/>
          </p:cNvSpPr>
          <p:nvPr>
            <p:ph type="body" sz="quarter" idx="3"/>
          </p:nvPr>
        </p:nvSpPr>
        <p:spPr bwMode="auto">
          <a:xfrm>
            <a:off x="904875" y="4435475"/>
            <a:ext cx="5200650" cy="4159250"/>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58374" name="Rectangle 6"/>
          <p:cNvSpPr>
            <a:spLocks noGrp="1" noChangeArrowheads="1"/>
          </p:cNvSpPr>
          <p:nvPr>
            <p:ph type="ftr" sz="quarter" idx="4"/>
          </p:nvPr>
        </p:nvSpPr>
        <p:spPr bwMode="auto">
          <a:xfrm>
            <a:off x="0" y="8870950"/>
            <a:ext cx="3014663" cy="415925"/>
          </a:xfrm>
          <a:prstGeom prst="rect">
            <a:avLst/>
          </a:prstGeom>
          <a:noFill/>
          <a:ln w="9525">
            <a:noFill/>
            <a:miter lim="800000"/>
            <a:headEnd/>
            <a:tailEnd/>
          </a:ln>
          <a:effectLst/>
        </p:spPr>
        <p:txBody>
          <a:bodyPr vert="horz" wrap="square" lIns="86155" tIns="43077" rIns="86155" bIns="43077" numCol="1" anchor="b" anchorCtr="0" compatLnSpc="1">
            <a:prstTxWarp prst="textNoShape">
              <a:avLst/>
            </a:prstTxWarp>
          </a:bodyPr>
          <a:lstStyle>
            <a:lvl1pPr defTabSz="862013">
              <a:defRPr sz="1100" smtClean="0"/>
            </a:lvl1pPr>
          </a:lstStyle>
          <a:p>
            <a:pPr>
              <a:defRPr/>
            </a:pPr>
            <a:endParaRPr lang="en-US" dirty="0"/>
          </a:p>
        </p:txBody>
      </p:sp>
      <p:sp>
        <p:nvSpPr>
          <p:cNvPr id="58375" name="Rectangle 7"/>
          <p:cNvSpPr>
            <a:spLocks noGrp="1" noChangeArrowheads="1"/>
          </p:cNvSpPr>
          <p:nvPr>
            <p:ph type="sldNum" sz="quarter" idx="5"/>
          </p:nvPr>
        </p:nvSpPr>
        <p:spPr bwMode="auto">
          <a:xfrm>
            <a:off x="3995738" y="8870950"/>
            <a:ext cx="3014662" cy="415925"/>
          </a:xfrm>
          <a:prstGeom prst="rect">
            <a:avLst/>
          </a:prstGeom>
          <a:noFill/>
          <a:ln w="9525">
            <a:noFill/>
            <a:miter lim="800000"/>
            <a:headEnd/>
            <a:tailEnd/>
          </a:ln>
          <a:effectLst/>
        </p:spPr>
        <p:txBody>
          <a:bodyPr vert="horz" wrap="square" lIns="86155" tIns="43077" rIns="86155" bIns="43077" numCol="1" anchor="b" anchorCtr="0" compatLnSpc="1">
            <a:prstTxWarp prst="textNoShape">
              <a:avLst/>
            </a:prstTxWarp>
          </a:bodyPr>
          <a:lstStyle>
            <a:lvl1pPr algn="r" defTabSz="862013">
              <a:defRPr sz="1100" smtClean="0"/>
            </a:lvl1pPr>
          </a:lstStyle>
          <a:p>
            <a:pPr>
              <a:defRPr/>
            </a:pPr>
            <a:fld id="{D8DF57D7-2670-4E78-96DD-D9B22805124F}" type="slidenum">
              <a:rPr lang="en-US"/>
              <a:pPr>
                <a:defRPr/>
              </a:pPr>
              <a:t>‹#›</a:t>
            </a:fld>
            <a:endParaRPr lang="en-US" dirty="0"/>
          </a:p>
        </p:txBody>
      </p:sp>
    </p:spTree>
    <p:extLst>
      <p:ext uri="{BB962C8B-B14F-4D97-AF65-F5344CB8AC3E}">
        <p14:creationId xmlns:p14="http://schemas.microsoft.com/office/powerpoint/2010/main" val="138443033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very</a:t>
            </a:r>
            <a:r>
              <a:rPr lang="en-US" baseline="0" dirty="0" smtClean="0"/>
              <a:t> vast field as you can imagine, with a variety of applications, instruments in space can be pointed at the earth, other planets and bodies in our solar system, stars and galaxies, or even used to probe the fundamental laws of physics.</a:t>
            </a:r>
          </a:p>
          <a:p>
            <a:r>
              <a:rPr lang="en-US" baseline="0" dirty="0" smtClean="0"/>
              <a:t>Instruments are used to perform remote or in-situ measurements: imaging, photometry, spectroscopy, altimetry, plasma measurements, and even soon gravitational wave sensing.</a:t>
            </a:r>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1</a:t>
            </a:fld>
            <a:endParaRPr lang="en-US" dirty="0"/>
          </a:p>
        </p:txBody>
      </p:sp>
    </p:spTree>
    <p:extLst>
      <p:ext uri="{BB962C8B-B14F-4D97-AF65-F5344CB8AC3E}">
        <p14:creationId xmlns:p14="http://schemas.microsoft.com/office/powerpoint/2010/main" val="26301141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37</a:t>
            </a:fld>
            <a:endParaRPr lang="en-US" dirty="0"/>
          </a:p>
        </p:txBody>
      </p:sp>
    </p:spTree>
    <p:extLst>
      <p:ext uri="{BB962C8B-B14F-4D97-AF65-F5344CB8AC3E}">
        <p14:creationId xmlns:p14="http://schemas.microsoft.com/office/powerpoint/2010/main" val="18665129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These photometers are actually low resolution spectrometer as the light passes through a prism which disperses it in different wavelengths. The Blue Photometer generates spectra in the bluer wavelengths (from 330 to 680 nm) and the Red Photometer in the redder ones (from 640 to 1050 nm).</a:t>
            </a:r>
            <a:endParaRPr lang="en-US" dirty="0"/>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43</a:t>
            </a:fld>
            <a:endParaRPr lang="en-US" dirty="0"/>
          </a:p>
        </p:txBody>
      </p:sp>
    </p:spTree>
    <p:extLst>
      <p:ext uri="{BB962C8B-B14F-4D97-AF65-F5344CB8AC3E}">
        <p14:creationId xmlns:p14="http://schemas.microsoft.com/office/powerpoint/2010/main" val="22175398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Gaia features the Radial Velocity Spectrometer (RVS) instrument. The RVS provides the third component of the space velocity of each star down to about 17th magnitude. The instrument is a near-infrared (845–872 nm), medium-resolution (</a:t>
            </a:r>
            <a:r>
              <a:rPr lang="en-US" dirty="0" err="1" smtClean="0"/>
              <a:t>λ</a:t>
            </a:r>
            <a:r>
              <a:rPr lang="en-US" dirty="0" smtClean="0"/>
              <a:t>/</a:t>
            </a:r>
            <a:r>
              <a:rPr lang="en-US" dirty="0" err="1" smtClean="0"/>
              <a:t>Δλ</a:t>
            </a:r>
            <a:r>
              <a:rPr lang="en-US" dirty="0" smtClean="0"/>
              <a:t> ~ 11500), integral-field spectrograph dispersing all the light entering the field of view. The spectral dispersion of objects in the field of view is </a:t>
            </a:r>
            <a:r>
              <a:rPr lang="en-US" dirty="0" err="1" smtClean="0"/>
              <a:t>materialised</a:t>
            </a:r>
            <a:r>
              <a:rPr lang="en-US" dirty="0" smtClean="0"/>
              <a:t> by means of an optical module located between M6 and the focal plane. This module contains a grating plate and an </a:t>
            </a:r>
            <a:r>
              <a:rPr lang="en-US" dirty="0" err="1" smtClean="0"/>
              <a:t>afocal</a:t>
            </a:r>
            <a:r>
              <a:rPr lang="en-US" dirty="0" smtClean="0"/>
              <a:t> field corrector lens, composed of four fused-silica prisms.</a:t>
            </a:r>
          </a:p>
          <a:p>
            <a:endParaRPr lang="en-US" dirty="0" smtClean="0"/>
          </a:p>
          <a:p>
            <a:endParaRPr lang="en-US" dirty="0" smtClean="0"/>
          </a:p>
          <a:p>
            <a:r>
              <a:rPr lang="en-US" dirty="0" smtClean="0"/>
              <a:t>The optical module of the radial-velocity spectrometer, containing a grating plate (middle), four fused-silica prismatic lenses, as well as a </a:t>
            </a:r>
            <a:r>
              <a:rPr lang="en-US" dirty="0" err="1" smtClean="0"/>
              <a:t>bandpass</a:t>
            </a:r>
            <a:r>
              <a:rPr lang="en-US" dirty="0" smtClean="0"/>
              <a:t>-filter plate (far right).</a:t>
            </a:r>
          </a:p>
          <a:p>
            <a:endParaRPr lang="en-US" dirty="0" smtClean="0"/>
          </a:p>
          <a:p>
            <a:r>
              <a:rPr lang="en-US" dirty="0" smtClean="0"/>
              <a:t>This image shows the full size demonstrator model of the blazed transmission grating for the Gaia Radial Velocity Spectrometer (RVS). The large dimensions of the grating (20.5 × 15.5 cm), the image performance (wave front error &lt; 8nm RMS) and the high efficiency (&gt;70%) are the main requirements for this grating.</a:t>
            </a:r>
          </a:p>
          <a:p>
            <a:r>
              <a:rPr lang="en-US" dirty="0" smtClean="0"/>
              <a:t>Within the frame of a feasibility study for ESA the </a:t>
            </a:r>
            <a:r>
              <a:rPr lang="en-US" dirty="0" err="1" smtClean="0"/>
              <a:t>Fraunhofer</a:t>
            </a:r>
            <a:r>
              <a:rPr lang="en-US" dirty="0" smtClean="0"/>
              <a:t> </a:t>
            </a:r>
            <a:r>
              <a:rPr lang="en-US" dirty="0" err="1" smtClean="0"/>
              <a:t>Institut</a:t>
            </a:r>
            <a:r>
              <a:rPr lang="en-US" dirty="0" smtClean="0"/>
              <a:t> </a:t>
            </a:r>
            <a:r>
              <a:rPr lang="en-US" dirty="0" err="1" smtClean="0"/>
              <a:t>für</a:t>
            </a:r>
            <a:r>
              <a:rPr lang="en-US" dirty="0" smtClean="0"/>
              <a:t> </a:t>
            </a:r>
            <a:r>
              <a:rPr lang="en-US" dirty="0" err="1" smtClean="0"/>
              <a:t>Optik</a:t>
            </a:r>
            <a:r>
              <a:rPr lang="en-US" dirty="0" smtClean="0"/>
              <a:t> und </a:t>
            </a:r>
            <a:r>
              <a:rPr lang="en-US" dirty="0" err="1" smtClean="0"/>
              <a:t>Feinmechanik</a:t>
            </a:r>
            <a:r>
              <a:rPr lang="en-US" dirty="0" smtClean="0"/>
              <a:t> (IOF) in Jena designed, built and tested this grating. The blaze of the grating is realized by a </a:t>
            </a:r>
            <a:r>
              <a:rPr lang="en-US" dirty="0" err="1" smtClean="0"/>
              <a:t>nano</a:t>
            </a:r>
            <a:r>
              <a:rPr lang="en-US" dirty="0" smtClean="0"/>
              <a:t> texture of a fused silica plate. At sub-wavelength scale (the RVS will observe in the near-infrared between 847-874 nm) the texture is a repeated pattern of discrete block-shaped patches, forming a binary index modulation structure. The blazed grating is therefore a fully monolithic structure with outstanding optical performance and an efficiency of &gt;80%, well above the required 70%.</a:t>
            </a:r>
          </a:p>
          <a:p>
            <a:r>
              <a:rPr lang="en-US" dirty="0" smtClean="0"/>
              <a:t>The grating has 302.11 grooves per mm. Each groove element (unit cell) has 5 patches of binary index modulation elements over a width of 3.31 µm. See the related image in the right-hand menu for an electron microscope image of individual grooves.</a:t>
            </a:r>
          </a:p>
          <a:p>
            <a:endParaRPr lang="en-US" dirty="0"/>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44</a:t>
            </a:fld>
            <a:endParaRPr lang="en-US" dirty="0"/>
          </a:p>
        </p:txBody>
      </p:sp>
    </p:spTree>
    <p:extLst>
      <p:ext uri="{BB962C8B-B14F-4D97-AF65-F5344CB8AC3E}">
        <p14:creationId xmlns:p14="http://schemas.microsoft.com/office/powerpoint/2010/main" val="19460875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Like </a:t>
            </a:r>
            <a:r>
              <a:rPr lang="en-US" dirty="0" err="1" smtClean="0"/>
              <a:t>Hipparcos</a:t>
            </a:r>
            <a:r>
              <a:rPr lang="en-US" dirty="0" smtClean="0"/>
              <a:t> Gaia will observe the sky in two directions simultaneously, separated by the basic angle of 106.5°. The </a:t>
            </a:r>
            <a:r>
              <a:rPr lang="en-US" dirty="0" err="1" smtClean="0"/>
              <a:t>astrometric</a:t>
            </a:r>
            <a:r>
              <a:rPr lang="en-US" dirty="0" smtClean="0"/>
              <a:t> accuracy is highly dependent on the stability of this angle. Gaia will be equipped with a Basic Angle Monitoring (BAM) system, to monitor this angle with a precision of 0.5 </a:t>
            </a:r>
            <a:r>
              <a:rPr lang="en-US" dirty="0" err="1" smtClean="0"/>
              <a:t>μas</a:t>
            </a:r>
            <a:r>
              <a:rPr lang="en-US" dirty="0" smtClean="0"/>
              <a:t>. The BAM consists of two laser interferometers. Two pairs of parallel laser bundles are sent to the two telescopes, which create two interference patterns on a detector. If the basic angle varies, the interference patterns will shift.</a:t>
            </a:r>
          </a:p>
          <a:p>
            <a:endParaRPr lang="en-US" dirty="0" smtClean="0"/>
          </a:p>
          <a:p>
            <a:r>
              <a:rPr lang="en-US" dirty="0" smtClean="0"/>
              <a:t>TNO is responsible for the BAM </a:t>
            </a:r>
            <a:r>
              <a:rPr lang="en-US" dirty="0" err="1" smtClean="0"/>
              <a:t>Opto</a:t>
            </a:r>
            <a:r>
              <a:rPr lang="en-US" dirty="0" smtClean="0"/>
              <a:t> Mechanical Assembly (OMA). With the BAM, an Optical Path Difference (OPD) as small as 1.5 </a:t>
            </a:r>
            <a:r>
              <a:rPr lang="en-US" dirty="0" err="1" smtClean="0"/>
              <a:t>picometers</a:t>
            </a:r>
            <a:r>
              <a:rPr lang="en-US" dirty="0" smtClean="0"/>
              <a:t> RMS can be measured. To </a:t>
            </a:r>
            <a:r>
              <a:rPr lang="en-US" dirty="0" err="1" smtClean="0"/>
              <a:t>fulfil</a:t>
            </a:r>
            <a:r>
              <a:rPr lang="en-US" dirty="0" smtClean="0"/>
              <a:t> the stability requirements for such accurate OPD measurements, the entire BAM OMA is constructed from Silicon Carbide (</a:t>
            </a:r>
            <a:r>
              <a:rPr lang="en-US" dirty="0" err="1" smtClean="0"/>
              <a:t>SiC</a:t>
            </a:r>
            <a:r>
              <a:rPr lang="en-US" dirty="0" smtClean="0"/>
              <a:t>). Ultra stable cryogenic mounts have been developed for mirrors and beam splitters. The BAM OMA shall have an extremely small wave front error, less than 25 nm RMS over the entire optical path. TNO has developed processes for the polishing of </a:t>
            </a:r>
            <a:r>
              <a:rPr lang="en-US" dirty="0" err="1" smtClean="0"/>
              <a:t>SiC</a:t>
            </a:r>
            <a:r>
              <a:rPr lang="en-US" dirty="0" smtClean="0"/>
              <a:t> mirrors to very low surface errors.</a:t>
            </a:r>
            <a:endParaRPr lang="en-US" dirty="0"/>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45</a:t>
            </a:fld>
            <a:endParaRPr lang="en-US" dirty="0"/>
          </a:p>
        </p:txBody>
      </p:sp>
    </p:spTree>
    <p:extLst>
      <p:ext uri="{BB962C8B-B14F-4D97-AF65-F5344CB8AC3E}">
        <p14:creationId xmlns:p14="http://schemas.microsoft.com/office/powerpoint/2010/main" val="7244602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preparation for Thermal Balance and Thermal Vacuum testing of the Gaia Flight Model Payload Module (PLM) at Centre Spatial de Liège (CSL), Belgium, the PLM (bipods, optical bench torus, mirrors, focal plane array) has been mated with a mechanical and thermal representation of the interface with the Service Module in the base of the vacuum chamber.</a:t>
            </a:r>
          </a:p>
          <a:p>
            <a:r>
              <a:rPr lang="en-US" dirty="0" smtClean="0"/>
              <a:t>Now that the lifting equipment has been removed, the clean tent that surrounds the preparation area has been closed. With this protection against contamination of the optical components in place, the individual covers on the mirrors and focal plane array have been removed.</a:t>
            </a:r>
            <a:endParaRPr lang="en-US" dirty="0"/>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46</a:t>
            </a:fld>
            <a:endParaRPr lang="en-US" dirty="0"/>
          </a:p>
        </p:txBody>
      </p:sp>
    </p:spTree>
    <p:extLst>
      <p:ext uri="{BB962C8B-B14F-4D97-AF65-F5344CB8AC3E}">
        <p14:creationId xmlns:p14="http://schemas.microsoft.com/office/powerpoint/2010/main" val="42499433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Fully integrated Gaia </a:t>
            </a:r>
            <a:r>
              <a:rPr lang="en-US" dirty="0" err="1" smtClean="0"/>
              <a:t>protoflight</a:t>
            </a:r>
            <a:r>
              <a:rPr lang="en-US" dirty="0" smtClean="0"/>
              <a:t> Payload Module (PLM) undergoing acceptance vibration testing on an </a:t>
            </a:r>
            <a:r>
              <a:rPr lang="en-US" dirty="0" err="1" smtClean="0"/>
              <a:t>electrodynamic</a:t>
            </a:r>
            <a:r>
              <a:rPr lang="en-US" dirty="0" smtClean="0"/>
              <a:t> shaker at the facilities of </a:t>
            </a:r>
            <a:r>
              <a:rPr lang="en-US" dirty="0" err="1" smtClean="0"/>
              <a:t>Intespace</a:t>
            </a:r>
            <a:r>
              <a:rPr lang="en-US" dirty="0" smtClean="0"/>
              <a:t> in Toulouse, France.</a:t>
            </a:r>
          </a:p>
          <a:p>
            <a:endParaRPr lang="en-US" dirty="0" smtClean="0"/>
          </a:p>
          <a:p>
            <a:r>
              <a:rPr lang="en-US" dirty="0" smtClean="0"/>
              <a:t>Qualification level vibration testing of the PLM was performed in June 2011, with many components represented by mass dummies. With all flight model components installed, the PLM was tested again, at lower excitation levels, to verify the integrity of the completed system. For acceptance testing, the PLM was subjected to swept-sinusoidal excitation along its Y and Z axes (both horizontal in this configuration).</a:t>
            </a:r>
          </a:p>
          <a:p>
            <a:endParaRPr lang="en-US" dirty="0" smtClean="0"/>
          </a:p>
          <a:p>
            <a:r>
              <a:rPr lang="en-US" dirty="0" smtClean="0"/>
              <a:t>The PLM is surrounded by a plastic tent to prevent contamination.</a:t>
            </a:r>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47</a:t>
            </a:fld>
            <a:endParaRPr lang="en-US" dirty="0"/>
          </a:p>
        </p:txBody>
      </p:sp>
    </p:spTree>
    <p:extLst>
      <p:ext uri="{BB962C8B-B14F-4D97-AF65-F5344CB8AC3E}">
        <p14:creationId xmlns:p14="http://schemas.microsoft.com/office/powerpoint/2010/main" val="15191495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Gaia Flight Model spacecraft being prepared for electromagnetic compatibility testing in the EMC chamber at </a:t>
            </a:r>
            <a:r>
              <a:rPr lang="en-US" dirty="0" err="1" smtClean="0"/>
              <a:t>Intespace</a:t>
            </a:r>
            <a:r>
              <a:rPr lang="en-US" dirty="0" smtClean="0"/>
              <a:t>, Toulouse, France. The special lifting rig is used to position the spacecraft on a custom support structure for the tests.</a:t>
            </a:r>
          </a:p>
          <a:p>
            <a:endParaRPr lang="en-US" dirty="0" smtClean="0"/>
          </a:p>
          <a:p>
            <a:r>
              <a:rPr lang="en-US" dirty="0" smtClean="0"/>
              <a:t>As the EMC test facility cannot meet the cleanliness requirements for the spacecraft optics, the apertures in the Payload Module thermal tent have all been covered to prevent the ingress of contaminants.</a:t>
            </a:r>
          </a:p>
          <a:p>
            <a:endParaRPr lang="en-US" dirty="0"/>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48</a:t>
            </a:fld>
            <a:endParaRPr lang="en-US" dirty="0"/>
          </a:p>
        </p:txBody>
      </p:sp>
    </p:spTree>
    <p:extLst>
      <p:ext uri="{BB962C8B-B14F-4D97-AF65-F5344CB8AC3E}">
        <p14:creationId xmlns:p14="http://schemas.microsoft.com/office/powerpoint/2010/main" val="40372058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The Gaia Flight Model spacecraft being prepared for acoustic testing. Gaia was placed in the acoustic test chamber at the premises of </a:t>
            </a:r>
            <a:r>
              <a:rPr lang="en-US" dirty="0" err="1" smtClean="0"/>
              <a:t>Intespace</a:t>
            </a:r>
            <a:r>
              <a:rPr lang="en-US" dirty="0" smtClean="0"/>
              <a:t> in Toulouse, France, and subjected to a simulation of the acoustic environment it will experience during launch. The extreme acoustic levels during launch are due mainly to the noise of the launcher's engines, with a smaller contribution from the airflow over the fairing during the climb through Earth's atmosphere at supersonic speeds.</a:t>
            </a:r>
          </a:p>
          <a:p>
            <a:endParaRPr lang="en-US" dirty="0"/>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49</a:t>
            </a:fld>
            <a:endParaRPr lang="en-US" dirty="0"/>
          </a:p>
        </p:txBody>
      </p:sp>
    </p:spTree>
    <p:extLst>
      <p:ext uri="{BB962C8B-B14F-4D97-AF65-F5344CB8AC3E}">
        <p14:creationId xmlns:p14="http://schemas.microsoft.com/office/powerpoint/2010/main" val="16735344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Gaia Flight Model (FM) spacecraft being prepared for leak testing. The propellants used for Gaia's propulsion systems are both highly toxic and corrosive, so it is important both for the correct operation of the mission and for the safety of the ground processing personnel during fuelling and subsequent ground operations that there are no leaks in the systems. To verify this, the Gaia FM spacecraft was enclosed in a plastic envelope and the propulsion systems were </a:t>
            </a:r>
            <a:r>
              <a:rPr lang="en-US" dirty="0" err="1" smtClean="0"/>
              <a:t>pressurised</a:t>
            </a:r>
            <a:r>
              <a:rPr lang="en-US" dirty="0" smtClean="0"/>
              <a:t> with helium. A mass spectrometer was used to detect changes in the concentration of helium inside the envelope once </a:t>
            </a:r>
            <a:r>
              <a:rPr lang="en-US" dirty="0" err="1" smtClean="0"/>
              <a:t>pressurisation</a:t>
            </a:r>
            <a:r>
              <a:rPr lang="en-US" dirty="0" smtClean="0"/>
              <a:t> had occurred. Any rise above the baseline level of helium present in the atmosphere would have indicated a leak. No leaks were detected.</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50</a:t>
            </a:fld>
            <a:endParaRPr lang="en-US" dirty="0"/>
          </a:p>
        </p:txBody>
      </p:sp>
    </p:spTree>
    <p:extLst>
      <p:ext uri="{BB962C8B-B14F-4D97-AF65-F5344CB8AC3E}">
        <p14:creationId xmlns:p14="http://schemas.microsoft.com/office/powerpoint/2010/main" val="12998403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Engineers from SENER and </a:t>
            </a:r>
            <a:r>
              <a:rPr lang="en-US" dirty="0" err="1" smtClean="0"/>
              <a:t>Astrium</a:t>
            </a:r>
            <a:r>
              <a:rPr lang="en-US" dirty="0" smtClean="0"/>
              <a:t> prepare to test Gaia’s Deployable Sunshield Assembly (DSA) in the S1B cleanroom at the Centre Spatial </a:t>
            </a:r>
            <a:r>
              <a:rPr lang="en-US" dirty="0" err="1" smtClean="0"/>
              <a:t>Guyanais</a:t>
            </a:r>
            <a:r>
              <a:rPr lang="en-US" dirty="0" smtClean="0"/>
              <a:t> in </a:t>
            </a:r>
            <a:r>
              <a:rPr lang="en-US" dirty="0" err="1" smtClean="0"/>
              <a:t>Kourou</a:t>
            </a:r>
            <a:r>
              <a:rPr lang="en-US" dirty="0" smtClean="0"/>
              <a:t>, French Guiana.</a:t>
            </a:r>
          </a:p>
          <a:p>
            <a:r>
              <a:rPr lang="en-US" dirty="0" smtClean="0"/>
              <a:t>The Gaia spacecraft was flown on an </a:t>
            </a:r>
            <a:r>
              <a:rPr lang="en-US" dirty="0" err="1" smtClean="0"/>
              <a:t>Antonov</a:t>
            </a:r>
            <a:r>
              <a:rPr lang="en-US" dirty="0" smtClean="0"/>
              <a:t> transport plane from Toulouse </a:t>
            </a:r>
            <a:r>
              <a:rPr lang="en-US" dirty="0" err="1" smtClean="0"/>
              <a:t>Blagnac</a:t>
            </a:r>
            <a:r>
              <a:rPr lang="en-US" dirty="0" smtClean="0"/>
              <a:t> airport in France to Félix </a:t>
            </a:r>
            <a:r>
              <a:rPr lang="en-US" dirty="0" err="1" smtClean="0"/>
              <a:t>Eboué</a:t>
            </a:r>
            <a:r>
              <a:rPr lang="en-US" dirty="0" smtClean="0"/>
              <a:t> airport in French Guiana on 23 August 2013. The DSA arrived five days later.</a:t>
            </a:r>
          </a:p>
          <a:p>
            <a:r>
              <a:rPr lang="en-US" dirty="0" smtClean="0"/>
              <a:t>Prior to transport, the multi-layer insulation (MLI) of the DSA had been removed for inspection and storage. Once in </a:t>
            </a:r>
            <a:r>
              <a:rPr lang="en-US" dirty="0" err="1" smtClean="0"/>
              <a:t>Kourou</a:t>
            </a:r>
            <a:r>
              <a:rPr lang="en-US" dirty="0" smtClean="0"/>
              <a:t>, the DSA had to be ‘reconstructed’ by installing the MLI and solar panels on the framework, and tested.</a:t>
            </a:r>
          </a:p>
          <a:p>
            <a:r>
              <a:rPr lang="en-US" dirty="0" smtClean="0"/>
              <a:t>The DSA is stowed (folded against the spacecraft body) for launch and is deployed an hour later. Part of the testing at </a:t>
            </a:r>
            <a:r>
              <a:rPr lang="en-US" dirty="0" err="1" smtClean="0"/>
              <a:t>Kourou</a:t>
            </a:r>
            <a:r>
              <a:rPr lang="en-US" dirty="0" smtClean="0"/>
              <a:t> involved checking the deployment mechanisms. To partly simulate the conditions under which the deployment would take place, and to protect the DSA, the tests were carried out with a gravity compensation system. This system involves hanging each frame from a cable guided through pulleys along metallic beams to a system of counterweights placed around the spacecraft.</a:t>
            </a:r>
          </a:p>
          <a:p>
            <a:r>
              <a:rPr lang="en-US" dirty="0" smtClean="0"/>
              <a:t>The DSA was successfully tested on 10 October 2013. (See the time lapse sequence of the tests here.)</a:t>
            </a:r>
          </a:p>
          <a:p>
            <a:r>
              <a:rPr lang="en-US" dirty="0" smtClean="0"/>
              <a:t>The Prime Contractor for Gaia is </a:t>
            </a:r>
            <a:r>
              <a:rPr lang="en-US" dirty="0" err="1" smtClean="0"/>
              <a:t>Astrium</a:t>
            </a:r>
            <a:r>
              <a:rPr lang="en-US" dirty="0" smtClean="0"/>
              <a:t> SAS, based in Toulouse, France. SENER (Spain) is responsible for the development and manufacture of the Deployable Sunshield Assembly. The thermal blankets are provided by RUAG Aerospace Austria and the carbon </a:t>
            </a:r>
            <a:r>
              <a:rPr lang="en-US" dirty="0" err="1" smtClean="0"/>
              <a:t>fibre</a:t>
            </a:r>
            <a:r>
              <a:rPr lang="en-US" dirty="0" smtClean="0"/>
              <a:t> frames come from RUAG Aerospace Switzerland.</a:t>
            </a:r>
          </a:p>
          <a:p>
            <a:endParaRPr lang="en-US" dirty="0"/>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51</a:t>
            </a:fld>
            <a:endParaRPr lang="en-US" dirty="0"/>
          </a:p>
        </p:txBody>
      </p:sp>
    </p:spTree>
    <p:extLst>
      <p:ext uri="{BB962C8B-B14F-4D97-AF65-F5344CB8AC3E}">
        <p14:creationId xmlns:p14="http://schemas.microsoft.com/office/powerpoint/2010/main" val="37755829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 will thus try in this first lecture to focus on: </a:t>
            </a:r>
          </a:p>
          <a:p>
            <a:pPr marL="228600" indent="-228600">
              <a:buAutoNum type="arabicPeriod"/>
            </a:pPr>
            <a:r>
              <a:rPr lang="en-US" baseline="0" dirty="0" smtClean="0"/>
              <a:t>Why do we go to space? That is what are the main and most frequent reasons to perform space borne measurements,</a:t>
            </a:r>
          </a:p>
          <a:p>
            <a:pPr marL="228600" indent="-228600">
              <a:buAutoNum type="arabicPeriod"/>
            </a:pPr>
            <a:r>
              <a:rPr lang="en-US" baseline="0" dirty="0" smtClean="0"/>
              <a:t>What are the specifics of building instruments for space?</a:t>
            </a:r>
          </a:p>
          <a:p>
            <a:pPr marL="228600" indent="-228600">
              <a:buAutoNum type="arabicPeriod"/>
            </a:pPr>
            <a:r>
              <a:rPr lang="en-US" baseline="0" dirty="0" smtClean="0"/>
              <a:t>And I’ll finish by giving a more detailed example of one particular mission and instrument</a:t>
            </a:r>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2</a:t>
            </a:fld>
            <a:endParaRPr lang="en-US" dirty="0"/>
          </a:p>
        </p:txBody>
      </p:sp>
    </p:spTree>
    <p:extLst>
      <p:ext uri="{BB962C8B-B14F-4D97-AF65-F5344CB8AC3E}">
        <p14:creationId xmlns:p14="http://schemas.microsoft.com/office/powerpoint/2010/main" val="1594322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answer is very often application specific:</a:t>
            </a:r>
          </a:p>
          <a:p>
            <a:pPr>
              <a:buFontTx/>
              <a:buChar char="-"/>
            </a:pPr>
            <a:r>
              <a:rPr lang="en-US" dirty="0" smtClean="0"/>
              <a:t>For earth observation, it offers a unique vantage point</a:t>
            </a:r>
          </a:p>
          <a:p>
            <a:pPr>
              <a:buFontTx/>
              <a:buChar char="-"/>
            </a:pPr>
            <a:r>
              <a:rPr lang="en-US" dirty="0" smtClean="0"/>
              <a:t>For astronomy, it enables observation free of the atmosphere (absorption and turbulence) across the entire EM spectrum</a:t>
            </a:r>
          </a:p>
          <a:p>
            <a:pPr>
              <a:buFontTx/>
              <a:buChar char="-"/>
            </a:pPr>
            <a:r>
              <a:rPr lang="en-US" dirty="0" smtClean="0"/>
              <a:t>For fundamental physics experiments, it provides a very stable environment</a:t>
            </a:r>
          </a:p>
          <a:p>
            <a:pPr>
              <a:buFontTx/>
              <a:buChar char="-"/>
            </a:pPr>
            <a:r>
              <a:rPr lang="en-US" dirty="0" smtClean="0"/>
              <a:t>For space exploration, it’s the only way to obtain close-up or in situ measurements</a:t>
            </a:r>
          </a:p>
          <a:p>
            <a:endParaRPr lang="en-US" dirty="0"/>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3</a:t>
            </a:fld>
            <a:endParaRPr lang="en-US" dirty="0"/>
          </a:p>
        </p:txBody>
      </p:sp>
    </p:spTree>
    <p:extLst>
      <p:ext uri="{BB962C8B-B14F-4D97-AF65-F5344CB8AC3E}">
        <p14:creationId xmlns:p14="http://schemas.microsoft.com/office/powerpoint/2010/main" val="32478734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4</a:t>
            </a:fld>
            <a:endParaRPr lang="en-US" dirty="0"/>
          </a:p>
        </p:txBody>
      </p:sp>
    </p:spTree>
    <p:extLst>
      <p:ext uri="{BB962C8B-B14F-4D97-AF65-F5344CB8AC3E}">
        <p14:creationId xmlns:p14="http://schemas.microsoft.com/office/powerpoint/2010/main" val="1750262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Calibri" charset="0"/>
              <a:ea typeface="MS PGothic" charset="0"/>
            </a:endParaRPr>
          </a:p>
        </p:txBody>
      </p:sp>
      <p:sp>
        <p:nvSpPr>
          <p:cNvPr id="2150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62013" eaLnBrk="0" hangingPunct="0">
              <a:defRPr sz="2400">
                <a:solidFill>
                  <a:schemeClr val="tx1"/>
                </a:solidFill>
                <a:latin typeface="Verdana" charset="0"/>
                <a:ea typeface="MS PGothic" charset="0"/>
                <a:cs typeface="MS PGothic" charset="0"/>
              </a:defRPr>
            </a:lvl1pPr>
            <a:lvl2pPr marL="742950" indent="-285750" defTabSz="862013" eaLnBrk="0" hangingPunct="0">
              <a:defRPr sz="2400">
                <a:solidFill>
                  <a:schemeClr val="tx1"/>
                </a:solidFill>
                <a:latin typeface="Verdana" charset="0"/>
                <a:ea typeface="MS PGothic" charset="0"/>
                <a:cs typeface="MS PGothic" charset="0"/>
              </a:defRPr>
            </a:lvl2pPr>
            <a:lvl3pPr marL="1143000" indent="-228600" defTabSz="862013" eaLnBrk="0" hangingPunct="0">
              <a:defRPr sz="2400">
                <a:solidFill>
                  <a:schemeClr val="tx1"/>
                </a:solidFill>
                <a:latin typeface="Verdana" charset="0"/>
                <a:ea typeface="MS PGothic" charset="0"/>
                <a:cs typeface="MS PGothic" charset="0"/>
              </a:defRPr>
            </a:lvl3pPr>
            <a:lvl4pPr marL="1600200" indent="-228600" defTabSz="862013" eaLnBrk="0" hangingPunct="0">
              <a:defRPr sz="2400">
                <a:solidFill>
                  <a:schemeClr val="tx1"/>
                </a:solidFill>
                <a:latin typeface="Verdana" charset="0"/>
                <a:ea typeface="MS PGothic" charset="0"/>
                <a:cs typeface="MS PGothic" charset="0"/>
              </a:defRPr>
            </a:lvl4pPr>
            <a:lvl5pPr marL="2057400" indent="-228600" defTabSz="862013" eaLnBrk="0" hangingPunct="0">
              <a:defRPr sz="2400">
                <a:solidFill>
                  <a:schemeClr val="tx1"/>
                </a:solidFill>
                <a:latin typeface="Verdana" charset="0"/>
                <a:ea typeface="MS PGothic" charset="0"/>
                <a:cs typeface="MS PGothic" charset="0"/>
              </a:defRPr>
            </a:lvl5pPr>
            <a:lvl6pPr marL="2514600" indent="-228600" defTabSz="862013"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defTabSz="862013"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defTabSz="862013"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defTabSz="862013"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fld id="{B34777CA-B6E6-1340-BED3-21ED682C934A}" type="slidenum">
              <a:rPr lang="en-US" sz="1100"/>
              <a:pPr eaLnBrk="1" hangingPunct="1"/>
              <a:t>7</a:t>
            </a:fld>
            <a:endParaRPr lang="en-US" sz="11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Mission selection</a:t>
            </a:r>
          </a:p>
          <a:p>
            <a:r>
              <a:rPr lang="en-US" dirty="0" smtClean="0"/>
              <a:t>Mission</a:t>
            </a:r>
            <a:r>
              <a:rPr lang="en-US" baseline="0" dirty="0" smtClean="0"/>
              <a:t> adoption</a:t>
            </a:r>
          </a:p>
          <a:p>
            <a:r>
              <a:rPr lang="en-US" dirty="0" smtClean="0"/>
              <a:t>Commissioning</a:t>
            </a:r>
          </a:p>
          <a:p>
            <a:endParaRPr lang="en-US" dirty="0" smtClean="0"/>
          </a:p>
          <a:p>
            <a:r>
              <a:rPr lang="en-US" dirty="0" smtClean="0"/>
              <a:t>Typical</a:t>
            </a:r>
            <a:r>
              <a:rPr lang="en-US" baseline="0" dirty="0" smtClean="0"/>
              <a:t> durations</a:t>
            </a:r>
            <a:endParaRPr lang="en-US" dirty="0"/>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26</a:t>
            </a:fld>
            <a:endParaRPr lang="en-US" dirty="0"/>
          </a:p>
        </p:txBody>
      </p:sp>
    </p:spTree>
    <p:extLst>
      <p:ext uri="{BB962C8B-B14F-4D97-AF65-F5344CB8AC3E}">
        <p14:creationId xmlns:p14="http://schemas.microsoft.com/office/powerpoint/2010/main" val="11989614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But first I’d like to introduce and illustrate this problematic through one example</a:t>
            </a:r>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31</a:t>
            </a:fld>
            <a:endParaRPr lang="en-US" dirty="0"/>
          </a:p>
        </p:txBody>
      </p:sp>
    </p:spTree>
    <p:extLst>
      <p:ext uri="{BB962C8B-B14F-4D97-AF65-F5344CB8AC3E}">
        <p14:creationId xmlns:p14="http://schemas.microsoft.com/office/powerpoint/2010/main" val="26301141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32</a:t>
            </a:fld>
            <a:endParaRPr lang="en-US" dirty="0"/>
          </a:p>
        </p:txBody>
      </p:sp>
    </p:spTree>
    <p:extLst>
      <p:ext uri="{BB962C8B-B14F-4D97-AF65-F5344CB8AC3E}">
        <p14:creationId xmlns:p14="http://schemas.microsoft.com/office/powerpoint/2010/main" val="18665129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33</a:t>
            </a:fld>
            <a:endParaRPr lang="en-US" dirty="0"/>
          </a:p>
        </p:txBody>
      </p:sp>
    </p:spTree>
    <p:extLst>
      <p:ext uri="{BB962C8B-B14F-4D97-AF65-F5344CB8AC3E}">
        <p14:creationId xmlns:p14="http://schemas.microsoft.com/office/powerpoint/2010/main" val="1866512941"/>
      </p:ext>
    </p:extLst>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image" Target="../media/image7.png"/><Relationship Id="rId20" Type="http://schemas.openxmlformats.org/officeDocument/2006/relationships/image" Target="../media/image18.png"/><Relationship Id="rId21" Type="http://schemas.openxmlformats.org/officeDocument/2006/relationships/image" Target="../media/image19.png"/><Relationship Id="rId22" Type="http://schemas.openxmlformats.org/officeDocument/2006/relationships/image" Target="../media/image20.png"/><Relationship Id="rId23" Type="http://schemas.openxmlformats.org/officeDocument/2006/relationships/image" Target="../media/image21.png"/><Relationship Id="rId24" Type="http://schemas.openxmlformats.org/officeDocument/2006/relationships/image" Target="../media/image22.png"/><Relationship Id="rId25" Type="http://schemas.openxmlformats.org/officeDocument/2006/relationships/image" Target="../media/image23.png"/><Relationship Id="rId26" Type="http://schemas.openxmlformats.org/officeDocument/2006/relationships/image" Target="../media/image24.png"/><Relationship Id="rId27" Type="http://schemas.openxmlformats.org/officeDocument/2006/relationships/image" Target="../media/image25.png"/><Relationship Id="rId28" Type="http://schemas.openxmlformats.org/officeDocument/2006/relationships/image" Target="../media/image26.png"/><Relationship Id="rId10" Type="http://schemas.openxmlformats.org/officeDocument/2006/relationships/image" Target="../media/image8.png"/><Relationship Id="rId11" Type="http://schemas.openxmlformats.org/officeDocument/2006/relationships/image" Target="../media/image9.png"/><Relationship Id="rId12" Type="http://schemas.openxmlformats.org/officeDocument/2006/relationships/image" Target="../media/image10.png"/><Relationship Id="rId13" Type="http://schemas.openxmlformats.org/officeDocument/2006/relationships/image" Target="../media/image11.png"/><Relationship Id="rId14" Type="http://schemas.openxmlformats.org/officeDocument/2006/relationships/image" Target="../media/image12.png"/><Relationship Id="rId15" Type="http://schemas.openxmlformats.org/officeDocument/2006/relationships/image" Target="../media/image13.png"/><Relationship Id="rId16" Type="http://schemas.openxmlformats.org/officeDocument/2006/relationships/image" Target="../media/image14.png"/><Relationship Id="rId17" Type="http://schemas.openxmlformats.org/officeDocument/2006/relationships/image" Target="../media/image15.png"/><Relationship Id="rId18" Type="http://schemas.openxmlformats.org/officeDocument/2006/relationships/image" Target="../media/image16.png"/><Relationship Id="rId19" Type="http://schemas.openxmlformats.org/officeDocument/2006/relationships/image" Target="../media/image17.png"/><Relationship Id="rId1" Type="http://schemas.openxmlformats.org/officeDocument/2006/relationships/slideMaster" Target="../slideMasters/slideMaster1.xml"/><Relationship Id="rId2" Type="http://schemas.openxmlformats.org/officeDocument/2006/relationships/image" Target="../media/image27.jpeg"/><Relationship Id="rId3" Type="http://schemas.openxmlformats.org/officeDocument/2006/relationships/image" Target="../media/image28.png"/><Relationship Id="rId4" Type="http://schemas.openxmlformats.org/officeDocument/2006/relationships/image" Target="../media/image29.pn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png"/><Relationship Id="rId8"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6323" name="Rectangle 2"/>
          <p:cNvSpPr>
            <a:spLocks noGrp="1" noChangeArrowheads="1"/>
          </p:cNvSpPr>
          <p:nvPr>
            <p:ph type="subTitle" idx="1"/>
          </p:nvPr>
        </p:nvSpPr>
        <p:spPr>
          <a:xfrm>
            <a:off x="614361" y="2914650"/>
            <a:ext cx="7948800" cy="421975"/>
          </a:xfrm>
        </p:spPr>
        <p:txBody>
          <a:bodyPr wrap="square">
            <a:spAutoFit/>
          </a:bodyPr>
          <a:lstStyle>
            <a:lvl1pPr marL="0" indent="0">
              <a:buFont typeface="Verdana" pitchFamily="34" charset="0"/>
              <a:buNone/>
              <a:defRPr sz="1800"/>
            </a:lvl1pPr>
          </a:lstStyle>
          <a:p>
            <a:pPr lvl="0"/>
            <a:r>
              <a:rPr lang="en-US" noProof="0" smtClean="0"/>
              <a:t>Click to edit Master subtitle style</a:t>
            </a:r>
            <a:endParaRPr lang="en-GB" noProof="0" dirty="0" smtClean="0"/>
          </a:p>
        </p:txBody>
      </p:sp>
      <p:sp>
        <p:nvSpPr>
          <p:cNvPr id="56325" name="Rectangle 6"/>
          <p:cNvSpPr>
            <a:spLocks noGrp="1" noChangeArrowheads="1"/>
          </p:cNvSpPr>
          <p:nvPr>
            <p:ph type="ctrTitle"/>
          </p:nvPr>
        </p:nvSpPr>
        <p:spPr>
          <a:xfrm>
            <a:off x="587375" y="1856096"/>
            <a:ext cx="7947025" cy="584775"/>
          </a:xfrm>
          <a:prstGeom prst="rect">
            <a:avLst/>
          </a:prstGeom>
        </p:spPr>
        <p:txBody>
          <a:bodyPr/>
          <a:lstStyle>
            <a:lvl1pPr>
              <a:defRPr sz="3200">
                <a:solidFill>
                  <a:schemeClr val="accent1"/>
                </a:solidFill>
              </a:defRPr>
            </a:lvl1pPr>
          </a:lstStyle>
          <a:p>
            <a:pPr lvl="0"/>
            <a:r>
              <a:rPr lang="en-US" noProof="0" smtClean="0"/>
              <a:t>Click to edit Master title style</a:t>
            </a:r>
            <a:endParaRPr lang="en-GB" noProof="0" dirty="0" smtClean="0"/>
          </a:p>
        </p:txBody>
      </p:sp>
      <p:sp>
        <p:nvSpPr>
          <p:cNvPr id="56347" name="Text Box 27"/>
          <p:cNvSpPr txBox="1">
            <a:spLocks noChangeArrowheads="1"/>
          </p:cNvSpPr>
          <p:nvPr userDrawn="1"/>
        </p:nvSpPr>
        <p:spPr bwMode="auto">
          <a:xfrm>
            <a:off x="631825" y="4822032"/>
            <a:ext cx="501650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800" noProof="0" dirty="0"/>
          </a:p>
        </p:txBody>
      </p:sp>
      <p:pic>
        <p:nvPicPr>
          <p:cNvPr id="8" name="Picture 7" descr="16950723446_e7d8e1bfb9_o.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5400000">
            <a:off x="2000249" y="-2000251"/>
            <a:ext cx="5143501" cy="9144001"/>
          </a:xfrm>
          <a:prstGeom prst="rect">
            <a:avLst/>
          </a:prstGeom>
        </p:spPr>
      </p:pic>
      <p:pic>
        <p:nvPicPr>
          <p:cNvPr id="9" name="Picture 8"/>
          <p:cNvPicPr>
            <a:picLocks noChangeAspect="1"/>
          </p:cNvPicPr>
          <p:nvPr userDrawn="1"/>
        </p:nvPicPr>
        <p:blipFill rotWithShape="1">
          <a:blip r:embed="rId3" cstate="screen">
            <a:extLst>
              <a:ext uri="{28A0092B-C50C-407E-A947-70E740481C1C}">
                <a14:useLocalDpi xmlns:a14="http://schemas.microsoft.com/office/drawing/2010/main"/>
              </a:ext>
            </a:extLst>
          </a:blip>
          <a:srcRect t="-3"/>
          <a:stretch/>
        </p:blipFill>
        <p:spPr>
          <a:xfrm>
            <a:off x="7787917" y="156199"/>
            <a:ext cx="1210456" cy="468000"/>
          </a:xfrm>
          <a:prstGeom prst="rect">
            <a:avLst/>
          </a:prstGeom>
        </p:spPr>
      </p:pic>
      <p:sp>
        <p:nvSpPr>
          <p:cNvPr id="10" name="Text Box 58"/>
          <p:cNvSpPr txBox="1">
            <a:spLocks noChangeArrowheads="1"/>
          </p:cNvSpPr>
          <p:nvPr userDrawn="1"/>
        </p:nvSpPr>
        <p:spPr bwMode="auto">
          <a:xfrm>
            <a:off x="162824" y="4571668"/>
            <a:ext cx="50165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anchor="b">
            <a:spAutoFit/>
          </a:bodyPr>
          <a:lstStyle/>
          <a:p>
            <a:pPr algn="l">
              <a:spcBef>
                <a:spcPct val="50000"/>
              </a:spcBef>
            </a:pPr>
            <a:r>
              <a:rPr lang="en-US" sz="800" noProof="0" smtClean="0">
                <a:solidFill>
                  <a:schemeClr val="bg1">
                    <a:lumMod val="85000"/>
                  </a:schemeClr>
                </a:solidFill>
              </a:rPr>
              <a:t>ESA UNCLASSIFIED - For Official Use</a:t>
            </a:r>
            <a:endParaRPr lang="en-GB" sz="800" noProof="0" dirty="0">
              <a:solidFill>
                <a:schemeClr val="bg1">
                  <a:lumMod val="85000"/>
                </a:schemeClr>
              </a:solidFill>
            </a:endParaRPr>
          </a:p>
        </p:txBody>
      </p:sp>
      <p:pic>
        <p:nvPicPr>
          <p:cNvPr id="35" name="Picture 34"/>
          <p:cNvPicPr>
            <a:picLocks noChangeAspect="1"/>
          </p:cNvPicPr>
          <p:nvPr userDrawn="1"/>
        </p:nvPicPr>
        <p:blipFill rotWithShape="1">
          <a:blip r:embed="rId4" cstate="screen">
            <a:extLst>
              <a:ext uri="{28A0092B-C50C-407E-A947-70E740481C1C}">
                <a14:useLocalDpi xmlns:a14="http://schemas.microsoft.com/office/drawing/2010/main"/>
              </a:ext>
            </a:extLst>
          </a:blip>
          <a:srcRect b="-31434"/>
          <a:stretch/>
        </p:blipFill>
        <p:spPr>
          <a:xfrm>
            <a:off x="7789119" y="4899420"/>
            <a:ext cx="1196912" cy="144000"/>
          </a:xfrm>
          <a:prstGeom prst="rect">
            <a:avLst/>
          </a:prstGeom>
        </p:spPr>
      </p:pic>
      <p:cxnSp>
        <p:nvCxnSpPr>
          <p:cNvPr id="36" name="Straight Connector 35"/>
          <p:cNvCxnSpPr/>
          <p:nvPr userDrawn="1"/>
        </p:nvCxnSpPr>
        <p:spPr>
          <a:xfrm>
            <a:off x="165932" y="4789188"/>
            <a:ext cx="8824779" cy="0"/>
          </a:xfrm>
          <a:prstGeom prst="line">
            <a:avLst/>
          </a:prstGeom>
          <a:ln w="6350"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grpSp>
        <p:nvGrpSpPr>
          <p:cNvPr id="37" name="Group 36"/>
          <p:cNvGrpSpPr/>
          <p:nvPr userDrawn="1"/>
        </p:nvGrpSpPr>
        <p:grpSpPr>
          <a:xfrm>
            <a:off x="172269" y="4908007"/>
            <a:ext cx="6826666" cy="111519"/>
            <a:chOff x="172269" y="6621494"/>
            <a:chExt cx="6826666" cy="111519"/>
          </a:xfrm>
        </p:grpSpPr>
        <p:pic>
          <p:nvPicPr>
            <p:cNvPr id="38" name="Picture 37" descr="at.png"/>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2269" y="6624669"/>
              <a:ext cx="163906" cy="108344"/>
            </a:xfrm>
            <a:prstGeom prst="rect">
              <a:avLst/>
            </a:prstGeom>
            <a:ln>
              <a:noFill/>
            </a:ln>
          </p:spPr>
        </p:pic>
        <p:pic>
          <p:nvPicPr>
            <p:cNvPr id="39" name="Picture 38" descr="be.png"/>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450797" y="6624669"/>
              <a:ext cx="163906" cy="108344"/>
            </a:xfrm>
            <a:prstGeom prst="rect">
              <a:avLst/>
            </a:prstGeom>
            <a:ln>
              <a:noFill/>
            </a:ln>
          </p:spPr>
        </p:pic>
        <p:pic>
          <p:nvPicPr>
            <p:cNvPr id="40" name="Picture 39" descr="ca.png"/>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6835029" y="6621494"/>
              <a:ext cx="163906" cy="108344"/>
            </a:xfrm>
            <a:prstGeom prst="rect">
              <a:avLst/>
            </a:prstGeom>
            <a:ln>
              <a:noFill/>
            </a:ln>
          </p:spPr>
        </p:pic>
        <p:pic>
          <p:nvPicPr>
            <p:cNvPr id="41" name="Picture 40" descr="ch.png"/>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5755667" y="6624669"/>
              <a:ext cx="163906" cy="108344"/>
            </a:xfrm>
            <a:prstGeom prst="rect">
              <a:avLst/>
            </a:prstGeom>
            <a:ln>
              <a:noFill/>
            </a:ln>
          </p:spPr>
        </p:pic>
        <p:pic>
          <p:nvPicPr>
            <p:cNvPr id="42" name="Picture 41" descr="cz.png"/>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731531" y="6624669"/>
              <a:ext cx="163906" cy="108344"/>
            </a:xfrm>
            <a:prstGeom prst="rect">
              <a:avLst/>
            </a:prstGeom>
            <a:ln>
              <a:noFill/>
            </a:ln>
          </p:spPr>
        </p:pic>
        <p:pic>
          <p:nvPicPr>
            <p:cNvPr id="43" name="Picture 42" descr="de.png"/>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130472" y="6624669"/>
              <a:ext cx="163906" cy="108344"/>
            </a:xfrm>
            <a:prstGeom prst="rect">
              <a:avLst/>
            </a:prstGeom>
            <a:ln>
              <a:noFill/>
            </a:ln>
          </p:spPr>
        </p:pic>
        <p:pic>
          <p:nvPicPr>
            <p:cNvPr id="44" name="Picture 43" descr="dk.png"/>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1009766" y="6624669"/>
              <a:ext cx="163906" cy="108344"/>
            </a:xfrm>
            <a:prstGeom prst="rect">
              <a:avLst/>
            </a:prstGeom>
            <a:ln>
              <a:noFill/>
            </a:ln>
          </p:spPr>
        </p:pic>
        <p:pic>
          <p:nvPicPr>
            <p:cNvPr id="45" name="Picture 44" descr="ee.png"/>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1288298" y="6624669"/>
              <a:ext cx="163906" cy="108344"/>
            </a:xfrm>
            <a:prstGeom prst="rect">
              <a:avLst/>
            </a:prstGeom>
            <a:ln>
              <a:noFill/>
            </a:ln>
          </p:spPr>
        </p:pic>
        <p:pic>
          <p:nvPicPr>
            <p:cNvPr id="46" name="Picture 45" descr="es.png"/>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5197147" y="6624669"/>
              <a:ext cx="163906" cy="108344"/>
            </a:xfrm>
            <a:prstGeom prst="rect">
              <a:avLst/>
            </a:prstGeom>
            <a:ln>
              <a:noFill/>
            </a:ln>
          </p:spPr>
        </p:pic>
        <p:pic>
          <p:nvPicPr>
            <p:cNvPr id="47" name="Picture 46" descr="fi.png"/>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571956" y="6624669"/>
              <a:ext cx="163906" cy="108344"/>
            </a:xfrm>
            <a:prstGeom prst="rect">
              <a:avLst/>
            </a:prstGeom>
            <a:ln>
              <a:noFill/>
            </a:ln>
          </p:spPr>
        </p:pic>
        <p:pic>
          <p:nvPicPr>
            <p:cNvPr id="48" name="Picture 47" descr="fr.png"/>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1849315" y="6624669"/>
              <a:ext cx="163906" cy="108344"/>
            </a:xfrm>
            <a:prstGeom prst="rect">
              <a:avLst/>
            </a:prstGeom>
            <a:ln>
              <a:noFill/>
            </a:ln>
          </p:spPr>
        </p:pic>
        <p:pic>
          <p:nvPicPr>
            <p:cNvPr id="49" name="Picture 48" descr="gr.png"/>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2407833" y="6624669"/>
              <a:ext cx="163906" cy="108344"/>
            </a:xfrm>
            <a:prstGeom prst="rect">
              <a:avLst/>
            </a:prstGeom>
            <a:ln>
              <a:noFill/>
            </a:ln>
          </p:spPr>
        </p:pic>
        <p:pic>
          <p:nvPicPr>
            <p:cNvPr id="50" name="Picture 49" descr="hu.png"/>
            <p:cNvPicPr>
              <a:picLocks noChangeAspect="1"/>
            </p:cNvPicPr>
            <p:nvPr userDrawn="1"/>
          </p:nvPicPr>
          <p:blipFill>
            <a:blip r:embed="rId17" cstate="screen">
              <a:extLst>
                <a:ext uri="{28A0092B-C50C-407E-A947-70E740481C1C}">
                  <a14:useLocalDpi xmlns:a14="http://schemas.microsoft.com/office/drawing/2010/main"/>
                </a:ext>
              </a:extLst>
            </a:blip>
            <a:stretch>
              <a:fillRect/>
            </a:stretch>
          </p:blipFill>
          <p:spPr>
            <a:xfrm>
              <a:off x="2685195" y="6624669"/>
              <a:ext cx="163906" cy="108344"/>
            </a:xfrm>
            <a:prstGeom prst="rect">
              <a:avLst/>
            </a:prstGeom>
            <a:ln>
              <a:noFill/>
            </a:ln>
          </p:spPr>
        </p:pic>
        <p:pic>
          <p:nvPicPr>
            <p:cNvPr id="51" name="Picture 50" descr="ie.png"/>
            <p:cNvPicPr>
              <a:picLocks noChangeAspect="1"/>
            </p:cNvPicPr>
            <p:nvPr userDrawn="1"/>
          </p:nvPicPr>
          <p:blipFill>
            <a:blip r:embed="rId18" cstate="screen">
              <a:extLst>
                <a:ext uri="{28A0092B-C50C-407E-A947-70E740481C1C}">
                  <a14:useLocalDpi xmlns:a14="http://schemas.microsoft.com/office/drawing/2010/main"/>
                </a:ext>
              </a:extLst>
            </a:blip>
            <a:stretch>
              <a:fillRect/>
            </a:stretch>
          </p:blipFill>
          <p:spPr>
            <a:xfrm>
              <a:off x="2962555" y="6624669"/>
              <a:ext cx="163906" cy="108344"/>
            </a:xfrm>
            <a:prstGeom prst="rect">
              <a:avLst/>
            </a:prstGeom>
            <a:ln>
              <a:noFill/>
            </a:ln>
          </p:spPr>
        </p:pic>
        <p:pic>
          <p:nvPicPr>
            <p:cNvPr id="52" name="Picture 51" descr="it.png"/>
            <p:cNvPicPr>
              <a:picLocks noChangeAspect="1"/>
            </p:cNvPicPr>
            <p:nvPr userDrawn="1"/>
          </p:nvPicPr>
          <p:blipFill>
            <a:blip r:embed="rId19" cstate="screen">
              <a:extLst>
                <a:ext uri="{28A0092B-C50C-407E-A947-70E740481C1C}">
                  <a14:useLocalDpi xmlns:a14="http://schemas.microsoft.com/office/drawing/2010/main"/>
                </a:ext>
              </a:extLst>
            </a:blip>
            <a:stretch>
              <a:fillRect/>
            </a:stretch>
          </p:blipFill>
          <p:spPr>
            <a:xfrm>
              <a:off x="3239913" y="6624669"/>
              <a:ext cx="163906" cy="108344"/>
            </a:xfrm>
            <a:prstGeom prst="rect">
              <a:avLst/>
            </a:prstGeom>
            <a:ln>
              <a:noFill/>
            </a:ln>
          </p:spPr>
        </p:pic>
        <p:pic>
          <p:nvPicPr>
            <p:cNvPr id="53" name="Picture 52" descr="lu.png"/>
            <p:cNvPicPr>
              <a:picLocks noChangeAspect="1"/>
            </p:cNvPicPr>
            <p:nvPr userDrawn="1"/>
          </p:nvPicPr>
          <p:blipFill>
            <a:blip r:embed="rId20" cstate="screen">
              <a:extLst>
                <a:ext uri="{28A0092B-C50C-407E-A947-70E740481C1C}">
                  <a14:useLocalDpi xmlns:a14="http://schemas.microsoft.com/office/drawing/2010/main"/>
                </a:ext>
              </a:extLst>
            </a:blip>
            <a:stretch>
              <a:fillRect/>
            </a:stretch>
          </p:blipFill>
          <p:spPr>
            <a:xfrm>
              <a:off x="3518472" y="6624669"/>
              <a:ext cx="163906" cy="108344"/>
            </a:xfrm>
            <a:prstGeom prst="rect">
              <a:avLst/>
            </a:prstGeom>
            <a:ln>
              <a:noFill/>
            </a:ln>
          </p:spPr>
        </p:pic>
        <p:pic>
          <p:nvPicPr>
            <p:cNvPr id="54" name="Picture 53" descr="nl.png"/>
            <p:cNvPicPr>
              <a:picLocks noChangeAspect="1"/>
            </p:cNvPicPr>
            <p:nvPr userDrawn="1"/>
          </p:nvPicPr>
          <p:blipFill>
            <a:blip r:embed="rId21" cstate="screen">
              <a:extLst>
                <a:ext uri="{28A0092B-C50C-407E-A947-70E740481C1C}">
                  <a14:useLocalDpi xmlns:a14="http://schemas.microsoft.com/office/drawing/2010/main"/>
                </a:ext>
              </a:extLst>
            </a:blip>
            <a:stretch>
              <a:fillRect/>
            </a:stretch>
          </p:blipFill>
          <p:spPr>
            <a:xfrm>
              <a:off x="3799629" y="6624669"/>
              <a:ext cx="163906" cy="108344"/>
            </a:xfrm>
            <a:prstGeom prst="rect">
              <a:avLst/>
            </a:prstGeom>
            <a:ln>
              <a:noFill/>
            </a:ln>
          </p:spPr>
        </p:pic>
        <p:pic>
          <p:nvPicPr>
            <p:cNvPr id="55" name="Picture 54" descr="no.png"/>
            <p:cNvPicPr>
              <a:picLocks noChangeAspect="1"/>
            </p:cNvPicPr>
            <p:nvPr userDrawn="1"/>
          </p:nvPicPr>
          <p:blipFill>
            <a:blip r:embed="rId22" cstate="screen">
              <a:extLst>
                <a:ext uri="{28A0092B-C50C-407E-A947-70E740481C1C}">
                  <a14:useLocalDpi xmlns:a14="http://schemas.microsoft.com/office/drawing/2010/main"/>
                </a:ext>
              </a:extLst>
            </a:blip>
            <a:stretch>
              <a:fillRect/>
            </a:stretch>
          </p:blipFill>
          <p:spPr>
            <a:xfrm>
              <a:off x="4083387" y="6624669"/>
              <a:ext cx="163906" cy="108344"/>
            </a:xfrm>
            <a:prstGeom prst="rect">
              <a:avLst/>
            </a:prstGeom>
            <a:ln>
              <a:noFill/>
            </a:ln>
          </p:spPr>
        </p:pic>
        <p:pic>
          <p:nvPicPr>
            <p:cNvPr id="56" name="Picture 55" descr="pl.png"/>
            <p:cNvPicPr>
              <a:picLocks noChangeAspect="1"/>
            </p:cNvPicPr>
            <p:nvPr userDrawn="1"/>
          </p:nvPicPr>
          <p:blipFill>
            <a:blip r:embed="rId23" cstate="screen">
              <a:extLst>
                <a:ext uri="{28A0092B-C50C-407E-A947-70E740481C1C}">
                  <a14:useLocalDpi xmlns:a14="http://schemas.microsoft.com/office/drawing/2010/main"/>
                </a:ext>
              </a:extLst>
            </a:blip>
            <a:stretch>
              <a:fillRect/>
            </a:stretch>
          </p:blipFill>
          <p:spPr>
            <a:xfrm>
              <a:off x="4359447" y="6624669"/>
              <a:ext cx="163906" cy="108344"/>
            </a:xfrm>
            <a:prstGeom prst="rect">
              <a:avLst/>
            </a:prstGeom>
            <a:ln>
              <a:noFill/>
            </a:ln>
          </p:spPr>
        </p:pic>
        <p:pic>
          <p:nvPicPr>
            <p:cNvPr id="57" name="Picture 56" descr="pt.png"/>
            <p:cNvPicPr>
              <a:picLocks noChangeAspect="1"/>
            </p:cNvPicPr>
            <p:nvPr userDrawn="1"/>
          </p:nvPicPr>
          <p:blipFill>
            <a:blip r:embed="rId24" cstate="screen">
              <a:extLst>
                <a:ext uri="{28A0092B-C50C-407E-A947-70E740481C1C}">
                  <a14:useLocalDpi xmlns:a14="http://schemas.microsoft.com/office/drawing/2010/main"/>
                </a:ext>
              </a:extLst>
            </a:blip>
            <a:stretch>
              <a:fillRect/>
            </a:stretch>
          </p:blipFill>
          <p:spPr>
            <a:xfrm>
              <a:off x="4639303" y="6624669"/>
              <a:ext cx="163906" cy="108344"/>
            </a:xfrm>
            <a:prstGeom prst="rect">
              <a:avLst/>
            </a:prstGeom>
            <a:ln>
              <a:noFill/>
            </a:ln>
          </p:spPr>
        </p:pic>
        <p:pic>
          <p:nvPicPr>
            <p:cNvPr id="58" name="Picture 57" descr="ro.png"/>
            <p:cNvPicPr>
              <a:picLocks noChangeAspect="1"/>
            </p:cNvPicPr>
            <p:nvPr userDrawn="1"/>
          </p:nvPicPr>
          <p:blipFill>
            <a:blip r:embed="rId25" cstate="screen">
              <a:extLst>
                <a:ext uri="{28A0092B-C50C-407E-A947-70E740481C1C}">
                  <a14:useLocalDpi xmlns:a14="http://schemas.microsoft.com/office/drawing/2010/main"/>
                </a:ext>
              </a:extLst>
            </a:blip>
            <a:stretch>
              <a:fillRect/>
            </a:stretch>
          </p:blipFill>
          <p:spPr>
            <a:xfrm>
              <a:off x="4920460" y="6624669"/>
              <a:ext cx="163906" cy="108344"/>
            </a:xfrm>
            <a:prstGeom prst="rect">
              <a:avLst/>
            </a:prstGeom>
            <a:ln>
              <a:noFill/>
            </a:ln>
          </p:spPr>
        </p:pic>
        <p:pic>
          <p:nvPicPr>
            <p:cNvPr id="59" name="Picture 58" descr="se.png"/>
            <p:cNvPicPr>
              <a:picLocks noChangeAspect="1"/>
            </p:cNvPicPr>
            <p:nvPr userDrawn="1"/>
          </p:nvPicPr>
          <p:blipFill>
            <a:blip r:embed="rId26" cstate="screen">
              <a:extLst>
                <a:ext uri="{28A0092B-C50C-407E-A947-70E740481C1C}">
                  <a14:useLocalDpi xmlns:a14="http://schemas.microsoft.com/office/drawing/2010/main"/>
                </a:ext>
              </a:extLst>
            </a:blip>
            <a:stretch>
              <a:fillRect/>
            </a:stretch>
          </p:blipFill>
          <p:spPr>
            <a:xfrm>
              <a:off x="5475801" y="6624669"/>
              <a:ext cx="163906" cy="108344"/>
            </a:xfrm>
            <a:prstGeom prst="rect">
              <a:avLst/>
            </a:prstGeom>
            <a:ln>
              <a:noFill/>
            </a:ln>
          </p:spPr>
        </p:pic>
        <p:pic>
          <p:nvPicPr>
            <p:cNvPr id="60" name="Picture 59" descr="uk.png"/>
            <p:cNvPicPr>
              <a:picLocks noChangeAspect="1"/>
            </p:cNvPicPr>
            <p:nvPr userDrawn="1"/>
          </p:nvPicPr>
          <p:blipFill>
            <a:blip r:embed="rId27" cstate="screen">
              <a:extLst>
                <a:ext uri="{28A0092B-C50C-407E-A947-70E740481C1C}">
                  <a14:useLocalDpi xmlns:a14="http://schemas.microsoft.com/office/drawing/2010/main"/>
                </a:ext>
              </a:extLst>
            </a:blip>
            <a:stretch>
              <a:fillRect/>
            </a:stretch>
          </p:blipFill>
          <p:spPr>
            <a:xfrm>
              <a:off x="6030535" y="6624669"/>
              <a:ext cx="163906" cy="108344"/>
            </a:xfrm>
            <a:prstGeom prst="rect">
              <a:avLst/>
            </a:prstGeom>
            <a:ln>
              <a:noFill/>
            </a:ln>
          </p:spPr>
        </p:pic>
        <p:pic>
          <p:nvPicPr>
            <p:cNvPr id="61" name="Picture 60" descr="si.png"/>
            <p:cNvPicPr>
              <a:picLocks noChangeAspect="1"/>
            </p:cNvPicPr>
            <p:nvPr userDrawn="1"/>
          </p:nvPicPr>
          <p:blipFill>
            <a:blip r:embed="rId28" cstate="screen">
              <a:extLst>
                <a:ext uri="{28A0092B-C50C-407E-A947-70E740481C1C}">
                  <a14:useLocalDpi xmlns:a14="http://schemas.microsoft.com/office/drawing/2010/main"/>
                </a:ext>
              </a:extLst>
            </a:blip>
            <a:stretch>
              <a:fillRect/>
            </a:stretch>
          </p:blipFill>
          <p:spPr>
            <a:xfrm>
              <a:off x="6435327" y="6623401"/>
              <a:ext cx="163385" cy="108000"/>
            </a:xfrm>
            <a:prstGeom prst="rect">
              <a:avLst/>
            </a:prstGeom>
          </p:spPr>
        </p:pic>
      </p:grpSp>
    </p:spTree>
  </p:cSld>
  <p:clrMapOvr>
    <a:masterClrMapping/>
  </p:clrMapOvr>
  <p:timing>
    <p:tnLst>
      <p:par>
        <p:cTn xmlns:p14="http://schemas.microsoft.com/office/powerpoint/2010/main" id="1" dur="indefinite" restart="never" nodeType="tmRoot"/>
      </p:par>
    </p:tnLst>
  </p:timing>
  <p:hf sldNum="0"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02000" y="3724872"/>
            <a:ext cx="5932800" cy="307777"/>
          </a:xfrm>
        </p:spPr>
        <p:txBody>
          <a:bodyPr anchor="b"/>
          <a:lstStyle>
            <a:lvl1pPr algn="l">
              <a:defRPr sz="1400" b="1"/>
            </a:lvl1pPr>
          </a:lstStyle>
          <a:p>
            <a:r>
              <a:rPr lang="en-US" noProof="0" smtClean="0"/>
              <a:t>Click to edit Master title style</a:t>
            </a:r>
            <a:endParaRPr lang="en-GB" noProof="0"/>
          </a:p>
        </p:txBody>
      </p:sp>
      <p:sp>
        <p:nvSpPr>
          <p:cNvPr id="3" name="Picture Placeholder 2"/>
          <p:cNvSpPr>
            <a:spLocks noGrp="1"/>
          </p:cNvSpPr>
          <p:nvPr>
            <p:ph type="pic" idx="1"/>
          </p:nvPr>
        </p:nvSpPr>
        <p:spPr>
          <a:xfrm>
            <a:off x="1601787" y="1250156"/>
            <a:ext cx="5932488" cy="2543176"/>
          </a:xfrm>
        </p:spPr>
        <p:txBody>
          <a:bodyPr/>
          <a:lstStyle>
            <a:lvl1pPr marL="0" indent="0">
              <a:buNone/>
              <a:defRPr sz="1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GB" dirty="0"/>
          </a:p>
        </p:txBody>
      </p:sp>
      <p:sp>
        <p:nvSpPr>
          <p:cNvPr id="4" name="Text Placeholder 3"/>
          <p:cNvSpPr>
            <a:spLocks noGrp="1"/>
          </p:cNvSpPr>
          <p:nvPr>
            <p:ph type="body" sz="half" idx="2"/>
          </p:nvPr>
        </p:nvSpPr>
        <p:spPr>
          <a:xfrm>
            <a:off x="1602000" y="4029076"/>
            <a:ext cx="5932800" cy="46434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smtClean="0"/>
              <a:t>Click to edit Master text styles</a:t>
            </a:r>
          </a:p>
        </p:txBody>
      </p:sp>
    </p:spTree>
    <p:extLst>
      <p:ext uri="{BB962C8B-B14F-4D97-AF65-F5344CB8AC3E}">
        <p14:creationId xmlns:p14="http://schemas.microsoft.com/office/powerpoint/2010/main" val="22315011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p:txBody>
          <a:bodyPr/>
          <a:lstStyle>
            <a:lvl1pPr marL="0">
              <a:defRPr baseline="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noProof="0" dirty="0" smtClean="0"/>
          </a:p>
        </p:txBody>
      </p:sp>
    </p:spTree>
    <p:extLst>
      <p:ext uri="{BB962C8B-B14F-4D97-AF65-F5344CB8AC3E}">
        <p14:creationId xmlns:p14="http://schemas.microsoft.com/office/powerpoint/2010/main" val="2118801956"/>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p:txBody>
          <a:bodyPr/>
          <a:lstStyle>
            <a:lvl1pPr marL="0">
              <a:defRPr baseline="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noProof="0" dirty="0" smtClean="0"/>
          </a:p>
        </p:txBody>
      </p:sp>
    </p:spTree>
    <p:extLst>
      <p:ext uri="{BB962C8B-B14F-4D97-AF65-F5344CB8AC3E}">
        <p14:creationId xmlns:p14="http://schemas.microsoft.com/office/powerpoint/2010/main" val="3884226099"/>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2000" y="2472362"/>
            <a:ext cx="7789050" cy="1323439"/>
          </a:xfrm>
        </p:spPr>
        <p:txBody>
          <a:bodyPr anchor="t"/>
          <a:lstStyle>
            <a:lvl1pPr algn="l">
              <a:defRPr sz="4000" b="0" cap="all">
                <a:solidFill>
                  <a:srgbClr val="0098DB"/>
                </a:solidFill>
              </a:defRPr>
            </a:lvl1pPr>
          </a:lstStyle>
          <a:p>
            <a:r>
              <a:rPr lang="en-US" noProof="0" smtClean="0"/>
              <a:t>Click to edit Master title style</a:t>
            </a:r>
            <a:endParaRPr lang="en-GB" noProof="0" dirty="0"/>
          </a:p>
        </p:txBody>
      </p:sp>
      <p:sp>
        <p:nvSpPr>
          <p:cNvPr id="3" name="Text Placeholder 2"/>
          <p:cNvSpPr>
            <a:spLocks noGrp="1"/>
          </p:cNvSpPr>
          <p:nvPr>
            <p:ph type="body" idx="1"/>
          </p:nvPr>
        </p:nvSpPr>
        <p:spPr>
          <a:xfrm>
            <a:off x="612000" y="1347221"/>
            <a:ext cx="778905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noProof="0" smtClean="0"/>
              <a:t>Click to edit Master text styles</a:t>
            </a:r>
          </a:p>
        </p:txBody>
      </p:sp>
    </p:spTree>
    <p:extLst>
      <p:ext uri="{BB962C8B-B14F-4D97-AF65-F5344CB8AC3E}">
        <p14:creationId xmlns:p14="http://schemas.microsoft.com/office/powerpoint/2010/main" val="3195031253"/>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sz="half" idx="1"/>
          </p:nvPr>
        </p:nvSpPr>
        <p:spPr>
          <a:xfrm>
            <a:off x="615950" y="1254919"/>
            <a:ext cx="3889376" cy="3238500"/>
          </a:xfrm>
        </p:spPr>
        <p:txBody>
          <a:bodyPr/>
          <a:lstStyle>
            <a:lvl1pPr>
              <a:defRPr sz="1200"/>
            </a:lvl1pPr>
            <a:lvl2pPr>
              <a:defRPr sz="1200"/>
            </a:lvl2pPr>
            <a:lvl3pPr>
              <a:defRPr sz="1200"/>
            </a:lvl3pPr>
            <a:lvl4pPr>
              <a:defRPr sz="1200"/>
            </a:lvl4pPr>
            <a:lvl5pPr>
              <a:defRPr sz="1200"/>
            </a:lvl5pPr>
            <a:lvl6pPr>
              <a:defRPr sz="1800"/>
            </a:lvl6pPr>
            <a:lvl7pPr>
              <a:defRPr sz="1800"/>
            </a:lvl7pPr>
            <a:lvl8pPr>
              <a:defRPr sz="1800"/>
            </a:lvl8pPr>
            <a:lvl9pPr>
              <a:defRPr sz="18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Content Placeholder 3"/>
          <p:cNvSpPr>
            <a:spLocks noGrp="1"/>
          </p:cNvSpPr>
          <p:nvPr>
            <p:ph sz="half" idx="2"/>
          </p:nvPr>
        </p:nvSpPr>
        <p:spPr>
          <a:xfrm>
            <a:off x="4657723" y="1254919"/>
            <a:ext cx="3888000" cy="3238500"/>
          </a:xfrm>
        </p:spPr>
        <p:txBody>
          <a:bodyPr/>
          <a:lstStyle>
            <a:lvl1pPr>
              <a:defRPr sz="1200"/>
            </a:lvl1pPr>
            <a:lvl2pPr>
              <a:defRPr sz="1200"/>
            </a:lvl2pPr>
            <a:lvl3pPr>
              <a:defRPr sz="1200"/>
            </a:lvl3pPr>
            <a:lvl4pPr>
              <a:defRPr sz="1200"/>
            </a:lvl4pPr>
            <a:lvl5pPr>
              <a:defRPr sz="1200"/>
            </a:lvl5pPr>
            <a:lvl6pPr>
              <a:defRPr sz="1800"/>
            </a:lvl6pPr>
            <a:lvl7pPr>
              <a:defRPr sz="1800"/>
            </a:lvl7pPr>
            <a:lvl8pPr>
              <a:defRPr sz="1800"/>
            </a:lvl8pPr>
            <a:lvl9pPr>
              <a:defRPr sz="18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1698672369"/>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19123" y="1250100"/>
            <a:ext cx="3895200" cy="372600"/>
          </a:xfrm>
        </p:spPr>
        <p:txBody>
          <a:bodyPr anchor="b"/>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5" name="Text Placeholder 4"/>
          <p:cNvSpPr>
            <a:spLocks noGrp="1"/>
          </p:cNvSpPr>
          <p:nvPr>
            <p:ph type="body" sz="quarter" idx="3"/>
          </p:nvPr>
        </p:nvSpPr>
        <p:spPr>
          <a:xfrm>
            <a:off x="4645025" y="1250156"/>
            <a:ext cx="3896416" cy="371493"/>
          </a:xfrm>
        </p:spPr>
        <p:txBody>
          <a:bodyPr anchor="b"/>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6" name="Content Placeholder 5"/>
          <p:cNvSpPr>
            <a:spLocks noGrp="1"/>
          </p:cNvSpPr>
          <p:nvPr>
            <p:ph sz="quarter" idx="4"/>
          </p:nvPr>
        </p:nvSpPr>
        <p:spPr>
          <a:xfrm>
            <a:off x="4645026" y="1631157"/>
            <a:ext cx="3898900" cy="2862263"/>
          </a:xfrm>
        </p:spPr>
        <p:txBody>
          <a:bodyPr/>
          <a:lstStyle>
            <a:lvl1pPr>
              <a:defRPr sz="1200"/>
            </a:lvl1pPr>
            <a:lvl2pPr>
              <a:defRPr sz="1200"/>
            </a:lvl2pPr>
            <a:lvl3pPr>
              <a:defRPr sz="1200"/>
            </a:lvl3pPr>
            <a:lvl4pPr>
              <a:defRPr sz="1200"/>
            </a:lvl4pPr>
            <a:lvl5pPr>
              <a:defRPr sz="12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7" name="Content Placeholder 5"/>
          <p:cNvSpPr>
            <a:spLocks noGrp="1"/>
          </p:cNvSpPr>
          <p:nvPr>
            <p:ph sz="quarter" idx="10"/>
          </p:nvPr>
        </p:nvSpPr>
        <p:spPr>
          <a:xfrm>
            <a:off x="619200" y="1630801"/>
            <a:ext cx="3898900" cy="2862263"/>
          </a:xfrm>
        </p:spPr>
        <p:txBody>
          <a:bodyPr/>
          <a:lstStyle>
            <a:lvl1pPr>
              <a:defRPr sz="1200"/>
            </a:lvl1pPr>
            <a:lvl2pPr>
              <a:defRPr sz="1200"/>
            </a:lvl2pPr>
            <a:lvl3pPr>
              <a:defRPr sz="1200"/>
            </a:lvl3pPr>
            <a:lvl4pPr>
              <a:defRPr sz="1200"/>
            </a:lvl4pPr>
            <a:lvl5pPr>
              <a:defRPr sz="12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9" name="Title 1"/>
          <p:cNvSpPr>
            <a:spLocks noGrp="1"/>
          </p:cNvSpPr>
          <p:nvPr>
            <p:ph type="title"/>
          </p:nvPr>
        </p:nvSpPr>
        <p:spPr>
          <a:xfrm>
            <a:off x="143086" y="149150"/>
            <a:ext cx="7174846" cy="430887"/>
          </a:xfrm>
        </p:spPr>
        <p:txBody>
          <a:bodyPr/>
          <a:lstStyle/>
          <a:p>
            <a:r>
              <a:rPr lang="en-US" noProof="0" smtClean="0"/>
              <a:t>Click to edit Master title style</a:t>
            </a:r>
            <a:endParaRPr lang="en-GB" noProof="0"/>
          </a:p>
        </p:txBody>
      </p:sp>
    </p:spTree>
    <p:extLst>
      <p:ext uri="{BB962C8B-B14F-4D97-AF65-F5344CB8AC3E}">
        <p14:creationId xmlns:p14="http://schemas.microsoft.com/office/powerpoint/2010/main" val="4054093887"/>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6"/>
          <p:cNvSpPr>
            <a:spLocks noGrp="1" noChangeArrowheads="1"/>
          </p:cNvSpPr>
          <p:nvPr>
            <p:ph type="title"/>
          </p:nvPr>
        </p:nvSpPr>
        <p:spPr bwMode="auto">
          <a:xfrm>
            <a:off x="143086" y="149150"/>
            <a:ext cx="7174846" cy="430887"/>
          </a:xfrm>
          <a:prstGeom prst="rect">
            <a:avLst/>
          </a:prstGeom>
          <a:noFill/>
          <a:ln>
            <a:noFill/>
          </a:ln>
          <a:extLst/>
        </p:spPr>
        <p:txBody>
          <a:bodyPr vert="horz" wrap="square" lIns="91440" tIns="45720" rIns="91440" bIns="45720" numCol="1" anchor="ctr" anchorCtr="0" compatLnSpc="1">
            <a:prstTxWarp prst="textNoShape">
              <a:avLst/>
            </a:prstTxWarp>
            <a:spAutoFit/>
          </a:bodyPr>
          <a:lstStyle>
            <a:lvl1pPr>
              <a:defRPr lang="en-GB" sz="2200" b="0" dirty="0" smtClean="0">
                <a:solidFill>
                  <a:srgbClr val="0070C0"/>
                </a:solidFill>
                <a:latin typeface="Verdana"/>
                <a:ea typeface="+mj-ea"/>
                <a:cs typeface="Verdana"/>
              </a:defRPr>
            </a:lvl1pPr>
          </a:lstStyle>
          <a:p>
            <a:pPr lvl="0" algn="l" rtl="0" eaLnBrk="1" fontAlgn="base" hangingPunct="1">
              <a:spcBef>
                <a:spcPct val="0"/>
              </a:spcBef>
              <a:spcAft>
                <a:spcPct val="0"/>
              </a:spcAft>
            </a:pPr>
            <a:r>
              <a:rPr lang="en-US" smtClean="0"/>
              <a:t>Click to edit Master title style</a:t>
            </a:r>
            <a:endParaRPr lang="en-GB" dirty="0" smtClean="0"/>
          </a:p>
        </p:txBody>
      </p:sp>
    </p:spTree>
    <p:extLst>
      <p:ext uri="{BB962C8B-B14F-4D97-AF65-F5344CB8AC3E}">
        <p14:creationId xmlns:p14="http://schemas.microsoft.com/office/powerpoint/2010/main" val="2118801956"/>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8299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3" y="1250157"/>
            <a:ext cx="4968875" cy="3243263"/>
          </a:xfrm>
        </p:spPr>
        <p:txBody>
          <a:bodyPr/>
          <a:lstStyle>
            <a:lvl1pPr>
              <a:defRPr sz="1400"/>
            </a:lvl1pPr>
            <a:lvl2pPr>
              <a:defRPr sz="14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4" name="Text Placeholder 3"/>
          <p:cNvSpPr>
            <a:spLocks noGrp="1"/>
          </p:cNvSpPr>
          <p:nvPr>
            <p:ph type="body" sz="half" idx="2"/>
          </p:nvPr>
        </p:nvSpPr>
        <p:spPr>
          <a:xfrm>
            <a:off x="619125" y="1250101"/>
            <a:ext cx="2846388" cy="32432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smtClean="0"/>
              <a:t>Click to edit Master text styles</a:t>
            </a:r>
          </a:p>
        </p:txBody>
      </p:sp>
      <p:sp>
        <p:nvSpPr>
          <p:cNvPr id="5" name="Title 1"/>
          <p:cNvSpPr>
            <a:spLocks noGrp="1"/>
          </p:cNvSpPr>
          <p:nvPr>
            <p:ph type="title"/>
          </p:nvPr>
        </p:nvSpPr>
        <p:spPr>
          <a:xfrm>
            <a:off x="143086" y="149150"/>
            <a:ext cx="7174846" cy="430887"/>
          </a:xfrm>
        </p:spPr>
        <p:txBody>
          <a:bodyPr/>
          <a:lstStyle/>
          <a:p>
            <a:r>
              <a:rPr lang="en-US" noProof="0" smtClean="0"/>
              <a:t>Click to edit Master title style</a:t>
            </a:r>
            <a:endParaRPr lang="en-GB" noProof="0"/>
          </a:p>
        </p:txBody>
      </p:sp>
    </p:spTree>
    <p:extLst>
      <p:ext uri="{BB962C8B-B14F-4D97-AF65-F5344CB8AC3E}">
        <p14:creationId xmlns:p14="http://schemas.microsoft.com/office/powerpoint/2010/main" val="741985168"/>
      </p:ext>
    </p:extLst>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image" Target="../media/image9.png"/><Relationship Id="rId21" Type="http://schemas.openxmlformats.org/officeDocument/2006/relationships/image" Target="../media/image10.png"/><Relationship Id="rId22" Type="http://schemas.openxmlformats.org/officeDocument/2006/relationships/image" Target="../media/image11.png"/><Relationship Id="rId23" Type="http://schemas.openxmlformats.org/officeDocument/2006/relationships/image" Target="../media/image12.png"/><Relationship Id="rId24" Type="http://schemas.openxmlformats.org/officeDocument/2006/relationships/image" Target="../media/image13.png"/><Relationship Id="rId25" Type="http://schemas.openxmlformats.org/officeDocument/2006/relationships/image" Target="../media/image14.png"/><Relationship Id="rId26" Type="http://schemas.openxmlformats.org/officeDocument/2006/relationships/image" Target="../media/image15.png"/><Relationship Id="rId27" Type="http://schemas.openxmlformats.org/officeDocument/2006/relationships/image" Target="../media/image16.png"/><Relationship Id="rId28" Type="http://schemas.openxmlformats.org/officeDocument/2006/relationships/image" Target="../media/image17.png"/><Relationship Id="rId29" Type="http://schemas.openxmlformats.org/officeDocument/2006/relationships/image" Target="../media/image18.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image" Target="../media/image19.png"/><Relationship Id="rId31" Type="http://schemas.openxmlformats.org/officeDocument/2006/relationships/image" Target="../media/image20.png"/><Relationship Id="rId32" Type="http://schemas.openxmlformats.org/officeDocument/2006/relationships/image" Target="../media/image21.png"/><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image" Target="../media/image22.png"/><Relationship Id="rId34" Type="http://schemas.openxmlformats.org/officeDocument/2006/relationships/image" Target="../media/image23.png"/><Relationship Id="rId35" Type="http://schemas.openxmlformats.org/officeDocument/2006/relationships/image" Target="../media/image24.png"/><Relationship Id="rId36" Type="http://schemas.openxmlformats.org/officeDocument/2006/relationships/image" Target="../media/image25.png"/><Relationship Id="rId10" Type="http://schemas.openxmlformats.org/officeDocument/2006/relationships/slideLayout" Target="../slideLayouts/slideLayout10.xml"/><Relationship Id="rId11" Type="http://schemas.openxmlformats.org/officeDocument/2006/relationships/theme" Target="../theme/theme1.xml"/><Relationship Id="rId12" Type="http://schemas.openxmlformats.org/officeDocument/2006/relationships/image" Target="../media/image1.png"/><Relationship Id="rId13" Type="http://schemas.openxmlformats.org/officeDocument/2006/relationships/image" Target="../media/image2.jpeg"/><Relationship Id="rId14" Type="http://schemas.openxmlformats.org/officeDocument/2006/relationships/image" Target="../media/image3.png"/><Relationship Id="rId15" Type="http://schemas.openxmlformats.org/officeDocument/2006/relationships/image" Target="../media/image4.png"/><Relationship Id="rId16" Type="http://schemas.openxmlformats.org/officeDocument/2006/relationships/image" Target="../media/image5.png"/><Relationship Id="rId17" Type="http://schemas.openxmlformats.org/officeDocument/2006/relationships/image" Target="../media/image6.png"/><Relationship Id="rId18" Type="http://schemas.openxmlformats.org/officeDocument/2006/relationships/image" Target="../media/image7.png"/><Relationship Id="rId19" Type="http://schemas.openxmlformats.org/officeDocument/2006/relationships/image" Target="../media/image8.png"/><Relationship Id="rId37" Type="http://schemas.openxmlformats.org/officeDocument/2006/relationships/image" Target="../media/image2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5299" name="Rectangle 2"/>
          <p:cNvSpPr>
            <a:spLocks noGrp="1" noChangeArrowheads="1"/>
          </p:cNvSpPr>
          <p:nvPr>
            <p:ph type="body" idx="1"/>
          </p:nvPr>
        </p:nvSpPr>
        <p:spPr bwMode="auto">
          <a:xfrm>
            <a:off x="172800" y="727200"/>
            <a:ext cx="8748000" cy="382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
        <p:nvSpPr>
          <p:cNvPr id="9" name="Text Box DG"/>
          <p:cNvSpPr txBox="1">
            <a:spLocks noChangeArrowheads="1"/>
          </p:cNvSpPr>
          <p:nvPr/>
        </p:nvSpPr>
        <p:spPr bwMode="auto">
          <a:xfrm>
            <a:off x="578164" y="335522"/>
            <a:ext cx="50165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800" noProof="0" dirty="0"/>
          </a:p>
        </p:txBody>
      </p:sp>
      <p:sp>
        <p:nvSpPr>
          <p:cNvPr id="10" name="Rectangle 6"/>
          <p:cNvSpPr>
            <a:spLocks noGrp="1" noChangeArrowheads="1"/>
          </p:cNvSpPr>
          <p:nvPr>
            <p:ph type="title"/>
          </p:nvPr>
        </p:nvSpPr>
        <p:spPr bwMode="auto">
          <a:xfrm>
            <a:off x="143086" y="149150"/>
            <a:ext cx="7174846" cy="430887"/>
          </a:xfrm>
          <a:prstGeom prst="rect">
            <a:avLst/>
          </a:prstGeom>
          <a:noFill/>
          <a:ln>
            <a:noFill/>
          </a:ln>
          <a:extLst/>
        </p:spPr>
        <p:txBody>
          <a:bodyPr vert="horz" wrap="square" lIns="91440" tIns="45720" rIns="91440" bIns="45720" numCol="1" anchor="ctr" anchorCtr="0" compatLnSpc="1">
            <a:prstTxWarp prst="textNoShape">
              <a:avLst/>
            </a:prstTxWarp>
            <a:spAutoFit/>
          </a:bodyPr>
          <a:lstStyle/>
          <a:p>
            <a:pPr lvl="0" algn="l" rtl="0" eaLnBrk="1" fontAlgn="base" hangingPunct="1">
              <a:spcBef>
                <a:spcPct val="0"/>
              </a:spcBef>
              <a:spcAft>
                <a:spcPct val="0"/>
              </a:spcAft>
            </a:pPr>
            <a:r>
              <a:rPr lang="en-US" smtClean="0"/>
              <a:t>Click to edit Master title style</a:t>
            </a:r>
            <a:endParaRPr lang="en-GB" dirty="0" smtClean="0"/>
          </a:p>
        </p:txBody>
      </p:sp>
      <p:pic>
        <p:nvPicPr>
          <p:cNvPr id="11" name="Picture 10"/>
          <p:cNvPicPr>
            <a:picLocks noChangeAspect="1"/>
          </p:cNvPicPr>
          <p:nvPr/>
        </p:nvPicPr>
        <p:blipFill rotWithShape="1">
          <a:blip r:embed="rId12" cstate="screen">
            <a:extLst>
              <a:ext uri="{28A0092B-C50C-407E-A947-70E740481C1C}">
                <a14:useLocalDpi xmlns:a14="http://schemas.microsoft.com/office/drawing/2010/main"/>
              </a:ext>
            </a:extLst>
          </a:blip>
          <a:srcRect t="-1" b="23122"/>
          <a:stretch/>
        </p:blipFill>
        <p:spPr>
          <a:xfrm>
            <a:off x="7787917" y="155435"/>
            <a:ext cx="1210456" cy="504000"/>
          </a:xfrm>
          <a:prstGeom prst="rect">
            <a:avLst/>
          </a:prstGeom>
        </p:spPr>
      </p:pic>
      <p:pic>
        <p:nvPicPr>
          <p:cNvPr id="12" name="Picture 11" descr="PPT_Footer.jpg"/>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4776787"/>
            <a:ext cx="9144000" cy="366713"/>
          </a:xfrm>
          <a:prstGeom prst="rect">
            <a:avLst/>
          </a:prstGeom>
        </p:spPr>
      </p:pic>
      <p:sp>
        <p:nvSpPr>
          <p:cNvPr id="14" name="Text Box 38"/>
          <p:cNvSpPr txBox="1">
            <a:spLocks noChangeArrowheads="1"/>
          </p:cNvSpPr>
          <p:nvPr/>
        </p:nvSpPr>
        <p:spPr bwMode="auto">
          <a:xfrm>
            <a:off x="165600" y="4575600"/>
            <a:ext cx="50165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a:spAutoFit/>
          </a:bodyPr>
          <a:lstStyle/>
          <a:p>
            <a:pPr algn="l">
              <a:spcBef>
                <a:spcPct val="50000"/>
              </a:spcBef>
            </a:pPr>
            <a:r>
              <a:rPr lang="en-US" sz="800" noProof="0" smtClean="0">
                <a:solidFill>
                  <a:schemeClr val="tx1">
                    <a:lumMod val="75000"/>
                    <a:lumOff val="25000"/>
                  </a:schemeClr>
                </a:solidFill>
              </a:rPr>
              <a:t>ESA UNCLASSIFIED - For Official Use</a:t>
            </a:r>
            <a:endParaRPr lang="en-GB" sz="800" noProof="0" dirty="0">
              <a:solidFill>
                <a:schemeClr val="tx1">
                  <a:lumMod val="75000"/>
                  <a:lumOff val="25000"/>
                </a:schemeClr>
              </a:solidFill>
            </a:endParaRPr>
          </a:p>
        </p:txBody>
      </p:sp>
      <p:sp>
        <p:nvSpPr>
          <p:cNvPr id="39" name="Text Box 34"/>
          <p:cNvSpPr txBox="1">
            <a:spLocks noChangeAspect="1" noChangeArrowheads="1"/>
          </p:cNvSpPr>
          <p:nvPr/>
        </p:nvSpPr>
        <p:spPr bwMode="auto">
          <a:xfrm>
            <a:off x="4480339" y="4580702"/>
            <a:ext cx="4520474" cy="1476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lstStyle/>
          <a:p>
            <a:pPr algn="r">
              <a:spcBef>
                <a:spcPct val="50000"/>
              </a:spcBef>
            </a:pPr>
            <a:r>
              <a:rPr lang="en-GB" sz="800" noProof="1" smtClean="0">
                <a:solidFill>
                  <a:schemeClr val="bg2"/>
                </a:solidFill>
              </a:rPr>
              <a:t>T.</a:t>
            </a:r>
            <a:r>
              <a:rPr lang="en-GB" sz="800" baseline="0" noProof="1" smtClean="0">
                <a:solidFill>
                  <a:schemeClr val="bg2"/>
                </a:solidFill>
              </a:rPr>
              <a:t> Prod’homme</a:t>
            </a:r>
            <a:r>
              <a:rPr lang="en-GB" sz="800" noProof="1" smtClean="0">
                <a:solidFill>
                  <a:schemeClr val="bg2"/>
                </a:solidFill>
              </a:rPr>
              <a:t> | 25/06/2017 | Slide  </a:t>
            </a:r>
            <a:fld id="{71EAD4F2-866B-304A-9A50-FC7592816342}" type="slidenum">
              <a:rPr lang="en-GB" sz="800" noProof="1" smtClean="0">
                <a:solidFill>
                  <a:schemeClr val="bg2"/>
                </a:solidFill>
              </a:rPr>
              <a:pPr algn="r">
                <a:spcBef>
                  <a:spcPct val="50000"/>
                </a:spcBef>
              </a:pPr>
              <a:t>‹#›</a:t>
            </a:fld>
            <a:endParaRPr lang="en-GB" sz="800" noProof="1">
              <a:solidFill>
                <a:schemeClr val="bg2"/>
              </a:solidFill>
            </a:endParaRPr>
          </a:p>
        </p:txBody>
      </p:sp>
      <p:grpSp>
        <p:nvGrpSpPr>
          <p:cNvPr id="40" name="Group 39"/>
          <p:cNvGrpSpPr/>
          <p:nvPr/>
        </p:nvGrpSpPr>
        <p:grpSpPr>
          <a:xfrm>
            <a:off x="172269" y="4908007"/>
            <a:ext cx="6826666" cy="111519"/>
            <a:chOff x="172269" y="6621494"/>
            <a:chExt cx="6826666" cy="111519"/>
          </a:xfrm>
        </p:grpSpPr>
        <p:pic>
          <p:nvPicPr>
            <p:cNvPr id="41" name="Picture 40" descr="at.png"/>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72269" y="6624669"/>
              <a:ext cx="163906" cy="108344"/>
            </a:xfrm>
            <a:prstGeom prst="rect">
              <a:avLst/>
            </a:prstGeom>
            <a:ln>
              <a:noFill/>
            </a:ln>
          </p:spPr>
        </p:pic>
        <p:pic>
          <p:nvPicPr>
            <p:cNvPr id="42" name="Picture 41" descr="be.png"/>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450797" y="6624669"/>
              <a:ext cx="163906" cy="108344"/>
            </a:xfrm>
            <a:prstGeom prst="rect">
              <a:avLst/>
            </a:prstGeom>
            <a:ln>
              <a:noFill/>
            </a:ln>
          </p:spPr>
        </p:pic>
        <p:pic>
          <p:nvPicPr>
            <p:cNvPr id="43" name="Picture 42" descr="ca.png"/>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6835029" y="6621494"/>
              <a:ext cx="163906" cy="108344"/>
            </a:xfrm>
            <a:prstGeom prst="rect">
              <a:avLst/>
            </a:prstGeom>
            <a:ln>
              <a:noFill/>
            </a:ln>
          </p:spPr>
        </p:pic>
        <p:pic>
          <p:nvPicPr>
            <p:cNvPr id="44" name="Picture 43" descr="ch.png"/>
            <p:cNvPicPr>
              <a:picLocks noChangeAspect="1"/>
            </p:cNvPicPr>
            <p:nvPr userDrawn="1"/>
          </p:nvPicPr>
          <p:blipFill>
            <a:blip r:embed="rId17" cstate="screen">
              <a:extLst>
                <a:ext uri="{28A0092B-C50C-407E-A947-70E740481C1C}">
                  <a14:useLocalDpi xmlns:a14="http://schemas.microsoft.com/office/drawing/2010/main"/>
                </a:ext>
              </a:extLst>
            </a:blip>
            <a:stretch>
              <a:fillRect/>
            </a:stretch>
          </p:blipFill>
          <p:spPr>
            <a:xfrm>
              <a:off x="5755667" y="6624669"/>
              <a:ext cx="163906" cy="108344"/>
            </a:xfrm>
            <a:prstGeom prst="rect">
              <a:avLst/>
            </a:prstGeom>
            <a:ln>
              <a:noFill/>
            </a:ln>
          </p:spPr>
        </p:pic>
        <p:pic>
          <p:nvPicPr>
            <p:cNvPr id="45" name="Picture 44" descr="cz.png"/>
            <p:cNvPicPr>
              <a:picLocks noChangeAspect="1"/>
            </p:cNvPicPr>
            <p:nvPr userDrawn="1"/>
          </p:nvPicPr>
          <p:blipFill>
            <a:blip r:embed="rId18" cstate="screen">
              <a:extLst>
                <a:ext uri="{28A0092B-C50C-407E-A947-70E740481C1C}">
                  <a14:useLocalDpi xmlns:a14="http://schemas.microsoft.com/office/drawing/2010/main"/>
                </a:ext>
              </a:extLst>
            </a:blip>
            <a:stretch>
              <a:fillRect/>
            </a:stretch>
          </p:blipFill>
          <p:spPr>
            <a:xfrm>
              <a:off x="731531" y="6624669"/>
              <a:ext cx="163906" cy="108344"/>
            </a:xfrm>
            <a:prstGeom prst="rect">
              <a:avLst/>
            </a:prstGeom>
            <a:ln>
              <a:noFill/>
            </a:ln>
          </p:spPr>
        </p:pic>
        <p:pic>
          <p:nvPicPr>
            <p:cNvPr id="46" name="Picture 45" descr="de.png"/>
            <p:cNvPicPr>
              <a:picLocks noChangeAspect="1"/>
            </p:cNvPicPr>
            <p:nvPr userDrawn="1"/>
          </p:nvPicPr>
          <p:blipFill>
            <a:blip r:embed="rId19" cstate="screen">
              <a:extLst>
                <a:ext uri="{28A0092B-C50C-407E-A947-70E740481C1C}">
                  <a14:useLocalDpi xmlns:a14="http://schemas.microsoft.com/office/drawing/2010/main"/>
                </a:ext>
              </a:extLst>
            </a:blip>
            <a:stretch>
              <a:fillRect/>
            </a:stretch>
          </p:blipFill>
          <p:spPr>
            <a:xfrm>
              <a:off x="2130472" y="6624669"/>
              <a:ext cx="163906" cy="108344"/>
            </a:xfrm>
            <a:prstGeom prst="rect">
              <a:avLst/>
            </a:prstGeom>
            <a:ln>
              <a:noFill/>
            </a:ln>
          </p:spPr>
        </p:pic>
        <p:pic>
          <p:nvPicPr>
            <p:cNvPr id="47" name="Picture 46" descr="dk.png"/>
            <p:cNvPicPr>
              <a:picLocks noChangeAspect="1"/>
            </p:cNvPicPr>
            <p:nvPr userDrawn="1"/>
          </p:nvPicPr>
          <p:blipFill>
            <a:blip r:embed="rId20" cstate="screen">
              <a:extLst>
                <a:ext uri="{28A0092B-C50C-407E-A947-70E740481C1C}">
                  <a14:useLocalDpi xmlns:a14="http://schemas.microsoft.com/office/drawing/2010/main"/>
                </a:ext>
              </a:extLst>
            </a:blip>
            <a:stretch>
              <a:fillRect/>
            </a:stretch>
          </p:blipFill>
          <p:spPr>
            <a:xfrm>
              <a:off x="1009766" y="6624669"/>
              <a:ext cx="163906" cy="108344"/>
            </a:xfrm>
            <a:prstGeom prst="rect">
              <a:avLst/>
            </a:prstGeom>
            <a:ln>
              <a:noFill/>
            </a:ln>
          </p:spPr>
        </p:pic>
        <p:pic>
          <p:nvPicPr>
            <p:cNvPr id="48" name="Picture 47" descr="ee.png"/>
            <p:cNvPicPr>
              <a:picLocks noChangeAspect="1"/>
            </p:cNvPicPr>
            <p:nvPr userDrawn="1"/>
          </p:nvPicPr>
          <p:blipFill>
            <a:blip r:embed="rId21" cstate="screen">
              <a:extLst>
                <a:ext uri="{28A0092B-C50C-407E-A947-70E740481C1C}">
                  <a14:useLocalDpi xmlns:a14="http://schemas.microsoft.com/office/drawing/2010/main"/>
                </a:ext>
              </a:extLst>
            </a:blip>
            <a:stretch>
              <a:fillRect/>
            </a:stretch>
          </p:blipFill>
          <p:spPr>
            <a:xfrm>
              <a:off x="1288298" y="6624669"/>
              <a:ext cx="163906" cy="108344"/>
            </a:xfrm>
            <a:prstGeom prst="rect">
              <a:avLst/>
            </a:prstGeom>
            <a:ln>
              <a:noFill/>
            </a:ln>
          </p:spPr>
        </p:pic>
        <p:pic>
          <p:nvPicPr>
            <p:cNvPr id="49" name="Picture 48" descr="es.png"/>
            <p:cNvPicPr>
              <a:picLocks noChangeAspect="1"/>
            </p:cNvPicPr>
            <p:nvPr userDrawn="1"/>
          </p:nvPicPr>
          <p:blipFill>
            <a:blip r:embed="rId22" cstate="screen">
              <a:extLst>
                <a:ext uri="{28A0092B-C50C-407E-A947-70E740481C1C}">
                  <a14:useLocalDpi xmlns:a14="http://schemas.microsoft.com/office/drawing/2010/main"/>
                </a:ext>
              </a:extLst>
            </a:blip>
            <a:stretch>
              <a:fillRect/>
            </a:stretch>
          </p:blipFill>
          <p:spPr>
            <a:xfrm>
              <a:off x="5197147" y="6624669"/>
              <a:ext cx="163906" cy="108344"/>
            </a:xfrm>
            <a:prstGeom prst="rect">
              <a:avLst/>
            </a:prstGeom>
            <a:ln>
              <a:noFill/>
            </a:ln>
          </p:spPr>
        </p:pic>
        <p:pic>
          <p:nvPicPr>
            <p:cNvPr id="50" name="Picture 49" descr="fi.png"/>
            <p:cNvPicPr>
              <a:picLocks noChangeAspect="1"/>
            </p:cNvPicPr>
            <p:nvPr userDrawn="1"/>
          </p:nvPicPr>
          <p:blipFill>
            <a:blip r:embed="rId23" cstate="screen">
              <a:extLst>
                <a:ext uri="{28A0092B-C50C-407E-A947-70E740481C1C}">
                  <a14:useLocalDpi xmlns:a14="http://schemas.microsoft.com/office/drawing/2010/main"/>
                </a:ext>
              </a:extLst>
            </a:blip>
            <a:stretch>
              <a:fillRect/>
            </a:stretch>
          </p:blipFill>
          <p:spPr>
            <a:xfrm>
              <a:off x="1571956" y="6624669"/>
              <a:ext cx="163906" cy="108344"/>
            </a:xfrm>
            <a:prstGeom prst="rect">
              <a:avLst/>
            </a:prstGeom>
            <a:ln>
              <a:noFill/>
            </a:ln>
          </p:spPr>
        </p:pic>
        <p:pic>
          <p:nvPicPr>
            <p:cNvPr id="51" name="Picture 50" descr="fr.png"/>
            <p:cNvPicPr>
              <a:picLocks noChangeAspect="1"/>
            </p:cNvPicPr>
            <p:nvPr userDrawn="1"/>
          </p:nvPicPr>
          <p:blipFill>
            <a:blip r:embed="rId24" cstate="screen">
              <a:extLst>
                <a:ext uri="{28A0092B-C50C-407E-A947-70E740481C1C}">
                  <a14:useLocalDpi xmlns:a14="http://schemas.microsoft.com/office/drawing/2010/main"/>
                </a:ext>
              </a:extLst>
            </a:blip>
            <a:stretch>
              <a:fillRect/>
            </a:stretch>
          </p:blipFill>
          <p:spPr>
            <a:xfrm>
              <a:off x="1849315" y="6624669"/>
              <a:ext cx="163906" cy="108344"/>
            </a:xfrm>
            <a:prstGeom prst="rect">
              <a:avLst/>
            </a:prstGeom>
            <a:ln>
              <a:noFill/>
            </a:ln>
          </p:spPr>
        </p:pic>
        <p:pic>
          <p:nvPicPr>
            <p:cNvPr id="52" name="Picture 51" descr="gr.png"/>
            <p:cNvPicPr>
              <a:picLocks noChangeAspect="1"/>
            </p:cNvPicPr>
            <p:nvPr userDrawn="1"/>
          </p:nvPicPr>
          <p:blipFill>
            <a:blip r:embed="rId25" cstate="screen">
              <a:extLst>
                <a:ext uri="{28A0092B-C50C-407E-A947-70E740481C1C}">
                  <a14:useLocalDpi xmlns:a14="http://schemas.microsoft.com/office/drawing/2010/main"/>
                </a:ext>
              </a:extLst>
            </a:blip>
            <a:stretch>
              <a:fillRect/>
            </a:stretch>
          </p:blipFill>
          <p:spPr>
            <a:xfrm>
              <a:off x="2407833" y="6624669"/>
              <a:ext cx="163906" cy="108344"/>
            </a:xfrm>
            <a:prstGeom prst="rect">
              <a:avLst/>
            </a:prstGeom>
            <a:ln>
              <a:noFill/>
            </a:ln>
          </p:spPr>
        </p:pic>
        <p:pic>
          <p:nvPicPr>
            <p:cNvPr id="53" name="Picture 52" descr="hu.png"/>
            <p:cNvPicPr>
              <a:picLocks noChangeAspect="1"/>
            </p:cNvPicPr>
            <p:nvPr userDrawn="1"/>
          </p:nvPicPr>
          <p:blipFill>
            <a:blip r:embed="rId26" cstate="screen">
              <a:extLst>
                <a:ext uri="{28A0092B-C50C-407E-A947-70E740481C1C}">
                  <a14:useLocalDpi xmlns:a14="http://schemas.microsoft.com/office/drawing/2010/main"/>
                </a:ext>
              </a:extLst>
            </a:blip>
            <a:stretch>
              <a:fillRect/>
            </a:stretch>
          </p:blipFill>
          <p:spPr>
            <a:xfrm>
              <a:off x="2685195" y="6624669"/>
              <a:ext cx="163906" cy="108344"/>
            </a:xfrm>
            <a:prstGeom prst="rect">
              <a:avLst/>
            </a:prstGeom>
            <a:ln>
              <a:noFill/>
            </a:ln>
          </p:spPr>
        </p:pic>
        <p:pic>
          <p:nvPicPr>
            <p:cNvPr id="54" name="Picture 53" descr="ie.png"/>
            <p:cNvPicPr>
              <a:picLocks noChangeAspect="1"/>
            </p:cNvPicPr>
            <p:nvPr userDrawn="1"/>
          </p:nvPicPr>
          <p:blipFill>
            <a:blip r:embed="rId27" cstate="screen">
              <a:extLst>
                <a:ext uri="{28A0092B-C50C-407E-A947-70E740481C1C}">
                  <a14:useLocalDpi xmlns:a14="http://schemas.microsoft.com/office/drawing/2010/main"/>
                </a:ext>
              </a:extLst>
            </a:blip>
            <a:stretch>
              <a:fillRect/>
            </a:stretch>
          </p:blipFill>
          <p:spPr>
            <a:xfrm>
              <a:off x="2962555" y="6624669"/>
              <a:ext cx="163906" cy="108344"/>
            </a:xfrm>
            <a:prstGeom prst="rect">
              <a:avLst/>
            </a:prstGeom>
            <a:ln>
              <a:noFill/>
            </a:ln>
          </p:spPr>
        </p:pic>
        <p:pic>
          <p:nvPicPr>
            <p:cNvPr id="55" name="Picture 54" descr="it.png"/>
            <p:cNvPicPr>
              <a:picLocks noChangeAspect="1"/>
            </p:cNvPicPr>
            <p:nvPr userDrawn="1"/>
          </p:nvPicPr>
          <p:blipFill>
            <a:blip r:embed="rId28" cstate="screen">
              <a:extLst>
                <a:ext uri="{28A0092B-C50C-407E-A947-70E740481C1C}">
                  <a14:useLocalDpi xmlns:a14="http://schemas.microsoft.com/office/drawing/2010/main"/>
                </a:ext>
              </a:extLst>
            </a:blip>
            <a:stretch>
              <a:fillRect/>
            </a:stretch>
          </p:blipFill>
          <p:spPr>
            <a:xfrm>
              <a:off x="3239913" y="6624669"/>
              <a:ext cx="163906" cy="108344"/>
            </a:xfrm>
            <a:prstGeom prst="rect">
              <a:avLst/>
            </a:prstGeom>
            <a:ln>
              <a:noFill/>
            </a:ln>
          </p:spPr>
        </p:pic>
        <p:pic>
          <p:nvPicPr>
            <p:cNvPr id="56" name="Picture 55" descr="lu.png"/>
            <p:cNvPicPr>
              <a:picLocks noChangeAspect="1"/>
            </p:cNvPicPr>
            <p:nvPr userDrawn="1"/>
          </p:nvPicPr>
          <p:blipFill>
            <a:blip r:embed="rId29" cstate="screen">
              <a:extLst>
                <a:ext uri="{28A0092B-C50C-407E-A947-70E740481C1C}">
                  <a14:useLocalDpi xmlns:a14="http://schemas.microsoft.com/office/drawing/2010/main"/>
                </a:ext>
              </a:extLst>
            </a:blip>
            <a:stretch>
              <a:fillRect/>
            </a:stretch>
          </p:blipFill>
          <p:spPr>
            <a:xfrm>
              <a:off x="3518472" y="6624669"/>
              <a:ext cx="163906" cy="108344"/>
            </a:xfrm>
            <a:prstGeom prst="rect">
              <a:avLst/>
            </a:prstGeom>
            <a:ln>
              <a:noFill/>
            </a:ln>
          </p:spPr>
        </p:pic>
        <p:pic>
          <p:nvPicPr>
            <p:cNvPr id="57" name="Picture 56" descr="nl.png"/>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a:off x="3799629" y="6624669"/>
              <a:ext cx="163906" cy="108344"/>
            </a:xfrm>
            <a:prstGeom prst="rect">
              <a:avLst/>
            </a:prstGeom>
            <a:ln>
              <a:noFill/>
            </a:ln>
          </p:spPr>
        </p:pic>
        <p:pic>
          <p:nvPicPr>
            <p:cNvPr id="58" name="Picture 57" descr="no.png"/>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a:off x="4083387" y="6624669"/>
              <a:ext cx="163906" cy="108344"/>
            </a:xfrm>
            <a:prstGeom prst="rect">
              <a:avLst/>
            </a:prstGeom>
            <a:ln>
              <a:noFill/>
            </a:ln>
          </p:spPr>
        </p:pic>
        <p:pic>
          <p:nvPicPr>
            <p:cNvPr id="59" name="Picture 58" descr="pl.png"/>
            <p:cNvPicPr>
              <a:picLocks noChangeAspect="1"/>
            </p:cNvPicPr>
            <p:nvPr userDrawn="1"/>
          </p:nvPicPr>
          <p:blipFill>
            <a:blip r:embed="rId32" cstate="screen">
              <a:extLst>
                <a:ext uri="{28A0092B-C50C-407E-A947-70E740481C1C}">
                  <a14:useLocalDpi xmlns:a14="http://schemas.microsoft.com/office/drawing/2010/main"/>
                </a:ext>
              </a:extLst>
            </a:blip>
            <a:stretch>
              <a:fillRect/>
            </a:stretch>
          </p:blipFill>
          <p:spPr>
            <a:xfrm>
              <a:off x="4359447" y="6624669"/>
              <a:ext cx="163906" cy="108344"/>
            </a:xfrm>
            <a:prstGeom prst="rect">
              <a:avLst/>
            </a:prstGeom>
            <a:ln>
              <a:noFill/>
            </a:ln>
          </p:spPr>
        </p:pic>
        <p:pic>
          <p:nvPicPr>
            <p:cNvPr id="60" name="Picture 59" descr="pt.png"/>
            <p:cNvPicPr>
              <a:picLocks noChangeAspect="1"/>
            </p:cNvPicPr>
            <p:nvPr userDrawn="1"/>
          </p:nvPicPr>
          <p:blipFill>
            <a:blip r:embed="rId33" cstate="screen">
              <a:extLst>
                <a:ext uri="{28A0092B-C50C-407E-A947-70E740481C1C}">
                  <a14:useLocalDpi xmlns:a14="http://schemas.microsoft.com/office/drawing/2010/main"/>
                </a:ext>
              </a:extLst>
            </a:blip>
            <a:stretch>
              <a:fillRect/>
            </a:stretch>
          </p:blipFill>
          <p:spPr>
            <a:xfrm>
              <a:off x="4639303" y="6624669"/>
              <a:ext cx="163906" cy="108344"/>
            </a:xfrm>
            <a:prstGeom prst="rect">
              <a:avLst/>
            </a:prstGeom>
            <a:ln>
              <a:noFill/>
            </a:ln>
          </p:spPr>
        </p:pic>
        <p:pic>
          <p:nvPicPr>
            <p:cNvPr id="61" name="Picture 60" descr="ro.png"/>
            <p:cNvPicPr>
              <a:picLocks noChangeAspect="1"/>
            </p:cNvPicPr>
            <p:nvPr userDrawn="1"/>
          </p:nvPicPr>
          <p:blipFill>
            <a:blip r:embed="rId34" cstate="screen">
              <a:extLst>
                <a:ext uri="{28A0092B-C50C-407E-A947-70E740481C1C}">
                  <a14:useLocalDpi xmlns:a14="http://schemas.microsoft.com/office/drawing/2010/main"/>
                </a:ext>
              </a:extLst>
            </a:blip>
            <a:stretch>
              <a:fillRect/>
            </a:stretch>
          </p:blipFill>
          <p:spPr>
            <a:xfrm>
              <a:off x="4920460" y="6624669"/>
              <a:ext cx="163906" cy="108344"/>
            </a:xfrm>
            <a:prstGeom prst="rect">
              <a:avLst/>
            </a:prstGeom>
            <a:ln>
              <a:noFill/>
            </a:ln>
          </p:spPr>
        </p:pic>
        <p:pic>
          <p:nvPicPr>
            <p:cNvPr id="62" name="Picture 61" descr="se.png"/>
            <p:cNvPicPr>
              <a:picLocks noChangeAspect="1"/>
            </p:cNvPicPr>
            <p:nvPr userDrawn="1"/>
          </p:nvPicPr>
          <p:blipFill>
            <a:blip r:embed="rId35" cstate="screen">
              <a:extLst>
                <a:ext uri="{28A0092B-C50C-407E-A947-70E740481C1C}">
                  <a14:useLocalDpi xmlns:a14="http://schemas.microsoft.com/office/drawing/2010/main"/>
                </a:ext>
              </a:extLst>
            </a:blip>
            <a:stretch>
              <a:fillRect/>
            </a:stretch>
          </p:blipFill>
          <p:spPr>
            <a:xfrm>
              <a:off x="5475801" y="6624669"/>
              <a:ext cx="163906" cy="108344"/>
            </a:xfrm>
            <a:prstGeom prst="rect">
              <a:avLst/>
            </a:prstGeom>
            <a:ln>
              <a:noFill/>
            </a:ln>
          </p:spPr>
        </p:pic>
        <p:pic>
          <p:nvPicPr>
            <p:cNvPr id="63" name="Picture 62" descr="uk.png"/>
            <p:cNvPicPr>
              <a:picLocks noChangeAspect="1"/>
            </p:cNvPicPr>
            <p:nvPr userDrawn="1"/>
          </p:nvPicPr>
          <p:blipFill>
            <a:blip r:embed="rId36" cstate="screen">
              <a:extLst>
                <a:ext uri="{28A0092B-C50C-407E-A947-70E740481C1C}">
                  <a14:useLocalDpi xmlns:a14="http://schemas.microsoft.com/office/drawing/2010/main"/>
                </a:ext>
              </a:extLst>
            </a:blip>
            <a:stretch>
              <a:fillRect/>
            </a:stretch>
          </p:blipFill>
          <p:spPr>
            <a:xfrm>
              <a:off x="6030535" y="6624669"/>
              <a:ext cx="163906" cy="108344"/>
            </a:xfrm>
            <a:prstGeom prst="rect">
              <a:avLst/>
            </a:prstGeom>
            <a:ln>
              <a:noFill/>
            </a:ln>
          </p:spPr>
        </p:pic>
        <p:pic>
          <p:nvPicPr>
            <p:cNvPr id="64" name="Picture 63" descr="si.png"/>
            <p:cNvPicPr>
              <a:picLocks noChangeAspect="1"/>
            </p:cNvPicPr>
            <p:nvPr userDrawn="1"/>
          </p:nvPicPr>
          <p:blipFill>
            <a:blip r:embed="rId37" cstate="screen">
              <a:extLst>
                <a:ext uri="{28A0092B-C50C-407E-A947-70E740481C1C}">
                  <a14:useLocalDpi xmlns:a14="http://schemas.microsoft.com/office/drawing/2010/main"/>
                </a:ext>
              </a:extLst>
            </a:blip>
            <a:stretch>
              <a:fillRect/>
            </a:stretch>
          </p:blipFill>
          <p:spPr>
            <a:xfrm>
              <a:off x="6435327" y="6623401"/>
              <a:ext cx="163385" cy="108000"/>
            </a:xfrm>
            <a:prstGeom prst="rect">
              <a:avLst/>
            </a:prstGeom>
          </p:spPr>
        </p:pic>
      </p:grpSp>
    </p:spTree>
  </p:cSld>
  <p:clrMap bg1="lt1" tx1="dk1" bg2="lt2" tx2="dk2" accent1="accent1" accent2="accent2" accent3="accent3" accent4="accent4" accent5="accent5" accent6="accent6" hlink="hlink" folHlink="folHlink"/>
  <p:sldLayoutIdLst>
    <p:sldLayoutId id="2147483929" r:id="rId1"/>
    <p:sldLayoutId id="2147483931" r:id="rId2"/>
    <p:sldLayoutId id="2147483939" r:id="rId3"/>
    <p:sldLayoutId id="2147483932" r:id="rId4"/>
    <p:sldLayoutId id="2147483933" r:id="rId5"/>
    <p:sldLayoutId id="2147483934" r:id="rId6"/>
    <p:sldLayoutId id="2147483930" r:id="rId7"/>
    <p:sldLayoutId id="2147483936" r:id="rId8"/>
    <p:sldLayoutId id="2147483937" r:id="rId9"/>
    <p:sldLayoutId id="2147483938" r:id="rId10"/>
  </p:sldLayoutIdLst>
  <p:timing>
    <p:tnLst>
      <p:par>
        <p:cTn xmlns:p14="http://schemas.microsoft.com/office/powerpoint/2010/main" id="1" dur="indefinite" restart="never" nodeType="tmRoot"/>
      </p:par>
    </p:tnLst>
  </p:timing>
  <p:hf sldNum="0" hdr="0" dt="0"/>
  <p:txStyles>
    <p:titleStyle>
      <a:lvl1pPr algn="l" rtl="0" eaLnBrk="1" fontAlgn="base" hangingPunct="1">
        <a:spcBef>
          <a:spcPct val="0"/>
        </a:spcBef>
        <a:spcAft>
          <a:spcPct val="0"/>
        </a:spcAft>
        <a:defRPr lang="en-GB" sz="2200" b="0" dirty="0" smtClean="0">
          <a:solidFill>
            <a:srgbClr val="0070C0"/>
          </a:solidFill>
          <a:latin typeface="Verdana"/>
          <a:ea typeface="+mj-ea"/>
          <a:cs typeface="Verdana"/>
        </a:defRPr>
      </a:lvl1pPr>
      <a:lvl2pPr algn="l" rtl="0" eaLnBrk="1" fontAlgn="base" hangingPunct="1">
        <a:spcBef>
          <a:spcPct val="0"/>
        </a:spcBef>
        <a:spcAft>
          <a:spcPct val="0"/>
        </a:spcAft>
        <a:defRPr sz="2200" b="1">
          <a:solidFill>
            <a:schemeClr val="bg1"/>
          </a:solidFill>
          <a:latin typeface="Verdana" pitchFamily="34" charset="0"/>
        </a:defRPr>
      </a:lvl2pPr>
      <a:lvl3pPr algn="l" rtl="0" eaLnBrk="1" fontAlgn="base" hangingPunct="1">
        <a:spcBef>
          <a:spcPct val="0"/>
        </a:spcBef>
        <a:spcAft>
          <a:spcPct val="0"/>
        </a:spcAft>
        <a:defRPr sz="2200" b="1">
          <a:solidFill>
            <a:schemeClr val="bg1"/>
          </a:solidFill>
          <a:latin typeface="Verdana" pitchFamily="34" charset="0"/>
        </a:defRPr>
      </a:lvl3pPr>
      <a:lvl4pPr algn="l" rtl="0" eaLnBrk="1" fontAlgn="base" hangingPunct="1">
        <a:spcBef>
          <a:spcPct val="0"/>
        </a:spcBef>
        <a:spcAft>
          <a:spcPct val="0"/>
        </a:spcAft>
        <a:defRPr sz="2200" b="1">
          <a:solidFill>
            <a:schemeClr val="bg1"/>
          </a:solidFill>
          <a:latin typeface="Verdana" pitchFamily="34" charset="0"/>
        </a:defRPr>
      </a:lvl4pPr>
      <a:lvl5pPr algn="l" rtl="0" eaLnBrk="1" fontAlgn="base" hangingPunct="1">
        <a:spcBef>
          <a:spcPct val="0"/>
        </a:spcBef>
        <a:spcAft>
          <a:spcPct val="0"/>
        </a:spcAft>
        <a:defRPr sz="2200" b="1">
          <a:solidFill>
            <a:schemeClr val="bg1"/>
          </a:solidFill>
          <a:latin typeface="Verdana" pitchFamily="34" charset="0"/>
        </a:defRPr>
      </a:lvl5pPr>
      <a:lvl6pPr marL="457200" algn="l" rtl="0" eaLnBrk="1" fontAlgn="base" hangingPunct="1">
        <a:spcBef>
          <a:spcPct val="0"/>
        </a:spcBef>
        <a:spcAft>
          <a:spcPct val="0"/>
        </a:spcAft>
        <a:defRPr sz="2200" b="1">
          <a:solidFill>
            <a:schemeClr val="bg1"/>
          </a:solidFill>
          <a:latin typeface="Verdana" pitchFamily="34" charset="0"/>
        </a:defRPr>
      </a:lvl6pPr>
      <a:lvl7pPr marL="914400" algn="l" rtl="0" eaLnBrk="1" fontAlgn="base" hangingPunct="1">
        <a:spcBef>
          <a:spcPct val="0"/>
        </a:spcBef>
        <a:spcAft>
          <a:spcPct val="0"/>
        </a:spcAft>
        <a:defRPr sz="2200" b="1">
          <a:solidFill>
            <a:schemeClr val="bg1"/>
          </a:solidFill>
          <a:latin typeface="Verdana" pitchFamily="34" charset="0"/>
        </a:defRPr>
      </a:lvl7pPr>
      <a:lvl8pPr marL="1371600" algn="l" rtl="0" eaLnBrk="1" fontAlgn="base" hangingPunct="1">
        <a:spcBef>
          <a:spcPct val="0"/>
        </a:spcBef>
        <a:spcAft>
          <a:spcPct val="0"/>
        </a:spcAft>
        <a:defRPr sz="2200" b="1">
          <a:solidFill>
            <a:schemeClr val="bg1"/>
          </a:solidFill>
          <a:latin typeface="Verdana" pitchFamily="34" charset="0"/>
        </a:defRPr>
      </a:lvl8pPr>
      <a:lvl9pPr marL="1828800" algn="l" rtl="0" eaLnBrk="1" fontAlgn="base" hangingPunct="1">
        <a:spcBef>
          <a:spcPct val="0"/>
        </a:spcBef>
        <a:spcAft>
          <a:spcPct val="0"/>
        </a:spcAft>
        <a:defRPr sz="2200" b="1">
          <a:solidFill>
            <a:schemeClr val="bg1"/>
          </a:solidFill>
          <a:latin typeface="Verdana" pitchFamily="34" charset="0"/>
        </a:defRPr>
      </a:lvl9pPr>
    </p:titleStyle>
    <p:bodyStyle>
      <a:lvl1pPr marL="0" indent="-342900" algn="l" rtl="0" eaLnBrk="1" fontAlgn="base" hangingPunct="1">
        <a:lnSpc>
          <a:spcPct val="119000"/>
        </a:lnSpc>
        <a:spcBef>
          <a:spcPct val="20000"/>
        </a:spcBef>
        <a:spcAft>
          <a:spcPct val="0"/>
        </a:spcAft>
        <a:buClr>
          <a:schemeClr val="accent1"/>
        </a:buClr>
        <a:buFontTx/>
        <a:buNone/>
        <a:defRPr lang="en-GB" sz="1600" dirty="0" smtClean="0">
          <a:solidFill>
            <a:schemeClr val="bg2"/>
          </a:solidFill>
          <a:latin typeface="Verdana"/>
          <a:ea typeface="+mn-ea"/>
          <a:cs typeface="Verdana"/>
        </a:defRPr>
      </a:lvl1pPr>
      <a:lvl2pPr marL="810000" indent="0" algn="l" rtl="0" eaLnBrk="1" fontAlgn="base" hangingPunct="1">
        <a:lnSpc>
          <a:spcPct val="119000"/>
        </a:lnSpc>
        <a:spcBef>
          <a:spcPct val="20000"/>
        </a:spcBef>
        <a:spcAft>
          <a:spcPct val="0"/>
        </a:spcAft>
        <a:buClr>
          <a:schemeClr val="accent1"/>
        </a:buClr>
        <a:buFont typeface="Verdana" pitchFamily="34" charset="0"/>
        <a:buNone/>
        <a:defRPr lang="en-GB" sz="1600" dirty="0" smtClean="0">
          <a:solidFill>
            <a:schemeClr val="bg2"/>
          </a:solidFill>
          <a:latin typeface="Verdana"/>
          <a:ea typeface="+mn-ea"/>
          <a:cs typeface="Verdana"/>
        </a:defRPr>
      </a:lvl2pPr>
      <a:lvl3pPr marL="1407600" indent="0" algn="l" rtl="0" eaLnBrk="1" fontAlgn="base" hangingPunct="1">
        <a:lnSpc>
          <a:spcPct val="119000"/>
        </a:lnSpc>
        <a:spcBef>
          <a:spcPct val="20000"/>
        </a:spcBef>
        <a:spcAft>
          <a:spcPct val="0"/>
        </a:spcAft>
        <a:buClr>
          <a:schemeClr val="accent1"/>
        </a:buClr>
        <a:buFont typeface="Verdana" pitchFamily="34" charset="0"/>
        <a:buNone/>
        <a:defRPr lang="en-GB" sz="1600" dirty="0" smtClean="0">
          <a:solidFill>
            <a:schemeClr val="bg2"/>
          </a:solidFill>
          <a:latin typeface="Verdana"/>
          <a:ea typeface="+mn-ea"/>
          <a:cs typeface="Verdana"/>
        </a:defRPr>
      </a:lvl3pPr>
      <a:lvl4pPr marL="2005200" indent="0" algn="l" rtl="0" eaLnBrk="1" fontAlgn="base" hangingPunct="1">
        <a:lnSpc>
          <a:spcPct val="119000"/>
        </a:lnSpc>
        <a:spcBef>
          <a:spcPct val="20000"/>
        </a:spcBef>
        <a:spcAft>
          <a:spcPct val="0"/>
        </a:spcAft>
        <a:buClr>
          <a:schemeClr val="accent1"/>
        </a:buClr>
        <a:buFont typeface="Verdana" pitchFamily="34" charset="0"/>
        <a:buNone/>
        <a:defRPr lang="en-GB" sz="1600" dirty="0" smtClean="0">
          <a:solidFill>
            <a:schemeClr val="bg2"/>
          </a:solidFill>
          <a:latin typeface="Verdana"/>
          <a:ea typeface="+mn-ea"/>
          <a:cs typeface="Verdana"/>
        </a:defRPr>
      </a:lvl4pPr>
      <a:lvl5pPr marL="2602800" indent="0" algn="l" rtl="0" eaLnBrk="1" fontAlgn="base" hangingPunct="1">
        <a:lnSpc>
          <a:spcPct val="119000"/>
        </a:lnSpc>
        <a:spcBef>
          <a:spcPct val="20000"/>
        </a:spcBef>
        <a:spcAft>
          <a:spcPct val="0"/>
        </a:spcAft>
        <a:buClr>
          <a:schemeClr val="accent1"/>
        </a:buClr>
        <a:buFont typeface="Verdana" pitchFamily="34" charset="0"/>
        <a:buNone/>
        <a:defRPr lang="en-GB" sz="1600" dirty="0" smtClean="0">
          <a:solidFill>
            <a:schemeClr val="bg2"/>
          </a:solidFill>
          <a:latin typeface="Verdana"/>
          <a:ea typeface="+mn-ea"/>
          <a:cs typeface="Verdana"/>
        </a:defRPr>
      </a:lvl5pPr>
      <a:lvl6pPr marL="34798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6pPr>
      <a:lvl7pPr marL="39370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7pPr>
      <a:lvl8pPr marL="43942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8pPr>
      <a:lvl9pPr marL="48514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45.jpeg"/><Relationship Id="rId4" Type="http://schemas.openxmlformats.org/officeDocument/2006/relationships/image" Target="../media/image46.jpeg"/><Relationship Id="rId5" Type="http://schemas.openxmlformats.org/officeDocument/2006/relationships/image" Target="../media/image47.jpeg"/><Relationship Id="rId6" Type="http://schemas.openxmlformats.org/officeDocument/2006/relationships/image" Target="../media/image48.jpeg"/><Relationship Id="rId7" Type="http://schemas.openxmlformats.org/officeDocument/2006/relationships/image" Target="../media/image49.png"/><Relationship Id="rId1" Type="http://schemas.openxmlformats.org/officeDocument/2006/relationships/slideLayout" Target="../slideLayouts/slideLayout2.xml"/><Relationship Id="rId2" Type="http://schemas.openxmlformats.org/officeDocument/2006/relationships/image" Target="../media/image44.jpeg"/></Relationships>
</file>

<file path=ppt/slides/_rels/slide11.xml.rels><?xml version="1.0" encoding="UTF-8" standalone="yes"?>
<Relationships xmlns="http://schemas.openxmlformats.org/package/2006/relationships"><Relationship Id="rId3" Type="http://schemas.openxmlformats.org/officeDocument/2006/relationships/image" Target="../media/image51.jpeg"/><Relationship Id="rId4" Type="http://schemas.openxmlformats.org/officeDocument/2006/relationships/image" Target="../media/image52.jpeg"/><Relationship Id="rId5" Type="http://schemas.openxmlformats.org/officeDocument/2006/relationships/image" Target="../media/image53.jpeg"/><Relationship Id="rId6" Type="http://schemas.openxmlformats.org/officeDocument/2006/relationships/image" Target="../media/image54.jpeg"/><Relationship Id="rId7" Type="http://schemas.openxmlformats.org/officeDocument/2006/relationships/image" Target="../media/image55.jpeg"/><Relationship Id="rId8" Type="http://schemas.openxmlformats.org/officeDocument/2006/relationships/image" Target="../media/image49.png"/><Relationship Id="rId1" Type="http://schemas.openxmlformats.org/officeDocument/2006/relationships/slideLayout" Target="../slideLayouts/slideLayout2.xml"/><Relationship Id="rId2" Type="http://schemas.openxmlformats.org/officeDocument/2006/relationships/image" Target="../media/image50.jpeg"/></Relationships>
</file>

<file path=ppt/slides/_rels/slide12.xml.rels><?xml version="1.0" encoding="UTF-8" standalone="yes"?>
<Relationships xmlns="http://schemas.openxmlformats.org/package/2006/relationships"><Relationship Id="rId3" Type="http://schemas.openxmlformats.org/officeDocument/2006/relationships/image" Target="../media/image57.jpeg"/><Relationship Id="rId4" Type="http://schemas.openxmlformats.org/officeDocument/2006/relationships/image" Target="../media/image58.jpeg"/><Relationship Id="rId5" Type="http://schemas.openxmlformats.org/officeDocument/2006/relationships/image" Target="../media/image59.jpeg"/><Relationship Id="rId6" Type="http://schemas.openxmlformats.org/officeDocument/2006/relationships/image" Target="../media/image49.png"/><Relationship Id="rId7" Type="http://schemas.openxmlformats.org/officeDocument/2006/relationships/image" Target="../media/image60.png"/><Relationship Id="rId1" Type="http://schemas.openxmlformats.org/officeDocument/2006/relationships/slideLayout" Target="../slideLayouts/slideLayout2.xml"/><Relationship Id="rId2" Type="http://schemas.openxmlformats.org/officeDocument/2006/relationships/image" Target="../media/image56.jpeg"/></Relationships>
</file>

<file path=ppt/slides/_rels/slide13.xml.rels><?xml version="1.0" encoding="UTF-8" standalone="yes"?>
<Relationships xmlns="http://schemas.openxmlformats.org/package/2006/relationships"><Relationship Id="rId3" Type="http://schemas.openxmlformats.org/officeDocument/2006/relationships/image" Target="../media/image62.jpeg"/><Relationship Id="rId4" Type="http://schemas.openxmlformats.org/officeDocument/2006/relationships/image" Target="../media/image63.jpeg"/><Relationship Id="rId5" Type="http://schemas.openxmlformats.org/officeDocument/2006/relationships/image" Target="../media/image64.jpeg"/><Relationship Id="rId6" Type="http://schemas.openxmlformats.org/officeDocument/2006/relationships/image" Target="../media/image49.png"/><Relationship Id="rId1" Type="http://schemas.openxmlformats.org/officeDocument/2006/relationships/slideLayout" Target="../slideLayouts/slideLayout2.xml"/><Relationship Id="rId2" Type="http://schemas.openxmlformats.org/officeDocument/2006/relationships/image" Target="../media/image6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7.png"/><Relationship Id="rId3" Type="http://schemas.openxmlformats.org/officeDocument/2006/relationships/hyperlink" Target="https://www.youtube.com/watch?v=nQ9ivd7wv30" TargetMode="Externa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67.png"/><Relationship Id="rId5" Type="http://schemas.openxmlformats.org/officeDocument/2006/relationships/hyperlink" Target="https://www.youtube.com/watch?v=nQ9ivd7wv30" TargetMode="External"/><Relationship Id="rId6" Type="http://schemas.openxmlformats.org/officeDocument/2006/relationships/image" Target="../media/image68.png"/><Relationship Id="rId1" Type="http://schemas.microsoft.com/office/2007/relationships/media" Target="../media/media1.mp4"/><Relationship Id="rId2" Type="http://schemas.openxmlformats.org/officeDocument/2006/relationships/video" Target="../media/media1.mp4"/></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9.emf"/><Relationship Id="rId3" Type="http://schemas.openxmlformats.org/officeDocument/2006/relationships/image" Target="../media/image70.png"/></Relationships>
</file>

<file path=ppt/slides/_rels/slide19.xml.rels><?xml version="1.0" encoding="UTF-8" standalone="yes"?>
<Relationships xmlns="http://schemas.openxmlformats.org/package/2006/relationships"><Relationship Id="rId3" Type="http://schemas.openxmlformats.org/officeDocument/2006/relationships/image" Target="../media/image72.jpeg"/><Relationship Id="rId4" Type="http://schemas.openxmlformats.org/officeDocument/2006/relationships/image" Target="../media/image73.jpeg"/><Relationship Id="rId1" Type="http://schemas.openxmlformats.org/officeDocument/2006/relationships/slideLayout" Target="../slideLayouts/slideLayout2.xml"/><Relationship Id="rId2" Type="http://schemas.openxmlformats.org/officeDocument/2006/relationships/image" Target="../media/image7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1.png"/><Relationship Id="rId3" Type="http://schemas.openxmlformats.org/officeDocument/2006/relationships/image" Target="../media/image74.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1.png"/><Relationship Id="rId3" Type="http://schemas.openxmlformats.org/officeDocument/2006/relationships/image" Target="../media/image75.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1.png"/><Relationship Id="rId3" Type="http://schemas.openxmlformats.org/officeDocument/2006/relationships/image" Target="../media/image76.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0.emf"/></Relationships>
</file>

<file path=ppt/slides/_rels/slide24.xml.rels><?xml version="1.0" encoding="UTF-8" standalone="yes"?>
<Relationships xmlns="http://schemas.openxmlformats.org/package/2006/relationships"><Relationship Id="rId3" Type="http://schemas.openxmlformats.org/officeDocument/2006/relationships/image" Target="../media/image78.png"/><Relationship Id="rId4" Type="http://schemas.openxmlformats.org/officeDocument/2006/relationships/image" Target="../media/image79.png"/><Relationship Id="rId5" Type="http://schemas.openxmlformats.org/officeDocument/2006/relationships/image" Target="../media/image80.png"/><Relationship Id="rId6" Type="http://schemas.openxmlformats.org/officeDocument/2006/relationships/image" Target="../media/image81.png"/><Relationship Id="rId7" Type="http://schemas.openxmlformats.org/officeDocument/2006/relationships/image" Target="../media/image82.png"/><Relationship Id="rId1" Type="http://schemas.openxmlformats.org/officeDocument/2006/relationships/slideLayout" Target="../slideLayouts/slideLayout2.xml"/><Relationship Id="rId2" Type="http://schemas.openxmlformats.org/officeDocument/2006/relationships/image" Target="../media/image7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3.png"/><Relationship Id="rId3" Type="http://schemas.openxmlformats.org/officeDocument/2006/relationships/image" Target="../media/image84.jpeg"/></Relationships>
</file>

<file path=ppt/slides/_rels/slide26.xml.rels><?xml version="1.0" encoding="UTF-8" standalone="yes"?>
<Relationships xmlns="http://schemas.openxmlformats.org/package/2006/relationships"><Relationship Id="rId3" Type="http://schemas.openxmlformats.org/officeDocument/2006/relationships/image" Target="../media/image85.png"/><Relationship Id="rId4" Type="http://schemas.openxmlformats.org/officeDocument/2006/relationships/image" Target="../media/image86.png"/><Relationship Id="rId5" Type="http://schemas.openxmlformats.org/officeDocument/2006/relationships/image" Target="../media/image87.png"/><Relationship Id="rId6" Type="http://schemas.openxmlformats.org/officeDocument/2006/relationships/image" Target="../media/image88.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0.emf"/></Relationships>
</file>

<file path=ppt/slides/_rels/slide30.xml.rels><?xml version="1.0" encoding="UTF-8" standalone="yes"?>
<Relationships xmlns="http://schemas.openxmlformats.org/package/2006/relationships"><Relationship Id="rId3" Type="http://schemas.openxmlformats.org/officeDocument/2006/relationships/image" Target="../media/image90.png"/><Relationship Id="rId4" Type="http://schemas.openxmlformats.org/officeDocument/2006/relationships/image" Target="../media/image91.png"/><Relationship Id="rId1" Type="http://schemas.openxmlformats.org/officeDocument/2006/relationships/slideLayout" Target="../slideLayouts/slideLayout2.xml"/><Relationship Id="rId2" Type="http://schemas.openxmlformats.org/officeDocument/2006/relationships/image" Target="../media/image8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92.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93.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93.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4.gi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5.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97.jpeg"/></Relationships>
</file>

<file path=ppt/slides/_rels/slide38.xml.rels><?xml version="1.0" encoding="UTF-8" standalone="yes"?>
<Relationships xmlns="http://schemas.openxmlformats.org/package/2006/relationships"><Relationship Id="rId3" Type="http://schemas.openxmlformats.org/officeDocument/2006/relationships/image" Target="../media/image99.png"/><Relationship Id="rId4" Type="http://schemas.openxmlformats.org/officeDocument/2006/relationships/image" Target="../media/image100.png"/><Relationship Id="rId1" Type="http://schemas.openxmlformats.org/officeDocument/2006/relationships/slideLayout" Target="../slideLayouts/slideLayout2.xml"/><Relationship Id="rId2" Type="http://schemas.openxmlformats.org/officeDocument/2006/relationships/image" Target="../media/image98.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1.png"/><Relationship Id="rId3" Type="http://schemas.openxmlformats.org/officeDocument/2006/relationships/image" Target="../media/image10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3.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4.png"/></Relationships>
</file>

<file path=ppt/slides/_rels/slide42.xml.rels><?xml version="1.0" encoding="UTF-8" standalone="yes"?>
<Relationships xmlns="http://schemas.openxmlformats.org/package/2006/relationships"><Relationship Id="rId3" Type="http://schemas.openxmlformats.org/officeDocument/2006/relationships/image" Target="../media/image106.jpeg"/><Relationship Id="rId4" Type="http://schemas.openxmlformats.org/officeDocument/2006/relationships/image" Target="../media/image107.png"/><Relationship Id="rId1" Type="http://schemas.openxmlformats.org/officeDocument/2006/relationships/slideLayout" Target="../slideLayouts/slideLayout2.xml"/><Relationship Id="rId2" Type="http://schemas.openxmlformats.org/officeDocument/2006/relationships/image" Target="../media/image105.png"/></Relationships>
</file>

<file path=ppt/slides/_rels/slide43.xml.rels><?xml version="1.0" encoding="UTF-8" standalone="yes"?>
<Relationships xmlns="http://schemas.openxmlformats.org/package/2006/relationships"><Relationship Id="rId3" Type="http://schemas.openxmlformats.org/officeDocument/2006/relationships/image" Target="../media/image108.png"/><Relationship Id="rId4" Type="http://schemas.openxmlformats.org/officeDocument/2006/relationships/image" Target="../media/image109.png"/><Relationship Id="rId5" Type="http://schemas.openxmlformats.org/officeDocument/2006/relationships/image" Target="../media/image110.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44.xml.rels><?xml version="1.0" encoding="UTF-8" standalone="yes"?>
<Relationships xmlns="http://schemas.openxmlformats.org/package/2006/relationships"><Relationship Id="rId3" Type="http://schemas.openxmlformats.org/officeDocument/2006/relationships/image" Target="../media/image111.png"/><Relationship Id="rId4" Type="http://schemas.openxmlformats.org/officeDocument/2006/relationships/image" Target="../media/image112.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45.xml.rels><?xml version="1.0" encoding="UTF-8" standalone="yes"?>
<Relationships xmlns="http://schemas.openxmlformats.org/package/2006/relationships"><Relationship Id="rId3" Type="http://schemas.openxmlformats.org/officeDocument/2006/relationships/image" Target="../media/image113.png"/><Relationship Id="rId4" Type="http://schemas.openxmlformats.org/officeDocument/2006/relationships/image" Target="../media/image114.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15.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16.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17.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1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19.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20.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1.png"/><Relationship Id="rId3" Type="http://schemas.openxmlformats.org/officeDocument/2006/relationships/image" Target="../media/image122.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jpg"/></Relationships>
</file>

<file path=ppt/slides/_rels/slide7.xml.rels><?xml version="1.0" encoding="UTF-8" standalone="yes"?>
<Relationships xmlns="http://schemas.openxmlformats.org/package/2006/relationships"><Relationship Id="rId3" Type="http://schemas.openxmlformats.org/officeDocument/2006/relationships/image" Target="../media/image34.jpeg"/><Relationship Id="rId4" Type="http://schemas.openxmlformats.org/officeDocument/2006/relationships/image" Target="../media/image35.jpeg"/><Relationship Id="rId5" Type="http://schemas.openxmlformats.org/officeDocument/2006/relationships/image" Target="../media/image36.jpeg"/><Relationship Id="rId6" Type="http://schemas.openxmlformats.org/officeDocument/2006/relationships/image" Target="../media/image37.jpeg"/><Relationship Id="rId7" Type="http://schemas.openxmlformats.org/officeDocument/2006/relationships/image" Target="../media/image38.jpeg"/><Relationship Id="rId8" Type="http://schemas.openxmlformats.org/officeDocument/2006/relationships/image" Target="../media/image39.jpeg"/><Relationship Id="rId9" Type="http://schemas.openxmlformats.org/officeDocument/2006/relationships/image" Target="../media/image40.jpeg"/><Relationship Id="rId10" Type="http://schemas.openxmlformats.org/officeDocument/2006/relationships/image" Target="../media/image41.jpeg"/><Relationship Id="rId11" Type="http://schemas.openxmlformats.org/officeDocument/2006/relationships/image" Target="../media/image42.jpe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9"/>
          <p:cNvSpPr txBox="1">
            <a:spLocks noChangeArrowheads="1"/>
          </p:cNvSpPr>
          <p:nvPr/>
        </p:nvSpPr>
        <p:spPr bwMode="auto">
          <a:xfrm>
            <a:off x="532948" y="1778236"/>
            <a:ext cx="7972425"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spAutoFit/>
          </a:bodyPr>
          <a:lstStyle/>
          <a:p>
            <a:pPr marL="0" marR="0" lvl="0" indent="0" defTabSz="914400" latinLnBrk="0">
              <a:lnSpc>
                <a:spcPct val="100000"/>
              </a:lnSpc>
              <a:buClrTx/>
              <a:buSzTx/>
              <a:buFontTx/>
              <a:buNone/>
              <a:tabLst/>
              <a:defRPr/>
            </a:pPr>
            <a:r>
              <a:rPr lang="en-GB" sz="3200" dirty="0" smtClean="0">
                <a:solidFill>
                  <a:schemeClr val="bg1">
                    <a:lumMod val="95000"/>
                  </a:schemeClr>
                </a:solidFill>
                <a:latin typeface="Verdana"/>
                <a:ea typeface="+mj-ea"/>
                <a:cs typeface="Verdana"/>
              </a:rPr>
              <a:t>Space instrumentation overview</a:t>
            </a:r>
            <a:endParaRPr lang="en-GB" sz="3200" dirty="0">
              <a:solidFill>
                <a:schemeClr val="bg1">
                  <a:lumMod val="95000"/>
                </a:schemeClr>
              </a:solidFill>
              <a:latin typeface="Verdana"/>
              <a:ea typeface="+mj-ea"/>
              <a:cs typeface="Verdana"/>
            </a:endParaRPr>
          </a:p>
        </p:txBody>
      </p:sp>
      <p:sp>
        <p:nvSpPr>
          <p:cNvPr id="7" name="Text Box 24"/>
          <p:cNvSpPr txBox="1">
            <a:spLocks noChangeArrowheads="1"/>
          </p:cNvSpPr>
          <p:nvPr/>
        </p:nvSpPr>
        <p:spPr bwMode="auto">
          <a:xfrm>
            <a:off x="615599" y="2793600"/>
            <a:ext cx="2487693" cy="369332"/>
          </a:xfrm>
          <a:prstGeom prst="rect">
            <a:avLst/>
          </a:prstGeom>
          <a:solidFill>
            <a:srgbClr val="007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ts val="0"/>
              </a:spcBef>
            </a:pPr>
            <a:r>
              <a:rPr lang="en-GB" dirty="0" smtClean="0">
                <a:solidFill>
                  <a:schemeClr val="bg1"/>
                </a:solidFill>
              </a:rPr>
              <a:t>ESI 2017, Hamburg </a:t>
            </a:r>
            <a:endParaRPr lang="en-GB" dirty="0">
              <a:solidFill>
                <a:schemeClr val="bg1"/>
              </a:solidFill>
            </a:endParaRPr>
          </a:p>
        </p:txBody>
      </p:sp>
      <p:sp>
        <p:nvSpPr>
          <p:cNvPr id="8" name="Text Box 25"/>
          <p:cNvSpPr txBox="1">
            <a:spLocks noChangeArrowheads="1"/>
          </p:cNvSpPr>
          <p:nvPr/>
        </p:nvSpPr>
        <p:spPr bwMode="auto">
          <a:xfrm>
            <a:off x="615600" y="3261600"/>
            <a:ext cx="5557494" cy="369332"/>
          </a:xfrm>
          <a:prstGeom prst="rect">
            <a:avLst/>
          </a:prstGeom>
          <a:solidFill>
            <a:srgbClr val="007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ts val="0"/>
              </a:spcBef>
            </a:pPr>
            <a:r>
              <a:rPr lang="en-GB" dirty="0" smtClean="0">
                <a:solidFill>
                  <a:schemeClr val="bg1"/>
                </a:solidFill>
              </a:rPr>
              <a:t>Thibaut Prod’homme, European Space Agency</a:t>
            </a:r>
            <a:endParaRPr lang="en-GB" dirty="0">
              <a:solidFill>
                <a:schemeClr val="bg1"/>
              </a:solidFill>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a:xfrm>
            <a:off x="609600" y="152400"/>
            <a:ext cx="7175500" cy="446088"/>
          </a:xfrm>
        </p:spPr>
        <p:txBody>
          <a:bodyPr/>
          <a:lstStyle/>
          <a:p>
            <a:pPr eaLnBrk="1" hangingPunct="1"/>
            <a:r>
              <a:rPr lang="en-US" sz="2300">
                <a:latin typeface="Verdana" charset="0"/>
                <a:ea typeface="MS PGothic" charset="0"/>
              </a:rPr>
              <a:t>Today’s Science missions (1)</a:t>
            </a:r>
          </a:p>
        </p:txBody>
      </p:sp>
      <p:sp>
        <p:nvSpPr>
          <p:cNvPr id="5" name="Rectangle 4"/>
          <p:cNvSpPr/>
          <p:nvPr/>
        </p:nvSpPr>
        <p:spPr>
          <a:xfrm>
            <a:off x="0" y="3160713"/>
            <a:ext cx="9144000" cy="1625600"/>
          </a:xfrm>
          <a:prstGeom prst="rect">
            <a:avLst/>
          </a:prstGeom>
          <a:solidFill>
            <a:srgbClr val="D0103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cs typeface="Verdana"/>
            </a:endParaRPr>
          </a:p>
        </p:txBody>
      </p:sp>
      <p:sp>
        <p:nvSpPr>
          <p:cNvPr id="45059" name="TextBox 5"/>
          <p:cNvSpPr txBox="1">
            <a:spLocks noChangeArrowheads="1"/>
          </p:cNvSpPr>
          <p:nvPr/>
        </p:nvSpPr>
        <p:spPr bwMode="auto">
          <a:xfrm>
            <a:off x="177800" y="3162300"/>
            <a:ext cx="314325" cy="20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46800" rIns="0" bIns="46800" anchor="ctr">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r>
              <a:rPr lang="en-US" sz="700">
                <a:solidFill>
                  <a:schemeClr val="bg1"/>
                </a:solidFill>
              </a:rPr>
              <a:t>Hubble</a:t>
            </a:r>
            <a:endParaRPr lang="en-US" sz="800">
              <a:solidFill>
                <a:schemeClr val="bg1"/>
              </a:solidFill>
            </a:endParaRPr>
          </a:p>
        </p:txBody>
      </p:sp>
      <p:sp>
        <p:nvSpPr>
          <p:cNvPr id="45060" name="TextBox 6"/>
          <p:cNvSpPr txBox="1">
            <a:spLocks noChangeArrowheads="1"/>
          </p:cNvSpPr>
          <p:nvPr/>
        </p:nvSpPr>
        <p:spPr bwMode="auto">
          <a:xfrm>
            <a:off x="1946275" y="3162300"/>
            <a:ext cx="282575" cy="20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46800" rIns="0" bIns="46800" anchor="ctr">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r>
              <a:rPr lang="en-US" sz="700">
                <a:solidFill>
                  <a:schemeClr val="bg1"/>
                </a:solidFill>
              </a:rPr>
              <a:t>SOHO</a:t>
            </a:r>
            <a:endParaRPr lang="en-US" sz="800">
              <a:solidFill>
                <a:schemeClr val="bg1"/>
              </a:solidFill>
            </a:endParaRPr>
          </a:p>
        </p:txBody>
      </p:sp>
      <p:sp>
        <p:nvSpPr>
          <p:cNvPr id="45061" name="TextBox 7"/>
          <p:cNvSpPr txBox="1">
            <a:spLocks noChangeArrowheads="1"/>
          </p:cNvSpPr>
          <p:nvPr/>
        </p:nvSpPr>
        <p:spPr bwMode="auto">
          <a:xfrm>
            <a:off x="3721100" y="3162300"/>
            <a:ext cx="593725" cy="20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46800" rIns="0" bIns="46800" anchor="ctr">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r>
              <a:rPr lang="en-US" sz="700">
                <a:solidFill>
                  <a:schemeClr val="bg1"/>
                </a:solidFill>
              </a:rPr>
              <a:t>XMM-Newton</a:t>
            </a:r>
            <a:endParaRPr lang="en-US" sz="800">
              <a:solidFill>
                <a:schemeClr val="bg1"/>
              </a:solidFill>
            </a:endParaRPr>
          </a:p>
        </p:txBody>
      </p:sp>
      <p:sp>
        <p:nvSpPr>
          <p:cNvPr id="45062" name="TextBox 8"/>
          <p:cNvSpPr txBox="1">
            <a:spLocks noChangeArrowheads="1"/>
          </p:cNvSpPr>
          <p:nvPr/>
        </p:nvSpPr>
        <p:spPr bwMode="auto">
          <a:xfrm>
            <a:off x="5483225" y="3162300"/>
            <a:ext cx="320675" cy="20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46800" rIns="0" bIns="46800" anchor="ctr">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r>
              <a:rPr lang="en-US" sz="700">
                <a:solidFill>
                  <a:schemeClr val="bg1"/>
                </a:solidFill>
              </a:rPr>
              <a:t>Cluster</a:t>
            </a:r>
            <a:endParaRPr lang="en-US" sz="800">
              <a:solidFill>
                <a:schemeClr val="bg1"/>
              </a:solidFill>
            </a:endParaRPr>
          </a:p>
        </p:txBody>
      </p:sp>
      <p:sp>
        <p:nvSpPr>
          <p:cNvPr id="45063" name="TextBox 9"/>
          <p:cNvSpPr txBox="1">
            <a:spLocks noChangeArrowheads="1"/>
          </p:cNvSpPr>
          <p:nvPr/>
        </p:nvSpPr>
        <p:spPr bwMode="auto">
          <a:xfrm>
            <a:off x="7264400" y="3162300"/>
            <a:ext cx="358775" cy="20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46800" rIns="0" bIns="46800" anchor="ctr">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r>
              <a:rPr lang="en-US" sz="700">
                <a:solidFill>
                  <a:schemeClr val="bg1"/>
                </a:solidFill>
              </a:rPr>
              <a:t>Integral</a:t>
            </a:r>
            <a:endParaRPr lang="en-US" sz="800">
              <a:solidFill>
                <a:schemeClr val="bg1"/>
              </a:solidFill>
            </a:endParaRPr>
          </a:p>
        </p:txBody>
      </p:sp>
      <p:grpSp>
        <p:nvGrpSpPr>
          <p:cNvPr id="45064" name="Group 10"/>
          <p:cNvGrpSpPr>
            <a:grpSpLocks noChangeAspect="1"/>
          </p:cNvGrpSpPr>
          <p:nvPr/>
        </p:nvGrpSpPr>
        <p:grpSpPr bwMode="auto">
          <a:xfrm>
            <a:off x="176213" y="3368675"/>
            <a:ext cx="8850312" cy="1320800"/>
            <a:chOff x="18576" y="4830764"/>
            <a:chExt cx="9456126" cy="1411758"/>
          </a:xfrm>
        </p:grpSpPr>
        <p:pic>
          <p:nvPicPr>
            <p:cNvPr id="45067" name="Picture 11" descr="xmm.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802138" y="4834996"/>
              <a:ext cx="1876701" cy="1407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8" name="Picture 12" descr="cluster.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704265" y="4834996"/>
              <a:ext cx="1876701" cy="1407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9" name="Picture 13" descr="integral.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598001" y="4832398"/>
              <a:ext cx="1876701" cy="1403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70" name="Picture 14" descr="hubble.jp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8576" y="4832398"/>
              <a:ext cx="1876701" cy="1403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71" name="Picture 15" descr="soho.jpg"/>
            <p:cNvPicPr>
              <a:picLocks/>
            </p:cNvPicPr>
            <p:nvPr/>
          </p:nvPicPr>
          <p:blipFill>
            <a:blip r:embed="rId6" cstate="screen">
              <a:extLst>
                <a:ext uri="{28A0092B-C50C-407E-A947-70E740481C1C}">
                  <a14:useLocalDpi xmlns:a14="http://schemas.microsoft.com/office/drawing/2010/main"/>
                </a:ext>
              </a:extLst>
            </a:blip>
            <a:srcRect/>
            <a:stretch>
              <a:fillRect/>
            </a:stretch>
          </p:blipFill>
          <p:spPr bwMode="auto">
            <a:xfrm>
              <a:off x="1912315" y="4830764"/>
              <a:ext cx="1858619" cy="1411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45065" name="Picture 31" descr="science_03.png"/>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34950" y="214313"/>
            <a:ext cx="33178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6" name="Rectangle 3"/>
          <p:cNvSpPr>
            <a:spLocks noChangeArrowheads="1"/>
          </p:cNvSpPr>
          <p:nvPr/>
        </p:nvSpPr>
        <p:spPr bwMode="auto">
          <a:xfrm>
            <a:off x="603250" y="854075"/>
            <a:ext cx="7681913" cy="232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85750" indent="-285750" eaLnBrk="0" hangingPunct="0">
              <a:spcAft>
                <a:spcPts val="900"/>
              </a:spcAft>
              <a:buClr>
                <a:schemeClr val="accent1"/>
              </a:buClr>
              <a:buSzPct val="75000"/>
              <a:buFont typeface="Wingdings" charset="0"/>
              <a:buChar char="§"/>
            </a:pPr>
            <a:r>
              <a:rPr lang="en-GB" sz="1400" b="1">
                <a:solidFill>
                  <a:srgbClr val="4D4F53"/>
                </a:solidFill>
              </a:rPr>
              <a:t>Hubble </a:t>
            </a:r>
            <a:r>
              <a:rPr lang="en-GB" sz="1400">
                <a:solidFill>
                  <a:srgbClr val="4D4F53"/>
                </a:solidFill>
              </a:rPr>
              <a:t>(1990– ) orbiting observatory for ultraviolet, visible and infrared astronomy (with NASA)</a:t>
            </a:r>
          </a:p>
          <a:p>
            <a:pPr marL="285750" indent="-285750" eaLnBrk="0" hangingPunct="0">
              <a:spcAft>
                <a:spcPts val="900"/>
              </a:spcAft>
              <a:buClr>
                <a:schemeClr val="accent1"/>
              </a:buClr>
              <a:buSzPct val="75000"/>
              <a:buFont typeface="Wingdings" charset="0"/>
              <a:buChar char="§"/>
            </a:pPr>
            <a:r>
              <a:rPr lang="en-GB" sz="1400" b="1">
                <a:solidFill>
                  <a:srgbClr val="4D4F53"/>
                </a:solidFill>
              </a:rPr>
              <a:t>SOHO</a:t>
            </a:r>
            <a:r>
              <a:rPr lang="en-GB" sz="1400">
                <a:solidFill>
                  <a:srgbClr val="4D4F53"/>
                </a:solidFill>
              </a:rPr>
              <a:t> (1995– ) studying our Sun and its environment (with NASA)</a:t>
            </a:r>
          </a:p>
          <a:p>
            <a:pPr marL="285750" indent="-285750" eaLnBrk="0" hangingPunct="0">
              <a:spcAft>
                <a:spcPts val="900"/>
              </a:spcAft>
              <a:buClr>
                <a:schemeClr val="accent1"/>
              </a:buClr>
              <a:buSzPct val="75000"/>
              <a:buFont typeface="Wingdings" charset="0"/>
              <a:buChar char="§"/>
            </a:pPr>
            <a:r>
              <a:rPr lang="en-GB" sz="1400" b="1">
                <a:solidFill>
                  <a:srgbClr val="4D4F53"/>
                </a:solidFill>
              </a:rPr>
              <a:t>XMM-Newton</a:t>
            </a:r>
            <a:r>
              <a:rPr lang="en-GB" sz="1400">
                <a:solidFill>
                  <a:srgbClr val="4D4F53"/>
                </a:solidFill>
              </a:rPr>
              <a:t> (1999– ) s</a:t>
            </a:r>
            <a:r>
              <a:rPr lang="en-US" sz="1400">
                <a:solidFill>
                  <a:srgbClr val="4D4F53"/>
                </a:solidFill>
              </a:rPr>
              <a:t>olving mysteries of the X-ray Universe</a:t>
            </a:r>
          </a:p>
          <a:p>
            <a:pPr marL="285750" indent="-285750" eaLnBrk="0" hangingPunct="0">
              <a:spcAft>
                <a:spcPts val="900"/>
              </a:spcAft>
              <a:buClr>
                <a:schemeClr val="accent1"/>
              </a:buClr>
              <a:buSzPct val="75000"/>
              <a:buFont typeface="Wingdings" charset="0"/>
              <a:buChar char="§"/>
            </a:pPr>
            <a:r>
              <a:rPr lang="en-GB" sz="1400" b="1">
                <a:solidFill>
                  <a:srgbClr val="4D4F53"/>
                </a:solidFill>
              </a:rPr>
              <a:t>Cluster </a:t>
            </a:r>
            <a:r>
              <a:rPr lang="en-GB" sz="1400">
                <a:solidFill>
                  <a:srgbClr val="4D4F53"/>
                </a:solidFill>
              </a:rPr>
              <a:t>(2000– ) studying </a:t>
            </a:r>
            <a:r>
              <a:rPr lang="en-US" sz="1400">
                <a:solidFill>
                  <a:srgbClr val="4D4F53"/>
                </a:solidFill>
              </a:rPr>
              <a:t>interaction between Sun and Earth's magnetosphere</a:t>
            </a:r>
            <a:endParaRPr lang="en-GB" sz="1400">
              <a:solidFill>
                <a:srgbClr val="4D4F53"/>
              </a:solidFill>
            </a:endParaRPr>
          </a:p>
          <a:p>
            <a:pPr marL="285750" indent="-285750" eaLnBrk="0" hangingPunct="0">
              <a:spcAft>
                <a:spcPts val="900"/>
              </a:spcAft>
              <a:buClr>
                <a:schemeClr val="accent1"/>
              </a:buClr>
              <a:buSzPct val="75000"/>
              <a:buFont typeface="Wingdings" charset="0"/>
              <a:buChar char="§"/>
            </a:pPr>
            <a:r>
              <a:rPr lang="en-GB" sz="1400" b="1">
                <a:solidFill>
                  <a:srgbClr val="4D4F53"/>
                </a:solidFill>
              </a:rPr>
              <a:t>Integral </a:t>
            </a:r>
            <a:r>
              <a:rPr lang="en-GB" sz="1400">
                <a:solidFill>
                  <a:srgbClr val="4D4F53"/>
                </a:solidFill>
              </a:rPr>
              <a:t>(2002– ) o</a:t>
            </a:r>
            <a:r>
              <a:rPr lang="en-US" sz="1400">
                <a:solidFill>
                  <a:srgbClr val="4D4F53"/>
                </a:solidFill>
              </a:rPr>
              <a:t>bserving objects simultaneously in gamma rays, X-rays and visible light</a:t>
            </a:r>
            <a:endParaRPr lang="en-GB" sz="1400" b="1">
              <a:solidFill>
                <a:srgbClr val="4D4F53"/>
              </a:solidFill>
            </a:endParaRPr>
          </a:p>
          <a:p>
            <a:pPr marL="285750" indent="-285750" eaLnBrk="0" hangingPunct="0">
              <a:spcAft>
                <a:spcPts val="900"/>
              </a:spcAft>
              <a:buFont typeface="NotesEsa" charset="0"/>
              <a:buChar char="•"/>
            </a:pPr>
            <a:endParaRPr lang="en-GB" sz="1400">
              <a:solidFill>
                <a:srgbClr val="4D4F53"/>
              </a:solidFill>
            </a:endParaRPr>
          </a:p>
        </p:txBody>
      </p:sp>
    </p:spTree>
    <p:extLst>
      <p:ext uri="{BB962C8B-B14F-4D97-AF65-F5344CB8AC3E}">
        <p14:creationId xmlns:p14="http://schemas.microsoft.com/office/powerpoint/2010/main" val="330517408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609600" y="152400"/>
            <a:ext cx="7175500" cy="446088"/>
          </a:xfrm>
        </p:spPr>
        <p:txBody>
          <a:bodyPr/>
          <a:lstStyle/>
          <a:p>
            <a:pPr eaLnBrk="1" hangingPunct="1"/>
            <a:r>
              <a:rPr lang="en-US" sz="2300">
                <a:latin typeface="Verdana" charset="0"/>
                <a:ea typeface="MS PGothic" charset="0"/>
              </a:rPr>
              <a:t>Today’s Science missions (2)</a:t>
            </a:r>
          </a:p>
        </p:txBody>
      </p:sp>
      <p:pic>
        <p:nvPicPr>
          <p:cNvPr id="46082" name="Picture 5" descr="marsexpress.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71450" y="3019425"/>
            <a:ext cx="2200275"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3" name="Picture 6" descr="rosetta.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82838" y="3022600"/>
            <a:ext cx="2200275" cy="165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4" name="Picture 7" descr="gaia.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594225" y="3022600"/>
            <a:ext cx="2200275" cy="165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5" name="Picture 8" descr="lisa.jp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805613" y="3022600"/>
            <a:ext cx="2200275" cy="165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6" name="TextBox 9"/>
          <p:cNvSpPr txBox="1">
            <a:spLocks noChangeArrowheads="1"/>
          </p:cNvSpPr>
          <p:nvPr/>
        </p:nvSpPr>
        <p:spPr bwMode="auto">
          <a:xfrm>
            <a:off x="184150" y="2819400"/>
            <a:ext cx="603250" cy="20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46800" rIns="0" bIns="46800" anchor="ctr">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r>
              <a:rPr lang="en-US" sz="700">
                <a:solidFill>
                  <a:schemeClr val="bg1"/>
                </a:solidFill>
              </a:rPr>
              <a:t>Mars Express</a:t>
            </a:r>
            <a:endParaRPr lang="en-US" sz="800">
              <a:solidFill>
                <a:schemeClr val="bg1"/>
              </a:solidFill>
            </a:endParaRPr>
          </a:p>
        </p:txBody>
      </p:sp>
      <p:sp>
        <p:nvSpPr>
          <p:cNvPr id="46087" name="TextBox 10"/>
          <p:cNvSpPr txBox="1">
            <a:spLocks noChangeArrowheads="1"/>
          </p:cNvSpPr>
          <p:nvPr/>
        </p:nvSpPr>
        <p:spPr bwMode="auto">
          <a:xfrm>
            <a:off x="2382838" y="2819400"/>
            <a:ext cx="339725" cy="20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46800" rIns="0" bIns="46800" anchor="ctr">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r>
              <a:rPr lang="en-US" sz="700">
                <a:solidFill>
                  <a:schemeClr val="bg1"/>
                </a:solidFill>
              </a:rPr>
              <a:t>Rosetta</a:t>
            </a:r>
            <a:endParaRPr lang="en-US" sz="800">
              <a:solidFill>
                <a:schemeClr val="bg1"/>
              </a:solidFill>
            </a:endParaRPr>
          </a:p>
        </p:txBody>
      </p:sp>
      <p:sp>
        <p:nvSpPr>
          <p:cNvPr id="46088" name="TextBox 11"/>
          <p:cNvSpPr txBox="1">
            <a:spLocks noChangeArrowheads="1"/>
          </p:cNvSpPr>
          <p:nvPr/>
        </p:nvSpPr>
        <p:spPr bwMode="auto">
          <a:xfrm>
            <a:off x="4595813" y="2819400"/>
            <a:ext cx="204787" cy="20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46800" rIns="0" bIns="46800" anchor="ctr">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r>
              <a:rPr lang="en-US" sz="700">
                <a:solidFill>
                  <a:schemeClr val="bg1"/>
                </a:solidFill>
              </a:rPr>
              <a:t>Gaia</a:t>
            </a:r>
            <a:endParaRPr lang="en-US" sz="800">
              <a:solidFill>
                <a:schemeClr val="bg1"/>
              </a:solidFill>
            </a:endParaRPr>
          </a:p>
        </p:txBody>
      </p:sp>
      <p:sp>
        <p:nvSpPr>
          <p:cNvPr id="46089" name="TextBox 12"/>
          <p:cNvSpPr txBox="1">
            <a:spLocks noChangeArrowheads="1"/>
          </p:cNvSpPr>
          <p:nvPr/>
        </p:nvSpPr>
        <p:spPr bwMode="auto">
          <a:xfrm>
            <a:off x="6807200" y="2819400"/>
            <a:ext cx="704850" cy="20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46800" rIns="0" bIns="46800" anchor="ctr">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r>
              <a:rPr lang="en-US" sz="700">
                <a:solidFill>
                  <a:schemeClr val="bg1"/>
                </a:solidFill>
              </a:rPr>
              <a:t>LISA Pathfinder</a:t>
            </a:r>
            <a:endParaRPr lang="en-US" sz="800">
              <a:solidFill>
                <a:schemeClr val="bg1"/>
              </a:solidFill>
            </a:endParaRPr>
          </a:p>
        </p:txBody>
      </p:sp>
      <p:sp>
        <p:nvSpPr>
          <p:cNvPr id="15" name="Rectangle 14"/>
          <p:cNvSpPr/>
          <p:nvPr/>
        </p:nvSpPr>
        <p:spPr bwMode="auto">
          <a:xfrm>
            <a:off x="0" y="2817813"/>
            <a:ext cx="9144000" cy="1946275"/>
          </a:xfrm>
          <a:prstGeom prst="rect">
            <a:avLst/>
          </a:prstGeom>
          <a:solidFill>
            <a:srgbClr val="D0103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cs typeface="Verdana"/>
            </a:endParaRPr>
          </a:p>
        </p:txBody>
      </p:sp>
      <p:pic>
        <p:nvPicPr>
          <p:cNvPr id="46091" name="Picture 20" descr="marsexpress.jpg"/>
          <p:cNvPicPr>
            <a:picLocks noChangeAspect="1"/>
          </p:cNvPicPr>
          <p:nvPr/>
        </p:nvPicPr>
        <p:blipFill>
          <a:blip r:embed="rId6" cstate="screen">
            <a:extLst>
              <a:ext uri="{28A0092B-C50C-407E-A947-70E740481C1C}">
                <a14:useLocalDpi xmlns:a14="http://schemas.microsoft.com/office/drawing/2010/main"/>
              </a:ext>
            </a:extLst>
          </a:blip>
          <a:srcRect l="-2" r="-2"/>
          <a:stretch>
            <a:fillRect/>
          </a:stretch>
        </p:blipFill>
        <p:spPr bwMode="auto">
          <a:xfrm>
            <a:off x="171450" y="3019425"/>
            <a:ext cx="2952750"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92" name="Picture 23" descr="lisa.jp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192463" y="3022600"/>
            <a:ext cx="2200275" cy="165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93" name="Picture 22"/>
          <p:cNvPicPr>
            <a:picLocks noChangeAspect="1"/>
          </p:cNvPicPr>
          <p:nvPr/>
        </p:nvPicPr>
        <p:blipFill>
          <a:blip r:embed="rId7" cstate="screen">
            <a:extLst>
              <a:ext uri="{28A0092B-C50C-407E-A947-70E740481C1C}">
                <a14:useLocalDpi xmlns:a14="http://schemas.microsoft.com/office/drawing/2010/main"/>
              </a:ext>
            </a:extLst>
          </a:blip>
          <a:srcRect l="-2" r="-151"/>
          <a:stretch>
            <a:fillRect/>
          </a:stretch>
        </p:blipFill>
        <p:spPr bwMode="auto">
          <a:xfrm>
            <a:off x="5451475" y="3024188"/>
            <a:ext cx="2867025"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94" name="TextBox 16"/>
          <p:cNvSpPr txBox="1">
            <a:spLocks noChangeArrowheads="1"/>
          </p:cNvSpPr>
          <p:nvPr/>
        </p:nvSpPr>
        <p:spPr bwMode="auto">
          <a:xfrm>
            <a:off x="184150" y="2819400"/>
            <a:ext cx="603250" cy="20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46800" rIns="0" bIns="46800" anchor="ctr">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r>
              <a:rPr lang="en-US" sz="700">
                <a:solidFill>
                  <a:schemeClr val="bg1"/>
                </a:solidFill>
              </a:rPr>
              <a:t>Mars Express</a:t>
            </a:r>
            <a:endParaRPr lang="en-US" sz="800">
              <a:solidFill>
                <a:schemeClr val="bg1"/>
              </a:solidFill>
            </a:endParaRPr>
          </a:p>
        </p:txBody>
      </p:sp>
      <p:sp>
        <p:nvSpPr>
          <p:cNvPr id="46095" name="TextBox 18"/>
          <p:cNvSpPr txBox="1">
            <a:spLocks noChangeArrowheads="1"/>
          </p:cNvSpPr>
          <p:nvPr/>
        </p:nvSpPr>
        <p:spPr bwMode="auto">
          <a:xfrm>
            <a:off x="3186113" y="2819400"/>
            <a:ext cx="204787" cy="20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46800" rIns="0" bIns="46800" anchor="ctr">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r>
              <a:rPr lang="en-US" sz="700">
                <a:solidFill>
                  <a:schemeClr val="bg1"/>
                </a:solidFill>
              </a:rPr>
              <a:t>Gaia</a:t>
            </a:r>
            <a:endParaRPr lang="en-US" sz="800">
              <a:solidFill>
                <a:schemeClr val="bg1"/>
              </a:solidFill>
            </a:endParaRPr>
          </a:p>
        </p:txBody>
      </p:sp>
      <p:sp>
        <p:nvSpPr>
          <p:cNvPr id="46096" name="TextBox 19"/>
          <p:cNvSpPr txBox="1">
            <a:spLocks noChangeArrowheads="1"/>
          </p:cNvSpPr>
          <p:nvPr/>
        </p:nvSpPr>
        <p:spPr bwMode="auto">
          <a:xfrm>
            <a:off x="5454650" y="2819400"/>
            <a:ext cx="704850" cy="20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46800" rIns="0" bIns="46800" anchor="ctr">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r>
              <a:rPr lang="en-US" sz="700">
                <a:solidFill>
                  <a:schemeClr val="bg1"/>
                </a:solidFill>
              </a:rPr>
              <a:t>LISA Pathfinder</a:t>
            </a:r>
            <a:endParaRPr lang="en-US" sz="800">
              <a:solidFill>
                <a:schemeClr val="bg1"/>
              </a:solidFill>
            </a:endParaRPr>
          </a:p>
        </p:txBody>
      </p:sp>
      <p:pic>
        <p:nvPicPr>
          <p:cNvPr id="46097" name="Picture 31" descr="science_03.png"/>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bwMode="auto">
          <a:xfrm>
            <a:off x="234950" y="214313"/>
            <a:ext cx="33178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98" name="Rectangle 3"/>
          <p:cNvSpPr txBox="1">
            <a:spLocks noChangeArrowheads="1"/>
          </p:cNvSpPr>
          <p:nvPr/>
        </p:nvSpPr>
        <p:spPr bwMode="auto">
          <a:xfrm>
            <a:off x="685800" y="1019175"/>
            <a:ext cx="8115300" cy="13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85750" indent="-285750"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lnSpc>
                <a:spcPct val="130000"/>
              </a:lnSpc>
              <a:spcBef>
                <a:spcPct val="20000"/>
              </a:spcBef>
              <a:buClr>
                <a:schemeClr val="accent1"/>
              </a:buClr>
              <a:buSzPct val="75000"/>
              <a:buFont typeface="Wingdings" charset="0"/>
              <a:buChar char="§"/>
            </a:pPr>
            <a:r>
              <a:rPr lang="en-GB" sz="1400" b="1">
                <a:solidFill>
                  <a:schemeClr val="bg2"/>
                </a:solidFill>
              </a:rPr>
              <a:t>Mars Express</a:t>
            </a:r>
            <a:r>
              <a:rPr lang="en-GB" sz="1400">
                <a:solidFill>
                  <a:schemeClr val="bg2"/>
                </a:solidFill>
              </a:rPr>
              <a:t> (2003– ) studying Mars, its moons and atmosphere from orbit </a:t>
            </a:r>
          </a:p>
          <a:p>
            <a:pPr eaLnBrk="1" hangingPunct="1">
              <a:lnSpc>
                <a:spcPct val="130000"/>
              </a:lnSpc>
              <a:spcBef>
                <a:spcPct val="20000"/>
              </a:spcBef>
              <a:buClr>
                <a:schemeClr val="accent1"/>
              </a:buClr>
              <a:buSzPct val="75000"/>
              <a:buFont typeface="Wingdings" charset="0"/>
              <a:buChar char="§"/>
            </a:pPr>
            <a:r>
              <a:rPr lang="en-US" sz="1400" b="1">
                <a:solidFill>
                  <a:schemeClr val="bg2"/>
                </a:solidFill>
              </a:rPr>
              <a:t>Gaia</a:t>
            </a:r>
            <a:r>
              <a:rPr lang="en-US" sz="1400">
                <a:solidFill>
                  <a:schemeClr val="bg2"/>
                </a:solidFill>
              </a:rPr>
              <a:t> (2013</a:t>
            </a:r>
            <a:r>
              <a:rPr lang="en-GB" sz="1400">
                <a:solidFill>
                  <a:schemeClr val="bg2"/>
                </a:solidFill>
              </a:rPr>
              <a:t>– </a:t>
            </a:r>
            <a:r>
              <a:rPr lang="en-US" sz="1400">
                <a:solidFill>
                  <a:schemeClr val="bg2"/>
                </a:solidFill>
              </a:rPr>
              <a:t>) mapping a thousand million stars in our galaxy</a:t>
            </a:r>
          </a:p>
          <a:p>
            <a:pPr eaLnBrk="1" hangingPunct="1">
              <a:lnSpc>
                <a:spcPct val="130000"/>
              </a:lnSpc>
              <a:spcBef>
                <a:spcPct val="20000"/>
              </a:spcBef>
              <a:buClr>
                <a:schemeClr val="accent1"/>
              </a:buClr>
              <a:buSzPct val="75000"/>
              <a:buFont typeface="Wingdings" charset="0"/>
              <a:buChar char="§"/>
            </a:pPr>
            <a:r>
              <a:rPr lang="en-GB" sz="1400" b="1">
                <a:solidFill>
                  <a:schemeClr val="bg2"/>
                </a:solidFill>
              </a:rPr>
              <a:t>LISA Pathfinder</a:t>
            </a:r>
            <a:r>
              <a:rPr lang="en-GB" sz="1400">
                <a:solidFill>
                  <a:schemeClr val="bg2"/>
                </a:solidFill>
              </a:rPr>
              <a:t> (2015– </a:t>
            </a:r>
            <a:r>
              <a:rPr lang="en-US" sz="1400">
                <a:solidFill>
                  <a:schemeClr val="bg2"/>
                </a:solidFill>
              </a:rPr>
              <a:t>)</a:t>
            </a:r>
            <a:r>
              <a:rPr lang="en-GB" sz="1400">
                <a:solidFill>
                  <a:schemeClr val="bg2"/>
                </a:solidFill>
              </a:rPr>
              <a:t> testing technologies to detect gravitational waves</a:t>
            </a:r>
          </a:p>
        </p:txBody>
      </p:sp>
    </p:spTree>
    <p:extLst>
      <p:ext uri="{BB962C8B-B14F-4D97-AF65-F5344CB8AC3E}">
        <p14:creationId xmlns:p14="http://schemas.microsoft.com/office/powerpoint/2010/main" val="272653466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a:xfrm>
            <a:off x="609600" y="152400"/>
            <a:ext cx="7175500" cy="446088"/>
          </a:xfrm>
        </p:spPr>
        <p:txBody>
          <a:bodyPr/>
          <a:lstStyle/>
          <a:p>
            <a:pPr eaLnBrk="1" hangingPunct="1"/>
            <a:r>
              <a:rPr lang="en-US" sz="2300">
                <a:latin typeface="Verdana" charset="0"/>
                <a:ea typeface="MS PGothic" charset="0"/>
              </a:rPr>
              <a:t>Upcoming missions (1)</a:t>
            </a:r>
          </a:p>
        </p:txBody>
      </p:sp>
      <p:sp>
        <p:nvSpPr>
          <p:cNvPr id="47106" name="TextBox 4"/>
          <p:cNvSpPr txBox="1">
            <a:spLocks noChangeArrowheads="1"/>
          </p:cNvSpPr>
          <p:nvPr/>
        </p:nvSpPr>
        <p:spPr bwMode="auto">
          <a:xfrm>
            <a:off x="184150" y="2820988"/>
            <a:ext cx="590550" cy="20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46800" rIns="0" bIns="46800" anchor="ctr">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r>
              <a:rPr lang="en-US" sz="700">
                <a:solidFill>
                  <a:schemeClr val="bg1"/>
                </a:solidFill>
              </a:rPr>
              <a:t>BepiColombo</a:t>
            </a:r>
            <a:endParaRPr lang="en-US" sz="800">
              <a:solidFill>
                <a:schemeClr val="bg1"/>
              </a:solidFill>
            </a:endParaRPr>
          </a:p>
        </p:txBody>
      </p:sp>
      <p:sp>
        <p:nvSpPr>
          <p:cNvPr id="47107" name="TextBox 5"/>
          <p:cNvSpPr txBox="1">
            <a:spLocks noChangeArrowheads="1"/>
          </p:cNvSpPr>
          <p:nvPr/>
        </p:nvSpPr>
        <p:spPr bwMode="auto">
          <a:xfrm>
            <a:off x="2382838" y="2820988"/>
            <a:ext cx="333375" cy="20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46800" rIns="0" bIns="46800" anchor="ctr">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r>
              <a:rPr lang="en-US" sz="700">
                <a:solidFill>
                  <a:schemeClr val="bg1"/>
                </a:solidFill>
              </a:rPr>
              <a:t>Cheops</a:t>
            </a:r>
            <a:endParaRPr lang="en-US" sz="800">
              <a:solidFill>
                <a:schemeClr val="bg1"/>
              </a:solidFill>
            </a:endParaRPr>
          </a:p>
        </p:txBody>
      </p:sp>
      <p:sp>
        <p:nvSpPr>
          <p:cNvPr id="47108" name="TextBox 6"/>
          <p:cNvSpPr txBox="1">
            <a:spLocks noChangeArrowheads="1"/>
          </p:cNvSpPr>
          <p:nvPr/>
        </p:nvSpPr>
        <p:spPr bwMode="auto">
          <a:xfrm>
            <a:off x="4595813" y="2820988"/>
            <a:ext cx="579437" cy="20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46800" rIns="0" bIns="46800" anchor="ctr">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r>
              <a:rPr lang="en-US" sz="700">
                <a:solidFill>
                  <a:schemeClr val="bg1"/>
                </a:solidFill>
              </a:rPr>
              <a:t>Solar Orbiter</a:t>
            </a:r>
            <a:endParaRPr lang="en-US" sz="800">
              <a:solidFill>
                <a:schemeClr val="bg1"/>
              </a:solidFill>
            </a:endParaRPr>
          </a:p>
        </p:txBody>
      </p:sp>
      <p:sp>
        <p:nvSpPr>
          <p:cNvPr id="47109" name="TextBox 7"/>
          <p:cNvSpPr txBox="1">
            <a:spLocks noChangeArrowheads="1"/>
          </p:cNvSpPr>
          <p:nvPr/>
        </p:nvSpPr>
        <p:spPr bwMode="auto">
          <a:xfrm>
            <a:off x="6807200" y="2820988"/>
            <a:ext cx="1333500" cy="20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46800" rIns="0" bIns="46800" anchor="ctr">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r>
              <a:rPr lang="en-US" sz="700">
                <a:solidFill>
                  <a:schemeClr val="bg1"/>
                </a:solidFill>
              </a:rPr>
              <a:t>James Webb Space Telescope</a:t>
            </a:r>
            <a:endParaRPr lang="en-US" sz="800">
              <a:solidFill>
                <a:schemeClr val="bg1"/>
              </a:solidFill>
            </a:endParaRPr>
          </a:p>
        </p:txBody>
      </p:sp>
      <p:pic>
        <p:nvPicPr>
          <p:cNvPr id="47110" name="Picture 8" descr="bepicolombo.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66688" y="3011488"/>
            <a:ext cx="2201862" cy="16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1" name="Picture 9" descr="cheops.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79663" y="3013075"/>
            <a:ext cx="2201862"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2" name="Picture 10" descr="solarorbiter.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591050" y="3014663"/>
            <a:ext cx="2201863" cy="165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3" name="Picture 11" descr="jameswebb.jp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804025" y="3014663"/>
            <a:ext cx="2201863" cy="165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7114" name="Group 12"/>
          <p:cNvGrpSpPr>
            <a:grpSpLocks/>
          </p:cNvGrpSpPr>
          <p:nvPr/>
        </p:nvGrpSpPr>
        <p:grpSpPr bwMode="auto">
          <a:xfrm>
            <a:off x="0" y="2819400"/>
            <a:ext cx="9144000" cy="1946275"/>
            <a:chOff x="0" y="4329032"/>
            <a:chExt cx="9144000" cy="1946018"/>
          </a:xfrm>
        </p:grpSpPr>
        <p:sp>
          <p:nvSpPr>
            <p:cNvPr id="14" name="Rectangle 13"/>
            <p:cNvSpPr/>
            <p:nvPr/>
          </p:nvSpPr>
          <p:spPr>
            <a:xfrm>
              <a:off x="0" y="4329032"/>
              <a:ext cx="9144000" cy="1946018"/>
            </a:xfrm>
            <a:prstGeom prst="rect">
              <a:avLst/>
            </a:prstGeom>
            <a:solidFill>
              <a:srgbClr val="D0103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sp>
          <p:nvSpPr>
            <p:cNvPr id="47119" name="TextBox 14"/>
            <p:cNvSpPr txBox="1">
              <a:spLocks noChangeArrowheads="1"/>
            </p:cNvSpPr>
            <p:nvPr/>
          </p:nvSpPr>
          <p:spPr bwMode="auto">
            <a:xfrm>
              <a:off x="184348" y="4329901"/>
              <a:ext cx="589905" cy="202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46800" rIns="0" bIns="46800" anchor="ctr">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r>
                <a:rPr lang="en-US" sz="700">
                  <a:solidFill>
                    <a:schemeClr val="bg1"/>
                  </a:solidFill>
                </a:rPr>
                <a:t>BepiColombo</a:t>
              </a:r>
              <a:endParaRPr lang="en-US" sz="800">
                <a:solidFill>
                  <a:schemeClr val="bg1"/>
                </a:solidFill>
              </a:endParaRPr>
            </a:p>
          </p:txBody>
        </p:sp>
        <p:sp>
          <p:nvSpPr>
            <p:cNvPr id="47120" name="TextBox 15"/>
            <p:cNvSpPr txBox="1">
              <a:spLocks noChangeArrowheads="1"/>
            </p:cNvSpPr>
            <p:nvPr/>
          </p:nvSpPr>
          <p:spPr bwMode="auto">
            <a:xfrm>
              <a:off x="2382867" y="4329901"/>
              <a:ext cx="333425" cy="202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46800" rIns="0" bIns="46800" anchor="ctr">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r>
                <a:rPr lang="en-US" sz="700">
                  <a:solidFill>
                    <a:schemeClr val="bg1"/>
                  </a:solidFill>
                </a:rPr>
                <a:t>Cheops</a:t>
              </a:r>
              <a:endParaRPr lang="en-US" sz="800">
                <a:solidFill>
                  <a:schemeClr val="bg1"/>
                </a:solidFill>
              </a:endParaRPr>
            </a:p>
          </p:txBody>
        </p:sp>
        <p:sp>
          <p:nvSpPr>
            <p:cNvPr id="47121" name="TextBox 16"/>
            <p:cNvSpPr txBox="1">
              <a:spLocks noChangeArrowheads="1"/>
            </p:cNvSpPr>
            <p:nvPr/>
          </p:nvSpPr>
          <p:spPr bwMode="auto">
            <a:xfrm>
              <a:off x="4595042" y="4329901"/>
              <a:ext cx="580951" cy="202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46800" rIns="0" bIns="46800" anchor="ctr">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r>
                <a:rPr lang="en-US" sz="700">
                  <a:solidFill>
                    <a:schemeClr val="bg1"/>
                  </a:solidFill>
                </a:rPr>
                <a:t>Solar Orbiter</a:t>
              </a:r>
              <a:endParaRPr lang="en-US" sz="800">
                <a:solidFill>
                  <a:schemeClr val="bg1"/>
                </a:solidFill>
              </a:endParaRPr>
            </a:p>
          </p:txBody>
        </p:sp>
        <p:sp>
          <p:nvSpPr>
            <p:cNvPr id="47122" name="TextBox 17"/>
            <p:cNvSpPr txBox="1">
              <a:spLocks noChangeArrowheads="1"/>
            </p:cNvSpPr>
            <p:nvPr/>
          </p:nvSpPr>
          <p:spPr bwMode="auto">
            <a:xfrm>
              <a:off x="6807218" y="4329901"/>
              <a:ext cx="1333698" cy="202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46800" rIns="0" bIns="46800" anchor="ctr">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r>
                <a:rPr lang="en-US" sz="700">
                  <a:solidFill>
                    <a:schemeClr val="bg1"/>
                  </a:solidFill>
                </a:rPr>
                <a:t>James Webb Space Telescope</a:t>
              </a:r>
              <a:endParaRPr lang="en-US" sz="800">
                <a:solidFill>
                  <a:schemeClr val="bg1"/>
                </a:solidFill>
              </a:endParaRPr>
            </a:p>
          </p:txBody>
        </p:sp>
        <p:grpSp>
          <p:nvGrpSpPr>
            <p:cNvPr id="47123" name="Group 18"/>
            <p:cNvGrpSpPr>
              <a:grpSpLocks/>
            </p:cNvGrpSpPr>
            <p:nvPr/>
          </p:nvGrpSpPr>
          <p:grpSpPr bwMode="auto">
            <a:xfrm>
              <a:off x="167446" y="4520745"/>
              <a:ext cx="8838293" cy="1659664"/>
              <a:chOff x="167446" y="4531001"/>
              <a:chExt cx="8783672" cy="1649407"/>
            </a:xfrm>
          </p:grpSpPr>
          <p:pic>
            <p:nvPicPr>
              <p:cNvPr id="47124" name="Picture 19" descr="bepicolombo.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67446" y="4531001"/>
                <a:ext cx="2188111" cy="1636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25" name="Picture 20" descr="cheops.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65967" y="4532975"/>
                <a:ext cx="2188111" cy="1641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26" name="Picture 22" descr="jameswebb.jp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763007" y="4534949"/>
                <a:ext cx="2188111" cy="1645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25" name="Rectangle 3"/>
          <p:cNvSpPr txBox="1">
            <a:spLocks noChangeArrowheads="1"/>
          </p:cNvSpPr>
          <p:nvPr/>
        </p:nvSpPr>
        <p:spPr bwMode="auto">
          <a:xfrm>
            <a:off x="695325" y="949325"/>
            <a:ext cx="8308975" cy="1862138"/>
          </a:xfrm>
          <a:prstGeom prst="rect">
            <a:avLst/>
          </a:prstGeom>
          <a:noFill/>
          <a:ln>
            <a:noFill/>
          </a:ln>
          <a:extLst/>
        </p:spPr>
        <p:txBody>
          <a:bodyPr/>
          <a:lstStyle>
            <a:lvl1pPr marL="0" indent="0" algn="l" rtl="0" eaLnBrk="1" fontAlgn="base" hangingPunct="1">
              <a:lnSpc>
                <a:spcPct val="119000"/>
              </a:lnSpc>
              <a:spcBef>
                <a:spcPct val="20000"/>
              </a:spcBef>
              <a:spcAft>
                <a:spcPct val="0"/>
              </a:spcAft>
              <a:buClr>
                <a:schemeClr val="accent1"/>
              </a:buClr>
              <a:buFont typeface="Verdana" pitchFamily="34" charset="0"/>
              <a:buNone/>
              <a:defRPr sz="1600">
                <a:solidFill>
                  <a:schemeClr val="bg2"/>
                </a:solidFill>
                <a:latin typeface="Verdana"/>
                <a:ea typeface="+mn-ea"/>
                <a:cs typeface="Verdana"/>
              </a:defRPr>
            </a:lvl1pPr>
            <a:lvl2pPr marL="808038" indent="0" algn="l" rtl="0" eaLnBrk="1" fontAlgn="base" hangingPunct="1">
              <a:lnSpc>
                <a:spcPct val="119000"/>
              </a:lnSpc>
              <a:spcBef>
                <a:spcPct val="20000"/>
              </a:spcBef>
              <a:spcAft>
                <a:spcPct val="0"/>
              </a:spcAft>
              <a:buClr>
                <a:schemeClr val="accent1"/>
              </a:buClr>
              <a:buFont typeface="+mj-lt"/>
              <a:buNone/>
              <a:defRPr sz="1600">
                <a:solidFill>
                  <a:schemeClr val="bg2"/>
                </a:solidFill>
                <a:latin typeface="Verdana"/>
                <a:cs typeface="Verdana"/>
              </a:defRPr>
            </a:lvl2pPr>
            <a:lvl3pPr marL="1406525" indent="0" algn="l" rtl="0" eaLnBrk="1" fontAlgn="base" hangingPunct="1">
              <a:lnSpc>
                <a:spcPct val="119000"/>
              </a:lnSpc>
              <a:spcBef>
                <a:spcPct val="20000"/>
              </a:spcBef>
              <a:spcAft>
                <a:spcPct val="0"/>
              </a:spcAft>
              <a:buClr>
                <a:schemeClr val="accent1"/>
              </a:buClr>
              <a:buFont typeface="+mj-lt"/>
              <a:buNone/>
              <a:defRPr sz="1600">
                <a:solidFill>
                  <a:schemeClr val="bg2"/>
                </a:solidFill>
                <a:latin typeface="Verdana"/>
                <a:cs typeface="Verdana"/>
              </a:defRPr>
            </a:lvl3pPr>
            <a:lvl4pPr marL="2005013" indent="0" algn="l" rtl="0" eaLnBrk="1" fontAlgn="base" hangingPunct="1">
              <a:lnSpc>
                <a:spcPct val="119000"/>
              </a:lnSpc>
              <a:spcBef>
                <a:spcPct val="20000"/>
              </a:spcBef>
              <a:spcAft>
                <a:spcPct val="0"/>
              </a:spcAft>
              <a:buClr>
                <a:schemeClr val="accent1"/>
              </a:buClr>
              <a:buFont typeface="+mj-lt"/>
              <a:buNone/>
              <a:defRPr sz="1600">
                <a:solidFill>
                  <a:schemeClr val="bg2"/>
                </a:solidFill>
                <a:latin typeface="Verdana"/>
                <a:cs typeface="Verdana"/>
              </a:defRPr>
            </a:lvl4pPr>
            <a:lvl5pPr marL="2603500" indent="0" algn="l" rtl="0" eaLnBrk="1" fontAlgn="base" hangingPunct="1">
              <a:lnSpc>
                <a:spcPct val="119000"/>
              </a:lnSpc>
              <a:spcBef>
                <a:spcPct val="20000"/>
              </a:spcBef>
              <a:spcAft>
                <a:spcPct val="0"/>
              </a:spcAft>
              <a:buClr>
                <a:schemeClr val="accent1"/>
              </a:buClr>
              <a:buFont typeface="+mj-lt"/>
              <a:buNone/>
              <a:defRPr sz="1600">
                <a:solidFill>
                  <a:schemeClr val="bg2"/>
                </a:solidFill>
                <a:latin typeface="Verdana"/>
                <a:cs typeface="Verdana"/>
              </a:defRPr>
            </a:lvl5pPr>
            <a:lvl6pPr marL="34798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6pPr>
            <a:lvl7pPr marL="39370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7pPr>
            <a:lvl8pPr marL="43942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8pPr>
            <a:lvl9pPr marL="48514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9pPr>
          </a:lstStyle>
          <a:p>
            <a:pPr marL="284400" indent="-284400">
              <a:lnSpc>
                <a:spcPct val="110000"/>
              </a:lnSpc>
              <a:spcBef>
                <a:spcPts val="0"/>
              </a:spcBef>
              <a:spcAft>
                <a:spcPts val="900"/>
              </a:spcAft>
              <a:buSzPct val="75000"/>
              <a:buFont typeface="Wingdings" charset="2"/>
              <a:buChar char="§"/>
              <a:defRPr/>
            </a:pPr>
            <a:r>
              <a:rPr lang="en-GB" sz="1400" b="1" dirty="0" err="1">
                <a:ea typeface="MS PGothic" charset="0"/>
              </a:rPr>
              <a:t>BepiColombo</a:t>
            </a:r>
            <a:r>
              <a:rPr lang="en-GB" sz="1400" dirty="0">
                <a:ea typeface="MS PGothic" charset="0"/>
              </a:rPr>
              <a:t> (2018) a satellite duo exploring Mercury (with JAXA)</a:t>
            </a:r>
          </a:p>
          <a:p>
            <a:pPr marL="284400" indent="-284400">
              <a:lnSpc>
                <a:spcPct val="110000"/>
              </a:lnSpc>
              <a:spcBef>
                <a:spcPts val="0"/>
              </a:spcBef>
              <a:spcAft>
                <a:spcPts val="900"/>
              </a:spcAft>
              <a:buSzPct val="75000"/>
              <a:buFont typeface="Wingdings" charset="2"/>
              <a:buChar char="§"/>
              <a:defRPr/>
            </a:pPr>
            <a:r>
              <a:rPr lang="en-GB" sz="1400" b="1" dirty="0">
                <a:ea typeface="MS PGothic" charset="0"/>
              </a:rPr>
              <a:t>Cheops</a:t>
            </a:r>
            <a:r>
              <a:rPr lang="en-GB" sz="1400" dirty="0">
                <a:ea typeface="MS PGothic" charset="0"/>
              </a:rPr>
              <a:t> (2018) studying </a:t>
            </a:r>
            <a:r>
              <a:rPr lang="en-GB" sz="1400" dirty="0" err="1">
                <a:ea typeface="MS PGothic" charset="0"/>
              </a:rPr>
              <a:t>exoplanets</a:t>
            </a:r>
            <a:r>
              <a:rPr lang="en-GB" sz="1400" dirty="0">
                <a:ea typeface="MS PGothic" charset="0"/>
              </a:rPr>
              <a:t> around nearby bright stars</a:t>
            </a:r>
          </a:p>
          <a:p>
            <a:pPr marL="284400" indent="-284400">
              <a:lnSpc>
                <a:spcPct val="110000"/>
              </a:lnSpc>
              <a:spcBef>
                <a:spcPts val="0"/>
              </a:spcBef>
              <a:spcAft>
                <a:spcPts val="900"/>
              </a:spcAft>
              <a:buSzPct val="75000"/>
              <a:buFont typeface="Wingdings" charset="2"/>
              <a:buChar char="§"/>
              <a:defRPr/>
            </a:pPr>
            <a:r>
              <a:rPr lang="en-GB" sz="1400" b="1" dirty="0">
                <a:ea typeface="MS PGothic" charset="0"/>
              </a:rPr>
              <a:t>Solar </a:t>
            </a:r>
            <a:r>
              <a:rPr lang="en-GB" sz="1400" b="1" dirty="0" err="1">
                <a:solidFill>
                  <a:schemeClr val="tx1">
                    <a:lumMod val="65000"/>
                    <a:lumOff val="35000"/>
                  </a:schemeClr>
                </a:solidFill>
                <a:ea typeface="MS PGothic" charset="0"/>
              </a:rPr>
              <a:t>Orbiter</a:t>
            </a:r>
            <a:r>
              <a:rPr lang="en-GB" sz="1400" dirty="0">
                <a:ea typeface="MS PGothic" charset="0"/>
              </a:rPr>
              <a:t> (2018) studying the Sun from close range</a:t>
            </a:r>
          </a:p>
          <a:p>
            <a:pPr marL="284400" indent="-284400">
              <a:lnSpc>
                <a:spcPct val="110000"/>
              </a:lnSpc>
              <a:spcBef>
                <a:spcPts val="0"/>
              </a:spcBef>
              <a:spcAft>
                <a:spcPts val="900"/>
              </a:spcAft>
              <a:buSzPct val="75000"/>
              <a:buFont typeface="Wingdings" charset="2"/>
              <a:buChar char="§"/>
              <a:defRPr/>
            </a:pPr>
            <a:r>
              <a:rPr lang="en-GB" sz="1400" b="1" dirty="0">
                <a:ea typeface="MS PGothic" charset="0"/>
              </a:rPr>
              <a:t>James Webb Space Telescope </a:t>
            </a:r>
            <a:r>
              <a:rPr lang="en-GB" sz="1400" dirty="0">
                <a:ea typeface="MS PGothic" charset="0"/>
              </a:rPr>
              <a:t>(2018)  studying the very distant Universe (with NASA/CSA</a:t>
            </a:r>
            <a:r>
              <a:rPr lang="en-GB" sz="1400" dirty="0" smtClean="0">
                <a:ea typeface="MS PGothic" charset="0"/>
              </a:rPr>
              <a:t>)</a:t>
            </a:r>
            <a:endParaRPr lang="en-GB" sz="1400" dirty="0">
              <a:ea typeface="MS PGothic" charset="0"/>
            </a:endParaRPr>
          </a:p>
        </p:txBody>
      </p:sp>
      <p:pic>
        <p:nvPicPr>
          <p:cNvPr id="47116" name="Picture 31" descr="science_03.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34950" y="214313"/>
            <a:ext cx="33178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7" name="Picture 1" descr="SolarOrbiter_spacecraft_illustration_7000.tif"/>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602163" y="3021013"/>
            <a:ext cx="2179637" cy="164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1004453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a:xfrm>
            <a:off x="609600" y="152400"/>
            <a:ext cx="7175500" cy="446088"/>
          </a:xfrm>
        </p:spPr>
        <p:txBody>
          <a:bodyPr/>
          <a:lstStyle/>
          <a:p>
            <a:pPr eaLnBrk="1" hangingPunct="1"/>
            <a:r>
              <a:rPr lang="en-US" sz="2300">
                <a:latin typeface="Verdana" charset="0"/>
                <a:ea typeface="MS PGothic" charset="0"/>
              </a:rPr>
              <a:t>Upcoming missions (2)</a:t>
            </a:r>
          </a:p>
        </p:txBody>
      </p:sp>
      <p:sp>
        <p:nvSpPr>
          <p:cNvPr id="5" name="Rectangle 4"/>
          <p:cNvSpPr/>
          <p:nvPr/>
        </p:nvSpPr>
        <p:spPr>
          <a:xfrm>
            <a:off x="0" y="2835275"/>
            <a:ext cx="9144000" cy="1946275"/>
          </a:xfrm>
          <a:prstGeom prst="rect">
            <a:avLst/>
          </a:prstGeom>
          <a:solidFill>
            <a:srgbClr val="D0103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sp>
        <p:nvSpPr>
          <p:cNvPr id="48131" name="TextBox 5"/>
          <p:cNvSpPr txBox="1">
            <a:spLocks noChangeArrowheads="1"/>
          </p:cNvSpPr>
          <p:nvPr/>
        </p:nvSpPr>
        <p:spPr bwMode="auto">
          <a:xfrm>
            <a:off x="184150" y="2836863"/>
            <a:ext cx="265113" cy="20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46800" rIns="0" bIns="46800" anchor="ctr">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r>
              <a:rPr lang="en-US" sz="700">
                <a:solidFill>
                  <a:schemeClr val="bg1"/>
                </a:solidFill>
              </a:rPr>
              <a:t>Euclid</a:t>
            </a:r>
            <a:endParaRPr lang="en-US" sz="800">
              <a:solidFill>
                <a:schemeClr val="bg1"/>
              </a:solidFill>
            </a:endParaRPr>
          </a:p>
        </p:txBody>
      </p:sp>
      <p:sp>
        <p:nvSpPr>
          <p:cNvPr id="48132" name="TextBox 6"/>
          <p:cNvSpPr txBox="1">
            <a:spLocks noChangeArrowheads="1"/>
          </p:cNvSpPr>
          <p:nvPr/>
        </p:nvSpPr>
        <p:spPr bwMode="auto">
          <a:xfrm>
            <a:off x="2382838" y="2836863"/>
            <a:ext cx="263525" cy="20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46800" rIns="0" bIns="46800" anchor="ctr">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r>
              <a:rPr lang="en-US" sz="700">
                <a:solidFill>
                  <a:schemeClr val="bg1"/>
                </a:solidFill>
              </a:rPr>
              <a:t>JUICE</a:t>
            </a:r>
            <a:endParaRPr lang="en-US" sz="800">
              <a:solidFill>
                <a:schemeClr val="bg1"/>
              </a:solidFill>
            </a:endParaRPr>
          </a:p>
        </p:txBody>
      </p:sp>
      <p:sp>
        <p:nvSpPr>
          <p:cNvPr id="48133" name="TextBox 7"/>
          <p:cNvSpPr txBox="1">
            <a:spLocks noChangeArrowheads="1"/>
          </p:cNvSpPr>
          <p:nvPr/>
        </p:nvSpPr>
        <p:spPr bwMode="auto">
          <a:xfrm>
            <a:off x="4595813" y="2836863"/>
            <a:ext cx="222250" cy="20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46800" rIns="0" bIns="46800" anchor="ctr">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r>
              <a:rPr lang="en-US" sz="700">
                <a:solidFill>
                  <a:schemeClr val="bg1"/>
                </a:solidFill>
              </a:rPr>
              <a:t>Plato</a:t>
            </a:r>
            <a:endParaRPr lang="en-US" sz="800">
              <a:solidFill>
                <a:schemeClr val="bg1"/>
              </a:solidFill>
            </a:endParaRPr>
          </a:p>
        </p:txBody>
      </p:sp>
      <p:sp>
        <p:nvSpPr>
          <p:cNvPr id="48134" name="TextBox 8"/>
          <p:cNvSpPr txBox="1">
            <a:spLocks noChangeArrowheads="1"/>
          </p:cNvSpPr>
          <p:nvPr/>
        </p:nvSpPr>
        <p:spPr bwMode="auto">
          <a:xfrm>
            <a:off x="6807200" y="2836863"/>
            <a:ext cx="320675" cy="20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46800" rIns="0" bIns="46800" anchor="ctr">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r>
              <a:rPr lang="en-US" sz="700">
                <a:solidFill>
                  <a:schemeClr val="bg1"/>
                </a:solidFill>
              </a:rPr>
              <a:t>Athena</a:t>
            </a:r>
            <a:endParaRPr lang="en-US" sz="800">
              <a:solidFill>
                <a:schemeClr val="bg1"/>
              </a:solidFill>
            </a:endParaRPr>
          </a:p>
        </p:txBody>
      </p:sp>
      <p:pic>
        <p:nvPicPr>
          <p:cNvPr id="48135" name="Picture 11" descr="plato.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92638" y="3017838"/>
            <a:ext cx="2197100" cy="164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6" name="Picture 12" descr="juice.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84425" y="3016250"/>
            <a:ext cx="2197100" cy="164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7" name="Picture 13" descr="athena.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802438" y="3017838"/>
            <a:ext cx="2197100" cy="164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8" name="Picture 1" descr="EUCLID Artist Impression-2014_09-38.jpe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69863" y="3021013"/>
            <a:ext cx="2197100" cy="16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9" name="Picture 31" descr="science_03.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34950" y="214313"/>
            <a:ext cx="33178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40" name="Rectangle 3"/>
          <p:cNvSpPr txBox="1">
            <a:spLocks noChangeArrowheads="1"/>
          </p:cNvSpPr>
          <p:nvPr/>
        </p:nvSpPr>
        <p:spPr bwMode="auto">
          <a:xfrm>
            <a:off x="592138" y="741363"/>
            <a:ext cx="8245475" cy="273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04800" indent="-304800"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lnSpc>
                <a:spcPct val="120000"/>
              </a:lnSpc>
              <a:spcBef>
                <a:spcPts val="600"/>
              </a:spcBef>
              <a:buClr>
                <a:schemeClr val="accent1"/>
              </a:buClr>
              <a:buSzPct val="75000"/>
              <a:buFont typeface="Wingdings" charset="0"/>
              <a:buChar char="§"/>
            </a:pPr>
            <a:r>
              <a:rPr lang="en-GB" sz="1400" b="1">
                <a:solidFill>
                  <a:schemeClr val="bg2"/>
                </a:solidFill>
              </a:rPr>
              <a:t>Euclid </a:t>
            </a:r>
            <a:r>
              <a:rPr lang="en-GB" sz="1400">
                <a:solidFill>
                  <a:schemeClr val="bg2"/>
                </a:solidFill>
              </a:rPr>
              <a:t>(2020) probing ‘dark matter’, ‘dark energy’ and the expanding Universe</a:t>
            </a:r>
          </a:p>
          <a:p>
            <a:pPr eaLnBrk="1" hangingPunct="1">
              <a:lnSpc>
                <a:spcPct val="120000"/>
              </a:lnSpc>
              <a:spcBef>
                <a:spcPts val="600"/>
              </a:spcBef>
              <a:buClr>
                <a:schemeClr val="accent1"/>
              </a:buClr>
              <a:buSzPct val="75000"/>
              <a:buFont typeface="Wingdings" charset="0"/>
              <a:buChar char="§"/>
            </a:pPr>
            <a:r>
              <a:rPr lang="en-GB" sz="1400" b="1">
                <a:solidFill>
                  <a:schemeClr val="bg2"/>
                </a:solidFill>
              </a:rPr>
              <a:t>JUICE</a:t>
            </a:r>
            <a:r>
              <a:rPr lang="en-GB" sz="1400">
                <a:solidFill>
                  <a:schemeClr val="bg2"/>
                </a:solidFill>
              </a:rPr>
              <a:t> (2022) studying the ocean-bearing moons around Jupiter</a:t>
            </a:r>
          </a:p>
          <a:p>
            <a:pPr eaLnBrk="1" hangingPunct="1">
              <a:lnSpc>
                <a:spcPct val="120000"/>
              </a:lnSpc>
              <a:spcBef>
                <a:spcPts val="600"/>
              </a:spcBef>
              <a:buClr>
                <a:schemeClr val="accent1"/>
              </a:buClr>
              <a:buSzPct val="75000"/>
              <a:buFont typeface="Wingdings" charset="0"/>
              <a:buChar char="§"/>
            </a:pPr>
            <a:r>
              <a:rPr lang="en-GB" sz="1400" b="1">
                <a:solidFill>
                  <a:schemeClr val="bg2"/>
                </a:solidFill>
              </a:rPr>
              <a:t>Plato</a:t>
            </a:r>
            <a:r>
              <a:rPr lang="en-GB" sz="1400">
                <a:solidFill>
                  <a:schemeClr val="bg2"/>
                </a:solidFill>
              </a:rPr>
              <a:t> (2024) searching for planets around nearby stars</a:t>
            </a:r>
          </a:p>
          <a:p>
            <a:pPr eaLnBrk="1" hangingPunct="1">
              <a:lnSpc>
                <a:spcPct val="120000"/>
              </a:lnSpc>
              <a:spcBef>
                <a:spcPts val="600"/>
              </a:spcBef>
              <a:buClr>
                <a:schemeClr val="accent1"/>
              </a:buClr>
              <a:buSzPct val="75000"/>
              <a:buFont typeface="Wingdings" charset="0"/>
              <a:buChar char="§"/>
            </a:pPr>
            <a:r>
              <a:rPr lang="en-GB" sz="1400" b="1">
                <a:solidFill>
                  <a:schemeClr val="bg2"/>
                </a:solidFill>
              </a:rPr>
              <a:t>Athena </a:t>
            </a:r>
            <a:r>
              <a:rPr lang="en-GB" sz="1400">
                <a:solidFill>
                  <a:schemeClr val="bg2"/>
                </a:solidFill>
              </a:rPr>
              <a:t>(2028) space telescope for studying the energetic Universe</a:t>
            </a:r>
          </a:p>
          <a:p>
            <a:pPr eaLnBrk="1" hangingPunct="1">
              <a:lnSpc>
                <a:spcPct val="120000"/>
              </a:lnSpc>
              <a:spcBef>
                <a:spcPts val="600"/>
              </a:spcBef>
              <a:buClr>
                <a:schemeClr val="accent1"/>
              </a:buClr>
              <a:buSzPct val="75000"/>
              <a:buFont typeface="Wingdings" charset="0"/>
              <a:buChar char="§"/>
            </a:pPr>
            <a:r>
              <a:rPr lang="en-US" sz="1400" b="1">
                <a:solidFill>
                  <a:srgbClr val="4D4F53"/>
                </a:solidFill>
              </a:rPr>
              <a:t>Gravitational wave observatory </a:t>
            </a:r>
            <a:r>
              <a:rPr lang="en-US" sz="1400">
                <a:solidFill>
                  <a:srgbClr val="4D4F53"/>
                </a:solidFill>
              </a:rPr>
              <a:t>(2034) studying ripples in spacetime caused by massive objects in the Universe</a:t>
            </a:r>
            <a:endParaRPr lang="en-GB" sz="1400">
              <a:solidFill>
                <a:srgbClr val="4D4F53"/>
              </a:solidFill>
            </a:endParaRPr>
          </a:p>
        </p:txBody>
      </p:sp>
    </p:spTree>
    <p:extLst>
      <p:ext uri="{BB962C8B-B14F-4D97-AF65-F5344CB8AC3E}">
        <p14:creationId xmlns:p14="http://schemas.microsoft.com/office/powerpoint/2010/main" val="37552068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LISA</a:t>
            </a:r>
            <a:endParaRPr lang="en-US" dirty="0"/>
          </a:p>
        </p:txBody>
      </p:sp>
      <p:pic>
        <p:nvPicPr>
          <p:cNvPr id="4" name="Picture 3"/>
          <p:cNvPicPr>
            <a:picLocks noChangeAspect="1"/>
          </p:cNvPicPr>
          <p:nvPr/>
        </p:nvPicPr>
        <p:blipFill>
          <a:blip r:embed="rId2"/>
          <a:stretch>
            <a:fillRect/>
          </a:stretch>
        </p:blipFill>
        <p:spPr>
          <a:xfrm>
            <a:off x="3062967" y="973490"/>
            <a:ext cx="5811620" cy="3763838"/>
          </a:xfrm>
          <a:prstGeom prst="rect">
            <a:avLst/>
          </a:prstGeom>
        </p:spPr>
      </p:pic>
      <p:sp>
        <p:nvSpPr>
          <p:cNvPr id="5" name="Rectangle 4"/>
          <p:cNvSpPr/>
          <p:nvPr/>
        </p:nvSpPr>
        <p:spPr>
          <a:xfrm>
            <a:off x="258989" y="683730"/>
            <a:ext cx="4572000" cy="1200329"/>
          </a:xfrm>
          <a:prstGeom prst="rect">
            <a:avLst/>
          </a:prstGeom>
          <a:solidFill>
            <a:srgbClr val="D5D6D2"/>
          </a:solidFill>
        </p:spPr>
        <p:txBody>
          <a:bodyPr>
            <a:spAutoFit/>
          </a:bodyPr>
          <a:lstStyle/>
          <a:p>
            <a:r>
              <a:rPr lang="en-US" dirty="0"/>
              <a:t>Measurement of path length variations caused by gravitational waves to ~10pm/</a:t>
            </a:r>
            <a:r>
              <a:rPr lang="en-US" dirty="0" err="1"/>
              <a:t>sqrt</a:t>
            </a:r>
            <a:r>
              <a:rPr lang="en-US" dirty="0"/>
              <a:t>(Hz) @ 0.1 </a:t>
            </a:r>
            <a:r>
              <a:rPr lang="en-US" dirty="0" err="1"/>
              <a:t>mHz</a:t>
            </a:r>
            <a:r>
              <a:rPr lang="en-US" dirty="0"/>
              <a:t> to 100 </a:t>
            </a:r>
            <a:r>
              <a:rPr lang="en-US" dirty="0" err="1"/>
              <a:t>mHz</a:t>
            </a:r>
            <a:r>
              <a:rPr lang="en-US" dirty="0"/>
              <a:t> </a:t>
            </a:r>
          </a:p>
        </p:txBody>
      </p:sp>
    </p:spTree>
    <p:extLst>
      <p:ext uri="{BB962C8B-B14F-4D97-AF65-F5344CB8AC3E}">
        <p14:creationId xmlns:p14="http://schemas.microsoft.com/office/powerpoint/2010/main" val="390797163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8" name="Picture 7"/>
          <p:cNvPicPr>
            <a:picLocks noChangeAspect="1"/>
          </p:cNvPicPr>
          <p:nvPr/>
        </p:nvPicPr>
        <p:blipFill>
          <a:blip r:embed="rId2"/>
          <a:stretch>
            <a:fillRect/>
          </a:stretch>
        </p:blipFill>
        <p:spPr>
          <a:xfrm>
            <a:off x="-38488" y="-153929"/>
            <a:ext cx="9207235" cy="5602209"/>
          </a:xfrm>
          <a:prstGeom prst="rect">
            <a:avLst/>
          </a:prstGeom>
        </p:spPr>
      </p:pic>
    </p:spTree>
    <p:extLst>
      <p:ext uri="{BB962C8B-B14F-4D97-AF65-F5344CB8AC3E}">
        <p14:creationId xmlns:p14="http://schemas.microsoft.com/office/powerpoint/2010/main" val="123581946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5833" y="-705462"/>
            <a:ext cx="9170499" cy="6092675"/>
          </a:xfrm>
          <a:prstGeom prst="rect">
            <a:avLst/>
          </a:prstGeom>
        </p:spPr>
      </p:pic>
      <p:sp>
        <p:nvSpPr>
          <p:cNvPr id="2" name="Title 1"/>
          <p:cNvSpPr>
            <a:spLocks noGrp="1"/>
          </p:cNvSpPr>
          <p:nvPr>
            <p:ph type="title"/>
          </p:nvPr>
        </p:nvSpPr>
        <p:spPr>
          <a:xfrm>
            <a:off x="4541530" y="136324"/>
            <a:ext cx="3777078" cy="430887"/>
          </a:xfrm>
        </p:spPr>
        <p:txBody>
          <a:bodyPr/>
          <a:lstStyle/>
          <a:p>
            <a:r>
              <a:rPr lang="en-US" dirty="0" smtClean="0"/>
              <a:t>And of course </a:t>
            </a:r>
            <a:r>
              <a:rPr lang="en-US" dirty="0"/>
              <a:t>R</a:t>
            </a:r>
            <a:r>
              <a:rPr lang="en-US" dirty="0" smtClean="0"/>
              <a:t>osetta!</a:t>
            </a:r>
            <a:endParaRPr lang="en-US" dirty="0"/>
          </a:p>
        </p:txBody>
      </p:sp>
      <p:sp>
        <p:nvSpPr>
          <p:cNvPr id="3" name="Content Placeholder 2"/>
          <p:cNvSpPr>
            <a:spLocks noGrp="1"/>
          </p:cNvSpPr>
          <p:nvPr>
            <p:ph idx="1"/>
          </p:nvPr>
        </p:nvSpPr>
        <p:spPr>
          <a:xfrm>
            <a:off x="0" y="4117364"/>
            <a:ext cx="8748000" cy="433035"/>
          </a:xfrm>
        </p:spPr>
        <p:txBody>
          <a:bodyPr/>
          <a:lstStyle/>
          <a:p>
            <a:r>
              <a:rPr lang="en-US" sz="1200" dirty="0">
                <a:hlinkClick r:id="rId3"/>
              </a:rPr>
              <a:t>https://www.youtube.com/watch?v=</a:t>
            </a:r>
            <a:r>
              <a:rPr lang="en-US" sz="1200" dirty="0" smtClean="0">
                <a:hlinkClick r:id="rId3"/>
              </a:rPr>
              <a:t>nQ9ivd7wv30</a:t>
            </a:r>
            <a:endParaRPr lang="en-US" sz="1200" dirty="0" smtClean="0"/>
          </a:p>
          <a:p>
            <a:endParaRPr lang="en-US" sz="1200" dirty="0"/>
          </a:p>
        </p:txBody>
      </p:sp>
    </p:spTree>
    <p:extLst>
      <p:ext uri="{BB962C8B-B14F-4D97-AF65-F5344CB8AC3E}">
        <p14:creationId xmlns:p14="http://schemas.microsoft.com/office/powerpoint/2010/main" val="146708646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a:stretch>
            <a:fillRect/>
          </a:stretch>
        </p:blipFill>
        <p:spPr>
          <a:xfrm>
            <a:off x="-15833" y="-705462"/>
            <a:ext cx="9170499" cy="6092675"/>
          </a:xfrm>
          <a:prstGeom prst="rect">
            <a:avLst/>
          </a:prstGeom>
        </p:spPr>
      </p:pic>
      <p:sp>
        <p:nvSpPr>
          <p:cNvPr id="2" name="Title 1"/>
          <p:cNvSpPr>
            <a:spLocks noGrp="1"/>
          </p:cNvSpPr>
          <p:nvPr>
            <p:ph type="title"/>
          </p:nvPr>
        </p:nvSpPr>
        <p:spPr>
          <a:xfrm>
            <a:off x="4541530" y="136324"/>
            <a:ext cx="3777078" cy="430887"/>
          </a:xfrm>
        </p:spPr>
        <p:txBody>
          <a:bodyPr/>
          <a:lstStyle/>
          <a:p>
            <a:r>
              <a:rPr lang="en-US" dirty="0" smtClean="0"/>
              <a:t>And of course </a:t>
            </a:r>
            <a:r>
              <a:rPr lang="en-US" dirty="0"/>
              <a:t>R</a:t>
            </a:r>
            <a:r>
              <a:rPr lang="en-US" dirty="0" smtClean="0"/>
              <a:t>osetta!</a:t>
            </a:r>
            <a:endParaRPr lang="en-US" dirty="0"/>
          </a:p>
        </p:txBody>
      </p:sp>
      <p:sp>
        <p:nvSpPr>
          <p:cNvPr id="3" name="Content Placeholder 2"/>
          <p:cNvSpPr>
            <a:spLocks noGrp="1"/>
          </p:cNvSpPr>
          <p:nvPr>
            <p:ph idx="1"/>
          </p:nvPr>
        </p:nvSpPr>
        <p:spPr>
          <a:xfrm>
            <a:off x="0" y="4117364"/>
            <a:ext cx="8748000" cy="433035"/>
          </a:xfrm>
        </p:spPr>
        <p:txBody>
          <a:bodyPr/>
          <a:lstStyle/>
          <a:p>
            <a:r>
              <a:rPr lang="en-US" sz="1200" dirty="0">
                <a:hlinkClick r:id="rId5"/>
              </a:rPr>
              <a:t>https://www.youtube.com/watch?v=</a:t>
            </a:r>
            <a:r>
              <a:rPr lang="en-US" sz="1200" dirty="0" smtClean="0">
                <a:hlinkClick r:id="rId5"/>
              </a:rPr>
              <a:t>nQ9ivd7wv30</a:t>
            </a:r>
            <a:endParaRPr lang="en-US" sz="1200" dirty="0" smtClean="0"/>
          </a:p>
          <a:p>
            <a:endParaRPr lang="en-US" sz="1200" dirty="0"/>
          </a:p>
        </p:txBody>
      </p:sp>
      <p:pic>
        <p:nvPicPr>
          <p:cNvPr id="5" name="1505_010_AR_EN.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0" y="0"/>
            <a:ext cx="9144000" cy="5143500"/>
          </a:xfrm>
          <a:prstGeom prst="rect">
            <a:avLst/>
          </a:prstGeom>
        </p:spPr>
      </p:pic>
    </p:spTree>
    <p:extLst>
      <p:ext uri="{BB962C8B-B14F-4D97-AF65-F5344CB8AC3E}">
        <p14:creationId xmlns:p14="http://schemas.microsoft.com/office/powerpoint/2010/main" val="2564056797"/>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Picture 3" descr="green.eps"/>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flipH="1">
            <a:off x="554038" y="1450975"/>
            <a:ext cx="3338512"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78" name="Picture 4" descr="green.eps"/>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flipH="1">
            <a:off x="1550988" y="1449388"/>
            <a:ext cx="3336925"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19"/>
          <p:cNvSpPr txBox="1">
            <a:spLocks noChangeArrowheads="1"/>
          </p:cNvSpPr>
          <p:nvPr/>
        </p:nvSpPr>
        <p:spPr bwMode="auto">
          <a:xfrm>
            <a:off x="1309688" y="1504950"/>
            <a:ext cx="7972425" cy="954088"/>
          </a:xfrm>
          <a:prstGeom prst="rect">
            <a:avLst/>
          </a:prstGeom>
          <a:noFill/>
          <a:ln>
            <a:noFill/>
          </a:ln>
          <a:extLst/>
        </p:spPr>
        <p:txBody>
          <a:bodyPr anchor="b">
            <a:spAutoFit/>
          </a:bodyPr>
          <a:lstStyle>
            <a:lvl1pPr algn="l" rtl="0" eaLnBrk="1" fontAlgn="base" hangingPunct="1">
              <a:spcBef>
                <a:spcPct val="0"/>
              </a:spcBef>
              <a:spcAft>
                <a:spcPct val="0"/>
              </a:spcAft>
              <a:defRPr sz="3200" b="0">
                <a:solidFill>
                  <a:schemeClr val="bg1">
                    <a:lumMod val="95000"/>
                  </a:schemeClr>
                </a:solidFill>
                <a:latin typeface="Verdana"/>
                <a:ea typeface="+mj-ea"/>
                <a:cs typeface="Verdana"/>
              </a:defRPr>
            </a:lvl1pPr>
            <a:lvl2pPr algn="l" rtl="0" eaLnBrk="1" fontAlgn="base" hangingPunct="1">
              <a:spcBef>
                <a:spcPct val="0"/>
              </a:spcBef>
              <a:spcAft>
                <a:spcPct val="0"/>
              </a:spcAft>
              <a:defRPr sz="2200" b="1">
                <a:solidFill>
                  <a:schemeClr val="bg1"/>
                </a:solidFill>
                <a:latin typeface="Verdana" pitchFamily="34" charset="0"/>
              </a:defRPr>
            </a:lvl2pPr>
            <a:lvl3pPr algn="l" rtl="0" eaLnBrk="1" fontAlgn="base" hangingPunct="1">
              <a:spcBef>
                <a:spcPct val="0"/>
              </a:spcBef>
              <a:spcAft>
                <a:spcPct val="0"/>
              </a:spcAft>
              <a:defRPr sz="2200" b="1">
                <a:solidFill>
                  <a:schemeClr val="bg1"/>
                </a:solidFill>
                <a:latin typeface="Verdana" pitchFamily="34" charset="0"/>
              </a:defRPr>
            </a:lvl3pPr>
            <a:lvl4pPr algn="l" rtl="0" eaLnBrk="1" fontAlgn="base" hangingPunct="1">
              <a:spcBef>
                <a:spcPct val="0"/>
              </a:spcBef>
              <a:spcAft>
                <a:spcPct val="0"/>
              </a:spcAft>
              <a:defRPr sz="2200" b="1">
                <a:solidFill>
                  <a:schemeClr val="bg1"/>
                </a:solidFill>
                <a:latin typeface="Verdana" pitchFamily="34" charset="0"/>
              </a:defRPr>
            </a:lvl4pPr>
            <a:lvl5pPr algn="l" rtl="0" eaLnBrk="1" fontAlgn="base" hangingPunct="1">
              <a:spcBef>
                <a:spcPct val="0"/>
              </a:spcBef>
              <a:spcAft>
                <a:spcPct val="0"/>
              </a:spcAft>
              <a:defRPr sz="2200" b="1">
                <a:solidFill>
                  <a:schemeClr val="bg1"/>
                </a:solidFill>
                <a:latin typeface="Verdana" pitchFamily="34" charset="0"/>
              </a:defRPr>
            </a:lvl5pPr>
            <a:lvl6pPr marL="457200" algn="l" rtl="0" eaLnBrk="1" fontAlgn="base" hangingPunct="1">
              <a:spcBef>
                <a:spcPct val="0"/>
              </a:spcBef>
              <a:spcAft>
                <a:spcPct val="0"/>
              </a:spcAft>
              <a:defRPr sz="2200" b="1">
                <a:solidFill>
                  <a:schemeClr val="bg1"/>
                </a:solidFill>
                <a:latin typeface="Verdana" pitchFamily="34" charset="0"/>
              </a:defRPr>
            </a:lvl6pPr>
            <a:lvl7pPr marL="914400" algn="l" rtl="0" eaLnBrk="1" fontAlgn="base" hangingPunct="1">
              <a:spcBef>
                <a:spcPct val="0"/>
              </a:spcBef>
              <a:spcAft>
                <a:spcPct val="0"/>
              </a:spcAft>
              <a:defRPr sz="2200" b="1">
                <a:solidFill>
                  <a:schemeClr val="bg1"/>
                </a:solidFill>
                <a:latin typeface="Verdana" pitchFamily="34" charset="0"/>
              </a:defRPr>
            </a:lvl7pPr>
            <a:lvl8pPr marL="1371600" algn="l" rtl="0" eaLnBrk="1" fontAlgn="base" hangingPunct="1">
              <a:spcBef>
                <a:spcPct val="0"/>
              </a:spcBef>
              <a:spcAft>
                <a:spcPct val="0"/>
              </a:spcAft>
              <a:defRPr sz="2200" b="1">
                <a:solidFill>
                  <a:schemeClr val="bg1"/>
                </a:solidFill>
                <a:latin typeface="Verdana" pitchFamily="34" charset="0"/>
              </a:defRPr>
            </a:lvl8pPr>
            <a:lvl9pPr marL="1828800" algn="l" rtl="0" eaLnBrk="1" fontAlgn="base" hangingPunct="1">
              <a:spcBef>
                <a:spcPct val="0"/>
              </a:spcBef>
              <a:spcAft>
                <a:spcPct val="0"/>
              </a:spcAft>
              <a:defRPr sz="2200" b="1">
                <a:solidFill>
                  <a:schemeClr val="bg1"/>
                </a:solidFill>
                <a:latin typeface="Verdana" pitchFamily="34" charset="0"/>
              </a:defRPr>
            </a:lvl9pPr>
          </a:lstStyle>
          <a:p>
            <a:pPr>
              <a:defRPr/>
            </a:pPr>
            <a:r>
              <a:rPr lang="en-GB" sz="2800" b="1" kern="0" dirty="0" smtClean="0">
                <a:solidFill>
                  <a:schemeClr val="bg1"/>
                </a:solidFill>
              </a:rPr>
              <a:t>EARTH </a:t>
            </a:r>
          </a:p>
          <a:p>
            <a:pPr>
              <a:defRPr/>
            </a:pPr>
            <a:r>
              <a:rPr lang="en-GB" sz="2800" b="1" kern="0" dirty="0" smtClean="0">
                <a:solidFill>
                  <a:schemeClr val="bg1"/>
                </a:solidFill>
              </a:rPr>
              <a:t>OBSERVATION</a:t>
            </a:r>
            <a:endParaRPr lang="en-GB" sz="2800" b="1" kern="0" dirty="0">
              <a:solidFill>
                <a:schemeClr val="bg1"/>
              </a:solidFill>
            </a:endParaRPr>
          </a:p>
        </p:txBody>
      </p:sp>
      <p:pic>
        <p:nvPicPr>
          <p:cNvPr id="50180" name="Picture 6" descr="earth-observation.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35013" y="1562100"/>
            <a:ext cx="452437"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006987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1" descr="earth-observation.pn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34950" y="204788"/>
            <a:ext cx="341313" cy="34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0" name="Title 1"/>
          <p:cNvSpPr txBox="1">
            <a:spLocks/>
          </p:cNvSpPr>
          <p:nvPr/>
        </p:nvSpPr>
        <p:spPr bwMode="auto">
          <a:xfrm>
            <a:off x="609600" y="128588"/>
            <a:ext cx="71755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r>
              <a:rPr lang="en-US" sz="2600">
                <a:solidFill>
                  <a:srgbClr val="0070C0"/>
                </a:solidFill>
              </a:rPr>
              <a:t>Earth Explorers</a:t>
            </a:r>
          </a:p>
        </p:txBody>
      </p:sp>
      <p:pic>
        <p:nvPicPr>
          <p:cNvPr id="53251" name="Picture 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615113" y="990600"/>
            <a:ext cx="2528887" cy="144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pic>
        <p:nvPicPr>
          <p:cNvPr id="53252" name="Picture 6"/>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615113" y="2100263"/>
            <a:ext cx="2528887" cy="237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sp>
        <p:nvSpPr>
          <p:cNvPr id="53253" name="Rectangle 3"/>
          <p:cNvSpPr>
            <a:spLocks noChangeArrowheads="1"/>
          </p:cNvSpPr>
          <p:nvPr/>
        </p:nvSpPr>
        <p:spPr bwMode="auto">
          <a:xfrm>
            <a:off x="401638" y="922338"/>
            <a:ext cx="6032500" cy="86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15900" indent="-215900" eaLnBrk="0" hangingPunct="0">
              <a:lnSpc>
                <a:spcPct val="110000"/>
              </a:lnSpc>
              <a:spcBef>
                <a:spcPts val="600"/>
              </a:spcBef>
              <a:spcAft>
                <a:spcPts val="600"/>
              </a:spcAft>
              <a:buFont typeface="NotesEsa" charset="0"/>
              <a:buNone/>
            </a:pPr>
            <a:r>
              <a:rPr lang="en-GB" altLang="ja-JP" sz="1300">
                <a:solidFill>
                  <a:schemeClr val="bg2"/>
                </a:solidFill>
              </a:rPr>
              <a:t>	These missions address critical and specific issues raised by the science community, while demonstrating the latest observing techniques.  </a:t>
            </a:r>
          </a:p>
        </p:txBody>
      </p:sp>
      <p:sp>
        <p:nvSpPr>
          <p:cNvPr id="53254" name="Rectangle 3"/>
          <p:cNvSpPr>
            <a:spLocks noChangeArrowheads="1"/>
          </p:cNvSpPr>
          <p:nvPr/>
        </p:nvSpPr>
        <p:spPr bwMode="auto">
          <a:xfrm>
            <a:off x="631825" y="1708150"/>
            <a:ext cx="5446713" cy="283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15900" indent="-215900" eaLnBrk="0" hangingPunct="0">
              <a:lnSpc>
                <a:spcPct val="110000"/>
              </a:lnSpc>
              <a:spcBef>
                <a:spcPts val="600"/>
              </a:spcBef>
              <a:buClr>
                <a:schemeClr val="accent1"/>
              </a:buClr>
              <a:buSzPct val="75000"/>
              <a:buFont typeface="Wingdings" charset="0"/>
              <a:buChar char="§"/>
            </a:pPr>
            <a:r>
              <a:rPr lang="en-GB" sz="1200" b="1">
                <a:solidFill>
                  <a:schemeClr val="bg2"/>
                </a:solidFill>
              </a:rPr>
              <a:t>GOCE</a:t>
            </a:r>
            <a:r>
              <a:rPr lang="en-GB" sz="1200">
                <a:solidFill>
                  <a:schemeClr val="bg2"/>
                </a:solidFill>
              </a:rPr>
              <a:t> (2009–13) studying Earth</a:t>
            </a:r>
            <a:r>
              <a:rPr lang="it-IT" sz="1200">
                <a:solidFill>
                  <a:schemeClr val="bg2"/>
                </a:solidFill>
              </a:rPr>
              <a:t>’</a:t>
            </a:r>
            <a:r>
              <a:rPr lang="en-GB" altLang="ja-JP" sz="1200">
                <a:solidFill>
                  <a:schemeClr val="bg2"/>
                </a:solidFill>
              </a:rPr>
              <a:t>s gravity field</a:t>
            </a:r>
          </a:p>
          <a:p>
            <a:pPr marL="215900" indent="-215900" eaLnBrk="0" hangingPunct="0">
              <a:lnSpc>
                <a:spcPct val="110000"/>
              </a:lnSpc>
              <a:spcBef>
                <a:spcPts val="600"/>
              </a:spcBef>
              <a:buClr>
                <a:schemeClr val="accent1"/>
              </a:buClr>
              <a:buSzPct val="75000"/>
              <a:buFont typeface="Wingdings" charset="0"/>
              <a:buChar char="§"/>
            </a:pPr>
            <a:r>
              <a:rPr lang="en-GB" sz="1200" b="1">
                <a:solidFill>
                  <a:schemeClr val="bg2"/>
                </a:solidFill>
              </a:rPr>
              <a:t>SMOS </a:t>
            </a:r>
            <a:r>
              <a:rPr lang="en-GB" sz="1200">
                <a:solidFill>
                  <a:schemeClr val="bg2"/>
                </a:solidFill>
              </a:rPr>
              <a:t>(2009– )  studying Earth</a:t>
            </a:r>
            <a:r>
              <a:rPr lang="it-IT" sz="1200">
                <a:solidFill>
                  <a:schemeClr val="bg2"/>
                </a:solidFill>
              </a:rPr>
              <a:t>’</a:t>
            </a:r>
            <a:r>
              <a:rPr lang="en-GB" altLang="ja-JP" sz="1200">
                <a:solidFill>
                  <a:schemeClr val="bg2"/>
                </a:solidFill>
              </a:rPr>
              <a:t>s water cycle</a:t>
            </a:r>
          </a:p>
          <a:p>
            <a:pPr marL="215900" indent="-215900" eaLnBrk="0" hangingPunct="0">
              <a:lnSpc>
                <a:spcPct val="110000"/>
              </a:lnSpc>
              <a:spcBef>
                <a:spcPts val="600"/>
              </a:spcBef>
              <a:buClr>
                <a:schemeClr val="accent1"/>
              </a:buClr>
              <a:buSzPct val="75000"/>
              <a:buFont typeface="Wingdings" charset="0"/>
              <a:buChar char="§"/>
            </a:pPr>
            <a:r>
              <a:rPr lang="en-GB" sz="1200" b="1">
                <a:solidFill>
                  <a:schemeClr val="bg2"/>
                </a:solidFill>
              </a:rPr>
              <a:t>CryoSat-2 </a:t>
            </a:r>
            <a:r>
              <a:rPr lang="en-GB" sz="1200">
                <a:solidFill>
                  <a:schemeClr val="bg2"/>
                </a:solidFill>
              </a:rPr>
              <a:t>(2010– ) studying Earth</a:t>
            </a:r>
            <a:r>
              <a:rPr lang="it-IT" sz="1200">
                <a:solidFill>
                  <a:schemeClr val="bg2"/>
                </a:solidFill>
              </a:rPr>
              <a:t>’</a:t>
            </a:r>
            <a:r>
              <a:rPr lang="en-GB" altLang="ja-JP" sz="1200">
                <a:solidFill>
                  <a:schemeClr val="bg2"/>
                </a:solidFill>
              </a:rPr>
              <a:t>s ice cover</a:t>
            </a:r>
          </a:p>
          <a:p>
            <a:pPr marL="215900" indent="-215900" eaLnBrk="0" hangingPunct="0">
              <a:lnSpc>
                <a:spcPct val="110000"/>
              </a:lnSpc>
              <a:spcBef>
                <a:spcPts val="600"/>
              </a:spcBef>
              <a:buClr>
                <a:schemeClr val="accent1"/>
              </a:buClr>
              <a:buSzPct val="75000"/>
              <a:buFont typeface="Wingdings" charset="0"/>
              <a:buChar char="§"/>
            </a:pPr>
            <a:r>
              <a:rPr lang="en-GB" sz="1200" b="1">
                <a:solidFill>
                  <a:schemeClr val="bg2"/>
                </a:solidFill>
              </a:rPr>
              <a:t>Swarm </a:t>
            </a:r>
            <a:r>
              <a:rPr lang="en-GB" sz="1200">
                <a:solidFill>
                  <a:schemeClr val="bg2"/>
                </a:solidFill>
              </a:rPr>
              <a:t>(2013– )</a:t>
            </a:r>
            <a:r>
              <a:rPr lang="en-GB" sz="1200" b="1">
                <a:solidFill>
                  <a:schemeClr val="bg2"/>
                </a:solidFill>
              </a:rPr>
              <a:t>  </a:t>
            </a:r>
            <a:r>
              <a:rPr lang="en-GB" sz="1200">
                <a:solidFill>
                  <a:schemeClr val="bg2"/>
                </a:solidFill>
              </a:rPr>
              <a:t>three satellites studying Earth</a:t>
            </a:r>
            <a:r>
              <a:rPr lang="it-IT" sz="1200">
                <a:solidFill>
                  <a:schemeClr val="bg2"/>
                </a:solidFill>
              </a:rPr>
              <a:t>’</a:t>
            </a:r>
            <a:r>
              <a:rPr lang="en-GB" altLang="ja-JP" sz="1200">
                <a:solidFill>
                  <a:schemeClr val="bg2"/>
                </a:solidFill>
              </a:rPr>
              <a:t>s magnetic field</a:t>
            </a:r>
          </a:p>
          <a:p>
            <a:pPr marL="215900" indent="-215900" eaLnBrk="0" hangingPunct="0">
              <a:lnSpc>
                <a:spcPct val="110000"/>
              </a:lnSpc>
              <a:spcBef>
                <a:spcPts val="600"/>
              </a:spcBef>
              <a:buClr>
                <a:schemeClr val="accent1"/>
              </a:buClr>
              <a:buSzPct val="75000"/>
              <a:buFont typeface="Wingdings" charset="0"/>
              <a:buChar char="§"/>
            </a:pPr>
            <a:r>
              <a:rPr lang="en-GB" sz="1200" b="1">
                <a:solidFill>
                  <a:schemeClr val="bg2"/>
                </a:solidFill>
              </a:rPr>
              <a:t>ADM-Aeolus </a:t>
            </a:r>
            <a:r>
              <a:rPr lang="en-GB" sz="1200">
                <a:solidFill>
                  <a:schemeClr val="bg2"/>
                </a:solidFill>
              </a:rPr>
              <a:t>(2017) studying global winds </a:t>
            </a:r>
          </a:p>
          <a:p>
            <a:pPr marL="215900" indent="-215900" eaLnBrk="0" hangingPunct="0">
              <a:lnSpc>
                <a:spcPct val="110000"/>
              </a:lnSpc>
              <a:spcBef>
                <a:spcPts val="600"/>
              </a:spcBef>
              <a:buClr>
                <a:schemeClr val="accent1"/>
              </a:buClr>
              <a:buSzPct val="75000"/>
              <a:buFont typeface="Wingdings" charset="0"/>
              <a:buChar char="§"/>
            </a:pPr>
            <a:r>
              <a:rPr lang="en-GB" sz="1200" b="1">
                <a:solidFill>
                  <a:schemeClr val="bg2"/>
                </a:solidFill>
              </a:rPr>
              <a:t>EarthCARE </a:t>
            </a:r>
            <a:r>
              <a:rPr lang="en-GB" sz="1200">
                <a:solidFill>
                  <a:schemeClr val="bg2"/>
                </a:solidFill>
              </a:rPr>
              <a:t>(2018) studying Earth</a:t>
            </a:r>
            <a:r>
              <a:rPr lang="it-IT" sz="1200">
                <a:solidFill>
                  <a:schemeClr val="bg2"/>
                </a:solidFill>
              </a:rPr>
              <a:t>’</a:t>
            </a:r>
            <a:r>
              <a:rPr lang="en-GB" altLang="ja-JP" sz="1200">
                <a:solidFill>
                  <a:schemeClr val="bg2"/>
                </a:solidFill>
              </a:rPr>
              <a:t>s clouds, aerosols and radiation (ESA/JAXA)</a:t>
            </a:r>
          </a:p>
          <a:p>
            <a:pPr marL="215900" indent="-215900" eaLnBrk="0" hangingPunct="0">
              <a:lnSpc>
                <a:spcPct val="110000"/>
              </a:lnSpc>
              <a:spcBef>
                <a:spcPts val="600"/>
              </a:spcBef>
              <a:buClr>
                <a:schemeClr val="accent1"/>
              </a:buClr>
              <a:buSzPct val="75000"/>
              <a:buFont typeface="Wingdings" charset="0"/>
              <a:buChar char="§"/>
            </a:pPr>
            <a:r>
              <a:rPr lang="en-GB" sz="1200" b="1">
                <a:solidFill>
                  <a:schemeClr val="bg2"/>
                </a:solidFill>
              </a:rPr>
              <a:t>Biomass</a:t>
            </a:r>
            <a:r>
              <a:rPr lang="en-GB" sz="1200">
                <a:solidFill>
                  <a:schemeClr val="bg2"/>
                </a:solidFill>
              </a:rPr>
              <a:t> (2021) studying Earth’s carbon cycle</a:t>
            </a:r>
          </a:p>
          <a:p>
            <a:pPr marL="215900" indent="-215900" eaLnBrk="0" hangingPunct="0">
              <a:lnSpc>
                <a:spcPct val="110000"/>
              </a:lnSpc>
              <a:spcBef>
                <a:spcPts val="600"/>
              </a:spcBef>
              <a:buClr>
                <a:schemeClr val="accent1"/>
              </a:buClr>
              <a:buSzPct val="75000"/>
              <a:buFont typeface="Wingdings" charset="0"/>
              <a:buChar char="§"/>
            </a:pPr>
            <a:r>
              <a:rPr lang="en-GB" sz="1200" b="1">
                <a:solidFill>
                  <a:schemeClr val="bg2"/>
                </a:solidFill>
              </a:rPr>
              <a:t>FLEX</a:t>
            </a:r>
            <a:r>
              <a:rPr lang="en-GB" sz="1200">
                <a:solidFill>
                  <a:schemeClr val="bg2"/>
                </a:solidFill>
              </a:rPr>
              <a:t> (2022) studying photosynthesis </a:t>
            </a:r>
          </a:p>
          <a:p>
            <a:pPr marL="215900" indent="-215900" eaLnBrk="0" hangingPunct="0">
              <a:lnSpc>
                <a:spcPct val="110000"/>
              </a:lnSpc>
              <a:spcBef>
                <a:spcPts val="600"/>
              </a:spcBef>
              <a:buClr>
                <a:schemeClr val="accent1"/>
              </a:buClr>
              <a:buSzPct val="75000"/>
              <a:buFont typeface="Wingdings" charset="0"/>
              <a:buChar char="§"/>
            </a:pPr>
            <a:r>
              <a:rPr lang="en-GB" sz="1200" b="1">
                <a:solidFill>
                  <a:schemeClr val="bg2"/>
                </a:solidFill>
              </a:rPr>
              <a:t>Earth Explorers 9 &amp; 10 </a:t>
            </a:r>
            <a:r>
              <a:rPr lang="en-GB" sz="1200">
                <a:solidFill>
                  <a:schemeClr val="bg2"/>
                </a:solidFill>
              </a:rPr>
              <a:t>to be selected</a:t>
            </a:r>
          </a:p>
        </p:txBody>
      </p:sp>
    </p:spTree>
    <p:extLst>
      <p:ext uri="{BB962C8B-B14F-4D97-AF65-F5344CB8AC3E}">
        <p14:creationId xmlns:p14="http://schemas.microsoft.com/office/powerpoint/2010/main" val="37279174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Space instrumentation overview</a:t>
            </a:r>
            <a:endParaRPr lang="en-US" dirty="0"/>
          </a:p>
        </p:txBody>
      </p:sp>
      <p:sp>
        <p:nvSpPr>
          <p:cNvPr id="3" name="Content Placeholder 2"/>
          <p:cNvSpPr>
            <a:spLocks noGrp="1"/>
          </p:cNvSpPr>
          <p:nvPr>
            <p:ph idx="1"/>
          </p:nvPr>
        </p:nvSpPr>
        <p:spPr/>
        <p:txBody>
          <a:bodyPr anchor="ctr"/>
          <a:lstStyle/>
          <a:p>
            <a:pPr marL="228600" indent="-228600">
              <a:buAutoNum type="arabicPeriod"/>
            </a:pPr>
            <a:r>
              <a:rPr lang="en-US" dirty="0"/>
              <a:t>Why do we go to space? </a:t>
            </a:r>
            <a:r>
              <a:rPr lang="en-US" i="1" dirty="0" smtClean="0"/>
              <a:t>And what do we do </a:t>
            </a:r>
            <a:r>
              <a:rPr lang="en-US" i="1" smtClean="0"/>
              <a:t>in space?</a:t>
            </a:r>
            <a:endParaRPr lang="en-US" i="1" dirty="0" smtClean="0"/>
          </a:p>
          <a:p>
            <a:pPr marL="228600" indent="-228600">
              <a:buAutoNum type="arabicPeriod"/>
            </a:pPr>
            <a:endParaRPr lang="en-US" dirty="0" smtClean="0"/>
          </a:p>
          <a:p>
            <a:pPr marL="228600" indent="-228600">
              <a:buAutoNum type="arabicPeriod"/>
            </a:pPr>
            <a:r>
              <a:rPr lang="en-US" dirty="0" smtClean="0"/>
              <a:t>What </a:t>
            </a:r>
            <a:r>
              <a:rPr lang="en-US" dirty="0"/>
              <a:t>are the specifics of building instruments for space</a:t>
            </a:r>
            <a:r>
              <a:rPr lang="en-US" dirty="0" smtClean="0"/>
              <a:t>?</a:t>
            </a:r>
          </a:p>
          <a:p>
            <a:pPr marL="228600" indent="-228600">
              <a:buAutoNum type="arabicPeriod"/>
            </a:pPr>
            <a:endParaRPr lang="en-US" dirty="0"/>
          </a:p>
          <a:p>
            <a:pPr marL="228600" indent="-228600">
              <a:buAutoNum type="arabicPeriod"/>
            </a:pPr>
            <a:r>
              <a:rPr lang="en-US" dirty="0" smtClean="0"/>
              <a:t>An example</a:t>
            </a:r>
          </a:p>
          <a:p>
            <a:pPr indent="0"/>
            <a:endParaRPr lang="en-US" dirty="0"/>
          </a:p>
          <a:p>
            <a:pPr indent="0"/>
            <a:endParaRPr lang="en-US" dirty="0"/>
          </a:p>
        </p:txBody>
      </p:sp>
    </p:spTree>
    <p:extLst>
      <p:ext uri="{BB962C8B-B14F-4D97-AF65-F5344CB8AC3E}">
        <p14:creationId xmlns:p14="http://schemas.microsoft.com/office/powerpoint/2010/main" val="399458079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3" name="Picture 1" descr="earth-observation.pn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34950" y="204788"/>
            <a:ext cx="341313" cy="34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4" name="Title 1"/>
          <p:cNvSpPr txBox="1">
            <a:spLocks/>
          </p:cNvSpPr>
          <p:nvPr/>
        </p:nvSpPr>
        <p:spPr bwMode="auto">
          <a:xfrm>
            <a:off x="609600" y="152400"/>
            <a:ext cx="7175500" cy="44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r>
              <a:rPr lang="en-US" sz="2300">
                <a:solidFill>
                  <a:srgbClr val="0070C0"/>
                </a:solidFill>
              </a:rPr>
              <a:t>Meteorological missions</a:t>
            </a:r>
          </a:p>
        </p:txBody>
      </p:sp>
      <p:pic>
        <p:nvPicPr>
          <p:cNvPr id="54275" name="Picture 3" descr="metop_flyby"/>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113" y="827088"/>
            <a:ext cx="2571750" cy="3705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6" name="Rectangle 3"/>
          <p:cNvSpPr>
            <a:spLocks noChangeArrowheads="1"/>
          </p:cNvSpPr>
          <p:nvPr/>
        </p:nvSpPr>
        <p:spPr bwMode="auto">
          <a:xfrm>
            <a:off x="2959100" y="777875"/>
            <a:ext cx="6029325" cy="404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lnSpc>
                <a:spcPct val="110000"/>
              </a:lnSpc>
              <a:spcAft>
                <a:spcPts val="1200"/>
              </a:spcAft>
              <a:buFont typeface="NotesEsa" charset="0"/>
              <a:buNone/>
            </a:pPr>
            <a:r>
              <a:rPr lang="en-GB" altLang="ja-JP" sz="1300">
                <a:solidFill>
                  <a:schemeClr val="bg2"/>
                </a:solidFill>
              </a:rPr>
              <a:t>Next-generation missions dedicated to weather </a:t>
            </a:r>
            <a:br>
              <a:rPr lang="en-GB" altLang="ja-JP" sz="1300">
                <a:solidFill>
                  <a:schemeClr val="bg2"/>
                </a:solidFill>
              </a:rPr>
            </a:br>
            <a:r>
              <a:rPr lang="en-GB" altLang="ja-JP" sz="1300">
                <a:solidFill>
                  <a:schemeClr val="bg2"/>
                </a:solidFill>
              </a:rPr>
              <a:t>and climate.</a:t>
            </a:r>
          </a:p>
          <a:p>
            <a:pPr eaLnBrk="0" hangingPunct="0">
              <a:lnSpc>
                <a:spcPct val="110000"/>
              </a:lnSpc>
              <a:spcAft>
                <a:spcPts val="1200"/>
              </a:spcAft>
              <a:buFont typeface="NotesEsa" charset="0"/>
              <a:buNone/>
            </a:pPr>
            <a:r>
              <a:rPr lang="en-GB" sz="1300" b="1">
                <a:solidFill>
                  <a:schemeClr val="bg2"/>
                </a:solidFill>
              </a:rPr>
              <a:t>Meteosat Third Generation</a:t>
            </a:r>
            <a:r>
              <a:rPr lang="en-GB" sz="1300">
                <a:solidFill>
                  <a:schemeClr val="bg2"/>
                </a:solidFill>
              </a:rPr>
              <a:t> – taking over from Meteosat 11 in 2018/20, the last of four Meteosat Second Generation (MSG) satellites. MSG and MTG are joint projects between ESA and Eumetsat. </a:t>
            </a:r>
          </a:p>
          <a:p>
            <a:pPr eaLnBrk="0" hangingPunct="0">
              <a:lnSpc>
                <a:spcPct val="110000"/>
              </a:lnSpc>
              <a:spcAft>
                <a:spcPts val="1200"/>
              </a:spcAft>
              <a:buFont typeface="NotesEsa" charset="0"/>
              <a:buNone/>
            </a:pPr>
            <a:r>
              <a:rPr lang="en-GB" sz="1300" b="1">
                <a:solidFill>
                  <a:schemeClr val="bg2"/>
                </a:solidFill>
              </a:rPr>
              <a:t>MetOp</a:t>
            </a:r>
            <a:r>
              <a:rPr lang="en-GB" sz="1300">
                <a:solidFill>
                  <a:schemeClr val="bg2"/>
                </a:solidFill>
              </a:rPr>
              <a:t> is a series of three satellites to monitor climate and improve weather forecasting, the space segment of Eumetsat’</a:t>
            </a:r>
            <a:r>
              <a:rPr lang="en-GB" altLang="ja-JP" sz="1300">
                <a:solidFill>
                  <a:schemeClr val="bg2"/>
                </a:solidFill>
              </a:rPr>
              <a:t>s Polar System (EPS). </a:t>
            </a:r>
          </a:p>
          <a:p>
            <a:pPr eaLnBrk="0" hangingPunct="0">
              <a:lnSpc>
                <a:spcPct val="110000"/>
              </a:lnSpc>
              <a:spcAft>
                <a:spcPts val="1200"/>
              </a:spcAft>
              <a:buFont typeface="NotesEsa" charset="0"/>
              <a:buNone/>
            </a:pPr>
            <a:r>
              <a:rPr lang="en-GB" sz="1300" b="1">
                <a:solidFill>
                  <a:schemeClr val="bg2"/>
                </a:solidFill>
              </a:rPr>
              <a:t>MetOp-A</a:t>
            </a:r>
            <a:r>
              <a:rPr lang="en-GB" sz="1300">
                <a:solidFill>
                  <a:schemeClr val="bg2"/>
                </a:solidFill>
              </a:rPr>
              <a:t> (2006– ) Europe</a:t>
            </a:r>
            <a:r>
              <a:rPr lang="it-IT" sz="1300">
                <a:solidFill>
                  <a:schemeClr val="bg2"/>
                </a:solidFill>
              </a:rPr>
              <a:t>’</a:t>
            </a:r>
            <a:r>
              <a:rPr lang="en-GB" altLang="ja-JP" sz="1300">
                <a:solidFill>
                  <a:schemeClr val="bg2"/>
                </a:solidFill>
              </a:rPr>
              <a:t>s first polar-orbiting satellite dedicated to operational meteorology.</a:t>
            </a:r>
          </a:p>
          <a:p>
            <a:pPr eaLnBrk="0" hangingPunct="0">
              <a:lnSpc>
                <a:spcPct val="110000"/>
              </a:lnSpc>
              <a:spcAft>
                <a:spcPts val="1200"/>
              </a:spcAft>
              <a:buFont typeface="NotesEsa" charset="0"/>
              <a:buNone/>
            </a:pPr>
            <a:r>
              <a:rPr lang="en-GB" altLang="ja-JP" sz="1300" b="1">
                <a:solidFill>
                  <a:schemeClr val="bg2"/>
                </a:solidFill>
              </a:rPr>
              <a:t>MetOp-B</a:t>
            </a:r>
            <a:r>
              <a:rPr lang="en-GB" altLang="ja-JP" sz="1300">
                <a:solidFill>
                  <a:schemeClr val="bg2"/>
                </a:solidFill>
              </a:rPr>
              <a:t> launched in 2012.</a:t>
            </a:r>
          </a:p>
          <a:p>
            <a:pPr eaLnBrk="0" hangingPunct="0">
              <a:lnSpc>
                <a:spcPct val="110000"/>
              </a:lnSpc>
              <a:spcAft>
                <a:spcPts val="1200"/>
              </a:spcAft>
              <a:buFont typeface="NotesEsa" charset="0"/>
              <a:buNone/>
            </a:pPr>
            <a:r>
              <a:rPr lang="en-GB" sz="1300" b="1">
                <a:solidFill>
                  <a:schemeClr val="bg2"/>
                </a:solidFill>
              </a:rPr>
              <a:t>MetOp-C </a:t>
            </a:r>
            <a:r>
              <a:rPr lang="en-GB" sz="1300">
                <a:solidFill>
                  <a:schemeClr val="bg2"/>
                </a:solidFill>
              </a:rPr>
              <a:t>follows in 2018.</a:t>
            </a:r>
          </a:p>
        </p:txBody>
      </p:sp>
    </p:spTree>
    <p:extLst>
      <p:ext uri="{BB962C8B-B14F-4D97-AF65-F5344CB8AC3E}">
        <p14:creationId xmlns:p14="http://schemas.microsoft.com/office/powerpoint/2010/main" val="123529868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7" name="Picture 1" descr="earth-observation.pn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34950" y="204788"/>
            <a:ext cx="341313" cy="34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298" name="Title 1"/>
          <p:cNvSpPr txBox="1">
            <a:spLocks/>
          </p:cNvSpPr>
          <p:nvPr/>
        </p:nvSpPr>
        <p:spPr bwMode="auto">
          <a:xfrm>
            <a:off x="609600" y="152400"/>
            <a:ext cx="7175500" cy="44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r>
              <a:rPr lang="en-US" sz="2300">
                <a:solidFill>
                  <a:srgbClr val="0070C0"/>
                </a:solidFill>
              </a:rPr>
              <a:t>Global monitoring for a safer world</a:t>
            </a:r>
          </a:p>
        </p:txBody>
      </p:sp>
      <p:pic>
        <p:nvPicPr>
          <p:cNvPr id="55299" name="Picture 3" descr="Sentinel-1_VERT.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581775" y="831850"/>
            <a:ext cx="2562225" cy="369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0" name="Rectangle 3"/>
          <p:cNvSpPr txBox="1">
            <a:spLocks noChangeArrowheads="1"/>
          </p:cNvSpPr>
          <p:nvPr/>
        </p:nvSpPr>
        <p:spPr bwMode="auto">
          <a:xfrm>
            <a:off x="612775" y="925513"/>
            <a:ext cx="5675313" cy="3624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lnSpc>
                <a:spcPct val="110000"/>
              </a:lnSpc>
              <a:spcAft>
                <a:spcPts val="1800"/>
              </a:spcAft>
              <a:buClr>
                <a:schemeClr val="accent1"/>
              </a:buClr>
              <a:buFont typeface="NotesEsa" charset="0"/>
              <a:buNone/>
            </a:pPr>
            <a:r>
              <a:rPr lang="en-GB" sz="1400" b="1">
                <a:solidFill>
                  <a:srgbClr val="0098DB"/>
                </a:solidFill>
              </a:rPr>
              <a:t>Copernicus:</a:t>
            </a:r>
            <a:r>
              <a:rPr lang="en-GB" sz="1400">
                <a:solidFill>
                  <a:srgbClr val="0098DB"/>
                </a:solidFill>
              </a:rPr>
              <a:t> an E</a:t>
            </a:r>
            <a:r>
              <a:rPr lang="en-US" sz="1400">
                <a:solidFill>
                  <a:srgbClr val="0098DB"/>
                </a:solidFill>
              </a:rPr>
              <a:t>arth observation programme for </a:t>
            </a:r>
            <a:r>
              <a:rPr lang="en-GB" sz="1400">
                <a:solidFill>
                  <a:srgbClr val="0098DB"/>
                </a:solidFill>
              </a:rPr>
              <a:t>global monitoring for environment and security.</a:t>
            </a:r>
            <a:endParaRPr lang="en-GB" sz="1400">
              <a:solidFill>
                <a:srgbClr val="4D4F53"/>
              </a:solidFill>
            </a:endParaRPr>
          </a:p>
          <a:p>
            <a:pPr eaLnBrk="1" hangingPunct="1">
              <a:lnSpc>
                <a:spcPct val="110000"/>
              </a:lnSpc>
              <a:spcAft>
                <a:spcPts val="1800"/>
              </a:spcAft>
              <a:buClr>
                <a:schemeClr val="accent1"/>
              </a:buClr>
              <a:buFont typeface="NotesEsa" charset="0"/>
              <a:buNone/>
            </a:pPr>
            <a:r>
              <a:rPr lang="en-GB" sz="1400">
                <a:solidFill>
                  <a:schemeClr val="bg2"/>
                </a:solidFill>
              </a:rPr>
              <a:t>Le</a:t>
            </a:r>
            <a:r>
              <a:rPr lang="en-US" sz="1400">
                <a:solidFill>
                  <a:schemeClr val="bg2"/>
                </a:solidFill>
              </a:rPr>
              <a:t>d by the European Commission in partnership with ESA and the European Environment Agency, and r</a:t>
            </a:r>
            <a:r>
              <a:rPr lang="en-GB" sz="1400">
                <a:solidFill>
                  <a:schemeClr val="bg2"/>
                </a:solidFill>
              </a:rPr>
              <a:t>esponding to Europe’s need for geo-spatial information services, it will provide autonomous and independent access to information for policy-makers, particularly for environment and security issues. ESA is implementing the space component: developing the </a:t>
            </a:r>
            <a:r>
              <a:rPr lang="en-GB" sz="1400" b="1">
                <a:solidFill>
                  <a:schemeClr val="bg2"/>
                </a:solidFill>
              </a:rPr>
              <a:t>Sentinel </a:t>
            </a:r>
            <a:r>
              <a:rPr lang="en-GB" sz="1400">
                <a:solidFill>
                  <a:schemeClr val="bg2"/>
                </a:solidFill>
              </a:rPr>
              <a:t>satellite series, its ground segment and coordinating data access.</a:t>
            </a:r>
          </a:p>
          <a:p>
            <a:pPr eaLnBrk="1" hangingPunct="1">
              <a:lnSpc>
                <a:spcPct val="110000"/>
              </a:lnSpc>
              <a:spcAft>
                <a:spcPts val="1800"/>
              </a:spcAft>
              <a:buClr>
                <a:schemeClr val="accent1"/>
              </a:buClr>
              <a:buFont typeface="NotesEsa" charset="0"/>
              <a:buNone/>
            </a:pPr>
            <a:r>
              <a:rPr lang="en-GB" sz="1400">
                <a:solidFill>
                  <a:schemeClr val="bg2"/>
                </a:solidFill>
              </a:rPr>
              <a:t>ESA has started a </a:t>
            </a:r>
            <a:r>
              <a:rPr lang="en-GB" sz="1400" b="1">
                <a:solidFill>
                  <a:schemeClr val="bg2"/>
                </a:solidFill>
              </a:rPr>
              <a:t>Climate Change Initiative</a:t>
            </a:r>
            <a:r>
              <a:rPr lang="en-GB" sz="1400">
                <a:solidFill>
                  <a:schemeClr val="bg2"/>
                </a:solidFill>
              </a:rPr>
              <a:t>, for storage, production and assessment of essential climate data.</a:t>
            </a:r>
          </a:p>
        </p:txBody>
      </p:sp>
    </p:spTree>
    <p:extLst>
      <p:ext uri="{BB962C8B-B14F-4D97-AF65-F5344CB8AC3E}">
        <p14:creationId xmlns:p14="http://schemas.microsoft.com/office/powerpoint/2010/main" val="362307035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1" name="Picture 1" descr="earth-observation.pn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34950" y="204788"/>
            <a:ext cx="341313" cy="34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2" name="Title 1"/>
          <p:cNvSpPr txBox="1">
            <a:spLocks/>
          </p:cNvSpPr>
          <p:nvPr/>
        </p:nvSpPr>
        <p:spPr bwMode="auto">
          <a:xfrm>
            <a:off x="609600" y="152400"/>
            <a:ext cx="7175500" cy="44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r>
              <a:rPr lang="en-US" sz="2300">
                <a:solidFill>
                  <a:srgbClr val="0070C0"/>
                </a:solidFill>
              </a:rPr>
              <a:t>Copernicus space component: the Sentinels</a:t>
            </a:r>
          </a:p>
        </p:txBody>
      </p:sp>
      <p:sp>
        <p:nvSpPr>
          <p:cNvPr id="56323" name="Rectangle 3"/>
          <p:cNvSpPr txBox="1">
            <a:spLocks noChangeArrowheads="1"/>
          </p:cNvSpPr>
          <p:nvPr/>
        </p:nvSpPr>
        <p:spPr bwMode="auto">
          <a:xfrm>
            <a:off x="619125" y="831850"/>
            <a:ext cx="5730875" cy="499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85750" indent="-285750"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eaLnBrk="1" hangingPunct="1">
              <a:lnSpc>
                <a:spcPct val="110000"/>
              </a:lnSpc>
              <a:spcAft>
                <a:spcPts val="1200"/>
              </a:spcAft>
              <a:buClr>
                <a:schemeClr val="accent1"/>
              </a:buClr>
              <a:buSzPct val="75000"/>
              <a:buFont typeface="Wingdings" charset="0"/>
              <a:buChar char="§"/>
            </a:pPr>
            <a:r>
              <a:rPr lang="en-GB" sz="1400" b="1">
                <a:solidFill>
                  <a:schemeClr val="bg2"/>
                </a:solidFill>
              </a:rPr>
              <a:t>Sentinel-1</a:t>
            </a:r>
            <a:r>
              <a:rPr lang="en-GB" sz="1400">
                <a:solidFill>
                  <a:schemeClr val="bg2"/>
                </a:solidFill>
              </a:rPr>
              <a:t> – land and ocean services. Sentinel-1A launched in 2014/Sentinel-1B in 2016.</a:t>
            </a:r>
          </a:p>
          <a:p>
            <a:pPr eaLnBrk="1" hangingPunct="1">
              <a:lnSpc>
                <a:spcPct val="110000"/>
              </a:lnSpc>
              <a:spcAft>
                <a:spcPts val="1200"/>
              </a:spcAft>
              <a:buClr>
                <a:schemeClr val="accent1"/>
              </a:buClr>
              <a:buSzPct val="75000"/>
              <a:buFont typeface="Wingdings" charset="0"/>
              <a:buChar char="§"/>
            </a:pPr>
            <a:r>
              <a:rPr lang="en-GB" sz="1400" b="1">
                <a:solidFill>
                  <a:schemeClr val="bg2"/>
                </a:solidFill>
              </a:rPr>
              <a:t>Sentinel-2</a:t>
            </a:r>
            <a:r>
              <a:rPr lang="en-GB" sz="1400">
                <a:solidFill>
                  <a:schemeClr val="bg2"/>
                </a:solidFill>
              </a:rPr>
              <a:t> – land monitoring. Sentinel-2A launched in 2015/Sentinel-2B (2017). </a:t>
            </a:r>
          </a:p>
          <a:p>
            <a:pPr eaLnBrk="1" hangingPunct="1">
              <a:lnSpc>
                <a:spcPct val="110000"/>
              </a:lnSpc>
              <a:spcAft>
                <a:spcPts val="1200"/>
              </a:spcAft>
              <a:buClr>
                <a:schemeClr val="accent1"/>
              </a:buClr>
              <a:buSzPct val="75000"/>
              <a:buFont typeface="Wingdings" charset="0"/>
              <a:buChar char="§"/>
            </a:pPr>
            <a:r>
              <a:rPr lang="en-GB" sz="1400" b="1">
                <a:solidFill>
                  <a:schemeClr val="bg2"/>
                </a:solidFill>
              </a:rPr>
              <a:t>Sentinel-3 </a:t>
            </a:r>
            <a:r>
              <a:rPr lang="en-GB" sz="1400">
                <a:solidFill>
                  <a:schemeClr val="bg2"/>
                </a:solidFill>
              </a:rPr>
              <a:t>– ocean forecasting, environmental and climate monitoring. Sentinel-3A launched in 2016. Sentinel-3B (2017).</a:t>
            </a:r>
          </a:p>
          <a:p>
            <a:pPr eaLnBrk="1" hangingPunct="1">
              <a:lnSpc>
                <a:spcPct val="110000"/>
              </a:lnSpc>
              <a:spcAft>
                <a:spcPts val="1200"/>
              </a:spcAft>
              <a:buClr>
                <a:schemeClr val="accent1"/>
              </a:buClr>
              <a:buSzPct val="75000"/>
              <a:buFont typeface="Wingdings" charset="0"/>
              <a:buChar char="§"/>
            </a:pPr>
            <a:r>
              <a:rPr lang="en-GB" sz="1400" b="1">
                <a:solidFill>
                  <a:schemeClr val="bg2"/>
                </a:solidFill>
              </a:rPr>
              <a:t>Sentinel-4</a:t>
            </a:r>
            <a:r>
              <a:rPr lang="en-GB" sz="1400">
                <a:solidFill>
                  <a:schemeClr val="bg2"/>
                </a:solidFill>
              </a:rPr>
              <a:t> – atmospheric monitoring payload (2019)</a:t>
            </a:r>
          </a:p>
          <a:p>
            <a:pPr eaLnBrk="1" hangingPunct="1">
              <a:lnSpc>
                <a:spcPct val="110000"/>
              </a:lnSpc>
              <a:spcAft>
                <a:spcPts val="1200"/>
              </a:spcAft>
              <a:buClr>
                <a:schemeClr val="accent1"/>
              </a:buClr>
              <a:buSzPct val="75000"/>
              <a:buFont typeface="Wingdings" charset="0"/>
              <a:buChar char="§"/>
            </a:pPr>
            <a:r>
              <a:rPr lang="en-GB" sz="1400" b="1">
                <a:solidFill>
                  <a:schemeClr val="bg2"/>
                </a:solidFill>
              </a:rPr>
              <a:t>Sentinel-5</a:t>
            </a:r>
            <a:r>
              <a:rPr lang="en-GB" sz="1400">
                <a:solidFill>
                  <a:schemeClr val="bg2"/>
                </a:solidFill>
              </a:rPr>
              <a:t> – atmospheric monitoring payload (2021)</a:t>
            </a:r>
          </a:p>
          <a:p>
            <a:pPr eaLnBrk="1" hangingPunct="1">
              <a:lnSpc>
                <a:spcPct val="110000"/>
              </a:lnSpc>
              <a:spcAft>
                <a:spcPts val="1200"/>
              </a:spcAft>
              <a:buClr>
                <a:schemeClr val="accent1"/>
              </a:buClr>
              <a:buSzPct val="75000"/>
              <a:buFont typeface="Wingdings" charset="0"/>
              <a:buChar char="§"/>
            </a:pPr>
            <a:r>
              <a:rPr lang="en-GB" sz="1400" b="1">
                <a:solidFill>
                  <a:schemeClr val="bg2"/>
                </a:solidFill>
              </a:rPr>
              <a:t>Sentinel-5 Precursor </a:t>
            </a:r>
            <a:r>
              <a:rPr lang="en-GB" sz="1400">
                <a:solidFill>
                  <a:schemeClr val="bg2"/>
                </a:solidFill>
              </a:rPr>
              <a:t>– atmospheric monitoring (2017)</a:t>
            </a:r>
          </a:p>
          <a:p>
            <a:pPr eaLnBrk="1" hangingPunct="1">
              <a:lnSpc>
                <a:spcPct val="110000"/>
              </a:lnSpc>
              <a:spcAft>
                <a:spcPts val="1200"/>
              </a:spcAft>
              <a:buClr>
                <a:schemeClr val="accent1"/>
              </a:buClr>
              <a:buSzPct val="75000"/>
              <a:buFont typeface="Wingdings" charset="0"/>
              <a:buChar char="§"/>
            </a:pPr>
            <a:r>
              <a:rPr lang="en-GB" sz="1400" b="1">
                <a:solidFill>
                  <a:schemeClr val="bg2"/>
                </a:solidFill>
              </a:rPr>
              <a:t>Sentinel-6</a:t>
            </a:r>
            <a:r>
              <a:rPr lang="en-GB" sz="1400">
                <a:solidFill>
                  <a:schemeClr val="bg2"/>
                </a:solidFill>
              </a:rPr>
              <a:t> – oceanography and climate studies (2020)</a:t>
            </a:r>
          </a:p>
        </p:txBody>
      </p:sp>
      <p:pic>
        <p:nvPicPr>
          <p:cNvPr id="56324" name="Picture 1" descr="Sentinel-3_node_full_image_2.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678613" y="877888"/>
            <a:ext cx="2465387" cy="364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503649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3" descr="red.eps"/>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flipH="1">
            <a:off x="550863" y="1375108"/>
            <a:ext cx="4409104" cy="1199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9"/>
          <p:cNvSpPr txBox="1">
            <a:spLocks noChangeArrowheads="1"/>
          </p:cNvSpPr>
          <p:nvPr/>
        </p:nvSpPr>
        <p:spPr bwMode="auto">
          <a:xfrm>
            <a:off x="682559" y="1457757"/>
            <a:ext cx="4127106" cy="1015663"/>
          </a:xfrm>
          <a:prstGeom prst="rect">
            <a:avLst/>
          </a:prstGeom>
          <a:noFill/>
          <a:ln>
            <a:noFill/>
          </a:ln>
          <a:extLst/>
        </p:spPr>
        <p:txBody>
          <a:bodyPr wrap="square" anchor="b">
            <a:spAutoFit/>
          </a:bodyPr>
          <a:lstStyle>
            <a:lvl1pPr algn="l" rtl="0" eaLnBrk="1" fontAlgn="base" hangingPunct="1">
              <a:spcBef>
                <a:spcPct val="0"/>
              </a:spcBef>
              <a:spcAft>
                <a:spcPct val="0"/>
              </a:spcAft>
              <a:defRPr sz="3200" b="0">
                <a:solidFill>
                  <a:schemeClr val="bg1">
                    <a:lumMod val="95000"/>
                  </a:schemeClr>
                </a:solidFill>
                <a:latin typeface="Verdana"/>
                <a:ea typeface="+mj-ea"/>
                <a:cs typeface="Verdana"/>
              </a:defRPr>
            </a:lvl1pPr>
            <a:lvl2pPr algn="l" rtl="0" eaLnBrk="1" fontAlgn="base" hangingPunct="1">
              <a:spcBef>
                <a:spcPct val="0"/>
              </a:spcBef>
              <a:spcAft>
                <a:spcPct val="0"/>
              </a:spcAft>
              <a:defRPr sz="2200" b="1">
                <a:solidFill>
                  <a:schemeClr val="bg1"/>
                </a:solidFill>
                <a:latin typeface="Verdana" pitchFamily="34" charset="0"/>
              </a:defRPr>
            </a:lvl2pPr>
            <a:lvl3pPr algn="l" rtl="0" eaLnBrk="1" fontAlgn="base" hangingPunct="1">
              <a:spcBef>
                <a:spcPct val="0"/>
              </a:spcBef>
              <a:spcAft>
                <a:spcPct val="0"/>
              </a:spcAft>
              <a:defRPr sz="2200" b="1">
                <a:solidFill>
                  <a:schemeClr val="bg1"/>
                </a:solidFill>
                <a:latin typeface="Verdana" pitchFamily="34" charset="0"/>
              </a:defRPr>
            </a:lvl3pPr>
            <a:lvl4pPr algn="l" rtl="0" eaLnBrk="1" fontAlgn="base" hangingPunct="1">
              <a:spcBef>
                <a:spcPct val="0"/>
              </a:spcBef>
              <a:spcAft>
                <a:spcPct val="0"/>
              </a:spcAft>
              <a:defRPr sz="2200" b="1">
                <a:solidFill>
                  <a:schemeClr val="bg1"/>
                </a:solidFill>
                <a:latin typeface="Verdana" pitchFamily="34" charset="0"/>
              </a:defRPr>
            </a:lvl4pPr>
            <a:lvl5pPr algn="l" rtl="0" eaLnBrk="1" fontAlgn="base" hangingPunct="1">
              <a:spcBef>
                <a:spcPct val="0"/>
              </a:spcBef>
              <a:spcAft>
                <a:spcPct val="0"/>
              </a:spcAft>
              <a:defRPr sz="2200" b="1">
                <a:solidFill>
                  <a:schemeClr val="bg1"/>
                </a:solidFill>
                <a:latin typeface="Verdana" pitchFamily="34" charset="0"/>
              </a:defRPr>
            </a:lvl5pPr>
            <a:lvl6pPr marL="457200" algn="l" rtl="0" eaLnBrk="1" fontAlgn="base" hangingPunct="1">
              <a:spcBef>
                <a:spcPct val="0"/>
              </a:spcBef>
              <a:spcAft>
                <a:spcPct val="0"/>
              </a:spcAft>
              <a:defRPr sz="2200" b="1">
                <a:solidFill>
                  <a:schemeClr val="bg1"/>
                </a:solidFill>
                <a:latin typeface="Verdana" pitchFamily="34" charset="0"/>
              </a:defRPr>
            </a:lvl6pPr>
            <a:lvl7pPr marL="914400" algn="l" rtl="0" eaLnBrk="1" fontAlgn="base" hangingPunct="1">
              <a:spcBef>
                <a:spcPct val="0"/>
              </a:spcBef>
              <a:spcAft>
                <a:spcPct val="0"/>
              </a:spcAft>
              <a:defRPr sz="2200" b="1">
                <a:solidFill>
                  <a:schemeClr val="bg1"/>
                </a:solidFill>
                <a:latin typeface="Verdana" pitchFamily="34" charset="0"/>
              </a:defRPr>
            </a:lvl7pPr>
            <a:lvl8pPr marL="1371600" algn="l" rtl="0" eaLnBrk="1" fontAlgn="base" hangingPunct="1">
              <a:spcBef>
                <a:spcPct val="0"/>
              </a:spcBef>
              <a:spcAft>
                <a:spcPct val="0"/>
              </a:spcAft>
              <a:defRPr sz="2200" b="1">
                <a:solidFill>
                  <a:schemeClr val="bg1"/>
                </a:solidFill>
                <a:latin typeface="Verdana" pitchFamily="34" charset="0"/>
              </a:defRPr>
            </a:lvl8pPr>
            <a:lvl9pPr marL="1828800" algn="l" rtl="0" eaLnBrk="1" fontAlgn="base" hangingPunct="1">
              <a:spcBef>
                <a:spcPct val="0"/>
              </a:spcBef>
              <a:spcAft>
                <a:spcPct val="0"/>
              </a:spcAft>
              <a:defRPr sz="2200" b="1">
                <a:solidFill>
                  <a:schemeClr val="bg1"/>
                </a:solidFill>
                <a:latin typeface="Verdana" pitchFamily="34" charset="0"/>
              </a:defRPr>
            </a:lvl9pPr>
          </a:lstStyle>
          <a:p>
            <a:pPr>
              <a:defRPr/>
            </a:pPr>
            <a:r>
              <a:rPr lang="en-GB" sz="2000" b="1" kern="0" dirty="0">
                <a:solidFill>
                  <a:schemeClr val="bg1"/>
                </a:solidFill>
              </a:rPr>
              <a:t>What are the specifics of building instruments for space?</a:t>
            </a:r>
          </a:p>
        </p:txBody>
      </p:sp>
    </p:spTree>
    <p:extLst>
      <p:ext uri="{BB962C8B-B14F-4D97-AF65-F5344CB8AC3E}">
        <p14:creationId xmlns:p14="http://schemas.microsoft.com/office/powerpoint/2010/main" val="65459739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2290" y="2045461"/>
            <a:ext cx="1828939" cy="1409114"/>
          </a:xfrm>
          <a:prstGeom prst="rect">
            <a:avLst/>
          </a:prstGeom>
        </p:spPr>
      </p:pic>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91391" y="0"/>
            <a:ext cx="2463193" cy="1418366"/>
          </a:xfrm>
          <a:prstGeom prst="rect">
            <a:avLst/>
          </a:prstGeom>
        </p:spPr>
      </p:pic>
      <p:sp>
        <p:nvSpPr>
          <p:cNvPr id="2" name="Title 1"/>
          <p:cNvSpPr>
            <a:spLocks noGrp="1"/>
          </p:cNvSpPr>
          <p:nvPr>
            <p:ph type="title"/>
          </p:nvPr>
        </p:nvSpPr>
        <p:spPr/>
        <p:txBody>
          <a:bodyPr/>
          <a:lstStyle/>
          <a:p>
            <a:r>
              <a:rPr lang="en-US" dirty="0" smtClean="0"/>
              <a:t>Space mission architecture</a:t>
            </a:r>
            <a:endParaRPr lang="en-US" dirty="0"/>
          </a:p>
        </p:txBody>
      </p:sp>
      <p:pic>
        <p:nvPicPr>
          <p:cNvPr id="6"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708" y="3202018"/>
            <a:ext cx="2289946" cy="1551391"/>
          </a:xfrm>
          <a:prstGeom prst="rect">
            <a:avLst/>
          </a:prstGeom>
        </p:spPr>
      </p:pic>
      <p:pic>
        <p:nvPicPr>
          <p:cNvPr id="9" name="Picture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50182" y="1955863"/>
            <a:ext cx="2493818" cy="1288593"/>
          </a:xfrm>
          <a:prstGeom prst="rect">
            <a:avLst/>
          </a:prstGeom>
        </p:spPr>
      </p:pic>
      <p:pic>
        <p:nvPicPr>
          <p:cNvPr id="7" name="Picture 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390287" y="3253032"/>
            <a:ext cx="2753713" cy="1509700"/>
          </a:xfrm>
          <a:prstGeom prst="rect">
            <a:avLst/>
          </a:prstGeom>
        </p:spPr>
      </p:pic>
      <p:pic>
        <p:nvPicPr>
          <p:cNvPr id="5" name="Picture 4"/>
          <p:cNvPicPr>
            <a:picLocks noChangeAspect="1"/>
          </p:cNvPicPr>
          <p:nvPr/>
        </p:nvPicPr>
        <p:blipFill>
          <a:blip r:embed="rId7"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782485" y="670580"/>
            <a:ext cx="4998022" cy="3731000"/>
          </a:xfrm>
          <a:prstGeom prst="rect">
            <a:avLst/>
          </a:prstGeom>
        </p:spPr>
      </p:pic>
    </p:spTree>
    <p:extLst>
      <p:ext uri="{BB962C8B-B14F-4D97-AF65-F5344CB8AC3E}">
        <p14:creationId xmlns:p14="http://schemas.microsoft.com/office/powerpoint/2010/main" val="314467293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507476" y="142676"/>
            <a:ext cx="3636524" cy="4380179"/>
          </a:xfrm>
          <a:prstGeom prst="rect">
            <a:avLst/>
          </a:prstGeom>
        </p:spPr>
      </p:pic>
      <p:sp>
        <p:nvSpPr>
          <p:cNvPr id="2" name="Title 1"/>
          <p:cNvSpPr>
            <a:spLocks noGrp="1"/>
          </p:cNvSpPr>
          <p:nvPr>
            <p:ph type="title"/>
          </p:nvPr>
        </p:nvSpPr>
        <p:spPr/>
        <p:txBody>
          <a:bodyPr/>
          <a:lstStyle/>
          <a:p>
            <a:r>
              <a:rPr lang="en-US" dirty="0" smtClean="0"/>
              <a:t>Space segment assemblies</a:t>
            </a:r>
            <a:endParaRPr lang="en-US" dirty="0"/>
          </a:p>
        </p:txBody>
      </p:sp>
      <p:pic>
        <p:nvPicPr>
          <p:cNvPr id="5" name="Picture 4" descr="Exploded_view.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1249" y="1012706"/>
            <a:ext cx="4046018" cy="3277274"/>
          </a:xfrm>
          <a:prstGeom prst="rect">
            <a:avLst/>
          </a:prstGeom>
        </p:spPr>
      </p:pic>
      <p:sp>
        <p:nvSpPr>
          <p:cNvPr id="6" name="Rectangle 5"/>
          <p:cNvSpPr/>
          <p:nvPr/>
        </p:nvSpPr>
        <p:spPr>
          <a:xfrm>
            <a:off x="3513286" y="805812"/>
            <a:ext cx="2195024" cy="861774"/>
          </a:xfrm>
          <a:prstGeom prst="rect">
            <a:avLst/>
          </a:prstGeom>
          <a:solidFill>
            <a:srgbClr val="D5D6D2"/>
          </a:solidFill>
        </p:spPr>
        <p:txBody>
          <a:bodyPr wrap="square">
            <a:spAutoFit/>
          </a:bodyPr>
          <a:lstStyle/>
          <a:p>
            <a:r>
              <a:rPr lang="en-US" sz="1400" dirty="0">
                <a:solidFill>
                  <a:srgbClr val="0070C0"/>
                </a:solidFill>
                <a:latin typeface="Verdana"/>
                <a:ea typeface="+mj-ea"/>
                <a:cs typeface="Verdana"/>
              </a:rPr>
              <a:t>payload </a:t>
            </a:r>
            <a:r>
              <a:rPr lang="en-US" sz="1400" dirty="0" smtClean="0">
                <a:solidFill>
                  <a:srgbClr val="0070C0"/>
                </a:solidFill>
                <a:latin typeface="Verdana"/>
                <a:ea typeface="+mj-ea"/>
                <a:cs typeface="Verdana"/>
              </a:rPr>
              <a:t>module</a:t>
            </a:r>
            <a:r>
              <a:rPr lang="en-US" sz="1200" dirty="0"/>
              <a:t> </a:t>
            </a:r>
            <a:endParaRPr lang="en-US" sz="1200" dirty="0" smtClean="0"/>
          </a:p>
          <a:p>
            <a:r>
              <a:rPr lang="en-US" sz="1200" dirty="0" smtClean="0"/>
              <a:t>telescope, instruments, </a:t>
            </a:r>
            <a:r>
              <a:rPr lang="en-US" sz="1200" dirty="0"/>
              <a:t>focal </a:t>
            </a:r>
            <a:r>
              <a:rPr lang="en-US" sz="1200" dirty="0" smtClean="0"/>
              <a:t>plane, onboard data processing unit</a:t>
            </a:r>
            <a:endParaRPr lang="en-US" sz="1200" dirty="0"/>
          </a:p>
        </p:txBody>
      </p:sp>
      <p:sp>
        <p:nvSpPr>
          <p:cNvPr id="8" name="Rectangle 7"/>
          <p:cNvSpPr/>
          <p:nvPr/>
        </p:nvSpPr>
        <p:spPr>
          <a:xfrm>
            <a:off x="4136623" y="3469324"/>
            <a:ext cx="2195024" cy="1231106"/>
          </a:xfrm>
          <a:prstGeom prst="rect">
            <a:avLst/>
          </a:prstGeom>
          <a:solidFill>
            <a:srgbClr val="D5D6D2"/>
          </a:solidFill>
        </p:spPr>
        <p:txBody>
          <a:bodyPr wrap="square">
            <a:spAutoFit/>
          </a:bodyPr>
          <a:lstStyle/>
          <a:p>
            <a:r>
              <a:rPr lang="en-US" sz="1400" dirty="0" smtClean="0">
                <a:solidFill>
                  <a:srgbClr val="0070C0"/>
                </a:solidFill>
                <a:latin typeface="Verdana"/>
                <a:ea typeface="+mj-ea"/>
                <a:cs typeface="Verdana"/>
              </a:rPr>
              <a:t>service module</a:t>
            </a:r>
            <a:r>
              <a:rPr lang="en-US" sz="1200" dirty="0" smtClean="0"/>
              <a:t> </a:t>
            </a:r>
          </a:p>
          <a:p>
            <a:r>
              <a:rPr lang="en-US" sz="1200" dirty="0" smtClean="0"/>
              <a:t>power </a:t>
            </a:r>
            <a:r>
              <a:rPr lang="en-US" sz="1200" dirty="0"/>
              <a:t>distribution, attitude control, </a:t>
            </a:r>
            <a:r>
              <a:rPr lang="en-US" sz="1200" dirty="0" smtClean="0"/>
              <a:t>star trackers, propulsion</a:t>
            </a:r>
            <a:r>
              <a:rPr lang="en-US" sz="1200" dirty="0"/>
              <a:t>, </a:t>
            </a:r>
            <a:r>
              <a:rPr lang="en-US" sz="1200" dirty="0" err="1"/>
              <a:t>telecommand</a:t>
            </a:r>
            <a:r>
              <a:rPr lang="en-US" sz="1200" dirty="0"/>
              <a:t>, telemetry and data </a:t>
            </a:r>
            <a:r>
              <a:rPr lang="en-US" sz="1200" dirty="0" smtClean="0"/>
              <a:t>handling</a:t>
            </a:r>
            <a:endParaRPr lang="en-US" sz="1200" dirty="0"/>
          </a:p>
        </p:txBody>
      </p:sp>
    </p:spTree>
    <p:extLst>
      <p:ext uri="{BB962C8B-B14F-4D97-AF65-F5344CB8AC3E}">
        <p14:creationId xmlns:p14="http://schemas.microsoft.com/office/powerpoint/2010/main" val="3666107365"/>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8018" y="2137489"/>
            <a:ext cx="1978599" cy="1110593"/>
          </a:xfrm>
          <a:prstGeom prst="rect">
            <a:avLst/>
          </a:prstGeom>
        </p:spPr>
      </p:pic>
      <p:sp>
        <p:nvSpPr>
          <p:cNvPr id="2" name="Title 1"/>
          <p:cNvSpPr>
            <a:spLocks noGrp="1"/>
          </p:cNvSpPr>
          <p:nvPr>
            <p:ph type="title"/>
          </p:nvPr>
        </p:nvSpPr>
        <p:spPr>
          <a:xfrm>
            <a:off x="143086" y="149150"/>
            <a:ext cx="7174846" cy="430887"/>
          </a:xfrm>
        </p:spPr>
        <p:txBody>
          <a:bodyPr/>
          <a:lstStyle/>
          <a:p>
            <a:r>
              <a:rPr lang="en-US" dirty="0"/>
              <a:t>Mission lifetime </a:t>
            </a:r>
            <a:r>
              <a:rPr lang="en-US" dirty="0" smtClean="0"/>
              <a:t>cycle</a:t>
            </a:r>
            <a:endParaRPr lang="en-US" dirty="0"/>
          </a:p>
        </p:txBody>
      </p:sp>
      <p:pic>
        <p:nvPicPr>
          <p:cNvPr id="4" name="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83471" y="2924876"/>
            <a:ext cx="2660842" cy="1519508"/>
          </a:xfrm>
          <a:prstGeom prst="rect">
            <a:avLst/>
          </a:prstGeom>
        </p:spPr>
      </p:pic>
      <p:pic>
        <p:nvPicPr>
          <p:cNvPr id="5" name="Picture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56874" y="637185"/>
            <a:ext cx="2359866" cy="1540204"/>
          </a:xfrm>
          <a:prstGeom prst="rect">
            <a:avLst/>
          </a:prstGeom>
        </p:spPr>
      </p:pic>
      <p:pic>
        <p:nvPicPr>
          <p:cNvPr id="8" name="Picture 7"/>
          <p:cNvPicPr>
            <a:picLocks noChangeAspect="1"/>
          </p:cNvPicPr>
          <p:nvPr/>
        </p:nvPicPr>
        <p:blipFill>
          <a:blip r:embed="rId6" cstate="screen">
            <a:clrChange>
              <a:clrFrom>
                <a:srgbClr val="F2F2F2"/>
              </a:clrFrom>
              <a:clrTo>
                <a:srgbClr val="F2F2F2">
                  <a:alpha val="0"/>
                </a:srgbClr>
              </a:clrTo>
            </a:clrChange>
            <a:extLst>
              <a:ext uri="{28A0092B-C50C-407E-A947-70E740481C1C}">
                <a14:useLocalDpi xmlns:a14="http://schemas.microsoft.com/office/drawing/2010/main"/>
              </a:ext>
            </a:extLst>
          </a:blip>
          <a:stretch>
            <a:fillRect/>
          </a:stretch>
        </p:blipFill>
        <p:spPr>
          <a:xfrm rot="5400000">
            <a:off x="2153618" y="2142010"/>
            <a:ext cx="4538837" cy="800971"/>
          </a:xfrm>
          <a:prstGeom prst="rect">
            <a:avLst/>
          </a:prstGeom>
        </p:spPr>
      </p:pic>
      <p:sp>
        <p:nvSpPr>
          <p:cNvPr id="3" name="Content Placeholder 2"/>
          <p:cNvSpPr>
            <a:spLocks noGrp="1"/>
          </p:cNvSpPr>
          <p:nvPr>
            <p:ph idx="1"/>
          </p:nvPr>
        </p:nvSpPr>
        <p:spPr>
          <a:xfrm>
            <a:off x="2525928" y="1555177"/>
            <a:ext cx="4182903" cy="2408267"/>
          </a:xfrm>
          <a:solidFill>
            <a:srgbClr val="D5D6D2"/>
          </a:solidFill>
        </p:spPr>
        <p:txBody>
          <a:bodyPr/>
          <a:lstStyle/>
          <a:p>
            <a:r>
              <a:rPr lang="en-US" sz="1400" dirty="0" smtClean="0"/>
              <a:t>Phase </a:t>
            </a:r>
            <a:r>
              <a:rPr lang="en-US" sz="1400" dirty="0"/>
              <a:t>0	Mission analysis and identification</a:t>
            </a:r>
          </a:p>
          <a:p>
            <a:r>
              <a:rPr lang="en-US" sz="1400" dirty="0"/>
              <a:t>Phase A	Feasibility</a:t>
            </a:r>
          </a:p>
          <a:p>
            <a:r>
              <a:rPr lang="en-US" sz="1400" dirty="0"/>
              <a:t>Phase B	Preliminary Definition</a:t>
            </a:r>
          </a:p>
          <a:p>
            <a:r>
              <a:rPr lang="en-US" sz="1400" dirty="0"/>
              <a:t>Phase C	Detailed Definition</a:t>
            </a:r>
          </a:p>
          <a:p>
            <a:r>
              <a:rPr lang="en-US" sz="1400" dirty="0"/>
              <a:t>Phase D	Qualification and </a:t>
            </a:r>
            <a:r>
              <a:rPr lang="en-US" sz="1400" dirty="0" smtClean="0"/>
              <a:t>Production </a:t>
            </a:r>
            <a:br>
              <a:rPr lang="en-US" sz="1400" dirty="0" smtClean="0"/>
            </a:br>
            <a:r>
              <a:rPr lang="en-US" sz="1400" dirty="0" smtClean="0"/>
              <a:t>	(incl. launch and commissioning)</a:t>
            </a:r>
            <a:endParaRPr lang="en-US" sz="1400" dirty="0"/>
          </a:p>
          <a:p>
            <a:r>
              <a:rPr lang="en-US" sz="1400" dirty="0"/>
              <a:t>Phase E	</a:t>
            </a:r>
            <a:r>
              <a:rPr lang="en-US" sz="1400" dirty="0" err="1"/>
              <a:t>Utilisation</a:t>
            </a:r>
            <a:endParaRPr lang="en-US" sz="1400" dirty="0"/>
          </a:p>
          <a:p>
            <a:r>
              <a:rPr lang="en-US" sz="1400" dirty="0"/>
              <a:t>Phase F	Disposal</a:t>
            </a:r>
          </a:p>
        </p:txBody>
      </p:sp>
    </p:spTree>
    <p:extLst>
      <p:ext uri="{BB962C8B-B14F-4D97-AF65-F5344CB8AC3E}">
        <p14:creationId xmlns:p14="http://schemas.microsoft.com/office/powerpoint/2010/main" val="161956265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Space mission </a:t>
            </a:r>
            <a:r>
              <a:rPr lang="en-US" dirty="0" err="1" smtClean="0"/>
              <a:t>organisation</a:t>
            </a:r>
            <a:endParaRPr lang="en-US" dirty="0"/>
          </a:p>
        </p:txBody>
      </p:sp>
      <p:sp>
        <p:nvSpPr>
          <p:cNvPr id="3" name="Content Placeholder 2"/>
          <p:cNvSpPr>
            <a:spLocks noGrp="1"/>
          </p:cNvSpPr>
          <p:nvPr>
            <p:ph idx="1"/>
          </p:nvPr>
        </p:nvSpPr>
        <p:spPr/>
        <p:txBody>
          <a:bodyPr anchor="ctr"/>
          <a:lstStyle/>
          <a:p>
            <a:pPr>
              <a:lnSpc>
                <a:spcPct val="200000"/>
              </a:lnSpc>
              <a:buFont typeface="Arial"/>
              <a:buChar char="•"/>
            </a:pPr>
            <a:r>
              <a:rPr lang="en-US" sz="1400" dirty="0"/>
              <a:t>S</a:t>
            </a:r>
            <a:r>
              <a:rPr lang="en-US" sz="1400" dirty="0" smtClean="0"/>
              <a:t>cientific community: propose concept, </a:t>
            </a:r>
            <a:r>
              <a:rPr lang="en-US" sz="1400" dirty="0"/>
              <a:t>responsible for </a:t>
            </a:r>
            <a:r>
              <a:rPr lang="en-US" sz="1400" dirty="0" smtClean="0"/>
              <a:t>data processing, release, users</a:t>
            </a:r>
            <a:endParaRPr lang="en-US" sz="1400" dirty="0"/>
          </a:p>
          <a:p>
            <a:pPr>
              <a:lnSpc>
                <a:spcPct val="200000"/>
              </a:lnSpc>
              <a:buFont typeface="Arial"/>
              <a:buChar char="•"/>
            </a:pPr>
            <a:r>
              <a:rPr lang="en-US" sz="1400" dirty="0" smtClean="0"/>
              <a:t>Industry: manufacturer, prime contractor, sub contractors</a:t>
            </a:r>
          </a:p>
          <a:p>
            <a:pPr>
              <a:lnSpc>
                <a:spcPct val="200000"/>
              </a:lnSpc>
              <a:buFont typeface="Arial"/>
              <a:buChar char="•"/>
            </a:pPr>
            <a:r>
              <a:rPr lang="en-US" sz="1400" dirty="0"/>
              <a:t>Agency: </a:t>
            </a:r>
            <a:r>
              <a:rPr lang="en-US" sz="1400" dirty="0" smtClean="0"/>
              <a:t>customer, operator, responsible for launch, service module</a:t>
            </a:r>
          </a:p>
          <a:p>
            <a:pPr>
              <a:lnSpc>
                <a:spcPct val="200000"/>
              </a:lnSpc>
              <a:buFont typeface="Arial"/>
              <a:buChar char="•"/>
            </a:pPr>
            <a:r>
              <a:rPr lang="en-US" sz="1400" dirty="0" smtClean="0"/>
              <a:t>Member states: customer, responsible for payload</a:t>
            </a:r>
            <a:endParaRPr lang="en-US" sz="1400" dirty="0"/>
          </a:p>
        </p:txBody>
      </p:sp>
    </p:spTree>
    <p:extLst>
      <p:ext uri="{BB962C8B-B14F-4D97-AF65-F5344CB8AC3E}">
        <p14:creationId xmlns:p14="http://schemas.microsoft.com/office/powerpoint/2010/main" val="1365111435"/>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to..</a:t>
            </a:r>
            <a:endParaRPr lang="en-US" dirty="0"/>
          </a:p>
        </p:txBody>
      </p:sp>
      <p:sp>
        <p:nvSpPr>
          <p:cNvPr id="3" name="Content Placeholder 2"/>
          <p:cNvSpPr>
            <a:spLocks noGrp="1"/>
          </p:cNvSpPr>
          <p:nvPr>
            <p:ph idx="1"/>
          </p:nvPr>
        </p:nvSpPr>
        <p:spPr/>
        <p:txBody>
          <a:bodyPr anchor="ctr"/>
          <a:lstStyle/>
          <a:p>
            <a:pPr>
              <a:lnSpc>
                <a:spcPct val="200000"/>
              </a:lnSpc>
              <a:buFont typeface="Arial"/>
              <a:buChar char="•"/>
            </a:pPr>
            <a:r>
              <a:rPr lang="en-US" dirty="0"/>
              <a:t>Surviving </a:t>
            </a:r>
            <a:r>
              <a:rPr lang="en-US" dirty="0" smtClean="0"/>
              <a:t>integration and assembly</a:t>
            </a:r>
            <a:endParaRPr lang="en-US" dirty="0"/>
          </a:p>
          <a:p>
            <a:pPr>
              <a:lnSpc>
                <a:spcPct val="200000"/>
              </a:lnSpc>
              <a:buFont typeface="Arial"/>
              <a:buChar char="•"/>
            </a:pPr>
            <a:r>
              <a:rPr lang="en-US" dirty="0" smtClean="0"/>
              <a:t>Surviving </a:t>
            </a:r>
            <a:r>
              <a:rPr lang="en-US" dirty="0"/>
              <a:t>storing </a:t>
            </a:r>
            <a:r>
              <a:rPr lang="en-US" dirty="0" smtClean="0"/>
              <a:t>(can last several years)</a:t>
            </a:r>
            <a:endParaRPr lang="en-US" dirty="0"/>
          </a:p>
          <a:p>
            <a:pPr>
              <a:lnSpc>
                <a:spcPct val="200000"/>
              </a:lnSpc>
              <a:buFont typeface="Arial"/>
              <a:buChar char="•"/>
            </a:pPr>
            <a:r>
              <a:rPr lang="en-US" dirty="0" smtClean="0"/>
              <a:t>Surviving launch (can be a bit of a ride)</a:t>
            </a:r>
          </a:p>
          <a:p>
            <a:pPr>
              <a:lnSpc>
                <a:spcPct val="200000"/>
              </a:lnSpc>
              <a:buFont typeface="Arial"/>
              <a:buChar char="•"/>
            </a:pPr>
            <a:r>
              <a:rPr lang="en-US" dirty="0" smtClean="0"/>
              <a:t>Surviving transport (can last several years)</a:t>
            </a:r>
          </a:p>
          <a:p>
            <a:pPr>
              <a:lnSpc>
                <a:spcPct val="200000"/>
              </a:lnSpc>
              <a:buFont typeface="Arial"/>
              <a:buChar char="•"/>
            </a:pPr>
            <a:r>
              <a:rPr lang="en-US" dirty="0" smtClean="0"/>
              <a:t>Surviving space (vacuum, radiation, temperature gradients, micrometeorites)</a:t>
            </a:r>
          </a:p>
          <a:p>
            <a:pPr>
              <a:lnSpc>
                <a:spcPct val="200000"/>
              </a:lnSpc>
              <a:buFont typeface="Arial"/>
              <a:buChar char="•"/>
            </a:pPr>
            <a:endParaRPr lang="en-US" dirty="0" smtClean="0"/>
          </a:p>
        </p:txBody>
      </p:sp>
    </p:spTree>
    <p:extLst>
      <p:ext uri="{BB962C8B-B14F-4D97-AF65-F5344CB8AC3E}">
        <p14:creationId xmlns:p14="http://schemas.microsoft.com/office/powerpoint/2010/main" val="1493455639"/>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constraints</a:t>
            </a:r>
            <a:endParaRPr lang="en-US" dirty="0"/>
          </a:p>
        </p:txBody>
      </p:sp>
      <p:sp>
        <p:nvSpPr>
          <p:cNvPr id="3" name="Content Placeholder 2"/>
          <p:cNvSpPr>
            <a:spLocks noGrp="1"/>
          </p:cNvSpPr>
          <p:nvPr>
            <p:ph idx="1"/>
          </p:nvPr>
        </p:nvSpPr>
        <p:spPr/>
        <p:txBody>
          <a:bodyPr/>
          <a:lstStyle/>
          <a:p>
            <a:pPr>
              <a:buFont typeface="Arial"/>
              <a:buChar char="•"/>
            </a:pPr>
            <a:r>
              <a:rPr lang="en-US" dirty="0" smtClean="0"/>
              <a:t>Demanding science requirements</a:t>
            </a:r>
          </a:p>
          <a:p>
            <a:pPr>
              <a:buFont typeface="Arial"/>
              <a:buChar char="•"/>
            </a:pPr>
            <a:r>
              <a:rPr lang="en-US" dirty="0" smtClean="0"/>
              <a:t>Long </a:t>
            </a:r>
            <a:r>
              <a:rPr lang="en-US" dirty="0"/>
              <a:t>continuous operation without possible repair</a:t>
            </a:r>
          </a:p>
          <a:p>
            <a:pPr>
              <a:buFont typeface="Arial"/>
              <a:buChar char="•"/>
            </a:pPr>
            <a:r>
              <a:rPr lang="en-US" dirty="0" smtClean="0"/>
              <a:t>Mass/volume (fit the rocket)</a:t>
            </a:r>
          </a:p>
          <a:p>
            <a:pPr>
              <a:buFont typeface="Arial"/>
              <a:buChar char="•"/>
            </a:pPr>
            <a:r>
              <a:rPr lang="en-US" dirty="0" smtClean="0"/>
              <a:t>Power (different if orbiting Earth or Saturn)</a:t>
            </a:r>
            <a:endParaRPr lang="en-US" dirty="0"/>
          </a:p>
          <a:p>
            <a:pPr>
              <a:buFont typeface="Arial"/>
              <a:buChar char="•"/>
            </a:pPr>
            <a:r>
              <a:rPr lang="en-US" dirty="0" smtClean="0"/>
              <a:t>Telemetry</a:t>
            </a:r>
            <a:endParaRPr lang="en-US" dirty="0"/>
          </a:p>
          <a:p>
            <a:pPr>
              <a:buFont typeface="Arial"/>
              <a:buChar char="•"/>
            </a:pPr>
            <a:r>
              <a:rPr lang="en-US" dirty="0" smtClean="0"/>
              <a:t>EMC (Electro-magnetic compatibility)</a:t>
            </a:r>
            <a:endParaRPr lang="en-US" dirty="0"/>
          </a:p>
          <a:p>
            <a:pPr>
              <a:buFont typeface="Arial"/>
              <a:buChar char="•"/>
            </a:pPr>
            <a:r>
              <a:rPr lang="en-US" dirty="0" smtClean="0"/>
              <a:t>Contamination </a:t>
            </a:r>
            <a:r>
              <a:rPr lang="en-US" dirty="0"/>
              <a:t>(coldest parts collect molecular contamination, </a:t>
            </a:r>
            <a:r>
              <a:rPr lang="en-US" dirty="0" err="1"/>
              <a:t>outgasing</a:t>
            </a:r>
            <a:r>
              <a:rPr lang="en-US" dirty="0" smtClean="0"/>
              <a:t>)</a:t>
            </a:r>
          </a:p>
          <a:p>
            <a:endParaRPr lang="en-US" dirty="0" smtClean="0"/>
          </a:p>
          <a:p>
            <a:r>
              <a:rPr lang="en-US" dirty="0" smtClean="0"/>
              <a:t>-&gt; Redundancy</a:t>
            </a:r>
            <a:endParaRPr lang="en-US" dirty="0"/>
          </a:p>
          <a:p>
            <a:r>
              <a:rPr lang="en-US" dirty="0" smtClean="0"/>
              <a:t>-&gt; Qualification and testing</a:t>
            </a:r>
          </a:p>
          <a:p>
            <a:r>
              <a:rPr lang="en-US" dirty="0" smtClean="0"/>
              <a:t>-&gt; QM, EM, FM</a:t>
            </a:r>
            <a:endParaRPr lang="en-US" dirty="0"/>
          </a:p>
          <a:p>
            <a:endParaRPr lang="en-US" dirty="0"/>
          </a:p>
        </p:txBody>
      </p:sp>
    </p:spTree>
    <p:extLst>
      <p:ext uri="{BB962C8B-B14F-4D97-AF65-F5344CB8AC3E}">
        <p14:creationId xmlns:p14="http://schemas.microsoft.com/office/powerpoint/2010/main" val="111695418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3" descr="red.eps"/>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flipH="1">
            <a:off x="550863" y="1454150"/>
            <a:ext cx="3306762"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9"/>
          <p:cNvSpPr txBox="1">
            <a:spLocks noChangeArrowheads="1"/>
          </p:cNvSpPr>
          <p:nvPr/>
        </p:nvSpPr>
        <p:spPr bwMode="auto">
          <a:xfrm>
            <a:off x="682559" y="1519313"/>
            <a:ext cx="2820988" cy="954107"/>
          </a:xfrm>
          <a:prstGeom prst="rect">
            <a:avLst/>
          </a:prstGeom>
          <a:noFill/>
          <a:ln>
            <a:noFill/>
          </a:ln>
          <a:extLst/>
        </p:spPr>
        <p:txBody>
          <a:bodyPr anchor="b">
            <a:spAutoFit/>
          </a:bodyPr>
          <a:lstStyle>
            <a:lvl1pPr algn="l" rtl="0" eaLnBrk="1" fontAlgn="base" hangingPunct="1">
              <a:spcBef>
                <a:spcPct val="0"/>
              </a:spcBef>
              <a:spcAft>
                <a:spcPct val="0"/>
              </a:spcAft>
              <a:defRPr sz="3200" b="0">
                <a:solidFill>
                  <a:schemeClr val="bg1">
                    <a:lumMod val="95000"/>
                  </a:schemeClr>
                </a:solidFill>
                <a:latin typeface="Verdana"/>
                <a:ea typeface="+mj-ea"/>
                <a:cs typeface="Verdana"/>
              </a:defRPr>
            </a:lvl1pPr>
            <a:lvl2pPr algn="l" rtl="0" eaLnBrk="1" fontAlgn="base" hangingPunct="1">
              <a:spcBef>
                <a:spcPct val="0"/>
              </a:spcBef>
              <a:spcAft>
                <a:spcPct val="0"/>
              </a:spcAft>
              <a:defRPr sz="2200" b="1">
                <a:solidFill>
                  <a:schemeClr val="bg1"/>
                </a:solidFill>
                <a:latin typeface="Verdana" pitchFamily="34" charset="0"/>
              </a:defRPr>
            </a:lvl2pPr>
            <a:lvl3pPr algn="l" rtl="0" eaLnBrk="1" fontAlgn="base" hangingPunct="1">
              <a:spcBef>
                <a:spcPct val="0"/>
              </a:spcBef>
              <a:spcAft>
                <a:spcPct val="0"/>
              </a:spcAft>
              <a:defRPr sz="2200" b="1">
                <a:solidFill>
                  <a:schemeClr val="bg1"/>
                </a:solidFill>
                <a:latin typeface="Verdana" pitchFamily="34" charset="0"/>
              </a:defRPr>
            </a:lvl3pPr>
            <a:lvl4pPr algn="l" rtl="0" eaLnBrk="1" fontAlgn="base" hangingPunct="1">
              <a:spcBef>
                <a:spcPct val="0"/>
              </a:spcBef>
              <a:spcAft>
                <a:spcPct val="0"/>
              </a:spcAft>
              <a:defRPr sz="2200" b="1">
                <a:solidFill>
                  <a:schemeClr val="bg1"/>
                </a:solidFill>
                <a:latin typeface="Verdana" pitchFamily="34" charset="0"/>
              </a:defRPr>
            </a:lvl4pPr>
            <a:lvl5pPr algn="l" rtl="0" eaLnBrk="1" fontAlgn="base" hangingPunct="1">
              <a:spcBef>
                <a:spcPct val="0"/>
              </a:spcBef>
              <a:spcAft>
                <a:spcPct val="0"/>
              </a:spcAft>
              <a:defRPr sz="2200" b="1">
                <a:solidFill>
                  <a:schemeClr val="bg1"/>
                </a:solidFill>
                <a:latin typeface="Verdana" pitchFamily="34" charset="0"/>
              </a:defRPr>
            </a:lvl5pPr>
            <a:lvl6pPr marL="457200" algn="l" rtl="0" eaLnBrk="1" fontAlgn="base" hangingPunct="1">
              <a:spcBef>
                <a:spcPct val="0"/>
              </a:spcBef>
              <a:spcAft>
                <a:spcPct val="0"/>
              </a:spcAft>
              <a:defRPr sz="2200" b="1">
                <a:solidFill>
                  <a:schemeClr val="bg1"/>
                </a:solidFill>
                <a:latin typeface="Verdana" pitchFamily="34" charset="0"/>
              </a:defRPr>
            </a:lvl6pPr>
            <a:lvl7pPr marL="914400" algn="l" rtl="0" eaLnBrk="1" fontAlgn="base" hangingPunct="1">
              <a:spcBef>
                <a:spcPct val="0"/>
              </a:spcBef>
              <a:spcAft>
                <a:spcPct val="0"/>
              </a:spcAft>
              <a:defRPr sz="2200" b="1">
                <a:solidFill>
                  <a:schemeClr val="bg1"/>
                </a:solidFill>
                <a:latin typeface="Verdana" pitchFamily="34" charset="0"/>
              </a:defRPr>
            </a:lvl7pPr>
            <a:lvl8pPr marL="1371600" algn="l" rtl="0" eaLnBrk="1" fontAlgn="base" hangingPunct="1">
              <a:spcBef>
                <a:spcPct val="0"/>
              </a:spcBef>
              <a:spcAft>
                <a:spcPct val="0"/>
              </a:spcAft>
              <a:defRPr sz="2200" b="1">
                <a:solidFill>
                  <a:schemeClr val="bg1"/>
                </a:solidFill>
                <a:latin typeface="Verdana" pitchFamily="34" charset="0"/>
              </a:defRPr>
            </a:lvl8pPr>
            <a:lvl9pPr marL="1828800" algn="l" rtl="0" eaLnBrk="1" fontAlgn="base" hangingPunct="1">
              <a:spcBef>
                <a:spcPct val="0"/>
              </a:spcBef>
              <a:spcAft>
                <a:spcPct val="0"/>
              </a:spcAft>
              <a:defRPr sz="2200" b="1">
                <a:solidFill>
                  <a:schemeClr val="bg1"/>
                </a:solidFill>
                <a:latin typeface="Verdana" pitchFamily="34" charset="0"/>
              </a:defRPr>
            </a:lvl9pPr>
          </a:lstStyle>
          <a:p>
            <a:pPr>
              <a:defRPr/>
            </a:pPr>
            <a:r>
              <a:rPr lang="en-GB" sz="2800" b="1" kern="0" dirty="0" smtClean="0">
                <a:solidFill>
                  <a:schemeClr val="bg1"/>
                </a:solidFill>
              </a:rPr>
              <a:t>Why do we go to space?</a:t>
            </a:r>
            <a:endParaRPr lang="en-GB" sz="2800" b="1" kern="0" dirty="0">
              <a:solidFill>
                <a:schemeClr val="bg1"/>
              </a:solidFill>
            </a:endParaRPr>
          </a:p>
        </p:txBody>
      </p:sp>
    </p:spTree>
    <p:extLst>
      <p:ext uri="{BB962C8B-B14F-4D97-AF65-F5344CB8AC3E}">
        <p14:creationId xmlns:p14="http://schemas.microsoft.com/office/powerpoint/2010/main" val="2917784905"/>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and performance verification</a:t>
            </a:r>
            <a:endParaRPr lang="en-US" dirty="0"/>
          </a:p>
        </p:txBody>
      </p:sp>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654080"/>
            <a:ext cx="2307924" cy="3489420"/>
          </a:xfrm>
          <a:prstGeom prst="rect">
            <a:avLst/>
          </a:prstGeom>
        </p:spPr>
      </p:pic>
      <p:pic>
        <p:nvPicPr>
          <p:cNvPr id="6" name="Picture 5"/>
          <p:cNvPicPr>
            <a:picLocks noChangeAspect="1"/>
          </p:cNvPicPr>
          <p:nvPr/>
        </p:nvPicPr>
        <p:blipFill>
          <a:blip r:embed="rId3"/>
          <a:stretch>
            <a:fillRect/>
          </a:stretch>
        </p:blipFill>
        <p:spPr>
          <a:xfrm>
            <a:off x="2129643" y="602555"/>
            <a:ext cx="5248845" cy="3489160"/>
          </a:xfrm>
          <a:prstGeom prst="rect">
            <a:avLst/>
          </a:prstGeom>
        </p:spPr>
      </p:pic>
      <p:pic>
        <p:nvPicPr>
          <p:cNvPr id="7" name="Picture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914253" y="2987237"/>
            <a:ext cx="3229747" cy="2156263"/>
          </a:xfrm>
          <a:prstGeom prst="rect">
            <a:avLst/>
          </a:prstGeom>
        </p:spPr>
      </p:pic>
    </p:spTree>
    <p:extLst>
      <p:ext uri="{BB962C8B-B14F-4D97-AF65-F5344CB8AC3E}">
        <p14:creationId xmlns:p14="http://schemas.microsoft.com/office/powerpoint/2010/main" val="702399907"/>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aia_Poster_3000.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505" y="0"/>
            <a:ext cx="9180000" cy="5143500"/>
          </a:xfrm>
          <a:prstGeom prst="rect">
            <a:avLst/>
          </a:prstGeom>
        </p:spPr>
      </p:pic>
      <p:sp>
        <p:nvSpPr>
          <p:cNvPr id="4" name="Rectangle 19"/>
          <p:cNvSpPr txBox="1">
            <a:spLocks noChangeArrowheads="1"/>
          </p:cNvSpPr>
          <p:nvPr/>
        </p:nvSpPr>
        <p:spPr bwMode="auto">
          <a:xfrm>
            <a:off x="532948" y="1778236"/>
            <a:ext cx="7972425"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spAutoFit/>
          </a:bodyPr>
          <a:lstStyle/>
          <a:p>
            <a:pPr marL="0" marR="0" lvl="0" indent="0" defTabSz="914400" latinLnBrk="0">
              <a:lnSpc>
                <a:spcPct val="100000"/>
              </a:lnSpc>
              <a:buClrTx/>
              <a:buSzTx/>
              <a:buFontTx/>
              <a:buNone/>
              <a:tabLst/>
              <a:defRPr/>
            </a:pPr>
            <a:r>
              <a:rPr lang="en-GB" sz="3200" dirty="0" smtClean="0">
                <a:solidFill>
                  <a:schemeClr val="bg1">
                    <a:lumMod val="95000"/>
                  </a:schemeClr>
                </a:solidFill>
                <a:latin typeface="Verdana"/>
                <a:ea typeface="+mj-ea"/>
                <a:cs typeface="Verdana"/>
              </a:rPr>
              <a:t>An example..</a:t>
            </a:r>
            <a:endParaRPr lang="en-GB" sz="3200" dirty="0">
              <a:solidFill>
                <a:schemeClr val="bg1">
                  <a:lumMod val="95000"/>
                </a:schemeClr>
              </a:solidFill>
              <a:latin typeface="Verdana"/>
              <a:ea typeface="+mj-ea"/>
              <a:cs typeface="Verdana"/>
            </a:endParaRPr>
          </a:p>
        </p:txBody>
      </p:sp>
    </p:spTree>
    <p:extLst>
      <p:ext uri="{BB962C8B-B14F-4D97-AF65-F5344CB8AC3E}">
        <p14:creationId xmlns:p14="http://schemas.microsoft.com/office/powerpoint/2010/main" val="913543805"/>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aia_Poster_3000.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505" y="0"/>
            <a:ext cx="9180000" cy="4776107"/>
          </a:xfrm>
          <a:prstGeom prst="rect">
            <a:avLst/>
          </a:prstGeom>
        </p:spPr>
      </p:pic>
      <p:sp>
        <p:nvSpPr>
          <p:cNvPr id="6" name="Title 1"/>
          <p:cNvSpPr>
            <a:spLocks noGrp="1"/>
          </p:cNvSpPr>
          <p:nvPr>
            <p:ph type="title"/>
          </p:nvPr>
        </p:nvSpPr>
        <p:spPr>
          <a:xfrm>
            <a:off x="143086" y="149150"/>
            <a:ext cx="7174846" cy="430887"/>
          </a:xfrm>
        </p:spPr>
        <p:txBody>
          <a:bodyPr/>
          <a:lstStyle/>
          <a:p>
            <a:r>
              <a:rPr lang="en-US" dirty="0" smtClean="0"/>
              <a:t>Gaia mission</a:t>
            </a:r>
            <a:endParaRPr lang="en-US" dirty="0"/>
          </a:p>
        </p:txBody>
      </p:sp>
      <p:sp>
        <p:nvSpPr>
          <p:cNvPr id="7" name="Content Placeholder 2"/>
          <p:cNvSpPr>
            <a:spLocks noGrp="1"/>
          </p:cNvSpPr>
          <p:nvPr>
            <p:ph idx="1"/>
          </p:nvPr>
        </p:nvSpPr>
        <p:spPr>
          <a:xfrm>
            <a:off x="172800" y="727200"/>
            <a:ext cx="8748000" cy="3823200"/>
          </a:xfrm>
        </p:spPr>
        <p:txBody>
          <a:bodyPr>
            <a:normAutofit lnSpcReduction="10000"/>
          </a:bodyPr>
          <a:lstStyle/>
          <a:p>
            <a:r>
              <a:rPr lang="en-US" dirty="0" smtClean="0">
                <a:solidFill>
                  <a:schemeClr val="bg1"/>
                </a:solidFill>
              </a:rPr>
              <a:t>Launch </a:t>
            </a:r>
            <a:r>
              <a:rPr lang="en-US" dirty="0">
                <a:solidFill>
                  <a:schemeClr val="bg1"/>
                </a:solidFill>
              </a:rPr>
              <a:t>date:	19 December 2013, 09:12 UTC</a:t>
            </a:r>
          </a:p>
          <a:p>
            <a:r>
              <a:rPr lang="en-US" dirty="0">
                <a:solidFill>
                  <a:schemeClr val="bg1"/>
                </a:solidFill>
              </a:rPr>
              <a:t>Mission end:	nominal mission end after 5 years (2018)</a:t>
            </a:r>
          </a:p>
          <a:p>
            <a:r>
              <a:rPr lang="en-US" dirty="0">
                <a:solidFill>
                  <a:schemeClr val="bg1"/>
                </a:solidFill>
              </a:rPr>
              <a:t>Launch vehicle:	Soyuz-</a:t>
            </a:r>
            <a:r>
              <a:rPr lang="en-US" dirty="0" err="1">
                <a:solidFill>
                  <a:schemeClr val="bg1"/>
                </a:solidFill>
              </a:rPr>
              <a:t>Fregat</a:t>
            </a:r>
            <a:endParaRPr lang="en-US" dirty="0">
              <a:solidFill>
                <a:schemeClr val="bg1"/>
              </a:solidFill>
            </a:endParaRPr>
          </a:p>
          <a:p>
            <a:r>
              <a:rPr lang="en-US" dirty="0">
                <a:solidFill>
                  <a:schemeClr val="bg1"/>
                </a:solidFill>
              </a:rPr>
              <a:t>Launch mass:	2030 kg, including 710 kg of payload, a 920 kg service module, 400 kg of propellant</a:t>
            </a:r>
          </a:p>
          <a:p>
            <a:r>
              <a:rPr lang="en-US" dirty="0">
                <a:solidFill>
                  <a:schemeClr val="bg1"/>
                </a:solidFill>
              </a:rPr>
              <a:t>Mission phase:	Operations</a:t>
            </a:r>
          </a:p>
          <a:p>
            <a:r>
              <a:rPr lang="en-US" dirty="0">
                <a:solidFill>
                  <a:schemeClr val="bg1"/>
                </a:solidFill>
              </a:rPr>
              <a:t>Orbit:	</a:t>
            </a:r>
            <a:r>
              <a:rPr lang="en-US" dirty="0" smtClean="0">
                <a:solidFill>
                  <a:schemeClr val="bg1"/>
                </a:solidFill>
              </a:rPr>
              <a:t>	</a:t>
            </a:r>
            <a:r>
              <a:rPr lang="en-US" dirty="0" err="1" smtClean="0">
                <a:solidFill>
                  <a:schemeClr val="bg1"/>
                </a:solidFill>
              </a:rPr>
              <a:t>Lissajous</a:t>
            </a:r>
            <a:r>
              <a:rPr lang="en-US" dirty="0">
                <a:solidFill>
                  <a:schemeClr val="bg1"/>
                </a:solidFill>
              </a:rPr>
              <a:t>-type orbit around L2</a:t>
            </a:r>
          </a:p>
          <a:p>
            <a:r>
              <a:rPr lang="en-US" dirty="0">
                <a:solidFill>
                  <a:schemeClr val="bg1"/>
                </a:solidFill>
              </a:rPr>
              <a:t>Instruments:	</a:t>
            </a:r>
            <a:r>
              <a:rPr lang="en-US" dirty="0" err="1">
                <a:solidFill>
                  <a:schemeClr val="bg1"/>
                </a:solidFill>
              </a:rPr>
              <a:t>Astro</a:t>
            </a:r>
            <a:r>
              <a:rPr lang="en-US" dirty="0">
                <a:solidFill>
                  <a:schemeClr val="bg1"/>
                </a:solidFill>
              </a:rPr>
              <a:t> (2 identical telescopes and imaging system); BP/RP (Blue and Red Photometers) and RVS (Radial-Velocity Spectrometer)</a:t>
            </a:r>
          </a:p>
          <a:p>
            <a:r>
              <a:rPr lang="en-US" dirty="0">
                <a:solidFill>
                  <a:schemeClr val="bg1"/>
                </a:solidFill>
              </a:rPr>
              <a:t>Partnerships:	Gaia is a fully European mission designed, built, and operated by ESA. The Gaia Data Processing and Analysis Consortium (DPAC) are responsible for processing the raw data, which will be published in Gaia catalogue.</a:t>
            </a:r>
          </a:p>
        </p:txBody>
      </p:sp>
    </p:spTree>
    <p:extLst>
      <p:ext uri="{BB962C8B-B14F-4D97-AF65-F5344CB8AC3E}">
        <p14:creationId xmlns:p14="http://schemas.microsoft.com/office/powerpoint/2010/main" val="392744695"/>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aia_Poster_3000.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505" y="0"/>
            <a:ext cx="9180000" cy="4776107"/>
          </a:xfrm>
          <a:prstGeom prst="rect">
            <a:avLst/>
          </a:prstGeom>
        </p:spPr>
      </p:pic>
      <p:sp>
        <p:nvSpPr>
          <p:cNvPr id="6" name="Title 1"/>
          <p:cNvSpPr>
            <a:spLocks noGrp="1"/>
          </p:cNvSpPr>
          <p:nvPr>
            <p:ph type="title"/>
          </p:nvPr>
        </p:nvSpPr>
        <p:spPr>
          <a:xfrm>
            <a:off x="143086" y="149150"/>
            <a:ext cx="7174846" cy="430887"/>
          </a:xfrm>
        </p:spPr>
        <p:txBody>
          <a:bodyPr/>
          <a:lstStyle/>
          <a:p>
            <a:r>
              <a:rPr lang="en-US" dirty="0" smtClean="0"/>
              <a:t>Gaia science objectives</a:t>
            </a:r>
            <a:endParaRPr lang="en-US" dirty="0"/>
          </a:p>
        </p:txBody>
      </p:sp>
      <p:sp>
        <p:nvSpPr>
          <p:cNvPr id="7" name="Content Placeholder 2"/>
          <p:cNvSpPr>
            <a:spLocks noGrp="1"/>
          </p:cNvSpPr>
          <p:nvPr>
            <p:ph idx="1"/>
          </p:nvPr>
        </p:nvSpPr>
        <p:spPr>
          <a:xfrm>
            <a:off x="172800" y="727200"/>
            <a:ext cx="8748000" cy="3823200"/>
          </a:xfrm>
        </p:spPr>
        <p:txBody>
          <a:bodyPr>
            <a:normAutofit fontScale="77500" lnSpcReduction="20000"/>
          </a:bodyPr>
          <a:lstStyle/>
          <a:p>
            <a:r>
              <a:rPr lang="en-US" b="1" dirty="0" smtClean="0">
                <a:solidFill>
                  <a:schemeClr val="bg1"/>
                </a:solidFill>
              </a:rPr>
              <a:t>Galactic census: for 2 billion stars (1-2% of Milky way stellar population) collect distance, position, motion, physical parameters</a:t>
            </a:r>
          </a:p>
          <a:p>
            <a:endParaRPr lang="en-US" dirty="0" smtClean="0">
              <a:solidFill>
                <a:schemeClr val="bg1"/>
              </a:solidFill>
            </a:endParaRPr>
          </a:p>
          <a:p>
            <a:r>
              <a:rPr lang="en-US" dirty="0" smtClean="0">
                <a:solidFill>
                  <a:schemeClr val="bg1"/>
                </a:solidFill>
              </a:rPr>
              <a:t>Most accurate 3D map of the Milky Way/Local group will:</a:t>
            </a:r>
          </a:p>
          <a:p>
            <a:r>
              <a:rPr lang="en-US" dirty="0" smtClean="0">
                <a:solidFill>
                  <a:schemeClr val="bg1"/>
                </a:solidFill>
              </a:rPr>
              <a:t>Provide </a:t>
            </a:r>
            <a:r>
              <a:rPr lang="en-US" dirty="0">
                <a:solidFill>
                  <a:schemeClr val="bg1"/>
                </a:solidFill>
              </a:rPr>
              <a:t>detailed information on stellar evolution and star formation in our </a:t>
            </a:r>
            <a:r>
              <a:rPr lang="en-US" dirty="0" smtClean="0">
                <a:solidFill>
                  <a:schemeClr val="bg1"/>
                </a:solidFill>
              </a:rPr>
              <a:t>Galaxy</a:t>
            </a:r>
            <a:endParaRPr lang="en-US" dirty="0">
              <a:solidFill>
                <a:schemeClr val="bg1"/>
              </a:solidFill>
            </a:endParaRPr>
          </a:p>
          <a:p>
            <a:r>
              <a:rPr lang="en-US" dirty="0" smtClean="0">
                <a:solidFill>
                  <a:schemeClr val="bg1"/>
                </a:solidFill>
              </a:rPr>
              <a:t>Clarify </a:t>
            </a:r>
            <a:r>
              <a:rPr lang="en-US" dirty="0">
                <a:solidFill>
                  <a:schemeClr val="bg1"/>
                </a:solidFill>
              </a:rPr>
              <a:t>the origin and formation history of our </a:t>
            </a:r>
            <a:r>
              <a:rPr lang="en-US" dirty="0" smtClean="0">
                <a:solidFill>
                  <a:schemeClr val="bg1"/>
                </a:solidFill>
              </a:rPr>
              <a:t>Galaxy</a:t>
            </a:r>
          </a:p>
          <a:p>
            <a:r>
              <a:rPr lang="en-US" dirty="0">
                <a:solidFill>
                  <a:schemeClr val="bg1"/>
                </a:solidFill>
              </a:rPr>
              <a:t>P</a:t>
            </a:r>
            <a:r>
              <a:rPr lang="en-US" dirty="0" smtClean="0">
                <a:solidFill>
                  <a:schemeClr val="bg1"/>
                </a:solidFill>
              </a:rPr>
              <a:t>robe </a:t>
            </a:r>
            <a:r>
              <a:rPr lang="en-US" dirty="0">
                <a:solidFill>
                  <a:schemeClr val="bg1"/>
                </a:solidFill>
              </a:rPr>
              <a:t>the distribution of dark matter </a:t>
            </a:r>
          </a:p>
          <a:p>
            <a:r>
              <a:rPr lang="en-US" dirty="0" smtClean="0">
                <a:solidFill>
                  <a:schemeClr val="bg1"/>
                </a:solidFill>
              </a:rPr>
              <a:t>Establish </a:t>
            </a:r>
            <a:r>
              <a:rPr lang="en-US" dirty="0">
                <a:solidFill>
                  <a:schemeClr val="bg1"/>
                </a:solidFill>
              </a:rPr>
              <a:t>the luminosity function for pre-main sequence </a:t>
            </a:r>
            <a:r>
              <a:rPr lang="en-US" dirty="0" smtClean="0">
                <a:solidFill>
                  <a:schemeClr val="bg1"/>
                </a:solidFill>
              </a:rPr>
              <a:t>stars</a:t>
            </a:r>
            <a:endParaRPr lang="en-US" dirty="0">
              <a:solidFill>
                <a:schemeClr val="bg1"/>
              </a:solidFill>
            </a:endParaRPr>
          </a:p>
          <a:p>
            <a:r>
              <a:rPr lang="en-US" dirty="0">
                <a:solidFill>
                  <a:schemeClr val="bg1"/>
                </a:solidFill>
              </a:rPr>
              <a:t>P</a:t>
            </a:r>
            <a:r>
              <a:rPr lang="en-US" dirty="0" smtClean="0">
                <a:solidFill>
                  <a:schemeClr val="bg1"/>
                </a:solidFill>
              </a:rPr>
              <a:t>lace </a:t>
            </a:r>
            <a:r>
              <a:rPr lang="en-US" dirty="0">
                <a:solidFill>
                  <a:schemeClr val="bg1"/>
                </a:solidFill>
              </a:rPr>
              <a:t>unprecedented constraints on the age, internal structure and evolution of all stellar </a:t>
            </a:r>
            <a:r>
              <a:rPr lang="en-US" dirty="0" smtClean="0">
                <a:solidFill>
                  <a:schemeClr val="bg1"/>
                </a:solidFill>
              </a:rPr>
              <a:t>types</a:t>
            </a:r>
            <a:endParaRPr lang="en-US" dirty="0">
              <a:solidFill>
                <a:schemeClr val="bg1"/>
              </a:solidFill>
            </a:endParaRPr>
          </a:p>
          <a:p>
            <a:r>
              <a:rPr lang="en-US" dirty="0" smtClean="0">
                <a:solidFill>
                  <a:schemeClr val="bg1"/>
                </a:solidFill>
              </a:rPr>
              <a:t>Establish </a:t>
            </a:r>
            <a:r>
              <a:rPr lang="en-US" dirty="0">
                <a:solidFill>
                  <a:schemeClr val="bg1"/>
                </a:solidFill>
              </a:rPr>
              <a:t>a rigorous distance scale framework throughout the Galaxy and </a:t>
            </a:r>
            <a:r>
              <a:rPr lang="en-US" dirty="0" smtClean="0">
                <a:solidFill>
                  <a:schemeClr val="bg1"/>
                </a:solidFill>
              </a:rPr>
              <a:t>beyond</a:t>
            </a:r>
            <a:r>
              <a:rPr lang="en-US" dirty="0">
                <a:solidFill>
                  <a:schemeClr val="bg1"/>
                </a:solidFill>
              </a:rPr>
              <a:t>.</a:t>
            </a:r>
          </a:p>
          <a:p>
            <a:endParaRPr lang="en-US" dirty="0">
              <a:solidFill>
                <a:schemeClr val="bg1"/>
              </a:solidFill>
            </a:endParaRPr>
          </a:p>
          <a:p>
            <a:r>
              <a:rPr lang="en-US" dirty="0" smtClean="0">
                <a:solidFill>
                  <a:schemeClr val="bg1"/>
                </a:solidFill>
              </a:rPr>
              <a:t>Pinpoint </a:t>
            </a:r>
            <a:r>
              <a:rPr lang="en-US" dirty="0">
                <a:solidFill>
                  <a:schemeClr val="bg1"/>
                </a:solidFill>
              </a:rPr>
              <a:t>exotic objects in colossal and almost unimaginable numbers: extra-solar planets (from  both their </a:t>
            </a:r>
            <a:r>
              <a:rPr lang="en-US" dirty="0" err="1">
                <a:solidFill>
                  <a:schemeClr val="bg1"/>
                </a:solidFill>
              </a:rPr>
              <a:t>astrometric</a:t>
            </a:r>
            <a:r>
              <a:rPr lang="en-US" dirty="0">
                <a:solidFill>
                  <a:schemeClr val="bg1"/>
                </a:solidFill>
              </a:rPr>
              <a:t> wobble and from photometric transits); brown dwarfs and white dwarfs; extragalactic supernovae; Solar System minor planets; near-Earth objects, inner Trojans and even new trans-Neptunian objects, including </a:t>
            </a:r>
            <a:r>
              <a:rPr lang="en-US" dirty="0" err="1">
                <a:solidFill>
                  <a:schemeClr val="bg1"/>
                </a:solidFill>
              </a:rPr>
              <a:t>Plutinos</a:t>
            </a:r>
            <a:endParaRPr lang="en-US" dirty="0">
              <a:solidFill>
                <a:schemeClr val="bg1"/>
              </a:solidFill>
            </a:endParaRPr>
          </a:p>
          <a:p>
            <a:endParaRPr lang="en-US" dirty="0">
              <a:solidFill>
                <a:schemeClr val="bg1"/>
              </a:solidFill>
            </a:endParaRPr>
          </a:p>
          <a:p>
            <a:r>
              <a:rPr lang="en-US" dirty="0" smtClean="0">
                <a:solidFill>
                  <a:schemeClr val="bg1"/>
                </a:solidFill>
              </a:rPr>
              <a:t>Provide </a:t>
            </a:r>
            <a:r>
              <a:rPr lang="en-US" dirty="0" err="1" smtClean="0">
                <a:solidFill>
                  <a:schemeClr val="bg1"/>
                </a:solidFill>
              </a:rPr>
              <a:t>parametrized</a:t>
            </a:r>
            <a:r>
              <a:rPr lang="en-US" dirty="0" smtClean="0">
                <a:solidFill>
                  <a:schemeClr val="bg1"/>
                </a:solidFill>
              </a:rPr>
              <a:t> </a:t>
            </a:r>
            <a:r>
              <a:rPr lang="en-US" dirty="0">
                <a:solidFill>
                  <a:schemeClr val="bg1"/>
                </a:solidFill>
              </a:rPr>
              <a:t>post-</a:t>
            </a:r>
            <a:r>
              <a:rPr lang="en-US" dirty="0" smtClean="0">
                <a:solidFill>
                  <a:schemeClr val="bg1"/>
                </a:solidFill>
              </a:rPr>
              <a:t>Newtonian parameters: </a:t>
            </a:r>
            <a:r>
              <a:rPr lang="en-US" dirty="0" err="1" smtClean="0">
                <a:solidFill>
                  <a:schemeClr val="bg1"/>
                </a:solidFill>
              </a:rPr>
              <a:t>γ</a:t>
            </a:r>
            <a:r>
              <a:rPr lang="en-US" dirty="0" smtClean="0">
                <a:solidFill>
                  <a:schemeClr val="bg1"/>
                </a:solidFill>
              </a:rPr>
              <a:t> </a:t>
            </a:r>
            <a:r>
              <a:rPr lang="en-US" dirty="0">
                <a:solidFill>
                  <a:schemeClr val="bg1"/>
                </a:solidFill>
              </a:rPr>
              <a:t>and β, and the solar </a:t>
            </a:r>
            <a:r>
              <a:rPr lang="en-US" dirty="0" err="1">
                <a:solidFill>
                  <a:schemeClr val="bg1"/>
                </a:solidFill>
              </a:rPr>
              <a:t>quadrupole</a:t>
            </a:r>
            <a:r>
              <a:rPr lang="en-US" dirty="0">
                <a:solidFill>
                  <a:schemeClr val="bg1"/>
                </a:solidFill>
              </a:rPr>
              <a:t> moment </a:t>
            </a:r>
            <a:r>
              <a:rPr lang="en-US" dirty="0" smtClean="0">
                <a:solidFill>
                  <a:schemeClr val="bg1"/>
                </a:solidFill>
              </a:rPr>
              <a:t>J2 with </a:t>
            </a:r>
            <a:r>
              <a:rPr lang="en-US" dirty="0">
                <a:solidFill>
                  <a:schemeClr val="bg1"/>
                </a:solidFill>
              </a:rPr>
              <a:t>unprecedented precision.</a:t>
            </a:r>
          </a:p>
          <a:p>
            <a:endParaRPr lang="en-US" dirty="0" smtClean="0">
              <a:solidFill>
                <a:schemeClr val="bg1"/>
              </a:solidFill>
            </a:endParaRPr>
          </a:p>
        </p:txBody>
      </p:sp>
    </p:spTree>
    <p:extLst>
      <p:ext uri="{BB962C8B-B14F-4D97-AF65-F5344CB8AC3E}">
        <p14:creationId xmlns:p14="http://schemas.microsoft.com/office/powerpoint/2010/main" val="3550908392"/>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it means..</a:t>
            </a:r>
            <a:endParaRPr lang="en-US" dirty="0"/>
          </a:p>
        </p:txBody>
      </p:sp>
      <p:pic>
        <p:nvPicPr>
          <p:cNvPr id="4" name="Content Placeholder 3" descr="untitled-3efk8r.gif"/>
          <p:cNvPicPr>
            <a:picLocks noGrp="1" noChangeAspect="1"/>
          </p:cNvPicPr>
          <p:nvPr>
            <p:ph idx="1"/>
          </p:nvPr>
        </p:nvPicPr>
        <p:blipFill>
          <a:blip r:embed="rId2" cstate="screen">
            <a:extLst>
              <a:ext uri="{28A0092B-C50C-407E-A947-70E740481C1C}">
                <a14:useLocalDpi xmlns:a14="http://schemas.microsoft.com/office/drawing/2010/main"/>
              </a:ext>
            </a:extLst>
          </a:blip>
          <a:srcRect t="3846" b="3846"/>
          <a:stretch>
            <a:fillRect/>
          </a:stretch>
        </p:blipFill>
        <p:spPr/>
      </p:pic>
    </p:spTree>
    <p:extLst>
      <p:ext uri="{BB962C8B-B14F-4D97-AF65-F5344CB8AC3E}">
        <p14:creationId xmlns:p14="http://schemas.microsoft.com/office/powerpoint/2010/main" val="3313778012"/>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Parallax measurement principle</a:t>
            </a:r>
            <a:endParaRPr lang="en-US" dirty="0"/>
          </a:p>
        </p:txBody>
      </p:sp>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92576" y="817195"/>
            <a:ext cx="5358848" cy="3509111"/>
          </a:xfrm>
          <a:prstGeom prst="rect">
            <a:avLst/>
          </a:prstGeom>
        </p:spPr>
      </p:pic>
    </p:spTree>
    <p:extLst>
      <p:ext uri="{BB962C8B-B14F-4D97-AF65-F5344CB8AC3E}">
        <p14:creationId xmlns:p14="http://schemas.microsoft.com/office/powerpoint/2010/main" val="2332232580"/>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absolute astrometry</a:t>
            </a:r>
            <a:endParaRPr lang="en-US" dirty="0"/>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02811" y="956966"/>
            <a:ext cx="5938379" cy="3229568"/>
          </a:xfrm>
          <a:prstGeom prst="rect">
            <a:avLst/>
          </a:prstGeom>
        </p:spPr>
      </p:pic>
    </p:spTree>
    <p:extLst>
      <p:ext uri="{BB962C8B-B14F-4D97-AF65-F5344CB8AC3E}">
        <p14:creationId xmlns:p14="http://schemas.microsoft.com/office/powerpoint/2010/main" val="17762608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a:off x="143086" y="149150"/>
            <a:ext cx="7174846" cy="430887"/>
          </a:xfrm>
        </p:spPr>
        <p:txBody>
          <a:bodyPr/>
          <a:lstStyle/>
          <a:p>
            <a:r>
              <a:rPr lang="en-US" dirty="0" smtClean="0"/>
              <a:t>Gaia science performance</a:t>
            </a:r>
            <a:endParaRPr lang="en-US" dirty="0"/>
          </a:p>
        </p:txBody>
      </p:sp>
      <p:pic>
        <p:nvPicPr>
          <p:cNvPr id="2" name="Content Placeholder 1" descr="apollo-11-lunar-footprint-9.jpg"/>
          <p:cNvPicPr>
            <a:picLocks noGrp="1" noChangeAspect="1"/>
          </p:cNvPicPr>
          <p:nvPr>
            <p:ph idx="1"/>
          </p:nvPr>
        </p:nvPicPr>
        <p:blipFill>
          <a:blip r:embed="rId3" cstate="screen">
            <a:extLst>
              <a:ext uri="{28A0092B-C50C-407E-A947-70E740481C1C}">
                <a14:useLocalDpi xmlns:a14="http://schemas.microsoft.com/office/drawing/2010/main"/>
              </a:ext>
            </a:extLst>
          </a:blip>
          <a:srcRect/>
          <a:stretch>
            <a:fillRect/>
          </a:stretch>
        </p:blipFill>
        <p:spPr>
          <a:xfrm>
            <a:off x="173038" y="727075"/>
            <a:ext cx="8747125" cy="3822700"/>
          </a:xfrm>
        </p:spPr>
      </p:pic>
      <p:cxnSp>
        <p:nvCxnSpPr>
          <p:cNvPr id="4" name="Straight Arrow Connector 3"/>
          <p:cNvCxnSpPr/>
          <p:nvPr/>
        </p:nvCxnSpPr>
        <p:spPr>
          <a:xfrm>
            <a:off x="4692650" y="2984500"/>
            <a:ext cx="177800" cy="235778"/>
          </a:xfrm>
          <a:prstGeom prst="straightConnector1">
            <a:avLst/>
          </a:prstGeom>
          <a:ln w="31750">
            <a:solidFill>
              <a:srgbClr val="FFFF00"/>
            </a:solidFill>
            <a:headEnd type="arrow" w="med" len="sm"/>
            <a:tailEnd type="arrow" w="med" len="sm"/>
          </a:ln>
        </p:spPr>
        <p:style>
          <a:lnRef idx="2">
            <a:schemeClr val="accent1"/>
          </a:lnRef>
          <a:fillRef idx="0">
            <a:schemeClr val="accent1"/>
          </a:fillRef>
          <a:effectRef idx="1">
            <a:schemeClr val="accent1"/>
          </a:effectRef>
          <a:fontRef idx="minor">
            <a:schemeClr val="tx1"/>
          </a:fontRef>
        </p:style>
      </p:cxnSp>
      <p:sp>
        <p:nvSpPr>
          <p:cNvPr id="10" name="Rectangle 9"/>
          <p:cNvSpPr/>
          <p:nvPr/>
        </p:nvSpPr>
        <p:spPr>
          <a:xfrm rot="3370848">
            <a:off x="4245536" y="3138747"/>
            <a:ext cx="656891" cy="215900"/>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rot="3373893">
            <a:off x="4197322" y="3094165"/>
            <a:ext cx="761146" cy="276999"/>
          </a:xfrm>
          <a:prstGeom prst="rect">
            <a:avLst/>
          </a:prstGeom>
          <a:noFill/>
        </p:spPr>
        <p:txBody>
          <a:bodyPr wrap="none" rtlCol="0">
            <a:spAutoFit/>
          </a:bodyPr>
          <a:lstStyle/>
          <a:p>
            <a:r>
              <a:rPr lang="en-US" sz="1200" b="1" dirty="0" smtClean="0">
                <a:solidFill>
                  <a:srgbClr val="FFFF00"/>
                </a:solidFill>
              </a:rPr>
              <a:t>10 </a:t>
            </a:r>
            <a:r>
              <a:rPr lang="en-US" sz="1200" b="1" dirty="0" err="1" smtClean="0">
                <a:solidFill>
                  <a:srgbClr val="FFFF00"/>
                </a:solidFill>
              </a:rPr>
              <a:t>μas</a:t>
            </a:r>
            <a:endParaRPr lang="en-US" sz="1200" b="1" dirty="0">
              <a:solidFill>
                <a:srgbClr val="FFFF00"/>
              </a:solidFill>
            </a:endParaRPr>
          </a:p>
        </p:txBody>
      </p:sp>
    </p:spTree>
    <p:extLst>
      <p:ext uri="{BB962C8B-B14F-4D97-AF65-F5344CB8AC3E}">
        <p14:creationId xmlns:p14="http://schemas.microsoft.com/office/powerpoint/2010/main" val="1770526486"/>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Gaia spacecraft</a:t>
            </a:r>
            <a:endParaRPr lang="en-US" dirty="0"/>
          </a:p>
        </p:txBody>
      </p:sp>
      <p:pic>
        <p:nvPicPr>
          <p:cNvPr id="6" name="Picture 5" descr="Gaia_exploded-diagram_625.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14169" y="0"/>
            <a:ext cx="2829831" cy="5143500"/>
          </a:xfrm>
          <a:prstGeom prst="rect">
            <a:avLst/>
          </a:prstGeom>
        </p:spPr>
      </p:pic>
      <p:pic>
        <p:nvPicPr>
          <p:cNvPr id="4" name="Picture 3"/>
          <p:cNvPicPr>
            <a:picLocks noChangeAspect="1"/>
          </p:cNvPicPr>
          <p:nvPr/>
        </p:nvPicPr>
        <p:blipFill>
          <a:blip r:embed="rId3"/>
          <a:stretch>
            <a:fillRect/>
          </a:stretch>
        </p:blipFill>
        <p:spPr>
          <a:xfrm>
            <a:off x="45058" y="656219"/>
            <a:ext cx="4903762" cy="3835893"/>
          </a:xfrm>
          <a:prstGeom prst="rect">
            <a:avLst/>
          </a:prstGeom>
        </p:spPr>
      </p:pic>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07964" y="3016575"/>
            <a:ext cx="2909433" cy="2126925"/>
          </a:xfrm>
          <a:prstGeom prst="rect">
            <a:avLst/>
          </a:prstGeom>
        </p:spPr>
      </p:pic>
    </p:spTree>
    <p:extLst>
      <p:ext uri="{BB962C8B-B14F-4D97-AF65-F5344CB8AC3E}">
        <p14:creationId xmlns:p14="http://schemas.microsoft.com/office/powerpoint/2010/main" val="31570988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Gaia payload</a:t>
            </a:r>
            <a:endParaRPr lang="en-US" dirty="0"/>
          </a:p>
        </p:txBody>
      </p:sp>
      <p:pic>
        <p:nvPicPr>
          <p:cNvPr id="5" name="Picture 4"/>
          <p:cNvPicPr>
            <a:picLocks noChangeAspect="1"/>
          </p:cNvPicPr>
          <p:nvPr/>
        </p:nvPicPr>
        <p:blipFill>
          <a:blip r:embed="rId2"/>
          <a:stretch>
            <a:fillRect/>
          </a:stretch>
        </p:blipFill>
        <p:spPr>
          <a:xfrm>
            <a:off x="58392" y="639101"/>
            <a:ext cx="4320000" cy="4095692"/>
          </a:xfrm>
          <a:prstGeom prst="rect">
            <a:avLst/>
          </a:prstGeom>
        </p:spPr>
      </p:pic>
      <p:pic>
        <p:nvPicPr>
          <p:cNvPr id="6" name="Picture 5"/>
          <p:cNvPicPr>
            <a:picLocks noChangeAspect="1"/>
          </p:cNvPicPr>
          <p:nvPr/>
        </p:nvPicPr>
        <p:blipFill>
          <a:blip r:embed="rId3"/>
          <a:stretch>
            <a:fillRect/>
          </a:stretch>
        </p:blipFill>
        <p:spPr>
          <a:xfrm>
            <a:off x="4461855" y="977975"/>
            <a:ext cx="4680000" cy="3384905"/>
          </a:xfrm>
          <a:prstGeom prst="rect">
            <a:avLst/>
          </a:prstGeom>
        </p:spPr>
      </p:pic>
    </p:spTree>
    <p:extLst>
      <p:ext uri="{BB962C8B-B14F-4D97-AF65-F5344CB8AC3E}">
        <p14:creationId xmlns:p14="http://schemas.microsoft.com/office/powerpoint/2010/main" val="14810817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we go to space?</a:t>
            </a:r>
            <a:endParaRPr lang="en-US" dirty="0"/>
          </a:p>
        </p:txBody>
      </p:sp>
      <p:sp>
        <p:nvSpPr>
          <p:cNvPr id="3" name="Content Placeholder 2"/>
          <p:cNvSpPr>
            <a:spLocks noGrp="1"/>
          </p:cNvSpPr>
          <p:nvPr>
            <p:ph idx="1"/>
          </p:nvPr>
        </p:nvSpPr>
        <p:spPr/>
        <p:txBody>
          <a:bodyPr/>
          <a:lstStyle/>
          <a:p>
            <a:pPr>
              <a:buFontTx/>
              <a:buChar char="-"/>
            </a:pPr>
            <a:r>
              <a:rPr lang="en-US" dirty="0" smtClean="0"/>
              <a:t>Application driven: global or in-situ measurements</a:t>
            </a:r>
          </a:p>
          <a:p>
            <a:pPr>
              <a:buFontTx/>
              <a:buChar char="-"/>
            </a:pPr>
            <a:r>
              <a:rPr lang="en-US" dirty="0" smtClean="0"/>
              <a:t>Higher accuracy</a:t>
            </a:r>
          </a:p>
          <a:p>
            <a:pPr>
              <a:buFontTx/>
              <a:buChar char="-"/>
            </a:pPr>
            <a:r>
              <a:rPr lang="en-US" dirty="0" smtClean="0"/>
              <a:t>Atmosphere free</a:t>
            </a:r>
          </a:p>
          <a:p>
            <a:pPr>
              <a:buFontTx/>
              <a:buChar char="-"/>
            </a:pPr>
            <a:r>
              <a:rPr lang="en-US" dirty="0" smtClean="0"/>
              <a:t>EM pollution free</a:t>
            </a:r>
          </a:p>
          <a:p>
            <a:pPr>
              <a:buFontTx/>
              <a:buChar char="-"/>
            </a:pPr>
            <a:endParaRPr lang="en-US" dirty="0"/>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27742"/>
            <a:ext cx="9144000" cy="4465293"/>
          </a:xfrm>
          <a:prstGeom prst="rect">
            <a:avLst/>
          </a:prstGeom>
        </p:spPr>
      </p:pic>
    </p:spTree>
    <p:extLst>
      <p:ext uri="{BB962C8B-B14F-4D97-AF65-F5344CB8AC3E}">
        <p14:creationId xmlns:p14="http://schemas.microsoft.com/office/powerpoint/2010/main" val="143096128"/>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Gaia instruments</a:t>
            </a:r>
            <a:endParaRPr lang="en-US" dirty="0"/>
          </a:p>
        </p:txBody>
      </p:sp>
      <p:pic>
        <p:nvPicPr>
          <p:cNvPr id="4" name="Picture 3"/>
          <p:cNvPicPr>
            <a:picLocks noChangeAspect="1"/>
          </p:cNvPicPr>
          <p:nvPr/>
        </p:nvPicPr>
        <p:blipFill>
          <a:blip r:embed="rId2"/>
          <a:stretch>
            <a:fillRect/>
          </a:stretch>
        </p:blipFill>
        <p:spPr>
          <a:xfrm>
            <a:off x="1993900" y="495300"/>
            <a:ext cx="5156200" cy="4152900"/>
          </a:xfrm>
          <a:prstGeom prst="rect">
            <a:avLst/>
          </a:prstGeom>
        </p:spPr>
      </p:pic>
    </p:spTree>
    <p:extLst>
      <p:ext uri="{BB962C8B-B14F-4D97-AF65-F5344CB8AC3E}">
        <p14:creationId xmlns:p14="http://schemas.microsoft.com/office/powerpoint/2010/main" val="8161444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aia-focal-plane_20090720.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89000" y="0"/>
            <a:ext cx="7342394" cy="5143500"/>
          </a:xfrm>
          <a:prstGeom prst="rect">
            <a:avLst/>
          </a:prstGeom>
        </p:spPr>
      </p:pic>
    </p:spTree>
    <p:extLst>
      <p:ext uri="{BB962C8B-B14F-4D97-AF65-F5344CB8AC3E}">
        <p14:creationId xmlns:p14="http://schemas.microsoft.com/office/powerpoint/2010/main" val="229891547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72167" y="0"/>
            <a:ext cx="3632537" cy="2642368"/>
          </a:xfrm>
          <a:prstGeom prst="rect">
            <a:avLst/>
          </a:prstGeom>
        </p:spPr>
      </p:pic>
      <p:sp>
        <p:nvSpPr>
          <p:cNvPr id="2" name="Title 1"/>
          <p:cNvSpPr>
            <a:spLocks noGrp="1"/>
          </p:cNvSpPr>
          <p:nvPr>
            <p:ph type="title"/>
          </p:nvPr>
        </p:nvSpPr>
        <p:spPr/>
        <p:txBody>
          <a:bodyPr/>
          <a:lstStyle/>
          <a:p>
            <a:r>
              <a:rPr lang="en-US" dirty="0" err="1" smtClean="0"/>
              <a:t>Astrometric</a:t>
            </a:r>
            <a:r>
              <a:rPr lang="en-US" dirty="0" smtClean="0"/>
              <a:t> field</a:t>
            </a:r>
            <a:endParaRPr lang="en-US" dirty="0"/>
          </a:p>
        </p:txBody>
      </p:sp>
      <p:pic>
        <p:nvPicPr>
          <p:cNvPr id="4" name="Picture 4"/>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2492241" y="2471724"/>
            <a:ext cx="6651759" cy="268090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5" name="Picture 9"/>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616678"/>
            <a:ext cx="3271064" cy="259459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34758082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additive="repl">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Blue and red photometers</a:t>
            </a:r>
            <a:endParaRPr lang="en-US" dirty="0"/>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2682" y="963382"/>
            <a:ext cx="5400000" cy="3229281"/>
          </a:xfrm>
          <a:prstGeom prst="rect">
            <a:avLst/>
          </a:prstGeom>
        </p:spPr>
      </p:pic>
      <p:pic>
        <p:nvPicPr>
          <p:cNvPr id="6"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73915" y="2581784"/>
            <a:ext cx="2501053" cy="1800000"/>
          </a:xfrm>
          <a:prstGeom prst="rect">
            <a:avLst/>
          </a:prstGeom>
        </p:spPr>
      </p:pic>
      <p:pic>
        <p:nvPicPr>
          <p:cNvPr id="7" name="Picture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73914" y="554673"/>
            <a:ext cx="2415306" cy="1800000"/>
          </a:xfrm>
          <a:prstGeom prst="rect">
            <a:avLst/>
          </a:prstGeom>
        </p:spPr>
      </p:pic>
    </p:spTree>
    <p:extLst>
      <p:ext uri="{BB962C8B-B14F-4D97-AF65-F5344CB8AC3E}">
        <p14:creationId xmlns:p14="http://schemas.microsoft.com/office/powerpoint/2010/main" val="328072186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Radial Velocity Spectrometer (RVS) instrument</a:t>
            </a: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5677" y="861204"/>
            <a:ext cx="4500000" cy="3444251"/>
          </a:xfrm>
          <a:prstGeom prst="rect">
            <a:avLst/>
          </a:prstGeom>
        </p:spPr>
      </p:pic>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29529" y="1751599"/>
            <a:ext cx="3527940" cy="2350064"/>
          </a:xfrm>
          <a:prstGeom prst="rect">
            <a:avLst/>
          </a:prstGeom>
        </p:spPr>
      </p:pic>
    </p:spTree>
    <p:extLst>
      <p:ext uri="{BB962C8B-B14F-4D97-AF65-F5344CB8AC3E}">
        <p14:creationId xmlns:p14="http://schemas.microsoft.com/office/powerpoint/2010/main" val="53984962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angle monitor interferometer</a:t>
            </a:r>
            <a:endParaRPr lang="en-US" dirty="0"/>
          </a:p>
        </p:txBody>
      </p:sp>
      <p:pic>
        <p:nvPicPr>
          <p:cNvPr id="6" name="Picture 5"/>
          <p:cNvPicPr>
            <a:picLocks noChangeAspect="1"/>
          </p:cNvPicPr>
          <p:nvPr/>
        </p:nvPicPr>
        <p:blipFill>
          <a:blip r:embed="rId3"/>
          <a:stretch>
            <a:fillRect/>
          </a:stretch>
        </p:blipFill>
        <p:spPr>
          <a:xfrm>
            <a:off x="4508870" y="2071028"/>
            <a:ext cx="4635130" cy="3072472"/>
          </a:xfrm>
          <a:prstGeom prst="rect">
            <a:avLst/>
          </a:prstGeom>
        </p:spPr>
      </p:pic>
      <p:pic>
        <p:nvPicPr>
          <p:cNvPr id="4" name="Picture 3"/>
          <p:cNvPicPr>
            <a:picLocks noChangeAspect="1"/>
          </p:cNvPicPr>
          <p:nvPr/>
        </p:nvPicPr>
        <p:blipFill>
          <a:blip r:embed="rId4"/>
          <a:stretch>
            <a:fillRect/>
          </a:stretch>
        </p:blipFill>
        <p:spPr>
          <a:xfrm>
            <a:off x="0" y="685224"/>
            <a:ext cx="4573035" cy="2759590"/>
          </a:xfrm>
          <a:prstGeom prst="rect">
            <a:avLst/>
          </a:prstGeom>
        </p:spPr>
      </p:pic>
    </p:spTree>
    <p:extLst>
      <p:ext uri="{BB962C8B-B14F-4D97-AF65-F5344CB8AC3E}">
        <p14:creationId xmlns:p14="http://schemas.microsoft.com/office/powerpoint/2010/main" val="13696852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Thermal Balance and Thermal Vacuum testing </a:t>
            </a:r>
          </a:p>
        </p:txBody>
      </p:sp>
      <p:pic>
        <p:nvPicPr>
          <p:cNvPr id="4" name="Picture 3"/>
          <p:cNvPicPr>
            <a:picLocks noChangeAspect="1"/>
          </p:cNvPicPr>
          <p:nvPr/>
        </p:nvPicPr>
        <p:blipFill>
          <a:blip r:embed="rId3"/>
          <a:stretch>
            <a:fillRect/>
          </a:stretch>
        </p:blipFill>
        <p:spPr>
          <a:xfrm>
            <a:off x="1328444" y="607438"/>
            <a:ext cx="5998564" cy="3966792"/>
          </a:xfrm>
          <a:prstGeom prst="rect">
            <a:avLst/>
          </a:prstGeom>
        </p:spPr>
      </p:pic>
    </p:spTree>
    <p:extLst>
      <p:ext uri="{BB962C8B-B14F-4D97-AF65-F5344CB8AC3E}">
        <p14:creationId xmlns:p14="http://schemas.microsoft.com/office/powerpoint/2010/main" val="127276721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Vibration testing</a:t>
            </a:r>
            <a:endParaRPr lang="en-US" dirty="0"/>
          </a:p>
        </p:txBody>
      </p:sp>
      <p:pic>
        <p:nvPicPr>
          <p:cNvPr id="6" name="Picture 5"/>
          <p:cNvPicPr>
            <a:picLocks noChangeAspect="1"/>
          </p:cNvPicPr>
          <p:nvPr/>
        </p:nvPicPr>
        <p:blipFill>
          <a:blip r:embed="rId3"/>
          <a:stretch>
            <a:fillRect/>
          </a:stretch>
        </p:blipFill>
        <p:spPr>
          <a:xfrm>
            <a:off x="1810187" y="640640"/>
            <a:ext cx="5497120" cy="3977379"/>
          </a:xfrm>
          <a:prstGeom prst="rect">
            <a:avLst/>
          </a:prstGeom>
        </p:spPr>
      </p:pic>
    </p:spTree>
    <p:extLst>
      <p:ext uri="{BB962C8B-B14F-4D97-AF65-F5344CB8AC3E}">
        <p14:creationId xmlns:p14="http://schemas.microsoft.com/office/powerpoint/2010/main" val="135004750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Electromagnetic </a:t>
            </a:r>
            <a:r>
              <a:rPr lang="en-US" dirty="0"/>
              <a:t>compatibility </a:t>
            </a: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73865" y="627395"/>
            <a:ext cx="2929368" cy="4075642"/>
          </a:xfrm>
          <a:prstGeom prst="rect">
            <a:avLst/>
          </a:prstGeom>
        </p:spPr>
      </p:pic>
    </p:spTree>
    <p:extLst>
      <p:ext uri="{BB962C8B-B14F-4D97-AF65-F5344CB8AC3E}">
        <p14:creationId xmlns:p14="http://schemas.microsoft.com/office/powerpoint/2010/main" val="378417382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Acoustic testing</a:t>
            </a:r>
            <a:endParaRPr lang="en-US" dirty="0"/>
          </a:p>
        </p:txBody>
      </p:sp>
      <p:pic>
        <p:nvPicPr>
          <p:cNvPr id="4" name="Picture 3"/>
          <p:cNvPicPr>
            <a:picLocks noChangeAspect="1"/>
          </p:cNvPicPr>
          <p:nvPr/>
        </p:nvPicPr>
        <p:blipFill>
          <a:blip r:embed="rId3"/>
          <a:stretch>
            <a:fillRect/>
          </a:stretch>
        </p:blipFill>
        <p:spPr>
          <a:xfrm>
            <a:off x="1824786" y="668720"/>
            <a:ext cx="5014736" cy="3788736"/>
          </a:xfrm>
          <a:prstGeom prst="rect">
            <a:avLst/>
          </a:prstGeom>
        </p:spPr>
      </p:pic>
    </p:spTree>
    <p:extLst>
      <p:ext uri="{BB962C8B-B14F-4D97-AF65-F5344CB8AC3E}">
        <p14:creationId xmlns:p14="http://schemas.microsoft.com/office/powerpoint/2010/main" val="25274316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51435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descr="ESA_s_fleet_across_the_spectrum_poster_2015.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83727" y="-82800"/>
            <a:ext cx="8014647" cy="5652000"/>
          </a:xfrm>
          <a:prstGeom prst="rect">
            <a:avLst/>
          </a:prstGeom>
        </p:spPr>
      </p:pic>
    </p:spTree>
    <p:extLst>
      <p:ext uri="{BB962C8B-B14F-4D97-AF65-F5344CB8AC3E}">
        <p14:creationId xmlns:p14="http://schemas.microsoft.com/office/powerpoint/2010/main" val="2855250575"/>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Leak testing</a:t>
            </a:r>
            <a:endParaRPr lang="en-US" dirty="0"/>
          </a:p>
        </p:txBody>
      </p:sp>
      <p:pic>
        <p:nvPicPr>
          <p:cNvPr id="6" name="Picture 5"/>
          <p:cNvPicPr>
            <a:picLocks noChangeAspect="1"/>
          </p:cNvPicPr>
          <p:nvPr/>
        </p:nvPicPr>
        <p:blipFill>
          <a:blip r:embed="rId3"/>
          <a:stretch>
            <a:fillRect/>
          </a:stretch>
        </p:blipFill>
        <p:spPr>
          <a:xfrm>
            <a:off x="2661305" y="0"/>
            <a:ext cx="3725364" cy="5143500"/>
          </a:xfrm>
          <a:prstGeom prst="rect">
            <a:avLst/>
          </a:prstGeom>
        </p:spPr>
      </p:pic>
    </p:spTree>
    <p:extLst>
      <p:ext uri="{BB962C8B-B14F-4D97-AF65-F5344CB8AC3E}">
        <p14:creationId xmlns:p14="http://schemas.microsoft.com/office/powerpoint/2010/main" val="153431842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Sunshield deployment testing</a:t>
            </a:r>
            <a:endParaRPr lang="en-US" dirty="0"/>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12377" y="636663"/>
            <a:ext cx="5080201" cy="3917352"/>
          </a:xfrm>
          <a:prstGeom prst="rect">
            <a:avLst/>
          </a:prstGeom>
        </p:spPr>
      </p:pic>
    </p:spTree>
    <p:extLst>
      <p:ext uri="{BB962C8B-B14F-4D97-AF65-F5344CB8AC3E}">
        <p14:creationId xmlns:p14="http://schemas.microsoft.com/office/powerpoint/2010/main" val="386095089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descr="Gaia_s_first_sky_map (2).png"/>
          <p:cNvPicPr>
            <a:picLocks noChangeAspect="1"/>
          </p:cNvPicPr>
          <p:nvPr/>
        </p:nvPicPr>
        <p:blipFill rotWithShape="1">
          <a:blip r:embed="rId2" cstate="screen">
            <a:clrChange>
              <a:clrFrom>
                <a:srgbClr val="040404"/>
              </a:clrFrom>
              <a:clrTo>
                <a:srgbClr val="040404">
                  <a:alpha val="0"/>
                </a:srgbClr>
              </a:clrTo>
            </a:clrChange>
            <a:extLst>
              <a:ext uri="{28A0092B-C50C-407E-A947-70E740481C1C}">
                <a14:useLocalDpi xmlns:a14="http://schemas.microsoft.com/office/drawing/2010/main"/>
              </a:ext>
            </a:extLst>
          </a:blip>
          <a:srcRect/>
          <a:stretch/>
        </p:blipFill>
        <p:spPr>
          <a:xfrm>
            <a:off x="603183" y="335723"/>
            <a:ext cx="8229600" cy="4233033"/>
          </a:xfrm>
          <a:prstGeom prst="rect">
            <a:avLst/>
          </a:prstGeom>
        </p:spPr>
      </p:pic>
      <p:sp>
        <p:nvSpPr>
          <p:cNvPr id="2" name="Title 1"/>
          <p:cNvSpPr>
            <a:spLocks noGrp="1"/>
          </p:cNvSpPr>
          <p:nvPr>
            <p:ph type="title"/>
          </p:nvPr>
        </p:nvSpPr>
        <p:spPr/>
        <p:txBody>
          <a:bodyPr/>
          <a:lstStyle/>
          <a:p>
            <a:r>
              <a:rPr lang="en-US" dirty="0" smtClean="0"/>
              <a:t>First results</a:t>
            </a:r>
            <a:endParaRPr lang="en-US" dirty="0"/>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3967" y="2860946"/>
            <a:ext cx="1966008" cy="1547274"/>
          </a:xfrm>
          <a:prstGeom prst="rect">
            <a:avLst/>
          </a:prstGeom>
        </p:spPr>
      </p:pic>
      <p:sp>
        <p:nvSpPr>
          <p:cNvPr id="6" name="Rectangle 5"/>
          <p:cNvSpPr/>
          <p:nvPr/>
        </p:nvSpPr>
        <p:spPr>
          <a:xfrm>
            <a:off x="5816541" y="4073168"/>
            <a:ext cx="5553278" cy="261610"/>
          </a:xfrm>
          <a:prstGeom prst="rect">
            <a:avLst/>
          </a:prstGeom>
        </p:spPr>
        <p:txBody>
          <a:bodyPr wrap="square">
            <a:spAutoFit/>
          </a:bodyPr>
          <a:lstStyle/>
          <a:p>
            <a:r>
              <a:rPr lang="en-US" sz="1100" dirty="0">
                <a:solidFill>
                  <a:schemeClr val="bg1"/>
                </a:solidFill>
              </a:rPr>
              <a:t>https://</a:t>
            </a:r>
            <a:r>
              <a:rPr lang="en-US" sz="1100" dirty="0" err="1">
                <a:solidFill>
                  <a:schemeClr val="bg1"/>
                </a:solidFill>
              </a:rPr>
              <a:t>www.cosmos.esa.int</a:t>
            </a:r>
            <a:r>
              <a:rPr lang="en-US" sz="1100" dirty="0">
                <a:solidFill>
                  <a:schemeClr val="bg1"/>
                </a:solidFill>
              </a:rPr>
              <a:t>/web/</a:t>
            </a:r>
            <a:r>
              <a:rPr lang="en-US" sz="1100" dirty="0" err="1">
                <a:solidFill>
                  <a:schemeClr val="bg1"/>
                </a:solidFill>
              </a:rPr>
              <a:t>gaia</a:t>
            </a:r>
            <a:r>
              <a:rPr lang="en-US" sz="1100" dirty="0">
                <a:solidFill>
                  <a:schemeClr val="bg1"/>
                </a:solidFill>
              </a:rPr>
              <a:t>/dr1</a:t>
            </a:r>
          </a:p>
        </p:txBody>
      </p:sp>
    </p:spTree>
    <p:extLst>
      <p:ext uri="{BB962C8B-B14F-4D97-AF65-F5344CB8AC3E}">
        <p14:creationId xmlns:p14="http://schemas.microsoft.com/office/powerpoint/2010/main" val="94771957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9"/>
          <p:cNvSpPr txBox="1">
            <a:spLocks noChangeArrowheads="1"/>
          </p:cNvSpPr>
          <p:nvPr/>
        </p:nvSpPr>
        <p:spPr bwMode="auto">
          <a:xfrm>
            <a:off x="532948" y="1778236"/>
            <a:ext cx="7972425"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spAutoFit/>
          </a:bodyPr>
          <a:lstStyle/>
          <a:p>
            <a:pPr marL="0" marR="0" lvl="0" indent="0" defTabSz="914400" latinLnBrk="0">
              <a:lnSpc>
                <a:spcPct val="100000"/>
              </a:lnSpc>
              <a:buClrTx/>
              <a:buSzTx/>
              <a:buFontTx/>
              <a:buNone/>
              <a:tabLst/>
              <a:defRPr/>
            </a:pPr>
            <a:r>
              <a:rPr lang="en-GB" sz="3200" dirty="0" smtClean="0">
                <a:solidFill>
                  <a:schemeClr val="bg1">
                    <a:lumMod val="95000"/>
                  </a:schemeClr>
                </a:solidFill>
                <a:latin typeface="Verdana"/>
                <a:ea typeface="+mj-ea"/>
                <a:cs typeface="Verdana"/>
              </a:rPr>
              <a:t>The End!</a:t>
            </a:r>
            <a:endParaRPr lang="en-GB" sz="3200" dirty="0">
              <a:solidFill>
                <a:schemeClr val="bg1">
                  <a:lumMod val="95000"/>
                </a:schemeClr>
              </a:solidFill>
              <a:latin typeface="Verdana"/>
              <a:ea typeface="+mj-ea"/>
              <a:cs typeface="Verdana"/>
            </a:endParaRPr>
          </a:p>
        </p:txBody>
      </p:sp>
      <p:sp>
        <p:nvSpPr>
          <p:cNvPr id="7" name="Text Box 24"/>
          <p:cNvSpPr txBox="1">
            <a:spLocks noChangeArrowheads="1"/>
          </p:cNvSpPr>
          <p:nvPr/>
        </p:nvSpPr>
        <p:spPr bwMode="auto">
          <a:xfrm>
            <a:off x="615599" y="2793600"/>
            <a:ext cx="2487693" cy="369332"/>
          </a:xfrm>
          <a:prstGeom prst="rect">
            <a:avLst/>
          </a:prstGeom>
          <a:solidFill>
            <a:srgbClr val="007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ts val="0"/>
              </a:spcBef>
            </a:pPr>
            <a:r>
              <a:rPr lang="en-GB" dirty="0" smtClean="0">
                <a:solidFill>
                  <a:schemeClr val="bg1"/>
                </a:solidFill>
              </a:rPr>
              <a:t>ESI 2017, Hamburg </a:t>
            </a:r>
            <a:endParaRPr lang="en-GB" dirty="0">
              <a:solidFill>
                <a:schemeClr val="bg1"/>
              </a:solidFill>
            </a:endParaRPr>
          </a:p>
        </p:txBody>
      </p:sp>
      <p:sp>
        <p:nvSpPr>
          <p:cNvPr id="8" name="Text Box 25"/>
          <p:cNvSpPr txBox="1">
            <a:spLocks noChangeArrowheads="1"/>
          </p:cNvSpPr>
          <p:nvPr/>
        </p:nvSpPr>
        <p:spPr bwMode="auto">
          <a:xfrm>
            <a:off x="615600" y="3261600"/>
            <a:ext cx="5557494" cy="369332"/>
          </a:xfrm>
          <a:prstGeom prst="rect">
            <a:avLst/>
          </a:prstGeom>
          <a:solidFill>
            <a:srgbClr val="007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ts val="0"/>
              </a:spcBef>
            </a:pPr>
            <a:r>
              <a:rPr lang="en-GB" dirty="0" smtClean="0">
                <a:solidFill>
                  <a:schemeClr val="bg1"/>
                </a:solidFill>
              </a:rPr>
              <a:t>Thibaut Prod’homme, European Space Agency</a:t>
            </a:r>
            <a:endParaRPr lang="en-GB" dirty="0">
              <a:solidFill>
                <a:schemeClr val="bg1"/>
              </a:solidFill>
            </a:endParaRPr>
          </a:p>
        </p:txBody>
      </p:sp>
    </p:spTree>
    <p:extLst>
      <p:ext uri="{BB962C8B-B14F-4D97-AF65-F5344CB8AC3E}">
        <p14:creationId xmlns:p14="http://schemas.microsoft.com/office/powerpoint/2010/main" val="59740187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200px-The_Gravitational_wave_spectrum_Sources_and_Detectors.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43000" y="0"/>
            <a:ext cx="6858000" cy="5143500"/>
          </a:xfrm>
          <a:prstGeom prst="rect">
            <a:avLst/>
          </a:prstGeom>
        </p:spPr>
      </p:pic>
    </p:spTree>
    <p:extLst>
      <p:ext uri="{BB962C8B-B14F-4D97-AF65-F5344CB8AC3E}">
        <p14:creationId xmlns:p14="http://schemas.microsoft.com/office/powerpoint/2010/main" val="265632452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Straight Connector 45"/>
          <p:cNvCxnSpPr>
            <a:stCxn id="24" idx="2"/>
            <a:endCxn id="41" idx="6"/>
          </p:cNvCxnSpPr>
          <p:nvPr/>
        </p:nvCxnSpPr>
        <p:spPr>
          <a:xfrm flipH="1">
            <a:off x="2841660" y="1180503"/>
            <a:ext cx="1721974" cy="2150467"/>
          </a:xfrm>
          <a:prstGeom prst="line">
            <a:avLst/>
          </a:prstGeom>
          <a:ln>
            <a:solidFill>
              <a:srgbClr val="FF6600"/>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a:stCxn id="24" idx="2"/>
            <a:endCxn id="27" idx="0"/>
          </p:cNvCxnSpPr>
          <p:nvPr/>
        </p:nvCxnSpPr>
        <p:spPr>
          <a:xfrm flipH="1">
            <a:off x="1201895" y="1180503"/>
            <a:ext cx="3361739" cy="369976"/>
          </a:xfrm>
          <a:prstGeom prst="line">
            <a:avLst/>
          </a:prstGeom>
          <a:ln>
            <a:solidFill>
              <a:srgbClr val="822433"/>
            </a:solidFill>
          </a:ln>
          <a:effectLst/>
        </p:spPr>
        <p:style>
          <a:lnRef idx="2">
            <a:schemeClr val="accent1"/>
          </a:lnRef>
          <a:fillRef idx="0">
            <a:schemeClr val="accent1"/>
          </a:fillRef>
          <a:effectRef idx="1">
            <a:schemeClr val="accent1"/>
          </a:effectRef>
          <a:fontRef idx="minor">
            <a:schemeClr val="tx1"/>
          </a:fontRef>
        </p:style>
      </p:cxnSp>
      <p:cxnSp>
        <p:nvCxnSpPr>
          <p:cNvPr id="5" name="Straight Connector 4"/>
          <p:cNvCxnSpPr>
            <a:stCxn id="24" idx="2"/>
            <a:endCxn id="43" idx="0"/>
          </p:cNvCxnSpPr>
          <p:nvPr/>
        </p:nvCxnSpPr>
        <p:spPr>
          <a:xfrm flipH="1">
            <a:off x="2787669" y="1180503"/>
            <a:ext cx="1775965" cy="405808"/>
          </a:xfrm>
          <a:prstGeom prst="line">
            <a:avLst/>
          </a:prstGeom>
          <a:ln>
            <a:solidFill>
              <a:srgbClr val="D0103A"/>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a:stCxn id="24" idx="2"/>
            <a:endCxn id="26" idx="0"/>
          </p:cNvCxnSpPr>
          <p:nvPr/>
        </p:nvCxnSpPr>
        <p:spPr>
          <a:xfrm flipH="1">
            <a:off x="1580126" y="1180503"/>
            <a:ext cx="2983508" cy="1712557"/>
          </a:xfrm>
          <a:prstGeom prst="line">
            <a:avLst/>
          </a:prstGeom>
          <a:ln>
            <a:solidFill>
              <a:srgbClr val="FF0080"/>
            </a:solidFill>
          </a:ln>
          <a:effectLst/>
        </p:spPr>
        <p:style>
          <a:lnRef idx="2">
            <a:schemeClr val="accent1"/>
          </a:lnRef>
          <a:fillRef idx="0">
            <a:schemeClr val="accent1"/>
          </a:fillRef>
          <a:effectRef idx="1">
            <a:schemeClr val="accent1"/>
          </a:effectRef>
          <a:fontRef idx="minor">
            <a:schemeClr val="tx1"/>
          </a:fontRef>
        </p:style>
      </p:cxnSp>
      <p:pic>
        <p:nvPicPr>
          <p:cNvPr id="25" name="Picture 1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738635" y="746938"/>
            <a:ext cx="884666" cy="884666"/>
          </a:xfrm>
          <a:prstGeom prst="ellipse">
            <a:avLst/>
          </a:prstGeom>
          <a:noFill/>
          <a:ln w="57150" cmpd="sng">
            <a:solidFill>
              <a:srgbClr val="00338D"/>
            </a:solidFill>
            <a:miter lim="800000"/>
            <a:headEnd/>
            <a:tailEnd/>
          </a:ln>
          <a:extLst/>
        </p:spPr>
      </p:pic>
      <p:pic>
        <p:nvPicPr>
          <p:cNvPr id="24" name="Picture 1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4563634" y="739331"/>
            <a:ext cx="890691" cy="882344"/>
          </a:xfrm>
          <a:prstGeom prst="ellipse">
            <a:avLst/>
          </a:prstGeom>
          <a:noFill/>
          <a:ln w="57150" cmpd="sng">
            <a:solidFill>
              <a:srgbClr val="822433"/>
            </a:solidFill>
            <a:miter lim="800000"/>
            <a:headEnd/>
            <a:tailEnd/>
          </a:ln>
          <a:extLst/>
        </p:spPr>
      </p:pic>
      <p:sp>
        <p:nvSpPr>
          <p:cNvPr id="20484" name="Title 1"/>
          <p:cNvSpPr>
            <a:spLocks noGrp="1"/>
          </p:cNvSpPr>
          <p:nvPr>
            <p:ph type="title"/>
          </p:nvPr>
        </p:nvSpPr>
        <p:spPr>
          <a:xfrm>
            <a:off x="142875" y="141288"/>
            <a:ext cx="7175500" cy="446087"/>
          </a:xfrm>
        </p:spPr>
        <p:txBody>
          <a:bodyPr/>
          <a:lstStyle/>
          <a:p>
            <a:pPr eaLnBrk="1" hangingPunct="1"/>
            <a:r>
              <a:rPr lang="en-US" sz="2300" dirty="0" smtClean="0">
                <a:latin typeface="Verdana" charset="0"/>
                <a:ea typeface="MS PGothic" charset="0"/>
              </a:rPr>
              <a:t>Space applications</a:t>
            </a:r>
            <a:endParaRPr lang="en-US" sz="2300" dirty="0">
              <a:latin typeface="Verdana" charset="0"/>
              <a:ea typeface="MS PGothic" charset="0"/>
            </a:endParaRPr>
          </a:p>
        </p:txBody>
      </p:sp>
      <p:pic>
        <p:nvPicPr>
          <p:cNvPr id="31" name="Picture 16"/>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6150712" y="751060"/>
            <a:ext cx="869615" cy="882344"/>
          </a:xfrm>
          <a:prstGeom prst="ellipse">
            <a:avLst/>
          </a:prstGeom>
          <a:noFill/>
          <a:ln w="57150" cmpd="sng">
            <a:solidFill>
              <a:srgbClr val="00338D"/>
            </a:solidFill>
            <a:miter lim="800000"/>
            <a:headEnd/>
            <a:tailEnd/>
          </a:ln>
          <a:extLst/>
        </p:spPr>
      </p:pic>
      <p:sp>
        <p:nvSpPr>
          <p:cNvPr id="20488" name="Content Placeholder 2"/>
          <p:cNvSpPr txBox="1">
            <a:spLocks/>
          </p:cNvSpPr>
          <p:nvPr/>
        </p:nvSpPr>
        <p:spPr bwMode="auto">
          <a:xfrm>
            <a:off x="4451350" y="1658938"/>
            <a:ext cx="1111250"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algn="ctr" eaLnBrk="1" hangingPunct="1">
              <a:lnSpc>
                <a:spcPct val="119000"/>
              </a:lnSpc>
              <a:spcBef>
                <a:spcPct val="20000"/>
              </a:spcBef>
              <a:buClr>
                <a:schemeClr val="accent1"/>
              </a:buClr>
              <a:buFont typeface="Verdana" charset="0"/>
              <a:buNone/>
            </a:pPr>
            <a:r>
              <a:rPr lang="en-GB" sz="1100" b="1">
                <a:solidFill>
                  <a:srgbClr val="800000"/>
                </a:solidFill>
              </a:rPr>
              <a:t>space science</a:t>
            </a:r>
            <a:endParaRPr lang="en-US" sz="1100" b="1">
              <a:solidFill>
                <a:srgbClr val="800000"/>
              </a:solidFill>
            </a:endParaRPr>
          </a:p>
        </p:txBody>
      </p:sp>
      <p:pic>
        <p:nvPicPr>
          <p:cNvPr id="35" name="Picture 7"/>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7752955" y="3390260"/>
            <a:ext cx="862049" cy="882344"/>
          </a:xfrm>
          <a:prstGeom prst="ellipse">
            <a:avLst/>
          </a:prstGeom>
          <a:noFill/>
          <a:ln w="57150" cmpd="sng">
            <a:solidFill>
              <a:srgbClr val="00549F"/>
            </a:solidFill>
            <a:miter lim="800000"/>
            <a:headEnd/>
            <a:tailEnd/>
          </a:ln>
          <a:extLst/>
        </p:spPr>
      </p:pic>
      <p:sp>
        <p:nvSpPr>
          <p:cNvPr id="20490" name="Content Placeholder 2"/>
          <p:cNvSpPr txBox="1">
            <a:spLocks/>
          </p:cNvSpPr>
          <p:nvPr/>
        </p:nvSpPr>
        <p:spPr bwMode="auto">
          <a:xfrm>
            <a:off x="7383463" y="4298950"/>
            <a:ext cx="1608137" cy="19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algn="ctr" eaLnBrk="1" hangingPunct="1">
              <a:lnSpc>
                <a:spcPct val="119000"/>
              </a:lnSpc>
              <a:spcBef>
                <a:spcPct val="20000"/>
              </a:spcBef>
              <a:buClr>
                <a:schemeClr val="accent1"/>
              </a:buClr>
              <a:buFont typeface="Verdana" charset="0"/>
              <a:buNone/>
            </a:pPr>
            <a:r>
              <a:rPr lang="en-GB" sz="1100" b="1">
                <a:solidFill>
                  <a:srgbClr val="00549F"/>
                </a:solidFill>
              </a:rPr>
              <a:t>telecommunications</a:t>
            </a:r>
            <a:endParaRPr lang="en-US" sz="1100" b="1">
              <a:solidFill>
                <a:srgbClr val="00549F"/>
              </a:solidFill>
            </a:endParaRPr>
          </a:p>
        </p:txBody>
      </p:sp>
      <p:sp>
        <p:nvSpPr>
          <p:cNvPr id="20491" name="Content Placeholder 2"/>
          <p:cNvSpPr txBox="1">
            <a:spLocks/>
          </p:cNvSpPr>
          <p:nvPr/>
        </p:nvSpPr>
        <p:spPr bwMode="auto">
          <a:xfrm>
            <a:off x="5838825" y="1651000"/>
            <a:ext cx="1476375"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algn="ctr" eaLnBrk="1" hangingPunct="1">
              <a:lnSpc>
                <a:spcPct val="119000"/>
              </a:lnSpc>
              <a:spcBef>
                <a:spcPct val="20000"/>
              </a:spcBef>
              <a:buClr>
                <a:schemeClr val="accent1"/>
              </a:buClr>
              <a:buFont typeface="Verdana" charset="0"/>
              <a:buNone/>
            </a:pPr>
            <a:r>
              <a:rPr lang="en-GB" sz="1100" b="1">
                <a:solidFill>
                  <a:srgbClr val="00338D"/>
                </a:solidFill>
              </a:rPr>
              <a:t>human spaceflight</a:t>
            </a:r>
            <a:endParaRPr lang="en-US" sz="1100" b="1">
              <a:solidFill>
                <a:srgbClr val="00338D"/>
              </a:solidFill>
            </a:endParaRPr>
          </a:p>
        </p:txBody>
      </p:sp>
      <p:sp>
        <p:nvSpPr>
          <p:cNvPr id="20492" name="Content Placeholder 2"/>
          <p:cNvSpPr txBox="1">
            <a:spLocks/>
          </p:cNvSpPr>
          <p:nvPr/>
        </p:nvSpPr>
        <p:spPr bwMode="auto">
          <a:xfrm>
            <a:off x="7626350" y="1658938"/>
            <a:ext cx="1111250"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algn="ctr" eaLnBrk="1" hangingPunct="1">
              <a:lnSpc>
                <a:spcPct val="119000"/>
              </a:lnSpc>
              <a:spcBef>
                <a:spcPct val="20000"/>
              </a:spcBef>
              <a:buClr>
                <a:schemeClr val="accent1"/>
              </a:buClr>
              <a:buFont typeface="Verdana" charset="0"/>
              <a:buNone/>
            </a:pPr>
            <a:r>
              <a:rPr lang="en-GB" sz="1100" b="1">
                <a:solidFill>
                  <a:srgbClr val="00338D"/>
                </a:solidFill>
              </a:rPr>
              <a:t>exploration</a:t>
            </a:r>
            <a:endParaRPr lang="en-US" sz="1100" b="1">
              <a:solidFill>
                <a:srgbClr val="00338D"/>
              </a:solidFill>
            </a:endParaRPr>
          </a:p>
        </p:txBody>
      </p:sp>
      <p:pic>
        <p:nvPicPr>
          <p:cNvPr id="32" name="Picture 14"/>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6157639" y="2078650"/>
            <a:ext cx="864642" cy="882344"/>
          </a:xfrm>
          <a:prstGeom prst="ellipse">
            <a:avLst/>
          </a:prstGeom>
          <a:noFill/>
          <a:ln w="57150" cmpd="sng">
            <a:solidFill>
              <a:srgbClr val="284E36"/>
            </a:solidFill>
            <a:miter lim="800000"/>
            <a:headEnd/>
            <a:tailEnd/>
          </a:ln>
          <a:extLst/>
        </p:spPr>
      </p:pic>
      <p:sp>
        <p:nvSpPr>
          <p:cNvPr id="20494" name="Content Placeholder 2"/>
          <p:cNvSpPr txBox="1">
            <a:spLocks/>
          </p:cNvSpPr>
          <p:nvPr/>
        </p:nvSpPr>
        <p:spPr bwMode="auto">
          <a:xfrm>
            <a:off x="5862777" y="2986530"/>
            <a:ext cx="1458913"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algn="ctr" eaLnBrk="1" hangingPunct="1">
              <a:lnSpc>
                <a:spcPct val="119000"/>
              </a:lnSpc>
              <a:spcBef>
                <a:spcPct val="20000"/>
              </a:spcBef>
              <a:buClr>
                <a:schemeClr val="accent1"/>
              </a:buClr>
              <a:buFont typeface="Verdana" charset="0"/>
              <a:buNone/>
            </a:pPr>
            <a:r>
              <a:rPr lang="en-GB" sz="1100" b="1">
                <a:solidFill>
                  <a:srgbClr val="284E36"/>
                </a:solidFill>
              </a:rPr>
              <a:t>earth observation</a:t>
            </a:r>
            <a:endParaRPr lang="en-US" sz="1100" b="1">
              <a:solidFill>
                <a:srgbClr val="284E36"/>
              </a:solidFill>
            </a:endParaRPr>
          </a:p>
        </p:txBody>
      </p:sp>
      <p:pic>
        <p:nvPicPr>
          <p:cNvPr id="29" name="Picture 15"/>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7750793" y="2077928"/>
            <a:ext cx="866373" cy="882344"/>
          </a:xfrm>
          <a:prstGeom prst="ellipse">
            <a:avLst/>
          </a:prstGeom>
          <a:noFill/>
          <a:ln w="57150" cmpd="sng">
            <a:solidFill>
              <a:srgbClr val="00269F"/>
            </a:solidFill>
            <a:miter lim="800000"/>
            <a:headEnd/>
            <a:tailEnd/>
          </a:ln>
          <a:extLst/>
        </p:spPr>
      </p:pic>
      <p:sp>
        <p:nvSpPr>
          <p:cNvPr id="20498" name="Content Placeholder 2"/>
          <p:cNvSpPr txBox="1">
            <a:spLocks/>
          </p:cNvSpPr>
          <p:nvPr/>
        </p:nvSpPr>
        <p:spPr bwMode="auto">
          <a:xfrm>
            <a:off x="7626350" y="2987675"/>
            <a:ext cx="1111250"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algn="ctr" eaLnBrk="1" hangingPunct="1">
              <a:lnSpc>
                <a:spcPct val="119000"/>
              </a:lnSpc>
              <a:spcBef>
                <a:spcPct val="20000"/>
              </a:spcBef>
              <a:buClr>
                <a:schemeClr val="accent1"/>
              </a:buClr>
              <a:buFont typeface="Verdana" charset="0"/>
              <a:buNone/>
            </a:pPr>
            <a:r>
              <a:rPr lang="en-GB" sz="1100" b="1">
                <a:solidFill>
                  <a:srgbClr val="00269F"/>
                </a:solidFill>
              </a:rPr>
              <a:t>navigation</a:t>
            </a:r>
            <a:endParaRPr lang="en-US" sz="1100" b="1">
              <a:solidFill>
                <a:srgbClr val="00269F"/>
              </a:solidFill>
            </a:endParaRPr>
          </a:p>
        </p:txBody>
      </p:sp>
      <p:pic>
        <p:nvPicPr>
          <p:cNvPr id="26" name="Picture 12"/>
          <p:cNvPicPr>
            <a:picLocks noChangeAspect="1" noChangeArrowheads="1"/>
          </p:cNvPicPr>
          <p:nvPr/>
        </p:nvPicPr>
        <p:blipFill>
          <a:blip r:embed="rId9" cstate="screen">
            <a:extLst>
              <a:ext uri="{28A0092B-C50C-407E-A947-70E740481C1C}">
                <a14:useLocalDpi xmlns:a14="http://schemas.microsoft.com/office/drawing/2010/main"/>
              </a:ext>
            </a:extLst>
          </a:blip>
          <a:stretch>
            <a:fillRect/>
          </a:stretch>
        </p:blipFill>
        <p:spPr bwMode="auto">
          <a:xfrm>
            <a:off x="1153800" y="2893060"/>
            <a:ext cx="852651" cy="864000"/>
          </a:xfrm>
          <a:prstGeom prst="ellipse">
            <a:avLst/>
          </a:prstGeom>
          <a:noFill/>
          <a:ln w="57150" cmpd="sng">
            <a:solidFill>
              <a:srgbClr val="FF0080"/>
            </a:solidFill>
            <a:miter lim="800000"/>
            <a:headEnd/>
            <a:tailEnd/>
          </a:ln>
          <a:extLst/>
        </p:spPr>
      </p:pic>
      <p:pic>
        <p:nvPicPr>
          <p:cNvPr id="27" name="Picture 1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756549" y="1550479"/>
            <a:ext cx="890691" cy="882344"/>
          </a:xfrm>
          <a:prstGeom prst="ellipse">
            <a:avLst/>
          </a:prstGeom>
          <a:noFill/>
          <a:ln w="57150" cmpd="sng">
            <a:solidFill>
              <a:srgbClr val="822433"/>
            </a:solidFill>
            <a:miter lim="800000"/>
            <a:headEnd/>
            <a:tailEnd/>
          </a:ln>
          <a:extLst/>
        </p:spPr>
      </p:pic>
      <p:sp>
        <p:nvSpPr>
          <p:cNvPr id="30" name="Content Placeholder 2"/>
          <p:cNvSpPr txBox="1">
            <a:spLocks/>
          </p:cNvSpPr>
          <p:nvPr/>
        </p:nvSpPr>
        <p:spPr bwMode="auto">
          <a:xfrm>
            <a:off x="644265" y="2470086"/>
            <a:ext cx="1111250"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algn="ctr" eaLnBrk="1" hangingPunct="1">
              <a:lnSpc>
                <a:spcPct val="119000"/>
              </a:lnSpc>
              <a:spcBef>
                <a:spcPct val="20000"/>
              </a:spcBef>
              <a:buClr>
                <a:schemeClr val="accent1"/>
              </a:buClr>
              <a:buFont typeface="Verdana" charset="0"/>
              <a:buNone/>
            </a:pPr>
            <a:r>
              <a:rPr lang="en-GB" sz="1100" b="1" dirty="0" smtClean="0">
                <a:solidFill>
                  <a:srgbClr val="800000"/>
                </a:solidFill>
              </a:rPr>
              <a:t>Solar system</a:t>
            </a:r>
            <a:endParaRPr lang="en-US" sz="1100" b="1" dirty="0">
              <a:solidFill>
                <a:srgbClr val="800000"/>
              </a:solidFill>
            </a:endParaRPr>
          </a:p>
        </p:txBody>
      </p:sp>
      <p:sp>
        <p:nvSpPr>
          <p:cNvPr id="40" name="Content Placeholder 2"/>
          <p:cNvSpPr txBox="1">
            <a:spLocks/>
          </p:cNvSpPr>
          <p:nvPr/>
        </p:nvSpPr>
        <p:spPr bwMode="auto">
          <a:xfrm>
            <a:off x="960010" y="3794374"/>
            <a:ext cx="1111250" cy="39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algn="ctr" eaLnBrk="1" hangingPunct="1">
              <a:lnSpc>
                <a:spcPct val="119000"/>
              </a:lnSpc>
              <a:spcBef>
                <a:spcPct val="20000"/>
              </a:spcBef>
              <a:buClr>
                <a:schemeClr val="accent1"/>
              </a:buClr>
              <a:buFont typeface="Verdana" charset="0"/>
              <a:buNone/>
            </a:pPr>
            <a:r>
              <a:rPr lang="en-GB" sz="1100" b="1" dirty="0" smtClean="0">
                <a:solidFill>
                  <a:srgbClr val="FF0080"/>
                </a:solidFill>
              </a:rPr>
              <a:t>Fundamental physics</a:t>
            </a:r>
            <a:endParaRPr lang="en-US" sz="1100" b="1" dirty="0">
              <a:solidFill>
                <a:srgbClr val="FF0080"/>
              </a:solidFill>
            </a:endParaRPr>
          </a:p>
        </p:txBody>
      </p:sp>
      <p:pic>
        <p:nvPicPr>
          <p:cNvPr id="41" name="Picture 14"/>
          <p:cNvPicPr>
            <a:picLocks noChangeAspect="1" noChangeArrowheads="1"/>
          </p:cNvPicPr>
          <p:nvPr/>
        </p:nvPicPr>
        <p:blipFill>
          <a:blip r:embed="rId10" cstate="screen">
            <a:extLst>
              <a:ext uri="{28A0092B-C50C-407E-A947-70E740481C1C}">
                <a14:useLocalDpi xmlns:a14="http://schemas.microsoft.com/office/drawing/2010/main"/>
              </a:ext>
            </a:extLst>
          </a:blip>
          <a:stretch>
            <a:fillRect/>
          </a:stretch>
        </p:blipFill>
        <p:spPr bwMode="auto">
          <a:xfrm>
            <a:off x="1977018" y="2898649"/>
            <a:ext cx="864642" cy="864642"/>
          </a:xfrm>
          <a:prstGeom prst="ellipse">
            <a:avLst/>
          </a:prstGeom>
          <a:noFill/>
          <a:ln w="57150" cmpd="sng">
            <a:solidFill>
              <a:srgbClr val="FF6600"/>
            </a:solidFill>
            <a:miter lim="800000"/>
            <a:headEnd/>
            <a:tailEnd/>
          </a:ln>
          <a:extLst/>
        </p:spPr>
      </p:pic>
      <p:sp>
        <p:nvSpPr>
          <p:cNvPr id="42" name="Content Placeholder 2"/>
          <p:cNvSpPr txBox="1">
            <a:spLocks/>
          </p:cNvSpPr>
          <p:nvPr/>
        </p:nvSpPr>
        <p:spPr bwMode="auto">
          <a:xfrm>
            <a:off x="1756874" y="3797674"/>
            <a:ext cx="1458913"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algn="ctr" eaLnBrk="1" hangingPunct="1">
              <a:lnSpc>
                <a:spcPct val="119000"/>
              </a:lnSpc>
              <a:spcBef>
                <a:spcPct val="20000"/>
              </a:spcBef>
              <a:buClr>
                <a:schemeClr val="accent1"/>
              </a:buClr>
              <a:buFont typeface="Verdana" charset="0"/>
              <a:buNone/>
            </a:pPr>
            <a:r>
              <a:rPr lang="en-GB" sz="1100" b="1" dirty="0">
                <a:solidFill>
                  <a:srgbClr val="FF6600"/>
                </a:solidFill>
              </a:rPr>
              <a:t>A</a:t>
            </a:r>
            <a:r>
              <a:rPr lang="en-GB" sz="1100" b="1" dirty="0" smtClean="0">
                <a:solidFill>
                  <a:srgbClr val="FF6600"/>
                </a:solidFill>
              </a:rPr>
              <a:t>stronomy</a:t>
            </a:r>
            <a:endParaRPr lang="en-US" sz="1100" b="1" dirty="0">
              <a:solidFill>
                <a:srgbClr val="FF6600"/>
              </a:solidFill>
            </a:endParaRPr>
          </a:p>
        </p:txBody>
      </p:sp>
      <p:pic>
        <p:nvPicPr>
          <p:cNvPr id="43" name="Picture 15"/>
          <p:cNvPicPr>
            <a:picLocks noChangeAspect="1" noChangeArrowheads="1"/>
          </p:cNvPicPr>
          <p:nvPr/>
        </p:nvPicPr>
        <p:blipFill>
          <a:blip r:embed="rId11" cstate="screen">
            <a:extLst>
              <a:ext uri="{28A0092B-C50C-407E-A947-70E740481C1C}">
                <a14:useLocalDpi xmlns:a14="http://schemas.microsoft.com/office/drawing/2010/main"/>
              </a:ext>
            </a:extLst>
          </a:blip>
          <a:stretch>
            <a:fillRect/>
          </a:stretch>
        </p:blipFill>
        <p:spPr bwMode="auto">
          <a:xfrm>
            <a:off x="2354482" y="1586311"/>
            <a:ext cx="866373" cy="839298"/>
          </a:xfrm>
          <a:prstGeom prst="ellipse">
            <a:avLst/>
          </a:prstGeom>
          <a:noFill/>
          <a:ln w="57150" cmpd="sng">
            <a:solidFill>
              <a:srgbClr val="D0103A"/>
            </a:solidFill>
            <a:miter lim="800000"/>
            <a:headEnd/>
            <a:tailEnd/>
          </a:ln>
          <a:extLst/>
        </p:spPr>
      </p:pic>
      <p:sp>
        <p:nvSpPr>
          <p:cNvPr id="44" name="Content Placeholder 2"/>
          <p:cNvSpPr txBox="1">
            <a:spLocks/>
          </p:cNvSpPr>
          <p:nvPr/>
        </p:nvSpPr>
        <p:spPr bwMode="auto">
          <a:xfrm>
            <a:off x="2230039" y="2474535"/>
            <a:ext cx="1111250"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Verdana" charset="0"/>
                <a:ea typeface="MS PGothic" charset="0"/>
                <a:cs typeface="MS PGothic" charset="0"/>
              </a:defRPr>
            </a:lvl1pPr>
            <a:lvl2pPr marL="742950" indent="-285750" eaLnBrk="0" hangingPunct="0">
              <a:defRPr sz="2400">
                <a:solidFill>
                  <a:schemeClr val="tx1"/>
                </a:solidFill>
                <a:latin typeface="Verdana" charset="0"/>
                <a:ea typeface="MS PGothic" charset="0"/>
                <a:cs typeface="MS PGothic" charset="0"/>
              </a:defRPr>
            </a:lvl2pPr>
            <a:lvl3pPr marL="1143000" indent="-228600" eaLnBrk="0" hangingPunct="0">
              <a:defRPr sz="2400">
                <a:solidFill>
                  <a:schemeClr val="tx1"/>
                </a:solidFill>
                <a:latin typeface="Verdana" charset="0"/>
                <a:ea typeface="MS PGothic" charset="0"/>
                <a:cs typeface="MS PGothic" charset="0"/>
              </a:defRPr>
            </a:lvl3pPr>
            <a:lvl4pPr marL="1600200" indent="-228600" eaLnBrk="0" hangingPunct="0">
              <a:defRPr sz="2400">
                <a:solidFill>
                  <a:schemeClr val="tx1"/>
                </a:solidFill>
                <a:latin typeface="Verdana" charset="0"/>
                <a:ea typeface="MS PGothic" charset="0"/>
                <a:cs typeface="MS PGothic" charset="0"/>
              </a:defRPr>
            </a:lvl4pPr>
            <a:lvl5pPr marL="2057400" indent="-228600" eaLnBrk="0" hangingPunct="0">
              <a:defRPr sz="2400">
                <a:solidFill>
                  <a:schemeClr val="tx1"/>
                </a:solidFill>
                <a:latin typeface="Verdana"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Verdana"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Verdana"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Verdana"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Verdana" charset="0"/>
                <a:ea typeface="MS PGothic" charset="0"/>
                <a:cs typeface="MS PGothic" charset="0"/>
              </a:defRPr>
            </a:lvl9pPr>
          </a:lstStyle>
          <a:p>
            <a:pPr algn="ctr" eaLnBrk="1" hangingPunct="1">
              <a:lnSpc>
                <a:spcPct val="119000"/>
              </a:lnSpc>
              <a:spcBef>
                <a:spcPct val="20000"/>
              </a:spcBef>
              <a:buClr>
                <a:schemeClr val="accent1"/>
              </a:buClr>
              <a:buFont typeface="Verdana" charset="0"/>
              <a:buNone/>
            </a:pPr>
            <a:r>
              <a:rPr lang="en-GB" sz="1100" b="1" dirty="0" smtClean="0">
                <a:solidFill>
                  <a:srgbClr val="D0103A"/>
                </a:solidFill>
              </a:rPr>
              <a:t>Solar science</a:t>
            </a:r>
            <a:endParaRPr lang="en-US" sz="1100" b="1" dirty="0">
              <a:solidFill>
                <a:srgbClr val="D0103A"/>
              </a:solidFill>
            </a:endParaRPr>
          </a:p>
        </p:txBody>
      </p:sp>
    </p:spTree>
    <p:extLst>
      <p:ext uri="{BB962C8B-B14F-4D97-AF65-F5344CB8AC3E}">
        <p14:creationId xmlns:p14="http://schemas.microsoft.com/office/powerpoint/2010/main" val="56622640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51435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descr="ESA_s_fleet_in_the_Solar_System_poster_2015.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29588" y="-80042"/>
            <a:ext cx="7484825" cy="5303585"/>
          </a:xfrm>
          <a:prstGeom prst="rect">
            <a:avLst/>
          </a:prstGeom>
        </p:spPr>
      </p:pic>
    </p:spTree>
    <p:extLst>
      <p:ext uri="{BB962C8B-B14F-4D97-AF65-F5344CB8AC3E}">
        <p14:creationId xmlns:p14="http://schemas.microsoft.com/office/powerpoint/2010/main" val="395431707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51435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descr="ESA_s_fleet_across_the_spectrum_poster_2015.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83727" y="-82800"/>
            <a:ext cx="8014647" cy="5652000"/>
          </a:xfrm>
          <a:prstGeom prst="rect">
            <a:avLst/>
          </a:prstGeom>
        </p:spPr>
      </p:pic>
    </p:spTree>
    <p:extLst>
      <p:ext uri="{BB962C8B-B14F-4D97-AF65-F5344CB8AC3E}">
        <p14:creationId xmlns:p14="http://schemas.microsoft.com/office/powerpoint/2010/main" val="89904775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ESA Mac Presentation 16-9">
  <a:themeElements>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fontScheme name="Esa presentatio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sa presentatio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Esa presentatio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Esa presentatio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ESA Presentation 16-9.potx" id="{625F8AEC-1CDE-415D-B0E3-F5C995E29248}" vid="{7620660D-6BA5-4224-AA6E-849C46B07D63}"/>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995F947CC68284A92DD76895F95485E" ma:contentTypeVersion="" ma:contentTypeDescription="Create a new document." ma:contentTypeScope="" ma:versionID="d2f7bac1cc6cefe942785cfbb8bae163">
  <xsd:schema xmlns:xsd="http://www.w3.org/2001/XMLSchema" xmlns:xs="http://www.w3.org/2001/XMLSchema" xmlns:p="http://schemas.microsoft.com/office/2006/metadata/properties" xmlns:ns2="f2760952-b3bb-408f-ace6-eb1e07642b86" targetNamespace="http://schemas.microsoft.com/office/2006/metadata/properties" ma:root="true" ma:fieldsID="70e6d848e258403642b2016fccd44a87" ns2:_="">
    <xsd:import namespace="f2760952-b3bb-408f-ace6-eb1e07642b86"/>
    <xsd:element name="properties">
      <xsd:complexType>
        <xsd:sequence>
          <xsd:element name="documentManagement">
            <xsd:complexType>
              <xsd:all>
                <xsd:element ref="ns2:SharedWithUsers" minOccurs="0"/>
                <xsd:element ref="ns2: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760952-b3bb-408f-ace6-eb1e07642b86"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9" nillable="true" ma:displayName="Sharing Hint Hash" ma:description=""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E22279E-2C4C-4C93-8498-455A58D1433E}">
  <ds:schemaRefs>
    <ds:schemaRef ds:uri="http://schemas.microsoft.com/office/2006/metadata/properties"/>
    <ds:schemaRef ds:uri="http://schemas.microsoft.com/office/2006/documentManagement/types"/>
    <ds:schemaRef ds:uri="f2760952-b3bb-408f-ace6-eb1e07642b86"/>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www.w3.org/XML/1998/namespace"/>
  </ds:schemaRefs>
</ds:datastoreItem>
</file>

<file path=customXml/itemProps2.xml><?xml version="1.0" encoding="utf-8"?>
<ds:datastoreItem xmlns:ds="http://schemas.openxmlformats.org/officeDocument/2006/customXml" ds:itemID="{548D79E0-F545-4A75-B39D-7B8AF1D9BA85}">
  <ds:schemaRefs>
    <ds:schemaRef ds:uri="http://schemas.microsoft.com/sharepoint/v3/contenttype/forms"/>
  </ds:schemaRefs>
</ds:datastoreItem>
</file>

<file path=customXml/itemProps3.xml><?xml version="1.0" encoding="utf-8"?>
<ds:datastoreItem xmlns:ds="http://schemas.openxmlformats.org/officeDocument/2006/customXml" ds:itemID="{2D587E21-31CA-408E-A5B1-4B7F0D8D9C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2760952-b3bb-408f-ace6-eb1e07642b8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ESA Mac Presentation 16-9.potx</Template>
  <TotalTime>10258</TotalTime>
  <Words>2844</Words>
  <Application>Microsoft Macintosh PowerPoint</Application>
  <PresentationFormat>On-screen Show (16:9)</PresentationFormat>
  <Paragraphs>261</Paragraphs>
  <Slides>53</Slides>
  <Notes>19</Notes>
  <HiddenSlides>0</HiddenSlides>
  <MMClips>1</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ESA Mac Presentation 16-9</vt:lpstr>
      <vt:lpstr>PowerPoint Presentation</vt:lpstr>
      <vt:lpstr>Space instrumentation overview</vt:lpstr>
      <vt:lpstr>PowerPoint Presentation</vt:lpstr>
      <vt:lpstr>Why do we go to space?</vt:lpstr>
      <vt:lpstr>PowerPoint Presentation</vt:lpstr>
      <vt:lpstr>PowerPoint Presentation</vt:lpstr>
      <vt:lpstr>Space applications</vt:lpstr>
      <vt:lpstr>PowerPoint Presentation</vt:lpstr>
      <vt:lpstr>PowerPoint Presentation</vt:lpstr>
      <vt:lpstr>Today’s Science missions (1)</vt:lpstr>
      <vt:lpstr>Today’s Science missions (2)</vt:lpstr>
      <vt:lpstr>Upcoming missions (1)</vt:lpstr>
      <vt:lpstr>Upcoming missions (2)</vt:lpstr>
      <vt:lpstr>LISA</vt:lpstr>
      <vt:lpstr>PowerPoint Presentation</vt:lpstr>
      <vt:lpstr>And of course Rosetta!</vt:lpstr>
      <vt:lpstr>And of course Rosetta!</vt:lpstr>
      <vt:lpstr>PowerPoint Presentation</vt:lpstr>
      <vt:lpstr>PowerPoint Presentation</vt:lpstr>
      <vt:lpstr>PowerPoint Presentation</vt:lpstr>
      <vt:lpstr>PowerPoint Presentation</vt:lpstr>
      <vt:lpstr>PowerPoint Presentation</vt:lpstr>
      <vt:lpstr>PowerPoint Presentation</vt:lpstr>
      <vt:lpstr>Space mission architecture</vt:lpstr>
      <vt:lpstr>Space segment assemblies</vt:lpstr>
      <vt:lpstr>Mission lifetime cycle</vt:lpstr>
      <vt:lpstr>Space mission organisation</vt:lpstr>
      <vt:lpstr>Design to..</vt:lpstr>
      <vt:lpstr>Design constraints</vt:lpstr>
      <vt:lpstr>Testing and performance verification</vt:lpstr>
      <vt:lpstr>PowerPoint Presentation</vt:lpstr>
      <vt:lpstr>Gaia mission</vt:lpstr>
      <vt:lpstr>Gaia science objectives</vt:lpstr>
      <vt:lpstr>What it means..</vt:lpstr>
      <vt:lpstr>Parallax measurement principle</vt:lpstr>
      <vt:lpstr>Global absolute astrometry</vt:lpstr>
      <vt:lpstr>Gaia science performance</vt:lpstr>
      <vt:lpstr>Gaia spacecraft</vt:lpstr>
      <vt:lpstr>Gaia payload</vt:lpstr>
      <vt:lpstr>Gaia instruments</vt:lpstr>
      <vt:lpstr>PowerPoint Presentation</vt:lpstr>
      <vt:lpstr>Astrometric field</vt:lpstr>
      <vt:lpstr>Blue and red photometers</vt:lpstr>
      <vt:lpstr>Radial Velocity Spectrometer (RVS) instrument</vt:lpstr>
      <vt:lpstr>Basic angle monitor interferometer</vt:lpstr>
      <vt:lpstr>Thermal Balance and Thermal Vacuum testing </vt:lpstr>
      <vt:lpstr>Vibration testing</vt:lpstr>
      <vt:lpstr>Electromagnetic compatibility </vt:lpstr>
      <vt:lpstr>Acoustic testing</vt:lpstr>
      <vt:lpstr>Leak testing</vt:lpstr>
      <vt:lpstr>Sunshield deployment testing</vt:lpstr>
      <vt:lpstr>First results</vt:lpstr>
      <vt:lpstr>PowerPoint Presentation</vt:lpstr>
    </vt:vector>
  </TitlesOfParts>
  <Manager/>
  <Company>ESA</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Space instrumentation overview</dc:title>
  <dc:subject/>
  <dc:creator>Thibaut Prod'homme</dc:creator>
  <cp:keywords/>
  <dc:description/>
  <cp:lastModifiedBy>Markus Kuster</cp:lastModifiedBy>
  <cp:revision>593</cp:revision>
  <cp:lastPrinted>2008-08-26T16:26:23Z</cp:lastPrinted>
  <dcterms:created xsi:type="dcterms:W3CDTF">2009-03-03T09:28:14Z</dcterms:created>
  <dcterms:modified xsi:type="dcterms:W3CDTF">2017-07-05T11:22:41Z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Title">
    <vt:lpwstr>TITLE OF PRESENTATION</vt:lpwstr>
  </property>
  <property fmtid="{D5CDD505-2E9C-101B-9397-08002B2CF9AE}" pid="3" name="PSubtitle">
    <vt:lpwstr>TITLE OF PRESENTATION</vt:lpwstr>
  </property>
  <property fmtid="{D5CDD505-2E9C-101B-9397-08002B2CF9AE}" pid="4" name="PAuthor">
    <vt:lpwstr> </vt:lpwstr>
  </property>
  <property fmtid="{D5CDD505-2E9C-101B-9397-08002B2CF9AE}" pid="5" name="PPlace">
    <vt:lpwstr/>
  </property>
  <property fmtid="{D5CDD505-2E9C-101B-9397-08002B2CF9AE}" pid="6" name="PDate">
    <vt:lpwstr>DD/MM/YYYY</vt:lpwstr>
  </property>
  <property fmtid="{D5CDD505-2E9C-101B-9397-08002B2CF9AE}" pid="7" name="PProgramme">
    <vt:lpwstr/>
  </property>
  <property fmtid="{D5CDD505-2E9C-101B-9397-08002B2CF9AE}" pid="8" name="PEmail">
    <vt:lpwstr/>
  </property>
  <property fmtid="{D5CDD505-2E9C-101B-9397-08002B2CF9AE}" pid="9" name="PClassification">
    <vt:lpwstr>ESA UNCLASSIFIED – For Official Use</vt:lpwstr>
  </property>
  <property fmtid="{D5CDD505-2E9C-101B-9397-08002B2CF9AE}" pid="10" name="POptionButton1">
    <vt:bool>true</vt:bool>
  </property>
  <property fmtid="{D5CDD505-2E9C-101B-9397-08002B2CF9AE}" pid="11" name="POptionButton2">
    <vt:bool>false</vt:bool>
  </property>
  <property fmtid="{D5CDD505-2E9C-101B-9397-08002B2CF9AE}" pid="12" name="ESAVersion">
    <vt:lpwstr>4GV1.0</vt:lpwstr>
  </property>
  <property fmtid="{D5CDD505-2E9C-101B-9397-08002B2CF9AE}" pid="13" name="ShowESADialog1">
    <vt:bool>true</vt:bool>
  </property>
  <property fmtid="{D5CDD505-2E9C-101B-9397-08002B2CF9AE}" pid="14" name="ContentTypeId">
    <vt:lpwstr>0x0101008995F947CC68284A92DD76895F95485E</vt:lpwstr>
  </property>
  <property fmtid="{D5CDD505-2E9C-101B-9397-08002B2CF9AE}" pid="15" name="Document Type">
    <vt:lpwstr>HO - Handout / Presentation</vt:lpwstr>
  </property>
  <property fmtid="{D5CDD505-2E9C-101B-9397-08002B2CF9AE}" pid="16" name="Reference">
    <vt:lpwstr/>
  </property>
  <property fmtid="{D5CDD505-2E9C-101B-9397-08002B2CF9AE}" pid="17" name="Classification">
    <vt:lpwstr>ESA UNCLASSIFIED - For Official Use</vt:lpwstr>
  </property>
  <property fmtid="{D5CDD505-2E9C-101B-9397-08002B2CF9AE}" pid="18" name="Classification Caveat">
    <vt:lpwstr/>
  </property>
  <property fmtid="{D5CDD505-2E9C-101B-9397-08002B2CF9AE}" pid="19" name="Status">
    <vt:lpwstr/>
  </property>
  <property fmtid="{D5CDD505-2E9C-101B-9397-08002B2CF9AE}" pid="20" name="bmsSiteName">
    <vt:lpwstr/>
  </property>
  <property fmtid="{D5CDD505-2E9C-101B-9397-08002B2CF9AE}" pid="21" name="Originating Organisation">
    <vt:lpwstr/>
  </property>
  <property fmtid="{D5CDD505-2E9C-101B-9397-08002B2CF9AE}" pid="22" name="Distribution">
    <vt:lpwstr/>
  </property>
  <property fmtid="{D5CDD505-2E9C-101B-9397-08002B2CF9AE}" pid="23" name="bmsSitename2">
    <vt:lpwstr/>
  </property>
  <property fmtid="{D5CDD505-2E9C-101B-9397-08002B2CF9AE}" pid="24" name="bmsAddress">
    <vt:lpwstr/>
  </property>
  <property fmtid="{D5CDD505-2E9C-101B-9397-08002B2CF9AE}" pid="25" name="bmsPlace">
    <vt:lpwstr/>
  </property>
  <property fmtid="{D5CDD505-2E9C-101B-9397-08002B2CF9AE}" pid="26" name="bmsPhoneFax">
    <vt:lpwstr/>
  </property>
  <property fmtid="{D5CDD505-2E9C-101B-9397-08002B2CF9AE}" pid="27" name="Issue">
    <vt:i4>0</vt:i4>
  </property>
  <property fmtid="{D5CDD505-2E9C-101B-9397-08002B2CF9AE}" pid="28" name="Revision">
    <vt:i4>0</vt:i4>
  </property>
</Properties>
</file>