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34" r:id="rId2"/>
    <p:sldId id="420" r:id="rId3"/>
    <p:sldId id="419" r:id="rId4"/>
    <p:sldId id="413" r:id="rId5"/>
    <p:sldId id="416" r:id="rId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EDE"/>
    <a:srgbClr val="003399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 showGuides="1"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83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028FF4-50AC-4295-BD83-1671CB230C5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8D24EDC5-E399-4F63-B4AE-AE8263DD52E4}">
      <dgm:prSet phldrT="[Text]" custT="1"/>
      <dgm:spPr/>
      <dgm:t>
        <a:bodyPr/>
        <a:lstStyle/>
        <a:p>
          <a:r>
            <a:rPr lang="en-GB" sz="2400" dirty="0" smtClean="0"/>
            <a:t>JT-60SA</a:t>
          </a:r>
          <a:endParaRPr lang="en-GB" sz="2400" dirty="0"/>
        </a:p>
      </dgm:t>
    </dgm:pt>
    <dgm:pt modelId="{99F4DDA6-6A68-431D-A744-AD08EB749440}" type="parTrans" cxnId="{30703F9F-E1E0-4487-8D37-924053BB36D6}">
      <dgm:prSet/>
      <dgm:spPr/>
      <dgm:t>
        <a:bodyPr/>
        <a:lstStyle/>
        <a:p>
          <a:endParaRPr lang="en-GB"/>
        </a:p>
      </dgm:t>
    </dgm:pt>
    <dgm:pt modelId="{5868AD26-0B38-4EBF-99CF-A2AAB69E0B23}" type="sibTrans" cxnId="{30703F9F-E1E0-4487-8D37-924053BB36D6}">
      <dgm:prSet/>
      <dgm:spPr/>
      <dgm:t>
        <a:bodyPr/>
        <a:lstStyle/>
        <a:p>
          <a:endParaRPr lang="en-GB"/>
        </a:p>
      </dgm:t>
    </dgm:pt>
    <dgm:pt modelId="{DEB8E002-A7F1-49E9-932B-05E34BAA41FA}">
      <dgm:prSet phldrT="[Text]" custT="1"/>
      <dgm:spPr/>
      <dgm:t>
        <a:bodyPr/>
        <a:lstStyle/>
        <a:p>
          <a:r>
            <a:rPr lang="en-GB" sz="2400" dirty="0" smtClean="0"/>
            <a:t>ITER</a:t>
          </a:r>
          <a:endParaRPr lang="en-GB" sz="2400" dirty="0"/>
        </a:p>
      </dgm:t>
    </dgm:pt>
    <dgm:pt modelId="{7D55CCD0-570C-43D4-97EC-9C6964B583F8}" type="parTrans" cxnId="{4FD6FFCE-AE3B-4114-ACF8-847AD56CD7C5}">
      <dgm:prSet/>
      <dgm:spPr/>
      <dgm:t>
        <a:bodyPr/>
        <a:lstStyle/>
        <a:p>
          <a:endParaRPr lang="en-GB"/>
        </a:p>
      </dgm:t>
    </dgm:pt>
    <dgm:pt modelId="{F600E5C3-31A0-4E2B-A6DE-D12BDABE2FF2}" type="sibTrans" cxnId="{4FD6FFCE-AE3B-4114-ACF8-847AD56CD7C5}">
      <dgm:prSet/>
      <dgm:spPr/>
      <dgm:t>
        <a:bodyPr/>
        <a:lstStyle/>
        <a:p>
          <a:endParaRPr lang="en-GB"/>
        </a:p>
      </dgm:t>
    </dgm:pt>
    <dgm:pt modelId="{86D5CA79-A107-48B4-9C2E-E3491440BB4E}">
      <dgm:prSet phldrT="[Text]"/>
      <dgm:spPr/>
      <dgm:t>
        <a:bodyPr/>
        <a:lstStyle/>
        <a:p>
          <a:r>
            <a:rPr lang="en-GB" dirty="0" smtClean="0"/>
            <a:t>DEMO</a:t>
          </a:r>
          <a:endParaRPr lang="en-GB" dirty="0"/>
        </a:p>
      </dgm:t>
    </dgm:pt>
    <dgm:pt modelId="{58078586-410A-4176-9B0F-327696F18FA2}" type="parTrans" cxnId="{3DB0BC4C-C20B-44DF-89E4-FFA18C8DA6AA}">
      <dgm:prSet/>
      <dgm:spPr/>
      <dgm:t>
        <a:bodyPr/>
        <a:lstStyle/>
        <a:p>
          <a:endParaRPr lang="en-GB"/>
        </a:p>
      </dgm:t>
    </dgm:pt>
    <dgm:pt modelId="{70BBEC7D-AB01-46C4-A35A-B0D4C8ECAA51}" type="sibTrans" cxnId="{3DB0BC4C-C20B-44DF-89E4-FFA18C8DA6AA}">
      <dgm:prSet/>
      <dgm:spPr/>
      <dgm:t>
        <a:bodyPr/>
        <a:lstStyle/>
        <a:p>
          <a:endParaRPr lang="en-GB"/>
        </a:p>
      </dgm:t>
    </dgm:pt>
    <dgm:pt modelId="{463436E9-3748-4405-9CAF-5124A2186E07}" type="pres">
      <dgm:prSet presAssocID="{04028FF4-50AC-4295-BD83-1671CB230C51}" presName="arrowDiagram" presStyleCnt="0">
        <dgm:presLayoutVars>
          <dgm:chMax val="5"/>
          <dgm:dir/>
          <dgm:resizeHandles val="exact"/>
        </dgm:presLayoutVars>
      </dgm:prSet>
      <dgm:spPr/>
    </dgm:pt>
    <dgm:pt modelId="{18ECCF2A-883D-4A87-AA62-CC4A8147EA3D}" type="pres">
      <dgm:prSet presAssocID="{04028FF4-50AC-4295-BD83-1671CB230C51}" presName="arrow" presStyleLbl="bgShp" presStyleIdx="0" presStyleCnt="1" custScaleY="106667" custLinFactNeighborY="4668"/>
      <dgm:spPr/>
    </dgm:pt>
    <dgm:pt modelId="{2249D1FD-0018-49D8-AE16-B32F9C8AC519}" type="pres">
      <dgm:prSet presAssocID="{04028FF4-50AC-4295-BD83-1671CB230C51}" presName="arrowDiagram3" presStyleCnt="0"/>
      <dgm:spPr/>
    </dgm:pt>
    <dgm:pt modelId="{7C9B2C1A-5BC7-4D24-A8D6-7BF0DB2DDECB}" type="pres">
      <dgm:prSet presAssocID="{8D24EDC5-E399-4F63-B4AE-AE8263DD52E4}" presName="bullet3a" presStyleLbl="node1" presStyleIdx="0" presStyleCnt="3"/>
      <dgm:spPr/>
    </dgm:pt>
    <dgm:pt modelId="{53886F59-B7D1-4214-92DF-9C8EC21B50F0}" type="pres">
      <dgm:prSet presAssocID="{8D24EDC5-E399-4F63-B4AE-AE8263DD52E4}" presName="textBox3a" presStyleLbl="revTx" presStyleIdx="0" presStyleCnt="3" custLinFactNeighborX="-38614" custLinFactNeighborY="23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01659C-1348-4E9A-953F-FB28C1029513}" type="pres">
      <dgm:prSet presAssocID="{DEB8E002-A7F1-49E9-932B-05E34BAA41FA}" presName="bullet3b" presStyleLbl="node1" presStyleIdx="1" presStyleCnt="3"/>
      <dgm:spPr/>
    </dgm:pt>
    <dgm:pt modelId="{C132C5A4-C188-4873-9793-BE13CF637C70}" type="pres">
      <dgm:prSet presAssocID="{DEB8E002-A7F1-49E9-932B-05E34BAA41FA}" presName="textBox3b" presStyleLbl="revTx" presStyleIdx="1" presStyleCnt="3" custScaleY="787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848BA2A-8533-43EA-B106-AACFA22186E8}" type="pres">
      <dgm:prSet presAssocID="{86D5CA79-A107-48B4-9C2E-E3491440BB4E}" presName="bullet3c" presStyleLbl="node1" presStyleIdx="2" presStyleCnt="3"/>
      <dgm:spPr/>
    </dgm:pt>
    <dgm:pt modelId="{187C8293-6D41-4FF7-868F-66602606E59C}" type="pres">
      <dgm:prSet presAssocID="{86D5CA79-A107-48B4-9C2E-E3491440BB4E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DB0BC4C-C20B-44DF-89E4-FFA18C8DA6AA}" srcId="{04028FF4-50AC-4295-BD83-1671CB230C51}" destId="{86D5CA79-A107-48B4-9C2E-E3491440BB4E}" srcOrd="2" destOrd="0" parTransId="{58078586-410A-4176-9B0F-327696F18FA2}" sibTransId="{70BBEC7D-AB01-46C4-A35A-B0D4C8ECAA51}"/>
    <dgm:cxn modelId="{D7983D09-1547-4A39-BD32-59C0CAC72164}" type="presOf" srcId="{8D24EDC5-E399-4F63-B4AE-AE8263DD52E4}" destId="{53886F59-B7D1-4214-92DF-9C8EC21B50F0}" srcOrd="0" destOrd="0" presId="urn:microsoft.com/office/officeart/2005/8/layout/arrow2"/>
    <dgm:cxn modelId="{4FD6FFCE-AE3B-4114-ACF8-847AD56CD7C5}" srcId="{04028FF4-50AC-4295-BD83-1671CB230C51}" destId="{DEB8E002-A7F1-49E9-932B-05E34BAA41FA}" srcOrd="1" destOrd="0" parTransId="{7D55CCD0-570C-43D4-97EC-9C6964B583F8}" sibTransId="{F600E5C3-31A0-4E2B-A6DE-D12BDABE2FF2}"/>
    <dgm:cxn modelId="{A6777AEB-4AC6-4CD9-A93F-1F2AA7F74A3D}" type="presOf" srcId="{DEB8E002-A7F1-49E9-932B-05E34BAA41FA}" destId="{C132C5A4-C188-4873-9793-BE13CF637C70}" srcOrd="0" destOrd="0" presId="urn:microsoft.com/office/officeart/2005/8/layout/arrow2"/>
    <dgm:cxn modelId="{65152B35-6DC1-4B52-A5E7-CF381A1C3B77}" type="presOf" srcId="{04028FF4-50AC-4295-BD83-1671CB230C51}" destId="{463436E9-3748-4405-9CAF-5124A2186E07}" srcOrd="0" destOrd="0" presId="urn:microsoft.com/office/officeart/2005/8/layout/arrow2"/>
    <dgm:cxn modelId="{805B32B1-422E-44CA-947F-BBFC951CB707}" type="presOf" srcId="{86D5CA79-A107-48B4-9C2E-E3491440BB4E}" destId="{187C8293-6D41-4FF7-868F-66602606E59C}" srcOrd="0" destOrd="0" presId="urn:microsoft.com/office/officeart/2005/8/layout/arrow2"/>
    <dgm:cxn modelId="{30703F9F-E1E0-4487-8D37-924053BB36D6}" srcId="{04028FF4-50AC-4295-BD83-1671CB230C51}" destId="{8D24EDC5-E399-4F63-B4AE-AE8263DD52E4}" srcOrd="0" destOrd="0" parTransId="{99F4DDA6-6A68-431D-A744-AD08EB749440}" sibTransId="{5868AD26-0B38-4EBF-99CF-A2AAB69E0B23}"/>
    <dgm:cxn modelId="{C912E873-B849-4FF1-90F6-9D5891120611}" type="presParOf" srcId="{463436E9-3748-4405-9CAF-5124A2186E07}" destId="{18ECCF2A-883D-4A87-AA62-CC4A8147EA3D}" srcOrd="0" destOrd="0" presId="urn:microsoft.com/office/officeart/2005/8/layout/arrow2"/>
    <dgm:cxn modelId="{6B7B62FE-2783-458C-83C6-5E6FD53CE33D}" type="presParOf" srcId="{463436E9-3748-4405-9CAF-5124A2186E07}" destId="{2249D1FD-0018-49D8-AE16-B32F9C8AC519}" srcOrd="1" destOrd="0" presId="urn:microsoft.com/office/officeart/2005/8/layout/arrow2"/>
    <dgm:cxn modelId="{33100745-FC38-4876-A9EB-C0736DAEE3B4}" type="presParOf" srcId="{2249D1FD-0018-49D8-AE16-B32F9C8AC519}" destId="{7C9B2C1A-5BC7-4D24-A8D6-7BF0DB2DDECB}" srcOrd="0" destOrd="0" presId="urn:microsoft.com/office/officeart/2005/8/layout/arrow2"/>
    <dgm:cxn modelId="{A6360D64-B11F-45B6-8FC1-74E6A6BA1022}" type="presParOf" srcId="{2249D1FD-0018-49D8-AE16-B32F9C8AC519}" destId="{53886F59-B7D1-4214-92DF-9C8EC21B50F0}" srcOrd="1" destOrd="0" presId="urn:microsoft.com/office/officeart/2005/8/layout/arrow2"/>
    <dgm:cxn modelId="{FF8BDFF9-8FD1-472E-85C9-CC1108085AC5}" type="presParOf" srcId="{2249D1FD-0018-49D8-AE16-B32F9C8AC519}" destId="{B901659C-1348-4E9A-953F-FB28C1029513}" srcOrd="2" destOrd="0" presId="urn:microsoft.com/office/officeart/2005/8/layout/arrow2"/>
    <dgm:cxn modelId="{6AE1C93E-1AE1-4704-B090-AF2B73649CDD}" type="presParOf" srcId="{2249D1FD-0018-49D8-AE16-B32F9C8AC519}" destId="{C132C5A4-C188-4873-9793-BE13CF637C70}" srcOrd="3" destOrd="0" presId="urn:microsoft.com/office/officeart/2005/8/layout/arrow2"/>
    <dgm:cxn modelId="{9C22FE95-68AC-494E-A89F-8A44B8456817}" type="presParOf" srcId="{2249D1FD-0018-49D8-AE16-B32F9C8AC519}" destId="{5848BA2A-8533-43EA-B106-AACFA22186E8}" srcOrd="4" destOrd="0" presId="urn:microsoft.com/office/officeart/2005/8/layout/arrow2"/>
    <dgm:cxn modelId="{F6D79FB0-DC97-4DCC-ACC3-8B36AF14CDFA}" type="presParOf" srcId="{2249D1FD-0018-49D8-AE16-B32F9C8AC519}" destId="{187C8293-6D41-4FF7-868F-66602606E59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CCF2A-883D-4A87-AA62-CC4A8147EA3D}">
      <dsp:nvSpPr>
        <dsp:cNvPr id="0" name=""/>
        <dsp:cNvSpPr/>
      </dsp:nvSpPr>
      <dsp:spPr>
        <a:xfrm>
          <a:off x="85307" y="-120965"/>
          <a:ext cx="5806049" cy="387071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9B2C1A-5BC7-4D24-A8D6-7BF0DB2DDECB}">
      <dsp:nvSpPr>
        <dsp:cNvPr id="0" name=""/>
        <dsp:cNvSpPr/>
      </dsp:nvSpPr>
      <dsp:spPr>
        <a:xfrm>
          <a:off x="822675" y="2504584"/>
          <a:ext cx="150957" cy="1509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86F59-B7D1-4214-92DF-9C8EC21B50F0}">
      <dsp:nvSpPr>
        <dsp:cNvPr id="0" name=""/>
        <dsp:cNvSpPr/>
      </dsp:nvSpPr>
      <dsp:spPr>
        <a:xfrm>
          <a:off x="375780" y="2580063"/>
          <a:ext cx="1352809" cy="1048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89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JT-60SA</a:t>
          </a:r>
          <a:endParaRPr lang="en-GB" sz="2400" kern="1200" dirty="0"/>
        </a:p>
      </dsp:txBody>
      <dsp:txXfrm>
        <a:off x="375780" y="2580063"/>
        <a:ext cx="1352809" cy="1048717"/>
      </dsp:txXfrm>
    </dsp:sp>
    <dsp:sp modelId="{B901659C-1348-4E9A-953F-FB28C1029513}">
      <dsp:nvSpPr>
        <dsp:cNvPr id="0" name=""/>
        <dsp:cNvSpPr/>
      </dsp:nvSpPr>
      <dsp:spPr>
        <a:xfrm>
          <a:off x="2155163" y="1518281"/>
          <a:ext cx="272884" cy="2728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2C5A4-C188-4873-9793-BE13CF637C70}">
      <dsp:nvSpPr>
        <dsp:cNvPr id="0" name=""/>
        <dsp:cNvSpPr/>
      </dsp:nvSpPr>
      <dsp:spPr>
        <a:xfrm>
          <a:off x="2291606" y="1864536"/>
          <a:ext cx="1393451" cy="1554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59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ITER</a:t>
          </a:r>
          <a:endParaRPr lang="en-GB" sz="2400" kern="1200" dirty="0"/>
        </a:p>
      </dsp:txBody>
      <dsp:txXfrm>
        <a:off x="2291606" y="1864536"/>
        <a:ext cx="1393451" cy="1554431"/>
      </dsp:txXfrm>
    </dsp:sp>
    <dsp:sp modelId="{5848BA2A-8533-43EA-B106-AACFA22186E8}">
      <dsp:nvSpPr>
        <dsp:cNvPr id="0" name=""/>
        <dsp:cNvSpPr/>
      </dsp:nvSpPr>
      <dsp:spPr>
        <a:xfrm>
          <a:off x="3757633" y="918081"/>
          <a:ext cx="377393" cy="3773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C8293-6D41-4FF7-868F-66602606E59C}">
      <dsp:nvSpPr>
        <dsp:cNvPr id="0" name=""/>
        <dsp:cNvSpPr/>
      </dsp:nvSpPr>
      <dsp:spPr>
        <a:xfrm>
          <a:off x="3946330" y="1106778"/>
          <a:ext cx="1393451" cy="2522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973" tIns="0" rIns="0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dirty="0" smtClean="0"/>
            <a:t>DEMO</a:t>
          </a:r>
          <a:endParaRPr lang="en-GB" sz="3500" kern="1200" dirty="0"/>
        </a:p>
      </dsp:txBody>
      <dsp:txXfrm>
        <a:off x="3946330" y="1106778"/>
        <a:ext cx="1393451" cy="2522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5B2C45A-E869-45FE-B529-AF49C0F3C669}" type="datetimeFigureOut">
              <a:rPr lang="en-GB" smtClean="0">
                <a:latin typeface="Arial" panose="020B0604020202020204" pitchFamily="34" charset="0"/>
              </a:rPr>
              <a:pPr/>
              <a:t>15/06/2017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166760-0E69-430F-A97F-08802152DB5E}" type="slidenum">
              <a:rPr lang="en-GB" smtClean="0">
                <a:latin typeface="Arial" panose="020B0604020202020204" pitchFamily="34" charset="0"/>
              </a:rPr>
              <a:pPr/>
              <a:t>‹#›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649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F93E6C17-F35F-4654-8DE9-B693AC206066}" type="datetimeFigureOut">
              <a:rPr lang="en-GB" smtClean="0"/>
              <a:pPr/>
              <a:t>15/06/2017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49027E0A-1465-4A40-B1D5-9126D49509F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4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Donné, Bilateral Meeting EU-CN, 10/6/2014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5B26B7-12CC-4838-9B15-F176154534C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1.png" descr="EUROFUSION PowerPoint MASTER DECKBLATT.png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9456"/>
            <a:ext cx="9144000" cy="641908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Test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TEST 1</a:t>
            </a:r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5" y="-457200"/>
            <a:ext cx="10763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95536" y="5691683"/>
            <a:ext cx="1295375" cy="905669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Logo of presenter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295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9153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1.png" descr="EUROFUSION PowerPoint MASTER DECKBLATT.png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648"/>
            <a:ext cx="9144000" cy="641908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Name </a:t>
            </a:r>
            <a:r>
              <a:rPr lang="en-US" smtClean="0"/>
              <a:t>of presenter</a:t>
            </a:r>
            <a:endParaRPr lang="en-US" dirty="0" smtClean="0"/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5" y="-457200"/>
            <a:ext cx="10763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95536" y="5691683"/>
            <a:ext cx="1295375" cy="905669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Logo of presenter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724129" y="5661248"/>
            <a:ext cx="3168352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8230283" y="40252896"/>
            <a:ext cx="9924896" cy="1781641"/>
            <a:chOff x="18230283" y="40396912"/>
            <a:chExt cx="9924896" cy="1781641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3" name="Picture 12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 userDrawn="1"/>
        </p:nvGrpSpPr>
        <p:grpSpPr>
          <a:xfrm>
            <a:off x="18382683" y="40405296"/>
            <a:ext cx="9924896" cy="1781641"/>
            <a:chOff x="18230283" y="40396912"/>
            <a:chExt cx="9924896" cy="1781641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6" name="Picture 15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>
            <a:off x="18535083" y="40557696"/>
            <a:ext cx="9924896" cy="1781641"/>
            <a:chOff x="18230283" y="40396912"/>
            <a:chExt cx="9924896" cy="1781641"/>
          </a:xfrm>
        </p:grpSpPr>
        <p:sp>
          <p:nvSpPr>
            <p:cNvPr id="18" name="Rectangle 17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9" name="Picture 18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 userDrawn="1"/>
        </p:nvGrpSpPr>
        <p:grpSpPr>
          <a:xfrm>
            <a:off x="18687483" y="40710096"/>
            <a:ext cx="9924896" cy="1781641"/>
            <a:chOff x="18230283" y="40396912"/>
            <a:chExt cx="9924896" cy="1781641"/>
          </a:xfrm>
        </p:grpSpPr>
        <p:sp>
          <p:nvSpPr>
            <p:cNvPr id="21" name="Rectangle 20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22" name="Picture 21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5292080" y="5805264"/>
            <a:ext cx="3610184" cy="648072"/>
            <a:chOff x="18230283" y="40396912"/>
            <a:chExt cx="9924896" cy="1781641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kern="1200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25" name="Picture 24" descr="EuropeanFlag-star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921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4330824" cy="891216"/>
          </a:xfrm>
        </p:spPr>
        <p:txBody>
          <a:bodyPr>
            <a:noAutofit/>
          </a:bodyPr>
          <a:lstStyle>
            <a:lvl1pPr algn="l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68276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nl-NL" dirty="0" smtClean="0"/>
              <a:t>J. Figueiredo | ESI - Hamburg | 2017</a:t>
            </a:r>
            <a:endParaRPr lang="en-GB" dirty="0"/>
          </a:p>
        </p:txBody>
      </p:sp>
      <p:pic>
        <p:nvPicPr>
          <p:cNvPr id="4" name="Picture 3" descr="EurofusionDis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16632"/>
            <a:ext cx="458197" cy="46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75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5B36E-F44A-4103-810C-429F33CD8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A.J.H. Donné | ESI - Garching | 15 June 2015 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9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260350"/>
            <a:ext cx="7672388" cy="815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9175" y="1600200"/>
            <a:ext cx="37576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9188" y="1600200"/>
            <a:ext cx="375761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7438D-2326-4644-BB3B-90A7F3FF6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A.J.H. Donné | ESI - Garching | 15 June 2015 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2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9175" y="1600200"/>
            <a:ext cx="37576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9188" y="1600200"/>
            <a:ext cx="37576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48B0F-C780-4F61-985A-3C81C7EEF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A.J.H. Donné | ESI - Garching | 15 June 2015 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9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260350"/>
            <a:ext cx="7672388" cy="815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9175" y="1600200"/>
            <a:ext cx="7667625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9175" y="3938588"/>
            <a:ext cx="7667625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D6B58-1266-4E93-A78D-333EF5A67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A.J.H. Donné | ESI - Garching | 15 June 2015 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3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A.J.H. Donné | ESI - Garching | 15 June 2015  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20443-E242-4D8B-AC8A-509228350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A.J.H. Donné | ESI - Garching | 15 June 2015  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A9D79-4603-46F9-8056-3BB918807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7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A.J.H. Donné | ESI - Garching | 15 June 2015  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33AFE-6124-45A0-96EB-CA882FFF1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3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A.J.H. Donné | ESI - Garching | 15 June 2015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1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96944" cy="1296144"/>
          </a:xfrm>
        </p:spPr>
        <p:txBody>
          <a:bodyPr/>
          <a:lstStyle/>
          <a:p>
            <a:pPr lvl="0">
              <a:defRPr sz="1800" b="0"/>
            </a:pPr>
            <a:r>
              <a:rPr lang="en-GB" sz="3600" dirty="0" err="1" smtClean="0"/>
              <a:t>EUROfusion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4392488" cy="1008112"/>
          </a:xfrm>
        </p:spPr>
        <p:txBody>
          <a:bodyPr>
            <a:normAutofit/>
          </a:bodyPr>
          <a:lstStyle/>
          <a:p>
            <a:r>
              <a:rPr lang="en-US" dirty="0" err="1" smtClean="0"/>
              <a:t>João</a:t>
            </a:r>
            <a:r>
              <a:rPr lang="en-US" dirty="0" smtClean="0"/>
              <a:t> </a:t>
            </a:r>
            <a:r>
              <a:rPr lang="en-US" dirty="0" smtClean="0"/>
              <a:t>Figueiredo</a:t>
            </a:r>
          </a:p>
          <a:p>
            <a:r>
              <a:rPr lang="en-US" smtClean="0"/>
              <a:t>EUROfusion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05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3605212" y="6383337"/>
            <a:ext cx="5235576" cy="473076"/>
          </a:xfrm>
          <a:prstGeom prst="rect">
            <a:avLst/>
          </a:prstGeom>
          <a:noFill/>
          <a:ln w="3175" cap="flat">
            <a:solidFill>
              <a:srgbClr val="FFFFFF"/>
            </a:solidFill>
            <a:prstDash val="solid"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r">
              <a:defRPr sz="1000" b="0"/>
            </a:pPr>
            <a:endParaRPr/>
          </a:p>
        </p:txBody>
      </p:sp>
      <p:pic>
        <p:nvPicPr>
          <p:cNvPr id="16" name="European Map141008.jpg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96651" y="1412776"/>
            <a:ext cx="5188527" cy="382758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/>
          <p:nvPr/>
        </p:nvSpPr>
        <p:spPr>
          <a:xfrm>
            <a:off x="96651" y="5419090"/>
            <a:ext cx="9047349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 b="0"/>
            </a:pPr>
            <a:r>
              <a:rPr lang="en-US" sz="2000" b="1" dirty="0" smtClean="0"/>
              <a:t>All EU Member States plus Switzerland have joined the </a:t>
            </a:r>
            <a:r>
              <a:rPr lang="en-US" sz="2000" b="1" dirty="0" err="1" smtClean="0"/>
              <a:t>EUROfusion</a:t>
            </a:r>
            <a:r>
              <a:rPr lang="en-US" sz="2000" b="1" dirty="0" smtClean="0"/>
              <a:t> agreement involving 29 fusion laboratories and numerous Third Parties. </a:t>
            </a:r>
          </a:p>
          <a:p>
            <a:pPr lvl="0">
              <a:defRPr sz="1800" b="0"/>
            </a:pPr>
            <a:r>
              <a:rPr lang="en-US" sz="2000" b="1" dirty="0" smtClean="0"/>
              <a:t>Their combined effort will achieve the ultimate goal: fusion electricity by 2050</a:t>
            </a:r>
            <a:endParaRPr sz="2000" dirty="0"/>
          </a:p>
          <a:p>
            <a:pPr lvl="0">
              <a:defRPr sz="1800" b="0"/>
            </a:pPr>
            <a:r>
              <a:rPr sz="2000" b="1" dirty="0"/>
              <a:t>					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nl-NL" dirty="0" smtClean="0"/>
              <a:t>J. Figueiredo | ESI – Hamburg | July 2017</a:t>
            </a:r>
            <a:endParaRPr lang="en-GB" dirty="0"/>
          </a:p>
        </p:txBody>
      </p:sp>
      <p:pic>
        <p:nvPicPr>
          <p:cNvPr id="8194" name="Picture 2" descr="image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30009"/>
            <a:ext cx="4690914" cy="312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1802167" y="4101483"/>
            <a:ext cx="3921961" cy="47597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823509" y="3964414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ITER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37317" y="4369292"/>
            <a:ext cx="4186811" cy="47597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23509" y="4232223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Fusion for Energy  (F4E)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www.fusenet.eu/sites/default/files/eurofusion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" y="0"/>
            <a:ext cx="2741642" cy="70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2334827" y="1269507"/>
            <a:ext cx="239697" cy="2210540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216242" y="1269507"/>
            <a:ext cx="1083075" cy="1766656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56530" y="809124"/>
            <a:ext cx="304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Programme</a:t>
            </a:r>
            <a:r>
              <a:rPr lang="en-US" dirty="0" smtClean="0"/>
              <a:t> Management Unit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86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5987008" cy="891216"/>
          </a:xfrm>
        </p:spPr>
        <p:txBody>
          <a:bodyPr/>
          <a:lstStyle/>
          <a:p>
            <a:r>
              <a:rPr lang="en-US" dirty="0" smtClean="0"/>
              <a:t>Roadmap towards fusion electricity</a:t>
            </a:r>
            <a:endParaRPr lang="en-GB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186605" y="5586317"/>
            <a:ext cx="7681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~2025</a:t>
            </a: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2494393" y="5618916"/>
            <a:ext cx="11505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tx1"/>
                </a:solidFill>
                <a:latin typeface="Calibri" pitchFamily="34" charset="0"/>
              </a:rPr>
              <a:t>~2020 </a:t>
            </a:r>
            <a:endParaRPr lang="en-US" altLang="en-US" sz="1800" dirty="0" smtClean="0">
              <a:solidFill>
                <a:schemeClr val="tx1"/>
              </a:solidFill>
              <a:latin typeface="Calibri" pitchFamily="34" charset="0"/>
            </a:endParaRPr>
          </a:p>
          <a:p>
            <a:pPr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Operation</a:t>
            </a:r>
            <a:endParaRPr lang="en-GB" altLang="en-US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TextBox 21"/>
          <p:cNvSpPr txBox="1">
            <a:spLocks noChangeArrowheads="1"/>
          </p:cNvSpPr>
          <p:nvPr/>
        </p:nvSpPr>
        <p:spPr bwMode="auto">
          <a:xfrm>
            <a:off x="323528" y="2997496"/>
            <a:ext cx="1397091" cy="64633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Fusion is plausible</a:t>
            </a:r>
            <a:endParaRPr lang="en-GB" altLang="en-US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253146" y="1764029"/>
            <a:ext cx="1783941" cy="46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altLang="en-US" sz="2400" dirty="0">
                <a:solidFill>
                  <a:prstClr val="black"/>
                </a:solidFill>
                <a:latin typeface="Calibri" pitchFamily="34" charset="0"/>
              </a:rPr>
              <a:t>Power Plant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833376" y="5510286"/>
            <a:ext cx="7791626" cy="35327"/>
          </a:xfrm>
          <a:prstGeom prst="straightConnector1">
            <a:avLst/>
          </a:prstGeom>
          <a:ln w="85725" cmpd="dbl">
            <a:bevel/>
            <a:headEnd w="lg" len="lg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64" y="3933056"/>
            <a:ext cx="2236986" cy="222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507701482"/>
              </p:ext>
            </p:extLst>
          </p:nvPr>
        </p:nvGraphicFramePr>
        <p:xfrm>
          <a:off x="1966432" y="1924503"/>
          <a:ext cx="5976664" cy="3628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22" descr="iter_plasma_med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486" y="3867481"/>
            <a:ext cx="1319660" cy="132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JT-60SA_0812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214" y="3109328"/>
            <a:ext cx="715155" cy="1043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CRYOSTAT7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517" y="4043114"/>
            <a:ext cx="1797516" cy="132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72200" y="769062"/>
            <a:ext cx="2672209" cy="90514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12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5706083" y="3491722"/>
            <a:ext cx="1774469" cy="1915662"/>
          </a:xfrm>
          <a:prstGeom prst="ellipse">
            <a:avLst/>
          </a:prstGeom>
          <a:noFill/>
          <a:ln w="38100" algn="ctr">
            <a:solidFill>
              <a:srgbClr val="FF0000"/>
            </a:solidFill>
            <a:prstDash val="solid"/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endParaRPr lang="en-GB" altLang="en-US" sz="1800" b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6209239" y="5615278"/>
            <a:ext cx="7681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~2050</a:t>
            </a:r>
          </a:p>
        </p:txBody>
      </p:sp>
      <p:sp>
        <p:nvSpPr>
          <p:cNvPr id="19" name="5-Point Star 18"/>
          <p:cNvSpPr/>
          <p:nvPr/>
        </p:nvSpPr>
        <p:spPr>
          <a:xfrm>
            <a:off x="7812360" y="2324698"/>
            <a:ext cx="479886" cy="39342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98618" y="6143343"/>
            <a:ext cx="2041202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Fusion facilities around the world</a:t>
            </a:r>
            <a:endParaRPr lang="en-GB" altLang="en-US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" name="TextBox 21"/>
          <p:cNvSpPr txBox="1">
            <a:spLocks noChangeArrowheads="1"/>
          </p:cNvSpPr>
          <p:nvPr/>
        </p:nvSpPr>
        <p:spPr bwMode="auto">
          <a:xfrm>
            <a:off x="3139313" y="2219325"/>
            <a:ext cx="1397091" cy="64633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Fusion is feasible</a:t>
            </a:r>
            <a:endParaRPr lang="en-GB" altLang="en-US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954764" y="1590177"/>
            <a:ext cx="1397091" cy="92333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Fusion is practical, attractive</a:t>
            </a:r>
            <a:endParaRPr lang="en-GB" altLang="en-US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7596336" y="2898501"/>
            <a:ext cx="1448073" cy="92333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D60093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itchFamily="34" charset="0"/>
              </a:rPr>
              <a:t>Fusion is commercially exploited</a:t>
            </a:r>
            <a:endParaRPr lang="en-GB" altLang="en-US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4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752" y="2651264"/>
            <a:ext cx="806004" cy="103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68276" y="6545237"/>
            <a:ext cx="8240228" cy="268139"/>
          </a:xfrm>
        </p:spPr>
        <p:txBody>
          <a:bodyPr/>
          <a:lstStyle/>
          <a:p>
            <a:pPr algn="r"/>
            <a:r>
              <a:rPr lang="nl-NL" dirty="0" smtClean="0"/>
              <a:t>J. Figueiredo | ESI – Hamburg | 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30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l"/>
            <a:r>
              <a:rPr lang="nl-NL" dirty="0" smtClean="0"/>
              <a:t>Fusion </a:t>
            </a:r>
            <a:r>
              <a:rPr lang="nl-NL" dirty="0" err="1" smtClean="0"/>
              <a:t>Roadmap</a:t>
            </a:r>
            <a:endParaRPr lang="nl-NL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995936" y="1052736"/>
            <a:ext cx="5148064" cy="54726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nl-NL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Eight</a:t>
            </a:r>
            <a:r>
              <a:rPr kumimoji="0" lang="nl-NL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 important </a:t>
            </a:r>
            <a:r>
              <a:rPr kumimoji="0" lang="nl-NL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missions</a:t>
            </a:r>
            <a:endParaRPr kumimoji="0" lang="nl-NL" sz="200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rial Narrow Bold" panose="020B0706020202030204" pitchFamily="34" charset="0"/>
              <a:ea typeface="+mn-ea"/>
              <a:cs typeface="+mn-cs"/>
            </a:endParaRPr>
          </a:p>
          <a:p>
            <a:pPr marL="539750" marR="0" lvl="1" indent="-2746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For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each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mission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: </a:t>
            </a:r>
          </a:p>
          <a:p>
            <a:pPr marL="996950" lvl="2" indent="-274638" eaLnBrk="0" hangingPunct="0">
              <a:spcBef>
                <a:spcPct val="20000"/>
              </a:spcBef>
              <a:buFontTx/>
              <a:buChar char="–"/>
            </a:pP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overview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present status</a:t>
            </a:r>
          </a:p>
          <a:p>
            <a:pPr marL="996950" lvl="2" indent="-274638" eaLnBrk="0" hangingPunct="0">
              <a:spcBef>
                <a:spcPct val="20000"/>
              </a:spcBef>
              <a:buFontTx/>
              <a:buChar char="–"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list of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unresolved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and urgent issues</a:t>
            </a:r>
          </a:p>
          <a:p>
            <a:pPr marL="996950" lvl="2" indent="-274638" eaLnBrk="0" hangingPunct="0">
              <a:spcBef>
                <a:spcPct val="20000"/>
              </a:spcBef>
              <a:buFontTx/>
              <a:buChar char="–"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research &amp;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development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plan</a:t>
            </a:r>
          </a:p>
          <a:p>
            <a:pPr marL="996950" lvl="2" indent="-274638" eaLnBrk="0" hangingPunct="0">
              <a:spcBef>
                <a:spcPct val="20000"/>
              </a:spcBef>
              <a:buFontTx/>
              <a:buChar char="–"/>
            </a:pP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estimation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of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required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resources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nl-NL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Three</a:t>
            </a:r>
            <a:r>
              <a:rPr kumimoji="0" lang="nl-NL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 </a:t>
            </a:r>
            <a:r>
              <a:rPr kumimoji="0" lang="nl-NL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periods</a:t>
            </a:r>
            <a:endParaRPr kumimoji="0" lang="nl-NL" sz="200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rial Narrow Bold" panose="020B0706020202030204" pitchFamily="34" charset="0"/>
              <a:ea typeface="+mn-ea"/>
              <a:cs typeface="+mn-cs"/>
            </a:endParaRPr>
          </a:p>
          <a:p>
            <a:pPr marL="539750" marR="0" lvl="1" indent="-2746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2014 – 2020 </a:t>
            </a:r>
            <a:b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</a:b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(Building ITER &amp;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Supporting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Experiments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)</a:t>
            </a:r>
          </a:p>
          <a:p>
            <a:pPr marL="539750" marR="0" lvl="1" indent="-2746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2021 – 2030 </a:t>
            </a:r>
            <a:b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</a:b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(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Exploiting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ITER and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Designing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DEMO</a:t>
            </a:r>
          </a:p>
          <a:p>
            <a:pPr marL="539750" marR="0" lvl="1" indent="-2746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2031 – 2050 </a:t>
            </a:r>
            <a:b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</a:b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(Building and </a:t>
            </a:r>
            <a:r>
              <a:rPr kumimoji="0" lang="nl-NL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Exploiting</a:t>
            </a: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 Bold" panose="020B0706020202030204" pitchFamily="34" charset="0"/>
              </a:rPr>
              <a:t> DEMO)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nl-NL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Important to </a:t>
            </a:r>
            <a:r>
              <a:rPr kumimoji="0" lang="nl-NL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intensify</a:t>
            </a:r>
            <a:r>
              <a:rPr kumimoji="0" lang="nl-NL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 the </a:t>
            </a:r>
            <a:r>
              <a:rPr kumimoji="0" lang="nl-NL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involvement</a:t>
            </a:r>
            <a:r>
              <a:rPr kumimoji="0" lang="nl-NL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 of </a:t>
            </a:r>
            <a:r>
              <a:rPr kumimoji="0" lang="nl-NL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 Narrow Bold" panose="020B0706020202030204" pitchFamily="34" charset="0"/>
                <a:ea typeface="+mn-ea"/>
                <a:cs typeface="+mn-cs"/>
              </a:rPr>
              <a:t>industry</a:t>
            </a:r>
            <a:endParaRPr kumimoji="0" lang="nl-NL" sz="200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rial Narrow Bold" panose="020B0706020202030204" pitchFamily="34" charset="0"/>
              <a:ea typeface="+mn-ea"/>
              <a:cs typeface="+mn-cs"/>
            </a:endParaRPr>
          </a:p>
          <a:p>
            <a:pPr marL="425450" marR="0" lvl="0" indent="-2746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NL" sz="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rial Narrow Bold" panose="020B0706020202030204" pitchFamily="34" charset="0"/>
              <a:ea typeface="+mn-ea"/>
              <a:cs typeface="+mn-cs"/>
            </a:endParaRPr>
          </a:p>
          <a:p>
            <a:pPr marL="539750" marR="0" lvl="1" indent="-2746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nl-NL" sz="16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 Bold" panose="020B0706020202030204" pitchFamily="34" charset="0"/>
            </a:endParaRPr>
          </a:p>
        </p:txBody>
      </p:sp>
      <p:pic>
        <p:nvPicPr>
          <p:cNvPr id="6" name="Picture 5" descr="fusion road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954" y="1124744"/>
            <a:ext cx="3475418" cy="482453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nl-NL" dirty="0"/>
              <a:t>J. Figueiredo | ESI – Hamburg | July 2017</a:t>
            </a:r>
            <a:endParaRPr lang="en-GB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61547" y="6021288"/>
            <a:ext cx="208823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66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 algn="r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GB" sz="1200" u="sng" kern="0" dirty="0" smtClean="0">
                <a:solidFill>
                  <a:srgbClr val="FF0000"/>
                </a:solidFill>
                <a:latin typeface="Calibri" pitchFamily="34" charset="0"/>
              </a:rPr>
              <a:t>http://</a:t>
            </a:r>
            <a:r>
              <a:rPr lang="en-GB" sz="1200" u="sng" kern="0" dirty="0">
                <a:solidFill>
                  <a:srgbClr val="FF0000"/>
                </a:solidFill>
                <a:latin typeface="Calibri" pitchFamily="34" charset="0"/>
              </a:rPr>
              <a:t>www.euro-fusion.org/</a:t>
            </a:r>
          </a:p>
        </p:txBody>
      </p:sp>
    </p:spTree>
    <p:extLst>
      <p:ext uri="{BB962C8B-B14F-4D97-AF65-F5344CB8AC3E}">
        <p14:creationId xmlns:p14="http://schemas.microsoft.com/office/powerpoint/2010/main" val="381632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79388" y="4005064"/>
            <a:ext cx="5397262" cy="1656184"/>
          </a:xfrm>
        </p:spPr>
        <p:txBody>
          <a:bodyPr>
            <a:noAutofit/>
          </a:bodyPr>
          <a:lstStyle/>
          <a:p>
            <a:pPr marL="285750" lvl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b="1" dirty="0" smtClean="0">
                <a:solidFill>
                  <a:srgbClr val="0033CC"/>
                </a:solidFill>
                <a:latin typeface="Calibri" pitchFamily="34" charset="0"/>
                <a:cs typeface="Arial" charset="0"/>
              </a:rPr>
              <a:t>Emphasis on: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Central role of ITER</a:t>
            </a:r>
            <a:endParaRPr lang="de-DE" sz="1400" dirty="0" smtClean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altLang="en-US" sz="1400" dirty="0" smtClean="0">
                <a:solidFill>
                  <a:schemeClr val="tx1"/>
                </a:solidFill>
                <a:latin typeface="Calibri" pitchFamily="34" charset="0"/>
              </a:rPr>
              <a:t>DEMO as a single step to  commercial fusion power plants that produce electricity and have a closed fuel cycle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altLang="en-US" sz="1400" dirty="0" smtClean="0">
                <a:solidFill>
                  <a:schemeClr val="tx1"/>
                </a:solidFill>
                <a:latin typeface="Calibri" pitchFamily="34" charset="0"/>
              </a:rPr>
              <a:t>DEMO construction starting early in the 2030s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GB" altLang="en-US" sz="1400" dirty="0" smtClean="0">
                <a:solidFill>
                  <a:schemeClr val="tx1"/>
                </a:solidFill>
                <a:latin typeface="Calibri" pitchFamily="34" charset="0"/>
              </a:rPr>
              <a:t>Pragmatic Approach: </a:t>
            </a:r>
            <a:r>
              <a:rPr lang="en-US" altLang="en-US" sz="1400" dirty="0" smtClean="0">
                <a:solidFill>
                  <a:schemeClr val="tx1"/>
                </a:solidFill>
                <a:latin typeface="Calibri" pitchFamily="34" charset="0"/>
              </a:rPr>
              <a:t>It should not be perfect but good enough and must come on time to make an impact</a:t>
            </a:r>
          </a:p>
          <a:p>
            <a:pPr marL="457200" lvl="1" indent="0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altLang="en-US" sz="1400" b="1" dirty="0">
              <a:solidFill>
                <a:srgbClr val="0033CC"/>
              </a:solidFill>
              <a:latin typeface="Calibri" pitchFamily="34" charset="0"/>
            </a:endParaRPr>
          </a:p>
          <a:p>
            <a:pPr lvl="1"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GB" sz="1400" b="1" dirty="0">
              <a:solidFill>
                <a:srgbClr val="0033CC"/>
              </a:solidFill>
              <a:latin typeface="Calibri" pitchFamily="34" charset="0"/>
              <a:cs typeface="Arial" charset="0"/>
            </a:endParaRPr>
          </a:p>
          <a:p>
            <a:pPr lvl="1"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de-DE" sz="1400" b="1" dirty="0" smtClean="0">
              <a:solidFill>
                <a:srgbClr val="0033CC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3076" name="Picture 5" descr="C:\Users\federig.EFDA\Documents\OFFICE\PPP&amp;T Dept\EFDA ROADMAP HORIZON 2020\Roadmap Paper_Pictures\Roadmap Paper Pictures_EFDA Property\Title Picture Roadmap Paper .jpg"/>
          <p:cNvPicPr>
            <a:picLocks noChangeAspect="1" noChangeArrowheads="1"/>
          </p:cNvPicPr>
          <p:nvPr/>
        </p:nvPicPr>
        <p:blipFill>
          <a:blip r:embed="rId3" cstate="print"/>
          <a:srcRect t="-8051" b="8051"/>
          <a:stretch>
            <a:fillRect/>
          </a:stretch>
        </p:blipFill>
        <p:spPr bwMode="auto">
          <a:xfrm>
            <a:off x="5775326" y="1647384"/>
            <a:ext cx="3140075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39738" y="908720"/>
            <a:ext cx="80787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1">
              <a:defRPr/>
            </a:pPr>
            <a:r>
              <a:rPr lang="en-US" b="0" kern="0" dirty="0" smtClean="0">
                <a:solidFill>
                  <a:schemeClr val="tx1"/>
                </a:solidFill>
                <a:latin typeface="Calibri" pitchFamily="34" charset="0"/>
              </a:rPr>
              <a:t>8 </a:t>
            </a:r>
            <a:r>
              <a:rPr lang="en-US" b="0" kern="0" dirty="0">
                <a:solidFill>
                  <a:schemeClr val="tx1"/>
                </a:solidFill>
                <a:latin typeface="Calibri" pitchFamily="34" charset="0"/>
              </a:rPr>
              <a:t>Strategic Missions to tackle the critical challenges for Fusion: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39738" y="1591543"/>
            <a:ext cx="5335588" cy="2156321"/>
            <a:chOff x="468313" y="1889522"/>
            <a:chExt cx="5335706" cy="2156321"/>
          </a:xfrm>
        </p:grpSpPr>
        <p:sp>
          <p:nvSpPr>
            <p:cNvPr id="3081" name="Rectangle 12"/>
            <p:cNvSpPr>
              <a:spLocks noChangeArrowheads="1"/>
            </p:cNvSpPr>
            <p:nvPr/>
          </p:nvSpPr>
          <p:spPr bwMode="auto">
            <a:xfrm>
              <a:off x="1052513" y="3355975"/>
              <a:ext cx="3455987" cy="250825"/>
            </a:xfrm>
            <a:prstGeom prst="rect">
              <a:avLst/>
            </a:prstGeom>
            <a:solidFill>
              <a:srgbClr val="B2B2B2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chemeClr val="tx1"/>
                </a:solidFill>
              </a:endParaRPr>
            </a:p>
          </p:txBody>
        </p:sp>
        <p:sp>
          <p:nvSpPr>
            <p:cNvPr id="3082" name="Rectangle 11"/>
            <p:cNvSpPr>
              <a:spLocks noChangeArrowheads="1"/>
            </p:cNvSpPr>
            <p:nvPr/>
          </p:nvSpPr>
          <p:spPr bwMode="auto">
            <a:xfrm>
              <a:off x="900113" y="3106738"/>
              <a:ext cx="3455987" cy="249237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chemeClr val="tx1"/>
                </a:solidFill>
              </a:endParaRPr>
            </a:p>
          </p:txBody>
        </p:sp>
        <p:sp>
          <p:nvSpPr>
            <p:cNvPr id="3083" name="Rectangle 10"/>
            <p:cNvSpPr>
              <a:spLocks noChangeArrowheads="1"/>
            </p:cNvSpPr>
            <p:nvPr/>
          </p:nvSpPr>
          <p:spPr bwMode="auto">
            <a:xfrm>
              <a:off x="755650" y="2855913"/>
              <a:ext cx="3455988" cy="250825"/>
            </a:xfrm>
            <a:prstGeom prst="rect">
              <a:avLst/>
            </a:prstGeom>
            <a:solidFill>
              <a:srgbClr val="CCFFCC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chemeClr val="tx1"/>
                </a:solidFill>
              </a:endParaRPr>
            </a:p>
          </p:txBody>
        </p:sp>
        <p:sp>
          <p:nvSpPr>
            <p:cNvPr id="3084" name="Rectangle 9"/>
            <p:cNvSpPr>
              <a:spLocks noChangeArrowheads="1"/>
            </p:cNvSpPr>
            <p:nvPr/>
          </p:nvSpPr>
          <p:spPr bwMode="auto">
            <a:xfrm>
              <a:off x="611188" y="2592388"/>
              <a:ext cx="3455987" cy="250825"/>
            </a:xfrm>
            <a:prstGeom prst="rect">
              <a:avLst/>
            </a:prstGeom>
            <a:solidFill>
              <a:srgbClr val="CCECFF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chemeClr val="tx1"/>
                </a:solidFill>
              </a:endParaRPr>
            </a:p>
          </p:txBody>
        </p:sp>
        <p:sp>
          <p:nvSpPr>
            <p:cNvPr id="3085" name="Rectangle 2"/>
            <p:cNvSpPr>
              <a:spLocks noChangeArrowheads="1"/>
            </p:cNvSpPr>
            <p:nvPr/>
          </p:nvSpPr>
          <p:spPr bwMode="auto">
            <a:xfrm>
              <a:off x="468313" y="2314575"/>
              <a:ext cx="3382962" cy="250825"/>
            </a:xfrm>
            <a:prstGeom prst="rect">
              <a:avLst/>
            </a:prstGeom>
            <a:solidFill>
              <a:srgbClr val="FFFFCC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chemeClr val="tx1"/>
                </a:solidFill>
              </a:endParaRPr>
            </a:p>
          </p:txBody>
        </p:sp>
        <p:sp>
          <p:nvSpPr>
            <p:cNvPr id="3086" name="Right Brace 3"/>
            <p:cNvSpPr>
              <a:spLocks/>
            </p:cNvSpPr>
            <p:nvPr/>
          </p:nvSpPr>
          <p:spPr bwMode="auto">
            <a:xfrm>
              <a:off x="4665663" y="2314575"/>
              <a:ext cx="193675" cy="1292225"/>
            </a:xfrm>
            <a:prstGeom prst="rightBrace">
              <a:avLst>
                <a:gd name="adj1" fmla="val 834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rgbClr val="000000"/>
                </a:solidFill>
              </a:endParaRPr>
            </a:p>
          </p:txBody>
        </p:sp>
        <p:sp>
          <p:nvSpPr>
            <p:cNvPr id="3087" name="TextBox 4"/>
            <p:cNvSpPr txBox="1">
              <a:spLocks noChangeArrowheads="1"/>
            </p:cNvSpPr>
            <p:nvPr/>
          </p:nvSpPr>
          <p:spPr bwMode="auto">
            <a:xfrm>
              <a:off x="5003800" y="2843213"/>
              <a:ext cx="80021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 dirty="0">
                  <a:solidFill>
                    <a:schemeClr val="tx1"/>
                  </a:solidFill>
                </a:rPr>
                <a:t>DEMO</a:t>
              </a:r>
            </a:p>
          </p:txBody>
        </p:sp>
        <p:sp>
          <p:nvSpPr>
            <p:cNvPr id="16" name="Right Brace 3"/>
            <p:cNvSpPr>
              <a:spLocks/>
            </p:cNvSpPr>
            <p:nvPr/>
          </p:nvSpPr>
          <p:spPr bwMode="auto">
            <a:xfrm>
              <a:off x="4672677" y="1889522"/>
              <a:ext cx="216029" cy="428129"/>
            </a:xfrm>
            <a:prstGeom prst="rightBrace">
              <a:avLst>
                <a:gd name="adj1" fmla="val 834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rgbClr val="000000"/>
                </a:solidFill>
              </a:endParaRPr>
            </a:p>
          </p:txBody>
        </p:sp>
        <p:sp>
          <p:nvSpPr>
            <p:cNvPr id="18" name="Right Brace 3"/>
            <p:cNvSpPr>
              <a:spLocks/>
            </p:cNvSpPr>
            <p:nvPr/>
          </p:nvSpPr>
          <p:spPr bwMode="auto">
            <a:xfrm>
              <a:off x="4672677" y="3617714"/>
              <a:ext cx="216029" cy="428129"/>
            </a:xfrm>
            <a:prstGeom prst="rightBrace">
              <a:avLst>
                <a:gd name="adj1" fmla="val 834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GB" altLang="en-US" sz="1800" b="0">
                <a:solidFill>
                  <a:srgbClr val="000000"/>
                </a:solidFill>
              </a:endParaRPr>
            </a:p>
          </p:txBody>
        </p:sp>
        <p:sp>
          <p:nvSpPr>
            <p:cNvPr id="19" name="TextBox 4"/>
            <p:cNvSpPr txBox="1">
              <a:spLocks noChangeArrowheads="1"/>
            </p:cNvSpPr>
            <p:nvPr/>
          </p:nvSpPr>
          <p:spPr bwMode="auto">
            <a:xfrm>
              <a:off x="5079221" y="1966185"/>
              <a:ext cx="52611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 dirty="0" smtClean="0">
                  <a:solidFill>
                    <a:schemeClr val="tx1"/>
                  </a:solidFill>
                </a:rPr>
                <a:t>IPH</a:t>
              </a:r>
              <a:endParaRPr lang="en-GB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4"/>
            <p:cNvSpPr txBox="1">
              <a:spLocks noChangeArrowheads="1"/>
            </p:cNvSpPr>
            <p:nvPr/>
          </p:nvSpPr>
          <p:spPr bwMode="auto">
            <a:xfrm>
              <a:off x="5104734" y="3689722"/>
              <a:ext cx="52611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 dirty="0" smtClean="0">
                  <a:solidFill>
                    <a:schemeClr val="tx1"/>
                  </a:solidFill>
                </a:rPr>
                <a:t>IPH</a:t>
              </a:r>
              <a:endParaRPr lang="en-GB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179388" y="1484784"/>
            <a:ext cx="5702300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66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+mn-lt"/>
              </a:defRPr>
            </a:lvl9pPr>
          </a:lstStyle>
          <a:p>
            <a:pPr lvl="2">
              <a:buFontTx/>
              <a:buAutoNum type="arabicPeriod"/>
              <a:defRPr/>
            </a:pPr>
            <a:r>
              <a:rPr lang="en-GB" sz="1400" i="1" kern="0" dirty="0" smtClean="0">
                <a:solidFill>
                  <a:schemeClr val="tx1"/>
                </a:solidFill>
              </a:rPr>
              <a:t>Plasma Operation</a:t>
            </a:r>
            <a:endParaRPr lang="en-US" sz="1400" i="1" kern="0" dirty="0" smtClean="0">
              <a:solidFill>
                <a:schemeClr val="tx1"/>
              </a:solidFill>
            </a:endParaRPr>
          </a:p>
          <a:p>
            <a:pPr lvl="2">
              <a:buFontTx/>
              <a:buAutoNum type="arabicPeriod"/>
              <a:defRPr/>
            </a:pPr>
            <a:r>
              <a:rPr lang="en-GB" sz="1400" i="1" kern="0" dirty="0" smtClean="0">
                <a:solidFill>
                  <a:schemeClr val="tx1"/>
                </a:solidFill>
              </a:rPr>
              <a:t>Heat Exhaust</a:t>
            </a:r>
            <a:endParaRPr lang="en-US" sz="1400" i="1" kern="0" dirty="0" smtClean="0">
              <a:solidFill>
                <a:schemeClr val="tx1"/>
              </a:solidFill>
            </a:endParaRPr>
          </a:p>
          <a:p>
            <a:pPr lvl="2">
              <a:buFontTx/>
              <a:buAutoNum type="arabicPeriod"/>
              <a:defRPr/>
            </a:pPr>
            <a:r>
              <a:rPr lang="en-GB" sz="1400" i="1" kern="0" dirty="0" smtClean="0">
                <a:solidFill>
                  <a:schemeClr val="tx1"/>
                </a:solidFill>
              </a:rPr>
              <a:t>Neutron resistant Materials</a:t>
            </a:r>
            <a:endParaRPr lang="en-US" sz="1400" i="1" kern="0" dirty="0" smtClean="0">
              <a:solidFill>
                <a:schemeClr val="tx1"/>
              </a:solidFill>
            </a:endParaRPr>
          </a:p>
          <a:p>
            <a:pPr lvl="2">
              <a:buFontTx/>
              <a:buAutoNum type="arabicPeriod"/>
              <a:defRPr/>
            </a:pPr>
            <a:r>
              <a:rPr lang="en-GB" sz="1400" i="1" kern="0" dirty="0" smtClean="0">
                <a:solidFill>
                  <a:schemeClr val="tx1"/>
                </a:solidFill>
              </a:rPr>
              <a:t>Tritium-self sufficiency</a:t>
            </a:r>
            <a:endParaRPr lang="en-US" sz="1400" i="1" kern="0" dirty="0" smtClean="0">
              <a:solidFill>
                <a:schemeClr val="tx1"/>
              </a:solidFill>
            </a:endParaRPr>
          </a:p>
          <a:p>
            <a:pPr lvl="2">
              <a:buFontTx/>
              <a:buAutoNum type="arabicPeriod"/>
              <a:defRPr/>
            </a:pPr>
            <a:r>
              <a:rPr lang="en-GB" sz="1400" i="1" kern="0" dirty="0" smtClean="0">
                <a:solidFill>
                  <a:schemeClr val="tx1"/>
                </a:solidFill>
              </a:rPr>
              <a:t>Safety</a:t>
            </a:r>
            <a:endParaRPr lang="en-US" sz="1400" i="1" kern="0" dirty="0" smtClean="0">
              <a:solidFill>
                <a:schemeClr val="tx1"/>
              </a:solidFill>
            </a:endParaRPr>
          </a:p>
          <a:p>
            <a:pPr lvl="2">
              <a:buFontTx/>
              <a:buAutoNum type="arabicPeriod"/>
              <a:defRPr/>
            </a:pPr>
            <a:r>
              <a:rPr lang="en-GB" sz="1400" i="1" kern="0" dirty="0" smtClean="0">
                <a:solidFill>
                  <a:schemeClr val="tx1"/>
                </a:solidFill>
              </a:rPr>
              <a:t>Integrated DEMO Design</a:t>
            </a:r>
            <a:endParaRPr lang="en-US" sz="1400" i="1" kern="0" dirty="0" smtClean="0">
              <a:solidFill>
                <a:schemeClr val="tx1"/>
              </a:solidFill>
            </a:endParaRPr>
          </a:p>
          <a:p>
            <a:pPr lvl="2">
              <a:buFontTx/>
              <a:buAutoNum type="arabicPeriod"/>
              <a:defRPr/>
            </a:pPr>
            <a:r>
              <a:rPr lang="en-GB" sz="1400" i="1" kern="0" dirty="0" smtClean="0">
                <a:solidFill>
                  <a:schemeClr val="tx1"/>
                </a:solidFill>
              </a:rPr>
              <a:t>Competitive Cost of Electricity</a:t>
            </a:r>
            <a:endParaRPr lang="en-US" sz="1400" i="1" kern="0" dirty="0" smtClean="0">
              <a:solidFill>
                <a:schemeClr val="tx1"/>
              </a:solidFill>
            </a:endParaRPr>
          </a:p>
          <a:p>
            <a:pPr lvl="2">
              <a:buFontTx/>
              <a:buAutoNum type="arabicPeriod"/>
              <a:defRPr/>
            </a:pPr>
            <a:r>
              <a:rPr lang="en-GB" sz="1400" i="1" kern="0" dirty="0" err="1" smtClean="0">
                <a:solidFill>
                  <a:schemeClr val="tx1"/>
                </a:solidFill>
              </a:rPr>
              <a:t>Stellarator</a:t>
            </a:r>
            <a:endParaRPr lang="en-GB" sz="1400" i="1" kern="0" dirty="0" smtClean="0">
              <a:solidFill>
                <a:schemeClr val="tx1"/>
              </a:solidFill>
            </a:endParaRPr>
          </a:p>
          <a:p>
            <a:pPr marL="457200" lvl="1" inden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endParaRPr lang="de-DE" sz="1800" kern="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nl-NL" dirty="0"/>
              <a:t>J. Figueiredo | ESI – Hamburg | July 2017</a:t>
            </a:r>
            <a:endParaRPr lang="en-GB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57200" y="-99392"/>
            <a:ext cx="4330824" cy="891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Fusion Roadmap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954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255</Words>
  <Application>Microsoft Office PowerPoint</Application>
  <PresentationFormat>On-screen Show (4:3)</PresentationFormat>
  <Paragraphs>61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EUROfusion</vt:lpstr>
      <vt:lpstr>PowerPoint Presentation</vt:lpstr>
      <vt:lpstr>Roadmap towards fusion electricity</vt:lpstr>
      <vt:lpstr>Fusion Roadmap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Nieckchen Petra</dc:creator>
  <cp:lastModifiedBy>Figueiredo, Joao</cp:lastModifiedBy>
  <cp:revision>102</cp:revision>
  <cp:lastPrinted>2014-10-16T14:51:28Z</cp:lastPrinted>
  <dcterms:created xsi:type="dcterms:W3CDTF">2014-10-17T14:45:18Z</dcterms:created>
  <dcterms:modified xsi:type="dcterms:W3CDTF">2017-06-15T10:42:22Z</dcterms:modified>
</cp:coreProperties>
</file>