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1"/>
  </p:notesMasterIdLst>
  <p:sldIdLst>
    <p:sldId id="468" r:id="rId2"/>
    <p:sldId id="482" r:id="rId3"/>
    <p:sldId id="483" r:id="rId4"/>
    <p:sldId id="489" r:id="rId5"/>
    <p:sldId id="490" r:id="rId6"/>
    <p:sldId id="491" r:id="rId7"/>
    <p:sldId id="486" r:id="rId8"/>
    <p:sldId id="487" r:id="rId9"/>
    <p:sldId id="494" r:id="rId10"/>
    <p:sldId id="495" r:id="rId11"/>
    <p:sldId id="496" r:id="rId12"/>
    <p:sldId id="516" r:id="rId13"/>
    <p:sldId id="497" r:id="rId14"/>
    <p:sldId id="498" r:id="rId15"/>
    <p:sldId id="501" r:id="rId16"/>
    <p:sldId id="499" r:id="rId17"/>
    <p:sldId id="500" r:id="rId18"/>
    <p:sldId id="502" r:id="rId19"/>
    <p:sldId id="507" r:id="rId20"/>
    <p:sldId id="508" r:id="rId21"/>
    <p:sldId id="513" r:id="rId22"/>
    <p:sldId id="515" r:id="rId23"/>
    <p:sldId id="506" r:id="rId24"/>
    <p:sldId id="503" r:id="rId25"/>
    <p:sldId id="504" r:id="rId26"/>
    <p:sldId id="505" r:id="rId27"/>
    <p:sldId id="509" r:id="rId28"/>
    <p:sldId id="511" r:id="rId29"/>
    <p:sldId id="51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6">
          <p15:clr>
            <a:srgbClr val="A4A3A4"/>
          </p15:clr>
        </p15:guide>
        <p15:guide id="2" pos="53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6BA42C"/>
    <a:srgbClr val="0000FF"/>
    <a:srgbClr val="CCCC00"/>
    <a:srgbClr val="F1F7F9"/>
    <a:srgbClr val="FF9900"/>
    <a:srgbClr val="FFFFCC"/>
    <a:srgbClr val="D49AC5"/>
    <a:srgbClr val="617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5" autoAdjust="0"/>
    <p:restoredTop sz="93277" autoAdjust="0"/>
  </p:normalViewPr>
  <p:slideViewPr>
    <p:cSldViewPr snapToGrid="0" showGuides="1">
      <p:cViewPr varScale="1">
        <p:scale>
          <a:sx n="86" d="100"/>
          <a:sy n="86" d="100"/>
        </p:scale>
        <p:origin x="1452" y="84"/>
      </p:cViewPr>
      <p:guideLst>
        <p:guide orient="horz" pos="4036"/>
        <p:guide pos="53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79DDF-8F75-41A9-AA01-8B1844EB7482}" type="datetimeFigureOut">
              <a:rPr lang="en-US" smtClean="0"/>
              <a:pPr/>
              <a:t>12/13/2016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BC591-37D9-4A2C-AC38-EDDA5F1FBC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32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902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127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73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960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14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19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06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402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13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3645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48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116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24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62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72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715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19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349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467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655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36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BC591-37D9-4A2C-AC38-EDDA5F1FBCF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8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0693A-9C06-4308-A1E9-8784502C0619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945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DFEF-8B89-4F50-952F-74E3EBE9B20F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7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0E61-5502-46CC-A18A-027D5F56A9A2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BEC9-BC7A-4A4D-A722-0267C864F203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5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766D-03C0-48F9-943F-EB9D5187A8E9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96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72C9-484D-4140-B8FE-F07E3B0B745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83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08EE-446E-46B1-ABA7-2A10B78ACA96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57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F70D-5CEA-4020-B280-E814399B3FC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7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FD71-28E6-410C-A5AB-FEC76E3BDD3A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0967BBE-DE62-4B6E-AED3-00DF445E67FF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21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FABEA-02B4-4DD6-8100-FBB95AE718C3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2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5DA7F6-7C55-4993-BD7E-116AD02FE55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2629A06-5CA0-4880-857C-070DF031C77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48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3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9.png"/><Relationship Id="rId3" Type="http://schemas.openxmlformats.org/officeDocument/2006/relationships/image" Target="../media/image280.png"/><Relationship Id="rId7" Type="http://schemas.openxmlformats.org/officeDocument/2006/relationships/image" Target="../media/image3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4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9.png"/><Relationship Id="rId3" Type="http://schemas.openxmlformats.org/officeDocument/2006/relationships/image" Target="../media/image280.png"/><Relationship Id="rId7" Type="http://schemas.openxmlformats.org/officeDocument/2006/relationships/image" Target="../media/image32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52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9" Type="http://schemas.openxmlformats.org/officeDocument/2006/relationships/image" Target="../media/image10.png"/><Relationship Id="rId1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4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972385"/>
            <a:ext cx="7543800" cy="222957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On the possibility of positive ion detection in gaseous TPCs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5866" y="3524406"/>
            <a:ext cx="6917988" cy="1143000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Lior Arazi</a:t>
            </a:r>
          </a:p>
          <a:p>
            <a:pPr algn="ctr"/>
            <a:r>
              <a:rPr lang="en-US" sz="1800" dirty="0" smtClean="0"/>
              <a:t>Weizmann Institute of Science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301516" y="5754257"/>
            <a:ext cx="4586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RD51 mini-week, December 12-15 2016,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5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IISEE yields of noble gas 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95D0-D484-436A-901A-27B0ABCF6E23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330" y="2081663"/>
            <a:ext cx="5328562" cy="354573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257292" y="4756322"/>
            <a:ext cx="2687123" cy="411472"/>
            <a:chOff x="5078874" y="4756322"/>
            <a:chExt cx="2687123" cy="41147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5078874" y="5167794"/>
              <a:ext cx="220881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390932" y="4756322"/>
                  <a:ext cx="237506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Decreasing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a14:m>
                  <a:r>
                    <a:rPr lang="en-US" dirty="0" smtClean="0">
                      <a:solidFill>
                        <a:srgbClr val="FF0000"/>
                      </a:solidFill>
                    </a:rPr>
                    <a:t> 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0932" y="4756322"/>
                  <a:ext cx="2375065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314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571409" y="5556395"/>
                <a:ext cx="1585178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𝑖</m:t>
                          </m:r>
                        </m:sub>
                        <m:sup/>
                      </m:sSub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𝜑</m:t>
                      </m:r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eV</m:t>
                      </m:r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409" y="5556395"/>
                <a:ext cx="1585178" cy="408830"/>
              </a:xfrm>
              <a:prstGeom prst="rect">
                <a:avLst/>
              </a:prstGeom>
              <a:blipFill rotWithShape="0">
                <a:blip r:embed="rId4"/>
                <a:stretch>
                  <a:fillRect b="-13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822960" y="5627399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50"/>
                </a:solidFill>
              </a:rPr>
              <a:t>Elsbergen</a:t>
            </a:r>
            <a:r>
              <a:rPr lang="en-US" sz="1400" dirty="0" smtClean="0">
                <a:solidFill>
                  <a:srgbClr val="00B050"/>
                </a:solidFill>
              </a:rPr>
              <a:t> et al, </a:t>
            </a:r>
            <a:r>
              <a:rPr lang="en-US" sz="1400" i="1" dirty="0" smtClean="0">
                <a:solidFill>
                  <a:srgbClr val="00B050"/>
                </a:solidFill>
              </a:rPr>
              <a:t>SID </a:t>
            </a:r>
            <a:r>
              <a:rPr lang="en-US" sz="1400" i="1" dirty="0">
                <a:solidFill>
                  <a:srgbClr val="00B050"/>
                </a:solidFill>
              </a:rPr>
              <a:t>Int. </a:t>
            </a:r>
            <a:r>
              <a:rPr lang="en-US" sz="1400" i="1" dirty="0" err="1">
                <a:solidFill>
                  <a:srgbClr val="00B050"/>
                </a:solidFill>
              </a:rPr>
              <a:t>Symp</a:t>
            </a:r>
            <a:r>
              <a:rPr lang="en-US" sz="1400" i="1" dirty="0">
                <a:solidFill>
                  <a:srgbClr val="00B050"/>
                </a:solidFill>
              </a:rPr>
              <a:t>. Dig. Tech.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Papers</a:t>
            </a:r>
            <a:r>
              <a:rPr lang="en-US" sz="1400" dirty="0">
                <a:solidFill>
                  <a:srgbClr val="00B050"/>
                </a:solidFill>
              </a:rPr>
              <a:t>, 2000, </a:t>
            </a:r>
            <a:r>
              <a:rPr lang="en-US" sz="1400" dirty="0" smtClean="0">
                <a:solidFill>
                  <a:srgbClr val="00B050"/>
                </a:solidFill>
              </a:rPr>
              <a:t>220–223</a:t>
            </a:r>
            <a:r>
              <a:rPr lang="en-US" sz="1400" dirty="0">
                <a:solidFill>
                  <a:srgbClr val="00B050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29694" y="2274849"/>
                <a:ext cx="263561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inferred from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Paschen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curves</a:t>
                </a:r>
              </a:p>
              <a:p>
                <a:endParaRPr lang="en-US" sz="1400" dirty="0"/>
              </a:p>
              <a:p>
                <a:r>
                  <a:rPr lang="en-US" sz="1400" dirty="0" smtClean="0"/>
                  <a:t>H:C = Hydrogen terminated CVD diamond, with Negative Electron Affinity (NEA) of -0.8 eV</a:t>
                </a:r>
              </a:p>
              <a:p>
                <a:endParaRPr lang="en-US" sz="1400" dirty="0"/>
              </a:p>
              <a:p>
                <a:r>
                  <a:rPr lang="en-US" sz="1400" dirty="0" smtClean="0"/>
                  <a:t>BAM = BaMgAl</a:t>
                </a:r>
                <a:r>
                  <a:rPr lang="en-US" sz="1400" baseline="-25000" dirty="0" smtClean="0"/>
                  <a:t>10</a:t>
                </a:r>
                <a:r>
                  <a:rPr lang="en-US" sz="1400" dirty="0" smtClean="0"/>
                  <a:t>O</a:t>
                </a:r>
                <a:r>
                  <a:rPr lang="en-US" sz="1400" baseline="-25000" dirty="0" smtClean="0"/>
                  <a:t>17</a:t>
                </a:r>
                <a:r>
                  <a:rPr lang="en-US" sz="1400" dirty="0" smtClean="0"/>
                  <a:t> phosphor</a:t>
                </a:r>
                <a:endParaRPr lang="en-US" sz="1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694" y="2274849"/>
                <a:ext cx="2635613" cy="1938992"/>
              </a:xfrm>
              <a:prstGeom prst="rect">
                <a:avLst/>
              </a:prstGeom>
              <a:blipFill rotWithShape="0">
                <a:blip r:embed="rId5"/>
                <a:stretch>
                  <a:fillRect l="-1852" t="-1572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822960" y="4415882"/>
            <a:ext cx="4055271" cy="2297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569350" y="3382568"/>
            <a:ext cx="2716006" cy="1214118"/>
            <a:chOff x="5569350" y="3382568"/>
            <a:chExt cx="2716006" cy="1214118"/>
          </a:xfrm>
        </p:grpSpPr>
        <p:grpSp>
          <p:nvGrpSpPr>
            <p:cNvPr id="19" name="Group 18"/>
            <p:cNvGrpSpPr/>
            <p:nvPr/>
          </p:nvGrpSpPr>
          <p:grpSpPr>
            <a:xfrm>
              <a:off x="5569350" y="3382568"/>
              <a:ext cx="1732848" cy="1214118"/>
              <a:chOff x="5390932" y="3382568"/>
              <a:chExt cx="1732848" cy="1214118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V="1">
                <a:off x="6146382" y="3382568"/>
                <a:ext cx="11875" cy="51063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6684393" y="4326651"/>
                <a:ext cx="439387" cy="170739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390932" y="4227354"/>
                    <a:ext cx="13537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𝑒𝑉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0932" y="4227354"/>
                    <a:ext cx="1353787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361697" y="3453221"/>
                  <a:ext cx="1923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  <a:ea typeface="Cambria Math" panose="02040503050406030204" pitchFamily="18" charset="0"/>
                    </a:rPr>
                    <a:t>Xe: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1697" y="3453221"/>
                  <a:ext cx="1923659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857"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22960" y="4472680"/>
                <a:ext cx="2642348" cy="92333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Further decrease of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in NEA-diamond expected to result in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for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Xe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 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4472680"/>
                <a:ext cx="2642348" cy="923330"/>
              </a:xfrm>
              <a:prstGeom prst="rect">
                <a:avLst/>
              </a:prstGeom>
              <a:blipFill rotWithShape="0">
                <a:blip r:embed="rId8"/>
                <a:stretch>
                  <a:fillRect l="-1609" t="-3268" r="-2759" b="-915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8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NEXT?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8D5B-9145-4EB0-A466-435D15DC29A8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53" y="2174487"/>
            <a:ext cx="4584136" cy="331073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12278" y="1968167"/>
            <a:ext cx="3931722" cy="3682976"/>
            <a:chOff x="5212278" y="1968167"/>
            <a:chExt cx="3931722" cy="368297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2278" y="2410371"/>
              <a:ext cx="3516103" cy="324077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212278" y="1968167"/>
              <a:ext cx="39317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MC of </a:t>
              </a:r>
              <a:r>
                <a:rPr lang="el-GR" sz="1600" dirty="0" smtClean="0">
                  <a:solidFill>
                    <a:srgbClr val="FF0000"/>
                  </a:solidFill>
                </a:rPr>
                <a:t>ββ</a:t>
              </a:r>
              <a:r>
                <a:rPr lang="en-US" sz="1600" dirty="0">
                  <a:solidFill>
                    <a:srgbClr val="FF0000"/>
                  </a:solidFill>
                </a:rPr>
                <a:t>0</a:t>
              </a:r>
              <a:r>
                <a:rPr lang="el-GR" sz="1600" dirty="0">
                  <a:solidFill>
                    <a:srgbClr val="FF0000"/>
                  </a:solidFill>
                </a:rPr>
                <a:t>ν</a:t>
              </a:r>
              <a:r>
                <a:rPr lang="en-US" sz="1600" dirty="0" smtClean="0">
                  <a:solidFill>
                    <a:srgbClr val="FF0000"/>
                  </a:solidFill>
                </a:rPr>
                <a:t> event – 2 blobs at the ends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67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5"/>
                <a:ext cx="7543801" cy="80825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Searching for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</a:rPr>
                  <a:t> in </a:t>
                </a:r>
                <a:r>
                  <a:rPr lang="en-US" sz="1800" dirty="0" err="1" smtClean="0">
                    <a:solidFill>
                      <a:srgbClr val="FF0000"/>
                    </a:solidFill>
                  </a:rPr>
                  <a:t>HPXe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at the ton scale </a:t>
                </a:r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compromise between energy resolution and accuracy in track reconstruction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5"/>
                <a:ext cx="7543801" cy="808256"/>
              </a:xfrm>
              <a:blipFill rotWithShape="0">
                <a:blip r:embed="rId3"/>
                <a:stretch>
                  <a:fillRect l="-646" t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8D5B-9145-4EB0-A466-435D15DC29A8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Content Placeholder 6"/>
              <p:cNvGraphicFramePr>
                <a:graphicFrameLocks/>
              </p:cNvGraphicFramePr>
              <p:nvPr>
                <p:extLst/>
              </p:nvPr>
            </p:nvGraphicFramePr>
            <p:xfrm>
              <a:off x="1148650" y="2557006"/>
              <a:ext cx="6849080" cy="24539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5925"/>
                    <a:gridCol w="1375171"/>
                    <a:gridCol w="1429625"/>
                    <a:gridCol w="1418359"/>
                  </a:tblGrid>
                  <a:tr h="86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Design option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Intrinsic FWHM Energy resolution 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rms</a:t>
                          </a:r>
                          <a:r>
                            <a:rPr lang="en-US" sz="1600" baseline="0" dirty="0" smtClean="0"/>
                            <a:t> diffusion (1 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err="1" smtClean="0"/>
                            <a:t>rms</a:t>
                          </a:r>
                          <a:r>
                            <a:rPr lang="en-US" sz="1600" baseline="0" dirty="0" smtClean="0"/>
                            <a:t> diffusion (2 m)</a:t>
                          </a:r>
                          <a:endParaRPr lang="en-US" sz="1600" dirty="0" smtClean="0"/>
                        </a:p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</a:tr>
                  <a:tr h="349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Pure </a:t>
                          </a:r>
                          <a:r>
                            <a:rPr lang="en-US" sz="1600" dirty="0" err="1" smtClean="0"/>
                            <a:t>Xe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34932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+ 0.05%</a:t>
                          </a:r>
                          <a:r>
                            <a:rPr lang="en-US" sz="1600" baseline="0" dirty="0" smtClean="0"/>
                            <a:t> CO</a:t>
                          </a:r>
                          <a:r>
                            <a:rPr lang="en-US" sz="1600" baseline="-25000" dirty="0" smtClean="0"/>
                            <a:t>2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47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4469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+ 0.5% CH</a:t>
                          </a:r>
                          <a:r>
                            <a:rPr lang="en-US" sz="1600" baseline="-25000" dirty="0" smtClean="0"/>
                            <a:t>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4469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+ 1.0% CH</a:t>
                          </a:r>
                          <a:r>
                            <a:rPr lang="en-US" sz="1600" baseline="-25000" dirty="0" smtClean="0"/>
                            <a:t>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Content Placeholder 6"/>
              <p:cNvGraphicFramePr>
                <a:graphicFrameLocks/>
              </p:cNvGraphicFramePr>
              <p:nvPr>
                <p:extLst/>
              </p:nvPr>
            </p:nvGraphicFramePr>
            <p:xfrm>
              <a:off x="1148650" y="2557006"/>
              <a:ext cx="6849080" cy="24539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5925"/>
                    <a:gridCol w="1375171"/>
                    <a:gridCol w="1429625"/>
                    <a:gridCol w="1418359"/>
                  </a:tblGrid>
                  <a:tr h="86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Design option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Intrinsic FWHM Energy resolution 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rms</a:t>
                          </a:r>
                          <a:r>
                            <a:rPr lang="en-US" sz="1600" baseline="0" dirty="0" smtClean="0"/>
                            <a:t> diffusion (1 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err="1" smtClean="0"/>
                            <a:t>rms</a:t>
                          </a:r>
                          <a:r>
                            <a:rPr lang="en-US" sz="1600" baseline="0" dirty="0" smtClean="0"/>
                            <a:t> diffusion (2 m)</a:t>
                          </a:r>
                          <a:endParaRPr lang="en-US" sz="1600" dirty="0" smtClean="0"/>
                        </a:p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</a:tr>
                  <a:tr h="349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Pure </a:t>
                          </a:r>
                          <a:r>
                            <a:rPr lang="en-US" sz="1600" dirty="0" err="1" smtClean="0"/>
                            <a:t>Xe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1150" t="-254386" r="-208850" b="-36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81197" t="-254386" r="-101709" b="-36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82833" t="-254386" r="-2146" b="-363158"/>
                          </a:stretch>
                        </a:blipFill>
                      </a:tcPr>
                    </a:tc>
                  </a:tr>
                  <a:tr h="34932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+ 0.05%</a:t>
                          </a:r>
                          <a:r>
                            <a:rPr lang="en-US" sz="1600" baseline="0" dirty="0" smtClean="0"/>
                            <a:t> CO</a:t>
                          </a:r>
                          <a:r>
                            <a:rPr lang="en-US" sz="1600" baseline="-25000" dirty="0" smtClean="0"/>
                            <a:t>2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1150" t="-348276" r="-208850" b="-25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81197" t="-348276" r="-101709" b="-25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82833" t="-348276" r="-2146" b="-256897"/>
                          </a:stretch>
                        </a:blipFill>
                      </a:tcPr>
                    </a:tc>
                  </a:tr>
                  <a:tr h="4469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+ 0.5% CH</a:t>
                          </a:r>
                          <a:r>
                            <a:rPr lang="en-US" sz="1600" baseline="-25000" dirty="0" smtClean="0"/>
                            <a:t>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1150" t="-356164" r="-208850" b="-1041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81197" t="-356164" r="-101709" b="-1041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82833" t="-356164" r="-2146" b="-104110"/>
                          </a:stretch>
                        </a:blipFill>
                      </a:tcPr>
                    </a:tc>
                  </a:tr>
                  <a:tr h="4469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/>
                            <a:t>Xe</a:t>
                          </a:r>
                          <a:r>
                            <a:rPr lang="en-US" sz="1600" dirty="0" smtClean="0"/>
                            <a:t> + 1.0% CH</a:t>
                          </a:r>
                          <a:r>
                            <a:rPr lang="en-US" sz="1600" baseline="-25000" dirty="0" smtClean="0"/>
                            <a:t>4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91150" t="-450000" r="-208850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81197" t="-450000" r="-101709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82833" t="-450000" r="-2146" b="-270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48650" y="5015493"/>
              <a:ext cx="6849080" cy="8613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5925"/>
                    <a:gridCol w="1375171"/>
                    <a:gridCol w="1429625"/>
                    <a:gridCol w="1418359"/>
                  </a:tblGrid>
                  <a:tr h="86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Pure </a:t>
                          </a:r>
                          <a:r>
                            <a:rPr lang="en-US" sz="1600" dirty="0" err="1" smtClean="0"/>
                            <a:t>Xe</a:t>
                          </a:r>
                          <a:endParaRPr lang="en-US" sz="1600" dirty="0" smtClean="0"/>
                        </a:p>
                        <a:p>
                          <a:pPr algn="ctr"/>
                          <a:r>
                            <a:rPr lang="en-US" sz="1600" dirty="0" smtClean="0"/>
                            <a:t>using ions for topology</a:t>
                          </a:r>
                          <a:endParaRPr lang="en-US" sz="1600" dirty="0"/>
                        </a:p>
                        <a:p>
                          <a:pPr algn="ctr"/>
                          <a:r>
                            <a:rPr lang="en-US" sz="1600" dirty="0" smtClean="0"/>
                            <a:t>and</a:t>
                          </a:r>
                          <a:r>
                            <a:rPr lang="en-US" sz="1600" baseline="0" dirty="0" smtClean="0"/>
                            <a:t> electrons for energy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600" dirty="0" smtClean="0"/>
                        </a:p>
                        <a:p>
                          <a:pPr algn="ctr"/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48650" y="5015493"/>
              <a:ext cx="6849080" cy="8613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5925"/>
                    <a:gridCol w="1375171"/>
                    <a:gridCol w="1429625"/>
                    <a:gridCol w="1418359"/>
                  </a:tblGrid>
                  <a:tr h="8613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Pure </a:t>
                          </a:r>
                          <a:r>
                            <a:rPr lang="en-US" sz="1600" dirty="0" err="1" smtClean="0"/>
                            <a:t>Xe</a:t>
                          </a:r>
                          <a:endParaRPr lang="en-US" sz="1600" dirty="0" smtClean="0"/>
                        </a:p>
                        <a:p>
                          <a:pPr algn="ctr"/>
                          <a:r>
                            <a:rPr lang="en-US" sz="1600" dirty="0" smtClean="0"/>
                            <a:t>using ions for topology</a:t>
                          </a:r>
                          <a:endParaRPr lang="en-US" sz="1600" dirty="0"/>
                        </a:p>
                        <a:p>
                          <a:pPr algn="ctr"/>
                          <a:r>
                            <a:rPr lang="en-US" sz="1600" dirty="0" smtClean="0"/>
                            <a:t>and</a:t>
                          </a:r>
                          <a:r>
                            <a:rPr lang="en-US" sz="1600" baseline="0" dirty="0" smtClean="0"/>
                            <a:t> electrons for energy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91150" t="-1399" r="-208850" b="-41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281197" t="-1399" r="-101709" b="-41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82833" t="-1399" r="-2146" b="-419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6" name="Group 15"/>
          <p:cNvGrpSpPr/>
          <p:nvPr/>
        </p:nvGrpSpPr>
        <p:grpSpPr>
          <a:xfrm>
            <a:off x="822958" y="3426800"/>
            <a:ext cx="7544491" cy="2866145"/>
            <a:chOff x="822958" y="3426800"/>
            <a:chExt cx="7544491" cy="2866145"/>
          </a:xfrm>
        </p:grpSpPr>
        <p:grpSp>
          <p:nvGrpSpPr>
            <p:cNvPr id="15" name="Group 14"/>
            <p:cNvGrpSpPr/>
            <p:nvPr/>
          </p:nvGrpSpPr>
          <p:grpSpPr>
            <a:xfrm>
              <a:off x="8062332" y="3426800"/>
              <a:ext cx="305117" cy="1561171"/>
              <a:chOff x="8062332" y="3426800"/>
              <a:chExt cx="305117" cy="1561171"/>
            </a:xfrm>
          </p:grpSpPr>
          <p:sp>
            <p:nvSpPr>
              <p:cNvPr id="12" name="Right Brace 11"/>
              <p:cNvSpPr/>
              <p:nvPr/>
            </p:nvSpPr>
            <p:spPr>
              <a:xfrm>
                <a:off x="8062332" y="3426800"/>
                <a:ext cx="181123" cy="1561171"/>
              </a:xfrm>
              <a:prstGeom prst="rightBrac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172100" y="4042676"/>
                <a:ext cx="1953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00B050"/>
                    </a:solidFill>
                  </a:rPr>
                  <a:t>*</a:t>
                </a:r>
                <a:endParaRPr lang="en-US" sz="1100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22958" y="5985168"/>
              <a:ext cx="7349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* </a:t>
              </a:r>
              <a:r>
                <a:rPr lang="en-US" sz="1400" dirty="0" err="1" smtClean="0">
                  <a:solidFill>
                    <a:srgbClr val="00B050"/>
                  </a:solidFill>
                </a:rPr>
                <a:t>Azevedo</a:t>
              </a:r>
              <a:r>
                <a:rPr lang="en-US" sz="1400" dirty="0" smtClean="0">
                  <a:solidFill>
                    <a:srgbClr val="00B050"/>
                  </a:solidFill>
                </a:rPr>
                <a:t> et al, </a:t>
              </a:r>
              <a:r>
                <a:rPr lang="nn-NO" sz="1400" dirty="0">
                  <a:solidFill>
                    <a:srgbClr val="00B050"/>
                  </a:solidFill>
                </a:rPr>
                <a:t>JINST 11 (2016) </a:t>
              </a:r>
              <a:r>
                <a:rPr lang="nn-NO" sz="1400" dirty="0" smtClean="0">
                  <a:solidFill>
                    <a:srgbClr val="00B050"/>
                  </a:solidFill>
                </a:rPr>
                <a:t>C02007 arXiv:1511.07189 – 10 bar, 300 V/cm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126273" y="4987971"/>
            <a:ext cx="6846849" cy="88872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Let’s take this one step at a time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electron-ion pairs for event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All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Xe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+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ions immediately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s) convert to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Xe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Electrons quickly reach EL region near anode (at +HV)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Energy + (smeared) track image measured by electrons EL signal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Xe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+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ions reach cathode plane within &lt;1 s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Xe</a:t>
                </a:r>
                <a:r>
                  <a:rPr lang="en-US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+</a:t>
                </a:r>
                <a:r>
                  <a:rPr lang="en-US" dirty="0">
                    <a:solidFill>
                      <a:schemeClr val="tx1"/>
                    </a:solidFill>
                  </a:rPr>
                  <a:t> ions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ionization energy = 11.2 eV (lowest of all impurities) 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no charge-exchange collisions 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all </a:t>
                </a:r>
                <a:r>
                  <a:rPr lang="en-US" dirty="0">
                    <a:solidFill>
                      <a:srgbClr val="FF0000"/>
                    </a:solidFill>
                  </a:rPr>
                  <a:t>Xe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en-US" dirty="0">
                    <a:solidFill>
                      <a:srgbClr val="FF0000"/>
                    </a:solidFill>
                  </a:rPr>
                  <a:t> ions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make it to cathode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1932" t="-1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8349A-D061-4A3E-8EF3-2C6E6D41C57E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66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Now here comes the fun part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Cathode plane comprised of tiled array of fused silica plates, each with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MSGC-like pattern of active strips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at ground, interlaced with field strips at modest +HV. Spacing between active strips ~1 mm.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Ions landing on active strips release secondary electrons by AN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Emitted electrons follow field lines to positive field strips. Field tuned to gain of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</m:d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photons per detected ion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EL light produced by electrons recorded by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dense array of VUV-SiPMs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immediately behind cathode plane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Recorded light pattern provides track topology with spatial resolution governed by ion diffusion (+ some smearing by readout granularity)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1932" t="-1556" r="-2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03AB-9C62-4424-AD57-3BF1E5BC8CA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492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Cathode plane cartoon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A9DE4-328B-4C99-B159-B9883A65E6DE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421819" y="4012345"/>
            <a:ext cx="5102932" cy="15598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 flipH="1">
            <a:off x="2928305" y="3947950"/>
            <a:ext cx="734016" cy="62806"/>
            <a:chOff x="5120602" y="2385042"/>
            <a:chExt cx="880534" cy="75342"/>
          </a:xfrm>
        </p:grpSpPr>
        <p:sp>
          <p:nvSpPr>
            <p:cNvPr id="40" name="Rectangle 39"/>
            <p:cNvSpPr/>
            <p:nvPr/>
          </p:nvSpPr>
          <p:spPr>
            <a:xfrm>
              <a:off x="5120602" y="2405539"/>
              <a:ext cx="279888" cy="54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879561" y="2385042"/>
              <a:ext cx="121575" cy="69253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 31"/>
          <p:cNvSpPr/>
          <p:nvPr/>
        </p:nvSpPr>
        <p:spPr>
          <a:xfrm>
            <a:off x="5286180" y="2293756"/>
            <a:ext cx="244341" cy="1618925"/>
          </a:xfrm>
          <a:custGeom>
            <a:avLst/>
            <a:gdLst>
              <a:gd name="connsiteX0" fmla="*/ 109182 w 110698"/>
              <a:gd name="connsiteY0" fmla="*/ 0 h 354842"/>
              <a:gd name="connsiteX1" fmla="*/ 95534 w 110698"/>
              <a:gd name="connsiteY1" fmla="*/ 150125 h 354842"/>
              <a:gd name="connsiteX2" fmla="*/ 0 w 110698"/>
              <a:gd name="connsiteY2" fmla="*/ 354842 h 3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698" h="354842">
                <a:moveTo>
                  <a:pt x="109182" y="0"/>
                </a:moveTo>
                <a:cubicBezTo>
                  <a:pt x="111456" y="45492"/>
                  <a:pt x="113731" y="90985"/>
                  <a:pt x="95534" y="150125"/>
                </a:cubicBezTo>
                <a:cubicBezTo>
                  <a:pt x="77337" y="209265"/>
                  <a:pt x="13648" y="334370"/>
                  <a:pt x="0" y="354842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306488" y="3786624"/>
            <a:ext cx="455074" cy="182926"/>
          </a:xfrm>
          <a:custGeom>
            <a:avLst/>
            <a:gdLst>
              <a:gd name="connsiteX0" fmla="*/ 0 w 545911"/>
              <a:gd name="connsiteY0" fmla="*/ 151200 h 219439"/>
              <a:gd name="connsiteX1" fmla="*/ 272955 w 545911"/>
              <a:gd name="connsiteY1" fmla="*/ 1075 h 219439"/>
              <a:gd name="connsiteX2" fmla="*/ 545911 w 545911"/>
              <a:gd name="connsiteY2" fmla="*/ 219439 h 219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911" h="219439">
                <a:moveTo>
                  <a:pt x="0" y="151200"/>
                </a:moveTo>
                <a:cubicBezTo>
                  <a:pt x="90985" y="70451"/>
                  <a:pt x="181970" y="-10298"/>
                  <a:pt x="272955" y="1075"/>
                </a:cubicBezTo>
                <a:cubicBezTo>
                  <a:pt x="363940" y="12448"/>
                  <a:pt x="454925" y="115943"/>
                  <a:pt x="545911" y="219439"/>
                </a:cubicBez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610839" y="2303790"/>
            <a:ext cx="619585" cy="3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482345" y="3435951"/>
            <a:ext cx="2042405" cy="3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electron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926059" y="3572210"/>
            <a:ext cx="121549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45359" y="3221866"/>
            <a:ext cx="976889" cy="3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 mm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 flipH="1">
            <a:off x="4061676" y="3947950"/>
            <a:ext cx="734016" cy="62806"/>
            <a:chOff x="5120602" y="2385042"/>
            <a:chExt cx="880534" cy="75342"/>
          </a:xfrm>
        </p:grpSpPr>
        <p:sp>
          <p:nvSpPr>
            <p:cNvPr id="55" name="Rectangle 54"/>
            <p:cNvSpPr/>
            <p:nvPr/>
          </p:nvSpPr>
          <p:spPr>
            <a:xfrm>
              <a:off x="5120602" y="2405539"/>
              <a:ext cx="279888" cy="54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79561" y="2385042"/>
              <a:ext cx="121575" cy="69253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H="1">
            <a:off x="5195047" y="3947950"/>
            <a:ext cx="734016" cy="62806"/>
            <a:chOff x="5120602" y="2385042"/>
            <a:chExt cx="880534" cy="75342"/>
          </a:xfrm>
        </p:grpSpPr>
        <p:sp>
          <p:nvSpPr>
            <p:cNvPr id="58" name="Rectangle 57"/>
            <p:cNvSpPr/>
            <p:nvPr/>
          </p:nvSpPr>
          <p:spPr>
            <a:xfrm>
              <a:off x="5120602" y="2405539"/>
              <a:ext cx="279888" cy="54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879561" y="2385042"/>
              <a:ext cx="121575" cy="69253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flipH="1">
            <a:off x="6328418" y="3942203"/>
            <a:ext cx="734016" cy="67577"/>
            <a:chOff x="5120602" y="2379319"/>
            <a:chExt cx="880534" cy="81065"/>
          </a:xfrm>
        </p:grpSpPr>
        <p:sp>
          <p:nvSpPr>
            <p:cNvPr id="61" name="Rectangle 60"/>
            <p:cNvSpPr/>
            <p:nvPr/>
          </p:nvSpPr>
          <p:spPr>
            <a:xfrm>
              <a:off x="5120602" y="2405539"/>
              <a:ext cx="279888" cy="548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79561" y="2379319"/>
              <a:ext cx="121575" cy="69253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421819" y="5577652"/>
            <a:ext cx="5099935" cy="79861"/>
            <a:chOff x="5841386" y="4232369"/>
            <a:chExt cx="1680368" cy="75850"/>
          </a:xfrm>
        </p:grpSpPr>
        <p:sp>
          <p:nvSpPr>
            <p:cNvPr id="72" name="Rectangle 71"/>
            <p:cNvSpPr/>
            <p:nvPr/>
          </p:nvSpPr>
          <p:spPr>
            <a:xfrm>
              <a:off x="5841386" y="4232369"/>
              <a:ext cx="540511" cy="7585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411314" y="4232369"/>
              <a:ext cx="540511" cy="7585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981243" y="4232369"/>
              <a:ext cx="540511" cy="7585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6231657" y="4595064"/>
            <a:ext cx="204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Fused silica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2519972" y="4158930"/>
            <a:ext cx="1142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Active strip (ground)</a:t>
            </a:r>
            <a:endParaRPr lang="en-US" sz="1600" dirty="0"/>
          </a:p>
        </p:txBody>
      </p:sp>
      <p:sp>
        <p:nvSpPr>
          <p:cNvPr id="81" name="TextBox 80"/>
          <p:cNvSpPr txBox="1"/>
          <p:nvPr/>
        </p:nvSpPr>
        <p:spPr>
          <a:xfrm>
            <a:off x="4180811" y="4157074"/>
            <a:ext cx="102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Field strip (+V)</a:t>
            </a:r>
            <a:endParaRPr lang="en-US" sz="1600" dirty="0"/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2991746" y="4054382"/>
            <a:ext cx="0" cy="191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4683014" y="4050667"/>
            <a:ext cx="0" cy="191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4611644" y="4095154"/>
            <a:ext cx="1862756" cy="1241662"/>
            <a:chOff x="4611644" y="4095154"/>
            <a:chExt cx="1862756" cy="1241662"/>
          </a:xfrm>
        </p:grpSpPr>
        <p:grpSp>
          <p:nvGrpSpPr>
            <p:cNvPr id="86" name="Group 46"/>
            <p:cNvGrpSpPr/>
            <p:nvPr/>
          </p:nvGrpSpPr>
          <p:grpSpPr>
            <a:xfrm rot="19994165">
              <a:off x="4611644" y="4096477"/>
              <a:ext cx="1265017" cy="1240339"/>
              <a:chOff x="5915029" y="790575"/>
              <a:chExt cx="1352551" cy="1371600"/>
            </a:xfrm>
          </p:grpSpPr>
          <p:cxnSp>
            <p:nvCxnSpPr>
              <p:cNvPr id="87" name="Curved Connector 86"/>
              <p:cNvCxnSpPr/>
              <p:nvPr/>
            </p:nvCxnSpPr>
            <p:spPr>
              <a:xfrm rot="10800000" flipV="1">
                <a:off x="6810379" y="7905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urved Connector 87"/>
              <p:cNvCxnSpPr/>
              <p:nvPr/>
            </p:nvCxnSpPr>
            <p:spPr>
              <a:xfrm rot="10800000" flipV="1">
                <a:off x="6362704" y="12477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urved Connector 88"/>
              <p:cNvCxnSpPr/>
              <p:nvPr/>
            </p:nvCxnSpPr>
            <p:spPr>
              <a:xfrm rot="10800000" flipV="1">
                <a:off x="5915029" y="17049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46"/>
            <p:cNvGrpSpPr/>
            <p:nvPr/>
          </p:nvGrpSpPr>
          <p:grpSpPr>
            <a:xfrm rot="1605835" flipH="1">
              <a:off x="5209383" y="4095154"/>
              <a:ext cx="1265017" cy="1240339"/>
              <a:chOff x="5915029" y="790575"/>
              <a:chExt cx="1352551" cy="1371600"/>
            </a:xfrm>
          </p:grpSpPr>
          <p:cxnSp>
            <p:nvCxnSpPr>
              <p:cNvPr id="91" name="Curved Connector 90"/>
              <p:cNvCxnSpPr/>
              <p:nvPr/>
            </p:nvCxnSpPr>
            <p:spPr>
              <a:xfrm rot="10800000" flipV="1">
                <a:off x="6810379" y="7905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urved Connector 91"/>
              <p:cNvCxnSpPr/>
              <p:nvPr/>
            </p:nvCxnSpPr>
            <p:spPr>
              <a:xfrm rot="10800000" flipV="1">
                <a:off x="6362704" y="12477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urved Connector 92"/>
              <p:cNvCxnSpPr/>
              <p:nvPr/>
            </p:nvCxnSpPr>
            <p:spPr>
              <a:xfrm rot="10800000" flipV="1">
                <a:off x="5915029" y="17049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46"/>
            <p:cNvGrpSpPr/>
            <p:nvPr/>
          </p:nvGrpSpPr>
          <p:grpSpPr>
            <a:xfrm rot="19261418">
              <a:off x="4874111" y="4159559"/>
              <a:ext cx="1194593" cy="1171289"/>
              <a:chOff x="5915029" y="790575"/>
              <a:chExt cx="1352551" cy="1371600"/>
            </a:xfrm>
          </p:grpSpPr>
          <p:cxnSp>
            <p:nvCxnSpPr>
              <p:cNvPr id="95" name="Curved Connector 94"/>
              <p:cNvCxnSpPr/>
              <p:nvPr/>
            </p:nvCxnSpPr>
            <p:spPr>
              <a:xfrm rot="10800000" flipV="1">
                <a:off x="6810379" y="7905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urved Connector 95"/>
              <p:cNvCxnSpPr/>
              <p:nvPr/>
            </p:nvCxnSpPr>
            <p:spPr>
              <a:xfrm rot="10800000" flipV="1">
                <a:off x="6362704" y="12477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urved Connector 96"/>
              <p:cNvCxnSpPr/>
              <p:nvPr/>
            </p:nvCxnSpPr>
            <p:spPr>
              <a:xfrm rot="10800000" flipV="1">
                <a:off x="5915029" y="1704975"/>
                <a:ext cx="457201" cy="45720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7030A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Explosion 2 97"/>
          <p:cNvSpPr/>
          <p:nvPr/>
        </p:nvSpPr>
        <p:spPr>
          <a:xfrm>
            <a:off x="5382280" y="3663224"/>
            <a:ext cx="325616" cy="325616"/>
          </a:xfrm>
          <a:prstGeom prst="irregularSeal2">
            <a:avLst/>
          </a:prstGeom>
          <a:solidFill>
            <a:schemeClr val="bg1">
              <a:alpha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4422801" y="5685285"/>
            <a:ext cx="2267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VUV sensitive SiPMs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7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/>
      <p:bldP spid="35" grpId="0"/>
      <p:bldP spid="9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Some numbers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 fontScale="92500"/>
              </a:bodyPr>
              <a:lstStyle/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EL signals sufficiently large (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photons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:endParaRPr lang="en-US" b="0" i="1" dirty="0" smtClean="0">
                  <a:solidFill>
                    <a:srgbClr val="FF0000"/>
                  </a:solidFill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0" indent="0" algn="ctr">
                  <a:spcAft>
                    <a:spcPts val="1200"/>
                  </a:spcAft>
                  <a:buNone/>
                </a:pPr>
                <a:r>
                  <a:rPr lang="en-US" b="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Ion Detection efficiency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𝑒𝑓𝑓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𝑒𝑥𝑡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0">
                  <a:spcAft>
                    <a:spcPts val="1200"/>
                  </a:spcAft>
                  <a:buNone/>
                </a:pPr>
                <a:r>
                  <a:rPr lang="en-US" dirty="0" smtClean="0">
                    <a:solidFill>
                      <a:schemeClr val="tx1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the extraction efficiency = probability that the emitted electron is not backscattered to the surface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can be readily &gt;20% 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of a few % will provide several hundred detected ions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(out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360000" indent="-3600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𝑒𝑥𝑡</m:t>
                        </m:r>
                      </m:sub>
                    </m:sSub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20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%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400 detected ions with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~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0.5 mm spacing for 20 cm track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1852" t="-1273" r="-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7EC2-AA4F-4B3D-93D1-FA158A21C1BE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4460486" y="2386362"/>
            <a:ext cx="323385" cy="37914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5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Extraction efficiency of electrons into 10 bar </a:t>
            </a:r>
            <a:r>
              <a:rPr lang="en-US" sz="4000" dirty="0" err="1" smtClean="0"/>
              <a:t>Xe</a:t>
            </a:r>
            <a:r>
              <a:rPr lang="en-US" sz="4000" dirty="0" smtClean="0"/>
              <a:t> at room temperature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91E7-BEEE-43DA-A73B-53DD4BD7859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01019" y="2430761"/>
                <a:ext cx="2928550" cy="708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/>
                    </a:solidFill>
                  </a:rPr>
                  <a:t>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eV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: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019" y="2430761"/>
                <a:ext cx="2928550" cy="708079"/>
              </a:xfrm>
              <a:prstGeom prst="rect">
                <a:avLst/>
              </a:prstGeom>
              <a:blipFill rotWithShape="0">
                <a:blip r:embed="rId3"/>
                <a:stretch>
                  <a:fillRect l="-2292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-171747" y="3345253"/>
                <a:ext cx="3647209" cy="889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Sup>
                        <m:sSub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p>
                      </m:sSubSup>
                    </m:oMath>
                  </m:oMathPara>
                </a14:m>
                <a:endParaRPr lang="en-US" b="0" i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eV</m:t>
                    </m:r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1747" y="3345253"/>
                <a:ext cx="3647209" cy="8897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751510" y="2224348"/>
            <a:ext cx="4745719" cy="3373564"/>
            <a:chOff x="3751510" y="2224348"/>
            <a:chExt cx="4745719" cy="337356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1510" y="2224348"/>
              <a:ext cx="4657853" cy="337356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7932" y="4650058"/>
              <a:ext cx="13492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Garfield++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64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Some more numbers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For 6 mm SiPMs with array PDE=10%, 3 mm behind the cathode plane, the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emission of 2000 EL photons into 4</a:t>
                </a:r>
                <a:r>
                  <a:rPr lang="el-GR" sz="1800" dirty="0" smtClean="0">
                    <a:solidFill>
                      <a:srgbClr val="0070C0"/>
                    </a:solidFill>
                  </a:rPr>
                  <a:t>π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𝑥𝑦</m:t>
                        </m:r>
                      </m:sub>
                    </m:sSub>
                    <m:r>
                      <a:rPr lang="en-US" sz="1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for center-of gravity (COG) determination 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0070C0"/>
                    </a:solidFill>
                  </a:rPr>
                  <a:t>For avalanche gain = 10, the required EL is then </a:t>
                </a:r>
                <a:r>
                  <a:rPr lang="en-US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200 photons/e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over a trajectory of </a:t>
                </a:r>
                <a:r>
                  <a:rPr lang="en-US" sz="1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0.5-1 mm (NEXT-100 TDR: 2500 photons/e over 5 mm)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0070C0"/>
                    </a:solidFill>
                  </a:rPr>
                  <a:t>To avoid continuous ion feedback we need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𝑔𝑎𝑖𝑛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8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– readily satisfied for gain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</m:d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EL signals will last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𝑛𝑠</m:t>
                        </m:r>
                      </m:e>
                    </m:d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.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Contribution of SiPM dark counts (even if 10</a:t>
                </a:r>
                <a:r>
                  <a:rPr lang="en-US" sz="1800" baseline="30000" dirty="0" smtClean="0">
                    <a:solidFill>
                      <a:srgbClr val="0070C0"/>
                    </a:solidFill>
                  </a:rPr>
                  <a:t>5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Hz/mm</a:t>
                </a:r>
                <a:r>
                  <a:rPr lang="en-US" sz="1800" baseline="30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) will be small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over the total area of the SiPM pixels used for COG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solidFill>
                      <a:srgbClr val="0070C0"/>
                    </a:solidFill>
                  </a:rPr>
                  <a:t>EL photon feedback expected to be low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(for active material of low QE and thin strips)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sz="1800" b="1" dirty="0" smtClean="0">
                    <a:solidFill>
                      <a:srgbClr val="FF0000"/>
                    </a:solidFill>
                  </a:rPr>
                  <a:t>BUT: Field emission must be kept very low (roughly &lt;10</a:t>
                </a:r>
                <a:r>
                  <a:rPr lang="en-US" sz="1800" b="1" baseline="30000" dirty="0" smtClean="0">
                    <a:solidFill>
                      <a:srgbClr val="FF0000"/>
                    </a:solidFill>
                  </a:rPr>
                  <a:t>-14</a:t>
                </a:r>
                <a:r>
                  <a:rPr lang="en-US" sz="1800" b="1" dirty="0" smtClean="0">
                    <a:solidFill>
                      <a:srgbClr val="FF0000"/>
                    </a:solidFill>
                  </a:rPr>
                  <a:t> A/cm</a:t>
                </a:r>
                <a:r>
                  <a:rPr lang="en-US" sz="1800" b="1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1800" b="1" dirty="0" smtClean="0">
                    <a:solidFill>
                      <a:srgbClr val="FF0000"/>
                    </a:solidFill>
                  </a:rPr>
                  <a:t>)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1771" t="-1414" r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43DC-1ABB-4B63-9490-8E7367957530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743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Candidate materials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0" y="1845733"/>
                <a:ext cx="7649738" cy="43097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rgbClr val="0070C0"/>
                    </a:solidFill>
                  </a:rPr>
                  <a:t>CVD diamond with negative electron affinity (NEA)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Either nanoparticles (UNCD –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ultrananocrystalline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diamond) or single-crystal layers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0070C0"/>
                    </a:solidFill>
                  </a:rPr>
                  <a:t>‘Tunable’ NEA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depends on surface termination (e.g. by H, D or Mg) and annealing 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800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work function can be tuned to 3-4 eV</a:t>
                </a:r>
                <a:endParaRPr lang="en-US" sz="18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60000" indent="0">
                  <a:buSzPct val="50000"/>
                  <a:buNone/>
                </a:pPr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(at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6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𝑒𝑉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% 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for </a:t>
                </a:r>
                <a:r>
                  <a:rPr lang="en-US" sz="1800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Xe</a:t>
                </a:r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ions; naively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3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𝑒𝑉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10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% 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)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Passivation through surface termination  </a:t>
                </a:r>
                <a:r>
                  <a:rPr lang="en-US" sz="1800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no monolayer of impurities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Can be used to form thin strips on fused silica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Field emission may be high for UNCD 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(much less for single-crystal layers), but can possibly be kept low enough by tweaking the parameters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endParaRPr lang="en-US" sz="180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0" y="1845733"/>
                <a:ext cx="7649738" cy="4309739"/>
              </a:xfrm>
              <a:blipFill rotWithShape="0">
                <a:blip r:embed="rId3"/>
                <a:stretch>
                  <a:fillRect l="-2072" t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CF36-03C8-4BE1-806B-7CB2E1222FC8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385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Motivation</a:t>
            </a:r>
            <a:r>
              <a:rPr lang="en-US" sz="4000" dirty="0"/>
              <a:t>: accurate track reconstruction in rare-event searches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>
                    <a:solidFill>
                      <a:schemeClr val="accent3"/>
                    </a:solidFill>
                  </a:rPr>
                  <a:t>How accurate?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𝑖𝑜𝑛𝑠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𝐷𝑡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225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   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&amp;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 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E.g. 10 bar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Xe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, E = 300 V/cm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𝑖𝑜𝑛𝑠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Electron diffusion under the same conditions: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𝑒𝑙𝑒𝑐𝑡𝑟𝑜𝑛𝑠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18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16" t="-2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2761-AA2E-4B98-A47F-4670122E2463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4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Candidate materials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25551" y="1845733"/>
            <a:ext cx="7571678" cy="4309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Thin </a:t>
            </a:r>
            <a:r>
              <a:rPr lang="en-US" dirty="0" err="1" smtClean="0">
                <a:solidFill>
                  <a:srgbClr val="0070C0"/>
                </a:solidFill>
              </a:rPr>
              <a:t>MgO</a:t>
            </a:r>
            <a:r>
              <a:rPr lang="en-US" dirty="0" smtClean="0">
                <a:solidFill>
                  <a:srgbClr val="0070C0"/>
                </a:solidFill>
              </a:rPr>
              <a:t> film on molybdenum </a:t>
            </a:r>
          </a:p>
          <a:p>
            <a:pPr marL="285750" indent="-285750">
              <a:buSzPct val="5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Few atomic layers of </a:t>
            </a:r>
            <a:r>
              <a:rPr lang="en-US" sz="1800" dirty="0" err="1" smtClean="0">
                <a:solidFill>
                  <a:schemeClr val="tx1"/>
                </a:solidFill>
              </a:rPr>
              <a:t>MgO</a:t>
            </a:r>
            <a:r>
              <a:rPr lang="en-US" sz="1800" dirty="0" smtClean="0">
                <a:solidFill>
                  <a:schemeClr val="tx1"/>
                </a:solidFill>
              </a:rPr>
              <a:t> grown on single-crystal Mo</a:t>
            </a:r>
          </a:p>
          <a:p>
            <a:pPr marL="285750" indent="-285750">
              <a:buSzPct val="5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Work function 3.2 eV</a:t>
            </a:r>
          </a:p>
          <a:p>
            <a:pPr marL="285750" indent="-285750">
              <a:buSzPct val="5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Passivation provided by </a:t>
            </a:r>
            <a:r>
              <a:rPr lang="en-US" sz="1800" dirty="0" err="1" smtClean="0">
                <a:solidFill>
                  <a:schemeClr val="tx1"/>
                </a:solidFill>
              </a:rPr>
              <a:t>MgO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no monolayer of impurities</a:t>
            </a:r>
          </a:p>
          <a:p>
            <a:pPr marL="285750" indent="-285750">
              <a:buSzPct val="500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No known issues with field emission</a:t>
            </a:r>
          </a:p>
          <a:p>
            <a:pPr marL="0" indent="0">
              <a:buSzPct val="50000"/>
              <a:buNone/>
            </a:pPr>
            <a:r>
              <a:rPr lang="en-US" sz="1400" dirty="0" err="1" smtClean="0">
                <a:solidFill>
                  <a:srgbClr val="00B050"/>
                </a:solidFill>
              </a:rPr>
              <a:t>Stuckenholz</a:t>
            </a:r>
            <a:r>
              <a:rPr lang="en-US" sz="1400" dirty="0" smtClean="0">
                <a:solidFill>
                  <a:srgbClr val="00B050"/>
                </a:solidFill>
              </a:rPr>
              <a:t> et al, J. Phys. Chem. C 2015, 119, p. 12283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ED69-64B6-4996-8083-78923A9DD6D4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9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Summary and outlook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Positive ion detection in ton-scale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searches in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HPXe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may enable having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both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superb intrinsic energy resolution (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0.3% intrinsic FWHM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) and accurate track reconstruction (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 smtClean="0">
                    <a:solidFill>
                      <a:srgbClr val="FF0000"/>
                    </a:solidFill>
                  </a:rPr>
                  <a:t>mm over 2 m drift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It will also enable having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signal from S1 (likely lost for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Xe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+ admixtures)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Since we start with 10</a:t>
                </a:r>
                <a:r>
                  <a:rPr lang="en-US" sz="1800" baseline="30000" dirty="0" smtClean="0">
                    <a:solidFill>
                      <a:schemeClr val="tx1"/>
                    </a:solidFill>
                  </a:rPr>
                  <a:t>5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ions 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a modest IISEE yield of a few % will be sufficient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for detecting several hundred ions with sub-mm spacing 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800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should be enough to identify the two blobs + other track features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Such yields appear at hand using existing materials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(but must </a:t>
                </a:r>
                <a:r>
                  <a:rPr lang="en-US" sz="18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keep an eye on field </a:t>
                </a: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emission)</a:t>
                </a:r>
                <a:endParaRPr lang="en-US" sz="18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First samples for testing are expected soon from Argonne National Laboratory</a:t>
                </a: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Careful studies required to translate this to actual sensitivity to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800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SzPct val="50000"/>
                  <a:buFont typeface="Wingdings" panose="05000000000000000000" pitchFamily="2" charset="2"/>
                  <a:buChar char="§"/>
                </a:pPr>
                <a:r>
                  <a:rPr lang="en-US" sz="1800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Can AN be also used in directional dark matter searches?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886" t="-1414" r="-1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AF9F-736E-46B7-B7CE-7CBEAD1E69C6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830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F266-F001-4974-A70D-20E3F54AFDDE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572" y="507307"/>
            <a:ext cx="5219235" cy="49536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10807" y="5276295"/>
            <a:ext cx="457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“If we pull this off, we’ll eat like kings.”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036" y="5830838"/>
            <a:ext cx="3579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G. Larson, “The Far Side” (1983)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7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D9119-E85C-4FA7-978E-5B436EF1B1EF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5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Resonance neutralization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70C0"/>
                    </a:solidFill>
                  </a:rPr>
                  <a:t>Dominant when the ground state of the ion lies above the bottom of the valence band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(in insulators)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A first valence electron tunnels resonantly to the ion ground state and neutralizes it, without losing energy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A second valence electron drops to fill the hole left by electron 1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The energy lost by electron 2 can be taken by a third electron only if it puts it in the conduction band (and may then be emitted) –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otherwise it will be lost through other channels.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Electron emission out of the solid still requires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happens with lower probability than the pure AN case.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1845733"/>
                <a:ext cx="7571678" cy="4309739"/>
              </a:xfrm>
              <a:blipFill rotWithShape="0">
                <a:blip r:embed="rId3"/>
                <a:stretch>
                  <a:fillRect l="-1932" t="-1556" r="-2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C07D-9E87-442B-98D3-922E1985005C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159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Resonance neutralization – external emission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BF931-B724-46EA-A27A-58BC896DD986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2370963" y="2402189"/>
            <a:ext cx="2685533" cy="3244973"/>
            <a:chOff x="2370963" y="2402189"/>
            <a:chExt cx="2685533" cy="3244973"/>
          </a:xfrm>
        </p:grpSpPr>
        <p:grpSp>
          <p:nvGrpSpPr>
            <p:cNvPr id="44" name="Group 43"/>
            <p:cNvGrpSpPr/>
            <p:nvPr/>
          </p:nvGrpSpPr>
          <p:grpSpPr>
            <a:xfrm>
              <a:off x="2379188" y="2402189"/>
              <a:ext cx="2423690" cy="3244973"/>
              <a:chOff x="2379188" y="2402189"/>
              <a:chExt cx="2423690" cy="3244973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78862" y="2402189"/>
                <a:ext cx="1224016" cy="3244973"/>
                <a:chOff x="6171225" y="2340591"/>
                <a:chExt cx="1224016" cy="3244973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171225" y="2615461"/>
                  <a:ext cx="1224016" cy="2743200"/>
                  <a:chOff x="3576638" y="2673484"/>
                  <a:chExt cx="1224016" cy="2743200"/>
                </a:xfrm>
              </p:grpSpPr>
              <p:sp>
                <p:nvSpPr>
                  <p:cNvPr id="17" name="Freeform 16"/>
                  <p:cNvSpPr/>
                  <p:nvPr/>
                </p:nvSpPr>
                <p:spPr>
                  <a:xfrm>
                    <a:off x="4257271" y="2673484"/>
                    <a:ext cx="543383" cy="2743200"/>
                  </a:xfrm>
                  <a:custGeom>
                    <a:avLst/>
                    <a:gdLst>
                      <a:gd name="connsiteX0" fmla="*/ 543383 w 543383"/>
                      <a:gd name="connsiteY0" fmla="*/ 0 h 2743200"/>
                      <a:gd name="connsiteX1" fmla="*/ 471945 w 543383"/>
                      <a:gd name="connsiteY1" fmla="*/ 19050 h 2743200"/>
                      <a:gd name="connsiteX2" fmla="*/ 400508 w 543383"/>
                      <a:gd name="connsiteY2" fmla="*/ 47625 h 2743200"/>
                      <a:gd name="connsiteX3" fmla="*/ 324308 w 543383"/>
                      <a:gd name="connsiteY3" fmla="*/ 100012 h 2743200"/>
                      <a:gd name="connsiteX4" fmla="*/ 252870 w 543383"/>
                      <a:gd name="connsiteY4" fmla="*/ 200025 h 2743200"/>
                      <a:gd name="connsiteX5" fmla="*/ 200483 w 543383"/>
                      <a:gd name="connsiteY5" fmla="*/ 328612 h 2743200"/>
                      <a:gd name="connsiteX6" fmla="*/ 138570 w 543383"/>
                      <a:gd name="connsiteY6" fmla="*/ 581025 h 2743200"/>
                      <a:gd name="connsiteX7" fmla="*/ 100470 w 543383"/>
                      <a:gd name="connsiteY7" fmla="*/ 819150 h 2743200"/>
                      <a:gd name="connsiteX8" fmla="*/ 76658 w 543383"/>
                      <a:gd name="connsiteY8" fmla="*/ 1014412 h 2743200"/>
                      <a:gd name="connsiteX9" fmla="*/ 57608 w 543383"/>
                      <a:gd name="connsiteY9" fmla="*/ 1190625 h 2743200"/>
                      <a:gd name="connsiteX10" fmla="*/ 43320 w 543383"/>
                      <a:gd name="connsiteY10" fmla="*/ 1419225 h 2743200"/>
                      <a:gd name="connsiteX11" fmla="*/ 29033 w 543383"/>
                      <a:gd name="connsiteY11" fmla="*/ 1633537 h 2743200"/>
                      <a:gd name="connsiteX12" fmla="*/ 14745 w 543383"/>
                      <a:gd name="connsiteY12" fmla="*/ 1871662 h 2743200"/>
                      <a:gd name="connsiteX13" fmla="*/ 5220 w 543383"/>
                      <a:gd name="connsiteY13" fmla="*/ 2090737 h 2743200"/>
                      <a:gd name="connsiteX14" fmla="*/ 5220 w 543383"/>
                      <a:gd name="connsiteY14" fmla="*/ 2328862 h 2743200"/>
                      <a:gd name="connsiteX15" fmla="*/ 458 w 543383"/>
                      <a:gd name="connsiteY15" fmla="*/ 2547937 h 2743200"/>
                      <a:gd name="connsiteX16" fmla="*/ 458 w 543383"/>
                      <a:gd name="connsiteY16" fmla="*/ 2743200 h 274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3383" h="2743200">
                        <a:moveTo>
                          <a:pt x="543383" y="0"/>
                        </a:moveTo>
                        <a:cubicBezTo>
                          <a:pt x="519570" y="5556"/>
                          <a:pt x="495757" y="11113"/>
                          <a:pt x="471945" y="19050"/>
                        </a:cubicBezTo>
                        <a:cubicBezTo>
                          <a:pt x="448132" y="26988"/>
                          <a:pt x="425114" y="34131"/>
                          <a:pt x="400508" y="47625"/>
                        </a:cubicBezTo>
                        <a:cubicBezTo>
                          <a:pt x="375902" y="61119"/>
                          <a:pt x="348914" y="74612"/>
                          <a:pt x="324308" y="100012"/>
                        </a:cubicBezTo>
                        <a:cubicBezTo>
                          <a:pt x="299702" y="125412"/>
                          <a:pt x="273507" y="161925"/>
                          <a:pt x="252870" y="200025"/>
                        </a:cubicBezTo>
                        <a:cubicBezTo>
                          <a:pt x="232233" y="238125"/>
                          <a:pt x="219533" y="265112"/>
                          <a:pt x="200483" y="328612"/>
                        </a:cubicBezTo>
                        <a:cubicBezTo>
                          <a:pt x="181433" y="392112"/>
                          <a:pt x="155239" y="499269"/>
                          <a:pt x="138570" y="581025"/>
                        </a:cubicBezTo>
                        <a:cubicBezTo>
                          <a:pt x="121901" y="662781"/>
                          <a:pt x="110789" y="746919"/>
                          <a:pt x="100470" y="819150"/>
                        </a:cubicBezTo>
                        <a:cubicBezTo>
                          <a:pt x="90151" y="891381"/>
                          <a:pt x="83802" y="952500"/>
                          <a:pt x="76658" y="1014412"/>
                        </a:cubicBezTo>
                        <a:cubicBezTo>
                          <a:pt x="69514" y="1076324"/>
                          <a:pt x="63164" y="1123156"/>
                          <a:pt x="57608" y="1190625"/>
                        </a:cubicBezTo>
                        <a:cubicBezTo>
                          <a:pt x="52052" y="1258094"/>
                          <a:pt x="48083" y="1345406"/>
                          <a:pt x="43320" y="1419225"/>
                        </a:cubicBezTo>
                        <a:cubicBezTo>
                          <a:pt x="38557" y="1493044"/>
                          <a:pt x="33795" y="1558131"/>
                          <a:pt x="29033" y="1633537"/>
                        </a:cubicBezTo>
                        <a:cubicBezTo>
                          <a:pt x="24271" y="1708943"/>
                          <a:pt x="18714" y="1795462"/>
                          <a:pt x="14745" y="1871662"/>
                        </a:cubicBezTo>
                        <a:cubicBezTo>
                          <a:pt x="10776" y="1947862"/>
                          <a:pt x="6807" y="2014537"/>
                          <a:pt x="5220" y="2090737"/>
                        </a:cubicBezTo>
                        <a:cubicBezTo>
                          <a:pt x="3633" y="2166937"/>
                          <a:pt x="6014" y="2252662"/>
                          <a:pt x="5220" y="2328862"/>
                        </a:cubicBezTo>
                        <a:cubicBezTo>
                          <a:pt x="4426" y="2405062"/>
                          <a:pt x="1252" y="2478881"/>
                          <a:pt x="458" y="2547937"/>
                        </a:cubicBezTo>
                        <a:cubicBezTo>
                          <a:pt x="-336" y="2616993"/>
                          <a:pt x="61" y="2680096"/>
                          <a:pt x="458" y="274320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>
                    <a:off x="3576638" y="2689494"/>
                    <a:ext cx="567195" cy="2711181"/>
                  </a:xfrm>
                  <a:custGeom>
                    <a:avLst/>
                    <a:gdLst>
                      <a:gd name="connsiteX0" fmla="*/ 0 w 567195"/>
                      <a:gd name="connsiteY0" fmla="*/ 139431 h 2711181"/>
                      <a:gd name="connsiteX1" fmla="*/ 28575 w 567195"/>
                      <a:gd name="connsiteY1" fmla="*/ 39419 h 2711181"/>
                      <a:gd name="connsiteX2" fmla="*/ 95250 w 567195"/>
                      <a:gd name="connsiteY2" fmla="*/ 6081 h 2711181"/>
                      <a:gd name="connsiteX3" fmla="*/ 171450 w 567195"/>
                      <a:gd name="connsiteY3" fmla="*/ 6081 h 2711181"/>
                      <a:gd name="connsiteX4" fmla="*/ 252412 w 567195"/>
                      <a:gd name="connsiteY4" fmla="*/ 67994 h 2711181"/>
                      <a:gd name="connsiteX5" fmla="*/ 300037 w 567195"/>
                      <a:gd name="connsiteY5" fmla="*/ 144194 h 2711181"/>
                      <a:gd name="connsiteX6" fmla="*/ 352425 w 567195"/>
                      <a:gd name="connsiteY6" fmla="*/ 263256 h 2711181"/>
                      <a:gd name="connsiteX7" fmla="*/ 395287 w 567195"/>
                      <a:gd name="connsiteY7" fmla="*/ 406131 h 2711181"/>
                      <a:gd name="connsiteX8" fmla="*/ 428625 w 567195"/>
                      <a:gd name="connsiteY8" fmla="*/ 568056 h 2711181"/>
                      <a:gd name="connsiteX9" fmla="*/ 476250 w 567195"/>
                      <a:gd name="connsiteY9" fmla="*/ 844281 h 2711181"/>
                      <a:gd name="connsiteX10" fmla="*/ 504825 w 567195"/>
                      <a:gd name="connsiteY10" fmla="*/ 1106219 h 2711181"/>
                      <a:gd name="connsiteX11" fmla="*/ 528637 w 567195"/>
                      <a:gd name="connsiteY11" fmla="*/ 1368156 h 2711181"/>
                      <a:gd name="connsiteX12" fmla="*/ 547687 w 567195"/>
                      <a:gd name="connsiteY12" fmla="*/ 1696769 h 2711181"/>
                      <a:gd name="connsiteX13" fmla="*/ 552450 w 567195"/>
                      <a:gd name="connsiteY13" fmla="*/ 1939656 h 2711181"/>
                      <a:gd name="connsiteX14" fmla="*/ 561975 w 567195"/>
                      <a:gd name="connsiteY14" fmla="*/ 2215881 h 2711181"/>
                      <a:gd name="connsiteX15" fmla="*/ 566737 w 567195"/>
                      <a:gd name="connsiteY15" fmla="*/ 2382569 h 2711181"/>
                      <a:gd name="connsiteX16" fmla="*/ 566737 w 567195"/>
                      <a:gd name="connsiteY16" fmla="*/ 2711181 h 27111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67195" h="2711181">
                        <a:moveTo>
                          <a:pt x="0" y="139431"/>
                        </a:moveTo>
                        <a:cubicBezTo>
                          <a:pt x="6350" y="100537"/>
                          <a:pt x="12700" y="61644"/>
                          <a:pt x="28575" y="39419"/>
                        </a:cubicBezTo>
                        <a:cubicBezTo>
                          <a:pt x="44450" y="17194"/>
                          <a:pt x="71438" y="11637"/>
                          <a:pt x="95250" y="6081"/>
                        </a:cubicBezTo>
                        <a:cubicBezTo>
                          <a:pt x="119062" y="525"/>
                          <a:pt x="145256" y="-4238"/>
                          <a:pt x="171450" y="6081"/>
                        </a:cubicBezTo>
                        <a:cubicBezTo>
                          <a:pt x="197644" y="16400"/>
                          <a:pt x="230981" y="44975"/>
                          <a:pt x="252412" y="67994"/>
                        </a:cubicBezTo>
                        <a:cubicBezTo>
                          <a:pt x="273843" y="91013"/>
                          <a:pt x="283368" y="111650"/>
                          <a:pt x="300037" y="144194"/>
                        </a:cubicBezTo>
                        <a:cubicBezTo>
                          <a:pt x="316706" y="176738"/>
                          <a:pt x="336550" y="219600"/>
                          <a:pt x="352425" y="263256"/>
                        </a:cubicBezTo>
                        <a:cubicBezTo>
                          <a:pt x="368300" y="306912"/>
                          <a:pt x="382587" y="355331"/>
                          <a:pt x="395287" y="406131"/>
                        </a:cubicBezTo>
                        <a:cubicBezTo>
                          <a:pt x="407987" y="456931"/>
                          <a:pt x="415131" y="495031"/>
                          <a:pt x="428625" y="568056"/>
                        </a:cubicBezTo>
                        <a:cubicBezTo>
                          <a:pt x="442119" y="641081"/>
                          <a:pt x="463550" y="754587"/>
                          <a:pt x="476250" y="844281"/>
                        </a:cubicBezTo>
                        <a:cubicBezTo>
                          <a:pt x="488950" y="933975"/>
                          <a:pt x="496094" y="1018907"/>
                          <a:pt x="504825" y="1106219"/>
                        </a:cubicBezTo>
                        <a:cubicBezTo>
                          <a:pt x="513556" y="1193531"/>
                          <a:pt x="521493" y="1269731"/>
                          <a:pt x="528637" y="1368156"/>
                        </a:cubicBezTo>
                        <a:cubicBezTo>
                          <a:pt x="535781" y="1466581"/>
                          <a:pt x="543718" y="1601519"/>
                          <a:pt x="547687" y="1696769"/>
                        </a:cubicBezTo>
                        <a:cubicBezTo>
                          <a:pt x="551656" y="1792019"/>
                          <a:pt x="550069" y="1853137"/>
                          <a:pt x="552450" y="1939656"/>
                        </a:cubicBezTo>
                        <a:cubicBezTo>
                          <a:pt x="554831" y="2026175"/>
                          <a:pt x="559594" y="2142062"/>
                          <a:pt x="561975" y="2215881"/>
                        </a:cubicBezTo>
                        <a:cubicBezTo>
                          <a:pt x="564356" y="2289700"/>
                          <a:pt x="565943" y="2300019"/>
                          <a:pt x="566737" y="2382569"/>
                        </a:cubicBezTo>
                        <a:cubicBezTo>
                          <a:pt x="567531" y="2465119"/>
                          <a:pt x="567134" y="2588150"/>
                          <a:pt x="566737" y="2711181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6171225" y="2770495"/>
                  <a:ext cx="0" cy="281506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6171225" y="2340591"/>
                  <a:ext cx="0" cy="436728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2379188" y="3721065"/>
                <a:ext cx="1205309" cy="757498"/>
                <a:chOff x="2379188" y="3721065"/>
                <a:chExt cx="1205309" cy="757498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381534" y="372106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381534" y="381205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381534" y="3910266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381534" y="4003166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381534" y="410097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379188" y="419196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2387169" y="428294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379188" y="437393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387169" y="4478563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5" name="Straight Connector 44"/>
            <p:cNvCxnSpPr/>
            <p:nvPr/>
          </p:nvCxnSpPr>
          <p:spPr>
            <a:xfrm>
              <a:off x="2370963" y="2904474"/>
              <a:ext cx="11973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379188" y="2641025"/>
              <a:ext cx="267730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522950" y="2609853"/>
            <a:ext cx="1775648" cy="2720430"/>
            <a:chOff x="333381" y="2609853"/>
            <a:chExt cx="1775648" cy="2720430"/>
          </a:xfrm>
        </p:grpSpPr>
        <p:grpSp>
          <p:nvGrpSpPr>
            <p:cNvPr id="82" name="Group 81"/>
            <p:cNvGrpSpPr/>
            <p:nvPr/>
          </p:nvGrpSpPr>
          <p:grpSpPr>
            <a:xfrm>
              <a:off x="1727499" y="2642093"/>
              <a:ext cx="91865" cy="2688190"/>
              <a:chOff x="1727499" y="2642093"/>
              <a:chExt cx="91865" cy="2688190"/>
            </a:xfrm>
          </p:grpSpPr>
          <p:sp>
            <p:nvSpPr>
              <p:cNvPr id="53" name="Left Brace 52"/>
              <p:cNvSpPr/>
              <p:nvPr/>
            </p:nvSpPr>
            <p:spPr>
              <a:xfrm>
                <a:off x="1727499" y="2642093"/>
                <a:ext cx="91865" cy="268935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Left Brace 53"/>
              <p:cNvSpPr/>
              <p:nvPr/>
            </p:nvSpPr>
            <p:spPr>
              <a:xfrm>
                <a:off x="1732601" y="3717962"/>
                <a:ext cx="86763" cy="1612321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33381" y="2609853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Conduction band</a:t>
              </a:r>
              <a:endParaRPr 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4419" y="4360259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Valence band</a:t>
              </a:r>
              <a:endParaRPr lang="en-US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2000889" y="3465995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889" y="3465995"/>
                <a:ext cx="40005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998025" y="2683577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025" y="2683577"/>
                <a:ext cx="40005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004422" y="2422729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422" y="2422729"/>
                <a:ext cx="40005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3991748" y="2351265"/>
            <a:ext cx="1484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Vacuum level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2588419" y="3063153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419" y="3063153"/>
                <a:ext cx="400050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312629" y="3059402"/>
                <a:ext cx="400050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629" y="3059402"/>
                <a:ext cx="400050" cy="391902"/>
              </a:xfrm>
              <a:prstGeom prst="rect">
                <a:avLst/>
              </a:prstGeom>
              <a:blipFill rotWithShape="0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2298598" y="2559830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8598" y="2559830"/>
                <a:ext cx="400050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/>
          <p:cNvGrpSpPr/>
          <p:nvPr/>
        </p:nvGrpSpPr>
        <p:grpSpPr>
          <a:xfrm>
            <a:off x="2490779" y="2917630"/>
            <a:ext cx="0" cy="783934"/>
            <a:chOff x="3067050" y="2917630"/>
            <a:chExt cx="0" cy="783934"/>
          </a:xfrm>
        </p:grpSpPr>
        <p:cxnSp>
          <p:nvCxnSpPr>
            <p:cNvPr id="71" name="Straight Arrow Connector 70"/>
            <p:cNvCxnSpPr/>
            <p:nvPr/>
          </p:nvCxnSpPr>
          <p:spPr>
            <a:xfrm flipV="1">
              <a:off x="3067050" y="2917630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3067050" y="3465995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2778923" y="2659042"/>
            <a:ext cx="0" cy="1042522"/>
            <a:chOff x="3067050" y="2659042"/>
            <a:chExt cx="0" cy="1042522"/>
          </a:xfrm>
        </p:grpSpPr>
        <p:cxnSp>
          <p:nvCxnSpPr>
            <p:cNvPr id="75" name="Straight Arrow Connector 74"/>
            <p:cNvCxnSpPr/>
            <p:nvPr/>
          </p:nvCxnSpPr>
          <p:spPr>
            <a:xfrm flipV="1">
              <a:off x="3067050" y="2659042"/>
              <a:ext cx="0" cy="4941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067050" y="3465995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Arrow Connector 77"/>
          <p:cNvCxnSpPr/>
          <p:nvPr/>
        </p:nvCxnSpPr>
        <p:spPr>
          <a:xfrm>
            <a:off x="2490770" y="2402189"/>
            <a:ext cx="0" cy="218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005615" y="5151920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615" y="5151920"/>
                <a:ext cx="40005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302564" y="5433641"/>
            <a:ext cx="1086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Insulator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4019236" y="5436351"/>
            <a:ext cx="553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Ion</a:t>
            </a:r>
            <a:endParaRPr lang="en-US" sz="1400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978422" y="5124732"/>
            <a:ext cx="104524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738149" y="3826749"/>
                <a:ext cx="400050" cy="369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149" y="3826749"/>
                <a:ext cx="400050" cy="369588"/>
              </a:xfrm>
              <a:prstGeom prst="rect">
                <a:avLst/>
              </a:prstGeom>
              <a:blipFill rotWithShape="0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4916240" y="2659042"/>
            <a:ext cx="0" cy="2441866"/>
            <a:chOff x="3067050" y="1929079"/>
            <a:chExt cx="0" cy="2441866"/>
          </a:xfrm>
        </p:grpSpPr>
        <p:cxnSp>
          <p:nvCxnSpPr>
            <p:cNvPr id="69" name="Straight Arrow Connector 68"/>
            <p:cNvCxnSpPr/>
            <p:nvPr/>
          </p:nvCxnSpPr>
          <p:spPr>
            <a:xfrm flipV="1">
              <a:off x="3067050" y="1929079"/>
              <a:ext cx="0" cy="12241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3067050" y="3420124"/>
              <a:ext cx="0" cy="9508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241072" y="3400103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072" y="3400103"/>
                <a:ext cx="400050" cy="33855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588825" y="2644216"/>
            <a:ext cx="2988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the energy lost by electron 2 as it drops to fill the hole is large enough, electron 3 can make it out.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29233" y="4329339"/>
            <a:ext cx="691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5400" dirty="0">
              <a:solidFill>
                <a:srgbClr val="FF0000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1021837" y="5158928"/>
            <a:ext cx="3190668" cy="1145267"/>
            <a:chOff x="1021837" y="5158928"/>
            <a:chExt cx="3190668" cy="1145267"/>
          </a:xfrm>
        </p:grpSpPr>
        <p:sp>
          <p:nvSpPr>
            <p:cNvPr id="84" name="TextBox 83"/>
            <p:cNvSpPr txBox="1"/>
            <p:nvPr/>
          </p:nvSpPr>
          <p:spPr>
            <a:xfrm>
              <a:off x="1021837" y="5657864"/>
              <a:ext cx="2954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Ion ground state </a:t>
              </a:r>
              <a:r>
                <a:rPr lang="en-US" i="1" dirty="0" smtClean="0">
                  <a:solidFill>
                    <a:srgbClr val="FF0000"/>
                  </a:solidFill>
                </a:rPr>
                <a:t>above </a:t>
              </a:r>
              <a:r>
                <a:rPr lang="en-US" dirty="0" smtClean="0">
                  <a:solidFill>
                    <a:srgbClr val="FF0000"/>
                  </a:solidFill>
                </a:rPr>
                <a:t>bottom of valence band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3310447" y="5158928"/>
              <a:ext cx="902058" cy="59839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>
            <a:off x="2381827" y="458159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379188" y="4688543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379188" y="479590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381827" y="4903288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379188" y="5010235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379188" y="5117598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383951" y="5229299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2381312" y="533624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30250" y="5124732"/>
            <a:ext cx="803684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3067428" y="3953500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428" y="3953500"/>
                <a:ext cx="400050" cy="33855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232612" y="5164211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612" y="5164211"/>
                <a:ext cx="400050" cy="33855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Straight Arrow Connector 94"/>
          <p:cNvCxnSpPr/>
          <p:nvPr/>
        </p:nvCxnSpPr>
        <p:spPr>
          <a:xfrm flipV="1">
            <a:off x="3273995" y="2517106"/>
            <a:ext cx="0" cy="1393021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375449" y="5069546"/>
            <a:ext cx="106947" cy="10694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430250" y="3731711"/>
            <a:ext cx="0" cy="1393021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3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30" grpId="0"/>
      <p:bldP spid="96" grpId="0"/>
      <p:bldP spid="79" grpId="0"/>
      <p:bldP spid="25" grpId="0" animBg="1"/>
      <p:bldP spid="2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Resonance neutralization – forbidden transitions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3475-44F9-41A1-A67E-830E72A4FF8D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2370963" y="2402189"/>
            <a:ext cx="2685533" cy="3244973"/>
            <a:chOff x="2370963" y="2402189"/>
            <a:chExt cx="2685533" cy="3244973"/>
          </a:xfrm>
        </p:grpSpPr>
        <p:grpSp>
          <p:nvGrpSpPr>
            <p:cNvPr id="44" name="Group 43"/>
            <p:cNvGrpSpPr/>
            <p:nvPr/>
          </p:nvGrpSpPr>
          <p:grpSpPr>
            <a:xfrm>
              <a:off x="2379188" y="2402189"/>
              <a:ext cx="2423690" cy="3244973"/>
              <a:chOff x="2379188" y="2402189"/>
              <a:chExt cx="2423690" cy="3244973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578862" y="2402189"/>
                <a:ext cx="1224016" cy="3244973"/>
                <a:chOff x="6171225" y="2340591"/>
                <a:chExt cx="1224016" cy="3244973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6171225" y="2615461"/>
                  <a:ext cx="1224016" cy="2743200"/>
                  <a:chOff x="3576638" y="2673484"/>
                  <a:chExt cx="1224016" cy="2743200"/>
                </a:xfrm>
              </p:grpSpPr>
              <p:sp>
                <p:nvSpPr>
                  <p:cNvPr id="17" name="Freeform 16"/>
                  <p:cNvSpPr/>
                  <p:nvPr/>
                </p:nvSpPr>
                <p:spPr>
                  <a:xfrm>
                    <a:off x="4257271" y="2673484"/>
                    <a:ext cx="543383" cy="2743200"/>
                  </a:xfrm>
                  <a:custGeom>
                    <a:avLst/>
                    <a:gdLst>
                      <a:gd name="connsiteX0" fmla="*/ 543383 w 543383"/>
                      <a:gd name="connsiteY0" fmla="*/ 0 h 2743200"/>
                      <a:gd name="connsiteX1" fmla="*/ 471945 w 543383"/>
                      <a:gd name="connsiteY1" fmla="*/ 19050 h 2743200"/>
                      <a:gd name="connsiteX2" fmla="*/ 400508 w 543383"/>
                      <a:gd name="connsiteY2" fmla="*/ 47625 h 2743200"/>
                      <a:gd name="connsiteX3" fmla="*/ 324308 w 543383"/>
                      <a:gd name="connsiteY3" fmla="*/ 100012 h 2743200"/>
                      <a:gd name="connsiteX4" fmla="*/ 252870 w 543383"/>
                      <a:gd name="connsiteY4" fmla="*/ 200025 h 2743200"/>
                      <a:gd name="connsiteX5" fmla="*/ 200483 w 543383"/>
                      <a:gd name="connsiteY5" fmla="*/ 328612 h 2743200"/>
                      <a:gd name="connsiteX6" fmla="*/ 138570 w 543383"/>
                      <a:gd name="connsiteY6" fmla="*/ 581025 h 2743200"/>
                      <a:gd name="connsiteX7" fmla="*/ 100470 w 543383"/>
                      <a:gd name="connsiteY7" fmla="*/ 819150 h 2743200"/>
                      <a:gd name="connsiteX8" fmla="*/ 76658 w 543383"/>
                      <a:gd name="connsiteY8" fmla="*/ 1014412 h 2743200"/>
                      <a:gd name="connsiteX9" fmla="*/ 57608 w 543383"/>
                      <a:gd name="connsiteY9" fmla="*/ 1190625 h 2743200"/>
                      <a:gd name="connsiteX10" fmla="*/ 43320 w 543383"/>
                      <a:gd name="connsiteY10" fmla="*/ 1419225 h 2743200"/>
                      <a:gd name="connsiteX11" fmla="*/ 29033 w 543383"/>
                      <a:gd name="connsiteY11" fmla="*/ 1633537 h 2743200"/>
                      <a:gd name="connsiteX12" fmla="*/ 14745 w 543383"/>
                      <a:gd name="connsiteY12" fmla="*/ 1871662 h 2743200"/>
                      <a:gd name="connsiteX13" fmla="*/ 5220 w 543383"/>
                      <a:gd name="connsiteY13" fmla="*/ 2090737 h 2743200"/>
                      <a:gd name="connsiteX14" fmla="*/ 5220 w 543383"/>
                      <a:gd name="connsiteY14" fmla="*/ 2328862 h 2743200"/>
                      <a:gd name="connsiteX15" fmla="*/ 458 w 543383"/>
                      <a:gd name="connsiteY15" fmla="*/ 2547937 h 2743200"/>
                      <a:gd name="connsiteX16" fmla="*/ 458 w 543383"/>
                      <a:gd name="connsiteY16" fmla="*/ 2743200 h 274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3383" h="2743200">
                        <a:moveTo>
                          <a:pt x="543383" y="0"/>
                        </a:moveTo>
                        <a:cubicBezTo>
                          <a:pt x="519570" y="5556"/>
                          <a:pt x="495757" y="11113"/>
                          <a:pt x="471945" y="19050"/>
                        </a:cubicBezTo>
                        <a:cubicBezTo>
                          <a:pt x="448132" y="26988"/>
                          <a:pt x="425114" y="34131"/>
                          <a:pt x="400508" y="47625"/>
                        </a:cubicBezTo>
                        <a:cubicBezTo>
                          <a:pt x="375902" y="61119"/>
                          <a:pt x="348914" y="74612"/>
                          <a:pt x="324308" y="100012"/>
                        </a:cubicBezTo>
                        <a:cubicBezTo>
                          <a:pt x="299702" y="125412"/>
                          <a:pt x="273507" y="161925"/>
                          <a:pt x="252870" y="200025"/>
                        </a:cubicBezTo>
                        <a:cubicBezTo>
                          <a:pt x="232233" y="238125"/>
                          <a:pt x="219533" y="265112"/>
                          <a:pt x="200483" y="328612"/>
                        </a:cubicBezTo>
                        <a:cubicBezTo>
                          <a:pt x="181433" y="392112"/>
                          <a:pt x="155239" y="499269"/>
                          <a:pt x="138570" y="581025"/>
                        </a:cubicBezTo>
                        <a:cubicBezTo>
                          <a:pt x="121901" y="662781"/>
                          <a:pt x="110789" y="746919"/>
                          <a:pt x="100470" y="819150"/>
                        </a:cubicBezTo>
                        <a:cubicBezTo>
                          <a:pt x="90151" y="891381"/>
                          <a:pt x="83802" y="952500"/>
                          <a:pt x="76658" y="1014412"/>
                        </a:cubicBezTo>
                        <a:cubicBezTo>
                          <a:pt x="69514" y="1076324"/>
                          <a:pt x="63164" y="1123156"/>
                          <a:pt x="57608" y="1190625"/>
                        </a:cubicBezTo>
                        <a:cubicBezTo>
                          <a:pt x="52052" y="1258094"/>
                          <a:pt x="48083" y="1345406"/>
                          <a:pt x="43320" y="1419225"/>
                        </a:cubicBezTo>
                        <a:cubicBezTo>
                          <a:pt x="38557" y="1493044"/>
                          <a:pt x="33795" y="1558131"/>
                          <a:pt x="29033" y="1633537"/>
                        </a:cubicBezTo>
                        <a:cubicBezTo>
                          <a:pt x="24271" y="1708943"/>
                          <a:pt x="18714" y="1795462"/>
                          <a:pt x="14745" y="1871662"/>
                        </a:cubicBezTo>
                        <a:cubicBezTo>
                          <a:pt x="10776" y="1947862"/>
                          <a:pt x="6807" y="2014537"/>
                          <a:pt x="5220" y="2090737"/>
                        </a:cubicBezTo>
                        <a:cubicBezTo>
                          <a:pt x="3633" y="2166937"/>
                          <a:pt x="6014" y="2252662"/>
                          <a:pt x="5220" y="2328862"/>
                        </a:cubicBezTo>
                        <a:cubicBezTo>
                          <a:pt x="4426" y="2405062"/>
                          <a:pt x="1252" y="2478881"/>
                          <a:pt x="458" y="2547937"/>
                        </a:cubicBezTo>
                        <a:cubicBezTo>
                          <a:pt x="-336" y="2616993"/>
                          <a:pt x="61" y="2680096"/>
                          <a:pt x="458" y="274320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>
                    <a:off x="3576638" y="2689494"/>
                    <a:ext cx="567195" cy="2711181"/>
                  </a:xfrm>
                  <a:custGeom>
                    <a:avLst/>
                    <a:gdLst>
                      <a:gd name="connsiteX0" fmla="*/ 0 w 567195"/>
                      <a:gd name="connsiteY0" fmla="*/ 139431 h 2711181"/>
                      <a:gd name="connsiteX1" fmla="*/ 28575 w 567195"/>
                      <a:gd name="connsiteY1" fmla="*/ 39419 h 2711181"/>
                      <a:gd name="connsiteX2" fmla="*/ 95250 w 567195"/>
                      <a:gd name="connsiteY2" fmla="*/ 6081 h 2711181"/>
                      <a:gd name="connsiteX3" fmla="*/ 171450 w 567195"/>
                      <a:gd name="connsiteY3" fmla="*/ 6081 h 2711181"/>
                      <a:gd name="connsiteX4" fmla="*/ 252412 w 567195"/>
                      <a:gd name="connsiteY4" fmla="*/ 67994 h 2711181"/>
                      <a:gd name="connsiteX5" fmla="*/ 300037 w 567195"/>
                      <a:gd name="connsiteY5" fmla="*/ 144194 h 2711181"/>
                      <a:gd name="connsiteX6" fmla="*/ 352425 w 567195"/>
                      <a:gd name="connsiteY6" fmla="*/ 263256 h 2711181"/>
                      <a:gd name="connsiteX7" fmla="*/ 395287 w 567195"/>
                      <a:gd name="connsiteY7" fmla="*/ 406131 h 2711181"/>
                      <a:gd name="connsiteX8" fmla="*/ 428625 w 567195"/>
                      <a:gd name="connsiteY8" fmla="*/ 568056 h 2711181"/>
                      <a:gd name="connsiteX9" fmla="*/ 476250 w 567195"/>
                      <a:gd name="connsiteY9" fmla="*/ 844281 h 2711181"/>
                      <a:gd name="connsiteX10" fmla="*/ 504825 w 567195"/>
                      <a:gd name="connsiteY10" fmla="*/ 1106219 h 2711181"/>
                      <a:gd name="connsiteX11" fmla="*/ 528637 w 567195"/>
                      <a:gd name="connsiteY11" fmla="*/ 1368156 h 2711181"/>
                      <a:gd name="connsiteX12" fmla="*/ 547687 w 567195"/>
                      <a:gd name="connsiteY12" fmla="*/ 1696769 h 2711181"/>
                      <a:gd name="connsiteX13" fmla="*/ 552450 w 567195"/>
                      <a:gd name="connsiteY13" fmla="*/ 1939656 h 2711181"/>
                      <a:gd name="connsiteX14" fmla="*/ 561975 w 567195"/>
                      <a:gd name="connsiteY14" fmla="*/ 2215881 h 2711181"/>
                      <a:gd name="connsiteX15" fmla="*/ 566737 w 567195"/>
                      <a:gd name="connsiteY15" fmla="*/ 2382569 h 2711181"/>
                      <a:gd name="connsiteX16" fmla="*/ 566737 w 567195"/>
                      <a:gd name="connsiteY16" fmla="*/ 2711181 h 27111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67195" h="2711181">
                        <a:moveTo>
                          <a:pt x="0" y="139431"/>
                        </a:moveTo>
                        <a:cubicBezTo>
                          <a:pt x="6350" y="100537"/>
                          <a:pt x="12700" y="61644"/>
                          <a:pt x="28575" y="39419"/>
                        </a:cubicBezTo>
                        <a:cubicBezTo>
                          <a:pt x="44450" y="17194"/>
                          <a:pt x="71438" y="11637"/>
                          <a:pt x="95250" y="6081"/>
                        </a:cubicBezTo>
                        <a:cubicBezTo>
                          <a:pt x="119062" y="525"/>
                          <a:pt x="145256" y="-4238"/>
                          <a:pt x="171450" y="6081"/>
                        </a:cubicBezTo>
                        <a:cubicBezTo>
                          <a:pt x="197644" y="16400"/>
                          <a:pt x="230981" y="44975"/>
                          <a:pt x="252412" y="67994"/>
                        </a:cubicBezTo>
                        <a:cubicBezTo>
                          <a:pt x="273843" y="91013"/>
                          <a:pt x="283368" y="111650"/>
                          <a:pt x="300037" y="144194"/>
                        </a:cubicBezTo>
                        <a:cubicBezTo>
                          <a:pt x="316706" y="176738"/>
                          <a:pt x="336550" y="219600"/>
                          <a:pt x="352425" y="263256"/>
                        </a:cubicBezTo>
                        <a:cubicBezTo>
                          <a:pt x="368300" y="306912"/>
                          <a:pt x="382587" y="355331"/>
                          <a:pt x="395287" y="406131"/>
                        </a:cubicBezTo>
                        <a:cubicBezTo>
                          <a:pt x="407987" y="456931"/>
                          <a:pt x="415131" y="495031"/>
                          <a:pt x="428625" y="568056"/>
                        </a:cubicBezTo>
                        <a:cubicBezTo>
                          <a:pt x="442119" y="641081"/>
                          <a:pt x="463550" y="754587"/>
                          <a:pt x="476250" y="844281"/>
                        </a:cubicBezTo>
                        <a:cubicBezTo>
                          <a:pt x="488950" y="933975"/>
                          <a:pt x="496094" y="1018907"/>
                          <a:pt x="504825" y="1106219"/>
                        </a:cubicBezTo>
                        <a:cubicBezTo>
                          <a:pt x="513556" y="1193531"/>
                          <a:pt x="521493" y="1269731"/>
                          <a:pt x="528637" y="1368156"/>
                        </a:cubicBezTo>
                        <a:cubicBezTo>
                          <a:pt x="535781" y="1466581"/>
                          <a:pt x="543718" y="1601519"/>
                          <a:pt x="547687" y="1696769"/>
                        </a:cubicBezTo>
                        <a:cubicBezTo>
                          <a:pt x="551656" y="1792019"/>
                          <a:pt x="550069" y="1853137"/>
                          <a:pt x="552450" y="1939656"/>
                        </a:cubicBezTo>
                        <a:cubicBezTo>
                          <a:pt x="554831" y="2026175"/>
                          <a:pt x="559594" y="2142062"/>
                          <a:pt x="561975" y="2215881"/>
                        </a:cubicBezTo>
                        <a:cubicBezTo>
                          <a:pt x="564356" y="2289700"/>
                          <a:pt x="565943" y="2300019"/>
                          <a:pt x="566737" y="2382569"/>
                        </a:cubicBezTo>
                        <a:cubicBezTo>
                          <a:pt x="567531" y="2465119"/>
                          <a:pt x="567134" y="2588150"/>
                          <a:pt x="566737" y="2711181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6171225" y="2770495"/>
                  <a:ext cx="0" cy="281506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6171225" y="2340591"/>
                  <a:ext cx="0" cy="436728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2379188" y="3721065"/>
                <a:ext cx="1205309" cy="757498"/>
                <a:chOff x="2379188" y="3721065"/>
                <a:chExt cx="1205309" cy="757498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381534" y="372106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381534" y="381205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381534" y="3910266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381534" y="4003166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381534" y="410097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379188" y="419196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2387169" y="4282945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379188" y="4373930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387169" y="4478563"/>
                  <a:ext cx="119732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5" name="Straight Connector 44"/>
            <p:cNvCxnSpPr/>
            <p:nvPr/>
          </p:nvCxnSpPr>
          <p:spPr>
            <a:xfrm>
              <a:off x="2370963" y="2904474"/>
              <a:ext cx="11973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379188" y="2641025"/>
              <a:ext cx="267730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522950" y="2609853"/>
            <a:ext cx="1775648" cy="2720430"/>
            <a:chOff x="333381" y="2609853"/>
            <a:chExt cx="1775648" cy="2720430"/>
          </a:xfrm>
        </p:grpSpPr>
        <p:grpSp>
          <p:nvGrpSpPr>
            <p:cNvPr id="82" name="Group 81"/>
            <p:cNvGrpSpPr/>
            <p:nvPr/>
          </p:nvGrpSpPr>
          <p:grpSpPr>
            <a:xfrm>
              <a:off x="1727499" y="2642093"/>
              <a:ext cx="91865" cy="2688190"/>
              <a:chOff x="1727499" y="2642093"/>
              <a:chExt cx="91865" cy="2688190"/>
            </a:xfrm>
          </p:grpSpPr>
          <p:sp>
            <p:nvSpPr>
              <p:cNvPr id="53" name="Left Brace 52"/>
              <p:cNvSpPr/>
              <p:nvPr/>
            </p:nvSpPr>
            <p:spPr>
              <a:xfrm>
                <a:off x="1727499" y="2642093"/>
                <a:ext cx="91865" cy="268935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Left Brace 53"/>
              <p:cNvSpPr/>
              <p:nvPr/>
            </p:nvSpPr>
            <p:spPr>
              <a:xfrm>
                <a:off x="1732601" y="3717962"/>
                <a:ext cx="86763" cy="1612321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33381" y="2609853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Conduction band</a:t>
              </a:r>
              <a:endParaRPr 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24419" y="4360259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Valence band</a:t>
              </a:r>
              <a:endParaRPr lang="en-US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2000889" y="3465995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889" y="3465995"/>
                <a:ext cx="40005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998025" y="2683577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025" y="2683577"/>
                <a:ext cx="40005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004422" y="2422729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422" y="2422729"/>
                <a:ext cx="40005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3991748" y="2351265"/>
            <a:ext cx="1484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Vacuum level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2588419" y="3063153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419" y="3063153"/>
                <a:ext cx="400050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312629" y="3059402"/>
                <a:ext cx="400050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629" y="3059402"/>
                <a:ext cx="400050" cy="391902"/>
              </a:xfrm>
              <a:prstGeom prst="rect">
                <a:avLst/>
              </a:prstGeom>
              <a:blipFill rotWithShape="0"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2298598" y="2559830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8598" y="2559830"/>
                <a:ext cx="400050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/>
          <p:cNvGrpSpPr/>
          <p:nvPr/>
        </p:nvGrpSpPr>
        <p:grpSpPr>
          <a:xfrm>
            <a:off x="2490779" y="2917630"/>
            <a:ext cx="0" cy="783934"/>
            <a:chOff x="3067050" y="2917630"/>
            <a:chExt cx="0" cy="783934"/>
          </a:xfrm>
        </p:grpSpPr>
        <p:cxnSp>
          <p:nvCxnSpPr>
            <p:cNvPr id="71" name="Straight Arrow Connector 70"/>
            <p:cNvCxnSpPr/>
            <p:nvPr/>
          </p:nvCxnSpPr>
          <p:spPr>
            <a:xfrm flipV="1">
              <a:off x="3067050" y="2917630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3067050" y="3465995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2778923" y="2659042"/>
            <a:ext cx="0" cy="1042522"/>
            <a:chOff x="3067050" y="2659042"/>
            <a:chExt cx="0" cy="1042522"/>
          </a:xfrm>
        </p:grpSpPr>
        <p:cxnSp>
          <p:nvCxnSpPr>
            <p:cNvPr id="75" name="Straight Arrow Connector 74"/>
            <p:cNvCxnSpPr/>
            <p:nvPr/>
          </p:nvCxnSpPr>
          <p:spPr>
            <a:xfrm flipV="1">
              <a:off x="3067050" y="2659042"/>
              <a:ext cx="0" cy="4941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067050" y="3465995"/>
              <a:ext cx="0" cy="235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Arrow Connector 77"/>
          <p:cNvCxnSpPr/>
          <p:nvPr/>
        </p:nvCxnSpPr>
        <p:spPr>
          <a:xfrm>
            <a:off x="2490770" y="2402189"/>
            <a:ext cx="0" cy="218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005615" y="5151920"/>
                <a:ext cx="4000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615" y="5151920"/>
                <a:ext cx="40005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302564" y="5433641"/>
            <a:ext cx="1086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Insulator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4019236" y="5436351"/>
            <a:ext cx="553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Ion</a:t>
            </a:r>
            <a:endParaRPr lang="en-US" sz="1400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978422" y="5124732"/>
            <a:ext cx="104524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738149" y="3826749"/>
                <a:ext cx="400050" cy="369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149" y="3826749"/>
                <a:ext cx="400050" cy="369588"/>
              </a:xfrm>
              <a:prstGeom prst="rect">
                <a:avLst/>
              </a:prstGeom>
              <a:blipFill rotWithShape="0"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8" name="Group 67"/>
          <p:cNvGrpSpPr/>
          <p:nvPr/>
        </p:nvGrpSpPr>
        <p:grpSpPr>
          <a:xfrm>
            <a:off x="4916240" y="2659042"/>
            <a:ext cx="0" cy="2441866"/>
            <a:chOff x="3067050" y="1929079"/>
            <a:chExt cx="0" cy="2441866"/>
          </a:xfrm>
        </p:grpSpPr>
        <p:cxnSp>
          <p:nvCxnSpPr>
            <p:cNvPr id="69" name="Straight Arrow Connector 68"/>
            <p:cNvCxnSpPr/>
            <p:nvPr/>
          </p:nvCxnSpPr>
          <p:spPr>
            <a:xfrm flipV="1">
              <a:off x="3067050" y="1929079"/>
              <a:ext cx="0" cy="12241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3067050" y="3420124"/>
              <a:ext cx="0" cy="9508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3241072" y="4202989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072" y="4202989"/>
                <a:ext cx="400050" cy="33855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588825" y="2644216"/>
            <a:ext cx="3254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the energy lost by electron 2 is smaller than the band gap the transition is forbidden and the excess energy is released by other mechanisms (e.g., photon emission).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29233" y="4329339"/>
            <a:ext cx="691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en-US" sz="5400" dirty="0">
              <a:solidFill>
                <a:srgbClr val="FF0000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1021837" y="5158928"/>
            <a:ext cx="3190668" cy="1145267"/>
            <a:chOff x="1021837" y="5158928"/>
            <a:chExt cx="3190668" cy="1145267"/>
          </a:xfrm>
        </p:grpSpPr>
        <p:sp>
          <p:nvSpPr>
            <p:cNvPr id="84" name="TextBox 83"/>
            <p:cNvSpPr txBox="1"/>
            <p:nvPr/>
          </p:nvSpPr>
          <p:spPr>
            <a:xfrm>
              <a:off x="1021837" y="5657864"/>
              <a:ext cx="2954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Ion ground state </a:t>
              </a:r>
              <a:r>
                <a:rPr lang="en-US" i="1" dirty="0" smtClean="0">
                  <a:solidFill>
                    <a:srgbClr val="FF0000"/>
                  </a:solidFill>
                </a:rPr>
                <a:t>above </a:t>
              </a:r>
              <a:r>
                <a:rPr lang="en-US" dirty="0" smtClean="0">
                  <a:solidFill>
                    <a:srgbClr val="FF0000"/>
                  </a:solidFill>
                </a:rPr>
                <a:t>bottom of valence band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3310447" y="5158928"/>
              <a:ext cx="902058" cy="59839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>
            <a:off x="2381827" y="458159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379188" y="4688543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379188" y="479590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381827" y="4903288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379188" y="5010235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379188" y="5117598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383951" y="5229299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2381312" y="5336246"/>
            <a:ext cx="1197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30250" y="5124732"/>
            <a:ext cx="803684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3048828" y="3842101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828" y="3842101"/>
                <a:ext cx="400050" cy="33855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232612" y="5164211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612" y="5164211"/>
                <a:ext cx="400050" cy="33855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Straight Arrow Connector 94"/>
          <p:cNvCxnSpPr/>
          <p:nvPr/>
        </p:nvCxnSpPr>
        <p:spPr>
          <a:xfrm flipV="1">
            <a:off x="3243763" y="3236824"/>
            <a:ext cx="0" cy="576201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375449" y="5069546"/>
            <a:ext cx="106947" cy="10694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430250" y="4581596"/>
            <a:ext cx="0" cy="543136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3019599" y="3226704"/>
                <a:ext cx="4000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599" y="3226704"/>
                <a:ext cx="400050" cy="58477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786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30" grpId="0"/>
      <p:bldP spid="96" grpId="0"/>
      <p:bldP spid="79" grpId="0"/>
      <p:bldP spid="25" grpId="0" animBg="1"/>
      <p:bldP spid="25" grpId="1" animBg="1"/>
      <p:bldP spid="9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</a:t>
            </a:r>
            <a:r>
              <a:rPr lang="en-US" dirty="0" smtClean="0"/>
              <a:t> cross sections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809" y="2053083"/>
            <a:ext cx="6275250" cy="409098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E0A05-EF49-4D78-9337-E6FC2421C0E6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4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C691-0078-4256-AA44-6E296205B3B1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7097"/>
          <a:stretch/>
        </p:blipFill>
        <p:spPr>
          <a:xfrm>
            <a:off x="735348" y="397892"/>
            <a:ext cx="3837842" cy="52223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496" y="858643"/>
            <a:ext cx="3870927" cy="45791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05682" y="5666509"/>
            <a:ext cx="3423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H. D. </a:t>
            </a:r>
            <a:r>
              <a:rPr lang="en-US" sz="1400" dirty="0" err="1" smtClean="0">
                <a:solidFill>
                  <a:srgbClr val="00B050"/>
                </a:solidFill>
              </a:rPr>
              <a:t>Hagstrum</a:t>
            </a:r>
            <a:r>
              <a:rPr lang="en-US" sz="1400" dirty="0" smtClean="0">
                <a:solidFill>
                  <a:srgbClr val="00B050"/>
                </a:solidFill>
              </a:rPr>
              <a:t>, </a:t>
            </a:r>
            <a:r>
              <a:rPr lang="en-US" sz="1400" dirty="0" err="1" smtClean="0">
                <a:solidFill>
                  <a:srgbClr val="00B050"/>
                </a:solidFill>
              </a:rPr>
              <a:t>Phys</a:t>
            </a:r>
            <a:r>
              <a:rPr lang="en-US" sz="1400" dirty="0" smtClean="0">
                <a:solidFill>
                  <a:srgbClr val="00B050"/>
                </a:solidFill>
              </a:rPr>
              <a:t> Rev 104 (1956) 672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8160" y="5666509"/>
            <a:ext cx="3423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H. D. </a:t>
            </a:r>
            <a:r>
              <a:rPr lang="en-US" sz="1400" dirty="0" err="1" smtClean="0">
                <a:solidFill>
                  <a:srgbClr val="00B050"/>
                </a:solidFill>
              </a:rPr>
              <a:t>Hagstrum</a:t>
            </a:r>
            <a:r>
              <a:rPr lang="en-US" sz="1400" dirty="0" smtClean="0">
                <a:solidFill>
                  <a:srgbClr val="00B050"/>
                </a:solidFill>
              </a:rPr>
              <a:t>, </a:t>
            </a:r>
            <a:r>
              <a:rPr lang="en-US" sz="1400" dirty="0" err="1" smtClean="0">
                <a:solidFill>
                  <a:srgbClr val="00B050"/>
                </a:solidFill>
              </a:rPr>
              <a:t>Phys</a:t>
            </a:r>
            <a:r>
              <a:rPr lang="en-US" sz="1400" dirty="0" smtClean="0">
                <a:solidFill>
                  <a:srgbClr val="00B050"/>
                </a:solidFill>
              </a:rPr>
              <a:t> Rev 122 (1961) 83</a:t>
            </a:r>
            <a:endParaRPr 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21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 smtClean="0"/>
                  <a:t> for CH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 ions on </a:t>
                </a:r>
                <a:r>
                  <a:rPr lang="en-US" dirty="0" err="1" smtClean="0"/>
                  <a:t>bialkali</a:t>
                </a:r>
                <a:r>
                  <a:rPr lang="en-US" dirty="0" smtClean="0"/>
                  <a:t> photocathodes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3635" t="-10504" b="-23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898E-9FD6-4AF8-8B3C-7E4A838743BA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37064" y="5776332"/>
            <a:ext cx="3769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50"/>
                </a:solidFill>
              </a:rPr>
              <a:t>Lyashenko</a:t>
            </a:r>
            <a:r>
              <a:rPr lang="en-US" sz="1400" dirty="0" smtClean="0">
                <a:solidFill>
                  <a:srgbClr val="00B050"/>
                </a:solidFill>
              </a:rPr>
              <a:t> et al, J. Appl. Phys. 106 (2009) 044902</a:t>
            </a:r>
            <a:endParaRPr lang="en-US" sz="1400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" y="2113038"/>
            <a:ext cx="4859859" cy="35380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865541" y="2442117"/>
                <a:ext cx="187340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541" y="2442117"/>
                <a:ext cx="1873405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own Arrow 11"/>
          <p:cNvSpPr/>
          <p:nvPr/>
        </p:nvSpPr>
        <p:spPr>
          <a:xfrm>
            <a:off x="6590371" y="2988527"/>
            <a:ext cx="278780" cy="401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932448" y="3516205"/>
                <a:ext cx="187340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47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49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448" y="3516205"/>
                <a:ext cx="1873405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82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Problem: ions are slow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sz="2600" dirty="0" smtClean="0"/>
              </a:p>
              <a:p>
                <a:r>
                  <a:rPr lang="en-US" sz="2600" dirty="0" smtClean="0"/>
                  <a:t>Drift velocity of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ℴ</m:t>
                    </m:r>
                    <m:d>
                      <m:dPr>
                        <m:ctrlP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600" dirty="0" smtClean="0"/>
                  <a:t> cm/s, thermal kinetic energies</a:t>
                </a:r>
              </a:p>
              <a:p>
                <a:endParaRPr lang="en-US" sz="2800" dirty="0" smtClean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Detection must rely on a 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potential-driven</a:t>
                </a:r>
                <a:r>
                  <a:rPr lang="en-US" sz="2800" dirty="0" smtClean="0"/>
                  <a:t> process  </a:t>
                </a: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16" r="-1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59E-F18D-4F5C-951C-C94FC02CD223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4170555" y="3255138"/>
            <a:ext cx="446049" cy="5018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Luckily, Nature provided us with </a:t>
            </a:r>
            <a:r>
              <a:rPr lang="en-US" sz="4000" b="1" dirty="0">
                <a:solidFill>
                  <a:schemeClr val="accent1"/>
                </a:solidFill>
              </a:rPr>
              <a:t>Auger </a:t>
            </a:r>
            <a:r>
              <a:rPr lang="en-US" sz="4000" b="1" dirty="0" smtClean="0">
                <a:solidFill>
                  <a:schemeClr val="accent1"/>
                </a:solidFill>
              </a:rPr>
              <a:t>neutralization (AN)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47854" y="1845734"/>
            <a:ext cx="7418906" cy="4023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What is AN?</a:t>
            </a:r>
            <a:endParaRPr lang="en-US" dirty="0" smtClean="0">
              <a:solidFill>
                <a:srgbClr val="0070C0"/>
              </a:solidFill>
            </a:endParaRP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/>
              <a:t>When a positive ion approaches a surface a first electron tunnels out and neutralizes it, leaving the system with </a:t>
            </a:r>
            <a:r>
              <a:rPr lang="en-US" dirty="0" smtClean="0">
                <a:solidFill>
                  <a:srgbClr val="FF0000"/>
                </a:solidFill>
              </a:rPr>
              <a:t>excess energy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/>
              <a:t>This energy is simultaneously transferred, in an Auger-like process, to a second electron which may be </a:t>
            </a:r>
            <a:r>
              <a:rPr lang="en-US" dirty="0" smtClean="0">
                <a:solidFill>
                  <a:srgbClr val="FF0000"/>
                </a:solidFill>
              </a:rPr>
              <a:t>emitted into the gas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Historical context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First suggested by S. S. </a:t>
            </a:r>
            <a:r>
              <a:rPr lang="en-US" dirty="0" err="1" smtClean="0">
                <a:solidFill>
                  <a:schemeClr val="tx1"/>
                </a:solidFill>
              </a:rPr>
              <a:t>Shekhter</a:t>
            </a:r>
            <a:r>
              <a:rPr lang="en-US" dirty="0" smtClean="0">
                <a:solidFill>
                  <a:schemeClr val="tx1"/>
                </a:solidFill>
              </a:rPr>
              <a:t> in 1937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Experimental and theoretical foundations laid by </a:t>
            </a:r>
            <a:r>
              <a:rPr lang="en-US" dirty="0" smtClean="0">
                <a:solidFill>
                  <a:srgbClr val="0070C0"/>
                </a:solidFill>
              </a:rPr>
              <a:t>H. D. </a:t>
            </a:r>
            <a:r>
              <a:rPr lang="en-US" dirty="0" err="1" smtClean="0">
                <a:solidFill>
                  <a:srgbClr val="0070C0"/>
                </a:solidFill>
              </a:rPr>
              <a:t>Hagstrum</a:t>
            </a:r>
            <a:r>
              <a:rPr lang="en-US" dirty="0" smtClean="0">
                <a:solidFill>
                  <a:schemeClr val="tx1"/>
                </a:solidFill>
              </a:rPr>
              <a:t> (Bell Labs) in 1953-1961: studied AN for single ions of all noble gases, impinging on metals (W, Mo) and semiconductors (Si, </a:t>
            </a:r>
            <a:r>
              <a:rPr lang="en-US" dirty="0" err="1" smtClean="0">
                <a:solidFill>
                  <a:schemeClr val="tx1"/>
                </a:solidFill>
              </a:rPr>
              <a:t>Ge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Was of central importance to the development of plasma panel displays</a:t>
            </a:r>
          </a:p>
          <a:p>
            <a:pPr marL="360000" indent="-3600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Still an active field in surface science theory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B957-2928-45D2-9EA4-68F4B439C49E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083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Key features of AN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47854" y="1845734"/>
                <a:ext cx="7418906" cy="4023360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</a:rPr>
                  <a:t>Driven by potential energy 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ok for thermal ions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Occurs for both atomic and molecular ions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Occurs for metals and insulators/semiconductors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Necessary condition:</a:t>
                </a:r>
                <a:r>
                  <a:rPr lang="en-US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the ionization energy of the ion close to the surface must be larger than twice the work function: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: secondary electron yield = probability of ion-induced secondary electron emission (IISEE)</a:t>
                </a: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generally increases with increasing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and decreasing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. Can be as large as tens of %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7854" y="1845734"/>
                <a:ext cx="7418906" cy="4023360"/>
              </a:xfrm>
              <a:blipFill rotWithShape="0">
                <a:blip r:embed="rId3"/>
                <a:stretch>
                  <a:fillRect l="-1970" t="-1818" r="-1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2CD7A-9FFA-410C-8FEA-D78ED69CABA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151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Other mechanisms?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947854" y="1845734"/>
                <a:ext cx="7418906" cy="4023360"/>
              </a:xfrm>
            </p:spPr>
            <p:txBody>
              <a:bodyPr>
                <a:normAutofit/>
              </a:bodyPr>
              <a:lstStyle/>
              <a:p>
                <a:pPr marL="360000" indent="-3600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In some cases AN is the </a:t>
                </a:r>
                <a:r>
                  <a:rPr lang="en-US" i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only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possible mechanism for charge transfer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(e.g., He</a:t>
                </a:r>
                <a:r>
                  <a:rPr lang="en-US" baseline="300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+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on metals and semiconductors). This requires that the ion ground and excited states are not resonant with occupied states in the solid. </a:t>
                </a:r>
              </a:p>
              <a:p>
                <a:pPr marL="360000" indent="-3600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When resonant processes are possible secondary electron emission can still occur, but with lower probabilities.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The condition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𝜑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still holds.</a:t>
                </a: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60000" indent="-3600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7854" y="1845734"/>
                <a:ext cx="7418906" cy="4023360"/>
              </a:xfrm>
              <a:blipFill rotWithShape="0">
                <a:blip r:embed="rId3"/>
                <a:stretch>
                  <a:fillRect l="-1970" r="-1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9B00-7421-47A1-8A9C-D2AB80617D10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865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Auger neutralization – external emission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9C92-D13B-4867-AFC7-E49CAB168350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522950" y="2351265"/>
            <a:ext cx="4953408" cy="3392863"/>
            <a:chOff x="522950" y="2351265"/>
            <a:chExt cx="4953408" cy="3392863"/>
          </a:xfrm>
        </p:grpSpPr>
        <p:grpSp>
          <p:nvGrpSpPr>
            <p:cNvPr id="52" name="Group 51"/>
            <p:cNvGrpSpPr/>
            <p:nvPr/>
          </p:nvGrpSpPr>
          <p:grpSpPr>
            <a:xfrm>
              <a:off x="2370963" y="2402189"/>
              <a:ext cx="2685533" cy="3018070"/>
              <a:chOff x="2370963" y="2402189"/>
              <a:chExt cx="2685533" cy="3018070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2379188" y="2402189"/>
                <a:ext cx="2423690" cy="3018070"/>
                <a:chOff x="2379188" y="2402189"/>
                <a:chExt cx="2423690" cy="3018070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3578862" y="2402189"/>
                  <a:ext cx="1224016" cy="3018070"/>
                  <a:chOff x="6171225" y="2340591"/>
                  <a:chExt cx="1224016" cy="301807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171225" y="2615461"/>
                    <a:ext cx="1224016" cy="2743200"/>
                    <a:chOff x="3576638" y="2673484"/>
                    <a:chExt cx="1224016" cy="2743200"/>
                  </a:xfrm>
                </p:grpSpPr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4257271" y="2673484"/>
                      <a:ext cx="543383" cy="2743200"/>
                    </a:xfrm>
                    <a:custGeom>
                      <a:avLst/>
                      <a:gdLst>
                        <a:gd name="connsiteX0" fmla="*/ 543383 w 543383"/>
                        <a:gd name="connsiteY0" fmla="*/ 0 h 2743200"/>
                        <a:gd name="connsiteX1" fmla="*/ 471945 w 543383"/>
                        <a:gd name="connsiteY1" fmla="*/ 19050 h 2743200"/>
                        <a:gd name="connsiteX2" fmla="*/ 400508 w 543383"/>
                        <a:gd name="connsiteY2" fmla="*/ 47625 h 2743200"/>
                        <a:gd name="connsiteX3" fmla="*/ 324308 w 543383"/>
                        <a:gd name="connsiteY3" fmla="*/ 100012 h 2743200"/>
                        <a:gd name="connsiteX4" fmla="*/ 252870 w 543383"/>
                        <a:gd name="connsiteY4" fmla="*/ 200025 h 2743200"/>
                        <a:gd name="connsiteX5" fmla="*/ 200483 w 543383"/>
                        <a:gd name="connsiteY5" fmla="*/ 328612 h 2743200"/>
                        <a:gd name="connsiteX6" fmla="*/ 138570 w 543383"/>
                        <a:gd name="connsiteY6" fmla="*/ 581025 h 2743200"/>
                        <a:gd name="connsiteX7" fmla="*/ 100470 w 543383"/>
                        <a:gd name="connsiteY7" fmla="*/ 819150 h 2743200"/>
                        <a:gd name="connsiteX8" fmla="*/ 76658 w 543383"/>
                        <a:gd name="connsiteY8" fmla="*/ 1014412 h 2743200"/>
                        <a:gd name="connsiteX9" fmla="*/ 57608 w 543383"/>
                        <a:gd name="connsiteY9" fmla="*/ 1190625 h 2743200"/>
                        <a:gd name="connsiteX10" fmla="*/ 43320 w 543383"/>
                        <a:gd name="connsiteY10" fmla="*/ 1419225 h 2743200"/>
                        <a:gd name="connsiteX11" fmla="*/ 29033 w 543383"/>
                        <a:gd name="connsiteY11" fmla="*/ 1633537 h 2743200"/>
                        <a:gd name="connsiteX12" fmla="*/ 14745 w 543383"/>
                        <a:gd name="connsiteY12" fmla="*/ 1871662 h 2743200"/>
                        <a:gd name="connsiteX13" fmla="*/ 5220 w 543383"/>
                        <a:gd name="connsiteY13" fmla="*/ 2090737 h 2743200"/>
                        <a:gd name="connsiteX14" fmla="*/ 5220 w 543383"/>
                        <a:gd name="connsiteY14" fmla="*/ 2328862 h 2743200"/>
                        <a:gd name="connsiteX15" fmla="*/ 458 w 543383"/>
                        <a:gd name="connsiteY15" fmla="*/ 2547937 h 2743200"/>
                        <a:gd name="connsiteX16" fmla="*/ 458 w 543383"/>
                        <a:gd name="connsiteY16" fmla="*/ 2743200 h 2743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3383" h="2743200">
                          <a:moveTo>
                            <a:pt x="543383" y="0"/>
                          </a:moveTo>
                          <a:cubicBezTo>
                            <a:pt x="519570" y="5556"/>
                            <a:pt x="495757" y="11113"/>
                            <a:pt x="471945" y="19050"/>
                          </a:cubicBezTo>
                          <a:cubicBezTo>
                            <a:pt x="448132" y="26988"/>
                            <a:pt x="425114" y="34131"/>
                            <a:pt x="400508" y="47625"/>
                          </a:cubicBezTo>
                          <a:cubicBezTo>
                            <a:pt x="375902" y="61119"/>
                            <a:pt x="348914" y="74612"/>
                            <a:pt x="324308" y="100012"/>
                          </a:cubicBezTo>
                          <a:cubicBezTo>
                            <a:pt x="299702" y="125412"/>
                            <a:pt x="273507" y="161925"/>
                            <a:pt x="252870" y="200025"/>
                          </a:cubicBezTo>
                          <a:cubicBezTo>
                            <a:pt x="232233" y="238125"/>
                            <a:pt x="219533" y="265112"/>
                            <a:pt x="200483" y="328612"/>
                          </a:cubicBezTo>
                          <a:cubicBezTo>
                            <a:pt x="181433" y="392112"/>
                            <a:pt x="155239" y="499269"/>
                            <a:pt x="138570" y="581025"/>
                          </a:cubicBezTo>
                          <a:cubicBezTo>
                            <a:pt x="121901" y="662781"/>
                            <a:pt x="110789" y="746919"/>
                            <a:pt x="100470" y="819150"/>
                          </a:cubicBezTo>
                          <a:cubicBezTo>
                            <a:pt x="90151" y="891381"/>
                            <a:pt x="83802" y="952500"/>
                            <a:pt x="76658" y="1014412"/>
                          </a:cubicBezTo>
                          <a:cubicBezTo>
                            <a:pt x="69514" y="1076324"/>
                            <a:pt x="63164" y="1123156"/>
                            <a:pt x="57608" y="1190625"/>
                          </a:cubicBezTo>
                          <a:cubicBezTo>
                            <a:pt x="52052" y="1258094"/>
                            <a:pt x="48083" y="1345406"/>
                            <a:pt x="43320" y="1419225"/>
                          </a:cubicBezTo>
                          <a:cubicBezTo>
                            <a:pt x="38557" y="1493044"/>
                            <a:pt x="33795" y="1558131"/>
                            <a:pt x="29033" y="1633537"/>
                          </a:cubicBezTo>
                          <a:cubicBezTo>
                            <a:pt x="24271" y="1708943"/>
                            <a:pt x="18714" y="1795462"/>
                            <a:pt x="14745" y="1871662"/>
                          </a:cubicBezTo>
                          <a:cubicBezTo>
                            <a:pt x="10776" y="1947862"/>
                            <a:pt x="6807" y="2014537"/>
                            <a:pt x="5220" y="2090737"/>
                          </a:cubicBezTo>
                          <a:cubicBezTo>
                            <a:pt x="3633" y="2166937"/>
                            <a:pt x="6014" y="2252662"/>
                            <a:pt x="5220" y="2328862"/>
                          </a:cubicBezTo>
                          <a:cubicBezTo>
                            <a:pt x="4426" y="2405062"/>
                            <a:pt x="1252" y="2478881"/>
                            <a:pt x="458" y="2547937"/>
                          </a:cubicBezTo>
                          <a:cubicBezTo>
                            <a:pt x="-336" y="2616993"/>
                            <a:pt x="61" y="2680096"/>
                            <a:pt x="458" y="2743200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3576638" y="2689494"/>
                      <a:ext cx="567195" cy="2711181"/>
                    </a:xfrm>
                    <a:custGeom>
                      <a:avLst/>
                      <a:gdLst>
                        <a:gd name="connsiteX0" fmla="*/ 0 w 567195"/>
                        <a:gd name="connsiteY0" fmla="*/ 139431 h 2711181"/>
                        <a:gd name="connsiteX1" fmla="*/ 28575 w 567195"/>
                        <a:gd name="connsiteY1" fmla="*/ 39419 h 2711181"/>
                        <a:gd name="connsiteX2" fmla="*/ 95250 w 567195"/>
                        <a:gd name="connsiteY2" fmla="*/ 6081 h 2711181"/>
                        <a:gd name="connsiteX3" fmla="*/ 171450 w 567195"/>
                        <a:gd name="connsiteY3" fmla="*/ 6081 h 2711181"/>
                        <a:gd name="connsiteX4" fmla="*/ 252412 w 567195"/>
                        <a:gd name="connsiteY4" fmla="*/ 67994 h 2711181"/>
                        <a:gd name="connsiteX5" fmla="*/ 300037 w 567195"/>
                        <a:gd name="connsiteY5" fmla="*/ 144194 h 2711181"/>
                        <a:gd name="connsiteX6" fmla="*/ 352425 w 567195"/>
                        <a:gd name="connsiteY6" fmla="*/ 263256 h 2711181"/>
                        <a:gd name="connsiteX7" fmla="*/ 395287 w 567195"/>
                        <a:gd name="connsiteY7" fmla="*/ 406131 h 2711181"/>
                        <a:gd name="connsiteX8" fmla="*/ 428625 w 567195"/>
                        <a:gd name="connsiteY8" fmla="*/ 568056 h 2711181"/>
                        <a:gd name="connsiteX9" fmla="*/ 476250 w 567195"/>
                        <a:gd name="connsiteY9" fmla="*/ 844281 h 2711181"/>
                        <a:gd name="connsiteX10" fmla="*/ 504825 w 567195"/>
                        <a:gd name="connsiteY10" fmla="*/ 1106219 h 2711181"/>
                        <a:gd name="connsiteX11" fmla="*/ 528637 w 567195"/>
                        <a:gd name="connsiteY11" fmla="*/ 1368156 h 2711181"/>
                        <a:gd name="connsiteX12" fmla="*/ 547687 w 567195"/>
                        <a:gd name="connsiteY12" fmla="*/ 1696769 h 2711181"/>
                        <a:gd name="connsiteX13" fmla="*/ 552450 w 567195"/>
                        <a:gd name="connsiteY13" fmla="*/ 1939656 h 2711181"/>
                        <a:gd name="connsiteX14" fmla="*/ 561975 w 567195"/>
                        <a:gd name="connsiteY14" fmla="*/ 2215881 h 2711181"/>
                        <a:gd name="connsiteX15" fmla="*/ 566737 w 567195"/>
                        <a:gd name="connsiteY15" fmla="*/ 2382569 h 2711181"/>
                        <a:gd name="connsiteX16" fmla="*/ 566737 w 567195"/>
                        <a:gd name="connsiteY16" fmla="*/ 2711181 h 27111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67195" h="2711181">
                          <a:moveTo>
                            <a:pt x="0" y="139431"/>
                          </a:moveTo>
                          <a:cubicBezTo>
                            <a:pt x="6350" y="100537"/>
                            <a:pt x="12700" y="61644"/>
                            <a:pt x="28575" y="39419"/>
                          </a:cubicBezTo>
                          <a:cubicBezTo>
                            <a:pt x="44450" y="17194"/>
                            <a:pt x="71438" y="11637"/>
                            <a:pt x="95250" y="6081"/>
                          </a:cubicBezTo>
                          <a:cubicBezTo>
                            <a:pt x="119062" y="525"/>
                            <a:pt x="145256" y="-4238"/>
                            <a:pt x="171450" y="6081"/>
                          </a:cubicBezTo>
                          <a:cubicBezTo>
                            <a:pt x="197644" y="16400"/>
                            <a:pt x="230981" y="44975"/>
                            <a:pt x="252412" y="67994"/>
                          </a:cubicBezTo>
                          <a:cubicBezTo>
                            <a:pt x="273843" y="91013"/>
                            <a:pt x="283368" y="111650"/>
                            <a:pt x="300037" y="144194"/>
                          </a:cubicBezTo>
                          <a:cubicBezTo>
                            <a:pt x="316706" y="176738"/>
                            <a:pt x="336550" y="219600"/>
                            <a:pt x="352425" y="263256"/>
                          </a:cubicBezTo>
                          <a:cubicBezTo>
                            <a:pt x="368300" y="306912"/>
                            <a:pt x="382587" y="355331"/>
                            <a:pt x="395287" y="406131"/>
                          </a:cubicBezTo>
                          <a:cubicBezTo>
                            <a:pt x="407987" y="456931"/>
                            <a:pt x="415131" y="495031"/>
                            <a:pt x="428625" y="568056"/>
                          </a:cubicBezTo>
                          <a:cubicBezTo>
                            <a:pt x="442119" y="641081"/>
                            <a:pt x="463550" y="754587"/>
                            <a:pt x="476250" y="844281"/>
                          </a:cubicBezTo>
                          <a:cubicBezTo>
                            <a:pt x="488950" y="933975"/>
                            <a:pt x="496094" y="1018907"/>
                            <a:pt x="504825" y="1106219"/>
                          </a:cubicBezTo>
                          <a:cubicBezTo>
                            <a:pt x="513556" y="1193531"/>
                            <a:pt x="521493" y="1269731"/>
                            <a:pt x="528637" y="1368156"/>
                          </a:cubicBezTo>
                          <a:cubicBezTo>
                            <a:pt x="535781" y="1466581"/>
                            <a:pt x="543718" y="1601519"/>
                            <a:pt x="547687" y="1696769"/>
                          </a:cubicBezTo>
                          <a:cubicBezTo>
                            <a:pt x="551656" y="1792019"/>
                            <a:pt x="550069" y="1853137"/>
                            <a:pt x="552450" y="1939656"/>
                          </a:cubicBezTo>
                          <a:cubicBezTo>
                            <a:pt x="554831" y="2026175"/>
                            <a:pt x="559594" y="2142062"/>
                            <a:pt x="561975" y="2215881"/>
                          </a:cubicBezTo>
                          <a:cubicBezTo>
                            <a:pt x="564356" y="2289700"/>
                            <a:pt x="565943" y="2300019"/>
                            <a:pt x="566737" y="2382569"/>
                          </a:cubicBezTo>
                          <a:cubicBezTo>
                            <a:pt x="567531" y="2465119"/>
                            <a:pt x="567134" y="2588150"/>
                            <a:pt x="566737" y="271118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6171225" y="2770495"/>
                    <a:ext cx="0" cy="2183642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6171225" y="2340591"/>
                    <a:ext cx="0" cy="436728"/>
                  </a:xfrm>
                  <a:prstGeom prst="line">
                    <a:avLst/>
                  </a:prstGeom>
                  <a:ln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2379188" y="3721065"/>
                  <a:ext cx="1205309" cy="757498"/>
                  <a:chOff x="2379188" y="3721065"/>
                  <a:chExt cx="1205309" cy="757498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2381534" y="372106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2381534" y="381205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2381534" y="3910266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2381534" y="4003166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381534" y="410097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2379188" y="419196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2387169" y="428294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2379188" y="437393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2387169" y="4478563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5" name="Straight Connector 44"/>
              <p:cNvCxnSpPr/>
              <p:nvPr/>
            </p:nvCxnSpPr>
            <p:spPr>
              <a:xfrm>
                <a:off x="2370963" y="2904474"/>
                <a:ext cx="11973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379188" y="2641025"/>
                <a:ext cx="2677308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/>
            <p:cNvGrpSpPr/>
            <p:nvPr/>
          </p:nvGrpSpPr>
          <p:grpSpPr>
            <a:xfrm>
              <a:off x="522950" y="2609853"/>
              <a:ext cx="1766645" cy="1868710"/>
              <a:chOff x="333381" y="2609853"/>
              <a:chExt cx="1766645" cy="1868710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1727499" y="2642093"/>
                <a:ext cx="91865" cy="1836470"/>
                <a:chOff x="1727499" y="2642093"/>
                <a:chExt cx="91865" cy="1836470"/>
              </a:xfrm>
            </p:grpSpPr>
            <p:sp>
              <p:nvSpPr>
                <p:cNvPr id="53" name="Left Brace 52"/>
                <p:cNvSpPr/>
                <p:nvPr/>
              </p:nvSpPr>
              <p:spPr>
                <a:xfrm>
                  <a:off x="1727499" y="2642093"/>
                  <a:ext cx="91865" cy="268935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Left Brace 53"/>
                <p:cNvSpPr/>
                <p:nvPr/>
              </p:nvSpPr>
              <p:spPr>
                <a:xfrm>
                  <a:off x="1727499" y="3717962"/>
                  <a:ext cx="91865" cy="760601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333381" y="2609853"/>
                <a:ext cx="1484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Conduction band</a:t>
                </a:r>
                <a:endParaRPr lang="en-US" sz="14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15416" y="3940419"/>
                <a:ext cx="1484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Valence band</a:t>
                </a:r>
                <a:endParaRPr lang="en-US" sz="14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000889" y="3465995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0889" y="3465995"/>
                  <a:ext cx="400050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1998025" y="2683577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025" y="2683577"/>
                  <a:ext cx="40005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2004422" y="2422729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4422" y="2422729"/>
                  <a:ext cx="40005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/>
            <p:cNvSpPr txBox="1"/>
            <p:nvPr/>
          </p:nvSpPr>
          <p:spPr>
            <a:xfrm>
              <a:off x="3991748" y="2351265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Vacuum level</a:t>
              </a:r>
              <a:endParaRPr lang="en-US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2588419" y="3063153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8419" y="3063153"/>
                  <a:ext cx="40005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2312629" y="3059402"/>
                  <a:ext cx="400050" cy="3919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2629" y="3059402"/>
                  <a:ext cx="400050" cy="39190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2298598" y="2559830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8598" y="2559830"/>
                  <a:ext cx="400050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3" name="Group 72"/>
            <p:cNvGrpSpPr/>
            <p:nvPr/>
          </p:nvGrpSpPr>
          <p:grpSpPr>
            <a:xfrm>
              <a:off x="2490779" y="2917630"/>
              <a:ext cx="0" cy="783934"/>
              <a:chOff x="3067050" y="2917630"/>
              <a:chExt cx="0" cy="783934"/>
            </a:xfrm>
          </p:grpSpPr>
          <p:cxnSp>
            <p:nvCxnSpPr>
              <p:cNvPr id="71" name="Straight Arrow Connector 70"/>
              <p:cNvCxnSpPr/>
              <p:nvPr/>
            </p:nvCxnSpPr>
            <p:spPr>
              <a:xfrm flipV="1">
                <a:off x="3067050" y="2917630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3067050" y="3465995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2778923" y="2659042"/>
              <a:ext cx="0" cy="1042522"/>
              <a:chOff x="3067050" y="2659042"/>
              <a:chExt cx="0" cy="1042522"/>
            </a:xfrm>
          </p:grpSpPr>
          <p:cxnSp>
            <p:nvCxnSpPr>
              <p:cNvPr id="75" name="Straight Arrow Connector 74"/>
              <p:cNvCxnSpPr/>
              <p:nvPr/>
            </p:nvCxnSpPr>
            <p:spPr>
              <a:xfrm flipV="1">
                <a:off x="3067050" y="2659042"/>
                <a:ext cx="0" cy="4941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3067050" y="3465995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Arrow Connector 77"/>
            <p:cNvCxnSpPr/>
            <p:nvPr/>
          </p:nvCxnSpPr>
          <p:spPr>
            <a:xfrm>
              <a:off x="2490770" y="2402189"/>
              <a:ext cx="0" cy="2183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1998025" y="4309685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025" y="4309685"/>
                  <a:ext cx="400050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Box 4"/>
            <p:cNvSpPr txBox="1"/>
            <p:nvPr/>
          </p:nvSpPr>
          <p:spPr>
            <a:xfrm>
              <a:off x="2516347" y="4883337"/>
              <a:ext cx="10869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Insulator</a:t>
              </a:r>
              <a:endParaRPr lang="en-US" sz="14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019236" y="5436351"/>
              <a:ext cx="5539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Ion</a:t>
              </a:r>
              <a:endParaRPr lang="en-US" sz="14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4019236" y="5324751"/>
              <a:ext cx="104524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4738149" y="3826749"/>
                  <a:ext cx="400050" cy="3695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8149" y="3826749"/>
                  <a:ext cx="400050" cy="369588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8" name="Group 67"/>
            <p:cNvGrpSpPr/>
            <p:nvPr/>
          </p:nvGrpSpPr>
          <p:grpSpPr>
            <a:xfrm>
              <a:off x="4916240" y="2659042"/>
              <a:ext cx="0" cy="2665709"/>
              <a:chOff x="3067050" y="1929079"/>
              <a:chExt cx="0" cy="2665709"/>
            </a:xfrm>
          </p:grpSpPr>
          <p:cxnSp>
            <p:nvCxnSpPr>
              <p:cNvPr id="69" name="Straight Arrow Connector 68"/>
              <p:cNvCxnSpPr/>
              <p:nvPr/>
            </p:nvCxnSpPr>
            <p:spPr>
              <a:xfrm flipV="1">
                <a:off x="3067050" y="1929079"/>
                <a:ext cx="0" cy="12241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3067050" y="3465995"/>
                <a:ext cx="0" cy="11287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Arrow Connector 20"/>
          <p:cNvCxnSpPr/>
          <p:nvPr/>
        </p:nvCxnSpPr>
        <p:spPr>
          <a:xfrm>
            <a:off x="3345367" y="3816805"/>
            <a:ext cx="879409" cy="151347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245008" y="2351265"/>
            <a:ext cx="0" cy="1635339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154381" y="3469212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4381" y="3469212"/>
                <a:ext cx="400050" cy="33855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2895138" y="3833328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138" y="3833328"/>
                <a:ext cx="400050" cy="33855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588825" y="2644216"/>
            <a:ext cx="2988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Energy lost by electron 1 is taken by electron 2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If sufficiently large and electron 2 starts from the upper valence band it may be </a:t>
            </a:r>
            <a:r>
              <a:rPr lang="en-US" dirty="0" smtClean="0">
                <a:solidFill>
                  <a:srgbClr val="00B050"/>
                </a:solidFill>
              </a:rPr>
              <a:t>emitted externally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46242" y="5337344"/>
            <a:ext cx="3399357" cy="795224"/>
            <a:chOff x="746242" y="5337344"/>
            <a:chExt cx="3399357" cy="795224"/>
          </a:xfrm>
        </p:grpSpPr>
        <p:sp>
          <p:nvSpPr>
            <p:cNvPr id="6" name="TextBox 5"/>
            <p:cNvSpPr txBox="1"/>
            <p:nvPr/>
          </p:nvSpPr>
          <p:spPr>
            <a:xfrm>
              <a:off x="746242" y="5486237"/>
              <a:ext cx="2954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Ion ground state below bottom of valence band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174126" y="5337344"/>
              <a:ext cx="971473" cy="30981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044869" y="1883591"/>
            <a:ext cx="573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3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Auger neutralization – internal emission</a:t>
            </a:r>
            <a:endParaRPr lang="en-US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A2F87-EA50-4AC8-A821-57A8C0A26D7C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3264" y="1869907"/>
            <a:ext cx="8124092" cy="3702316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522950" y="2351265"/>
            <a:ext cx="4953408" cy="3392863"/>
            <a:chOff x="522950" y="2351265"/>
            <a:chExt cx="4953408" cy="3392863"/>
          </a:xfrm>
        </p:grpSpPr>
        <p:grpSp>
          <p:nvGrpSpPr>
            <p:cNvPr id="52" name="Group 51"/>
            <p:cNvGrpSpPr/>
            <p:nvPr/>
          </p:nvGrpSpPr>
          <p:grpSpPr>
            <a:xfrm>
              <a:off x="2370963" y="2402189"/>
              <a:ext cx="2685533" cy="3018070"/>
              <a:chOff x="2370963" y="2402189"/>
              <a:chExt cx="2685533" cy="3018070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2379188" y="2402189"/>
                <a:ext cx="2423690" cy="3018070"/>
                <a:chOff x="2379188" y="2402189"/>
                <a:chExt cx="2423690" cy="3018070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3578862" y="2402189"/>
                  <a:ext cx="1224016" cy="3018070"/>
                  <a:chOff x="6171225" y="2340591"/>
                  <a:chExt cx="1224016" cy="301807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171225" y="2615461"/>
                    <a:ext cx="1224016" cy="2743200"/>
                    <a:chOff x="3576638" y="2673484"/>
                    <a:chExt cx="1224016" cy="2743200"/>
                  </a:xfrm>
                </p:grpSpPr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4257271" y="2673484"/>
                      <a:ext cx="543383" cy="2743200"/>
                    </a:xfrm>
                    <a:custGeom>
                      <a:avLst/>
                      <a:gdLst>
                        <a:gd name="connsiteX0" fmla="*/ 543383 w 543383"/>
                        <a:gd name="connsiteY0" fmla="*/ 0 h 2743200"/>
                        <a:gd name="connsiteX1" fmla="*/ 471945 w 543383"/>
                        <a:gd name="connsiteY1" fmla="*/ 19050 h 2743200"/>
                        <a:gd name="connsiteX2" fmla="*/ 400508 w 543383"/>
                        <a:gd name="connsiteY2" fmla="*/ 47625 h 2743200"/>
                        <a:gd name="connsiteX3" fmla="*/ 324308 w 543383"/>
                        <a:gd name="connsiteY3" fmla="*/ 100012 h 2743200"/>
                        <a:gd name="connsiteX4" fmla="*/ 252870 w 543383"/>
                        <a:gd name="connsiteY4" fmla="*/ 200025 h 2743200"/>
                        <a:gd name="connsiteX5" fmla="*/ 200483 w 543383"/>
                        <a:gd name="connsiteY5" fmla="*/ 328612 h 2743200"/>
                        <a:gd name="connsiteX6" fmla="*/ 138570 w 543383"/>
                        <a:gd name="connsiteY6" fmla="*/ 581025 h 2743200"/>
                        <a:gd name="connsiteX7" fmla="*/ 100470 w 543383"/>
                        <a:gd name="connsiteY7" fmla="*/ 819150 h 2743200"/>
                        <a:gd name="connsiteX8" fmla="*/ 76658 w 543383"/>
                        <a:gd name="connsiteY8" fmla="*/ 1014412 h 2743200"/>
                        <a:gd name="connsiteX9" fmla="*/ 57608 w 543383"/>
                        <a:gd name="connsiteY9" fmla="*/ 1190625 h 2743200"/>
                        <a:gd name="connsiteX10" fmla="*/ 43320 w 543383"/>
                        <a:gd name="connsiteY10" fmla="*/ 1419225 h 2743200"/>
                        <a:gd name="connsiteX11" fmla="*/ 29033 w 543383"/>
                        <a:gd name="connsiteY11" fmla="*/ 1633537 h 2743200"/>
                        <a:gd name="connsiteX12" fmla="*/ 14745 w 543383"/>
                        <a:gd name="connsiteY12" fmla="*/ 1871662 h 2743200"/>
                        <a:gd name="connsiteX13" fmla="*/ 5220 w 543383"/>
                        <a:gd name="connsiteY13" fmla="*/ 2090737 h 2743200"/>
                        <a:gd name="connsiteX14" fmla="*/ 5220 w 543383"/>
                        <a:gd name="connsiteY14" fmla="*/ 2328862 h 2743200"/>
                        <a:gd name="connsiteX15" fmla="*/ 458 w 543383"/>
                        <a:gd name="connsiteY15" fmla="*/ 2547937 h 2743200"/>
                        <a:gd name="connsiteX16" fmla="*/ 458 w 543383"/>
                        <a:gd name="connsiteY16" fmla="*/ 2743200 h 2743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3383" h="2743200">
                          <a:moveTo>
                            <a:pt x="543383" y="0"/>
                          </a:moveTo>
                          <a:cubicBezTo>
                            <a:pt x="519570" y="5556"/>
                            <a:pt x="495757" y="11113"/>
                            <a:pt x="471945" y="19050"/>
                          </a:cubicBezTo>
                          <a:cubicBezTo>
                            <a:pt x="448132" y="26988"/>
                            <a:pt x="425114" y="34131"/>
                            <a:pt x="400508" y="47625"/>
                          </a:cubicBezTo>
                          <a:cubicBezTo>
                            <a:pt x="375902" y="61119"/>
                            <a:pt x="348914" y="74612"/>
                            <a:pt x="324308" y="100012"/>
                          </a:cubicBezTo>
                          <a:cubicBezTo>
                            <a:pt x="299702" y="125412"/>
                            <a:pt x="273507" y="161925"/>
                            <a:pt x="252870" y="200025"/>
                          </a:cubicBezTo>
                          <a:cubicBezTo>
                            <a:pt x="232233" y="238125"/>
                            <a:pt x="219533" y="265112"/>
                            <a:pt x="200483" y="328612"/>
                          </a:cubicBezTo>
                          <a:cubicBezTo>
                            <a:pt x="181433" y="392112"/>
                            <a:pt x="155239" y="499269"/>
                            <a:pt x="138570" y="581025"/>
                          </a:cubicBezTo>
                          <a:cubicBezTo>
                            <a:pt x="121901" y="662781"/>
                            <a:pt x="110789" y="746919"/>
                            <a:pt x="100470" y="819150"/>
                          </a:cubicBezTo>
                          <a:cubicBezTo>
                            <a:pt x="90151" y="891381"/>
                            <a:pt x="83802" y="952500"/>
                            <a:pt x="76658" y="1014412"/>
                          </a:cubicBezTo>
                          <a:cubicBezTo>
                            <a:pt x="69514" y="1076324"/>
                            <a:pt x="63164" y="1123156"/>
                            <a:pt x="57608" y="1190625"/>
                          </a:cubicBezTo>
                          <a:cubicBezTo>
                            <a:pt x="52052" y="1258094"/>
                            <a:pt x="48083" y="1345406"/>
                            <a:pt x="43320" y="1419225"/>
                          </a:cubicBezTo>
                          <a:cubicBezTo>
                            <a:pt x="38557" y="1493044"/>
                            <a:pt x="33795" y="1558131"/>
                            <a:pt x="29033" y="1633537"/>
                          </a:cubicBezTo>
                          <a:cubicBezTo>
                            <a:pt x="24271" y="1708943"/>
                            <a:pt x="18714" y="1795462"/>
                            <a:pt x="14745" y="1871662"/>
                          </a:cubicBezTo>
                          <a:cubicBezTo>
                            <a:pt x="10776" y="1947862"/>
                            <a:pt x="6807" y="2014537"/>
                            <a:pt x="5220" y="2090737"/>
                          </a:cubicBezTo>
                          <a:cubicBezTo>
                            <a:pt x="3633" y="2166937"/>
                            <a:pt x="6014" y="2252662"/>
                            <a:pt x="5220" y="2328862"/>
                          </a:cubicBezTo>
                          <a:cubicBezTo>
                            <a:pt x="4426" y="2405062"/>
                            <a:pt x="1252" y="2478881"/>
                            <a:pt x="458" y="2547937"/>
                          </a:cubicBezTo>
                          <a:cubicBezTo>
                            <a:pt x="-336" y="2616993"/>
                            <a:pt x="61" y="2680096"/>
                            <a:pt x="458" y="2743200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3576638" y="2689494"/>
                      <a:ext cx="567195" cy="2711181"/>
                    </a:xfrm>
                    <a:custGeom>
                      <a:avLst/>
                      <a:gdLst>
                        <a:gd name="connsiteX0" fmla="*/ 0 w 567195"/>
                        <a:gd name="connsiteY0" fmla="*/ 139431 h 2711181"/>
                        <a:gd name="connsiteX1" fmla="*/ 28575 w 567195"/>
                        <a:gd name="connsiteY1" fmla="*/ 39419 h 2711181"/>
                        <a:gd name="connsiteX2" fmla="*/ 95250 w 567195"/>
                        <a:gd name="connsiteY2" fmla="*/ 6081 h 2711181"/>
                        <a:gd name="connsiteX3" fmla="*/ 171450 w 567195"/>
                        <a:gd name="connsiteY3" fmla="*/ 6081 h 2711181"/>
                        <a:gd name="connsiteX4" fmla="*/ 252412 w 567195"/>
                        <a:gd name="connsiteY4" fmla="*/ 67994 h 2711181"/>
                        <a:gd name="connsiteX5" fmla="*/ 300037 w 567195"/>
                        <a:gd name="connsiteY5" fmla="*/ 144194 h 2711181"/>
                        <a:gd name="connsiteX6" fmla="*/ 352425 w 567195"/>
                        <a:gd name="connsiteY6" fmla="*/ 263256 h 2711181"/>
                        <a:gd name="connsiteX7" fmla="*/ 395287 w 567195"/>
                        <a:gd name="connsiteY7" fmla="*/ 406131 h 2711181"/>
                        <a:gd name="connsiteX8" fmla="*/ 428625 w 567195"/>
                        <a:gd name="connsiteY8" fmla="*/ 568056 h 2711181"/>
                        <a:gd name="connsiteX9" fmla="*/ 476250 w 567195"/>
                        <a:gd name="connsiteY9" fmla="*/ 844281 h 2711181"/>
                        <a:gd name="connsiteX10" fmla="*/ 504825 w 567195"/>
                        <a:gd name="connsiteY10" fmla="*/ 1106219 h 2711181"/>
                        <a:gd name="connsiteX11" fmla="*/ 528637 w 567195"/>
                        <a:gd name="connsiteY11" fmla="*/ 1368156 h 2711181"/>
                        <a:gd name="connsiteX12" fmla="*/ 547687 w 567195"/>
                        <a:gd name="connsiteY12" fmla="*/ 1696769 h 2711181"/>
                        <a:gd name="connsiteX13" fmla="*/ 552450 w 567195"/>
                        <a:gd name="connsiteY13" fmla="*/ 1939656 h 2711181"/>
                        <a:gd name="connsiteX14" fmla="*/ 561975 w 567195"/>
                        <a:gd name="connsiteY14" fmla="*/ 2215881 h 2711181"/>
                        <a:gd name="connsiteX15" fmla="*/ 566737 w 567195"/>
                        <a:gd name="connsiteY15" fmla="*/ 2382569 h 2711181"/>
                        <a:gd name="connsiteX16" fmla="*/ 566737 w 567195"/>
                        <a:gd name="connsiteY16" fmla="*/ 2711181 h 27111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67195" h="2711181">
                          <a:moveTo>
                            <a:pt x="0" y="139431"/>
                          </a:moveTo>
                          <a:cubicBezTo>
                            <a:pt x="6350" y="100537"/>
                            <a:pt x="12700" y="61644"/>
                            <a:pt x="28575" y="39419"/>
                          </a:cubicBezTo>
                          <a:cubicBezTo>
                            <a:pt x="44450" y="17194"/>
                            <a:pt x="71438" y="11637"/>
                            <a:pt x="95250" y="6081"/>
                          </a:cubicBezTo>
                          <a:cubicBezTo>
                            <a:pt x="119062" y="525"/>
                            <a:pt x="145256" y="-4238"/>
                            <a:pt x="171450" y="6081"/>
                          </a:cubicBezTo>
                          <a:cubicBezTo>
                            <a:pt x="197644" y="16400"/>
                            <a:pt x="230981" y="44975"/>
                            <a:pt x="252412" y="67994"/>
                          </a:cubicBezTo>
                          <a:cubicBezTo>
                            <a:pt x="273843" y="91013"/>
                            <a:pt x="283368" y="111650"/>
                            <a:pt x="300037" y="144194"/>
                          </a:cubicBezTo>
                          <a:cubicBezTo>
                            <a:pt x="316706" y="176738"/>
                            <a:pt x="336550" y="219600"/>
                            <a:pt x="352425" y="263256"/>
                          </a:cubicBezTo>
                          <a:cubicBezTo>
                            <a:pt x="368300" y="306912"/>
                            <a:pt x="382587" y="355331"/>
                            <a:pt x="395287" y="406131"/>
                          </a:cubicBezTo>
                          <a:cubicBezTo>
                            <a:pt x="407987" y="456931"/>
                            <a:pt x="415131" y="495031"/>
                            <a:pt x="428625" y="568056"/>
                          </a:cubicBezTo>
                          <a:cubicBezTo>
                            <a:pt x="442119" y="641081"/>
                            <a:pt x="463550" y="754587"/>
                            <a:pt x="476250" y="844281"/>
                          </a:cubicBezTo>
                          <a:cubicBezTo>
                            <a:pt x="488950" y="933975"/>
                            <a:pt x="496094" y="1018907"/>
                            <a:pt x="504825" y="1106219"/>
                          </a:cubicBezTo>
                          <a:cubicBezTo>
                            <a:pt x="513556" y="1193531"/>
                            <a:pt x="521493" y="1269731"/>
                            <a:pt x="528637" y="1368156"/>
                          </a:cubicBezTo>
                          <a:cubicBezTo>
                            <a:pt x="535781" y="1466581"/>
                            <a:pt x="543718" y="1601519"/>
                            <a:pt x="547687" y="1696769"/>
                          </a:cubicBezTo>
                          <a:cubicBezTo>
                            <a:pt x="551656" y="1792019"/>
                            <a:pt x="550069" y="1853137"/>
                            <a:pt x="552450" y="1939656"/>
                          </a:cubicBezTo>
                          <a:cubicBezTo>
                            <a:pt x="554831" y="2026175"/>
                            <a:pt x="559594" y="2142062"/>
                            <a:pt x="561975" y="2215881"/>
                          </a:cubicBezTo>
                          <a:cubicBezTo>
                            <a:pt x="564356" y="2289700"/>
                            <a:pt x="565943" y="2300019"/>
                            <a:pt x="566737" y="2382569"/>
                          </a:cubicBezTo>
                          <a:cubicBezTo>
                            <a:pt x="567531" y="2465119"/>
                            <a:pt x="567134" y="2588150"/>
                            <a:pt x="566737" y="2711181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6171225" y="2770495"/>
                    <a:ext cx="0" cy="2183642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6171225" y="2340591"/>
                    <a:ext cx="0" cy="436728"/>
                  </a:xfrm>
                  <a:prstGeom prst="line">
                    <a:avLst/>
                  </a:prstGeom>
                  <a:ln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2379188" y="3721065"/>
                  <a:ext cx="1205309" cy="757498"/>
                  <a:chOff x="2379188" y="3721065"/>
                  <a:chExt cx="1205309" cy="757498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2381534" y="372106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2381534" y="381205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2381534" y="3910266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2381534" y="4003166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381534" y="410097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2379188" y="419196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2387169" y="4282945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2379188" y="4373930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2387169" y="4478563"/>
                    <a:ext cx="119732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5" name="Straight Connector 44"/>
              <p:cNvCxnSpPr/>
              <p:nvPr/>
            </p:nvCxnSpPr>
            <p:spPr>
              <a:xfrm>
                <a:off x="2370963" y="2904474"/>
                <a:ext cx="11973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379188" y="2641025"/>
                <a:ext cx="2677308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/>
            <p:cNvGrpSpPr/>
            <p:nvPr/>
          </p:nvGrpSpPr>
          <p:grpSpPr>
            <a:xfrm>
              <a:off x="522950" y="2609853"/>
              <a:ext cx="1766645" cy="1868710"/>
              <a:chOff x="333381" y="2609853"/>
              <a:chExt cx="1766645" cy="1868710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1727499" y="2642093"/>
                <a:ext cx="91865" cy="1836470"/>
                <a:chOff x="1727499" y="2642093"/>
                <a:chExt cx="91865" cy="1836470"/>
              </a:xfrm>
            </p:grpSpPr>
            <p:sp>
              <p:nvSpPr>
                <p:cNvPr id="53" name="Left Brace 52"/>
                <p:cNvSpPr/>
                <p:nvPr/>
              </p:nvSpPr>
              <p:spPr>
                <a:xfrm>
                  <a:off x="1727499" y="2642093"/>
                  <a:ext cx="91865" cy="268935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Left Brace 53"/>
                <p:cNvSpPr/>
                <p:nvPr/>
              </p:nvSpPr>
              <p:spPr>
                <a:xfrm>
                  <a:off x="1727499" y="3717962"/>
                  <a:ext cx="91865" cy="760601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333381" y="2609853"/>
                <a:ext cx="1484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Conduction band</a:t>
                </a:r>
                <a:endParaRPr lang="en-US" sz="14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15416" y="3940419"/>
                <a:ext cx="1484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Valence band</a:t>
                </a:r>
                <a:endParaRPr lang="en-US" sz="14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000889" y="3465995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0889" y="3465995"/>
                  <a:ext cx="400050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1998025" y="2683577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025" y="2683577"/>
                  <a:ext cx="400050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2004422" y="2422729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4422" y="2422729"/>
                  <a:ext cx="400050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/>
            <p:cNvSpPr txBox="1"/>
            <p:nvPr/>
          </p:nvSpPr>
          <p:spPr>
            <a:xfrm>
              <a:off x="3991748" y="2351265"/>
              <a:ext cx="14846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Vacuum level</a:t>
              </a:r>
              <a:endParaRPr lang="en-US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2588419" y="3063153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8419" y="3063153"/>
                  <a:ext cx="40005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2312629" y="3059402"/>
                  <a:ext cx="400050" cy="3919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2629" y="3059402"/>
                  <a:ext cx="400050" cy="39190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2298598" y="2559830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8598" y="2559830"/>
                  <a:ext cx="40005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3" name="Group 72"/>
            <p:cNvGrpSpPr/>
            <p:nvPr/>
          </p:nvGrpSpPr>
          <p:grpSpPr>
            <a:xfrm>
              <a:off x="2490779" y="2917630"/>
              <a:ext cx="0" cy="783934"/>
              <a:chOff x="3067050" y="2917630"/>
              <a:chExt cx="0" cy="783934"/>
            </a:xfrm>
          </p:grpSpPr>
          <p:cxnSp>
            <p:nvCxnSpPr>
              <p:cNvPr id="71" name="Straight Arrow Connector 70"/>
              <p:cNvCxnSpPr/>
              <p:nvPr/>
            </p:nvCxnSpPr>
            <p:spPr>
              <a:xfrm flipV="1">
                <a:off x="3067050" y="2917630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3067050" y="3465995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2778923" y="2659042"/>
              <a:ext cx="0" cy="1042522"/>
              <a:chOff x="3067050" y="2659042"/>
              <a:chExt cx="0" cy="1042522"/>
            </a:xfrm>
          </p:grpSpPr>
          <p:cxnSp>
            <p:nvCxnSpPr>
              <p:cNvPr id="75" name="Straight Arrow Connector 74"/>
              <p:cNvCxnSpPr/>
              <p:nvPr/>
            </p:nvCxnSpPr>
            <p:spPr>
              <a:xfrm flipV="1">
                <a:off x="3067050" y="2659042"/>
                <a:ext cx="0" cy="4941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3067050" y="3465995"/>
                <a:ext cx="0" cy="235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Arrow Connector 77"/>
            <p:cNvCxnSpPr/>
            <p:nvPr/>
          </p:nvCxnSpPr>
          <p:spPr>
            <a:xfrm>
              <a:off x="2490770" y="2402189"/>
              <a:ext cx="0" cy="2183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1998025" y="4309685"/>
                  <a:ext cx="4000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025" y="4309685"/>
                  <a:ext cx="40005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Box 4"/>
            <p:cNvSpPr txBox="1"/>
            <p:nvPr/>
          </p:nvSpPr>
          <p:spPr>
            <a:xfrm>
              <a:off x="2516347" y="4883337"/>
              <a:ext cx="10869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Insulator</a:t>
              </a:r>
              <a:endParaRPr lang="en-US" sz="14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019236" y="5436351"/>
              <a:ext cx="5539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Ion</a:t>
              </a:r>
              <a:endParaRPr lang="en-US" sz="14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4019236" y="5324751"/>
              <a:ext cx="104524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4738149" y="3826749"/>
                  <a:ext cx="400050" cy="3695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8149" y="3826749"/>
                  <a:ext cx="400050" cy="36958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8" name="Group 67"/>
            <p:cNvGrpSpPr/>
            <p:nvPr/>
          </p:nvGrpSpPr>
          <p:grpSpPr>
            <a:xfrm>
              <a:off x="4916240" y="2659042"/>
              <a:ext cx="0" cy="2665709"/>
              <a:chOff x="3067050" y="1929079"/>
              <a:chExt cx="0" cy="2665709"/>
            </a:xfrm>
          </p:grpSpPr>
          <p:cxnSp>
            <p:nvCxnSpPr>
              <p:cNvPr id="69" name="Straight Arrow Connector 68"/>
              <p:cNvCxnSpPr/>
              <p:nvPr/>
            </p:nvCxnSpPr>
            <p:spPr>
              <a:xfrm flipV="1">
                <a:off x="3067050" y="1929079"/>
                <a:ext cx="0" cy="12241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3067050" y="3465995"/>
                <a:ext cx="0" cy="11287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Arrow Connector 20"/>
          <p:cNvCxnSpPr/>
          <p:nvPr/>
        </p:nvCxnSpPr>
        <p:spPr>
          <a:xfrm>
            <a:off x="3345367" y="3816805"/>
            <a:ext cx="879409" cy="151347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245008" y="2741552"/>
            <a:ext cx="0" cy="1635339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154381" y="3469212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4381" y="3469212"/>
                <a:ext cx="400050" cy="33855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2895138" y="3833328"/>
                <a:ext cx="4000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138" y="3833328"/>
                <a:ext cx="400050" cy="33855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 76"/>
          <p:cNvGrpSpPr/>
          <p:nvPr/>
        </p:nvGrpSpPr>
        <p:grpSpPr>
          <a:xfrm>
            <a:off x="746242" y="5337344"/>
            <a:ext cx="3399357" cy="795224"/>
            <a:chOff x="746242" y="5337344"/>
            <a:chExt cx="3399357" cy="795224"/>
          </a:xfrm>
        </p:grpSpPr>
        <p:sp>
          <p:nvSpPr>
            <p:cNvPr id="84" name="TextBox 83"/>
            <p:cNvSpPr txBox="1"/>
            <p:nvPr/>
          </p:nvSpPr>
          <p:spPr>
            <a:xfrm>
              <a:off x="746242" y="5486237"/>
              <a:ext cx="29549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Ion ground state below bottom of valence band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3174126" y="5337344"/>
              <a:ext cx="971473" cy="30981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5892051" y="4728824"/>
            <a:ext cx="30219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S. Shchemelinin and A. Breskin, “Observation of electron excitation into silicon conduction band by slow-ion surface neutralization”, arXiv:1607.02924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588825" y="2644216"/>
            <a:ext cx="2988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If electron 2 starts from the lower valence band it may enter the conduction band </a:t>
            </a:r>
            <a:r>
              <a:rPr lang="en-US" dirty="0" smtClean="0">
                <a:solidFill>
                  <a:srgbClr val="FF0000"/>
                </a:solidFill>
              </a:rPr>
              <a:t>without external emission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Also useful?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029785" y="2207255"/>
            <a:ext cx="573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6" grpId="0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IISEE yields of noble gas 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669-F65E-4EC2-854E-367A43F10227}" type="datetime4">
              <a:rPr lang="en-US" smtClean="0"/>
              <a:t>December 13,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Lior Arazi (WIS), RD51 mini-week,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9A06-5CA0-4880-857C-070DF031C770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7469576"/>
                  </p:ext>
                </p:extLst>
              </p:nvPr>
            </p:nvGraphicFramePr>
            <p:xfrm>
              <a:off x="1520282" y="2581136"/>
              <a:ext cx="6096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𝝋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24.59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21.56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25.4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Ar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15.76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7.2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12.2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Kr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6.9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Xe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12.13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7469576"/>
                  </p:ext>
                </p:extLst>
              </p:nvPr>
            </p:nvGraphicFramePr>
            <p:xfrm>
              <a:off x="1520282" y="2581136"/>
              <a:ext cx="6096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000" t="-8197" r="-200797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800" t="-8197" r="-10160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0800" t="-8197" r="-1600" b="-5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24.59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21.56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25.4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Ar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15.76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7.2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12.2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Kr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14.00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6.9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Xe</a:t>
                          </a:r>
                          <a:r>
                            <a:rPr lang="en-US" baseline="30000" dirty="0" smtClean="0"/>
                            <a:t>+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12.13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959005" y="2007220"/>
            <a:ext cx="7407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Target: </a:t>
            </a:r>
            <a:r>
              <a:rPr lang="en-US" dirty="0" smtClean="0">
                <a:solidFill>
                  <a:srgbClr val="FF0000"/>
                </a:solidFill>
              </a:rPr>
              <a:t>atomically clean</a:t>
            </a:r>
            <a:r>
              <a:rPr lang="en-US" dirty="0" smtClean="0"/>
              <a:t> molybdenum, work function 4.3 eV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38868" y="4449339"/>
            <a:ext cx="6055112" cy="3456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9927" y="5666509"/>
            <a:ext cx="4378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H. D. </a:t>
            </a:r>
            <a:r>
              <a:rPr lang="en-US" sz="1400" dirty="0" err="1" smtClean="0">
                <a:solidFill>
                  <a:srgbClr val="00B050"/>
                </a:solidFill>
              </a:rPr>
              <a:t>Hagstrum</a:t>
            </a:r>
            <a:r>
              <a:rPr lang="en-US" sz="1400" dirty="0" smtClean="0">
                <a:solidFill>
                  <a:srgbClr val="00B050"/>
                </a:solidFill>
              </a:rPr>
              <a:t>, </a:t>
            </a:r>
            <a:r>
              <a:rPr lang="en-US" sz="1400" dirty="0" err="1" smtClean="0">
                <a:solidFill>
                  <a:srgbClr val="00B050"/>
                </a:solidFill>
              </a:rPr>
              <a:t>Phys</a:t>
            </a:r>
            <a:r>
              <a:rPr lang="en-US" sz="1400" dirty="0" smtClean="0">
                <a:solidFill>
                  <a:srgbClr val="00B050"/>
                </a:solidFill>
              </a:rPr>
              <a:t> Rev 104 (1956) 672</a:t>
            </a:r>
            <a:endParaRPr lang="en-US" sz="1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49927" y="5054427"/>
                <a:ext cx="74077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Monolayer of N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on W reduces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by a factor ranging from 1.6 (He) to 6.5 (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Xe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)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927" y="5054427"/>
                <a:ext cx="7407755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741" t="-8197" r="-32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4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/>
    </p:bld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40546</TotalTime>
  <Words>1561</Words>
  <Application>Microsoft Office PowerPoint</Application>
  <PresentationFormat>On-screen Show (4:3)</PresentationFormat>
  <Paragraphs>384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On the possibility of positive ion detection in gaseous TPCs</vt:lpstr>
      <vt:lpstr>Motivation: accurate track reconstruction in rare-event searches</vt:lpstr>
      <vt:lpstr>Problem: ions are slow</vt:lpstr>
      <vt:lpstr>Luckily, Nature provided us with Auger neutralization (AN)</vt:lpstr>
      <vt:lpstr>Key features of AN</vt:lpstr>
      <vt:lpstr>Other mechanisms?</vt:lpstr>
      <vt:lpstr>Auger neutralization – external emission</vt:lpstr>
      <vt:lpstr>Auger neutralization – internal emission</vt:lpstr>
      <vt:lpstr>IISEE yields of noble gas ions</vt:lpstr>
      <vt:lpstr>IISEE yields of noble gas ions</vt:lpstr>
      <vt:lpstr>So what’s NEXT?</vt:lpstr>
      <vt:lpstr>Compromise?</vt:lpstr>
      <vt:lpstr>Let’s take this one step at a time</vt:lpstr>
      <vt:lpstr>Now here comes the fun part</vt:lpstr>
      <vt:lpstr>Cathode plane cartoon</vt:lpstr>
      <vt:lpstr>Some numbers</vt:lpstr>
      <vt:lpstr>Extraction efficiency of electrons into 10 bar Xe at room temperature</vt:lpstr>
      <vt:lpstr>Some more numbers</vt:lpstr>
      <vt:lpstr>Candidate materials</vt:lpstr>
      <vt:lpstr>Candidate materials</vt:lpstr>
      <vt:lpstr>Summary and outlook</vt:lpstr>
      <vt:lpstr>PowerPoint Presentation</vt:lpstr>
      <vt:lpstr>Backup slides</vt:lpstr>
      <vt:lpstr>Resonance neutralization</vt:lpstr>
      <vt:lpstr>Resonance neutralization – external emission</vt:lpstr>
      <vt:lpstr>Resonance neutralization – forbidden transitions</vt:lpstr>
      <vt:lpstr>Xe cross sections (Magboltz)</vt:lpstr>
      <vt:lpstr>PowerPoint Presentation</vt:lpstr>
      <vt:lpstr>γ_i and γ_eff for CH4 ions on bialkali photocathodes</vt:lpstr>
    </vt:vector>
  </TitlesOfParts>
  <Company>Weizmann Institute of science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Thick Gas Electron Multiplier</dc:title>
  <dc:creator>Lior Arazi</dc:creator>
  <cp:lastModifiedBy>Lior</cp:lastModifiedBy>
  <cp:revision>1287</cp:revision>
  <dcterms:created xsi:type="dcterms:W3CDTF">2014-02-19T15:16:51Z</dcterms:created>
  <dcterms:modified xsi:type="dcterms:W3CDTF">2016-12-13T07:49:54Z</dcterms:modified>
</cp:coreProperties>
</file>